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4"/>
  </p:notesMasterIdLst>
  <p:handoutMasterIdLst>
    <p:handoutMasterId r:id="rId185"/>
  </p:handoutMasterIdLst>
  <p:sldIdLst>
    <p:sldId id="283" r:id="rId2"/>
    <p:sldId id="264" r:id="rId3"/>
    <p:sldId id="382" r:id="rId4"/>
    <p:sldId id="383" r:id="rId5"/>
    <p:sldId id="388" r:id="rId6"/>
    <p:sldId id="379" r:id="rId7"/>
    <p:sldId id="294" r:id="rId8"/>
    <p:sldId id="415" r:id="rId9"/>
    <p:sldId id="390" r:id="rId10"/>
    <p:sldId id="505" r:id="rId11"/>
    <p:sldId id="308" r:id="rId12"/>
    <p:sldId id="506" r:id="rId13"/>
    <p:sldId id="303" r:id="rId14"/>
    <p:sldId id="304" r:id="rId15"/>
    <p:sldId id="307" r:id="rId16"/>
    <p:sldId id="305" r:id="rId17"/>
    <p:sldId id="310" r:id="rId18"/>
    <p:sldId id="393" r:id="rId19"/>
    <p:sldId id="312" r:id="rId20"/>
    <p:sldId id="316" r:id="rId21"/>
    <p:sldId id="317" r:id="rId22"/>
    <p:sldId id="504" r:id="rId23"/>
    <p:sldId id="288" r:id="rId24"/>
    <p:sldId id="292" r:id="rId25"/>
    <p:sldId id="507" r:id="rId26"/>
    <p:sldId id="295" r:id="rId27"/>
    <p:sldId id="497" r:id="rId28"/>
    <p:sldId id="495" r:id="rId29"/>
    <p:sldId id="306" r:id="rId30"/>
    <p:sldId id="299" r:id="rId31"/>
    <p:sldId id="498" r:id="rId32"/>
    <p:sldId id="311" r:id="rId33"/>
    <p:sldId id="500" r:id="rId34"/>
    <p:sldId id="321" r:id="rId35"/>
    <p:sldId id="322" r:id="rId36"/>
    <p:sldId id="501" r:id="rId37"/>
    <p:sldId id="502" r:id="rId38"/>
    <p:sldId id="503" r:id="rId39"/>
    <p:sldId id="323" r:id="rId40"/>
    <p:sldId id="400" r:id="rId41"/>
    <p:sldId id="340" r:id="rId42"/>
    <p:sldId id="346" r:id="rId43"/>
    <p:sldId id="408" r:id="rId44"/>
    <p:sldId id="409" r:id="rId45"/>
    <p:sldId id="411" r:id="rId46"/>
    <p:sldId id="410" r:id="rId47"/>
    <p:sldId id="412" r:id="rId48"/>
    <p:sldId id="413" r:id="rId49"/>
    <p:sldId id="414" r:id="rId50"/>
    <p:sldId id="425" r:id="rId51"/>
    <p:sldId id="489" r:id="rId52"/>
    <p:sldId id="490" r:id="rId53"/>
    <p:sldId id="494" r:id="rId54"/>
    <p:sldId id="491" r:id="rId55"/>
    <p:sldId id="492" r:id="rId56"/>
    <p:sldId id="493" r:id="rId57"/>
    <p:sldId id="449" r:id="rId58"/>
    <p:sldId id="451" r:id="rId59"/>
    <p:sldId id="453" r:id="rId60"/>
    <p:sldId id="454" r:id="rId61"/>
    <p:sldId id="473" r:id="rId62"/>
    <p:sldId id="455" r:id="rId63"/>
    <p:sldId id="474" r:id="rId64"/>
    <p:sldId id="456" r:id="rId65"/>
    <p:sldId id="475" r:id="rId66"/>
    <p:sldId id="476" r:id="rId67"/>
    <p:sldId id="477" r:id="rId68"/>
    <p:sldId id="478" r:id="rId69"/>
    <p:sldId id="479" r:id="rId70"/>
    <p:sldId id="480" r:id="rId71"/>
    <p:sldId id="481" r:id="rId72"/>
    <p:sldId id="457" r:id="rId73"/>
    <p:sldId id="482" r:id="rId74"/>
    <p:sldId id="459" r:id="rId75"/>
    <p:sldId id="460" r:id="rId76"/>
    <p:sldId id="462" r:id="rId77"/>
    <p:sldId id="483" r:id="rId78"/>
    <p:sldId id="426" r:id="rId79"/>
    <p:sldId id="484" r:id="rId80"/>
    <p:sldId id="463" r:id="rId81"/>
    <p:sldId id="464" r:id="rId82"/>
    <p:sldId id="465" r:id="rId83"/>
    <p:sldId id="467" r:id="rId84"/>
    <p:sldId id="468" r:id="rId85"/>
    <p:sldId id="422" r:id="rId86"/>
    <p:sldId id="423" r:id="rId87"/>
    <p:sldId id="424" r:id="rId88"/>
    <p:sldId id="349" r:id="rId89"/>
    <p:sldId id="351" r:id="rId90"/>
    <p:sldId id="352" r:id="rId91"/>
    <p:sldId id="353" r:id="rId92"/>
    <p:sldId id="355" r:id="rId93"/>
    <p:sldId id="356" r:id="rId94"/>
    <p:sldId id="357" r:id="rId95"/>
    <p:sldId id="406" r:id="rId96"/>
    <p:sldId id="407" r:id="rId97"/>
    <p:sldId id="358" r:id="rId98"/>
    <p:sldId id="354" r:id="rId99"/>
    <p:sldId id="362" r:id="rId100"/>
    <p:sldId id="363" r:id="rId101"/>
    <p:sldId id="364" r:id="rId102"/>
    <p:sldId id="366" r:id="rId103"/>
    <p:sldId id="367" r:id="rId104"/>
    <p:sldId id="368" r:id="rId105"/>
    <p:sldId id="369" r:id="rId106"/>
    <p:sldId id="374" r:id="rId107"/>
    <p:sldId id="375" r:id="rId108"/>
    <p:sldId id="377" r:id="rId109"/>
    <p:sldId id="378" r:id="rId110"/>
    <p:sldId id="518" r:id="rId111"/>
    <p:sldId id="519" r:id="rId112"/>
    <p:sldId id="520" r:id="rId113"/>
    <p:sldId id="522" r:id="rId114"/>
    <p:sldId id="521" r:id="rId115"/>
    <p:sldId id="523" r:id="rId116"/>
    <p:sldId id="394" r:id="rId117"/>
    <p:sldId id="524" r:id="rId118"/>
    <p:sldId id="395" r:id="rId119"/>
    <p:sldId id="343" r:id="rId120"/>
    <p:sldId id="344" r:id="rId121"/>
    <p:sldId id="525" r:id="rId122"/>
    <p:sldId id="526" r:id="rId123"/>
    <p:sldId id="396" r:id="rId124"/>
    <p:sldId id="348" r:id="rId125"/>
    <p:sldId id="527" r:id="rId126"/>
    <p:sldId id="528" r:id="rId127"/>
    <p:sldId id="529" r:id="rId128"/>
    <p:sldId id="530" r:id="rId129"/>
    <p:sldId id="531" r:id="rId130"/>
    <p:sldId id="532" r:id="rId131"/>
    <p:sldId id="360" r:id="rId132"/>
    <p:sldId id="485" r:id="rId133"/>
    <p:sldId id="486" r:id="rId134"/>
    <p:sldId id="487" r:id="rId135"/>
    <p:sldId id="416" r:id="rId136"/>
    <p:sldId id="488" r:id="rId137"/>
    <p:sldId id="418" r:id="rId138"/>
    <p:sldId id="428" r:id="rId139"/>
    <p:sldId id="470" r:id="rId140"/>
    <p:sldId id="430" r:id="rId141"/>
    <p:sldId id="431" r:id="rId142"/>
    <p:sldId id="433" r:id="rId143"/>
    <p:sldId id="434" r:id="rId144"/>
    <p:sldId id="435" r:id="rId145"/>
    <p:sldId id="471" r:id="rId146"/>
    <p:sldId id="436" r:id="rId147"/>
    <p:sldId id="437" r:id="rId148"/>
    <p:sldId id="438" r:id="rId149"/>
    <p:sldId id="445" r:id="rId150"/>
    <p:sldId id="446" r:id="rId151"/>
    <p:sldId id="448" r:id="rId152"/>
    <p:sldId id="472" r:id="rId153"/>
    <p:sldId id="397" r:id="rId154"/>
    <p:sldId id="328" r:id="rId155"/>
    <p:sldId id="329" r:id="rId156"/>
    <p:sldId id="398" r:id="rId157"/>
    <p:sldId id="332" r:id="rId158"/>
    <p:sldId id="331" r:id="rId159"/>
    <p:sldId id="399" r:id="rId160"/>
    <p:sldId id="330" r:id="rId161"/>
    <p:sldId id="333" r:id="rId162"/>
    <p:sldId id="334" r:id="rId163"/>
    <p:sldId id="335" r:id="rId164"/>
    <p:sldId id="336" r:id="rId165"/>
    <p:sldId id="338" r:id="rId166"/>
    <p:sldId id="508" r:id="rId167"/>
    <p:sldId id="339" r:id="rId168"/>
    <p:sldId id="509" r:id="rId169"/>
    <p:sldId id="341" r:id="rId170"/>
    <p:sldId id="342" r:id="rId171"/>
    <p:sldId id="320" r:id="rId172"/>
    <p:sldId id="510" r:id="rId173"/>
    <p:sldId id="533" r:id="rId174"/>
    <p:sldId id="511" r:id="rId175"/>
    <p:sldId id="512" r:id="rId176"/>
    <p:sldId id="325" r:id="rId177"/>
    <p:sldId id="513" r:id="rId178"/>
    <p:sldId id="514" r:id="rId179"/>
    <p:sldId id="515" r:id="rId180"/>
    <p:sldId id="516" r:id="rId181"/>
    <p:sldId id="517" r:id="rId182"/>
    <p:sldId id="284" r:id="rId183"/>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3366CC"/>
    <a:srgbClr val="003399"/>
    <a:srgbClr val="FFFFCC"/>
    <a:srgbClr val="FFCCFF"/>
    <a:srgbClr val="FF99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91160" autoAdjust="0"/>
  </p:normalViewPr>
  <p:slideViewPr>
    <p:cSldViewPr snapToObjects="1">
      <p:cViewPr varScale="1">
        <p:scale>
          <a:sx n="77" d="100"/>
          <a:sy n="77" d="100"/>
        </p:scale>
        <p:origin x="1819" y="7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67D3C1-DBE5-4313-B0AE-7576C2CF09FB}" type="datetimeFigureOut">
              <a:rPr lang="zh-CN" altLang="en-US" smtClean="0"/>
              <a:t>2023/3/21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22150-2A30-4D70-8B9E-4D395DDAC172}" type="slidenum">
              <a:rPr lang="zh-CN" altLang="en-US" smtClean="0"/>
              <a:t>‹#›</a:t>
            </a:fld>
            <a:endParaRPr lang="zh-CN" altLang="en-US"/>
          </a:p>
        </p:txBody>
      </p:sp>
    </p:spTree>
    <p:extLst>
      <p:ext uri="{BB962C8B-B14F-4D97-AF65-F5344CB8AC3E}">
        <p14:creationId xmlns:p14="http://schemas.microsoft.com/office/powerpoint/2010/main" val="269699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822150-2A30-4D70-8B9E-4D395DDAC172}" type="slidenum">
              <a:rPr lang="zh-CN" altLang="en-US" smtClean="0"/>
              <a:t>155</a:t>
            </a:fld>
            <a:endParaRPr lang="zh-CN" altLang="en-US"/>
          </a:p>
        </p:txBody>
      </p:sp>
    </p:spTree>
    <p:extLst>
      <p:ext uri="{BB962C8B-B14F-4D97-AF65-F5344CB8AC3E}">
        <p14:creationId xmlns:p14="http://schemas.microsoft.com/office/powerpoint/2010/main" val="287183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在进行范围查询时，</a:t>
            </a:r>
            <a:r>
              <a:rPr lang="en-US" altLang="zh-CN" dirty="0"/>
              <a:t>IO</a:t>
            </a:r>
            <a:r>
              <a:rPr lang="zh-CN" altLang="en-US" dirty="0"/>
              <a:t>性能存在不同。</a:t>
            </a:r>
          </a:p>
        </p:txBody>
      </p:sp>
      <p:sp>
        <p:nvSpPr>
          <p:cNvPr id="4" name="灯片编号占位符 3"/>
          <p:cNvSpPr>
            <a:spLocks noGrp="1"/>
          </p:cNvSpPr>
          <p:nvPr>
            <p:ph type="sldNum" sz="quarter" idx="10"/>
          </p:nvPr>
        </p:nvSpPr>
        <p:spPr/>
        <p:txBody>
          <a:bodyPr/>
          <a:lstStyle/>
          <a:p>
            <a:fld id="{57822150-2A30-4D70-8B9E-4D395DDAC172}" type="slidenum">
              <a:rPr lang="zh-CN" altLang="en-US" smtClean="0"/>
              <a:t>159</a:t>
            </a:fld>
            <a:endParaRPr lang="zh-CN" altLang="en-US"/>
          </a:p>
        </p:txBody>
      </p:sp>
    </p:spTree>
    <p:extLst>
      <p:ext uri="{BB962C8B-B14F-4D97-AF65-F5344CB8AC3E}">
        <p14:creationId xmlns:p14="http://schemas.microsoft.com/office/powerpoint/2010/main" val="2905325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9"/>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015064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39"/>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07885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91440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a:latin typeface="黑体" panose="02010609060101010101" pitchFamily="49" charset="-122"/>
                <a:ea typeface="黑体" panose="02010609060101010101" pitchFamily="49" charset="-122"/>
              </a:rPr>
              <a:t>主讲：王宇英</a:t>
            </a:r>
            <a:endParaRPr lang="en-US" altLang="zh-CN" sz="2000" b="0" dirty="0">
              <a:latin typeface="黑体" panose="02010609060101010101" pitchFamily="49" charset="-122"/>
              <a:ea typeface="黑体" panose="02010609060101010101" pitchFamily="49" charset="-122"/>
            </a:endParaRPr>
          </a:p>
          <a:p>
            <a:pPr marL="0" indent="0" algn="ctr">
              <a:buFontTx/>
              <a:buNone/>
            </a:pPr>
            <a:r>
              <a:rPr lang="en-US" altLang="ko-KR"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桂林电子科技大学 计算机与信息安全学院</a:t>
            </a:r>
            <a:endParaRPr lang="ko-KR" altLang="en-US" sz="2000" b="0" dirty="0">
              <a:latin typeface="黑体" panose="02010609060101010101" pitchFamily="49" charset="-122"/>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ea typeface="宋体" charset="-122"/>
              </a:rPr>
              <a:t>数据库对象</a:t>
            </a:r>
          </a:p>
        </p:txBody>
      </p:sp>
      <p:pic>
        <p:nvPicPr>
          <p:cNvPr id="10" name="图片 9">
            <a:extLst>
              <a:ext uri="{FF2B5EF4-FFF2-40B4-BE49-F238E27FC236}">
                <a16:creationId xmlns:a16="http://schemas.microsoft.com/office/drawing/2014/main" id="{2FD0289A-DDF9-A986-9426-9C26A8B4066B}"/>
              </a:ext>
            </a:extLst>
          </p:cNvPr>
          <p:cNvPicPr>
            <a:picLocks noChangeAspect="1"/>
          </p:cNvPicPr>
          <p:nvPr/>
        </p:nvPicPr>
        <p:blipFill>
          <a:blip r:embed="rId2"/>
          <a:stretch>
            <a:fillRect/>
          </a:stretch>
        </p:blipFill>
        <p:spPr>
          <a:xfrm>
            <a:off x="171538" y="1052736"/>
            <a:ext cx="4616485" cy="5454637"/>
          </a:xfrm>
          <a:prstGeom prst="rect">
            <a:avLst/>
          </a:prstGeom>
        </p:spPr>
      </p:pic>
      <p:pic>
        <p:nvPicPr>
          <p:cNvPr id="15" name="图片 14">
            <a:extLst>
              <a:ext uri="{FF2B5EF4-FFF2-40B4-BE49-F238E27FC236}">
                <a16:creationId xmlns:a16="http://schemas.microsoft.com/office/drawing/2014/main" id="{88A21E15-1CD1-141D-6DDB-E27EBDC16002}"/>
              </a:ext>
            </a:extLst>
          </p:cNvPr>
          <p:cNvPicPr>
            <a:picLocks noChangeAspect="1"/>
          </p:cNvPicPr>
          <p:nvPr/>
        </p:nvPicPr>
        <p:blipFill>
          <a:blip r:embed="rId3"/>
          <a:stretch>
            <a:fillRect/>
          </a:stretch>
        </p:blipFill>
        <p:spPr>
          <a:xfrm>
            <a:off x="3275855" y="1556792"/>
            <a:ext cx="5762025" cy="4104456"/>
          </a:xfrm>
          <a:prstGeom prst="rect">
            <a:avLst/>
          </a:prstGeom>
        </p:spPr>
      </p:pic>
    </p:spTree>
    <p:extLst>
      <p:ext uri="{BB962C8B-B14F-4D97-AF65-F5344CB8AC3E}">
        <p14:creationId xmlns:p14="http://schemas.microsoft.com/office/powerpoint/2010/main" val="399379465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z="2800" dirty="0">
                <a:ea typeface="宋体" charset="-122"/>
              </a:rPr>
              <a:t>数据操作：数据查询  深入使用条件表达式</a:t>
            </a:r>
            <a:endParaRPr lang="zh-CN" altLang="zh-CN" dirty="0">
              <a:ea typeface="宋体" charset="-122"/>
            </a:endParaRPr>
          </a:p>
        </p:txBody>
      </p:sp>
      <p:sp>
        <p:nvSpPr>
          <p:cNvPr id="75779" name="Rectangle 3"/>
          <p:cNvSpPr>
            <a:spLocks noGrp="1" noChangeArrowheads="1"/>
          </p:cNvSpPr>
          <p:nvPr>
            <p:ph type="body" idx="1"/>
          </p:nvPr>
        </p:nvSpPr>
        <p:spPr>
          <a:xfrm>
            <a:off x="395536" y="1268760"/>
            <a:ext cx="7372350" cy="901080"/>
          </a:xfrm>
        </p:spPr>
        <p:txBody>
          <a:bodyPr/>
          <a:lstStyle/>
          <a:p>
            <a:pPr lvl="1" eaLnBrk="1" hangingPunct="1">
              <a:lnSpc>
                <a:spcPct val="130000"/>
              </a:lnSpc>
              <a:buFont typeface="Wingdings" panose="05000000000000000000" pitchFamily="2" charset="2"/>
              <a:buChar char="Ø"/>
            </a:pPr>
            <a:r>
              <a:rPr lang="zh-CN" altLang="en-US" dirty="0">
                <a:ea typeface="宋体" charset="-122"/>
              </a:rPr>
              <a:t>查所有有成绩的选课记录      </a:t>
            </a:r>
            <a:endParaRPr lang="zh-CN" altLang="en-US" b="1" dirty="0">
              <a:ea typeface="宋体" charset="-122"/>
            </a:endParaRPr>
          </a:p>
        </p:txBody>
      </p:sp>
      <p:sp>
        <p:nvSpPr>
          <p:cNvPr id="544773" name="Rectangle 5"/>
          <p:cNvSpPr>
            <a:spLocks noChangeArrowheads="1"/>
          </p:cNvSpPr>
          <p:nvPr/>
        </p:nvSpPr>
        <p:spPr bwMode="auto">
          <a:xfrm>
            <a:off x="1619249" y="2223815"/>
            <a:ext cx="5381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Cno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SC</a:t>
            </a:r>
          </a:p>
          <a:p>
            <a:pPr lvl="1" eaLnBrk="1" hangingPunct="1">
              <a:spcBef>
                <a:spcPct val="0"/>
              </a:spcBef>
              <a:buClrTx/>
              <a:buFontTx/>
              <a:buNone/>
            </a:pPr>
            <a:r>
              <a:rPr lang="en-US" altLang="zh-CN" b="0" dirty="0">
                <a:solidFill>
                  <a:srgbClr val="003399"/>
                </a:solidFill>
                <a:latin typeface="Times New Roman" pitchFamily="18" charset="0"/>
              </a:rPr>
              <a:t>WHERE  Grade </a:t>
            </a:r>
            <a:r>
              <a:rPr lang="en-US" altLang="zh-CN" b="0" dirty="0">
                <a:solidFill>
                  <a:srgbClr val="C00000"/>
                </a:solidFill>
                <a:latin typeface="Times New Roman" pitchFamily="18" charset="0"/>
              </a:rPr>
              <a:t>IS NOT NULL</a:t>
            </a:r>
            <a:endParaRPr lang="zh-CN" altLang="en-US" b="0" dirty="0">
              <a:latin typeface="Times New Roman" pitchFamily="18" charset="0"/>
            </a:endParaRPr>
          </a:p>
        </p:txBody>
      </p:sp>
    </p:spTree>
    <p:extLst>
      <p:ext uri="{BB962C8B-B14F-4D97-AF65-F5344CB8AC3E}">
        <p14:creationId xmlns:p14="http://schemas.microsoft.com/office/powerpoint/2010/main" val="1260059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4773"/>
                                        </p:tgtEl>
                                        <p:attrNameLst>
                                          <p:attrName>style.visibility</p:attrName>
                                        </p:attrNameLst>
                                      </p:cBhvr>
                                      <p:to>
                                        <p:strVal val="visible"/>
                                      </p:to>
                                    </p:set>
                                    <p:animEffect transition="in" filter="slide(fromBottom)">
                                      <p:cBhvr>
                                        <p:cTn id="7" dur="500"/>
                                        <p:tgtEl>
                                          <p:spTgt spid="54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z="3200" dirty="0">
                <a:ea typeface="宋体" charset="-122"/>
              </a:rPr>
              <a:t>数据操作：数据查询  深入使用条件表达式</a:t>
            </a:r>
            <a:endParaRPr lang="zh-CN" altLang="en-US" dirty="0">
              <a:ea typeface="宋体" charset="-122"/>
            </a:endParaRPr>
          </a:p>
        </p:txBody>
      </p:sp>
      <p:sp>
        <p:nvSpPr>
          <p:cNvPr id="76803" name="Rectangle 3"/>
          <p:cNvSpPr>
            <a:spLocks noGrp="1" noChangeArrowheads="1"/>
          </p:cNvSpPr>
          <p:nvPr>
            <p:ph type="body" idx="1"/>
          </p:nvPr>
        </p:nvSpPr>
        <p:spPr>
          <a:xfrm>
            <a:off x="185738" y="2204864"/>
            <a:ext cx="8562726" cy="2042120"/>
          </a:xfrm>
          <a:solidFill>
            <a:schemeClr val="accent6">
              <a:lumMod val="20000"/>
              <a:lumOff val="80000"/>
            </a:schemeClr>
          </a:solidFill>
        </p:spPr>
        <p:txBody>
          <a:bodyPr/>
          <a:lstStyle/>
          <a:p>
            <a:pPr eaLnBrk="1" hangingPunct="1">
              <a:lnSpc>
                <a:spcPct val="140000"/>
              </a:lnSpc>
            </a:pPr>
            <a:r>
              <a:rPr lang="zh-CN" altLang="en-US" sz="2400" dirty="0">
                <a:ea typeface="宋体" charset="-122"/>
              </a:rPr>
              <a:t>逻辑运算符：</a:t>
            </a:r>
            <a:r>
              <a:rPr lang="en-US" altLang="zh-CN" sz="2400" dirty="0">
                <a:ea typeface="宋体" charset="-122"/>
              </a:rPr>
              <a:t>AND</a:t>
            </a:r>
            <a:r>
              <a:rPr lang="zh-CN" altLang="en-US" sz="2400" dirty="0">
                <a:ea typeface="宋体" charset="-122"/>
              </a:rPr>
              <a:t>和 </a:t>
            </a:r>
            <a:r>
              <a:rPr lang="en-US" altLang="zh-CN" sz="2400" dirty="0">
                <a:ea typeface="宋体" charset="-122"/>
              </a:rPr>
              <a:t>OR</a:t>
            </a:r>
            <a:r>
              <a:rPr lang="zh-CN" altLang="en-US" sz="2400" dirty="0">
                <a:ea typeface="宋体" charset="-122"/>
              </a:rPr>
              <a:t>来联结多个查询条件</a:t>
            </a:r>
            <a:endParaRPr lang="zh-CN" altLang="en-US" dirty="0">
              <a:ea typeface="宋体" charset="-122"/>
            </a:endParaRPr>
          </a:p>
          <a:p>
            <a:pPr lvl="2" eaLnBrk="1" hangingPunct="1">
              <a:lnSpc>
                <a:spcPct val="140000"/>
              </a:lnSpc>
            </a:pPr>
            <a:r>
              <a:rPr lang="zh-CN" altLang="en-US" dirty="0">
                <a:ea typeface="宋体" charset="-122"/>
              </a:rPr>
              <a:t> </a:t>
            </a:r>
            <a:r>
              <a:rPr lang="en-US" altLang="zh-CN" dirty="0">
                <a:ea typeface="宋体" charset="-122"/>
              </a:rPr>
              <a:t>AND</a:t>
            </a:r>
            <a:r>
              <a:rPr lang="zh-CN" altLang="en-US" dirty="0">
                <a:ea typeface="宋体" charset="-122"/>
              </a:rPr>
              <a:t>的优先级高于</a:t>
            </a:r>
            <a:r>
              <a:rPr lang="en-US" altLang="zh-CN" dirty="0">
                <a:ea typeface="宋体" charset="-122"/>
              </a:rPr>
              <a:t>OR</a:t>
            </a:r>
          </a:p>
          <a:p>
            <a:pPr lvl="2" eaLnBrk="1" hangingPunct="1">
              <a:lnSpc>
                <a:spcPct val="140000"/>
              </a:lnSpc>
            </a:pPr>
            <a:r>
              <a:rPr lang="en-US" altLang="zh-CN" dirty="0">
                <a:ea typeface="宋体" charset="-122"/>
              </a:rPr>
              <a:t> </a:t>
            </a:r>
            <a:r>
              <a:rPr lang="zh-CN" altLang="en-US" dirty="0">
                <a:ea typeface="宋体" charset="-122"/>
              </a:rPr>
              <a:t>可以用括号改变优先级</a:t>
            </a:r>
          </a:p>
        </p:txBody>
      </p:sp>
      <p:sp>
        <p:nvSpPr>
          <p:cNvPr id="4" name="Rectangle 3"/>
          <p:cNvSpPr txBox="1">
            <a:spLocks noChangeArrowheads="1"/>
          </p:cNvSpPr>
          <p:nvPr/>
        </p:nvSpPr>
        <p:spPr bwMode="auto">
          <a:xfrm>
            <a:off x="207814" y="1412776"/>
            <a:ext cx="8562726" cy="72008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40000"/>
              </a:lnSpc>
            </a:pPr>
            <a:r>
              <a:rPr lang="zh-CN" altLang="en-US" sz="2400" b="0" kern="0" dirty="0">
                <a:ea typeface="宋体" charset="-122"/>
              </a:rPr>
              <a:t>问题：进行查询时，如果需要满足多个条件，如何表达？</a:t>
            </a:r>
            <a:endParaRPr lang="en-US" altLang="zh-CN" sz="2400" b="0" kern="0" dirty="0">
              <a:ea typeface="宋体" charset="-122"/>
            </a:endParaRPr>
          </a:p>
        </p:txBody>
      </p:sp>
      <p:sp>
        <p:nvSpPr>
          <p:cNvPr id="5" name="Rectangle 3"/>
          <p:cNvSpPr txBox="1">
            <a:spLocks noChangeArrowheads="1"/>
          </p:cNvSpPr>
          <p:nvPr/>
        </p:nvSpPr>
        <p:spPr bwMode="auto">
          <a:xfrm>
            <a:off x="255638" y="4273749"/>
            <a:ext cx="737235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Ø"/>
            </a:pPr>
            <a:r>
              <a:rPr lang="zh-CN" altLang="en-US" sz="2400" kern="0" dirty="0">
                <a:ea typeface="宋体" charset="-122"/>
              </a:rPr>
              <a:t>查询计算机系年龄在</a:t>
            </a:r>
            <a:r>
              <a:rPr lang="en-US" altLang="zh-CN" sz="2400" kern="0" dirty="0">
                <a:ea typeface="宋体" charset="-122"/>
              </a:rPr>
              <a:t>20</a:t>
            </a:r>
            <a:r>
              <a:rPr lang="zh-CN" altLang="en-US" sz="2400" kern="0" dirty="0">
                <a:ea typeface="宋体" charset="-122"/>
              </a:rPr>
              <a:t>岁以下的学生姓名。</a:t>
            </a:r>
            <a:endParaRPr lang="zh-CN" altLang="en-US" kern="0" dirty="0">
              <a:ea typeface="宋体" charset="-122"/>
            </a:endParaRPr>
          </a:p>
          <a:p>
            <a:pPr>
              <a:buFont typeface="Wingdings" pitchFamily="2" charset="2"/>
              <a:buNone/>
            </a:pPr>
            <a:r>
              <a:rPr lang="zh-CN" altLang="en-US" kern="0" dirty="0">
                <a:ea typeface="宋体" charset="-122"/>
              </a:rPr>
              <a:t>     </a:t>
            </a:r>
          </a:p>
        </p:txBody>
      </p:sp>
      <p:sp>
        <p:nvSpPr>
          <p:cNvPr id="6" name="Rectangle 4"/>
          <p:cNvSpPr>
            <a:spLocks noChangeArrowheads="1"/>
          </p:cNvSpPr>
          <p:nvPr/>
        </p:nvSpPr>
        <p:spPr bwMode="auto">
          <a:xfrm>
            <a:off x="889224" y="4847879"/>
            <a:ext cx="67691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err="1">
                <a:solidFill>
                  <a:srgbClr val="003399"/>
                </a:solidFill>
                <a:latin typeface="Times New Roman" pitchFamily="18" charset="0"/>
              </a:rPr>
              <a:t>Sname</a:t>
            </a:r>
            <a:endParaRPr lang="en-US" altLang="zh-CN" sz="2400" b="0" dirty="0">
              <a:solidFill>
                <a:srgbClr val="003399"/>
              </a:solidFill>
              <a:latin typeface="Times New Roman" pitchFamily="18" charset="0"/>
            </a:endParaRPr>
          </a:p>
          <a:p>
            <a:pPr eaLnBrk="1" hangingPunct="1">
              <a:spcBef>
                <a:spcPct val="0"/>
              </a:spcBef>
              <a:buClrTx/>
              <a:buFontTx/>
              <a:buNone/>
            </a:pPr>
            <a:r>
              <a:rPr lang="en-US" altLang="zh-CN" sz="2400" b="0" dirty="0">
                <a:solidFill>
                  <a:srgbClr val="003399"/>
                </a:solidFill>
                <a:latin typeface="Times New Roman" pitchFamily="18" charset="0"/>
              </a:rPr>
              <a:t>FROM  Student</a:t>
            </a:r>
          </a:p>
          <a:p>
            <a:pPr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'CS' AND Sage&lt;20</a:t>
            </a:r>
            <a:endParaRPr lang="zh-CN" altLang="en-US" sz="2400" b="0" dirty="0">
              <a:solidFill>
                <a:srgbClr val="003399"/>
              </a:solidFill>
              <a:latin typeface="Times New Roman" pitchFamily="18" charset="0"/>
            </a:endParaRPr>
          </a:p>
        </p:txBody>
      </p:sp>
    </p:spTree>
    <p:extLst>
      <p:ext uri="{BB962C8B-B14F-4D97-AF65-F5344CB8AC3E}">
        <p14:creationId xmlns:p14="http://schemas.microsoft.com/office/powerpoint/2010/main" val="11953237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03">
                                            <p:bg/>
                                          </p:spTgt>
                                        </p:tgtEl>
                                        <p:attrNameLst>
                                          <p:attrName>style.visibility</p:attrName>
                                        </p:attrNameLst>
                                      </p:cBhvr>
                                      <p:to>
                                        <p:strVal val="visible"/>
                                      </p:to>
                                    </p:set>
                                    <p:animEffect transition="in" filter="barn(inVertical)">
                                      <p:cBhvr>
                                        <p:cTn id="7" dur="500"/>
                                        <p:tgtEl>
                                          <p:spTgt spid="76803">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6803">
                                            <p:txEl>
                                              <p:pRg st="0" end="0"/>
                                            </p:txEl>
                                          </p:spTgt>
                                        </p:tgtEl>
                                        <p:attrNameLst>
                                          <p:attrName>style.visibility</p:attrName>
                                        </p:attrNameLst>
                                      </p:cBhvr>
                                      <p:to>
                                        <p:strVal val="visible"/>
                                      </p:to>
                                    </p:set>
                                    <p:animEffect transition="in" filter="barn(inVertical)">
                                      <p:cBhvr>
                                        <p:cTn id="10" dur="500"/>
                                        <p:tgtEl>
                                          <p:spTgt spid="7680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Effect transition="in" filter="barn(inVertical)">
                                      <p:cBhvr>
                                        <p:cTn id="13" dur="500"/>
                                        <p:tgtEl>
                                          <p:spTgt spid="7680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6803">
                                            <p:txEl>
                                              <p:pRg st="2" end="2"/>
                                            </p:txEl>
                                          </p:spTgt>
                                        </p:tgtEl>
                                        <p:attrNameLst>
                                          <p:attrName>style.visibility</p:attrName>
                                        </p:attrNameLst>
                                      </p:cBhvr>
                                      <p:to>
                                        <p:strVal val="visible"/>
                                      </p:to>
                                    </p:set>
                                    <p:animEffect transition="in" filter="barn(inVertical)">
                                      <p:cBhvr>
                                        <p:cTn id="16" dur="500"/>
                                        <p:tgtEl>
                                          <p:spTgt spid="7680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lide(fromBottom)">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animBg="1"/>
      <p:bldP spid="5" grpId="0"/>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2800" dirty="0">
                <a:ea typeface="宋体" charset="-122"/>
              </a:rPr>
              <a:t>数据操作：数据查询  深入使用条件表达式</a:t>
            </a:r>
          </a:p>
        </p:txBody>
      </p:sp>
      <p:sp>
        <p:nvSpPr>
          <p:cNvPr id="78851" name="Rectangle 3"/>
          <p:cNvSpPr>
            <a:spLocks noGrp="1" noChangeArrowheads="1"/>
          </p:cNvSpPr>
          <p:nvPr>
            <p:ph type="body" idx="1"/>
          </p:nvPr>
        </p:nvSpPr>
        <p:spPr>
          <a:xfrm>
            <a:off x="192386" y="1340768"/>
            <a:ext cx="8153400" cy="936104"/>
          </a:xfrm>
        </p:spPr>
        <p:txBody>
          <a:bodyPr/>
          <a:lstStyle/>
          <a:p>
            <a:pPr eaLnBrk="1" hangingPunct="1">
              <a:buFont typeface="Wingdings" panose="05000000000000000000" pitchFamily="2" charset="2"/>
              <a:buChar char="Ø"/>
            </a:pPr>
            <a:r>
              <a:rPr lang="zh-CN" altLang="en-US" sz="2400" dirty="0">
                <a:ea typeface="宋体" charset="-122"/>
              </a:rPr>
              <a:t>查询信息系（</a:t>
            </a:r>
            <a:r>
              <a:rPr lang="en-US" altLang="zh-CN" sz="2400" dirty="0">
                <a:ea typeface="宋体" charset="-122"/>
              </a:rPr>
              <a:t>IS</a:t>
            </a:r>
            <a:r>
              <a:rPr lang="zh-CN" altLang="en-US" sz="2400" dirty="0">
                <a:ea typeface="宋体" charset="-122"/>
              </a:rPr>
              <a:t>）、数学系（</a:t>
            </a:r>
            <a:r>
              <a:rPr lang="en-US" altLang="zh-CN" sz="2400" dirty="0">
                <a:ea typeface="宋体" charset="-122"/>
              </a:rPr>
              <a:t>MA</a:t>
            </a:r>
            <a:r>
              <a:rPr lang="zh-CN" altLang="en-US" sz="2400" dirty="0">
                <a:ea typeface="宋体" charset="-122"/>
              </a:rPr>
              <a:t>）和计算机科学系（</a:t>
            </a:r>
            <a:r>
              <a:rPr lang="en-US" altLang="zh-CN" sz="2400" dirty="0">
                <a:ea typeface="宋体" charset="-122"/>
              </a:rPr>
              <a:t>CS</a:t>
            </a:r>
            <a:r>
              <a:rPr lang="zh-CN" altLang="en-US" sz="2400" dirty="0">
                <a:ea typeface="宋体" charset="-122"/>
              </a:rPr>
              <a:t>）学生的姓名和性别。</a:t>
            </a:r>
          </a:p>
          <a:p>
            <a:pPr lvl="2" eaLnBrk="1" hangingPunct="1">
              <a:buFontTx/>
              <a:buNone/>
            </a:pPr>
            <a:endParaRPr lang="zh-CN" altLang="en-US" sz="2000" dirty="0">
              <a:ea typeface="宋体" charset="-122"/>
            </a:endParaRPr>
          </a:p>
          <a:p>
            <a:pPr lvl="1" eaLnBrk="1" hangingPunct="1">
              <a:buFont typeface="Wingdings" pitchFamily="2" charset="2"/>
              <a:buNone/>
            </a:pPr>
            <a:endParaRPr lang="en-US" altLang="zh-CN" sz="2000" dirty="0">
              <a:ea typeface="宋体" charset="-122"/>
            </a:endParaRPr>
          </a:p>
        </p:txBody>
      </p:sp>
      <p:sp>
        <p:nvSpPr>
          <p:cNvPr id="513026" name="Text Box 2"/>
          <p:cNvSpPr txBox="1">
            <a:spLocks noChangeArrowheads="1"/>
          </p:cNvSpPr>
          <p:nvPr/>
        </p:nvSpPr>
        <p:spPr bwMode="auto">
          <a:xfrm>
            <a:off x="683567" y="2276872"/>
            <a:ext cx="82318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2"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err="1">
                <a:solidFill>
                  <a:srgbClr val="003399"/>
                </a:solidFill>
                <a:latin typeface="Times New Roman" pitchFamily="18" charset="0"/>
              </a:rPr>
              <a:t>Sname</a:t>
            </a:r>
            <a:r>
              <a:rPr lang="zh-CN" altLang="en-US" sz="2400" b="0" dirty="0">
                <a:solidFill>
                  <a:srgbClr val="003399"/>
                </a:solidFill>
                <a:latin typeface="Times New Roman" pitchFamily="18" charset="0"/>
              </a:rPr>
              <a:t>，</a:t>
            </a:r>
            <a:r>
              <a:rPr lang="en-US" altLang="zh-CN" sz="2400" b="0" dirty="0" err="1">
                <a:solidFill>
                  <a:srgbClr val="003399"/>
                </a:solidFill>
                <a:latin typeface="Times New Roman" pitchFamily="18" charset="0"/>
              </a:rPr>
              <a:t>Ssex</a:t>
            </a:r>
            <a:endParaRPr lang="en-US" altLang="zh-CN" sz="2400" b="0" dirty="0">
              <a:solidFill>
                <a:srgbClr val="003399"/>
              </a:solidFill>
              <a:latin typeface="Times New Roman" pitchFamily="18" charset="0"/>
            </a:endParaRPr>
          </a:p>
          <a:p>
            <a:pPr lvl="2" eaLnBrk="1" hangingPunct="1">
              <a:spcBef>
                <a:spcPct val="0"/>
              </a:spcBef>
              <a:buClrTx/>
              <a:buFontTx/>
              <a:buNone/>
            </a:pPr>
            <a:r>
              <a:rPr lang="en-US" altLang="zh-CN" sz="2400" b="0" dirty="0">
                <a:solidFill>
                  <a:srgbClr val="003399"/>
                </a:solidFill>
                <a:latin typeface="Times New Roman" pitchFamily="18" charset="0"/>
              </a:rPr>
              <a:t>FROM Student</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IN ( 'IS'</a:t>
            </a:r>
            <a:r>
              <a:rPr lang="zh-CN" altLang="en-US" sz="2400" b="0" dirty="0">
                <a:solidFill>
                  <a:srgbClr val="003399"/>
                </a:solidFill>
                <a:latin typeface="Times New Roman" pitchFamily="18" charset="0"/>
              </a:rPr>
              <a:t>，</a:t>
            </a:r>
            <a:r>
              <a:rPr lang="en-US" altLang="zh-CN" sz="2400" b="0" dirty="0">
                <a:solidFill>
                  <a:srgbClr val="003399"/>
                </a:solidFill>
                <a:latin typeface="Times New Roman" pitchFamily="18" charset="0"/>
              </a:rPr>
              <a:t>'MA'</a:t>
            </a:r>
            <a:r>
              <a:rPr lang="zh-CN" altLang="en-US" sz="2400" b="0" dirty="0">
                <a:solidFill>
                  <a:srgbClr val="003399"/>
                </a:solidFill>
                <a:latin typeface="Times New Roman" pitchFamily="18" charset="0"/>
              </a:rPr>
              <a:t>，</a:t>
            </a:r>
            <a:r>
              <a:rPr lang="en-US" altLang="zh-CN" sz="2400" b="0" dirty="0">
                <a:solidFill>
                  <a:srgbClr val="003399"/>
                </a:solidFill>
                <a:latin typeface="Times New Roman" pitchFamily="18" charset="0"/>
              </a:rPr>
              <a:t>'CS' )</a:t>
            </a:r>
          </a:p>
          <a:p>
            <a:pPr eaLnBrk="1" hangingPunct="1">
              <a:spcBef>
                <a:spcPct val="0"/>
              </a:spcBef>
              <a:buClrTx/>
              <a:buFontTx/>
              <a:buNone/>
            </a:pPr>
            <a:r>
              <a:rPr lang="zh-CN" altLang="en-US" sz="2400" b="0" dirty="0">
                <a:latin typeface="Times New Roman" pitchFamily="18" charset="0"/>
              </a:rPr>
              <a:t>或：</a:t>
            </a:r>
          </a:p>
          <a:p>
            <a:pPr lvl="2"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err="1">
                <a:solidFill>
                  <a:srgbClr val="003399"/>
                </a:solidFill>
                <a:latin typeface="Times New Roman" pitchFamily="18" charset="0"/>
              </a:rPr>
              <a:t>Sname</a:t>
            </a:r>
            <a:r>
              <a:rPr lang="zh-CN" altLang="en-US" sz="2400" b="0" dirty="0">
                <a:solidFill>
                  <a:srgbClr val="003399"/>
                </a:solidFill>
                <a:latin typeface="Times New Roman" pitchFamily="18" charset="0"/>
              </a:rPr>
              <a:t>，</a:t>
            </a:r>
            <a:r>
              <a:rPr lang="en-US" altLang="zh-CN" sz="2400" b="0" dirty="0" err="1">
                <a:solidFill>
                  <a:srgbClr val="003399"/>
                </a:solidFill>
                <a:latin typeface="Times New Roman" pitchFamily="18" charset="0"/>
              </a:rPr>
              <a:t>Ssex</a:t>
            </a:r>
            <a:endParaRPr lang="en-US" altLang="zh-CN" sz="2400" b="0" dirty="0">
              <a:solidFill>
                <a:srgbClr val="003399"/>
              </a:solidFill>
              <a:latin typeface="Times New Roman" pitchFamily="18" charset="0"/>
            </a:endParaRPr>
          </a:p>
          <a:p>
            <a:pPr lvl="2" eaLnBrk="1" hangingPunct="1">
              <a:spcBef>
                <a:spcPct val="0"/>
              </a:spcBef>
              <a:buClrTx/>
              <a:buFontTx/>
              <a:buNone/>
            </a:pPr>
            <a:r>
              <a:rPr lang="en-US" altLang="zh-CN" sz="2400" b="0" dirty="0">
                <a:solidFill>
                  <a:srgbClr val="003399"/>
                </a:solidFill>
                <a:latin typeface="Times New Roman" pitchFamily="18" charset="0"/>
              </a:rPr>
              <a:t>FROM   Student</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 IS ' OR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 MA' OR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 CS '</a:t>
            </a:r>
            <a:endParaRPr lang="zh-CN" altLang="en-US" sz="2400" b="0" dirty="0">
              <a:solidFill>
                <a:srgbClr val="003399"/>
              </a:solidFill>
              <a:latin typeface="Times New Roman" pitchFamily="18" charset="0"/>
            </a:endParaRPr>
          </a:p>
        </p:txBody>
      </p:sp>
    </p:spTree>
    <p:extLst>
      <p:ext uri="{BB962C8B-B14F-4D97-AF65-F5344CB8AC3E}">
        <p14:creationId xmlns:p14="http://schemas.microsoft.com/office/powerpoint/2010/main" val="19650583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slide(fromBottom)">
                                      <p:cBhvr>
                                        <p:cTn id="7" dur="500"/>
                                        <p:tgtEl>
                                          <p:spTgt spid="51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200" dirty="0">
                <a:ea typeface="宋体" charset="-122"/>
              </a:rPr>
              <a:t>数据操作：数据查询  </a:t>
            </a:r>
            <a:r>
              <a:rPr lang="zh-CN" altLang="en-US" dirty="0">
                <a:ea typeface="宋体" charset="-122"/>
              </a:rPr>
              <a:t>查询结果排序</a:t>
            </a:r>
          </a:p>
        </p:txBody>
      </p:sp>
      <p:sp>
        <p:nvSpPr>
          <p:cNvPr id="79875" name="Rectangle 3"/>
          <p:cNvSpPr>
            <a:spLocks noGrp="1" noChangeArrowheads="1"/>
          </p:cNvSpPr>
          <p:nvPr>
            <p:ph type="body" idx="1"/>
          </p:nvPr>
        </p:nvSpPr>
        <p:spPr>
          <a:xfrm>
            <a:off x="395536" y="1196752"/>
            <a:ext cx="7834064" cy="5204048"/>
          </a:xfrm>
        </p:spPr>
        <p:txBody>
          <a:bodyPr/>
          <a:lstStyle/>
          <a:p>
            <a:pPr algn="just" eaLnBrk="1" hangingPunct="1">
              <a:lnSpc>
                <a:spcPct val="150000"/>
              </a:lnSpc>
            </a:pPr>
            <a:r>
              <a:rPr lang="en-US" altLang="zh-CN" sz="2400" dirty="0">
                <a:ea typeface="宋体" charset="-122"/>
              </a:rPr>
              <a:t>ORDER BY</a:t>
            </a:r>
            <a:r>
              <a:rPr lang="zh-CN" altLang="en-US" sz="2400" dirty="0">
                <a:ea typeface="宋体" charset="-122"/>
              </a:rPr>
              <a:t>子句</a:t>
            </a:r>
          </a:p>
          <a:p>
            <a:pPr lvl="1" algn="just" eaLnBrk="1" hangingPunct="1">
              <a:lnSpc>
                <a:spcPct val="150000"/>
              </a:lnSpc>
              <a:buFont typeface="Wingdings" pitchFamily="2" charset="2"/>
              <a:buChar char="n"/>
            </a:pPr>
            <a:r>
              <a:rPr lang="zh-CN" altLang="en-US" dirty="0">
                <a:ea typeface="宋体" charset="-122"/>
              </a:rPr>
              <a:t>可以按一个或多个属性列对查询结果进行排序</a:t>
            </a:r>
          </a:p>
          <a:p>
            <a:pPr lvl="1" algn="just" eaLnBrk="1" hangingPunct="1">
              <a:lnSpc>
                <a:spcPct val="150000"/>
              </a:lnSpc>
              <a:buFont typeface="Wingdings" pitchFamily="2" charset="2"/>
              <a:buChar char="n"/>
            </a:pPr>
            <a:r>
              <a:rPr lang="zh-CN" altLang="en-US" dirty="0">
                <a:ea typeface="宋体" charset="-122"/>
              </a:rPr>
              <a:t>升序：</a:t>
            </a:r>
            <a:r>
              <a:rPr lang="en-US" altLang="zh-CN" dirty="0">
                <a:ea typeface="宋体" charset="-122"/>
              </a:rPr>
              <a:t>ASC</a:t>
            </a:r>
            <a:r>
              <a:rPr lang="zh-CN" altLang="en-US" dirty="0">
                <a:ea typeface="宋体" charset="-122"/>
              </a:rPr>
              <a:t>；降序：</a:t>
            </a:r>
            <a:r>
              <a:rPr lang="en-US" altLang="zh-CN" dirty="0">
                <a:ea typeface="宋体" charset="-122"/>
              </a:rPr>
              <a:t>DESC</a:t>
            </a:r>
            <a:r>
              <a:rPr lang="zh-CN" altLang="en-US" dirty="0">
                <a:ea typeface="宋体" charset="-122"/>
              </a:rPr>
              <a:t>；缺省值为升序</a:t>
            </a:r>
          </a:p>
          <a:p>
            <a:pPr algn="just" eaLnBrk="1" hangingPunct="1">
              <a:lnSpc>
                <a:spcPct val="150000"/>
              </a:lnSpc>
            </a:pPr>
            <a:r>
              <a:rPr lang="zh-CN" altLang="en-US" sz="2400" dirty="0">
                <a:ea typeface="宋体" charset="-122"/>
              </a:rPr>
              <a:t>当排序列含空值时</a:t>
            </a:r>
          </a:p>
          <a:p>
            <a:pPr lvl="1" algn="just" eaLnBrk="1" hangingPunct="1">
              <a:lnSpc>
                <a:spcPct val="150000"/>
              </a:lnSpc>
              <a:buFont typeface="Wingdings" pitchFamily="2" charset="2"/>
              <a:buChar char="n"/>
            </a:pPr>
            <a:r>
              <a:rPr lang="en-US" altLang="zh-CN" dirty="0">
                <a:ea typeface="宋体" charset="-122"/>
              </a:rPr>
              <a:t>ASC</a:t>
            </a:r>
            <a:r>
              <a:rPr lang="zh-CN" altLang="en-US" dirty="0">
                <a:ea typeface="宋体" charset="-122"/>
              </a:rPr>
              <a:t>：排序列为空值的元组最后显示</a:t>
            </a:r>
          </a:p>
          <a:p>
            <a:pPr lvl="1" algn="just" eaLnBrk="1" hangingPunct="1">
              <a:lnSpc>
                <a:spcPct val="150000"/>
              </a:lnSpc>
              <a:buFont typeface="Wingdings" pitchFamily="2" charset="2"/>
              <a:buChar char="n"/>
            </a:pPr>
            <a:r>
              <a:rPr lang="en-US" altLang="zh-CN" dirty="0">
                <a:ea typeface="宋体" charset="-122"/>
              </a:rPr>
              <a:t>DESC</a:t>
            </a:r>
            <a:r>
              <a:rPr lang="zh-CN" altLang="en-US" dirty="0">
                <a:ea typeface="宋体" charset="-122"/>
              </a:rPr>
              <a:t>：排序列为空值的元组最先显示 </a:t>
            </a:r>
          </a:p>
        </p:txBody>
      </p:sp>
    </p:spTree>
    <p:extLst>
      <p:ext uri="{BB962C8B-B14F-4D97-AF65-F5344CB8AC3E}">
        <p14:creationId xmlns:p14="http://schemas.microsoft.com/office/powerpoint/2010/main" val="40515154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2800" dirty="0">
                <a:ea typeface="宋体" charset="-122"/>
              </a:rPr>
              <a:t>数据操作：数据查询  </a:t>
            </a:r>
            <a:r>
              <a:rPr lang="zh-CN" altLang="en-US" dirty="0">
                <a:ea typeface="宋体" charset="-122"/>
              </a:rPr>
              <a:t>查询结果排序</a:t>
            </a:r>
          </a:p>
        </p:txBody>
      </p:sp>
      <p:sp>
        <p:nvSpPr>
          <p:cNvPr id="80899" name="Rectangle 3"/>
          <p:cNvSpPr>
            <a:spLocks noGrp="1" noChangeArrowheads="1"/>
          </p:cNvSpPr>
          <p:nvPr>
            <p:ph type="body" idx="1"/>
          </p:nvPr>
        </p:nvSpPr>
        <p:spPr>
          <a:xfrm>
            <a:off x="185738" y="1196752"/>
            <a:ext cx="8043862" cy="4953000"/>
          </a:xfrm>
        </p:spPr>
        <p:txBody>
          <a:bodyPr/>
          <a:lstStyle/>
          <a:p>
            <a:pPr algn="just" eaLnBrk="1" hangingPunct="1">
              <a:buFont typeface="Wingdings" panose="05000000000000000000" pitchFamily="2" charset="2"/>
              <a:buChar char="Ø"/>
            </a:pPr>
            <a:r>
              <a:rPr lang="zh-CN" altLang="en-US" sz="2400" dirty="0">
                <a:ea typeface="宋体" charset="-122"/>
              </a:rPr>
              <a:t>查询选修了</a:t>
            </a:r>
            <a:r>
              <a:rPr lang="en-US" altLang="zh-CN" sz="2400" dirty="0">
                <a:ea typeface="宋体" charset="-122"/>
              </a:rPr>
              <a:t>3</a:t>
            </a:r>
            <a:r>
              <a:rPr lang="zh-CN" altLang="en-US" sz="2400" dirty="0">
                <a:ea typeface="宋体" charset="-122"/>
              </a:rPr>
              <a:t>号课程的学生的学号及其成绩，查询结果按分数降序排列</a:t>
            </a:r>
          </a:p>
          <a:p>
            <a:pPr algn="just" eaLnBrk="1" hangingPunct="1">
              <a:buFont typeface="Wingdings" pitchFamily="2" charset="2"/>
              <a:buNone/>
            </a:pPr>
            <a:r>
              <a:rPr lang="zh-CN" altLang="en-US" sz="2400" b="0" dirty="0">
                <a:solidFill>
                  <a:srgbClr val="003399"/>
                </a:solidFill>
                <a:ea typeface="宋体" charset="-122"/>
              </a:rPr>
              <a:t>        </a:t>
            </a:r>
            <a:r>
              <a:rPr lang="en-US" altLang="zh-CN" sz="2000" b="0" dirty="0">
                <a:solidFill>
                  <a:srgbClr val="003399"/>
                </a:solidFill>
                <a:ea typeface="宋体" charset="-122"/>
              </a:rPr>
              <a:t>SELECT </a:t>
            </a:r>
            <a:r>
              <a:rPr lang="en-US" altLang="zh-CN" sz="2000" b="0" dirty="0" err="1">
                <a:solidFill>
                  <a:srgbClr val="003399"/>
                </a:solidFill>
                <a:ea typeface="宋体" charset="-122"/>
              </a:rPr>
              <a:t>Sno</a:t>
            </a:r>
            <a:r>
              <a:rPr lang="zh-CN" altLang="en-US" sz="2000" b="0" dirty="0">
                <a:solidFill>
                  <a:srgbClr val="003399"/>
                </a:solidFill>
                <a:ea typeface="宋体" charset="-122"/>
              </a:rPr>
              <a:t>，</a:t>
            </a:r>
            <a:r>
              <a:rPr lang="en-US" altLang="zh-CN" sz="2000" b="0" dirty="0">
                <a:solidFill>
                  <a:srgbClr val="003399"/>
                </a:solidFill>
                <a:ea typeface="宋体" charset="-122"/>
              </a:rPr>
              <a:t>Grade</a:t>
            </a:r>
          </a:p>
          <a:p>
            <a:pPr algn="just" eaLnBrk="1" hangingPunct="1">
              <a:buFont typeface="Wingdings" pitchFamily="2" charset="2"/>
              <a:buNone/>
            </a:pPr>
            <a:r>
              <a:rPr lang="en-US" altLang="zh-CN" sz="2000" b="0" dirty="0">
                <a:solidFill>
                  <a:srgbClr val="003399"/>
                </a:solidFill>
                <a:ea typeface="宋体" charset="-122"/>
              </a:rPr>
              <a:t>          FROM  SC</a:t>
            </a:r>
          </a:p>
          <a:p>
            <a:pPr algn="just" eaLnBrk="1" hangingPunct="1">
              <a:buFont typeface="Wingdings" pitchFamily="2" charset="2"/>
              <a:buNone/>
            </a:pPr>
            <a:r>
              <a:rPr lang="en-US" altLang="zh-CN" sz="2000" b="0" dirty="0">
                <a:solidFill>
                  <a:srgbClr val="003399"/>
                </a:solidFill>
                <a:ea typeface="宋体" charset="-122"/>
              </a:rPr>
              <a:t>          WHERE  </a:t>
            </a:r>
            <a:r>
              <a:rPr lang="en-US" altLang="zh-CN" sz="2000" b="0" dirty="0" err="1">
                <a:solidFill>
                  <a:srgbClr val="003399"/>
                </a:solidFill>
                <a:ea typeface="宋体" charset="-122"/>
              </a:rPr>
              <a:t>Cno</a:t>
            </a:r>
            <a:r>
              <a:rPr lang="en-US" altLang="zh-CN" sz="2000" b="0" dirty="0">
                <a:solidFill>
                  <a:srgbClr val="003399"/>
                </a:solidFill>
                <a:ea typeface="宋体" charset="-122"/>
              </a:rPr>
              <a:t>= ' 3 '</a:t>
            </a:r>
          </a:p>
          <a:p>
            <a:pPr algn="just" eaLnBrk="1" hangingPunct="1">
              <a:buFont typeface="Wingdings" pitchFamily="2" charset="2"/>
              <a:buNone/>
            </a:pPr>
            <a:r>
              <a:rPr lang="en-US" altLang="zh-CN" sz="2000" b="0" dirty="0">
                <a:solidFill>
                  <a:srgbClr val="003399"/>
                </a:solidFill>
                <a:ea typeface="宋体" charset="-122"/>
              </a:rPr>
              <a:t>          </a:t>
            </a:r>
            <a:r>
              <a:rPr lang="en-US" altLang="zh-CN" sz="2000" b="0" dirty="0">
                <a:solidFill>
                  <a:srgbClr val="C00000"/>
                </a:solidFill>
                <a:ea typeface="宋体" charset="-122"/>
              </a:rPr>
              <a:t>ORDER BY Grade DESC</a:t>
            </a:r>
          </a:p>
          <a:p>
            <a:pPr algn="just" eaLnBrk="1" hangingPunct="1">
              <a:buFont typeface="Wingdings" pitchFamily="2" charset="2"/>
              <a:buNone/>
            </a:pPr>
            <a:endParaRPr lang="zh-CN" altLang="en-US" sz="2000" b="0" dirty="0">
              <a:solidFill>
                <a:srgbClr val="C00000"/>
              </a:solidFill>
              <a:ea typeface="宋体" charset="-122"/>
            </a:endParaRPr>
          </a:p>
          <a:p>
            <a:pPr eaLnBrk="1" hangingPunct="1">
              <a:buFont typeface="Wingdings" panose="05000000000000000000" pitchFamily="2" charset="2"/>
              <a:buChar char="Ø"/>
            </a:pPr>
            <a:r>
              <a:rPr lang="zh-CN" altLang="en-US" sz="2400" dirty="0">
                <a:ea typeface="宋体" charset="-122"/>
              </a:rPr>
              <a:t>查询全体学生情况，查询结果按所在系的系号升序排列，同一系中的学生按年龄降序排列</a:t>
            </a:r>
          </a:p>
          <a:p>
            <a:pPr eaLnBrk="1" hangingPunct="1">
              <a:buFont typeface="Wingdings" pitchFamily="2" charset="2"/>
              <a:buNone/>
            </a:pPr>
            <a:r>
              <a:rPr lang="zh-CN" altLang="en-US" sz="2000" b="0" dirty="0">
                <a:solidFill>
                  <a:srgbClr val="003399"/>
                </a:solidFill>
                <a:ea typeface="宋体" charset="-122"/>
              </a:rPr>
              <a:t>        </a:t>
            </a:r>
            <a:r>
              <a:rPr lang="en-US" altLang="zh-CN" sz="2000" b="0" dirty="0">
                <a:solidFill>
                  <a:srgbClr val="003399"/>
                </a:solidFill>
                <a:ea typeface="宋体" charset="-122"/>
              </a:rPr>
              <a:t>SELECT  *</a:t>
            </a:r>
          </a:p>
          <a:p>
            <a:pPr eaLnBrk="1" hangingPunct="1">
              <a:buFont typeface="Wingdings" pitchFamily="2" charset="2"/>
              <a:buNone/>
            </a:pPr>
            <a:r>
              <a:rPr lang="en-US" altLang="zh-CN" sz="2000" b="0" dirty="0">
                <a:solidFill>
                  <a:srgbClr val="003399"/>
                </a:solidFill>
                <a:ea typeface="宋体" charset="-122"/>
              </a:rPr>
              <a:t>        FROM  Student</a:t>
            </a:r>
          </a:p>
          <a:p>
            <a:pPr eaLnBrk="1" hangingPunct="1">
              <a:buFont typeface="Wingdings" pitchFamily="2" charset="2"/>
              <a:buNone/>
            </a:pPr>
            <a:r>
              <a:rPr lang="en-US" altLang="zh-CN" sz="2000" b="0" dirty="0">
                <a:solidFill>
                  <a:srgbClr val="003399"/>
                </a:solidFill>
                <a:ea typeface="宋体" charset="-122"/>
              </a:rPr>
              <a:t>        </a:t>
            </a:r>
            <a:r>
              <a:rPr lang="en-US" altLang="zh-CN" sz="2000" b="0" dirty="0">
                <a:solidFill>
                  <a:srgbClr val="C00000"/>
                </a:solidFill>
                <a:ea typeface="宋体" charset="-122"/>
              </a:rPr>
              <a:t>ORDER BY </a:t>
            </a:r>
            <a:r>
              <a:rPr lang="en-US" altLang="zh-CN" sz="2000" b="0" dirty="0" err="1">
                <a:solidFill>
                  <a:srgbClr val="C00000"/>
                </a:solidFill>
                <a:ea typeface="宋体" charset="-122"/>
              </a:rPr>
              <a:t>Sdept</a:t>
            </a:r>
            <a:r>
              <a:rPr lang="en-US" altLang="zh-CN" sz="2000" b="0" dirty="0">
                <a:solidFill>
                  <a:srgbClr val="C00000"/>
                </a:solidFill>
                <a:ea typeface="宋体" charset="-122"/>
              </a:rPr>
              <a:t> ASC, Sage DESC</a:t>
            </a:r>
            <a:r>
              <a:rPr lang="zh-CN" altLang="en-US" sz="2000" b="0" dirty="0">
                <a:solidFill>
                  <a:srgbClr val="C00000"/>
                </a:solidFill>
                <a:ea typeface="宋体" charset="-122"/>
              </a:rPr>
              <a:t>  </a:t>
            </a:r>
          </a:p>
        </p:txBody>
      </p:sp>
    </p:spTree>
    <p:extLst>
      <p:ext uri="{BB962C8B-B14F-4D97-AF65-F5344CB8AC3E}">
        <p14:creationId xmlns:p14="http://schemas.microsoft.com/office/powerpoint/2010/main" val="27282820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z="3200" dirty="0">
                <a:ea typeface="宋体" charset="-122"/>
              </a:rPr>
              <a:t>数据操作：数据查询    统计查询结果</a:t>
            </a:r>
            <a:endParaRPr lang="zh-CN" altLang="en-US" dirty="0">
              <a:ea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56685312"/>
              </p:ext>
            </p:extLst>
          </p:nvPr>
        </p:nvGraphicFramePr>
        <p:xfrm>
          <a:off x="177106" y="2276872"/>
          <a:ext cx="8704882" cy="4405068"/>
        </p:xfrm>
        <a:graphic>
          <a:graphicData uri="http://schemas.openxmlformats.org/drawingml/2006/table">
            <a:tbl>
              <a:tblPr firstRow="1" bandRow="1">
                <a:tableStyleId>{B301B821-A1FF-4177-AEE7-76D212191A09}</a:tableStyleId>
              </a:tblPr>
              <a:tblGrid>
                <a:gridCol w="1725969">
                  <a:extLst>
                    <a:ext uri="{9D8B030D-6E8A-4147-A177-3AD203B41FA5}">
                      <a16:colId xmlns:a16="http://schemas.microsoft.com/office/drawing/2014/main" val="20000"/>
                    </a:ext>
                  </a:extLst>
                </a:gridCol>
                <a:gridCol w="4077286">
                  <a:extLst>
                    <a:ext uri="{9D8B030D-6E8A-4147-A177-3AD203B41FA5}">
                      <a16:colId xmlns:a16="http://schemas.microsoft.com/office/drawing/2014/main" val="20001"/>
                    </a:ext>
                  </a:extLst>
                </a:gridCol>
                <a:gridCol w="2901627">
                  <a:extLst>
                    <a:ext uri="{9D8B030D-6E8A-4147-A177-3AD203B41FA5}">
                      <a16:colId xmlns:a16="http://schemas.microsoft.com/office/drawing/2014/main" val="20002"/>
                    </a:ext>
                  </a:extLst>
                </a:gridCol>
              </a:tblGrid>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kern="1200" cap="none" normalizeH="0" baseline="0" dirty="0">
                          <a:ln>
                            <a:noFill/>
                          </a:ln>
                          <a:solidFill>
                            <a:schemeClr val="accent3"/>
                          </a:solidFill>
                          <a:effectLst/>
                        </a:rPr>
                        <a:t>函数名</a:t>
                      </a:r>
                      <a:endParaRPr kumimoji="1" lang="zh-CN" altLang="en-US" sz="2000" b="1" u="none" strike="noStrike" kern="1200" cap="none" normalizeH="0" baseline="0" dirty="0">
                        <a:ln>
                          <a:noFill/>
                        </a:ln>
                        <a:solidFill>
                          <a:schemeClr val="accent3"/>
                        </a:solidFill>
                        <a:effectLst/>
                        <a:latin typeface="Arial" charset="0"/>
                        <a:ea typeface="+mn-ea"/>
                        <a:cs typeface="+mn-cs"/>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solidFill>
                            <a:schemeClr val="accent3"/>
                          </a:solidFill>
                          <a:effectLst/>
                        </a:rPr>
                        <a:t>使用格式</a:t>
                      </a:r>
                      <a:endParaRPr kumimoji="1" lang="zh-CN" altLang="en-US" sz="2000" b="0"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solidFill>
                            <a:schemeClr val="accent3"/>
                          </a:solidFill>
                          <a:effectLst/>
                        </a:rPr>
                        <a:t>描 述</a:t>
                      </a:r>
                      <a:endParaRPr kumimoji="1" lang="zh-CN" altLang="en-US" sz="2000" b="0"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0"/>
                  </a:ext>
                </a:extLst>
              </a:tr>
              <a:tr h="627498">
                <a:tc rowSpan="2">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COUNT</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COUNT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统计元组个数</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1"/>
                  </a:ext>
                </a:extLst>
              </a:tr>
              <a:tr h="627498">
                <a:tc vMerge="1">
                  <a:txBody>
                    <a:bodyPr/>
                    <a:lstStyle/>
                    <a:p>
                      <a:endParaRPr lang="zh-CN" altLang="en-US"/>
                    </a:p>
                  </a:txBody>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COUNT ( </a:t>
                      </a:r>
                      <a:r>
                        <a:rPr kumimoji="1" lang="en-US" altLang="zh-CN" sz="1800" u="none" strike="noStrike" cap="none" normalizeH="0" baseline="0" dirty="0">
                          <a:ln>
                            <a:noFill/>
                          </a:ln>
                          <a:solidFill>
                            <a:srgbClr val="003399"/>
                          </a:solidFill>
                          <a:effectLst/>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统计一列中值的个数</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2"/>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SUM</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SUM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计算一列值的总和</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3"/>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AVG</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AVG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计算一列值的平均值</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4"/>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MAX</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MAX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u="none" strike="noStrike" cap="none" normalizeH="0" baseline="0" dirty="0">
                          <a:ln>
                            <a:noFill/>
                          </a:ln>
                          <a:effectLst/>
                        </a:rPr>
                        <a:t>求一列值的函数名</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最大值</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5"/>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MIN</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MIN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求一列值的最小值</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6"/>
                  </a:ext>
                </a:extLst>
              </a:tr>
            </a:tbl>
          </a:graphicData>
        </a:graphic>
      </p:graphicFrame>
      <p:sp>
        <p:nvSpPr>
          <p:cNvPr id="4" name="TextBox 3"/>
          <p:cNvSpPr txBox="1"/>
          <p:nvPr/>
        </p:nvSpPr>
        <p:spPr>
          <a:xfrm>
            <a:off x="162174" y="1268760"/>
            <a:ext cx="8753226" cy="929742"/>
          </a:xfrm>
          <a:prstGeom prst="rect">
            <a:avLst/>
          </a:prstGeom>
          <a:solidFill>
            <a:schemeClr val="bg1">
              <a:lumMod val="90000"/>
            </a:schemeClr>
          </a:solidFill>
        </p:spPr>
        <p:txBody>
          <a:bodyPr wrap="square" rtlCol="0">
            <a:spAutoFit/>
          </a:bodyPr>
          <a:lstStyle/>
          <a:p>
            <a:pPr marL="342900" indent="-342900" algn="l">
              <a:lnSpc>
                <a:spcPts val="3500"/>
              </a:lnSpc>
              <a:buFont typeface="Wingdings" panose="05000000000000000000" pitchFamily="2" charset="2"/>
              <a:buChar char="l"/>
            </a:pPr>
            <a:r>
              <a:rPr lang="en-US" altLang="zh-CN" sz="2400" b="0" dirty="0">
                <a:solidFill>
                  <a:schemeClr val="tx1"/>
                </a:solidFill>
                <a:latin typeface="宋体" panose="02010600030101010101" pitchFamily="2" charset="-122"/>
                <a:ea typeface="宋体" panose="02010600030101010101" pitchFamily="2" charset="-122"/>
              </a:rPr>
              <a:t>SELECT</a:t>
            </a:r>
            <a:r>
              <a:rPr lang="zh-CN" altLang="en-US" sz="2400" b="0" dirty="0">
                <a:solidFill>
                  <a:schemeClr val="tx1"/>
                </a:solidFill>
                <a:latin typeface="宋体" panose="02010600030101010101" pitchFamily="2" charset="-122"/>
                <a:ea typeface="宋体" panose="02010600030101010101" pitchFamily="2" charset="-122"/>
              </a:rPr>
              <a:t>操作的结果是一个集合，我们可以对这个集合进行进一步的处理，例如求和、求最大值、求记录数目等。</a:t>
            </a:r>
          </a:p>
        </p:txBody>
      </p:sp>
    </p:spTree>
    <p:extLst>
      <p:ext uri="{BB962C8B-B14F-4D97-AF65-F5344CB8AC3E}">
        <p14:creationId xmlns:p14="http://schemas.microsoft.com/office/powerpoint/2010/main" val="35118547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z="3200" dirty="0">
                <a:ea typeface="宋体" charset="-122"/>
              </a:rPr>
              <a:t>数据操作：数据查询    查询结果分组</a:t>
            </a:r>
            <a:endParaRPr lang="zh-CN" altLang="en-US" dirty="0">
              <a:ea typeface="宋体" charset="-122"/>
            </a:endParaRPr>
          </a:p>
        </p:txBody>
      </p:sp>
      <p:sp>
        <p:nvSpPr>
          <p:cNvPr id="87043" name="Rectangle 3"/>
          <p:cNvSpPr>
            <a:spLocks noGrp="1" noChangeArrowheads="1"/>
          </p:cNvSpPr>
          <p:nvPr>
            <p:ph type="body" idx="1"/>
          </p:nvPr>
        </p:nvSpPr>
        <p:spPr>
          <a:xfrm>
            <a:off x="467544" y="1340768"/>
            <a:ext cx="8136904" cy="648072"/>
          </a:xfrm>
          <a:solidFill>
            <a:schemeClr val="bg1">
              <a:lumMod val="90000"/>
            </a:schemeClr>
          </a:solidFill>
        </p:spPr>
        <p:txBody>
          <a:bodyPr/>
          <a:lstStyle/>
          <a:p>
            <a:pPr algn="just" eaLnBrk="1" hangingPunct="1">
              <a:lnSpc>
                <a:spcPct val="90000"/>
              </a:lnSpc>
              <a:buFont typeface="Wingdings" panose="05000000000000000000" pitchFamily="2" charset="2"/>
              <a:buChar char="Ø"/>
            </a:pPr>
            <a:r>
              <a:rPr lang="zh-CN" altLang="en-US" sz="2400" dirty="0">
                <a:ea typeface="宋体" charset="-122"/>
              </a:rPr>
              <a:t>求各个课程号的选课人数</a:t>
            </a:r>
          </a:p>
        </p:txBody>
      </p:sp>
      <p:sp>
        <p:nvSpPr>
          <p:cNvPr id="4" name="Rectangle 3"/>
          <p:cNvSpPr txBox="1">
            <a:spLocks noChangeArrowheads="1"/>
          </p:cNvSpPr>
          <p:nvPr/>
        </p:nvSpPr>
        <p:spPr bwMode="auto">
          <a:xfrm>
            <a:off x="653232" y="2132856"/>
            <a:ext cx="8136904"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90000"/>
              </a:lnSpc>
              <a:buNone/>
            </a:pPr>
            <a:r>
              <a:rPr lang="en-US" altLang="zh-CN" sz="2400" b="0" kern="0" dirty="0">
                <a:solidFill>
                  <a:srgbClr val="003399"/>
                </a:solidFill>
                <a:ea typeface="宋体" charset="-122"/>
              </a:rPr>
              <a:t>SELECT </a:t>
            </a:r>
            <a:r>
              <a:rPr lang="en-US" altLang="zh-CN" sz="2400" b="0" kern="0" dirty="0" err="1">
                <a:solidFill>
                  <a:srgbClr val="003399"/>
                </a:solidFill>
                <a:ea typeface="宋体" charset="-122"/>
              </a:rPr>
              <a:t>Cno</a:t>
            </a:r>
            <a:r>
              <a:rPr lang="en-US" altLang="zh-CN" sz="2400" b="0" kern="0" dirty="0">
                <a:solidFill>
                  <a:srgbClr val="003399"/>
                </a:solidFill>
                <a:ea typeface="宋体" charset="-122"/>
              </a:rPr>
              <a:t>, Count(</a:t>
            </a:r>
            <a:r>
              <a:rPr lang="en-US" altLang="zh-CN" sz="2400" b="0" kern="0" dirty="0" err="1">
                <a:solidFill>
                  <a:srgbClr val="003399"/>
                </a:solidFill>
                <a:ea typeface="宋体" charset="-122"/>
              </a:rPr>
              <a:t>Sno</a:t>
            </a:r>
            <a:r>
              <a:rPr lang="en-US" altLang="zh-CN" sz="2400" b="0" kern="0" dirty="0">
                <a:solidFill>
                  <a:srgbClr val="003399"/>
                </a:solidFill>
                <a:ea typeface="宋体" charset="-122"/>
              </a:rPr>
              <a:t>)</a:t>
            </a:r>
          </a:p>
          <a:p>
            <a:pPr marL="0" indent="0" algn="just">
              <a:lnSpc>
                <a:spcPct val="90000"/>
              </a:lnSpc>
              <a:buNone/>
            </a:pPr>
            <a:r>
              <a:rPr lang="en-US" altLang="zh-CN" sz="2400" b="0" kern="0" dirty="0">
                <a:solidFill>
                  <a:srgbClr val="003399"/>
                </a:solidFill>
                <a:ea typeface="宋体" charset="-122"/>
              </a:rPr>
              <a:t>FROM SC</a:t>
            </a:r>
          </a:p>
          <a:p>
            <a:pPr marL="0" indent="0" algn="just">
              <a:lnSpc>
                <a:spcPct val="90000"/>
              </a:lnSpc>
              <a:buNone/>
            </a:pPr>
            <a:r>
              <a:rPr lang="en-US" altLang="zh-CN" sz="2400" b="0" kern="0" dirty="0">
                <a:solidFill>
                  <a:srgbClr val="003399"/>
                </a:solidFill>
                <a:ea typeface="宋体" charset="-122"/>
              </a:rPr>
              <a:t>GROUP BY </a:t>
            </a:r>
            <a:r>
              <a:rPr lang="en-US" altLang="zh-CN" sz="2400" b="0" kern="0" dirty="0" err="1">
                <a:solidFill>
                  <a:srgbClr val="003399"/>
                </a:solidFill>
                <a:ea typeface="宋体" charset="-122"/>
              </a:rPr>
              <a:t>Cno</a:t>
            </a:r>
            <a:endParaRPr lang="zh-CN" altLang="en-US" sz="2400" b="0" kern="0" dirty="0">
              <a:solidFill>
                <a:srgbClr val="003399"/>
              </a:solidFill>
              <a:ea typeface="宋体" charset="-122"/>
            </a:endParaRPr>
          </a:p>
        </p:txBody>
      </p:sp>
      <p:sp>
        <p:nvSpPr>
          <p:cNvPr id="5" name="Rectangle 3"/>
          <p:cNvSpPr txBox="1">
            <a:spLocks noChangeArrowheads="1"/>
          </p:cNvSpPr>
          <p:nvPr/>
        </p:nvSpPr>
        <p:spPr bwMode="auto">
          <a:xfrm>
            <a:off x="621904" y="4257092"/>
            <a:ext cx="8136904" cy="648072"/>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90000"/>
              </a:lnSpc>
              <a:buNone/>
            </a:pPr>
            <a:r>
              <a:rPr lang="zh-CN" altLang="en-US" sz="2400" kern="0" dirty="0">
                <a:solidFill>
                  <a:srgbClr val="C00000"/>
                </a:solidFill>
                <a:ea typeface="宋体" charset="-122"/>
              </a:rPr>
              <a:t>问题：若求选课人数大于</a:t>
            </a:r>
            <a:r>
              <a:rPr lang="en-US" altLang="zh-CN" sz="2400" kern="0" dirty="0">
                <a:solidFill>
                  <a:srgbClr val="C00000"/>
                </a:solidFill>
                <a:ea typeface="宋体" charset="-122"/>
              </a:rPr>
              <a:t>100</a:t>
            </a:r>
            <a:r>
              <a:rPr lang="zh-CN" altLang="en-US" sz="2400" kern="0" dirty="0">
                <a:solidFill>
                  <a:srgbClr val="C00000"/>
                </a:solidFill>
                <a:ea typeface="宋体" charset="-122"/>
              </a:rPr>
              <a:t>的课程号，怎么办？</a:t>
            </a:r>
          </a:p>
        </p:txBody>
      </p:sp>
    </p:spTree>
    <p:extLst>
      <p:ext uri="{BB962C8B-B14F-4D97-AF65-F5344CB8AC3E}">
        <p14:creationId xmlns:p14="http://schemas.microsoft.com/office/powerpoint/2010/main" val="9775531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z="2800" dirty="0">
                <a:ea typeface="宋体" charset="-122"/>
              </a:rPr>
              <a:t>数据操作：数据查询    查询结果分组</a:t>
            </a:r>
            <a:endParaRPr lang="zh-CN" altLang="en-US" dirty="0">
              <a:ea typeface="宋体" charset="-122"/>
            </a:endParaRPr>
          </a:p>
        </p:txBody>
      </p:sp>
      <p:sp>
        <p:nvSpPr>
          <p:cNvPr id="88067" name="Rectangle 3"/>
          <p:cNvSpPr>
            <a:spLocks noGrp="1" noChangeArrowheads="1"/>
          </p:cNvSpPr>
          <p:nvPr>
            <p:ph type="body" idx="1"/>
          </p:nvPr>
        </p:nvSpPr>
        <p:spPr>
          <a:xfrm>
            <a:off x="395536" y="1196752"/>
            <a:ext cx="7834064" cy="1080120"/>
          </a:xfrm>
          <a:solidFill>
            <a:schemeClr val="bg1">
              <a:lumMod val="90000"/>
            </a:schemeClr>
          </a:solidFill>
        </p:spPr>
        <p:txBody>
          <a:bodyPr/>
          <a:lstStyle/>
          <a:p>
            <a:pPr eaLnBrk="1" hangingPunct="1"/>
            <a:r>
              <a:rPr lang="en-US" altLang="zh-CN" dirty="0">
                <a:ea typeface="宋体" charset="-122"/>
              </a:rPr>
              <a:t>HAVING</a:t>
            </a:r>
            <a:r>
              <a:rPr lang="zh-CN" altLang="en-US" dirty="0">
                <a:ea typeface="宋体" charset="-122"/>
              </a:rPr>
              <a:t>子句：对</a:t>
            </a:r>
            <a:r>
              <a:rPr lang="en-US" altLang="zh-CN" dirty="0">
                <a:ea typeface="宋体" charset="-122"/>
              </a:rPr>
              <a:t>Group By</a:t>
            </a:r>
            <a:r>
              <a:rPr lang="zh-CN" altLang="en-US" dirty="0">
                <a:ea typeface="宋体" charset="-122"/>
              </a:rPr>
              <a:t>的分组结果进行筛选</a:t>
            </a:r>
          </a:p>
        </p:txBody>
      </p:sp>
      <p:graphicFrame>
        <p:nvGraphicFramePr>
          <p:cNvPr id="4" name="Group 3"/>
          <p:cNvGraphicFramePr>
            <a:graphicFrameLocks/>
          </p:cNvGraphicFramePr>
          <p:nvPr>
            <p:extLst>
              <p:ext uri="{D42A27DB-BD31-4B8C-83A1-F6EECF244321}">
                <p14:modId xmlns:p14="http://schemas.microsoft.com/office/powerpoint/2010/main" val="1501967729"/>
              </p:ext>
            </p:extLst>
          </p:nvPr>
        </p:nvGraphicFramePr>
        <p:xfrm>
          <a:off x="251520" y="3356990"/>
          <a:ext cx="2132012" cy="2960516"/>
        </p:xfrm>
        <a:graphic>
          <a:graphicData uri="http://schemas.openxmlformats.org/drawingml/2006/table">
            <a:tbl>
              <a:tblPr/>
              <a:tblGrid>
                <a:gridCol w="1090612">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tblGrid>
              <a:tr h="51934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444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 name="Group 26"/>
          <p:cNvGraphicFramePr>
            <a:graphicFrameLocks noGrp="1"/>
          </p:cNvGraphicFramePr>
          <p:nvPr>
            <p:extLst>
              <p:ext uri="{D42A27DB-BD31-4B8C-83A1-F6EECF244321}">
                <p14:modId xmlns:p14="http://schemas.microsoft.com/office/powerpoint/2010/main" val="1103642879"/>
              </p:ext>
            </p:extLst>
          </p:nvPr>
        </p:nvGraphicFramePr>
        <p:xfrm>
          <a:off x="3059832" y="3452089"/>
          <a:ext cx="2239963" cy="1828800"/>
        </p:xfrm>
        <a:graphic>
          <a:graphicData uri="http://schemas.openxmlformats.org/drawingml/2006/table">
            <a:tbl>
              <a:tblPr/>
              <a:tblGrid>
                <a:gridCol w="957263">
                  <a:extLst>
                    <a:ext uri="{9D8B030D-6E8A-4147-A177-3AD203B41FA5}">
                      <a16:colId xmlns:a16="http://schemas.microsoft.com/office/drawing/2014/main" val="20000"/>
                    </a:ext>
                  </a:extLst>
                </a:gridCol>
                <a:gridCol w="1282700">
                  <a:extLst>
                    <a:ext uri="{9D8B030D-6E8A-4147-A177-3AD203B41FA5}">
                      <a16:colId xmlns:a16="http://schemas.microsoft.com/office/drawing/2014/main" val="20001"/>
                    </a:ext>
                  </a:extLst>
                </a:gridCol>
              </a:tblGrid>
              <a:tr h="39857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SUM(B)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43016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57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43"/>
          <p:cNvGraphicFramePr>
            <a:graphicFrameLocks noGrp="1"/>
          </p:cNvGraphicFramePr>
          <p:nvPr>
            <p:extLst>
              <p:ext uri="{D42A27DB-BD31-4B8C-83A1-F6EECF244321}">
                <p14:modId xmlns:p14="http://schemas.microsoft.com/office/powerpoint/2010/main" val="2289998549"/>
              </p:ext>
            </p:extLst>
          </p:nvPr>
        </p:nvGraphicFramePr>
        <p:xfrm>
          <a:off x="6464598" y="3146348"/>
          <a:ext cx="2450406" cy="1027113"/>
        </p:xfrm>
        <a:graphic>
          <a:graphicData uri="http://schemas.openxmlformats.org/drawingml/2006/table">
            <a:tbl>
              <a:tblPr/>
              <a:tblGrid>
                <a:gridCol w="1252903">
                  <a:extLst>
                    <a:ext uri="{9D8B030D-6E8A-4147-A177-3AD203B41FA5}">
                      <a16:colId xmlns:a16="http://schemas.microsoft.com/office/drawing/2014/main" val="20000"/>
                    </a:ext>
                  </a:extLst>
                </a:gridCol>
                <a:gridCol w="1197503">
                  <a:extLst>
                    <a:ext uri="{9D8B030D-6E8A-4147-A177-3AD203B41FA5}">
                      <a16:colId xmlns:a16="http://schemas.microsoft.com/office/drawing/2014/main" val="20001"/>
                    </a:ext>
                  </a:extLst>
                </a:gridCol>
              </a:tblGrid>
              <a:tr h="50958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SUM(B)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51752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矩形 6"/>
          <p:cNvSpPr/>
          <p:nvPr/>
        </p:nvSpPr>
        <p:spPr>
          <a:xfrm>
            <a:off x="4251424" y="5913447"/>
            <a:ext cx="4572000" cy="400110"/>
          </a:xfrm>
          <a:prstGeom prst="rect">
            <a:avLst/>
          </a:prstGeom>
        </p:spPr>
        <p:txBody>
          <a:bodyPr>
            <a:spAutoFit/>
          </a:bodyPr>
          <a:lstStyle/>
          <a:p>
            <a:r>
              <a:rPr lang="en-US" altLang="zh-CN" dirty="0">
                <a:solidFill>
                  <a:srgbClr val="003399"/>
                </a:solidFill>
                <a:ea typeface="宋体" charset="-122"/>
              </a:rPr>
              <a:t>GROUP BY A </a:t>
            </a:r>
            <a:r>
              <a:rPr lang="en-US" altLang="zh-CN" dirty="0">
                <a:solidFill>
                  <a:srgbClr val="C00000"/>
                </a:solidFill>
                <a:ea typeface="宋体" charset="-122"/>
              </a:rPr>
              <a:t>HAVING SUM(B)&gt;10</a:t>
            </a:r>
            <a:endParaRPr lang="zh-CN" altLang="en-US" dirty="0">
              <a:solidFill>
                <a:srgbClr val="C00000"/>
              </a:solidFill>
            </a:endParaRPr>
          </a:p>
        </p:txBody>
      </p:sp>
      <p:sp>
        <p:nvSpPr>
          <p:cNvPr id="2" name="矩形 1"/>
          <p:cNvSpPr/>
          <p:nvPr/>
        </p:nvSpPr>
        <p:spPr>
          <a:xfrm>
            <a:off x="4729989" y="2412930"/>
            <a:ext cx="3469218" cy="400110"/>
          </a:xfrm>
          <a:prstGeom prst="rect">
            <a:avLst/>
          </a:prstGeom>
        </p:spPr>
        <p:txBody>
          <a:bodyPr wrap="none">
            <a:spAutoFit/>
          </a:bodyPr>
          <a:lstStyle/>
          <a:p>
            <a:r>
              <a:rPr lang="en-US" altLang="zh-CN" dirty="0">
                <a:solidFill>
                  <a:srgbClr val="3366CC"/>
                </a:solidFill>
                <a:ea typeface="宋体" charset="-122"/>
              </a:rPr>
              <a:t>GROUP BY A </a:t>
            </a:r>
            <a:r>
              <a:rPr lang="en-US" altLang="zh-CN" dirty="0">
                <a:solidFill>
                  <a:srgbClr val="C00000"/>
                </a:solidFill>
                <a:ea typeface="宋体" charset="-122"/>
              </a:rPr>
              <a:t>HAVING A&gt;3 </a:t>
            </a:r>
            <a:endParaRPr lang="zh-CN" altLang="en-US" dirty="0">
              <a:solidFill>
                <a:srgbClr val="C00000"/>
              </a:solidFill>
            </a:endParaRPr>
          </a:p>
        </p:txBody>
      </p:sp>
      <p:sp>
        <p:nvSpPr>
          <p:cNvPr id="10" name="TextBox 9"/>
          <p:cNvSpPr txBox="1"/>
          <p:nvPr/>
        </p:nvSpPr>
        <p:spPr>
          <a:xfrm>
            <a:off x="795040" y="2382003"/>
            <a:ext cx="3456384" cy="400110"/>
          </a:xfrm>
          <a:prstGeom prst="rect">
            <a:avLst/>
          </a:prstGeom>
          <a:noFill/>
        </p:spPr>
        <p:txBody>
          <a:bodyPr wrap="square" rtlCol="0">
            <a:spAutoFit/>
          </a:bodyPr>
          <a:lstStyle/>
          <a:p>
            <a:pPr algn="l"/>
            <a:r>
              <a:rPr lang="en-US" altLang="zh-CN" dirty="0">
                <a:solidFill>
                  <a:srgbClr val="003399"/>
                </a:solidFill>
              </a:rPr>
              <a:t>SUM(B)   </a:t>
            </a:r>
            <a:r>
              <a:rPr lang="en-US" altLang="zh-CN" dirty="0">
                <a:solidFill>
                  <a:srgbClr val="C00000"/>
                </a:solidFill>
              </a:rPr>
              <a:t>Group By A</a:t>
            </a:r>
            <a:endParaRPr lang="zh-CN" altLang="en-US" dirty="0">
              <a:solidFill>
                <a:srgbClr val="C00000"/>
              </a:solidFill>
            </a:endParaRPr>
          </a:p>
        </p:txBody>
      </p:sp>
      <p:sp>
        <p:nvSpPr>
          <p:cNvPr id="11" name="任意多边形 10"/>
          <p:cNvSpPr/>
          <p:nvPr/>
        </p:nvSpPr>
        <p:spPr bwMode="auto">
          <a:xfrm>
            <a:off x="1043608" y="2840608"/>
            <a:ext cx="2921000" cy="611481"/>
          </a:xfrm>
          <a:custGeom>
            <a:avLst/>
            <a:gdLst>
              <a:gd name="connsiteX0" fmla="*/ 0 w 2921000"/>
              <a:gd name="connsiteY0" fmla="*/ 547981 h 611481"/>
              <a:gd name="connsiteX1" fmla="*/ 647700 w 2921000"/>
              <a:gd name="connsiteY1" fmla="*/ 103481 h 611481"/>
              <a:gd name="connsiteX2" fmla="*/ 2095500 w 2921000"/>
              <a:gd name="connsiteY2" fmla="*/ 39981 h 611481"/>
              <a:gd name="connsiteX3" fmla="*/ 2921000 w 2921000"/>
              <a:gd name="connsiteY3" fmla="*/ 611481 h 611481"/>
              <a:gd name="connsiteX4" fmla="*/ 2921000 w 2921000"/>
              <a:gd name="connsiteY4" fmla="*/ 611481 h 61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0" h="611481">
                <a:moveTo>
                  <a:pt x="0" y="547981"/>
                </a:moveTo>
                <a:cubicBezTo>
                  <a:pt x="149225" y="368064"/>
                  <a:pt x="298450" y="188148"/>
                  <a:pt x="647700" y="103481"/>
                </a:cubicBezTo>
                <a:cubicBezTo>
                  <a:pt x="996950" y="18814"/>
                  <a:pt x="1716617" y="-44686"/>
                  <a:pt x="2095500" y="39981"/>
                </a:cubicBezTo>
                <a:cubicBezTo>
                  <a:pt x="2474383" y="124648"/>
                  <a:pt x="2921000" y="611481"/>
                  <a:pt x="2921000" y="611481"/>
                </a:cubicBezTo>
                <a:lnTo>
                  <a:pt x="2921000" y="611481"/>
                </a:ln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2" name="任意多边形 11"/>
          <p:cNvSpPr/>
          <p:nvPr/>
        </p:nvSpPr>
        <p:spPr bwMode="auto">
          <a:xfrm rot="20891260">
            <a:off x="4661112" y="2786278"/>
            <a:ext cx="2390080" cy="425685"/>
          </a:xfrm>
          <a:custGeom>
            <a:avLst/>
            <a:gdLst>
              <a:gd name="connsiteX0" fmla="*/ 0 w 2921000"/>
              <a:gd name="connsiteY0" fmla="*/ 547981 h 611481"/>
              <a:gd name="connsiteX1" fmla="*/ 647700 w 2921000"/>
              <a:gd name="connsiteY1" fmla="*/ 103481 h 611481"/>
              <a:gd name="connsiteX2" fmla="*/ 2095500 w 2921000"/>
              <a:gd name="connsiteY2" fmla="*/ 39981 h 611481"/>
              <a:gd name="connsiteX3" fmla="*/ 2921000 w 2921000"/>
              <a:gd name="connsiteY3" fmla="*/ 611481 h 611481"/>
              <a:gd name="connsiteX4" fmla="*/ 2921000 w 2921000"/>
              <a:gd name="connsiteY4" fmla="*/ 611481 h 61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0" h="611481">
                <a:moveTo>
                  <a:pt x="0" y="547981"/>
                </a:moveTo>
                <a:cubicBezTo>
                  <a:pt x="149225" y="368064"/>
                  <a:pt x="298450" y="188148"/>
                  <a:pt x="647700" y="103481"/>
                </a:cubicBezTo>
                <a:cubicBezTo>
                  <a:pt x="996950" y="18814"/>
                  <a:pt x="1716617" y="-44686"/>
                  <a:pt x="2095500" y="39981"/>
                </a:cubicBezTo>
                <a:cubicBezTo>
                  <a:pt x="2474383" y="124648"/>
                  <a:pt x="2921000" y="611481"/>
                  <a:pt x="2921000" y="611481"/>
                </a:cubicBezTo>
                <a:lnTo>
                  <a:pt x="2921000" y="611481"/>
                </a:ln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graphicFrame>
        <p:nvGraphicFramePr>
          <p:cNvPr id="13" name="Group 43"/>
          <p:cNvGraphicFramePr>
            <a:graphicFrameLocks noGrp="1"/>
          </p:cNvGraphicFramePr>
          <p:nvPr>
            <p:extLst>
              <p:ext uri="{D42A27DB-BD31-4B8C-83A1-F6EECF244321}">
                <p14:modId xmlns:p14="http://schemas.microsoft.com/office/powerpoint/2010/main" val="2911847813"/>
              </p:ext>
            </p:extLst>
          </p:nvPr>
        </p:nvGraphicFramePr>
        <p:xfrm>
          <a:off x="6464598" y="4581128"/>
          <a:ext cx="2450406" cy="1027113"/>
        </p:xfrm>
        <a:graphic>
          <a:graphicData uri="http://schemas.openxmlformats.org/drawingml/2006/table">
            <a:tbl>
              <a:tblPr/>
              <a:tblGrid>
                <a:gridCol w="1252903">
                  <a:extLst>
                    <a:ext uri="{9D8B030D-6E8A-4147-A177-3AD203B41FA5}">
                      <a16:colId xmlns:a16="http://schemas.microsoft.com/office/drawing/2014/main" val="20000"/>
                    </a:ext>
                  </a:extLst>
                </a:gridCol>
                <a:gridCol w="1197503">
                  <a:extLst>
                    <a:ext uri="{9D8B030D-6E8A-4147-A177-3AD203B41FA5}">
                      <a16:colId xmlns:a16="http://schemas.microsoft.com/office/drawing/2014/main" val="20001"/>
                    </a:ext>
                  </a:extLst>
                </a:gridCol>
              </a:tblGrid>
              <a:tr h="50958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SUM(B)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51752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任意多边形 2"/>
          <p:cNvSpPr/>
          <p:nvPr/>
        </p:nvSpPr>
        <p:spPr bwMode="auto">
          <a:xfrm>
            <a:off x="4876800" y="5359400"/>
            <a:ext cx="2324100" cy="400110"/>
          </a:xfrm>
          <a:custGeom>
            <a:avLst/>
            <a:gdLst>
              <a:gd name="connsiteX0" fmla="*/ 0 w 2324100"/>
              <a:gd name="connsiteY0" fmla="*/ 0 h 485836"/>
              <a:gd name="connsiteX1" fmla="*/ 762000 w 2324100"/>
              <a:gd name="connsiteY1" fmla="*/ 431800 h 485836"/>
              <a:gd name="connsiteX2" fmla="*/ 1981200 w 2324100"/>
              <a:gd name="connsiteY2" fmla="*/ 457200 h 485836"/>
              <a:gd name="connsiteX3" fmla="*/ 2324100 w 2324100"/>
              <a:gd name="connsiteY3" fmla="*/ 228600 h 485836"/>
            </a:gdLst>
            <a:ahLst/>
            <a:cxnLst>
              <a:cxn ang="0">
                <a:pos x="connsiteX0" y="connsiteY0"/>
              </a:cxn>
              <a:cxn ang="0">
                <a:pos x="connsiteX1" y="connsiteY1"/>
              </a:cxn>
              <a:cxn ang="0">
                <a:pos x="connsiteX2" y="connsiteY2"/>
              </a:cxn>
              <a:cxn ang="0">
                <a:pos x="connsiteX3" y="connsiteY3"/>
              </a:cxn>
            </a:cxnLst>
            <a:rect l="l" t="t" r="r" b="b"/>
            <a:pathLst>
              <a:path w="2324100" h="485836">
                <a:moveTo>
                  <a:pt x="0" y="0"/>
                </a:moveTo>
                <a:cubicBezTo>
                  <a:pt x="215900" y="177800"/>
                  <a:pt x="431800" y="355600"/>
                  <a:pt x="762000" y="431800"/>
                </a:cubicBezTo>
                <a:cubicBezTo>
                  <a:pt x="1092200" y="508000"/>
                  <a:pt x="1720850" y="491067"/>
                  <a:pt x="1981200" y="457200"/>
                </a:cubicBezTo>
                <a:cubicBezTo>
                  <a:pt x="2241550" y="423333"/>
                  <a:pt x="2282825" y="325966"/>
                  <a:pt x="2324100" y="228600"/>
                </a:cubicBez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976778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6" presetClass="entr" presetSubtype="2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par>
                                <p:cTn id="36" presetID="16" presetClass="entr" presetSubtype="21"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0" grpId="0"/>
      <p:bldP spid="11" grpId="0" animBg="1"/>
      <p:bldP spid="12" grpId="0" animBg="1"/>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sz="3200" dirty="0">
                <a:ea typeface="宋体" charset="-122"/>
              </a:rPr>
              <a:t>数据操作：数据查询    查询结果分组</a:t>
            </a:r>
          </a:p>
        </p:txBody>
      </p:sp>
      <p:sp>
        <p:nvSpPr>
          <p:cNvPr id="90115" name="Rectangle 3"/>
          <p:cNvSpPr>
            <a:spLocks noGrp="1" noChangeArrowheads="1"/>
          </p:cNvSpPr>
          <p:nvPr>
            <p:ph type="body" idx="1"/>
          </p:nvPr>
        </p:nvSpPr>
        <p:spPr>
          <a:xfrm>
            <a:off x="323528" y="1268760"/>
            <a:ext cx="7772400" cy="792088"/>
          </a:xfrm>
        </p:spPr>
        <p:txBody>
          <a:bodyPr/>
          <a:lstStyle/>
          <a:p>
            <a:pPr algn="just" eaLnBrk="1" hangingPunct="1">
              <a:lnSpc>
                <a:spcPct val="130000"/>
              </a:lnSpc>
              <a:buFont typeface="Wingdings" panose="05000000000000000000" pitchFamily="2" charset="2"/>
              <a:buChar char="Ø"/>
            </a:pPr>
            <a:r>
              <a:rPr lang="zh-CN" altLang="en-US" sz="2400" dirty="0">
                <a:ea typeface="宋体" charset="-122"/>
              </a:rPr>
              <a:t>查询选修了</a:t>
            </a:r>
            <a:r>
              <a:rPr lang="en-US" altLang="zh-CN" sz="2400" dirty="0">
                <a:ea typeface="宋体" charset="-122"/>
              </a:rPr>
              <a:t>3</a:t>
            </a:r>
            <a:r>
              <a:rPr lang="zh-CN" altLang="en-US" sz="2400" dirty="0">
                <a:ea typeface="宋体" charset="-122"/>
              </a:rPr>
              <a:t>门以上课程的学生学号</a:t>
            </a:r>
          </a:p>
          <a:p>
            <a:pPr lvl="1" algn="just" eaLnBrk="1" hangingPunct="1">
              <a:lnSpc>
                <a:spcPct val="180000"/>
              </a:lnSpc>
              <a:buFont typeface="Wingdings" pitchFamily="2" charset="2"/>
              <a:buNone/>
            </a:pPr>
            <a:r>
              <a:rPr lang="zh-CN" altLang="en-US" dirty="0">
                <a:ea typeface="宋体" charset="-122"/>
              </a:rPr>
              <a:t> </a:t>
            </a:r>
          </a:p>
          <a:p>
            <a:pPr algn="just" eaLnBrk="1" hangingPunct="1">
              <a:lnSpc>
                <a:spcPct val="90000"/>
              </a:lnSpc>
              <a:buFont typeface="Wingdings" pitchFamily="2" charset="2"/>
              <a:buNone/>
            </a:pPr>
            <a:r>
              <a:rPr lang="zh-CN" altLang="en-US" sz="2400" dirty="0">
                <a:ea typeface="宋体" charset="-122"/>
              </a:rPr>
              <a:t> </a:t>
            </a:r>
          </a:p>
        </p:txBody>
      </p:sp>
      <p:sp>
        <p:nvSpPr>
          <p:cNvPr id="507906" name="Rectangle 2"/>
          <p:cNvSpPr>
            <a:spLocks noChangeArrowheads="1"/>
          </p:cNvSpPr>
          <p:nvPr/>
        </p:nvSpPr>
        <p:spPr bwMode="auto">
          <a:xfrm>
            <a:off x="899592" y="2204864"/>
            <a:ext cx="51125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SC</a:t>
            </a:r>
          </a:p>
          <a:p>
            <a:pPr lvl="1" eaLnBrk="1" hangingPunct="1">
              <a:spcBef>
                <a:spcPct val="0"/>
              </a:spcBef>
              <a:buClrTx/>
              <a:buFontTx/>
              <a:buNone/>
            </a:pPr>
            <a:r>
              <a:rPr lang="en-US" altLang="zh-CN" b="0" dirty="0">
                <a:solidFill>
                  <a:srgbClr val="003399"/>
                </a:solidFill>
                <a:latin typeface="Times New Roman" pitchFamily="18" charset="0"/>
              </a:rPr>
              <a:t>GROUP BY </a:t>
            </a:r>
            <a:r>
              <a:rPr lang="en-US" altLang="zh-CN" b="0" dirty="0" err="1">
                <a:solidFill>
                  <a:srgbClr val="003399"/>
                </a:solidFill>
                <a:latin typeface="Times New Roman" pitchFamily="18" charset="0"/>
              </a:rPr>
              <a:t>Sno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HAVING  COUNT(</a:t>
            </a:r>
            <a:r>
              <a:rPr lang="en-US" altLang="zh-CN" b="0" dirty="0" err="1">
                <a:solidFill>
                  <a:srgbClr val="003399"/>
                </a:solidFill>
                <a:latin typeface="Times New Roman" pitchFamily="18" charset="0"/>
              </a:rPr>
              <a:t>Cno</a:t>
            </a:r>
            <a:r>
              <a:rPr lang="en-US" altLang="zh-CN" b="0" dirty="0">
                <a:solidFill>
                  <a:srgbClr val="003399"/>
                </a:solidFill>
                <a:latin typeface="Times New Roman" pitchFamily="18" charset="0"/>
              </a:rPr>
              <a:t>) &gt;3</a:t>
            </a:r>
          </a:p>
        </p:txBody>
      </p:sp>
    </p:spTree>
    <p:extLst>
      <p:ext uri="{BB962C8B-B14F-4D97-AF65-F5344CB8AC3E}">
        <p14:creationId xmlns:p14="http://schemas.microsoft.com/office/powerpoint/2010/main" val="6131625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animEffect transition="in" filter="slide(fromBottom)">
                                      <p:cBhvr>
                                        <p:cTn id="7" dur="500"/>
                                        <p:tgtEl>
                                          <p:spTgt spid="507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z="3200" dirty="0">
                <a:ea typeface="宋体" charset="-122"/>
              </a:rPr>
              <a:t>总结</a:t>
            </a:r>
          </a:p>
        </p:txBody>
      </p:sp>
      <p:sp>
        <p:nvSpPr>
          <p:cNvPr id="91139" name="Rectangle 3"/>
          <p:cNvSpPr>
            <a:spLocks noGrp="1" noChangeArrowheads="1"/>
          </p:cNvSpPr>
          <p:nvPr>
            <p:ph type="body" idx="1"/>
          </p:nvPr>
        </p:nvSpPr>
        <p:spPr>
          <a:xfrm>
            <a:off x="467544" y="1484784"/>
            <a:ext cx="7772400" cy="4114800"/>
          </a:xfrm>
        </p:spPr>
        <p:txBody>
          <a:bodyPr/>
          <a:lstStyle/>
          <a:p>
            <a:pPr algn="just" eaLnBrk="1" hangingPunct="1">
              <a:lnSpc>
                <a:spcPct val="110000"/>
              </a:lnSpc>
            </a:pPr>
            <a:r>
              <a:rPr lang="en-US" altLang="zh-CN" dirty="0">
                <a:ea typeface="宋体" charset="-122"/>
              </a:rPr>
              <a:t>HAVING</a:t>
            </a:r>
            <a:r>
              <a:rPr lang="zh-CN" altLang="en-US" dirty="0">
                <a:ea typeface="宋体" charset="-122"/>
              </a:rPr>
              <a:t>短语与</a:t>
            </a:r>
            <a:r>
              <a:rPr lang="en-US" altLang="zh-CN" dirty="0">
                <a:ea typeface="宋体" charset="-122"/>
              </a:rPr>
              <a:t>WHERE</a:t>
            </a:r>
            <a:r>
              <a:rPr lang="zh-CN" altLang="en-US" dirty="0">
                <a:ea typeface="宋体" charset="-122"/>
              </a:rPr>
              <a:t>子句的核心区别是</a:t>
            </a:r>
            <a:r>
              <a:rPr lang="zh-CN" altLang="en-US" sz="2800" dirty="0">
                <a:ea typeface="宋体" charset="-122"/>
              </a:rPr>
              <a:t>作用对象不同</a:t>
            </a:r>
          </a:p>
          <a:p>
            <a:pPr lvl="1" algn="just" eaLnBrk="1" hangingPunct="1">
              <a:lnSpc>
                <a:spcPct val="110000"/>
              </a:lnSpc>
            </a:pPr>
            <a:r>
              <a:rPr lang="en-US" altLang="zh-CN" sz="2800" dirty="0">
                <a:ea typeface="宋体" charset="-122"/>
              </a:rPr>
              <a:t>WHERE</a:t>
            </a:r>
            <a:r>
              <a:rPr lang="zh-CN" altLang="en-US" sz="2800" dirty="0">
                <a:ea typeface="宋体" charset="-122"/>
              </a:rPr>
              <a:t>子句作用于基表或视图，从中选择满足条件的元组</a:t>
            </a:r>
          </a:p>
          <a:p>
            <a:pPr lvl="1" algn="just" eaLnBrk="1" hangingPunct="1">
              <a:lnSpc>
                <a:spcPct val="110000"/>
              </a:lnSpc>
            </a:pPr>
            <a:r>
              <a:rPr lang="en-US" altLang="zh-CN" sz="2800" dirty="0">
                <a:ea typeface="宋体" charset="-122"/>
              </a:rPr>
              <a:t>HAVING</a:t>
            </a:r>
            <a:r>
              <a:rPr lang="zh-CN" altLang="en-US" sz="2800" dirty="0">
                <a:ea typeface="宋体" charset="-122"/>
              </a:rPr>
              <a:t>短语作用于组，从中选择满足条件的组。 </a:t>
            </a:r>
          </a:p>
        </p:txBody>
      </p:sp>
    </p:spTree>
    <p:extLst>
      <p:ext uri="{BB962C8B-B14F-4D97-AF65-F5344CB8AC3E}">
        <p14:creationId xmlns:p14="http://schemas.microsoft.com/office/powerpoint/2010/main" val="26004502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7504" y="122237"/>
            <a:ext cx="7391400" cy="563563"/>
          </a:xfrm>
        </p:spPr>
        <p:txBody>
          <a:bodyPr/>
          <a:lstStyle/>
          <a:p>
            <a:pPr eaLnBrk="1" hangingPunct="1"/>
            <a:r>
              <a:rPr lang="zh-CN" altLang="en-US" dirty="0">
                <a:ea typeface="宋体" charset="-122"/>
              </a:rPr>
              <a:t>数据库对象命名机制</a:t>
            </a:r>
          </a:p>
        </p:txBody>
      </p:sp>
      <p:graphicFrame>
        <p:nvGraphicFramePr>
          <p:cNvPr id="19460" name="Object 7"/>
          <p:cNvGraphicFramePr>
            <a:graphicFrameLocks noGrp="1" noChangeAspect="1"/>
          </p:cNvGraphicFramePr>
          <p:nvPr>
            <p:ph sz="half" idx="2"/>
            <p:extLst>
              <p:ext uri="{D42A27DB-BD31-4B8C-83A1-F6EECF244321}">
                <p14:modId xmlns:p14="http://schemas.microsoft.com/office/powerpoint/2010/main" val="3668101072"/>
              </p:ext>
            </p:extLst>
          </p:nvPr>
        </p:nvGraphicFramePr>
        <p:xfrm>
          <a:off x="107504" y="4365104"/>
          <a:ext cx="7343775" cy="1817687"/>
        </p:xfrm>
        <a:graphic>
          <a:graphicData uri="http://schemas.openxmlformats.org/presentationml/2006/ole">
            <mc:AlternateContent xmlns:mc="http://schemas.openxmlformats.org/markup-compatibility/2006">
              <mc:Choice xmlns:v="urn:schemas-microsoft-com:vml" Requires="v">
                <p:oleObj name="Visio" r:id="rId2" imgW="5275885" imgH="1306170" progId="Visio.Drawing.11">
                  <p:embed/>
                </p:oleObj>
              </mc:Choice>
              <mc:Fallback>
                <p:oleObj name="Visio" r:id="rId2" imgW="5275885" imgH="1306170" progId="Visio.Drawing.11">
                  <p:embed/>
                  <p:pic>
                    <p:nvPicPr>
                      <p:cNvPr id="1946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365104"/>
                        <a:ext cx="7343775" cy="181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940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111560"/>
            <a:ext cx="46005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标注 3">
            <a:extLst>
              <a:ext uri="{FF2B5EF4-FFF2-40B4-BE49-F238E27FC236}">
                <a16:creationId xmlns:a16="http://schemas.microsoft.com/office/drawing/2014/main" id="{6D3781B6-F052-0215-384A-1AC0D0037CF2}"/>
              </a:ext>
            </a:extLst>
          </p:cNvPr>
          <p:cNvSpPr/>
          <p:nvPr/>
        </p:nvSpPr>
        <p:spPr bwMode="auto">
          <a:xfrm>
            <a:off x="5004048" y="3056985"/>
            <a:ext cx="3096344" cy="783193"/>
          </a:xfrm>
          <a:prstGeom prst="wedgeRoundRectCallout">
            <a:avLst>
              <a:gd name="adj1" fmla="val -42889"/>
              <a:gd name="adj2" fmla="val 125844"/>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黑体" panose="02010609060101010101" pitchFamily="49" charset="-122"/>
                <a:ea typeface="黑体" panose="02010609060101010101" pitchFamily="49" charset="-122"/>
              </a:rPr>
              <a:t>不是每个</a:t>
            </a:r>
            <a:r>
              <a:rPr lang="en-US" altLang="zh-CN" dirty="0">
                <a:solidFill>
                  <a:schemeClr val="tx1"/>
                </a:solidFill>
                <a:latin typeface="黑体" panose="02010609060101010101" pitchFamily="49" charset="-122"/>
                <a:ea typeface="黑体" panose="02010609060101010101" pitchFamily="49" charset="-122"/>
              </a:rPr>
              <a:t>DBMS</a:t>
            </a:r>
            <a:r>
              <a:rPr lang="zh-CN" altLang="en-US" dirty="0">
                <a:solidFill>
                  <a:schemeClr val="tx1"/>
                </a:solidFill>
                <a:latin typeface="黑体" panose="02010609060101010101" pitchFamily="49" charset="-122"/>
                <a:ea typeface="黑体" panose="02010609060101010101" pitchFamily="49" charset="-122"/>
              </a:rPr>
              <a:t>都区分模式名称，大部分是</a:t>
            </a:r>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级</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527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2000"/>
                                        <p:tgtEl>
                                          <p:spTgt spid="19460"/>
                                        </p:tgtEl>
                                      </p:cBhvr>
                                    </p:animEffect>
                                    <p:anim calcmode="lin" valueType="num">
                                      <p:cBhvr>
                                        <p:cTn id="8" dur="2000" fill="hold"/>
                                        <p:tgtEl>
                                          <p:spTgt spid="19460"/>
                                        </p:tgtEl>
                                        <p:attrNameLst>
                                          <p:attrName>ppt_w</p:attrName>
                                        </p:attrNameLst>
                                      </p:cBhvr>
                                      <p:tavLst>
                                        <p:tav tm="0" fmla="#ppt_w*sin(2.5*pi*$)">
                                          <p:val>
                                            <p:fltVal val="0"/>
                                          </p:val>
                                        </p:tav>
                                        <p:tav tm="100000">
                                          <p:val>
                                            <p:fltVal val="1"/>
                                          </p:val>
                                        </p:tav>
                                      </p:tavLst>
                                    </p:anim>
                                    <p:anim calcmode="lin" valueType="num">
                                      <p:cBhvr>
                                        <p:cTn id="9" dur="2000" fill="hold"/>
                                        <p:tgtEl>
                                          <p:spTgt spid="194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z="3200" dirty="0">
                <a:ea typeface="宋体" charset="-122"/>
              </a:rPr>
              <a:t>实例分析</a:t>
            </a:r>
          </a:p>
        </p:txBody>
      </p:sp>
      <p:pic>
        <p:nvPicPr>
          <p:cNvPr id="4" name="图片 3">
            <a:extLst>
              <a:ext uri="{FF2B5EF4-FFF2-40B4-BE49-F238E27FC236}">
                <a16:creationId xmlns:a16="http://schemas.microsoft.com/office/drawing/2014/main" id="{D5A2CF6D-2760-2DF2-5736-80AD050B0B8F}"/>
              </a:ext>
            </a:extLst>
          </p:cNvPr>
          <p:cNvPicPr>
            <a:picLocks noChangeAspect="1"/>
          </p:cNvPicPr>
          <p:nvPr/>
        </p:nvPicPr>
        <p:blipFill>
          <a:blip r:embed="rId2"/>
          <a:stretch>
            <a:fillRect/>
          </a:stretch>
        </p:blipFill>
        <p:spPr>
          <a:xfrm>
            <a:off x="0" y="1124744"/>
            <a:ext cx="9144000" cy="2755828"/>
          </a:xfrm>
          <a:prstGeom prst="rect">
            <a:avLst/>
          </a:prstGeom>
        </p:spPr>
      </p:pic>
      <p:sp>
        <p:nvSpPr>
          <p:cNvPr id="6" name="文本框 5">
            <a:extLst>
              <a:ext uri="{FF2B5EF4-FFF2-40B4-BE49-F238E27FC236}">
                <a16:creationId xmlns:a16="http://schemas.microsoft.com/office/drawing/2014/main" id="{1491B784-475B-614B-13F2-C8C6A2E8991A}"/>
              </a:ext>
            </a:extLst>
          </p:cNvPr>
          <p:cNvSpPr txBox="1"/>
          <p:nvPr/>
        </p:nvSpPr>
        <p:spPr>
          <a:xfrm>
            <a:off x="254094" y="3645024"/>
            <a:ext cx="7560840" cy="2823850"/>
          </a:xfrm>
          <a:prstGeom prst="rect">
            <a:avLst/>
          </a:prstGeom>
          <a:noFill/>
        </p:spPr>
        <p:txBody>
          <a:bodyPr wrap="square">
            <a:spAutoFit/>
          </a:bodyPr>
          <a:lstStyle/>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Student(S#,</a:t>
            </a:r>
            <a:r>
              <a:rPr lang="en-US" altLang="zh-CN" i="0" dirty="0" err="1">
                <a:solidFill>
                  <a:srgbClr val="333333"/>
                </a:solidFill>
                <a:effectLst/>
                <a:latin typeface="Microsoft YaHei" panose="020B0503020204020204" pitchFamily="34" charset="-122"/>
                <a:ea typeface="Microsoft YaHei" panose="020B0503020204020204" pitchFamily="34" charset="-122"/>
              </a:rPr>
              <a:t>sname</a:t>
            </a:r>
            <a:r>
              <a:rPr lang="en-US" altLang="zh-CN" i="0" dirty="0">
                <a:solidFill>
                  <a:srgbClr val="333333"/>
                </a:solidFill>
                <a:effectLst/>
                <a:latin typeface="Microsoft YaHei" panose="020B0503020204020204" pitchFamily="34" charset="-122"/>
                <a:ea typeface="Microsoft YaHei" panose="020B0503020204020204" pitchFamily="34" charset="-122"/>
              </a:rPr>
              <a:t>, </a:t>
            </a:r>
            <a:r>
              <a:rPr lang="en-US" altLang="zh-CN" i="0" dirty="0" err="1">
                <a:solidFill>
                  <a:srgbClr val="333333"/>
                </a:solidFill>
                <a:effectLst/>
                <a:latin typeface="Microsoft YaHei" panose="020B0503020204020204" pitchFamily="34" charset="-122"/>
                <a:ea typeface="Microsoft YaHei" panose="020B0503020204020204" pitchFamily="34" charset="-122"/>
              </a:rPr>
              <a:t>age,sex</a:t>
            </a:r>
            <a:r>
              <a:rPr lang="en-US" altLang="zh-CN" i="0" dirty="0">
                <a:solidFill>
                  <a:srgbClr val="333333"/>
                </a:solidFill>
                <a:effectLst/>
                <a:latin typeface="Microsoft YaHei" panose="020B0503020204020204" pitchFamily="34" charset="-122"/>
                <a:ea typeface="Microsoft YaHei" panose="020B0503020204020204" pitchFamily="34" charset="-122"/>
              </a:rPr>
              <a:t>)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a:t>
            </a:r>
            <a:r>
              <a:rPr lang="zh-CN" altLang="en-US" i="0" dirty="0">
                <a:solidFill>
                  <a:srgbClr val="333333"/>
                </a:solidFill>
                <a:effectLst/>
                <a:latin typeface="Microsoft YaHei" panose="020B0503020204020204" pitchFamily="34" charset="-122"/>
                <a:ea typeface="Microsoft YaHei" panose="020B0503020204020204" pitchFamily="34" charset="-122"/>
              </a:rPr>
              <a:t>学生（学号，姓名，年龄，性别）</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150000"/>
              </a:lnSpc>
            </a:pPr>
            <a:r>
              <a:rPr lang="zh-CN" altLang="en-US" i="0" dirty="0">
                <a:solidFill>
                  <a:srgbClr val="333333"/>
                </a:solidFill>
                <a:effectLst/>
                <a:latin typeface="Microsoft YaHei" panose="020B0503020204020204" pitchFamily="34" charset="-122"/>
                <a:ea typeface="Microsoft YaHei" panose="020B0503020204020204" pitchFamily="34" charset="-122"/>
              </a:rPr>
              <a:t> </a:t>
            </a:r>
            <a:r>
              <a:rPr lang="en-US" altLang="zh-CN" i="0" dirty="0">
                <a:solidFill>
                  <a:srgbClr val="333333"/>
                </a:solidFill>
                <a:effectLst/>
                <a:latin typeface="Microsoft YaHei" panose="020B0503020204020204" pitchFamily="34" charset="-122"/>
                <a:ea typeface="Microsoft YaHei" panose="020B0503020204020204" pitchFamily="34" charset="-122"/>
              </a:rPr>
              <a:t>Course(C#, </a:t>
            </a:r>
            <a:r>
              <a:rPr lang="en-US" altLang="zh-CN" i="0" dirty="0" err="1">
                <a:solidFill>
                  <a:srgbClr val="333333"/>
                </a:solidFill>
                <a:effectLst/>
                <a:latin typeface="Microsoft YaHei" panose="020B0503020204020204" pitchFamily="34" charset="-122"/>
                <a:ea typeface="Microsoft YaHei" panose="020B0503020204020204" pitchFamily="34" charset="-122"/>
              </a:rPr>
              <a:t>Cname</a:t>
            </a:r>
            <a:r>
              <a:rPr lang="zh-CN" altLang="en-US" i="0" dirty="0">
                <a:solidFill>
                  <a:srgbClr val="333333"/>
                </a:solidFill>
                <a:effectLst/>
                <a:latin typeface="Microsoft YaHei" panose="020B0503020204020204" pitchFamily="34" charset="-122"/>
                <a:ea typeface="Microsoft YaHei" panose="020B0503020204020204" pitchFamily="34" charset="-122"/>
              </a:rPr>
              <a:t>，</a:t>
            </a:r>
            <a:r>
              <a:rPr lang="en-US" altLang="zh-CN" i="0" dirty="0">
                <a:solidFill>
                  <a:srgbClr val="333333"/>
                </a:solidFill>
                <a:effectLst/>
                <a:latin typeface="Microsoft YaHei" panose="020B0503020204020204" pitchFamily="34" charset="-122"/>
                <a:ea typeface="Microsoft YaHei" panose="020B0503020204020204" pitchFamily="34" charset="-122"/>
              </a:rPr>
              <a:t>teacher)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a:t>
            </a:r>
            <a:r>
              <a:rPr lang="zh-CN" altLang="en-US" i="0" dirty="0">
                <a:solidFill>
                  <a:srgbClr val="333333"/>
                </a:solidFill>
                <a:effectLst/>
                <a:latin typeface="Microsoft YaHei" panose="020B0503020204020204" pitchFamily="34" charset="-122"/>
                <a:ea typeface="Microsoft YaHei" panose="020B0503020204020204" pitchFamily="34" charset="-122"/>
              </a:rPr>
              <a:t>课程关系：课程（课程编号，课程名称，任课教师）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SC(S#, C#, Grade)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a:t>
            </a:r>
            <a:r>
              <a:rPr lang="zh-CN" altLang="en-US" i="0" dirty="0">
                <a:solidFill>
                  <a:srgbClr val="333333"/>
                </a:solidFill>
                <a:effectLst/>
                <a:latin typeface="Microsoft YaHei" panose="020B0503020204020204" pitchFamily="34" charset="-122"/>
                <a:ea typeface="Microsoft YaHei" panose="020B0503020204020204" pitchFamily="34" charset="-122"/>
              </a:rPr>
              <a:t>学生选课关系：选课（学号，课程编号，成绩）</a:t>
            </a:r>
            <a:endParaRPr lang="zh-CN" altLang="en-US" dirty="0"/>
          </a:p>
        </p:txBody>
      </p:sp>
    </p:spTree>
    <p:extLst>
      <p:ext uri="{BB962C8B-B14F-4D97-AF65-F5344CB8AC3E}">
        <p14:creationId xmlns:p14="http://schemas.microsoft.com/office/powerpoint/2010/main" val="40356869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91B784-475B-614B-13F2-C8C6A2E8991A}"/>
              </a:ext>
            </a:extLst>
          </p:cNvPr>
          <p:cNvSpPr txBox="1"/>
          <p:nvPr/>
        </p:nvSpPr>
        <p:spPr>
          <a:xfrm>
            <a:off x="-20145" y="0"/>
            <a:ext cx="9164145" cy="1422954"/>
          </a:xfrm>
          <a:prstGeom prst="rect">
            <a:avLst/>
          </a:prstGeom>
          <a:solidFill>
            <a:schemeClr val="accent1">
              <a:lumMod val="20000"/>
              <a:lumOff val="80000"/>
            </a:schemeClr>
          </a:solidFill>
        </p:spPr>
        <p:txBody>
          <a:bodyPr wrap="square">
            <a:spAutoFit/>
          </a:bodyPr>
          <a:lstStyle/>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Student(S#,</a:t>
            </a:r>
            <a:r>
              <a:rPr lang="en-US" altLang="zh-CN" i="0" dirty="0" err="1">
                <a:solidFill>
                  <a:srgbClr val="333333"/>
                </a:solidFill>
                <a:effectLst/>
                <a:latin typeface="Microsoft YaHei" panose="020B0503020204020204" pitchFamily="34" charset="-122"/>
                <a:ea typeface="Microsoft YaHei" panose="020B0503020204020204" pitchFamily="34" charset="-122"/>
              </a:rPr>
              <a:t>sname</a:t>
            </a:r>
            <a:r>
              <a:rPr lang="en-US" altLang="zh-CN" i="0" dirty="0">
                <a:solidFill>
                  <a:srgbClr val="333333"/>
                </a:solidFill>
                <a:effectLst/>
                <a:latin typeface="Microsoft YaHei" panose="020B0503020204020204" pitchFamily="34" charset="-122"/>
                <a:ea typeface="Microsoft YaHei" panose="020B0503020204020204" pitchFamily="34" charset="-122"/>
              </a:rPr>
              <a:t>, </a:t>
            </a:r>
            <a:r>
              <a:rPr lang="en-US" altLang="zh-CN" i="0" dirty="0" err="1">
                <a:solidFill>
                  <a:srgbClr val="333333"/>
                </a:solidFill>
                <a:effectLst/>
                <a:latin typeface="Microsoft YaHei" panose="020B0503020204020204" pitchFamily="34" charset="-122"/>
                <a:ea typeface="Microsoft YaHei" panose="020B0503020204020204" pitchFamily="34" charset="-122"/>
              </a:rPr>
              <a:t>age,sex</a:t>
            </a:r>
            <a:r>
              <a:rPr lang="en-US" altLang="zh-CN" i="0" dirty="0">
                <a:solidFill>
                  <a:srgbClr val="333333"/>
                </a:solidFill>
                <a:effectLst/>
                <a:latin typeface="Microsoft YaHei" panose="020B0503020204020204" pitchFamily="34" charset="-122"/>
                <a:ea typeface="Microsoft YaHei" panose="020B0503020204020204" pitchFamily="34" charset="-122"/>
              </a:rPr>
              <a:t>)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Course(C#, </a:t>
            </a:r>
            <a:r>
              <a:rPr lang="en-US" altLang="zh-CN" i="0" dirty="0" err="1">
                <a:solidFill>
                  <a:srgbClr val="333333"/>
                </a:solidFill>
                <a:effectLst/>
                <a:latin typeface="Microsoft YaHei" panose="020B0503020204020204" pitchFamily="34" charset="-122"/>
                <a:ea typeface="Microsoft YaHei" panose="020B0503020204020204" pitchFamily="34" charset="-122"/>
              </a:rPr>
              <a:t>Cname</a:t>
            </a:r>
            <a:r>
              <a:rPr lang="zh-CN" altLang="en-US" i="0" dirty="0">
                <a:solidFill>
                  <a:srgbClr val="333333"/>
                </a:solidFill>
                <a:effectLst/>
                <a:latin typeface="Microsoft YaHei" panose="020B0503020204020204" pitchFamily="34" charset="-122"/>
                <a:ea typeface="Microsoft YaHei" panose="020B0503020204020204" pitchFamily="34" charset="-122"/>
              </a:rPr>
              <a:t>，</a:t>
            </a:r>
            <a:r>
              <a:rPr lang="en-US" altLang="zh-CN" i="0" dirty="0">
                <a:solidFill>
                  <a:srgbClr val="333333"/>
                </a:solidFill>
                <a:effectLst/>
                <a:latin typeface="Microsoft YaHei" panose="020B0503020204020204" pitchFamily="34" charset="-122"/>
                <a:ea typeface="Microsoft YaHei" panose="020B0503020204020204" pitchFamily="34" charset="-122"/>
              </a:rPr>
              <a:t>teacher)</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SC(S#, C#, Grade) </a:t>
            </a:r>
          </a:p>
        </p:txBody>
      </p:sp>
      <p:sp>
        <p:nvSpPr>
          <p:cNvPr id="5" name="文本框 4">
            <a:extLst>
              <a:ext uri="{FF2B5EF4-FFF2-40B4-BE49-F238E27FC236}">
                <a16:creationId xmlns:a16="http://schemas.microsoft.com/office/drawing/2014/main" id="{91443194-D9F8-3610-1448-B3F84237E0B1}"/>
              </a:ext>
            </a:extLst>
          </p:cNvPr>
          <p:cNvSpPr txBox="1"/>
          <p:nvPr/>
        </p:nvSpPr>
        <p:spPr>
          <a:xfrm>
            <a:off x="42240" y="1484784"/>
            <a:ext cx="5609880" cy="1862048"/>
          </a:xfrm>
          <a:prstGeom prst="rect">
            <a:avLst/>
          </a:prstGeom>
          <a:noFill/>
        </p:spPr>
        <p:txBody>
          <a:bodyPr wrap="square">
            <a:spAutoFit/>
          </a:bodyPr>
          <a:lstStyle/>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1.</a:t>
            </a:r>
            <a:r>
              <a:rPr lang="zh-CN" altLang="en-US" i="0" dirty="0">
                <a:solidFill>
                  <a:srgbClr val="333333"/>
                </a:solidFill>
                <a:effectLst/>
                <a:latin typeface="Microsoft YaHei" panose="020B0503020204020204" pitchFamily="34" charset="-122"/>
                <a:ea typeface="Microsoft YaHei" panose="020B0503020204020204" pitchFamily="34" charset="-122"/>
              </a:rPr>
              <a:t>检索程军老师所授课的课号和课程名称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2.</a:t>
            </a:r>
            <a:r>
              <a:rPr lang="zh-CN" altLang="en-US" i="0" dirty="0">
                <a:solidFill>
                  <a:srgbClr val="333333"/>
                </a:solidFill>
                <a:effectLst/>
                <a:latin typeface="Microsoft YaHei" panose="020B0503020204020204" pitchFamily="34" charset="-122"/>
                <a:ea typeface="Microsoft YaHei" panose="020B0503020204020204" pitchFamily="34" charset="-122"/>
              </a:rPr>
              <a:t>检索年龄大于</a:t>
            </a:r>
            <a:r>
              <a:rPr lang="en-US" altLang="zh-CN" i="0" dirty="0">
                <a:solidFill>
                  <a:srgbClr val="333333"/>
                </a:solidFill>
                <a:effectLst/>
                <a:latin typeface="Microsoft YaHei" panose="020B0503020204020204" pitchFamily="34" charset="-122"/>
                <a:ea typeface="Microsoft YaHei" panose="020B0503020204020204" pitchFamily="34" charset="-122"/>
              </a:rPr>
              <a:t>21</a:t>
            </a:r>
            <a:r>
              <a:rPr lang="zh-CN" altLang="en-US" i="0" dirty="0">
                <a:solidFill>
                  <a:srgbClr val="333333"/>
                </a:solidFill>
                <a:effectLst/>
                <a:latin typeface="Microsoft YaHei" panose="020B0503020204020204" pitchFamily="34" charset="-122"/>
                <a:ea typeface="Microsoft YaHei" panose="020B0503020204020204" pitchFamily="34" charset="-122"/>
              </a:rPr>
              <a:t>岁的男生学号和姓名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3.</a:t>
            </a:r>
            <a:r>
              <a:rPr lang="zh-CN" altLang="en-US" i="0" dirty="0">
                <a:solidFill>
                  <a:srgbClr val="333333"/>
                </a:solidFill>
                <a:effectLst/>
                <a:latin typeface="Microsoft YaHei" panose="020B0503020204020204" pitchFamily="34" charset="-122"/>
                <a:ea typeface="Microsoft YaHei" panose="020B0503020204020204" pitchFamily="34" charset="-122"/>
              </a:rPr>
              <a:t>检索选修程军老师所授全部课程的学生姓名</a:t>
            </a:r>
            <a:endParaRPr lang="zh-CN" altLang="en-US" dirty="0"/>
          </a:p>
        </p:txBody>
      </p:sp>
    </p:spTree>
    <p:extLst>
      <p:ext uri="{BB962C8B-B14F-4D97-AF65-F5344CB8AC3E}">
        <p14:creationId xmlns:p14="http://schemas.microsoft.com/office/powerpoint/2010/main" val="42587861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91B784-475B-614B-13F2-C8C6A2E8991A}"/>
              </a:ext>
            </a:extLst>
          </p:cNvPr>
          <p:cNvSpPr txBox="1"/>
          <p:nvPr/>
        </p:nvSpPr>
        <p:spPr>
          <a:xfrm>
            <a:off x="-20145" y="0"/>
            <a:ext cx="9164145" cy="1422954"/>
          </a:xfrm>
          <a:prstGeom prst="rect">
            <a:avLst/>
          </a:prstGeom>
          <a:solidFill>
            <a:schemeClr val="accent1">
              <a:lumMod val="20000"/>
              <a:lumOff val="80000"/>
            </a:schemeClr>
          </a:solidFill>
        </p:spPr>
        <p:txBody>
          <a:bodyPr wrap="square">
            <a:spAutoFit/>
          </a:bodyPr>
          <a:lstStyle/>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Student(S#,</a:t>
            </a:r>
            <a:r>
              <a:rPr lang="en-US" altLang="zh-CN" i="0" dirty="0" err="1">
                <a:solidFill>
                  <a:srgbClr val="333333"/>
                </a:solidFill>
                <a:effectLst/>
                <a:latin typeface="Microsoft YaHei" panose="020B0503020204020204" pitchFamily="34" charset="-122"/>
                <a:ea typeface="Microsoft YaHei" panose="020B0503020204020204" pitchFamily="34" charset="-122"/>
              </a:rPr>
              <a:t>sname</a:t>
            </a:r>
            <a:r>
              <a:rPr lang="en-US" altLang="zh-CN" i="0" dirty="0">
                <a:solidFill>
                  <a:srgbClr val="333333"/>
                </a:solidFill>
                <a:effectLst/>
                <a:latin typeface="Microsoft YaHei" panose="020B0503020204020204" pitchFamily="34" charset="-122"/>
                <a:ea typeface="Microsoft YaHei" panose="020B0503020204020204" pitchFamily="34" charset="-122"/>
              </a:rPr>
              <a:t>, </a:t>
            </a:r>
            <a:r>
              <a:rPr lang="en-US" altLang="zh-CN" i="0" dirty="0" err="1">
                <a:solidFill>
                  <a:srgbClr val="333333"/>
                </a:solidFill>
                <a:effectLst/>
                <a:latin typeface="Microsoft YaHei" panose="020B0503020204020204" pitchFamily="34" charset="-122"/>
                <a:ea typeface="Microsoft YaHei" panose="020B0503020204020204" pitchFamily="34" charset="-122"/>
              </a:rPr>
              <a:t>age,sex</a:t>
            </a:r>
            <a:r>
              <a:rPr lang="en-US" altLang="zh-CN" i="0" dirty="0">
                <a:solidFill>
                  <a:srgbClr val="333333"/>
                </a:solidFill>
                <a:effectLst/>
                <a:latin typeface="Microsoft YaHei" panose="020B0503020204020204" pitchFamily="34" charset="-122"/>
                <a:ea typeface="Microsoft YaHei" panose="020B0503020204020204" pitchFamily="34" charset="-122"/>
              </a:rPr>
              <a:t>)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Course(C#, </a:t>
            </a:r>
            <a:r>
              <a:rPr lang="en-US" altLang="zh-CN" i="0" dirty="0" err="1">
                <a:solidFill>
                  <a:srgbClr val="333333"/>
                </a:solidFill>
                <a:effectLst/>
                <a:latin typeface="Microsoft YaHei" panose="020B0503020204020204" pitchFamily="34" charset="-122"/>
                <a:ea typeface="Microsoft YaHei" panose="020B0503020204020204" pitchFamily="34" charset="-122"/>
              </a:rPr>
              <a:t>Cname</a:t>
            </a:r>
            <a:r>
              <a:rPr lang="zh-CN" altLang="en-US" i="0" dirty="0">
                <a:solidFill>
                  <a:srgbClr val="333333"/>
                </a:solidFill>
                <a:effectLst/>
                <a:latin typeface="Microsoft YaHei" panose="020B0503020204020204" pitchFamily="34" charset="-122"/>
                <a:ea typeface="Microsoft YaHei" panose="020B0503020204020204" pitchFamily="34" charset="-122"/>
              </a:rPr>
              <a:t>，</a:t>
            </a:r>
            <a:r>
              <a:rPr lang="en-US" altLang="zh-CN" i="0" dirty="0">
                <a:solidFill>
                  <a:srgbClr val="333333"/>
                </a:solidFill>
                <a:effectLst/>
                <a:latin typeface="Microsoft YaHei" panose="020B0503020204020204" pitchFamily="34" charset="-122"/>
                <a:ea typeface="Microsoft YaHei" panose="020B0503020204020204" pitchFamily="34" charset="-122"/>
              </a:rPr>
              <a:t>teacher)</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SC(S#, C#, Grade) </a:t>
            </a:r>
          </a:p>
        </p:txBody>
      </p:sp>
      <p:sp>
        <p:nvSpPr>
          <p:cNvPr id="5" name="文本框 4">
            <a:extLst>
              <a:ext uri="{FF2B5EF4-FFF2-40B4-BE49-F238E27FC236}">
                <a16:creationId xmlns:a16="http://schemas.microsoft.com/office/drawing/2014/main" id="{91443194-D9F8-3610-1448-B3F84237E0B1}"/>
              </a:ext>
            </a:extLst>
          </p:cNvPr>
          <p:cNvSpPr txBox="1"/>
          <p:nvPr/>
        </p:nvSpPr>
        <p:spPr>
          <a:xfrm>
            <a:off x="42240" y="1484784"/>
            <a:ext cx="4817791" cy="2477601"/>
          </a:xfrm>
          <a:prstGeom prst="rect">
            <a:avLst/>
          </a:prstGeom>
          <a:noFill/>
        </p:spPr>
        <p:txBody>
          <a:bodyPr wrap="square">
            <a:spAutoFit/>
          </a:bodyPr>
          <a:lstStyle/>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4.</a:t>
            </a:r>
            <a:r>
              <a:rPr lang="zh-CN" altLang="en-US" i="0" dirty="0">
                <a:solidFill>
                  <a:srgbClr val="333333"/>
                </a:solidFill>
                <a:effectLst/>
                <a:latin typeface="Microsoft YaHei" panose="020B0503020204020204" pitchFamily="34" charset="-122"/>
                <a:ea typeface="Microsoft YaHei" panose="020B0503020204020204" pitchFamily="34" charset="-122"/>
              </a:rPr>
              <a:t>检索李强同学没有选修的课程号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5.</a:t>
            </a:r>
            <a:r>
              <a:rPr lang="zh-CN" altLang="en-US" i="0" dirty="0">
                <a:solidFill>
                  <a:srgbClr val="333333"/>
                </a:solidFill>
                <a:effectLst/>
                <a:latin typeface="Microsoft YaHei" panose="020B0503020204020204" pitchFamily="34" charset="-122"/>
                <a:ea typeface="Microsoft YaHei" panose="020B0503020204020204" pitchFamily="34" charset="-122"/>
              </a:rPr>
              <a:t>检索选修课程号</a:t>
            </a:r>
            <a:r>
              <a:rPr lang="en-US" altLang="zh-CN" i="0" dirty="0">
                <a:solidFill>
                  <a:srgbClr val="333333"/>
                </a:solidFill>
                <a:effectLst/>
                <a:latin typeface="Microsoft YaHei" panose="020B0503020204020204" pitchFamily="34" charset="-122"/>
                <a:ea typeface="Microsoft YaHei" panose="020B0503020204020204" pitchFamily="34" charset="-122"/>
              </a:rPr>
              <a:t>k1</a:t>
            </a:r>
            <a:r>
              <a:rPr lang="zh-CN" altLang="en-US" i="0" dirty="0">
                <a:solidFill>
                  <a:srgbClr val="333333"/>
                </a:solidFill>
                <a:effectLst/>
                <a:latin typeface="Microsoft YaHei" panose="020B0503020204020204" pitchFamily="34" charset="-122"/>
                <a:ea typeface="Microsoft YaHei" panose="020B0503020204020204" pitchFamily="34" charset="-122"/>
              </a:rPr>
              <a:t>和</a:t>
            </a:r>
            <a:r>
              <a:rPr lang="en-US" altLang="zh-CN" i="0" dirty="0">
                <a:solidFill>
                  <a:srgbClr val="333333"/>
                </a:solidFill>
                <a:effectLst/>
                <a:latin typeface="Microsoft YaHei" panose="020B0503020204020204" pitchFamily="34" charset="-122"/>
                <a:ea typeface="Microsoft YaHei" panose="020B0503020204020204" pitchFamily="34" charset="-122"/>
              </a:rPr>
              <a:t>k5</a:t>
            </a:r>
            <a:r>
              <a:rPr lang="zh-CN" altLang="en-US" i="0" dirty="0">
                <a:solidFill>
                  <a:srgbClr val="333333"/>
                </a:solidFill>
                <a:effectLst/>
                <a:latin typeface="Microsoft YaHei" panose="020B0503020204020204" pitchFamily="34" charset="-122"/>
                <a:ea typeface="Microsoft YaHei" panose="020B0503020204020204" pitchFamily="34" charset="-122"/>
              </a:rPr>
              <a:t>的学生学号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6.</a:t>
            </a:r>
            <a:r>
              <a:rPr lang="zh-CN" altLang="en-US" i="0" dirty="0">
                <a:solidFill>
                  <a:srgbClr val="333333"/>
                </a:solidFill>
                <a:effectLst/>
                <a:latin typeface="Microsoft YaHei" panose="020B0503020204020204" pitchFamily="34" charset="-122"/>
                <a:ea typeface="Microsoft YaHei" panose="020B0503020204020204" pitchFamily="34" charset="-122"/>
              </a:rPr>
              <a:t>找出讲授了</a:t>
            </a:r>
            <a:r>
              <a:rPr lang="en-US" altLang="zh-CN" i="0" dirty="0">
                <a:solidFill>
                  <a:srgbClr val="333333"/>
                </a:solidFill>
                <a:effectLst/>
                <a:latin typeface="Microsoft YaHei" panose="020B0503020204020204" pitchFamily="34" charset="-122"/>
                <a:ea typeface="Microsoft YaHei" panose="020B0503020204020204" pitchFamily="34" charset="-122"/>
              </a:rPr>
              <a:t>2</a:t>
            </a:r>
            <a:r>
              <a:rPr lang="zh-CN" altLang="en-US" i="0" dirty="0">
                <a:solidFill>
                  <a:srgbClr val="333333"/>
                </a:solidFill>
                <a:effectLst/>
                <a:latin typeface="Microsoft YaHei" panose="020B0503020204020204" pitchFamily="34" charset="-122"/>
                <a:ea typeface="Microsoft YaHei" panose="020B0503020204020204" pitchFamily="34" charset="-122"/>
              </a:rPr>
              <a:t>门课程的教师姓名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7.</a:t>
            </a:r>
            <a:r>
              <a:rPr lang="zh-CN" altLang="en-US" i="0" dirty="0">
                <a:solidFill>
                  <a:srgbClr val="333333"/>
                </a:solidFill>
                <a:effectLst/>
                <a:latin typeface="Microsoft YaHei" panose="020B0503020204020204" pitchFamily="34" charset="-122"/>
                <a:ea typeface="Microsoft YaHei" panose="020B0503020204020204" pitchFamily="34" charset="-122"/>
              </a:rPr>
              <a:t>找出所有成绩都及格的课程名称和教师</a:t>
            </a:r>
            <a:endParaRPr lang="zh-CN" altLang="en-US" dirty="0"/>
          </a:p>
        </p:txBody>
      </p:sp>
    </p:spTree>
    <p:extLst>
      <p:ext uri="{BB962C8B-B14F-4D97-AF65-F5344CB8AC3E}">
        <p14:creationId xmlns:p14="http://schemas.microsoft.com/office/powerpoint/2010/main" val="13834530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91B784-475B-614B-13F2-C8C6A2E8991A}"/>
              </a:ext>
            </a:extLst>
          </p:cNvPr>
          <p:cNvSpPr txBox="1"/>
          <p:nvPr/>
        </p:nvSpPr>
        <p:spPr>
          <a:xfrm>
            <a:off x="-20145" y="0"/>
            <a:ext cx="9164145" cy="1422954"/>
          </a:xfrm>
          <a:prstGeom prst="rect">
            <a:avLst/>
          </a:prstGeom>
          <a:solidFill>
            <a:schemeClr val="accent1">
              <a:lumMod val="20000"/>
              <a:lumOff val="80000"/>
            </a:schemeClr>
          </a:solidFill>
        </p:spPr>
        <p:txBody>
          <a:bodyPr wrap="square">
            <a:spAutoFit/>
          </a:bodyPr>
          <a:lstStyle/>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Student(S#,</a:t>
            </a:r>
            <a:r>
              <a:rPr lang="en-US" altLang="zh-CN" i="0" dirty="0" err="1">
                <a:solidFill>
                  <a:srgbClr val="333333"/>
                </a:solidFill>
                <a:effectLst/>
                <a:latin typeface="Microsoft YaHei" panose="020B0503020204020204" pitchFamily="34" charset="-122"/>
                <a:ea typeface="Microsoft YaHei" panose="020B0503020204020204" pitchFamily="34" charset="-122"/>
              </a:rPr>
              <a:t>sname</a:t>
            </a:r>
            <a:r>
              <a:rPr lang="en-US" altLang="zh-CN" i="0" dirty="0">
                <a:solidFill>
                  <a:srgbClr val="333333"/>
                </a:solidFill>
                <a:effectLst/>
                <a:latin typeface="Microsoft YaHei" panose="020B0503020204020204" pitchFamily="34" charset="-122"/>
                <a:ea typeface="Microsoft YaHei" panose="020B0503020204020204" pitchFamily="34" charset="-122"/>
              </a:rPr>
              <a:t>, </a:t>
            </a:r>
            <a:r>
              <a:rPr lang="en-US" altLang="zh-CN" i="0" dirty="0" err="1">
                <a:solidFill>
                  <a:srgbClr val="333333"/>
                </a:solidFill>
                <a:effectLst/>
                <a:latin typeface="Microsoft YaHei" panose="020B0503020204020204" pitchFamily="34" charset="-122"/>
                <a:ea typeface="Microsoft YaHei" panose="020B0503020204020204" pitchFamily="34" charset="-122"/>
              </a:rPr>
              <a:t>age,sex</a:t>
            </a:r>
            <a:r>
              <a:rPr lang="en-US" altLang="zh-CN" i="0" dirty="0">
                <a:solidFill>
                  <a:srgbClr val="333333"/>
                </a:solidFill>
                <a:effectLst/>
                <a:latin typeface="Microsoft YaHei" panose="020B0503020204020204" pitchFamily="34" charset="-122"/>
                <a:ea typeface="Microsoft YaHei" panose="020B0503020204020204" pitchFamily="34" charset="-122"/>
              </a:rPr>
              <a:t>)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Course(C#, </a:t>
            </a:r>
            <a:r>
              <a:rPr lang="en-US" altLang="zh-CN" i="0" dirty="0" err="1">
                <a:solidFill>
                  <a:srgbClr val="333333"/>
                </a:solidFill>
                <a:effectLst/>
                <a:latin typeface="Microsoft YaHei" panose="020B0503020204020204" pitchFamily="34" charset="-122"/>
                <a:ea typeface="Microsoft YaHei" panose="020B0503020204020204" pitchFamily="34" charset="-122"/>
              </a:rPr>
              <a:t>Cname</a:t>
            </a:r>
            <a:r>
              <a:rPr lang="zh-CN" altLang="en-US" i="0" dirty="0">
                <a:solidFill>
                  <a:srgbClr val="333333"/>
                </a:solidFill>
                <a:effectLst/>
                <a:latin typeface="Microsoft YaHei" panose="020B0503020204020204" pitchFamily="34" charset="-122"/>
                <a:ea typeface="Microsoft YaHei" panose="020B0503020204020204" pitchFamily="34" charset="-122"/>
              </a:rPr>
              <a:t>，</a:t>
            </a:r>
            <a:r>
              <a:rPr lang="en-US" altLang="zh-CN" i="0" dirty="0">
                <a:solidFill>
                  <a:srgbClr val="333333"/>
                </a:solidFill>
                <a:effectLst/>
                <a:latin typeface="Microsoft YaHei" panose="020B0503020204020204" pitchFamily="34" charset="-122"/>
                <a:ea typeface="Microsoft YaHei" panose="020B0503020204020204" pitchFamily="34" charset="-122"/>
              </a:rPr>
              <a:t>teacher)</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SC(S#, C#, Grade) </a:t>
            </a:r>
          </a:p>
        </p:txBody>
      </p:sp>
      <p:sp>
        <p:nvSpPr>
          <p:cNvPr id="5" name="文本框 4">
            <a:extLst>
              <a:ext uri="{FF2B5EF4-FFF2-40B4-BE49-F238E27FC236}">
                <a16:creationId xmlns:a16="http://schemas.microsoft.com/office/drawing/2014/main" id="{91443194-D9F8-3610-1448-B3F84237E0B1}"/>
              </a:ext>
            </a:extLst>
          </p:cNvPr>
          <p:cNvSpPr txBox="1"/>
          <p:nvPr/>
        </p:nvSpPr>
        <p:spPr>
          <a:xfrm>
            <a:off x="42240" y="1484784"/>
            <a:ext cx="6617991" cy="1862048"/>
          </a:xfrm>
          <a:prstGeom prst="rect">
            <a:avLst/>
          </a:prstGeom>
          <a:noFill/>
        </p:spPr>
        <p:txBody>
          <a:bodyPr wrap="square">
            <a:spAutoFit/>
          </a:bodyPr>
          <a:lstStyle/>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8.</a:t>
            </a:r>
            <a:r>
              <a:rPr lang="zh-CN" altLang="en-US" i="0" dirty="0">
                <a:solidFill>
                  <a:srgbClr val="333333"/>
                </a:solidFill>
                <a:effectLst/>
                <a:latin typeface="Microsoft YaHei" panose="020B0503020204020204" pitchFamily="34" charset="-122"/>
                <a:ea typeface="Microsoft YaHei" panose="020B0503020204020204" pitchFamily="34" charset="-122"/>
              </a:rPr>
              <a:t>检索修读了全部课程的学生姓名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9.</a:t>
            </a:r>
            <a:r>
              <a:rPr lang="zh-CN" altLang="en-US" i="0" dirty="0">
                <a:solidFill>
                  <a:srgbClr val="333333"/>
                </a:solidFill>
                <a:effectLst/>
                <a:latin typeface="Microsoft YaHei" panose="020B0503020204020204" pitchFamily="34" charset="-122"/>
                <a:ea typeface="Microsoft YaHei" panose="020B0503020204020204" pitchFamily="34" charset="-122"/>
              </a:rPr>
              <a:t>检索选修了课程名为</a:t>
            </a:r>
            <a:r>
              <a:rPr lang="en-US" altLang="zh-CN" i="0" dirty="0">
                <a:solidFill>
                  <a:srgbClr val="333333"/>
                </a:solidFill>
                <a:effectLst/>
                <a:latin typeface="Microsoft YaHei" panose="020B0503020204020204" pitchFamily="34" charset="-122"/>
                <a:ea typeface="Microsoft YaHei" panose="020B0503020204020204" pitchFamily="34" charset="-122"/>
              </a:rPr>
              <a:t>C</a:t>
            </a:r>
            <a:r>
              <a:rPr lang="zh-CN" altLang="en-US" i="0" dirty="0">
                <a:solidFill>
                  <a:srgbClr val="333333"/>
                </a:solidFill>
                <a:effectLst/>
                <a:latin typeface="Microsoft YaHei" panose="020B0503020204020204" pitchFamily="34" charset="-122"/>
                <a:ea typeface="Microsoft YaHei" panose="020B0503020204020204" pitchFamily="34" charset="-122"/>
              </a:rPr>
              <a:t>语言的所有学生学号和姓名</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10.</a:t>
            </a:r>
            <a:r>
              <a:rPr lang="zh-CN" altLang="en-US" i="0" dirty="0">
                <a:solidFill>
                  <a:srgbClr val="333333"/>
                </a:solidFill>
                <a:effectLst/>
                <a:latin typeface="Microsoft YaHei" panose="020B0503020204020204" pitchFamily="34" charset="-122"/>
                <a:ea typeface="Microsoft YaHei" panose="020B0503020204020204" pitchFamily="34" charset="-122"/>
              </a:rPr>
              <a:t>检索所有课程成绩都及格的学生学号和姓名</a:t>
            </a:r>
            <a:endParaRPr lang="zh-CN" altLang="en-US" dirty="0"/>
          </a:p>
        </p:txBody>
      </p:sp>
    </p:spTree>
    <p:extLst>
      <p:ext uri="{BB962C8B-B14F-4D97-AF65-F5344CB8AC3E}">
        <p14:creationId xmlns:p14="http://schemas.microsoft.com/office/powerpoint/2010/main" val="16398128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91B784-475B-614B-13F2-C8C6A2E8991A}"/>
              </a:ext>
            </a:extLst>
          </p:cNvPr>
          <p:cNvSpPr txBox="1"/>
          <p:nvPr/>
        </p:nvSpPr>
        <p:spPr>
          <a:xfrm>
            <a:off x="-20145" y="0"/>
            <a:ext cx="9164145" cy="1422954"/>
          </a:xfrm>
          <a:prstGeom prst="rect">
            <a:avLst/>
          </a:prstGeom>
          <a:solidFill>
            <a:schemeClr val="accent1">
              <a:lumMod val="20000"/>
              <a:lumOff val="80000"/>
            </a:schemeClr>
          </a:solidFill>
        </p:spPr>
        <p:txBody>
          <a:bodyPr wrap="square">
            <a:spAutoFit/>
          </a:bodyPr>
          <a:lstStyle/>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Student(S#,</a:t>
            </a:r>
            <a:r>
              <a:rPr lang="en-US" altLang="zh-CN" i="0" dirty="0" err="1">
                <a:solidFill>
                  <a:srgbClr val="333333"/>
                </a:solidFill>
                <a:effectLst/>
                <a:latin typeface="Microsoft YaHei" panose="020B0503020204020204" pitchFamily="34" charset="-122"/>
                <a:ea typeface="Microsoft YaHei" panose="020B0503020204020204" pitchFamily="34" charset="-122"/>
              </a:rPr>
              <a:t>sname</a:t>
            </a:r>
            <a:r>
              <a:rPr lang="en-US" altLang="zh-CN" i="0" dirty="0">
                <a:solidFill>
                  <a:srgbClr val="333333"/>
                </a:solidFill>
                <a:effectLst/>
                <a:latin typeface="Microsoft YaHei" panose="020B0503020204020204" pitchFamily="34" charset="-122"/>
                <a:ea typeface="Microsoft YaHei" panose="020B0503020204020204" pitchFamily="34" charset="-122"/>
              </a:rPr>
              <a:t>, </a:t>
            </a:r>
            <a:r>
              <a:rPr lang="en-US" altLang="zh-CN" i="0" dirty="0" err="1">
                <a:solidFill>
                  <a:srgbClr val="333333"/>
                </a:solidFill>
                <a:effectLst/>
                <a:latin typeface="Microsoft YaHei" panose="020B0503020204020204" pitchFamily="34" charset="-122"/>
                <a:ea typeface="Microsoft YaHei" panose="020B0503020204020204" pitchFamily="34" charset="-122"/>
              </a:rPr>
              <a:t>age,sex</a:t>
            </a:r>
            <a:r>
              <a:rPr lang="en-US" altLang="zh-CN" i="0" dirty="0">
                <a:solidFill>
                  <a:srgbClr val="333333"/>
                </a:solidFill>
                <a:effectLst/>
                <a:latin typeface="Microsoft YaHei" panose="020B0503020204020204" pitchFamily="34" charset="-122"/>
                <a:ea typeface="Microsoft YaHei" panose="020B0503020204020204" pitchFamily="34" charset="-122"/>
              </a:rPr>
              <a:t>)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Course(C#, </a:t>
            </a:r>
            <a:r>
              <a:rPr lang="en-US" altLang="zh-CN" i="0" dirty="0" err="1">
                <a:solidFill>
                  <a:srgbClr val="333333"/>
                </a:solidFill>
                <a:effectLst/>
                <a:latin typeface="Microsoft YaHei" panose="020B0503020204020204" pitchFamily="34" charset="-122"/>
                <a:ea typeface="Microsoft YaHei" panose="020B0503020204020204" pitchFamily="34" charset="-122"/>
              </a:rPr>
              <a:t>Cname</a:t>
            </a:r>
            <a:r>
              <a:rPr lang="zh-CN" altLang="en-US" i="0" dirty="0">
                <a:solidFill>
                  <a:srgbClr val="333333"/>
                </a:solidFill>
                <a:effectLst/>
                <a:latin typeface="Microsoft YaHei" panose="020B0503020204020204" pitchFamily="34" charset="-122"/>
                <a:ea typeface="Microsoft YaHei" panose="020B0503020204020204" pitchFamily="34" charset="-122"/>
              </a:rPr>
              <a:t>，</a:t>
            </a:r>
            <a:r>
              <a:rPr lang="en-US" altLang="zh-CN" i="0" dirty="0">
                <a:solidFill>
                  <a:srgbClr val="333333"/>
                </a:solidFill>
                <a:effectLst/>
                <a:latin typeface="Microsoft YaHei" panose="020B0503020204020204" pitchFamily="34" charset="-122"/>
                <a:ea typeface="Microsoft YaHei" panose="020B0503020204020204" pitchFamily="34" charset="-122"/>
              </a:rPr>
              <a:t>teacher)</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SC(S#, C#, Grade) </a:t>
            </a:r>
          </a:p>
        </p:txBody>
      </p:sp>
      <p:sp>
        <p:nvSpPr>
          <p:cNvPr id="5" name="文本框 4">
            <a:extLst>
              <a:ext uri="{FF2B5EF4-FFF2-40B4-BE49-F238E27FC236}">
                <a16:creationId xmlns:a16="http://schemas.microsoft.com/office/drawing/2014/main" id="{91443194-D9F8-3610-1448-B3F84237E0B1}"/>
              </a:ext>
            </a:extLst>
          </p:cNvPr>
          <p:cNvSpPr txBox="1"/>
          <p:nvPr/>
        </p:nvSpPr>
        <p:spPr>
          <a:xfrm>
            <a:off x="42240" y="1484784"/>
            <a:ext cx="6906023" cy="1862048"/>
          </a:xfrm>
          <a:prstGeom prst="rect">
            <a:avLst/>
          </a:prstGeom>
          <a:noFill/>
        </p:spPr>
        <p:txBody>
          <a:bodyPr wrap="square">
            <a:spAutoFit/>
          </a:bodyPr>
          <a:lstStyle/>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11.</a:t>
            </a:r>
            <a:r>
              <a:rPr lang="zh-CN" altLang="en-US" i="0" dirty="0">
                <a:solidFill>
                  <a:srgbClr val="333333"/>
                </a:solidFill>
                <a:effectLst/>
                <a:latin typeface="Microsoft YaHei" panose="020B0503020204020204" pitchFamily="34" charset="-122"/>
                <a:ea typeface="Microsoft YaHei" panose="020B0503020204020204" pitchFamily="34" charset="-122"/>
              </a:rPr>
              <a:t>统计每个课号的及格率（</a:t>
            </a:r>
            <a:r>
              <a:rPr lang="en-US" altLang="zh-CN" i="0" dirty="0">
                <a:solidFill>
                  <a:srgbClr val="333333"/>
                </a:solidFill>
                <a:effectLst/>
                <a:latin typeface="Microsoft YaHei" panose="020B0503020204020204" pitchFamily="34" charset="-122"/>
                <a:ea typeface="Microsoft YaHei" panose="020B0503020204020204" pitchFamily="34" charset="-122"/>
              </a:rPr>
              <a:t>grade&gt;=60</a:t>
            </a:r>
            <a:r>
              <a:rPr lang="zh-CN" altLang="en-US" i="0" dirty="0">
                <a:solidFill>
                  <a:srgbClr val="333333"/>
                </a:solidFill>
                <a:effectLst/>
                <a:latin typeface="Microsoft YaHei" panose="020B0503020204020204" pitchFamily="34" charset="-122"/>
                <a:ea typeface="Microsoft YaHei" panose="020B0503020204020204" pitchFamily="34" charset="-122"/>
              </a:rPr>
              <a:t>为及格</a:t>
            </a:r>
            <a:r>
              <a:rPr lang="en-US" altLang="zh-CN" i="0" dirty="0">
                <a:solidFill>
                  <a:srgbClr val="333333"/>
                </a:solidFill>
                <a:effectLst/>
                <a:latin typeface="Microsoft YaHei" panose="020B0503020204020204" pitchFamily="34" charset="-122"/>
                <a:ea typeface="Microsoft YaHei" panose="020B0503020204020204" pitchFamily="34" charset="-122"/>
              </a:rPr>
              <a:t>)</a:t>
            </a: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 12.</a:t>
            </a:r>
            <a:r>
              <a:rPr lang="zh-CN" altLang="en-US" i="0" dirty="0">
                <a:solidFill>
                  <a:srgbClr val="333333"/>
                </a:solidFill>
                <a:effectLst/>
                <a:latin typeface="Microsoft YaHei" panose="020B0503020204020204" pitchFamily="34" charset="-122"/>
                <a:ea typeface="Microsoft YaHei" panose="020B0503020204020204" pitchFamily="34" charset="-122"/>
              </a:rPr>
              <a:t>按性别统计学生人数（结果显示：两列男 ** 女 **）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13.</a:t>
            </a:r>
            <a:r>
              <a:rPr lang="zh-CN" altLang="en-US" i="0" dirty="0">
                <a:solidFill>
                  <a:srgbClr val="333333"/>
                </a:solidFill>
                <a:effectLst/>
                <a:latin typeface="Microsoft YaHei" panose="020B0503020204020204" pitchFamily="34" charset="-122"/>
                <a:ea typeface="Microsoft YaHei" panose="020B0503020204020204" pitchFamily="34" charset="-122"/>
              </a:rPr>
              <a:t>找出选课人数最多的课程</a:t>
            </a:r>
            <a:endParaRPr lang="zh-CN" altLang="en-US" dirty="0"/>
          </a:p>
        </p:txBody>
      </p:sp>
    </p:spTree>
    <p:extLst>
      <p:ext uri="{BB962C8B-B14F-4D97-AF65-F5344CB8AC3E}">
        <p14:creationId xmlns:p14="http://schemas.microsoft.com/office/powerpoint/2010/main" val="3690111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91B784-475B-614B-13F2-C8C6A2E8991A}"/>
              </a:ext>
            </a:extLst>
          </p:cNvPr>
          <p:cNvSpPr txBox="1"/>
          <p:nvPr/>
        </p:nvSpPr>
        <p:spPr>
          <a:xfrm>
            <a:off x="-20145" y="0"/>
            <a:ext cx="9164145" cy="1422954"/>
          </a:xfrm>
          <a:prstGeom prst="rect">
            <a:avLst/>
          </a:prstGeom>
          <a:solidFill>
            <a:schemeClr val="accent1">
              <a:lumMod val="20000"/>
              <a:lumOff val="80000"/>
            </a:schemeClr>
          </a:solidFill>
        </p:spPr>
        <p:txBody>
          <a:bodyPr wrap="square">
            <a:spAutoFit/>
          </a:bodyPr>
          <a:lstStyle/>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Student(S#,</a:t>
            </a:r>
            <a:r>
              <a:rPr lang="en-US" altLang="zh-CN" i="0" dirty="0" err="1">
                <a:solidFill>
                  <a:srgbClr val="333333"/>
                </a:solidFill>
                <a:effectLst/>
                <a:latin typeface="Microsoft YaHei" panose="020B0503020204020204" pitchFamily="34" charset="-122"/>
                <a:ea typeface="Microsoft YaHei" panose="020B0503020204020204" pitchFamily="34" charset="-122"/>
              </a:rPr>
              <a:t>sname</a:t>
            </a:r>
            <a:r>
              <a:rPr lang="en-US" altLang="zh-CN" i="0" dirty="0">
                <a:solidFill>
                  <a:srgbClr val="333333"/>
                </a:solidFill>
                <a:effectLst/>
                <a:latin typeface="Microsoft YaHei" panose="020B0503020204020204" pitchFamily="34" charset="-122"/>
                <a:ea typeface="Microsoft YaHei" panose="020B0503020204020204" pitchFamily="34" charset="-122"/>
              </a:rPr>
              <a:t>, </a:t>
            </a:r>
            <a:r>
              <a:rPr lang="en-US" altLang="zh-CN" i="0" dirty="0" err="1">
                <a:solidFill>
                  <a:srgbClr val="333333"/>
                </a:solidFill>
                <a:effectLst/>
                <a:latin typeface="Microsoft YaHei" panose="020B0503020204020204" pitchFamily="34" charset="-122"/>
                <a:ea typeface="Microsoft YaHei" panose="020B0503020204020204" pitchFamily="34" charset="-122"/>
              </a:rPr>
              <a:t>age,sex</a:t>
            </a:r>
            <a:r>
              <a:rPr lang="en-US" altLang="zh-CN" i="0" dirty="0">
                <a:solidFill>
                  <a:srgbClr val="333333"/>
                </a:solidFill>
                <a:effectLst/>
                <a:latin typeface="Microsoft YaHei" panose="020B0503020204020204" pitchFamily="34" charset="-122"/>
                <a:ea typeface="Microsoft YaHei" panose="020B0503020204020204" pitchFamily="34" charset="-122"/>
              </a:rPr>
              <a:t>) </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Course(C#, </a:t>
            </a:r>
            <a:r>
              <a:rPr lang="en-US" altLang="zh-CN" i="0" dirty="0" err="1">
                <a:solidFill>
                  <a:srgbClr val="333333"/>
                </a:solidFill>
                <a:effectLst/>
                <a:latin typeface="Microsoft YaHei" panose="020B0503020204020204" pitchFamily="34" charset="-122"/>
                <a:ea typeface="Microsoft YaHei" panose="020B0503020204020204" pitchFamily="34" charset="-122"/>
              </a:rPr>
              <a:t>Cname</a:t>
            </a:r>
            <a:r>
              <a:rPr lang="zh-CN" altLang="en-US" i="0" dirty="0">
                <a:solidFill>
                  <a:srgbClr val="333333"/>
                </a:solidFill>
                <a:effectLst/>
                <a:latin typeface="Microsoft YaHei" panose="020B0503020204020204" pitchFamily="34" charset="-122"/>
                <a:ea typeface="Microsoft YaHei" panose="020B0503020204020204" pitchFamily="34" charset="-122"/>
              </a:rPr>
              <a:t>，</a:t>
            </a:r>
            <a:r>
              <a:rPr lang="en-US" altLang="zh-CN" i="0" dirty="0">
                <a:solidFill>
                  <a:srgbClr val="333333"/>
                </a:solidFill>
                <a:effectLst/>
                <a:latin typeface="Microsoft YaHei" panose="020B0503020204020204" pitchFamily="34" charset="-122"/>
                <a:ea typeface="Microsoft YaHei" panose="020B0503020204020204" pitchFamily="34" charset="-122"/>
              </a:rPr>
              <a:t>teacher)</a:t>
            </a:r>
          </a:p>
          <a:p>
            <a:pPr algn="l">
              <a:lnSpc>
                <a:spcPct val="150000"/>
              </a:lnSpc>
            </a:pPr>
            <a:r>
              <a:rPr lang="en-US" altLang="zh-CN" i="0" dirty="0">
                <a:solidFill>
                  <a:srgbClr val="333333"/>
                </a:solidFill>
                <a:effectLst/>
                <a:latin typeface="Microsoft YaHei" panose="020B0503020204020204" pitchFamily="34" charset="-122"/>
                <a:ea typeface="Microsoft YaHei" panose="020B0503020204020204" pitchFamily="34" charset="-122"/>
              </a:rPr>
              <a:t>SC(S#, C#, Grade) </a:t>
            </a:r>
          </a:p>
        </p:txBody>
      </p:sp>
      <p:sp>
        <p:nvSpPr>
          <p:cNvPr id="5" name="文本框 4">
            <a:extLst>
              <a:ext uri="{FF2B5EF4-FFF2-40B4-BE49-F238E27FC236}">
                <a16:creationId xmlns:a16="http://schemas.microsoft.com/office/drawing/2014/main" id="{91443194-D9F8-3610-1448-B3F84237E0B1}"/>
              </a:ext>
            </a:extLst>
          </p:cNvPr>
          <p:cNvSpPr txBox="1"/>
          <p:nvPr/>
        </p:nvSpPr>
        <p:spPr>
          <a:xfrm>
            <a:off x="42241" y="1484784"/>
            <a:ext cx="4616726" cy="1246495"/>
          </a:xfrm>
          <a:prstGeom prst="rect">
            <a:avLst/>
          </a:prstGeom>
          <a:noFill/>
        </p:spPr>
        <p:txBody>
          <a:bodyPr wrap="square">
            <a:spAutoFit/>
          </a:bodyPr>
          <a:lstStyle/>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14.</a:t>
            </a:r>
            <a:r>
              <a:rPr lang="zh-CN" altLang="en-US" i="0" dirty="0">
                <a:solidFill>
                  <a:srgbClr val="333333"/>
                </a:solidFill>
                <a:effectLst/>
                <a:latin typeface="Microsoft YaHei" panose="020B0503020204020204" pitchFamily="34" charset="-122"/>
                <a:ea typeface="Microsoft YaHei" panose="020B0503020204020204" pitchFamily="34" charset="-122"/>
              </a:rPr>
              <a:t>找出没有学生选课的课程名称 </a:t>
            </a:r>
            <a:endParaRPr lang="en-US" altLang="zh-CN" i="0" dirty="0">
              <a:solidFill>
                <a:srgbClr val="333333"/>
              </a:solidFill>
              <a:effectLst/>
              <a:latin typeface="Microsoft YaHei" panose="020B0503020204020204" pitchFamily="34" charset="-122"/>
              <a:ea typeface="Microsoft YaHei" panose="020B0503020204020204" pitchFamily="34" charset="-122"/>
            </a:endParaRPr>
          </a:p>
          <a:p>
            <a:pPr algn="l">
              <a:lnSpc>
                <a:spcPct val="200000"/>
              </a:lnSpc>
            </a:pPr>
            <a:r>
              <a:rPr lang="en-US" altLang="zh-CN" i="0" dirty="0">
                <a:solidFill>
                  <a:srgbClr val="333333"/>
                </a:solidFill>
                <a:effectLst/>
                <a:latin typeface="Microsoft YaHei" panose="020B0503020204020204" pitchFamily="34" charset="-122"/>
                <a:ea typeface="Microsoft YaHei" panose="020B0503020204020204" pitchFamily="34" charset="-122"/>
              </a:rPr>
              <a:t>15.</a:t>
            </a:r>
            <a:r>
              <a:rPr lang="zh-CN" altLang="en-US" i="0" dirty="0">
                <a:solidFill>
                  <a:srgbClr val="333333"/>
                </a:solidFill>
                <a:effectLst/>
                <a:latin typeface="Microsoft YaHei" panose="020B0503020204020204" pitchFamily="34" charset="-122"/>
                <a:ea typeface="Microsoft YaHei" panose="020B0503020204020204" pitchFamily="34" charset="-122"/>
              </a:rPr>
              <a:t>统计每个任课教师讲授的课程门数</a:t>
            </a:r>
            <a:endParaRPr lang="zh-CN" altLang="en-US" dirty="0"/>
          </a:p>
        </p:txBody>
      </p:sp>
    </p:spTree>
    <p:extLst>
      <p:ext uri="{BB962C8B-B14F-4D97-AF65-F5344CB8AC3E}">
        <p14:creationId xmlns:p14="http://schemas.microsoft.com/office/powerpoint/2010/main" val="28956831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667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1905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667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905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2667000" y="3338513"/>
            <a:ext cx="629748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r>
              <a:rPr lang="zh-CN" altLang="en-US" sz="2800" b="0" dirty="0">
                <a:solidFill>
                  <a:srgbClr val="FF0000"/>
                </a:solidFill>
                <a:latin typeface="黑体" panose="02010609060101010101" pitchFamily="49" charset="-122"/>
                <a:ea typeface="黑体" panose="02010609060101010101" pitchFamily="49" charset="-122"/>
              </a:rPr>
              <a:t>相关子查询</a:t>
            </a:r>
            <a:endParaRPr lang="ko-KR" altLang="en-US" sz="2800" b="0" dirty="0">
              <a:solidFill>
                <a:srgbClr val="FF0000"/>
              </a:solidFill>
              <a:latin typeface="黑体" panose="02010609060101010101" pitchFamily="49" charset="-122"/>
            </a:endParaRPr>
          </a:p>
        </p:txBody>
      </p:sp>
      <p:sp>
        <p:nvSpPr>
          <p:cNvPr id="33828" name="AutoShape 36"/>
          <p:cNvSpPr>
            <a:spLocks noChangeArrowheads="1"/>
          </p:cNvSpPr>
          <p:nvPr/>
        </p:nvSpPr>
        <p:spPr bwMode="auto">
          <a:xfrm>
            <a:off x="1905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2667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905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667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905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5193552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ea typeface="宋体" charset="-122"/>
              </a:rPr>
              <a:t>数据操作：嵌套查询   相关子查询</a:t>
            </a:r>
          </a:p>
        </p:txBody>
      </p:sp>
      <p:sp>
        <p:nvSpPr>
          <p:cNvPr id="5" name="Rectangle 3"/>
          <p:cNvSpPr txBox="1">
            <a:spLocks noChangeArrowheads="1"/>
          </p:cNvSpPr>
          <p:nvPr/>
        </p:nvSpPr>
        <p:spPr bwMode="auto">
          <a:xfrm>
            <a:off x="163538" y="2276872"/>
            <a:ext cx="8656934"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SzPct val="65000"/>
              <a:buFont typeface="Wingdings" panose="05000000000000000000" pitchFamily="2" charset="2"/>
              <a:buChar char="l"/>
            </a:pPr>
            <a:r>
              <a:rPr lang="zh-CN" altLang="en-US" sz="2400" kern="0" dirty="0">
                <a:ea typeface="宋体" charset="-122"/>
              </a:rPr>
              <a:t>问题的几个解决模式</a:t>
            </a:r>
            <a:endParaRPr lang="en-US" altLang="zh-CN" sz="2400" kern="0" dirty="0">
              <a:ea typeface="宋体" charset="-122"/>
            </a:endParaRPr>
          </a:p>
          <a:p>
            <a:pPr lvl="1">
              <a:buSzPct val="65000"/>
              <a:buFont typeface="Wingdings" panose="05000000000000000000" pitchFamily="2" charset="2"/>
              <a:buChar char="l"/>
            </a:pPr>
            <a:r>
              <a:rPr lang="zh-CN" altLang="en-US" sz="2000" kern="0" dirty="0">
                <a:ea typeface="宋体" charset="-122"/>
              </a:rPr>
              <a:t>正向思维：大一统的求解思路（切换到单表查询模式）</a:t>
            </a:r>
            <a:endParaRPr lang="en-US" altLang="zh-CN" sz="2000" kern="0" dirty="0">
              <a:ea typeface="宋体" charset="-122"/>
            </a:endParaRPr>
          </a:p>
          <a:p>
            <a:pPr lvl="1">
              <a:buSzPct val="65000"/>
              <a:buFont typeface="Wingdings" panose="05000000000000000000" pitchFamily="2" charset="2"/>
              <a:buChar char="l"/>
            </a:pPr>
            <a:endParaRPr lang="en-US" altLang="zh-CN" sz="2000" kern="0" dirty="0">
              <a:ea typeface="宋体" charset="-122"/>
            </a:endParaRPr>
          </a:p>
          <a:p>
            <a:pPr lvl="1">
              <a:buSzPct val="65000"/>
              <a:buFont typeface="Wingdings" panose="05000000000000000000" pitchFamily="2" charset="2"/>
              <a:buChar char="l"/>
            </a:pPr>
            <a:endParaRPr lang="en-US" altLang="zh-CN" sz="2000" kern="0" dirty="0">
              <a:ea typeface="宋体" charset="-122"/>
            </a:endParaRPr>
          </a:p>
          <a:p>
            <a:pPr lvl="1">
              <a:buSzPct val="65000"/>
              <a:buFont typeface="Wingdings" panose="05000000000000000000" pitchFamily="2" charset="2"/>
              <a:buChar char="l"/>
            </a:pPr>
            <a:r>
              <a:rPr lang="zh-CN" altLang="en-US" sz="2000" kern="0" dirty="0">
                <a:ea typeface="宋体" charset="-122"/>
              </a:rPr>
              <a:t>正向思维：结构化的直接求解式的查询</a:t>
            </a:r>
            <a:endParaRPr lang="en-US" altLang="zh-CN" sz="2000" kern="0" dirty="0">
              <a:ea typeface="宋体" charset="-122"/>
            </a:endParaRPr>
          </a:p>
          <a:p>
            <a:pPr lvl="1">
              <a:buSzPct val="65000"/>
              <a:buFont typeface="Wingdings" panose="05000000000000000000" pitchFamily="2" charset="2"/>
              <a:buChar char="l"/>
            </a:pPr>
            <a:endParaRPr lang="en-US" altLang="zh-CN" sz="2000" kern="0" dirty="0">
              <a:ea typeface="宋体" charset="-122"/>
            </a:endParaRPr>
          </a:p>
          <a:p>
            <a:pPr marL="457200" lvl="1" indent="0">
              <a:buSzPct val="65000"/>
              <a:buNone/>
            </a:pPr>
            <a:endParaRPr lang="en-US" altLang="zh-CN" sz="2000" kern="0" dirty="0">
              <a:ea typeface="宋体" charset="-122"/>
            </a:endParaRPr>
          </a:p>
          <a:p>
            <a:pPr lvl="1">
              <a:buSzPct val="65000"/>
              <a:buFont typeface="Wingdings" panose="05000000000000000000" pitchFamily="2" charset="2"/>
              <a:buChar char="l"/>
            </a:pPr>
            <a:r>
              <a:rPr lang="zh-CN" altLang="en-US" sz="2000" kern="0" dirty="0">
                <a:ea typeface="宋体" charset="-122"/>
              </a:rPr>
              <a:t>反向思维：循环式的验证式查询   </a:t>
            </a:r>
          </a:p>
        </p:txBody>
      </p:sp>
      <p:sp>
        <p:nvSpPr>
          <p:cNvPr id="6" name="Rectangle 3"/>
          <p:cNvSpPr txBox="1">
            <a:spLocks noChangeArrowheads="1"/>
          </p:cNvSpPr>
          <p:nvPr/>
        </p:nvSpPr>
        <p:spPr bwMode="auto">
          <a:xfrm>
            <a:off x="163538" y="1268760"/>
            <a:ext cx="8751862" cy="72008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itchFamily="2" charset="2"/>
              <a:buNone/>
            </a:pPr>
            <a:r>
              <a:rPr lang="zh-CN" altLang="en-US" sz="2400" kern="0" dirty="0">
                <a:solidFill>
                  <a:srgbClr val="C00000"/>
                </a:solidFill>
                <a:ea typeface="宋体" charset="-122"/>
              </a:rPr>
              <a:t>问题回顾：查找选修了‘</a:t>
            </a:r>
            <a:r>
              <a:rPr lang="en-US" altLang="zh-CN" sz="2400" kern="0" dirty="0">
                <a:solidFill>
                  <a:srgbClr val="C00000"/>
                </a:solidFill>
                <a:ea typeface="宋体" charset="-122"/>
              </a:rPr>
              <a:t>2</a:t>
            </a:r>
            <a:r>
              <a:rPr lang="zh-CN" altLang="en-US" sz="2400" kern="0" dirty="0">
                <a:solidFill>
                  <a:srgbClr val="C00000"/>
                </a:solidFill>
                <a:ea typeface="宋体" charset="-122"/>
              </a:rPr>
              <a:t>’号课程的学生的姓名</a:t>
            </a:r>
            <a:endParaRPr lang="en-US" altLang="zh-CN" sz="2400" kern="0" dirty="0">
              <a:solidFill>
                <a:srgbClr val="C00000"/>
              </a:solidFill>
              <a:ea typeface="宋体" charset="-122"/>
            </a:endParaRPr>
          </a:p>
          <a:p>
            <a:pPr>
              <a:buFont typeface="Wingdings" pitchFamily="2" charset="2"/>
              <a:buNone/>
            </a:pPr>
            <a:r>
              <a:rPr lang="zh-CN" altLang="en-US" kern="0" dirty="0">
                <a:ea typeface="宋体" charset="-122"/>
              </a:rPr>
              <a:t>   </a:t>
            </a:r>
            <a:endParaRPr lang="zh-CN" altLang="en-US" sz="2400" kern="0" dirty="0">
              <a:ea typeface="宋体" charset="-122"/>
            </a:endParaRPr>
          </a:p>
        </p:txBody>
      </p:sp>
      <p:sp>
        <p:nvSpPr>
          <p:cNvPr id="4" name="矩形 3"/>
          <p:cNvSpPr/>
          <p:nvPr/>
        </p:nvSpPr>
        <p:spPr bwMode="auto">
          <a:xfrm>
            <a:off x="578446" y="2729765"/>
            <a:ext cx="6729858" cy="400110"/>
          </a:xfrm>
          <a:prstGeom prst="rect">
            <a:avLst/>
          </a:prstGeom>
          <a:solidFill>
            <a:srgbClr val="7030A0">
              <a:alpha val="32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bg1"/>
              </a:solidFill>
              <a:effectLst/>
              <a:latin typeface="Lucida Sans Unicode" pitchFamily="34" charset="0"/>
              <a:ea typeface="굴림" pitchFamily="50" charset="-127"/>
            </a:endParaRPr>
          </a:p>
        </p:txBody>
      </p:sp>
      <p:sp>
        <p:nvSpPr>
          <p:cNvPr id="13" name="矩形 12"/>
          <p:cNvSpPr/>
          <p:nvPr/>
        </p:nvSpPr>
        <p:spPr bwMode="auto">
          <a:xfrm>
            <a:off x="578446" y="3831582"/>
            <a:ext cx="4929658" cy="400110"/>
          </a:xfrm>
          <a:prstGeom prst="rect">
            <a:avLst/>
          </a:prstGeom>
          <a:solidFill>
            <a:srgbClr val="7030A0">
              <a:alpha val="32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bg1"/>
              </a:solidFill>
              <a:effectLst/>
              <a:latin typeface="Lucida Sans Unicode" pitchFamily="34" charset="0"/>
              <a:ea typeface="굴림" pitchFamily="50" charset="-127"/>
            </a:endParaRPr>
          </a:p>
        </p:txBody>
      </p:sp>
      <p:sp>
        <p:nvSpPr>
          <p:cNvPr id="14" name="矩形 13"/>
          <p:cNvSpPr/>
          <p:nvPr/>
        </p:nvSpPr>
        <p:spPr bwMode="auto">
          <a:xfrm>
            <a:off x="578446" y="4894560"/>
            <a:ext cx="4514750" cy="400110"/>
          </a:xfrm>
          <a:prstGeom prst="rect">
            <a:avLst/>
          </a:prstGeom>
          <a:solidFill>
            <a:srgbClr val="7030A0">
              <a:alpha val="32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bg1"/>
              </a:solidFill>
              <a:effectLst/>
              <a:latin typeface="Lucida Sans Unicode" pitchFamily="34" charset="0"/>
              <a:ea typeface="굴림" pitchFamily="50" charset="-127"/>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17788"/>
            <a:ext cx="57531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950" y="914797"/>
            <a:ext cx="53530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12" y="734277"/>
            <a:ext cx="717232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7339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barn(inVertical)">
                                      <p:cBhvr>
                                        <p:cTn id="15" dur="500"/>
                                        <p:tgtEl>
                                          <p:spTgt spid="205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2051"/>
                                        </p:tgtEl>
                                        <p:attrNameLst>
                                          <p:attrName>ppt_x</p:attrName>
                                        </p:attrNameLst>
                                      </p:cBhvr>
                                      <p:tavLst>
                                        <p:tav tm="0">
                                          <p:val>
                                            <p:strVal val="ppt_x"/>
                                          </p:val>
                                        </p:tav>
                                        <p:tav tm="100000">
                                          <p:val>
                                            <p:strVal val="ppt_x"/>
                                          </p:val>
                                        </p:tav>
                                      </p:tavLst>
                                    </p:anim>
                                    <p:anim calcmode="lin" valueType="num">
                                      <p:cBhvr additive="base">
                                        <p:cTn id="20" dur="500"/>
                                        <p:tgtEl>
                                          <p:spTgt spid="2051"/>
                                        </p:tgtEl>
                                        <p:attrNameLst>
                                          <p:attrName>ppt_y</p:attrName>
                                        </p:attrNameLst>
                                      </p:cBhvr>
                                      <p:tavLst>
                                        <p:tav tm="0">
                                          <p:val>
                                            <p:strVal val="ppt_y"/>
                                          </p:val>
                                        </p:tav>
                                        <p:tav tm="100000">
                                          <p:val>
                                            <p:strVal val="1+ppt_h/2"/>
                                          </p:val>
                                        </p:tav>
                                      </p:tavLst>
                                    </p:anim>
                                    <p:set>
                                      <p:cBhvr>
                                        <p:cTn id="21" dur="1" fill="hold">
                                          <p:stCondLst>
                                            <p:cond delay="499"/>
                                          </p:stCondLst>
                                        </p:cTn>
                                        <p:tgtEl>
                                          <p:spTgt spid="205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6" presetClass="entr" presetSubtype="21"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barn(inVertical)">
                                      <p:cBhvr>
                                        <p:cTn id="29" dur="500"/>
                                        <p:tgtEl>
                                          <p:spTgt spid="205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2050"/>
                                        </p:tgtEl>
                                        <p:attrNameLst>
                                          <p:attrName>ppt_x</p:attrName>
                                        </p:attrNameLst>
                                      </p:cBhvr>
                                      <p:tavLst>
                                        <p:tav tm="0">
                                          <p:val>
                                            <p:strVal val="ppt_x"/>
                                          </p:val>
                                        </p:tav>
                                        <p:tav tm="100000">
                                          <p:val>
                                            <p:strVal val="ppt_x"/>
                                          </p:val>
                                        </p:tav>
                                      </p:tavLst>
                                    </p:anim>
                                    <p:anim calcmode="lin" valueType="num">
                                      <p:cBhvr additive="base">
                                        <p:cTn id="34" dur="500"/>
                                        <p:tgtEl>
                                          <p:spTgt spid="2050"/>
                                        </p:tgtEl>
                                        <p:attrNameLst>
                                          <p:attrName>ppt_y</p:attrName>
                                        </p:attrNameLst>
                                      </p:cBhvr>
                                      <p:tavLst>
                                        <p:tav tm="0">
                                          <p:val>
                                            <p:strVal val="ppt_y"/>
                                          </p:val>
                                        </p:tav>
                                        <p:tav tm="100000">
                                          <p:val>
                                            <p:strVal val="1+ppt_h/2"/>
                                          </p:val>
                                        </p:tav>
                                      </p:tavLst>
                                    </p:anim>
                                    <p:set>
                                      <p:cBhvr>
                                        <p:cTn id="35" dur="1" fill="hold">
                                          <p:stCondLst>
                                            <p:cond delay="499"/>
                                          </p:stCondLst>
                                        </p:cTn>
                                        <p:tgtEl>
                                          <p:spTgt spid="205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6" presetClass="entr" presetSubtype="21" fill="hold" nodeType="withEffect">
                                  <p:stCondLst>
                                    <p:cond delay="0"/>
                                  </p:stCondLst>
                                  <p:childTnLst>
                                    <p:set>
                                      <p:cBhvr>
                                        <p:cTn id="42" dur="1" fill="hold">
                                          <p:stCondLst>
                                            <p:cond delay="0"/>
                                          </p:stCondLst>
                                        </p:cTn>
                                        <p:tgtEl>
                                          <p:spTgt spid="2052"/>
                                        </p:tgtEl>
                                        <p:attrNameLst>
                                          <p:attrName>style.visibility</p:attrName>
                                        </p:attrNameLst>
                                      </p:cBhvr>
                                      <p:to>
                                        <p:strVal val="visible"/>
                                      </p:to>
                                    </p:set>
                                    <p:animEffect transition="in" filter="barn(inVertical)">
                                      <p:cBhvr>
                                        <p:cTn id="43" dur="500"/>
                                        <p:tgtEl>
                                          <p:spTgt spid="205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nodeType="clickEffect">
                                  <p:stCondLst>
                                    <p:cond delay="0"/>
                                  </p:stCondLst>
                                  <p:childTnLst>
                                    <p:anim calcmode="lin" valueType="num">
                                      <p:cBhvr additive="base">
                                        <p:cTn id="47" dur="500"/>
                                        <p:tgtEl>
                                          <p:spTgt spid="2052"/>
                                        </p:tgtEl>
                                        <p:attrNameLst>
                                          <p:attrName>ppt_x</p:attrName>
                                        </p:attrNameLst>
                                      </p:cBhvr>
                                      <p:tavLst>
                                        <p:tav tm="0">
                                          <p:val>
                                            <p:strVal val="ppt_x"/>
                                          </p:val>
                                        </p:tav>
                                        <p:tav tm="100000">
                                          <p:val>
                                            <p:strVal val="ppt_x"/>
                                          </p:val>
                                        </p:tav>
                                      </p:tavLst>
                                    </p:anim>
                                    <p:anim calcmode="lin" valueType="num">
                                      <p:cBhvr additive="base">
                                        <p:cTn id="48" dur="500"/>
                                        <p:tgtEl>
                                          <p:spTgt spid="2052"/>
                                        </p:tgtEl>
                                        <p:attrNameLst>
                                          <p:attrName>ppt_y</p:attrName>
                                        </p:attrNameLst>
                                      </p:cBhvr>
                                      <p:tavLst>
                                        <p:tav tm="0">
                                          <p:val>
                                            <p:strVal val="ppt_y"/>
                                          </p:val>
                                        </p:tav>
                                        <p:tav tm="100000">
                                          <p:val>
                                            <p:strVal val="1+ppt_h/2"/>
                                          </p:val>
                                        </p:tav>
                                      </p:tavLst>
                                    </p:anim>
                                    <p:set>
                                      <p:cBhvr>
                                        <p:cTn id="49" dur="1" fill="hold">
                                          <p:stCondLst>
                                            <p:cond delay="499"/>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13" grpId="0" animBg="1"/>
      <p:bldP spid="1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ea typeface="宋体" charset="-122"/>
              </a:rPr>
              <a:t>数据操作：嵌套查询   相关子查询</a:t>
            </a:r>
          </a:p>
        </p:txBody>
      </p:sp>
      <p:sp>
        <p:nvSpPr>
          <p:cNvPr id="5" name="Rectangle 3"/>
          <p:cNvSpPr txBox="1">
            <a:spLocks noChangeArrowheads="1"/>
          </p:cNvSpPr>
          <p:nvPr/>
        </p:nvSpPr>
        <p:spPr bwMode="auto">
          <a:xfrm>
            <a:off x="258466" y="2924944"/>
            <a:ext cx="467357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SzPct val="65000"/>
              <a:buNone/>
            </a:pPr>
            <a:r>
              <a:rPr lang="en-US" altLang="zh-CN" sz="2000" b="0" kern="0" dirty="0">
                <a:solidFill>
                  <a:schemeClr val="tx2">
                    <a:lumMod val="60000"/>
                    <a:lumOff val="40000"/>
                  </a:schemeClr>
                </a:solidFill>
                <a:ea typeface="宋体" charset="-122"/>
              </a:rPr>
              <a:t>SELECT </a:t>
            </a:r>
            <a:r>
              <a:rPr lang="en-US" altLang="zh-CN" sz="2000" b="0" kern="0" dirty="0" err="1">
                <a:solidFill>
                  <a:schemeClr val="tx2">
                    <a:lumMod val="60000"/>
                    <a:lumOff val="40000"/>
                  </a:schemeClr>
                </a:solidFill>
                <a:ea typeface="宋体" charset="-122"/>
              </a:rPr>
              <a:t>Sname</a:t>
            </a:r>
            <a:endParaRPr lang="en-US" altLang="zh-CN" sz="2000" b="0" kern="0" dirty="0">
              <a:solidFill>
                <a:schemeClr val="tx2">
                  <a:lumMod val="60000"/>
                  <a:lumOff val="40000"/>
                </a:schemeClr>
              </a:solidFill>
              <a:ea typeface="宋体" charset="-122"/>
            </a:endParaRPr>
          </a:p>
          <a:p>
            <a:pPr marL="0" indent="0">
              <a:buSzPct val="65000"/>
              <a:buNone/>
            </a:pPr>
            <a:r>
              <a:rPr lang="en-US" altLang="zh-CN" sz="2000" b="0" kern="0" dirty="0">
                <a:solidFill>
                  <a:schemeClr val="tx2">
                    <a:lumMod val="60000"/>
                    <a:lumOff val="40000"/>
                  </a:schemeClr>
                </a:solidFill>
                <a:ea typeface="宋体" charset="-122"/>
              </a:rPr>
              <a:t>FROM Student</a:t>
            </a:r>
          </a:p>
          <a:p>
            <a:pPr marL="0" indent="0">
              <a:buSzPct val="65000"/>
              <a:buNone/>
            </a:pPr>
            <a:r>
              <a:rPr lang="en-US" altLang="zh-CN" sz="2000" b="0" kern="0" dirty="0">
                <a:solidFill>
                  <a:schemeClr val="tx2">
                    <a:lumMod val="60000"/>
                    <a:lumOff val="40000"/>
                  </a:schemeClr>
                </a:solidFill>
                <a:ea typeface="宋体" charset="-122"/>
              </a:rPr>
              <a:t>WHERE  </a:t>
            </a:r>
            <a:r>
              <a:rPr lang="en-US" altLang="zh-CN" sz="2000" b="0" kern="0" dirty="0" err="1">
                <a:solidFill>
                  <a:srgbClr val="FF0000"/>
                </a:solidFill>
                <a:ea typeface="宋体" charset="-122"/>
              </a:rPr>
              <a:t>Sno</a:t>
            </a:r>
            <a:r>
              <a:rPr lang="en-US" altLang="zh-CN" sz="2000" b="0" kern="0" dirty="0">
                <a:solidFill>
                  <a:srgbClr val="FF0000"/>
                </a:solidFill>
                <a:ea typeface="宋体" charset="-122"/>
              </a:rPr>
              <a:t>=</a:t>
            </a:r>
            <a:r>
              <a:rPr lang="en-US" altLang="zh-CN" sz="2000" b="0" kern="0" dirty="0">
                <a:solidFill>
                  <a:schemeClr val="tx2">
                    <a:lumMod val="60000"/>
                    <a:lumOff val="40000"/>
                  </a:schemeClr>
                </a:solidFill>
                <a:ea typeface="宋体" charset="-122"/>
              </a:rPr>
              <a:t> </a:t>
            </a:r>
          </a:p>
          <a:p>
            <a:pPr marL="0" indent="0">
              <a:buSzPct val="65000"/>
              <a:buNone/>
            </a:pPr>
            <a:r>
              <a:rPr lang="en-US" altLang="zh-CN" sz="2000" b="0" kern="0" dirty="0">
                <a:solidFill>
                  <a:schemeClr val="tx2">
                    <a:lumMod val="60000"/>
                    <a:lumOff val="40000"/>
                  </a:schemeClr>
                </a:solidFill>
                <a:ea typeface="宋体" charset="-122"/>
              </a:rPr>
              <a:t>   ( </a:t>
            </a:r>
          </a:p>
          <a:p>
            <a:pPr marL="0" indent="0">
              <a:buSzPct val="65000"/>
              <a:buNone/>
            </a:pPr>
            <a:r>
              <a:rPr lang="en-US" altLang="zh-CN" sz="2000" b="0" kern="0" dirty="0">
                <a:solidFill>
                  <a:schemeClr val="tx2">
                    <a:lumMod val="60000"/>
                    <a:lumOff val="40000"/>
                  </a:schemeClr>
                </a:solidFill>
                <a:ea typeface="宋体" charset="-122"/>
              </a:rPr>
              <a:t>       SELECT </a:t>
            </a:r>
            <a:r>
              <a:rPr lang="en-US" altLang="zh-CN" sz="2000" b="0" kern="0" dirty="0" err="1">
                <a:solidFill>
                  <a:schemeClr val="tx2">
                    <a:lumMod val="60000"/>
                    <a:lumOff val="40000"/>
                  </a:schemeClr>
                </a:solidFill>
                <a:ea typeface="宋体" charset="-122"/>
              </a:rPr>
              <a:t>SC.Sno</a:t>
            </a:r>
            <a:r>
              <a:rPr lang="en-US" altLang="zh-CN" sz="2000" b="0" kern="0" dirty="0">
                <a:solidFill>
                  <a:schemeClr val="tx2">
                    <a:lumMod val="60000"/>
                    <a:lumOff val="40000"/>
                  </a:schemeClr>
                </a:solidFill>
                <a:ea typeface="宋体" charset="-122"/>
              </a:rPr>
              <a:t> </a:t>
            </a:r>
          </a:p>
          <a:p>
            <a:pPr marL="0" indent="0">
              <a:buSzPct val="65000"/>
              <a:buNone/>
            </a:pPr>
            <a:r>
              <a:rPr lang="en-US" altLang="zh-CN" sz="2000" b="0" kern="0" dirty="0">
                <a:solidFill>
                  <a:schemeClr val="tx2">
                    <a:lumMod val="60000"/>
                    <a:lumOff val="40000"/>
                  </a:schemeClr>
                </a:solidFill>
                <a:ea typeface="宋体" charset="-122"/>
              </a:rPr>
              <a:t>       FROM SC</a:t>
            </a:r>
          </a:p>
          <a:p>
            <a:pPr marL="0" indent="0">
              <a:buSzPct val="65000"/>
              <a:buNone/>
            </a:pPr>
            <a:r>
              <a:rPr lang="en-US" altLang="zh-CN" sz="2000" b="0" kern="0" dirty="0">
                <a:solidFill>
                  <a:schemeClr val="tx2">
                    <a:lumMod val="60000"/>
                    <a:lumOff val="40000"/>
                  </a:schemeClr>
                </a:solidFill>
                <a:ea typeface="宋体" charset="-122"/>
              </a:rPr>
              <a:t>       WHERE </a:t>
            </a:r>
            <a:r>
              <a:rPr lang="en-US" altLang="zh-CN" sz="2000" b="0" kern="0" dirty="0" err="1">
                <a:solidFill>
                  <a:schemeClr val="tx2">
                    <a:lumMod val="60000"/>
                    <a:lumOff val="40000"/>
                  </a:schemeClr>
                </a:solidFill>
                <a:ea typeface="宋体" charset="-122"/>
              </a:rPr>
              <a:t>SC.Sno</a:t>
            </a:r>
            <a:r>
              <a:rPr lang="en-US" altLang="zh-CN" sz="2000" b="0" kern="0" dirty="0">
                <a:solidFill>
                  <a:schemeClr val="tx2">
                    <a:lumMod val="60000"/>
                    <a:lumOff val="40000"/>
                  </a:schemeClr>
                </a:solidFill>
                <a:ea typeface="宋体" charset="-122"/>
              </a:rPr>
              <a:t>=</a:t>
            </a:r>
            <a:r>
              <a:rPr lang="en-US" altLang="zh-CN" sz="2000" b="0" kern="0" dirty="0" err="1">
                <a:solidFill>
                  <a:schemeClr val="tx2">
                    <a:lumMod val="60000"/>
                    <a:lumOff val="40000"/>
                  </a:schemeClr>
                </a:solidFill>
                <a:ea typeface="宋体" charset="-122"/>
              </a:rPr>
              <a:t>Student.Sno</a:t>
            </a:r>
            <a:r>
              <a:rPr lang="en-US" altLang="zh-CN" sz="2000" b="0" kern="0" dirty="0">
                <a:solidFill>
                  <a:schemeClr val="tx2">
                    <a:lumMod val="60000"/>
                    <a:lumOff val="40000"/>
                  </a:schemeClr>
                </a:solidFill>
                <a:ea typeface="宋体" charset="-122"/>
              </a:rPr>
              <a:t> </a:t>
            </a:r>
          </a:p>
          <a:p>
            <a:pPr marL="0" indent="0">
              <a:buSzPct val="65000"/>
              <a:buNone/>
            </a:pPr>
            <a:r>
              <a:rPr lang="en-US" altLang="zh-CN" sz="2000" b="0" kern="0" dirty="0">
                <a:solidFill>
                  <a:schemeClr val="tx2">
                    <a:lumMod val="60000"/>
                    <a:lumOff val="40000"/>
                  </a:schemeClr>
                </a:solidFill>
                <a:ea typeface="宋体" charset="-122"/>
              </a:rPr>
              <a:t>                  AND </a:t>
            </a:r>
            <a:r>
              <a:rPr lang="en-US" altLang="zh-CN" sz="2000" b="0" kern="0" dirty="0" err="1">
                <a:solidFill>
                  <a:schemeClr val="tx2">
                    <a:lumMod val="60000"/>
                    <a:lumOff val="40000"/>
                  </a:schemeClr>
                </a:solidFill>
                <a:ea typeface="宋体" charset="-122"/>
              </a:rPr>
              <a:t>Cno</a:t>
            </a:r>
            <a:r>
              <a:rPr lang="en-US" altLang="zh-CN" sz="2000" b="0" kern="0" dirty="0">
                <a:solidFill>
                  <a:schemeClr val="tx2">
                    <a:lumMod val="60000"/>
                    <a:lumOff val="40000"/>
                  </a:schemeClr>
                </a:solidFill>
                <a:ea typeface="宋体" charset="-122"/>
              </a:rPr>
              <a:t>=‘2’</a:t>
            </a:r>
          </a:p>
          <a:p>
            <a:pPr marL="0" indent="0">
              <a:buSzPct val="65000"/>
              <a:buNone/>
            </a:pPr>
            <a:r>
              <a:rPr lang="en-US" altLang="zh-CN" sz="2000" b="0" kern="0" dirty="0">
                <a:solidFill>
                  <a:schemeClr val="tx2">
                    <a:lumMod val="60000"/>
                    <a:lumOff val="40000"/>
                  </a:schemeClr>
                </a:solidFill>
                <a:ea typeface="宋体" charset="-122"/>
              </a:rPr>
              <a:t>     )</a:t>
            </a:r>
            <a:endParaRPr lang="zh-CN" altLang="en-US" sz="2000" b="0" kern="0" dirty="0">
              <a:solidFill>
                <a:schemeClr val="tx2">
                  <a:lumMod val="60000"/>
                  <a:lumOff val="40000"/>
                </a:schemeClr>
              </a:solidFill>
              <a:ea typeface="宋体" charset="-122"/>
            </a:endParaRPr>
          </a:p>
        </p:txBody>
      </p:sp>
      <p:sp>
        <p:nvSpPr>
          <p:cNvPr id="6" name="Rectangle 3"/>
          <p:cNvSpPr txBox="1">
            <a:spLocks noChangeArrowheads="1"/>
          </p:cNvSpPr>
          <p:nvPr/>
        </p:nvSpPr>
        <p:spPr bwMode="auto">
          <a:xfrm>
            <a:off x="163538" y="1268760"/>
            <a:ext cx="8751862" cy="72008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itchFamily="2" charset="2"/>
              <a:buNone/>
            </a:pPr>
            <a:r>
              <a:rPr lang="zh-CN" altLang="en-US" sz="2400" kern="0" dirty="0">
                <a:solidFill>
                  <a:srgbClr val="C00000"/>
                </a:solidFill>
                <a:ea typeface="宋体" charset="-122"/>
              </a:rPr>
              <a:t>问题回顾：查找选修了‘</a:t>
            </a:r>
            <a:r>
              <a:rPr lang="en-US" altLang="zh-CN" sz="2400" kern="0" dirty="0">
                <a:solidFill>
                  <a:srgbClr val="C00000"/>
                </a:solidFill>
                <a:ea typeface="宋体" charset="-122"/>
              </a:rPr>
              <a:t>2</a:t>
            </a:r>
            <a:r>
              <a:rPr lang="zh-CN" altLang="en-US" sz="2400" kern="0" dirty="0">
                <a:solidFill>
                  <a:srgbClr val="C00000"/>
                </a:solidFill>
                <a:ea typeface="宋体" charset="-122"/>
              </a:rPr>
              <a:t>’号课程的学生的姓名</a:t>
            </a:r>
            <a:endParaRPr lang="en-US" altLang="zh-CN" sz="2400" kern="0" dirty="0">
              <a:solidFill>
                <a:srgbClr val="C00000"/>
              </a:solidFill>
              <a:ea typeface="宋体" charset="-122"/>
            </a:endParaRPr>
          </a:p>
          <a:p>
            <a:pPr>
              <a:buFont typeface="Wingdings" pitchFamily="2" charset="2"/>
              <a:buNone/>
            </a:pPr>
            <a:r>
              <a:rPr lang="zh-CN" altLang="en-US" kern="0" dirty="0">
                <a:ea typeface="宋体" charset="-122"/>
              </a:rPr>
              <a:t>   </a:t>
            </a:r>
            <a:endParaRPr lang="zh-CN" altLang="en-US" sz="2400" kern="0" dirty="0">
              <a:ea typeface="宋体"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740" y="2276872"/>
            <a:ext cx="4145260" cy="399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863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ea typeface="宋体" charset="-122"/>
              </a:rPr>
              <a:t>数据操作：嵌套查询   相关子查询</a:t>
            </a:r>
            <a:endParaRPr lang="zh-CN" altLang="zh-CN" dirty="0">
              <a:ea typeface="宋体" charset="-122"/>
            </a:endParaRPr>
          </a:p>
        </p:txBody>
      </p:sp>
      <p:sp>
        <p:nvSpPr>
          <p:cNvPr id="4" name="Rectangle 3"/>
          <p:cNvSpPr txBox="1">
            <a:spLocks noChangeArrowheads="1"/>
          </p:cNvSpPr>
          <p:nvPr/>
        </p:nvSpPr>
        <p:spPr bwMode="auto">
          <a:xfrm>
            <a:off x="6896" y="1196752"/>
            <a:ext cx="8257306" cy="576064"/>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Ø"/>
            </a:pPr>
            <a:r>
              <a:rPr lang="zh-CN" altLang="en-US" sz="2400" kern="0" dirty="0">
                <a:ea typeface="宋体" charset="-122"/>
              </a:rPr>
              <a:t>找出每个学生超过他选修课程平均成绩的课程号。</a:t>
            </a:r>
          </a:p>
          <a:p>
            <a:pPr>
              <a:buFont typeface="Wingdings" pitchFamily="2" charset="2"/>
              <a:buNone/>
            </a:pPr>
            <a:r>
              <a:rPr lang="zh-CN" altLang="en-US" kern="0" dirty="0">
                <a:ea typeface="宋体" charset="-122"/>
              </a:rPr>
              <a:t>   </a:t>
            </a:r>
            <a:endParaRPr lang="zh-CN" altLang="en-US" sz="2400" kern="0" dirty="0">
              <a:ea typeface="宋体" charset="-122"/>
            </a:endParaRPr>
          </a:p>
        </p:txBody>
      </p:sp>
      <p:sp>
        <p:nvSpPr>
          <p:cNvPr id="5" name="Rectangle 3"/>
          <p:cNvSpPr txBox="1">
            <a:spLocks noChangeArrowheads="1"/>
          </p:cNvSpPr>
          <p:nvPr/>
        </p:nvSpPr>
        <p:spPr bwMode="auto">
          <a:xfrm>
            <a:off x="17860" y="1784648"/>
            <a:ext cx="5034334" cy="4668688"/>
          </a:xfrm>
          <a:prstGeom prst="rect">
            <a:avLst/>
          </a:prstGeom>
          <a:solidFill>
            <a:schemeClr val="accent1">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pPr>
            <a:r>
              <a:rPr lang="zh-CN" altLang="en-US" sz="2000" kern="0" dirty="0">
                <a:solidFill>
                  <a:srgbClr val="FF0000"/>
                </a:solidFill>
                <a:ea typeface="宋体" charset="-122"/>
              </a:rPr>
              <a:t>一种执行逻辑</a:t>
            </a:r>
          </a:p>
          <a:p>
            <a:pPr>
              <a:lnSpc>
                <a:spcPts val="3000"/>
              </a:lnSpc>
              <a:buFont typeface="Wingdings" panose="05000000000000000000" pitchFamily="2" charset="2"/>
              <a:buChar char="Ø"/>
            </a:pPr>
            <a:r>
              <a:rPr lang="en-US" altLang="zh-CN" sz="1800" b="0" kern="0" dirty="0">
                <a:ea typeface="宋体" charset="-122"/>
              </a:rPr>
              <a:t>1. </a:t>
            </a:r>
            <a:r>
              <a:rPr lang="zh-CN" altLang="en-US" sz="1800" b="0" kern="0" dirty="0">
                <a:ea typeface="宋体" charset="-122"/>
              </a:rPr>
              <a:t>取出</a:t>
            </a:r>
            <a:r>
              <a:rPr lang="en-US" altLang="zh-CN" sz="1800" b="0" kern="0" dirty="0">
                <a:ea typeface="宋体" charset="-122"/>
              </a:rPr>
              <a:t>SC</a:t>
            </a:r>
            <a:r>
              <a:rPr lang="zh-CN" altLang="en-US" sz="1800" b="0" kern="0" dirty="0">
                <a:ea typeface="宋体" charset="-122"/>
              </a:rPr>
              <a:t>的一个元组</a:t>
            </a:r>
            <a:r>
              <a:rPr lang="en-US" altLang="zh-CN" sz="1800" b="0" kern="0" dirty="0">
                <a:ea typeface="宋体" charset="-122"/>
              </a:rPr>
              <a:t>x</a:t>
            </a:r>
            <a:r>
              <a:rPr lang="zh-CN" altLang="en-US" sz="1800" b="0" kern="0" dirty="0">
                <a:ea typeface="宋体" charset="-122"/>
              </a:rPr>
              <a:t>，将元组</a:t>
            </a:r>
            <a:r>
              <a:rPr lang="en-US" altLang="zh-CN" sz="1800" b="0" kern="0" dirty="0">
                <a:ea typeface="宋体" charset="-122"/>
              </a:rPr>
              <a:t>x</a:t>
            </a:r>
            <a:r>
              <a:rPr lang="zh-CN" altLang="en-US" sz="1800" b="0" kern="0" dirty="0">
                <a:ea typeface="宋体" charset="-122"/>
              </a:rPr>
              <a:t>的</a:t>
            </a:r>
            <a:r>
              <a:rPr lang="en-US" altLang="zh-CN" sz="1800" b="0" kern="0" dirty="0" err="1">
                <a:ea typeface="宋体" charset="-122"/>
              </a:rPr>
              <a:t>Sno</a:t>
            </a:r>
            <a:r>
              <a:rPr lang="zh-CN" altLang="en-US" sz="1800" b="0" kern="0" dirty="0">
                <a:ea typeface="宋体" charset="-122"/>
              </a:rPr>
              <a:t>值（假设为</a:t>
            </a:r>
            <a:r>
              <a:rPr lang="en-US" altLang="zh-CN" sz="1800" b="0" kern="0" dirty="0">
                <a:ea typeface="宋体" charset="-122"/>
              </a:rPr>
              <a:t>03001</a:t>
            </a:r>
            <a:r>
              <a:rPr lang="zh-CN" altLang="en-US" sz="1800" b="0" kern="0" dirty="0">
                <a:ea typeface="宋体" charset="-122"/>
              </a:rPr>
              <a:t>）传送给验证查询</a:t>
            </a:r>
          </a:p>
          <a:p>
            <a:pPr>
              <a:lnSpc>
                <a:spcPts val="3000"/>
              </a:lnSpc>
              <a:buFont typeface="Wingdings" pitchFamily="2" charset="2"/>
              <a:buNone/>
            </a:pPr>
            <a:r>
              <a:rPr lang="zh-CN" altLang="en-US" sz="1800" b="0" kern="0" dirty="0">
                <a:solidFill>
                  <a:schemeClr val="tx2">
                    <a:lumMod val="60000"/>
                    <a:lumOff val="40000"/>
                  </a:schemeClr>
                </a:solidFill>
                <a:ea typeface="宋体" charset="-122"/>
              </a:rPr>
              <a:t>       </a:t>
            </a:r>
            <a:r>
              <a:rPr lang="en-US" altLang="zh-CN" sz="1800" b="0" kern="0" dirty="0">
                <a:solidFill>
                  <a:schemeClr val="tx2">
                    <a:lumMod val="60000"/>
                    <a:lumOff val="40000"/>
                  </a:schemeClr>
                </a:solidFill>
                <a:ea typeface="宋体" charset="-122"/>
              </a:rPr>
              <a:t>SELECT AVG(Grade)</a:t>
            </a:r>
          </a:p>
          <a:p>
            <a:pPr>
              <a:lnSpc>
                <a:spcPts val="3000"/>
              </a:lnSpc>
              <a:buFont typeface="Wingdings" pitchFamily="2" charset="2"/>
              <a:buNone/>
            </a:pPr>
            <a:r>
              <a:rPr lang="en-US" altLang="zh-CN" sz="1800" b="0" kern="0" dirty="0">
                <a:solidFill>
                  <a:schemeClr val="tx2">
                    <a:lumMod val="60000"/>
                    <a:lumOff val="40000"/>
                  </a:schemeClr>
                </a:solidFill>
                <a:ea typeface="宋体" charset="-122"/>
              </a:rPr>
              <a:t>       FROM SC Y</a:t>
            </a:r>
          </a:p>
          <a:p>
            <a:pPr>
              <a:lnSpc>
                <a:spcPts val="3000"/>
              </a:lnSpc>
              <a:buFont typeface="Wingdings" pitchFamily="2" charset="2"/>
              <a:buNone/>
            </a:pPr>
            <a:r>
              <a:rPr lang="en-US" altLang="zh-CN" sz="1800" b="0" kern="0" dirty="0">
                <a:solidFill>
                  <a:schemeClr val="tx2">
                    <a:lumMod val="60000"/>
                    <a:lumOff val="40000"/>
                  </a:schemeClr>
                </a:solidFill>
                <a:ea typeface="宋体" charset="-122"/>
              </a:rPr>
              <a:t>       WHERE </a:t>
            </a:r>
            <a:r>
              <a:rPr lang="en-US" altLang="zh-CN" sz="1800" b="0" kern="0" dirty="0" err="1">
                <a:solidFill>
                  <a:schemeClr val="tx2">
                    <a:lumMod val="60000"/>
                    <a:lumOff val="40000"/>
                  </a:schemeClr>
                </a:solidFill>
                <a:ea typeface="宋体" charset="-122"/>
              </a:rPr>
              <a:t>Y.Sno</a:t>
            </a:r>
            <a:r>
              <a:rPr lang="en-US" altLang="zh-CN" sz="1800" b="0" kern="0" dirty="0">
                <a:solidFill>
                  <a:schemeClr val="tx2">
                    <a:lumMod val="60000"/>
                    <a:lumOff val="40000"/>
                  </a:schemeClr>
                </a:solidFill>
                <a:ea typeface="宋体" charset="-122"/>
              </a:rPr>
              <a:t>=‘03001'</a:t>
            </a:r>
          </a:p>
          <a:p>
            <a:pPr>
              <a:lnSpc>
                <a:spcPts val="3000"/>
              </a:lnSpc>
              <a:buFont typeface="Wingdings" panose="05000000000000000000" pitchFamily="2" charset="2"/>
              <a:buChar char="Ø"/>
            </a:pPr>
            <a:r>
              <a:rPr lang="en-US" altLang="zh-CN" sz="1800" b="0" kern="0" dirty="0">
                <a:ea typeface="宋体" charset="-122"/>
              </a:rPr>
              <a:t>2. </a:t>
            </a:r>
            <a:r>
              <a:rPr lang="zh-CN" altLang="en-US" sz="1800" b="0" kern="0" dirty="0">
                <a:ea typeface="宋体" charset="-122"/>
              </a:rPr>
              <a:t>执行验证查询，得到值</a:t>
            </a:r>
            <a:r>
              <a:rPr lang="en-US" altLang="zh-CN" sz="1800" b="0" kern="0" dirty="0">
                <a:ea typeface="宋体" charset="-122"/>
              </a:rPr>
              <a:t>88</a:t>
            </a:r>
            <a:r>
              <a:rPr lang="zh-CN" altLang="en-US" sz="1800" b="0" kern="0" dirty="0">
                <a:ea typeface="宋体" charset="-122"/>
              </a:rPr>
              <a:t>（平均值），用该值代替验证查询，得到外层查询</a:t>
            </a:r>
          </a:p>
          <a:p>
            <a:pPr>
              <a:lnSpc>
                <a:spcPts val="3000"/>
              </a:lnSpc>
              <a:buFont typeface="Wingdings" pitchFamily="2" charset="2"/>
              <a:buNone/>
            </a:pPr>
            <a:r>
              <a:rPr lang="zh-CN" altLang="en-US" sz="1800" b="0" kern="0" dirty="0">
                <a:solidFill>
                  <a:schemeClr val="tx2">
                    <a:lumMod val="60000"/>
                    <a:lumOff val="40000"/>
                  </a:schemeClr>
                </a:solidFill>
                <a:ea typeface="宋体" charset="-122"/>
              </a:rPr>
              <a:t>       </a:t>
            </a:r>
            <a:r>
              <a:rPr lang="en-US" altLang="zh-CN" sz="1800" b="0" kern="0" dirty="0">
                <a:solidFill>
                  <a:schemeClr val="tx2">
                    <a:lumMod val="60000"/>
                    <a:lumOff val="40000"/>
                  </a:schemeClr>
                </a:solidFill>
                <a:ea typeface="宋体" charset="-122"/>
              </a:rPr>
              <a:t>SELECT </a:t>
            </a:r>
            <a:r>
              <a:rPr lang="en-US" altLang="zh-CN" sz="1800" b="0" kern="0" dirty="0" err="1">
                <a:solidFill>
                  <a:schemeClr val="tx2">
                    <a:lumMod val="60000"/>
                    <a:lumOff val="40000"/>
                  </a:schemeClr>
                </a:solidFill>
                <a:ea typeface="宋体" charset="-122"/>
              </a:rPr>
              <a:t>Sno</a:t>
            </a:r>
            <a:r>
              <a:rPr lang="en-US" altLang="zh-CN" sz="1800" b="0" kern="0" dirty="0">
                <a:solidFill>
                  <a:schemeClr val="tx2">
                    <a:lumMod val="60000"/>
                    <a:lumOff val="40000"/>
                  </a:schemeClr>
                </a:solidFill>
                <a:ea typeface="宋体" charset="-122"/>
              </a:rPr>
              <a:t>, </a:t>
            </a:r>
            <a:r>
              <a:rPr lang="zh-CN" altLang="en-US" sz="1800" b="0" kern="0" dirty="0">
                <a:solidFill>
                  <a:schemeClr val="tx2">
                    <a:lumMod val="60000"/>
                    <a:lumOff val="40000"/>
                  </a:schemeClr>
                </a:solidFill>
                <a:ea typeface="宋体" charset="-122"/>
              </a:rPr>
              <a:t> </a:t>
            </a:r>
            <a:r>
              <a:rPr lang="en-US" altLang="zh-CN" sz="1800" b="0" kern="0" dirty="0" err="1">
                <a:solidFill>
                  <a:schemeClr val="tx2">
                    <a:lumMod val="60000"/>
                    <a:lumOff val="40000"/>
                  </a:schemeClr>
                </a:solidFill>
                <a:ea typeface="宋体" charset="-122"/>
              </a:rPr>
              <a:t>Cno</a:t>
            </a:r>
            <a:endParaRPr lang="en-US" altLang="zh-CN" sz="1800" b="0" kern="0" dirty="0">
              <a:solidFill>
                <a:schemeClr val="tx2">
                  <a:lumMod val="60000"/>
                  <a:lumOff val="40000"/>
                </a:schemeClr>
              </a:solidFill>
              <a:ea typeface="宋体" charset="-122"/>
            </a:endParaRPr>
          </a:p>
          <a:p>
            <a:pPr>
              <a:lnSpc>
                <a:spcPts val="3000"/>
              </a:lnSpc>
              <a:buFont typeface="Wingdings" pitchFamily="2" charset="2"/>
              <a:buNone/>
            </a:pPr>
            <a:r>
              <a:rPr lang="en-US" altLang="zh-CN" sz="1800" b="0" kern="0" dirty="0">
                <a:solidFill>
                  <a:schemeClr val="tx2">
                    <a:lumMod val="60000"/>
                    <a:lumOff val="40000"/>
                  </a:schemeClr>
                </a:solidFill>
                <a:ea typeface="宋体" charset="-122"/>
              </a:rPr>
              <a:t>       FROM  SC X</a:t>
            </a:r>
          </a:p>
          <a:p>
            <a:pPr>
              <a:lnSpc>
                <a:spcPts val="3000"/>
              </a:lnSpc>
              <a:buFont typeface="Wingdings" pitchFamily="2" charset="2"/>
              <a:buNone/>
            </a:pPr>
            <a:r>
              <a:rPr lang="en-US" altLang="zh-CN" sz="1800" b="0" kern="0" dirty="0">
                <a:solidFill>
                  <a:schemeClr val="tx2">
                    <a:lumMod val="60000"/>
                    <a:lumOff val="40000"/>
                  </a:schemeClr>
                </a:solidFill>
                <a:ea typeface="宋体" charset="-122"/>
              </a:rPr>
              <a:t>       WHERE Grade &gt;=88</a:t>
            </a:r>
            <a:endParaRPr lang="zh-CN" altLang="en-US" sz="1800" b="0" kern="0" dirty="0">
              <a:solidFill>
                <a:schemeClr val="tx2">
                  <a:lumMod val="60000"/>
                  <a:lumOff val="40000"/>
                </a:schemeClr>
              </a:solidFill>
              <a:ea typeface="宋体" charset="-122"/>
            </a:endParaRPr>
          </a:p>
        </p:txBody>
      </p:sp>
      <p:sp>
        <p:nvSpPr>
          <p:cNvPr id="7" name="Rectangle 3"/>
          <p:cNvSpPr txBox="1">
            <a:spLocks noChangeArrowheads="1"/>
          </p:cNvSpPr>
          <p:nvPr/>
        </p:nvSpPr>
        <p:spPr bwMode="auto">
          <a:xfrm>
            <a:off x="5183460" y="1772816"/>
            <a:ext cx="3888432" cy="4680520"/>
          </a:xfrm>
          <a:prstGeom prst="rect">
            <a:avLst/>
          </a:pr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Char char="Ø"/>
            </a:pPr>
            <a:r>
              <a:rPr lang="en-US" altLang="zh-CN" sz="1800" b="0" kern="0" dirty="0">
                <a:ea typeface="宋体" charset="-122"/>
              </a:rPr>
              <a:t>3. </a:t>
            </a:r>
            <a:r>
              <a:rPr lang="zh-CN" altLang="en-US" sz="1800" b="0" kern="0" dirty="0">
                <a:ea typeface="宋体" charset="-122"/>
              </a:rPr>
              <a:t>执行外层查询</a:t>
            </a:r>
            <a:endParaRPr lang="en-US" altLang="zh-CN" sz="1800" b="0" kern="0" dirty="0">
              <a:ea typeface="宋体" charset="-122"/>
            </a:endParaRPr>
          </a:p>
          <a:p>
            <a:pPr marL="0" indent="0">
              <a:lnSpc>
                <a:spcPts val="3500"/>
              </a:lnSpc>
              <a:buNone/>
            </a:pPr>
            <a:r>
              <a:rPr lang="zh-CN" altLang="en-US" sz="1800" b="0" kern="0" dirty="0">
                <a:ea typeface="宋体" charset="-122"/>
              </a:rPr>
              <a:t>    （</a:t>
            </a:r>
            <a:r>
              <a:rPr lang="en-US" altLang="zh-CN" sz="1800" b="0" kern="0" dirty="0">
                <a:ea typeface="宋体" charset="-122"/>
              </a:rPr>
              <a:t>03001</a:t>
            </a:r>
            <a:r>
              <a:rPr lang="zh-CN" altLang="en-US" sz="1800" b="0" kern="0" dirty="0">
                <a:ea typeface="宋体" charset="-122"/>
              </a:rPr>
              <a:t>，</a:t>
            </a:r>
            <a:r>
              <a:rPr lang="en-US" altLang="zh-CN" sz="1800" b="0" kern="0" dirty="0">
                <a:ea typeface="宋体" charset="-122"/>
              </a:rPr>
              <a:t>1</a:t>
            </a:r>
            <a:r>
              <a:rPr lang="zh-CN" altLang="en-US" sz="1800" b="0" kern="0" dirty="0">
                <a:ea typeface="宋体" charset="-122"/>
              </a:rPr>
              <a:t>）</a:t>
            </a:r>
          </a:p>
          <a:p>
            <a:pPr>
              <a:lnSpc>
                <a:spcPts val="3500"/>
              </a:lnSpc>
              <a:buFont typeface="Wingdings" pitchFamily="2" charset="2"/>
              <a:buNone/>
            </a:pPr>
            <a:r>
              <a:rPr lang="zh-CN" altLang="en-US" sz="1800" b="0" kern="0" dirty="0">
                <a:ea typeface="宋体" charset="-122"/>
              </a:rPr>
              <a:t>    （</a:t>
            </a:r>
            <a:r>
              <a:rPr lang="en-US" altLang="zh-CN" sz="1800" b="0" kern="0" dirty="0">
                <a:ea typeface="宋体" charset="-122"/>
              </a:rPr>
              <a:t>03001</a:t>
            </a:r>
            <a:r>
              <a:rPr lang="zh-CN" altLang="en-US" sz="1800" b="0" kern="0" dirty="0">
                <a:ea typeface="宋体" charset="-122"/>
              </a:rPr>
              <a:t>，</a:t>
            </a:r>
            <a:r>
              <a:rPr lang="en-US" altLang="zh-CN" sz="1800" b="0" kern="0" dirty="0">
                <a:ea typeface="宋体" charset="-122"/>
              </a:rPr>
              <a:t>3</a:t>
            </a:r>
            <a:r>
              <a:rPr lang="zh-CN" altLang="en-US" sz="1800" b="0" kern="0" dirty="0">
                <a:ea typeface="宋体" charset="-122"/>
              </a:rPr>
              <a:t>） </a:t>
            </a:r>
          </a:p>
          <a:p>
            <a:pPr>
              <a:lnSpc>
                <a:spcPts val="3500"/>
              </a:lnSpc>
              <a:buFont typeface="Wingdings" panose="05000000000000000000" pitchFamily="2" charset="2"/>
              <a:buChar char="Ø"/>
            </a:pPr>
            <a:r>
              <a:rPr lang="en-US" altLang="zh-CN" sz="1800" b="0" kern="0" dirty="0">
                <a:ea typeface="宋体" charset="-122"/>
              </a:rPr>
              <a:t>4. </a:t>
            </a:r>
            <a:r>
              <a:rPr lang="zh-CN" altLang="en-US" sz="1800" b="0" kern="0" dirty="0">
                <a:ea typeface="宋体" charset="-122"/>
              </a:rPr>
              <a:t>取下一个</a:t>
            </a:r>
            <a:r>
              <a:rPr lang="en-US" altLang="zh-CN" sz="1800" b="0" kern="0" dirty="0">
                <a:ea typeface="宋体" charset="-122"/>
              </a:rPr>
              <a:t>SC</a:t>
            </a:r>
            <a:r>
              <a:rPr lang="zh-CN" altLang="en-US" sz="1800" b="0" kern="0" dirty="0">
                <a:ea typeface="宋体" charset="-122"/>
              </a:rPr>
              <a:t>元组，重复做</a:t>
            </a:r>
            <a:r>
              <a:rPr lang="en-US" altLang="zh-CN" sz="1800" b="0" kern="0" dirty="0">
                <a:ea typeface="宋体" charset="-122"/>
              </a:rPr>
              <a:t>1</a:t>
            </a:r>
            <a:r>
              <a:rPr lang="zh-CN" altLang="en-US" sz="1800" b="0" kern="0" dirty="0">
                <a:ea typeface="宋体" charset="-122"/>
              </a:rPr>
              <a:t>至</a:t>
            </a:r>
            <a:r>
              <a:rPr lang="en-US" altLang="zh-CN" sz="1800" b="0" kern="0" dirty="0">
                <a:ea typeface="宋体" charset="-122"/>
              </a:rPr>
              <a:t>3</a:t>
            </a:r>
            <a:r>
              <a:rPr lang="zh-CN" altLang="en-US" sz="1800" b="0" kern="0" dirty="0">
                <a:ea typeface="宋体" charset="-122"/>
              </a:rPr>
              <a:t>步，直到</a:t>
            </a:r>
            <a:r>
              <a:rPr lang="en-US" altLang="zh-CN" sz="1800" b="0" kern="0" dirty="0">
                <a:ea typeface="宋体" charset="-122"/>
              </a:rPr>
              <a:t>SC</a:t>
            </a:r>
            <a:r>
              <a:rPr lang="zh-CN" altLang="en-US" sz="1800" b="0" kern="0" dirty="0">
                <a:ea typeface="宋体" charset="-122"/>
              </a:rPr>
              <a:t>中所有元组处理完毕。</a:t>
            </a:r>
            <a:endParaRPr lang="en-US" altLang="zh-CN" sz="1800" b="0" kern="0" dirty="0">
              <a:ea typeface="宋体" charset="-122"/>
            </a:endParaRPr>
          </a:p>
          <a:p>
            <a:pPr>
              <a:lnSpc>
                <a:spcPts val="3500"/>
              </a:lnSpc>
              <a:buFont typeface="Wingdings" pitchFamily="2" charset="2"/>
              <a:buNone/>
            </a:pPr>
            <a:r>
              <a:rPr lang="en-US" altLang="zh-CN" sz="1800" b="0" kern="0" dirty="0">
                <a:ea typeface="宋体" charset="-122"/>
              </a:rPr>
              <a:t>    </a:t>
            </a:r>
            <a:r>
              <a:rPr lang="zh-CN" altLang="en-US" sz="1800" b="0" kern="0" dirty="0">
                <a:ea typeface="宋体" charset="-122"/>
              </a:rPr>
              <a:t>（</a:t>
            </a:r>
            <a:r>
              <a:rPr lang="en-US" altLang="zh-CN" sz="1800" b="0" kern="0" dirty="0">
                <a:ea typeface="宋体" charset="-122"/>
              </a:rPr>
              <a:t>03001</a:t>
            </a:r>
            <a:r>
              <a:rPr lang="zh-CN" altLang="en-US" sz="1800" b="0" kern="0" dirty="0">
                <a:ea typeface="宋体" charset="-122"/>
              </a:rPr>
              <a:t>，</a:t>
            </a:r>
            <a:r>
              <a:rPr lang="en-US" altLang="zh-CN" sz="1800" b="0" kern="0" dirty="0">
                <a:ea typeface="宋体" charset="-122"/>
              </a:rPr>
              <a:t>1</a:t>
            </a:r>
            <a:r>
              <a:rPr lang="zh-CN" altLang="en-US" sz="1800" b="0" kern="0" dirty="0">
                <a:ea typeface="宋体" charset="-122"/>
              </a:rPr>
              <a:t>）</a:t>
            </a:r>
          </a:p>
          <a:p>
            <a:pPr>
              <a:lnSpc>
                <a:spcPts val="3500"/>
              </a:lnSpc>
              <a:buFont typeface="Wingdings" pitchFamily="2" charset="2"/>
              <a:buNone/>
            </a:pPr>
            <a:r>
              <a:rPr lang="zh-CN" altLang="en-US" sz="1800" b="0" kern="0" dirty="0">
                <a:ea typeface="宋体" charset="-122"/>
              </a:rPr>
              <a:t>    （</a:t>
            </a:r>
            <a:r>
              <a:rPr lang="en-US" altLang="zh-CN" sz="1800" b="0" kern="0" dirty="0">
                <a:ea typeface="宋体" charset="-122"/>
              </a:rPr>
              <a:t>03001</a:t>
            </a:r>
            <a:r>
              <a:rPr lang="zh-CN" altLang="en-US" sz="1800" b="0" kern="0" dirty="0">
                <a:ea typeface="宋体" charset="-122"/>
              </a:rPr>
              <a:t>，</a:t>
            </a:r>
            <a:r>
              <a:rPr lang="en-US" altLang="zh-CN" sz="1800" b="0" kern="0" dirty="0">
                <a:ea typeface="宋体" charset="-122"/>
              </a:rPr>
              <a:t>3</a:t>
            </a:r>
            <a:r>
              <a:rPr lang="zh-CN" altLang="en-US" sz="1800" b="0" kern="0" dirty="0">
                <a:ea typeface="宋体" charset="-122"/>
              </a:rPr>
              <a:t>）</a:t>
            </a:r>
          </a:p>
          <a:p>
            <a:pPr>
              <a:lnSpc>
                <a:spcPts val="3500"/>
              </a:lnSpc>
              <a:buFont typeface="Wingdings" pitchFamily="2" charset="2"/>
              <a:buNone/>
            </a:pPr>
            <a:r>
              <a:rPr lang="zh-CN" altLang="en-US" sz="1800" b="0" kern="0" dirty="0">
                <a:ea typeface="宋体" charset="-122"/>
              </a:rPr>
              <a:t>    （</a:t>
            </a:r>
            <a:r>
              <a:rPr lang="en-US" altLang="zh-CN" sz="1800" b="0" kern="0" dirty="0">
                <a:ea typeface="宋体" charset="-122"/>
              </a:rPr>
              <a:t>03002</a:t>
            </a:r>
            <a:r>
              <a:rPr lang="zh-CN" altLang="en-US" sz="1800" b="0" kern="0" dirty="0">
                <a:ea typeface="宋体" charset="-122"/>
              </a:rPr>
              <a:t>，</a:t>
            </a:r>
            <a:r>
              <a:rPr lang="en-US" altLang="zh-CN" sz="1800" b="0" kern="0" dirty="0">
                <a:ea typeface="宋体" charset="-122"/>
              </a:rPr>
              <a:t>2</a:t>
            </a:r>
            <a:r>
              <a:rPr lang="zh-CN" altLang="en-US" sz="1800" b="0" kern="0" dirty="0">
                <a:ea typeface="宋体" charset="-122"/>
              </a:rPr>
              <a:t>）</a:t>
            </a:r>
          </a:p>
          <a:p>
            <a:endParaRPr lang="en-US" altLang="zh-CN" sz="2400" kern="0" dirty="0">
              <a:ea typeface="宋体" charset="-122"/>
            </a:endParaRPr>
          </a:p>
        </p:txBody>
      </p:sp>
    </p:spTree>
    <p:extLst>
      <p:ext uri="{BB962C8B-B14F-4D97-AF65-F5344CB8AC3E}">
        <p14:creationId xmlns:p14="http://schemas.microsoft.com/office/powerpoint/2010/main" val="3196575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引子</a:t>
            </a:r>
          </a:p>
        </p:txBody>
      </p:sp>
      <p:sp>
        <p:nvSpPr>
          <p:cNvPr id="3" name="内容占位符 2"/>
          <p:cNvSpPr>
            <a:spLocks noGrp="1"/>
          </p:cNvSpPr>
          <p:nvPr>
            <p:ph idx="1"/>
          </p:nvPr>
        </p:nvSpPr>
        <p:spPr>
          <a:xfrm>
            <a:off x="323528" y="1133668"/>
            <a:ext cx="7372350" cy="720080"/>
          </a:xfrm>
        </p:spPr>
        <p:txBody>
          <a:bodyPr/>
          <a:lstStyle/>
          <a:p>
            <a:r>
              <a:rPr lang="zh-CN" altLang="en-US" dirty="0"/>
              <a:t>建立一个学生选课管理系统</a:t>
            </a:r>
          </a:p>
        </p:txBody>
      </p:sp>
      <p:sp>
        <p:nvSpPr>
          <p:cNvPr id="5" name="圆角矩形标注 3">
            <a:extLst>
              <a:ext uri="{FF2B5EF4-FFF2-40B4-BE49-F238E27FC236}">
                <a16:creationId xmlns:a16="http://schemas.microsoft.com/office/drawing/2014/main" id="{28DD04CF-95E7-17CA-F551-5BBF1367090B}"/>
              </a:ext>
            </a:extLst>
          </p:cNvPr>
          <p:cNvSpPr/>
          <p:nvPr/>
        </p:nvSpPr>
        <p:spPr bwMode="auto">
          <a:xfrm>
            <a:off x="503548" y="1809122"/>
            <a:ext cx="8172908" cy="1123712"/>
          </a:xfrm>
          <a:prstGeom prst="wedgeRoundRectCallout">
            <a:avLst>
              <a:gd name="adj1" fmla="val 22315"/>
              <a:gd name="adj2" fmla="val -51052"/>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Student(</a:t>
            </a:r>
            <a:r>
              <a:rPr kumimoji="0" lang="en-US" altLang="zh-CN" sz="2000" b="1" i="0" u="none" strike="noStrike" cap="none" normalizeH="0" baseline="0" dirty="0" err="1">
                <a:ln>
                  <a:noFill/>
                </a:ln>
                <a:solidFill>
                  <a:schemeClr val="tx1"/>
                </a:solidFill>
                <a:effectLst/>
                <a:latin typeface="黑体" panose="02010609060101010101" pitchFamily="49" charset="-122"/>
                <a:ea typeface="黑体" panose="02010609060101010101" pitchFamily="49" charset="-122"/>
              </a:rPr>
              <a:t>sno,sname,sdept</a:t>
            </a: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p>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chemeClr val="tx1"/>
                </a:solidFill>
                <a:latin typeface="黑体" panose="02010609060101010101" pitchFamily="49" charset="-122"/>
                <a:ea typeface="黑体" panose="02010609060101010101" pitchFamily="49" charset="-122"/>
              </a:rPr>
              <a:t>Course(</a:t>
            </a:r>
            <a:r>
              <a:rPr lang="en-US" altLang="zh-CN" dirty="0" err="1">
                <a:solidFill>
                  <a:schemeClr val="tx1"/>
                </a:solidFill>
                <a:latin typeface="黑体" panose="02010609060101010101" pitchFamily="49" charset="-122"/>
                <a:ea typeface="黑体" panose="02010609060101010101" pitchFamily="49" charset="-122"/>
              </a:rPr>
              <a:t>cno,cname,teacher</a:t>
            </a:r>
            <a:r>
              <a:rPr lang="en-US" altLang="zh-CN" dirty="0">
                <a:solidFill>
                  <a:schemeClr val="tx1"/>
                </a:solidFill>
                <a:latin typeface="黑体" panose="02010609060101010101" pitchFamily="49" charset="-122"/>
                <a:ea typeface="黑体" panose="02010609060101010101" pitchFamily="49" charset="-122"/>
              </a:rPr>
              <a:t>)</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Sc(</a:t>
            </a:r>
            <a:r>
              <a:rPr kumimoji="0" lang="en-US" altLang="zh-CN" sz="2000" b="1" i="0" u="none" strike="noStrike" cap="none" normalizeH="0" baseline="0" dirty="0" err="1">
                <a:ln>
                  <a:noFill/>
                </a:ln>
                <a:solidFill>
                  <a:schemeClr val="tx1"/>
                </a:solidFill>
                <a:effectLst/>
                <a:latin typeface="黑体" panose="02010609060101010101" pitchFamily="49" charset="-122"/>
                <a:ea typeface="黑体" panose="02010609060101010101" pitchFamily="49" charset="-122"/>
              </a:rPr>
              <a:t>sno,cno</a:t>
            </a:r>
            <a:r>
              <a:rPr lang="en-US" altLang="zh-CN" dirty="0" err="1">
                <a:solidFill>
                  <a:schemeClr val="tx1"/>
                </a:solidFill>
                <a:latin typeface="黑体" panose="02010609060101010101" pitchFamily="49" charset="-122"/>
                <a:ea typeface="黑体" panose="02010609060101010101" pitchFamily="49" charset="-122"/>
              </a:rPr>
              <a:t>,grade</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概念模型</a:t>
            </a:r>
            <a:r>
              <a:rPr lang="en-US" altLang="zh-CN" dirty="0">
                <a:solidFill>
                  <a:schemeClr val="tx1"/>
                </a:solidFill>
                <a:latin typeface="黑体" panose="02010609060101010101" pitchFamily="49" charset="-122"/>
                <a:ea typeface="黑体" panose="02010609060101010101" pitchFamily="49" charset="-122"/>
              </a:rPr>
              <a:t>)</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TextBox 3">
            <a:extLst>
              <a:ext uri="{FF2B5EF4-FFF2-40B4-BE49-F238E27FC236}">
                <a16:creationId xmlns:a16="http://schemas.microsoft.com/office/drawing/2014/main" id="{DCECD964-635B-D59C-3578-4EB82501D56D}"/>
              </a:ext>
            </a:extLst>
          </p:cNvPr>
          <p:cNvSpPr txBox="1"/>
          <p:nvPr/>
        </p:nvSpPr>
        <p:spPr>
          <a:xfrm>
            <a:off x="526874" y="3140968"/>
            <a:ext cx="7488832" cy="1041952"/>
          </a:xfrm>
          <a:prstGeom prst="rect">
            <a:avLst/>
          </a:prstGeom>
          <a:noFill/>
        </p:spPr>
        <p:txBody>
          <a:bodyPr wrap="square" rtlCol="0">
            <a:spAutoFit/>
          </a:bodyPr>
          <a:lstStyle/>
          <a:p>
            <a:pPr marL="457200" indent="-457200" algn="l">
              <a:lnSpc>
                <a:spcPts val="4000"/>
              </a:lnSpc>
              <a:buAutoNum type="arabicPeriod"/>
            </a:pPr>
            <a:r>
              <a:rPr lang="zh-CN" altLang="en-US" sz="2400" dirty="0">
                <a:solidFill>
                  <a:srgbClr val="FF0000"/>
                </a:solidFill>
                <a:latin typeface="黑体" panose="02010609060101010101" pitchFamily="49" charset="-122"/>
                <a:ea typeface="黑体" panose="02010609060101010101" pitchFamily="49" charset="-122"/>
              </a:rPr>
              <a:t>在</a:t>
            </a:r>
            <a:r>
              <a:rPr lang="en-US" altLang="zh-CN" sz="2400" dirty="0">
                <a:solidFill>
                  <a:srgbClr val="FF0000"/>
                </a:solidFill>
                <a:latin typeface="黑体" panose="02010609060101010101" pitchFamily="49" charset="-122"/>
                <a:ea typeface="黑体" panose="02010609060101010101" pitchFamily="49" charset="-122"/>
              </a:rPr>
              <a:t>DBMS</a:t>
            </a:r>
            <a:r>
              <a:rPr lang="zh-CN" altLang="en-US" sz="2400" dirty="0">
                <a:solidFill>
                  <a:srgbClr val="FF0000"/>
                </a:solidFill>
                <a:latin typeface="黑体" panose="02010609060101010101" pitchFamily="49" charset="-122"/>
                <a:ea typeface="黑体" panose="02010609060101010101" pitchFamily="49" charset="-122"/>
              </a:rPr>
              <a:t>如何创建这些关系？</a:t>
            </a:r>
            <a:endParaRPr lang="en-US" altLang="zh-CN" sz="2400" dirty="0">
              <a:solidFill>
                <a:srgbClr val="FF0000"/>
              </a:solidFill>
              <a:latin typeface="黑体" panose="02010609060101010101" pitchFamily="49" charset="-122"/>
              <a:ea typeface="黑体" panose="02010609060101010101" pitchFamily="49" charset="-122"/>
            </a:endParaRPr>
          </a:p>
          <a:p>
            <a:pPr marL="457200" indent="-457200" algn="l">
              <a:lnSpc>
                <a:spcPts val="4000"/>
              </a:lnSpc>
              <a:buAutoNum type="arabicPeriod"/>
            </a:pPr>
            <a:r>
              <a:rPr lang="zh-CN" altLang="en-US" sz="2400" dirty="0">
                <a:solidFill>
                  <a:srgbClr val="FF0000"/>
                </a:solidFill>
                <a:latin typeface="黑体" panose="02010609060101010101" pitchFamily="49" charset="-122"/>
                <a:ea typeface="黑体" panose="02010609060101010101" pitchFamily="49" charset="-122"/>
              </a:rPr>
              <a:t>关系属性的域如何确定？</a:t>
            </a:r>
            <a:endParaRPr lang="zh-CN" altLang="en-US" dirty="0">
              <a:latin typeface="黑体" panose="02010609060101010101" pitchFamily="49" charset="-122"/>
              <a:ea typeface="黑体" panose="02010609060101010101" pitchFamily="49" charset="-122"/>
            </a:endParaRPr>
          </a:p>
        </p:txBody>
      </p:sp>
      <p:grpSp>
        <p:nvGrpSpPr>
          <p:cNvPr id="21" name="组合 20">
            <a:extLst>
              <a:ext uri="{FF2B5EF4-FFF2-40B4-BE49-F238E27FC236}">
                <a16:creationId xmlns:a16="http://schemas.microsoft.com/office/drawing/2014/main" id="{916F6A22-3A61-6E93-3F53-C0E037F2E18A}"/>
              </a:ext>
            </a:extLst>
          </p:cNvPr>
          <p:cNvGrpSpPr/>
          <p:nvPr/>
        </p:nvGrpSpPr>
        <p:grpSpPr>
          <a:xfrm>
            <a:off x="1187624" y="4391054"/>
            <a:ext cx="7082902" cy="1945848"/>
            <a:chOff x="496447" y="4309065"/>
            <a:chExt cx="7082902" cy="1945848"/>
          </a:xfrm>
        </p:grpSpPr>
        <p:sp>
          <p:nvSpPr>
            <p:cNvPr id="9" name="矩形 8">
              <a:extLst>
                <a:ext uri="{FF2B5EF4-FFF2-40B4-BE49-F238E27FC236}">
                  <a16:creationId xmlns:a16="http://schemas.microsoft.com/office/drawing/2014/main" id="{0F48ADF7-6064-F0DF-2BC1-68AD0ECF7C68}"/>
                </a:ext>
              </a:extLst>
            </p:cNvPr>
            <p:cNvSpPr/>
            <p:nvPr/>
          </p:nvSpPr>
          <p:spPr bwMode="auto">
            <a:xfrm>
              <a:off x="496447" y="4999508"/>
              <a:ext cx="1380830" cy="70788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atin typeface="黑体" panose="02010609060101010101" pitchFamily="49" charset="-122"/>
                  <a:ea typeface="黑体" panose="02010609060101010101" pitchFamily="49" charset="-122"/>
                </a:rPr>
                <a:t>新建一个服务器</a:t>
              </a:r>
              <a:endParaRPr kumimoji="0" lang="zh-CN" altLang="en-US" sz="2000" b="1" i="0" u="none" strike="noStrike" cap="none" normalizeH="0" baseline="0" dirty="0">
                <a:ln>
                  <a:noFill/>
                </a:ln>
                <a:solidFill>
                  <a:schemeClr val="accent1"/>
                </a:solidFill>
                <a:effectLst/>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B9869CFD-5850-E862-6AEC-0CC409643F3C}"/>
                </a:ext>
              </a:extLst>
            </p:cNvPr>
            <p:cNvSpPr/>
            <p:nvPr/>
          </p:nvSpPr>
          <p:spPr bwMode="auto">
            <a:xfrm>
              <a:off x="2255066" y="5027002"/>
              <a:ext cx="1380830" cy="70788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atin typeface="黑体" panose="02010609060101010101" pitchFamily="49" charset="-122"/>
                  <a:ea typeface="黑体" panose="02010609060101010101" pitchFamily="49" charset="-122"/>
                </a:rPr>
                <a:t>新建一个数据库</a:t>
              </a:r>
              <a:endParaRPr kumimoji="0" lang="zh-CN" altLang="en-US" sz="2000" b="1" i="0" u="none" strike="noStrike" cap="none" normalizeH="0" baseline="0" dirty="0">
                <a:ln>
                  <a:noFill/>
                </a:ln>
                <a:solidFill>
                  <a:schemeClr val="accent1"/>
                </a:solidFill>
                <a:effectLst/>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408D717A-02F2-2D93-F1AF-CC1D2F2884A2}"/>
                </a:ext>
              </a:extLst>
            </p:cNvPr>
            <p:cNvSpPr/>
            <p:nvPr/>
          </p:nvSpPr>
          <p:spPr bwMode="auto">
            <a:xfrm>
              <a:off x="4021749" y="5029942"/>
              <a:ext cx="1710442" cy="70788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atin typeface="黑体" panose="02010609060101010101" pitchFamily="49" charset="-122"/>
                  <a:ea typeface="黑体" panose="02010609060101010101" pitchFamily="49" charset="-122"/>
                </a:rPr>
                <a:t>新建关系，插入数据</a:t>
              </a:r>
              <a:endParaRPr kumimoji="0" lang="zh-CN" altLang="en-US" sz="2000" b="1" i="0" u="none" strike="noStrike" cap="none" normalizeH="0" baseline="0" dirty="0">
                <a:ln>
                  <a:noFill/>
                </a:ln>
                <a:solidFill>
                  <a:schemeClr val="accent1"/>
                </a:solidFill>
                <a:effectLst/>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D71388DE-7DBE-92EC-4E87-AAC07D8A5F35}"/>
                </a:ext>
              </a:extLst>
            </p:cNvPr>
            <p:cNvSpPr/>
            <p:nvPr/>
          </p:nvSpPr>
          <p:spPr bwMode="auto">
            <a:xfrm>
              <a:off x="496447" y="4309065"/>
              <a:ext cx="1380830" cy="400110"/>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atin typeface="黑体" panose="02010609060101010101" pitchFamily="49" charset="-122"/>
                  <a:ea typeface="黑体" panose="02010609060101010101" pitchFamily="49" charset="-122"/>
                </a:rPr>
                <a:t>选择</a:t>
              </a:r>
              <a:r>
                <a:rPr lang="en-US" altLang="zh-CN" dirty="0">
                  <a:latin typeface="黑体" panose="02010609060101010101" pitchFamily="49" charset="-122"/>
                  <a:ea typeface="黑体" panose="02010609060101010101" pitchFamily="49" charset="-122"/>
                </a:rPr>
                <a:t>DBMS</a:t>
              </a:r>
              <a:endParaRPr kumimoji="0" lang="zh-CN" altLang="en-US" sz="2000" b="1" i="0" u="none" strike="noStrike" cap="none" normalizeH="0" baseline="0" dirty="0">
                <a:ln>
                  <a:noFill/>
                </a:ln>
                <a:solidFill>
                  <a:schemeClr val="accent1"/>
                </a:solidFill>
                <a:effectLst/>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05C0B6E3-8F90-2769-A39B-3633B4B17A18}"/>
                </a:ext>
              </a:extLst>
            </p:cNvPr>
            <p:cNvSpPr/>
            <p:nvPr/>
          </p:nvSpPr>
          <p:spPr bwMode="auto">
            <a:xfrm>
              <a:off x="6198519" y="4836847"/>
              <a:ext cx="1380830" cy="10156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atin typeface="黑体" panose="02010609060101010101" pitchFamily="49" charset="-122"/>
                  <a:ea typeface="黑体" panose="02010609060101010101" pitchFamily="49" charset="-122"/>
                </a:rPr>
                <a:t>新建对应的视图、索引</a:t>
              </a:r>
              <a:r>
                <a:rPr lang="en-US" altLang="zh-CN" dirty="0">
                  <a:latin typeface="黑体" panose="02010609060101010101" pitchFamily="49" charset="-122"/>
                  <a:ea typeface="黑体" panose="02010609060101010101" pitchFamily="49" charset="-122"/>
                </a:rPr>
                <a:t>…..</a:t>
              </a:r>
              <a:endParaRPr kumimoji="0" lang="zh-CN" altLang="en-US" sz="2000" b="1" i="0" u="none" strike="noStrike" cap="none" normalizeH="0" baseline="0" dirty="0">
                <a:ln>
                  <a:noFill/>
                </a:ln>
                <a:solidFill>
                  <a:schemeClr val="accent1"/>
                </a:solidFill>
                <a:effectLst/>
                <a:latin typeface="黑体" panose="02010609060101010101" pitchFamily="49" charset="-122"/>
                <a:ea typeface="黑体" panose="02010609060101010101" pitchFamily="49" charset="-122"/>
              </a:endParaRPr>
            </a:p>
          </p:txBody>
        </p:sp>
        <p:sp>
          <p:nvSpPr>
            <p:cNvPr id="14" name="箭头: 下 13">
              <a:extLst>
                <a:ext uri="{FF2B5EF4-FFF2-40B4-BE49-F238E27FC236}">
                  <a16:creationId xmlns:a16="http://schemas.microsoft.com/office/drawing/2014/main" id="{FF4FD30A-EA7E-3D41-2324-4FD2B20EB5E3}"/>
                </a:ext>
              </a:extLst>
            </p:cNvPr>
            <p:cNvSpPr/>
            <p:nvPr/>
          </p:nvSpPr>
          <p:spPr bwMode="auto">
            <a:xfrm>
              <a:off x="1085189" y="4700452"/>
              <a:ext cx="203346" cy="290333"/>
            </a:xfrm>
            <a:prstGeom prst="downArrow">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5" name="箭头: 右 14">
              <a:extLst>
                <a:ext uri="{FF2B5EF4-FFF2-40B4-BE49-F238E27FC236}">
                  <a16:creationId xmlns:a16="http://schemas.microsoft.com/office/drawing/2014/main" id="{508C80FD-8DF6-3626-8628-8093DBA76CFA}"/>
                </a:ext>
              </a:extLst>
            </p:cNvPr>
            <p:cNvSpPr/>
            <p:nvPr/>
          </p:nvSpPr>
          <p:spPr bwMode="auto">
            <a:xfrm>
              <a:off x="1877277" y="5229200"/>
              <a:ext cx="385853" cy="230959"/>
            </a:xfrm>
            <a:prstGeom prst="rightArrow">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6" name="箭头: 右 15">
              <a:extLst>
                <a:ext uri="{FF2B5EF4-FFF2-40B4-BE49-F238E27FC236}">
                  <a16:creationId xmlns:a16="http://schemas.microsoft.com/office/drawing/2014/main" id="{25A9986E-F9BE-C781-0139-31495E91DEC5}"/>
                </a:ext>
              </a:extLst>
            </p:cNvPr>
            <p:cNvSpPr/>
            <p:nvPr/>
          </p:nvSpPr>
          <p:spPr bwMode="auto">
            <a:xfrm>
              <a:off x="3625675" y="5237970"/>
              <a:ext cx="385853" cy="230959"/>
            </a:xfrm>
            <a:prstGeom prst="rightArrow">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箭头: 右 16">
              <a:extLst>
                <a:ext uri="{FF2B5EF4-FFF2-40B4-BE49-F238E27FC236}">
                  <a16:creationId xmlns:a16="http://schemas.microsoft.com/office/drawing/2014/main" id="{21B08389-51FB-F50D-ACF4-B0904EEE1F93}"/>
                </a:ext>
              </a:extLst>
            </p:cNvPr>
            <p:cNvSpPr/>
            <p:nvPr/>
          </p:nvSpPr>
          <p:spPr bwMode="auto">
            <a:xfrm>
              <a:off x="5742412" y="5265465"/>
              <a:ext cx="385853" cy="230959"/>
            </a:xfrm>
            <a:prstGeom prst="rightArrow">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9" name="箭头: 下弧形 18">
              <a:extLst>
                <a:ext uri="{FF2B5EF4-FFF2-40B4-BE49-F238E27FC236}">
                  <a16:creationId xmlns:a16="http://schemas.microsoft.com/office/drawing/2014/main" id="{12C027CE-FA72-A2B2-8804-9E03D4B87F6B}"/>
                </a:ext>
              </a:extLst>
            </p:cNvPr>
            <p:cNvSpPr/>
            <p:nvPr/>
          </p:nvSpPr>
          <p:spPr bwMode="auto">
            <a:xfrm>
              <a:off x="1288535" y="5852510"/>
              <a:ext cx="5587721" cy="402403"/>
            </a:xfrm>
            <a:prstGeom prst="curvedUpArrow">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0" name="矩形 19">
              <a:extLst>
                <a:ext uri="{FF2B5EF4-FFF2-40B4-BE49-F238E27FC236}">
                  <a16:creationId xmlns:a16="http://schemas.microsoft.com/office/drawing/2014/main" id="{2F39EE93-0E4F-2BDB-111F-31C957FC115B}"/>
                </a:ext>
              </a:extLst>
            </p:cNvPr>
            <p:cNvSpPr/>
            <p:nvPr/>
          </p:nvSpPr>
          <p:spPr bwMode="auto">
            <a:xfrm>
              <a:off x="3091703" y="5852510"/>
              <a:ext cx="1380830" cy="40011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标准</a:t>
              </a:r>
              <a:r>
                <a:rPr kumimoji="0" lang="en-US" altLang="zh-CN"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SQL</a:t>
              </a:r>
              <a:endParaRPr kumimoji="0" lang="zh-CN" altLang="en-US"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164171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charset="-122"/>
              </a:rPr>
              <a:t>数据操作：嵌套查询   相关子查询</a:t>
            </a:r>
          </a:p>
        </p:txBody>
      </p:sp>
      <p:sp>
        <p:nvSpPr>
          <p:cNvPr id="5" name="Rectangle 3"/>
          <p:cNvSpPr txBox="1">
            <a:spLocks noChangeArrowheads="1"/>
          </p:cNvSpPr>
          <p:nvPr/>
        </p:nvSpPr>
        <p:spPr bwMode="auto">
          <a:xfrm>
            <a:off x="323528" y="1556792"/>
            <a:ext cx="805867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Ø"/>
            </a:pPr>
            <a:r>
              <a:rPr lang="zh-CN" altLang="en-US" sz="2400" b="0" kern="0" dirty="0">
                <a:solidFill>
                  <a:schemeClr val="bg1">
                    <a:lumMod val="10000"/>
                  </a:schemeClr>
                </a:solidFill>
                <a:ea typeface="宋体" charset="-122"/>
              </a:rPr>
              <a:t>查询集成</a:t>
            </a:r>
            <a:endParaRPr lang="en-US" altLang="zh-CN" sz="2400" b="0" kern="0" dirty="0">
              <a:solidFill>
                <a:schemeClr val="bg1">
                  <a:lumMod val="10000"/>
                </a:schemeClr>
              </a:solidFill>
              <a:ea typeface="宋体" charset="-122"/>
            </a:endParaRPr>
          </a:p>
          <a:p>
            <a:pPr>
              <a:buFont typeface="Wingdings" pitchFamily="2" charset="2"/>
              <a:buNone/>
            </a:pPr>
            <a:endParaRPr lang="en-US" altLang="zh-CN" sz="2400" b="0" kern="0" dirty="0">
              <a:solidFill>
                <a:schemeClr val="tx2">
                  <a:lumMod val="60000"/>
                  <a:lumOff val="40000"/>
                </a:schemeClr>
              </a:solidFill>
              <a:ea typeface="宋体" charset="-122"/>
            </a:endParaRPr>
          </a:p>
          <a:p>
            <a:pPr>
              <a:buFont typeface="Wingdings" pitchFamily="2" charset="2"/>
              <a:buNone/>
            </a:pPr>
            <a:r>
              <a:rPr lang="en-US" altLang="zh-CN" sz="2400" b="0" kern="0" dirty="0">
                <a:solidFill>
                  <a:schemeClr val="tx2">
                    <a:lumMod val="60000"/>
                    <a:lumOff val="40000"/>
                  </a:schemeClr>
                </a:solidFill>
                <a:ea typeface="宋体" charset="-122"/>
              </a:rPr>
              <a:t>SELECT </a:t>
            </a:r>
            <a:r>
              <a:rPr lang="en-US" altLang="zh-CN" sz="2400" b="0" kern="0" dirty="0" err="1">
                <a:solidFill>
                  <a:schemeClr val="tx2">
                    <a:lumMod val="60000"/>
                    <a:lumOff val="40000"/>
                  </a:schemeClr>
                </a:solidFill>
                <a:ea typeface="宋体" charset="-122"/>
              </a:rPr>
              <a:t>Sno</a:t>
            </a:r>
            <a:r>
              <a:rPr lang="en-US" altLang="zh-CN" sz="2400" b="0" kern="0" dirty="0">
                <a:solidFill>
                  <a:schemeClr val="tx2">
                    <a:lumMod val="60000"/>
                    <a:lumOff val="40000"/>
                  </a:schemeClr>
                </a:solidFill>
                <a:ea typeface="宋体" charset="-122"/>
              </a:rPr>
              <a:t>,</a:t>
            </a:r>
            <a:r>
              <a:rPr lang="zh-CN" altLang="en-US" sz="2400" b="0" kern="0" dirty="0">
                <a:solidFill>
                  <a:schemeClr val="tx2">
                    <a:lumMod val="60000"/>
                    <a:lumOff val="40000"/>
                  </a:schemeClr>
                </a:solidFill>
                <a:ea typeface="宋体" charset="-122"/>
              </a:rPr>
              <a:t> </a:t>
            </a:r>
            <a:r>
              <a:rPr lang="en-US" altLang="zh-CN" sz="2400" b="0" kern="0" dirty="0" err="1">
                <a:solidFill>
                  <a:schemeClr val="tx2">
                    <a:lumMod val="60000"/>
                    <a:lumOff val="40000"/>
                  </a:schemeClr>
                </a:solidFill>
                <a:ea typeface="宋体" charset="-122"/>
              </a:rPr>
              <a:t>Cno</a:t>
            </a:r>
            <a:endParaRPr lang="en-US" altLang="zh-CN" sz="2400" b="0" kern="0" dirty="0">
              <a:solidFill>
                <a:schemeClr val="tx2">
                  <a:lumMod val="60000"/>
                  <a:lumOff val="40000"/>
                </a:schemeClr>
              </a:solidFill>
              <a:ea typeface="宋体" charset="-122"/>
            </a:endParaRPr>
          </a:p>
          <a:p>
            <a:pPr>
              <a:buFont typeface="Wingdings" pitchFamily="2" charset="2"/>
              <a:buNone/>
            </a:pPr>
            <a:r>
              <a:rPr lang="en-US" altLang="zh-CN" sz="2400" b="0" kern="0" dirty="0">
                <a:solidFill>
                  <a:schemeClr val="tx2">
                    <a:lumMod val="60000"/>
                    <a:lumOff val="40000"/>
                  </a:schemeClr>
                </a:solidFill>
                <a:ea typeface="宋体" charset="-122"/>
              </a:rPr>
              <a:t>FROM  SC  x</a:t>
            </a:r>
          </a:p>
          <a:p>
            <a:pPr>
              <a:buFont typeface="Wingdings" pitchFamily="2" charset="2"/>
              <a:buNone/>
            </a:pPr>
            <a:r>
              <a:rPr lang="en-US" altLang="zh-CN" sz="2400" b="0" kern="0" dirty="0">
                <a:solidFill>
                  <a:schemeClr val="tx2">
                    <a:lumMod val="60000"/>
                    <a:lumOff val="40000"/>
                  </a:schemeClr>
                </a:solidFill>
                <a:ea typeface="宋体" charset="-122"/>
              </a:rPr>
              <a:t>WHERE Grade &gt;=</a:t>
            </a:r>
          </a:p>
          <a:p>
            <a:pPr>
              <a:buFont typeface="Wingdings" pitchFamily="2" charset="2"/>
              <a:buNone/>
            </a:pPr>
            <a:r>
              <a:rPr lang="en-US" altLang="zh-CN" sz="2400" b="0" kern="0" dirty="0">
                <a:solidFill>
                  <a:schemeClr val="tx2">
                    <a:lumMod val="60000"/>
                    <a:lumOff val="40000"/>
                  </a:schemeClr>
                </a:solidFill>
                <a:ea typeface="宋体" charset="-122"/>
              </a:rPr>
              <a:t>     (</a:t>
            </a:r>
          </a:p>
          <a:p>
            <a:pPr>
              <a:buFont typeface="Wingdings" pitchFamily="2" charset="2"/>
              <a:buNone/>
            </a:pPr>
            <a:r>
              <a:rPr lang="en-US" altLang="zh-CN" sz="2400" b="0" kern="0" dirty="0">
                <a:solidFill>
                  <a:schemeClr val="tx2">
                    <a:lumMod val="60000"/>
                    <a:lumOff val="40000"/>
                  </a:schemeClr>
                </a:solidFill>
                <a:ea typeface="宋体" charset="-122"/>
              </a:rPr>
              <a:t>      SELECT   AVG(Grade) </a:t>
            </a:r>
          </a:p>
          <a:p>
            <a:pPr>
              <a:buFont typeface="Wingdings" pitchFamily="2" charset="2"/>
              <a:buNone/>
            </a:pPr>
            <a:r>
              <a:rPr lang="en-US" altLang="zh-CN" sz="2400" b="0" kern="0" dirty="0">
                <a:solidFill>
                  <a:schemeClr val="tx2">
                    <a:lumMod val="60000"/>
                    <a:lumOff val="40000"/>
                  </a:schemeClr>
                </a:solidFill>
                <a:ea typeface="宋体" charset="-122"/>
              </a:rPr>
              <a:t>	   FROM  SC  y</a:t>
            </a:r>
          </a:p>
          <a:p>
            <a:pPr>
              <a:buFont typeface="Wingdings" pitchFamily="2" charset="2"/>
              <a:buNone/>
            </a:pPr>
            <a:r>
              <a:rPr lang="en-US" altLang="zh-CN" sz="2400" b="0" kern="0" dirty="0">
                <a:solidFill>
                  <a:schemeClr val="tx2">
                    <a:lumMod val="60000"/>
                    <a:lumOff val="40000"/>
                  </a:schemeClr>
                </a:solidFill>
                <a:ea typeface="宋体" charset="-122"/>
              </a:rPr>
              <a:t>      WHERE </a:t>
            </a:r>
            <a:r>
              <a:rPr lang="en-US" altLang="zh-CN" sz="2400" b="0" kern="0" dirty="0" err="1">
                <a:solidFill>
                  <a:schemeClr val="tx2">
                    <a:lumMod val="60000"/>
                    <a:lumOff val="40000"/>
                  </a:schemeClr>
                </a:solidFill>
                <a:ea typeface="宋体" charset="-122"/>
              </a:rPr>
              <a:t>y.Sno</a:t>
            </a:r>
            <a:r>
              <a:rPr lang="en-US" altLang="zh-CN" sz="2400" b="0" kern="0" dirty="0">
                <a:solidFill>
                  <a:schemeClr val="tx2">
                    <a:lumMod val="60000"/>
                    <a:lumOff val="40000"/>
                  </a:schemeClr>
                </a:solidFill>
                <a:ea typeface="宋体" charset="-122"/>
              </a:rPr>
              <a:t>=</a:t>
            </a:r>
            <a:r>
              <a:rPr lang="en-US" altLang="zh-CN" sz="2400" b="0" kern="0" dirty="0" err="1">
                <a:solidFill>
                  <a:schemeClr val="tx2">
                    <a:lumMod val="60000"/>
                    <a:lumOff val="40000"/>
                  </a:schemeClr>
                </a:solidFill>
                <a:ea typeface="宋体" charset="-122"/>
              </a:rPr>
              <a:t>x.Sno</a:t>
            </a:r>
            <a:endParaRPr lang="en-US" altLang="zh-CN" sz="2400" b="0" kern="0" dirty="0">
              <a:solidFill>
                <a:schemeClr val="tx2">
                  <a:lumMod val="60000"/>
                  <a:lumOff val="40000"/>
                </a:schemeClr>
              </a:solidFill>
              <a:ea typeface="宋体" charset="-122"/>
            </a:endParaRPr>
          </a:p>
          <a:p>
            <a:pPr>
              <a:buFont typeface="Wingdings" pitchFamily="2" charset="2"/>
              <a:buNone/>
            </a:pPr>
            <a:r>
              <a:rPr lang="en-US" altLang="zh-CN" sz="2400" b="0" kern="0" dirty="0">
                <a:solidFill>
                  <a:schemeClr val="tx2">
                    <a:lumMod val="60000"/>
                    <a:lumOff val="40000"/>
                  </a:schemeClr>
                </a:solidFill>
                <a:ea typeface="宋体" charset="-122"/>
              </a:rPr>
              <a:t>     )</a:t>
            </a:r>
            <a:endParaRPr lang="en-US" altLang="zh-CN" kern="0" dirty="0">
              <a:solidFill>
                <a:schemeClr val="tx2">
                  <a:lumMod val="60000"/>
                  <a:lumOff val="40000"/>
                </a:schemeClr>
              </a:solidFill>
              <a:ea typeface="宋体" charset="-122"/>
            </a:endParaRPr>
          </a:p>
        </p:txBody>
      </p:sp>
      <p:sp>
        <p:nvSpPr>
          <p:cNvPr id="3" name="圆角矩形标注 2"/>
          <p:cNvSpPr/>
          <p:nvPr/>
        </p:nvSpPr>
        <p:spPr bwMode="auto">
          <a:xfrm>
            <a:off x="6300192" y="3706406"/>
            <a:ext cx="1306066" cy="442674"/>
          </a:xfrm>
          <a:prstGeom prst="wedgeRoundRectCallout">
            <a:avLst>
              <a:gd name="adj1" fmla="val -216491"/>
              <a:gd name="adj2" fmla="val 218913"/>
              <a:gd name="adj3" fmla="val 16667"/>
            </a:avLst>
          </a:prstGeom>
          <a:solidFill>
            <a:srgbClr val="CC99FF"/>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FFFF00"/>
                </a:solidFill>
              </a:rPr>
              <a:t>验证查询</a:t>
            </a:r>
            <a:endParaRPr kumimoji="0" lang="zh-CN" altLang="en-US" sz="2000" b="1" i="0" u="none" strike="noStrike" cap="none" normalizeH="0" baseline="0" dirty="0">
              <a:ln>
                <a:noFill/>
              </a:ln>
              <a:solidFill>
                <a:srgbClr val="FFFF00"/>
              </a:solidFill>
              <a:effectLst/>
            </a:endParaRPr>
          </a:p>
        </p:txBody>
      </p:sp>
      <p:sp>
        <p:nvSpPr>
          <p:cNvPr id="4" name="矩形 3"/>
          <p:cNvSpPr/>
          <p:nvPr/>
        </p:nvSpPr>
        <p:spPr bwMode="auto">
          <a:xfrm>
            <a:off x="1043608" y="4149080"/>
            <a:ext cx="3672408" cy="1512168"/>
          </a:xfrm>
          <a:prstGeom prst="rect">
            <a:avLst/>
          </a:prstGeom>
          <a:solidFill>
            <a:srgbClr val="FFC000">
              <a:alpha val="41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3206582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dirty="0">
                <a:ea typeface="宋体" charset="-122"/>
              </a:rPr>
              <a:t>数据操作：嵌套查询   相关子查询</a:t>
            </a:r>
            <a:endParaRPr lang="zh-CN" altLang="zh-CN" dirty="0">
              <a:ea typeface="宋体" charset="-122"/>
            </a:endParaRPr>
          </a:p>
        </p:txBody>
      </p:sp>
      <p:sp>
        <p:nvSpPr>
          <p:cNvPr id="63491" name="Rectangle 3"/>
          <p:cNvSpPr>
            <a:spLocks noGrp="1" noChangeArrowheads="1"/>
          </p:cNvSpPr>
          <p:nvPr>
            <p:ph type="body" idx="1"/>
          </p:nvPr>
        </p:nvSpPr>
        <p:spPr>
          <a:xfrm>
            <a:off x="395536" y="1268760"/>
            <a:ext cx="7834064" cy="1656184"/>
          </a:xfrm>
        </p:spPr>
        <p:txBody>
          <a:bodyPr/>
          <a:lstStyle/>
          <a:p>
            <a:pPr eaLnBrk="1" hangingPunct="1">
              <a:lnSpc>
                <a:spcPts val="4000"/>
              </a:lnSpc>
              <a:buFont typeface="Wingdings" panose="05000000000000000000" pitchFamily="2" charset="2"/>
              <a:buChar char="Ø"/>
            </a:pPr>
            <a:r>
              <a:rPr lang="zh-CN" altLang="en-US" sz="2400" dirty="0">
                <a:ea typeface="宋体" charset="-122"/>
              </a:rPr>
              <a:t>查询每个学生选修的所有课程中成绩最高的课程的名称和成绩，要求显示学生姓名，（最高成绩的）课程名称和成绩。</a:t>
            </a:r>
          </a:p>
        </p:txBody>
      </p:sp>
      <p:sp>
        <p:nvSpPr>
          <p:cNvPr id="4" name="Rectangle 3"/>
          <p:cNvSpPr txBox="1">
            <a:spLocks noChangeArrowheads="1"/>
          </p:cNvSpPr>
          <p:nvPr/>
        </p:nvSpPr>
        <p:spPr bwMode="auto">
          <a:xfrm>
            <a:off x="403176" y="2924944"/>
            <a:ext cx="807553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None/>
            </a:pPr>
            <a:r>
              <a:rPr lang="en-US" altLang="zh-CN" sz="2000" b="0" kern="0" noProof="1">
                <a:solidFill>
                  <a:schemeClr val="tx2">
                    <a:lumMod val="60000"/>
                    <a:lumOff val="40000"/>
                  </a:schemeClr>
                </a:solidFill>
              </a:rPr>
              <a:t>SELECT  Sname, Cname, Grade</a:t>
            </a:r>
          </a:p>
          <a:p>
            <a:pPr marL="0" indent="0">
              <a:lnSpc>
                <a:spcPts val="3500"/>
              </a:lnSpc>
              <a:buNone/>
            </a:pPr>
            <a:r>
              <a:rPr lang="en-US" altLang="zh-CN" sz="2000" b="0" kern="0" noProof="1">
                <a:solidFill>
                  <a:schemeClr val="tx2">
                    <a:lumMod val="60000"/>
                    <a:lumOff val="40000"/>
                  </a:schemeClr>
                </a:solidFill>
              </a:rPr>
              <a:t>FROM Student, Course, SC</a:t>
            </a:r>
          </a:p>
          <a:p>
            <a:pPr marL="0" indent="0">
              <a:lnSpc>
                <a:spcPts val="3500"/>
              </a:lnSpc>
              <a:buNone/>
            </a:pPr>
            <a:r>
              <a:rPr lang="en-US" altLang="zh-CN" sz="2000" b="0" kern="0" noProof="1">
                <a:solidFill>
                  <a:schemeClr val="tx2">
                    <a:lumMod val="60000"/>
                    <a:lumOff val="40000"/>
                  </a:schemeClr>
                </a:solidFill>
              </a:rPr>
              <a:t>WHERE Student.Sno=SC.Sno AND Course.Cno=SC.Cno</a:t>
            </a:r>
          </a:p>
          <a:p>
            <a:pPr marL="0" indent="0">
              <a:lnSpc>
                <a:spcPts val="3500"/>
              </a:lnSpc>
              <a:buNone/>
            </a:pPr>
            <a:r>
              <a:rPr lang="en-US" altLang="zh-CN" sz="2000" b="0" kern="0" noProof="1">
                <a:solidFill>
                  <a:schemeClr val="tx2">
                    <a:lumMod val="60000"/>
                    <a:lumOff val="40000"/>
                  </a:schemeClr>
                </a:solidFill>
              </a:rPr>
              <a:t>           AND </a:t>
            </a:r>
            <a:r>
              <a:rPr lang="en-US" altLang="zh-CN" sz="2000" b="0" kern="0" noProof="1">
                <a:solidFill>
                  <a:srgbClr val="C00000"/>
                </a:solidFill>
              </a:rPr>
              <a:t>Grade&gt;=ALL( </a:t>
            </a:r>
          </a:p>
          <a:p>
            <a:pPr marL="0" indent="0">
              <a:lnSpc>
                <a:spcPts val="3500"/>
              </a:lnSpc>
              <a:buNone/>
            </a:pPr>
            <a:r>
              <a:rPr lang="en-US" altLang="zh-CN" sz="2000" b="0" kern="0" noProof="1">
                <a:solidFill>
                  <a:srgbClr val="C00000"/>
                </a:solidFill>
              </a:rPr>
              <a:t>                                        SELECT Grade FROM SC </a:t>
            </a:r>
          </a:p>
          <a:p>
            <a:pPr marL="0" indent="0">
              <a:lnSpc>
                <a:spcPts val="3500"/>
              </a:lnSpc>
              <a:buNone/>
            </a:pPr>
            <a:r>
              <a:rPr lang="en-US" altLang="zh-CN" sz="2000" b="0" kern="0" noProof="1">
                <a:solidFill>
                  <a:srgbClr val="C00000"/>
                </a:solidFill>
              </a:rPr>
              <a:t>                                        WHERE Student.Sno=SC.Sno</a:t>
            </a:r>
          </a:p>
          <a:p>
            <a:pPr marL="0" indent="0">
              <a:lnSpc>
                <a:spcPts val="3500"/>
              </a:lnSpc>
              <a:buNone/>
            </a:pPr>
            <a:r>
              <a:rPr lang="en-US" altLang="zh-CN" sz="2000" b="0" kern="0" noProof="1">
                <a:solidFill>
                  <a:srgbClr val="C00000"/>
                </a:solidFill>
              </a:rPr>
              <a:t>                                      )</a:t>
            </a:r>
            <a:endParaRPr lang="en-US" altLang="zh-CN" sz="2000" b="0" kern="0" dirty="0">
              <a:solidFill>
                <a:srgbClr val="C00000"/>
              </a:solidFill>
              <a:ea typeface="宋体" charset="-122"/>
            </a:endParaRPr>
          </a:p>
        </p:txBody>
      </p:sp>
    </p:spTree>
    <p:extLst>
      <p:ext uri="{BB962C8B-B14F-4D97-AF65-F5344CB8AC3E}">
        <p14:creationId xmlns:p14="http://schemas.microsoft.com/office/powerpoint/2010/main" val="4972911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z="2800" dirty="0">
                <a:ea typeface="宋体" charset="-122"/>
              </a:rPr>
              <a:t>数据操作：嵌套查询   带有</a:t>
            </a:r>
            <a:r>
              <a:rPr lang="en-US" altLang="zh-CN" sz="2800" dirty="0">
                <a:ea typeface="宋体" charset="-122"/>
              </a:rPr>
              <a:t>EXISTS</a:t>
            </a:r>
            <a:r>
              <a:rPr lang="zh-CN" altLang="en-US" sz="2800" dirty="0">
                <a:ea typeface="宋体" charset="-122"/>
              </a:rPr>
              <a:t>谓词的子查询</a:t>
            </a:r>
            <a:endParaRPr lang="zh-CN" altLang="en-US" dirty="0">
              <a:ea typeface="宋体" charset="-122"/>
            </a:endParaRPr>
          </a:p>
        </p:txBody>
      </p:sp>
      <p:sp>
        <p:nvSpPr>
          <p:cNvPr id="72707" name="Rectangle 3"/>
          <p:cNvSpPr>
            <a:spLocks noGrp="1" noChangeArrowheads="1"/>
          </p:cNvSpPr>
          <p:nvPr>
            <p:ph type="body" idx="1"/>
          </p:nvPr>
        </p:nvSpPr>
        <p:spPr>
          <a:xfrm>
            <a:off x="185738" y="1196752"/>
            <a:ext cx="8490718" cy="2232248"/>
          </a:xfrm>
          <a:solidFill>
            <a:schemeClr val="bg1">
              <a:lumMod val="90000"/>
            </a:schemeClr>
          </a:solidFill>
        </p:spPr>
        <p:txBody>
          <a:bodyPr/>
          <a:lstStyle/>
          <a:p>
            <a:pPr>
              <a:lnSpc>
                <a:spcPct val="130000"/>
              </a:lnSpc>
              <a:buSzPct val="75000"/>
              <a:buFont typeface="Wingdings" panose="05000000000000000000" pitchFamily="2" charset="2"/>
              <a:buChar char="l"/>
            </a:pPr>
            <a:r>
              <a:rPr lang="en-US" altLang="zh-CN" sz="2400" dirty="0">
                <a:ea typeface="宋体" charset="-122"/>
              </a:rPr>
              <a:t>EXISTS</a:t>
            </a:r>
            <a:r>
              <a:rPr lang="zh-CN" altLang="en-US" sz="2400" dirty="0">
                <a:ea typeface="宋体" charset="-122"/>
              </a:rPr>
              <a:t>谓词的查询表达能力</a:t>
            </a:r>
            <a:endParaRPr lang="en-US" altLang="zh-CN" sz="2400" dirty="0">
              <a:ea typeface="宋体" charset="-122"/>
            </a:endParaRPr>
          </a:p>
          <a:p>
            <a:pPr lvl="1">
              <a:lnSpc>
                <a:spcPct val="130000"/>
              </a:lnSpc>
              <a:buSzPct val="75000"/>
              <a:buFont typeface="Wingdings" panose="05000000000000000000" pitchFamily="2" charset="2"/>
              <a:buChar char="l"/>
            </a:pPr>
            <a:r>
              <a:rPr lang="zh-CN" altLang="en-US" sz="2000" dirty="0">
                <a:ea typeface="宋体" charset="-122"/>
              </a:rPr>
              <a:t>所有带</a:t>
            </a:r>
            <a:r>
              <a:rPr lang="en-US" altLang="zh-CN" sz="2000" dirty="0">
                <a:ea typeface="宋体" charset="-122"/>
              </a:rPr>
              <a:t>IN</a:t>
            </a:r>
            <a:r>
              <a:rPr lang="zh-CN" altLang="en-US" sz="2000" dirty="0">
                <a:ea typeface="宋体" charset="-122"/>
              </a:rPr>
              <a:t>谓词、比较运算符、</a:t>
            </a:r>
            <a:r>
              <a:rPr lang="en-US" altLang="zh-CN" sz="2000" dirty="0">
                <a:ea typeface="宋体" charset="-122"/>
              </a:rPr>
              <a:t>ANY</a:t>
            </a:r>
            <a:r>
              <a:rPr lang="zh-CN" altLang="en-US" sz="2000" dirty="0">
                <a:ea typeface="宋体" charset="-122"/>
              </a:rPr>
              <a:t>和</a:t>
            </a:r>
            <a:r>
              <a:rPr lang="en-US" altLang="zh-CN" sz="2000" dirty="0">
                <a:ea typeface="宋体" charset="-122"/>
              </a:rPr>
              <a:t>ALL</a:t>
            </a:r>
            <a:r>
              <a:rPr lang="zh-CN" altLang="en-US" sz="2000" dirty="0">
                <a:ea typeface="宋体" charset="-122"/>
              </a:rPr>
              <a:t>谓词的子查询都可用带（</a:t>
            </a:r>
            <a:r>
              <a:rPr lang="en-US" altLang="zh-CN" sz="2000" dirty="0">
                <a:ea typeface="宋体" charset="-122"/>
              </a:rPr>
              <a:t>NOT</a:t>
            </a:r>
            <a:r>
              <a:rPr lang="zh-CN" altLang="en-US" sz="2000" dirty="0">
                <a:ea typeface="宋体" charset="-122"/>
              </a:rPr>
              <a:t>） </a:t>
            </a:r>
            <a:r>
              <a:rPr lang="en-US" altLang="zh-CN" sz="2000" dirty="0">
                <a:ea typeface="宋体" charset="-122"/>
              </a:rPr>
              <a:t>EXISTS</a:t>
            </a:r>
            <a:r>
              <a:rPr lang="zh-CN" altLang="en-US" sz="2000" dirty="0">
                <a:ea typeface="宋体" charset="-122"/>
              </a:rPr>
              <a:t>谓词的子查询等价替换；</a:t>
            </a:r>
          </a:p>
          <a:p>
            <a:pPr lvl="1">
              <a:lnSpc>
                <a:spcPct val="130000"/>
              </a:lnSpc>
              <a:buSzPct val="75000"/>
              <a:buFont typeface="Wingdings" panose="05000000000000000000" pitchFamily="2" charset="2"/>
              <a:buChar char="l"/>
            </a:pPr>
            <a:r>
              <a:rPr lang="zh-CN" altLang="en-US" sz="2000" dirty="0">
                <a:ea typeface="宋体" charset="-122"/>
              </a:rPr>
              <a:t>一些带（</a:t>
            </a:r>
            <a:r>
              <a:rPr lang="en-US" altLang="zh-CN" sz="2000" dirty="0">
                <a:ea typeface="宋体" charset="-122"/>
              </a:rPr>
              <a:t>NOT</a:t>
            </a:r>
            <a:r>
              <a:rPr lang="zh-CN" altLang="en-US" sz="2000" dirty="0">
                <a:ea typeface="宋体" charset="-122"/>
              </a:rPr>
              <a:t>）</a:t>
            </a:r>
            <a:r>
              <a:rPr lang="en-US" altLang="zh-CN" sz="2000" dirty="0">
                <a:ea typeface="宋体" charset="-122"/>
              </a:rPr>
              <a:t>EXISTS</a:t>
            </a:r>
            <a:r>
              <a:rPr lang="zh-CN" altLang="en-US" sz="2000" dirty="0">
                <a:ea typeface="宋体" charset="-122"/>
              </a:rPr>
              <a:t>谓词的子查询不能被其它形式的子查询等价替换；</a:t>
            </a:r>
          </a:p>
        </p:txBody>
      </p:sp>
      <mc:AlternateContent xmlns:mc="http://schemas.openxmlformats.org/markup-compatibility/2006" xmlns:a14="http://schemas.microsoft.com/office/drawing/2010/main">
        <mc:Choice Requires="a14">
          <p:sp>
            <p:nvSpPr>
              <p:cNvPr id="5" name="矩形 4"/>
              <p:cNvSpPr/>
              <p:nvPr/>
            </p:nvSpPr>
            <p:spPr>
              <a:xfrm>
                <a:off x="185738" y="3645024"/>
                <a:ext cx="8490718" cy="1944216"/>
              </a:xfrm>
              <a:prstGeom prst="rect">
                <a:avLst/>
              </a:prstGeom>
              <a:solidFill>
                <a:schemeClr val="accent6">
                  <a:lumMod val="40000"/>
                  <a:lumOff val="60000"/>
                </a:schemeClr>
              </a:solidFill>
              <a:ln>
                <a:noFill/>
              </a:ln>
              <a:effectLst/>
            </p:spPr>
            <p:txBody>
              <a:bodyPr vert="horz" wrap="square" lIns="91440" tIns="45720" rIns="91440" bIns="45720" numCol="1" anchor="t" anchorCtr="0" compatLnSpc="1">
                <a:prstTxWarp prst="textNoShape">
                  <a:avLst/>
                </a:prstTxWarp>
              </a:bodyPr>
              <a:lstStyle/>
              <a:p>
                <a:pPr marL="285750" indent="-285750" algn="l" eaLnBrk="1" hangingPunct="1">
                  <a:lnSpc>
                    <a:spcPct val="130000"/>
                  </a:lnSpc>
                  <a:spcBef>
                    <a:spcPct val="20000"/>
                  </a:spcBef>
                  <a:buClr>
                    <a:schemeClr val="hlink"/>
                  </a:buClr>
                  <a:buSzPct val="75000"/>
                  <a:buFont typeface="Wingdings" panose="05000000000000000000" pitchFamily="2" charset="2"/>
                  <a:buChar char="l"/>
                </a:pPr>
                <a:r>
                  <a:rPr lang="zh-CN" altLang="en-US" dirty="0">
                    <a:solidFill>
                      <a:schemeClr val="tx1"/>
                    </a:solidFill>
                    <a:latin typeface="+mn-lt"/>
                    <a:ea typeface="宋体" charset="-122"/>
                  </a:rPr>
                  <a:t>通常我们有两类问题（假设</a:t>
                </a:r>
                <a:r>
                  <a:rPr lang="en-US" altLang="zh-CN" dirty="0">
                    <a:solidFill>
                      <a:schemeClr val="tx1"/>
                    </a:solidFill>
                    <a:latin typeface="+mn-lt"/>
                    <a:ea typeface="宋体" charset="-122"/>
                  </a:rPr>
                  <a:t>x</a:t>
                </a:r>
                <a:r>
                  <a:rPr lang="zh-CN" altLang="en-US" dirty="0">
                    <a:solidFill>
                      <a:schemeClr val="tx1"/>
                    </a:solidFill>
                    <a:latin typeface="+mn-lt"/>
                    <a:ea typeface="宋体" charset="-122"/>
                  </a:rPr>
                  <a:t>表示某个主体，</a:t>
                </a:r>
                <a:r>
                  <a:rPr lang="en-US" altLang="zh-CN" dirty="0">
                    <a:solidFill>
                      <a:schemeClr val="tx1"/>
                    </a:solidFill>
                    <a:latin typeface="+mn-lt"/>
                    <a:ea typeface="宋体" charset="-122"/>
                  </a:rPr>
                  <a:t>y</a:t>
                </a:r>
                <a:r>
                  <a:rPr lang="zh-CN" altLang="en-US" dirty="0">
                    <a:solidFill>
                      <a:schemeClr val="tx1"/>
                    </a:solidFill>
                    <a:latin typeface="+mn-lt"/>
                    <a:ea typeface="宋体" charset="-122"/>
                  </a:rPr>
                  <a:t>表示某个事件，</a:t>
                </a:r>
                <a:r>
                  <a:rPr lang="en-US" altLang="zh-CN" dirty="0">
                    <a:solidFill>
                      <a:schemeClr val="tx1"/>
                    </a:solidFill>
                    <a:latin typeface="+mn-lt"/>
                    <a:ea typeface="宋体" charset="-122"/>
                  </a:rPr>
                  <a:t>P(</a:t>
                </a:r>
                <a:r>
                  <a:rPr lang="en-US" altLang="zh-CN" dirty="0" err="1">
                    <a:solidFill>
                      <a:schemeClr val="tx1"/>
                    </a:solidFill>
                    <a:latin typeface="+mn-lt"/>
                    <a:ea typeface="宋体" charset="-122"/>
                  </a:rPr>
                  <a:t>x,y</a:t>
                </a:r>
                <a:r>
                  <a:rPr lang="en-US" altLang="zh-CN" dirty="0">
                    <a:solidFill>
                      <a:schemeClr val="tx1"/>
                    </a:solidFill>
                    <a:latin typeface="+mn-lt"/>
                    <a:ea typeface="宋体" charset="-122"/>
                  </a:rPr>
                  <a:t>)</a:t>
                </a:r>
                <a:r>
                  <a:rPr lang="zh-CN" altLang="en-US" dirty="0">
                    <a:solidFill>
                      <a:schemeClr val="tx1"/>
                    </a:solidFill>
                    <a:latin typeface="+mn-lt"/>
                    <a:ea typeface="宋体" charset="-122"/>
                  </a:rPr>
                  <a:t>表示主体</a:t>
                </a:r>
                <a:r>
                  <a:rPr lang="en-US" altLang="zh-CN" dirty="0">
                    <a:solidFill>
                      <a:schemeClr val="tx1"/>
                    </a:solidFill>
                    <a:latin typeface="+mn-lt"/>
                    <a:ea typeface="宋体" charset="-122"/>
                  </a:rPr>
                  <a:t>x</a:t>
                </a:r>
                <a:r>
                  <a:rPr lang="zh-CN" altLang="en-US" dirty="0">
                    <a:solidFill>
                      <a:schemeClr val="tx1"/>
                    </a:solidFill>
                    <a:latin typeface="+mn-lt"/>
                    <a:ea typeface="宋体" charset="-122"/>
                  </a:rPr>
                  <a:t>做了事件</a:t>
                </a:r>
                <a:r>
                  <a:rPr lang="en-US" altLang="zh-CN" dirty="0">
                    <a:solidFill>
                      <a:schemeClr val="tx1"/>
                    </a:solidFill>
                    <a:latin typeface="+mn-lt"/>
                    <a:ea typeface="宋体" charset="-122"/>
                  </a:rPr>
                  <a:t>y</a:t>
                </a:r>
                <a:r>
                  <a:rPr lang="zh-CN" altLang="en-US" dirty="0">
                    <a:solidFill>
                      <a:schemeClr val="tx1"/>
                    </a:solidFill>
                    <a:latin typeface="+mn-lt"/>
                    <a:ea typeface="宋体" charset="-122"/>
                  </a:rPr>
                  <a:t>）</a:t>
                </a:r>
                <a:endParaRPr lang="en-US" altLang="zh-CN" dirty="0">
                  <a:solidFill>
                    <a:schemeClr val="tx1"/>
                  </a:solidFill>
                  <a:latin typeface="+mn-lt"/>
                  <a:ea typeface="宋体" charset="-122"/>
                </a:endParaRPr>
              </a:p>
              <a:p>
                <a:pPr marL="742950" lvl="1" indent="-285750" algn="l" eaLnBrk="1" hangingPunct="1">
                  <a:lnSpc>
                    <a:spcPct val="130000"/>
                  </a:lnSpc>
                  <a:spcBef>
                    <a:spcPct val="20000"/>
                  </a:spcBef>
                  <a:buClr>
                    <a:schemeClr val="hlink"/>
                  </a:buClr>
                  <a:buSzPct val="75000"/>
                  <a:buFont typeface="Wingdings" panose="05000000000000000000" pitchFamily="2" charset="2"/>
                  <a:buChar char="l"/>
                </a:pPr>
                <a14:m>
                  <m:oMath xmlns:m="http://schemas.openxmlformats.org/officeDocument/2006/math">
                    <m:r>
                      <a:rPr lang="en-US" altLang="zh-CN" i="1" smtClean="0">
                        <a:solidFill>
                          <a:schemeClr val="tx1"/>
                        </a:solidFill>
                        <a:latin typeface="Cambria Math"/>
                        <a:ea typeface="Cambria Math"/>
                      </a:rPr>
                      <m:t>∃</m:t>
                    </m:r>
                    <m:r>
                      <a:rPr lang="en-US" altLang="zh-CN" b="1" i="1" smtClean="0">
                        <a:solidFill>
                          <a:schemeClr val="tx1"/>
                        </a:solidFill>
                        <a:latin typeface="Cambria Math"/>
                        <a:ea typeface="Cambria Math"/>
                      </a:rPr>
                      <m:t>𝒚𝑷</m:t>
                    </m:r>
                    <m:d>
                      <m:dPr>
                        <m:ctrlPr>
                          <a:rPr lang="en-US" altLang="zh-CN" b="1" i="1" smtClean="0">
                            <a:solidFill>
                              <a:schemeClr val="tx1"/>
                            </a:solidFill>
                            <a:latin typeface="Cambria Math" panose="02040503050406030204" pitchFamily="18" charset="0"/>
                            <a:ea typeface="Cambria Math"/>
                          </a:rPr>
                        </m:ctrlPr>
                      </m:dPr>
                      <m:e>
                        <m:r>
                          <a:rPr lang="en-US" altLang="zh-CN" b="1" i="1" smtClean="0">
                            <a:solidFill>
                              <a:schemeClr val="tx1"/>
                            </a:solidFill>
                            <a:latin typeface="Cambria Math"/>
                            <a:ea typeface="Cambria Math"/>
                          </a:rPr>
                          <m:t>𝒙</m:t>
                        </m:r>
                        <m:r>
                          <a:rPr lang="en-US" altLang="zh-CN" b="1" i="1" smtClean="0">
                            <a:solidFill>
                              <a:schemeClr val="tx1"/>
                            </a:solidFill>
                            <a:latin typeface="Cambria Math"/>
                            <a:ea typeface="Cambria Math"/>
                          </a:rPr>
                          <m:t>,</m:t>
                        </m:r>
                        <m:r>
                          <a:rPr lang="en-US" altLang="zh-CN" b="1" i="1" smtClean="0">
                            <a:solidFill>
                              <a:schemeClr val="tx1"/>
                            </a:solidFill>
                            <a:latin typeface="Cambria Math"/>
                            <a:ea typeface="Cambria Math"/>
                          </a:rPr>
                          <m:t>𝒚</m:t>
                        </m:r>
                      </m:e>
                    </m:d>
                    <m:r>
                      <a:rPr lang="zh-CN" altLang="en-US" b="1" i="1" smtClean="0">
                        <a:solidFill>
                          <a:schemeClr val="tx1"/>
                        </a:solidFill>
                        <a:latin typeface="Cambria Math"/>
                        <a:ea typeface="Cambria Math"/>
                      </a:rPr>
                      <m:t>，求</m:t>
                    </m:r>
                    <m:r>
                      <a:rPr lang="en-US" altLang="zh-CN" b="1" i="1" smtClean="0">
                        <a:solidFill>
                          <a:schemeClr val="tx1"/>
                        </a:solidFill>
                        <a:latin typeface="Cambria Math"/>
                        <a:ea typeface="Cambria Math"/>
                      </a:rPr>
                      <m:t>𝒙</m:t>
                    </m:r>
                  </m:oMath>
                </a14:m>
                <a:endParaRPr lang="en-US" altLang="zh-CN" dirty="0">
                  <a:solidFill>
                    <a:schemeClr val="tx1"/>
                  </a:solidFill>
                  <a:latin typeface="+mn-lt"/>
                  <a:ea typeface="宋体" charset="-122"/>
                </a:endParaRPr>
              </a:p>
              <a:p>
                <a:pPr marL="742950" lvl="1" indent="-285750" algn="l" eaLnBrk="1" hangingPunct="1">
                  <a:lnSpc>
                    <a:spcPct val="130000"/>
                  </a:lnSpc>
                  <a:spcBef>
                    <a:spcPct val="20000"/>
                  </a:spcBef>
                  <a:buClr>
                    <a:schemeClr val="hlink"/>
                  </a:buClr>
                  <a:buSzPct val="75000"/>
                  <a:buFont typeface="Wingdings" panose="05000000000000000000" pitchFamily="2" charset="2"/>
                  <a:buChar char="l"/>
                </a:pPr>
                <a14:m>
                  <m:oMath xmlns:m="http://schemas.openxmlformats.org/officeDocument/2006/math">
                    <m:r>
                      <a:rPr lang="en-US" altLang="zh-CN" i="1" smtClean="0">
                        <a:solidFill>
                          <a:schemeClr val="tx1"/>
                        </a:solidFill>
                        <a:latin typeface="Cambria Math"/>
                        <a:ea typeface="Cambria Math"/>
                      </a:rPr>
                      <m:t>∀</m:t>
                    </m:r>
                    <m:r>
                      <a:rPr lang="en-US" altLang="zh-CN" i="1">
                        <a:solidFill>
                          <a:schemeClr val="tx1"/>
                        </a:solidFill>
                        <a:latin typeface="Cambria Math"/>
                        <a:ea typeface="Cambria Math"/>
                      </a:rPr>
                      <m:t>𝒚𝑷</m:t>
                    </m:r>
                    <m:d>
                      <m:dPr>
                        <m:ctrlPr>
                          <a:rPr lang="en-US" altLang="zh-CN" i="1">
                            <a:solidFill>
                              <a:schemeClr val="tx1"/>
                            </a:solidFill>
                            <a:latin typeface="Cambria Math" panose="02040503050406030204" pitchFamily="18" charset="0"/>
                            <a:ea typeface="Cambria Math"/>
                          </a:rPr>
                        </m:ctrlPr>
                      </m:dPr>
                      <m:e>
                        <m:r>
                          <a:rPr lang="en-US" altLang="zh-CN" i="1">
                            <a:solidFill>
                              <a:schemeClr val="tx1"/>
                            </a:solidFill>
                            <a:latin typeface="Cambria Math"/>
                            <a:ea typeface="Cambria Math"/>
                          </a:rPr>
                          <m:t>𝒙</m:t>
                        </m:r>
                        <m:r>
                          <a:rPr lang="en-US" altLang="zh-CN" i="1">
                            <a:solidFill>
                              <a:schemeClr val="tx1"/>
                            </a:solidFill>
                            <a:latin typeface="Cambria Math"/>
                            <a:ea typeface="Cambria Math"/>
                          </a:rPr>
                          <m:t>,</m:t>
                        </m:r>
                        <m:r>
                          <a:rPr lang="en-US" altLang="zh-CN" i="1">
                            <a:solidFill>
                              <a:schemeClr val="tx1"/>
                            </a:solidFill>
                            <a:latin typeface="Cambria Math"/>
                            <a:ea typeface="Cambria Math"/>
                          </a:rPr>
                          <m:t>𝒚</m:t>
                        </m:r>
                      </m:e>
                    </m:d>
                    <m:r>
                      <a:rPr lang="zh-CN" altLang="en-US" i="1">
                        <a:solidFill>
                          <a:schemeClr val="tx1"/>
                        </a:solidFill>
                        <a:latin typeface="Cambria Math"/>
                        <a:ea typeface="Cambria Math"/>
                      </a:rPr>
                      <m:t>，求</m:t>
                    </m:r>
                    <m:r>
                      <a:rPr lang="en-US" altLang="zh-CN" i="1">
                        <a:solidFill>
                          <a:schemeClr val="tx1"/>
                        </a:solidFill>
                        <a:latin typeface="Cambria Math"/>
                        <a:ea typeface="Cambria Math"/>
                      </a:rPr>
                      <m:t>𝒙</m:t>
                    </m:r>
                  </m:oMath>
                </a14:m>
                <a:endParaRPr lang="en-US" altLang="zh-CN" dirty="0">
                  <a:solidFill>
                    <a:schemeClr val="tx1"/>
                  </a:solidFill>
                  <a:ea typeface="宋体" charset="-122"/>
                </a:endParaRPr>
              </a:p>
              <a:p>
                <a:pPr marL="742950" lvl="1" indent="-285750" algn="l" eaLnBrk="1" hangingPunct="1">
                  <a:lnSpc>
                    <a:spcPct val="130000"/>
                  </a:lnSpc>
                  <a:spcBef>
                    <a:spcPct val="20000"/>
                  </a:spcBef>
                  <a:buClr>
                    <a:schemeClr val="hlink"/>
                  </a:buClr>
                  <a:buSzPct val="75000"/>
                  <a:buFont typeface="Wingdings" panose="05000000000000000000" pitchFamily="2" charset="2"/>
                  <a:buChar char="l"/>
                </a:pPr>
                <a:endParaRPr lang="en-US" altLang="zh-CN" dirty="0">
                  <a:solidFill>
                    <a:schemeClr val="tx1"/>
                  </a:solidFill>
                  <a:latin typeface="+mn-lt"/>
                  <a:ea typeface="宋体"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185738" y="3645024"/>
                <a:ext cx="8490718" cy="1944216"/>
              </a:xfrm>
              <a:prstGeom prst="rect">
                <a:avLst/>
              </a:prstGeom>
              <a:blipFill rotWithShape="1">
                <a:blip r:embed="rId2"/>
                <a:stretch>
                  <a:fillRect l="-144"/>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39133402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323528" y="3304282"/>
            <a:ext cx="4824536" cy="2029316"/>
          </a:xfrm>
          <a:prstGeom prst="roundRect">
            <a:avLst/>
          </a:prstGeom>
          <a:solidFill>
            <a:srgbClr val="CC9900">
              <a:alpha val="46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5" name="Rectangle 3"/>
          <p:cNvSpPr txBox="1">
            <a:spLocks noChangeArrowheads="1"/>
          </p:cNvSpPr>
          <p:nvPr/>
        </p:nvSpPr>
        <p:spPr bwMode="auto">
          <a:xfrm>
            <a:off x="163538" y="2276872"/>
            <a:ext cx="560967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SzPct val="65000"/>
              <a:buNone/>
            </a:pPr>
            <a:r>
              <a:rPr lang="en-US" altLang="zh-CN" sz="1800" b="0" kern="0" dirty="0">
                <a:solidFill>
                  <a:schemeClr val="tx2">
                    <a:lumMod val="60000"/>
                    <a:lumOff val="40000"/>
                  </a:schemeClr>
                </a:solidFill>
                <a:ea typeface="宋体" charset="-122"/>
              </a:rPr>
              <a:t>SELECT </a:t>
            </a:r>
            <a:r>
              <a:rPr lang="en-US" altLang="zh-CN" sz="1800" b="0" kern="0" dirty="0" err="1">
                <a:solidFill>
                  <a:schemeClr val="tx2">
                    <a:lumMod val="60000"/>
                    <a:lumOff val="40000"/>
                  </a:schemeClr>
                </a:solidFill>
                <a:ea typeface="宋体" charset="-122"/>
              </a:rPr>
              <a:t>Sname</a:t>
            </a:r>
            <a:endParaRPr lang="en-US" altLang="zh-CN" sz="1800" b="0" kern="0" dirty="0">
              <a:solidFill>
                <a:schemeClr val="tx2">
                  <a:lumMod val="60000"/>
                  <a:lumOff val="40000"/>
                </a:schemeClr>
              </a:solidFill>
              <a:ea typeface="宋体" charset="-122"/>
            </a:endParaRPr>
          </a:p>
          <a:p>
            <a:pPr marL="0" indent="0">
              <a:buSzPct val="65000"/>
              <a:buNone/>
            </a:pPr>
            <a:r>
              <a:rPr lang="en-US" altLang="zh-CN" sz="1800" b="0" kern="0" dirty="0">
                <a:solidFill>
                  <a:schemeClr val="tx2">
                    <a:lumMod val="60000"/>
                    <a:lumOff val="40000"/>
                  </a:schemeClr>
                </a:solidFill>
                <a:ea typeface="宋体" charset="-122"/>
              </a:rPr>
              <a:t>FROM Student</a:t>
            </a:r>
          </a:p>
          <a:p>
            <a:pPr marL="0" indent="0">
              <a:buSzPct val="65000"/>
              <a:buNone/>
            </a:pPr>
            <a:r>
              <a:rPr lang="en-US" altLang="zh-CN" sz="1800" b="0" kern="0" dirty="0">
                <a:solidFill>
                  <a:schemeClr val="tx2">
                    <a:lumMod val="60000"/>
                    <a:lumOff val="40000"/>
                  </a:schemeClr>
                </a:solidFill>
                <a:ea typeface="宋体" charset="-122"/>
              </a:rPr>
              <a:t>WHERE  </a:t>
            </a:r>
          </a:p>
          <a:p>
            <a:pPr marL="0" indent="0">
              <a:buSzPct val="65000"/>
              <a:buNone/>
            </a:pPr>
            <a:r>
              <a:rPr lang="en-US" altLang="zh-CN" sz="1800" b="0" kern="0" dirty="0">
                <a:solidFill>
                  <a:schemeClr val="tx2">
                    <a:lumMod val="60000"/>
                    <a:lumOff val="40000"/>
                  </a:schemeClr>
                </a:solidFill>
                <a:ea typeface="宋体" charset="-122"/>
              </a:rPr>
              <a:t>     </a:t>
            </a:r>
            <a:r>
              <a:rPr lang="en-US" altLang="zh-CN" sz="1800" b="0" kern="0" dirty="0" err="1">
                <a:solidFill>
                  <a:srgbClr val="FF0000"/>
                </a:solidFill>
                <a:ea typeface="宋体" charset="-122"/>
              </a:rPr>
              <a:t>Sno</a:t>
            </a:r>
            <a:r>
              <a:rPr lang="en-US" altLang="zh-CN" sz="1800" b="0" kern="0" dirty="0">
                <a:solidFill>
                  <a:srgbClr val="FF0000"/>
                </a:solidFill>
                <a:ea typeface="宋体" charset="-122"/>
              </a:rPr>
              <a:t>=</a:t>
            </a:r>
            <a:r>
              <a:rPr lang="en-US" altLang="zh-CN" sz="1800" b="0" kern="0" dirty="0">
                <a:solidFill>
                  <a:schemeClr val="tx2">
                    <a:lumMod val="60000"/>
                    <a:lumOff val="40000"/>
                  </a:schemeClr>
                </a:solidFill>
                <a:ea typeface="宋体" charset="-122"/>
              </a:rPr>
              <a:t>  ( </a:t>
            </a:r>
          </a:p>
          <a:p>
            <a:pPr marL="0" indent="0">
              <a:buSzPct val="65000"/>
              <a:buNone/>
            </a:pPr>
            <a:r>
              <a:rPr lang="en-US" altLang="zh-CN" sz="1800" b="0" kern="0" dirty="0">
                <a:solidFill>
                  <a:schemeClr val="tx2">
                    <a:lumMod val="60000"/>
                    <a:lumOff val="40000"/>
                  </a:schemeClr>
                </a:solidFill>
                <a:ea typeface="宋体" charset="-122"/>
              </a:rPr>
              <a:t>                 SELECT </a:t>
            </a:r>
            <a:r>
              <a:rPr lang="en-US" altLang="zh-CN" sz="1800" b="0" kern="0" dirty="0" err="1">
                <a:solidFill>
                  <a:schemeClr val="tx2">
                    <a:lumMod val="60000"/>
                    <a:lumOff val="40000"/>
                  </a:schemeClr>
                </a:solidFill>
                <a:ea typeface="宋体" charset="-122"/>
              </a:rPr>
              <a:t>SC.Sno</a:t>
            </a:r>
            <a:r>
              <a:rPr lang="en-US" altLang="zh-CN" sz="1800" b="0" kern="0" dirty="0">
                <a:solidFill>
                  <a:schemeClr val="tx2">
                    <a:lumMod val="60000"/>
                    <a:lumOff val="40000"/>
                  </a:schemeClr>
                </a:solidFill>
                <a:ea typeface="宋体" charset="-122"/>
              </a:rPr>
              <a:t> </a:t>
            </a:r>
          </a:p>
          <a:p>
            <a:pPr marL="0" indent="0">
              <a:buSzPct val="65000"/>
              <a:buNone/>
            </a:pPr>
            <a:r>
              <a:rPr lang="en-US" altLang="zh-CN" sz="1800" b="0" kern="0" dirty="0">
                <a:solidFill>
                  <a:schemeClr val="tx2">
                    <a:lumMod val="60000"/>
                    <a:lumOff val="40000"/>
                  </a:schemeClr>
                </a:solidFill>
                <a:ea typeface="宋体" charset="-122"/>
              </a:rPr>
              <a:t>                 FROM SC</a:t>
            </a:r>
          </a:p>
          <a:p>
            <a:pPr marL="0" indent="0">
              <a:buSzPct val="65000"/>
              <a:buNone/>
            </a:pPr>
            <a:r>
              <a:rPr lang="en-US" altLang="zh-CN" sz="1800" b="0" kern="0" dirty="0">
                <a:solidFill>
                  <a:schemeClr val="tx2">
                    <a:lumMod val="60000"/>
                    <a:lumOff val="40000"/>
                  </a:schemeClr>
                </a:solidFill>
                <a:ea typeface="宋体" charset="-122"/>
              </a:rPr>
              <a:t>                 WHERE </a:t>
            </a:r>
            <a:r>
              <a:rPr lang="en-US" altLang="zh-CN" sz="1800" b="0" kern="0" dirty="0" err="1">
                <a:solidFill>
                  <a:schemeClr val="tx2">
                    <a:lumMod val="60000"/>
                    <a:lumOff val="40000"/>
                  </a:schemeClr>
                </a:solidFill>
                <a:ea typeface="宋体" charset="-122"/>
              </a:rPr>
              <a:t>SC.Sno</a:t>
            </a:r>
            <a:r>
              <a:rPr lang="en-US" altLang="zh-CN" sz="1800" b="0" kern="0" dirty="0">
                <a:solidFill>
                  <a:schemeClr val="tx2">
                    <a:lumMod val="60000"/>
                    <a:lumOff val="40000"/>
                  </a:schemeClr>
                </a:solidFill>
                <a:ea typeface="宋体" charset="-122"/>
              </a:rPr>
              <a:t>=</a:t>
            </a:r>
            <a:r>
              <a:rPr lang="en-US" altLang="zh-CN" sz="1800" b="0" kern="0" dirty="0" err="1">
                <a:solidFill>
                  <a:schemeClr val="tx2">
                    <a:lumMod val="60000"/>
                    <a:lumOff val="40000"/>
                  </a:schemeClr>
                </a:solidFill>
                <a:ea typeface="宋体" charset="-122"/>
              </a:rPr>
              <a:t>Student.Sno</a:t>
            </a:r>
            <a:r>
              <a:rPr lang="en-US" altLang="zh-CN" sz="1800" b="0" kern="0" dirty="0">
                <a:solidFill>
                  <a:schemeClr val="tx2">
                    <a:lumMod val="60000"/>
                    <a:lumOff val="40000"/>
                  </a:schemeClr>
                </a:solidFill>
                <a:ea typeface="宋体" charset="-122"/>
              </a:rPr>
              <a:t> </a:t>
            </a:r>
          </a:p>
          <a:p>
            <a:pPr marL="0" indent="0">
              <a:buSzPct val="65000"/>
              <a:buNone/>
            </a:pPr>
            <a:r>
              <a:rPr lang="en-US" altLang="zh-CN" sz="1800" b="0" kern="0" dirty="0">
                <a:solidFill>
                  <a:schemeClr val="tx2">
                    <a:lumMod val="60000"/>
                    <a:lumOff val="40000"/>
                  </a:schemeClr>
                </a:solidFill>
                <a:ea typeface="宋体" charset="-122"/>
              </a:rPr>
              <a:t>                             AND </a:t>
            </a:r>
            <a:r>
              <a:rPr lang="en-US" altLang="zh-CN" sz="1800" b="0" kern="0" dirty="0" err="1">
                <a:solidFill>
                  <a:schemeClr val="tx2">
                    <a:lumMod val="60000"/>
                    <a:lumOff val="40000"/>
                  </a:schemeClr>
                </a:solidFill>
                <a:ea typeface="宋体" charset="-122"/>
              </a:rPr>
              <a:t>Cno</a:t>
            </a:r>
            <a:r>
              <a:rPr lang="en-US" altLang="zh-CN" sz="1800" b="0" kern="0" dirty="0">
                <a:solidFill>
                  <a:schemeClr val="tx2">
                    <a:lumMod val="60000"/>
                    <a:lumOff val="40000"/>
                  </a:schemeClr>
                </a:solidFill>
                <a:ea typeface="宋体" charset="-122"/>
              </a:rPr>
              <a:t>=‘2’</a:t>
            </a:r>
          </a:p>
          <a:p>
            <a:pPr marL="0" indent="0">
              <a:buSzPct val="65000"/>
              <a:buNone/>
            </a:pPr>
            <a:r>
              <a:rPr lang="en-US" altLang="zh-CN" sz="1800" b="0" kern="0" dirty="0">
                <a:solidFill>
                  <a:schemeClr val="tx2">
                    <a:lumMod val="60000"/>
                    <a:lumOff val="40000"/>
                  </a:schemeClr>
                </a:solidFill>
                <a:ea typeface="宋体" charset="-122"/>
              </a:rPr>
              <a:t>              )</a:t>
            </a:r>
            <a:endParaRPr lang="zh-CN" altLang="en-US" sz="1800" b="0" kern="0" dirty="0">
              <a:solidFill>
                <a:schemeClr val="tx2">
                  <a:lumMod val="60000"/>
                  <a:lumOff val="40000"/>
                </a:schemeClr>
              </a:solidFill>
              <a:ea typeface="宋体" charset="-122"/>
            </a:endParaRPr>
          </a:p>
        </p:txBody>
      </p:sp>
      <p:sp>
        <p:nvSpPr>
          <p:cNvPr id="59394" name="Rectangle 2"/>
          <p:cNvSpPr>
            <a:spLocks noGrp="1" noChangeArrowheads="1"/>
          </p:cNvSpPr>
          <p:nvPr>
            <p:ph type="title"/>
          </p:nvPr>
        </p:nvSpPr>
        <p:spPr/>
        <p:txBody>
          <a:bodyPr/>
          <a:lstStyle/>
          <a:p>
            <a:r>
              <a:rPr lang="zh-CN" altLang="en-US" dirty="0">
                <a:ea typeface="宋体" charset="-122"/>
              </a:rPr>
              <a:t>数据操作：嵌套查询   相关子查询</a:t>
            </a:r>
          </a:p>
        </p:txBody>
      </p:sp>
      <p:sp>
        <p:nvSpPr>
          <p:cNvPr id="6" name="Rectangle 3"/>
          <p:cNvSpPr txBox="1">
            <a:spLocks noChangeArrowheads="1"/>
          </p:cNvSpPr>
          <p:nvPr/>
        </p:nvSpPr>
        <p:spPr bwMode="auto">
          <a:xfrm>
            <a:off x="163538" y="1268760"/>
            <a:ext cx="8751862" cy="72008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itchFamily="2" charset="2"/>
              <a:buNone/>
            </a:pPr>
            <a:r>
              <a:rPr lang="zh-CN" altLang="en-US" sz="2400" kern="0" dirty="0">
                <a:solidFill>
                  <a:srgbClr val="C00000"/>
                </a:solidFill>
                <a:ea typeface="宋体" charset="-122"/>
              </a:rPr>
              <a:t>再次回顾：查找选修了‘</a:t>
            </a:r>
            <a:r>
              <a:rPr lang="en-US" altLang="zh-CN" sz="2400" kern="0" dirty="0">
                <a:solidFill>
                  <a:srgbClr val="C00000"/>
                </a:solidFill>
                <a:ea typeface="宋体" charset="-122"/>
              </a:rPr>
              <a:t>2</a:t>
            </a:r>
            <a:r>
              <a:rPr lang="zh-CN" altLang="en-US" sz="2400" kern="0" dirty="0">
                <a:solidFill>
                  <a:srgbClr val="C00000"/>
                </a:solidFill>
                <a:ea typeface="宋体" charset="-122"/>
              </a:rPr>
              <a:t>’号课程的学生的姓名</a:t>
            </a:r>
            <a:endParaRPr lang="en-US" altLang="zh-CN" sz="2400" kern="0" dirty="0">
              <a:solidFill>
                <a:srgbClr val="C00000"/>
              </a:solidFill>
              <a:ea typeface="宋体" charset="-122"/>
            </a:endParaRPr>
          </a:p>
          <a:p>
            <a:pPr>
              <a:buFont typeface="Wingdings" pitchFamily="2" charset="2"/>
              <a:buNone/>
            </a:pPr>
            <a:r>
              <a:rPr lang="zh-CN" altLang="en-US" kern="0" dirty="0">
                <a:ea typeface="宋体" charset="-122"/>
              </a:rPr>
              <a:t>   </a:t>
            </a:r>
            <a:endParaRPr lang="zh-CN" altLang="en-US" sz="2400" kern="0" dirty="0">
              <a:ea typeface="宋体" charset="-122"/>
            </a:endParaRPr>
          </a:p>
        </p:txBody>
      </p:sp>
      <p:sp>
        <p:nvSpPr>
          <p:cNvPr id="2" name="圆角矩形标注 1"/>
          <p:cNvSpPr/>
          <p:nvPr/>
        </p:nvSpPr>
        <p:spPr bwMode="auto">
          <a:xfrm>
            <a:off x="3707904" y="2132856"/>
            <a:ext cx="5040560" cy="1123712"/>
          </a:xfrm>
          <a:prstGeom prst="wedgeRoundRectCallout">
            <a:avLst>
              <a:gd name="adj1" fmla="val -74249"/>
              <a:gd name="adj2" fmla="val 69537"/>
              <a:gd name="adj3" fmla="val 16667"/>
            </a:avLst>
          </a:prstGeom>
          <a:solidFill>
            <a:srgbClr val="FF00FF"/>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3"/>
                </a:solidFill>
                <a:effectLst/>
                <a:latin typeface="黑体" panose="02010609060101010101" pitchFamily="49" charset="-122"/>
                <a:ea typeface="黑体" panose="02010609060101010101" pitchFamily="49" charset="-122"/>
              </a:rPr>
              <a:t>从语义上看，此处判定验证查询的结果是否与</a:t>
            </a:r>
            <a:r>
              <a:rPr kumimoji="0" lang="en-US" altLang="zh-CN" sz="2000" b="1" i="0" u="none" strike="noStrike" cap="none" normalizeH="0" baseline="0" dirty="0" err="1">
                <a:ln>
                  <a:noFill/>
                </a:ln>
                <a:solidFill>
                  <a:schemeClr val="accent3"/>
                </a:solidFill>
                <a:effectLst/>
                <a:latin typeface="黑体" panose="02010609060101010101" pitchFamily="49" charset="-122"/>
                <a:ea typeface="黑体" panose="02010609060101010101" pitchFamily="49" charset="-122"/>
              </a:rPr>
              <a:t>Student.Sno</a:t>
            </a:r>
            <a:r>
              <a:rPr kumimoji="0" lang="zh-CN" altLang="en-US" sz="2000" b="1" i="0" u="none" strike="noStrike" cap="none" normalizeH="0" baseline="0" dirty="0">
                <a:ln>
                  <a:noFill/>
                </a:ln>
                <a:solidFill>
                  <a:schemeClr val="accent3"/>
                </a:solidFill>
                <a:effectLst/>
                <a:latin typeface="黑体" panose="02010609060101010101" pitchFamily="49" charset="-122"/>
                <a:ea typeface="黑体" panose="02010609060101010101" pitchFamily="49" charset="-122"/>
              </a:rPr>
              <a:t>相等</a:t>
            </a:r>
            <a:r>
              <a:rPr lang="zh-CN" altLang="en-US" dirty="0">
                <a:solidFill>
                  <a:schemeClr val="accent3"/>
                </a:solidFill>
                <a:latin typeface="黑体" panose="02010609060101010101" pitchFamily="49" charset="-122"/>
                <a:ea typeface="黑体" panose="02010609060101010101" pitchFamily="49" charset="-122"/>
              </a:rPr>
              <a:t>（红色部分）</a:t>
            </a:r>
            <a:r>
              <a:rPr kumimoji="0" lang="zh-CN" altLang="en-US" sz="2000" b="1" i="0" u="none" strike="noStrike" cap="none" normalizeH="0" baseline="0" dirty="0">
                <a:ln>
                  <a:noFill/>
                </a:ln>
                <a:solidFill>
                  <a:schemeClr val="accent3"/>
                </a:solidFill>
                <a:effectLst/>
                <a:latin typeface="黑体" panose="02010609060101010101" pitchFamily="49" charset="-122"/>
                <a:ea typeface="黑体" panose="02010609060101010101" pitchFamily="49" charset="-122"/>
              </a:rPr>
              <a:t>，与判定查询结果是否为空是等价的。</a:t>
            </a:r>
          </a:p>
        </p:txBody>
      </p:sp>
      <p:sp>
        <p:nvSpPr>
          <p:cNvPr id="4" name="矩形 3"/>
          <p:cNvSpPr/>
          <p:nvPr/>
        </p:nvSpPr>
        <p:spPr>
          <a:xfrm>
            <a:off x="5304656" y="4941168"/>
            <a:ext cx="3839344" cy="1754326"/>
          </a:xfrm>
          <a:prstGeom prst="rect">
            <a:avLst/>
          </a:prstGeom>
          <a:solidFill>
            <a:schemeClr val="accent1">
              <a:lumMod val="40000"/>
              <a:lumOff val="60000"/>
            </a:schemeClr>
          </a:solidFill>
        </p:spPr>
        <p:txBody>
          <a:bodyPr wrap="square">
            <a:spAutoFit/>
          </a:bodyPr>
          <a:lstStyle/>
          <a:p>
            <a:pPr marL="0" indent="0" algn="l">
              <a:buSzPct val="65000"/>
              <a:buNone/>
            </a:pPr>
            <a:r>
              <a:rPr lang="en-US" altLang="zh-CN" sz="1800" b="0" kern="0" dirty="0">
                <a:solidFill>
                  <a:srgbClr val="FF0000"/>
                </a:solidFill>
                <a:ea typeface="宋体" charset="-122"/>
              </a:rPr>
              <a:t>EXISTS</a:t>
            </a:r>
          </a:p>
          <a:p>
            <a:pPr marL="0" indent="0" algn="l">
              <a:buSzPct val="65000"/>
              <a:buNone/>
            </a:pPr>
            <a:r>
              <a:rPr lang="en-US" altLang="zh-CN" sz="1800" b="0" kern="0" dirty="0">
                <a:solidFill>
                  <a:schemeClr val="tx1"/>
                </a:solidFill>
                <a:ea typeface="宋体" charset="-122"/>
              </a:rPr>
              <a:t>( </a:t>
            </a:r>
          </a:p>
          <a:p>
            <a:pPr marL="0" indent="0" algn="l">
              <a:buSzPct val="65000"/>
              <a:buNone/>
            </a:pPr>
            <a:r>
              <a:rPr lang="en-US" altLang="zh-CN" sz="1800" b="0" kern="0" dirty="0">
                <a:solidFill>
                  <a:schemeClr val="tx1"/>
                </a:solidFill>
                <a:ea typeface="宋体" charset="-122"/>
              </a:rPr>
              <a:t>  SELECT </a:t>
            </a:r>
            <a:r>
              <a:rPr lang="en-US" altLang="zh-CN" sz="1800" b="0" kern="0" dirty="0" err="1">
                <a:solidFill>
                  <a:schemeClr val="tx1"/>
                </a:solidFill>
                <a:ea typeface="宋体" charset="-122"/>
              </a:rPr>
              <a:t>SC.Sno</a:t>
            </a:r>
            <a:r>
              <a:rPr lang="en-US" altLang="zh-CN" sz="1800" b="0" kern="0" dirty="0">
                <a:solidFill>
                  <a:schemeClr val="tx1"/>
                </a:solidFill>
                <a:ea typeface="宋体" charset="-122"/>
              </a:rPr>
              <a:t>  FROM SC</a:t>
            </a:r>
          </a:p>
          <a:p>
            <a:pPr marL="0" indent="0" algn="l">
              <a:buSzPct val="65000"/>
              <a:buNone/>
            </a:pPr>
            <a:r>
              <a:rPr lang="en-US" altLang="zh-CN" sz="1800" b="0" kern="0" dirty="0">
                <a:solidFill>
                  <a:schemeClr val="tx1"/>
                </a:solidFill>
                <a:ea typeface="宋体" charset="-122"/>
              </a:rPr>
              <a:t>  WHERE </a:t>
            </a:r>
            <a:r>
              <a:rPr lang="en-US" altLang="zh-CN" sz="1800" b="0" kern="0" dirty="0" err="1">
                <a:solidFill>
                  <a:schemeClr val="tx1"/>
                </a:solidFill>
                <a:ea typeface="宋体" charset="-122"/>
              </a:rPr>
              <a:t>SC.Sno</a:t>
            </a:r>
            <a:r>
              <a:rPr lang="en-US" altLang="zh-CN" sz="1800" b="0" kern="0" dirty="0">
                <a:solidFill>
                  <a:schemeClr val="tx1"/>
                </a:solidFill>
                <a:ea typeface="宋体" charset="-122"/>
              </a:rPr>
              <a:t>=</a:t>
            </a:r>
            <a:r>
              <a:rPr lang="en-US" altLang="zh-CN" sz="1800" b="0" kern="0" dirty="0" err="1">
                <a:solidFill>
                  <a:schemeClr val="tx1"/>
                </a:solidFill>
                <a:ea typeface="宋体" charset="-122"/>
              </a:rPr>
              <a:t>Student.Sno</a:t>
            </a:r>
            <a:r>
              <a:rPr lang="en-US" altLang="zh-CN" sz="1800" b="0" kern="0" dirty="0">
                <a:solidFill>
                  <a:schemeClr val="tx1"/>
                </a:solidFill>
                <a:ea typeface="宋体" charset="-122"/>
              </a:rPr>
              <a:t> </a:t>
            </a:r>
          </a:p>
          <a:p>
            <a:pPr marL="0" indent="0" algn="l">
              <a:buSzPct val="65000"/>
              <a:buNone/>
            </a:pPr>
            <a:r>
              <a:rPr lang="en-US" altLang="zh-CN" sz="1800" b="0" kern="0" dirty="0">
                <a:solidFill>
                  <a:schemeClr val="tx1"/>
                </a:solidFill>
                <a:ea typeface="宋体" charset="-122"/>
              </a:rPr>
              <a:t>     AND </a:t>
            </a:r>
            <a:r>
              <a:rPr lang="en-US" altLang="zh-CN" sz="1800" b="0" kern="0" dirty="0" err="1">
                <a:solidFill>
                  <a:schemeClr val="tx1"/>
                </a:solidFill>
                <a:ea typeface="宋体" charset="-122"/>
              </a:rPr>
              <a:t>Cno</a:t>
            </a:r>
            <a:r>
              <a:rPr lang="en-US" altLang="zh-CN" sz="1800" b="0" kern="0" dirty="0">
                <a:solidFill>
                  <a:schemeClr val="tx1"/>
                </a:solidFill>
                <a:ea typeface="宋体" charset="-122"/>
              </a:rPr>
              <a:t>=‘2’</a:t>
            </a:r>
          </a:p>
          <a:p>
            <a:pPr marL="0" indent="0" algn="l">
              <a:buSzPct val="65000"/>
              <a:buNone/>
            </a:pPr>
            <a:r>
              <a:rPr lang="en-US" altLang="zh-CN" sz="1800" b="0" kern="0" dirty="0">
                <a:solidFill>
                  <a:schemeClr val="tx1"/>
                </a:solidFill>
                <a:ea typeface="宋体" charset="-122"/>
              </a:rPr>
              <a:t>)</a:t>
            </a:r>
            <a:endParaRPr lang="zh-CN" altLang="en-US" sz="1800" b="0" kern="0" dirty="0">
              <a:solidFill>
                <a:schemeClr val="tx1"/>
              </a:solidFill>
              <a:ea typeface="宋体" charset="-122"/>
            </a:endParaRPr>
          </a:p>
        </p:txBody>
      </p:sp>
    </p:spTree>
    <p:extLst>
      <p:ext uri="{BB962C8B-B14F-4D97-AF65-F5344CB8AC3E}">
        <p14:creationId xmlns:p14="http://schemas.microsoft.com/office/powerpoint/2010/main" val="24500938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z="3200" dirty="0">
                <a:ea typeface="宋体" charset="-122"/>
              </a:rPr>
              <a:t>数据操作：嵌套查询   相关子查询</a:t>
            </a:r>
          </a:p>
        </p:txBody>
      </p:sp>
      <mc:AlternateContent xmlns:mc="http://schemas.openxmlformats.org/markup-compatibility/2006" xmlns:a14="http://schemas.microsoft.com/office/drawing/2010/main">
        <mc:Choice Requires="a14">
          <p:sp>
            <p:nvSpPr>
              <p:cNvPr id="65539" name="Rectangle 3"/>
              <p:cNvSpPr>
                <a:spLocks noGrp="1" noChangeArrowheads="1"/>
              </p:cNvSpPr>
              <p:nvPr>
                <p:ph type="body" idx="1"/>
              </p:nvPr>
            </p:nvSpPr>
            <p:spPr>
              <a:xfrm>
                <a:off x="185738" y="1052736"/>
                <a:ext cx="8729662" cy="3960440"/>
              </a:xfrm>
            </p:spPr>
            <p:txBody>
              <a:bodyPr/>
              <a:lstStyle/>
              <a:p>
                <a:pPr eaLnBrk="1" hangingPunct="1">
                  <a:lnSpc>
                    <a:spcPts val="3000"/>
                  </a:lnSpc>
                </a:pPr>
                <a:r>
                  <a:rPr lang="en-US" altLang="zh-CN" sz="2400" dirty="0">
                    <a:ea typeface="宋体" charset="-122"/>
                  </a:rPr>
                  <a:t>EXISTS</a:t>
                </a:r>
                <a:r>
                  <a:rPr lang="zh-CN" altLang="en-US" sz="2400" dirty="0">
                    <a:ea typeface="宋体" charset="-122"/>
                  </a:rPr>
                  <a:t>谓词</a:t>
                </a:r>
              </a:p>
              <a:p>
                <a:pPr lvl="1" eaLnBrk="1" hangingPunct="1">
                  <a:lnSpc>
                    <a:spcPts val="3000"/>
                  </a:lnSpc>
                  <a:buSzPct val="75000"/>
                  <a:buFont typeface="Wingdings" pitchFamily="2" charset="2"/>
                  <a:buChar char="n"/>
                </a:pPr>
                <a:r>
                  <a:rPr lang="en-US" altLang="zh-CN" sz="2000" dirty="0">
                    <a:ea typeface="宋体" charset="-122"/>
                  </a:rPr>
                  <a:t>EXISTS</a:t>
                </a:r>
                <a:r>
                  <a:rPr lang="zh-CN" altLang="en-US" sz="2000" dirty="0">
                    <a:ea typeface="宋体" charset="-122"/>
                  </a:rPr>
                  <a:t>表示存在量词</a:t>
                </a:r>
                <a:r>
                  <a:rPr lang="zh-CN" altLang="en-US" sz="2000" dirty="0">
                    <a:solidFill>
                      <a:srgbClr val="C00000"/>
                    </a:solidFill>
                    <a:ea typeface="宋体" charset="-122"/>
                    <a:sym typeface="Symbol" pitchFamily="18" charset="2"/>
                  </a:rPr>
                  <a:t></a:t>
                </a:r>
                <a:r>
                  <a:rPr lang="zh-CN" altLang="en-US" sz="2000" dirty="0">
                    <a:ea typeface="宋体" charset="-122"/>
                    <a:sym typeface="Symbol" pitchFamily="18" charset="2"/>
                  </a:rPr>
                  <a:t>，作用于一个集合（例如查询结果集）；</a:t>
                </a:r>
                <a:endParaRPr lang="zh-CN" altLang="en-US" sz="2000" dirty="0">
                  <a:ea typeface="宋体" charset="-122"/>
                </a:endParaRPr>
              </a:p>
              <a:p>
                <a:pPr lvl="1">
                  <a:lnSpc>
                    <a:spcPts val="3000"/>
                  </a:lnSpc>
                  <a:buSzPct val="75000"/>
                  <a:buFont typeface="Wingdings" pitchFamily="2" charset="2"/>
                  <a:buChar char="n"/>
                </a:pPr>
                <a:r>
                  <a:rPr lang="zh-CN" altLang="en-US" sz="2000" dirty="0">
                    <a:ea typeface="宋体" charset="-122"/>
                  </a:rPr>
                  <a:t>带有</a:t>
                </a:r>
                <a:r>
                  <a:rPr lang="en-US" altLang="zh-CN" sz="2000" dirty="0">
                    <a:ea typeface="宋体" charset="-122"/>
                  </a:rPr>
                  <a:t>EXISTS</a:t>
                </a:r>
                <a:r>
                  <a:rPr lang="zh-CN" altLang="en-US" sz="2000" dirty="0">
                    <a:ea typeface="宋体" charset="-122"/>
                  </a:rPr>
                  <a:t>谓词的子查询不返回任何数据，只产生逻辑真值</a:t>
                </a:r>
                <a:r>
                  <a:rPr lang="en-US" altLang="zh-CN" sz="2000" dirty="0">
                    <a:ea typeface="宋体" charset="-122"/>
                  </a:rPr>
                  <a:t>” true”</a:t>
                </a:r>
                <a:r>
                  <a:rPr lang="zh-CN" altLang="en-US" sz="2000" dirty="0">
                    <a:ea typeface="宋体" charset="-122"/>
                  </a:rPr>
                  <a:t>或逻辑假值</a:t>
                </a:r>
                <a:r>
                  <a:rPr lang="en-US" altLang="zh-CN" sz="2000" dirty="0">
                    <a:ea typeface="宋体" charset="-122"/>
                  </a:rPr>
                  <a:t>” false”</a:t>
                </a:r>
                <a:r>
                  <a:rPr lang="zh-CN" altLang="en-US" sz="2000" dirty="0">
                    <a:ea typeface="宋体" charset="-122"/>
                  </a:rPr>
                  <a:t>。</a:t>
                </a:r>
              </a:p>
              <a:p>
                <a:pPr marL="457200" lvl="1" indent="0" eaLnBrk="1" hangingPunct="1">
                  <a:buSzPct val="75000"/>
                  <a:buNone/>
                </a:pPr>
                <a:endParaRPr lang="en-US" altLang="zh-CN" sz="2000" dirty="0">
                  <a:latin typeface="Cambria Math"/>
                  <a:ea typeface="宋体" charset="-122"/>
                </a:endParaRPr>
              </a:p>
              <a:p>
                <a:pPr marL="457200" lvl="1" indent="0" eaLnBrk="1" hangingPunct="1">
                  <a:buSzPct val="75000"/>
                  <a:buNone/>
                </a:pPr>
                <a14:m>
                  <m:oMathPara xmlns:m="http://schemas.openxmlformats.org/officeDocument/2006/math">
                    <m:oMathParaPr>
                      <m:jc m:val="centerGroup"/>
                    </m:oMathParaPr>
                    <m:oMath xmlns:m="http://schemas.openxmlformats.org/officeDocument/2006/math">
                      <m:r>
                        <m:rPr>
                          <m:sty m:val="p"/>
                        </m:rPr>
                        <a:rPr lang="en-US" altLang="zh-CN" sz="2000" dirty="0">
                          <a:latin typeface="Cambria Math"/>
                          <a:ea typeface="宋体" charset="-122"/>
                        </a:rPr>
                        <m:t>EXISTS</m:t>
                      </m:r>
                      <m:d>
                        <m:dPr>
                          <m:ctrlPr>
                            <a:rPr lang="en-US" altLang="zh-CN" sz="2000" b="0" i="1" dirty="0" smtClean="0">
                              <a:latin typeface="Cambria Math" panose="02040503050406030204" pitchFamily="18" charset="0"/>
                              <a:ea typeface="宋体" charset="-122"/>
                            </a:rPr>
                          </m:ctrlPr>
                        </m:dPr>
                        <m:e>
                          <m:r>
                            <a:rPr lang="en-US" altLang="zh-CN" sz="2000" b="0" i="1" dirty="0" smtClean="0">
                              <a:latin typeface="Cambria Math"/>
                              <a:ea typeface="宋体" charset="-122"/>
                            </a:rPr>
                            <m:t>𝑞𝑢𝑒𝑟𝑦</m:t>
                          </m:r>
                        </m:e>
                      </m:d>
                      <m:r>
                        <a:rPr lang="en-US" altLang="zh-CN" sz="2000" b="0" i="0" dirty="0" smtClean="0">
                          <a:latin typeface="Cambria Math"/>
                          <a:ea typeface="宋体" charset="-122"/>
                        </a:rPr>
                        <m:t>=</m:t>
                      </m:r>
                      <m:d>
                        <m:dPr>
                          <m:begChr m:val="{"/>
                          <m:endChr m:val=""/>
                          <m:ctrlPr>
                            <a:rPr lang="en-US" altLang="zh-CN" sz="2000" b="0" i="1" dirty="0" smtClean="0">
                              <a:latin typeface="Cambria Math" panose="02040503050406030204" pitchFamily="18" charset="0"/>
                              <a:ea typeface="宋体" charset="-122"/>
                            </a:rPr>
                          </m:ctrlPr>
                        </m:dPr>
                        <m:e>
                          <m:m>
                            <m:mPr>
                              <m:mcs>
                                <m:mc>
                                  <m:mcPr>
                                    <m:count m:val="1"/>
                                    <m:mcJc m:val="center"/>
                                  </m:mcPr>
                                </m:mc>
                              </m:mcs>
                              <m:ctrlPr>
                                <a:rPr lang="en-US" altLang="zh-CN" sz="2000" b="0" i="1" dirty="0" smtClean="0">
                                  <a:latin typeface="Cambria Math" panose="02040503050406030204" pitchFamily="18" charset="0"/>
                                  <a:ea typeface="宋体" charset="-122"/>
                                </a:rPr>
                              </m:ctrlPr>
                            </m:mPr>
                            <m:mr>
                              <m:e>
                                <m:r>
                                  <m:rPr>
                                    <m:brk m:alnAt="7"/>
                                  </m:rPr>
                                  <a:rPr lang="en-US" altLang="zh-CN" sz="2000" b="0" i="1" dirty="0" smtClean="0">
                                    <a:latin typeface="Cambria Math"/>
                                    <a:ea typeface="宋体" charset="-122"/>
                                  </a:rPr>
                                  <m:t>𝑡</m:t>
                                </m:r>
                                <m:r>
                                  <a:rPr lang="en-US" altLang="zh-CN" sz="2000" b="0" i="1" dirty="0" smtClean="0">
                                    <a:latin typeface="Cambria Math"/>
                                    <a:ea typeface="宋体" charset="-122"/>
                                  </a:rPr>
                                  <m:t>𝑟𝑢𝑒</m:t>
                                </m:r>
                                <m:r>
                                  <a:rPr lang="en-US" altLang="zh-CN" sz="2000" b="0" i="1" dirty="0" smtClean="0">
                                    <a:latin typeface="Cambria Math"/>
                                    <a:ea typeface="宋体" charset="-122"/>
                                  </a:rPr>
                                  <m:t>,     </m:t>
                                </m:r>
                                <m:r>
                                  <m:rPr>
                                    <m:sty m:val="p"/>
                                  </m:rPr>
                                  <a:rPr lang="en-US" altLang="zh-CN" sz="2000" i="1" dirty="0">
                                    <a:latin typeface="Cambria Math"/>
                                    <a:ea typeface="宋体" charset="-122"/>
                                  </a:rPr>
                                  <m:t>IF</m:t>
                                </m:r>
                                <m:r>
                                  <a:rPr lang="en-US" altLang="zh-CN" sz="2000" b="0" i="1" dirty="0" smtClean="0">
                                    <a:latin typeface="Cambria Math"/>
                                    <a:ea typeface="宋体" charset="-122"/>
                                  </a:rPr>
                                  <m:t> </m:t>
                                </m:r>
                                <m:r>
                                  <a:rPr lang="en-US" altLang="zh-CN" sz="2000" b="0" i="1" dirty="0" smtClean="0">
                                    <a:latin typeface="Cambria Math"/>
                                    <a:ea typeface="宋体" charset="-122"/>
                                  </a:rPr>
                                  <m:t>𝑞𝑢𝑒𝑟𝑦</m:t>
                                </m:r>
                                <m:r>
                                  <m:rPr>
                                    <m:brk m:alnAt="7"/>
                                  </m:rPr>
                                  <a:rPr lang="zh-CN" altLang="en-US" sz="2000" b="0" i="1" dirty="0" smtClean="0">
                                    <a:latin typeface="Cambria Math"/>
                                    <a:ea typeface="宋体" charset="-122"/>
                                  </a:rPr>
                                  <m:t>的</m:t>
                                </m:r>
                                <m:r>
                                  <a:rPr lang="zh-CN" altLang="en-US" sz="2000" i="1" dirty="0">
                                    <a:latin typeface="Cambria Math"/>
                                    <a:ea typeface="宋体" charset="-122"/>
                                  </a:rPr>
                                  <m:t>结果集</m:t>
                                </m:r>
                                <m:r>
                                  <m:rPr>
                                    <m:brk m:alnAt="7"/>
                                  </m:rPr>
                                  <a:rPr lang="zh-CN" altLang="en-US" sz="2000" i="1" dirty="0" smtClean="0">
                                    <a:latin typeface="Cambria Math"/>
                                    <a:ea typeface="宋体" charset="-122"/>
                                  </a:rPr>
                                  <m:t>≠</m:t>
                                </m:r>
                                <m:r>
                                  <a:rPr lang="zh-CN" altLang="en-US" sz="2000" i="1" dirty="0" smtClean="0">
                                    <a:latin typeface="Cambria Math"/>
                                    <a:ea typeface="宋体" charset="-122"/>
                                  </a:rPr>
                                  <m:t>∅</m:t>
                                </m:r>
                                <m:r>
                                  <a:rPr lang="en-US" altLang="zh-CN" sz="2000" b="0" i="1" dirty="0" smtClean="0">
                                    <a:latin typeface="Cambria Math"/>
                                    <a:ea typeface="宋体" charset="-122"/>
                                  </a:rPr>
                                  <m:t>   </m:t>
                                </m:r>
                              </m:e>
                            </m:mr>
                            <m:mr>
                              <m:e>
                                <m:r>
                                  <a:rPr lang="en-US" altLang="zh-CN" sz="2000" b="0" i="1" dirty="0" smtClean="0">
                                    <a:latin typeface="Cambria Math"/>
                                    <a:ea typeface="宋体" charset="-122"/>
                                  </a:rPr>
                                  <m:t>𝑓𝑎𝑙𝑠𝑒</m:t>
                                </m:r>
                                <m:r>
                                  <a:rPr lang="en-US" altLang="zh-CN" sz="2000" b="0" i="1" dirty="0" smtClean="0">
                                    <a:latin typeface="Cambria Math"/>
                                    <a:ea typeface="宋体" charset="-122"/>
                                  </a:rPr>
                                  <m:t>,                       </m:t>
                                </m:r>
                                <m:r>
                                  <m:rPr>
                                    <m:sty m:val="p"/>
                                  </m:rPr>
                                  <a:rPr lang="en-US" altLang="zh-CN" sz="2000" i="1" dirty="0">
                                    <a:latin typeface="Cambria Math"/>
                                    <a:ea typeface="宋体" charset="-122"/>
                                  </a:rPr>
                                  <m:t>IF</m:t>
                                </m:r>
                                <m:r>
                                  <a:rPr lang="en-US" altLang="zh-CN" sz="2000" b="0" i="1" dirty="0" smtClean="0">
                                    <a:latin typeface="Cambria Math"/>
                                    <a:ea typeface="宋体" charset="-122"/>
                                  </a:rPr>
                                  <m:t> </m:t>
                                </m:r>
                                <m:r>
                                  <a:rPr lang="en-US" altLang="zh-CN" sz="2000" b="0" i="1" dirty="0" smtClean="0">
                                    <a:latin typeface="Cambria Math"/>
                                    <a:ea typeface="宋体" charset="-122"/>
                                  </a:rPr>
                                  <m:t>𝑞𝑢𝑒𝑟𝑦</m:t>
                                </m:r>
                                <m:r>
                                  <a:rPr lang="en-US" altLang="zh-CN" sz="2000" b="0" i="1" dirty="0" smtClean="0">
                                    <a:latin typeface="Cambria Math"/>
                                    <a:ea typeface="宋体" charset="-122"/>
                                  </a:rPr>
                                  <m:t>=∅</m:t>
                                </m:r>
                              </m:e>
                            </m:mr>
                          </m:m>
                        </m:e>
                      </m:d>
                    </m:oMath>
                  </m:oMathPara>
                </a14:m>
                <a:endParaRPr lang="en-US" altLang="zh-CN" sz="2000" dirty="0">
                  <a:ea typeface="宋体" charset="-122"/>
                </a:endParaRPr>
              </a:p>
              <a:p>
                <a:pPr lvl="1" eaLnBrk="1" hangingPunct="1">
                  <a:buSzPct val="75000"/>
                  <a:buFont typeface="Wingdings" pitchFamily="2" charset="2"/>
                  <a:buChar char="n"/>
                </a:pPr>
                <a:endParaRPr lang="en-US" altLang="zh-CN" sz="2000" dirty="0">
                  <a:ea typeface="宋体" charset="-122"/>
                </a:endParaRPr>
              </a:p>
              <a:p>
                <a:pPr lvl="1">
                  <a:lnSpc>
                    <a:spcPts val="3000"/>
                  </a:lnSpc>
                  <a:buSzPct val="75000"/>
                  <a:buFont typeface="Wingdings" pitchFamily="2" charset="2"/>
                  <a:buChar char="n"/>
                </a:pPr>
                <a:r>
                  <a:rPr lang="zh-CN" altLang="en-US" sz="2000" dirty="0">
                    <a:solidFill>
                      <a:schemeClr val="tx2">
                        <a:lumMod val="60000"/>
                        <a:lumOff val="40000"/>
                      </a:schemeClr>
                    </a:solidFill>
                    <a:ea typeface="宋体" charset="-122"/>
                  </a:rPr>
                  <a:t>注：因为带有</a:t>
                </a:r>
                <a:r>
                  <a:rPr lang="en-US" altLang="zh-CN" sz="2000" dirty="0">
                    <a:solidFill>
                      <a:schemeClr val="tx2">
                        <a:lumMod val="60000"/>
                        <a:lumOff val="40000"/>
                      </a:schemeClr>
                    </a:solidFill>
                    <a:ea typeface="宋体" charset="-122"/>
                  </a:rPr>
                  <a:t>EXISTS</a:t>
                </a:r>
                <a:r>
                  <a:rPr lang="zh-CN" altLang="en-US" sz="2000" dirty="0">
                    <a:solidFill>
                      <a:schemeClr val="tx2">
                        <a:lumMod val="60000"/>
                        <a:lumOff val="40000"/>
                      </a:schemeClr>
                    </a:solidFill>
                    <a:ea typeface="宋体" charset="-122"/>
                  </a:rPr>
                  <a:t>的子查询只返回真值或假值，因此由</a:t>
                </a:r>
                <a:r>
                  <a:rPr lang="en-US" altLang="zh-CN" sz="2000" dirty="0">
                    <a:solidFill>
                      <a:schemeClr val="tx2">
                        <a:lumMod val="60000"/>
                        <a:lumOff val="40000"/>
                      </a:schemeClr>
                    </a:solidFill>
                    <a:ea typeface="宋体" charset="-122"/>
                  </a:rPr>
                  <a:t>EXISTS</a:t>
                </a:r>
                <a:r>
                  <a:rPr lang="zh-CN" altLang="en-US" sz="2000" dirty="0">
                    <a:solidFill>
                      <a:schemeClr val="tx2">
                        <a:lumMod val="60000"/>
                        <a:lumOff val="40000"/>
                      </a:schemeClr>
                    </a:solidFill>
                    <a:ea typeface="宋体" charset="-122"/>
                  </a:rPr>
                  <a:t>引出的子查询，目标列表达式中无需给出具体列名，*即可 。</a:t>
                </a:r>
                <a:endParaRPr lang="en-US" altLang="zh-CN" sz="2000" dirty="0">
                  <a:solidFill>
                    <a:schemeClr val="tx2">
                      <a:lumMod val="60000"/>
                      <a:lumOff val="40000"/>
                    </a:schemeClr>
                  </a:solidFill>
                  <a:ea typeface="宋体" charset="-122"/>
                </a:endParaRPr>
              </a:p>
              <a:p>
                <a:pPr lvl="1" eaLnBrk="1" hangingPunct="1">
                  <a:buSzPct val="75000"/>
                  <a:buFont typeface="Wingdings" pitchFamily="2" charset="2"/>
                  <a:buChar char="n"/>
                </a:pPr>
                <a:endParaRPr lang="zh-CN" altLang="en-US" sz="2000" dirty="0">
                  <a:ea typeface="宋体" charset="-122"/>
                </a:endParaRPr>
              </a:p>
            </p:txBody>
          </p:sp>
        </mc:Choice>
        <mc:Fallback xmlns="">
          <p:sp>
            <p:nvSpPr>
              <p:cNvPr id="65539" name="Rectangle 3"/>
              <p:cNvSpPr>
                <a:spLocks noGrp="1" noRot="1" noChangeAspect="1" noMove="1" noResize="1" noEditPoints="1" noAdjustHandles="1" noChangeArrowheads="1" noChangeShapeType="1" noTextEdit="1"/>
              </p:cNvSpPr>
              <p:nvPr>
                <p:ph type="body" idx="1"/>
              </p:nvPr>
            </p:nvSpPr>
            <p:spPr>
              <a:xfrm>
                <a:off x="185738" y="1052736"/>
                <a:ext cx="8729662" cy="3960440"/>
              </a:xfrm>
              <a:blipFill rotWithShape="1">
                <a:blip r:embed="rId2"/>
                <a:stretch>
                  <a:fillRect l="-1256" t="-2619" r="-70" b="-616"/>
                </a:stretch>
              </a:blipFill>
            </p:spPr>
            <p:txBody>
              <a:bodyPr/>
              <a:lstStyle/>
              <a:p>
                <a:r>
                  <a:rPr lang="zh-CN" altLang="en-US">
                    <a:noFill/>
                  </a:rPr>
                  <a:t> </a:t>
                </a:r>
              </a:p>
            </p:txBody>
          </p:sp>
        </mc:Fallback>
      </mc:AlternateContent>
      <p:sp>
        <p:nvSpPr>
          <p:cNvPr id="2" name="矩形 1"/>
          <p:cNvSpPr/>
          <p:nvPr/>
        </p:nvSpPr>
        <p:spPr>
          <a:xfrm>
            <a:off x="1619672" y="5631631"/>
            <a:ext cx="3905235" cy="461665"/>
          </a:xfrm>
          <a:prstGeom prst="rect">
            <a:avLst/>
          </a:prstGeom>
        </p:spPr>
        <p:txBody>
          <a:bodyPr wrap="none">
            <a:spAutoFit/>
          </a:bodyPr>
          <a:lstStyle/>
          <a:p>
            <a:r>
              <a:rPr lang="zh-CN" altLang="en-US" sz="2400" dirty="0">
                <a:solidFill>
                  <a:srgbClr val="C00000"/>
                </a:solidFill>
                <a:latin typeface="楷体" panose="02010609060101010101" pitchFamily="49" charset="-122"/>
                <a:ea typeface="楷体" panose="02010609060101010101" pitchFamily="49" charset="-122"/>
              </a:rPr>
              <a:t>如何理解</a:t>
            </a:r>
            <a:r>
              <a:rPr lang="en-US" altLang="zh-CN" sz="2400" dirty="0">
                <a:solidFill>
                  <a:srgbClr val="C00000"/>
                </a:solidFill>
                <a:latin typeface="楷体" panose="02010609060101010101" pitchFamily="49" charset="-122"/>
                <a:ea typeface="楷体" panose="02010609060101010101" pitchFamily="49" charset="-122"/>
              </a:rPr>
              <a:t>NOT EXISTS</a:t>
            </a:r>
            <a:r>
              <a:rPr lang="zh-CN" altLang="en-US" sz="2400" dirty="0">
                <a:solidFill>
                  <a:srgbClr val="C00000"/>
                </a:solidFill>
                <a:latin typeface="楷体" panose="02010609060101010101" pitchFamily="49" charset="-122"/>
                <a:ea typeface="楷体" panose="02010609060101010101" pitchFamily="49" charset="-122"/>
              </a:rPr>
              <a:t>谓词？</a:t>
            </a:r>
          </a:p>
        </p:txBody>
      </p:sp>
    </p:spTree>
    <p:extLst>
      <p:ext uri="{BB962C8B-B14F-4D97-AF65-F5344CB8AC3E}">
        <p14:creationId xmlns:p14="http://schemas.microsoft.com/office/powerpoint/2010/main" val="588528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z="2800" dirty="0">
                <a:ea typeface="宋体" charset="-122"/>
              </a:rPr>
              <a:t>数据操作：嵌套查询   带有</a:t>
            </a:r>
            <a:r>
              <a:rPr lang="en-US" altLang="zh-CN" sz="2800" dirty="0">
                <a:ea typeface="宋体" charset="-122"/>
              </a:rPr>
              <a:t>EXISTS</a:t>
            </a:r>
            <a:r>
              <a:rPr lang="zh-CN" altLang="en-US" sz="2800" dirty="0">
                <a:ea typeface="宋体" charset="-122"/>
              </a:rPr>
              <a:t>谓词的子查询</a:t>
            </a:r>
            <a:endParaRPr lang="zh-CN" altLang="zh-CN" dirty="0">
              <a:ea typeface="宋体" charset="-122"/>
            </a:endParaRPr>
          </a:p>
        </p:txBody>
      </p:sp>
      <p:sp>
        <p:nvSpPr>
          <p:cNvPr id="66563" name="Rectangle 3"/>
          <p:cNvSpPr>
            <a:spLocks noGrp="1" noChangeArrowheads="1"/>
          </p:cNvSpPr>
          <p:nvPr>
            <p:ph type="body" idx="1"/>
          </p:nvPr>
        </p:nvSpPr>
        <p:spPr>
          <a:xfrm>
            <a:off x="323528" y="1268760"/>
            <a:ext cx="8352928" cy="576064"/>
          </a:xfrm>
        </p:spPr>
        <p:txBody>
          <a:bodyPr/>
          <a:lstStyle/>
          <a:p>
            <a:pPr eaLnBrk="1" hangingPunct="1">
              <a:lnSpc>
                <a:spcPts val="3000"/>
              </a:lnSpc>
              <a:buFont typeface="Wingdings" panose="05000000000000000000" pitchFamily="2" charset="2"/>
              <a:buChar char="Ø"/>
            </a:pPr>
            <a:r>
              <a:rPr lang="zh-CN" altLang="en-US" sz="2400" dirty="0">
                <a:ea typeface="宋体" charset="-122"/>
              </a:rPr>
              <a:t>查询所有选修了</a:t>
            </a:r>
            <a:r>
              <a:rPr lang="en-US" altLang="zh-CN" sz="2400" dirty="0">
                <a:ea typeface="宋体" charset="-122"/>
              </a:rPr>
              <a:t>2</a:t>
            </a:r>
            <a:r>
              <a:rPr lang="zh-CN" altLang="en-US" sz="2400" dirty="0">
                <a:ea typeface="宋体" charset="-122"/>
              </a:rPr>
              <a:t>号课程的学生姓名</a:t>
            </a:r>
          </a:p>
        </p:txBody>
      </p:sp>
      <p:sp>
        <p:nvSpPr>
          <p:cNvPr id="5" name="Rectangle 3"/>
          <p:cNvSpPr txBox="1">
            <a:spLocks noChangeArrowheads="1"/>
          </p:cNvSpPr>
          <p:nvPr/>
        </p:nvSpPr>
        <p:spPr bwMode="auto">
          <a:xfrm>
            <a:off x="0" y="2132856"/>
            <a:ext cx="560967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SzPct val="65000"/>
              <a:buNone/>
            </a:pPr>
            <a:r>
              <a:rPr lang="en-US" altLang="zh-CN" sz="1800" b="0" kern="0" dirty="0">
                <a:solidFill>
                  <a:schemeClr val="tx2">
                    <a:lumMod val="60000"/>
                    <a:lumOff val="40000"/>
                  </a:schemeClr>
                </a:solidFill>
                <a:ea typeface="宋体" charset="-122"/>
              </a:rPr>
              <a:t>SELECT </a:t>
            </a:r>
            <a:r>
              <a:rPr lang="en-US" altLang="zh-CN" sz="1800" b="0" kern="0" dirty="0" err="1">
                <a:solidFill>
                  <a:schemeClr val="tx2">
                    <a:lumMod val="60000"/>
                    <a:lumOff val="40000"/>
                  </a:schemeClr>
                </a:solidFill>
                <a:ea typeface="宋体" charset="-122"/>
              </a:rPr>
              <a:t>Sname</a:t>
            </a:r>
            <a:endParaRPr lang="en-US" altLang="zh-CN" sz="1800" b="0" kern="0" dirty="0">
              <a:solidFill>
                <a:schemeClr val="tx2">
                  <a:lumMod val="60000"/>
                  <a:lumOff val="40000"/>
                </a:schemeClr>
              </a:solidFill>
              <a:ea typeface="宋体" charset="-122"/>
            </a:endParaRPr>
          </a:p>
          <a:p>
            <a:pPr marL="0" indent="0">
              <a:buSzPct val="65000"/>
              <a:buNone/>
            </a:pPr>
            <a:r>
              <a:rPr lang="en-US" altLang="zh-CN" sz="1800" b="0" kern="0" dirty="0">
                <a:solidFill>
                  <a:schemeClr val="tx2">
                    <a:lumMod val="60000"/>
                    <a:lumOff val="40000"/>
                  </a:schemeClr>
                </a:solidFill>
                <a:ea typeface="宋体" charset="-122"/>
              </a:rPr>
              <a:t>FROM Student</a:t>
            </a:r>
          </a:p>
          <a:p>
            <a:pPr marL="0" indent="0">
              <a:buSzPct val="65000"/>
              <a:buNone/>
            </a:pPr>
            <a:r>
              <a:rPr lang="en-US" altLang="zh-CN" sz="1800" b="0" kern="0" dirty="0">
                <a:solidFill>
                  <a:schemeClr val="tx2">
                    <a:lumMod val="60000"/>
                    <a:lumOff val="40000"/>
                  </a:schemeClr>
                </a:solidFill>
                <a:ea typeface="宋体" charset="-122"/>
              </a:rPr>
              <a:t>WHERE  </a:t>
            </a:r>
          </a:p>
          <a:p>
            <a:pPr marL="0" indent="0">
              <a:buSzPct val="65000"/>
              <a:buNone/>
            </a:pPr>
            <a:r>
              <a:rPr lang="en-US" altLang="zh-CN" sz="1800" b="0" kern="0" dirty="0">
                <a:solidFill>
                  <a:schemeClr val="tx2">
                    <a:lumMod val="60000"/>
                    <a:lumOff val="40000"/>
                  </a:schemeClr>
                </a:solidFill>
                <a:ea typeface="宋体" charset="-122"/>
              </a:rPr>
              <a:t>     </a:t>
            </a:r>
            <a:r>
              <a:rPr lang="en-US" altLang="zh-CN" sz="1800" b="0" kern="0" dirty="0">
                <a:solidFill>
                  <a:srgbClr val="FF0000"/>
                </a:solidFill>
                <a:ea typeface="宋体" charset="-122"/>
              </a:rPr>
              <a:t>EXISTS</a:t>
            </a:r>
            <a:r>
              <a:rPr lang="en-US" altLang="zh-CN" sz="1800" b="0" kern="0" dirty="0">
                <a:solidFill>
                  <a:schemeClr val="tx2">
                    <a:lumMod val="60000"/>
                    <a:lumOff val="40000"/>
                  </a:schemeClr>
                </a:solidFill>
                <a:ea typeface="宋体" charset="-122"/>
              </a:rPr>
              <a:t>  ( </a:t>
            </a:r>
          </a:p>
          <a:p>
            <a:pPr marL="0" indent="0">
              <a:buSzPct val="65000"/>
              <a:buNone/>
            </a:pPr>
            <a:r>
              <a:rPr lang="en-US" altLang="zh-CN" sz="1800" b="0" kern="0" dirty="0">
                <a:solidFill>
                  <a:schemeClr val="tx2">
                    <a:lumMod val="60000"/>
                    <a:lumOff val="40000"/>
                  </a:schemeClr>
                </a:solidFill>
                <a:ea typeface="宋体" charset="-122"/>
              </a:rPr>
              <a:t>                   SELECT </a:t>
            </a:r>
            <a:r>
              <a:rPr lang="en-US" altLang="zh-CN" sz="1800" b="0" kern="0" dirty="0" err="1">
                <a:solidFill>
                  <a:schemeClr val="tx2">
                    <a:lumMod val="60000"/>
                    <a:lumOff val="40000"/>
                  </a:schemeClr>
                </a:solidFill>
                <a:ea typeface="宋体" charset="-122"/>
              </a:rPr>
              <a:t>SC.Sno</a:t>
            </a:r>
            <a:r>
              <a:rPr lang="en-US" altLang="zh-CN" sz="1800" b="0" kern="0" dirty="0">
                <a:solidFill>
                  <a:schemeClr val="tx2">
                    <a:lumMod val="60000"/>
                    <a:lumOff val="40000"/>
                  </a:schemeClr>
                </a:solidFill>
                <a:ea typeface="宋体" charset="-122"/>
              </a:rPr>
              <a:t> </a:t>
            </a:r>
          </a:p>
          <a:p>
            <a:pPr marL="0" indent="0">
              <a:buSzPct val="65000"/>
              <a:buNone/>
            </a:pPr>
            <a:r>
              <a:rPr lang="en-US" altLang="zh-CN" sz="1800" b="0" kern="0" dirty="0">
                <a:solidFill>
                  <a:schemeClr val="tx2">
                    <a:lumMod val="60000"/>
                    <a:lumOff val="40000"/>
                  </a:schemeClr>
                </a:solidFill>
                <a:ea typeface="宋体" charset="-122"/>
              </a:rPr>
              <a:t>                   FROM SC</a:t>
            </a:r>
          </a:p>
          <a:p>
            <a:pPr marL="0" indent="0">
              <a:buSzPct val="65000"/>
              <a:buNone/>
            </a:pPr>
            <a:r>
              <a:rPr lang="en-US" altLang="zh-CN" sz="1800" b="0" kern="0" dirty="0">
                <a:solidFill>
                  <a:schemeClr val="tx2">
                    <a:lumMod val="60000"/>
                    <a:lumOff val="40000"/>
                  </a:schemeClr>
                </a:solidFill>
                <a:ea typeface="宋体" charset="-122"/>
              </a:rPr>
              <a:t>                   WHERE </a:t>
            </a:r>
            <a:r>
              <a:rPr lang="en-US" altLang="zh-CN" sz="1800" b="0" kern="0" dirty="0" err="1">
                <a:solidFill>
                  <a:schemeClr val="tx2">
                    <a:lumMod val="60000"/>
                    <a:lumOff val="40000"/>
                  </a:schemeClr>
                </a:solidFill>
                <a:ea typeface="宋体" charset="-122"/>
              </a:rPr>
              <a:t>SC.Sno</a:t>
            </a:r>
            <a:r>
              <a:rPr lang="en-US" altLang="zh-CN" sz="1800" b="0" kern="0" dirty="0">
                <a:solidFill>
                  <a:schemeClr val="tx2">
                    <a:lumMod val="60000"/>
                    <a:lumOff val="40000"/>
                  </a:schemeClr>
                </a:solidFill>
                <a:ea typeface="宋体" charset="-122"/>
              </a:rPr>
              <a:t>=</a:t>
            </a:r>
            <a:r>
              <a:rPr lang="en-US" altLang="zh-CN" sz="1800" b="0" kern="0" dirty="0" err="1">
                <a:solidFill>
                  <a:schemeClr val="tx2">
                    <a:lumMod val="60000"/>
                    <a:lumOff val="40000"/>
                  </a:schemeClr>
                </a:solidFill>
                <a:ea typeface="宋体" charset="-122"/>
              </a:rPr>
              <a:t>Student.Sno</a:t>
            </a:r>
            <a:r>
              <a:rPr lang="en-US" altLang="zh-CN" sz="1800" b="0" kern="0" dirty="0">
                <a:solidFill>
                  <a:schemeClr val="tx2">
                    <a:lumMod val="60000"/>
                    <a:lumOff val="40000"/>
                  </a:schemeClr>
                </a:solidFill>
                <a:ea typeface="宋体" charset="-122"/>
              </a:rPr>
              <a:t> </a:t>
            </a:r>
          </a:p>
          <a:p>
            <a:pPr marL="0" indent="0">
              <a:buSzPct val="65000"/>
              <a:buNone/>
            </a:pPr>
            <a:r>
              <a:rPr lang="en-US" altLang="zh-CN" sz="1800" b="0" kern="0" dirty="0">
                <a:solidFill>
                  <a:schemeClr val="tx2">
                    <a:lumMod val="60000"/>
                    <a:lumOff val="40000"/>
                  </a:schemeClr>
                </a:solidFill>
                <a:ea typeface="宋体" charset="-122"/>
              </a:rPr>
              <a:t>                             AND </a:t>
            </a:r>
            <a:r>
              <a:rPr lang="en-US" altLang="zh-CN" sz="1800" b="0" kern="0" dirty="0" err="1">
                <a:solidFill>
                  <a:schemeClr val="tx2">
                    <a:lumMod val="60000"/>
                    <a:lumOff val="40000"/>
                  </a:schemeClr>
                </a:solidFill>
                <a:ea typeface="宋体" charset="-122"/>
              </a:rPr>
              <a:t>Cno</a:t>
            </a:r>
            <a:r>
              <a:rPr lang="en-US" altLang="zh-CN" sz="1800" b="0" kern="0" dirty="0">
                <a:solidFill>
                  <a:schemeClr val="tx2">
                    <a:lumMod val="60000"/>
                    <a:lumOff val="40000"/>
                  </a:schemeClr>
                </a:solidFill>
                <a:ea typeface="宋体" charset="-122"/>
              </a:rPr>
              <a:t>=‘2’</a:t>
            </a:r>
          </a:p>
          <a:p>
            <a:pPr marL="0" indent="0">
              <a:buSzPct val="65000"/>
              <a:buNone/>
            </a:pPr>
            <a:r>
              <a:rPr lang="en-US" altLang="zh-CN" sz="1800" b="0" kern="0" dirty="0">
                <a:solidFill>
                  <a:schemeClr val="tx2">
                    <a:lumMod val="60000"/>
                    <a:lumOff val="40000"/>
                  </a:schemeClr>
                </a:solidFill>
                <a:ea typeface="宋体" charset="-122"/>
              </a:rPr>
              <a:t>                  )</a:t>
            </a:r>
            <a:endParaRPr lang="zh-CN" altLang="en-US" sz="1800" b="0" kern="0" dirty="0">
              <a:solidFill>
                <a:schemeClr val="tx2">
                  <a:lumMod val="60000"/>
                  <a:lumOff val="40000"/>
                </a:schemeClr>
              </a:solidFill>
              <a:ea typeface="宋体"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382" y="1682421"/>
            <a:ext cx="3976842" cy="3834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9874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z="2800" dirty="0">
                <a:ea typeface="宋体" charset="-122"/>
              </a:rPr>
              <a:t>数据操作：嵌套查询   带有</a:t>
            </a:r>
            <a:r>
              <a:rPr lang="en-US" altLang="zh-CN" sz="2800" dirty="0">
                <a:ea typeface="宋体" charset="-122"/>
              </a:rPr>
              <a:t>EXISTS</a:t>
            </a:r>
            <a:r>
              <a:rPr lang="zh-CN" altLang="en-US" sz="2800" dirty="0">
                <a:ea typeface="宋体" charset="-122"/>
              </a:rPr>
              <a:t>谓词的子查询</a:t>
            </a:r>
            <a:endParaRPr lang="zh-CN" altLang="en-US" dirty="0">
              <a:ea typeface="宋体" charset="-122"/>
            </a:endParaRPr>
          </a:p>
        </p:txBody>
      </p:sp>
      <p:sp>
        <p:nvSpPr>
          <p:cNvPr id="69635" name="Rectangle 3"/>
          <p:cNvSpPr>
            <a:spLocks noGrp="1" noChangeArrowheads="1"/>
          </p:cNvSpPr>
          <p:nvPr>
            <p:ph type="body" idx="1"/>
          </p:nvPr>
        </p:nvSpPr>
        <p:spPr>
          <a:xfrm>
            <a:off x="9252" y="1412776"/>
            <a:ext cx="8137525" cy="648072"/>
          </a:xfrm>
          <a:solidFill>
            <a:schemeClr val="bg1">
              <a:lumMod val="90000"/>
            </a:schemeClr>
          </a:solidFill>
        </p:spPr>
        <p:txBody>
          <a:bodyPr/>
          <a:lstStyle/>
          <a:p>
            <a:pPr algn="just" eaLnBrk="1" hangingPunct="1">
              <a:lnSpc>
                <a:spcPct val="110000"/>
              </a:lnSpc>
              <a:buFont typeface="Wingdings" panose="05000000000000000000" pitchFamily="2" charset="2"/>
              <a:buChar char="Ø"/>
            </a:pPr>
            <a:r>
              <a:rPr lang="zh-CN" altLang="en-US" sz="2400" dirty="0">
                <a:ea typeface="宋体" charset="-122"/>
              </a:rPr>
              <a:t>查询</a:t>
            </a:r>
            <a:r>
              <a:rPr lang="zh-CN" altLang="en-US" sz="2400" dirty="0">
                <a:solidFill>
                  <a:srgbClr val="FF0000"/>
                </a:solidFill>
                <a:ea typeface="宋体" charset="-122"/>
              </a:rPr>
              <a:t>没有</a:t>
            </a:r>
            <a:r>
              <a:rPr lang="zh-CN" altLang="en-US" sz="2400" dirty="0">
                <a:ea typeface="宋体" charset="-122"/>
              </a:rPr>
              <a:t>选修</a:t>
            </a:r>
            <a:r>
              <a:rPr lang="en-US" altLang="zh-CN" sz="2400" dirty="0">
                <a:latin typeface="宋体" charset="-122"/>
                <a:ea typeface="宋体" charset="-122"/>
              </a:rPr>
              <a:t>2</a:t>
            </a:r>
            <a:r>
              <a:rPr lang="zh-CN" altLang="en-US" sz="2400" dirty="0">
                <a:ea typeface="宋体" charset="-122"/>
              </a:rPr>
              <a:t>号课程的学生姓名。</a:t>
            </a:r>
            <a:endParaRPr lang="zh-CN" altLang="en-US" sz="2400" dirty="0">
              <a:latin typeface="宋体" charset="-122"/>
              <a:ea typeface="宋体" charset="-122"/>
            </a:endParaRPr>
          </a:p>
        </p:txBody>
      </p:sp>
      <p:sp>
        <p:nvSpPr>
          <p:cNvPr id="4" name="Rectangle 3"/>
          <p:cNvSpPr txBox="1">
            <a:spLocks noChangeArrowheads="1"/>
          </p:cNvSpPr>
          <p:nvPr/>
        </p:nvSpPr>
        <p:spPr bwMode="auto">
          <a:xfrm>
            <a:off x="1511300" y="2818656"/>
            <a:ext cx="560967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SzPct val="65000"/>
              <a:buNone/>
            </a:pPr>
            <a:r>
              <a:rPr lang="en-US" altLang="zh-CN" sz="1800" b="0" kern="0" dirty="0">
                <a:solidFill>
                  <a:schemeClr val="tx2">
                    <a:lumMod val="60000"/>
                    <a:lumOff val="40000"/>
                  </a:schemeClr>
                </a:solidFill>
                <a:ea typeface="宋体" charset="-122"/>
              </a:rPr>
              <a:t>SELECT </a:t>
            </a:r>
            <a:r>
              <a:rPr lang="en-US" altLang="zh-CN" sz="1800" b="0" kern="0" dirty="0" err="1">
                <a:solidFill>
                  <a:schemeClr val="tx2">
                    <a:lumMod val="60000"/>
                    <a:lumOff val="40000"/>
                  </a:schemeClr>
                </a:solidFill>
                <a:ea typeface="宋体" charset="-122"/>
              </a:rPr>
              <a:t>Sname</a:t>
            </a:r>
            <a:endParaRPr lang="en-US" altLang="zh-CN" sz="1800" b="0" kern="0" dirty="0">
              <a:solidFill>
                <a:schemeClr val="tx2">
                  <a:lumMod val="60000"/>
                  <a:lumOff val="40000"/>
                </a:schemeClr>
              </a:solidFill>
              <a:ea typeface="宋体" charset="-122"/>
            </a:endParaRPr>
          </a:p>
          <a:p>
            <a:pPr marL="0" indent="0">
              <a:buSzPct val="65000"/>
              <a:buNone/>
            </a:pPr>
            <a:r>
              <a:rPr lang="en-US" altLang="zh-CN" sz="1800" b="0" kern="0" dirty="0">
                <a:solidFill>
                  <a:schemeClr val="tx2">
                    <a:lumMod val="60000"/>
                    <a:lumOff val="40000"/>
                  </a:schemeClr>
                </a:solidFill>
                <a:ea typeface="宋体" charset="-122"/>
              </a:rPr>
              <a:t>FROM Student</a:t>
            </a:r>
          </a:p>
          <a:p>
            <a:pPr marL="0" indent="0">
              <a:buSzPct val="65000"/>
              <a:buNone/>
            </a:pPr>
            <a:r>
              <a:rPr lang="en-US" altLang="zh-CN" sz="1800" b="0" kern="0" dirty="0">
                <a:solidFill>
                  <a:schemeClr val="tx2">
                    <a:lumMod val="60000"/>
                    <a:lumOff val="40000"/>
                  </a:schemeClr>
                </a:solidFill>
                <a:ea typeface="宋体" charset="-122"/>
              </a:rPr>
              <a:t>WHERE  </a:t>
            </a:r>
          </a:p>
          <a:p>
            <a:pPr marL="0" indent="0">
              <a:buSzPct val="65000"/>
              <a:buNone/>
            </a:pPr>
            <a:r>
              <a:rPr lang="en-US" altLang="zh-CN" sz="1800" b="0" kern="0" dirty="0">
                <a:solidFill>
                  <a:srgbClr val="FF0000"/>
                </a:solidFill>
                <a:ea typeface="宋体" charset="-122"/>
              </a:rPr>
              <a:t>    NOT EXISTS</a:t>
            </a:r>
            <a:r>
              <a:rPr lang="en-US" altLang="zh-CN" sz="1800" b="0" kern="0" dirty="0">
                <a:solidFill>
                  <a:schemeClr val="tx2">
                    <a:lumMod val="60000"/>
                    <a:lumOff val="40000"/>
                  </a:schemeClr>
                </a:solidFill>
                <a:ea typeface="宋体" charset="-122"/>
              </a:rPr>
              <a:t>  ( </a:t>
            </a:r>
          </a:p>
          <a:p>
            <a:pPr marL="0" indent="0">
              <a:buSzPct val="65000"/>
              <a:buNone/>
            </a:pPr>
            <a:r>
              <a:rPr lang="en-US" altLang="zh-CN" sz="1800" b="0" kern="0" dirty="0">
                <a:solidFill>
                  <a:schemeClr val="tx2">
                    <a:lumMod val="60000"/>
                    <a:lumOff val="40000"/>
                  </a:schemeClr>
                </a:solidFill>
                <a:ea typeface="宋体" charset="-122"/>
              </a:rPr>
              <a:t>                   SELECT </a:t>
            </a:r>
            <a:r>
              <a:rPr lang="en-US" altLang="zh-CN" sz="1800" b="0" kern="0" dirty="0" err="1">
                <a:solidFill>
                  <a:schemeClr val="tx2">
                    <a:lumMod val="60000"/>
                    <a:lumOff val="40000"/>
                  </a:schemeClr>
                </a:solidFill>
                <a:ea typeface="宋体" charset="-122"/>
              </a:rPr>
              <a:t>SC.Sno</a:t>
            </a:r>
            <a:r>
              <a:rPr lang="en-US" altLang="zh-CN" sz="1800" b="0" kern="0" dirty="0">
                <a:solidFill>
                  <a:schemeClr val="tx2">
                    <a:lumMod val="60000"/>
                    <a:lumOff val="40000"/>
                  </a:schemeClr>
                </a:solidFill>
                <a:ea typeface="宋体" charset="-122"/>
              </a:rPr>
              <a:t> </a:t>
            </a:r>
          </a:p>
          <a:p>
            <a:pPr marL="0" indent="0">
              <a:buSzPct val="65000"/>
              <a:buNone/>
            </a:pPr>
            <a:r>
              <a:rPr lang="en-US" altLang="zh-CN" sz="1800" b="0" kern="0" dirty="0">
                <a:solidFill>
                  <a:schemeClr val="tx2">
                    <a:lumMod val="60000"/>
                    <a:lumOff val="40000"/>
                  </a:schemeClr>
                </a:solidFill>
                <a:ea typeface="宋体" charset="-122"/>
              </a:rPr>
              <a:t>                   FROM SC</a:t>
            </a:r>
          </a:p>
          <a:p>
            <a:pPr marL="0" indent="0">
              <a:buSzPct val="65000"/>
              <a:buNone/>
            </a:pPr>
            <a:r>
              <a:rPr lang="en-US" altLang="zh-CN" sz="1800" b="0" kern="0" dirty="0">
                <a:solidFill>
                  <a:schemeClr val="tx2">
                    <a:lumMod val="60000"/>
                    <a:lumOff val="40000"/>
                  </a:schemeClr>
                </a:solidFill>
                <a:ea typeface="宋体" charset="-122"/>
              </a:rPr>
              <a:t>                   WHERE </a:t>
            </a:r>
            <a:r>
              <a:rPr lang="en-US" altLang="zh-CN" sz="1800" b="0" kern="0" dirty="0" err="1">
                <a:solidFill>
                  <a:schemeClr val="tx2">
                    <a:lumMod val="60000"/>
                    <a:lumOff val="40000"/>
                  </a:schemeClr>
                </a:solidFill>
                <a:ea typeface="宋体" charset="-122"/>
              </a:rPr>
              <a:t>SC.Sno</a:t>
            </a:r>
            <a:r>
              <a:rPr lang="en-US" altLang="zh-CN" sz="1800" b="0" kern="0" dirty="0">
                <a:solidFill>
                  <a:schemeClr val="tx2">
                    <a:lumMod val="60000"/>
                    <a:lumOff val="40000"/>
                  </a:schemeClr>
                </a:solidFill>
                <a:ea typeface="宋体" charset="-122"/>
              </a:rPr>
              <a:t>=</a:t>
            </a:r>
            <a:r>
              <a:rPr lang="en-US" altLang="zh-CN" sz="1800" b="0" kern="0" dirty="0" err="1">
                <a:solidFill>
                  <a:schemeClr val="tx2">
                    <a:lumMod val="60000"/>
                    <a:lumOff val="40000"/>
                  </a:schemeClr>
                </a:solidFill>
                <a:ea typeface="宋体" charset="-122"/>
              </a:rPr>
              <a:t>Student.Sno</a:t>
            </a:r>
            <a:r>
              <a:rPr lang="en-US" altLang="zh-CN" sz="1800" b="0" kern="0" dirty="0">
                <a:solidFill>
                  <a:schemeClr val="tx2">
                    <a:lumMod val="60000"/>
                    <a:lumOff val="40000"/>
                  </a:schemeClr>
                </a:solidFill>
                <a:ea typeface="宋体" charset="-122"/>
              </a:rPr>
              <a:t> </a:t>
            </a:r>
          </a:p>
          <a:p>
            <a:pPr marL="0" indent="0">
              <a:buSzPct val="65000"/>
              <a:buNone/>
            </a:pPr>
            <a:r>
              <a:rPr lang="en-US" altLang="zh-CN" sz="1800" b="0" kern="0" dirty="0">
                <a:solidFill>
                  <a:schemeClr val="tx2">
                    <a:lumMod val="60000"/>
                    <a:lumOff val="40000"/>
                  </a:schemeClr>
                </a:solidFill>
                <a:ea typeface="宋体" charset="-122"/>
              </a:rPr>
              <a:t>                             AND </a:t>
            </a:r>
            <a:r>
              <a:rPr lang="en-US" altLang="zh-CN" sz="1800" b="0" kern="0" dirty="0" err="1">
                <a:solidFill>
                  <a:schemeClr val="tx2">
                    <a:lumMod val="60000"/>
                    <a:lumOff val="40000"/>
                  </a:schemeClr>
                </a:solidFill>
                <a:ea typeface="宋体" charset="-122"/>
              </a:rPr>
              <a:t>Cno</a:t>
            </a:r>
            <a:r>
              <a:rPr lang="en-US" altLang="zh-CN" sz="1800" b="0" kern="0" dirty="0">
                <a:solidFill>
                  <a:schemeClr val="tx2">
                    <a:lumMod val="60000"/>
                    <a:lumOff val="40000"/>
                  </a:schemeClr>
                </a:solidFill>
                <a:ea typeface="宋体" charset="-122"/>
              </a:rPr>
              <a:t>=‘2’</a:t>
            </a:r>
          </a:p>
          <a:p>
            <a:pPr marL="0" indent="0">
              <a:buSzPct val="65000"/>
              <a:buNone/>
            </a:pPr>
            <a:r>
              <a:rPr lang="en-US" altLang="zh-CN" sz="1800" b="0" kern="0" dirty="0">
                <a:solidFill>
                  <a:schemeClr val="tx2">
                    <a:lumMod val="60000"/>
                    <a:lumOff val="40000"/>
                  </a:schemeClr>
                </a:solidFill>
                <a:ea typeface="宋体" charset="-122"/>
              </a:rPr>
              <a:t>                  )</a:t>
            </a:r>
            <a:endParaRPr lang="zh-CN" altLang="en-US" sz="1800" b="0" kern="0" dirty="0">
              <a:solidFill>
                <a:schemeClr val="tx2">
                  <a:lumMod val="60000"/>
                  <a:lumOff val="40000"/>
                </a:schemeClr>
              </a:solidFill>
              <a:ea typeface="宋体" charset="-122"/>
            </a:endParaRPr>
          </a:p>
        </p:txBody>
      </p:sp>
    </p:spTree>
    <p:extLst>
      <p:ext uri="{BB962C8B-B14F-4D97-AF65-F5344CB8AC3E}">
        <p14:creationId xmlns:p14="http://schemas.microsoft.com/office/powerpoint/2010/main" val="23780507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z="2800" dirty="0">
                <a:ea typeface="宋体" charset="-122"/>
              </a:rPr>
              <a:t>数据操作：嵌套查询   带有</a:t>
            </a:r>
            <a:r>
              <a:rPr lang="en-US" altLang="zh-CN" sz="2800" dirty="0">
                <a:ea typeface="宋体" charset="-122"/>
              </a:rPr>
              <a:t>EXISTS</a:t>
            </a:r>
            <a:r>
              <a:rPr lang="zh-CN" altLang="en-US" sz="2800" dirty="0">
                <a:ea typeface="宋体" charset="-122"/>
              </a:rPr>
              <a:t>谓词的子查询</a:t>
            </a:r>
            <a:endParaRPr lang="zh-CN" altLang="en-US" dirty="0">
              <a:ea typeface="宋体" charset="-122"/>
            </a:endParaRPr>
          </a:p>
        </p:txBody>
      </p:sp>
      <p:sp>
        <p:nvSpPr>
          <p:cNvPr id="73731" name="Rectangle 3"/>
          <p:cNvSpPr>
            <a:spLocks noGrp="1" noChangeArrowheads="1"/>
          </p:cNvSpPr>
          <p:nvPr>
            <p:ph type="body" idx="1"/>
          </p:nvPr>
        </p:nvSpPr>
        <p:spPr>
          <a:xfrm>
            <a:off x="322288" y="3068960"/>
            <a:ext cx="7772400" cy="792088"/>
          </a:xfrm>
          <a:solidFill>
            <a:schemeClr val="bg1">
              <a:lumMod val="90000"/>
            </a:schemeClr>
          </a:solidFill>
        </p:spPr>
        <p:txBody>
          <a:bodyPr/>
          <a:lstStyle/>
          <a:p>
            <a:pPr algn="just" eaLnBrk="1" hangingPunct="1">
              <a:lnSpc>
                <a:spcPct val="90000"/>
              </a:lnSpc>
              <a:buFont typeface="Wingdings" panose="05000000000000000000" pitchFamily="2" charset="2"/>
              <a:buChar char="Ø"/>
            </a:pPr>
            <a:r>
              <a:rPr lang="zh-CN" altLang="en-US" sz="2000" dirty="0">
                <a:ea typeface="宋体" charset="-122"/>
              </a:rPr>
              <a:t>查询选修了全部课程的学生姓名</a:t>
            </a:r>
            <a:r>
              <a:rPr lang="zh-CN" altLang="en-US" sz="1800" dirty="0">
                <a:ea typeface="宋体" charset="-122"/>
              </a:rPr>
              <a:t>       </a:t>
            </a:r>
          </a:p>
        </p:txBody>
      </p:sp>
      <p:sp>
        <p:nvSpPr>
          <p:cNvPr id="4" name="矩形 3"/>
          <p:cNvSpPr/>
          <p:nvPr/>
        </p:nvSpPr>
        <p:spPr>
          <a:xfrm>
            <a:off x="119882" y="1288278"/>
            <a:ext cx="8490718" cy="492379"/>
          </a:xfrm>
          <a:prstGeom prst="rect">
            <a:avLst/>
          </a:prstGeom>
          <a:solidFill>
            <a:schemeClr val="bg1">
              <a:lumMod val="90000"/>
            </a:schemeClr>
          </a:solidFill>
        </p:spPr>
        <p:txBody>
          <a:bodyPr wrap="square">
            <a:spAutoFit/>
          </a:bodyPr>
          <a:lstStyle/>
          <a:p>
            <a:pPr marL="342900" lvl="1" indent="-342900" algn="l" eaLnBrk="1" hangingPunct="1">
              <a:lnSpc>
                <a:spcPct val="140000"/>
              </a:lnSpc>
              <a:buSzPct val="65000"/>
              <a:buFont typeface="Wingdings" panose="05000000000000000000" pitchFamily="2" charset="2"/>
              <a:buChar char="l"/>
            </a:pPr>
            <a:r>
              <a:rPr lang="en-US" altLang="zh-CN" dirty="0">
                <a:solidFill>
                  <a:srgbClr val="C00000"/>
                </a:solidFill>
                <a:ea typeface="宋体" charset="-122"/>
              </a:rPr>
              <a:t>SQL</a:t>
            </a:r>
            <a:r>
              <a:rPr lang="zh-CN" altLang="en-US" dirty="0">
                <a:solidFill>
                  <a:srgbClr val="C00000"/>
                </a:solidFill>
                <a:ea typeface="宋体" charset="-122"/>
              </a:rPr>
              <a:t>语言没有提供全称量词</a:t>
            </a:r>
            <a:r>
              <a:rPr lang="zh-CN" altLang="en-US" dirty="0">
                <a:solidFill>
                  <a:srgbClr val="C00000"/>
                </a:solidFill>
                <a:ea typeface="宋体" charset="-122"/>
                <a:sym typeface="Symbol" pitchFamily="18" charset="2"/>
              </a:rPr>
              <a:t></a:t>
            </a:r>
            <a:r>
              <a:rPr lang="zh-CN" altLang="en-US" dirty="0">
                <a:solidFill>
                  <a:srgbClr val="C00000"/>
                </a:solidFill>
                <a:ea typeface="宋体" charset="-122"/>
              </a:rPr>
              <a:t> （</a:t>
            </a:r>
            <a:r>
              <a:rPr lang="en-US" altLang="zh-CN" dirty="0">
                <a:solidFill>
                  <a:srgbClr val="C00000"/>
                </a:solidFill>
                <a:ea typeface="宋体" charset="-122"/>
              </a:rPr>
              <a:t>For all</a:t>
            </a:r>
            <a:r>
              <a:rPr lang="zh-CN" altLang="en-US" dirty="0">
                <a:solidFill>
                  <a:srgbClr val="C00000"/>
                </a:solidFill>
                <a:ea typeface="宋体" charset="-122"/>
              </a:rPr>
              <a:t>），如何用</a:t>
            </a:r>
            <a:r>
              <a:rPr lang="en-US" altLang="zh-CN" dirty="0">
                <a:solidFill>
                  <a:srgbClr val="C00000"/>
                </a:solidFill>
                <a:ea typeface="宋体" charset="-122"/>
              </a:rPr>
              <a:t>EXISTS</a:t>
            </a:r>
            <a:r>
              <a:rPr lang="zh-CN" altLang="en-US" dirty="0">
                <a:solidFill>
                  <a:srgbClr val="C00000"/>
                </a:solidFill>
                <a:ea typeface="宋体" charset="-122"/>
              </a:rPr>
              <a:t>实现全称量词？</a:t>
            </a:r>
          </a:p>
        </p:txBody>
      </p:sp>
      <mc:AlternateContent xmlns:mc="http://schemas.openxmlformats.org/markup-compatibility/2006" xmlns:a14="http://schemas.microsoft.com/office/drawing/2010/main">
        <mc:Choice Requires="a14">
          <p:sp>
            <p:nvSpPr>
              <p:cNvPr id="2" name="矩形 1"/>
              <p:cNvSpPr/>
              <p:nvPr/>
            </p:nvSpPr>
            <p:spPr>
              <a:xfrm>
                <a:off x="2627784" y="1988840"/>
                <a:ext cx="4598759" cy="465064"/>
              </a:xfrm>
              <a:prstGeom prst="rect">
                <a:avLst/>
              </a:prstGeom>
            </p:spPr>
            <p:txBody>
              <a:bodyPr wrap="none">
                <a:spAutoFit/>
              </a:bodyPr>
              <a:lstStyle/>
              <a:p>
                <a:pPr algn="l" eaLnBrk="1" hangingPunct="1">
                  <a:lnSpc>
                    <a:spcPct val="140000"/>
                  </a:lnSpc>
                  <a:buFont typeface="Wingdings" pitchFamily="2" charset="2"/>
                  <a:buNone/>
                </a:pPr>
                <a14:m>
                  <m:oMath xmlns:m="http://schemas.openxmlformats.org/officeDocument/2006/math">
                    <m:d>
                      <m:dPr>
                        <m:ctrlPr>
                          <a:rPr lang="en-US" altLang="zh-CN" i="1" smtClean="0">
                            <a:solidFill>
                              <a:schemeClr val="tx2">
                                <a:lumMod val="60000"/>
                                <a:lumOff val="40000"/>
                              </a:schemeClr>
                            </a:solidFill>
                            <a:latin typeface="Cambria Math" panose="02040503050406030204" pitchFamily="18" charset="0"/>
                            <a:ea typeface="Cambria Math"/>
                          </a:rPr>
                        </m:ctrlPr>
                      </m:dPr>
                      <m:e>
                        <m:r>
                          <a:rPr lang="en-US" altLang="zh-CN" i="1">
                            <a:solidFill>
                              <a:schemeClr val="tx2">
                                <a:lumMod val="60000"/>
                                <a:lumOff val="40000"/>
                              </a:schemeClr>
                            </a:solidFill>
                            <a:latin typeface="Cambria Math"/>
                            <a:ea typeface="Cambria Math"/>
                          </a:rPr>
                          <m:t>∀</m:t>
                        </m:r>
                        <m:r>
                          <a:rPr lang="en-US" altLang="zh-CN" b="1" i="1" smtClean="0">
                            <a:solidFill>
                              <a:schemeClr val="tx2">
                                <a:lumMod val="60000"/>
                                <a:lumOff val="40000"/>
                              </a:schemeClr>
                            </a:solidFill>
                            <a:latin typeface="Cambria Math"/>
                            <a:ea typeface="Cambria Math"/>
                          </a:rPr>
                          <m:t>𝒚</m:t>
                        </m:r>
                      </m:e>
                    </m:d>
                    <m:r>
                      <a:rPr lang="en-US" altLang="zh-CN" i="1">
                        <a:solidFill>
                          <a:schemeClr val="tx2">
                            <a:lumMod val="60000"/>
                            <a:lumOff val="40000"/>
                          </a:schemeClr>
                        </a:solidFill>
                        <a:latin typeface="Cambria Math"/>
                        <a:ea typeface="Cambria Math"/>
                      </a:rPr>
                      <m:t>𝑷</m:t>
                    </m:r>
                    <m:r>
                      <a:rPr lang="en-US" altLang="zh-CN" b="1" i="1" smtClean="0">
                        <a:solidFill>
                          <a:schemeClr val="tx2">
                            <a:lumMod val="60000"/>
                            <a:lumOff val="40000"/>
                          </a:schemeClr>
                        </a:solidFill>
                        <a:latin typeface="Cambria Math"/>
                        <a:ea typeface="Cambria Math"/>
                      </a:rPr>
                      <m:t>(</m:t>
                    </m:r>
                    <m:r>
                      <a:rPr lang="en-US" altLang="zh-CN" b="1" i="1" smtClean="0">
                        <a:solidFill>
                          <a:schemeClr val="tx2">
                            <a:lumMod val="60000"/>
                            <a:lumOff val="40000"/>
                          </a:schemeClr>
                        </a:solidFill>
                        <a:latin typeface="Cambria Math"/>
                        <a:ea typeface="Cambria Math"/>
                      </a:rPr>
                      <m:t>𝒙</m:t>
                    </m:r>
                    <m:r>
                      <a:rPr lang="en-US" altLang="zh-CN" b="1" i="1" smtClean="0">
                        <a:solidFill>
                          <a:schemeClr val="tx2">
                            <a:lumMod val="60000"/>
                            <a:lumOff val="40000"/>
                          </a:schemeClr>
                        </a:solidFill>
                        <a:latin typeface="Cambria Math"/>
                        <a:ea typeface="Cambria Math"/>
                      </a:rPr>
                      <m:t>,</m:t>
                    </m:r>
                    <m:r>
                      <a:rPr lang="en-US" altLang="zh-CN" b="1" i="1" smtClean="0">
                        <a:solidFill>
                          <a:schemeClr val="tx2">
                            <a:lumMod val="60000"/>
                            <a:lumOff val="40000"/>
                          </a:schemeClr>
                        </a:solidFill>
                        <a:latin typeface="Cambria Math"/>
                        <a:ea typeface="Cambria Math"/>
                      </a:rPr>
                      <m:t>𝒚</m:t>
                    </m:r>
                    <m:r>
                      <a:rPr lang="en-US" altLang="zh-CN" b="1" i="1" smtClean="0">
                        <a:solidFill>
                          <a:schemeClr val="tx2">
                            <a:lumMod val="60000"/>
                            <a:lumOff val="40000"/>
                          </a:schemeClr>
                        </a:solidFill>
                        <a:latin typeface="Cambria Math"/>
                        <a:ea typeface="Cambria Math"/>
                      </a:rPr>
                      <m:t>)</m:t>
                    </m:r>
                    <m:r>
                      <a:rPr lang="en-US" altLang="zh-CN" i="1">
                        <a:solidFill>
                          <a:schemeClr val="tx2">
                            <a:lumMod val="60000"/>
                            <a:lumOff val="40000"/>
                          </a:schemeClr>
                        </a:solidFill>
                        <a:latin typeface="Cambria Math"/>
                        <a:ea typeface="Cambria Math"/>
                      </a:rPr>
                      <m:t>≡¬(</m:t>
                    </m:r>
                    <m:r>
                      <a:rPr lang="en-US" altLang="zh-CN" b="1" i="1" smtClean="0">
                        <a:solidFill>
                          <a:schemeClr val="tx2">
                            <a:lumMod val="60000"/>
                            <a:lumOff val="40000"/>
                          </a:schemeClr>
                        </a:solidFill>
                        <a:latin typeface="Cambria Math"/>
                        <a:ea typeface="Cambria Math"/>
                      </a:rPr>
                      <m:t>  </m:t>
                    </m:r>
                    <m:r>
                      <a:rPr lang="en-US" altLang="zh-CN" i="1">
                        <a:solidFill>
                          <a:schemeClr val="tx2">
                            <a:lumMod val="60000"/>
                            <a:lumOff val="40000"/>
                          </a:schemeClr>
                        </a:solidFill>
                        <a:latin typeface="Cambria Math"/>
                        <a:ea typeface="Cambria Math"/>
                      </a:rPr>
                      <m:t>∃</m:t>
                    </m:r>
                    <m:r>
                      <a:rPr lang="en-US" altLang="zh-CN" b="1" i="1" smtClean="0">
                        <a:solidFill>
                          <a:schemeClr val="tx2">
                            <a:lumMod val="60000"/>
                            <a:lumOff val="40000"/>
                          </a:schemeClr>
                        </a:solidFill>
                        <a:latin typeface="Cambria Math"/>
                        <a:ea typeface="Cambria Math"/>
                      </a:rPr>
                      <m:t>𝒚</m:t>
                    </m:r>
                    <m:r>
                      <a:rPr lang="en-US" altLang="zh-CN" b="1" i="1" smtClean="0">
                        <a:solidFill>
                          <a:schemeClr val="tx2">
                            <a:lumMod val="60000"/>
                            <a:lumOff val="40000"/>
                          </a:schemeClr>
                        </a:solidFill>
                        <a:latin typeface="Cambria Math"/>
                        <a:ea typeface="Cambria Math"/>
                      </a:rPr>
                      <m:t> </m:t>
                    </m:r>
                    <m:d>
                      <m:dPr>
                        <m:ctrlPr>
                          <a:rPr lang="en-US" altLang="zh-CN" i="1">
                            <a:solidFill>
                              <a:schemeClr val="tx2">
                                <a:lumMod val="60000"/>
                                <a:lumOff val="40000"/>
                              </a:schemeClr>
                            </a:solidFill>
                            <a:latin typeface="Cambria Math" panose="02040503050406030204" pitchFamily="18" charset="0"/>
                            <a:ea typeface="Cambria Math"/>
                          </a:rPr>
                        </m:ctrlPr>
                      </m:dPr>
                      <m:e>
                        <m:r>
                          <a:rPr lang="en-US" altLang="zh-CN" b="1" i="1" smtClean="0">
                            <a:solidFill>
                              <a:schemeClr val="tx2">
                                <a:lumMod val="60000"/>
                                <a:lumOff val="40000"/>
                              </a:schemeClr>
                            </a:solidFill>
                            <a:latin typeface="Cambria Math"/>
                            <a:ea typeface="Cambria Math"/>
                          </a:rPr>
                          <m:t> </m:t>
                        </m:r>
                        <m:r>
                          <a:rPr lang="en-US" altLang="zh-CN" i="1">
                            <a:solidFill>
                              <a:schemeClr val="tx2">
                                <a:lumMod val="60000"/>
                                <a:lumOff val="40000"/>
                              </a:schemeClr>
                            </a:solidFill>
                            <a:latin typeface="Cambria Math"/>
                            <a:ea typeface="Cambria Math"/>
                          </a:rPr>
                          <m:t>¬</m:t>
                        </m:r>
                        <m:r>
                          <a:rPr lang="en-US" altLang="zh-CN" i="1">
                            <a:solidFill>
                              <a:schemeClr val="tx2">
                                <a:lumMod val="60000"/>
                                <a:lumOff val="40000"/>
                              </a:schemeClr>
                            </a:solidFill>
                            <a:latin typeface="Cambria Math"/>
                            <a:ea typeface="Cambria Math"/>
                          </a:rPr>
                          <m:t>𝑷</m:t>
                        </m:r>
                        <m:d>
                          <m:dPr>
                            <m:ctrlPr>
                              <a:rPr lang="en-US" altLang="zh-CN" b="1" i="1" smtClean="0">
                                <a:solidFill>
                                  <a:schemeClr val="tx2">
                                    <a:lumMod val="60000"/>
                                    <a:lumOff val="40000"/>
                                  </a:schemeClr>
                                </a:solidFill>
                                <a:latin typeface="Cambria Math" panose="02040503050406030204" pitchFamily="18" charset="0"/>
                                <a:ea typeface="Cambria Math"/>
                              </a:rPr>
                            </m:ctrlPr>
                          </m:dPr>
                          <m:e>
                            <m:r>
                              <a:rPr lang="en-US" altLang="zh-CN" b="1" i="1" smtClean="0">
                                <a:solidFill>
                                  <a:schemeClr val="tx2">
                                    <a:lumMod val="60000"/>
                                    <a:lumOff val="40000"/>
                                  </a:schemeClr>
                                </a:solidFill>
                                <a:latin typeface="Cambria Math"/>
                                <a:ea typeface="Cambria Math"/>
                              </a:rPr>
                              <m:t>𝒙</m:t>
                            </m:r>
                            <m:r>
                              <a:rPr lang="en-US" altLang="zh-CN" b="1" i="1" smtClean="0">
                                <a:solidFill>
                                  <a:schemeClr val="tx2">
                                    <a:lumMod val="60000"/>
                                    <a:lumOff val="40000"/>
                                  </a:schemeClr>
                                </a:solidFill>
                                <a:latin typeface="Cambria Math"/>
                                <a:ea typeface="Cambria Math"/>
                              </a:rPr>
                              <m:t>,</m:t>
                            </m:r>
                            <m:r>
                              <a:rPr lang="en-US" altLang="zh-CN" b="1" i="1" smtClean="0">
                                <a:solidFill>
                                  <a:schemeClr val="tx2">
                                    <a:lumMod val="60000"/>
                                    <a:lumOff val="40000"/>
                                  </a:schemeClr>
                                </a:solidFill>
                                <a:latin typeface="Cambria Math"/>
                                <a:ea typeface="Cambria Math"/>
                              </a:rPr>
                              <m:t>𝒚</m:t>
                            </m:r>
                          </m:e>
                        </m:d>
                        <m:r>
                          <a:rPr lang="en-US" altLang="zh-CN" b="1" i="1" smtClean="0">
                            <a:solidFill>
                              <a:schemeClr val="tx2">
                                <a:lumMod val="60000"/>
                                <a:lumOff val="40000"/>
                              </a:schemeClr>
                            </a:solidFill>
                            <a:latin typeface="Cambria Math"/>
                            <a:ea typeface="Cambria Math"/>
                          </a:rPr>
                          <m:t>  </m:t>
                        </m:r>
                      </m:e>
                    </m:d>
                    <m:r>
                      <a:rPr lang="en-US" altLang="zh-CN" b="1" i="1" smtClean="0">
                        <a:solidFill>
                          <a:schemeClr val="tx2">
                            <a:lumMod val="60000"/>
                            <a:lumOff val="40000"/>
                          </a:schemeClr>
                        </a:solidFill>
                        <a:latin typeface="Cambria Math"/>
                        <a:ea typeface="Cambria Math"/>
                      </a:rPr>
                      <m:t>  </m:t>
                    </m:r>
                    <m:r>
                      <a:rPr lang="en-US" altLang="zh-CN" i="1">
                        <a:solidFill>
                          <a:schemeClr val="tx2">
                            <a:lumMod val="60000"/>
                            <a:lumOff val="40000"/>
                          </a:schemeClr>
                        </a:solidFill>
                        <a:latin typeface="Cambria Math"/>
                        <a:ea typeface="Cambria Math"/>
                      </a:rPr>
                      <m:t>)</m:t>
                    </m:r>
                  </m:oMath>
                </a14:m>
                <a:r>
                  <a:rPr lang="en-US" altLang="zh-CN" sz="1600" dirty="0">
                    <a:solidFill>
                      <a:schemeClr val="tx2">
                        <a:lumMod val="60000"/>
                        <a:lumOff val="40000"/>
                      </a:schemeClr>
                    </a:solidFill>
                    <a:latin typeface="宋体" charset="-122"/>
                    <a:ea typeface="宋体" charset="-122"/>
                  </a:rPr>
                  <a:t>    </a:t>
                </a:r>
              </a:p>
            </p:txBody>
          </p:sp>
        </mc:Choice>
        <mc:Fallback xmlns="">
          <p:sp>
            <p:nvSpPr>
              <p:cNvPr id="2" name="矩形 1"/>
              <p:cNvSpPr>
                <a:spLocks noRot="1" noChangeAspect="1" noMove="1" noResize="1" noEditPoints="1" noAdjustHandles="1" noChangeArrowheads="1" noChangeShapeType="1" noTextEdit="1"/>
              </p:cNvSpPr>
              <p:nvPr/>
            </p:nvSpPr>
            <p:spPr>
              <a:xfrm>
                <a:off x="2627784" y="1988840"/>
                <a:ext cx="4598759" cy="465064"/>
              </a:xfrm>
              <a:prstGeom prst="rect">
                <a:avLst/>
              </a:prstGeom>
              <a:blipFill rotWithShape="1">
                <a:blip r:embed="rId2"/>
                <a:stretch>
                  <a:fillRect b="-129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71170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3731">
                                            <p:bg/>
                                          </p:spTgt>
                                        </p:tgtEl>
                                        <p:attrNameLst>
                                          <p:attrName>style.visibility</p:attrName>
                                        </p:attrNameLst>
                                      </p:cBhvr>
                                      <p:to>
                                        <p:strVal val="visible"/>
                                      </p:to>
                                    </p:set>
                                    <p:animEffect transition="in" filter="barn(inVertical)">
                                      <p:cBhvr>
                                        <p:cTn id="25" dur="500"/>
                                        <p:tgtEl>
                                          <p:spTgt spid="73731">
                                            <p:bg/>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3731">
                                            <p:txEl>
                                              <p:pRg st="0" end="0"/>
                                            </p:txEl>
                                          </p:spTgt>
                                        </p:tgtEl>
                                        <p:attrNameLst>
                                          <p:attrName>style.visibility</p:attrName>
                                        </p:attrNameLst>
                                      </p:cBhvr>
                                      <p:to>
                                        <p:strVal val="visible"/>
                                      </p:to>
                                    </p:set>
                                    <p:animEffect transition="in" filter="barn(inVertical)">
                                      <p:cBhvr>
                                        <p:cTn id="28" dur="500"/>
                                        <p:tgtEl>
                                          <p:spTgt spid="737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nimBg="1"/>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bwMode="auto">
          <a:xfrm>
            <a:off x="0" y="5095480"/>
            <a:ext cx="9144000" cy="1429864"/>
          </a:xfrm>
          <a:prstGeom prst="rect">
            <a:avLst/>
          </a:prstGeom>
          <a:solidFill>
            <a:schemeClr val="bg1">
              <a:lumMod val="75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4754" name="Rectangle 2"/>
          <p:cNvSpPr>
            <a:spLocks noGrp="1" noChangeArrowheads="1"/>
          </p:cNvSpPr>
          <p:nvPr>
            <p:ph type="title"/>
          </p:nvPr>
        </p:nvSpPr>
        <p:spPr/>
        <p:txBody>
          <a:bodyPr/>
          <a:lstStyle/>
          <a:p>
            <a:r>
              <a:rPr lang="zh-CN" altLang="en-US" sz="2800" dirty="0">
                <a:ea typeface="宋体" charset="-122"/>
              </a:rPr>
              <a:t>数据操作：嵌套查询   带有</a:t>
            </a:r>
            <a:r>
              <a:rPr lang="en-US" altLang="zh-CN" sz="2800" dirty="0">
                <a:ea typeface="宋体" charset="-122"/>
              </a:rPr>
              <a:t>EXISTS</a:t>
            </a:r>
            <a:r>
              <a:rPr lang="zh-CN" altLang="en-US" sz="2800" dirty="0">
                <a:ea typeface="宋体" charset="-122"/>
              </a:rPr>
              <a:t>谓词的子查询</a:t>
            </a:r>
            <a:endParaRPr lang="zh-CN" altLang="zh-CN" dirty="0">
              <a:ea typeface="宋体" charset="-122"/>
            </a:endParaRPr>
          </a:p>
        </p:txBody>
      </p:sp>
      <p:graphicFrame>
        <p:nvGraphicFramePr>
          <p:cNvPr id="5" name="表格 4"/>
          <p:cNvGraphicFramePr>
            <a:graphicFrameLocks noGrp="1"/>
          </p:cNvGraphicFramePr>
          <p:nvPr/>
        </p:nvGraphicFramePr>
        <p:xfrm>
          <a:off x="467544" y="1330772"/>
          <a:ext cx="4205385" cy="1234131"/>
        </p:xfrm>
        <a:graphic>
          <a:graphicData uri="http://schemas.openxmlformats.org/drawingml/2006/table">
            <a:tbl>
              <a:tblPr firstRow="1" bandRow="1">
                <a:tableStyleId>{5C22544A-7EE6-4342-B048-85BDC9FD1C3A}</a:tableStyleId>
              </a:tblPr>
              <a:tblGrid>
                <a:gridCol w="841077">
                  <a:extLst>
                    <a:ext uri="{9D8B030D-6E8A-4147-A177-3AD203B41FA5}">
                      <a16:colId xmlns:a16="http://schemas.microsoft.com/office/drawing/2014/main" val="20000"/>
                    </a:ext>
                  </a:extLst>
                </a:gridCol>
                <a:gridCol w="841077">
                  <a:extLst>
                    <a:ext uri="{9D8B030D-6E8A-4147-A177-3AD203B41FA5}">
                      <a16:colId xmlns:a16="http://schemas.microsoft.com/office/drawing/2014/main" val="20001"/>
                    </a:ext>
                  </a:extLst>
                </a:gridCol>
                <a:gridCol w="841077">
                  <a:extLst>
                    <a:ext uri="{9D8B030D-6E8A-4147-A177-3AD203B41FA5}">
                      <a16:colId xmlns:a16="http://schemas.microsoft.com/office/drawing/2014/main" val="20002"/>
                    </a:ext>
                  </a:extLst>
                </a:gridCol>
                <a:gridCol w="841077">
                  <a:extLst>
                    <a:ext uri="{9D8B030D-6E8A-4147-A177-3AD203B41FA5}">
                      <a16:colId xmlns:a16="http://schemas.microsoft.com/office/drawing/2014/main" val="20003"/>
                    </a:ext>
                  </a:extLst>
                </a:gridCol>
                <a:gridCol w="841077">
                  <a:extLst>
                    <a:ext uri="{9D8B030D-6E8A-4147-A177-3AD203B41FA5}">
                      <a16:colId xmlns:a16="http://schemas.microsoft.com/office/drawing/2014/main" val="20004"/>
                    </a:ext>
                  </a:extLst>
                </a:gridCol>
              </a:tblGrid>
              <a:tr h="41809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accent3"/>
                          </a:solidFill>
                          <a:effectLst/>
                          <a:latin typeface="Arial" charset="0"/>
                          <a:ea typeface="宋体" charset="-122"/>
                        </a:rPr>
                        <a:t>Sno</a:t>
                      </a:r>
                      <a:endParaRPr kumimoji="0" lang="en-US" altLang="zh-CN" sz="1400" b="1" i="0" u="none" strike="noStrike" cap="none" normalizeH="0" baseline="0" dirty="0">
                        <a:ln>
                          <a:noFill/>
                        </a:ln>
                        <a:solidFill>
                          <a:schemeClr val="accent3"/>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accent3"/>
                          </a:solidFill>
                          <a:effectLst/>
                          <a:latin typeface="Arial" charset="0"/>
                          <a:ea typeface="宋体" charset="-122"/>
                        </a:rPr>
                        <a:t>Sname</a:t>
                      </a:r>
                      <a:endParaRPr kumimoji="0" lang="en-US" altLang="zh-CN" sz="1400" b="1" i="0" u="none" strike="noStrike" cap="none" normalizeH="0" baseline="0" dirty="0">
                        <a:ln>
                          <a:noFill/>
                        </a:ln>
                        <a:solidFill>
                          <a:schemeClr val="accent3"/>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accent3"/>
                          </a:solidFill>
                          <a:effectLst/>
                          <a:latin typeface="Arial" charset="0"/>
                          <a:ea typeface="宋体" charset="-122"/>
                        </a:rPr>
                        <a:t>Ssex</a:t>
                      </a:r>
                      <a:endParaRPr kumimoji="0" lang="en-US" altLang="zh-CN" sz="1400" b="1" i="0" u="none" strike="noStrike" cap="none" normalizeH="0" baseline="0" dirty="0">
                        <a:ln>
                          <a:noFill/>
                        </a:ln>
                        <a:solidFill>
                          <a:schemeClr val="accent3"/>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accent3"/>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accent3"/>
                          </a:solidFill>
                          <a:effectLst/>
                          <a:latin typeface="Arial" charset="0"/>
                          <a:ea typeface="宋体" charset="-122"/>
                        </a:rPr>
                        <a:t>Sdept</a:t>
                      </a:r>
                      <a:endParaRPr kumimoji="0" lang="en-US" altLang="zh-CN" sz="1400" b="1" i="0" u="none" strike="noStrike" cap="none" normalizeH="0" baseline="0" dirty="0">
                        <a:ln>
                          <a:noFill/>
                        </a:ln>
                        <a:solidFill>
                          <a:schemeClr val="accent3"/>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0801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0801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3389250" y="2998115"/>
          <a:ext cx="2664941" cy="1952410"/>
        </p:xfrm>
        <a:graphic>
          <a:graphicData uri="http://schemas.openxmlformats.org/drawingml/2006/table">
            <a:tbl>
              <a:tblPr firstRow="1" bandRow="1">
                <a:tableStyleId>{5C22544A-7EE6-4342-B048-85BDC9FD1C3A}</a:tableStyleId>
              </a:tblPr>
              <a:tblGrid>
                <a:gridCol w="932931">
                  <a:extLst>
                    <a:ext uri="{9D8B030D-6E8A-4147-A177-3AD203B41FA5}">
                      <a16:colId xmlns:a16="http://schemas.microsoft.com/office/drawing/2014/main" val="20000"/>
                    </a:ext>
                  </a:extLst>
                </a:gridCol>
                <a:gridCol w="1012576">
                  <a:extLst>
                    <a:ext uri="{9D8B030D-6E8A-4147-A177-3AD203B41FA5}">
                      <a16:colId xmlns:a16="http://schemas.microsoft.com/office/drawing/2014/main" val="20001"/>
                    </a:ext>
                  </a:extLst>
                </a:gridCol>
                <a:gridCol w="719434">
                  <a:extLst>
                    <a:ext uri="{9D8B030D-6E8A-4147-A177-3AD203B41FA5}">
                      <a16:colId xmlns:a16="http://schemas.microsoft.com/office/drawing/2014/main" val="20002"/>
                    </a:ext>
                  </a:extLst>
                </a:gridCol>
              </a:tblGrid>
              <a:tr h="29876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accent3"/>
                          </a:solidFill>
                          <a:effectLst/>
                          <a:latin typeface="Arial" charset="0"/>
                          <a:ea typeface="宋体" charset="-122"/>
                        </a:rPr>
                        <a:t>Sno</a:t>
                      </a:r>
                      <a:endParaRPr kumimoji="0" lang="en-US" altLang="zh-CN" sz="1400" b="1" i="0" u="none" strike="noStrike" cap="none" normalizeH="0" baseline="0" dirty="0">
                        <a:ln>
                          <a:noFill/>
                        </a:ln>
                        <a:solidFill>
                          <a:schemeClr val="accent3"/>
                        </a:solidFill>
                        <a:effectLst/>
                        <a:latin typeface="Arial" charset="0"/>
                        <a:ea typeface="宋体" charset="-122"/>
                      </a:endParaRPr>
                    </a:p>
                  </a:txBody>
                  <a:tcPr marL="90000" marR="90000" marT="46800" marB="46800"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accent3"/>
                          </a:solidFill>
                          <a:effectLst/>
                          <a:latin typeface="Arial" charset="0"/>
                          <a:ea typeface="宋体" charset="-122"/>
                        </a:rPr>
                        <a:t>Cno</a:t>
                      </a:r>
                      <a:endParaRPr kumimoji="0" lang="en-US" altLang="zh-CN" sz="1400" b="1" i="0" u="none" strike="noStrike" cap="none" normalizeH="0" baseline="0" dirty="0">
                        <a:ln>
                          <a:noFill/>
                        </a:ln>
                        <a:solidFill>
                          <a:schemeClr val="accent3"/>
                        </a:solidFill>
                        <a:effectLst/>
                        <a:latin typeface="Arial" charset="0"/>
                        <a:ea typeface="宋体" charset="-122"/>
                      </a:endParaRPr>
                    </a:p>
                  </a:txBody>
                  <a:tcPr marL="90000" marR="90000" marT="46800" marB="46800"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accent3"/>
                          </a:solidFill>
                          <a:effectLst/>
                          <a:latin typeface="Arial" charset="0"/>
                          <a:ea typeface="宋体" charset="-122"/>
                        </a:rPr>
                        <a:t>Grade</a:t>
                      </a:r>
                    </a:p>
                  </a:txBody>
                  <a:tcPr marL="90000" marR="90000" marT="46800" marB="46800" horzOverflow="overflow">
                    <a:solidFill>
                      <a:schemeClr val="tx2">
                        <a:lumMod val="60000"/>
                        <a:lumOff val="40000"/>
                      </a:schemeClr>
                    </a:solidFill>
                  </a:tcPr>
                </a:tc>
                <a:extLst>
                  <a:ext uri="{0D108BD9-81ED-4DB2-BD59-A6C34878D82A}">
                    <a16:rowId xmlns:a16="http://schemas.microsoft.com/office/drawing/2014/main" val="10000"/>
                  </a:ext>
                </a:extLst>
              </a:tr>
              <a:tr h="32909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32909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32909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32909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32909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
        <p:nvSpPr>
          <p:cNvPr id="7" name="Text Box 502"/>
          <p:cNvSpPr txBox="1">
            <a:spLocks noChangeArrowheads="1"/>
          </p:cNvSpPr>
          <p:nvPr/>
        </p:nvSpPr>
        <p:spPr bwMode="auto">
          <a:xfrm>
            <a:off x="5054997" y="944674"/>
            <a:ext cx="116515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b="1" dirty="0">
                <a:solidFill>
                  <a:srgbClr val="003399"/>
                </a:solidFill>
              </a:rPr>
              <a:t>Course</a:t>
            </a:r>
          </a:p>
        </p:txBody>
      </p:sp>
      <p:graphicFrame>
        <p:nvGraphicFramePr>
          <p:cNvPr id="8" name="表格 7"/>
          <p:cNvGraphicFramePr>
            <a:graphicFrameLocks noGrp="1"/>
          </p:cNvGraphicFramePr>
          <p:nvPr/>
        </p:nvGraphicFramePr>
        <p:xfrm>
          <a:off x="5089400" y="1321565"/>
          <a:ext cx="3023691" cy="1352472"/>
        </p:xfrm>
        <a:graphic>
          <a:graphicData uri="http://schemas.openxmlformats.org/drawingml/2006/table">
            <a:tbl>
              <a:tblPr firstRow="1" bandRow="1">
                <a:tableStyleId>{5C22544A-7EE6-4342-B048-85BDC9FD1C3A}</a:tableStyleId>
              </a:tblPr>
              <a:tblGrid>
                <a:gridCol w="663635">
                  <a:extLst>
                    <a:ext uri="{9D8B030D-6E8A-4147-A177-3AD203B41FA5}">
                      <a16:colId xmlns:a16="http://schemas.microsoft.com/office/drawing/2014/main" val="20000"/>
                    </a:ext>
                  </a:extLst>
                </a:gridCol>
                <a:gridCol w="1550233">
                  <a:extLst>
                    <a:ext uri="{9D8B030D-6E8A-4147-A177-3AD203B41FA5}">
                      <a16:colId xmlns:a16="http://schemas.microsoft.com/office/drawing/2014/main" val="20001"/>
                    </a:ext>
                  </a:extLst>
                </a:gridCol>
                <a:gridCol w="809823">
                  <a:extLst>
                    <a:ext uri="{9D8B030D-6E8A-4147-A177-3AD203B41FA5}">
                      <a16:colId xmlns:a16="http://schemas.microsoft.com/office/drawing/2014/main" val="20002"/>
                    </a:ext>
                  </a:extLst>
                </a:gridCol>
              </a:tblGrid>
              <a:tr h="36327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bg1"/>
                          </a:solidFill>
                          <a:effectLst/>
                          <a:latin typeface="Arial" charset="0"/>
                          <a:ea typeface="宋体" charset="-122"/>
                        </a:rPr>
                        <a:t>Cno</a:t>
                      </a:r>
                      <a:endParaRPr kumimoji="0" lang="en-US" altLang="zh-CN" sz="14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bg1"/>
                          </a:solidFill>
                          <a:effectLst/>
                          <a:latin typeface="Arial" charset="0"/>
                          <a:ea typeface="宋体" charset="-122"/>
                        </a:rPr>
                        <a:t>Cname</a:t>
                      </a:r>
                      <a:endParaRPr kumimoji="0" lang="en-US" altLang="zh-CN" sz="14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err="1">
                          <a:ln>
                            <a:noFill/>
                          </a:ln>
                          <a:solidFill>
                            <a:schemeClr val="bg1"/>
                          </a:solidFill>
                          <a:effectLst/>
                          <a:latin typeface="Arial" charset="0"/>
                          <a:ea typeface="宋体" charset="-122"/>
                        </a:rPr>
                        <a:t>Ccredit</a:t>
                      </a:r>
                      <a:endParaRPr kumimoji="0" lang="en-US" altLang="zh-CN" sz="14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329731">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a:ln>
                            <a:noFill/>
                          </a:ln>
                          <a:solidFill>
                            <a:schemeClr val="tx1"/>
                          </a:solidFill>
                          <a:effectLst/>
                          <a:latin typeface="Arial" charset="0"/>
                          <a:ea typeface="宋体" charset="-122"/>
                        </a:rPr>
                        <a:t>数据库</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4</a:t>
                      </a:r>
                    </a:p>
                  </a:txBody>
                  <a:tcPr marL="90000" marR="90000" marT="46800" marB="46800" horzOverflow="overflow"/>
                </a:tc>
                <a:extLst>
                  <a:ext uri="{0D108BD9-81ED-4DB2-BD59-A6C34878D82A}">
                    <a16:rowId xmlns:a16="http://schemas.microsoft.com/office/drawing/2014/main" val="10001"/>
                  </a:ext>
                </a:extLst>
              </a:tr>
              <a:tr h="329731">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a:ln>
                            <a:noFill/>
                          </a:ln>
                          <a:solidFill>
                            <a:schemeClr val="tx1"/>
                          </a:solidFill>
                          <a:effectLst/>
                          <a:latin typeface="Arial" charset="0"/>
                          <a:ea typeface="宋体" charset="-122"/>
                        </a:rPr>
                        <a:t>数学</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extLst>
                  <a:ext uri="{0D108BD9-81ED-4DB2-BD59-A6C34878D82A}">
                    <a16:rowId xmlns:a16="http://schemas.microsoft.com/office/drawing/2014/main" val="10002"/>
                  </a:ext>
                </a:extLst>
              </a:tr>
              <a:tr h="329731">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charset="-122"/>
                        </a:rPr>
                        <a:t>信息系统</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4</a:t>
                      </a:r>
                    </a:p>
                  </a:txBody>
                  <a:tcPr marL="90000" marR="90000" marT="46800" marB="46800" horzOverflow="overflow"/>
                </a:tc>
                <a:extLst>
                  <a:ext uri="{0D108BD9-81ED-4DB2-BD59-A6C34878D82A}">
                    <a16:rowId xmlns:a16="http://schemas.microsoft.com/office/drawing/2014/main" val="10003"/>
                  </a:ext>
                </a:extLst>
              </a:tr>
            </a:tbl>
          </a:graphicData>
        </a:graphic>
      </p:graphicFrame>
      <p:sp>
        <p:nvSpPr>
          <p:cNvPr id="9" name="Text Box 502"/>
          <p:cNvSpPr txBox="1">
            <a:spLocks noChangeArrowheads="1"/>
          </p:cNvSpPr>
          <p:nvPr/>
        </p:nvSpPr>
        <p:spPr bwMode="auto">
          <a:xfrm>
            <a:off x="472976" y="976180"/>
            <a:ext cx="116515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b="1" dirty="0">
                <a:solidFill>
                  <a:srgbClr val="003399"/>
                </a:solidFill>
              </a:rPr>
              <a:t>Student</a:t>
            </a:r>
          </a:p>
        </p:txBody>
      </p:sp>
      <p:sp>
        <p:nvSpPr>
          <p:cNvPr id="10" name="Text Box 502"/>
          <p:cNvSpPr txBox="1">
            <a:spLocks noChangeArrowheads="1"/>
          </p:cNvSpPr>
          <p:nvPr/>
        </p:nvSpPr>
        <p:spPr bwMode="auto">
          <a:xfrm>
            <a:off x="3389249" y="2674905"/>
            <a:ext cx="58257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l"/>
            <a:r>
              <a:rPr lang="en-US" altLang="zh-CN" b="1" dirty="0">
                <a:solidFill>
                  <a:srgbClr val="003399"/>
                </a:solidFill>
              </a:rPr>
              <a:t>SC</a:t>
            </a:r>
          </a:p>
        </p:txBody>
      </p:sp>
      <p:sp>
        <p:nvSpPr>
          <p:cNvPr id="3" name="矩形 2"/>
          <p:cNvSpPr/>
          <p:nvPr/>
        </p:nvSpPr>
        <p:spPr bwMode="auto">
          <a:xfrm>
            <a:off x="323528" y="1726208"/>
            <a:ext cx="4464496" cy="432049"/>
          </a:xfrm>
          <a:prstGeom prst="rect">
            <a:avLst/>
          </a:prstGeom>
          <a:solidFill>
            <a:srgbClr val="FF00FF">
              <a:alpha val="40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2" name="矩形 11"/>
          <p:cNvSpPr/>
          <p:nvPr/>
        </p:nvSpPr>
        <p:spPr bwMode="auto">
          <a:xfrm>
            <a:off x="5010736" y="1687375"/>
            <a:ext cx="3233672" cy="357065"/>
          </a:xfrm>
          <a:prstGeom prst="rect">
            <a:avLst/>
          </a:prstGeom>
          <a:solidFill>
            <a:srgbClr val="FF6600">
              <a:alpha val="40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cxnSp>
        <p:nvCxnSpPr>
          <p:cNvPr id="11" name="直接连接符 10"/>
          <p:cNvCxnSpPr>
            <a:endCxn id="3" idx="1"/>
          </p:cNvCxnSpPr>
          <p:nvPr/>
        </p:nvCxnSpPr>
        <p:spPr bwMode="auto">
          <a:xfrm>
            <a:off x="88900" y="1942232"/>
            <a:ext cx="234628" cy="1"/>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88900" y="1942233"/>
            <a:ext cx="0" cy="1560509"/>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8244408" y="1865907"/>
            <a:ext cx="323528"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2540366" y="5949181"/>
            <a:ext cx="454012" cy="1"/>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8567936" y="1865907"/>
            <a:ext cx="0" cy="1636835"/>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6058383" y="3501875"/>
            <a:ext cx="2509553" cy="867"/>
          </a:xfrm>
          <a:prstGeom prst="line">
            <a:avLst/>
          </a:prstGeom>
          <a:noFill/>
          <a:ln w="19050" cap="flat" cmpd="sng" algn="ctr">
            <a:solidFill>
              <a:schemeClr val="tx1"/>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100608" y="3501008"/>
            <a:ext cx="3222452" cy="867"/>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a:off x="2699792" y="3645024"/>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矩形 30"/>
          <p:cNvSpPr/>
          <p:nvPr/>
        </p:nvSpPr>
        <p:spPr>
          <a:xfrm>
            <a:off x="88900" y="5517232"/>
            <a:ext cx="2483768" cy="830997"/>
          </a:xfrm>
          <a:prstGeom prst="rect">
            <a:avLst/>
          </a:prstGeom>
          <a:solidFill>
            <a:schemeClr val="accent6">
              <a:lumMod val="40000"/>
              <a:lumOff val="60000"/>
            </a:schemeClr>
          </a:solidFill>
        </p:spPr>
        <p:txBody>
          <a:bodyPr wrap="square">
            <a:spAutoFit/>
          </a:bodyPr>
          <a:lstStyle/>
          <a:p>
            <a:pPr algn="l"/>
            <a:r>
              <a:rPr lang="en-US" altLang="zh-CN" sz="1600" b="0" dirty="0">
                <a:solidFill>
                  <a:schemeClr val="tx2">
                    <a:lumMod val="60000"/>
                    <a:lumOff val="40000"/>
                  </a:schemeClr>
                </a:solidFill>
              </a:rPr>
              <a:t>SELECT * FROM SC</a:t>
            </a:r>
          </a:p>
          <a:p>
            <a:pPr algn="l"/>
            <a:r>
              <a:rPr lang="en-US" altLang="zh-CN" sz="1600" b="0" dirty="0">
                <a:solidFill>
                  <a:schemeClr val="tx2">
                    <a:lumMod val="60000"/>
                    <a:lumOff val="40000"/>
                  </a:schemeClr>
                </a:solidFill>
              </a:rPr>
              <a:t>WHERE </a:t>
            </a:r>
            <a:r>
              <a:rPr lang="en-US" altLang="zh-CN" sz="1600" b="0" dirty="0" err="1">
                <a:solidFill>
                  <a:schemeClr val="tx2">
                    <a:lumMod val="60000"/>
                    <a:lumOff val="40000"/>
                  </a:schemeClr>
                </a:solidFill>
              </a:rPr>
              <a:t>Sno</a:t>
            </a:r>
            <a:r>
              <a:rPr lang="en-US" altLang="zh-CN" sz="1600" b="0" dirty="0">
                <a:solidFill>
                  <a:schemeClr val="tx2">
                    <a:lumMod val="60000"/>
                    <a:lumOff val="40000"/>
                  </a:schemeClr>
                </a:solidFill>
              </a:rPr>
              <a:t>= ‘03001’ </a:t>
            </a:r>
          </a:p>
          <a:p>
            <a:pPr algn="l"/>
            <a:r>
              <a:rPr lang="en-US" altLang="zh-CN" sz="1600" b="0" dirty="0">
                <a:solidFill>
                  <a:schemeClr val="tx2">
                    <a:lumMod val="60000"/>
                    <a:lumOff val="40000"/>
                  </a:schemeClr>
                </a:solidFill>
              </a:rPr>
              <a:t>           AND </a:t>
            </a:r>
            <a:r>
              <a:rPr lang="en-US" altLang="zh-CN" sz="1600" b="0" dirty="0" err="1">
                <a:solidFill>
                  <a:schemeClr val="tx2">
                    <a:lumMod val="60000"/>
                    <a:lumOff val="40000"/>
                  </a:schemeClr>
                </a:solidFill>
              </a:rPr>
              <a:t>Cno</a:t>
            </a:r>
            <a:r>
              <a:rPr lang="en-US" altLang="zh-CN" sz="1600" b="0" dirty="0">
                <a:solidFill>
                  <a:schemeClr val="tx2">
                    <a:lumMod val="60000"/>
                    <a:lumOff val="40000"/>
                  </a:schemeClr>
                </a:solidFill>
              </a:rPr>
              <a:t>=</a:t>
            </a:r>
            <a:r>
              <a:rPr lang="en-US" altLang="zh-CN" sz="1600" b="0" dirty="0">
                <a:solidFill>
                  <a:srgbClr val="FF0000"/>
                </a:solidFill>
              </a:rPr>
              <a:t>‘</a:t>
            </a:r>
            <a:r>
              <a:rPr lang="en-US" altLang="zh-CN" sz="1600" b="0" dirty="0">
                <a:solidFill>
                  <a:srgbClr val="C00000"/>
                </a:solidFill>
              </a:rPr>
              <a:t>1’</a:t>
            </a:r>
            <a:endParaRPr lang="zh-CN" altLang="en-US" sz="1600" b="0" dirty="0">
              <a:solidFill>
                <a:srgbClr val="C00000"/>
              </a:solidFill>
            </a:endParaRPr>
          </a:p>
        </p:txBody>
      </p:sp>
      <p:sp>
        <p:nvSpPr>
          <p:cNvPr id="32" name="TextBox 31"/>
          <p:cNvSpPr txBox="1"/>
          <p:nvPr/>
        </p:nvSpPr>
        <p:spPr>
          <a:xfrm>
            <a:off x="378191" y="5095480"/>
            <a:ext cx="1955985" cy="400110"/>
          </a:xfrm>
          <a:prstGeom prst="rect">
            <a:avLst/>
          </a:prstGeom>
          <a:solidFill>
            <a:srgbClr val="FF00FF"/>
          </a:solidFill>
        </p:spPr>
        <p:txBody>
          <a:bodyPr wrap="none" rtlCol="0">
            <a:spAutoFit/>
          </a:bodyPr>
          <a:lstStyle/>
          <a:p>
            <a:r>
              <a:rPr lang="en-US" altLang="zh-CN" dirty="0">
                <a:solidFill>
                  <a:schemeClr val="accent3"/>
                </a:solidFill>
              </a:rPr>
              <a:t>P(‘03001’, ‘1’)</a:t>
            </a:r>
            <a:endParaRPr lang="zh-CN" altLang="en-US" dirty="0">
              <a:solidFill>
                <a:schemeClr val="accent3"/>
              </a:solidFill>
            </a:endParaRPr>
          </a:p>
        </p:txBody>
      </p:sp>
      <mc:AlternateContent xmlns:mc="http://schemas.openxmlformats.org/markup-compatibility/2006" xmlns:a14="http://schemas.microsoft.com/office/drawing/2010/main">
        <mc:Choice Requires="a14">
          <p:sp>
            <p:nvSpPr>
              <p:cNvPr id="36" name="TextBox 35"/>
              <p:cNvSpPr txBox="1"/>
              <p:nvPr/>
            </p:nvSpPr>
            <p:spPr>
              <a:xfrm>
                <a:off x="3317274" y="4359369"/>
                <a:ext cx="1957587" cy="400110"/>
              </a:xfrm>
              <a:prstGeom prst="rect">
                <a:avLst/>
              </a:prstGeom>
              <a:solidFill>
                <a:srgbClr val="FF00FF"/>
              </a:solidFill>
            </p:spPr>
            <p:txBody>
              <a:bodyPr wrap="none" rtlCol="0">
                <a:spAutoFit/>
              </a:bodyPr>
              <a:lstStyle/>
              <a:p>
                <a14:m>
                  <m:oMath xmlns:m="http://schemas.openxmlformats.org/officeDocument/2006/math">
                    <m:r>
                      <a:rPr lang="en-US" altLang="zh-CN" i="1" smtClean="0">
                        <a:solidFill>
                          <a:schemeClr val="accent3"/>
                        </a:solidFill>
                        <a:latin typeface="Cambria Math"/>
                        <a:ea typeface="Cambria Math"/>
                      </a:rPr>
                      <m:t>¬</m:t>
                    </m:r>
                  </m:oMath>
                </a14:m>
                <a:r>
                  <a:rPr lang="en-US" altLang="zh-CN" dirty="0">
                    <a:solidFill>
                      <a:schemeClr val="accent3"/>
                    </a:solidFill>
                  </a:rPr>
                  <a:t>P(‘03001’, y)</a:t>
                </a:r>
                <a:endParaRPr lang="zh-CN" altLang="en-US" dirty="0">
                  <a:solidFill>
                    <a:schemeClr val="accent3"/>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317274" y="4359369"/>
                <a:ext cx="1957587" cy="400110"/>
              </a:xfrm>
              <a:prstGeom prst="rect">
                <a:avLst/>
              </a:prstGeom>
              <a:blipFill rotWithShape="1">
                <a:blip r:embed="rId2"/>
                <a:stretch>
                  <a:fillRect t="-6061" r="-3427" b="-27273"/>
                </a:stretch>
              </a:blipFill>
            </p:spPr>
            <p:txBody>
              <a:bodyPr/>
              <a:lstStyle/>
              <a:p>
                <a:r>
                  <a:rPr lang="zh-CN" altLang="en-US">
                    <a:noFill/>
                  </a:rPr>
                  <a:t> </a:t>
                </a:r>
              </a:p>
            </p:txBody>
          </p:sp>
        </mc:Fallback>
      </mc:AlternateContent>
      <p:cxnSp>
        <p:nvCxnSpPr>
          <p:cNvPr id="45" name="直接连接符 44"/>
          <p:cNvCxnSpPr/>
          <p:nvPr/>
        </p:nvCxnSpPr>
        <p:spPr bwMode="auto">
          <a:xfrm>
            <a:off x="5562935" y="5954619"/>
            <a:ext cx="454012" cy="1"/>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46"/>
          <p:cNvSpPr/>
          <p:nvPr/>
        </p:nvSpPr>
        <p:spPr bwMode="auto">
          <a:xfrm>
            <a:off x="5010736" y="2018780"/>
            <a:ext cx="3233672" cy="357065"/>
          </a:xfrm>
          <a:prstGeom prst="rect">
            <a:avLst/>
          </a:prstGeom>
          <a:solidFill>
            <a:srgbClr val="FF6600">
              <a:alpha val="40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cxnSp>
        <p:nvCxnSpPr>
          <p:cNvPr id="48" name="直接连接符 47"/>
          <p:cNvCxnSpPr/>
          <p:nvPr/>
        </p:nvCxnSpPr>
        <p:spPr bwMode="auto">
          <a:xfrm>
            <a:off x="8244408" y="2197312"/>
            <a:ext cx="432048"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a:off x="8676456" y="2197312"/>
            <a:ext cx="0" cy="1636835"/>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6058383" y="3833280"/>
            <a:ext cx="2618073" cy="867"/>
          </a:xfrm>
          <a:prstGeom prst="line">
            <a:avLst/>
          </a:prstGeom>
          <a:noFill/>
          <a:ln w="19050" cap="flat" cmpd="sng" algn="ctr">
            <a:solidFill>
              <a:schemeClr val="tx1"/>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矩形 52"/>
          <p:cNvSpPr/>
          <p:nvPr/>
        </p:nvSpPr>
        <p:spPr bwMode="auto">
          <a:xfrm>
            <a:off x="5010736" y="2350185"/>
            <a:ext cx="3233672" cy="357065"/>
          </a:xfrm>
          <a:prstGeom prst="rect">
            <a:avLst/>
          </a:prstGeom>
          <a:solidFill>
            <a:srgbClr val="FF6600">
              <a:alpha val="40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cxnSp>
        <p:nvCxnSpPr>
          <p:cNvPr id="54" name="直接连接符 53"/>
          <p:cNvCxnSpPr/>
          <p:nvPr/>
        </p:nvCxnSpPr>
        <p:spPr bwMode="auto">
          <a:xfrm>
            <a:off x="8244408" y="2528717"/>
            <a:ext cx="54178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8786192" y="2527850"/>
            <a:ext cx="0" cy="1636835"/>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6054191" y="4177337"/>
            <a:ext cx="2732001" cy="867"/>
          </a:xfrm>
          <a:prstGeom prst="line">
            <a:avLst/>
          </a:prstGeom>
          <a:noFill/>
          <a:ln w="19050" cap="flat" cmpd="sng" algn="ctr">
            <a:solidFill>
              <a:schemeClr val="tx1"/>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矩形 58"/>
          <p:cNvSpPr/>
          <p:nvPr/>
        </p:nvSpPr>
        <p:spPr>
          <a:xfrm>
            <a:off x="3028665" y="4756699"/>
            <a:ext cx="2483768" cy="1815882"/>
          </a:xfrm>
          <a:prstGeom prst="rect">
            <a:avLst/>
          </a:prstGeom>
          <a:solidFill>
            <a:schemeClr val="accent6">
              <a:lumMod val="40000"/>
              <a:lumOff val="60000"/>
            </a:schemeClr>
          </a:solidFill>
        </p:spPr>
        <p:txBody>
          <a:bodyPr wrap="square">
            <a:spAutoFit/>
          </a:bodyPr>
          <a:lstStyle/>
          <a:p>
            <a:pPr algn="l"/>
            <a:r>
              <a:rPr lang="en-US" altLang="zh-CN" sz="1600" b="0" dirty="0">
                <a:solidFill>
                  <a:schemeClr val="tx2">
                    <a:lumMod val="60000"/>
                    <a:lumOff val="40000"/>
                  </a:schemeClr>
                </a:solidFill>
              </a:rPr>
              <a:t>SELECT * FROM Course</a:t>
            </a:r>
          </a:p>
          <a:p>
            <a:pPr algn="l"/>
            <a:r>
              <a:rPr lang="en-US" altLang="zh-CN" sz="1600" b="0" dirty="0">
                <a:solidFill>
                  <a:schemeClr val="tx2">
                    <a:lumMod val="60000"/>
                    <a:lumOff val="40000"/>
                  </a:schemeClr>
                </a:solidFill>
              </a:rPr>
              <a:t>WHERE NOT EXISTS </a:t>
            </a:r>
          </a:p>
          <a:p>
            <a:pPr algn="l"/>
            <a:r>
              <a:rPr lang="en-US" altLang="zh-CN" sz="1600" b="0" dirty="0">
                <a:solidFill>
                  <a:schemeClr val="tx2">
                    <a:lumMod val="60000"/>
                    <a:lumOff val="40000"/>
                  </a:schemeClr>
                </a:solidFill>
              </a:rPr>
              <a:t>(</a:t>
            </a:r>
          </a:p>
          <a:p>
            <a:pPr algn="l"/>
            <a:r>
              <a:rPr lang="en-US" altLang="zh-CN" sz="1600" b="0" dirty="0">
                <a:solidFill>
                  <a:schemeClr val="tx2">
                    <a:lumMod val="60000"/>
                    <a:lumOff val="40000"/>
                  </a:schemeClr>
                </a:solidFill>
              </a:rPr>
              <a:t>SELECT * FROM SC</a:t>
            </a:r>
          </a:p>
          <a:p>
            <a:pPr algn="l"/>
            <a:r>
              <a:rPr lang="en-US" altLang="zh-CN" sz="1600" b="0" dirty="0">
                <a:solidFill>
                  <a:schemeClr val="tx2">
                    <a:lumMod val="60000"/>
                    <a:lumOff val="40000"/>
                  </a:schemeClr>
                </a:solidFill>
              </a:rPr>
              <a:t>WHERE </a:t>
            </a:r>
            <a:r>
              <a:rPr lang="en-US" altLang="zh-CN" sz="1600" b="0" dirty="0" err="1">
                <a:solidFill>
                  <a:schemeClr val="tx2">
                    <a:lumMod val="60000"/>
                    <a:lumOff val="40000"/>
                  </a:schemeClr>
                </a:solidFill>
              </a:rPr>
              <a:t>Sno</a:t>
            </a:r>
            <a:r>
              <a:rPr lang="en-US" altLang="zh-CN" sz="1600" b="0" dirty="0">
                <a:solidFill>
                  <a:schemeClr val="tx2">
                    <a:lumMod val="60000"/>
                    <a:lumOff val="40000"/>
                  </a:schemeClr>
                </a:solidFill>
              </a:rPr>
              <a:t>= ‘03001’ </a:t>
            </a:r>
          </a:p>
          <a:p>
            <a:pPr algn="l"/>
            <a:r>
              <a:rPr lang="en-US" altLang="zh-CN" sz="1600" b="0" dirty="0">
                <a:solidFill>
                  <a:schemeClr val="tx2">
                    <a:lumMod val="60000"/>
                    <a:lumOff val="40000"/>
                  </a:schemeClr>
                </a:solidFill>
              </a:rPr>
              <a:t>           AND </a:t>
            </a:r>
            <a:r>
              <a:rPr lang="en-US" altLang="zh-CN" sz="1600" b="0" dirty="0" err="1">
                <a:solidFill>
                  <a:schemeClr val="tx2">
                    <a:lumMod val="60000"/>
                    <a:lumOff val="40000"/>
                  </a:schemeClr>
                </a:solidFill>
              </a:rPr>
              <a:t>SC.Cno</a:t>
            </a:r>
            <a:r>
              <a:rPr lang="en-US" altLang="zh-CN" sz="1600" b="0" dirty="0">
                <a:solidFill>
                  <a:schemeClr val="tx2">
                    <a:lumMod val="60000"/>
                    <a:lumOff val="40000"/>
                  </a:schemeClr>
                </a:solidFill>
              </a:rPr>
              <a:t>=</a:t>
            </a:r>
            <a:r>
              <a:rPr lang="en-US" altLang="zh-CN" sz="1600" b="0" dirty="0">
                <a:solidFill>
                  <a:srgbClr val="C00000"/>
                </a:solidFill>
              </a:rPr>
              <a:t>y</a:t>
            </a:r>
            <a:r>
              <a:rPr lang="en-US" altLang="zh-CN" sz="1600" b="0" dirty="0">
                <a:solidFill>
                  <a:schemeClr val="tx2">
                    <a:lumMod val="60000"/>
                    <a:lumOff val="40000"/>
                  </a:schemeClr>
                </a:solidFill>
              </a:rPr>
              <a:t> </a:t>
            </a:r>
          </a:p>
          <a:p>
            <a:pPr algn="l"/>
            <a:r>
              <a:rPr lang="en-US" altLang="zh-CN" sz="1600" b="0" dirty="0">
                <a:solidFill>
                  <a:schemeClr val="tx2">
                    <a:lumMod val="60000"/>
                    <a:lumOff val="40000"/>
                  </a:schemeClr>
                </a:solidFill>
              </a:rPr>
              <a:t>)</a:t>
            </a:r>
            <a:endParaRPr lang="zh-CN" altLang="en-US" sz="1600" b="0"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38" name="TextBox 37"/>
              <p:cNvSpPr txBox="1"/>
              <p:nvPr/>
            </p:nvSpPr>
            <p:spPr>
              <a:xfrm>
                <a:off x="6777211" y="3959259"/>
                <a:ext cx="1526380" cy="400110"/>
              </a:xfrm>
              <a:prstGeom prst="rect">
                <a:avLst/>
              </a:prstGeom>
              <a:solidFill>
                <a:srgbClr val="FF00FF"/>
              </a:solidFill>
            </p:spPr>
            <p:txBody>
              <a:bodyPr wrap="none" rtlCol="0">
                <a:spAutoFit/>
              </a:bodyPr>
              <a:lstStyle/>
              <a:p>
                <a14:m>
                  <m:oMath xmlns:m="http://schemas.openxmlformats.org/officeDocument/2006/math">
                    <m:r>
                      <a:rPr lang="en-US" altLang="zh-CN" i="1" smtClean="0">
                        <a:solidFill>
                          <a:schemeClr val="accent3"/>
                        </a:solidFill>
                        <a:latin typeface="Cambria Math"/>
                        <a:ea typeface="Cambria Math"/>
                      </a:rPr>
                      <m:t>∀</m:t>
                    </m:r>
                    <m:r>
                      <a:rPr lang="en-US" altLang="zh-CN" b="1" i="1" smtClean="0">
                        <a:solidFill>
                          <a:schemeClr val="accent3"/>
                        </a:solidFill>
                        <a:latin typeface="Cambria Math"/>
                        <a:ea typeface="Cambria Math"/>
                      </a:rPr>
                      <m:t>(</m:t>
                    </m:r>
                    <m:r>
                      <a:rPr lang="en-US" altLang="zh-CN" b="1" i="1" smtClean="0">
                        <a:solidFill>
                          <a:schemeClr val="accent3"/>
                        </a:solidFill>
                        <a:latin typeface="Cambria Math"/>
                        <a:ea typeface="Cambria Math"/>
                      </a:rPr>
                      <m:t>𝒚</m:t>
                    </m:r>
                    <m:r>
                      <a:rPr lang="en-US" altLang="zh-CN" b="1" i="1" smtClean="0">
                        <a:solidFill>
                          <a:schemeClr val="accent3"/>
                        </a:solidFill>
                        <a:latin typeface="Cambria Math"/>
                        <a:ea typeface="Cambria Math"/>
                      </a:rPr>
                      <m:t>)</m:t>
                    </m:r>
                    <m:r>
                      <a:rPr lang="en-US" altLang="zh-CN" i="1">
                        <a:solidFill>
                          <a:schemeClr val="accent3"/>
                        </a:solidFill>
                        <a:latin typeface="Cambria Math"/>
                        <a:ea typeface="Cambria Math"/>
                      </a:rPr>
                      <m:t> </m:t>
                    </m:r>
                  </m:oMath>
                </a14:m>
                <a:r>
                  <a:rPr lang="en-US" altLang="zh-CN" dirty="0">
                    <a:solidFill>
                      <a:schemeClr val="accent3"/>
                    </a:solidFill>
                  </a:rPr>
                  <a:t>P(x, y)</a:t>
                </a:r>
                <a:endParaRPr lang="zh-CN" altLang="en-US" dirty="0">
                  <a:solidFill>
                    <a:schemeClr val="accent3"/>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777211" y="3959259"/>
                <a:ext cx="1526380" cy="400110"/>
              </a:xfrm>
              <a:prstGeom prst="rect">
                <a:avLst/>
              </a:prstGeom>
              <a:blipFill rotWithShape="1">
                <a:blip r:embed="rId3"/>
                <a:stretch>
                  <a:fillRect l="-400" t="-6061" r="-4000" b="-27273"/>
                </a:stretch>
              </a:blipFill>
            </p:spPr>
            <p:txBody>
              <a:bodyPr/>
              <a:lstStyle/>
              <a:p>
                <a:r>
                  <a:rPr lang="zh-CN" altLang="en-US">
                    <a:noFill/>
                  </a:rPr>
                  <a:t> </a:t>
                </a:r>
              </a:p>
            </p:txBody>
          </p:sp>
        </mc:Fallback>
      </mc:AlternateContent>
      <p:sp>
        <p:nvSpPr>
          <p:cNvPr id="37" name="矩形 36"/>
          <p:cNvSpPr/>
          <p:nvPr/>
        </p:nvSpPr>
        <p:spPr>
          <a:xfrm>
            <a:off x="6016947" y="4359369"/>
            <a:ext cx="3143145" cy="2308324"/>
          </a:xfrm>
          <a:prstGeom prst="rect">
            <a:avLst/>
          </a:prstGeom>
          <a:solidFill>
            <a:schemeClr val="accent6">
              <a:lumMod val="40000"/>
              <a:lumOff val="60000"/>
            </a:schemeClr>
          </a:solidFill>
        </p:spPr>
        <p:txBody>
          <a:bodyPr wrap="square">
            <a:spAutoFit/>
          </a:bodyPr>
          <a:lstStyle/>
          <a:p>
            <a:pPr algn="l"/>
            <a:r>
              <a:rPr lang="en-US" altLang="zh-CN" sz="1600" b="0" dirty="0">
                <a:solidFill>
                  <a:schemeClr val="tx2">
                    <a:lumMod val="60000"/>
                    <a:lumOff val="40000"/>
                  </a:schemeClr>
                </a:solidFill>
              </a:rPr>
              <a:t>SELECT </a:t>
            </a:r>
            <a:r>
              <a:rPr lang="en-US" altLang="zh-CN" sz="1600" b="0" dirty="0" err="1">
                <a:solidFill>
                  <a:schemeClr val="tx2">
                    <a:lumMod val="60000"/>
                    <a:lumOff val="40000"/>
                  </a:schemeClr>
                </a:solidFill>
              </a:rPr>
              <a:t>Sname</a:t>
            </a:r>
            <a:r>
              <a:rPr lang="en-US" altLang="zh-CN" sz="1600" b="0" dirty="0">
                <a:solidFill>
                  <a:schemeClr val="tx2">
                    <a:lumMod val="60000"/>
                    <a:lumOff val="40000"/>
                  </a:schemeClr>
                </a:solidFill>
              </a:rPr>
              <a:t> FROM Student</a:t>
            </a:r>
          </a:p>
          <a:p>
            <a:pPr algn="l"/>
            <a:r>
              <a:rPr lang="en-US" altLang="zh-CN" sz="1600" b="0" dirty="0">
                <a:solidFill>
                  <a:schemeClr val="tx2">
                    <a:lumMod val="60000"/>
                    <a:lumOff val="40000"/>
                  </a:schemeClr>
                </a:solidFill>
              </a:rPr>
              <a:t>WHERE NOT EXISTS(</a:t>
            </a:r>
          </a:p>
          <a:p>
            <a:pPr algn="l"/>
            <a:r>
              <a:rPr lang="en-US" altLang="zh-CN" sz="1600" b="0" dirty="0">
                <a:solidFill>
                  <a:schemeClr val="tx2">
                    <a:lumMod val="60000"/>
                    <a:lumOff val="40000"/>
                  </a:schemeClr>
                </a:solidFill>
              </a:rPr>
              <a:t>SELECT * FROM Course</a:t>
            </a:r>
          </a:p>
          <a:p>
            <a:pPr algn="l"/>
            <a:r>
              <a:rPr lang="en-US" altLang="zh-CN" sz="1600" b="0" dirty="0">
                <a:solidFill>
                  <a:schemeClr val="tx2">
                    <a:lumMod val="60000"/>
                    <a:lumOff val="40000"/>
                  </a:schemeClr>
                </a:solidFill>
              </a:rPr>
              <a:t>WHERE NOT EXISTS </a:t>
            </a:r>
          </a:p>
          <a:p>
            <a:pPr algn="l"/>
            <a:r>
              <a:rPr lang="en-US" altLang="zh-CN" sz="1600" b="0" dirty="0">
                <a:solidFill>
                  <a:schemeClr val="tx2">
                    <a:lumMod val="60000"/>
                    <a:lumOff val="40000"/>
                  </a:schemeClr>
                </a:solidFill>
              </a:rPr>
              <a:t>(</a:t>
            </a:r>
          </a:p>
          <a:p>
            <a:pPr algn="l"/>
            <a:r>
              <a:rPr lang="en-US" altLang="zh-CN" sz="1600" b="0" dirty="0">
                <a:solidFill>
                  <a:schemeClr val="tx2">
                    <a:lumMod val="60000"/>
                    <a:lumOff val="40000"/>
                  </a:schemeClr>
                </a:solidFill>
              </a:rPr>
              <a:t>SELECT * FROM SC</a:t>
            </a:r>
          </a:p>
          <a:p>
            <a:pPr algn="l"/>
            <a:r>
              <a:rPr lang="en-US" altLang="zh-CN" sz="1600" b="0" dirty="0">
                <a:solidFill>
                  <a:schemeClr val="tx2">
                    <a:lumMod val="60000"/>
                    <a:lumOff val="40000"/>
                  </a:schemeClr>
                </a:solidFill>
              </a:rPr>
              <a:t>WHERE </a:t>
            </a:r>
            <a:r>
              <a:rPr lang="en-US" altLang="zh-CN" sz="1600" b="0">
                <a:solidFill>
                  <a:schemeClr val="tx2">
                    <a:lumMod val="60000"/>
                    <a:lumOff val="40000"/>
                  </a:schemeClr>
                </a:solidFill>
              </a:rPr>
              <a:t>SC.Sno</a:t>
            </a:r>
            <a:r>
              <a:rPr lang="en-US" altLang="zh-CN" sz="1600" b="0" dirty="0">
                <a:solidFill>
                  <a:schemeClr val="tx2">
                    <a:lumMod val="60000"/>
                    <a:lumOff val="40000"/>
                  </a:schemeClr>
                </a:solidFill>
              </a:rPr>
              <a:t>= </a:t>
            </a:r>
            <a:r>
              <a:rPr lang="en-US" altLang="zh-CN" sz="1600" b="0" dirty="0">
                <a:solidFill>
                  <a:srgbClr val="FF0000"/>
                </a:solidFill>
              </a:rPr>
              <a:t>x</a:t>
            </a:r>
            <a:r>
              <a:rPr lang="en-US" altLang="zh-CN" sz="1600" b="0" dirty="0">
                <a:solidFill>
                  <a:schemeClr val="tx2">
                    <a:lumMod val="60000"/>
                    <a:lumOff val="40000"/>
                  </a:schemeClr>
                </a:solidFill>
              </a:rPr>
              <a:t> </a:t>
            </a:r>
          </a:p>
          <a:p>
            <a:pPr algn="l"/>
            <a:r>
              <a:rPr lang="en-US" altLang="zh-CN" sz="1600" b="0" dirty="0">
                <a:solidFill>
                  <a:schemeClr val="tx2">
                    <a:lumMod val="60000"/>
                    <a:lumOff val="40000"/>
                  </a:schemeClr>
                </a:solidFill>
              </a:rPr>
              <a:t>           AND </a:t>
            </a:r>
            <a:r>
              <a:rPr lang="en-US" altLang="zh-CN" sz="1600" b="0" dirty="0" err="1">
                <a:solidFill>
                  <a:schemeClr val="tx2">
                    <a:lumMod val="60000"/>
                    <a:lumOff val="40000"/>
                  </a:schemeClr>
                </a:solidFill>
              </a:rPr>
              <a:t>SC.Cno</a:t>
            </a:r>
            <a:r>
              <a:rPr lang="en-US" altLang="zh-CN" sz="1600" b="0" dirty="0">
                <a:solidFill>
                  <a:schemeClr val="tx2">
                    <a:lumMod val="60000"/>
                    <a:lumOff val="40000"/>
                  </a:schemeClr>
                </a:solidFill>
              </a:rPr>
              <a:t>=</a:t>
            </a:r>
            <a:r>
              <a:rPr lang="en-US" altLang="zh-CN" sz="1600" b="0" dirty="0">
                <a:solidFill>
                  <a:srgbClr val="C00000"/>
                </a:solidFill>
              </a:rPr>
              <a:t>y</a:t>
            </a:r>
            <a:r>
              <a:rPr lang="en-US" altLang="zh-CN" sz="1600" b="0" dirty="0">
                <a:solidFill>
                  <a:schemeClr val="tx2">
                    <a:lumMod val="60000"/>
                    <a:lumOff val="40000"/>
                  </a:schemeClr>
                </a:solidFill>
              </a:rPr>
              <a:t> </a:t>
            </a:r>
          </a:p>
          <a:p>
            <a:pPr algn="l"/>
            <a:r>
              <a:rPr lang="en-US" altLang="zh-CN" sz="1600" b="0" dirty="0">
                <a:solidFill>
                  <a:schemeClr val="tx2">
                    <a:lumMod val="60000"/>
                    <a:lumOff val="40000"/>
                  </a:schemeClr>
                </a:solidFill>
              </a:rPr>
              <a:t>) )</a:t>
            </a:r>
            <a:endParaRPr lang="zh-CN" altLang="en-US" sz="1600" b="0" dirty="0">
              <a:solidFill>
                <a:schemeClr val="tx2">
                  <a:lumMod val="60000"/>
                  <a:lumOff val="40000"/>
                </a:schemeClr>
              </a:solidFill>
            </a:endParaRPr>
          </a:p>
        </p:txBody>
      </p:sp>
    </p:spTree>
    <p:extLst>
      <p:ext uri="{BB962C8B-B14F-4D97-AF65-F5344CB8AC3E}">
        <p14:creationId xmlns:p14="http://schemas.microsoft.com/office/powerpoint/2010/main" val="11573910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par>
                                <p:cTn id="23" presetID="16" presetClass="entr" presetSubtype="2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inVertical)">
                                      <p:cBhvr>
                                        <p:cTn id="33" dur="500"/>
                                        <p:tgtEl>
                                          <p:spTgt spid="3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inVertical)">
                                      <p:cBhvr>
                                        <p:cTn id="41" dur="500"/>
                                        <p:tgtEl>
                                          <p:spTgt spid="50"/>
                                        </p:tgtEl>
                                      </p:cBhvr>
                                    </p:animEffect>
                                  </p:childTnLst>
                                </p:cTn>
                              </p:par>
                              <p:par>
                                <p:cTn id="42" presetID="16" presetClass="entr" presetSubtype="21"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barn(inVertical)">
                                      <p:cBhvr>
                                        <p:cTn id="44" dur="500"/>
                                        <p:tgtEl>
                                          <p:spTgt spid="49"/>
                                        </p:tgtEl>
                                      </p:cBhvr>
                                    </p:animEffect>
                                  </p:childTnLst>
                                </p:cTn>
                              </p:par>
                              <p:par>
                                <p:cTn id="45" presetID="16" presetClass="entr" presetSubtype="21"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barn(inVertical)">
                                      <p:cBhvr>
                                        <p:cTn id="47" dur="500"/>
                                        <p:tgtEl>
                                          <p:spTgt spid="4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barn(inVertical)">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barn(inVertical)">
                                      <p:cBhvr>
                                        <p:cTn id="55" dur="500"/>
                                        <p:tgtEl>
                                          <p:spTgt spid="56"/>
                                        </p:tgtEl>
                                      </p:cBhvr>
                                    </p:animEffect>
                                  </p:childTnLst>
                                </p:cTn>
                              </p:par>
                              <p:par>
                                <p:cTn id="56" presetID="16" presetClass="entr" presetSubtype="21"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barn(inVertical)">
                                      <p:cBhvr>
                                        <p:cTn id="58" dur="500"/>
                                        <p:tgtEl>
                                          <p:spTgt spid="55"/>
                                        </p:tgtEl>
                                      </p:cBhvr>
                                    </p:animEffect>
                                  </p:childTnLst>
                                </p:cTn>
                              </p:par>
                              <p:par>
                                <p:cTn id="59" presetID="16" presetClass="entr" presetSubtype="21"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arn(inVertical)">
                                      <p:cBhvr>
                                        <p:cTn id="61" dur="500"/>
                                        <p:tgtEl>
                                          <p:spTgt spid="5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barn(inVertical)">
                                      <p:cBhvr>
                                        <p:cTn id="64" dur="500"/>
                                        <p:tgtEl>
                                          <p:spTgt spid="5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barn(inVertical)">
                                      <p:cBhvr>
                                        <p:cTn id="69" dur="500"/>
                                        <p:tgtEl>
                                          <p:spTgt spid="18"/>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arn(inVertical)">
                                      <p:cBhvr>
                                        <p:cTn id="72" dur="500"/>
                                        <p:tgtEl>
                                          <p:spTgt spid="3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barn(inVertical)">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down)">
                                      <p:cBhvr>
                                        <p:cTn id="80" dur="500"/>
                                        <p:tgtEl>
                                          <p:spTgt spid="38"/>
                                        </p:tgtEl>
                                      </p:cBhvr>
                                    </p:animEffect>
                                  </p:childTnLst>
                                </p:cTn>
                              </p:par>
                              <p:par>
                                <p:cTn id="81" presetID="22" presetClass="entr" presetSubtype="4"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down)">
                                      <p:cBhvr>
                                        <p:cTn id="83" dur="500"/>
                                        <p:tgtEl>
                                          <p:spTgt spid="4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31" grpId="0" animBg="1"/>
      <p:bldP spid="32" grpId="0" animBg="1"/>
      <p:bldP spid="36" grpId="0" animBg="1"/>
      <p:bldP spid="47" grpId="0" animBg="1"/>
      <p:bldP spid="53" grpId="0" animBg="1"/>
      <p:bldP spid="59" grpId="0" animBg="1"/>
      <p:bldP spid="38" grpId="0" animBg="1"/>
      <p:bldP spid="3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z="2800" dirty="0">
                <a:ea typeface="宋体" charset="-122"/>
              </a:rPr>
              <a:t>数据操作：嵌套查询   带有</a:t>
            </a:r>
            <a:r>
              <a:rPr lang="en-US" altLang="zh-CN" sz="2800" dirty="0">
                <a:ea typeface="宋体" charset="-122"/>
              </a:rPr>
              <a:t>EXISTS</a:t>
            </a:r>
            <a:r>
              <a:rPr lang="zh-CN" altLang="en-US" sz="2800" dirty="0">
                <a:ea typeface="宋体" charset="-122"/>
              </a:rPr>
              <a:t>谓词的子查询</a:t>
            </a:r>
            <a:endParaRPr lang="zh-CN" altLang="zh-CN" dirty="0">
              <a:ea typeface="宋体" charset="-122"/>
            </a:endParaRPr>
          </a:p>
        </p:txBody>
      </p:sp>
      <p:sp>
        <p:nvSpPr>
          <p:cNvPr id="74755" name="Rectangle 3"/>
          <p:cNvSpPr>
            <a:spLocks noGrp="1" noChangeArrowheads="1"/>
          </p:cNvSpPr>
          <p:nvPr>
            <p:ph type="body" idx="1"/>
          </p:nvPr>
        </p:nvSpPr>
        <p:spPr>
          <a:xfrm>
            <a:off x="12328" y="1187004"/>
            <a:ext cx="8591872" cy="5256584"/>
          </a:xfrm>
        </p:spPr>
        <p:txBody>
          <a:bodyPr/>
          <a:lstStyle/>
          <a:p>
            <a:pPr lvl="1" algn="just" eaLnBrk="1" hangingPunct="1">
              <a:buFont typeface="Wingdings" pitchFamily="2" charset="2"/>
              <a:buNone/>
            </a:pPr>
            <a:r>
              <a:rPr lang="en-US" altLang="zh-CN" sz="2000" dirty="0">
                <a:solidFill>
                  <a:schemeClr val="tx2">
                    <a:lumMod val="60000"/>
                    <a:lumOff val="40000"/>
                  </a:schemeClr>
                </a:solidFill>
                <a:ea typeface="宋体" charset="-122"/>
              </a:rPr>
              <a:t>        SELECT </a:t>
            </a:r>
            <a:r>
              <a:rPr lang="en-US" altLang="zh-CN" sz="2000" dirty="0" err="1">
                <a:solidFill>
                  <a:schemeClr val="tx2">
                    <a:lumMod val="60000"/>
                    <a:lumOff val="40000"/>
                  </a:schemeClr>
                </a:solidFill>
                <a:ea typeface="宋体" charset="-122"/>
              </a:rPr>
              <a:t>Sname</a:t>
            </a:r>
            <a:endParaRPr lang="en-US" altLang="zh-CN" sz="2000" dirty="0">
              <a:solidFill>
                <a:schemeClr val="tx2">
                  <a:lumMod val="60000"/>
                  <a:lumOff val="40000"/>
                </a:schemeClr>
              </a:solidFill>
              <a:ea typeface="宋体" charset="-122"/>
            </a:endParaRPr>
          </a:p>
          <a:p>
            <a:pPr lvl="1" algn="just" eaLnBrk="1" hangingPunct="1">
              <a:buFont typeface="Wingdings" pitchFamily="2" charset="2"/>
              <a:buNone/>
            </a:pPr>
            <a:r>
              <a:rPr lang="en-US" altLang="zh-CN" sz="2000" dirty="0">
                <a:solidFill>
                  <a:schemeClr val="tx2">
                    <a:lumMod val="60000"/>
                    <a:lumOff val="40000"/>
                  </a:schemeClr>
                </a:solidFill>
                <a:ea typeface="宋体" charset="-122"/>
              </a:rPr>
              <a:t>        FROM Student</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WHERE NOT EXISTS</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  </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SELECT *</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FROM Course</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WHERE NOT EXISTS</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SELECT *</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FROM SC</a:t>
            </a:r>
          </a:p>
          <a:p>
            <a:pPr lvl="1" algn="just" eaLnBrk="1" hangingPunct="1">
              <a:buFont typeface="Wingdings" pitchFamily="2" charset="2"/>
              <a:buNone/>
            </a:pPr>
            <a:r>
              <a:rPr lang="en-US" altLang="zh-CN" sz="2000" dirty="0">
                <a:solidFill>
                  <a:schemeClr val="tx2">
                    <a:lumMod val="60000"/>
                    <a:lumOff val="40000"/>
                  </a:schemeClr>
                </a:solidFill>
                <a:ea typeface="宋体" charset="-122"/>
              </a:rPr>
              <a:t>                                        WHERE </a:t>
            </a:r>
            <a:r>
              <a:rPr lang="en-US" altLang="zh-CN" sz="2000" dirty="0" err="1">
                <a:solidFill>
                  <a:schemeClr val="tx2">
                    <a:lumMod val="60000"/>
                    <a:lumOff val="40000"/>
                  </a:schemeClr>
                </a:solidFill>
                <a:ea typeface="宋体" charset="-122"/>
              </a:rPr>
              <a:t>SC.Sno</a:t>
            </a:r>
            <a:r>
              <a:rPr lang="en-US" altLang="zh-CN" sz="2000" dirty="0">
                <a:solidFill>
                  <a:schemeClr val="tx2">
                    <a:lumMod val="60000"/>
                    <a:lumOff val="40000"/>
                  </a:schemeClr>
                </a:solidFill>
                <a:ea typeface="宋体" charset="-122"/>
              </a:rPr>
              <a:t> = </a:t>
            </a:r>
            <a:r>
              <a:rPr lang="en-US" altLang="zh-CN" sz="2000" dirty="0" err="1">
                <a:solidFill>
                  <a:schemeClr val="tx2">
                    <a:lumMod val="60000"/>
                    <a:lumOff val="40000"/>
                  </a:schemeClr>
                </a:solidFill>
                <a:ea typeface="宋体" charset="-122"/>
              </a:rPr>
              <a:t>Student.Sno</a:t>
            </a:r>
            <a:endParaRPr lang="en-US" altLang="zh-CN" sz="2000" dirty="0">
              <a:solidFill>
                <a:schemeClr val="tx2">
                  <a:lumMod val="60000"/>
                  <a:lumOff val="40000"/>
                </a:schemeClr>
              </a:solidFill>
              <a:ea typeface="宋体" charset="-122"/>
            </a:endParaRPr>
          </a:p>
          <a:p>
            <a:pPr lvl="1" algn="just" eaLnBrk="1" hangingPunct="1">
              <a:buFont typeface="Wingdings" pitchFamily="2" charset="2"/>
              <a:buNone/>
            </a:pPr>
            <a:r>
              <a:rPr lang="en-US" altLang="zh-CN" sz="2000" dirty="0">
                <a:solidFill>
                  <a:schemeClr val="tx2">
                    <a:lumMod val="60000"/>
                    <a:lumOff val="40000"/>
                  </a:schemeClr>
                </a:solidFill>
                <a:ea typeface="宋体" charset="-122"/>
              </a:rPr>
              <a:t>                                            AND </a:t>
            </a:r>
            <a:r>
              <a:rPr lang="en-US" altLang="zh-CN" sz="2000" dirty="0" err="1">
                <a:solidFill>
                  <a:schemeClr val="tx2">
                    <a:lumMod val="60000"/>
                    <a:lumOff val="40000"/>
                  </a:schemeClr>
                </a:solidFill>
                <a:ea typeface="宋体" charset="-122"/>
              </a:rPr>
              <a:t>SC.Cno</a:t>
            </a:r>
            <a:r>
              <a:rPr lang="en-US" altLang="zh-CN" sz="2000" dirty="0">
                <a:solidFill>
                  <a:schemeClr val="tx2">
                    <a:lumMod val="60000"/>
                    <a:lumOff val="40000"/>
                  </a:schemeClr>
                </a:solidFill>
                <a:ea typeface="宋体" charset="-122"/>
              </a:rPr>
              <a:t> = </a:t>
            </a:r>
            <a:r>
              <a:rPr lang="en-US" altLang="zh-CN" sz="2000" dirty="0" err="1">
                <a:solidFill>
                  <a:schemeClr val="tx2">
                    <a:lumMod val="60000"/>
                    <a:lumOff val="40000"/>
                  </a:schemeClr>
                </a:solidFill>
                <a:ea typeface="宋体" charset="-122"/>
              </a:rPr>
              <a:t>Course.Cno</a:t>
            </a:r>
            <a:endParaRPr lang="en-US" altLang="zh-CN" sz="2000" dirty="0">
              <a:solidFill>
                <a:schemeClr val="tx2">
                  <a:lumMod val="60000"/>
                  <a:lumOff val="40000"/>
                </a:schemeClr>
              </a:solidFill>
              <a:ea typeface="宋体" charset="-122"/>
            </a:endParaRPr>
          </a:p>
          <a:p>
            <a:pPr lvl="1" algn="just" eaLnBrk="1" hangingPunct="1">
              <a:buFont typeface="Wingdings" pitchFamily="2" charset="2"/>
              <a:buNone/>
            </a:pPr>
            <a:r>
              <a:rPr lang="en-US" altLang="zh-CN" sz="2000" dirty="0">
                <a:solidFill>
                  <a:schemeClr val="tx2">
                    <a:lumMod val="60000"/>
                    <a:lumOff val="40000"/>
                  </a:schemeClr>
                </a:solidFill>
                <a:ea typeface="宋体" charset="-122"/>
              </a:rPr>
              <a:t>                                       )</a:t>
            </a:r>
            <a:endParaRPr lang="zh-CN" altLang="en-US" sz="2000" dirty="0">
              <a:solidFill>
                <a:schemeClr val="tx2">
                  <a:lumMod val="60000"/>
                  <a:lumOff val="40000"/>
                </a:schemeClr>
              </a:solidFill>
              <a:ea typeface="宋体" charset="-122"/>
            </a:endParaRPr>
          </a:p>
          <a:p>
            <a:pPr lvl="1" algn="just" eaLnBrk="1" hangingPunct="1">
              <a:buFont typeface="Wingdings" pitchFamily="2" charset="2"/>
              <a:buNone/>
            </a:pPr>
            <a:r>
              <a:rPr lang="zh-CN" altLang="en-US" sz="2000" dirty="0">
                <a:solidFill>
                  <a:schemeClr val="tx2">
                    <a:lumMod val="60000"/>
                    <a:lumOff val="40000"/>
                  </a:schemeClr>
                </a:solidFill>
                <a:ea typeface="宋体" charset="-122"/>
              </a:rPr>
              <a:t>                       </a:t>
            </a:r>
            <a:r>
              <a:rPr lang="en-US" altLang="zh-CN" sz="2000" dirty="0">
                <a:solidFill>
                  <a:schemeClr val="tx2">
                    <a:lumMod val="60000"/>
                    <a:lumOff val="40000"/>
                  </a:schemeClr>
                </a:solidFill>
                <a:ea typeface="宋体" charset="-122"/>
              </a:rPr>
              <a:t>)</a:t>
            </a:r>
            <a:endParaRPr lang="zh-CN" altLang="en-US" sz="2000" dirty="0">
              <a:solidFill>
                <a:schemeClr val="tx2">
                  <a:lumMod val="60000"/>
                  <a:lumOff val="40000"/>
                </a:schemeClr>
              </a:solidFill>
              <a:ea typeface="宋体" charset="-122"/>
            </a:endParaRPr>
          </a:p>
          <a:p>
            <a:pPr eaLnBrk="1" hangingPunct="1"/>
            <a:endParaRPr lang="en-US" altLang="zh-CN" sz="2400" dirty="0">
              <a:ea typeface="宋体" charset="-122"/>
            </a:endParaRPr>
          </a:p>
        </p:txBody>
      </p:sp>
    </p:spTree>
    <p:extLst>
      <p:ext uri="{BB962C8B-B14F-4D97-AF65-F5344CB8AC3E}">
        <p14:creationId xmlns:p14="http://schemas.microsoft.com/office/powerpoint/2010/main" val="2058143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7"/>
          <p:cNvSpPr>
            <a:spLocks noGrp="1" noChangeArrowheads="1"/>
          </p:cNvSpPr>
          <p:nvPr>
            <p:ph type="title"/>
          </p:nvPr>
        </p:nvSpPr>
        <p:spPr/>
        <p:txBody>
          <a:bodyPr/>
          <a:lstStyle/>
          <a:p>
            <a:pPr eaLnBrk="1" hangingPunct="1"/>
            <a:r>
              <a:rPr lang="zh-CN" altLang="en-US" dirty="0">
                <a:ea typeface="宋体" charset="-122"/>
              </a:rPr>
              <a:t>数据库对象定义</a:t>
            </a:r>
          </a:p>
        </p:txBody>
      </p:sp>
      <p:graphicFrame>
        <p:nvGraphicFramePr>
          <p:cNvPr id="518214" name="Group 70"/>
          <p:cNvGraphicFramePr>
            <a:graphicFrameLocks noGrp="1"/>
          </p:cNvGraphicFramePr>
          <p:nvPr>
            <p:ph idx="1"/>
            <p:extLst>
              <p:ext uri="{D42A27DB-BD31-4B8C-83A1-F6EECF244321}">
                <p14:modId xmlns:p14="http://schemas.microsoft.com/office/powerpoint/2010/main" val="1817425503"/>
              </p:ext>
            </p:extLst>
          </p:nvPr>
        </p:nvGraphicFramePr>
        <p:xfrm>
          <a:off x="263153" y="1628800"/>
          <a:ext cx="8686800" cy="4535490"/>
        </p:xfrm>
        <a:graphic>
          <a:graphicData uri="http://schemas.openxmlformats.org/drawingml/2006/table">
            <a:tbl>
              <a:tblPr/>
              <a:tblGrid>
                <a:gridCol w="1568450">
                  <a:extLst>
                    <a:ext uri="{9D8B030D-6E8A-4147-A177-3AD203B41FA5}">
                      <a16:colId xmlns:a16="http://schemas.microsoft.com/office/drawing/2014/main" val="20000"/>
                    </a:ext>
                  </a:extLst>
                </a:gridCol>
                <a:gridCol w="2690813">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1979612">
                  <a:extLst>
                    <a:ext uri="{9D8B030D-6E8A-4147-A177-3AD203B41FA5}">
                      <a16:colId xmlns:a16="http://schemas.microsoft.com/office/drawing/2014/main" val="20003"/>
                    </a:ext>
                  </a:extLst>
                </a:gridCol>
              </a:tblGrid>
              <a:tr h="642938">
                <a:tc rowSpan="2">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操作对象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gridSpan="3">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操作方式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41350">
                <a:tc v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创 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a:ln>
                            <a:noFill/>
                          </a:ln>
                          <a:solidFill>
                            <a:schemeClr val="bg1"/>
                          </a:solidFill>
                          <a:effectLst/>
                          <a:latin typeface="Arial" charset="0"/>
                          <a:ea typeface="宋体" pitchFamily="2" charset="-122"/>
                        </a:rPr>
                        <a:t>删 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修 改</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1"/>
                  </a:ext>
                </a:extLst>
              </a:tr>
              <a:tr h="6429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数据库</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DATABASE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DATABASE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2"/>
                  </a:ext>
                </a:extLst>
              </a:tr>
              <a:tr h="6810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SCHEMA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SCHEMA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6429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TABLE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TABLE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ALTER TABLE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4"/>
                  </a:ext>
                </a:extLst>
              </a:tr>
              <a:tr h="64135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视图</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VIEW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VIEW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r h="6429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索引</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INDEX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INDEX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宋体" pitchFamily="2" charset="-122"/>
                          <a:cs typeface="+mn-cs"/>
                        </a:rPr>
                        <a:t>Alter index</a:t>
                      </a:r>
                      <a:endParaRPr kumimoji="0" lang="zh-CN" altLang="zh-CN" sz="2000" b="0" i="0" u="none" strike="noStrike" kern="1200" cap="none" normalizeH="0" baseline="0" dirty="0">
                        <a:ln>
                          <a:noFill/>
                        </a:ln>
                        <a:solidFill>
                          <a:schemeClr val="tx1"/>
                        </a:solidFill>
                        <a:effectLst/>
                        <a:latin typeface="Arial"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745475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84126" y="152400"/>
            <a:ext cx="8729662" cy="609600"/>
          </a:xfrm>
        </p:spPr>
        <p:txBody>
          <a:bodyPr/>
          <a:lstStyle/>
          <a:p>
            <a:r>
              <a:rPr lang="zh-CN" altLang="en-US" dirty="0">
                <a:ea typeface="宋体" charset="-122"/>
              </a:rPr>
              <a:t>数据操作：嵌套查询   带有</a:t>
            </a:r>
            <a:r>
              <a:rPr lang="en-US" altLang="zh-CN" dirty="0">
                <a:ea typeface="宋体" charset="-122"/>
              </a:rPr>
              <a:t>EXISTS</a:t>
            </a:r>
            <a:r>
              <a:rPr lang="zh-CN" altLang="en-US" dirty="0">
                <a:ea typeface="宋体" charset="-122"/>
              </a:rPr>
              <a:t>谓词的子查询</a:t>
            </a:r>
          </a:p>
        </p:txBody>
      </p:sp>
      <mc:AlternateContent xmlns:mc="http://schemas.openxmlformats.org/markup-compatibility/2006" xmlns:a14="http://schemas.microsoft.com/office/drawing/2010/main">
        <mc:Choice Requires="a14">
          <p:sp>
            <p:nvSpPr>
              <p:cNvPr id="75779" name="Rectangle 3"/>
              <p:cNvSpPr>
                <a:spLocks noGrp="1" noChangeArrowheads="1"/>
              </p:cNvSpPr>
              <p:nvPr>
                <p:ph type="body" idx="1"/>
              </p:nvPr>
            </p:nvSpPr>
            <p:spPr>
              <a:xfrm>
                <a:off x="184126" y="1268760"/>
                <a:ext cx="7988274" cy="1080120"/>
              </a:xfrm>
              <a:solidFill>
                <a:schemeClr val="bg1">
                  <a:lumMod val="90000"/>
                </a:schemeClr>
              </a:solidFill>
            </p:spPr>
            <p:txBody>
              <a:bodyPr/>
              <a:lstStyle/>
              <a:p>
                <a:pPr eaLnBrk="1" hangingPunct="1">
                  <a:buSzPct val="65000"/>
                  <a:buFont typeface="Wingdings" panose="05000000000000000000" pitchFamily="2" charset="2"/>
                  <a:buChar char="l"/>
                </a:pPr>
                <a:r>
                  <a:rPr lang="zh-CN" altLang="en-US" sz="2400" dirty="0">
                    <a:ea typeface="宋体" charset="-122"/>
                  </a:rPr>
                  <a:t>实现逻辑蕴涵 </a:t>
                </a:r>
                <a:endParaRPr lang="en-US" altLang="zh-CN" sz="2400" dirty="0">
                  <a:ea typeface="宋体" charset="-122"/>
                </a:endParaRPr>
              </a:p>
              <a:p>
                <a:pPr eaLnBrk="1" hangingPunct="1">
                  <a:lnSpc>
                    <a:spcPct val="130000"/>
                  </a:lnSpc>
                  <a:buFont typeface="Wingdings" pitchFamily="2" charset="2"/>
                  <a:buNone/>
                </a:pPr>
                <a14:m>
                  <m:oMathPara xmlns:m="http://schemas.openxmlformats.org/officeDocument/2006/math">
                    <m:oMathParaPr>
                      <m:jc m:val="centerGroup"/>
                    </m:oMathParaPr>
                    <m:oMath xmlns:m="http://schemas.openxmlformats.org/officeDocument/2006/math">
                      <m:r>
                        <a:rPr lang="en-US" altLang="zh-CN" b="1" i="1" smtClean="0">
                          <a:latin typeface="Cambria Math"/>
                          <a:ea typeface="宋体" charset="-122"/>
                        </a:rPr>
                        <m:t>𝒑</m:t>
                      </m:r>
                      <m:r>
                        <a:rPr lang="en-US" altLang="zh-CN" b="1" i="1" smtClean="0">
                          <a:latin typeface="Cambria Math"/>
                          <a:ea typeface="Cambria Math"/>
                        </a:rPr>
                        <m:t>→</m:t>
                      </m:r>
                      <m:r>
                        <a:rPr lang="en-US" altLang="zh-CN" b="1" i="1" smtClean="0">
                          <a:latin typeface="Cambria Math"/>
                          <a:ea typeface="宋体" charset="-122"/>
                        </a:rPr>
                        <m:t>𝒒</m:t>
                      </m:r>
                      <m:r>
                        <a:rPr lang="en-US" altLang="zh-CN" b="1" i="1" smtClean="0">
                          <a:latin typeface="Cambria Math"/>
                          <a:ea typeface="Cambria Math"/>
                        </a:rPr>
                        <m:t>≡¬</m:t>
                      </m:r>
                      <m:r>
                        <a:rPr lang="en-US" altLang="zh-CN" b="1" i="1" smtClean="0">
                          <a:latin typeface="Cambria Math"/>
                          <a:ea typeface="Cambria Math"/>
                        </a:rPr>
                        <m:t>𝒑</m:t>
                      </m:r>
                      <m:r>
                        <a:rPr lang="en-US" altLang="zh-CN" b="1" i="1" smtClean="0">
                          <a:latin typeface="Cambria Math"/>
                          <a:ea typeface="Cambria Math"/>
                        </a:rPr>
                        <m:t>⋁</m:t>
                      </m:r>
                      <m:r>
                        <a:rPr lang="en-US" altLang="zh-CN" b="1" i="1" smtClean="0">
                          <a:latin typeface="Cambria Math"/>
                          <a:ea typeface="Cambria Math"/>
                        </a:rPr>
                        <m:t>𝒒</m:t>
                      </m:r>
                    </m:oMath>
                  </m:oMathPara>
                </a14:m>
                <a:endParaRPr lang="en-US" altLang="zh-CN" dirty="0">
                  <a:ea typeface="宋体" charset="-122"/>
                </a:endParaRPr>
              </a:p>
            </p:txBody>
          </p:sp>
        </mc:Choice>
        <mc:Fallback xmlns="">
          <p:sp>
            <p:nvSpPr>
              <p:cNvPr id="75779" name="Rectangle 3"/>
              <p:cNvSpPr>
                <a:spLocks noGrp="1" noRot="1" noChangeAspect="1" noMove="1" noResize="1" noEditPoints="1" noAdjustHandles="1" noChangeArrowheads="1" noChangeShapeType="1" noTextEdit="1"/>
              </p:cNvSpPr>
              <p:nvPr>
                <p:ph type="body" idx="1"/>
              </p:nvPr>
            </p:nvSpPr>
            <p:spPr>
              <a:xfrm>
                <a:off x="184126" y="1268760"/>
                <a:ext cx="7988274" cy="1080120"/>
              </a:xfrm>
              <a:blipFill rotWithShape="1">
                <a:blip r:embed="rId2"/>
                <a:stretch>
                  <a:fillRect l="-229" t="-5650"/>
                </a:stretch>
              </a:blipFill>
            </p:spPr>
            <p:txBody>
              <a:bodyPr/>
              <a:lstStyle/>
              <a:p>
                <a:r>
                  <a:rPr lang="zh-CN" altLang="en-US">
                    <a:noFill/>
                  </a:rPr>
                  <a:t> </a:t>
                </a:r>
              </a:p>
            </p:txBody>
          </p:sp>
        </mc:Fallback>
      </mc:AlternateContent>
      <p:sp>
        <p:nvSpPr>
          <p:cNvPr id="4" name="Rectangle 3"/>
          <p:cNvSpPr txBox="1">
            <a:spLocks noChangeArrowheads="1"/>
          </p:cNvSpPr>
          <p:nvPr/>
        </p:nvSpPr>
        <p:spPr bwMode="auto">
          <a:xfrm>
            <a:off x="184126" y="2564904"/>
            <a:ext cx="8729662" cy="720080"/>
          </a:xfrm>
          <a:prstGeom prst="rect">
            <a:avLst/>
          </a:prstGeom>
          <a:solidFill>
            <a:srgbClr val="CC99FF"/>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Clr>
                <a:srgbClr val="FF6600"/>
              </a:buClr>
              <a:buFont typeface="Wingdings" panose="05000000000000000000" pitchFamily="2" charset="2"/>
              <a:buChar char="Ø"/>
            </a:pPr>
            <a:r>
              <a:rPr lang="zh-CN" altLang="en-US" sz="2000" kern="0" dirty="0">
                <a:ea typeface="宋体" charset="-122"/>
              </a:rPr>
              <a:t>查询至少选修了学号为‘</a:t>
            </a:r>
            <a:r>
              <a:rPr lang="en-US" altLang="zh-CN" sz="2000" kern="0" dirty="0">
                <a:ea typeface="宋体" charset="-122"/>
              </a:rPr>
              <a:t>03001</a:t>
            </a:r>
            <a:r>
              <a:rPr lang="zh-CN" altLang="en-US" sz="2000" kern="0" dirty="0">
                <a:ea typeface="宋体" charset="-122"/>
              </a:rPr>
              <a:t>’学生选修的全部课程的学生学号</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184126" y="3454400"/>
                <a:ext cx="8729662" cy="273630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SzPct val="70000"/>
                  <a:buFont typeface="Wingdings" pitchFamily="2" charset="2"/>
                  <a:buChar char="n"/>
                </a:pPr>
                <a:r>
                  <a:rPr lang="zh-CN" altLang="en-US" sz="2000" kern="0" dirty="0">
                    <a:ea typeface="宋体" charset="-122"/>
                  </a:rPr>
                  <a:t>用逻辑蕴函表达：查询学号为</a:t>
                </a:r>
                <a:r>
                  <a:rPr lang="en-US" altLang="zh-CN" sz="2000" kern="0" dirty="0">
                    <a:ea typeface="宋体" charset="-122"/>
                  </a:rPr>
                  <a:t>x</a:t>
                </a:r>
                <a:r>
                  <a:rPr lang="zh-CN" altLang="en-US" sz="2000" kern="0" dirty="0">
                    <a:ea typeface="宋体" charset="-122"/>
                  </a:rPr>
                  <a:t>的学生，对所有的课程</a:t>
                </a:r>
                <a:r>
                  <a:rPr lang="en-US" altLang="zh-CN" sz="2000" kern="0" dirty="0">
                    <a:ea typeface="宋体" charset="-122"/>
                  </a:rPr>
                  <a:t>y</a:t>
                </a:r>
                <a:r>
                  <a:rPr lang="zh-CN" altLang="en-US" sz="2000" kern="0" dirty="0">
                    <a:ea typeface="宋体" charset="-122"/>
                  </a:rPr>
                  <a:t>，只要‘</a:t>
                </a:r>
                <a:r>
                  <a:rPr lang="en-US" altLang="zh-CN" sz="2000" kern="0" dirty="0">
                    <a:ea typeface="宋体" charset="-122"/>
                  </a:rPr>
                  <a:t>03001</a:t>
                </a:r>
                <a:r>
                  <a:rPr lang="zh-CN" altLang="en-US" sz="2000" kern="0" dirty="0">
                    <a:ea typeface="宋体" charset="-122"/>
                  </a:rPr>
                  <a:t>’号学生选修了课程</a:t>
                </a:r>
                <a:r>
                  <a:rPr lang="en-US" altLang="zh-CN" sz="2000" kern="0" dirty="0">
                    <a:ea typeface="宋体" charset="-122"/>
                  </a:rPr>
                  <a:t>y</a:t>
                </a:r>
                <a:r>
                  <a:rPr lang="zh-CN" altLang="en-US" sz="2000" kern="0" dirty="0">
                    <a:ea typeface="宋体" charset="-122"/>
                  </a:rPr>
                  <a:t>，则</a:t>
                </a:r>
                <a:r>
                  <a:rPr lang="en-US" altLang="zh-CN" sz="2000" kern="0" dirty="0">
                    <a:ea typeface="宋体" charset="-122"/>
                  </a:rPr>
                  <a:t>x</a:t>
                </a:r>
                <a:r>
                  <a:rPr lang="zh-CN" altLang="en-US" sz="2000" kern="0" dirty="0">
                    <a:ea typeface="宋体" charset="-122"/>
                  </a:rPr>
                  <a:t>也选修了</a:t>
                </a:r>
                <a:r>
                  <a:rPr lang="en-US" altLang="zh-CN" sz="2000" kern="0" dirty="0">
                    <a:ea typeface="宋体" charset="-122"/>
                  </a:rPr>
                  <a:t>y</a:t>
                </a:r>
                <a:r>
                  <a:rPr lang="zh-CN" altLang="en-US" sz="2000" kern="0" dirty="0">
                    <a:ea typeface="宋体" charset="-122"/>
                  </a:rPr>
                  <a:t>。</a:t>
                </a:r>
                <a:endParaRPr lang="en-US" altLang="zh-CN" sz="2000" kern="0" dirty="0">
                  <a:ea typeface="宋体" charset="-122"/>
                </a:endParaRPr>
              </a:p>
              <a:p>
                <a:pPr lvl="1">
                  <a:lnSpc>
                    <a:spcPts val="3000"/>
                  </a:lnSpc>
                  <a:buSzPct val="70000"/>
                  <a:buFont typeface="Wingdings" pitchFamily="2" charset="2"/>
                  <a:buChar char="n"/>
                </a:pPr>
                <a:r>
                  <a:rPr lang="zh-CN" altLang="en-US" sz="1800" b="0" kern="0" dirty="0">
                    <a:ea typeface="宋体" charset="-122"/>
                  </a:rPr>
                  <a:t>谓词</a:t>
                </a:r>
                <a:r>
                  <a:rPr lang="en-US" altLang="zh-CN" sz="1800" b="0" kern="0" dirty="0">
                    <a:ea typeface="宋体" charset="-122"/>
                  </a:rPr>
                  <a:t>p(‘03001’, y)</a:t>
                </a:r>
                <a:r>
                  <a:rPr lang="zh-CN" altLang="en-US" sz="1800" b="0" kern="0" dirty="0">
                    <a:ea typeface="宋体" charset="-122"/>
                  </a:rPr>
                  <a:t>： </a:t>
                </a:r>
                <a:r>
                  <a:rPr lang="en-US" altLang="zh-CN" sz="1800" b="0" kern="0" dirty="0">
                    <a:ea typeface="宋体" charset="-122"/>
                  </a:rPr>
                  <a:t>‘03001’</a:t>
                </a:r>
                <a:r>
                  <a:rPr lang="zh-CN" altLang="en-US" sz="1800" b="0" kern="0" dirty="0">
                    <a:ea typeface="宋体" charset="-122"/>
                  </a:rPr>
                  <a:t>号学生选修了课程</a:t>
                </a:r>
                <a:r>
                  <a:rPr lang="en-US" altLang="zh-CN" sz="1800" b="0" kern="0" dirty="0">
                    <a:ea typeface="宋体" charset="-122"/>
                  </a:rPr>
                  <a:t>y</a:t>
                </a:r>
              </a:p>
              <a:p>
                <a:pPr lvl="1">
                  <a:lnSpc>
                    <a:spcPts val="3000"/>
                  </a:lnSpc>
                  <a:buSzPct val="70000"/>
                  <a:buFont typeface="Wingdings" pitchFamily="2" charset="2"/>
                  <a:buChar char="n"/>
                </a:pPr>
                <a:r>
                  <a:rPr lang="zh-CN" altLang="en-US" sz="1800" b="0" kern="0" dirty="0">
                    <a:ea typeface="宋体" charset="-122"/>
                  </a:rPr>
                  <a:t>谓词</a:t>
                </a:r>
                <a:r>
                  <a:rPr lang="en-US" altLang="zh-CN" sz="1800" b="0" kern="0" dirty="0">
                    <a:ea typeface="宋体" charset="-122"/>
                  </a:rPr>
                  <a:t>q(x, y)</a:t>
                </a:r>
                <a:r>
                  <a:rPr lang="zh-CN" altLang="en-US" sz="1800" b="0" kern="0" dirty="0">
                    <a:ea typeface="宋体" charset="-122"/>
                  </a:rPr>
                  <a:t>：</a:t>
                </a:r>
                <a:r>
                  <a:rPr lang="en-US" altLang="zh-CN" sz="1800" b="0" kern="0" dirty="0">
                    <a:ea typeface="宋体" charset="-122"/>
                  </a:rPr>
                  <a:t> x</a:t>
                </a:r>
                <a:r>
                  <a:rPr lang="zh-CN" altLang="en-US" sz="1800" b="0" kern="0" dirty="0">
                    <a:ea typeface="宋体" charset="-122"/>
                  </a:rPr>
                  <a:t>号学生选修了课程</a:t>
                </a:r>
                <a:r>
                  <a:rPr lang="en-US" altLang="zh-CN" sz="1800" b="0" kern="0" dirty="0">
                    <a:ea typeface="宋体" charset="-122"/>
                  </a:rPr>
                  <a:t>y</a:t>
                </a:r>
              </a:p>
              <a:p>
                <a:pPr>
                  <a:lnSpc>
                    <a:spcPts val="3000"/>
                  </a:lnSpc>
                  <a:buNone/>
                </a:pPr>
                <a:r>
                  <a:rPr lang="en-US" altLang="zh-CN" sz="2000" kern="0" dirty="0">
                    <a:ea typeface="宋体" charset="-122"/>
                  </a:rPr>
                  <a:t>	</a:t>
                </a:r>
                <a:endParaRPr lang="en-US" altLang="zh-CN" sz="2000" i="1" dirty="0">
                  <a:latin typeface="Cambria Math"/>
                  <a:ea typeface="宋体" charset="-122"/>
                </a:endParaRPr>
              </a:p>
              <a:p>
                <a:pPr>
                  <a:lnSpc>
                    <a:spcPts val="3000"/>
                  </a:lnSpc>
                  <a:buNone/>
                </a:pPr>
                <a14:m>
                  <m:oMathPara xmlns:m="http://schemas.openxmlformats.org/officeDocument/2006/math">
                    <m:oMathParaPr>
                      <m:jc m:val="centerGroup"/>
                    </m:oMathParaPr>
                    <m:oMath xmlns:m="http://schemas.openxmlformats.org/officeDocument/2006/math">
                      <m:r>
                        <a:rPr lang="en-US" altLang="zh-CN" sz="2000" b="1" i="1" smtClean="0">
                          <a:latin typeface="Cambria Math"/>
                          <a:ea typeface="宋体" charset="-122"/>
                        </a:rPr>
                        <m:t> </m:t>
                      </m:r>
                      <m:r>
                        <a:rPr lang="en-US" altLang="zh-CN" sz="2000" b="1" i="1" smtClean="0">
                          <a:latin typeface="Cambria Math"/>
                          <a:ea typeface="Cambria Math"/>
                        </a:rPr>
                        <m:t>∀(</m:t>
                      </m:r>
                      <m:r>
                        <a:rPr lang="en-US" altLang="zh-CN" sz="2000" b="1" i="1" smtClean="0">
                          <a:latin typeface="Cambria Math"/>
                          <a:ea typeface="Cambria Math"/>
                        </a:rPr>
                        <m:t>𝒚</m:t>
                      </m:r>
                      <m:r>
                        <a:rPr lang="en-US" altLang="zh-CN" sz="2000" b="1" i="1" smtClean="0">
                          <a:latin typeface="Cambria Math"/>
                          <a:ea typeface="Cambria Math"/>
                        </a:rPr>
                        <m:t>)</m:t>
                      </m:r>
                      <m:r>
                        <a:rPr lang="en-US" altLang="zh-CN" sz="2000" i="1">
                          <a:latin typeface="Cambria Math"/>
                          <a:ea typeface="宋体" charset="-122"/>
                        </a:rPr>
                        <m:t>𝒑</m:t>
                      </m:r>
                      <m:r>
                        <a:rPr lang="en-US" altLang="zh-CN" sz="2000" b="1" i="1" smtClean="0">
                          <a:latin typeface="Cambria Math"/>
                          <a:ea typeface="宋体" charset="-122"/>
                        </a:rPr>
                        <m:t>(′</m:t>
                      </m:r>
                      <m:r>
                        <a:rPr lang="en-US" altLang="zh-CN" sz="2000" b="1" i="1" smtClean="0">
                          <a:latin typeface="Cambria Math"/>
                          <a:ea typeface="宋体" charset="-122"/>
                        </a:rPr>
                        <m:t>𝟎𝟑𝟎𝟎𝟏</m:t>
                      </m:r>
                      <m:r>
                        <a:rPr lang="en-US" altLang="zh-CN" sz="2000" b="1" i="1" smtClean="0">
                          <a:latin typeface="Cambria Math"/>
                          <a:ea typeface="宋体" charset="-122"/>
                        </a:rPr>
                        <m:t>′,</m:t>
                      </m:r>
                      <m:r>
                        <a:rPr lang="en-US" altLang="zh-CN" sz="2000" b="1" i="1" smtClean="0">
                          <a:latin typeface="Cambria Math"/>
                          <a:ea typeface="宋体" charset="-122"/>
                        </a:rPr>
                        <m:t>𝒚</m:t>
                      </m:r>
                      <m:r>
                        <a:rPr lang="en-US" altLang="zh-CN" sz="2000" b="1" i="1" smtClean="0">
                          <a:latin typeface="Cambria Math"/>
                          <a:ea typeface="宋体" charset="-122"/>
                        </a:rPr>
                        <m:t>)</m:t>
                      </m:r>
                      <m:r>
                        <a:rPr lang="en-US" altLang="zh-CN" sz="2000" i="1">
                          <a:latin typeface="Cambria Math"/>
                          <a:ea typeface="Cambria Math"/>
                        </a:rPr>
                        <m:t>→</m:t>
                      </m:r>
                      <m:r>
                        <a:rPr lang="en-US" altLang="zh-CN" sz="2000" i="1">
                          <a:latin typeface="Cambria Math"/>
                          <a:ea typeface="宋体" charset="-122"/>
                        </a:rPr>
                        <m:t>𝒒</m:t>
                      </m:r>
                      <m:r>
                        <a:rPr lang="en-US" altLang="zh-CN" sz="2000" b="1" i="1" smtClean="0">
                          <a:latin typeface="Cambria Math"/>
                          <a:ea typeface="宋体" charset="-122"/>
                        </a:rPr>
                        <m:t>(</m:t>
                      </m:r>
                      <m:r>
                        <a:rPr lang="en-US" altLang="zh-CN" sz="2000" b="1" i="1" smtClean="0">
                          <a:latin typeface="Cambria Math"/>
                          <a:ea typeface="宋体" charset="-122"/>
                        </a:rPr>
                        <m:t>𝒙</m:t>
                      </m:r>
                      <m:r>
                        <a:rPr lang="en-US" altLang="zh-CN" sz="2000" b="1" i="1" smtClean="0">
                          <a:latin typeface="Cambria Math"/>
                          <a:ea typeface="宋体" charset="-122"/>
                        </a:rPr>
                        <m:t>,</m:t>
                      </m:r>
                      <m:r>
                        <a:rPr lang="en-US" altLang="zh-CN" sz="2000" b="1" i="1" smtClean="0">
                          <a:latin typeface="Cambria Math"/>
                          <a:ea typeface="宋体" charset="-122"/>
                        </a:rPr>
                        <m:t>𝒚</m:t>
                      </m:r>
                      <m:r>
                        <a:rPr lang="en-US" altLang="zh-CN" sz="2000" b="1" i="1" smtClean="0">
                          <a:latin typeface="Cambria Math"/>
                          <a:ea typeface="宋体" charset="-122"/>
                        </a:rPr>
                        <m:t>)</m:t>
                      </m:r>
                      <m:r>
                        <a:rPr lang="en-US" altLang="zh-CN" sz="2000" i="1">
                          <a:latin typeface="Cambria Math"/>
                          <a:ea typeface="Cambria Math"/>
                        </a:rPr>
                        <m:t>≡¬</m:t>
                      </m:r>
                      <m:r>
                        <a:rPr lang="en-US" altLang="zh-CN" sz="2000" i="1">
                          <a:latin typeface="Cambria Math"/>
                          <a:ea typeface="Cambria Math"/>
                        </a:rPr>
                        <m:t>𝒑</m:t>
                      </m:r>
                      <m:r>
                        <a:rPr lang="en-US" altLang="zh-CN" sz="2000" b="1" i="1" smtClean="0">
                          <a:latin typeface="Cambria Math"/>
                          <a:ea typeface="Cambria Math"/>
                        </a:rPr>
                        <m:t>(′</m:t>
                      </m:r>
                      <m:r>
                        <a:rPr lang="en-US" altLang="zh-CN" sz="2000" b="1" i="1" smtClean="0">
                          <a:latin typeface="Cambria Math"/>
                          <a:ea typeface="Cambria Math"/>
                        </a:rPr>
                        <m:t>𝟎𝟑𝟎𝟎</m:t>
                      </m:r>
                      <m:sSup>
                        <m:sSupPr>
                          <m:ctrlPr>
                            <a:rPr lang="en-US" altLang="zh-CN" sz="2000" b="1" i="1" smtClean="0">
                              <a:latin typeface="Cambria Math" panose="02040503050406030204" pitchFamily="18" charset="0"/>
                              <a:ea typeface="Cambria Math"/>
                            </a:rPr>
                          </m:ctrlPr>
                        </m:sSupPr>
                        <m:e>
                          <m:r>
                            <a:rPr lang="en-US" altLang="zh-CN" sz="2000" b="1" i="1" smtClean="0">
                              <a:latin typeface="Cambria Math"/>
                              <a:ea typeface="Cambria Math"/>
                            </a:rPr>
                            <m:t>𝟏</m:t>
                          </m:r>
                        </m:e>
                        <m:sup>
                          <m:r>
                            <a:rPr lang="en-US" altLang="zh-CN" sz="2000" b="1" i="1" smtClean="0">
                              <a:latin typeface="Cambria Math"/>
                              <a:ea typeface="Cambria Math"/>
                            </a:rPr>
                            <m:t>′</m:t>
                          </m:r>
                        </m:sup>
                      </m:sSup>
                      <m:r>
                        <a:rPr lang="en-US" altLang="zh-CN" sz="2000" b="1" i="1" smtClean="0">
                          <a:latin typeface="Cambria Math"/>
                          <a:ea typeface="Cambria Math"/>
                        </a:rPr>
                        <m:t>,</m:t>
                      </m:r>
                      <m:r>
                        <a:rPr lang="en-US" altLang="zh-CN" sz="2000" b="1" i="1" smtClean="0">
                          <a:latin typeface="Cambria Math"/>
                          <a:ea typeface="Cambria Math"/>
                        </a:rPr>
                        <m:t>𝒚</m:t>
                      </m:r>
                      <m:r>
                        <a:rPr lang="en-US" altLang="zh-CN" sz="2000" b="1" i="1" smtClean="0">
                          <a:latin typeface="Cambria Math"/>
                          <a:ea typeface="Cambria Math"/>
                        </a:rPr>
                        <m:t>)</m:t>
                      </m:r>
                      <m:r>
                        <a:rPr lang="en-US" altLang="zh-CN" sz="2000" i="1">
                          <a:latin typeface="Cambria Math"/>
                          <a:ea typeface="Cambria Math"/>
                        </a:rPr>
                        <m:t>⋁</m:t>
                      </m:r>
                      <m:r>
                        <a:rPr lang="en-US" altLang="zh-CN" sz="2000" i="1">
                          <a:latin typeface="Cambria Math"/>
                          <a:ea typeface="Cambria Math"/>
                        </a:rPr>
                        <m:t>𝒒</m:t>
                      </m:r>
                      <m:r>
                        <a:rPr lang="en-US" altLang="zh-CN" sz="2000" b="1" i="1" smtClean="0">
                          <a:latin typeface="Cambria Math"/>
                          <a:ea typeface="Cambria Math"/>
                        </a:rPr>
                        <m:t>(</m:t>
                      </m:r>
                      <m:r>
                        <a:rPr lang="en-US" altLang="zh-CN" sz="2000" b="1" i="1" smtClean="0">
                          <a:latin typeface="Cambria Math"/>
                          <a:ea typeface="Cambria Math"/>
                        </a:rPr>
                        <m:t>𝒙</m:t>
                      </m:r>
                      <m:r>
                        <a:rPr lang="en-US" altLang="zh-CN" sz="2000" b="1" i="1" smtClean="0">
                          <a:latin typeface="Cambria Math"/>
                          <a:ea typeface="Cambria Math"/>
                        </a:rPr>
                        <m:t>,</m:t>
                      </m:r>
                      <m:r>
                        <a:rPr lang="en-US" altLang="zh-CN" sz="2000" b="1" i="1" smtClean="0">
                          <a:latin typeface="Cambria Math"/>
                          <a:ea typeface="Cambria Math"/>
                        </a:rPr>
                        <m:t>𝒚</m:t>
                      </m:r>
                      <m:r>
                        <a:rPr lang="en-US" altLang="zh-CN" sz="2000" b="1" i="1" smtClean="0">
                          <a:latin typeface="Cambria Math"/>
                          <a:ea typeface="Cambria Math"/>
                        </a:rPr>
                        <m:t>)</m:t>
                      </m:r>
                    </m:oMath>
                  </m:oMathPara>
                </a14:m>
                <a:endParaRPr lang="en-US" altLang="zh-CN" sz="2000" dirty="0">
                  <a:ea typeface="宋体" charset="-122"/>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184126" y="3454400"/>
                <a:ext cx="8729662" cy="2736304"/>
              </a:xfrm>
              <a:prstGeom prst="rect">
                <a:avLst/>
              </a:prstGeom>
              <a:blipFill rotWithShape="1">
                <a:blip r:embed="rId3"/>
                <a:stretch>
                  <a:fillRect l="-70" t="-223" r="-29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2728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251520" y="2926990"/>
            <a:ext cx="5832648" cy="355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ts val="2000"/>
              </a:lnSpc>
              <a:buClr>
                <a:schemeClr val="accent1"/>
              </a:buClr>
              <a:buSzPct val="70000"/>
              <a:buNone/>
            </a:pPr>
            <a:r>
              <a:rPr lang="en-US" altLang="zh-CN" sz="1800" b="0" kern="0" dirty="0">
                <a:solidFill>
                  <a:schemeClr val="tx2">
                    <a:lumMod val="60000"/>
                    <a:lumOff val="40000"/>
                  </a:schemeClr>
                </a:solidFill>
                <a:ea typeface="宋体" charset="-122"/>
              </a:rPr>
              <a:t>SELECT </a:t>
            </a:r>
            <a:r>
              <a:rPr lang="en-US" altLang="zh-CN" sz="1800" b="0" kern="0" dirty="0" err="1">
                <a:solidFill>
                  <a:schemeClr val="tx2">
                    <a:lumMod val="60000"/>
                    <a:lumOff val="40000"/>
                  </a:schemeClr>
                </a:solidFill>
                <a:ea typeface="宋体" charset="-122"/>
              </a:rPr>
              <a:t>Sno</a:t>
            </a:r>
            <a:r>
              <a:rPr lang="en-US" altLang="zh-CN" sz="1800" b="0" kern="0" dirty="0">
                <a:solidFill>
                  <a:schemeClr val="tx2">
                    <a:lumMod val="60000"/>
                    <a:lumOff val="40000"/>
                  </a:schemeClr>
                </a:solidFill>
                <a:ea typeface="宋体" charset="-122"/>
              </a:rPr>
              <a:t> </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FROM Student  </a:t>
            </a:r>
            <a:r>
              <a:rPr lang="en-US" altLang="zh-CN" sz="1800" b="0" kern="0" dirty="0">
                <a:solidFill>
                  <a:srgbClr val="C00000"/>
                </a:solidFill>
                <a:ea typeface="宋体" charset="-122"/>
              </a:rPr>
              <a:t>SX</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WHERE NOT EXISTS</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   SELECT </a:t>
            </a:r>
            <a:r>
              <a:rPr lang="en-US" altLang="zh-CN" sz="1800" b="0" kern="0" dirty="0" err="1">
                <a:solidFill>
                  <a:schemeClr val="tx2">
                    <a:lumMod val="60000"/>
                    <a:lumOff val="40000"/>
                  </a:schemeClr>
                </a:solidFill>
                <a:ea typeface="宋体" charset="-122"/>
              </a:rPr>
              <a:t>Cno</a:t>
            </a:r>
            <a:endParaRPr lang="en-US" altLang="zh-CN" sz="1800" b="0" kern="0" dirty="0">
              <a:solidFill>
                <a:schemeClr val="tx2">
                  <a:lumMod val="60000"/>
                  <a:lumOff val="40000"/>
                </a:schemeClr>
              </a:solidFill>
              <a:ea typeface="宋体" charset="-122"/>
            </a:endParaRP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FROM SC </a:t>
            </a:r>
            <a:r>
              <a:rPr lang="en-US" altLang="zh-CN" sz="1800" b="0" kern="0" dirty="0">
                <a:solidFill>
                  <a:srgbClr val="008000"/>
                </a:solidFill>
                <a:ea typeface="宋体" charset="-122"/>
              </a:rPr>
              <a:t>SY</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WHERE </a:t>
            </a:r>
            <a:r>
              <a:rPr lang="en-US" altLang="zh-CN" sz="1800" b="0" kern="0" dirty="0" err="1">
                <a:solidFill>
                  <a:schemeClr val="tx2">
                    <a:lumMod val="60000"/>
                    <a:lumOff val="40000"/>
                  </a:schemeClr>
                </a:solidFill>
                <a:ea typeface="宋体" charset="-122"/>
              </a:rPr>
              <a:t>SY.Sno</a:t>
            </a:r>
            <a:r>
              <a:rPr lang="en-US" altLang="zh-CN" sz="1800" b="0" kern="0" dirty="0">
                <a:solidFill>
                  <a:schemeClr val="tx2">
                    <a:lumMod val="60000"/>
                    <a:lumOff val="40000"/>
                  </a:schemeClr>
                </a:solidFill>
                <a:ea typeface="宋体" charset="-122"/>
              </a:rPr>
              <a:t> = '03001'  </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AND  NOT EXISTS</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    SELECT *</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FROM SC </a:t>
            </a:r>
            <a:r>
              <a:rPr lang="en-US" altLang="zh-CN" sz="1800" b="0" kern="0" dirty="0">
                <a:solidFill>
                  <a:srgbClr val="FF9900"/>
                </a:solidFill>
                <a:ea typeface="宋体" charset="-122"/>
              </a:rPr>
              <a:t>SZ</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WHERE </a:t>
            </a:r>
            <a:r>
              <a:rPr lang="en-US" altLang="zh-CN" sz="1800" b="0" kern="0" dirty="0" err="1">
                <a:solidFill>
                  <a:schemeClr val="tx2">
                    <a:lumMod val="60000"/>
                    <a:lumOff val="40000"/>
                  </a:schemeClr>
                </a:solidFill>
                <a:ea typeface="宋体" charset="-122"/>
              </a:rPr>
              <a:t>SZ.Sno</a:t>
            </a:r>
            <a:r>
              <a:rPr lang="en-US" altLang="zh-CN" sz="1800" b="0" kern="0" dirty="0">
                <a:solidFill>
                  <a:schemeClr val="tx2">
                    <a:lumMod val="60000"/>
                    <a:lumOff val="40000"/>
                  </a:schemeClr>
                </a:solidFill>
                <a:ea typeface="宋体" charset="-122"/>
              </a:rPr>
              <a:t>=</a:t>
            </a:r>
            <a:r>
              <a:rPr lang="en-US" altLang="zh-CN" sz="1800" b="0" kern="0" dirty="0" err="1">
                <a:solidFill>
                  <a:schemeClr val="tx2">
                    <a:lumMod val="60000"/>
                    <a:lumOff val="40000"/>
                  </a:schemeClr>
                </a:solidFill>
                <a:ea typeface="宋体" charset="-122"/>
              </a:rPr>
              <a:t>SX.Sno</a:t>
            </a:r>
            <a:r>
              <a:rPr lang="en-US" altLang="zh-CN" sz="1800" b="0" kern="0" dirty="0">
                <a:solidFill>
                  <a:schemeClr val="tx2">
                    <a:lumMod val="60000"/>
                    <a:lumOff val="40000"/>
                  </a:schemeClr>
                </a:solidFill>
                <a:ea typeface="宋体" charset="-122"/>
              </a:rPr>
              <a:t> </a:t>
            </a:r>
          </a:p>
          <a:p>
            <a:pPr algn="just">
              <a:lnSpc>
                <a:spcPts val="2000"/>
              </a:lnSpc>
              <a:buSzPct val="50000"/>
              <a:buFont typeface="宋体" charset="-122"/>
              <a:buNone/>
            </a:pPr>
            <a:r>
              <a:rPr lang="en-US" altLang="zh-CN" sz="1800" b="0" kern="0" dirty="0">
                <a:solidFill>
                  <a:schemeClr val="tx2">
                    <a:lumMod val="60000"/>
                    <a:lumOff val="40000"/>
                  </a:schemeClr>
                </a:solidFill>
                <a:ea typeface="宋体" charset="-122"/>
              </a:rPr>
              <a:t>                           AND  </a:t>
            </a:r>
            <a:r>
              <a:rPr lang="en-US" altLang="zh-CN" sz="1800" b="0" kern="0" dirty="0" err="1">
                <a:solidFill>
                  <a:schemeClr val="tx2">
                    <a:lumMod val="60000"/>
                    <a:lumOff val="40000"/>
                  </a:schemeClr>
                </a:solidFill>
                <a:ea typeface="宋体" charset="-122"/>
              </a:rPr>
              <a:t>SZ.Cno</a:t>
            </a:r>
            <a:r>
              <a:rPr lang="en-US" altLang="zh-CN" sz="1800" b="0" kern="0" dirty="0">
                <a:solidFill>
                  <a:schemeClr val="tx2">
                    <a:lumMod val="60000"/>
                    <a:lumOff val="40000"/>
                  </a:schemeClr>
                </a:solidFill>
                <a:ea typeface="宋体" charset="-122"/>
              </a:rPr>
              <a:t>=</a:t>
            </a:r>
            <a:r>
              <a:rPr lang="en-US" altLang="zh-CN" sz="1800" b="0" kern="0" dirty="0" err="1">
                <a:solidFill>
                  <a:schemeClr val="tx2">
                    <a:lumMod val="60000"/>
                    <a:lumOff val="40000"/>
                  </a:schemeClr>
                </a:solidFill>
                <a:ea typeface="宋体" charset="-122"/>
              </a:rPr>
              <a:t>SY.Cno</a:t>
            </a:r>
            <a:r>
              <a:rPr lang="en-US" altLang="zh-CN" sz="1800" b="0" kern="0" dirty="0">
                <a:solidFill>
                  <a:schemeClr val="tx2">
                    <a:lumMod val="60000"/>
                    <a:lumOff val="40000"/>
                  </a:schemeClr>
                </a:solidFill>
                <a:ea typeface="宋体" charset="-122"/>
              </a:rPr>
              <a:t> ) )</a:t>
            </a:r>
          </a:p>
        </p:txBody>
      </p:sp>
      <p:sp>
        <p:nvSpPr>
          <p:cNvPr id="7" name="Rectangle 9"/>
          <p:cNvSpPr>
            <a:spLocks noChangeArrowheads="1"/>
          </p:cNvSpPr>
          <p:nvPr/>
        </p:nvSpPr>
        <p:spPr bwMode="auto">
          <a:xfrm>
            <a:off x="1191146" y="3501008"/>
            <a:ext cx="5111750" cy="2976351"/>
          </a:xfrm>
          <a:prstGeom prst="rect">
            <a:avLst/>
          </a:prstGeom>
          <a:solidFill>
            <a:srgbClr val="336699">
              <a:alpha val="37255"/>
            </a:srgbClr>
          </a:solidFill>
          <a:ln w="3175" algn="ctr">
            <a:noFill/>
            <a:miter lim="800000"/>
            <a:headEnd/>
            <a:tailEnd/>
          </a:ln>
          <a:effectLst/>
        </p:spPr>
        <p:txBody>
          <a:bodyPr wrap="none"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zh-CN" sz="1800">
              <a:solidFill>
                <a:schemeClr val="hlink"/>
              </a:solidFill>
              <a:latin typeface="Times New Roman" pitchFamily="18" charset="0"/>
            </a:endParaRPr>
          </a:p>
        </p:txBody>
      </p:sp>
      <p:sp>
        <p:nvSpPr>
          <p:cNvPr id="8" name="Rectangle 6"/>
          <p:cNvSpPr>
            <a:spLocks noChangeArrowheads="1"/>
          </p:cNvSpPr>
          <p:nvPr/>
        </p:nvSpPr>
        <p:spPr bwMode="auto">
          <a:xfrm>
            <a:off x="2095307" y="4802406"/>
            <a:ext cx="3618651" cy="1587903"/>
          </a:xfrm>
          <a:prstGeom prst="rect">
            <a:avLst/>
          </a:prstGeom>
          <a:solidFill>
            <a:srgbClr val="C00000">
              <a:alpha val="39000"/>
            </a:srgbClr>
          </a:solidFill>
          <a:ln w="3175" algn="ctr">
            <a:noFill/>
            <a:miter lim="800000"/>
            <a:headEnd/>
            <a:tailEnd/>
          </a:ln>
          <a:effectLst/>
        </p:spPr>
        <p:txBody>
          <a:bodyPr wrap="none" anchor="ctr"/>
          <a:lstStyle>
            <a:lvl1pPr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latin typeface="Times New Roman" pitchFamily="18" charset="0"/>
            </a:endParaRPr>
          </a:p>
        </p:txBody>
      </p:sp>
      <p:sp>
        <p:nvSpPr>
          <p:cNvPr id="9" name="Rectangle 7"/>
          <p:cNvSpPr>
            <a:spLocks noChangeArrowheads="1"/>
          </p:cNvSpPr>
          <p:nvPr/>
        </p:nvSpPr>
        <p:spPr bwMode="auto">
          <a:xfrm>
            <a:off x="1430883" y="3867626"/>
            <a:ext cx="3276488" cy="949960"/>
          </a:xfrm>
          <a:prstGeom prst="rect">
            <a:avLst/>
          </a:prstGeom>
          <a:solidFill>
            <a:srgbClr val="FF6600">
              <a:alpha val="41000"/>
            </a:srgbClr>
          </a:solidFill>
          <a:ln w="3175" algn="ctr">
            <a:noFill/>
            <a:miter lim="800000"/>
            <a:headEnd/>
            <a:tailEnd/>
          </a:ln>
          <a:effectLst/>
        </p:spPr>
        <p:txBody>
          <a:bodyPr wrap="none" anchor="ctr"/>
          <a:lstStyle>
            <a:lvl1pPr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latin typeface="Times New Roman" pitchFamily="18" charset="0"/>
            </a:endParaRPr>
          </a:p>
        </p:txBody>
      </p:sp>
      <p:sp>
        <p:nvSpPr>
          <p:cNvPr id="77826" name="Rectangle 2"/>
          <p:cNvSpPr>
            <a:spLocks noGrp="1" noChangeArrowheads="1"/>
          </p:cNvSpPr>
          <p:nvPr>
            <p:ph type="title"/>
          </p:nvPr>
        </p:nvSpPr>
        <p:spPr/>
        <p:txBody>
          <a:bodyPr/>
          <a:lstStyle/>
          <a:p>
            <a:r>
              <a:rPr lang="zh-CN" altLang="en-US" dirty="0">
                <a:ea typeface="宋体" charset="-122"/>
              </a:rPr>
              <a:t>数据操作：嵌套查询   带有</a:t>
            </a:r>
            <a:r>
              <a:rPr lang="en-US" altLang="zh-CN" dirty="0">
                <a:ea typeface="宋体" charset="-122"/>
              </a:rPr>
              <a:t>EXISTS</a:t>
            </a:r>
            <a:r>
              <a:rPr lang="zh-CN" altLang="en-US" dirty="0">
                <a:ea typeface="宋体" charset="-122"/>
              </a:rPr>
              <a:t>谓词的子查询</a:t>
            </a:r>
          </a:p>
        </p:txBody>
      </p:sp>
      <mc:AlternateContent xmlns:mc="http://schemas.openxmlformats.org/markup-compatibility/2006" xmlns:a14="http://schemas.microsoft.com/office/drawing/2010/main">
        <mc:Choice Requires="a14">
          <p:sp>
            <p:nvSpPr>
              <p:cNvPr id="3" name="矩形 2"/>
              <p:cNvSpPr/>
              <p:nvPr/>
            </p:nvSpPr>
            <p:spPr>
              <a:xfrm>
                <a:off x="3167336" y="1141303"/>
                <a:ext cx="5976664" cy="1631216"/>
              </a:xfrm>
              <a:prstGeom prst="rect">
                <a:avLst/>
              </a:prstGeom>
              <a:solidFill>
                <a:schemeClr val="bg1">
                  <a:lumMod val="90000"/>
                </a:schemeClr>
              </a:solidFill>
            </p:spPr>
            <p:txBody>
              <a:bodyPr wrap="square">
                <a:spAutoFit/>
              </a:bodyPr>
              <a:lstStyle/>
              <a:p>
                <a:pPr>
                  <a:lnSpc>
                    <a:spcPts val="3000"/>
                  </a:lnSpc>
                  <a:buNone/>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a:ea typeface="Cambria Math"/>
                        </a:rPr>
                        <m:t>∀(</m:t>
                      </m:r>
                      <m:r>
                        <a:rPr lang="en-US" altLang="zh-CN" i="1" smtClean="0">
                          <a:solidFill>
                            <a:schemeClr val="tx1"/>
                          </a:solidFill>
                          <a:latin typeface="Cambria Math"/>
                          <a:ea typeface="Cambria Math"/>
                        </a:rPr>
                        <m:t>𝒚</m:t>
                      </m:r>
                      <m:r>
                        <a:rPr lang="en-US" altLang="zh-CN" i="1" smtClean="0">
                          <a:solidFill>
                            <a:schemeClr val="tx1"/>
                          </a:solidFill>
                          <a:latin typeface="Cambria Math"/>
                          <a:ea typeface="Cambria Math"/>
                        </a:rPr>
                        <m:t>)</m:t>
                      </m:r>
                      <m:r>
                        <a:rPr lang="en-US" altLang="zh-CN" i="1">
                          <a:solidFill>
                            <a:schemeClr val="tx1"/>
                          </a:solidFill>
                          <a:latin typeface="Cambria Math"/>
                          <a:ea typeface="宋体" charset="-122"/>
                        </a:rPr>
                        <m:t>𝒑</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𝟎𝟑𝟎𝟎𝟏</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𝒒</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𝒙</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r>
                        <a:rPr lang="en-US" altLang="zh-CN" i="1">
                          <a:solidFill>
                            <a:schemeClr val="tx1"/>
                          </a:solidFill>
                          <a:latin typeface="Cambria Math"/>
                          <a:ea typeface="宋体" charset="-122"/>
                        </a:rPr>
                        <m:t>)≡¬</m:t>
                      </m:r>
                      <m:r>
                        <a:rPr lang="en-US" altLang="zh-CN" b="1" i="1" smtClean="0">
                          <a:solidFill>
                            <a:schemeClr val="tx1"/>
                          </a:solidFill>
                          <a:latin typeface="Cambria Math"/>
                          <a:ea typeface="Cambria Math"/>
                        </a:rPr>
                        <m:t>(∃</m:t>
                      </m:r>
                      <m:r>
                        <a:rPr lang="en-US" altLang="zh-CN" b="1" i="1" smtClean="0">
                          <a:solidFill>
                            <a:schemeClr val="tx1"/>
                          </a:solidFill>
                          <a:latin typeface="Cambria Math"/>
                          <a:ea typeface="Cambria Math"/>
                        </a:rPr>
                        <m:t>𝒚</m:t>
                      </m:r>
                      <m:r>
                        <a:rPr lang="en-US" altLang="zh-CN" b="1" i="1" smtClean="0">
                          <a:solidFill>
                            <a:schemeClr val="tx1"/>
                          </a:solidFill>
                          <a:latin typeface="Cambria Math"/>
                          <a:ea typeface="Cambria Math"/>
                        </a:rPr>
                        <m:t>(¬(</m:t>
                      </m:r>
                      <m:r>
                        <a:rPr lang="en-US" altLang="zh-CN" i="1">
                          <a:solidFill>
                            <a:schemeClr val="tx1"/>
                          </a:solidFill>
                          <a:latin typeface="Cambria Math"/>
                          <a:ea typeface="宋体" charset="-122"/>
                        </a:rPr>
                        <m:t>𝒑</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𝟎𝟑𝟎𝟎𝟏</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𝒒</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𝒙</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r>
                        <a:rPr lang="en-US" altLang="zh-CN" i="1">
                          <a:solidFill>
                            <a:schemeClr val="tx1"/>
                          </a:solidFill>
                          <a:latin typeface="Cambria Math"/>
                          <a:ea typeface="宋体" charset="-122"/>
                        </a:rPr>
                        <m:t>)</m:t>
                      </m:r>
                      <m:r>
                        <a:rPr lang="en-US" altLang="zh-CN" b="1" i="1" smtClean="0">
                          <a:solidFill>
                            <a:schemeClr val="tx1"/>
                          </a:solidFill>
                          <a:latin typeface="Cambria Math"/>
                          <a:ea typeface="Cambria Math"/>
                        </a:rPr>
                        <m:t>)))≡¬(∃</m:t>
                      </m:r>
                      <m:r>
                        <a:rPr lang="en-US" altLang="zh-CN" b="1" i="1" smtClean="0">
                          <a:solidFill>
                            <a:schemeClr val="tx1"/>
                          </a:solidFill>
                          <a:latin typeface="Cambria Math"/>
                          <a:ea typeface="Cambria Math"/>
                        </a:rPr>
                        <m:t>𝒚</m:t>
                      </m:r>
                      <m:r>
                        <a:rPr lang="en-US" altLang="zh-CN" b="1" i="1" smtClean="0">
                          <a:solidFill>
                            <a:schemeClr val="tx1"/>
                          </a:solidFill>
                          <a:latin typeface="Cambria Math"/>
                          <a:ea typeface="Cambria Math"/>
                        </a:rPr>
                        <m:t>(¬(¬</m:t>
                      </m:r>
                      <m:r>
                        <a:rPr lang="en-US" altLang="zh-CN" i="1">
                          <a:solidFill>
                            <a:schemeClr val="tx1"/>
                          </a:solidFill>
                          <a:latin typeface="Cambria Math"/>
                          <a:ea typeface="宋体" charset="-122"/>
                        </a:rPr>
                        <m:t>𝒑</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𝟎𝟑𝟎𝟎𝟏</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r>
                        <a:rPr lang="en-US" altLang="zh-CN" i="1">
                          <a:solidFill>
                            <a:schemeClr val="tx1"/>
                          </a:solidFill>
                          <a:latin typeface="Cambria Math"/>
                          <a:ea typeface="宋体" charset="-122"/>
                        </a:rPr>
                        <m:t>)</m:t>
                      </m:r>
                      <m:r>
                        <a:rPr lang="en-US" altLang="zh-CN" b="1" i="1" smtClean="0">
                          <a:solidFill>
                            <a:schemeClr val="tx1"/>
                          </a:solidFill>
                          <a:latin typeface="Cambria Math"/>
                          <a:ea typeface="Cambria Math"/>
                        </a:rPr>
                        <m:t>⋁</m:t>
                      </m:r>
                      <m:r>
                        <a:rPr lang="en-US" altLang="zh-CN" i="1">
                          <a:solidFill>
                            <a:schemeClr val="tx1"/>
                          </a:solidFill>
                          <a:latin typeface="Cambria Math"/>
                          <a:ea typeface="宋体" charset="-122"/>
                        </a:rPr>
                        <m:t>𝒒</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𝒙</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r>
                        <a:rPr lang="en-US" altLang="zh-CN" i="1">
                          <a:solidFill>
                            <a:schemeClr val="tx1"/>
                          </a:solidFill>
                          <a:latin typeface="Cambria Math"/>
                          <a:ea typeface="宋体" charset="-122"/>
                        </a:rPr>
                        <m:t>)</m:t>
                      </m:r>
                      <m:r>
                        <a:rPr lang="en-US" altLang="zh-CN" b="1" i="1" smtClean="0">
                          <a:solidFill>
                            <a:schemeClr val="tx1"/>
                          </a:solidFill>
                          <a:latin typeface="Cambria Math"/>
                          <a:ea typeface="Cambria Math"/>
                        </a:rPr>
                        <m:t>)))</m:t>
                      </m:r>
                      <m:r>
                        <a:rPr lang="en-US" altLang="zh-CN" i="1">
                          <a:solidFill>
                            <a:schemeClr val="tx1"/>
                          </a:solidFill>
                          <a:latin typeface="Cambria Math"/>
                          <a:ea typeface="Cambria Math"/>
                        </a:rPr>
                        <m:t>≡¬</m:t>
                      </m:r>
                      <m:r>
                        <a:rPr lang="en-US" altLang="zh-CN" b="1" i="1" smtClean="0">
                          <a:solidFill>
                            <a:schemeClr val="tx1"/>
                          </a:solidFill>
                          <a:latin typeface="Cambria Math"/>
                          <a:ea typeface="Cambria Math"/>
                        </a:rPr>
                        <m:t>( </m:t>
                      </m:r>
                      <m:r>
                        <a:rPr lang="en-US" altLang="zh-CN" i="1">
                          <a:solidFill>
                            <a:schemeClr val="tx1"/>
                          </a:solidFill>
                          <a:latin typeface="Cambria Math"/>
                          <a:ea typeface="Cambria Math"/>
                        </a:rPr>
                        <m:t>∃</m:t>
                      </m:r>
                      <m:r>
                        <a:rPr lang="en-US" altLang="zh-CN" i="1">
                          <a:solidFill>
                            <a:schemeClr val="tx1"/>
                          </a:solidFill>
                          <a:latin typeface="Cambria Math"/>
                          <a:ea typeface="Cambria Math"/>
                        </a:rPr>
                        <m:t>𝒚</m:t>
                      </m:r>
                      <m:r>
                        <a:rPr lang="en-US" altLang="zh-CN" b="1" i="1" smtClean="0">
                          <a:solidFill>
                            <a:schemeClr val="tx1"/>
                          </a:solidFill>
                          <a:latin typeface="Cambria Math"/>
                          <a:ea typeface="Cambria Math"/>
                        </a:rPr>
                        <m:t>  </m:t>
                      </m:r>
                      <m:d>
                        <m:dPr>
                          <m:ctrlPr>
                            <a:rPr lang="en-US" altLang="zh-CN" i="1">
                              <a:solidFill>
                                <a:schemeClr val="tx1"/>
                              </a:solidFill>
                              <a:latin typeface="Cambria Math" panose="02040503050406030204" pitchFamily="18" charset="0"/>
                              <a:ea typeface="Cambria Math"/>
                            </a:rPr>
                          </m:ctrlPr>
                        </m:dPr>
                        <m:e>
                          <m:r>
                            <a:rPr lang="en-US" altLang="zh-CN" b="1" i="1" smtClean="0">
                              <a:solidFill>
                                <a:schemeClr val="tx1"/>
                              </a:solidFill>
                              <a:latin typeface="Cambria Math"/>
                              <a:ea typeface="Cambria Math"/>
                            </a:rPr>
                            <m:t>  </m:t>
                          </m:r>
                          <m:r>
                            <a:rPr lang="en-US" altLang="zh-CN" i="1">
                              <a:solidFill>
                                <a:schemeClr val="tx1"/>
                              </a:solidFill>
                              <a:latin typeface="Cambria Math"/>
                              <a:ea typeface="宋体" charset="-122"/>
                            </a:rPr>
                            <m:t>𝒑</m:t>
                          </m:r>
                          <m:d>
                            <m:dPr>
                              <m:ctrlPr>
                                <a:rPr lang="en-US" altLang="zh-CN" i="1">
                                  <a:solidFill>
                                    <a:schemeClr val="tx1"/>
                                  </a:solidFill>
                                  <a:latin typeface="Cambria Math" panose="02040503050406030204" pitchFamily="18" charset="0"/>
                                  <a:ea typeface="宋体" charset="-122"/>
                                </a:rPr>
                              </m:ctrlPr>
                            </m:dPr>
                            <m:e>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𝟎𝟑𝟎𝟎</m:t>
                              </m:r>
                              <m:sSup>
                                <m:sSupPr>
                                  <m:ctrlPr>
                                    <a:rPr lang="en-US" altLang="zh-CN" i="1">
                                      <a:solidFill>
                                        <a:schemeClr val="tx1"/>
                                      </a:solidFill>
                                      <a:latin typeface="Cambria Math" panose="02040503050406030204" pitchFamily="18" charset="0"/>
                                      <a:ea typeface="宋体" charset="-122"/>
                                    </a:rPr>
                                  </m:ctrlPr>
                                </m:sSupPr>
                                <m:e>
                                  <m:r>
                                    <a:rPr lang="en-US" altLang="zh-CN" i="1">
                                      <a:solidFill>
                                        <a:schemeClr val="tx1"/>
                                      </a:solidFill>
                                      <a:latin typeface="Cambria Math"/>
                                      <a:ea typeface="宋体" charset="-122"/>
                                    </a:rPr>
                                    <m:t>𝟏</m:t>
                                  </m:r>
                                </m:e>
                                <m:sup>
                                  <m:r>
                                    <a:rPr lang="en-US" altLang="zh-CN" i="1">
                                      <a:solidFill>
                                        <a:schemeClr val="tx1"/>
                                      </a:solidFill>
                                      <a:latin typeface="Cambria Math"/>
                                      <a:ea typeface="宋体" charset="-122"/>
                                    </a:rPr>
                                    <m:t>′</m:t>
                                  </m:r>
                                </m:sup>
                              </m:sSup>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e>
                          </m:d>
                          <m:r>
                            <a:rPr lang="en-US" altLang="zh-CN" b="1" i="1" smtClean="0">
                              <a:solidFill>
                                <a:schemeClr val="tx1"/>
                              </a:solidFill>
                              <a:latin typeface="Cambria Math"/>
                              <a:ea typeface="宋体" charset="-122"/>
                            </a:rPr>
                            <m:t> </m:t>
                          </m:r>
                          <m:r>
                            <a:rPr lang="en-US" altLang="zh-CN" i="1" smtClean="0">
                              <a:solidFill>
                                <a:schemeClr val="tx1"/>
                              </a:solidFill>
                              <a:latin typeface="Cambria Math"/>
                              <a:ea typeface="Cambria Math"/>
                            </a:rPr>
                            <m:t>∧</m:t>
                          </m:r>
                          <m:r>
                            <a:rPr lang="en-US" altLang="zh-CN" b="1" i="1" smtClean="0">
                              <a:solidFill>
                                <a:schemeClr val="tx1"/>
                              </a:solidFill>
                              <a:latin typeface="Cambria Math"/>
                              <a:ea typeface="Cambria Math"/>
                            </a:rPr>
                            <m:t> </m:t>
                          </m:r>
                          <m:r>
                            <a:rPr lang="en-US" altLang="zh-CN" i="1">
                              <a:solidFill>
                                <a:schemeClr val="tx1"/>
                              </a:solidFill>
                              <a:latin typeface="Cambria Math"/>
                              <a:ea typeface="Cambria Math"/>
                            </a:rPr>
                            <m:t>¬</m:t>
                          </m:r>
                          <m:r>
                            <a:rPr lang="en-US" altLang="zh-CN" i="1">
                              <a:solidFill>
                                <a:schemeClr val="tx1"/>
                              </a:solidFill>
                              <a:latin typeface="Cambria Math"/>
                              <a:ea typeface="宋体" charset="-122"/>
                            </a:rPr>
                            <m:t>𝒒</m:t>
                          </m:r>
                          <m:d>
                            <m:dPr>
                              <m:ctrlPr>
                                <a:rPr lang="en-US" altLang="zh-CN" b="1" i="1" smtClean="0">
                                  <a:solidFill>
                                    <a:schemeClr val="tx1"/>
                                  </a:solidFill>
                                  <a:latin typeface="Cambria Math" panose="02040503050406030204" pitchFamily="18" charset="0"/>
                                  <a:ea typeface="宋体" charset="-122"/>
                                </a:rPr>
                              </m:ctrlPr>
                            </m:dPr>
                            <m:e>
                              <m:r>
                                <a:rPr lang="en-US" altLang="zh-CN" i="1">
                                  <a:solidFill>
                                    <a:schemeClr val="tx1"/>
                                  </a:solidFill>
                                  <a:latin typeface="Cambria Math"/>
                                  <a:ea typeface="宋体" charset="-122"/>
                                </a:rPr>
                                <m:t>𝒙</m:t>
                              </m:r>
                              <m:r>
                                <a:rPr lang="en-US" altLang="zh-CN" i="1">
                                  <a:solidFill>
                                    <a:schemeClr val="tx1"/>
                                  </a:solidFill>
                                  <a:latin typeface="Cambria Math"/>
                                  <a:ea typeface="宋体" charset="-122"/>
                                </a:rPr>
                                <m:t>,</m:t>
                              </m:r>
                              <m:r>
                                <a:rPr lang="en-US" altLang="zh-CN" i="1">
                                  <a:solidFill>
                                    <a:schemeClr val="tx1"/>
                                  </a:solidFill>
                                  <a:latin typeface="Cambria Math"/>
                                  <a:ea typeface="宋体" charset="-122"/>
                                </a:rPr>
                                <m:t>𝒚</m:t>
                              </m:r>
                            </m:e>
                          </m:d>
                          <m:r>
                            <a:rPr lang="en-US" altLang="zh-CN" b="1" i="1" smtClean="0">
                              <a:solidFill>
                                <a:schemeClr val="tx1"/>
                              </a:solidFill>
                              <a:latin typeface="Cambria Math"/>
                              <a:ea typeface="宋体" charset="-122"/>
                            </a:rPr>
                            <m:t> </m:t>
                          </m:r>
                        </m:e>
                      </m:d>
                      <m:r>
                        <a:rPr lang="en-US" altLang="zh-CN" b="1" i="1" smtClean="0">
                          <a:solidFill>
                            <a:schemeClr val="tx1"/>
                          </a:solidFill>
                          <a:latin typeface="Cambria Math"/>
                          <a:ea typeface="Cambria Math"/>
                        </a:rPr>
                        <m:t>  )</m:t>
                      </m:r>
                    </m:oMath>
                  </m:oMathPara>
                </a14:m>
                <a:endParaRPr lang="en-US" altLang="zh-CN" dirty="0">
                  <a:solidFill>
                    <a:schemeClr val="tx1"/>
                  </a:solidFill>
                  <a:ea typeface="宋体"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3167336" y="1141303"/>
                <a:ext cx="5976664" cy="1631216"/>
              </a:xfrm>
              <a:prstGeom prst="rect">
                <a:avLst/>
              </a:prstGeom>
              <a:blipFill rotWithShape="1">
                <a:blip r:embed="rId2"/>
                <a:stretch>
                  <a:fillRect b="-746"/>
                </a:stretch>
              </a:blipFill>
            </p:spPr>
            <p:txBody>
              <a:bodyPr/>
              <a:lstStyle/>
              <a:p>
                <a:r>
                  <a:rPr lang="zh-CN" altLang="en-US">
                    <a:noFill/>
                  </a:rPr>
                  <a:t> </a:t>
                </a:r>
              </a:p>
            </p:txBody>
          </p:sp>
        </mc:Fallback>
      </mc:AlternateContent>
      <p:sp>
        <p:nvSpPr>
          <p:cNvPr id="11" name="Text Box 4"/>
          <p:cNvSpPr txBox="1">
            <a:spLocks noChangeArrowheads="1"/>
          </p:cNvSpPr>
          <p:nvPr/>
        </p:nvSpPr>
        <p:spPr bwMode="auto">
          <a:xfrm>
            <a:off x="1338808" y="6651625"/>
            <a:ext cx="1841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zh-CN" sz="1800">
              <a:latin typeface="Times New Roman" pitchFamily="18" charset="0"/>
            </a:endParaRPr>
          </a:p>
        </p:txBody>
      </p:sp>
      <p:sp>
        <p:nvSpPr>
          <p:cNvPr id="13" name="Line 10"/>
          <p:cNvSpPr>
            <a:spLocks noChangeShapeType="1"/>
          </p:cNvSpPr>
          <p:nvPr/>
        </p:nvSpPr>
        <p:spPr bwMode="auto">
          <a:xfrm>
            <a:off x="5577731" y="2948037"/>
            <a:ext cx="1450330"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a:off x="4788023" y="4414838"/>
            <a:ext cx="1509195"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flipV="1">
            <a:off x="6315720" y="2974975"/>
            <a:ext cx="0" cy="1439863"/>
          </a:xfrm>
          <a:prstGeom prst="line">
            <a:avLst/>
          </a:prstGeom>
          <a:noFill/>
          <a:ln w="381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auto">
          <a:xfrm flipV="1">
            <a:off x="7576640" y="2927350"/>
            <a:ext cx="883791"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a:off x="6297219" y="4989183"/>
            <a:ext cx="933401" cy="0"/>
          </a:xfrm>
          <a:prstGeom prst="line">
            <a:avLst/>
          </a:prstGeom>
          <a:noFill/>
          <a:ln w="381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p:cNvSpPr>
            <a:spLocks noChangeShapeType="1"/>
          </p:cNvSpPr>
          <p:nvPr/>
        </p:nvSpPr>
        <p:spPr bwMode="auto">
          <a:xfrm flipV="1">
            <a:off x="7236296" y="2772519"/>
            <a:ext cx="0" cy="2216664"/>
          </a:xfrm>
          <a:prstGeom prst="line">
            <a:avLst/>
          </a:prstGeom>
          <a:noFill/>
          <a:ln w="38100">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ShapeType="1"/>
          </p:cNvSpPr>
          <p:nvPr/>
        </p:nvSpPr>
        <p:spPr bwMode="auto">
          <a:xfrm>
            <a:off x="4707370" y="2772519"/>
            <a:ext cx="4113101" cy="0"/>
          </a:xfrm>
          <a:prstGeom prst="line">
            <a:avLst/>
          </a:prstGeom>
          <a:noFill/>
          <a:ln w="381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9"/>
          <p:cNvSpPr>
            <a:spLocks noChangeShapeType="1"/>
          </p:cNvSpPr>
          <p:nvPr/>
        </p:nvSpPr>
        <p:spPr bwMode="auto">
          <a:xfrm>
            <a:off x="5697163" y="5733256"/>
            <a:ext cx="2321371"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0"/>
          <p:cNvSpPr>
            <a:spLocks noChangeShapeType="1"/>
          </p:cNvSpPr>
          <p:nvPr/>
        </p:nvSpPr>
        <p:spPr bwMode="auto">
          <a:xfrm flipV="1">
            <a:off x="8018534" y="2974974"/>
            <a:ext cx="1" cy="2758281"/>
          </a:xfrm>
          <a:prstGeom prst="line">
            <a:avLst/>
          </a:prstGeom>
          <a:noFill/>
          <a:ln w="38100">
            <a:solidFill>
              <a:srgbClr val="FF99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62546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par>
                          <p:cTn id="13" fill="hold">
                            <p:stCondLst>
                              <p:cond delay="2000"/>
                            </p:stCondLst>
                            <p:childTnLst>
                              <p:par>
                                <p:cTn id="14" presetID="12" presetClass="entr" presetSubtype="4"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lide(fromBottom)">
                                      <p:cBhvr>
                                        <p:cTn id="16" dur="500"/>
                                        <p:tgtEl>
                                          <p:spTgt spid="1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lide(fromBottom)">
                                      <p:cBhvr>
                                        <p:cTn id="19" dur="500"/>
                                        <p:tgtEl>
                                          <p:spTgt spid="15"/>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Bottom)">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2000"/>
                                        <p:tgtEl>
                                          <p:spTgt spid="20"/>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lide(fromBottom)">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2000"/>
                                        <p:tgtEl>
                                          <p:spTgt spid="7"/>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2000"/>
                                        <p:tgtEl>
                                          <p:spTgt spid="19"/>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20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8" grpId="0" animBg="1"/>
      <p:bldP spid="9"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数据更新的操作类型</a:t>
            </a:r>
            <a:endParaRPr lang="zh-CN" altLang="en-US" dirty="0"/>
          </a:p>
        </p:txBody>
      </p:sp>
      <p:sp>
        <p:nvSpPr>
          <p:cNvPr id="3" name="内容占位符 2"/>
          <p:cNvSpPr>
            <a:spLocks noGrp="1"/>
          </p:cNvSpPr>
          <p:nvPr>
            <p:ph idx="1"/>
          </p:nvPr>
        </p:nvSpPr>
        <p:spPr>
          <a:xfrm>
            <a:off x="71438" y="1191812"/>
            <a:ext cx="8958262" cy="5184576"/>
          </a:xfrm>
        </p:spPr>
        <p:txBody>
          <a:bodyPr/>
          <a:lstStyle/>
          <a:p>
            <a:pPr marL="342900" lvl="1" indent="-342900">
              <a:lnSpc>
                <a:spcPct val="140000"/>
              </a:lnSpc>
              <a:buClr>
                <a:schemeClr val="folHlink"/>
              </a:buClr>
              <a:buSzPct val="110000"/>
            </a:pPr>
            <a:r>
              <a:rPr lang="zh-CN" altLang="en-US" sz="2800" b="1" dirty="0">
                <a:ea typeface="宋体" panose="02010600030101010101" pitchFamily="2" charset="-122"/>
                <a:cs typeface="+mn-cs"/>
              </a:rPr>
              <a:t>插入数据（</a:t>
            </a:r>
            <a:r>
              <a:rPr lang="en-US" altLang="zh-CN" sz="2800" b="1" dirty="0">
                <a:ea typeface="宋体" panose="02010600030101010101" pitchFamily="2" charset="-122"/>
                <a:cs typeface="+mn-cs"/>
              </a:rPr>
              <a:t>INSERT</a:t>
            </a:r>
            <a:r>
              <a:rPr lang="zh-CN" altLang="en-US" sz="2800" b="1" dirty="0">
                <a:ea typeface="宋体" panose="02010600030101010101" pitchFamily="2" charset="-122"/>
                <a:cs typeface="+mn-cs"/>
              </a:rPr>
              <a:t>）</a:t>
            </a:r>
            <a:endParaRPr lang="en-US" altLang="zh-CN" sz="2800" b="1" dirty="0">
              <a:ea typeface="宋体" panose="02010600030101010101" pitchFamily="2" charset="-122"/>
              <a:cs typeface="+mn-cs"/>
            </a:endParaRPr>
          </a:p>
          <a:p>
            <a:pPr lvl="1">
              <a:lnSpc>
                <a:spcPct val="140000"/>
              </a:lnSpc>
            </a:pPr>
            <a:r>
              <a:rPr lang="zh-CN" altLang="en-US" dirty="0">
                <a:ea typeface="宋体" panose="02010600030101010101" pitchFamily="2" charset="-122"/>
              </a:rPr>
              <a:t>一次插入一个元组</a:t>
            </a:r>
          </a:p>
          <a:p>
            <a:pPr lvl="1">
              <a:lnSpc>
                <a:spcPct val="140000"/>
              </a:lnSpc>
            </a:pPr>
            <a:r>
              <a:rPr lang="zh-CN" altLang="en-US" dirty="0">
                <a:ea typeface="宋体" panose="02010600030101010101" pitchFamily="2" charset="-122"/>
              </a:rPr>
              <a:t>一次插入多个元组（例如，插入子查询结果）</a:t>
            </a:r>
          </a:p>
          <a:p>
            <a:pPr lvl="1"/>
            <a:endParaRPr lang="zh-CN" altLang="en-US" dirty="0">
              <a:ea typeface="宋体" panose="02010600030101010101" pitchFamily="2" charset="-122"/>
            </a:endParaRPr>
          </a:p>
          <a:p>
            <a:pPr marL="342900" lvl="1" indent="-342900">
              <a:lnSpc>
                <a:spcPct val="140000"/>
              </a:lnSpc>
              <a:buClr>
                <a:schemeClr val="folHlink"/>
              </a:buClr>
              <a:buSzPct val="110000"/>
            </a:pPr>
            <a:r>
              <a:rPr lang="zh-CN" altLang="en-US" sz="2800" b="1" dirty="0">
                <a:ea typeface="宋体" panose="02010600030101010101" pitchFamily="2" charset="-122"/>
                <a:cs typeface="+mn-cs"/>
              </a:rPr>
              <a:t>修改数据（</a:t>
            </a:r>
            <a:r>
              <a:rPr lang="en-US" altLang="zh-CN" sz="2800" b="1" dirty="0">
                <a:ea typeface="宋体" panose="02010600030101010101" pitchFamily="2" charset="-122"/>
                <a:cs typeface="+mn-cs"/>
              </a:rPr>
              <a:t>UPDATE</a:t>
            </a:r>
            <a:r>
              <a:rPr lang="zh-CN" altLang="en-US" sz="2800" b="1" dirty="0">
                <a:ea typeface="宋体" panose="02010600030101010101" pitchFamily="2" charset="-122"/>
                <a:cs typeface="+mn-cs"/>
              </a:rPr>
              <a:t>）</a:t>
            </a:r>
          </a:p>
          <a:p>
            <a:pPr marL="342900" lvl="1" indent="-342900">
              <a:lnSpc>
                <a:spcPct val="140000"/>
              </a:lnSpc>
              <a:buClr>
                <a:schemeClr val="folHlink"/>
              </a:buClr>
              <a:buSzPct val="110000"/>
            </a:pPr>
            <a:r>
              <a:rPr lang="zh-CN" altLang="en-US" sz="2800" b="1" dirty="0">
                <a:ea typeface="宋体" panose="02010600030101010101" pitchFamily="2" charset="-122"/>
                <a:cs typeface="+mn-cs"/>
              </a:rPr>
              <a:t>删除数据（</a:t>
            </a:r>
            <a:r>
              <a:rPr lang="en-US" altLang="zh-CN" sz="2800" b="1" dirty="0">
                <a:ea typeface="宋体" panose="02010600030101010101" pitchFamily="2" charset="-122"/>
                <a:cs typeface="+mn-cs"/>
              </a:rPr>
              <a:t>DELETE</a:t>
            </a:r>
            <a:r>
              <a:rPr lang="zh-CN" altLang="en-US" sz="2800" b="1" dirty="0">
                <a:ea typeface="宋体" panose="02010600030101010101" pitchFamily="2" charset="-122"/>
                <a:cs typeface="+mn-cs"/>
              </a:rPr>
              <a:t>）</a:t>
            </a:r>
          </a:p>
        </p:txBody>
      </p:sp>
    </p:spTree>
    <p:extLst>
      <p:ext uri="{BB962C8B-B14F-4D97-AF65-F5344CB8AC3E}">
        <p14:creationId xmlns:p14="http://schemas.microsoft.com/office/powerpoint/2010/main" val="33596095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插入元组</a:t>
            </a:r>
          </a:p>
        </p:txBody>
      </p:sp>
      <p:sp>
        <p:nvSpPr>
          <p:cNvPr id="3" name="内容占位符 2"/>
          <p:cNvSpPr>
            <a:spLocks noGrp="1"/>
          </p:cNvSpPr>
          <p:nvPr>
            <p:ph idx="1"/>
          </p:nvPr>
        </p:nvSpPr>
        <p:spPr>
          <a:xfrm>
            <a:off x="185738" y="1581948"/>
            <a:ext cx="7884368" cy="4583355"/>
          </a:xfrm>
        </p:spPr>
        <p:txBody>
          <a:bodyPr/>
          <a:lstStyle/>
          <a:p>
            <a:pPr marL="609600" indent="-609600">
              <a:lnSpc>
                <a:spcPct val="130000"/>
              </a:lnSpc>
            </a:pPr>
            <a:r>
              <a:rPr lang="zh-CN" altLang="en-US" dirty="0">
                <a:ea typeface="宋体" panose="02010600030101010101" pitchFamily="2" charset="-122"/>
              </a:rPr>
              <a:t>语法格式</a:t>
            </a:r>
          </a:p>
          <a:p>
            <a:pPr marL="609600" indent="-609600">
              <a:lnSpc>
                <a:spcPct val="130000"/>
              </a:lnSpc>
              <a:buNone/>
            </a:pPr>
            <a:r>
              <a:rPr lang="zh-CN" altLang="en-US" sz="2400" dirty="0">
                <a:ea typeface="宋体" panose="02010600030101010101" pitchFamily="2" charset="-122"/>
              </a:rPr>
              <a:t>	</a:t>
            </a:r>
            <a:r>
              <a:rPr lang="en-US" altLang="zh-CN" sz="2400" dirty="0">
                <a:solidFill>
                  <a:srgbClr val="003399"/>
                </a:solidFill>
                <a:latin typeface="Times New Roman" panose="02020603050405020304" pitchFamily="18" charset="0"/>
                <a:ea typeface="宋体" panose="02010600030101010101" pitchFamily="2" charset="-122"/>
                <a:cs typeface="Times New Roman" panose="02020603050405020304" pitchFamily="18" charset="0"/>
              </a:rPr>
              <a:t>INSERT</a:t>
            </a:r>
          </a:p>
          <a:p>
            <a:pPr marL="609600" indent="-609600">
              <a:lnSpc>
                <a:spcPct val="1300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3399"/>
                </a:solidFill>
                <a:latin typeface="Times New Roman" panose="02020603050405020304" pitchFamily="18" charset="0"/>
                <a:ea typeface="宋体" panose="02010600030101010101" pitchFamily="2" charset="-122"/>
                <a:cs typeface="Times New Roman" panose="02020603050405020304" pitchFamily="18" charset="0"/>
              </a:rPr>
              <a:t>INTO</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属性列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1&gt;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属性列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&gt;] … ) ]</a:t>
            </a:r>
          </a:p>
          <a:p>
            <a:pPr marL="609600" indent="-609600">
              <a:lnSpc>
                <a:spcPct val="1300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3399"/>
                </a:solidFill>
                <a:latin typeface="Times New Roman" panose="02020603050405020304" pitchFamily="18" charset="0"/>
                <a:ea typeface="宋体" panose="02010600030101010101" pitchFamily="2" charset="-122"/>
                <a:cs typeface="Times New Roman" panose="02020603050405020304" pitchFamily="18" charset="0"/>
              </a:rPr>
              <a:t>VALUES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常量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1&gt;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常量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2&gt;]    …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609600" indent="-609600">
              <a:lnSpc>
                <a:spcPct val="130000"/>
              </a:lnSpc>
            </a:pPr>
            <a:endParaRPr lang="en-US" altLang="zh-CN" dirty="0">
              <a:ea typeface="宋体" panose="02010600030101010101" pitchFamily="2" charset="-122"/>
            </a:endParaRPr>
          </a:p>
          <a:p>
            <a:pPr marL="609600" indent="-609600">
              <a:lnSpc>
                <a:spcPct val="130000"/>
              </a:lnSpc>
            </a:pPr>
            <a:endParaRPr lang="en-US" altLang="zh-CN" dirty="0">
              <a:ea typeface="宋体" panose="02010600030101010101" pitchFamily="2" charset="-122"/>
            </a:endParaRPr>
          </a:p>
          <a:p>
            <a:pPr marL="609600" indent="-609600">
              <a:lnSpc>
                <a:spcPct val="130000"/>
              </a:lnSpc>
            </a:pPr>
            <a:r>
              <a:rPr lang="zh-CN" altLang="en-US" dirty="0">
                <a:ea typeface="宋体" panose="02010600030101010101" pitchFamily="2" charset="-122"/>
              </a:rPr>
              <a:t>功能：将新元组插入指定表中</a:t>
            </a:r>
          </a:p>
        </p:txBody>
      </p:sp>
      <p:sp>
        <p:nvSpPr>
          <p:cNvPr id="5" name="圆角矩形标注 4"/>
          <p:cNvSpPr/>
          <p:nvPr/>
        </p:nvSpPr>
        <p:spPr bwMode="auto">
          <a:xfrm>
            <a:off x="5687616" y="757261"/>
            <a:ext cx="3456384" cy="2074256"/>
          </a:xfrm>
          <a:prstGeom prst="wedgeRoundRectCallout">
            <a:avLst>
              <a:gd name="adj1" fmla="val -165739"/>
              <a:gd name="adj2" fmla="val 54910"/>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可以指定部分属性列、或指定全部属性列、或不指定属性列</a:t>
            </a:r>
          </a:p>
          <a:p>
            <a:pPr marL="0" marR="0" lvl="0" indent="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属性列的顺序无须与表定义中的顺序一致</a:t>
            </a:r>
          </a:p>
        </p:txBody>
      </p:sp>
      <p:sp>
        <p:nvSpPr>
          <p:cNvPr id="6" name="圆角矩形标注 5"/>
          <p:cNvSpPr/>
          <p:nvPr/>
        </p:nvSpPr>
        <p:spPr bwMode="auto">
          <a:xfrm>
            <a:off x="5992726" y="4509120"/>
            <a:ext cx="3151274" cy="1691243"/>
          </a:xfrm>
          <a:prstGeom prst="wedgeRoundRectCallout">
            <a:avLst>
              <a:gd name="adj1" fmla="val -180343"/>
              <a:gd name="adj2" fmla="val -96947"/>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提供的值必须与</a:t>
            </a: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INTO</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子句匹配</a:t>
            </a: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l"/>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值的个数</a:t>
            </a: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l"/>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值的类型</a:t>
            </a:r>
          </a:p>
        </p:txBody>
      </p:sp>
    </p:spTree>
    <p:extLst>
      <p:ext uri="{BB962C8B-B14F-4D97-AF65-F5344CB8AC3E}">
        <p14:creationId xmlns:p14="http://schemas.microsoft.com/office/powerpoint/2010/main" val="193033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98802" y="5373215"/>
          <a:ext cx="8490720" cy="1051824"/>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06001</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陈冬</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solidFill>
                      <a:srgbClr val="FFFF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solidFill>
                      <a:srgbClr val="FFFF00"/>
                    </a:solidFill>
                  </a:tcPr>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zh-CN" altLang="en-US" dirty="0"/>
              <a:t>插入元组</a:t>
            </a:r>
          </a:p>
        </p:txBody>
      </p:sp>
      <p:sp>
        <p:nvSpPr>
          <p:cNvPr id="3" name="内容占位符 2"/>
          <p:cNvSpPr>
            <a:spLocks noGrp="1"/>
          </p:cNvSpPr>
          <p:nvPr>
            <p:ph idx="1"/>
          </p:nvPr>
        </p:nvSpPr>
        <p:spPr>
          <a:xfrm>
            <a:off x="71438" y="1191812"/>
            <a:ext cx="8958262" cy="2093172"/>
          </a:xfrm>
        </p:spPr>
        <p:txBody>
          <a:bodyPr/>
          <a:lstStyle/>
          <a:p>
            <a:r>
              <a:rPr lang="zh-CN" altLang="en-US" dirty="0">
                <a:ea typeface="宋体" panose="02010600030101010101" pitchFamily="2" charset="-122"/>
              </a:rPr>
              <a:t>将</a:t>
            </a:r>
            <a:r>
              <a:rPr lang="en-US" altLang="zh-CN" dirty="0">
                <a:ea typeface="宋体" panose="02010600030101010101" pitchFamily="2" charset="-122"/>
              </a:rPr>
              <a:t>Student</a:t>
            </a:r>
            <a:r>
              <a:rPr lang="zh-CN" altLang="en-US" dirty="0">
                <a:ea typeface="宋体" panose="02010600030101010101" pitchFamily="2" charset="-122"/>
              </a:rPr>
              <a:t>表中增加一条新的学生记录</a:t>
            </a:r>
          </a:p>
          <a:p>
            <a:endParaRPr lang="zh-CN" altLang="en-US" dirty="0"/>
          </a:p>
        </p:txBody>
      </p:sp>
      <p:sp>
        <p:nvSpPr>
          <p:cNvPr id="4" name="Text Box 4"/>
          <p:cNvSpPr txBox="1">
            <a:spLocks noChangeArrowheads="1"/>
          </p:cNvSpPr>
          <p:nvPr/>
        </p:nvSpPr>
        <p:spPr bwMode="auto">
          <a:xfrm>
            <a:off x="755576" y="3166743"/>
            <a:ext cx="7416823" cy="1438855"/>
          </a:xfrm>
          <a:prstGeom prst="rect">
            <a:avLst/>
          </a:prstGeom>
          <a:solidFill>
            <a:schemeClr val="accent3">
              <a:lumMod val="90000"/>
            </a:schemeClr>
          </a:solidFill>
          <a:ln>
            <a:noFill/>
          </a:ln>
          <a:effectLst/>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INSERT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INTO  Student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Sname</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Ssex</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Sdept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Sage)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VALUES (‘200215128’</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陈冬</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男</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'IS'</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18)</a:t>
            </a:r>
          </a:p>
        </p:txBody>
      </p:sp>
      <p:graphicFrame>
        <p:nvGraphicFramePr>
          <p:cNvPr id="5" name="表格 4"/>
          <p:cNvGraphicFramePr>
            <a:graphicFrameLocks noGrp="1"/>
          </p:cNvGraphicFramePr>
          <p:nvPr/>
        </p:nvGraphicFramePr>
        <p:xfrm>
          <a:off x="305209" y="1835614"/>
          <a:ext cx="8490720" cy="1051824"/>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陈冬</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nvGraphicFramePr>
        <p:xfrm>
          <a:off x="305209" y="2997185"/>
          <a:ext cx="8490720" cy="2817675"/>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709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22" presetClass="exit" presetSubtype="4" fill="hold" nodeType="withEffect">
                                  <p:stCondLst>
                                    <p:cond delay="0"/>
                                  </p:stCondLst>
                                  <p:childTnLst>
                                    <p:animEffect transition="out" filter="wipe(down)">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6" presetClass="entr" presetSubtype="2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插入元组：缺省目标列表达式</a:t>
            </a:r>
          </a:p>
        </p:txBody>
      </p:sp>
      <p:sp>
        <p:nvSpPr>
          <p:cNvPr id="4" name="Text Box 4"/>
          <p:cNvSpPr txBox="1">
            <a:spLocks noChangeArrowheads="1"/>
          </p:cNvSpPr>
          <p:nvPr/>
        </p:nvSpPr>
        <p:spPr bwMode="auto">
          <a:xfrm>
            <a:off x="641336" y="2274201"/>
            <a:ext cx="7272808" cy="143885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buClrTx/>
              <a:buFontTx/>
              <a:buNone/>
              <a:defRPr sz="2400" b="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INSERT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INTO  Student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VALUES (‘06002’</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张天</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男</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18</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'CS')</a:t>
            </a:r>
          </a:p>
        </p:txBody>
      </p:sp>
      <p:sp>
        <p:nvSpPr>
          <p:cNvPr id="5" name="圆角矩形标注 4"/>
          <p:cNvSpPr/>
          <p:nvPr/>
        </p:nvSpPr>
        <p:spPr bwMode="auto">
          <a:xfrm>
            <a:off x="5967000" y="883055"/>
            <a:ext cx="3151274" cy="1293971"/>
          </a:xfrm>
          <a:prstGeom prst="wedgeRoundRectCallout">
            <a:avLst>
              <a:gd name="adj1" fmla="val -156237"/>
              <a:gd name="adj2" fmla="val 115599"/>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目标列表达式缺省时，</a:t>
            </a: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VALUES</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子句的值必须与基本表中属性顺序对应</a:t>
            </a:r>
          </a:p>
        </p:txBody>
      </p:sp>
      <p:graphicFrame>
        <p:nvGraphicFramePr>
          <p:cNvPr id="6" name="表格 5"/>
          <p:cNvGraphicFramePr>
            <a:graphicFrameLocks noGrp="1"/>
          </p:cNvGraphicFramePr>
          <p:nvPr/>
        </p:nvGraphicFramePr>
        <p:xfrm>
          <a:off x="304715" y="4518215"/>
          <a:ext cx="8490720" cy="1640441"/>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bl>
          </a:graphicData>
        </a:graphic>
      </p:graphicFrame>
      <p:cxnSp>
        <p:nvCxnSpPr>
          <p:cNvPr id="9" name="直接箭头连接符 8"/>
          <p:cNvCxnSpPr/>
          <p:nvPr/>
        </p:nvCxnSpPr>
        <p:spPr bwMode="auto">
          <a:xfrm flipH="1">
            <a:off x="1403648" y="3689227"/>
            <a:ext cx="1080120" cy="747885"/>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a:endCxn id="6" idx="0"/>
          </p:cNvCxnSpPr>
          <p:nvPr/>
        </p:nvCxnSpPr>
        <p:spPr bwMode="auto">
          <a:xfrm flipH="1">
            <a:off x="4550075" y="3729778"/>
            <a:ext cx="144726" cy="788437"/>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H="1">
            <a:off x="2735796" y="3741693"/>
            <a:ext cx="1080120" cy="747885"/>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5487201" y="3689227"/>
            <a:ext cx="740983" cy="812266"/>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a:off x="6228184" y="3689227"/>
            <a:ext cx="1584176" cy="828988"/>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14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308072" y="4732514"/>
          <a:ext cx="3312913" cy="1061886"/>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solidFill>
                      <a:srgbClr val="FFFFCC"/>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a:t>
                      </a:r>
                    </a:p>
                  </a:txBody>
                  <a:tcPr marL="90000" marR="90000" marT="46800" marB="46800" horzOverflow="overflow">
                    <a:solidFill>
                      <a:srgbClr val="FFFFCC"/>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p>
                  </a:txBody>
                  <a:tcPr marL="90000" marR="90000" marT="46800" marB="46800" horzOverflow="overflow">
                    <a:solidFill>
                      <a:srgbClr val="FFFFCC"/>
                    </a:solidFill>
                  </a:tcPr>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zh-CN" altLang="en-US" dirty="0"/>
              <a:t>插入元组：缺省属性值</a:t>
            </a:r>
          </a:p>
        </p:txBody>
      </p:sp>
      <p:sp>
        <p:nvSpPr>
          <p:cNvPr id="3" name="内容占位符 2"/>
          <p:cNvSpPr>
            <a:spLocks noGrp="1"/>
          </p:cNvSpPr>
          <p:nvPr>
            <p:ph idx="1"/>
          </p:nvPr>
        </p:nvSpPr>
        <p:spPr>
          <a:xfrm>
            <a:off x="71438" y="1191812"/>
            <a:ext cx="8958262" cy="155734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学号为</a:t>
            </a:r>
            <a:r>
              <a:rPr lang="en-US" altLang="zh-CN" dirty="0">
                <a:ea typeface="宋体" panose="02010600030101010101" pitchFamily="2" charset="-122"/>
              </a:rPr>
              <a:t>‘03002’</a:t>
            </a:r>
            <a:r>
              <a:rPr lang="zh-CN" altLang="en-US" dirty="0">
                <a:ea typeface="宋体" panose="02010600030101010101" pitchFamily="2" charset="-122"/>
              </a:rPr>
              <a:t>的学生选修了</a:t>
            </a:r>
            <a:r>
              <a:rPr lang="en-US" altLang="zh-CN" dirty="0">
                <a:ea typeface="宋体" panose="02010600030101010101" pitchFamily="2" charset="-122"/>
              </a:rPr>
              <a:t>‘8’</a:t>
            </a:r>
            <a:r>
              <a:rPr lang="zh-CN" altLang="en-US" dirty="0">
                <a:ea typeface="宋体" panose="02010600030101010101" pitchFamily="2" charset="-122"/>
              </a:rPr>
              <a:t>号课程，请将该信息插入到选课表（</a:t>
            </a:r>
            <a:r>
              <a:rPr lang="en-US" altLang="zh-CN" dirty="0">
                <a:ea typeface="宋体" panose="02010600030101010101" pitchFamily="2" charset="-122"/>
              </a:rPr>
              <a:t>SC</a:t>
            </a:r>
            <a:r>
              <a:rPr lang="zh-CN" altLang="en-US" dirty="0">
                <a:ea typeface="宋体" panose="02010600030101010101" pitchFamily="2" charset="-122"/>
              </a:rPr>
              <a:t>）中。</a:t>
            </a:r>
          </a:p>
        </p:txBody>
      </p:sp>
      <p:sp>
        <p:nvSpPr>
          <p:cNvPr id="4" name="矩形 3"/>
          <p:cNvSpPr/>
          <p:nvPr/>
        </p:nvSpPr>
        <p:spPr>
          <a:xfrm>
            <a:off x="4137564" y="4940393"/>
            <a:ext cx="4787171" cy="1438855"/>
          </a:xfrm>
          <a:prstGeom prst="rect">
            <a:avLst/>
          </a:prstGeom>
          <a:solidFill>
            <a:schemeClr val="accent3">
              <a:lumMod val="9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INSERT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INTO SC(</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Cno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VALUES( ‘03002’</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’8’)</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p:txBody>
      </p:sp>
      <p:sp>
        <p:nvSpPr>
          <p:cNvPr id="5" name="矩形 4"/>
          <p:cNvSpPr/>
          <p:nvPr/>
        </p:nvSpPr>
        <p:spPr>
          <a:xfrm>
            <a:off x="4111838" y="2191068"/>
            <a:ext cx="4787171" cy="1438855"/>
          </a:xfrm>
          <a:prstGeom prst="rect">
            <a:avLst/>
          </a:prstGeom>
          <a:solidFill>
            <a:schemeClr val="accent3">
              <a:lumMod val="9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INSERT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INTO SC</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VALUES (‘03002’</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’8’</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NULL)</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p:txBody>
      </p:sp>
      <p:sp>
        <p:nvSpPr>
          <p:cNvPr id="6" name="圆角矩形标注 5"/>
          <p:cNvSpPr/>
          <p:nvPr/>
        </p:nvSpPr>
        <p:spPr bwMode="auto">
          <a:xfrm>
            <a:off x="5970121" y="3852746"/>
            <a:ext cx="3151274" cy="896699"/>
          </a:xfrm>
          <a:prstGeom prst="wedgeRoundRectCallout">
            <a:avLst>
              <a:gd name="adj1" fmla="val -58026"/>
              <a:gd name="adj2" fmla="val 122894"/>
              <a:gd name="adj3" fmla="val 16667"/>
            </a:avLst>
          </a:prstGeom>
          <a:solidFill>
            <a:schemeClr val="accent1">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en-US" altLang="zh-CN"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RDBMS</a:t>
            </a:r>
            <a:r>
              <a:rPr kumimoji="0" lang="zh-CN" altLang="en-US"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将在新插入记录的</a:t>
            </a:r>
            <a:r>
              <a:rPr kumimoji="0" lang="en-US" altLang="zh-CN"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Grade</a:t>
            </a:r>
            <a:r>
              <a:rPr kumimoji="0" lang="zh-CN" altLang="en-US"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列上自动地赋空值</a:t>
            </a:r>
            <a:endParaRPr kumimoji="0" lang="zh-CN" altLang="en-US" sz="20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endParaRPr>
          </a:p>
        </p:txBody>
      </p:sp>
      <p:graphicFrame>
        <p:nvGraphicFramePr>
          <p:cNvPr id="7" name="表格 6"/>
          <p:cNvGraphicFramePr>
            <a:graphicFrameLocks noGrp="1"/>
          </p:cNvGraphicFramePr>
          <p:nvPr/>
        </p:nvGraphicFramePr>
        <p:xfrm>
          <a:off x="320220" y="2276872"/>
          <a:ext cx="3312913" cy="3005174"/>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2380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插入子查询结果</a:t>
            </a:r>
          </a:p>
        </p:txBody>
      </p:sp>
      <p:sp>
        <p:nvSpPr>
          <p:cNvPr id="3" name="内容占位符 2"/>
          <p:cNvSpPr>
            <a:spLocks noGrp="1"/>
          </p:cNvSpPr>
          <p:nvPr>
            <p:ph idx="1"/>
          </p:nvPr>
        </p:nvSpPr>
        <p:spPr>
          <a:xfrm>
            <a:off x="71438" y="1191812"/>
            <a:ext cx="8958262" cy="5184576"/>
          </a:xfrm>
        </p:spPr>
        <p:txBody>
          <a:bodyPr/>
          <a:lstStyle/>
          <a:p>
            <a:r>
              <a:rPr lang="zh-CN" altLang="en-US" dirty="0">
                <a:ea typeface="宋体" panose="02010600030101010101" pitchFamily="2" charset="-122"/>
              </a:rPr>
              <a:t>语句格式</a:t>
            </a:r>
          </a:p>
          <a:p>
            <a:pPr>
              <a:buNone/>
            </a:pPr>
            <a:r>
              <a:rPr lang="zh-CN" altLang="en-US" dirty="0">
                <a:ea typeface="宋体" panose="02010600030101010101" pitchFamily="2" charset="-122"/>
              </a:rPr>
              <a:t>    </a:t>
            </a:r>
            <a:r>
              <a:rPr lang="en-US" altLang="zh-CN" dirty="0">
                <a:solidFill>
                  <a:srgbClr val="3366CC"/>
                </a:solidFill>
                <a:ea typeface="宋体" panose="02010600030101010101" pitchFamily="2" charset="-122"/>
              </a:rPr>
              <a:t>INSERT </a:t>
            </a:r>
          </a:p>
          <a:p>
            <a:pPr>
              <a:buNone/>
            </a:pPr>
            <a:r>
              <a:rPr lang="en-US" altLang="zh-CN" dirty="0">
                <a:ea typeface="宋体" panose="02010600030101010101" pitchFamily="2" charset="-122"/>
              </a:rPr>
              <a:t>    </a:t>
            </a:r>
            <a:r>
              <a:rPr lang="en-US" altLang="zh-CN" dirty="0">
                <a:solidFill>
                  <a:srgbClr val="3366CC"/>
                </a:solidFill>
                <a:ea typeface="宋体" panose="02010600030101010101" pitchFamily="2" charset="-122"/>
              </a:rPr>
              <a:t>INTO </a:t>
            </a:r>
            <a:r>
              <a:rPr lang="en-US" altLang="zh-CN" sz="2400" dirty="0">
                <a:ea typeface="宋体" panose="02010600030101010101" pitchFamily="2" charset="-122"/>
              </a:rPr>
              <a:t>&lt;</a:t>
            </a:r>
            <a:r>
              <a:rPr lang="zh-CN" altLang="en-US" sz="2400" dirty="0">
                <a:ea typeface="宋体" panose="02010600030101010101" pitchFamily="2" charset="-122"/>
              </a:rPr>
              <a:t>表名</a:t>
            </a:r>
            <a:r>
              <a:rPr lang="en-US" altLang="zh-CN" sz="2400" dirty="0">
                <a:ea typeface="宋体" panose="02010600030101010101" pitchFamily="2" charset="-122"/>
              </a:rPr>
              <a:t>&gt;  [(&lt;</a:t>
            </a:r>
            <a:r>
              <a:rPr lang="zh-CN" altLang="en-US" sz="2400" dirty="0">
                <a:ea typeface="宋体" panose="02010600030101010101" pitchFamily="2" charset="-122"/>
              </a:rPr>
              <a:t>属性列</a:t>
            </a:r>
            <a:r>
              <a:rPr lang="en-US" altLang="zh-CN" sz="2400" dirty="0">
                <a:ea typeface="宋体" panose="02010600030101010101" pitchFamily="2" charset="-122"/>
              </a:rPr>
              <a:t>1&gt; [</a:t>
            </a:r>
            <a:r>
              <a:rPr lang="zh-CN" altLang="en-US" sz="2400" dirty="0">
                <a:ea typeface="宋体" panose="02010600030101010101" pitchFamily="2" charset="-122"/>
              </a:rPr>
              <a:t>，</a:t>
            </a:r>
            <a:r>
              <a:rPr lang="en-US" altLang="zh-CN" sz="2400" dirty="0">
                <a:ea typeface="宋体" panose="02010600030101010101" pitchFamily="2" charset="-122"/>
              </a:rPr>
              <a:t>&lt;</a:t>
            </a:r>
            <a:r>
              <a:rPr lang="zh-CN" altLang="en-US" sz="2400" dirty="0">
                <a:ea typeface="宋体" panose="02010600030101010101" pitchFamily="2" charset="-122"/>
              </a:rPr>
              <a:t>属性列</a:t>
            </a:r>
            <a:r>
              <a:rPr lang="en-US" altLang="zh-CN" sz="2400" dirty="0">
                <a:ea typeface="宋体" panose="02010600030101010101" pitchFamily="2" charset="-122"/>
              </a:rPr>
              <a:t>2&gt;] … )]</a:t>
            </a:r>
          </a:p>
          <a:p>
            <a:pPr>
              <a:buNone/>
            </a:pPr>
            <a:r>
              <a:rPr lang="en-US" altLang="zh-CN" dirty="0">
                <a:ea typeface="宋体" panose="02010600030101010101" pitchFamily="2" charset="-122"/>
              </a:rPr>
              <a:t>    </a:t>
            </a:r>
            <a:r>
              <a:rPr lang="zh-CN" altLang="en-US" dirty="0">
                <a:ea typeface="宋体" panose="02010600030101010101" pitchFamily="2" charset="-122"/>
              </a:rPr>
              <a:t>子查询</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功能：将子查询结果插入指定表中</a:t>
            </a:r>
          </a:p>
          <a:p>
            <a:endParaRPr lang="zh-CN" altLang="en-US" dirty="0"/>
          </a:p>
        </p:txBody>
      </p:sp>
      <p:sp>
        <p:nvSpPr>
          <p:cNvPr id="4" name="圆角矩形标注 3"/>
          <p:cNvSpPr/>
          <p:nvPr/>
        </p:nvSpPr>
        <p:spPr bwMode="auto">
          <a:xfrm>
            <a:off x="4716016" y="3068960"/>
            <a:ext cx="4206802" cy="1691243"/>
          </a:xfrm>
          <a:prstGeom prst="wedgeRoundRectCallout">
            <a:avLst>
              <a:gd name="adj1" fmla="val -120755"/>
              <a:gd name="adj2" fmla="val -50215"/>
              <a:gd name="adj3" fmla="val 16667"/>
            </a:avLst>
          </a:prstGeom>
          <a:solidFill>
            <a:schemeClr val="accent1">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子查询：一个完整的</a:t>
            </a:r>
            <a:r>
              <a:rPr kumimoji="0" lang="en-US" altLang="zh-CN"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SELECT</a:t>
            </a:r>
            <a:r>
              <a:rPr kumimoji="0" lang="zh-CN" altLang="en-US"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子句，其目标列必须与</a:t>
            </a:r>
            <a:r>
              <a:rPr kumimoji="0" lang="en-US" altLang="zh-CN"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INTO</a:t>
            </a:r>
            <a:r>
              <a:rPr kumimoji="0" lang="zh-CN" altLang="en-US"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子句匹配</a:t>
            </a: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属性列的数量</a:t>
            </a:r>
            <a:endParaRPr kumimoji="0" lang="en-US" altLang="zh-CN"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endParaRP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对应属性列的类型</a:t>
            </a:r>
          </a:p>
        </p:txBody>
      </p:sp>
    </p:spTree>
    <p:extLst>
      <p:ext uri="{BB962C8B-B14F-4D97-AF65-F5344CB8AC3E}">
        <p14:creationId xmlns:p14="http://schemas.microsoft.com/office/powerpoint/2010/main" val="367897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插入子查询结果：示例</a:t>
            </a:r>
          </a:p>
        </p:txBody>
      </p:sp>
      <p:sp>
        <p:nvSpPr>
          <p:cNvPr id="3" name="内容占位符 2"/>
          <p:cNvSpPr>
            <a:spLocks noGrp="1"/>
          </p:cNvSpPr>
          <p:nvPr>
            <p:ph idx="1"/>
          </p:nvPr>
        </p:nvSpPr>
        <p:spPr>
          <a:xfrm>
            <a:off x="71438" y="1229139"/>
            <a:ext cx="8958262" cy="57606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对每一个系，求学生平均年龄，并把结果存入数据库</a:t>
            </a:r>
          </a:p>
        </p:txBody>
      </p:sp>
      <p:sp>
        <p:nvSpPr>
          <p:cNvPr id="4" name="矩形 3"/>
          <p:cNvSpPr/>
          <p:nvPr/>
        </p:nvSpPr>
        <p:spPr>
          <a:xfrm>
            <a:off x="185738" y="4521463"/>
            <a:ext cx="7992888" cy="2336537"/>
          </a:xfrm>
          <a:prstGeom prst="rect">
            <a:avLst/>
          </a:prstGeom>
          <a:solidFill>
            <a:schemeClr val="accent3">
              <a:lumMod val="9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第</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步：建表</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CREATE  TABLE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Dept_age</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Sdept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CHAR(15)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系名*</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Avg_age</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SMALLINT                    </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学生平均年龄*</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 name="矩形 5"/>
          <p:cNvSpPr/>
          <p:nvPr/>
        </p:nvSpPr>
        <p:spPr>
          <a:xfrm>
            <a:off x="755576" y="2708920"/>
            <a:ext cx="4104456" cy="1438855"/>
          </a:xfrm>
          <a:prstGeom prst="rect">
            <a:avLst/>
          </a:prstGeom>
          <a:solidFill>
            <a:schemeClr val="accent2">
              <a:lumMod val="40000"/>
              <a:lumOff val="6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SELECT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Sdept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AVG(Sage)            </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FROM  Student         </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GROUP BY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Sdept</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连接符 8"/>
          <p:cNvCxnSpPr/>
          <p:nvPr/>
        </p:nvCxnSpPr>
        <p:spPr bwMode="auto">
          <a:xfrm>
            <a:off x="971600" y="1906390"/>
            <a:ext cx="4176464" cy="0"/>
          </a:xfrm>
          <a:prstGeom prst="line">
            <a:avLst/>
          </a:prstGeom>
          <a:noFill/>
          <a:ln w="5715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H="1">
            <a:off x="2483768" y="1998925"/>
            <a:ext cx="792088" cy="709995"/>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内容占位符 2"/>
          <p:cNvSpPr txBox="1">
            <a:spLocks/>
          </p:cNvSpPr>
          <p:nvPr/>
        </p:nvSpPr>
        <p:spPr bwMode="auto">
          <a:xfrm>
            <a:off x="554125" y="1811238"/>
            <a:ext cx="7992888" cy="2336537"/>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宋体" panose="02010600030101010101" pitchFamily="2" charset="-122"/>
                <a:ea typeface="宋体" panose="02010600030101010101" pitchFamily="2" charset="-122"/>
              </a:defRPr>
            </a:lvl1p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第</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步：插入数据</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INSERT  INTO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Dept_age</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Sdept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Avg_age</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SELECT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Sdept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AVG(Sage)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FROM  Student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GROUP BY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Sdept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p:txBody>
      </p:sp>
    </p:spTree>
    <p:extLst>
      <p:ext uri="{BB962C8B-B14F-4D97-AF65-F5344CB8AC3E}">
        <p14:creationId xmlns:p14="http://schemas.microsoft.com/office/powerpoint/2010/main" val="3360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插入操作思考问题</a:t>
            </a:r>
          </a:p>
        </p:txBody>
      </p:sp>
      <p:sp>
        <p:nvSpPr>
          <p:cNvPr id="3" name="内容占位符 2"/>
          <p:cNvSpPr>
            <a:spLocks noGrp="1"/>
          </p:cNvSpPr>
          <p:nvPr>
            <p:ph idx="1"/>
          </p:nvPr>
        </p:nvSpPr>
        <p:spPr>
          <a:xfrm>
            <a:off x="103842" y="1700808"/>
            <a:ext cx="8958262" cy="46755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存在另一类插入操作，其用</a:t>
            </a:r>
            <a:r>
              <a:rPr lang="en-US" altLang="zh-CN" dirty="0">
                <a:ea typeface="宋体" panose="02010600030101010101" pitchFamily="2" charset="-122"/>
              </a:rPr>
              <a:t>SELECT…INTO</a:t>
            </a:r>
            <a:r>
              <a:rPr lang="zh-CN" altLang="en-US" dirty="0">
                <a:ea typeface="宋体" panose="02010600030101010101" pitchFamily="2" charset="-122"/>
              </a:rPr>
              <a:t>表达，请查阅资料，理解其与</a:t>
            </a:r>
            <a:r>
              <a:rPr lang="en-US" altLang="zh-CN" dirty="0">
                <a:ea typeface="宋体" panose="02010600030101010101" pitchFamily="2" charset="-122"/>
              </a:rPr>
              <a:t>INSERT…INTO…SELECT</a:t>
            </a:r>
            <a:r>
              <a:rPr lang="zh-CN" altLang="en-US" dirty="0">
                <a:ea typeface="宋体" panose="02010600030101010101" pitchFamily="2" charset="-122"/>
              </a:rPr>
              <a:t>的不同之处。</a:t>
            </a:r>
            <a:endParaRPr lang="zh-CN" altLang="en-US" dirty="0"/>
          </a:p>
        </p:txBody>
      </p:sp>
    </p:spTree>
    <p:extLst>
      <p:ext uri="{BB962C8B-B14F-4D97-AF65-F5344CB8AC3E}">
        <p14:creationId xmlns:p14="http://schemas.microsoft.com/office/powerpoint/2010/main" val="346442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ea typeface="宋体" charset="-122"/>
              </a:rPr>
              <a:t>创建与删除数据库</a:t>
            </a:r>
          </a:p>
        </p:txBody>
      </p:sp>
      <p:sp>
        <p:nvSpPr>
          <p:cNvPr id="15363" name="Rectangle 3"/>
          <p:cNvSpPr>
            <a:spLocks noGrp="1" noChangeArrowheads="1"/>
          </p:cNvSpPr>
          <p:nvPr>
            <p:ph type="body" idx="1"/>
          </p:nvPr>
        </p:nvSpPr>
        <p:spPr>
          <a:xfrm>
            <a:off x="323528" y="1447800"/>
            <a:ext cx="8591872" cy="2485256"/>
          </a:xfrm>
        </p:spPr>
        <p:txBody>
          <a:bodyPr/>
          <a:lstStyle/>
          <a:p>
            <a:pPr eaLnBrk="1" hangingPunct="1"/>
            <a:r>
              <a:rPr lang="en-US" altLang="zh-CN" dirty="0">
                <a:ea typeface="宋体" charset="-122"/>
              </a:rPr>
              <a:t>CREATE DATABASE &lt;</a:t>
            </a:r>
            <a:r>
              <a:rPr lang="zh-CN" altLang="en-US" dirty="0">
                <a:ea typeface="宋体" charset="-122"/>
              </a:rPr>
              <a:t>数据库名称</a:t>
            </a:r>
            <a:r>
              <a:rPr lang="en-US" altLang="zh-CN" dirty="0">
                <a:ea typeface="宋体" charset="-122"/>
              </a:rPr>
              <a:t>&gt;</a:t>
            </a:r>
          </a:p>
          <a:p>
            <a:pPr lvl="1" eaLnBrk="1" hangingPunct="1"/>
            <a:r>
              <a:rPr lang="zh-CN" altLang="en-US" dirty="0">
                <a:ea typeface="宋体" charset="-122"/>
              </a:rPr>
              <a:t>作用：创建一个新数据库及存储该数据库的文件 </a:t>
            </a:r>
          </a:p>
          <a:p>
            <a:pPr lvl="1" eaLnBrk="1" hangingPunct="1"/>
            <a:r>
              <a:rPr lang="zh-CN" altLang="en-US" dirty="0">
                <a:ea typeface="宋体" charset="-122"/>
              </a:rPr>
              <a:t>示例：</a:t>
            </a:r>
            <a:r>
              <a:rPr lang="en-US" altLang="zh-CN" dirty="0">
                <a:ea typeface="宋体" charset="-122"/>
              </a:rPr>
              <a:t>CREATE DATABASE teaching</a:t>
            </a:r>
          </a:p>
          <a:p>
            <a:pPr lvl="1" eaLnBrk="1" hangingPunct="1"/>
            <a:endParaRPr lang="en-US" altLang="zh-CN" dirty="0">
              <a:ea typeface="宋体" charset="-122"/>
            </a:endParaRPr>
          </a:p>
          <a:p>
            <a:pPr eaLnBrk="1" hangingPunct="1"/>
            <a:r>
              <a:rPr lang="en-US" altLang="zh-CN" dirty="0">
                <a:ea typeface="宋体" charset="-122"/>
              </a:rPr>
              <a:t>DROP DATABASE &lt;</a:t>
            </a:r>
            <a:r>
              <a:rPr lang="zh-CN" altLang="en-US" dirty="0">
                <a:ea typeface="宋体" charset="-122"/>
              </a:rPr>
              <a:t>数据库名称</a:t>
            </a:r>
            <a:r>
              <a:rPr lang="en-US" altLang="zh-CN" dirty="0">
                <a:ea typeface="宋体" charset="-122"/>
              </a:rPr>
              <a:t>&gt;</a:t>
            </a:r>
          </a:p>
        </p:txBody>
      </p:sp>
      <p:sp>
        <p:nvSpPr>
          <p:cNvPr id="2" name="TextBox 1"/>
          <p:cNvSpPr txBox="1"/>
          <p:nvPr/>
        </p:nvSpPr>
        <p:spPr>
          <a:xfrm>
            <a:off x="646190" y="4754680"/>
            <a:ext cx="7814242" cy="1041952"/>
          </a:xfrm>
          <a:prstGeom prst="rect">
            <a:avLst/>
          </a:prstGeom>
          <a:noFill/>
        </p:spPr>
        <p:txBody>
          <a:bodyPr wrap="square" rtlCol="0">
            <a:spAutoFit/>
          </a:bodyPr>
          <a:lstStyle/>
          <a:p>
            <a:pPr algn="l">
              <a:lnSpc>
                <a:spcPts val="4000"/>
              </a:lnSpc>
            </a:pPr>
            <a:r>
              <a:rPr lang="zh-CN" altLang="en-US" sz="2400" dirty="0">
                <a:solidFill>
                  <a:srgbClr val="C00000"/>
                </a:solidFill>
                <a:latin typeface="黑体" panose="02010609060101010101" pitchFamily="49" charset="-122"/>
                <a:ea typeface="黑体" panose="02010609060101010101" pitchFamily="49" charset="-122"/>
              </a:rPr>
              <a:t>去看看：从逻辑结构和物理存储结构角度考虑，一个空的数据库是什么样子？</a:t>
            </a:r>
          </a:p>
        </p:txBody>
      </p:sp>
    </p:spTree>
    <p:extLst>
      <p:ext uri="{BB962C8B-B14F-4D97-AF65-F5344CB8AC3E}">
        <p14:creationId xmlns:p14="http://schemas.microsoft.com/office/powerpoint/2010/main" val="30019755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插入操作总结</a:t>
            </a:r>
          </a:p>
        </p:txBody>
      </p:sp>
      <p:sp>
        <p:nvSpPr>
          <p:cNvPr id="3" name="内容占位符 2"/>
          <p:cNvSpPr>
            <a:spLocks noGrp="1"/>
          </p:cNvSpPr>
          <p:nvPr>
            <p:ph idx="1"/>
          </p:nvPr>
        </p:nvSpPr>
        <p:spPr>
          <a:xfrm>
            <a:off x="103842" y="1484784"/>
            <a:ext cx="8958262" cy="46755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en-US" altLang="zh-CN" dirty="0">
                <a:ea typeface="宋体" panose="02010600030101010101" pitchFamily="2" charset="-122"/>
              </a:rPr>
              <a:t>RDBMS</a:t>
            </a:r>
            <a:r>
              <a:rPr lang="zh-CN" altLang="en-US" dirty="0">
                <a:ea typeface="宋体" panose="02010600030101010101" pitchFamily="2" charset="-122"/>
              </a:rPr>
              <a:t>在执行插入语句时会检查所插元组是否破坏表上已定义的完整性规则</a:t>
            </a:r>
          </a:p>
          <a:p>
            <a:pPr lvl="1">
              <a:lnSpc>
                <a:spcPts val="3800"/>
              </a:lnSpc>
            </a:pPr>
            <a:r>
              <a:rPr lang="zh-CN" altLang="en-US" dirty="0"/>
              <a:t>实体完整性</a:t>
            </a:r>
          </a:p>
          <a:p>
            <a:pPr lvl="1">
              <a:lnSpc>
                <a:spcPts val="3800"/>
              </a:lnSpc>
            </a:pPr>
            <a:r>
              <a:rPr lang="zh-CN" altLang="en-US" dirty="0"/>
              <a:t>参照完整性</a:t>
            </a:r>
          </a:p>
          <a:p>
            <a:pPr lvl="1">
              <a:lnSpc>
                <a:spcPts val="3800"/>
              </a:lnSpc>
            </a:pPr>
            <a:r>
              <a:rPr lang="zh-CN" altLang="en-US" dirty="0"/>
              <a:t>用户定义的完整性</a:t>
            </a:r>
          </a:p>
          <a:p>
            <a:pPr lvl="2">
              <a:lnSpc>
                <a:spcPts val="3800"/>
              </a:lnSpc>
            </a:pPr>
            <a:r>
              <a:rPr lang="en-US" altLang="zh-CN" dirty="0"/>
              <a:t>NOT NULL</a:t>
            </a:r>
            <a:r>
              <a:rPr lang="zh-CN" altLang="en-US" dirty="0"/>
              <a:t>约束</a:t>
            </a:r>
          </a:p>
          <a:p>
            <a:pPr lvl="2">
              <a:lnSpc>
                <a:spcPts val="3800"/>
              </a:lnSpc>
            </a:pPr>
            <a:r>
              <a:rPr lang="en-US" altLang="zh-CN" dirty="0"/>
              <a:t>UNIQUE</a:t>
            </a:r>
            <a:r>
              <a:rPr lang="zh-CN" altLang="en-US" dirty="0"/>
              <a:t>约束</a:t>
            </a:r>
          </a:p>
          <a:p>
            <a:pPr lvl="2">
              <a:lnSpc>
                <a:spcPts val="3800"/>
              </a:lnSpc>
            </a:pPr>
            <a:r>
              <a:rPr lang="zh-CN" altLang="en-US" dirty="0"/>
              <a:t>值域约束</a:t>
            </a:r>
          </a:p>
        </p:txBody>
      </p:sp>
    </p:spTree>
    <p:extLst>
      <p:ext uri="{BB962C8B-B14F-4D97-AF65-F5344CB8AC3E}">
        <p14:creationId xmlns:p14="http://schemas.microsoft.com/office/powerpoint/2010/main" val="4370994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p>
        </p:txBody>
      </p:sp>
      <p:sp>
        <p:nvSpPr>
          <p:cNvPr id="3" name="内容占位符 2"/>
          <p:cNvSpPr>
            <a:spLocks noGrp="1"/>
          </p:cNvSpPr>
          <p:nvPr>
            <p:ph idx="1"/>
          </p:nvPr>
        </p:nvSpPr>
        <p:spPr>
          <a:xfrm>
            <a:off x="180463" y="1213338"/>
            <a:ext cx="8677026" cy="5184576"/>
          </a:xfrm>
        </p:spPr>
        <p:txBody>
          <a:bodyPr/>
          <a:lstStyle/>
          <a:p>
            <a:pPr>
              <a:lnSpc>
                <a:spcPct val="90000"/>
              </a:lnSpc>
            </a:pPr>
            <a:r>
              <a:rPr lang="zh-CN" altLang="en-US" dirty="0">
                <a:ea typeface="宋体" panose="02010600030101010101" pitchFamily="2" charset="-122"/>
              </a:rPr>
              <a:t>语句格式</a:t>
            </a:r>
            <a:endParaRPr lang="en-US" altLang="zh-CN" dirty="0">
              <a:ea typeface="宋体" panose="02010600030101010101" pitchFamily="2" charset="-122"/>
            </a:endParaRPr>
          </a:p>
          <a:p>
            <a:pPr marL="0" indent="0">
              <a:lnSpc>
                <a:spcPct val="90000"/>
              </a:lnSpc>
              <a:buNone/>
            </a:pPr>
            <a:endParaRPr lang="zh-CN" altLang="en-US" dirty="0">
              <a:ea typeface="宋体" panose="02010600030101010101" pitchFamily="2" charset="-122"/>
            </a:endParaRPr>
          </a:p>
          <a:p>
            <a:pPr>
              <a:lnSpc>
                <a:spcPct val="90000"/>
              </a:lnSpc>
              <a:buNone/>
            </a:pPr>
            <a:r>
              <a:rPr lang="zh-CN" altLang="en-US" dirty="0">
                <a:ea typeface="宋体" panose="02010600030101010101" pitchFamily="2" charset="-122"/>
              </a:rPr>
              <a:t>   </a:t>
            </a:r>
            <a:r>
              <a:rPr lang="en-US" altLang="zh-CN" sz="2400" dirty="0">
                <a:solidFill>
                  <a:srgbClr val="3366CC"/>
                </a:solidFill>
                <a:ea typeface="宋体" panose="02010600030101010101" pitchFamily="2" charset="-122"/>
              </a:rPr>
              <a:t>UPDATE</a:t>
            </a:r>
            <a:r>
              <a:rPr lang="en-US" altLang="zh-CN" sz="2400" dirty="0">
                <a:ea typeface="宋体" panose="02010600030101010101" pitchFamily="2" charset="-122"/>
              </a:rPr>
              <a:t>  &lt;</a:t>
            </a:r>
            <a:r>
              <a:rPr lang="zh-CN" altLang="en-US" sz="2400" dirty="0">
                <a:ea typeface="宋体" panose="02010600030101010101" pitchFamily="2" charset="-122"/>
              </a:rPr>
              <a:t>表名</a:t>
            </a:r>
            <a:r>
              <a:rPr lang="en-US" altLang="zh-CN" sz="2400" dirty="0">
                <a:ea typeface="宋体" panose="02010600030101010101" pitchFamily="2" charset="-122"/>
              </a:rPr>
              <a:t>&gt;</a:t>
            </a:r>
          </a:p>
          <a:p>
            <a:pPr>
              <a:lnSpc>
                <a:spcPct val="90000"/>
              </a:lnSpc>
              <a:buNone/>
            </a:pPr>
            <a:r>
              <a:rPr lang="en-US" altLang="zh-CN" sz="2400" dirty="0">
                <a:ea typeface="宋体" panose="02010600030101010101" pitchFamily="2" charset="-122"/>
              </a:rPr>
              <a:t>    </a:t>
            </a:r>
            <a:r>
              <a:rPr lang="en-US" altLang="zh-CN" sz="2400" dirty="0">
                <a:solidFill>
                  <a:srgbClr val="3366CC"/>
                </a:solidFill>
                <a:ea typeface="宋体" panose="02010600030101010101" pitchFamily="2" charset="-122"/>
              </a:rPr>
              <a:t>SET </a:t>
            </a:r>
            <a:r>
              <a:rPr lang="en-US" altLang="zh-CN" sz="2400" dirty="0">
                <a:ea typeface="宋体" panose="02010600030101010101" pitchFamily="2" charset="-122"/>
              </a:rPr>
              <a:t> &lt;</a:t>
            </a:r>
            <a:r>
              <a:rPr lang="zh-CN" altLang="en-US" sz="2400" dirty="0">
                <a:ea typeface="宋体" panose="02010600030101010101" pitchFamily="2" charset="-122"/>
              </a:rPr>
              <a:t>列名</a:t>
            </a:r>
            <a:r>
              <a:rPr lang="en-US" altLang="zh-CN" sz="2400" dirty="0">
                <a:ea typeface="宋体" panose="02010600030101010101" pitchFamily="2" charset="-122"/>
              </a:rPr>
              <a:t>&gt;=&lt;</a:t>
            </a:r>
            <a:r>
              <a:rPr lang="zh-CN" altLang="en-US" sz="2400" dirty="0">
                <a:ea typeface="宋体" panose="02010600030101010101" pitchFamily="2" charset="-122"/>
              </a:rPr>
              <a:t>表达式</a:t>
            </a:r>
            <a:r>
              <a:rPr lang="en-US" altLang="zh-CN" sz="2400" dirty="0">
                <a:ea typeface="宋体" panose="02010600030101010101" pitchFamily="2" charset="-122"/>
              </a:rPr>
              <a:t>&gt; [</a:t>
            </a:r>
            <a:r>
              <a:rPr lang="zh-CN" altLang="en-US" sz="2400" dirty="0">
                <a:ea typeface="宋体" panose="02010600030101010101" pitchFamily="2" charset="-122"/>
              </a:rPr>
              <a:t>，</a:t>
            </a:r>
            <a:r>
              <a:rPr lang="en-US" altLang="zh-CN" sz="2400" dirty="0">
                <a:ea typeface="宋体" panose="02010600030101010101" pitchFamily="2" charset="-122"/>
              </a:rPr>
              <a:t>&lt;</a:t>
            </a:r>
            <a:r>
              <a:rPr lang="zh-CN" altLang="en-US" sz="2400" dirty="0">
                <a:ea typeface="宋体" panose="02010600030101010101" pitchFamily="2" charset="-122"/>
              </a:rPr>
              <a:t>列名</a:t>
            </a:r>
            <a:r>
              <a:rPr lang="en-US" altLang="zh-CN" sz="2400" dirty="0">
                <a:ea typeface="宋体" panose="02010600030101010101" pitchFamily="2" charset="-122"/>
              </a:rPr>
              <a:t>&gt;=&lt;</a:t>
            </a:r>
            <a:r>
              <a:rPr lang="zh-CN" altLang="en-US" sz="2400" dirty="0">
                <a:ea typeface="宋体" panose="02010600030101010101" pitchFamily="2" charset="-122"/>
              </a:rPr>
              <a:t>表达式</a:t>
            </a:r>
            <a:r>
              <a:rPr lang="en-US" altLang="zh-CN" sz="2400" dirty="0">
                <a:ea typeface="宋体" panose="02010600030101010101" pitchFamily="2" charset="-122"/>
              </a:rPr>
              <a:t>&gt;] …</a:t>
            </a:r>
          </a:p>
          <a:p>
            <a:pPr>
              <a:lnSpc>
                <a:spcPct val="90000"/>
              </a:lnSpc>
              <a:buNone/>
            </a:pPr>
            <a:r>
              <a:rPr lang="en-US" altLang="zh-CN" sz="2400" dirty="0">
                <a:ea typeface="宋体" panose="02010600030101010101" pitchFamily="2" charset="-122"/>
              </a:rPr>
              <a:t>    [WHERE &lt;</a:t>
            </a:r>
            <a:r>
              <a:rPr lang="zh-CN" altLang="en-US" sz="2400" dirty="0">
                <a:ea typeface="宋体" panose="02010600030101010101" pitchFamily="2" charset="-122"/>
              </a:rPr>
              <a:t>条件</a:t>
            </a:r>
            <a:r>
              <a:rPr lang="en-US" altLang="zh-CN" sz="2400" dirty="0">
                <a:ea typeface="宋体" panose="02010600030101010101" pitchFamily="2" charset="-122"/>
              </a:rPr>
              <a:t>&gt;]</a:t>
            </a:r>
          </a:p>
          <a:p>
            <a:pPr lvl="1">
              <a:lnSpc>
                <a:spcPct val="90000"/>
              </a:lnSpc>
              <a:buNone/>
            </a:pPr>
            <a:endParaRPr lang="en-US" altLang="zh-CN" dirty="0">
              <a:ea typeface="宋体" panose="02010600030101010101" pitchFamily="2" charset="-122"/>
            </a:endParaRPr>
          </a:p>
          <a:p>
            <a:pPr lvl="1">
              <a:lnSpc>
                <a:spcPct val="90000"/>
              </a:lnSpc>
              <a:buNone/>
            </a:pPr>
            <a:endParaRPr lang="en-US" altLang="zh-CN" dirty="0">
              <a:ea typeface="宋体" panose="02010600030101010101" pitchFamily="2" charset="-122"/>
            </a:endParaRPr>
          </a:p>
          <a:p>
            <a:pPr lvl="1">
              <a:lnSpc>
                <a:spcPct val="90000"/>
              </a:lnSpc>
              <a:buNone/>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r>
              <a:rPr lang="zh-CN" altLang="en-US" dirty="0">
                <a:ea typeface="宋体" panose="02010600030101010101" pitchFamily="2" charset="-122"/>
              </a:rPr>
              <a:t>功能</a:t>
            </a:r>
          </a:p>
          <a:p>
            <a:pPr lvl="1">
              <a:lnSpc>
                <a:spcPct val="110000"/>
              </a:lnSpc>
              <a:buSzPct val="75000"/>
              <a:buFont typeface="Wingdings" panose="05000000000000000000" pitchFamily="2" charset="2"/>
              <a:buChar char="n"/>
            </a:pPr>
            <a:r>
              <a:rPr lang="zh-CN" altLang="en-US" dirty="0">
                <a:ea typeface="宋体" panose="02010600030101010101" pitchFamily="2" charset="-122"/>
              </a:rPr>
              <a:t>修改指定表中满足</a:t>
            </a:r>
            <a:r>
              <a:rPr lang="en-US" altLang="zh-CN" dirty="0">
                <a:ea typeface="宋体" panose="02010600030101010101" pitchFamily="2" charset="-122"/>
              </a:rPr>
              <a:t>WHERE</a:t>
            </a:r>
            <a:r>
              <a:rPr lang="zh-CN" altLang="en-US" dirty="0">
                <a:ea typeface="宋体" panose="02010600030101010101" pitchFamily="2" charset="-122"/>
              </a:rPr>
              <a:t>子句条件的元组</a:t>
            </a:r>
          </a:p>
        </p:txBody>
      </p:sp>
      <p:sp>
        <p:nvSpPr>
          <p:cNvPr id="4" name="圆角矩形标注 3"/>
          <p:cNvSpPr/>
          <p:nvPr/>
        </p:nvSpPr>
        <p:spPr bwMode="auto">
          <a:xfrm>
            <a:off x="6049737" y="696010"/>
            <a:ext cx="2865663" cy="1691243"/>
          </a:xfrm>
          <a:prstGeom prst="wedgeRoundRectCallout">
            <a:avLst>
              <a:gd name="adj1" fmla="val -112740"/>
              <a:gd name="adj2" fmla="val 58099"/>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342900" marR="0" lvl="0"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l"/>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SET</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子句</a:t>
            </a: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指定修改方式</a:t>
            </a: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要修改的列</a:t>
            </a: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修改后取值</a:t>
            </a:r>
          </a:p>
        </p:txBody>
      </p:sp>
      <p:sp>
        <p:nvSpPr>
          <p:cNvPr id="5" name="圆角矩形标注 4"/>
          <p:cNvSpPr/>
          <p:nvPr/>
        </p:nvSpPr>
        <p:spPr bwMode="auto">
          <a:xfrm>
            <a:off x="5561816" y="3429000"/>
            <a:ext cx="3375535" cy="1691243"/>
          </a:xfrm>
          <a:prstGeom prst="wedgeRoundRectCallout">
            <a:avLst>
              <a:gd name="adj1" fmla="val -158378"/>
              <a:gd name="adj2" fmla="val -52862"/>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342900" marR="0" lvl="0"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WHERE </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子句</a:t>
            </a:r>
            <a:endPar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endParaRP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指定要修改的元组</a:t>
            </a:r>
          </a:p>
          <a:p>
            <a:pPr marL="800100" marR="0" lvl="1"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缺省表示要修改表中的所有元组</a:t>
            </a:r>
          </a:p>
        </p:txBody>
      </p:sp>
    </p:spTree>
    <p:extLst>
      <p:ext uri="{BB962C8B-B14F-4D97-AF65-F5344CB8AC3E}">
        <p14:creationId xmlns:p14="http://schemas.microsoft.com/office/powerpoint/2010/main" val="291733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p>
        </p:txBody>
      </p:sp>
      <p:sp>
        <p:nvSpPr>
          <p:cNvPr id="3" name="内容占位符 2"/>
          <p:cNvSpPr>
            <a:spLocks noGrp="1"/>
          </p:cNvSpPr>
          <p:nvPr>
            <p:ph idx="1"/>
          </p:nvPr>
        </p:nvSpPr>
        <p:spPr>
          <a:xfrm>
            <a:off x="71438" y="1484784"/>
            <a:ext cx="8958262" cy="4891604"/>
          </a:xfrm>
        </p:spPr>
        <p:txBody>
          <a:bodyPr/>
          <a:lstStyle/>
          <a:p>
            <a:pPr>
              <a:lnSpc>
                <a:spcPct val="120000"/>
              </a:lnSpc>
            </a:pPr>
            <a:r>
              <a:rPr lang="zh-CN" altLang="en-US" sz="3200" dirty="0">
                <a:ea typeface="宋体" panose="02010600030101010101" pitchFamily="2" charset="-122"/>
              </a:rPr>
              <a:t>依据</a:t>
            </a:r>
            <a:r>
              <a:rPr lang="en-US" altLang="zh-CN" sz="3200" dirty="0">
                <a:ea typeface="宋体" panose="02010600030101010101" pitchFamily="2" charset="-122"/>
              </a:rPr>
              <a:t>WHERE</a:t>
            </a:r>
            <a:r>
              <a:rPr lang="zh-CN" altLang="en-US" sz="3200" dirty="0">
                <a:ea typeface="宋体" panose="02010600030101010101" pitchFamily="2" charset="-122"/>
              </a:rPr>
              <a:t>子句的存在与否与表达方式，存在三种修改语句形态</a:t>
            </a:r>
          </a:p>
          <a:p>
            <a:pPr lvl="1">
              <a:lnSpc>
                <a:spcPct val="120000"/>
              </a:lnSpc>
            </a:pPr>
            <a:r>
              <a:rPr lang="zh-CN" altLang="en-US" sz="2800" dirty="0">
                <a:ea typeface="宋体" panose="02010600030101010101" pitchFamily="2" charset="-122"/>
              </a:rPr>
              <a:t>修改某一个元组的值</a:t>
            </a:r>
          </a:p>
          <a:p>
            <a:pPr lvl="1">
              <a:lnSpc>
                <a:spcPct val="120000"/>
              </a:lnSpc>
            </a:pPr>
            <a:r>
              <a:rPr lang="zh-CN" altLang="en-US" sz="2800" dirty="0">
                <a:ea typeface="宋体" panose="02010600030101010101" pitchFamily="2" charset="-122"/>
              </a:rPr>
              <a:t>修改多个元组的值</a:t>
            </a:r>
          </a:p>
          <a:p>
            <a:pPr lvl="1">
              <a:lnSpc>
                <a:spcPct val="120000"/>
              </a:lnSpc>
            </a:pPr>
            <a:r>
              <a:rPr lang="zh-CN" altLang="en-US" sz="2800" dirty="0">
                <a:ea typeface="宋体" panose="02010600030101010101" pitchFamily="2" charset="-122"/>
              </a:rPr>
              <a:t>带子查询的修改语句</a:t>
            </a:r>
          </a:p>
        </p:txBody>
      </p:sp>
    </p:spTree>
    <p:extLst>
      <p:ext uri="{BB962C8B-B14F-4D97-AF65-F5344CB8AC3E}">
        <p14:creationId xmlns:p14="http://schemas.microsoft.com/office/powerpoint/2010/main" val="368440579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修改数据：修改某一元组</a:t>
            </a:r>
          </a:p>
        </p:txBody>
      </p:sp>
      <p:sp>
        <p:nvSpPr>
          <p:cNvPr id="3" name="内容占位符 2"/>
          <p:cNvSpPr>
            <a:spLocks noGrp="1"/>
          </p:cNvSpPr>
          <p:nvPr>
            <p:ph idx="1"/>
          </p:nvPr>
        </p:nvSpPr>
        <p:spPr>
          <a:xfrm>
            <a:off x="71438" y="1191812"/>
            <a:ext cx="7740922" cy="653012"/>
          </a:xfrm>
        </p:spPr>
        <p:txBody>
          <a:bodyPr/>
          <a:lstStyle/>
          <a:p>
            <a:r>
              <a:rPr lang="zh-CN" altLang="en-US" dirty="0">
                <a:ea typeface="宋体" panose="02010600030101010101" pitchFamily="2" charset="-122"/>
              </a:rPr>
              <a:t>将学号为</a:t>
            </a:r>
            <a:r>
              <a:rPr lang="en-US" altLang="zh-CN" dirty="0">
                <a:ea typeface="宋体" panose="02010600030101010101" pitchFamily="2" charset="-122"/>
              </a:rPr>
              <a:t>’03001’</a:t>
            </a:r>
            <a:r>
              <a:rPr lang="zh-CN" altLang="en-US" dirty="0">
                <a:ea typeface="宋体" panose="02010600030101010101" pitchFamily="2" charset="-122"/>
              </a:rPr>
              <a:t>的学生的年龄改为</a:t>
            </a:r>
            <a:r>
              <a:rPr lang="en-US" altLang="zh-CN" dirty="0">
                <a:ea typeface="宋体" panose="02010600030101010101" pitchFamily="2" charset="-122"/>
              </a:rPr>
              <a:t>22</a:t>
            </a:r>
            <a:r>
              <a:rPr lang="zh-CN" altLang="en-US" dirty="0">
                <a:ea typeface="宋体" panose="02010600030101010101" pitchFamily="2" charset="-122"/>
              </a:rPr>
              <a:t>岁</a:t>
            </a:r>
          </a:p>
        </p:txBody>
      </p:sp>
      <p:sp>
        <p:nvSpPr>
          <p:cNvPr id="4" name="Text Box 4"/>
          <p:cNvSpPr txBox="1">
            <a:spLocks noChangeArrowheads="1"/>
          </p:cNvSpPr>
          <p:nvPr/>
        </p:nvSpPr>
        <p:spPr bwMode="auto">
          <a:xfrm>
            <a:off x="71438" y="3974807"/>
            <a:ext cx="3420442" cy="143885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宋体" panose="02010600030101010101" pitchFamily="2" charset="-122"/>
                <a:ea typeface="宋体" panose="02010600030101010101" pitchFamily="2" charset="-122"/>
              </a:defRPr>
            </a:lvl1p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UPDATE  Student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SET Sage=22</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WHERE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03001 '</a:t>
            </a:r>
          </a:p>
        </p:txBody>
      </p:sp>
      <p:sp>
        <p:nvSpPr>
          <p:cNvPr id="5" name="文本框 4"/>
          <p:cNvSpPr txBox="1"/>
          <p:nvPr/>
        </p:nvSpPr>
        <p:spPr>
          <a:xfrm>
            <a:off x="1115616" y="5742554"/>
            <a:ext cx="7308411" cy="461665"/>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？请从</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DBMS</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的角度讨论下，</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UPDATE</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操作应如何实现？</a:t>
            </a:r>
          </a:p>
        </p:txBody>
      </p:sp>
      <p:graphicFrame>
        <p:nvGraphicFramePr>
          <p:cNvPr id="6" name="表格 5"/>
          <p:cNvGraphicFramePr>
            <a:graphicFrameLocks noGrp="1"/>
          </p:cNvGraphicFramePr>
          <p:nvPr/>
        </p:nvGraphicFramePr>
        <p:xfrm>
          <a:off x="863557" y="1890644"/>
          <a:ext cx="5256645" cy="1640441"/>
        </p:xfrm>
        <a:graphic>
          <a:graphicData uri="http://schemas.openxmlformats.org/drawingml/2006/table">
            <a:tbl>
              <a:tblPr firstRow="1" bandRow="1">
                <a:tableStyleId>{5C22544A-7EE6-4342-B048-85BDC9FD1C3A}</a:tableStyleId>
              </a:tblPr>
              <a:tblGrid>
                <a:gridCol w="1051329">
                  <a:extLst>
                    <a:ext uri="{9D8B030D-6E8A-4147-A177-3AD203B41FA5}">
                      <a16:colId xmlns:a16="http://schemas.microsoft.com/office/drawing/2014/main" val="20000"/>
                    </a:ext>
                  </a:extLst>
                </a:gridCol>
                <a:gridCol w="1051329">
                  <a:extLst>
                    <a:ext uri="{9D8B030D-6E8A-4147-A177-3AD203B41FA5}">
                      <a16:colId xmlns:a16="http://schemas.microsoft.com/office/drawing/2014/main" val="20001"/>
                    </a:ext>
                  </a:extLst>
                </a:gridCol>
                <a:gridCol w="1051329">
                  <a:extLst>
                    <a:ext uri="{9D8B030D-6E8A-4147-A177-3AD203B41FA5}">
                      <a16:colId xmlns:a16="http://schemas.microsoft.com/office/drawing/2014/main" val="20002"/>
                    </a:ext>
                  </a:extLst>
                </a:gridCol>
                <a:gridCol w="1051329">
                  <a:extLst>
                    <a:ext uri="{9D8B030D-6E8A-4147-A177-3AD203B41FA5}">
                      <a16:colId xmlns:a16="http://schemas.microsoft.com/office/drawing/2014/main" val="20003"/>
                    </a:ext>
                  </a:extLst>
                </a:gridCol>
                <a:gridCol w="1051329">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nvGraphicFramePr>
        <p:xfrm>
          <a:off x="3779911" y="3874015"/>
          <a:ext cx="5220640" cy="1640441"/>
        </p:xfrm>
        <a:graphic>
          <a:graphicData uri="http://schemas.openxmlformats.org/drawingml/2006/table">
            <a:tbl>
              <a:tblPr firstRow="1" bandRow="1">
                <a:tableStyleId>{5C22544A-7EE6-4342-B048-85BDC9FD1C3A}</a:tableStyleId>
              </a:tblPr>
              <a:tblGrid>
                <a:gridCol w="1044128">
                  <a:extLst>
                    <a:ext uri="{9D8B030D-6E8A-4147-A177-3AD203B41FA5}">
                      <a16:colId xmlns:a16="http://schemas.microsoft.com/office/drawing/2014/main" val="20000"/>
                    </a:ext>
                  </a:extLst>
                </a:gridCol>
                <a:gridCol w="1044128">
                  <a:extLst>
                    <a:ext uri="{9D8B030D-6E8A-4147-A177-3AD203B41FA5}">
                      <a16:colId xmlns:a16="http://schemas.microsoft.com/office/drawing/2014/main" val="20001"/>
                    </a:ext>
                  </a:extLst>
                </a:gridCol>
                <a:gridCol w="1044128">
                  <a:extLst>
                    <a:ext uri="{9D8B030D-6E8A-4147-A177-3AD203B41FA5}">
                      <a16:colId xmlns:a16="http://schemas.microsoft.com/office/drawing/2014/main" val="20002"/>
                    </a:ext>
                  </a:extLst>
                </a:gridCol>
                <a:gridCol w="1044128">
                  <a:extLst>
                    <a:ext uri="{9D8B030D-6E8A-4147-A177-3AD203B41FA5}">
                      <a16:colId xmlns:a16="http://schemas.microsoft.com/office/drawing/2014/main" val="20003"/>
                    </a:ext>
                  </a:extLst>
                </a:gridCol>
                <a:gridCol w="1044128">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22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9" name="任意多边形 8"/>
          <p:cNvSpPr/>
          <p:nvPr/>
        </p:nvSpPr>
        <p:spPr bwMode="auto">
          <a:xfrm>
            <a:off x="6316394" y="2771335"/>
            <a:ext cx="998806" cy="942536"/>
          </a:xfrm>
          <a:custGeom>
            <a:avLst/>
            <a:gdLst>
              <a:gd name="connsiteX0" fmla="*/ 0 w 998806"/>
              <a:gd name="connsiteY0" fmla="*/ 0 h 942536"/>
              <a:gd name="connsiteX1" fmla="*/ 689317 w 998806"/>
              <a:gd name="connsiteY1" fmla="*/ 323557 h 942536"/>
              <a:gd name="connsiteX2" fmla="*/ 998806 w 998806"/>
              <a:gd name="connsiteY2" fmla="*/ 942536 h 942536"/>
            </a:gdLst>
            <a:ahLst/>
            <a:cxnLst>
              <a:cxn ang="0">
                <a:pos x="connsiteX0" y="connsiteY0"/>
              </a:cxn>
              <a:cxn ang="0">
                <a:pos x="connsiteX1" y="connsiteY1"/>
              </a:cxn>
              <a:cxn ang="0">
                <a:pos x="connsiteX2" y="connsiteY2"/>
              </a:cxn>
            </a:cxnLst>
            <a:rect l="l" t="t" r="r" b="b"/>
            <a:pathLst>
              <a:path w="998806" h="942536">
                <a:moveTo>
                  <a:pt x="0" y="0"/>
                </a:moveTo>
                <a:cubicBezTo>
                  <a:pt x="261424" y="83234"/>
                  <a:pt x="522849" y="166468"/>
                  <a:pt x="689317" y="323557"/>
                </a:cubicBezTo>
                <a:cubicBezTo>
                  <a:pt x="855785" y="480646"/>
                  <a:pt x="927295" y="711591"/>
                  <a:pt x="998806" y="942536"/>
                </a:cubicBezTo>
              </a:path>
            </a:pathLst>
          </a:cu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669900"/>
              </a:solidFill>
              <a:effectLst/>
              <a:uLnTx/>
              <a:uFillTx/>
              <a:latin typeface="Lucida Sans Unicode" pitchFamily="34" charset="0"/>
              <a:ea typeface="굴림" pitchFamily="50" charset="-127"/>
              <a:cs typeface="+mn-cs"/>
            </a:endParaRPr>
          </a:p>
        </p:txBody>
      </p:sp>
    </p:spTree>
    <p:extLst>
      <p:ext uri="{BB962C8B-B14F-4D97-AF65-F5344CB8AC3E}">
        <p14:creationId xmlns:p14="http://schemas.microsoft.com/office/powerpoint/2010/main" val="388963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修改数据：修改多个元组</a:t>
            </a:r>
          </a:p>
        </p:txBody>
      </p:sp>
      <p:sp>
        <p:nvSpPr>
          <p:cNvPr id="3" name="内容占位符 2"/>
          <p:cNvSpPr>
            <a:spLocks noGrp="1"/>
          </p:cNvSpPr>
          <p:nvPr>
            <p:ph idx="1"/>
          </p:nvPr>
        </p:nvSpPr>
        <p:spPr>
          <a:xfrm>
            <a:off x="71438" y="1191812"/>
            <a:ext cx="8958262" cy="1805140"/>
          </a:xfrm>
        </p:spPr>
        <p:txBody>
          <a:bodyPr/>
          <a:lstStyle/>
          <a:p>
            <a:r>
              <a:rPr lang="zh-CN" altLang="en-US" dirty="0">
                <a:ea typeface="宋体" panose="02010600030101010101" pitchFamily="2" charset="-122"/>
              </a:rPr>
              <a:t>将所有学生的年龄增加</a:t>
            </a:r>
            <a:r>
              <a:rPr lang="en-US" altLang="zh-CN" dirty="0">
                <a:ea typeface="宋体" panose="02010600030101010101" pitchFamily="2" charset="-122"/>
              </a:rPr>
              <a:t>1</a:t>
            </a:r>
            <a:r>
              <a:rPr lang="zh-CN" altLang="en-US" dirty="0">
                <a:ea typeface="宋体" panose="02010600030101010101" pitchFamily="2" charset="-122"/>
              </a:rPr>
              <a:t>岁</a:t>
            </a:r>
          </a:p>
          <a:p>
            <a:endParaRPr lang="zh-CN" altLang="en-US" dirty="0"/>
          </a:p>
        </p:txBody>
      </p:sp>
      <p:sp>
        <p:nvSpPr>
          <p:cNvPr id="4" name="Text Box 4"/>
          <p:cNvSpPr txBox="1">
            <a:spLocks noChangeArrowheads="1"/>
          </p:cNvSpPr>
          <p:nvPr/>
        </p:nvSpPr>
        <p:spPr bwMode="auto">
          <a:xfrm>
            <a:off x="2123728" y="2006937"/>
            <a:ext cx="2575577" cy="99001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UPDATE Student</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SET Sage= Sage+1</a:t>
            </a:r>
          </a:p>
        </p:txBody>
      </p:sp>
      <p:sp>
        <p:nvSpPr>
          <p:cNvPr id="5" name="文本框 4"/>
          <p:cNvSpPr txBox="1"/>
          <p:nvPr/>
        </p:nvSpPr>
        <p:spPr>
          <a:xfrm>
            <a:off x="755576" y="4869160"/>
            <a:ext cx="7848872"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课后练习（验证下</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DBMS</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更新数据的模式）：</a:t>
            </a:r>
            <a:r>
              <a:rPr kumimoji="0" lang="zh-CN" altLang="en-US" sz="2400" b="0"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做个实验，用</a:t>
            </a:r>
            <a:r>
              <a:rPr kumimoji="0" lang="en-US" altLang="zh-CN" sz="2400" b="0"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UPDATE</a:t>
            </a:r>
            <a:r>
              <a:rPr kumimoji="0" lang="zh-CN" altLang="en-US" sz="2400" b="0"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操作将一张存有几万条记录（最好这些记录的存储量能达到几兆字节）的表进行全记录修改，看看时间响应情况？</a:t>
            </a:r>
          </a:p>
        </p:txBody>
      </p:sp>
    </p:spTree>
    <p:extLst>
      <p:ext uri="{BB962C8B-B14F-4D97-AF65-F5344CB8AC3E}">
        <p14:creationId xmlns:p14="http://schemas.microsoft.com/office/powerpoint/2010/main" val="34453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r>
              <a:rPr lang="zh-CN" altLang="en-US" dirty="0">
                <a:ea typeface="宋体" panose="02010600030101010101" pitchFamily="2" charset="-122"/>
              </a:rPr>
              <a:t>带子查询的修改语句</a:t>
            </a:r>
            <a:endParaRPr lang="zh-CN" altLang="en-US" dirty="0"/>
          </a:p>
        </p:txBody>
      </p:sp>
      <p:sp>
        <p:nvSpPr>
          <p:cNvPr id="3" name="内容占位符 2"/>
          <p:cNvSpPr>
            <a:spLocks noGrp="1"/>
          </p:cNvSpPr>
          <p:nvPr>
            <p:ph idx="1"/>
          </p:nvPr>
        </p:nvSpPr>
        <p:spPr>
          <a:xfrm>
            <a:off x="71438" y="1191812"/>
            <a:ext cx="8958262" cy="653012"/>
          </a:xfrm>
        </p:spPr>
        <p:txBody>
          <a:bodyPr/>
          <a:lstStyle/>
          <a:p>
            <a:r>
              <a:rPr lang="zh-CN" altLang="en-US" dirty="0">
                <a:ea typeface="宋体" panose="02010600030101010101" pitchFamily="2" charset="-122"/>
              </a:rPr>
              <a:t>将计算机系全体学生的成绩置零</a:t>
            </a:r>
            <a:endParaRPr lang="zh-CN" altLang="en-US" dirty="0"/>
          </a:p>
        </p:txBody>
      </p:sp>
      <p:sp>
        <p:nvSpPr>
          <p:cNvPr id="4" name="矩形 3"/>
          <p:cNvSpPr/>
          <p:nvPr/>
        </p:nvSpPr>
        <p:spPr>
          <a:xfrm>
            <a:off x="872959" y="1883409"/>
            <a:ext cx="7344816" cy="310854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UPDATE SC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SET Grade=0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WHERE  'CS'=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SELETE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endPar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Student.Sno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SC.Sno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endParaRPr kumimoji="0" lang="en-US" altLang="zh-CN" sz="2800" b="1"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spTree>
    <p:extLst>
      <p:ext uri="{BB962C8B-B14F-4D97-AF65-F5344CB8AC3E}">
        <p14:creationId xmlns:p14="http://schemas.microsoft.com/office/powerpoint/2010/main" val="121170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a:t>
            </a:r>
            <a:r>
              <a:rPr lang="zh-CN" altLang="en-US" dirty="0">
                <a:ea typeface="宋体" panose="02010600030101010101" pitchFamily="2" charset="-122"/>
              </a:rPr>
              <a:t>思考问题</a:t>
            </a:r>
            <a:endParaRPr lang="zh-CN" altLang="en-US" dirty="0"/>
          </a:p>
        </p:txBody>
      </p:sp>
      <p:sp>
        <p:nvSpPr>
          <p:cNvPr id="3" name="内容占位符 2"/>
          <p:cNvSpPr>
            <a:spLocks noGrp="1"/>
          </p:cNvSpPr>
          <p:nvPr>
            <p:ph idx="1"/>
          </p:nvPr>
        </p:nvSpPr>
        <p:spPr>
          <a:xfrm>
            <a:off x="71438" y="1191812"/>
            <a:ext cx="8958262" cy="653012"/>
          </a:xfrm>
        </p:spPr>
        <p:txBody>
          <a:bodyPr/>
          <a:lstStyle/>
          <a:p>
            <a:r>
              <a:rPr lang="zh-CN" altLang="en-US" dirty="0">
                <a:ea typeface="宋体" panose="02010600030101010101" pitchFamily="2" charset="-122"/>
              </a:rPr>
              <a:t>我可不可以这样干？</a:t>
            </a:r>
            <a:endParaRPr lang="zh-CN" altLang="en-US" dirty="0"/>
          </a:p>
        </p:txBody>
      </p:sp>
      <p:sp>
        <p:nvSpPr>
          <p:cNvPr id="4" name="矩形 3"/>
          <p:cNvSpPr/>
          <p:nvPr/>
        </p:nvSpPr>
        <p:spPr>
          <a:xfrm>
            <a:off x="529348" y="2132856"/>
            <a:ext cx="8042441" cy="1384995"/>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UPDATE SC</a:t>
            </a:r>
            <a:r>
              <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SET Grade=0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WHERE  'CS'=</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AND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Student.Sno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SC.Sno</a:t>
            </a:r>
            <a:endParaRPr kumimoji="0" lang="en-US" altLang="zh-CN" sz="2800" b="1"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sp>
        <p:nvSpPr>
          <p:cNvPr id="6" name="矩形 5"/>
          <p:cNvSpPr/>
          <p:nvPr/>
        </p:nvSpPr>
        <p:spPr>
          <a:xfrm>
            <a:off x="529348" y="4221088"/>
            <a:ext cx="8042441" cy="1384995"/>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UPDATE SC</a:t>
            </a:r>
            <a:r>
              <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SET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Student.Sage</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=Student.Sage+1 and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SC.Grade</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=60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WHERE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Student.Sno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SC.Sno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and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=‘CS’</a:t>
            </a:r>
            <a:endParaRPr kumimoji="0" lang="en-US" altLang="zh-CN" sz="2800" b="1"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spTree>
    <p:extLst>
      <p:ext uri="{BB962C8B-B14F-4D97-AF65-F5344CB8AC3E}">
        <p14:creationId xmlns:p14="http://schemas.microsoft.com/office/powerpoint/2010/main" val="46227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修改数据：总结</a:t>
            </a:r>
          </a:p>
        </p:txBody>
      </p:sp>
      <p:sp>
        <p:nvSpPr>
          <p:cNvPr id="3" name="内容占位符 2"/>
          <p:cNvSpPr>
            <a:spLocks noGrp="1"/>
          </p:cNvSpPr>
          <p:nvPr>
            <p:ph idx="1"/>
          </p:nvPr>
        </p:nvSpPr>
        <p:spPr>
          <a:xfrm>
            <a:off x="71438" y="1191812"/>
            <a:ext cx="8958262" cy="51845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en-US" altLang="zh-CN" dirty="0">
                <a:ea typeface="宋体" panose="02010600030101010101" pitchFamily="2" charset="-122"/>
              </a:rPr>
              <a:t>RDBMS</a:t>
            </a:r>
            <a:r>
              <a:rPr lang="zh-CN" altLang="en-US" dirty="0">
                <a:ea typeface="宋体" panose="02010600030101010101" pitchFamily="2" charset="-122"/>
              </a:rPr>
              <a:t>在执行修改语句时会检查修改操作是否破坏表上已定义的完整性规则</a:t>
            </a:r>
          </a:p>
          <a:p>
            <a:pPr lvl="1">
              <a:lnSpc>
                <a:spcPts val="3800"/>
              </a:lnSpc>
            </a:pPr>
            <a:r>
              <a:rPr lang="zh-CN" altLang="en-US" dirty="0"/>
              <a:t>实体完整性</a:t>
            </a:r>
          </a:p>
          <a:p>
            <a:pPr lvl="1">
              <a:lnSpc>
                <a:spcPts val="3800"/>
              </a:lnSpc>
            </a:pPr>
            <a:r>
              <a:rPr lang="zh-CN" altLang="en-US" dirty="0"/>
              <a:t>主码不允许修改</a:t>
            </a:r>
          </a:p>
          <a:p>
            <a:pPr lvl="1">
              <a:lnSpc>
                <a:spcPts val="3800"/>
              </a:lnSpc>
            </a:pPr>
            <a:r>
              <a:rPr lang="zh-CN" altLang="en-US" dirty="0"/>
              <a:t>用户定义的完整性</a:t>
            </a:r>
          </a:p>
          <a:p>
            <a:pPr lvl="2">
              <a:lnSpc>
                <a:spcPts val="3800"/>
              </a:lnSpc>
            </a:pPr>
            <a:r>
              <a:rPr lang="zh-CN" altLang="en-US" dirty="0"/>
              <a:t> </a:t>
            </a:r>
            <a:r>
              <a:rPr lang="en-US" altLang="zh-CN" dirty="0"/>
              <a:t>NOT NULL</a:t>
            </a:r>
            <a:r>
              <a:rPr lang="zh-CN" altLang="en-US" dirty="0"/>
              <a:t>约束</a:t>
            </a:r>
          </a:p>
          <a:p>
            <a:pPr lvl="2">
              <a:lnSpc>
                <a:spcPts val="3800"/>
              </a:lnSpc>
            </a:pPr>
            <a:r>
              <a:rPr lang="zh-CN" altLang="en-US" dirty="0"/>
              <a:t> </a:t>
            </a:r>
            <a:r>
              <a:rPr lang="en-US" altLang="zh-CN" dirty="0"/>
              <a:t>UNIQUE</a:t>
            </a:r>
            <a:r>
              <a:rPr lang="zh-CN" altLang="en-US" dirty="0"/>
              <a:t>约束</a:t>
            </a:r>
          </a:p>
          <a:p>
            <a:pPr lvl="2">
              <a:lnSpc>
                <a:spcPts val="3800"/>
              </a:lnSpc>
            </a:pPr>
            <a:r>
              <a:rPr lang="zh-CN" altLang="en-US" dirty="0"/>
              <a:t> 值域约束</a:t>
            </a:r>
          </a:p>
          <a:p>
            <a:pPr>
              <a:lnSpc>
                <a:spcPts val="3800"/>
              </a:lnSpc>
            </a:pPr>
            <a:endParaRPr lang="zh-CN" altLang="en-US" dirty="0">
              <a:ea typeface="宋体" panose="02010600030101010101" pitchFamily="2" charset="-122"/>
            </a:endParaRPr>
          </a:p>
        </p:txBody>
      </p:sp>
    </p:spTree>
    <p:extLst>
      <p:ext uri="{BB962C8B-B14F-4D97-AF65-F5344CB8AC3E}">
        <p14:creationId xmlns:p14="http://schemas.microsoft.com/office/powerpoint/2010/main" val="27369351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a:t>
            </a:r>
          </a:p>
        </p:txBody>
      </p:sp>
      <p:sp>
        <p:nvSpPr>
          <p:cNvPr id="3" name="内容占位符 2"/>
          <p:cNvSpPr>
            <a:spLocks noGrp="1"/>
          </p:cNvSpPr>
          <p:nvPr>
            <p:ph idx="1"/>
          </p:nvPr>
        </p:nvSpPr>
        <p:spPr>
          <a:xfrm>
            <a:off x="71438" y="1191812"/>
            <a:ext cx="8958262" cy="5184576"/>
          </a:xfrm>
        </p:spPr>
        <p:txBody>
          <a:bodyPr/>
          <a:lstStyle/>
          <a:p>
            <a:pPr algn="just">
              <a:lnSpc>
                <a:spcPct val="110000"/>
              </a:lnSpc>
            </a:pPr>
            <a:r>
              <a:rPr lang="zh-CN" altLang="en-US" sz="2400" dirty="0">
                <a:ea typeface="宋体" panose="02010600030101010101" pitchFamily="2" charset="-122"/>
              </a:rPr>
              <a:t>语句格式</a:t>
            </a:r>
          </a:p>
          <a:p>
            <a:pPr algn="just">
              <a:lnSpc>
                <a:spcPct val="110000"/>
              </a:lnSpc>
              <a:buNone/>
            </a:pPr>
            <a:r>
              <a:rPr lang="zh-CN" altLang="en-US" sz="2200" dirty="0">
                <a:ea typeface="宋体" panose="02010600030101010101" pitchFamily="2" charset="-122"/>
              </a:rPr>
              <a:t>       </a:t>
            </a:r>
            <a:r>
              <a:rPr lang="en-US" altLang="zh-CN" sz="2200" dirty="0">
                <a:ea typeface="宋体" panose="02010600030101010101" pitchFamily="2" charset="-122"/>
              </a:rPr>
              <a:t>DELETE</a:t>
            </a:r>
          </a:p>
          <a:p>
            <a:pPr algn="just">
              <a:lnSpc>
                <a:spcPct val="110000"/>
              </a:lnSpc>
              <a:buNone/>
            </a:pPr>
            <a:r>
              <a:rPr lang="en-US" altLang="zh-CN" sz="2200" dirty="0">
                <a:ea typeface="宋体" panose="02010600030101010101" pitchFamily="2" charset="-122"/>
              </a:rPr>
              <a:t>       FROM   &lt;</a:t>
            </a:r>
            <a:r>
              <a:rPr lang="zh-CN" altLang="en-US" sz="2200" dirty="0">
                <a:ea typeface="宋体" panose="02010600030101010101" pitchFamily="2" charset="-122"/>
              </a:rPr>
              <a:t>表名</a:t>
            </a:r>
            <a:r>
              <a:rPr lang="en-US" altLang="zh-CN" sz="2200" dirty="0">
                <a:ea typeface="宋体" panose="02010600030101010101" pitchFamily="2" charset="-122"/>
              </a:rPr>
              <a:t>&gt;</a:t>
            </a:r>
          </a:p>
          <a:p>
            <a:pPr algn="just">
              <a:lnSpc>
                <a:spcPct val="110000"/>
              </a:lnSpc>
              <a:buNone/>
            </a:pPr>
            <a:r>
              <a:rPr lang="en-US" altLang="zh-CN" sz="2200" dirty="0">
                <a:ea typeface="宋体" panose="02010600030101010101" pitchFamily="2" charset="-122"/>
              </a:rPr>
              <a:t>       [WHERE &lt;</a:t>
            </a:r>
            <a:r>
              <a:rPr lang="zh-CN" altLang="en-US" sz="2200" dirty="0">
                <a:ea typeface="宋体" panose="02010600030101010101" pitchFamily="2" charset="-122"/>
              </a:rPr>
              <a:t>条件</a:t>
            </a:r>
            <a:r>
              <a:rPr lang="en-US" altLang="zh-CN" sz="2200" dirty="0">
                <a:ea typeface="宋体" panose="02010600030101010101" pitchFamily="2" charset="-122"/>
              </a:rPr>
              <a:t>&gt;]</a:t>
            </a:r>
          </a:p>
          <a:p>
            <a:pPr algn="just">
              <a:lnSpc>
                <a:spcPct val="110000"/>
              </a:lnSpc>
            </a:pPr>
            <a:endParaRPr lang="en-US" altLang="zh-CN" sz="2400" dirty="0">
              <a:ea typeface="宋体" panose="02010600030101010101" pitchFamily="2" charset="-122"/>
            </a:endParaRPr>
          </a:p>
          <a:p>
            <a:pPr algn="just">
              <a:lnSpc>
                <a:spcPct val="110000"/>
              </a:lnSpc>
            </a:pPr>
            <a:endParaRPr lang="en-US" altLang="zh-CN" sz="2400" dirty="0">
              <a:ea typeface="宋体" panose="02010600030101010101" pitchFamily="2" charset="-122"/>
            </a:endParaRPr>
          </a:p>
          <a:p>
            <a:pPr algn="just">
              <a:lnSpc>
                <a:spcPct val="110000"/>
              </a:lnSpc>
            </a:pPr>
            <a:r>
              <a:rPr lang="zh-CN" altLang="en-US" sz="2400" dirty="0">
                <a:ea typeface="宋体" panose="02010600030101010101" pitchFamily="2" charset="-122"/>
              </a:rPr>
              <a:t>功能</a:t>
            </a:r>
          </a:p>
          <a:p>
            <a:pPr lvl="1" algn="just">
              <a:lnSpc>
                <a:spcPct val="110000"/>
              </a:lnSpc>
              <a:buSzPct val="75000"/>
              <a:buFont typeface="Wingdings" panose="05000000000000000000" pitchFamily="2" charset="2"/>
              <a:buChar char="n"/>
            </a:pPr>
            <a:r>
              <a:rPr lang="zh-CN" altLang="en-US" sz="2200" dirty="0">
                <a:ea typeface="宋体" panose="02010600030101010101" pitchFamily="2" charset="-122"/>
              </a:rPr>
              <a:t>删除指定表中满足</a:t>
            </a:r>
            <a:r>
              <a:rPr lang="en-US" altLang="zh-CN" sz="2200" dirty="0">
                <a:ea typeface="宋体" panose="02010600030101010101" pitchFamily="2" charset="-122"/>
              </a:rPr>
              <a:t>WHERE</a:t>
            </a:r>
            <a:r>
              <a:rPr lang="zh-CN" altLang="en-US" sz="2200" dirty="0">
                <a:ea typeface="宋体" panose="02010600030101010101" pitchFamily="2" charset="-122"/>
              </a:rPr>
              <a:t>子句条件的元组</a:t>
            </a:r>
          </a:p>
        </p:txBody>
      </p:sp>
      <p:sp>
        <p:nvSpPr>
          <p:cNvPr id="4" name="圆角矩形标注 3"/>
          <p:cNvSpPr/>
          <p:nvPr/>
        </p:nvSpPr>
        <p:spPr bwMode="auto">
          <a:xfrm>
            <a:off x="5768465" y="1052736"/>
            <a:ext cx="3375535" cy="1997710"/>
          </a:xfrm>
          <a:prstGeom prst="wedgeRoundRectCallout">
            <a:avLst>
              <a:gd name="adj1" fmla="val -118369"/>
              <a:gd name="adj2" fmla="val 36580"/>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342900" marR="0" lvl="0" indent="-342900" algn="l" defTabSz="914400" rtl="0" eaLnBrk="0" fontAlgn="base" latinLnBrk="0" hangingPunct="0">
              <a:lnSpc>
                <a:spcPts val="2800"/>
              </a:lnSpc>
              <a:spcBef>
                <a:spcPct val="0"/>
              </a:spcBef>
              <a:spcAft>
                <a:spcPct val="0"/>
              </a:spcAft>
              <a:buClrTx/>
              <a:buSzPct val="75000"/>
              <a:buFont typeface="Wingdings" panose="05000000000000000000" pitchFamily="2" charset="2"/>
              <a:buChar char="n"/>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WHERE </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子句</a:t>
            </a:r>
            <a:endPar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endParaRPr>
          </a:p>
          <a:p>
            <a:pPr marL="800100" marR="0" lvl="1" indent="-342900" algn="just" defTabSz="914400" rtl="0" eaLnBrk="0" fontAlgn="base" latinLnBrk="0" hangingPunct="0">
              <a:lnSpc>
                <a:spcPct val="110000"/>
              </a:lnSpc>
              <a:spcBef>
                <a:spcPct val="0"/>
              </a:spcBef>
              <a:spcAft>
                <a:spcPct val="0"/>
              </a:spcAft>
              <a:buClrTx/>
              <a:buSzPct val="75000"/>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指定要删除的元组</a:t>
            </a:r>
          </a:p>
          <a:p>
            <a:pPr marL="800100" marR="0" lvl="1" indent="-342900" algn="just" defTabSz="914400" rtl="0" eaLnBrk="0" fontAlgn="base" latinLnBrk="0" hangingPunct="0">
              <a:lnSpc>
                <a:spcPct val="110000"/>
              </a:lnSpc>
              <a:spcBef>
                <a:spcPct val="0"/>
              </a:spcBef>
              <a:spcAft>
                <a:spcPct val="0"/>
              </a:spcAft>
              <a:buClrTx/>
              <a:buSzPct val="75000"/>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缺省表示要删除表中的全部元组，表的定义仍在字典中</a:t>
            </a:r>
          </a:p>
        </p:txBody>
      </p:sp>
    </p:spTree>
    <p:extLst>
      <p:ext uri="{BB962C8B-B14F-4D97-AF65-F5344CB8AC3E}">
        <p14:creationId xmlns:p14="http://schemas.microsoft.com/office/powerpoint/2010/main" val="33005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a:t>
            </a:r>
          </a:p>
        </p:txBody>
      </p:sp>
      <p:sp>
        <p:nvSpPr>
          <p:cNvPr id="3" name="内容占位符 2"/>
          <p:cNvSpPr>
            <a:spLocks noGrp="1"/>
          </p:cNvSpPr>
          <p:nvPr>
            <p:ph idx="1"/>
          </p:nvPr>
        </p:nvSpPr>
        <p:spPr>
          <a:xfrm>
            <a:off x="71438" y="1191812"/>
            <a:ext cx="8958262" cy="5184576"/>
          </a:xfrm>
        </p:spPr>
        <p:txBody>
          <a:bodyPr/>
          <a:lstStyle/>
          <a:p>
            <a:pPr>
              <a:lnSpc>
                <a:spcPct val="120000"/>
              </a:lnSpc>
            </a:pPr>
            <a:r>
              <a:rPr lang="zh-CN" altLang="en-US" dirty="0">
                <a:ea typeface="宋体" panose="02010600030101010101" pitchFamily="2" charset="-122"/>
              </a:rPr>
              <a:t>三种删除方式</a:t>
            </a:r>
          </a:p>
          <a:p>
            <a:pPr lvl="1">
              <a:lnSpc>
                <a:spcPct val="120000"/>
              </a:lnSpc>
            </a:pPr>
            <a:r>
              <a:rPr lang="zh-CN" altLang="en-US" dirty="0">
                <a:ea typeface="宋体" panose="02010600030101010101" pitchFamily="2" charset="-122"/>
              </a:rPr>
              <a:t>删除某一个元组的值</a:t>
            </a:r>
          </a:p>
          <a:p>
            <a:pPr lvl="1">
              <a:lnSpc>
                <a:spcPct val="120000"/>
              </a:lnSpc>
            </a:pPr>
            <a:r>
              <a:rPr lang="zh-CN" altLang="en-US" dirty="0">
                <a:ea typeface="宋体" panose="02010600030101010101" pitchFamily="2" charset="-122"/>
              </a:rPr>
              <a:t>删除多个元组的值</a:t>
            </a:r>
          </a:p>
          <a:p>
            <a:pPr lvl="1">
              <a:lnSpc>
                <a:spcPct val="120000"/>
              </a:lnSpc>
            </a:pPr>
            <a:r>
              <a:rPr lang="zh-CN" altLang="en-US" dirty="0">
                <a:ea typeface="宋体" panose="02010600030101010101" pitchFamily="2" charset="-122"/>
              </a:rPr>
              <a:t>带子查询的删除语句</a:t>
            </a:r>
          </a:p>
          <a:p>
            <a:endParaRPr lang="zh-CN" altLang="en-US" dirty="0"/>
          </a:p>
        </p:txBody>
      </p:sp>
    </p:spTree>
    <p:extLst>
      <p:ext uri="{BB962C8B-B14F-4D97-AF65-F5344CB8AC3E}">
        <p14:creationId xmlns:p14="http://schemas.microsoft.com/office/powerpoint/2010/main" val="79823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ea typeface="宋体" charset="-122"/>
              </a:rPr>
              <a:t>创建与删除模式</a:t>
            </a:r>
          </a:p>
        </p:txBody>
      </p:sp>
      <p:sp>
        <p:nvSpPr>
          <p:cNvPr id="18435" name="Rectangle 3"/>
          <p:cNvSpPr>
            <a:spLocks noGrp="1" noChangeArrowheads="1"/>
          </p:cNvSpPr>
          <p:nvPr>
            <p:ph type="body" idx="1"/>
          </p:nvPr>
        </p:nvSpPr>
        <p:spPr>
          <a:xfrm>
            <a:off x="251520" y="1268760"/>
            <a:ext cx="7978080" cy="5132040"/>
          </a:xfrm>
        </p:spPr>
        <p:txBody>
          <a:bodyPr/>
          <a:lstStyle/>
          <a:p>
            <a:pPr eaLnBrk="1" hangingPunct="1">
              <a:lnSpc>
                <a:spcPts val="4000"/>
              </a:lnSpc>
            </a:pPr>
            <a:r>
              <a:rPr lang="zh-CN" altLang="en-US" sz="2400" b="0" dirty="0">
                <a:ea typeface="宋体" charset="-122"/>
              </a:rPr>
              <a:t>定义模式实际上定义了一个</a:t>
            </a:r>
            <a:r>
              <a:rPr lang="zh-CN" altLang="en-US" sz="2400" b="0" dirty="0">
                <a:solidFill>
                  <a:srgbClr val="FF3300"/>
                </a:solidFill>
                <a:ea typeface="宋体" charset="-122"/>
              </a:rPr>
              <a:t>命名空间</a:t>
            </a:r>
            <a:r>
              <a:rPr lang="zh-CN" altLang="en-US" sz="2400" b="0" dirty="0">
                <a:ea typeface="宋体" charset="-122"/>
              </a:rPr>
              <a:t>；</a:t>
            </a:r>
          </a:p>
          <a:p>
            <a:pPr eaLnBrk="1" hangingPunct="1">
              <a:lnSpc>
                <a:spcPts val="4000"/>
              </a:lnSpc>
            </a:pPr>
            <a:r>
              <a:rPr lang="zh-CN" altLang="en-US" sz="2400" b="0" dirty="0">
                <a:ea typeface="宋体" charset="-122"/>
              </a:rPr>
              <a:t>在这个空间中可以定义该模式包含的数据库对象，例如基本表、视图、索引等；</a:t>
            </a:r>
          </a:p>
        </p:txBody>
      </p:sp>
    </p:spTree>
    <p:extLst>
      <p:ext uri="{BB962C8B-B14F-4D97-AF65-F5344CB8AC3E}">
        <p14:creationId xmlns:p14="http://schemas.microsoft.com/office/powerpoint/2010/main" val="3865558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删除数据：删除某一元组或多个元组</a:t>
            </a:r>
          </a:p>
        </p:txBody>
      </p:sp>
      <p:sp>
        <p:nvSpPr>
          <p:cNvPr id="3" name="内容占位符 2"/>
          <p:cNvSpPr>
            <a:spLocks noGrp="1"/>
          </p:cNvSpPr>
          <p:nvPr>
            <p:ph idx="1"/>
          </p:nvPr>
        </p:nvSpPr>
        <p:spPr>
          <a:xfrm>
            <a:off x="71438" y="1191812"/>
            <a:ext cx="8958262" cy="3461324"/>
          </a:xfrm>
        </p:spPr>
        <p:txBody>
          <a:bodyPr/>
          <a:lstStyle/>
          <a:p>
            <a:r>
              <a:rPr lang="zh-CN" altLang="en-US" dirty="0">
                <a:ea typeface="宋体" panose="02010600030101010101" pitchFamily="2" charset="-122"/>
              </a:rPr>
              <a:t>删除学号为‘</a:t>
            </a:r>
            <a:r>
              <a:rPr lang="en-US" altLang="zh-CN" dirty="0">
                <a:ea typeface="宋体" panose="02010600030101010101" pitchFamily="2" charset="-122"/>
              </a:rPr>
              <a:t>03001</a:t>
            </a:r>
            <a:r>
              <a:rPr lang="zh-CN" altLang="en-US" dirty="0">
                <a:ea typeface="宋体" panose="02010600030101010101" pitchFamily="2" charset="-122"/>
              </a:rPr>
              <a:t>’的学生记录</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删除所有的学生选课记录</a:t>
            </a:r>
          </a:p>
        </p:txBody>
      </p:sp>
    </p:spTree>
    <p:extLst>
      <p:ext uri="{BB962C8B-B14F-4D97-AF65-F5344CB8AC3E}">
        <p14:creationId xmlns:p14="http://schemas.microsoft.com/office/powerpoint/2010/main" val="30617672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删除数据：带子查询的删除</a:t>
            </a:r>
          </a:p>
        </p:txBody>
      </p:sp>
      <p:sp>
        <p:nvSpPr>
          <p:cNvPr id="3" name="内容占位符 2"/>
          <p:cNvSpPr>
            <a:spLocks noGrp="1"/>
          </p:cNvSpPr>
          <p:nvPr>
            <p:ph idx="1"/>
          </p:nvPr>
        </p:nvSpPr>
        <p:spPr>
          <a:xfrm>
            <a:off x="71438" y="1191812"/>
            <a:ext cx="8958262" cy="5184576"/>
          </a:xfrm>
        </p:spPr>
        <p:txBody>
          <a:bodyPr/>
          <a:lstStyle/>
          <a:p>
            <a:r>
              <a:rPr lang="zh-CN" altLang="en-US" dirty="0">
                <a:ea typeface="宋体" panose="02010600030101010101" pitchFamily="2" charset="-122"/>
              </a:rPr>
              <a:t>删除计算机系所有学生的选课记录。</a:t>
            </a:r>
          </a:p>
          <a:p>
            <a:endParaRPr lang="zh-CN" altLang="en-US" dirty="0"/>
          </a:p>
        </p:txBody>
      </p:sp>
      <p:sp>
        <p:nvSpPr>
          <p:cNvPr id="4" name="Text Box 4"/>
          <p:cNvSpPr txBox="1">
            <a:spLocks noChangeArrowheads="1"/>
          </p:cNvSpPr>
          <p:nvPr/>
        </p:nvSpPr>
        <p:spPr bwMode="auto">
          <a:xfrm>
            <a:off x="952500" y="2445272"/>
            <a:ext cx="7196137" cy="2677656"/>
          </a:xfrm>
          <a:prstGeom prst="rect">
            <a:avLst/>
          </a:prstGeom>
        </p:spPr>
        <p:txBody>
          <a:bodyPr wrap="square">
            <a:spAutoFit/>
          </a:bodyPr>
          <a:lstStyle>
            <a:defPPr>
              <a:defRPr lang="en-US"/>
            </a:defPPr>
            <a:lvl1pPr algn="l" eaLnBrk="1" hangingPunct="1">
              <a:defRPr sz="2800" b="0">
                <a:solidFill>
                  <a:srgbClr val="00339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DELETE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'CS'=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(SELETE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endPar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Student.Sno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SC.Sno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p>
        </p:txBody>
      </p:sp>
    </p:spTree>
    <p:extLst>
      <p:ext uri="{BB962C8B-B14F-4D97-AF65-F5344CB8AC3E}">
        <p14:creationId xmlns:p14="http://schemas.microsoft.com/office/powerpoint/2010/main" val="416457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删除数据：思考问题</a:t>
            </a:r>
          </a:p>
        </p:txBody>
      </p:sp>
      <p:sp>
        <p:nvSpPr>
          <p:cNvPr id="3" name="内容占位符 2"/>
          <p:cNvSpPr>
            <a:spLocks noGrp="1"/>
          </p:cNvSpPr>
          <p:nvPr>
            <p:ph idx="1"/>
          </p:nvPr>
        </p:nvSpPr>
        <p:spPr>
          <a:xfrm>
            <a:off x="22880" y="1554322"/>
            <a:ext cx="8958262" cy="725020"/>
          </a:xfrm>
        </p:spPr>
        <p:txBody>
          <a:bodyPr/>
          <a:lstStyle/>
          <a:p>
            <a:r>
              <a:rPr lang="zh-CN" altLang="en-US" dirty="0">
                <a:ea typeface="宋体" panose="02010600030101010101" pitchFamily="2" charset="-122"/>
              </a:rPr>
              <a:t>删除计算机系所有学生的选课记录，能否这样干？</a:t>
            </a:r>
          </a:p>
        </p:txBody>
      </p:sp>
      <p:sp>
        <p:nvSpPr>
          <p:cNvPr id="4" name="Text Box 4"/>
          <p:cNvSpPr txBox="1">
            <a:spLocks noChangeArrowheads="1"/>
          </p:cNvSpPr>
          <p:nvPr/>
        </p:nvSpPr>
        <p:spPr bwMode="auto">
          <a:xfrm>
            <a:off x="683568" y="2279342"/>
            <a:ext cx="7992888" cy="1384995"/>
          </a:xfrm>
          <a:prstGeom prst="rect">
            <a:avLst/>
          </a:prstGeom>
        </p:spPr>
        <p:txBody>
          <a:bodyPr wrap="square">
            <a:spAutoFit/>
          </a:bodyPr>
          <a:lstStyle>
            <a:defPPr>
              <a:defRPr lang="en-US"/>
            </a:defPPr>
            <a:lvl1pPr algn="l" eaLnBrk="1" hangingPunct="1">
              <a:defRPr sz="2800" b="0">
                <a:solidFill>
                  <a:srgbClr val="00339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DELETE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SC,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‘CS ‘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AND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Student.Sno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SC.Sno</a:t>
            </a:r>
            <a:endPar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spTree>
    <p:extLst>
      <p:ext uri="{BB962C8B-B14F-4D97-AF65-F5344CB8AC3E}">
        <p14:creationId xmlns:p14="http://schemas.microsoft.com/office/powerpoint/2010/main" val="1343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r>
              <a:rPr lang="zh-CN" altLang="en-US" sz="2800" b="0" dirty="0">
                <a:solidFill>
                  <a:srgbClr val="C00000"/>
                </a:solidFill>
                <a:latin typeface="黑体" panose="02010609060101010101" pitchFamily="49" charset="-122"/>
                <a:ea typeface="黑体" panose="02010609060101010101" pitchFamily="49" charset="-122"/>
              </a:rPr>
              <a:t>索引</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6533242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ea typeface="宋体" charset="-122"/>
              </a:rPr>
              <a:t>索引的建立与删除</a:t>
            </a:r>
          </a:p>
        </p:txBody>
      </p:sp>
      <p:sp>
        <p:nvSpPr>
          <p:cNvPr id="39939" name="Rectangle 3"/>
          <p:cNvSpPr>
            <a:spLocks noGrp="1" noChangeArrowheads="1"/>
          </p:cNvSpPr>
          <p:nvPr>
            <p:ph type="body" idx="1"/>
          </p:nvPr>
        </p:nvSpPr>
        <p:spPr>
          <a:xfrm>
            <a:off x="321668" y="1373436"/>
            <a:ext cx="8229600" cy="1008112"/>
          </a:xfrm>
          <a:solidFill>
            <a:schemeClr val="bg1">
              <a:lumMod val="90000"/>
            </a:schemeClr>
          </a:solidFill>
        </p:spPr>
        <p:txBody>
          <a:bodyPr/>
          <a:lstStyle/>
          <a:p>
            <a:pPr eaLnBrk="1" hangingPunct="1">
              <a:lnSpc>
                <a:spcPts val="4000"/>
              </a:lnSpc>
            </a:pPr>
            <a:r>
              <a:rPr lang="zh-CN" altLang="en-US" sz="2400" dirty="0">
                <a:solidFill>
                  <a:srgbClr val="C00000"/>
                </a:solidFill>
                <a:ea typeface="宋体" charset="-122"/>
              </a:rPr>
              <a:t>现实诉求：将大量相关数据集中存放的核心目标之一是为了将来能快速地对其进行查找。</a:t>
            </a:r>
          </a:p>
        </p:txBody>
      </p:sp>
      <p:sp>
        <p:nvSpPr>
          <p:cNvPr id="4" name="Rectangle 3"/>
          <p:cNvSpPr txBox="1">
            <a:spLocks noChangeArrowheads="1"/>
          </p:cNvSpPr>
          <p:nvPr/>
        </p:nvSpPr>
        <p:spPr bwMode="auto">
          <a:xfrm>
            <a:off x="304223" y="2564904"/>
            <a:ext cx="8352928" cy="117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思考问题：给你一张选课表，查询‘</a:t>
            </a:r>
            <a:r>
              <a:rPr lang="en-US" altLang="zh-CN" dirty="0"/>
              <a:t>03001</a:t>
            </a:r>
            <a:r>
              <a:rPr lang="zh-CN" altLang="en-US" dirty="0"/>
              <a:t>’号学生的所有选课记录，你会怎么做？</a:t>
            </a:r>
          </a:p>
        </p:txBody>
      </p:sp>
      <p:graphicFrame>
        <p:nvGraphicFramePr>
          <p:cNvPr id="5" name="表格 4"/>
          <p:cNvGraphicFramePr>
            <a:graphicFrameLocks noGrp="1"/>
          </p:cNvGraphicFramePr>
          <p:nvPr/>
        </p:nvGraphicFramePr>
        <p:xfrm>
          <a:off x="5586339" y="3458890"/>
          <a:ext cx="3312913" cy="3005174"/>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097448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4904" y="101600"/>
            <a:ext cx="7391400" cy="563563"/>
          </a:xfrm>
        </p:spPr>
        <p:txBody>
          <a:bodyPr/>
          <a:lstStyle/>
          <a:p>
            <a:r>
              <a:rPr lang="zh-CN" altLang="en-US" dirty="0">
                <a:ea typeface="宋体" charset="-122"/>
              </a:rPr>
              <a:t>索引</a:t>
            </a:r>
            <a:endParaRPr lang="zh-CN" altLang="zh-CN" dirty="0">
              <a:ea typeface="宋体" charset="-122"/>
            </a:endParaRPr>
          </a:p>
        </p:txBody>
      </p:sp>
      <p:sp>
        <p:nvSpPr>
          <p:cNvPr id="6" name="Rectangle 3"/>
          <p:cNvSpPr txBox="1">
            <a:spLocks noChangeArrowheads="1"/>
          </p:cNvSpPr>
          <p:nvPr/>
        </p:nvSpPr>
        <p:spPr bwMode="auto">
          <a:xfrm>
            <a:off x="196701" y="1143844"/>
            <a:ext cx="8352928" cy="72008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表扫描的方法</a:t>
            </a:r>
          </a:p>
        </p:txBody>
      </p:sp>
      <p:sp>
        <p:nvSpPr>
          <p:cNvPr id="7" name="Rectangle 3"/>
          <p:cNvSpPr txBox="1">
            <a:spLocks noChangeArrowheads="1"/>
          </p:cNvSpPr>
          <p:nvPr/>
        </p:nvSpPr>
        <p:spPr bwMode="auto">
          <a:xfrm>
            <a:off x="196701" y="1863924"/>
            <a:ext cx="8352928" cy="720080"/>
          </a:xfrm>
          <a:prstGeom prst="rect">
            <a:avLst/>
          </a:prstGeom>
          <a:solidFill>
            <a:srgbClr val="FFCCFF"/>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一个优化的方法</a:t>
            </a:r>
          </a:p>
        </p:txBody>
      </p:sp>
      <p:graphicFrame>
        <p:nvGraphicFramePr>
          <p:cNvPr id="8" name="表格 7"/>
          <p:cNvGraphicFramePr>
            <a:graphicFrameLocks noGrp="1"/>
          </p:cNvGraphicFramePr>
          <p:nvPr/>
        </p:nvGraphicFramePr>
        <p:xfrm>
          <a:off x="3501729" y="3367004"/>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003399"/>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33CC"/>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33CC"/>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nvGraphicFramePr>
        <p:xfrm>
          <a:off x="179512" y="2690912"/>
          <a:ext cx="2232248" cy="2011454"/>
        </p:xfrm>
        <a:graphic>
          <a:graphicData uri="http://schemas.openxmlformats.org/drawingml/2006/table">
            <a:tbl>
              <a:tblPr firstRow="1" bandRow="1">
                <a:tableStyleId>{5C22544A-7EE6-4342-B048-85BDC9FD1C3A}</a:tableStyleId>
              </a:tblPr>
              <a:tblGrid>
                <a:gridCol w="1070432">
                  <a:extLst>
                    <a:ext uri="{9D8B030D-6E8A-4147-A177-3AD203B41FA5}">
                      <a16:colId xmlns:a16="http://schemas.microsoft.com/office/drawing/2014/main" val="20000"/>
                    </a:ext>
                  </a:extLst>
                </a:gridCol>
                <a:gridCol w="116181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003399"/>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33CC"/>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3" name="直接连接符 2"/>
          <p:cNvCxnSpPr/>
          <p:nvPr/>
        </p:nvCxnSpPr>
        <p:spPr bwMode="auto">
          <a:xfrm>
            <a:off x="1763688" y="3501008"/>
            <a:ext cx="849660" cy="0"/>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1763688" y="3955132"/>
            <a:ext cx="1461852" cy="0"/>
          </a:xfrm>
          <a:prstGeom prst="line">
            <a:avLst/>
          </a:prstGeom>
          <a:noFill/>
          <a:ln w="19050" cap="flat" cmpd="sng" algn="ctr">
            <a:solidFill>
              <a:srgbClr val="00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1763688" y="4437112"/>
            <a:ext cx="1197744" cy="0"/>
          </a:xfrm>
          <a:prstGeom prst="line">
            <a:avLst/>
          </a:prstGeom>
          <a:noFill/>
          <a:ln w="19050" cap="flat" cmpd="sng" algn="ctr">
            <a:solidFill>
              <a:srgbClr val="FF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613348" y="3501008"/>
            <a:ext cx="0" cy="2664296"/>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2629000" y="4157216"/>
            <a:ext cx="912068" cy="0"/>
          </a:xfrm>
          <a:prstGeom prst="line">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2949352" y="6581328"/>
            <a:ext cx="552376" cy="0"/>
          </a:xfrm>
          <a:prstGeom prst="line">
            <a:avLst/>
          </a:prstGeom>
          <a:noFill/>
          <a:ln w="19050" cap="flat" cmpd="sng" algn="ctr">
            <a:solidFill>
              <a:srgbClr val="FF33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2965004" y="4437112"/>
            <a:ext cx="0" cy="2160240"/>
          </a:xfrm>
          <a:prstGeom prst="line">
            <a:avLst/>
          </a:prstGeom>
          <a:noFill/>
          <a:ln w="19050" cap="flat" cmpd="sng" algn="ctr">
            <a:solidFill>
              <a:srgbClr val="FF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2949352" y="5157192"/>
            <a:ext cx="552376" cy="0"/>
          </a:xfrm>
          <a:prstGeom prst="line">
            <a:avLst/>
          </a:prstGeom>
          <a:noFill/>
          <a:ln w="19050" cap="flat" cmpd="sng" algn="ctr">
            <a:solidFill>
              <a:srgbClr val="FF33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2613348" y="5589240"/>
            <a:ext cx="888380" cy="0"/>
          </a:xfrm>
          <a:prstGeom prst="line">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2613348" y="6165304"/>
            <a:ext cx="912068" cy="0"/>
          </a:xfrm>
          <a:prstGeom prst="line">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3225540" y="4652558"/>
            <a:ext cx="315528" cy="0"/>
          </a:xfrm>
          <a:prstGeom prst="line">
            <a:avLst/>
          </a:prstGeom>
          <a:noFill/>
          <a:ln w="19050" cap="flat" cmpd="sng" algn="ctr">
            <a:solidFill>
              <a:srgbClr val="00339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3225540" y="3955132"/>
            <a:ext cx="0" cy="697426"/>
          </a:xfrm>
          <a:prstGeom prst="line">
            <a:avLst/>
          </a:prstGeom>
          <a:noFill/>
          <a:ln w="19050" cap="flat" cmpd="sng" algn="ctr">
            <a:solidFill>
              <a:srgbClr val="00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7" name="表格 46"/>
          <p:cNvGraphicFramePr>
            <a:graphicFrameLocks noGrp="1"/>
          </p:cNvGraphicFramePr>
          <p:nvPr/>
        </p:nvGraphicFramePr>
        <p:xfrm>
          <a:off x="5580112" y="1182788"/>
          <a:ext cx="2232248" cy="2011454"/>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49" name="直接连接符 48"/>
          <p:cNvCxnSpPr/>
          <p:nvPr/>
        </p:nvCxnSpPr>
        <p:spPr bwMode="auto">
          <a:xfrm>
            <a:off x="7092280" y="1942356"/>
            <a:ext cx="849660"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7092280" y="2420888"/>
            <a:ext cx="1223628" cy="0"/>
          </a:xfrm>
          <a:prstGeom prst="line">
            <a:avLst/>
          </a:prstGeom>
          <a:noFill/>
          <a:ln w="19050" cap="flat" cmpd="sng" algn="ctr">
            <a:solidFill>
              <a:schemeClr val="tx1"/>
            </a:solidFill>
            <a:prstDash val="dash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6300192" y="6126956"/>
            <a:ext cx="2672680" cy="0"/>
          </a:xfrm>
          <a:prstGeom prst="line">
            <a:avLst/>
          </a:prstGeom>
          <a:noFill/>
          <a:ln w="19050" cap="flat" cmpd="sng" algn="ctr">
            <a:solidFill>
              <a:schemeClr val="tx1"/>
            </a:solidFill>
            <a:prstDash val="lgDash"/>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7920260" y="1942356"/>
            <a:ext cx="0" cy="221486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6285756" y="4156968"/>
            <a:ext cx="1656184" cy="0"/>
          </a:xfrm>
          <a:prstGeom prst="line">
            <a:avLst/>
          </a:prstGeom>
          <a:noFill/>
          <a:ln w="19050" cap="flat" cmpd="sng" algn="ctr">
            <a:solidFill>
              <a:schemeClr val="tx1"/>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a:off x="6300192" y="4676718"/>
            <a:ext cx="2015716" cy="0"/>
          </a:xfrm>
          <a:prstGeom prst="line">
            <a:avLst/>
          </a:prstGeom>
          <a:noFill/>
          <a:ln w="19050" cap="flat" cmpd="sng" algn="ctr">
            <a:solidFill>
              <a:schemeClr val="tx1"/>
            </a:solidFill>
            <a:prstDash val="dashDot"/>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a:off x="6315236" y="5157192"/>
            <a:ext cx="2000672" cy="0"/>
          </a:xfrm>
          <a:prstGeom prst="line">
            <a:avLst/>
          </a:prstGeom>
          <a:noFill/>
          <a:ln w="19050" cap="flat" cmpd="sng" algn="ctr">
            <a:solidFill>
              <a:schemeClr val="tx1"/>
            </a:solidFill>
            <a:prstDash val="dashDot"/>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bwMode="auto">
          <a:xfrm>
            <a:off x="6300192" y="5733256"/>
            <a:ext cx="2015716" cy="0"/>
          </a:xfrm>
          <a:prstGeom prst="line">
            <a:avLst/>
          </a:prstGeom>
          <a:noFill/>
          <a:ln w="19050" cap="flat" cmpd="sng" algn="ctr">
            <a:solidFill>
              <a:schemeClr val="tx1"/>
            </a:solidFill>
            <a:prstDash val="dashDot"/>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a:off x="7099442" y="2924944"/>
            <a:ext cx="1873430" cy="0"/>
          </a:xfrm>
          <a:prstGeom prst="line">
            <a:avLst/>
          </a:prstGeom>
          <a:noFill/>
          <a:ln w="19050" cap="flat" cmpd="sng" algn="ctr">
            <a:solidFill>
              <a:schemeClr val="tx1"/>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6315236" y="6581328"/>
            <a:ext cx="2657636" cy="0"/>
          </a:xfrm>
          <a:prstGeom prst="line">
            <a:avLst/>
          </a:prstGeom>
          <a:noFill/>
          <a:ln w="19050" cap="flat" cmpd="sng" algn="ctr">
            <a:solidFill>
              <a:schemeClr val="tx1"/>
            </a:solidFill>
            <a:prstDash val="lgDash"/>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8315908" y="2420888"/>
            <a:ext cx="0" cy="3312368"/>
          </a:xfrm>
          <a:prstGeom prst="line">
            <a:avLst/>
          </a:prstGeom>
          <a:noFill/>
          <a:ln w="19050" cap="flat" cmpd="sng" algn="ctr">
            <a:solidFill>
              <a:schemeClr val="tx1"/>
            </a:solidFill>
            <a:prstDash val="dash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8972872" y="2924944"/>
            <a:ext cx="0" cy="3656384"/>
          </a:xfrm>
          <a:prstGeom prst="line">
            <a:avLst/>
          </a:prstGeom>
          <a:noFill/>
          <a:ln w="19050" cap="flat" cmpd="sng" algn="ctr">
            <a:solidFill>
              <a:schemeClr val="tx1"/>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9434" name="TextBox 529433"/>
          <p:cNvSpPr txBox="1"/>
          <p:nvPr/>
        </p:nvSpPr>
        <p:spPr>
          <a:xfrm>
            <a:off x="2771800" y="2794132"/>
            <a:ext cx="4172937" cy="400110"/>
          </a:xfrm>
          <a:prstGeom prst="rect">
            <a:avLst/>
          </a:prstGeom>
          <a:noFill/>
        </p:spPr>
        <p:txBody>
          <a:bodyPr wrap="none" rtlCol="0">
            <a:spAutoFit/>
          </a:bodyPr>
          <a:lstStyle/>
          <a:p>
            <a:r>
              <a:rPr lang="zh-CN" altLang="en-US" dirty="0">
                <a:solidFill>
                  <a:srgbClr val="C00000"/>
                </a:solidFill>
                <a:latin typeface="楷体" panose="02010609060101010101" pitchFamily="49" charset="-122"/>
                <a:ea typeface="楷体" panose="02010609060101010101" pitchFamily="49" charset="-122"/>
              </a:rPr>
              <a:t>如果要查询</a:t>
            </a:r>
            <a:r>
              <a:rPr lang="en-US" altLang="zh-CN" dirty="0">
                <a:solidFill>
                  <a:srgbClr val="C00000"/>
                </a:solidFill>
                <a:latin typeface="楷体" panose="02010609060101010101" pitchFamily="49" charset="-122"/>
                <a:ea typeface="楷体" panose="02010609060101010101" pitchFamily="49" charset="-122"/>
              </a:rPr>
              <a:t>2</a:t>
            </a:r>
            <a:r>
              <a:rPr lang="zh-CN" altLang="en-US" dirty="0">
                <a:solidFill>
                  <a:srgbClr val="C00000"/>
                </a:solidFill>
                <a:latin typeface="楷体" panose="02010609060101010101" pitchFamily="49" charset="-122"/>
                <a:ea typeface="楷体" panose="02010609060101010101" pitchFamily="49" charset="-122"/>
              </a:rPr>
              <a:t>号课程的选课记录呢？</a:t>
            </a:r>
          </a:p>
        </p:txBody>
      </p:sp>
    </p:spTree>
    <p:extLst>
      <p:ext uri="{BB962C8B-B14F-4D97-AF65-F5344CB8AC3E}">
        <p14:creationId xmlns:p14="http://schemas.microsoft.com/office/powerpoint/2010/main" val="28961959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ircle(in)">
                                      <p:cBhvr>
                                        <p:cTn id="28" dur="2000"/>
                                        <p:tgtEl>
                                          <p:spTgt spid="19"/>
                                        </p:tgtEl>
                                      </p:cBhvr>
                                    </p:animEffect>
                                  </p:childTnLst>
                                </p:cTn>
                              </p:par>
                              <p:par>
                                <p:cTn id="29" presetID="6" presetClass="entr" presetSubtype="16"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ircle(in)">
                                      <p:cBhvr>
                                        <p:cTn id="31" dur="2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par>
                                <p:cTn id="37" presetID="6" presetClass="entr" presetSubtype="16"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circle(in)">
                                      <p:cBhvr>
                                        <p:cTn id="39" dur="2000"/>
                                        <p:tgtEl>
                                          <p:spTgt spid="38"/>
                                        </p:tgtEl>
                                      </p:cBhvr>
                                    </p:animEffect>
                                  </p:childTnLst>
                                </p:cTn>
                              </p:par>
                              <p:par>
                                <p:cTn id="40" presetID="6" presetClass="entr" presetSubtype="16"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circle(in)">
                                      <p:cBhvr>
                                        <p:cTn id="42" dur="2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circle(in)">
                                      <p:cBhvr>
                                        <p:cTn id="50" dur="2000"/>
                                        <p:tgtEl>
                                          <p:spTgt spid="17"/>
                                        </p:tgtEl>
                                      </p:cBhvr>
                                    </p:animEffect>
                                  </p:childTnLst>
                                </p:cTn>
                              </p:par>
                              <p:par>
                                <p:cTn id="51" presetID="6" presetClass="entr" presetSubtype="16"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ircle(in)">
                                      <p:cBhvr>
                                        <p:cTn id="53" dur="2000"/>
                                        <p:tgtEl>
                                          <p:spTgt spid="18"/>
                                        </p:tgtEl>
                                      </p:cBhvr>
                                    </p:animEffect>
                                  </p:childTnLst>
                                </p:cTn>
                              </p:par>
                              <p:par>
                                <p:cTn id="54" presetID="6" presetClass="entr" presetSubtype="16"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circle(in)">
                                      <p:cBhvr>
                                        <p:cTn id="56" dur="2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29434"/>
                                        </p:tgtEl>
                                        <p:attrNameLst>
                                          <p:attrName>style.visibility</p:attrName>
                                        </p:attrNameLst>
                                      </p:cBhvr>
                                      <p:to>
                                        <p:strVal val="visible"/>
                                      </p:to>
                                    </p:set>
                                    <p:animEffect transition="in" filter="wipe(down)">
                                      <p:cBhvr>
                                        <p:cTn id="61" dur="580">
                                          <p:stCondLst>
                                            <p:cond delay="0"/>
                                          </p:stCondLst>
                                        </p:cTn>
                                        <p:tgtEl>
                                          <p:spTgt spid="529434"/>
                                        </p:tgtEl>
                                      </p:cBhvr>
                                    </p:animEffect>
                                    <p:anim calcmode="lin" valueType="num">
                                      <p:cBhvr>
                                        <p:cTn id="62" dur="1822" tmFilter="0,0; 0.14,0.36; 0.43,0.73; 0.71,0.91; 1.0,1.0">
                                          <p:stCondLst>
                                            <p:cond delay="0"/>
                                          </p:stCondLst>
                                        </p:cTn>
                                        <p:tgtEl>
                                          <p:spTgt spid="529434"/>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29434"/>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29434"/>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29434"/>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29434"/>
                                        </p:tgtEl>
                                        <p:attrNameLst>
                                          <p:attrName>ppt_y</p:attrName>
                                        </p:attrNameLst>
                                      </p:cBhvr>
                                      <p:tavLst>
                                        <p:tav tm="0" fmla="#ppt_y-sin(pi*$)/81">
                                          <p:val>
                                            <p:fltVal val="0"/>
                                          </p:val>
                                        </p:tav>
                                        <p:tav tm="100000">
                                          <p:val>
                                            <p:fltVal val="1"/>
                                          </p:val>
                                        </p:tav>
                                      </p:tavLst>
                                    </p:anim>
                                    <p:animScale>
                                      <p:cBhvr>
                                        <p:cTn id="67" dur="26">
                                          <p:stCondLst>
                                            <p:cond delay="650"/>
                                          </p:stCondLst>
                                        </p:cTn>
                                        <p:tgtEl>
                                          <p:spTgt spid="529434"/>
                                        </p:tgtEl>
                                      </p:cBhvr>
                                      <p:to x="100000" y="60000"/>
                                    </p:animScale>
                                    <p:animScale>
                                      <p:cBhvr>
                                        <p:cTn id="68" dur="166" decel="50000">
                                          <p:stCondLst>
                                            <p:cond delay="676"/>
                                          </p:stCondLst>
                                        </p:cTn>
                                        <p:tgtEl>
                                          <p:spTgt spid="529434"/>
                                        </p:tgtEl>
                                      </p:cBhvr>
                                      <p:to x="100000" y="100000"/>
                                    </p:animScale>
                                    <p:animScale>
                                      <p:cBhvr>
                                        <p:cTn id="69" dur="26">
                                          <p:stCondLst>
                                            <p:cond delay="1312"/>
                                          </p:stCondLst>
                                        </p:cTn>
                                        <p:tgtEl>
                                          <p:spTgt spid="529434"/>
                                        </p:tgtEl>
                                      </p:cBhvr>
                                      <p:to x="100000" y="80000"/>
                                    </p:animScale>
                                    <p:animScale>
                                      <p:cBhvr>
                                        <p:cTn id="70" dur="166" decel="50000">
                                          <p:stCondLst>
                                            <p:cond delay="1338"/>
                                          </p:stCondLst>
                                        </p:cTn>
                                        <p:tgtEl>
                                          <p:spTgt spid="529434"/>
                                        </p:tgtEl>
                                      </p:cBhvr>
                                      <p:to x="100000" y="100000"/>
                                    </p:animScale>
                                    <p:animScale>
                                      <p:cBhvr>
                                        <p:cTn id="71" dur="26">
                                          <p:stCondLst>
                                            <p:cond delay="1642"/>
                                          </p:stCondLst>
                                        </p:cTn>
                                        <p:tgtEl>
                                          <p:spTgt spid="529434"/>
                                        </p:tgtEl>
                                      </p:cBhvr>
                                      <p:to x="100000" y="90000"/>
                                    </p:animScale>
                                    <p:animScale>
                                      <p:cBhvr>
                                        <p:cTn id="72" dur="166" decel="50000">
                                          <p:stCondLst>
                                            <p:cond delay="1668"/>
                                          </p:stCondLst>
                                        </p:cTn>
                                        <p:tgtEl>
                                          <p:spTgt spid="529434"/>
                                        </p:tgtEl>
                                      </p:cBhvr>
                                      <p:to x="100000" y="100000"/>
                                    </p:animScale>
                                    <p:animScale>
                                      <p:cBhvr>
                                        <p:cTn id="73" dur="26">
                                          <p:stCondLst>
                                            <p:cond delay="1808"/>
                                          </p:stCondLst>
                                        </p:cTn>
                                        <p:tgtEl>
                                          <p:spTgt spid="529434"/>
                                        </p:tgtEl>
                                      </p:cBhvr>
                                      <p:to x="100000" y="95000"/>
                                    </p:animScale>
                                    <p:animScale>
                                      <p:cBhvr>
                                        <p:cTn id="74" dur="166" decel="50000">
                                          <p:stCondLst>
                                            <p:cond delay="1834"/>
                                          </p:stCondLst>
                                        </p:cTn>
                                        <p:tgtEl>
                                          <p:spTgt spid="529434"/>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529434"/>
                                        </p:tgtEl>
                                      </p:cBhvr>
                                    </p:animEffect>
                                    <p:set>
                                      <p:cBhvr>
                                        <p:cTn id="79" dur="1" fill="hold">
                                          <p:stCondLst>
                                            <p:cond delay="499"/>
                                          </p:stCondLst>
                                        </p:cTn>
                                        <p:tgtEl>
                                          <p:spTgt spid="529434"/>
                                        </p:tgtEl>
                                        <p:attrNameLst>
                                          <p:attrName>style.visibility</p:attrName>
                                        </p:attrNameLst>
                                      </p:cBhvr>
                                      <p:to>
                                        <p:strVal val="hidden"/>
                                      </p:to>
                                    </p:set>
                                  </p:childTnLst>
                                </p:cTn>
                              </p:par>
                              <p:par>
                                <p:cTn id="80" presetID="16" presetClass="entr" presetSubtype="21" fill="hold"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arn(inVertical)">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circle(in)">
                                      <p:cBhvr>
                                        <p:cTn id="87" dur="2000"/>
                                        <p:tgtEl>
                                          <p:spTgt spid="49"/>
                                        </p:tgtEl>
                                      </p:cBhvr>
                                    </p:animEffect>
                                  </p:childTnLst>
                                </p:cTn>
                              </p:par>
                              <p:par>
                                <p:cTn id="88" presetID="6" presetClass="entr" presetSubtype="16"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circle(in)">
                                      <p:cBhvr>
                                        <p:cTn id="90" dur="2000"/>
                                        <p:tgtEl>
                                          <p:spTgt spid="54"/>
                                        </p:tgtEl>
                                      </p:cBhvr>
                                    </p:animEffect>
                                  </p:childTnLst>
                                </p:cTn>
                              </p:par>
                              <p:par>
                                <p:cTn id="91" presetID="6" presetClass="entr" presetSubtype="16"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circle(in)">
                                      <p:cBhvr>
                                        <p:cTn id="93" dur="2000"/>
                                        <p:tgtEl>
                                          <p:spTgt spid="56"/>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circle(in)">
                                      <p:cBhvr>
                                        <p:cTn id="98" dur="2000"/>
                                        <p:tgtEl>
                                          <p:spTgt spid="50"/>
                                        </p:tgtEl>
                                      </p:cBhvr>
                                    </p:animEffect>
                                  </p:childTnLst>
                                </p:cTn>
                              </p:par>
                              <p:par>
                                <p:cTn id="99" presetID="6" presetClass="entr" presetSubtype="16" fill="hold" nodeType="with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circle(in)">
                                      <p:cBhvr>
                                        <p:cTn id="101" dur="2000"/>
                                        <p:tgtEl>
                                          <p:spTgt spid="62"/>
                                        </p:tgtEl>
                                      </p:cBhvr>
                                    </p:animEffect>
                                  </p:childTnLst>
                                </p:cTn>
                              </p:par>
                              <p:par>
                                <p:cTn id="102" presetID="6" presetClass="entr" presetSubtype="16" fill="hold"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circle(in)">
                                      <p:cBhvr>
                                        <p:cTn id="104" dur="2000"/>
                                        <p:tgtEl>
                                          <p:spTgt spid="57"/>
                                        </p:tgtEl>
                                      </p:cBhvr>
                                    </p:animEffect>
                                  </p:childTnLst>
                                </p:cTn>
                              </p:par>
                              <p:par>
                                <p:cTn id="105" presetID="6" presetClass="entr" presetSubtype="16"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circle(in)">
                                      <p:cBhvr>
                                        <p:cTn id="107" dur="2000"/>
                                        <p:tgtEl>
                                          <p:spTgt spid="58"/>
                                        </p:tgtEl>
                                      </p:cBhvr>
                                    </p:animEffect>
                                  </p:childTnLst>
                                </p:cTn>
                              </p:par>
                              <p:par>
                                <p:cTn id="108" presetID="6" presetClass="entr" presetSubtype="16" fill="hold" nodeType="withEffect">
                                  <p:stCondLst>
                                    <p:cond delay="0"/>
                                  </p:stCondLst>
                                  <p:childTnLst>
                                    <p:set>
                                      <p:cBhvr>
                                        <p:cTn id="109" dur="1" fill="hold">
                                          <p:stCondLst>
                                            <p:cond delay="0"/>
                                          </p:stCondLst>
                                        </p:cTn>
                                        <p:tgtEl>
                                          <p:spTgt spid="59"/>
                                        </p:tgtEl>
                                        <p:attrNameLst>
                                          <p:attrName>style.visibility</p:attrName>
                                        </p:attrNameLst>
                                      </p:cBhvr>
                                      <p:to>
                                        <p:strVal val="visible"/>
                                      </p:to>
                                    </p:set>
                                    <p:animEffect transition="in" filter="circle(in)">
                                      <p:cBhvr>
                                        <p:cTn id="110" dur="2000"/>
                                        <p:tgtEl>
                                          <p:spTgt spid="59"/>
                                        </p:tgtEl>
                                      </p:cBhvr>
                                    </p:animEffect>
                                  </p:childTnLst>
                                </p:cTn>
                              </p:par>
                            </p:childTnLst>
                          </p:cTn>
                        </p:par>
                      </p:childTnLst>
                    </p:cTn>
                  </p:par>
                  <p:par>
                    <p:cTn id="111" fill="hold">
                      <p:stCondLst>
                        <p:cond delay="indefinite"/>
                      </p:stCondLst>
                      <p:childTnLst>
                        <p:par>
                          <p:cTn id="112" fill="hold">
                            <p:stCondLst>
                              <p:cond delay="0"/>
                            </p:stCondLst>
                            <p:childTnLst>
                              <p:par>
                                <p:cTn id="113" presetID="6" presetClass="entr" presetSubtype="16" fill="hold" nodeType="click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circle(in)">
                                      <p:cBhvr>
                                        <p:cTn id="115" dur="2000"/>
                                        <p:tgtEl>
                                          <p:spTgt spid="60"/>
                                        </p:tgtEl>
                                      </p:cBhvr>
                                    </p:animEffect>
                                  </p:childTnLst>
                                </p:cTn>
                              </p:par>
                              <p:par>
                                <p:cTn id="116" presetID="6" presetClass="entr" presetSubtype="16"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circle(in)">
                                      <p:cBhvr>
                                        <p:cTn id="118" dur="2000"/>
                                        <p:tgtEl>
                                          <p:spTgt spid="52"/>
                                        </p:tgtEl>
                                      </p:cBhvr>
                                    </p:animEffect>
                                  </p:childTnLst>
                                </p:cTn>
                              </p:par>
                              <p:par>
                                <p:cTn id="119" presetID="6" presetClass="entr" presetSubtype="16"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circle(in)">
                                      <p:cBhvr>
                                        <p:cTn id="121" dur="2000"/>
                                        <p:tgtEl>
                                          <p:spTgt spid="61"/>
                                        </p:tgtEl>
                                      </p:cBhvr>
                                    </p:animEffect>
                                  </p:childTnLst>
                                </p:cTn>
                              </p:par>
                              <p:par>
                                <p:cTn id="122" presetID="6" presetClass="entr" presetSubtype="16" fill="hold" nodeType="with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circle(in)">
                                      <p:cBhvr>
                                        <p:cTn id="124"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29434" grpId="0"/>
      <p:bldP spid="529434" grpId="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ea typeface="宋体" charset="-122"/>
              </a:rPr>
              <a:t>索引的建立与删除</a:t>
            </a:r>
          </a:p>
        </p:txBody>
      </p:sp>
      <p:sp>
        <p:nvSpPr>
          <p:cNvPr id="4" name="Rectangle 3"/>
          <p:cNvSpPr txBox="1">
            <a:spLocks noChangeArrowheads="1"/>
          </p:cNvSpPr>
          <p:nvPr/>
        </p:nvSpPr>
        <p:spPr bwMode="auto">
          <a:xfrm>
            <a:off x="323528" y="1628800"/>
            <a:ext cx="835292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引入</a:t>
            </a:r>
            <a:r>
              <a:rPr lang="zh-CN" altLang="en-US" dirty="0">
                <a:solidFill>
                  <a:srgbClr val="FF9900"/>
                </a:solidFill>
              </a:rPr>
              <a:t>索引</a:t>
            </a:r>
            <a:r>
              <a:rPr lang="zh-CN" altLang="en-US" dirty="0"/>
              <a:t>提高数据库的查询速度。</a:t>
            </a:r>
          </a:p>
          <a:p>
            <a:endParaRPr lang="en-US" altLang="zh-CN" dirty="0"/>
          </a:p>
          <a:p>
            <a:r>
              <a:rPr lang="zh-CN" altLang="en-US" dirty="0">
                <a:solidFill>
                  <a:srgbClr val="C00000"/>
                </a:solidFill>
              </a:rPr>
              <a:t>索引：数据表中一个或多个列的一种有序（存储）结构</a:t>
            </a:r>
            <a:r>
              <a:rPr lang="zh-CN" altLang="en-US" dirty="0"/>
              <a:t>。每个索引项都有一个特定的搜索码与表中的记录关联，索引按顺序存储搜索码的值。</a:t>
            </a:r>
            <a:endParaRPr lang="en-US" altLang="zh-CN" dirty="0"/>
          </a:p>
          <a:p>
            <a:endParaRPr lang="en-US" altLang="zh-CN" dirty="0"/>
          </a:p>
          <a:p>
            <a:r>
              <a:rPr lang="zh-CN" altLang="en-US" dirty="0"/>
              <a:t>索引采用空间换时间策略来提高查询速度。</a:t>
            </a:r>
          </a:p>
          <a:p>
            <a:endParaRPr lang="zh-CN" altLang="en-US" dirty="0"/>
          </a:p>
        </p:txBody>
      </p:sp>
    </p:spTree>
    <p:extLst>
      <p:ext uri="{BB962C8B-B14F-4D97-AF65-F5344CB8AC3E}">
        <p14:creationId xmlns:p14="http://schemas.microsoft.com/office/powerpoint/2010/main" val="39163229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2800" dirty="0">
                <a:ea typeface="宋体" charset="-122"/>
              </a:rPr>
              <a:t>索引的建立与删除</a:t>
            </a:r>
          </a:p>
        </p:txBody>
      </p:sp>
      <p:sp>
        <p:nvSpPr>
          <p:cNvPr id="44035" name="Rectangle 3"/>
          <p:cNvSpPr>
            <a:spLocks noGrp="1" noChangeArrowheads="1"/>
          </p:cNvSpPr>
          <p:nvPr>
            <p:ph type="body" idx="1"/>
          </p:nvPr>
        </p:nvSpPr>
        <p:spPr>
          <a:xfrm>
            <a:off x="185738" y="1447800"/>
            <a:ext cx="8418710" cy="4953000"/>
          </a:xfrm>
        </p:spPr>
        <p:txBody>
          <a:bodyPr/>
          <a:lstStyle/>
          <a:p>
            <a:pPr eaLnBrk="1" hangingPunct="1">
              <a:lnSpc>
                <a:spcPct val="130000"/>
              </a:lnSpc>
            </a:pPr>
            <a:r>
              <a:rPr lang="en-US" altLang="zh-CN" sz="2400" dirty="0">
                <a:ea typeface="宋体" charset="-122"/>
              </a:rPr>
              <a:t>DBMS</a:t>
            </a:r>
            <a:r>
              <a:rPr lang="zh-CN" altLang="en-US" sz="2400" dirty="0">
                <a:ea typeface="宋体" charset="-122"/>
              </a:rPr>
              <a:t>中索引一般采用</a:t>
            </a:r>
            <a:r>
              <a:rPr lang="en-US" altLang="zh-CN" sz="2400" dirty="0">
                <a:ea typeface="宋体" charset="-122"/>
              </a:rPr>
              <a:t>B+</a:t>
            </a:r>
            <a:r>
              <a:rPr lang="zh-CN" altLang="en-US" sz="2400" dirty="0">
                <a:ea typeface="宋体" charset="-122"/>
              </a:rPr>
              <a:t>树、</a:t>
            </a:r>
            <a:r>
              <a:rPr lang="en-US" altLang="zh-CN" sz="2400" dirty="0">
                <a:ea typeface="宋体" charset="-122"/>
              </a:rPr>
              <a:t>HASH</a:t>
            </a:r>
            <a:r>
              <a:rPr lang="zh-CN" altLang="en-US" sz="2400" dirty="0">
                <a:ea typeface="宋体" charset="-122"/>
              </a:rPr>
              <a:t>索引来实现</a:t>
            </a:r>
          </a:p>
          <a:p>
            <a:pPr lvl="1" eaLnBrk="1" hangingPunct="1">
              <a:lnSpc>
                <a:spcPct val="130000"/>
              </a:lnSpc>
              <a:buFont typeface="Wingdings" pitchFamily="2" charset="2"/>
              <a:buChar char="n"/>
            </a:pPr>
            <a:r>
              <a:rPr lang="en-US" altLang="zh-CN" dirty="0">
                <a:ea typeface="宋体" charset="-122"/>
              </a:rPr>
              <a:t>B+</a:t>
            </a:r>
            <a:r>
              <a:rPr lang="zh-CN" altLang="en-US" dirty="0">
                <a:ea typeface="宋体" charset="-122"/>
              </a:rPr>
              <a:t>树索引具有动态平衡的优点 </a:t>
            </a:r>
          </a:p>
          <a:p>
            <a:pPr lvl="1" eaLnBrk="1" hangingPunct="1">
              <a:lnSpc>
                <a:spcPct val="130000"/>
              </a:lnSpc>
              <a:buFont typeface="Wingdings" pitchFamily="2" charset="2"/>
              <a:buChar char="n"/>
            </a:pPr>
            <a:r>
              <a:rPr lang="en-US" altLang="zh-CN" dirty="0">
                <a:ea typeface="宋体" charset="-122"/>
              </a:rPr>
              <a:t>HASH</a:t>
            </a:r>
            <a:r>
              <a:rPr lang="zh-CN" altLang="en-US" dirty="0">
                <a:ea typeface="宋体" charset="-122"/>
              </a:rPr>
              <a:t>索引具有查找速度快的特点</a:t>
            </a:r>
          </a:p>
          <a:p>
            <a:pPr eaLnBrk="1" hangingPunct="1">
              <a:lnSpc>
                <a:spcPct val="130000"/>
              </a:lnSpc>
            </a:pPr>
            <a:r>
              <a:rPr lang="zh-CN" altLang="en-US" sz="2400" dirty="0">
                <a:ea typeface="宋体" charset="-122"/>
              </a:rPr>
              <a:t>索引是关系数据库的内部实现技术，属于内模式的范畴 </a:t>
            </a:r>
          </a:p>
        </p:txBody>
      </p:sp>
    </p:spTree>
    <p:extLst>
      <p:ext uri="{BB962C8B-B14F-4D97-AF65-F5344CB8AC3E}">
        <p14:creationId xmlns:p14="http://schemas.microsoft.com/office/powerpoint/2010/main" val="38826235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ea typeface="宋体" charset="-122"/>
              </a:rPr>
              <a:t>索引的建立与删除</a:t>
            </a:r>
          </a:p>
        </p:txBody>
      </p:sp>
      <p:sp>
        <p:nvSpPr>
          <p:cNvPr id="43011" name="Rectangle 3"/>
          <p:cNvSpPr>
            <a:spLocks noGrp="1" noChangeArrowheads="1"/>
          </p:cNvSpPr>
          <p:nvPr>
            <p:ph type="body" idx="1"/>
          </p:nvPr>
        </p:nvSpPr>
        <p:spPr>
          <a:xfrm>
            <a:off x="323528" y="1340768"/>
            <a:ext cx="7906072" cy="4953000"/>
          </a:xfrm>
        </p:spPr>
        <p:txBody>
          <a:bodyPr/>
          <a:lstStyle/>
          <a:p>
            <a:pPr eaLnBrk="1" hangingPunct="1"/>
            <a:r>
              <a:rPr lang="zh-CN" altLang="en-US" dirty="0">
                <a:ea typeface="宋体" charset="-122"/>
              </a:rPr>
              <a:t>对索引的基本理解</a:t>
            </a:r>
            <a:endParaRPr lang="en-US" altLang="zh-CN" dirty="0">
              <a:ea typeface="宋体" charset="-122"/>
            </a:endParaRPr>
          </a:p>
          <a:p>
            <a:pPr lvl="1"/>
            <a:r>
              <a:rPr lang="zh-CN" altLang="en-US" dirty="0">
                <a:ea typeface="宋体" charset="-122"/>
              </a:rPr>
              <a:t>索引会占用额外的存储空间，并且降低插入、删除和更新行的速度，但会提高查询速度。</a:t>
            </a:r>
          </a:p>
          <a:p>
            <a:pPr lvl="1"/>
            <a:r>
              <a:rPr lang="zh-CN" altLang="en-US" dirty="0">
                <a:ea typeface="宋体" charset="-122"/>
              </a:rPr>
              <a:t>应在频繁进行查询操作的列上建立索引。</a:t>
            </a:r>
          </a:p>
          <a:p>
            <a:pPr lvl="1"/>
            <a:r>
              <a:rPr lang="zh-CN" altLang="en-US" dirty="0">
                <a:ea typeface="宋体" charset="-122"/>
              </a:rPr>
              <a:t>系统在查询数据时自动选择合适的索引作为存储路径，用户不必也不能选择索引。 </a:t>
            </a:r>
          </a:p>
        </p:txBody>
      </p:sp>
    </p:spTree>
    <p:extLst>
      <p:ext uri="{BB962C8B-B14F-4D97-AF65-F5344CB8AC3E}">
        <p14:creationId xmlns:p14="http://schemas.microsoft.com/office/powerpoint/2010/main" val="15010580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7000"/>
            <a:ext cx="8729662" cy="609600"/>
          </a:xfrm>
        </p:spPr>
        <p:txBody>
          <a:bodyPr/>
          <a:lstStyle/>
          <a:p>
            <a:r>
              <a:rPr lang="zh-CN" altLang="en-US" dirty="0">
                <a:ea typeface="宋体" charset="-122"/>
              </a:rPr>
              <a:t>索引的建立与删除</a:t>
            </a:r>
            <a:endParaRPr lang="zh-CN" altLang="en-US" dirty="0"/>
          </a:p>
        </p:txBody>
      </p:sp>
      <p:sp>
        <p:nvSpPr>
          <p:cNvPr id="3" name="内容占位符 2"/>
          <p:cNvSpPr>
            <a:spLocks noGrp="1"/>
          </p:cNvSpPr>
          <p:nvPr>
            <p:ph idx="1"/>
          </p:nvPr>
        </p:nvSpPr>
        <p:spPr>
          <a:xfrm>
            <a:off x="361975" y="1114772"/>
            <a:ext cx="7978080" cy="1656184"/>
          </a:xfrm>
          <a:solidFill>
            <a:schemeClr val="bg1">
              <a:lumMod val="90000"/>
            </a:schemeClr>
          </a:solidFill>
        </p:spPr>
        <p:txBody>
          <a:bodyPr/>
          <a:lstStyle/>
          <a:p>
            <a:r>
              <a:rPr lang="zh-CN" altLang="en-US" sz="2400" dirty="0">
                <a:latin typeface="楷体" panose="02010609060101010101" pitchFamily="49" charset="-122"/>
                <a:ea typeface="楷体" panose="02010609060101010101" pitchFamily="49" charset="-122"/>
              </a:rPr>
              <a:t>问题</a:t>
            </a:r>
            <a:r>
              <a:rPr lang="zh-CN" altLang="en-US" sz="2400" b="0" dirty="0">
                <a:latin typeface="楷体" panose="02010609060101010101" pitchFamily="49" charset="-122"/>
                <a:ea typeface="楷体" panose="02010609060101010101" pitchFamily="49" charset="-122"/>
              </a:rPr>
              <a:t>：两张内容完全相同的表，如果有不同的存储结构，对查询性能有何影响？</a:t>
            </a:r>
            <a:endParaRPr lang="en-US" altLang="zh-CN" sz="2400" b="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案例</a:t>
            </a:r>
            <a:r>
              <a:rPr lang="zh-CN" altLang="en-US" sz="2400" b="0" dirty="0">
                <a:latin typeface="楷体" panose="02010609060101010101" pitchFamily="49" charset="-122"/>
                <a:ea typeface="楷体" panose="02010609060101010101" pitchFamily="49" charset="-122"/>
              </a:rPr>
              <a:t>：如果需要查询</a:t>
            </a:r>
            <a:r>
              <a:rPr lang="en-US" altLang="zh-CN" sz="2400" b="0" dirty="0">
                <a:latin typeface="楷体" panose="02010609060101010101" pitchFamily="49" charset="-122"/>
                <a:ea typeface="楷体" panose="02010609060101010101" pitchFamily="49" charset="-122"/>
              </a:rPr>
              <a:t>90</a:t>
            </a:r>
            <a:r>
              <a:rPr lang="zh-CN" altLang="en-US" sz="2400" b="0" dirty="0">
                <a:latin typeface="楷体" panose="02010609060101010101" pitchFamily="49" charset="-122"/>
                <a:ea typeface="楷体" panose="02010609060101010101" pitchFamily="49" charset="-122"/>
              </a:rPr>
              <a:t>分以上的选课记录，请分析下面两种表结构对查询的影响。</a:t>
            </a:r>
          </a:p>
        </p:txBody>
      </p:sp>
      <p:graphicFrame>
        <p:nvGraphicFramePr>
          <p:cNvPr id="4" name="表格 3"/>
          <p:cNvGraphicFramePr>
            <a:graphicFrameLocks noGrp="1"/>
          </p:cNvGraphicFramePr>
          <p:nvPr/>
        </p:nvGraphicFramePr>
        <p:xfrm>
          <a:off x="179512" y="3247546"/>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96</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nvGraphicFramePr>
        <p:xfrm>
          <a:off x="4932040" y="3273954"/>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96</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5"/>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nvGraphicFramePr>
        <p:xfrm>
          <a:off x="834802" y="1114772"/>
          <a:ext cx="2232248" cy="2011454"/>
        </p:xfrm>
        <a:graphic>
          <a:graphicData uri="http://schemas.openxmlformats.org/drawingml/2006/table">
            <a:tbl>
              <a:tblPr firstRow="1" bandRow="1">
                <a:tableStyleId>{5C22544A-7EE6-4342-B048-85BDC9FD1C3A}</a:tableStyleId>
              </a:tblPr>
              <a:tblGrid>
                <a:gridCol w="1070432">
                  <a:extLst>
                    <a:ext uri="{9D8B030D-6E8A-4147-A177-3AD203B41FA5}">
                      <a16:colId xmlns:a16="http://schemas.microsoft.com/office/drawing/2014/main" val="20000"/>
                    </a:ext>
                  </a:extLst>
                </a:gridCol>
                <a:gridCol w="116181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90-100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80-89</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70-79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7" name="直接连接符 6"/>
          <p:cNvCxnSpPr/>
          <p:nvPr/>
        </p:nvCxnSpPr>
        <p:spPr bwMode="auto">
          <a:xfrm>
            <a:off x="2555776" y="1916832"/>
            <a:ext cx="93610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491880" y="1916832"/>
            <a:ext cx="0" cy="452116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H="1">
            <a:off x="2977975" y="4077072"/>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4" name="表格 13"/>
          <p:cNvGraphicFramePr>
            <a:graphicFrameLocks noGrp="1"/>
          </p:cNvGraphicFramePr>
          <p:nvPr/>
        </p:nvGraphicFramePr>
        <p:xfrm>
          <a:off x="5686787" y="1114772"/>
          <a:ext cx="2232248" cy="2011454"/>
        </p:xfrm>
        <a:graphic>
          <a:graphicData uri="http://schemas.openxmlformats.org/drawingml/2006/table">
            <a:tbl>
              <a:tblPr firstRow="1" bandRow="1">
                <a:tableStyleId>{5C22544A-7EE6-4342-B048-85BDC9FD1C3A}</a:tableStyleId>
              </a:tblPr>
              <a:tblGrid>
                <a:gridCol w="1070432">
                  <a:extLst>
                    <a:ext uri="{9D8B030D-6E8A-4147-A177-3AD203B41FA5}">
                      <a16:colId xmlns:a16="http://schemas.microsoft.com/office/drawing/2014/main" val="20000"/>
                    </a:ext>
                  </a:extLst>
                </a:gridCol>
                <a:gridCol w="116181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90-100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80-89</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70-79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18" name="直接连接符 17"/>
          <p:cNvCxnSpPr/>
          <p:nvPr/>
        </p:nvCxnSpPr>
        <p:spPr bwMode="auto">
          <a:xfrm flipH="1">
            <a:off x="2977974" y="5013176"/>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flipH="1">
            <a:off x="2977975" y="6437992"/>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2555776" y="2336840"/>
            <a:ext cx="129614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flipH="1">
            <a:off x="3851919" y="2336840"/>
            <a:ext cx="1" cy="3684448"/>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H="1">
            <a:off x="2977974" y="5517232"/>
            <a:ext cx="87394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2978286" y="6021288"/>
            <a:ext cx="873633"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2555776" y="2924944"/>
            <a:ext cx="1583929"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139705" y="2924944"/>
            <a:ext cx="0" cy="1584176"/>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p:cNvCxnSpPr/>
          <p:nvPr/>
        </p:nvCxnSpPr>
        <p:spPr bwMode="auto">
          <a:xfrm flipH="1">
            <a:off x="2977974" y="4509120"/>
            <a:ext cx="1161731"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7308304" y="1916832"/>
            <a:ext cx="93610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flipH="1">
            <a:off x="8244407" y="1916832"/>
            <a:ext cx="1" cy="3096344"/>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flipH="1">
            <a:off x="7730503" y="4077072"/>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p:nvPr/>
        </p:nvCxnSpPr>
        <p:spPr bwMode="auto">
          <a:xfrm flipH="1">
            <a:off x="7730502" y="5013176"/>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p:nvPr/>
        </p:nvCxnSpPr>
        <p:spPr bwMode="auto">
          <a:xfrm flipH="1">
            <a:off x="7704258" y="4653136"/>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a:off x="7308304" y="2336840"/>
            <a:ext cx="129614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flipH="1">
            <a:off x="8604447" y="2336840"/>
            <a:ext cx="1" cy="3684448"/>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flipH="1">
            <a:off x="7730502" y="5517232"/>
            <a:ext cx="87394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flipH="1">
            <a:off x="7730814" y="6021288"/>
            <a:ext cx="873633"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7308304" y="2924944"/>
            <a:ext cx="1583929"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8892233" y="2924944"/>
            <a:ext cx="0" cy="35271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flipH="1">
            <a:off x="7730814" y="6452044"/>
            <a:ext cx="1161731"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29473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bg/>
                                          </p:spTgt>
                                        </p:tgtEl>
                                        <p:attrNameLst>
                                          <p:attrName>style.visibility</p:attrName>
                                        </p:attrNameLst>
                                      </p:cBhvr>
                                      <p:to>
                                        <p:strVal val="hidden"/>
                                      </p:to>
                                    </p:set>
                                  </p:childTnLst>
                                </p:cTn>
                              </p:par>
                            </p:childTnLst>
                          </p:cTn>
                        </p:par>
                        <p:par>
                          <p:cTn id="11" fill="hold">
                            <p:stCondLst>
                              <p:cond delay="0"/>
                            </p:stCondLst>
                            <p:childTnLst>
                              <p:par>
                                <p:cTn id="12" presetID="6"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par>
                                <p:cTn id="15" presetID="6"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6"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par>
                                <p:cTn id="21" presetID="6"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par>
                                <p:cTn id="24" presetID="6" presetClass="entr" presetSubtype="1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par>
                                <p:cTn id="27" presetID="6"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par>
                                <p:cTn id="30" presetID="6"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in)">
                                      <p:cBhvr>
                                        <p:cTn id="32" dur="2000"/>
                                        <p:tgtEl>
                                          <p:spTgt spid="14"/>
                                        </p:tgtEl>
                                      </p:cBhvr>
                                    </p:animEffect>
                                  </p:childTnLst>
                                </p:cTn>
                              </p:par>
                              <p:par>
                                <p:cTn id="33" presetID="6" presetClass="entr" presetSubtype="16"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circle(in)">
                                      <p:cBhvr>
                                        <p:cTn id="35" dur="2000"/>
                                        <p:tgtEl>
                                          <p:spTgt spid="18"/>
                                        </p:tgtEl>
                                      </p:cBhvr>
                                    </p:animEffect>
                                  </p:childTnLst>
                                </p:cTn>
                              </p:par>
                              <p:par>
                                <p:cTn id="36" presetID="6" presetClass="entr" presetSubtype="16"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circle(in)">
                                      <p:cBhvr>
                                        <p:cTn id="38" dur="2000"/>
                                        <p:tgtEl>
                                          <p:spTgt spid="19"/>
                                        </p:tgtEl>
                                      </p:cBhvr>
                                    </p:animEffect>
                                  </p:childTnLst>
                                </p:cTn>
                              </p:par>
                              <p:par>
                                <p:cTn id="39" presetID="6" presetClass="entr" presetSubtype="16"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ircle(in)">
                                      <p:cBhvr>
                                        <p:cTn id="41" dur="2000"/>
                                        <p:tgtEl>
                                          <p:spTgt spid="20"/>
                                        </p:tgtEl>
                                      </p:cBhvr>
                                    </p:animEffect>
                                  </p:childTnLst>
                                </p:cTn>
                              </p:par>
                              <p:par>
                                <p:cTn id="42" presetID="6" presetClass="entr" presetSubtype="16"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ircle(in)">
                                      <p:cBhvr>
                                        <p:cTn id="44" dur="2000"/>
                                        <p:tgtEl>
                                          <p:spTgt spid="21"/>
                                        </p:tgtEl>
                                      </p:cBhvr>
                                    </p:animEffect>
                                  </p:childTnLst>
                                </p:cTn>
                              </p:par>
                              <p:par>
                                <p:cTn id="45" presetID="6"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ircle(in)">
                                      <p:cBhvr>
                                        <p:cTn id="47" dur="2000"/>
                                        <p:tgtEl>
                                          <p:spTgt spid="23"/>
                                        </p:tgtEl>
                                      </p:cBhvr>
                                    </p:animEffect>
                                  </p:childTnLst>
                                </p:cTn>
                              </p:par>
                              <p:par>
                                <p:cTn id="48" presetID="6" presetClass="entr" presetSubtype="16"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ircle(in)">
                                      <p:cBhvr>
                                        <p:cTn id="50" dur="2000"/>
                                        <p:tgtEl>
                                          <p:spTgt spid="24"/>
                                        </p:tgtEl>
                                      </p:cBhvr>
                                    </p:animEffect>
                                  </p:childTnLst>
                                </p:cTn>
                              </p:par>
                              <p:par>
                                <p:cTn id="51" presetID="6" presetClass="entr" presetSubtype="16"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circle(in)">
                                      <p:cBhvr>
                                        <p:cTn id="53" dur="2000"/>
                                        <p:tgtEl>
                                          <p:spTgt spid="34"/>
                                        </p:tgtEl>
                                      </p:cBhvr>
                                    </p:animEffect>
                                  </p:childTnLst>
                                </p:cTn>
                              </p:par>
                              <p:par>
                                <p:cTn id="54" presetID="6" presetClass="entr" presetSubtype="16" fill="hold"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circle(in)">
                                      <p:cBhvr>
                                        <p:cTn id="56" dur="2000"/>
                                        <p:tgtEl>
                                          <p:spTgt spid="35"/>
                                        </p:tgtEl>
                                      </p:cBhvr>
                                    </p:animEffect>
                                  </p:childTnLst>
                                </p:cTn>
                              </p:par>
                              <p:par>
                                <p:cTn id="57" presetID="6" presetClass="entr" presetSubtype="16"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circle(in)">
                                      <p:cBhvr>
                                        <p:cTn id="59" dur="2000"/>
                                        <p:tgtEl>
                                          <p:spTgt spid="36"/>
                                        </p:tgtEl>
                                      </p:cBhvr>
                                    </p:animEffect>
                                  </p:childTnLst>
                                </p:cTn>
                              </p:par>
                              <p:par>
                                <p:cTn id="60" presetID="6"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circle(in)">
                                      <p:cBhvr>
                                        <p:cTn id="62" dur="2000"/>
                                        <p:tgtEl>
                                          <p:spTgt spid="43"/>
                                        </p:tgtEl>
                                      </p:cBhvr>
                                    </p:animEffect>
                                  </p:childTnLst>
                                </p:cTn>
                              </p:par>
                              <p:par>
                                <p:cTn id="63" presetID="6" presetClass="entr" presetSubtype="16"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circle(in)">
                                      <p:cBhvr>
                                        <p:cTn id="65" dur="2000"/>
                                        <p:tgtEl>
                                          <p:spTgt spid="44"/>
                                        </p:tgtEl>
                                      </p:cBhvr>
                                    </p:animEffect>
                                  </p:childTnLst>
                                </p:cTn>
                              </p:par>
                              <p:par>
                                <p:cTn id="66" presetID="6" presetClass="entr" presetSubtype="16" fill="hold"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circle(in)">
                                      <p:cBhvr>
                                        <p:cTn id="68" dur="2000"/>
                                        <p:tgtEl>
                                          <p:spTgt spid="45"/>
                                        </p:tgtEl>
                                      </p:cBhvr>
                                    </p:animEffect>
                                  </p:childTnLst>
                                </p:cTn>
                              </p:par>
                              <p:par>
                                <p:cTn id="69" presetID="6"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circle(in)">
                                      <p:cBhvr>
                                        <p:cTn id="71" dur="2000"/>
                                        <p:tgtEl>
                                          <p:spTgt spid="46"/>
                                        </p:tgtEl>
                                      </p:cBhvr>
                                    </p:animEffect>
                                  </p:childTnLst>
                                </p:cTn>
                              </p:par>
                              <p:par>
                                <p:cTn id="72" presetID="6" presetClass="entr" presetSubtype="16"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circle(in)">
                                      <p:cBhvr>
                                        <p:cTn id="74" dur="2000"/>
                                        <p:tgtEl>
                                          <p:spTgt spid="47"/>
                                        </p:tgtEl>
                                      </p:cBhvr>
                                    </p:animEffect>
                                  </p:childTnLst>
                                </p:cTn>
                              </p:par>
                              <p:par>
                                <p:cTn id="75" presetID="6" presetClass="entr" presetSubtype="16"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circle(in)">
                                      <p:cBhvr>
                                        <p:cTn id="77" dur="2000"/>
                                        <p:tgtEl>
                                          <p:spTgt spid="48"/>
                                        </p:tgtEl>
                                      </p:cBhvr>
                                    </p:animEffect>
                                  </p:childTnLst>
                                </p:cTn>
                              </p:par>
                              <p:par>
                                <p:cTn id="78" presetID="6" presetClass="entr" presetSubtype="16"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circle(in)">
                                      <p:cBhvr>
                                        <p:cTn id="80" dur="2000"/>
                                        <p:tgtEl>
                                          <p:spTgt spid="49"/>
                                        </p:tgtEl>
                                      </p:cBhvr>
                                    </p:animEffect>
                                  </p:childTnLst>
                                </p:cTn>
                              </p:par>
                              <p:par>
                                <p:cTn id="81" presetID="6" presetClass="entr" presetSubtype="16"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circle(in)">
                                      <p:cBhvr>
                                        <p:cTn id="83" dur="2000"/>
                                        <p:tgtEl>
                                          <p:spTgt spid="50"/>
                                        </p:tgtEl>
                                      </p:cBhvr>
                                    </p:animEffect>
                                  </p:childTnLst>
                                </p:cTn>
                              </p:par>
                              <p:par>
                                <p:cTn id="84" presetID="6" presetClass="entr" presetSubtype="16" fill="hold"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circle(in)">
                                      <p:cBhvr>
                                        <p:cTn id="86" dur="2000"/>
                                        <p:tgtEl>
                                          <p:spTgt spid="51"/>
                                        </p:tgtEl>
                                      </p:cBhvr>
                                    </p:animEffect>
                                  </p:childTnLst>
                                </p:cTn>
                              </p:par>
                              <p:par>
                                <p:cTn id="87" presetID="6" presetClass="entr" presetSubtype="16"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circle(in)">
                                      <p:cBhvr>
                                        <p:cTn id="89" dur="2000"/>
                                        <p:tgtEl>
                                          <p:spTgt spid="52"/>
                                        </p:tgtEl>
                                      </p:cBhvr>
                                    </p:animEffect>
                                  </p:childTnLst>
                                </p:cTn>
                              </p:par>
                              <p:par>
                                <p:cTn id="90" presetID="6" presetClass="entr" presetSubtype="16" fill="hold" nodeType="with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circle(in)">
                                      <p:cBhvr>
                                        <p:cTn id="92" dur="2000"/>
                                        <p:tgtEl>
                                          <p:spTgt spid="53"/>
                                        </p:tgtEl>
                                      </p:cBhvr>
                                    </p:animEffect>
                                  </p:childTnLst>
                                </p:cTn>
                              </p:par>
                              <p:par>
                                <p:cTn id="93" presetID="6" presetClass="entr" presetSubtype="16"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circle(in)">
                                      <p:cBhvr>
                                        <p:cTn id="95"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ea typeface="宋体" charset="-122"/>
              </a:rPr>
              <a:t>创建与删除模式</a:t>
            </a:r>
          </a:p>
        </p:txBody>
      </p:sp>
      <p:sp>
        <p:nvSpPr>
          <p:cNvPr id="16387" name="Rectangle 3"/>
          <p:cNvSpPr>
            <a:spLocks noGrp="1" noChangeArrowheads="1"/>
          </p:cNvSpPr>
          <p:nvPr>
            <p:ph type="body" idx="1"/>
          </p:nvPr>
        </p:nvSpPr>
        <p:spPr>
          <a:xfrm>
            <a:off x="185738" y="1340768"/>
            <a:ext cx="8751887" cy="4999707"/>
          </a:xfrm>
        </p:spPr>
        <p:txBody>
          <a:bodyPr/>
          <a:lstStyle/>
          <a:p>
            <a:endParaRPr lang="zh-CN" altLang="en-US" dirty="0">
              <a:ea typeface="宋体" charset="-122"/>
            </a:endParaRPr>
          </a:p>
          <a:p>
            <a:pPr lvl="1"/>
            <a:r>
              <a:rPr lang="en-US" altLang="zh-CN" sz="2000" b="1" dirty="0">
                <a:solidFill>
                  <a:srgbClr val="C00000"/>
                </a:solidFill>
                <a:ea typeface="宋体" charset="-122"/>
              </a:rPr>
              <a:t>CREATE SCHEMA &lt;</a:t>
            </a:r>
            <a:r>
              <a:rPr lang="zh-CN" altLang="en-US" sz="2000" b="1" dirty="0">
                <a:solidFill>
                  <a:srgbClr val="C00000"/>
                </a:solidFill>
                <a:ea typeface="宋体" charset="-122"/>
              </a:rPr>
              <a:t>模式名</a:t>
            </a:r>
            <a:r>
              <a:rPr lang="en-US" altLang="zh-CN" sz="2000" b="1" dirty="0">
                <a:solidFill>
                  <a:srgbClr val="C00000"/>
                </a:solidFill>
                <a:ea typeface="宋体" charset="-122"/>
              </a:rPr>
              <a:t>&gt; AUTHORIZATION &lt;</a:t>
            </a:r>
            <a:r>
              <a:rPr lang="zh-CN" altLang="en-US" sz="2000" b="1" dirty="0">
                <a:solidFill>
                  <a:srgbClr val="C00000"/>
                </a:solidFill>
                <a:ea typeface="宋体" charset="-122"/>
              </a:rPr>
              <a:t>用户名</a:t>
            </a:r>
            <a:r>
              <a:rPr lang="en-US" altLang="zh-CN" sz="2000" b="1" dirty="0">
                <a:solidFill>
                  <a:srgbClr val="C00000"/>
                </a:solidFill>
                <a:ea typeface="宋体" charset="-122"/>
              </a:rPr>
              <a:t>&gt;</a:t>
            </a:r>
          </a:p>
          <a:p>
            <a:pPr lvl="2"/>
            <a:r>
              <a:rPr lang="zh-CN" altLang="en-US" b="1" dirty="0">
                <a:ea typeface="宋体" charset="-122"/>
              </a:rPr>
              <a:t>作用：在当前数据库中创建模式</a:t>
            </a:r>
            <a:endParaRPr lang="en-US" altLang="zh-CN" b="1" dirty="0">
              <a:ea typeface="宋体" charset="-122"/>
            </a:endParaRPr>
          </a:p>
          <a:p>
            <a:pPr lvl="2"/>
            <a:r>
              <a:rPr lang="zh-CN" altLang="en-US" b="1" dirty="0">
                <a:ea typeface="宋体" charset="-122"/>
              </a:rPr>
              <a:t>使用该命令必须有</a:t>
            </a:r>
            <a:r>
              <a:rPr lang="en-US" altLang="zh-CN" b="1" dirty="0">
                <a:ea typeface="宋体" charset="-122"/>
              </a:rPr>
              <a:t>DBA</a:t>
            </a:r>
            <a:r>
              <a:rPr lang="zh-CN" altLang="en-US" b="1" dirty="0">
                <a:ea typeface="宋体" charset="-122"/>
              </a:rPr>
              <a:t>权限</a:t>
            </a:r>
          </a:p>
          <a:p>
            <a:pPr lvl="2"/>
            <a:r>
              <a:rPr lang="zh-CN" altLang="en-US" b="1" dirty="0">
                <a:ea typeface="宋体" charset="-122"/>
              </a:rPr>
              <a:t>示例：</a:t>
            </a:r>
            <a:r>
              <a:rPr lang="en-US" altLang="zh-CN" sz="2000" b="1" dirty="0">
                <a:ea typeface="宋体" charset="-122"/>
              </a:rPr>
              <a:t>CREATE SCHEMA S_T </a:t>
            </a:r>
          </a:p>
          <a:p>
            <a:pPr marL="914400" lvl="2" indent="0">
              <a:buNone/>
            </a:pPr>
            <a:r>
              <a:rPr lang="en-US" altLang="zh-CN" sz="2000" b="1" dirty="0">
                <a:ea typeface="宋体" charset="-122"/>
              </a:rPr>
              <a:t>             AUTHORIZATION Zhang</a:t>
            </a:r>
          </a:p>
          <a:p>
            <a:pPr eaLnBrk="1" hangingPunct="1"/>
            <a:endParaRPr lang="en-US" altLang="zh-CN" sz="2000" dirty="0">
              <a:ea typeface="宋体" charset="-122"/>
            </a:endParaRPr>
          </a:p>
        </p:txBody>
      </p:sp>
    </p:spTree>
    <p:extLst>
      <p:ext uri="{BB962C8B-B14F-4D97-AF65-F5344CB8AC3E}">
        <p14:creationId xmlns:p14="http://schemas.microsoft.com/office/powerpoint/2010/main" val="24059386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ea typeface="宋体" charset="-122"/>
              </a:rPr>
              <a:t>索引的建立与删除</a:t>
            </a:r>
          </a:p>
        </p:txBody>
      </p:sp>
      <p:sp>
        <p:nvSpPr>
          <p:cNvPr id="41987" name="Rectangle 3"/>
          <p:cNvSpPr>
            <a:spLocks noGrp="1" noChangeArrowheads="1"/>
          </p:cNvSpPr>
          <p:nvPr>
            <p:ph type="body" idx="1"/>
          </p:nvPr>
        </p:nvSpPr>
        <p:spPr>
          <a:xfrm>
            <a:off x="185738" y="1340768"/>
            <a:ext cx="8352928" cy="4608512"/>
          </a:xfrm>
        </p:spPr>
        <p:txBody>
          <a:bodyPr/>
          <a:lstStyle/>
          <a:p>
            <a:pPr eaLnBrk="1" hangingPunct="1"/>
            <a:r>
              <a:rPr lang="zh-CN" altLang="en-US" dirty="0">
                <a:ea typeface="宋体" charset="-122"/>
              </a:rPr>
              <a:t>聚簇索引</a:t>
            </a:r>
          </a:p>
          <a:p>
            <a:pPr lvl="1" eaLnBrk="1" hangingPunct="1"/>
            <a:r>
              <a:rPr lang="zh-CN" altLang="en-US" dirty="0">
                <a:ea typeface="宋体" charset="-122"/>
              </a:rPr>
              <a:t>表中数据的物理存储顺序按照索引键的排序次序存储</a:t>
            </a:r>
          </a:p>
          <a:p>
            <a:pPr lvl="1" eaLnBrk="1" hangingPunct="1"/>
            <a:r>
              <a:rPr lang="zh-CN" altLang="en-US" dirty="0">
                <a:ea typeface="宋体" charset="-122"/>
              </a:rPr>
              <a:t>一个数据表只能建立一个聚簇索引</a:t>
            </a:r>
            <a:endParaRPr lang="en-US" altLang="zh-CN" dirty="0">
              <a:ea typeface="宋体" charset="-122"/>
            </a:endParaRPr>
          </a:p>
          <a:p>
            <a:pPr lvl="1" eaLnBrk="1" hangingPunct="1"/>
            <a:r>
              <a:rPr lang="zh-CN" altLang="en-US" b="1" i="0" dirty="0">
                <a:solidFill>
                  <a:srgbClr val="222222"/>
                </a:solidFill>
                <a:effectLst/>
                <a:latin typeface="system-ui"/>
              </a:rPr>
              <a:t>按照每张表的主键构造一颗</a:t>
            </a:r>
            <a:r>
              <a:rPr lang="en-US" altLang="zh-CN" b="1" i="0" dirty="0">
                <a:solidFill>
                  <a:srgbClr val="222222"/>
                </a:solidFill>
                <a:effectLst/>
                <a:latin typeface="system-ui"/>
              </a:rPr>
              <a:t>B+</a:t>
            </a:r>
            <a:r>
              <a:rPr lang="zh-CN" altLang="en-US" b="1" i="0" dirty="0">
                <a:solidFill>
                  <a:srgbClr val="222222"/>
                </a:solidFill>
                <a:effectLst/>
                <a:latin typeface="system-ui"/>
              </a:rPr>
              <a:t>树，同时叶子节点中存放的就是整张表的行记录数据，也将聚集索引的叶子节点称为数据页</a:t>
            </a:r>
            <a:endParaRPr lang="zh-CN" altLang="en-US" dirty="0">
              <a:ea typeface="宋体" charset="-122"/>
            </a:endParaRPr>
          </a:p>
          <a:p>
            <a:pPr eaLnBrk="1" hangingPunct="1"/>
            <a:r>
              <a:rPr lang="zh-CN" altLang="en-US" dirty="0">
                <a:ea typeface="宋体" charset="-122"/>
              </a:rPr>
              <a:t>非聚簇索引：辅助索引。</a:t>
            </a:r>
            <a:r>
              <a:rPr lang="zh-CN" altLang="en-US" sz="2400" dirty="0">
                <a:ea typeface="宋体" charset="-122"/>
              </a:rPr>
              <a:t>辅助索引访问数据总是需要二次查找。辅助索引叶子节点存储的不再是行的物理位置，而是主键值。通过辅助索引首先找到的是主键值，再通过主键值找到数据行的数据页，再通过数据页中的</a:t>
            </a:r>
            <a:r>
              <a:rPr lang="en-US" altLang="zh-CN" sz="2400" dirty="0">
                <a:ea typeface="宋体" charset="-122"/>
              </a:rPr>
              <a:t>Page Directory</a:t>
            </a:r>
            <a:r>
              <a:rPr lang="zh-CN" altLang="en-US" sz="2400" dirty="0">
                <a:ea typeface="宋体" charset="-122"/>
              </a:rPr>
              <a:t>找到数据行。</a:t>
            </a:r>
            <a:endParaRPr lang="en-US" altLang="zh-CN" sz="2400" dirty="0">
              <a:ea typeface="宋体" charset="-122"/>
            </a:endParaRPr>
          </a:p>
        </p:txBody>
      </p:sp>
      <p:grpSp>
        <p:nvGrpSpPr>
          <p:cNvPr id="6" name="组合 5">
            <a:extLst>
              <a:ext uri="{FF2B5EF4-FFF2-40B4-BE49-F238E27FC236}">
                <a16:creationId xmlns:a16="http://schemas.microsoft.com/office/drawing/2014/main" id="{33A0DC49-3223-6FC5-C828-7FBBCA01A9E6}"/>
              </a:ext>
            </a:extLst>
          </p:cNvPr>
          <p:cNvGrpSpPr/>
          <p:nvPr/>
        </p:nvGrpSpPr>
        <p:grpSpPr>
          <a:xfrm>
            <a:off x="1985938" y="185299"/>
            <a:ext cx="5250358" cy="6270826"/>
            <a:chOff x="1985938" y="185299"/>
            <a:chExt cx="5250358" cy="6270826"/>
          </a:xfrm>
        </p:grpSpPr>
        <p:pic>
          <p:nvPicPr>
            <p:cNvPr id="3" name="图片 2">
              <a:extLst>
                <a:ext uri="{FF2B5EF4-FFF2-40B4-BE49-F238E27FC236}">
                  <a16:creationId xmlns:a16="http://schemas.microsoft.com/office/drawing/2014/main" id="{2E702C0D-F50C-7227-C376-473FA7EFAC89}"/>
                </a:ext>
              </a:extLst>
            </p:cNvPr>
            <p:cNvPicPr>
              <a:picLocks noChangeAspect="1"/>
            </p:cNvPicPr>
            <p:nvPr/>
          </p:nvPicPr>
          <p:blipFill>
            <a:blip r:embed="rId2"/>
            <a:stretch>
              <a:fillRect/>
            </a:stretch>
          </p:blipFill>
          <p:spPr>
            <a:xfrm>
              <a:off x="1985938" y="185299"/>
              <a:ext cx="5250358" cy="6237927"/>
            </a:xfrm>
            <a:prstGeom prst="rect">
              <a:avLst/>
            </a:prstGeom>
          </p:spPr>
        </p:pic>
        <p:sp>
          <p:nvSpPr>
            <p:cNvPr id="4" name="文本框 3">
              <a:extLst>
                <a:ext uri="{FF2B5EF4-FFF2-40B4-BE49-F238E27FC236}">
                  <a16:creationId xmlns:a16="http://schemas.microsoft.com/office/drawing/2014/main" id="{5EA755EC-27B6-4F78-E8C2-ECE091EA5DBE}"/>
                </a:ext>
              </a:extLst>
            </p:cNvPr>
            <p:cNvSpPr txBox="1"/>
            <p:nvPr/>
          </p:nvSpPr>
          <p:spPr>
            <a:xfrm>
              <a:off x="5364088" y="6056015"/>
              <a:ext cx="1148071" cy="400110"/>
            </a:xfrm>
            <a:prstGeom prst="rect">
              <a:avLst/>
            </a:prstGeom>
            <a:noFill/>
          </p:spPr>
          <p:txBody>
            <a:bodyPr wrap="none" rtlCol="0">
              <a:spAutoFit/>
            </a:bodyPr>
            <a:lstStyle/>
            <a:p>
              <a:r>
                <a:rPr lang="en-US" altLang="zh-CN" dirty="0"/>
                <a:t>Name</a:t>
              </a:r>
              <a:r>
                <a:rPr lang="zh-CN" altLang="en-US" dirty="0"/>
                <a:t>列</a:t>
              </a:r>
            </a:p>
          </p:txBody>
        </p:sp>
        <p:sp>
          <p:nvSpPr>
            <p:cNvPr id="5" name="文本框 4">
              <a:extLst>
                <a:ext uri="{FF2B5EF4-FFF2-40B4-BE49-F238E27FC236}">
                  <a16:creationId xmlns:a16="http://schemas.microsoft.com/office/drawing/2014/main" id="{DBF146D8-9886-E17A-7388-BD9D1D974A24}"/>
                </a:ext>
              </a:extLst>
            </p:cNvPr>
            <p:cNvSpPr txBox="1"/>
            <p:nvPr/>
          </p:nvSpPr>
          <p:spPr>
            <a:xfrm>
              <a:off x="5364088" y="5639456"/>
              <a:ext cx="671979" cy="400110"/>
            </a:xfrm>
            <a:prstGeom prst="rect">
              <a:avLst/>
            </a:prstGeom>
            <a:noFill/>
          </p:spPr>
          <p:txBody>
            <a:bodyPr wrap="none" rtlCol="0">
              <a:spAutoFit/>
            </a:bodyPr>
            <a:lstStyle/>
            <a:p>
              <a:r>
                <a:rPr lang="en-US" altLang="zh-CN" dirty="0"/>
                <a:t>id</a:t>
              </a:r>
              <a:r>
                <a:rPr lang="zh-CN" altLang="en-US" dirty="0"/>
                <a:t>列</a:t>
              </a:r>
            </a:p>
          </p:txBody>
        </p:sp>
      </p:grpSp>
    </p:spTree>
    <p:extLst>
      <p:ext uri="{BB962C8B-B14F-4D97-AF65-F5344CB8AC3E}">
        <p14:creationId xmlns:p14="http://schemas.microsoft.com/office/powerpoint/2010/main" val="34357732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ea typeface="宋体" charset="-122"/>
              </a:rPr>
              <a:t>索引的建立与删除</a:t>
            </a:r>
          </a:p>
        </p:txBody>
      </p:sp>
      <p:sp>
        <p:nvSpPr>
          <p:cNvPr id="45059" name="Rectangle 3"/>
          <p:cNvSpPr>
            <a:spLocks noGrp="1" noChangeArrowheads="1"/>
          </p:cNvSpPr>
          <p:nvPr>
            <p:ph type="body" idx="1"/>
          </p:nvPr>
        </p:nvSpPr>
        <p:spPr>
          <a:xfrm>
            <a:off x="185738" y="1484784"/>
            <a:ext cx="8424863" cy="720080"/>
          </a:xfrm>
          <a:solidFill>
            <a:schemeClr val="bg1">
              <a:lumMod val="90000"/>
            </a:schemeClr>
          </a:solidFill>
        </p:spPr>
        <p:txBody>
          <a:bodyPr/>
          <a:lstStyle/>
          <a:p>
            <a:pPr algn="just"/>
            <a:r>
              <a:rPr lang="zh-CN" altLang="en-US" dirty="0">
                <a:ea typeface="宋体" charset="-122"/>
              </a:rPr>
              <a:t>索引类型：唯一索引、非唯一索引、聚簇索引</a:t>
            </a:r>
            <a:r>
              <a:rPr lang="zh-CN" altLang="en-US" sz="2600" dirty="0">
                <a:ea typeface="宋体" charset="-122"/>
              </a:rPr>
              <a:t>	</a:t>
            </a:r>
          </a:p>
        </p:txBody>
      </p:sp>
      <p:sp>
        <p:nvSpPr>
          <p:cNvPr id="4" name="Rectangle 3"/>
          <p:cNvSpPr txBox="1">
            <a:spLocks noChangeArrowheads="1"/>
          </p:cNvSpPr>
          <p:nvPr/>
        </p:nvSpPr>
        <p:spPr bwMode="auto">
          <a:xfrm>
            <a:off x="-324544" y="2578596"/>
            <a:ext cx="9468544" cy="329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gn="just">
              <a:lnSpc>
                <a:spcPts val="4000"/>
              </a:lnSpc>
              <a:buFont typeface="Wingdings" pitchFamily="2" charset="2"/>
              <a:buNone/>
            </a:pPr>
            <a:r>
              <a:rPr lang="en-US" altLang="zh-CN" sz="2000" b="0" kern="0" dirty="0">
                <a:ea typeface="宋体" charset="-122"/>
              </a:rPr>
              <a:t>CREATE </a:t>
            </a:r>
            <a:r>
              <a:rPr lang="en-US" altLang="zh-CN" sz="2000" b="0" kern="0" dirty="0">
                <a:solidFill>
                  <a:srgbClr val="FF3300"/>
                </a:solidFill>
                <a:ea typeface="宋体" charset="-122"/>
              </a:rPr>
              <a:t>[UNIQUE] </a:t>
            </a:r>
            <a:r>
              <a:rPr lang="en-US" altLang="zh-CN" sz="2000" b="0" kern="0" dirty="0">
                <a:solidFill>
                  <a:srgbClr val="003399"/>
                </a:solidFill>
                <a:ea typeface="宋体" charset="-122"/>
              </a:rPr>
              <a:t>[CLUSTERED|NONCLUSTERED] </a:t>
            </a:r>
            <a:r>
              <a:rPr lang="en-US" altLang="zh-CN" sz="2000" b="0" kern="0" dirty="0">
                <a:ea typeface="宋体" charset="-122"/>
              </a:rPr>
              <a:t>INDEX &lt;</a:t>
            </a:r>
            <a:r>
              <a:rPr lang="zh-CN" altLang="en-US" sz="2000" b="0" kern="0" dirty="0">
                <a:ea typeface="宋体" charset="-122"/>
              </a:rPr>
              <a:t>索引名</a:t>
            </a:r>
            <a:r>
              <a:rPr lang="en-US" altLang="zh-CN" sz="2000" b="0" kern="0" dirty="0">
                <a:ea typeface="宋体" charset="-122"/>
              </a:rPr>
              <a:t>&gt; </a:t>
            </a:r>
          </a:p>
          <a:p>
            <a:pPr lvl="1" algn="just">
              <a:lnSpc>
                <a:spcPts val="4000"/>
              </a:lnSpc>
              <a:buFont typeface="Wingdings" pitchFamily="2" charset="2"/>
              <a:buNone/>
            </a:pPr>
            <a:r>
              <a:rPr lang="en-US" altLang="zh-CN" sz="2000" b="0" kern="0" dirty="0">
                <a:ea typeface="宋体" charset="-122"/>
              </a:rPr>
              <a:t>ON &lt;</a:t>
            </a:r>
            <a:r>
              <a:rPr lang="zh-CN" altLang="en-US" sz="2000" b="0" kern="0" dirty="0">
                <a:ea typeface="宋体" charset="-122"/>
              </a:rPr>
              <a:t>表名</a:t>
            </a:r>
            <a:r>
              <a:rPr lang="en-US" altLang="zh-CN" sz="2000" b="0" kern="0" dirty="0">
                <a:ea typeface="宋体" charset="-122"/>
              </a:rPr>
              <a:t>&gt;(  &lt;</a:t>
            </a:r>
            <a:r>
              <a:rPr lang="zh-CN" altLang="en-US" sz="2000" b="0" kern="0" dirty="0">
                <a:ea typeface="宋体" charset="-122"/>
              </a:rPr>
              <a:t>列名</a:t>
            </a:r>
            <a:r>
              <a:rPr lang="en-US" altLang="zh-CN" sz="2000" b="0" kern="0" dirty="0">
                <a:ea typeface="宋体" charset="-122"/>
              </a:rPr>
              <a:t>&gt;[&lt;</a:t>
            </a:r>
            <a:r>
              <a:rPr lang="zh-CN" altLang="en-US" sz="2000" b="0" kern="0" dirty="0">
                <a:ea typeface="宋体" charset="-122"/>
              </a:rPr>
              <a:t>次序</a:t>
            </a:r>
            <a:r>
              <a:rPr lang="en-US" altLang="zh-CN" sz="2000" b="0" kern="0" dirty="0">
                <a:ea typeface="宋体" charset="-122"/>
              </a:rPr>
              <a:t>&gt;]</a:t>
            </a:r>
          </a:p>
          <a:p>
            <a:pPr lvl="1" algn="just">
              <a:lnSpc>
                <a:spcPts val="4000"/>
              </a:lnSpc>
              <a:buFont typeface="Wingdings" pitchFamily="2" charset="2"/>
              <a:buNone/>
            </a:pPr>
            <a:r>
              <a:rPr lang="en-US" altLang="zh-CN" sz="2000" b="0" kern="0" dirty="0">
                <a:ea typeface="宋体" charset="-122"/>
              </a:rPr>
              <a:t>                  [,&lt;</a:t>
            </a:r>
            <a:r>
              <a:rPr lang="zh-CN" altLang="en-US" sz="2000" b="0" kern="0" dirty="0">
                <a:ea typeface="宋体" charset="-122"/>
              </a:rPr>
              <a:t>列名</a:t>
            </a:r>
            <a:r>
              <a:rPr lang="en-US" altLang="zh-CN" sz="2000" b="0" kern="0" dirty="0">
                <a:ea typeface="宋体" charset="-122"/>
              </a:rPr>
              <a:t>&gt;[&lt;</a:t>
            </a:r>
            <a:r>
              <a:rPr lang="zh-CN" altLang="en-US" sz="2000" b="0" kern="0" dirty="0">
                <a:ea typeface="宋体" charset="-122"/>
              </a:rPr>
              <a:t>次序</a:t>
            </a:r>
            <a:r>
              <a:rPr lang="en-US" altLang="zh-CN" sz="2000" b="0" kern="0" dirty="0">
                <a:ea typeface="宋体" charset="-122"/>
              </a:rPr>
              <a:t>&gt;] ]</a:t>
            </a:r>
          </a:p>
          <a:p>
            <a:pPr lvl="1" algn="just">
              <a:lnSpc>
                <a:spcPts val="4000"/>
              </a:lnSpc>
              <a:buFont typeface="Wingdings" pitchFamily="2" charset="2"/>
              <a:buNone/>
            </a:pPr>
            <a:r>
              <a:rPr lang="en-US" altLang="zh-CN" sz="2000" b="0" kern="0" dirty="0">
                <a:latin typeface="Courier New" pitchFamily="49" charset="0"/>
                <a:ea typeface="宋体" charset="-122"/>
              </a:rPr>
              <a:t>          …</a:t>
            </a:r>
          </a:p>
          <a:p>
            <a:pPr lvl="1" algn="just">
              <a:lnSpc>
                <a:spcPts val="4000"/>
              </a:lnSpc>
              <a:buFont typeface="Wingdings" pitchFamily="2" charset="2"/>
              <a:buNone/>
            </a:pPr>
            <a:r>
              <a:rPr lang="en-US" altLang="zh-CN" sz="2000" b="0" kern="0" dirty="0">
                <a:latin typeface="Courier New" pitchFamily="49" charset="0"/>
                <a:ea typeface="宋体" charset="-122"/>
              </a:rPr>
              <a:t>         </a:t>
            </a:r>
            <a:r>
              <a:rPr lang="en-US" altLang="zh-CN" sz="2000" b="0" kern="0" dirty="0">
                <a:ea typeface="宋体" charset="-122"/>
              </a:rPr>
              <a:t>);</a:t>
            </a:r>
          </a:p>
          <a:p>
            <a:pPr lvl="1" algn="just">
              <a:lnSpc>
                <a:spcPts val="4000"/>
              </a:lnSpc>
              <a:buFont typeface="Wingdings" pitchFamily="2" charset="2"/>
              <a:buNone/>
            </a:pPr>
            <a:r>
              <a:rPr lang="zh-CN" altLang="en-US" kern="0" dirty="0">
                <a:solidFill>
                  <a:srgbClr val="C00000"/>
                </a:solidFill>
                <a:ea typeface="宋体" charset="-122"/>
              </a:rPr>
              <a:t>注：次序关键字 </a:t>
            </a:r>
            <a:r>
              <a:rPr lang="en-US" altLang="zh-CN" kern="0" dirty="0">
                <a:solidFill>
                  <a:srgbClr val="C00000"/>
                </a:solidFill>
                <a:ea typeface="宋体" charset="-122"/>
              </a:rPr>
              <a:t>ASC </a:t>
            </a:r>
            <a:r>
              <a:rPr lang="zh-CN" altLang="en-US" kern="0" dirty="0">
                <a:solidFill>
                  <a:srgbClr val="C00000"/>
                </a:solidFill>
                <a:ea typeface="宋体" charset="-122"/>
              </a:rPr>
              <a:t>或</a:t>
            </a:r>
            <a:r>
              <a:rPr lang="en-US" altLang="zh-CN" kern="0" dirty="0">
                <a:solidFill>
                  <a:srgbClr val="C00000"/>
                </a:solidFill>
                <a:ea typeface="宋体" charset="-122"/>
              </a:rPr>
              <a:t>DESC</a:t>
            </a:r>
            <a:r>
              <a:rPr lang="zh-CN" altLang="en-US" kern="0" dirty="0">
                <a:solidFill>
                  <a:srgbClr val="C00000"/>
                </a:solidFill>
                <a:ea typeface="宋体" charset="-122"/>
              </a:rPr>
              <a:t>。</a:t>
            </a:r>
            <a:endParaRPr lang="en-US" altLang="zh-CN" kern="0" dirty="0">
              <a:solidFill>
                <a:srgbClr val="C00000"/>
              </a:solidFill>
              <a:ea typeface="宋体" charset="-122"/>
            </a:endParaRPr>
          </a:p>
        </p:txBody>
      </p:sp>
    </p:spTree>
    <p:extLst>
      <p:ext uri="{BB962C8B-B14F-4D97-AF65-F5344CB8AC3E}">
        <p14:creationId xmlns:p14="http://schemas.microsoft.com/office/powerpoint/2010/main" val="17999663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z="3200" dirty="0">
                <a:ea typeface="宋体" charset="-122"/>
              </a:rPr>
              <a:t>索引的建立与删除</a:t>
            </a:r>
          </a:p>
        </p:txBody>
      </p:sp>
      <p:sp>
        <p:nvSpPr>
          <p:cNvPr id="46083" name="Rectangle 3"/>
          <p:cNvSpPr>
            <a:spLocks noGrp="1" noChangeArrowheads="1"/>
          </p:cNvSpPr>
          <p:nvPr>
            <p:ph type="body" idx="1"/>
          </p:nvPr>
        </p:nvSpPr>
        <p:spPr>
          <a:xfrm>
            <a:off x="323528" y="1398836"/>
            <a:ext cx="7848872" cy="2520280"/>
          </a:xfrm>
        </p:spPr>
        <p:txBody>
          <a:bodyPr/>
          <a:lstStyle/>
          <a:p>
            <a:pPr>
              <a:lnSpc>
                <a:spcPts val="4000"/>
              </a:lnSpc>
            </a:pPr>
            <a:r>
              <a:rPr lang="zh-CN" altLang="en-US" sz="2600" dirty="0">
                <a:ea typeface="宋体" charset="-122"/>
              </a:rPr>
              <a:t>在</a:t>
            </a:r>
            <a:r>
              <a:rPr lang="en-US" altLang="zh-CN" sz="2600" dirty="0">
                <a:ea typeface="宋体" charset="-122"/>
              </a:rPr>
              <a:t>Student</a:t>
            </a:r>
            <a:r>
              <a:rPr lang="zh-CN" altLang="en-US" sz="2600" dirty="0">
                <a:ea typeface="宋体" charset="-122"/>
              </a:rPr>
              <a:t>表的</a:t>
            </a:r>
            <a:r>
              <a:rPr lang="en-US" altLang="zh-CN" sz="2600" dirty="0" err="1">
                <a:ea typeface="宋体" charset="-122"/>
              </a:rPr>
              <a:t>Sname</a:t>
            </a:r>
            <a:r>
              <a:rPr lang="zh-CN" altLang="en-US" sz="2600" dirty="0">
                <a:ea typeface="宋体" charset="-122"/>
              </a:rPr>
              <a:t>（姓名）列上建立一个聚簇索引</a:t>
            </a:r>
            <a:endParaRPr lang="en-US" altLang="zh-CN" sz="2600" dirty="0">
              <a:ea typeface="宋体" charset="-122"/>
            </a:endParaRPr>
          </a:p>
          <a:p>
            <a:pPr>
              <a:lnSpc>
                <a:spcPts val="4000"/>
              </a:lnSpc>
              <a:buNone/>
            </a:pPr>
            <a:r>
              <a:rPr lang="en-US" altLang="zh-CN" sz="2400" dirty="0">
                <a:ea typeface="宋体" charset="-122"/>
              </a:rPr>
              <a:t>         </a:t>
            </a:r>
            <a:r>
              <a:rPr lang="en-US" altLang="zh-CN" sz="2400" b="0" dirty="0">
                <a:ea typeface="宋体" charset="-122"/>
              </a:rPr>
              <a:t>CREATE CLUSTERED INDEX </a:t>
            </a:r>
            <a:r>
              <a:rPr lang="en-US" altLang="zh-CN" sz="2400" b="0" dirty="0" err="1">
                <a:ea typeface="宋体" charset="-122"/>
              </a:rPr>
              <a:t>Stusname</a:t>
            </a:r>
            <a:r>
              <a:rPr lang="en-US" altLang="zh-CN" sz="2400" b="0" dirty="0">
                <a:ea typeface="宋体" charset="-122"/>
              </a:rPr>
              <a:t> </a:t>
            </a:r>
          </a:p>
          <a:p>
            <a:pPr>
              <a:lnSpc>
                <a:spcPts val="4000"/>
              </a:lnSpc>
              <a:buNone/>
            </a:pPr>
            <a:r>
              <a:rPr lang="en-US" altLang="zh-CN" sz="2400" b="0" dirty="0">
                <a:ea typeface="宋体" charset="-122"/>
              </a:rPr>
              <a:t>         ON  Student( </a:t>
            </a:r>
            <a:r>
              <a:rPr lang="en-US" altLang="zh-CN" sz="2400" b="0" dirty="0" err="1">
                <a:ea typeface="宋体" charset="-122"/>
              </a:rPr>
              <a:t>Sname</a:t>
            </a:r>
            <a:r>
              <a:rPr lang="en-US" altLang="zh-CN" sz="2400" b="0" dirty="0">
                <a:ea typeface="宋体" charset="-122"/>
              </a:rPr>
              <a:t> )</a:t>
            </a:r>
            <a:r>
              <a:rPr lang="zh-CN" altLang="en-US" sz="2400" b="0" dirty="0">
                <a:ea typeface="宋体" charset="-122"/>
              </a:rPr>
              <a:t>；</a:t>
            </a:r>
          </a:p>
          <a:p>
            <a:pPr>
              <a:lnSpc>
                <a:spcPts val="4000"/>
              </a:lnSpc>
            </a:pPr>
            <a:endParaRPr lang="zh-CN" altLang="en-US" sz="2600" dirty="0">
              <a:ea typeface="宋体" charset="-122"/>
            </a:endParaRPr>
          </a:p>
        </p:txBody>
      </p:sp>
      <p:sp>
        <p:nvSpPr>
          <p:cNvPr id="4" name="Rectangle 3"/>
          <p:cNvSpPr txBox="1">
            <a:spLocks noChangeArrowheads="1"/>
          </p:cNvSpPr>
          <p:nvPr/>
        </p:nvSpPr>
        <p:spPr bwMode="auto">
          <a:xfrm>
            <a:off x="355452" y="3933056"/>
            <a:ext cx="8321004" cy="247650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4000"/>
              </a:lnSpc>
            </a:pPr>
            <a:r>
              <a:rPr lang="zh-CN" altLang="en-US" sz="2400" kern="0" dirty="0">
                <a:ea typeface="宋体" charset="-122"/>
              </a:rPr>
              <a:t>注意</a:t>
            </a:r>
            <a:endParaRPr lang="en-US" altLang="zh-CN" sz="2400" kern="0" dirty="0">
              <a:ea typeface="宋体" charset="-122"/>
            </a:endParaRPr>
          </a:p>
          <a:p>
            <a:pPr lvl="1">
              <a:lnSpc>
                <a:spcPts val="4000"/>
              </a:lnSpc>
            </a:pPr>
            <a:r>
              <a:rPr lang="zh-CN" altLang="en-US" sz="2000" b="0" kern="0" dirty="0">
                <a:ea typeface="宋体" charset="-122"/>
              </a:rPr>
              <a:t>在最经常进行范围查询的列上建立聚簇索引可以提高查询效率； </a:t>
            </a:r>
          </a:p>
          <a:p>
            <a:pPr lvl="1">
              <a:lnSpc>
                <a:spcPts val="4000"/>
              </a:lnSpc>
            </a:pPr>
            <a:r>
              <a:rPr lang="zh-CN" altLang="en-US" sz="2000" b="0" kern="0" dirty="0">
                <a:ea typeface="宋体" charset="-122"/>
              </a:rPr>
              <a:t>一个基本表上最多只能建立一个聚簇索引； </a:t>
            </a:r>
          </a:p>
          <a:p>
            <a:pPr lvl="1">
              <a:lnSpc>
                <a:spcPts val="4000"/>
              </a:lnSpc>
            </a:pPr>
            <a:r>
              <a:rPr lang="zh-CN" altLang="en-US" sz="2000" b="0" kern="0" dirty="0">
                <a:ea typeface="宋体" charset="-122"/>
              </a:rPr>
              <a:t>经常更新的列不宜建立聚簇索引。</a:t>
            </a:r>
            <a:r>
              <a:rPr lang="zh-CN" altLang="en-US" b="0" kern="0" dirty="0">
                <a:ea typeface="宋体" charset="-122"/>
              </a:rPr>
              <a:t> </a:t>
            </a:r>
          </a:p>
        </p:txBody>
      </p:sp>
    </p:spTree>
    <p:extLst>
      <p:ext uri="{BB962C8B-B14F-4D97-AF65-F5344CB8AC3E}">
        <p14:creationId xmlns:p14="http://schemas.microsoft.com/office/powerpoint/2010/main" val="36084436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ea typeface="宋体" charset="-122"/>
              </a:rPr>
              <a:t>索引的建立与删除</a:t>
            </a:r>
          </a:p>
        </p:txBody>
      </p:sp>
      <p:sp>
        <p:nvSpPr>
          <p:cNvPr id="47107" name="Rectangle 3"/>
          <p:cNvSpPr>
            <a:spLocks noGrp="1" noChangeArrowheads="1"/>
          </p:cNvSpPr>
          <p:nvPr>
            <p:ph type="body" idx="1"/>
          </p:nvPr>
        </p:nvSpPr>
        <p:spPr>
          <a:xfrm>
            <a:off x="323528" y="1268760"/>
            <a:ext cx="8208912" cy="5132040"/>
          </a:xfrm>
        </p:spPr>
        <p:txBody>
          <a:bodyPr/>
          <a:lstStyle/>
          <a:p>
            <a:pPr algn="just" eaLnBrk="1" hangingPunct="1">
              <a:lnSpc>
                <a:spcPts val="4000"/>
              </a:lnSpc>
              <a:buSzPct val="65000"/>
              <a:buFont typeface="Wingdings" panose="05000000000000000000" pitchFamily="2" charset="2"/>
              <a:buChar char="l"/>
            </a:pPr>
            <a:r>
              <a:rPr lang="zh-CN" altLang="en-US" sz="2400" dirty="0">
                <a:ea typeface="宋体" charset="-122"/>
              </a:rPr>
              <a:t>请说明下述索引的含义</a:t>
            </a:r>
            <a:endParaRPr lang="en-US" altLang="zh-CN" sz="2400" dirty="0">
              <a:ea typeface="宋体" charset="-122"/>
            </a:endParaRPr>
          </a:p>
          <a:p>
            <a:pPr algn="just" eaLnBrk="1" hangingPunct="1">
              <a:lnSpc>
                <a:spcPts val="4000"/>
              </a:lnSpc>
              <a:buFont typeface="Wingdings" pitchFamily="2" charset="2"/>
              <a:buNone/>
            </a:pPr>
            <a:r>
              <a:rPr lang="zh-CN" altLang="en-US" sz="2400" b="0" dirty="0">
                <a:ea typeface="宋体" charset="-122"/>
              </a:rPr>
              <a:t>     </a:t>
            </a:r>
            <a:r>
              <a:rPr lang="en-US" altLang="zh-CN" sz="2400" b="0" dirty="0">
                <a:ea typeface="宋体" charset="-122"/>
              </a:rPr>
              <a:t>CREATE UNIQUE INDEX  </a:t>
            </a:r>
            <a:r>
              <a:rPr lang="en-US" altLang="zh-CN" sz="2400" b="0" dirty="0" err="1">
                <a:ea typeface="宋体" charset="-122"/>
              </a:rPr>
              <a:t>Stusno</a:t>
            </a:r>
            <a:r>
              <a:rPr lang="en-US" altLang="zh-CN" sz="2400" b="0" dirty="0">
                <a:ea typeface="宋体" charset="-122"/>
              </a:rPr>
              <a:t> </a:t>
            </a:r>
          </a:p>
          <a:p>
            <a:pPr algn="just" eaLnBrk="1" hangingPunct="1">
              <a:lnSpc>
                <a:spcPts val="4000"/>
              </a:lnSpc>
              <a:buFont typeface="Wingdings" pitchFamily="2" charset="2"/>
              <a:buNone/>
            </a:pPr>
            <a:r>
              <a:rPr lang="en-US" altLang="zh-CN" sz="2400" b="0" dirty="0">
                <a:ea typeface="宋体" charset="-122"/>
              </a:rPr>
              <a:t>     ON Student(</a:t>
            </a:r>
            <a:r>
              <a:rPr lang="en-US" altLang="zh-CN" sz="2400" b="0" dirty="0" err="1">
                <a:ea typeface="宋体" charset="-122"/>
              </a:rPr>
              <a:t>Sno</a:t>
            </a:r>
            <a:r>
              <a:rPr lang="en-US" altLang="zh-CN" sz="2400" b="0" dirty="0">
                <a:ea typeface="宋体" charset="-122"/>
              </a:rPr>
              <a:t>)</a:t>
            </a:r>
            <a:r>
              <a:rPr lang="zh-CN" altLang="en-US" sz="2400" b="0" dirty="0">
                <a:ea typeface="宋体" charset="-122"/>
              </a:rPr>
              <a:t>；</a:t>
            </a:r>
            <a:endParaRPr lang="en-US" altLang="zh-CN" sz="2400" b="0" dirty="0">
              <a:ea typeface="宋体" charset="-122"/>
            </a:endParaRPr>
          </a:p>
          <a:p>
            <a:pPr algn="just" eaLnBrk="1" hangingPunct="1">
              <a:lnSpc>
                <a:spcPts val="4000"/>
              </a:lnSpc>
              <a:buFont typeface="Wingdings" pitchFamily="2" charset="2"/>
              <a:buNone/>
            </a:pPr>
            <a:endParaRPr lang="zh-CN" altLang="en-US" dirty="0">
              <a:ea typeface="宋体" charset="-122"/>
            </a:endParaRPr>
          </a:p>
          <a:p>
            <a:pPr lvl="1" algn="just" eaLnBrk="1" hangingPunct="1">
              <a:lnSpc>
                <a:spcPts val="4000"/>
              </a:lnSpc>
              <a:buFont typeface="Wingdings" pitchFamily="2" charset="2"/>
              <a:buNone/>
            </a:pPr>
            <a:r>
              <a:rPr lang="en-US" altLang="zh-CN" dirty="0">
                <a:ea typeface="宋体" charset="-122"/>
              </a:rPr>
              <a:t>CREATE UNIQUE INDEX  </a:t>
            </a:r>
            <a:r>
              <a:rPr lang="en-US" altLang="zh-CN" dirty="0" err="1">
                <a:ea typeface="宋体" charset="-122"/>
              </a:rPr>
              <a:t>Coucno</a:t>
            </a:r>
            <a:r>
              <a:rPr lang="en-US" altLang="zh-CN" dirty="0">
                <a:ea typeface="宋体" charset="-122"/>
              </a:rPr>
              <a:t> </a:t>
            </a:r>
          </a:p>
          <a:p>
            <a:pPr lvl="1" algn="just" eaLnBrk="1" hangingPunct="1">
              <a:lnSpc>
                <a:spcPts val="4000"/>
              </a:lnSpc>
              <a:buFont typeface="Wingdings" pitchFamily="2" charset="2"/>
              <a:buNone/>
            </a:pPr>
            <a:r>
              <a:rPr lang="en-US" altLang="zh-CN" dirty="0">
                <a:ea typeface="宋体" charset="-122"/>
              </a:rPr>
              <a:t>ON Course(</a:t>
            </a:r>
            <a:r>
              <a:rPr lang="en-US" altLang="zh-CN" dirty="0" err="1">
                <a:ea typeface="宋体" charset="-122"/>
              </a:rPr>
              <a:t>Cno</a:t>
            </a:r>
            <a:r>
              <a:rPr lang="en-US" altLang="zh-CN" dirty="0">
                <a:ea typeface="宋体" charset="-122"/>
              </a:rPr>
              <a:t> DESC)</a:t>
            </a:r>
            <a:r>
              <a:rPr lang="zh-CN" altLang="en-US" dirty="0">
                <a:ea typeface="宋体" charset="-122"/>
              </a:rPr>
              <a:t>；</a:t>
            </a:r>
            <a:endParaRPr lang="en-US" altLang="zh-CN" dirty="0">
              <a:ea typeface="宋体" charset="-122"/>
            </a:endParaRPr>
          </a:p>
          <a:p>
            <a:pPr lvl="1" algn="just" eaLnBrk="1" hangingPunct="1">
              <a:lnSpc>
                <a:spcPts val="4000"/>
              </a:lnSpc>
              <a:buFont typeface="Wingdings" pitchFamily="2" charset="2"/>
              <a:buNone/>
            </a:pPr>
            <a:endParaRPr lang="zh-CN" altLang="en-US" dirty="0">
              <a:ea typeface="宋体" charset="-122"/>
            </a:endParaRPr>
          </a:p>
          <a:p>
            <a:pPr lvl="1" eaLnBrk="1" hangingPunct="1">
              <a:lnSpc>
                <a:spcPts val="4000"/>
              </a:lnSpc>
              <a:buFont typeface="Wingdings" pitchFamily="2" charset="2"/>
              <a:buNone/>
            </a:pPr>
            <a:r>
              <a:rPr lang="en-US" altLang="zh-CN" dirty="0">
                <a:ea typeface="宋体" charset="-122"/>
              </a:rPr>
              <a:t>CREATE UNIQUE INDEX  </a:t>
            </a:r>
            <a:r>
              <a:rPr lang="en-US" altLang="zh-CN" dirty="0" err="1">
                <a:ea typeface="宋体" charset="-122"/>
              </a:rPr>
              <a:t>SCno</a:t>
            </a:r>
            <a:r>
              <a:rPr lang="en-US" altLang="zh-CN" dirty="0">
                <a:ea typeface="宋体" charset="-122"/>
              </a:rPr>
              <a:t> </a:t>
            </a:r>
          </a:p>
          <a:p>
            <a:pPr lvl="1" eaLnBrk="1" hangingPunct="1">
              <a:lnSpc>
                <a:spcPts val="4000"/>
              </a:lnSpc>
              <a:buFont typeface="Wingdings" pitchFamily="2" charset="2"/>
              <a:buNone/>
            </a:pPr>
            <a:r>
              <a:rPr lang="en-US" altLang="zh-CN" dirty="0">
                <a:ea typeface="宋体" charset="-122"/>
              </a:rPr>
              <a:t>ON SC(</a:t>
            </a:r>
            <a:r>
              <a:rPr lang="en-US" altLang="zh-CN" dirty="0" err="1">
                <a:ea typeface="宋体" charset="-122"/>
              </a:rPr>
              <a:t>Sno</a:t>
            </a:r>
            <a:r>
              <a:rPr lang="en-US" altLang="zh-CN" dirty="0">
                <a:ea typeface="宋体" charset="-122"/>
              </a:rPr>
              <a:t> ASC</a:t>
            </a:r>
            <a:r>
              <a:rPr lang="zh-CN" altLang="en-US" dirty="0">
                <a:ea typeface="宋体" charset="-122"/>
              </a:rPr>
              <a:t>，</a:t>
            </a:r>
            <a:r>
              <a:rPr lang="en-US" altLang="zh-CN" dirty="0" err="1">
                <a:ea typeface="宋体" charset="-122"/>
              </a:rPr>
              <a:t>Cno</a:t>
            </a:r>
            <a:r>
              <a:rPr lang="en-US" altLang="zh-CN" dirty="0">
                <a:ea typeface="宋体" charset="-122"/>
              </a:rPr>
              <a:t> DESC)</a:t>
            </a:r>
            <a:r>
              <a:rPr lang="zh-CN" altLang="en-US" dirty="0">
                <a:ea typeface="宋体" charset="-122"/>
              </a:rPr>
              <a:t>；</a:t>
            </a:r>
          </a:p>
          <a:p>
            <a:pPr lvl="1" eaLnBrk="1" hangingPunct="1">
              <a:lnSpc>
                <a:spcPts val="4000"/>
              </a:lnSpc>
              <a:buFont typeface="Wingdings" pitchFamily="2" charset="2"/>
              <a:buNone/>
            </a:pPr>
            <a:r>
              <a:rPr lang="zh-CN" altLang="en-US" dirty="0">
                <a:ea typeface="宋体" charset="-122"/>
              </a:rPr>
              <a:t>     </a:t>
            </a:r>
          </a:p>
          <a:p>
            <a:pPr lvl="1" eaLnBrk="1" hangingPunct="1">
              <a:lnSpc>
                <a:spcPts val="4000"/>
              </a:lnSpc>
              <a:buFont typeface="Wingdings" pitchFamily="2" charset="2"/>
              <a:buNone/>
            </a:pPr>
            <a:r>
              <a:rPr lang="zh-CN" altLang="en-US" dirty="0">
                <a:ea typeface="宋体" charset="-122"/>
              </a:rPr>
              <a:t>      </a:t>
            </a:r>
          </a:p>
        </p:txBody>
      </p:sp>
    </p:spTree>
    <p:extLst>
      <p:ext uri="{BB962C8B-B14F-4D97-AF65-F5344CB8AC3E}">
        <p14:creationId xmlns:p14="http://schemas.microsoft.com/office/powerpoint/2010/main" val="14602435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ea typeface="宋体" charset="-122"/>
              </a:rPr>
              <a:t>数据对象定义：索引的建立与删除</a:t>
            </a:r>
          </a:p>
        </p:txBody>
      </p:sp>
      <p:sp>
        <p:nvSpPr>
          <p:cNvPr id="48131" name="Rectangle 3"/>
          <p:cNvSpPr>
            <a:spLocks noGrp="1" noChangeArrowheads="1"/>
          </p:cNvSpPr>
          <p:nvPr>
            <p:ph type="body" idx="1"/>
          </p:nvPr>
        </p:nvSpPr>
        <p:spPr>
          <a:xfrm>
            <a:off x="395536" y="1340768"/>
            <a:ext cx="8291264" cy="4679032"/>
          </a:xfrm>
        </p:spPr>
        <p:txBody>
          <a:bodyPr/>
          <a:lstStyle/>
          <a:p>
            <a:pPr algn="just" eaLnBrk="1" hangingPunct="1"/>
            <a:r>
              <a:rPr lang="en-US" altLang="zh-CN" dirty="0">
                <a:solidFill>
                  <a:srgbClr val="FF5050"/>
                </a:solidFill>
                <a:ea typeface="宋体" charset="-122"/>
              </a:rPr>
              <a:t>DROP</a:t>
            </a:r>
            <a:r>
              <a:rPr lang="en-US" altLang="zh-CN" dirty="0">
                <a:ea typeface="宋体" charset="-122"/>
              </a:rPr>
              <a:t> INDEX &lt;</a:t>
            </a:r>
            <a:r>
              <a:rPr lang="zh-CN" altLang="en-US" dirty="0">
                <a:ea typeface="宋体" charset="-122"/>
              </a:rPr>
              <a:t>索引名</a:t>
            </a:r>
            <a:r>
              <a:rPr lang="en-US" altLang="zh-CN" dirty="0">
                <a:ea typeface="宋体" charset="-122"/>
              </a:rPr>
              <a:t>&gt;;</a:t>
            </a:r>
          </a:p>
          <a:p>
            <a:pPr lvl="1" algn="just"/>
            <a:r>
              <a:rPr lang="zh-CN" altLang="en-US" dirty="0">
                <a:ea typeface="宋体" charset="-122"/>
              </a:rPr>
              <a:t>删除索引时，系统会从数据字典中删去有关该索引的描述。</a:t>
            </a:r>
            <a:endParaRPr lang="en-US" altLang="zh-CN" dirty="0">
              <a:ea typeface="宋体" charset="-122"/>
            </a:endParaRPr>
          </a:p>
          <a:p>
            <a:pPr lvl="1" algn="just"/>
            <a:r>
              <a:rPr lang="zh-CN" altLang="en-US" dirty="0">
                <a:ea typeface="宋体" charset="-122"/>
              </a:rPr>
              <a:t>删除</a:t>
            </a:r>
            <a:r>
              <a:rPr lang="en-US" altLang="zh-CN" dirty="0">
                <a:ea typeface="宋体" charset="-122"/>
              </a:rPr>
              <a:t>Student</a:t>
            </a:r>
            <a:r>
              <a:rPr lang="zh-CN" altLang="en-US" dirty="0">
                <a:ea typeface="宋体" charset="-122"/>
              </a:rPr>
              <a:t>表的</a:t>
            </a:r>
            <a:r>
              <a:rPr lang="en-US" altLang="zh-CN" dirty="0" err="1">
                <a:ea typeface="宋体" charset="-122"/>
              </a:rPr>
              <a:t>Stusname</a:t>
            </a:r>
            <a:r>
              <a:rPr lang="zh-CN" altLang="en-US" dirty="0">
                <a:ea typeface="宋体" charset="-122"/>
              </a:rPr>
              <a:t>索引</a:t>
            </a:r>
          </a:p>
          <a:p>
            <a:pPr lvl="2" eaLnBrk="1" hangingPunct="1">
              <a:lnSpc>
                <a:spcPct val="170000"/>
              </a:lnSpc>
              <a:buFontTx/>
              <a:buNone/>
            </a:pPr>
            <a:r>
              <a:rPr lang="zh-CN" altLang="en-US" dirty="0">
                <a:ea typeface="宋体" charset="-122"/>
              </a:rPr>
              <a:t>	   </a:t>
            </a:r>
            <a:r>
              <a:rPr lang="en-US" altLang="zh-CN" dirty="0">
                <a:ea typeface="宋体" charset="-122"/>
              </a:rPr>
              <a:t>DROP INDEX </a:t>
            </a:r>
            <a:r>
              <a:rPr lang="en-US" altLang="zh-CN" dirty="0" err="1">
                <a:ea typeface="宋体" charset="-122"/>
              </a:rPr>
              <a:t>Stusname</a:t>
            </a:r>
            <a:r>
              <a:rPr lang="en-US" altLang="zh-CN" dirty="0">
                <a:ea typeface="宋体" charset="-122"/>
              </a:rPr>
              <a:t>;</a:t>
            </a:r>
            <a:endParaRPr lang="zh-CN" altLang="en-US" dirty="0">
              <a:ea typeface="宋体" charset="-122"/>
            </a:endParaRPr>
          </a:p>
        </p:txBody>
      </p:sp>
    </p:spTree>
    <p:extLst>
      <p:ext uri="{BB962C8B-B14F-4D97-AF65-F5344CB8AC3E}">
        <p14:creationId xmlns:p14="http://schemas.microsoft.com/office/powerpoint/2010/main" val="19961643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ea typeface="宋体" pitchFamily="2" charset="-122"/>
              </a:rPr>
              <a:t>数据库完整性：触发器</a:t>
            </a:r>
            <a:r>
              <a:rPr lang="en-US" altLang="zh-CN" sz="3200" dirty="0">
                <a:ea typeface="宋体" pitchFamily="2" charset="-122"/>
              </a:rPr>
              <a:t>Trigger</a:t>
            </a:r>
            <a:endParaRPr lang="zh-CN" altLang="en-US" dirty="0">
              <a:ea typeface="宋体" pitchFamily="2" charset="-122"/>
            </a:endParaRPr>
          </a:p>
        </p:txBody>
      </p:sp>
      <p:sp>
        <p:nvSpPr>
          <p:cNvPr id="2" name="内容占位符 1">
            <a:extLst>
              <a:ext uri="{FF2B5EF4-FFF2-40B4-BE49-F238E27FC236}">
                <a16:creationId xmlns:a16="http://schemas.microsoft.com/office/drawing/2014/main" id="{AED8792F-1F49-4CD3-9772-56F4BFA5A243}"/>
              </a:ext>
            </a:extLst>
          </p:cNvPr>
          <p:cNvSpPr>
            <a:spLocks noGrp="1"/>
          </p:cNvSpPr>
          <p:nvPr>
            <p:ph idx="1"/>
          </p:nvPr>
        </p:nvSpPr>
        <p:spPr>
          <a:xfrm>
            <a:off x="323528" y="1196752"/>
            <a:ext cx="8280920" cy="1872208"/>
          </a:xfrm>
        </p:spPr>
        <p:txBody>
          <a:bodyPr/>
          <a:lstStyle/>
          <a:p>
            <a:r>
              <a:rPr lang="zh-CN" altLang="en-US" b="0" i="0" dirty="0">
                <a:solidFill>
                  <a:srgbClr val="333333"/>
                </a:solidFill>
                <a:effectLst/>
                <a:latin typeface="-apple-system"/>
              </a:rPr>
              <a:t>触发器类似于过程和函数，都有程序主体部分（声明段、可执行段、异常处理段），但是调用其和函数不同，触发器为依靠事件执行的，且由于其是隐式调用的，触发器没有参数</a:t>
            </a:r>
            <a:endParaRPr lang="zh-CN" altLang="en-US" dirty="0"/>
          </a:p>
        </p:txBody>
      </p:sp>
      <p:sp>
        <p:nvSpPr>
          <p:cNvPr id="8" name="Rectangle 1">
            <a:extLst>
              <a:ext uri="{FF2B5EF4-FFF2-40B4-BE49-F238E27FC236}">
                <a16:creationId xmlns:a16="http://schemas.microsoft.com/office/drawing/2014/main" id="{E11BDDC2-AAB2-4BEB-A200-F2A9BC059F3A}"/>
              </a:ext>
            </a:extLst>
          </p:cNvPr>
          <p:cNvSpPr>
            <a:spLocks noChangeArrowheads="1"/>
          </p:cNvSpPr>
          <p:nvPr/>
        </p:nvSpPr>
        <p:spPr bwMode="auto">
          <a:xfrm>
            <a:off x="323528" y="3419709"/>
            <a:ext cx="6083717" cy="738664"/>
          </a:xfrm>
          <a:prstGeom prst="rect">
            <a:avLst/>
          </a:prstGeom>
          <a:solidFill>
            <a:schemeClr val="accent2">
              <a:lumMod val="20000"/>
              <a:lumOff val="80000"/>
            </a:schemeClr>
          </a:solidFill>
          <a:ln>
            <a:noFill/>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Courier New" panose="02070309020205020404" pitchFamily="49" charset="0"/>
              </a:rPr>
              <a:t>查看系统中有哪些触发器</a:t>
            </a:r>
            <a:endParaRPr kumimoji="0" lang="en-US" altLang="zh-CN" sz="240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i="0" u="none" strike="noStrike" cap="none" normalizeH="0" baseline="0" dirty="0">
                <a:ln>
                  <a:noFill/>
                </a:ln>
                <a:solidFill>
                  <a:srgbClr val="FF66FF"/>
                </a:solidFill>
                <a:effectLst/>
                <a:latin typeface="等线" panose="02010600030101010101" pitchFamily="2" charset="-122"/>
                <a:ea typeface="等线" panose="02010600030101010101" pitchFamily="2" charset="-122"/>
                <a:cs typeface="Courier New" panose="02070309020205020404" pitchFamily="49" charset="0"/>
              </a:rPr>
              <a:t>select * from sysobjects where xtype='TR'</a:t>
            </a:r>
            <a:r>
              <a:rPr kumimoji="0" lang="zh-CN" altLang="zh-CN" sz="2400" i="0" u="none" strike="noStrike" cap="none" normalizeH="0" baseline="0" dirty="0">
                <a:ln>
                  <a:noFill/>
                </a:ln>
                <a:solidFill>
                  <a:srgbClr val="FF66FF"/>
                </a:solidFill>
                <a:effectLst/>
                <a:latin typeface="等线" panose="02010600030101010101" pitchFamily="2" charset="-122"/>
                <a:ea typeface="等线" panose="02010600030101010101" pitchFamily="2" charset="-122"/>
              </a:rPr>
              <a:t> </a:t>
            </a:r>
          </a:p>
        </p:txBody>
      </p:sp>
      <p:sp>
        <p:nvSpPr>
          <p:cNvPr id="13" name="Rectangle 1">
            <a:extLst>
              <a:ext uri="{FF2B5EF4-FFF2-40B4-BE49-F238E27FC236}">
                <a16:creationId xmlns:a16="http://schemas.microsoft.com/office/drawing/2014/main" id="{DD395856-29F1-4448-8C90-94392F949439}"/>
              </a:ext>
            </a:extLst>
          </p:cNvPr>
          <p:cNvSpPr>
            <a:spLocks noChangeArrowheads="1"/>
          </p:cNvSpPr>
          <p:nvPr/>
        </p:nvSpPr>
        <p:spPr bwMode="auto">
          <a:xfrm>
            <a:off x="323528" y="4459289"/>
            <a:ext cx="5258171" cy="738664"/>
          </a:xfrm>
          <a:prstGeom prst="rect">
            <a:avLst/>
          </a:prstGeom>
          <a:solidFill>
            <a:schemeClr val="accent2">
              <a:lumMod val="20000"/>
              <a:lumOff val="80000"/>
            </a:schemeClr>
          </a:solidFill>
          <a:ln>
            <a:noFill/>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Courier New" panose="02070309020205020404" pitchFamily="49" charset="0"/>
              </a:rPr>
              <a:t>查看触发器内容</a:t>
            </a:r>
            <a:endParaRPr kumimoji="0" lang="en-US" altLang="zh-CN" sz="240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i="0" u="none" strike="noStrike" cap="none" normalizeH="0" baseline="0" dirty="0">
                <a:ln>
                  <a:noFill/>
                </a:ln>
                <a:solidFill>
                  <a:srgbClr val="FF66FF"/>
                </a:solidFill>
                <a:effectLst/>
                <a:latin typeface="Courier New" panose="02070309020205020404" pitchFamily="49" charset="0"/>
                <a:cs typeface="Courier New" panose="02070309020205020404" pitchFamily="49" charset="0"/>
              </a:rPr>
              <a:t>exec sp_helptext '触发器名称'</a:t>
            </a:r>
            <a:r>
              <a:rPr kumimoji="0" lang="zh-CN" altLang="zh-CN" sz="800" i="0" u="none" strike="noStrike" cap="none" normalizeH="0" baseline="0" dirty="0">
                <a:ln>
                  <a:noFill/>
                </a:ln>
                <a:solidFill>
                  <a:srgbClr val="FF66FF"/>
                </a:solidFill>
                <a:effectLst/>
              </a:rPr>
              <a:t> </a:t>
            </a:r>
            <a:endParaRPr kumimoji="0" lang="zh-CN" altLang="zh-CN" sz="5400" i="0" u="none" strike="noStrike" cap="none" normalizeH="0" baseline="0" dirty="0">
              <a:ln>
                <a:noFill/>
              </a:ln>
              <a:solidFill>
                <a:srgbClr val="FF66FF"/>
              </a:solidFill>
              <a:effectLst/>
              <a:latin typeface="Arial" panose="020B0604020202020204" pitchFamily="34" charset="0"/>
            </a:endParaRPr>
          </a:p>
        </p:txBody>
      </p:sp>
    </p:spTree>
    <p:extLst>
      <p:ext uri="{BB962C8B-B14F-4D97-AF65-F5344CB8AC3E}">
        <p14:creationId xmlns:p14="http://schemas.microsoft.com/office/powerpoint/2010/main" val="3843694000"/>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ea typeface="宋体" pitchFamily="2" charset="-122"/>
              </a:rPr>
              <a:t>数据库完整性：触发器</a:t>
            </a:r>
          </a:p>
        </p:txBody>
      </p:sp>
      <p:sp>
        <p:nvSpPr>
          <p:cNvPr id="6" name="Rectangle 3"/>
          <p:cNvSpPr txBox="1">
            <a:spLocks noChangeArrowheads="1"/>
          </p:cNvSpPr>
          <p:nvPr/>
        </p:nvSpPr>
        <p:spPr bwMode="auto">
          <a:xfrm>
            <a:off x="207364" y="1650098"/>
            <a:ext cx="769863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40000"/>
              </a:lnSpc>
              <a:buNone/>
            </a:pPr>
            <a:r>
              <a:rPr lang="zh-CN" altLang="en-US" sz="1800" b="0" kern="0" dirty="0">
                <a:solidFill>
                  <a:schemeClr val="tx2">
                    <a:lumMod val="60000"/>
                    <a:lumOff val="40000"/>
                  </a:schemeClr>
                </a:solidFill>
                <a:ea typeface="宋体" pitchFamily="2" charset="-122"/>
              </a:rPr>
              <a:t>  </a:t>
            </a:r>
            <a:r>
              <a:rPr lang="en-US" altLang="zh-CN" sz="1800" b="0" kern="0" dirty="0">
                <a:solidFill>
                  <a:schemeClr val="tx2">
                    <a:lumMod val="60000"/>
                    <a:lumOff val="40000"/>
                  </a:schemeClr>
                </a:solidFill>
                <a:ea typeface="宋体" pitchFamily="2" charset="-122"/>
              </a:rPr>
              <a:t>CREATE TRIGGER &lt;</a:t>
            </a:r>
            <a:r>
              <a:rPr lang="zh-CN" altLang="en-US" sz="1800" b="0" kern="0" dirty="0">
                <a:solidFill>
                  <a:schemeClr val="tx2">
                    <a:lumMod val="60000"/>
                    <a:lumOff val="40000"/>
                  </a:schemeClr>
                </a:solidFill>
                <a:ea typeface="宋体" pitchFamily="2" charset="-122"/>
              </a:rPr>
              <a:t>触发器名</a:t>
            </a:r>
            <a:r>
              <a:rPr lang="en-US" altLang="zh-CN" sz="1800" b="0" kern="0" dirty="0">
                <a:solidFill>
                  <a:schemeClr val="tx2">
                    <a:lumMod val="60000"/>
                    <a:lumOff val="40000"/>
                  </a:schemeClr>
                </a:solidFill>
                <a:ea typeface="宋体" pitchFamily="2" charset="-122"/>
              </a:rPr>
              <a:t>&gt; ON &lt;</a:t>
            </a:r>
            <a:r>
              <a:rPr lang="zh-CN" altLang="en-US" sz="1800" b="0" kern="0" dirty="0">
                <a:solidFill>
                  <a:schemeClr val="tx2">
                    <a:lumMod val="60000"/>
                    <a:lumOff val="40000"/>
                  </a:schemeClr>
                </a:solidFill>
                <a:ea typeface="宋体" pitchFamily="2" charset="-122"/>
              </a:rPr>
              <a:t>表名</a:t>
            </a:r>
            <a:r>
              <a:rPr lang="en-US" altLang="zh-CN" sz="1800" b="0" kern="0" dirty="0">
                <a:solidFill>
                  <a:schemeClr val="tx2">
                    <a:lumMod val="60000"/>
                    <a:lumOff val="40000"/>
                  </a:schemeClr>
                </a:solidFill>
                <a:ea typeface="宋体" pitchFamily="2" charset="-122"/>
              </a:rPr>
              <a:t>&gt;</a:t>
            </a:r>
          </a:p>
          <a:p>
            <a:pPr>
              <a:lnSpc>
                <a:spcPct val="140000"/>
              </a:lnSpc>
              <a:buFont typeface="Wingdings" pitchFamily="2" charset="2"/>
              <a:buNone/>
            </a:pPr>
            <a:r>
              <a:rPr lang="en-US" altLang="zh-CN" sz="1800" b="0" kern="0" dirty="0">
                <a:solidFill>
                  <a:schemeClr val="tx2">
                    <a:lumMod val="60000"/>
                    <a:lumOff val="40000"/>
                  </a:schemeClr>
                </a:solidFill>
                <a:ea typeface="宋体" pitchFamily="2" charset="-122"/>
              </a:rPr>
              <a:t>[</a:t>
            </a:r>
            <a:r>
              <a:rPr lang="zh-CN" altLang="zh-CN" sz="1800" dirty="0">
                <a:solidFill>
                  <a:srgbClr val="C00000"/>
                </a:solidFill>
                <a:latin typeface="Courier New" panose="02070309020205020404" pitchFamily="49" charset="0"/>
                <a:cs typeface="Courier New" panose="02070309020205020404" pitchFamily="49" charset="0"/>
              </a:rPr>
              <a:t>WITH ENCRYPTION</a:t>
            </a:r>
            <a:r>
              <a:rPr lang="en-US" altLang="zh-CN" sz="1800" b="0" kern="0" dirty="0">
                <a:solidFill>
                  <a:schemeClr val="tx2">
                    <a:lumMod val="60000"/>
                    <a:lumOff val="40000"/>
                  </a:schemeClr>
                </a:solidFill>
                <a:ea typeface="宋体" pitchFamily="2" charset="-122"/>
              </a:rPr>
              <a:t>]{BEFORE | AFTER | INSTEAD OF } &lt;</a:t>
            </a:r>
            <a:r>
              <a:rPr lang="zh-CN" altLang="en-US" sz="1800" b="0" kern="0" dirty="0">
                <a:solidFill>
                  <a:schemeClr val="tx2">
                    <a:lumMod val="60000"/>
                    <a:lumOff val="40000"/>
                  </a:schemeClr>
                </a:solidFill>
                <a:ea typeface="宋体" pitchFamily="2" charset="-122"/>
              </a:rPr>
              <a:t>触发事件</a:t>
            </a:r>
            <a:r>
              <a:rPr lang="en-US" altLang="zh-CN" sz="1800" b="0" kern="0" dirty="0">
                <a:solidFill>
                  <a:schemeClr val="tx2">
                    <a:lumMod val="60000"/>
                    <a:lumOff val="40000"/>
                  </a:schemeClr>
                </a:solidFill>
                <a:ea typeface="宋体" pitchFamily="2" charset="-122"/>
              </a:rPr>
              <a:t>&gt; </a:t>
            </a:r>
          </a:p>
          <a:p>
            <a:pPr>
              <a:lnSpc>
                <a:spcPct val="140000"/>
              </a:lnSpc>
              <a:buFont typeface="Wingdings" pitchFamily="2" charset="2"/>
              <a:buNone/>
            </a:pPr>
            <a:r>
              <a:rPr lang="en-US" altLang="zh-CN" sz="1800" b="0" kern="0" dirty="0">
                <a:solidFill>
                  <a:schemeClr val="tx2">
                    <a:lumMod val="60000"/>
                    <a:lumOff val="40000"/>
                  </a:schemeClr>
                </a:solidFill>
                <a:ea typeface="宋体" pitchFamily="2" charset="-122"/>
              </a:rPr>
              <a:t>FOR EACH  { ROW | STATEMENT }</a:t>
            </a:r>
          </a:p>
          <a:p>
            <a:pPr>
              <a:lnSpc>
                <a:spcPct val="140000"/>
              </a:lnSpc>
              <a:buFont typeface="Wingdings" pitchFamily="2" charset="2"/>
              <a:buNone/>
            </a:pPr>
            <a:r>
              <a:rPr lang="en-US" altLang="zh-CN" sz="1800" b="0" kern="0" dirty="0">
                <a:solidFill>
                  <a:schemeClr val="tx2">
                    <a:lumMod val="60000"/>
                    <a:lumOff val="40000"/>
                  </a:schemeClr>
                </a:solidFill>
                <a:ea typeface="宋体" pitchFamily="2" charset="-122"/>
              </a:rPr>
              <a:t>      </a:t>
            </a:r>
            <a:r>
              <a:rPr lang="zh-CN" altLang="en-US" sz="1800" b="0" kern="0" dirty="0">
                <a:solidFill>
                  <a:schemeClr val="tx2">
                    <a:lumMod val="60000"/>
                    <a:lumOff val="40000"/>
                  </a:schemeClr>
                </a:solidFill>
                <a:ea typeface="宋体" pitchFamily="2" charset="-122"/>
              </a:rPr>
              <a:t>［</a:t>
            </a:r>
            <a:r>
              <a:rPr lang="en-US" altLang="zh-CN" sz="1800" b="0" kern="0" dirty="0">
                <a:solidFill>
                  <a:schemeClr val="tx2">
                    <a:lumMod val="60000"/>
                    <a:lumOff val="40000"/>
                  </a:schemeClr>
                </a:solidFill>
                <a:ea typeface="宋体" pitchFamily="2" charset="-122"/>
              </a:rPr>
              <a:t>WHEN &lt;</a:t>
            </a:r>
            <a:r>
              <a:rPr lang="zh-CN" altLang="en-US" sz="1800" b="0" kern="0" dirty="0">
                <a:solidFill>
                  <a:schemeClr val="tx2">
                    <a:lumMod val="60000"/>
                    <a:lumOff val="40000"/>
                  </a:schemeClr>
                </a:solidFill>
                <a:ea typeface="宋体" pitchFamily="2" charset="-122"/>
              </a:rPr>
              <a:t>触发条件</a:t>
            </a:r>
            <a:r>
              <a:rPr lang="en-US" altLang="zh-CN" sz="1800" b="0" kern="0" dirty="0">
                <a:solidFill>
                  <a:schemeClr val="tx2">
                    <a:lumMod val="60000"/>
                    <a:lumOff val="40000"/>
                  </a:schemeClr>
                </a:solidFill>
                <a:ea typeface="宋体" pitchFamily="2" charset="-122"/>
              </a:rPr>
              <a:t>&gt;</a:t>
            </a:r>
            <a:r>
              <a:rPr lang="zh-CN" altLang="en-US" sz="1800" b="0" kern="0" dirty="0">
                <a:solidFill>
                  <a:schemeClr val="tx2">
                    <a:lumMod val="60000"/>
                    <a:lumOff val="40000"/>
                  </a:schemeClr>
                </a:solidFill>
                <a:ea typeface="宋体" pitchFamily="2" charset="-122"/>
              </a:rPr>
              <a:t>］</a:t>
            </a:r>
          </a:p>
          <a:p>
            <a:pPr>
              <a:lnSpc>
                <a:spcPct val="1400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a:solidFill>
                  <a:schemeClr val="tx2">
                    <a:lumMod val="60000"/>
                    <a:lumOff val="40000"/>
                  </a:schemeClr>
                </a:solidFill>
                <a:ea typeface="宋体" pitchFamily="2" charset="-122"/>
              </a:rPr>
              <a:t>&lt;</a:t>
            </a:r>
            <a:r>
              <a:rPr lang="zh-CN" altLang="en-US" sz="1800" b="0" kern="0" dirty="0">
                <a:solidFill>
                  <a:schemeClr val="tx2">
                    <a:lumMod val="60000"/>
                    <a:lumOff val="40000"/>
                  </a:schemeClr>
                </a:solidFill>
                <a:ea typeface="宋体" pitchFamily="2" charset="-122"/>
              </a:rPr>
              <a:t>触发动作体</a:t>
            </a:r>
            <a:r>
              <a:rPr lang="en-US" altLang="zh-CN" sz="1800" b="0" kern="0" dirty="0">
                <a:solidFill>
                  <a:schemeClr val="tx2">
                    <a:lumMod val="60000"/>
                    <a:lumOff val="40000"/>
                  </a:schemeClr>
                </a:solidFill>
                <a:ea typeface="宋体" pitchFamily="2" charset="-122"/>
              </a:rPr>
              <a:t>&gt;</a:t>
            </a:r>
          </a:p>
        </p:txBody>
      </p:sp>
      <p:sp>
        <p:nvSpPr>
          <p:cNvPr id="3" name="圆角矩形标注 2"/>
          <p:cNvSpPr/>
          <p:nvPr/>
        </p:nvSpPr>
        <p:spPr bwMode="auto">
          <a:xfrm>
            <a:off x="6823000" y="1366019"/>
            <a:ext cx="2111152" cy="646986"/>
          </a:xfrm>
          <a:prstGeom prst="wedgeRoundRectCallout">
            <a:avLst>
              <a:gd name="adj1" fmla="val -39704"/>
              <a:gd name="adj2" fmla="val 73438"/>
              <a:gd name="adj3" fmla="val 16667"/>
            </a:avLst>
          </a:prstGeom>
          <a:solidFill>
            <a:srgbClr val="FF66FF"/>
          </a:solidFill>
          <a:ln>
            <a:noFill/>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chemeClr val="tx1"/>
                </a:solidFill>
                <a:ea typeface="宋体" pitchFamily="2" charset="-122"/>
              </a:rPr>
              <a:t>INSERT</a:t>
            </a:r>
            <a:r>
              <a:rPr lang="zh-CN" altLang="en-US" sz="1600" dirty="0">
                <a:solidFill>
                  <a:schemeClr val="tx1"/>
                </a:solidFill>
                <a:ea typeface="宋体" pitchFamily="2" charset="-122"/>
              </a:rPr>
              <a:t>、</a:t>
            </a:r>
            <a:r>
              <a:rPr lang="en-US" altLang="zh-CN" sz="1600" dirty="0">
                <a:solidFill>
                  <a:schemeClr val="tx1"/>
                </a:solidFill>
                <a:ea typeface="宋体" pitchFamily="2" charset="-122"/>
              </a:rPr>
              <a:t>DELETE</a:t>
            </a:r>
            <a:r>
              <a:rPr lang="zh-CN" altLang="en-US" sz="1600" dirty="0">
                <a:solidFill>
                  <a:schemeClr val="tx1"/>
                </a:solidFill>
                <a:ea typeface="宋体" pitchFamily="2" charset="-122"/>
              </a:rPr>
              <a:t>、</a:t>
            </a:r>
            <a:r>
              <a:rPr lang="en-US" altLang="zh-CN" sz="1600" dirty="0">
                <a:solidFill>
                  <a:schemeClr val="tx1"/>
                </a:solidFill>
                <a:ea typeface="宋体" pitchFamily="2" charset="-122"/>
              </a:rPr>
              <a:t>UPDATE</a:t>
            </a:r>
            <a:endParaRPr kumimoji="0" lang="zh-CN" altLang="en-US" sz="1600" b="1" i="0" u="none" strike="noStrike" cap="none" normalizeH="0" baseline="0" dirty="0">
              <a:ln>
                <a:noFill/>
              </a:ln>
              <a:solidFill>
                <a:schemeClr val="tx1"/>
              </a:solidFill>
              <a:effectLst/>
            </a:endParaRPr>
          </a:p>
        </p:txBody>
      </p:sp>
      <p:sp>
        <p:nvSpPr>
          <p:cNvPr id="7" name="圆角矩形标注 6"/>
          <p:cNvSpPr/>
          <p:nvPr/>
        </p:nvSpPr>
        <p:spPr bwMode="auto">
          <a:xfrm>
            <a:off x="4827604" y="2708920"/>
            <a:ext cx="3992868" cy="1736646"/>
          </a:xfrm>
          <a:prstGeom prst="wedgeRoundRectCallout">
            <a:avLst>
              <a:gd name="adj1" fmla="val -63672"/>
              <a:gd name="adj2" fmla="val -37845"/>
              <a:gd name="adj3" fmla="val 16667"/>
            </a:avLst>
          </a:prstGeom>
          <a:solidFill>
            <a:schemeClr val="accent1">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sz="1600" dirty="0">
                <a:solidFill>
                  <a:schemeClr val="tx1"/>
                </a:solidFill>
                <a:latin typeface="等线" panose="02010600030101010101" pitchFamily="2" charset="-122"/>
                <a:ea typeface="等线" panose="02010600030101010101" pitchFamily="2" charset="-122"/>
              </a:rPr>
              <a:t>触发器类型：</a:t>
            </a:r>
          </a:p>
          <a:p>
            <a:pPr algn="l"/>
            <a:r>
              <a:rPr lang="zh-CN" altLang="en-US" sz="1600" dirty="0">
                <a:solidFill>
                  <a:schemeClr val="tx1"/>
                </a:solidFill>
                <a:latin typeface="等线" panose="02010600030101010101" pitchFamily="2" charset="-122"/>
                <a:ea typeface="等线" panose="02010600030101010101" pitchFamily="2" charset="-122"/>
              </a:rPr>
              <a:t>行级触发器（</a:t>
            </a:r>
            <a:r>
              <a:rPr lang="en-US" altLang="zh-CN" sz="1600" dirty="0">
                <a:solidFill>
                  <a:schemeClr val="tx1"/>
                </a:solidFill>
                <a:latin typeface="等线" panose="02010600030101010101" pitchFamily="2" charset="-122"/>
                <a:ea typeface="等线" panose="02010600030101010101" pitchFamily="2" charset="-122"/>
              </a:rPr>
              <a:t>FOR EACH ROW</a:t>
            </a:r>
            <a:r>
              <a:rPr lang="zh-CN" altLang="en-US" sz="1600" dirty="0">
                <a:solidFill>
                  <a:schemeClr val="tx1"/>
                </a:solidFill>
                <a:latin typeface="等线" panose="02010600030101010101" pitchFamily="2" charset="-122"/>
                <a:ea typeface="等线" panose="02010600030101010101" pitchFamily="2" charset="-122"/>
              </a:rPr>
              <a:t>），</a:t>
            </a:r>
            <a:r>
              <a:rPr lang="en-US" altLang="zh-CN" sz="1600" dirty="0" err="1">
                <a:solidFill>
                  <a:srgbClr val="FF0000"/>
                </a:solidFill>
                <a:latin typeface="等线" panose="02010600030101010101" pitchFamily="2" charset="-122"/>
                <a:ea typeface="等线" panose="02010600030101010101" pitchFamily="2" charset="-122"/>
              </a:rPr>
              <a:t>sql</a:t>
            </a:r>
            <a:r>
              <a:rPr lang="en-US" altLang="zh-CN" sz="1600" dirty="0">
                <a:solidFill>
                  <a:srgbClr val="FF0000"/>
                </a:solidFill>
                <a:latin typeface="等线" panose="02010600030101010101" pitchFamily="2" charset="-122"/>
                <a:ea typeface="等线" panose="02010600030101010101" pitchFamily="2" charset="-122"/>
              </a:rPr>
              <a:t> server</a:t>
            </a:r>
            <a:r>
              <a:rPr lang="zh-CN" altLang="en-US" sz="1600" dirty="0">
                <a:solidFill>
                  <a:srgbClr val="FF0000"/>
                </a:solidFill>
                <a:latin typeface="等线" panose="02010600030101010101" pitchFamily="2" charset="-122"/>
                <a:ea typeface="等线" panose="02010600030101010101" pitchFamily="2" charset="-122"/>
              </a:rPr>
              <a:t>不支持行级触发器，可用游标代替实现功能</a:t>
            </a:r>
          </a:p>
          <a:p>
            <a:pPr algn="l"/>
            <a:r>
              <a:rPr lang="zh-CN" altLang="en-US" sz="1600" dirty="0">
                <a:solidFill>
                  <a:schemeClr val="tx1"/>
                </a:solidFill>
                <a:latin typeface="等线" panose="02010600030101010101" pitchFamily="2" charset="-122"/>
                <a:ea typeface="等线" panose="02010600030101010101" pitchFamily="2" charset="-122"/>
              </a:rPr>
              <a:t>语句级触发器（</a:t>
            </a:r>
            <a:r>
              <a:rPr lang="en-US" altLang="zh-CN" sz="1600" dirty="0">
                <a:solidFill>
                  <a:schemeClr val="tx1"/>
                </a:solidFill>
                <a:latin typeface="等线" panose="02010600030101010101" pitchFamily="2" charset="-122"/>
                <a:ea typeface="等线" panose="02010600030101010101" pitchFamily="2" charset="-122"/>
              </a:rPr>
              <a:t>FOR EACH STATEMENT</a:t>
            </a:r>
            <a:r>
              <a:rPr lang="zh-CN" altLang="en-US" sz="1600" dirty="0">
                <a:solidFill>
                  <a:schemeClr val="tx1"/>
                </a:solidFill>
                <a:latin typeface="等线" panose="02010600030101010101" pitchFamily="2" charset="-122"/>
                <a:ea typeface="等线" panose="02010600030101010101" pitchFamily="2" charset="-122"/>
              </a:rPr>
              <a:t>）</a:t>
            </a:r>
          </a:p>
        </p:txBody>
      </p:sp>
      <p:sp>
        <p:nvSpPr>
          <p:cNvPr id="16" name="文本框 15">
            <a:extLst>
              <a:ext uri="{FF2B5EF4-FFF2-40B4-BE49-F238E27FC236}">
                <a16:creationId xmlns:a16="http://schemas.microsoft.com/office/drawing/2014/main" id="{89747914-5FB3-441B-A4E9-7CF296E49EA0}"/>
              </a:ext>
            </a:extLst>
          </p:cNvPr>
          <p:cNvSpPr txBox="1"/>
          <p:nvPr/>
        </p:nvSpPr>
        <p:spPr>
          <a:xfrm>
            <a:off x="207364" y="4397814"/>
            <a:ext cx="8462866" cy="1631216"/>
          </a:xfrm>
          <a:prstGeom prst="rect">
            <a:avLst/>
          </a:prstGeom>
          <a:solidFill>
            <a:schemeClr val="accent2">
              <a:lumMod val="20000"/>
              <a:lumOff val="80000"/>
            </a:schemeClr>
          </a:solidFill>
        </p:spPr>
        <p:txBody>
          <a:bodyPr wrap="square">
            <a:spAutoFit/>
          </a:bodyPr>
          <a:lstStyle/>
          <a:p>
            <a:pPr algn="l"/>
            <a:r>
              <a:rPr lang="en-US" altLang="zh-CN" b="1" i="0" dirty="0" err="1">
                <a:solidFill>
                  <a:srgbClr val="000000"/>
                </a:solidFill>
                <a:effectLst/>
                <a:latin typeface="等线" panose="02010600030101010101" pitchFamily="2" charset="-122"/>
                <a:ea typeface="等线" panose="02010600030101010101" pitchFamily="2" charset="-122"/>
              </a:rPr>
              <a:t>SqlServer</a:t>
            </a:r>
            <a:r>
              <a:rPr lang="zh-CN" altLang="en-US" b="1" i="0" dirty="0">
                <a:solidFill>
                  <a:srgbClr val="000000"/>
                </a:solidFill>
                <a:effectLst/>
                <a:latin typeface="等线" panose="02010600030101010101" pitchFamily="2" charset="-122"/>
                <a:ea typeface="等线" panose="02010600030101010101" pitchFamily="2" charset="-122"/>
              </a:rPr>
              <a:t>服务器在执行</a:t>
            </a:r>
            <a:r>
              <a:rPr lang="zh-CN" altLang="en-US" dirty="0">
                <a:solidFill>
                  <a:srgbClr val="000000"/>
                </a:solidFill>
                <a:latin typeface="等线" panose="02010600030101010101" pitchFamily="2" charset="-122"/>
                <a:ea typeface="等线" panose="02010600030101010101" pitchFamily="2" charset="-122"/>
              </a:rPr>
              <a:t>其他</a:t>
            </a:r>
            <a:r>
              <a:rPr lang="zh-CN" altLang="en-US" b="1" i="0" dirty="0">
                <a:solidFill>
                  <a:srgbClr val="000000"/>
                </a:solidFill>
                <a:effectLst/>
                <a:latin typeface="等线" panose="02010600030101010101" pitchFamily="2" charset="-122"/>
                <a:ea typeface="等线" panose="02010600030101010101" pitchFamily="2" charset="-122"/>
              </a:rPr>
              <a:t>触发器时：先建立临时的</a:t>
            </a:r>
            <a:r>
              <a:rPr lang="en-US" altLang="zh-CN" b="1" i="0" dirty="0">
                <a:solidFill>
                  <a:srgbClr val="000000"/>
                </a:solidFill>
                <a:effectLst/>
                <a:latin typeface="等线" panose="02010600030101010101" pitchFamily="2" charset="-122"/>
                <a:ea typeface="等线" panose="02010600030101010101" pitchFamily="2" charset="-122"/>
              </a:rPr>
              <a:t>inserted</a:t>
            </a:r>
            <a:r>
              <a:rPr lang="zh-CN" altLang="en-US" b="1" i="0" dirty="0">
                <a:solidFill>
                  <a:srgbClr val="000000"/>
                </a:solidFill>
                <a:effectLst/>
                <a:latin typeface="等线" panose="02010600030101010101" pitchFamily="2" charset="-122"/>
                <a:ea typeface="等线" panose="02010600030101010101" pitchFamily="2" charset="-122"/>
              </a:rPr>
              <a:t>表和</a:t>
            </a:r>
            <a:r>
              <a:rPr lang="en-US" altLang="zh-CN" b="1" i="0" dirty="0">
                <a:solidFill>
                  <a:srgbClr val="000000"/>
                </a:solidFill>
                <a:effectLst/>
                <a:latin typeface="等线" panose="02010600030101010101" pitchFamily="2" charset="-122"/>
                <a:ea typeface="等线" panose="02010600030101010101" pitchFamily="2" charset="-122"/>
              </a:rPr>
              <a:t>deleted</a:t>
            </a:r>
            <a:r>
              <a:rPr lang="zh-CN" altLang="en-US" b="1" i="0" dirty="0">
                <a:solidFill>
                  <a:srgbClr val="000000"/>
                </a:solidFill>
                <a:effectLst/>
                <a:latin typeface="等线" panose="02010600030101010101" pitchFamily="2" charset="-122"/>
                <a:ea typeface="等线" panose="02010600030101010101" pitchFamily="2" charset="-122"/>
              </a:rPr>
              <a:t>表，然后执行代码中对数据库操作，最后才激活触发器中的代码。而对于替代</a:t>
            </a:r>
            <a:r>
              <a:rPr lang="en-US" altLang="zh-CN" b="1" i="0" dirty="0">
                <a:solidFill>
                  <a:srgbClr val="000000"/>
                </a:solidFill>
                <a:effectLst/>
                <a:latin typeface="等线" panose="02010600030101010101" pitchFamily="2" charset="-122"/>
                <a:ea typeface="等线" panose="02010600030101010101" pitchFamily="2" charset="-122"/>
              </a:rPr>
              <a:t>(instead of)</a:t>
            </a:r>
            <a:r>
              <a:rPr lang="zh-CN" altLang="en-US" b="1" i="0" dirty="0">
                <a:solidFill>
                  <a:srgbClr val="000000"/>
                </a:solidFill>
                <a:effectLst/>
                <a:latin typeface="等线" panose="02010600030101010101" pitchFamily="2" charset="-122"/>
                <a:ea typeface="等线" panose="02010600030101010101" pitchFamily="2" charset="-122"/>
              </a:rPr>
              <a:t>触发器</a:t>
            </a:r>
            <a:r>
              <a:rPr lang="en-US" altLang="zh-CN" b="1" i="0" dirty="0">
                <a:solidFill>
                  <a:srgbClr val="000000"/>
                </a:solidFill>
                <a:effectLst/>
                <a:latin typeface="等线" panose="02010600030101010101" pitchFamily="2" charset="-122"/>
                <a:ea typeface="等线" panose="02010600030101010101" pitchFamily="2" charset="-122"/>
              </a:rPr>
              <a:t>,</a:t>
            </a:r>
            <a:r>
              <a:rPr lang="en-US" altLang="zh-CN" b="1" i="0" dirty="0" err="1">
                <a:solidFill>
                  <a:srgbClr val="000000"/>
                </a:solidFill>
                <a:effectLst/>
                <a:latin typeface="等线" panose="02010600030101010101" pitchFamily="2" charset="-122"/>
                <a:ea typeface="等线" panose="02010600030101010101" pitchFamily="2" charset="-122"/>
              </a:rPr>
              <a:t>SqlServer</a:t>
            </a:r>
            <a:r>
              <a:rPr lang="zh-CN" altLang="en-US" b="1" i="0" dirty="0">
                <a:solidFill>
                  <a:srgbClr val="000000"/>
                </a:solidFill>
                <a:effectLst/>
                <a:latin typeface="等线" panose="02010600030101010101" pitchFamily="2" charset="-122"/>
                <a:ea typeface="等线" panose="02010600030101010101" pitchFamily="2" charset="-122"/>
              </a:rPr>
              <a:t>服务器在执行触发</a:t>
            </a:r>
            <a:r>
              <a:rPr lang="en-US" altLang="zh-CN" b="1" i="0" dirty="0">
                <a:solidFill>
                  <a:srgbClr val="000000"/>
                </a:solidFill>
                <a:effectLst/>
                <a:latin typeface="等线" panose="02010600030101010101" pitchFamily="2" charset="-122"/>
                <a:ea typeface="等线" panose="02010600030101010101" pitchFamily="2" charset="-122"/>
              </a:rPr>
              <a:t>instead of </a:t>
            </a:r>
            <a:r>
              <a:rPr lang="zh-CN" altLang="en-US" b="1" i="0" dirty="0">
                <a:solidFill>
                  <a:srgbClr val="000000"/>
                </a:solidFill>
                <a:effectLst/>
                <a:latin typeface="等线" panose="02010600030101010101" pitchFamily="2" charset="-122"/>
                <a:ea typeface="等线" panose="02010600030101010101" pitchFamily="2" charset="-122"/>
              </a:rPr>
              <a:t>触发器的代码时，先建立临时的</a:t>
            </a:r>
            <a:r>
              <a:rPr lang="en-US" altLang="zh-CN" b="1" i="0" dirty="0">
                <a:solidFill>
                  <a:srgbClr val="000000"/>
                </a:solidFill>
                <a:effectLst/>
                <a:latin typeface="等线" panose="02010600030101010101" pitchFamily="2" charset="-122"/>
                <a:ea typeface="等线" panose="02010600030101010101" pitchFamily="2" charset="-122"/>
              </a:rPr>
              <a:t>inserted</a:t>
            </a:r>
            <a:r>
              <a:rPr lang="zh-CN" altLang="en-US" b="1" i="0" dirty="0">
                <a:solidFill>
                  <a:srgbClr val="000000"/>
                </a:solidFill>
                <a:effectLst/>
                <a:latin typeface="等线" panose="02010600030101010101" pitchFamily="2" charset="-122"/>
                <a:ea typeface="等线" panose="02010600030101010101" pitchFamily="2" charset="-122"/>
              </a:rPr>
              <a:t>表和</a:t>
            </a:r>
            <a:r>
              <a:rPr lang="en-US" altLang="zh-CN" b="1" i="0" dirty="0">
                <a:solidFill>
                  <a:srgbClr val="000000"/>
                </a:solidFill>
                <a:effectLst/>
                <a:latin typeface="等线" panose="02010600030101010101" pitchFamily="2" charset="-122"/>
                <a:ea typeface="等线" panose="02010600030101010101" pitchFamily="2" charset="-122"/>
              </a:rPr>
              <a:t>deleted</a:t>
            </a:r>
            <a:r>
              <a:rPr lang="zh-CN" altLang="en-US" b="1" i="0" dirty="0">
                <a:solidFill>
                  <a:srgbClr val="000000"/>
                </a:solidFill>
                <a:effectLst/>
                <a:latin typeface="等线" panose="02010600030101010101" pitchFamily="2" charset="-122"/>
                <a:ea typeface="等线" panose="02010600030101010101" pitchFamily="2" charset="-122"/>
              </a:rPr>
              <a:t>表，然后直接触发</a:t>
            </a:r>
            <a:r>
              <a:rPr lang="en-US" altLang="zh-CN" b="1" i="0" dirty="0">
                <a:solidFill>
                  <a:srgbClr val="000000"/>
                </a:solidFill>
                <a:effectLst/>
                <a:latin typeface="等线" panose="02010600030101010101" pitchFamily="2" charset="-122"/>
                <a:ea typeface="等线" panose="02010600030101010101" pitchFamily="2" charset="-122"/>
              </a:rPr>
              <a:t>instead of</a:t>
            </a:r>
            <a:r>
              <a:rPr lang="zh-CN" altLang="en-US" b="1" i="0" dirty="0">
                <a:solidFill>
                  <a:srgbClr val="000000"/>
                </a:solidFill>
                <a:effectLst/>
                <a:latin typeface="等线" panose="02010600030101010101" pitchFamily="2" charset="-122"/>
                <a:ea typeface="等线" panose="02010600030101010101" pitchFamily="2" charset="-122"/>
              </a:rPr>
              <a:t>触发器，而拒绝执行用户输入的</a:t>
            </a:r>
            <a:r>
              <a:rPr lang="en-US" altLang="zh-CN" b="1" i="0" dirty="0">
                <a:solidFill>
                  <a:srgbClr val="000000"/>
                </a:solidFill>
                <a:effectLst/>
                <a:latin typeface="等线" panose="02010600030101010101" pitchFamily="2" charset="-122"/>
                <a:ea typeface="等线" panose="02010600030101010101" pitchFamily="2" charset="-122"/>
              </a:rPr>
              <a:t>DML</a:t>
            </a:r>
            <a:r>
              <a:rPr lang="zh-CN" altLang="en-US" b="1" i="0" dirty="0">
                <a:solidFill>
                  <a:srgbClr val="000000"/>
                </a:solidFill>
                <a:effectLst/>
                <a:latin typeface="等线" panose="02010600030101010101" pitchFamily="2" charset="-122"/>
                <a:ea typeface="等线" panose="02010600030101010101" pitchFamily="2" charset="-122"/>
              </a:rPr>
              <a:t>操作语句。</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27945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a:ea typeface="宋体" pitchFamily="2" charset="-122"/>
              </a:rPr>
              <a:t>数据库完整性：触发器工作原理</a:t>
            </a:r>
          </a:p>
        </p:txBody>
      </p:sp>
      <p:sp>
        <p:nvSpPr>
          <p:cNvPr id="5" name="Rectangle 3"/>
          <p:cNvSpPr txBox="1">
            <a:spLocks noChangeArrowheads="1"/>
          </p:cNvSpPr>
          <p:nvPr/>
        </p:nvSpPr>
        <p:spPr bwMode="auto">
          <a:xfrm>
            <a:off x="107504" y="1124744"/>
            <a:ext cx="9143850" cy="4608512"/>
          </a:xfrm>
          <a:prstGeom prst="rect">
            <a:avLst/>
          </a:pr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bodyPr>
          <a:lstStyle>
            <a:defPPr>
              <a:defRPr lang="en-US"/>
            </a:defPPr>
            <a:lvl1pPr marL="342900" indent="-342900" algn="l" eaLnBrk="1" hangingPunct="1">
              <a:lnSpc>
                <a:spcPct val="110000"/>
              </a:lnSpc>
              <a:spcBef>
                <a:spcPct val="20000"/>
              </a:spcBef>
              <a:buClr>
                <a:schemeClr val="folHlink"/>
              </a:buClr>
              <a:buSzPct val="110000"/>
              <a:buFont typeface="Wingdings" pitchFamily="2" charset="2"/>
              <a:buNone/>
              <a:defRPr sz="1800" b="0" kern="0">
                <a:solidFill>
                  <a:schemeClr val="tx2">
                    <a:lumMod val="60000"/>
                    <a:lumOff val="40000"/>
                  </a:schemeClr>
                </a:solidFill>
                <a:latin typeface="+mn-lt"/>
                <a:ea typeface="宋体" pitchFamily="2"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pPr algn="l"/>
            <a:r>
              <a:rPr lang="zh-CN" altLang="en-US" sz="2000" b="0" i="0" dirty="0">
                <a:solidFill>
                  <a:srgbClr val="000000"/>
                </a:solidFill>
                <a:effectLst/>
                <a:latin typeface="PingFang SC"/>
              </a:rPr>
              <a:t>触发器触发时：</a:t>
            </a:r>
          </a:p>
          <a:p>
            <a:pPr algn="l">
              <a:buFont typeface="+mj-lt"/>
              <a:buAutoNum type="arabicPeriod"/>
            </a:pPr>
            <a:r>
              <a:rPr lang="zh-CN" altLang="en-US" sz="2000" b="0" i="0" dirty="0">
                <a:solidFill>
                  <a:srgbClr val="000000"/>
                </a:solidFill>
                <a:effectLst/>
                <a:latin typeface="PingFang SC"/>
              </a:rPr>
              <a:t>系统自动在内存中创建</a:t>
            </a:r>
            <a:r>
              <a:rPr lang="en-US" altLang="zh-CN" sz="2000" b="0" i="0" dirty="0">
                <a:solidFill>
                  <a:srgbClr val="000000"/>
                </a:solidFill>
                <a:effectLst/>
                <a:latin typeface="PingFang SC"/>
              </a:rPr>
              <a:t>deleted</a:t>
            </a:r>
            <a:r>
              <a:rPr lang="zh-CN" altLang="en-US" sz="2000" b="0" i="0" dirty="0">
                <a:solidFill>
                  <a:srgbClr val="000000"/>
                </a:solidFill>
                <a:effectLst/>
                <a:latin typeface="PingFang SC"/>
              </a:rPr>
              <a:t>表或</a:t>
            </a:r>
            <a:r>
              <a:rPr lang="en-US" altLang="zh-CN" sz="2000" b="0" i="0" dirty="0">
                <a:solidFill>
                  <a:srgbClr val="000000"/>
                </a:solidFill>
                <a:effectLst/>
                <a:latin typeface="PingFang SC"/>
              </a:rPr>
              <a:t>inserted</a:t>
            </a:r>
            <a:r>
              <a:rPr lang="zh-CN" altLang="en-US" sz="2000" b="0" i="0" dirty="0">
                <a:solidFill>
                  <a:srgbClr val="000000"/>
                </a:solidFill>
                <a:effectLst/>
                <a:latin typeface="PingFang SC"/>
              </a:rPr>
              <a:t>表；</a:t>
            </a:r>
          </a:p>
          <a:p>
            <a:pPr algn="l">
              <a:buFont typeface="+mj-lt"/>
              <a:buAutoNum type="arabicPeriod"/>
            </a:pPr>
            <a:r>
              <a:rPr lang="zh-CN" altLang="en-US" sz="2000" b="0" i="0" dirty="0">
                <a:solidFill>
                  <a:srgbClr val="000000"/>
                </a:solidFill>
                <a:effectLst/>
                <a:latin typeface="PingFang SC"/>
              </a:rPr>
              <a:t>只读，不允许修改，触发器执行完成后，自动删除。</a:t>
            </a:r>
          </a:p>
          <a:p>
            <a:pPr algn="l"/>
            <a:r>
              <a:rPr lang="en-US" altLang="zh-CN" sz="2000" b="0" i="0" dirty="0">
                <a:solidFill>
                  <a:srgbClr val="000000"/>
                </a:solidFill>
                <a:effectLst/>
                <a:latin typeface="PingFang SC"/>
              </a:rPr>
              <a:t>inserted</a:t>
            </a:r>
            <a:r>
              <a:rPr lang="zh-CN" altLang="en-US" sz="2000" b="0" i="0" dirty="0">
                <a:solidFill>
                  <a:srgbClr val="000000"/>
                </a:solidFill>
                <a:effectLst/>
                <a:latin typeface="PingFang SC"/>
              </a:rPr>
              <a:t>表：</a:t>
            </a:r>
          </a:p>
          <a:p>
            <a:pPr algn="l">
              <a:buFont typeface="+mj-lt"/>
              <a:buAutoNum type="arabicPeriod"/>
            </a:pPr>
            <a:r>
              <a:rPr lang="zh-CN" altLang="en-US" sz="2000" b="0" i="0" dirty="0">
                <a:solidFill>
                  <a:srgbClr val="000000"/>
                </a:solidFill>
                <a:effectLst/>
                <a:latin typeface="PingFang SC"/>
              </a:rPr>
              <a:t>临时保存了插入或更新后的记录行；</a:t>
            </a:r>
          </a:p>
          <a:p>
            <a:pPr algn="l">
              <a:buFont typeface="+mj-lt"/>
              <a:buAutoNum type="arabicPeriod"/>
            </a:pPr>
            <a:r>
              <a:rPr lang="zh-CN" altLang="en-US" sz="2000" b="0" i="0" dirty="0">
                <a:solidFill>
                  <a:srgbClr val="000000"/>
                </a:solidFill>
                <a:effectLst/>
                <a:latin typeface="PingFang SC"/>
              </a:rPr>
              <a:t>可以从</a:t>
            </a:r>
            <a:r>
              <a:rPr lang="en-US" altLang="zh-CN" sz="2000" b="0" i="0" dirty="0">
                <a:solidFill>
                  <a:srgbClr val="000000"/>
                </a:solidFill>
                <a:effectLst/>
                <a:latin typeface="PingFang SC"/>
              </a:rPr>
              <a:t>inserted</a:t>
            </a:r>
            <a:r>
              <a:rPr lang="zh-CN" altLang="en-US" sz="2000" b="0" i="0" dirty="0">
                <a:solidFill>
                  <a:srgbClr val="000000"/>
                </a:solidFill>
                <a:effectLst/>
                <a:latin typeface="PingFang SC"/>
              </a:rPr>
              <a:t>表中检查插入的数据是否满足业务需求；</a:t>
            </a:r>
          </a:p>
          <a:p>
            <a:pPr algn="l">
              <a:buFont typeface="+mj-lt"/>
              <a:buAutoNum type="arabicPeriod"/>
            </a:pPr>
            <a:r>
              <a:rPr lang="zh-CN" altLang="en-US" sz="2000" b="0" i="0" dirty="0">
                <a:solidFill>
                  <a:srgbClr val="000000"/>
                </a:solidFill>
                <a:effectLst/>
                <a:latin typeface="PingFang SC"/>
              </a:rPr>
              <a:t>如果不满足，则向用户发送报告错误消息，并回滚插入操作。　</a:t>
            </a:r>
          </a:p>
          <a:p>
            <a:pPr algn="l"/>
            <a:r>
              <a:rPr lang="en-US" altLang="zh-CN" sz="2000" b="0" i="0" dirty="0">
                <a:solidFill>
                  <a:srgbClr val="000000"/>
                </a:solidFill>
                <a:effectLst/>
                <a:latin typeface="PingFang SC"/>
              </a:rPr>
              <a:t>deleted</a:t>
            </a:r>
            <a:r>
              <a:rPr lang="zh-CN" altLang="en-US" sz="2000" b="0" i="0" dirty="0">
                <a:solidFill>
                  <a:srgbClr val="000000"/>
                </a:solidFill>
                <a:effectLst/>
                <a:latin typeface="PingFang SC"/>
              </a:rPr>
              <a:t>表：</a:t>
            </a:r>
          </a:p>
          <a:p>
            <a:pPr algn="l">
              <a:buFont typeface="+mj-lt"/>
              <a:buAutoNum type="arabicPeriod"/>
            </a:pPr>
            <a:r>
              <a:rPr lang="zh-CN" altLang="en-US" sz="2000" b="0" i="0" dirty="0">
                <a:solidFill>
                  <a:srgbClr val="000000"/>
                </a:solidFill>
                <a:effectLst/>
                <a:latin typeface="PingFang SC"/>
              </a:rPr>
              <a:t>临时保存了删除或更新前的记录行；</a:t>
            </a:r>
          </a:p>
          <a:p>
            <a:pPr algn="l">
              <a:buFont typeface="+mj-lt"/>
              <a:buAutoNum type="arabicPeriod"/>
            </a:pPr>
            <a:r>
              <a:rPr lang="zh-CN" altLang="en-US" sz="2000" b="0" i="0" dirty="0">
                <a:solidFill>
                  <a:srgbClr val="000000"/>
                </a:solidFill>
                <a:effectLst/>
                <a:latin typeface="PingFang SC"/>
              </a:rPr>
              <a:t>可以从</a:t>
            </a:r>
            <a:r>
              <a:rPr lang="en-US" altLang="zh-CN" sz="2000" b="0" i="0" dirty="0">
                <a:solidFill>
                  <a:srgbClr val="000000"/>
                </a:solidFill>
                <a:effectLst/>
                <a:latin typeface="PingFang SC"/>
              </a:rPr>
              <a:t>deleted</a:t>
            </a:r>
            <a:r>
              <a:rPr lang="zh-CN" altLang="en-US" sz="2000" b="0" i="0" dirty="0">
                <a:solidFill>
                  <a:srgbClr val="000000"/>
                </a:solidFill>
                <a:effectLst/>
                <a:latin typeface="PingFang SC"/>
              </a:rPr>
              <a:t>表中检查被删除的数据是否满足业务需求；</a:t>
            </a:r>
          </a:p>
          <a:p>
            <a:pPr algn="l">
              <a:buFont typeface="+mj-lt"/>
              <a:buAutoNum type="arabicPeriod"/>
            </a:pPr>
            <a:r>
              <a:rPr lang="zh-CN" altLang="en-US" sz="2000" b="0" i="0" dirty="0">
                <a:solidFill>
                  <a:srgbClr val="000000"/>
                </a:solidFill>
                <a:effectLst/>
                <a:latin typeface="PingFang SC"/>
              </a:rPr>
              <a:t>如果不满足，则向用户报告错误消息，并回滚插入操作。</a:t>
            </a:r>
          </a:p>
          <a:p>
            <a:endParaRPr lang="en-US" altLang="zh-CN" sz="2000" dirty="0"/>
          </a:p>
        </p:txBody>
      </p:sp>
    </p:spTree>
    <p:extLst>
      <p:ext uri="{BB962C8B-B14F-4D97-AF65-F5344CB8AC3E}">
        <p14:creationId xmlns:p14="http://schemas.microsoft.com/office/powerpoint/2010/main" val="903099140"/>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a:ea typeface="宋体" pitchFamily="2" charset="-122"/>
              </a:rPr>
              <a:t>数据库完整性：触发器工作原理</a:t>
            </a:r>
          </a:p>
        </p:txBody>
      </p:sp>
      <p:pic>
        <p:nvPicPr>
          <p:cNvPr id="3" name="图片 2">
            <a:extLst>
              <a:ext uri="{FF2B5EF4-FFF2-40B4-BE49-F238E27FC236}">
                <a16:creationId xmlns:a16="http://schemas.microsoft.com/office/drawing/2014/main" id="{599F0ACE-854D-4711-8387-A3439BE2DE15}"/>
              </a:ext>
            </a:extLst>
          </p:cNvPr>
          <p:cNvPicPr>
            <a:picLocks noChangeAspect="1"/>
          </p:cNvPicPr>
          <p:nvPr/>
        </p:nvPicPr>
        <p:blipFill>
          <a:blip r:embed="rId2"/>
          <a:stretch>
            <a:fillRect/>
          </a:stretch>
        </p:blipFill>
        <p:spPr>
          <a:xfrm>
            <a:off x="629356" y="1772816"/>
            <a:ext cx="7139414" cy="3024335"/>
          </a:xfrm>
          <a:prstGeom prst="rect">
            <a:avLst/>
          </a:prstGeom>
        </p:spPr>
      </p:pic>
    </p:spTree>
    <p:extLst>
      <p:ext uri="{BB962C8B-B14F-4D97-AF65-F5344CB8AC3E}">
        <p14:creationId xmlns:p14="http://schemas.microsoft.com/office/powerpoint/2010/main" val="1011952654"/>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a:ea typeface="宋体" pitchFamily="2" charset="-122"/>
              </a:rPr>
              <a:t>数据库完整性：触发器工作原理</a:t>
            </a:r>
          </a:p>
        </p:txBody>
      </p:sp>
      <p:pic>
        <p:nvPicPr>
          <p:cNvPr id="6" name="图片 5">
            <a:extLst>
              <a:ext uri="{FF2B5EF4-FFF2-40B4-BE49-F238E27FC236}">
                <a16:creationId xmlns:a16="http://schemas.microsoft.com/office/drawing/2014/main" id="{E646915E-6324-45C5-89C6-7FFDE0A4AA8E}"/>
              </a:ext>
            </a:extLst>
          </p:cNvPr>
          <p:cNvPicPr>
            <a:picLocks noChangeAspect="1"/>
          </p:cNvPicPr>
          <p:nvPr/>
        </p:nvPicPr>
        <p:blipFill>
          <a:blip r:embed="rId2"/>
          <a:stretch>
            <a:fillRect/>
          </a:stretch>
        </p:blipFill>
        <p:spPr>
          <a:xfrm>
            <a:off x="185738" y="1268760"/>
            <a:ext cx="3939867" cy="3744416"/>
          </a:xfrm>
          <a:prstGeom prst="rect">
            <a:avLst/>
          </a:prstGeom>
        </p:spPr>
      </p:pic>
      <p:pic>
        <p:nvPicPr>
          <p:cNvPr id="8" name="图片 7">
            <a:extLst>
              <a:ext uri="{FF2B5EF4-FFF2-40B4-BE49-F238E27FC236}">
                <a16:creationId xmlns:a16="http://schemas.microsoft.com/office/drawing/2014/main" id="{43B6E2BC-D2A5-4392-B8F5-B8E25AA17C4F}"/>
              </a:ext>
            </a:extLst>
          </p:cNvPr>
          <p:cNvPicPr>
            <a:picLocks noChangeAspect="1"/>
          </p:cNvPicPr>
          <p:nvPr/>
        </p:nvPicPr>
        <p:blipFill>
          <a:blip r:embed="rId3"/>
          <a:stretch>
            <a:fillRect/>
          </a:stretch>
        </p:blipFill>
        <p:spPr>
          <a:xfrm>
            <a:off x="4572000" y="1287109"/>
            <a:ext cx="4074507" cy="3854546"/>
          </a:xfrm>
          <a:prstGeom prst="rect">
            <a:avLst/>
          </a:prstGeom>
        </p:spPr>
      </p:pic>
    </p:spTree>
    <p:extLst>
      <p:ext uri="{BB962C8B-B14F-4D97-AF65-F5344CB8AC3E}">
        <p14:creationId xmlns:p14="http://schemas.microsoft.com/office/powerpoint/2010/main" val="24464579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200" dirty="0">
                <a:ea typeface="宋体" charset="-122"/>
              </a:rPr>
              <a:t>数据库对象定义：创建与删除模式</a:t>
            </a:r>
          </a:p>
        </p:txBody>
      </p:sp>
      <p:sp>
        <p:nvSpPr>
          <p:cNvPr id="21507" name="Rectangle 3"/>
          <p:cNvSpPr>
            <a:spLocks noGrp="1" noChangeArrowheads="1"/>
          </p:cNvSpPr>
          <p:nvPr>
            <p:ph type="body" idx="1"/>
          </p:nvPr>
        </p:nvSpPr>
        <p:spPr>
          <a:xfrm>
            <a:off x="185738" y="1412776"/>
            <a:ext cx="8958262" cy="4911824"/>
          </a:xfrm>
        </p:spPr>
        <p:txBody>
          <a:bodyPr/>
          <a:lstStyle/>
          <a:p>
            <a:pPr eaLnBrk="1" hangingPunct="1">
              <a:lnSpc>
                <a:spcPts val="4000"/>
              </a:lnSpc>
              <a:buFont typeface="Wingdings" pitchFamily="2" charset="2"/>
              <a:buChar char="n"/>
            </a:pPr>
            <a:r>
              <a:rPr lang="en-US" altLang="zh-CN" sz="2400" dirty="0">
                <a:solidFill>
                  <a:srgbClr val="003399"/>
                </a:solidFill>
                <a:ea typeface="宋体" charset="-122"/>
              </a:rPr>
              <a:t>DROP SCHEMA &lt;</a:t>
            </a:r>
            <a:r>
              <a:rPr lang="zh-CN" altLang="en-US" sz="2400" dirty="0">
                <a:solidFill>
                  <a:srgbClr val="003399"/>
                </a:solidFill>
                <a:ea typeface="宋体" charset="-122"/>
              </a:rPr>
              <a:t>模式名</a:t>
            </a:r>
            <a:r>
              <a:rPr lang="en-US" altLang="zh-CN" sz="2400" dirty="0">
                <a:solidFill>
                  <a:srgbClr val="003399"/>
                </a:solidFill>
                <a:ea typeface="宋体" charset="-122"/>
              </a:rPr>
              <a:t>&gt;  &lt;</a:t>
            </a:r>
            <a:r>
              <a:rPr lang="en-US" altLang="zh-CN" sz="2400" dirty="0">
                <a:solidFill>
                  <a:srgbClr val="C00000"/>
                </a:solidFill>
                <a:ea typeface="宋体" charset="-122"/>
              </a:rPr>
              <a:t>CASCADE</a:t>
            </a:r>
            <a:r>
              <a:rPr lang="en-US" altLang="zh-CN" sz="2400" dirty="0">
                <a:solidFill>
                  <a:srgbClr val="003399"/>
                </a:solidFill>
                <a:ea typeface="宋体" charset="-122"/>
              </a:rPr>
              <a:t>|</a:t>
            </a:r>
            <a:r>
              <a:rPr lang="en-US" altLang="zh-CN" sz="2400" dirty="0">
                <a:solidFill>
                  <a:srgbClr val="C00000"/>
                </a:solidFill>
                <a:ea typeface="宋体" charset="-122"/>
              </a:rPr>
              <a:t>RESTRICT</a:t>
            </a:r>
            <a:r>
              <a:rPr lang="en-US" altLang="zh-CN" sz="2400" dirty="0">
                <a:solidFill>
                  <a:srgbClr val="003399"/>
                </a:solidFill>
                <a:ea typeface="宋体" charset="-122"/>
              </a:rPr>
              <a:t>&gt;</a:t>
            </a:r>
          </a:p>
          <a:p>
            <a:pPr lvl="1">
              <a:lnSpc>
                <a:spcPts val="4000"/>
              </a:lnSpc>
              <a:buFont typeface="Wingdings" pitchFamily="2" charset="2"/>
              <a:buChar char="n"/>
            </a:pPr>
            <a:r>
              <a:rPr lang="en-US" altLang="zh-CN" sz="2000" dirty="0">
                <a:ea typeface="宋体" charset="-122"/>
              </a:rPr>
              <a:t>CASCADE(</a:t>
            </a:r>
            <a:r>
              <a:rPr lang="zh-CN" altLang="en-US" sz="2000" dirty="0">
                <a:ea typeface="宋体" charset="-122"/>
              </a:rPr>
              <a:t>级联</a:t>
            </a:r>
            <a:r>
              <a:rPr lang="en-US" altLang="zh-CN" sz="2000" dirty="0">
                <a:ea typeface="宋体" charset="-122"/>
              </a:rPr>
              <a:t>)</a:t>
            </a:r>
            <a:r>
              <a:rPr lang="zh-CN" altLang="en-US" sz="2000" dirty="0">
                <a:ea typeface="宋体" charset="-122"/>
              </a:rPr>
              <a:t>：删除模式的同时把该模式中所有的数据库对象全部删除；</a:t>
            </a:r>
            <a:endParaRPr lang="en-US" altLang="zh-CN" sz="2000" dirty="0">
              <a:ea typeface="宋体" charset="-122"/>
            </a:endParaRPr>
          </a:p>
          <a:p>
            <a:pPr lvl="1">
              <a:lnSpc>
                <a:spcPts val="4000"/>
              </a:lnSpc>
              <a:buFont typeface="Wingdings" pitchFamily="2" charset="2"/>
              <a:buChar char="n"/>
            </a:pPr>
            <a:r>
              <a:rPr lang="en-US" altLang="zh-CN" sz="2000" dirty="0">
                <a:ea typeface="宋体" charset="-122"/>
              </a:rPr>
              <a:t>RESTRICT(</a:t>
            </a:r>
            <a:r>
              <a:rPr lang="zh-CN" altLang="en-US" sz="2000" dirty="0">
                <a:ea typeface="宋体" charset="-122"/>
              </a:rPr>
              <a:t>限制</a:t>
            </a:r>
            <a:r>
              <a:rPr lang="en-US" altLang="zh-CN" sz="2000" dirty="0">
                <a:ea typeface="宋体" charset="-122"/>
              </a:rPr>
              <a:t>)</a:t>
            </a:r>
            <a:r>
              <a:rPr lang="zh-CN" altLang="en-US" sz="2000" dirty="0">
                <a:ea typeface="宋体" charset="-122"/>
              </a:rPr>
              <a:t>：如果该模式中定义了下属的数据库对象（如表、视图等），则拒绝该删除语句的执行。即当该模式中没有任何下属对象时， 才可以删除。</a:t>
            </a:r>
          </a:p>
        </p:txBody>
      </p:sp>
    </p:spTree>
    <p:extLst>
      <p:ext uri="{BB962C8B-B14F-4D97-AF65-F5344CB8AC3E}">
        <p14:creationId xmlns:p14="http://schemas.microsoft.com/office/powerpoint/2010/main" val="33064550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a:ea typeface="宋体" pitchFamily="2" charset="-122"/>
              </a:rPr>
              <a:t>数据库完整性：触发器工作原理</a:t>
            </a:r>
          </a:p>
        </p:txBody>
      </p:sp>
      <p:pic>
        <p:nvPicPr>
          <p:cNvPr id="3" name="图片 2">
            <a:extLst>
              <a:ext uri="{FF2B5EF4-FFF2-40B4-BE49-F238E27FC236}">
                <a16:creationId xmlns:a16="http://schemas.microsoft.com/office/drawing/2014/main" id="{89C58F09-601A-4900-9490-B81317260D7A}"/>
              </a:ext>
            </a:extLst>
          </p:cNvPr>
          <p:cNvPicPr>
            <a:picLocks noChangeAspect="1"/>
          </p:cNvPicPr>
          <p:nvPr/>
        </p:nvPicPr>
        <p:blipFill>
          <a:blip r:embed="rId2"/>
          <a:stretch>
            <a:fillRect/>
          </a:stretch>
        </p:blipFill>
        <p:spPr>
          <a:xfrm>
            <a:off x="2055759" y="1196752"/>
            <a:ext cx="4639258" cy="4256638"/>
          </a:xfrm>
          <a:prstGeom prst="rect">
            <a:avLst/>
          </a:prstGeom>
        </p:spPr>
      </p:pic>
    </p:spTree>
    <p:extLst>
      <p:ext uri="{BB962C8B-B14F-4D97-AF65-F5344CB8AC3E}">
        <p14:creationId xmlns:p14="http://schemas.microsoft.com/office/powerpoint/2010/main" val="1758491285"/>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dirty="0">
                <a:ea typeface="宋体" pitchFamily="2" charset="-122"/>
              </a:rPr>
              <a:t>数据库完整性：触发器</a:t>
            </a:r>
          </a:p>
        </p:txBody>
      </p:sp>
      <p:sp>
        <p:nvSpPr>
          <p:cNvPr id="39939" name="Rectangle 3"/>
          <p:cNvSpPr>
            <a:spLocks noGrp="1" noChangeArrowheads="1"/>
          </p:cNvSpPr>
          <p:nvPr>
            <p:ph type="body" idx="1"/>
          </p:nvPr>
        </p:nvSpPr>
        <p:spPr>
          <a:xfrm>
            <a:off x="185738" y="1196752"/>
            <a:ext cx="8490718" cy="5204048"/>
          </a:xfrm>
        </p:spPr>
        <p:txBody>
          <a:bodyPr/>
          <a:lstStyle/>
          <a:p>
            <a:pPr>
              <a:lnSpc>
                <a:spcPts val="3500"/>
              </a:lnSpc>
            </a:pPr>
            <a:r>
              <a:rPr lang="zh-CN" altLang="en-US" sz="2400" dirty="0"/>
              <a:t>触发器类型</a:t>
            </a:r>
          </a:p>
          <a:p>
            <a:pPr lvl="1">
              <a:lnSpc>
                <a:spcPts val="3500"/>
              </a:lnSpc>
            </a:pPr>
            <a:r>
              <a:rPr lang="zh-CN" altLang="en-US" sz="1800" dirty="0">
                <a:ea typeface="宋体" pitchFamily="2" charset="-122"/>
              </a:rPr>
              <a:t>行级触发器（</a:t>
            </a:r>
            <a:r>
              <a:rPr lang="en-US" altLang="zh-CN" sz="1800" dirty="0">
                <a:ea typeface="宋体" pitchFamily="2" charset="-122"/>
              </a:rPr>
              <a:t>FOR EACH ROW</a:t>
            </a:r>
            <a:r>
              <a:rPr lang="zh-CN" altLang="en-US" sz="1800" dirty="0">
                <a:ea typeface="宋体" pitchFamily="2" charset="-122"/>
              </a:rPr>
              <a:t>）：指定操作每影响一行，都执行一次触发动作体</a:t>
            </a:r>
          </a:p>
          <a:p>
            <a:pPr lvl="1">
              <a:lnSpc>
                <a:spcPts val="3500"/>
              </a:lnSpc>
            </a:pPr>
            <a:r>
              <a:rPr lang="zh-CN" altLang="en-US" sz="1800" dirty="0">
                <a:ea typeface="宋体" pitchFamily="2" charset="-122"/>
              </a:rPr>
              <a:t>语句级触发器（</a:t>
            </a:r>
            <a:r>
              <a:rPr lang="en-US" altLang="zh-CN" sz="1800" dirty="0">
                <a:ea typeface="宋体" pitchFamily="2" charset="-122"/>
              </a:rPr>
              <a:t>FOR EACH STATEMENT</a:t>
            </a:r>
            <a:r>
              <a:rPr lang="zh-CN" altLang="en-US" sz="1800" dirty="0">
                <a:ea typeface="宋体" pitchFamily="2" charset="-122"/>
              </a:rPr>
              <a:t>）：指定操作每执行一次，则执行一次触发动作体</a:t>
            </a:r>
          </a:p>
          <a:p>
            <a:pPr eaLnBrk="1" hangingPunct="1">
              <a:lnSpc>
                <a:spcPts val="3500"/>
              </a:lnSpc>
            </a:pPr>
            <a:r>
              <a:rPr lang="zh-CN" altLang="en-US" sz="2400" dirty="0">
                <a:ea typeface="宋体" pitchFamily="2" charset="-122"/>
              </a:rPr>
              <a:t>触发条件</a:t>
            </a:r>
          </a:p>
          <a:p>
            <a:pPr lvl="1" eaLnBrk="1" hangingPunct="1">
              <a:lnSpc>
                <a:spcPts val="3500"/>
              </a:lnSpc>
            </a:pPr>
            <a:r>
              <a:rPr lang="zh-CN" altLang="en-US" sz="1800" dirty="0">
                <a:ea typeface="宋体" pitchFamily="2" charset="-122"/>
              </a:rPr>
              <a:t>触发条件为真时执行触发动作体</a:t>
            </a:r>
          </a:p>
          <a:p>
            <a:pPr lvl="1" eaLnBrk="1" hangingPunct="1">
              <a:lnSpc>
                <a:spcPts val="3500"/>
              </a:lnSpc>
            </a:pPr>
            <a:r>
              <a:rPr lang="zh-CN" altLang="en-US" sz="1800" dirty="0">
                <a:ea typeface="宋体" pitchFamily="2" charset="-122"/>
              </a:rPr>
              <a:t>可以省略</a:t>
            </a:r>
            <a:r>
              <a:rPr lang="en-US" altLang="zh-CN" sz="1800" dirty="0">
                <a:ea typeface="宋体" pitchFamily="2" charset="-122"/>
              </a:rPr>
              <a:t>WHEN</a:t>
            </a:r>
            <a:r>
              <a:rPr lang="zh-CN" altLang="en-US" sz="1800" dirty="0">
                <a:ea typeface="宋体" pitchFamily="2" charset="-122"/>
              </a:rPr>
              <a:t>触发条件，即默认触发条件为真</a:t>
            </a:r>
          </a:p>
          <a:p>
            <a:pPr eaLnBrk="1" hangingPunct="1">
              <a:lnSpc>
                <a:spcPts val="3500"/>
              </a:lnSpc>
            </a:pPr>
            <a:r>
              <a:rPr lang="zh-CN" altLang="en-US" sz="2400" dirty="0">
                <a:ea typeface="宋体" pitchFamily="2" charset="-122"/>
              </a:rPr>
              <a:t>触发动作体</a:t>
            </a:r>
          </a:p>
          <a:p>
            <a:pPr lvl="1" eaLnBrk="1" hangingPunct="1">
              <a:lnSpc>
                <a:spcPts val="3500"/>
              </a:lnSpc>
            </a:pPr>
            <a:r>
              <a:rPr lang="zh-CN" altLang="en-US" sz="1800" dirty="0">
                <a:ea typeface="宋体" pitchFamily="2" charset="-122"/>
              </a:rPr>
              <a:t>一个类似函数的</a:t>
            </a:r>
            <a:r>
              <a:rPr lang="en-US" altLang="zh-CN" sz="1800" dirty="0">
                <a:ea typeface="宋体" pitchFamily="2" charset="-122"/>
              </a:rPr>
              <a:t>PL/SQL</a:t>
            </a:r>
            <a:r>
              <a:rPr lang="zh-CN" altLang="en-US" sz="1800" dirty="0">
                <a:ea typeface="宋体" pitchFamily="2" charset="-122"/>
              </a:rPr>
              <a:t>过程块（或存储过程）</a:t>
            </a:r>
          </a:p>
        </p:txBody>
      </p:sp>
      <p:sp>
        <p:nvSpPr>
          <p:cNvPr id="4" name="Rectangle 3"/>
          <p:cNvSpPr txBox="1">
            <a:spLocks noChangeArrowheads="1"/>
          </p:cNvSpPr>
          <p:nvPr/>
        </p:nvSpPr>
        <p:spPr bwMode="auto">
          <a:xfrm>
            <a:off x="185738" y="2060848"/>
            <a:ext cx="8772524" cy="3960440"/>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40000"/>
              </a:lnSpc>
              <a:buFont typeface="Wingdings" panose="05000000000000000000" pitchFamily="2" charset="2"/>
              <a:buChar char="Ø"/>
            </a:pPr>
            <a:r>
              <a:rPr lang="zh-CN" altLang="en-US" sz="2000" b="0" kern="0" dirty="0">
                <a:ea typeface="宋体" pitchFamily="2" charset="-122"/>
              </a:rPr>
              <a:t>在有</a:t>
            </a:r>
            <a:r>
              <a:rPr lang="en-US" altLang="zh-CN" sz="2000" b="0" kern="0" dirty="0">
                <a:ea typeface="宋体" pitchFamily="2" charset="-122"/>
              </a:rPr>
              <a:t>1000</a:t>
            </a:r>
            <a:r>
              <a:rPr lang="zh-CN" altLang="en-US" sz="2000" b="0" kern="0" dirty="0">
                <a:ea typeface="宋体" pitchFamily="2" charset="-122"/>
              </a:rPr>
              <a:t>条记录的</a:t>
            </a:r>
            <a:r>
              <a:rPr lang="en-US" altLang="zh-CN" sz="2000" b="0" kern="0" dirty="0">
                <a:ea typeface="宋体" pitchFamily="2" charset="-122"/>
              </a:rPr>
              <a:t>Student</a:t>
            </a:r>
            <a:r>
              <a:rPr lang="zh-CN" altLang="en-US" sz="2000" b="0" kern="0" dirty="0">
                <a:ea typeface="宋体" pitchFamily="2" charset="-122"/>
              </a:rPr>
              <a:t>表上创建了一个</a:t>
            </a:r>
            <a:r>
              <a:rPr lang="en-US" altLang="zh-CN" sz="2000" b="0" kern="0" dirty="0">
                <a:ea typeface="宋体" pitchFamily="2" charset="-122"/>
              </a:rPr>
              <a:t>AFTER UPDATE</a:t>
            </a:r>
            <a:r>
              <a:rPr lang="zh-CN" altLang="en-US" sz="2000" b="0" kern="0" dirty="0">
                <a:ea typeface="宋体" pitchFamily="2" charset="-122"/>
              </a:rPr>
              <a:t>触发器。然后执行如下语句：</a:t>
            </a:r>
          </a:p>
          <a:p>
            <a:pPr>
              <a:lnSpc>
                <a:spcPct val="140000"/>
              </a:lnSpc>
              <a:buFont typeface="Wingdings" pitchFamily="2" charset="2"/>
              <a:buNone/>
            </a:pPr>
            <a:r>
              <a:rPr lang="zh-CN" altLang="en-US" sz="2000" b="0" kern="0" dirty="0">
                <a:ea typeface="宋体" pitchFamily="2" charset="-122"/>
              </a:rPr>
              <a:t>          </a:t>
            </a:r>
            <a:r>
              <a:rPr lang="en-US" altLang="zh-CN" sz="2000" b="0" kern="0" dirty="0">
                <a:solidFill>
                  <a:schemeClr val="tx2">
                    <a:lumMod val="60000"/>
                    <a:lumOff val="40000"/>
                  </a:schemeClr>
                </a:solidFill>
                <a:ea typeface="宋体" pitchFamily="2" charset="-122"/>
              </a:rPr>
              <a:t>UPDATE Student SET </a:t>
            </a:r>
            <a:r>
              <a:rPr lang="en-US" altLang="zh-CN" sz="2000" b="0" kern="0" dirty="0" err="1">
                <a:solidFill>
                  <a:schemeClr val="tx2">
                    <a:lumMod val="60000"/>
                    <a:lumOff val="40000"/>
                  </a:schemeClr>
                </a:solidFill>
                <a:ea typeface="宋体" pitchFamily="2" charset="-122"/>
              </a:rPr>
              <a:t>Sdept</a:t>
            </a:r>
            <a:r>
              <a:rPr lang="en-US" altLang="zh-CN" sz="2000" b="0" kern="0" dirty="0">
                <a:solidFill>
                  <a:schemeClr val="tx2">
                    <a:lumMod val="60000"/>
                    <a:lumOff val="40000"/>
                  </a:schemeClr>
                </a:solidFill>
                <a:ea typeface="宋体" pitchFamily="2" charset="-122"/>
              </a:rPr>
              <a:t>=‘CS’; </a:t>
            </a:r>
          </a:p>
          <a:p>
            <a:pPr lvl="1">
              <a:lnSpc>
                <a:spcPct val="140000"/>
              </a:lnSpc>
            </a:pPr>
            <a:r>
              <a:rPr lang="zh-CN" altLang="en-US" sz="1800" b="0" kern="0" dirty="0">
                <a:ea typeface="宋体" pitchFamily="2" charset="-122"/>
              </a:rPr>
              <a:t>如果该触发器为语句级触发器，那么执行完该语句后，触发动作只发生一次；</a:t>
            </a:r>
          </a:p>
          <a:p>
            <a:pPr lvl="1">
              <a:lnSpc>
                <a:spcPct val="140000"/>
              </a:lnSpc>
            </a:pPr>
            <a:r>
              <a:rPr lang="zh-CN" altLang="en-US" sz="1800" b="0" kern="0" dirty="0">
                <a:ea typeface="宋体" pitchFamily="2" charset="-122"/>
              </a:rPr>
              <a:t>如果是行级触发器，</a:t>
            </a:r>
            <a:r>
              <a:rPr lang="zh-CN" altLang="en-US" b="0" dirty="0">
                <a:latin typeface="等线" panose="02010600030101010101" pitchFamily="2" charset="-122"/>
                <a:ea typeface="等线" panose="02010600030101010101" pitchFamily="2" charset="-122"/>
              </a:rPr>
              <a:t>影响到几行记录，就执行几次触发器</a:t>
            </a:r>
            <a:r>
              <a:rPr lang="zh-CN" altLang="en-US" sz="1800" b="0" kern="0" dirty="0">
                <a:latin typeface="等线" panose="02010600030101010101" pitchFamily="2" charset="-122"/>
                <a:ea typeface="等线" panose="02010600030101010101" pitchFamily="2" charset="-122"/>
              </a:rPr>
              <a:t>。 </a:t>
            </a:r>
            <a:endParaRPr lang="en-US" altLang="zh-CN" sz="1800" b="0" kern="0" dirty="0">
              <a:latin typeface="等线" panose="02010600030101010101" pitchFamily="2" charset="-122"/>
              <a:ea typeface="等线" panose="02010600030101010101" pitchFamily="2" charset="-122"/>
            </a:endParaRPr>
          </a:p>
          <a:p>
            <a:pPr lvl="1">
              <a:lnSpc>
                <a:spcPct val="140000"/>
              </a:lnSpc>
            </a:pPr>
            <a:r>
              <a:rPr lang="zh-CN" altLang="en-US" b="0" dirty="0">
                <a:solidFill>
                  <a:srgbClr val="FF0000"/>
                </a:solidFill>
                <a:latin typeface="等线" panose="02010600030101010101" pitchFamily="2" charset="-122"/>
                <a:ea typeface="等线" panose="02010600030101010101" pitchFamily="2" charset="-122"/>
              </a:rPr>
              <a:t>行级触发器能够通过：</a:t>
            </a:r>
            <a:r>
              <a:rPr lang="en-US" altLang="zh-CN" b="0" dirty="0">
                <a:solidFill>
                  <a:srgbClr val="FF0000"/>
                </a:solidFill>
                <a:latin typeface="等线" panose="02010600030101010101" pitchFamily="2" charset="-122"/>
                <a:ea typeface="等线" panose="02010600030101010101" pitchFamily="2" charset="-122"/>
              </a:rPr>
              <a:t>new.</a:t>
            </a:r>
            <a:r>
              <a:rPr lang="zh-CN" altLang="en-US" b="0" dirty="0">
                <a:solidFill>
                  <a:srgbClr val="FF0000"/>
                </a:solidFill>
                <a:latin typeface="等线" panose="02010600030101010101" pitchFamily="2" charset="-122"/>
                <a:ea typeface="等线" panose="02010600030101010101" pitchFamily="2" charset="-122"/>
              </a:rPr>
              <a:t>属性 和 </a:t>
            </a:r>
            <a:r>
              <a:rPr lang="en-US" altLang="zh-CN" b="0" dirty="0">
                <a:solidFill>
                  <a:srgbClr val="FF0000"/>
                </a:solidFill>
                <a:latin typeface="等线" panose="02010600030101010101" pitchFamily="2" charset="-122"/>
                <a:ea typeface="等线" panose="02010600030101010101" pitchFamily="2" charset="-122"/>
              </a:rPr>
              <a:t>:old.</a:t>
            </a:r>
            <a:r>
              <a:rPr lang="zh-CN" altLang="en-US" b="0" dirty="0">
                <a:solidFill>
                  <a:srgbClr val="FF0000"/>
                </a:solidFill>
                <a:latin typeface="等线" panose="02010600030101010101" pitchFamily="2" charset="-122"/>
                <a:ea typeface="等线" panose="02010600030101010101" pitchFamily="2" charset="-122"/>
              </a:rPr>
              <a:t>属性等获得</a:t>
            </a:r>
            <a:r>
              <a:rPr lang="en-US" altLang="zh-CN" b="0" dirty="0">
                <a:solidFill>
                  <a:srgbClr val="FF0000"/>
                </a:solidFill>
                <a:latin typeface="等线" panose="02010600030101010101" pitchFamily="2" charset="-122"/>
                <a:ea typeface="等线" panose="02010600030101010101" pitchFamily="2" charset="-122"/>
              </a:rPr>
              <a:t>update</a:t>
            </a:r>
            <a:r>
              <a:rPr lang="zh-CN" altLang="en-US" b="0" dirty="0">
                <a:solidFill>
                  <a:srgbClr val="FF0000"/>
                </a:solidFill>
                <a:latin typeface="等线" panose="02010600030101010101" pitchFamily="2" charset="-122"/>
                <a:ea typeface="等线" panose="02010600030101010101" pitchFamily="2" charset="-122"/>
              </a:rPr>
              <a:t>或者</a:t>
            </a:r>
            <a:r>
              <a:rPr lang="en-US" altLang="zh-CN" b="0" dirty="0">
                <a:solidFill>
                  <a:srgbClr val="FF0000"/>
                </a:solidFill>
                <a:latin typeface="等线" panose="02010600030101010101" pitchFamily="2" charset="-122"/>
                <a:ea typeface="等线" panose="02010600030101010101" pitchFamily="2" charset="-122"/>
              </a:rPr>
              <a:t>insert</a:t>
            </a:r>
            <a:r>
              <a:rPr lang="zh-CN" altLang="en-US" b="0" dirty="0">
                <a:solidFill>
                  <a:srgbClr val="FF0000"/>
                </a:solidFill>
                <a:latin typeface="等线" panose="02010600030101010101" pitchFamily="2" charset="-122"/>
                <a:ea typeface="等线" panose="02010600030101010101" pitchFamily="2" charset="-122"/>
              </a:rPr>
              <a:t>发生之前的新值和发生值之后的旧值</a:t>
            </a:r>
            <a:endParaRPr lang="zh-CN" altLang="en-US" sz="1800" b="0" kern="0" dirty="0">
              <a:solidFill>
                <a:srgbClr val="FF0000"/>
              </a:solidFill>
              <a:latin typeface="等线" panose="02010600030101010101" pitchFamily="2" charset="-122"/>
              <a:ea typeface="等线" panose="02010600030101010101" pitchFamily="2" charset="-122"/>
            </a:endParaRPr>
          </a:p>
          <a:p>
            <a:endParaRPr lang="en-US" altLang="zh-CN" sz="2200" kern="0" dirty="0">
              <a:ea typeface="宋体" pitchFamily="2" charset="-122"/>
            </a:endParaRPr>
          </a:p>
        </p:txBody>
      </p:sp>
    </p:spTree>
    <p:extLst>
      <p:ext uri="{BB962C8B-B14F-4D97-AF65-F5344CB8AC3E}">
        <p14:creationId xmlns:p14="http://schemas.microsoft.com/office/powerpoint/2010/main" val="839040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39939">
                                            <p:txEl>
                                              <p:pRg st="0" end="0"/>
                                            </p:txEl>
                                          </p:spTgt>
                                        </p:tgtEl>
                                      </p:cBhvr>
                                    </p:animEffect>
                                    <p:set>
                                      <p:cBhvr>
                                        <p:cTn id="7" dur="1" fill="hold">
                                          <p:stCondLst>
                                            <p:cond delay="499"/>
                                          </p:stCondLst>
                                        </p:cTn>
                                        <p:tgtEl>
                                          <p:spTgt spid="39939">
                                            <p:txEl>
                                              <p:pRg st="0" end="0"/>
                                            </p:txEl>
                                          </p:spTgt>
                                        </p:tgtEl>
                                        <p:attrNameLst>
                                          <p:attrName>style.visibility</p:attrName>
                                        </p:attrNameLst>
                                      </p:cBhvr>
                                      <p:to>
                                        <p:strVal val="hidden"/>
                                      </p:to>
                                    </p:set>
                                  </p:childTnLst>
                                </p:cTn>
                              </p:par>
                              <p:par>
                                <p:cTn id="8" presetID="18" presetClass="exit" presetSubtype="12" fill="hold" grpId="0" nodeType="withEffect">
                                  <p:stCondLst>
                                    <p:cond delay="0"/>
                                  </p:stCondLst>
                                  <p:childTnLst>
                                    <p:animEffect transition="out" filter="strips(downLeft)">
                                      <p:cBhvr>
                                        <p:cTn id="9" dur="500"/>
                                        <p:tgtEl>
                                          <p:spTgt spid="39939">
                                            <p:txEl>
                                              <p:pRg st="1" end="1"/>
                                            </p:txEl>
                                          </p:spTgt>
                                        </p:tgtEl>
                                      </p:cBhvr>
                                    </p:animEffect>
                                    <p:set>
                                      <p:cBhvr>
                                        <p:cTn id="10" dur="1" fill="hold">
                                          <p:stCondLst>
                                            <p:cond delay="499"/>
                                          </p:stCondLst>
                                        </p:cTn>
                                        <p:tgtEl>
                                          <p:spTgt spid="39939">
                                            <p:txEl>
                                              <p:pRg st="1" end="1"/>
                                            </p:txEl>
                                          </p:spTgt>
                                        </p:tgtEl>
                                        <p:attrNameLst>
                                          <p:attrName>style.visibility</p:attrName>
                                        </p:attrNameLst>
                                      </p:cBhvr>
                                      <p:to>
                                        <p:strVal val="hidden"/>
                                      </p:to>
                                    </p:set>
                                  </p:childTnLst>
                                </p:cTn>
                              </p:par>
                              <p:par>
                                <p:cTn id="11" presetID="18" presetClass="exit" presetSubtype="12" fill="hold" grpId="0" nodeType="withEffect">
                                  <p:stCondLst>
                                    <p:cond delay="0"/>
                                  </p:stCondLst>
                                  <p:childTnLst>
                                    <p:animEffect transition="out" filter="strips(downLeft)">
                                      <p:cBhvr>
                                        <p:cTn id="12" dur="500"/>
                                        <p:tgtEl>
                                          <p:spTgt spid="39939">
                                            <p:txEl>
                                              <p:pRg st="2" end="2"/>
                                            </p:txEl>
                                          </p:spTgt>
                                        </p:tgtEl>
                                      </p:cBhvr>
                                    </p:animEffect>
                                    <p:set>
                                      <p:cBhvr>
                                        <p:cTn id="13" dur="1" fill="hold">
                                          <p:stCondLst>
                                            <p:cond delay="499"/>
                                          </p:stCondLst>
                                        </p:cTn>
                                        <p:tgtEl>
                                          <p:spTgt spid="39939">
                                            <p:txEl>
                                              <p:pRg st="2" end="2"/>
                                            </p:txEl>
                                          </p:spTgt>
                                        </p:tgtEl>
                                        <p:attrNameLst>
                                          <p:attrName>style.visibility</p:attrName>
                                        </p:attrNameLst>
                                      </p:cBhvr>
                                      <p:to>
                                        <p:strVal val="hidden"/>
                                      </p:to>
                                    </p:set>
                                  </p:childTnLst>
                                </p:cTn>
                              </p:par>
                              <p:par>
                                <p:cTn id="14" presetID="18" presetClass="exit" presetSubtype="12" fill="hold" grpId="0" nodeType="withEffect">
                                  <p:stCondLst>
                                    <p:cond delay="0"/>
                                  </p:stCondLst>
                                  <p:childTnLst>
                                    <p:animEffect transition="out" filter="strips(downLeft)">
                                      <p:cBhvr>
                                        <p:cTn id="15" dur="500"/>
                                        <p:tgtEl>
                                          <p:spTgt spid="39939">
                                            <p:txEl>
                                              <p:pRg st="3" end="3"/>
                                            </p:txEl>
                                          </p:spTgt>
                                        </p:tgtEl>
                                      </p:cBhvr>
                                    </p:animEffect>
                                    <p:set>
                                      <p:cBhvr>
                                        <p:cTn id="16" dur="1" fill="hold">
                                          <p:stCondLst>
                                            <p:cond delay="499"/>
                                          </p:stCondLst>
                                        </p:cTn>
                                        <p:tgtEl>
                                          <p:spTgt spid="39939">
                                            <p:txEl>
                                              <p:pRg st="3" end="3"/>
                                            </p:txEl>
                                          </p:spTgt>
                                        </p:tgtEl>
                                        <p:attrNameLst>
                                          <p:attrName>style.visibility</p:attrName>
                                        </p:attrNameLst>
                                      </p:cBhvr>
                                      <p:to>
                                        <p:strVal val="hidden"/>
                                      </p:to>
                                    </p:set>
                                  </p:childTnLst>
                                </p:cTn>
                              </p:par>
                              <p:par>
                                <p:cTn id="17" presetID="18" presetClass="exit" presetSubtype="12" fill="hold" grpId="0" nodeType="withEffect">
                                  <p:stCondLst>
                                    <p:cond delay="0"/>
                                  </p:stCondLst>
                                  <p:childTnLst>
                                    <p:animEffect transition="out" filter="strips(downLeft)">
                                      <p:cBhvr>
                                        <p:cTn id="18" dur="500"/>
                                        <p:tgtEl>
                                          <p:spTgt spid="39939">
                                            <p:txEl>
                                              <p:pRg st="4" end="4"/>
                                            </p:txEl>
                                          </p:spTgt>
                                        </p:tgtEl>
                                      </p:cBhvr>
                                    </p:animEffect>
                                    <p:set>
                                      <p:cBhvr>
                                        <p:cTn id="19" dur="1" fill="hold">
                                          <p:stCondLst>
                                            <p:cond delay="499"/>
                                          </p:stCondLst>
                                        </p:cTn>
                                        <p:tgtEl>
                                          <p:spTgt spid="39939">
                                            <p:txEl>
                                              <p:pRg st="4" end="4"/>
                                            </p:txEl>
                                          </p:spTgt>
                                        </p:tgtEl>
                                        <p:attrNameLst>
                                          <p:attrName>style.visibility</p:attrName>
                                        </p:attrNameLst>
                                      </p:cBhvr>
                                      <p:to>
                                        <p:strVal val="hidden"/>
                                      </p:to>
                                    </p:set>
                                  </p:childTnLst>
                                </p:cTn>
                              </p:par>
                              <p:par>
                                <p:cTn id="20" presetID="18" presetClass="exit" presetSubtype="12" fill="hold" grpId="0" nodeType="withEffect">
                                  <p:stCondLst>
                                    <p:cond delay="0"/>
                                  </p:stCondLst>
                                  <p:childTnLst>
                                    <p:animEffect transition="out" filter="strips(downLeft)">
                                      <p:cBhvr>
                                        <p:cTn id="21" dur="500"/>
                                        <p:tgtEl>
                                          <p:spTgt spid="39939">
                                            <p:txEl>
                                              <p:pRg st="5" end="5"/>
                                            </p:txEl>
                                          </p:spTgt>
                                        </p:tgtEl>
                                      </p:cBhvr>
                                    </p:animEffect>
                                    <p:set>
                                      <p:cBhvr>
                                        <p:cTn id="22" dur="1" fill="hold">
                                          <p:stCondLst>
                                            <p:cond delay="499"/>
                                          </p:stCondLst>
                                        </p:cTn>
                                        <p:tgtEl>
                                          <p:spTgt spid="39939">
                                            <p:txEl>
                                              <p:pRg st="5" end="5"/>
                                            </p:txEl>
                                          </p:spTgt>
                                        </p:tgtEl>
                                        <p:attrNameLst>
                                          <p:attrName>style.visibility</p:attrName>
                                        </p:attrNameLst>
                                      </p:cBhvr>
                                      <p:to>
                                        <p:strVal val="hidden"/>
                                      </p:to>
                                    </p:set>
                                  </p:childTnLst>
                                </p:cTn>
                              </p:par>
                              <p:par>
                                <p:cTn id="23" presetID="18" presetClass="exit" presetSubtype="12" fill="hold" grpId="0" nodeType="withEffect">
                                  <p:stCondLst>
                                    <p:cond delay="0"/>
                                  </p:stCondLst>
                                  <p:childTnLst>
                                    <p:animEffect transition="out" filter="strips(downLeft)">
                                      <p:cBhvr>
                                        <p:cTn id="24" dur="500"/>
                                        <p:tgtEl>
                                          <p:spTgt spid="39939">
                                            <p:txEl>
                                              <p:pRg st="6" end="6"/>
                                            </p:txEl>
                                          </p:spTgt>
                                        </p:tgtEl>
                                      </p:cBhvr>
                                    </p:animEffect>
                                    <p:set>
                                      <p:cBhvr>
                                        <p:cTn id="25" dur="1" fill="hold">
                                          <p:stCondLst>
                                            <p:cond delay="499"/>
                                          </p:stCondLst>
                                        </p:cTn>
                                        <p:tgtEl>
                                          <p:spTgt spid="39939">
                                            <p:txEl>
                                              <p:pRg st="6" end="6"/>
                                            </p:txEl>
                                          </p:spTgt>
                                        </p:tgtEl>
                                        <p:attrNameLst>
                                          <p:attrName>style.visibility</p:attrName>
                                        </p:attrNameLst>
                                      </p:cBhvr>
                                      <p:to>
                                        <p:strVal val="hidden"/>
                                      </p:to>
                                    </p:set>
                                  </p:childTnLst>
                                </p:cTn>
                              </p:par>
                              <p:par>
                                <p:cTn id="26" presetID="18" presetClass="exit" presetSubtype="12" fill="hold" grpId="0" nodeType="withEffect">
                                  <p:stCondLst>
                                    <p:cond delay="0"/>
                                  </p:stCondLst>
                                  <p:childTnLst>
                                    <p:animEffect transition="out" filter="strips(downLeft)">
                                      <p:cBhvr>
                                        <p:cTn id="27" dur="500"/>
                                        <p:tgtEl>
                                          <p:spTgt spid="39939">
                                            <p:txEl>
                                              <p:pRg st="7" end="7"/>
                                            </p:txEl>
                                          </p:spTgt>
                                        </p:tgtEl>
                                      </p:cBhvr>
                                    </p:animEffect>
                                    <p:set>
                                      <p:cBhvr>
                                        <p:cTn id="28" dur="1" fill="hold">
                                          <p:stCondLst>
                                            <p:cond delay="499"/>
                                          </p:stCondLst>
                                        </p:cTn>
                                        <p:tgtEl>
                                          <p:spTgt spid="39939">
                                            <p:txEl>
                                              <p:pRg st="7" end="7"/>
                                            </p:txEl>
                                          </p:spTgt>
                                        </p:tgtEl>
                                        <p:attrNameLst>
                                          <p:attrName>style.visibility</p:attrName>
                                        </p:attrNameLst>
                                      </p:cBhvr>
                                      <p:to>
                                        <p:strVal val="hidden"/>
                                      </p:to>
                                    </p:se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ea typeface="宋体" pitchFamily="2" charset="-122"/>
              </a:rPr>
              <a:t>数据库完整性：触发器</a:t>
            </a:r>
          </a:p>
        </p:txBody>
      </p:sp>
      <p:sp>
        <p:nvSpPr>
          <p:cNvPr id="40963" name="Rectangle 3"/>
          <p:cNvSpPr>
            <a:spLocks noGrp="1" noChangeArrowheads="1"/>
          </p:cNvSpPr>
          <p:nvPr>
            <p:ph type="body" idx="1"/>
          </p:nvPr>
        </p:nvSpPr>
        <p:spPr>
          <a:xfrm>
            <a:off x="157098" y="1124744"/>
            <a:ext cx="8729662" cy="3312368"/>
          </a:xfrm>
        </p:spPr>
        <p:txBody>
          <a:bodyPr/>
          <a:lstStyle/>
          <a:p>
            <a:r>
              <a:rPr lang="en-US" altLang="zh-CN" sz="1600" dirty="0"/>
              <a:t>create TRIGGER </a:t>
            </a:r>
            <a:r>
              <a:rPr lang="en-US" altLang="zh-CN" sz="1600" dirty="0" err="1"/>
              <a:t>t_laptop</a:t>
            </a:r>
            <a:r>
              <a:rPr lang="en-US" altLang="zh-CN" sz="1600" dirty="0"/>
              <a:t>     ON laptop after insert</a:t>
            </a:r>
          </a:p>
          <a:p>
            <a:r>
              <a:rPr lang="en-US" altLang="zh-CN" sz="1600" dirty="0"/>
              <a:t>as</a:t>
            </a:r>
          </a:p>
          <a:p>
            <a:r>
              <a:rPr lang="en-US" altLang="zh-CN" sz="1600" dirty="0">
                <a:solidFill>
                  <a:srgbClr val="FF66FF"/>
                </a:solidFill>
              </a:rPr>
              <a:t>declare @model varchar(20)</a:t>
            </a:r>
          </a:p>
          <a:p>
            <a:r>
              <a:rPr lang="en-US" altLang="zh-CN" sz="1600" dirty="0">
                <a:solidFill>
                  <a:srgbClr val="FF66FF"/>
                </a:solidFill>
              </a:rPr>
              <a:t>declare @price integer</a:t>
            </a:r>
          </a:p>
          <a:p>
            <a:r>
              <a:rPr lang="en-US" altLang="zh-CN" sz="1600" dirty="0">
                <a:solidFill>
                  <a:srgbClr val="FF66FF"/>
                </a:solidFill>
              </a:rPr>
              <a:t>declare @cnt integer</a:t>
            </a:r>
          </a:p>
          <a:p>
            <a:r>
              <a:rPr lang="en-US" altLang="zh-CN" sz="1600" dirty="0">
                <a:solidFill>
                  <a:srgbClr val="0070C0"/>
                </a:solidFill>
              </a:rPr>
              <a:t>begin</a:t>
            </a:r>
          </a:p>
          <a:p>
            <a:r>
              <a:rPr lang="en-US" altLang="zh-CN" sz="1600" dirty="0"/>
              <a:t>select @model=model,@price=price from inserted</a:t>
            </a:r>
          </a:p>
          <a:p>
            <a:r>
              <a:rPr lang="en-US" altLang="zh-CN" sz="1600" dirty="0"/>
              <a:t>select @cnt=count(*) from product where model=@model</a:t>
            </a:r>
          </a:p>
          <a:p>
            <a:r>
              <a:rPr lang="en-US" altLang="zh-CN" sz="1600" dirty="0"/>
              <a:t>if @cnt=0  </a:t>
            </a:r>
          </a:p>
          <a:p>
            <a:r>
              <a:rPr lang="en-US" altLang="zh-CN" sz="1600" dirty="0"/>
              <a:t> </a:t>
            </a:r>
            <a:r>
              <a:rPr lang="en-US" altLang="zh-CN" sz="1600" dirty="0">
                <a:solidFill>
                  <a:srgbClr val="0070C0"/>
                </a:solidFill>
              </a:rPr>
              <a:t>begin</a:t>
            </a:r>
          </a:p>
          <a:p>
            <a:r>
              <a:rPr lang="en-US" altLang="zh-CN" sz="1600" dirty="0"/>
              <a:t>  rollback </a:t>
            </a:r>
          </a:p>
          <a:p>
            <a:r>
              <a:rPr lang="en-US" altLang="zh-CN" sz="1600" dirty="0"/>
              <a:t>  </a:t>
            </a:r>
            <a:r>
              <a:rPr lang="en-US" altLang="zh-CN" sz="1600" dirty="0" err="1"/>
              <a:t>raiserror</a:t>
            </a:r>
            <a:r>
              <a:rPr lang="en-US" altLang="zh-CN" sz="1600" dirty="0"/>
              <a:t>('</a:t>
            </a:r>
            <a:r>
              <a:rPr lang="zh-CN" altLang="en-US" sz="1600" dirty="0"/>
              <a:t>型号不存在，不能插入</a:t>
            </a:r>
            <a:r>
              <a:rPr lang="en-US" altLang="zh-CN" sz="1600" dirty="0"/>
              <a:t>laptop',16,1)</a:t>
            </a:r>
          </a:p>
          <a:p>
            <a:r>
              <a:rPr lang="en-US" altLang="zh-CN" sz="1600" dirty="0">
                <a:solidFill>
                  <a:srgbClr val="0070C0"/>
                </a:solidFill>
              </a:rPr>
              <a:t>end</a:t>
            </a:r>
          </a:p>
          <a:p>
            <a:r>
              <a:rPr lang="en-US" altLang="zh-CN" sz="1600" dirty="0"/>
              <a:t>else</a:t>
            </a:r>
          </a:p>
          <a:p>
            <a:r>
              <a:rPr lang="en-US" altLang="zh-CN" sz="1600" dirty="0">
                <a:solidFill>
                  <a:srgbClr val="0070C0"/>
                </a:solidFill>
              </a:rPr>
              <a:t> begin</a:t>
            </a:r>
          </a:p>
          <a:p>
            <a:r>
              <a:rPr lang="en-US" altLang="zh-CN" sz="1600" dirty="0"/>
              <a:t>   update laptop set price = @price where model=@model</a:t>
            </a:r>
          </a:p>
          <a:p>
            <a:r>
              <a:rPr lang="en-US" altLang="zh-CN" sz="1600" dirty="0">
                <a:solidFill>
                  <a:srgbClr val="0070C0"/>
                </a:solidFill>
              </a:rPr>
              <a:t> end</a:t>
            </a:r>
          </a:p>
          <a:p>
            <a:r>
              <a:rPr lang="en-US" altLang="zh-CN" sz="1600" dirty="0">
                <a:solidFill>
                  <a:srgbClr val="0070C0"/>
                </a:solidFill>
              </a:rPr>
              <a:t>end</a:t>
            </a:r>
            <a:endParaRPr lang="en-US" altLang="zh-CN" sz="1600" b="0" dirty="0">
              <a:solidFill>
                <a:srgbClr val="0070C0"/>
              </a:solidFill>
              <a:ea typeface="宋体" pitchFamily="2" charset="-122"/>
            </a:endParaRPr>
          </a:p>
        </p:txBody>
      </p:sp>
    </p:spTree>
    <p:extLst>
      <p:ext uri="{BB962C8B-B14F-4D97-AF65-F5344CB8AC3E}">
        <p14:creationId xmlns:p14="http://schemas.microsoft.com/office/powerpoint/2010/main" val="1322086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arn(inVertic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arn(inVertical)">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arn(inVertical)">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barn(inVertical)">
                                      <p:cBhvr>
                                        <p:cTn id="22" dur="500"/>
                                        <p:tgtEl>
                                          <p:spTgt spid="40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barn(inVertical)">
                                      <p:cBhvr>
                                        <p:cTn id="27" dur="500"/>
                                        <p:tgtEl>
                                          <p:spTgt spid="40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0963">
                                            <p:txEl>
                                              <p:pRg st="5" end="5"/>
                                            </p:txEl>
                                          </p:spTgt>
                                        </p:tgtEl>
                                        <p:attrNameLst>
                                          <p:attrName>style.visibility</p:attrName>
                                        </p:attrNameLst>
                                      </p:cBhvr>
                                      <p:to>
                                        <p:strVal val="visible"/>
                                      </p:to>
                                    </p:set>
                                    <p:animEffect transition="in" filter="barn(inVertical)">
                                      <p:cBhvr>
                                        <p:cTn id="32" dur="500"/>
                                        <p:tgtEl>
                                          <p:spTgt spid="409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0963">
                                            <p:txEl>
                                              <p:pRg st="6" end="6"/>
                                            </p:txEl>
                                          </p:spTgt>
                                        </p:tgtEl>
                                        <p:attrNameLst>
                                          <p:attrName>style.visibility</p:attrName>
                                        </p:attrNameLst>
                                      </p:cBhvr>
                                      <p:to>
                                        <p:strVal val="visible"/>
                                      </p:to>
                                    </p:set>
                                    <p:animEffect transition="in" filter="barn(inVertical)">
                                      <p:cBhvr>
                                        <p:cTn id="37" dur="500"/>
                                        <p:tgtEl>
                                          <p:spTgt spid="409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0963">
                                            <p:txEl>
                                              <p:pRg st="7" end="7"/>
                                            </p:txEl>
                                          </p:spTgt>
                                        </p:tgtEl>
                                        <p:attrNameLst>
                                          <p:attrName>style.visibility</p:attrName>
                                        </p:attrNameLst>
                                      </p:cBhvr>
                                      <p:to>
                                        <p:strVal val="visible"/>
                                      </p:to>
                                    </p:set>
                                    <p:animEffect transition="in" filter="barn(inVertical)">
                                      <p:cBhvr>
                                        <p:cTn id="42" dur="500"/>
                                        <p:tgtEl>
                                          <p:spTgt spid="409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0963">
                                            <p:txEl>
                                              <p:pRg st="8" end="8"/>
                                            </p:txEl>
                                          </p:spTgt>
                                        </p:tgtEl>
                                        <p:attrNameLst>
                                          <p:attrName>style.visibility</p:attrName>
                                        </p:attrNameLst>
                                      </p:cBhvr>
                                      <p:to>
                                        <p:strVal val="visible"/>
                                      </p:to>
                                    </p:set>
                                    <p:animEffect transition="in" filter="barn(inVertical)">
                                      <p:cBhvr>
                                        <p:cTn id="47" dur="500"/>
                                        <p:tgtEl>
                                          <p:spTgt spid="4096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0963">
                                            <p:txEl>
                                              <p:pRg st="9" end="9"/>
                                            </p:txEl>
                                          </p:spTgt>
                                        </p:tgtEl>
                                        <p:attrNameLst>
                                          <p:attrName>style.visibility</p:attrName>
                                        </p:attrNameLst>
                                      </p:cBhvr>
                                      <p:to>
                                        <p:strVal val="visible"/>
                                      </p:to>
                                    </p:set>
                                    <p:animEffect transition="in" filter="barn(inVertical)">
                                      <p:cBhvr>
                                        <p:cTn id="52" dur="500"/>
                                        <p:tgtEl>
                                          <p:spTgt spid="4096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0963">
                                            <p:txEl>
                                              <p:pRg st="10" end="10"/>
                                            </p:txEl>
                                          </p:spTgt>
                                        </p:tgtEl>
                                        <p:attrNameLst>
                                          <p:attrName>style.visibility</p:attrName>
                                        </p:attrNameLst>
                                      </p:cBhvr>
                                      <p:to>
                                        <p:strVal val="visible"/>
                                      </p:to>
                                    </p:set>
                                    <p:animEffect transition="in" filter="barn(inVertical)">
                                      <p:cBhvr>
                                        <p:cTn id="57" dur="500"/>
                                        <p:tgtEl>
                                          <p:spTgt spid="4096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0963">
                                            <p:txEl>
                                              <p:pRg st="11" end="11"/>
                                            </p:txEl>
                                          </p:spTgt>
                                        </p:tgtEl>
                                        <p:attrNameLst>
                                          <p:attrName>style.visibility</p:attrName>
                                        </p:attrNameLst>
                                      </p:cBhvr>
                                      <p:to>
                                        <p:strVal val="visible"/>
                                      </p:to>
                                    </p:set>
                                    <p:animEffect transition="in" filter="barn(inVertical)">
                                      <p:cBhvr>
                                        <p:cTn id="62" dur="500"/>
                                        <p:tgtEl>
                                          <p:spTgt spid="4096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0963">
                                            <p:txEl>
                                              <p:pRg st="12" end="12"/>
                                            </p:txEl>
                                          </p:spTgt>
                                        </p:tgtEl>
                                        <p:attrNameLst>
                                          <p:attrName>style.visibility</p:attrName>
                                        </p:attrNameLst>
                                      </p:cBhvr>
                                      <p:to>
                                        <p:strVal val="visible"/>
                                      </p:to>
                                    </p:set>
                                    <p:animEffect transition="in" filter="barn(inVertical)">
                                      <p:cBhvr>
                                        <p:cTn id="67" dur="500"/>
                                        <p:tgtEl>
                                          <p:spTgt spid="4096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40963">
                                            <p:txEl>
                                              <p:pRg st="13" end="13"/>
                                            </p:txEl>
                                          </p:spTgt>
                                        </p:tgtEl>
                                        <p:attrNameLst>
                                          <p:attrName>style.visibility</p:attrName>
                                        </p:attrNameLst>
                                      </p:cBhvr>
                                      <p:to>
                                        <p:strVal val="visible"/>
                                      </p:to>
                                    </p:set>
                                    <p:animEffect transition="in" filter="barn(inVertical)">
                                      <p:cBhvr>
                                        <p:cTn id="72" dur="500"/>
                                        <p:tgtEl>
                                          <p:spTgt spid="4096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40963">
                                            <p:txEl>
                                              <p:pRg st="14" end="14"/>
                                            </p:txEl>
                                          </p:spTgt>
                                        </p:tgtEl>
                                        <p:attrNameLst>
                                          <p:attrName>style.visibility</p:attrName>
                                        </p:attrNameLst>
                                      </p:cBhvr>
                                      <p:to>
                                        <p:strVal val="visible"/>
                                      </p:to>
                                    </p:set>
                                    <p:animEffect transition="in" filter="barn(inVertical)">
                                      <p:cBhvr>
                                        <p:cTn id="77" dur="500"/>
                                        <p:tgtEl>
                                          <p:spTgt spid="4096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0963">
                                            <p:txEl>
                                              <p:pRg st="15" end="15"/>
                                            </p:txEl>
                                          </p:spTgt>
                                        </p:tgtEl>
                                        <p:attrNameLst>
                                          <p:attrName>style.visibility</p:attrName>
                                        </p:attrNameLst>
                                      </p:cBhvr>
                                      <p:to>
                                        <p:strVal val="visible"/>
                                      </p:to>
                                    </p:set>
                                    <p:animEffect transition="in" filter="barn(inVertical)">
                                      <p:cBhvr>
                                        <p:cTn id="82" dur="500"/>
                                        <p:tgtEl>
                                          <p:spTgt spid="4096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0963">
                                            <p:txEl>
                                              <p:pRg st="16" end="16"/>
                                            </p:txEl>
                                          </p:spTgt>
                                        </p:tgtEl>
                                        <p:attrNameLst>
                                          <p:attrName>style.visibility</p:attrName>
                                        </p:attrNameLst>
                                      </p:cBhvr>
                                      <p:to>
                                        <p:strVal val="visible"/>
                                      </p:to>
                                    </p:set>
                                    <p:animEffect transition="in" filter="barn(inVertical)">
                                      <p:cBhvr>
                                        <p:cTn id="87" dur="500"/>
                                        <p:tgtEl>
                                          <p:spTgt spid="4096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40963">
                                            <p:txEl>
                                              <p:pRg st="17" end="17"/>
                                            </p:txEl>
                                          </p:spTgt>
                                        </p:tgtEl>
                                        <p:attrNameLst>
                                          <p:attrName>style.visibility</p:attrName>
                                        </p:attrNameLst>
                                      </p:cBhvr>
                                      <p:to>
                                        <p:strVal val="visible"/>
                                      </p:to>
                                    </p:set>
                                    <p:animEffect transition="in" filter="barn(inVertical)">
                                      <p:cBhvr>
                                        <p:cTn id="92" dur="500"/>
                                        <p:tgtEl>
                                          <p:spTgt spid="4096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ea typeface="宋体" pitchFamily="2" charset="-122"/>
              </a:rPr>
              <a:t>数据库完整性：触发器</a:t>
            </a:r>
          </a:p>
        </p:txBody>
      </p:sp>
      <p:sp>
        <p:nvSpPr>
          <p:cNvPr id="3" name="文本框 2">
            <a:extLst>
              <a:ext uri="{FF2B5EF4-FFF2-40B4-BE49-F238E27FC236}">
                <a16:creationId xmlns:a16="http://schemas.microsoft.com/office/drawing/2014/main" id="{12F822E7-61C6-4349-C7CF-FE9B163C2B18}"/>
              </a:ext>
            </a:extLst>
          </p:cNvPr>
          <p:cNvSpPr txBox="1"/>
          <p:nvPr/>
        </p:nvSpPr>
        <p:spPr>
          <a:xfrm>
            <a:off x="467544" y="1268760"/>
            <a:ext cx="7344816" cy="3785652"/>
          </a:xfrm>
          <a:prstGeom prst="rect">
            <a:avLst/>
          </a:prstGeom>
          <a:noFill/>
        </p:spPr>
        <p:txBody>
          <a:bodyPr wrap="square">
            <a:spAutoFit/>
          </a:bodyPr>
          <a:lstStyle/>
          <a:p>
            <a:pPr algn="l"/>
            <a:r>
              <a:rPr lang="en-US" altLang="zh-CN" dirty="0"/>
              <a:t>create TRIGGER </a:t>
            </a:r>
            <a:r>
              <a:rPr lang="en-US" altLang="zh-CN" dirty="0" err="1"/>
              <a:t>t_sc</a:t>
            </a:r>
            <a:r>
              <a:rPr lang="en-US" altLang="zh-CN" dirty="0"/>
              <a:t>     after insert ON </a:t>
            </a:r>
            <a:r>
              <a:rPr lang="en-US" altLang="zh-CN" dirty="0" err="1"/>
              <a:t>sc</a:t>
            </a:r>
            <a:r>
              <a:rPr lang="en-US" altLang="zh-CN" dirty="0"/>
              <a:t> for each row</a:t>
            </a:r>
          </a:p>
          <a:p>
            <a:pPr algn="l"/>
            <a:endParaRPr lang="en-US" altLang="zh-CN" dirty="0"/>
          </a:p>
          <a:p>
            <a:pPr algn="l"/>
            <a:r>
              <a:rPr lang="en-US" altLang="zh-CN" dirty="0"/>
              <a:t>begin</a:t>
            </a:r>
          </a:p>
          <a:p>
            <a:pPr algn="l"/>
            <a:r>
              <a:rPr lang="en-US" altLang="zh-CN" dirty="0"/>
              <a:t> DECLARE cc INTEGER;</a:t>
            </a:r>
          </a:p>
          <a:p>
            <a:pPr algn="l"/>
            <a:r>
              <a:rPr lang="en-US" altLang="zh-CN" dirty="0"/>
              <a:t> select </a:t>
            </a:r>
            <a:r>
              <a:rPr lang="en-US" altLang="zh-CN" dirty="0" err="1"/>
              <a:t>cnt</a:t>
            </a:r>
            <a:r>
              <a:rPr lang="en-US" altLang="zh-CN" dirty="0"/>
              <a:t>  into cc from </a:t>
            </a:r>
            <a:r>
              <a:rPr lang="en-US" altLang="zh-CN" dirty="0" err="1"/>
              <a:t>c_count</a:t>
            </a:r>
            <a:r>
              <a:rPr lang="en-US" altLang="zh-CN" dirty="0"/>
              <a:t> where </a:t>
            </a:r>
            <a:r>
              <a:rPr lang="en-US" altLang="zh-CN" dirty="0" err="1"/>
              <a:t>cno</a:t>
            </a:r>
            <a:r>
              <a:rPr lang="en-US" altLang="zh-CN" dirty="0"/>
              <a:t>= </a:t>
            </a:r>
            <a:r>
              <a:rPr lang="en-US" altLang="zh-CN" dirty="0" err="1"/>
              <a:t>new.cno</a:t>
            </a:r>
            <a:r>
              <a:rPr lang="en-US" altLang="zh-CN" dirty="0"/>
              <a:t> ;</a:t>
            </a:r>
          </a:p>
          <a:p>
            <a:pPr algn="l"/>
            <a:r>
              <a:rPr lang="en-US" altLang="zh-CN" dirty="0"/>
              <a:t>IF </a:t>
            </a:r>
            <a:r>
              <a:rPr lang="en-US" altLang="zh-CN" dirty="0" err="1"/>
              <a:t>isnull</a:t>
            </a:r>
            <a:r>
              <a:rPr lang="en-US" altLang="zh-CN" dirty="0"/>
              <a:t>(cc)   then </a:t>
            </a:r>
          </a:p>
          <a:p>
            <a:pPr algn="l"/>
            <a:r>
              <a:rPr lang="en-US" altLang="zh-CN" dirty="0"/>
              <a:t>insert into </a:t>
            </a:r>
            <a:r>
              <a:rPr lang="en-US" altLang="zh-CN" dirty="0" err="1"/>
              <a:t>c_count</a:t>
            </a:r>
            <a:r>
              <a:rPr lang="en-US" altLang="zh-CN" dirty="0"/>
              <a:t>(</a:t>
            </a:r>
            <a:r>
              <a:rPr lang="en-US" altLang="zh-CN" dirty="0" err="1"/>
              <a:t>cno,cnt</a:t>
            </a:r>
            <a:r>
              <a:rPr lang="en-US" altLang="zh-CN" dirty="0"/>
              <a:t>)values(new.cno,1);</a:t>
            </a:r>
          </a:p>
          <a:p>
            <a:pPr algn="l"/>
            <a:r>
              <a:rPr lang="en-US" altLang="zh-CN" dirty="0"/>
              <a:t>else</a:t>
            </a:r>
          </a:p>
          <a:p>
            <a:pPr algn="l"/>
            <a:r>
              <a:rPr lang="en-US" altLang="zh-CN"/>
              <a:t> </a:t>
            </a:r>
            <a:endParaRPr lang="en-US" altLang="zh-CN" dirty="0"/>
          </a:p>
          <a:p>
            <a:pPr algn="l"/>
            <a:r>
              <a:rPr lang="en-US" altLang="zh-CN" dirty="0"/>
              <a:t>update </a:t>
            </a:r>
            <a:r>
              <a:rPr lang="en-US" altLang="zh-CN" dirty="0" err="1"/>
              <a:t>c_count</a:t>
            </a:r>
            <a:r>
              <a:rPr lang="en-US" altLang="zh-CN" dirty="0"/>
              <a:t> set </a:t>
            </a:r>
            <a:r>
              <a:rPr lang="en-US" altLang="zh-CN" dirty="0" err="1"/>
              <a:t>cnt</a:t>
            </a:r>
            <a:r>
              <a:rPr lang="en-US" altLang="zh-CN" dirty="0"/>
              <a:t> = </a:t>
            </a:r>
            <a:r>
              <a:rPr lang="en-US" altLang="zh-CN" dirty="0" err="1"/>
              <a:t>cnt</a:t>
            </a:r>
            <a:r>
              <a:rPr lang="en-US" altLang="zh-CN" dirty="0"/>
              <a:t> +1 where </a:t>
            </a:r>
            <a:r>
              <a:rPr lang="en-US" altLang="zh-CN" dirty="0" err="1"/>
              <a:t>cno</a:t>
            </a:r>
            <a:r>
              <a:rPr lang="en-US" altLang="zh-CN" dirty="0"/>
              <a:t> = </a:t>
            </a:r>
            <a:r>
              <a:rPr lang="en-US" altLang="zh-CN" dirty="0" err="1"/>
              <a:t>new.cno</a:t>
            </a:r>
            <a:r>
              <a:rPr lang="en-US" altLang="zh-CN" dirty="0"/>
              <a:t> ;</a:t>
            </a:r>
          </a:p>
          <a:p>
            <a:pPr algn="l"/>
            <a:r>
              <a:rPr lang="en-US" altLang="zh-CN" dirty="0"/>
              <a:t>end if ;</a:t>
            </a:r>
          </a:p>
          <a:p>
            <a:pPr algn="l"/>
            <a:r>
              <a:rPr lang="en-US" altLang="zh-CN" dirty="0"/>
              <a:t>end;</a:t>
            </a:r>
          </a:p>
        </p:txBody>
      </p:sp>
    </p:spTree>
    <p:extLst>
      <p:ext uri="{BB962C8B-B14F-4D97-AF65-F5344CB8AC3E}">
        <p14:creationId xmlns:p14="http://schemas.microsoft.com/office/powerpoint/2010/main" val="3628236901"/>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ea typeface="宋体" pitchFamily="2" charset="-122"/>
              </a:rPr>
              <a:t>数据库完整性：触发器</a:t>
            </a:r>
          </a:p>
        </p:txBody>
      </p:sp>
      <p:sp>
        <p:nvSpPr>
          <p:cNvPr id="41987" name="Rectangle 3"/>
          <p:cNvSpPr>
            <a:spLocks noGrp="1" noChangeArrowheads="1"/>
          </p:cNvSpPr>
          <p:nvPr>
            <p:ph type="body" idx="1"/>
          </p:nvPr>
        </p:nvSpPr>
        <p:spPr>
          <a:xfrm>
            <a:off x="185738" y="1196752"/>
            <a:ext cx="8229600" cy="1008112"/>
          </a:xfrm>
          <a:solidFill>
            <a:schemeClr val="bg1">
              <a:lumMod val="90000"/>
            </a:schemeClr>
          </a:solidFill>
        </p:spPr>
        <p:txBody>
          <a:bodyPr/>
          <a:lstStyle/>
          <a:p>
            <a:pPr eaLnBrk="1" hangingPunct="1">
              <a:lnSpc>
                <a:spcPts val="3000"/>
              </a:lnSpc>
              <a:buFont typeface="Wingdings" panose="05000000000000000000" pitchFamily="2" charset="2"/>
              <a:buChar char="Ø"/>
            </a:pPr>
            <a:r>
              <a:rPr lang="zh-CN" altLang="en-US" sz="2000" dirty="0">
                <a:ea typeface="宋体" pitchFamily="2" charset="-122"/>
              </a:rPr>
              <a:t>定义</a:t>
            </a:r>
            <a:r>
              <a:rPr lang="en-US" altLang="zh-CN" sz="2000" dirty="0">
                <a:ea typeface="宋体" pitchFamily="2" charset="-122"/>
              </a:rPr>
              <a:t>AFTER</a:t>
            </a:r>
            <a:r>
              <a:rPr lang="zh-CN" altLang="en-US" sz="2000" dirty="0">
                <a:ea typeface="宋体" pitchFamily="2" charset="-122"/>
              </a:rPr>
              <a:t>行级触发器，当选课表</a:t>
            </a:r>
            <a:r>
              <a:rPr lang="en-US" altLang="zh-CN" sz="2000" dirty="0">
                <a:ea typeface="宋体" pitchFamily="2" charset="-122"/>
              </a:rPr>
              <a:t>SC</a:t>
            </a:r>
            <a:r>
              <a:rPr lang="zh-CN" altLang="en-US" sz="2000" dirty="0">
                <a:ea typeface="宋体" pitchFamily="2" charset="-122"/>
              </a:rPr>
              <a:t>中的成绩发生变化后，就自动在成绩变化表</a:t>
            </a:r>
            <a:r>
              <a:rPr lang="en-US" altLang="zh-CN" sz="2000" dirty="0" err="1">
                <a:ea typeface="宋体" pitchFamily="2" charset="-122"/>
              </a:rPr>
              <a:t>Grade_log</a:t>
            </a:r>
            <a:r>
              <a:rPr lang="zh-CN" altLang="en-US" sz="2000" dirty="0">
                <a:ea typeface="宋体" pitchFamily="2" charset="-122"/>
              </a:rPr>
              <a:t>中增加一条相应记录。</a:t>
            </a:r>
          </a:p>
          <a:p>
            <a:pPr eaLnBrk="1" hangingPunct="1">
              <a:lnSpc>
                <a:spcPct val="110000"/>
              </a:lnSpc>
              <a:buFont typeface="Wingdings" pitchFamily="2" charset="2"/>
              <a:buNone/>
            </a:pPr>
            <a:r>
              <a:rPr lang="zh-CN" altLang="en-US" sz="2000" dirty="0">
                <a:ea typeface="宋体" pitchFamily="2" charset="-122"/>
              </a:rPr>
              <a:t>   </a:t>
            </a:r>
          </a:p>
        </p:txBody>
      </p:sp>
      <p:sp>
        <p:nvSpPr>
          <p:cNvPr id="4" name="Rectangle 3"/>
          <p:cNvSpPr txBox="1">
            <a:spLocks noChangeArrowheads="1"/>
          </p:cNvSpPr>
          <p:nvPr/>
        </p:nvSpPr>
        <p:spPr bwMode="auto">
          <a:xfrm>
            <a:off x="683568" y="2347020"/>
            <a:ext cx="7280150" cy="2677616"/>
          </a:xfrm>
          <a:prstGeom prst="rect">
            <a:avLst/>
          </a:pr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10000"/>
              </a:lnSpc>
              <a:buFont typeface="Wingdings" pitchFamily="2" charset="2"/>
              <a:buNone/>
            </a:pPr>
            <a:r>
              <a:rPr lang="en-US" altLang="zh-CN" sz="1800" b="0" kern="0" dirty="0">
                <a:solidFill>
                  <a:schemeClr val="tx2">
                    <a:lumMod val="60000"/>
                    <a:lumOff val="40000"/>
                  </a:schemeClr>
                </a:solidFill>
                <a:ea typeface="宋体" pitchFamily="2" charset="-122"/>
              </a:rPr>
              <a:t>CREATE TABLE </a:t>
            </a:r>
            <a:r>
              <a:rPr lang="en-US" altLang="zh-CN" sz="1800" b="0" kern="0" dirty="0" err="1">
                <a:solidFill>
                  <a:schemeClr val="tx2">
                    <a:lumMod val="60000"/>
                    <a:lumOff val="40000"/>
                  </a:schemeClr>
                </a:solidFill>
                <a:ea typeface="宋体" pitchFamily="2" charset="-122"/>
              </a:rPr>
              <a:t>Grade_log</a:t>
            </a:r>
            <a:endParaRPr lang="en-US" altLang="zh-CN" sz="1800" b="0" kern="0" dirty="0">
              <a:solidFill>
                <a:schemeClr val="tx2">
                  <a:lumMod val="60000"/>
                  <a:lumOff val="40000"/>
                </a:schemeClr>
              </a:solidFill>
              <a:ea typeface="宋体" pitchFamily="2" charset="-122"/>
            </a:endParaRPr>
          </a:p>
          <a:p>
            <a:pPr>
              <a:lnSpc>
                <a:spcPct val="110000"/>
              </a:lnSpc>
              <a:buFont typeface="Wingdings" pitchFamily="2" charset="2"/>
              <a:buNone/>
            </a:pPr>
            <a:r>
              <a:rPr lang="en-US" altLang="zh-CN" sz="1800" b="0" kern="0" dirty="0">
                <a:solidFill>
                  <a:schemeClr val="tx2">
                    <a:lumMod val="60000"/>
                    <a:lumOff val="40000"/>
                  </a:schemeClr>
                </a:solidFill>
                <a:ea typeface="宋体" pitchFamily="2" charset="-122"/>
              </a:rPr>
              <a:t>     (    </a:t>
            </a:r>
            <a:r>
              <a:rPr lang="en-US" altLang="zh-CN" sz="1800" b="0" kern="0" dirty="0" err="1">
                <a:solidFill>
                  <a:schemeClr val="tx2">
                    <a:lumMod val="60000"/>
                    <a:lumOff val="40000"/>
                  </a:schemeClr>
                </a:solidFill>
                <a:ea typeface="宋体" pitchFamily="2" charset="-122"/>
              </a:rPr>
              <a:t>Sno</a:t>
            </a:r>
            <a:r>
              <a:rPr lang="en-US" altLang="zh-CN" sz="1800" b="0" kern="0" dirty="0">
                <a:solidFill>
                  <a:schemeClr val="tx2">
                    <a:lumMod val="60000"/>
                    <a:lumOff val="40000"/>
                  </a:schemeClr>
                </a:solidFill>
                <a:ea typeface="宋体" pitchFamily="2" charset="-122"/>
              </a:rPr>
              <a:t> NUMERIC(4)</a:t>
            </a:r>
            <a:r>
              <a:rPr lang="zh-CN" altLang="en-US" sz="1800" b="0" kern="0" dirty="0">
                <a:solidFill>
                  <a:schemeClr val="tx2">
                    <a:lumMod val="60000"/>
                    <a:lumOff val="40000"/>
                  </a:schemeClr>
                </a:solidFill>
                <a:ea typeface="宋体" pitchFamily="2" charset="-122"/>
              </a:rPr>
              <a:t>，</a:t>
            </a:r>
            <a:r>
              <a:rPr lang="en-US" altLang="zh-CN" sz="1800" b="0" kern="0" dirty="0">
                <a:solidFill>
                  <a:schemeClr val="tx2">
                    <a:lumMod val="60000"/>
                    <a:lumOff val="40000"/>
                  </a:schemeClr>
                </a:solidFill>
                <a:ea typeface="宋体" pitchFamily="2" charset="-122"/>
              </a:rPr>
              <a:t> </a:t>
            </a:r>
          </a:p>
          <a:p>
            <a:pPr>
              <a:lnSpc>
                <a:spcPct val="110000"/>
              </a:lnSpc>
              <a:buFont typeface="Wingdings" pitchFamily="2" charset="2"/>
              <a:buNone/>
            </a:pPr>
            <a:r>
              <a:rPr lang="en-US" altLang="zh-CN"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oldGrade</a:t>
            </a:r>
            <a:r>
              <a:rPr lang="en-US" altLang="zh-CN" sz="1800" b="0" kern="0" dirty="0">
                <a:solidFill>
                  <a:schemeClr val="tx2">
                    <a:lumMod val="60000"/>
                    <a:lumOff val="40000"/>
                  </a:schemeClr>
                </a:solidFill>
                <a:ea typeface="宋体" pitchFamily="2" charset="-122"/>
              </a:rPr>
              <a:t>  NUMERIC(7</a:t>
            </a:r>
            <a:r>
              <a:rPr lang="zh-CN" altLang="en-US" sz="1800" b="0" kern="0" dirty="0">
                <a:solidFill>
                  <a:schemeClr val="tx2">
                    <a:lumMod val="60000"/>
                    <a:lumOff val="40000"/>
                  </a:schemeClr>
                </a:solidFill>
                <a:ea typeface="宋体" pitchFamily="2" charset="-122"/>
              </a:rPr>
              <a:t>，</a:t>
            </a:r>
            <a:r>
              <a:rPr lang="en-US" altLang="zh-CN" sz="1800" b="0" kern="0" dirty="0">
                <a:solidFill>
                  <a:schemeClr val="tx2">
                    <a:lumMod val="60000"/>
                    <a:lumOff val="40000"/>
                  </a:schemeClr>
                </a:solidFill>
                <a:ea typeface="宋体" pitchFamily="2" charset="-122"/>
              </a:rPr>
              <a:t>2)</a:t>
            </a:r>
            <a:r>
              <a:rPr lang="zh-CN" altLang="en-US" sz="1800" b="0" kern="0" dirty="0">
                <a:solidFill>
                  <a:schemeClr val="tx2">
                    <a:lumMod val="60000"/>
                    <a:lumOff val="40000"/>
                  </a:schemeClr>
                </a:solidFill>
                <a:ea typeface="宋体" pitchFamily="2" charset="-122"/>
              </a:rPr>
              <a:t>，</a:t>
            </a:r>
            <a:endParaRPr lang="en-US" altLang="zh-CN" sz="1800" b="0" kern="0" dirty="0">
              <a:solidFill>
                <a:schemeClr val="tx2">
                  <a:lumMod val="60000"/>
                  <a:lumOff val="40000"/>
                </a:schemeClr>
              </a:solidFill>
              <a:ea typeface="宋体" pitchFamily="2" charset="-122"/>
            </a:endParaRPr>
          </a:p>
          <a:p>
            <a:pPr>
              <a:lnSpc>
                <a:spcPct val="110000"/>
              </a:lnSpc>
              <a:buNone/>
            </a:pPr>
            <a:r>
              <a:rPr lang="en-US" altLang="zh-CN"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newGrade</a:t>
            </a:r>
            <a:r>
              <a:rPr lang="en-US" altLang="zh-CN" sz="1800" b="0" kern="0" dirty="0">
                <a:solidFill>
                  <a:schemeClr val="tx2">
                    <a:lumMod val="60000"/>
                    <a:lumOff val="40000"/>
                  </a:schemeClr>
                </a:solidFill>
                <a:ea typeface="宋体" pitchFamily="2" charset="-122"/>
              </a:rPr>
              <a:t>  NUMERIC(7</a:t>
            </a:r>
            <a:r>
              <a:rPr lang="zh-CN" altLang="en-US" sz="1800" b="0" kern="0" dirty="0">
                <a:solidFill>
                  <a:schemeClr val="tx2">
                    <a:lumMod val="60000"/>
                    <a:lumOff val="40000"/>
                  </a:schemeClr>
                </a:solidFill>
                <a:ea typeface="宋体" pitchFamily="2" charset="-122"/>
              </a:rPr>
              <a:t>，</a:t>
            </a:r>
            <a:r>
              <a:rPr lang="en-US" altLang="zh-CN" sz="1800" b="0" kern="0" dirty="0">
                <a:solidFill>
                  <a:schemeClr val="tx2">
                    <a:lumMod val="60000"/>
                    <a:lumOff val="40000"/>
                  </a:schemeClr>
                </a:solidFill>
                <a:ea typeface="宋体" pitchFamily="2" charset="-122"/>
              </a:rPr>
              <a:t>2)</a:t>
            </a:r>
            <a:r>
              <a:rPr lang="zh-CN" altLang="en-US" sz="1800" b="0" kern="0" dirty="0">
                <a:solidFill>
                  <a:schemeClr val="tx2">
                    <a:lumMod val="60000"/>
                    <a:lumOff val="40000"/>
                  </a:schemeClr>
                </a:solidFill>
                <a:ea typeface="宋体" pitchFamily="2" charset="-122"/>
              </a:rPr>
              <a:t>，</a:t>
            </a:r>
          </a:p>
          <a:p>
            <a:pPr>
              <a:lnSpc>
                <a:spcPct val="1100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a:solidFill>
                  <a:schemeClr val="tx2">
                    <a:lumMod val="60000"/>
                    <a:lumOff val="40000"/>
                  </a:schemeClr>
                </a:solidFill>
                <a:ea typeface="宋体" pitchFamily="2" charset="-122"/>
              </a:rPr>
              <a:t>Username  char(10)</a:t>
            </a:r>
            <a:r>
              <a:rPr lang="zh-CN" altLang="en-US" sz="1800" b="0" kern="0" dirty="0">
                <a:solidFill>
                  <a:schemeClr val="tx2">
                    <a:lumMod val="60000"/>
                    <a:lumOff val="40000"/>
                  </a:schemeClr>
                </a:solidFill>
                <a:ea typeface="宋体" pitchFamily="2" charset="-122"/>
              </a:rPr>
              <a:t>，</a:t>
            </a:r>
          </a:p>
          <a:p>
            <a:pPr>
              <a:lnSpc>
                <a:spcPct val="1100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a:solidFill>
                  <a:schemeClr val="tx2">
                    <a:lumMod val="60000"/>
                    <a:lumOff val="40000"/>
                  </a:schemeClr>
                </a:solidFill>
                <a:ea typeface="宋体" pitchFamily="2" charset="-122"/>
              </a:rPr>
              <a:t>Date   TIMESTAMP</a:t>
            </a:r>
          </a:p>
          <a:p>
            <a:pPr>
              <a:lnSpc>
                <a:spcPct val="110000"/>
              </a:lnSpc>
              <a:buFont typeface="Wingdings" pitchFamily="2" charset="2"/>
              <a:buNone/>
            </a:pPr>
            <a:r>
              <a:rPr lang="en-US" altLang="zh-CN" sz="1800" b="0" kern="0" dirty="0">
                <a:solidFill>
                  <a:schemeClr val="tx2">
                    <a:lumMod val="60000"/>
                    <a:lumOff val="40000"/>
                  </a:schemeClr>
                </a:solidFill>
                <a:ea typeface="宋体" pitchFamily="2" charset="-122"/>
              </a:rPr>
              <a:t>      )</a:t>
            </a:r>
            <a:r>
              <a:rPr lang="zh-CN" altLang="en-US" sz="1800" b="0" kern="0" dirty="0">
                <a:solidFill>
                  <a:schemeClr val="tx2">
                    <a:lumMod val="60000"/>
                    <a:lumOff val="40000"/>
                  </a:schemeClr>
                </a:solidFill>
                <a:ea typeface="宋体" pitchFamily="2" charset="-122"/>
              </a:rPr>
              <a:t>；</a:t>
            </a:r>
          </a:p>
        </p:txBody>
      </p:sp>
      <p:sp>
        <p:nvSpPr>
          <p:cNvPr id="3" name="文本框 2">
            <a:extLst>
              <a:ext uri="{FF2B5EF4-FFF2-40B4-BE49-F238E27FC236}">
                <a16:creationId xmlns:a16="http://schemas.microsoft.com/office/drawing/2014/main" id="{12F822E7-61C6-4349-C7CF-FE9B163C2B18}"/>
              </a:ext>
            </a:extLst>
          </p:cNvPr>
          <p:cNvSpPr txBox="1"/>
          <p:nvPr/>
        </p:nvSpPr>
        <p:spPr>
          <a:xfrm>
            <a:off x="2037643" y="3212976"/>
            <a:ext cx="4572000" cy="3170099"/>
          </a:xfrm>
          <a:prstGeom prst="rect">
            <a:avLst/>
          </a:prstGeom>
          <a:noFill/>
        </p:spPr>
        <p:txBody>
          <a:bodyPr wrap="square">
            <a:spAutoFit/>
          </a:bodyPr>
          <a:lstStyle/>
          <a:p>
            <a:r>
              <a:rPr lang="zh-CN" altLang="en-US" dirty="0"/>
              <a:t>create TRIGGER t_sc     after insert ON sc for each row</a:t>
            </a:r>
          </a:p>
          <a:p>
            <a:r>
              <a:rPr lang="zh-CN" altLang="en-US" dirty="0"/>
              <a:t> </a:t>
            </a:r>
          </a:p>
          <a:p>
            <a:r>
              <a:rPr lang="zh-CN" altLang="en-US" dirty="0"/>
              <a:t> </a:t>
            </a:r>
          </a:p>
          <a:p>
            <a:r>
              <a:rPr lang="zh-CN" altLang="en-US" dirty="0"/>
              <a:t>begin</a:t>
            </a:r>
          </a:p>
          <a:p>
            <a:r>
              <a:rPr lang="zh-CN" altLang="en-US" dirty="0"/>
              <a:t> </a:t>
            </a:r>
          </a:p>
          <a:p>
            <a:r>
              <a:rPr lang="zh-CN" altLang="en-US" dirty="0"/>
              <a:t>update sc set grade = new.grade +10 where sno!=new.sno ;</a:t>
            </a:r>
          </a:p>
          <a:p>
            <a:endParaRPr lang="zh-CN" altLang="en-US" dirty="0"/>
          </a:p>
          <a:p>
            <a:r>
              <a:rPr lang="zh-CN" altLang="en-US" dirty="0"/>
              <a:t>end;</a:t>
            </a:r>
          </a:p>
        </p:txBody>
      </p:sp>
    </p:spTree>
    <p:extLst>
      <p:ext uri="{BB962C8B-B14F-4D97-AF65-F5344CB8AC3E}">
        <p14:creationId xmlns:p14="http://schemas.microsoft.com/office/powerpoint/2010/main" val="3147247980"/>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a:ea typeface="宋体" pitchFamily="2" charset="-122"/>
              </a:rPr>
              <a:t>数据库完整性：触发器</a:t>
            </a:r>
          </a:p>
        </p:txBody>
      </p:sp>
      <p:sp>
        <p:nvSpPr>
          <p:cNvPr id="5" name="Rectangle 3"/>
          <p:cNvSpPr txBox="1">
            <a:spLocks noChangeArrowheads="1"/>
          </p:cNvSpPr>
          <p:nvPr/>
        </p:nvSpPr>
        <p:spPr bwMode="auto">
          <a:xfrm>
            <a:off x="180679" y="1340768"/>
            <a:ext cx="9143850" cy="4608512"/>
          </a:xfrm>
          <a:prstGeom prst="rect">
            <a:avLst/>
          </a:pr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bodyPr>
          <a:lstStyle>
            <a:defPPr>
              <a:defRPr lang="en-US"/>
            </a:defPPr>
            <a:lvl1pPr marL="342900" indent="-342900" algn="l" eaLnBrk="1" hangingPunct="1">
              <a:lnSpc>
                <a:spcPct val="110000"/>
              </a:lnSpc>
              <a:spcBef>
                <a:spcPct val="20000"/>
              </a:spcBef>
              <a:buClr>
                <a:schemeClr val="folHlink"/>
              </a:buClr>
              <a:buSzPct val="110000"/>
              <a:buFont typeface="Wingdings" pitchFamily="2" charset="2"/>
              <a:buNone/>
              <a:defRPr sz="1800" b="0" kern="0">
                <a:solidFill>
                  <a:schemeClr val="tx2">
                    <a:lumMod val="60000"/>
                    <a:lumOff val="40000"/>
                  </a:schemeClr>
                </a:solidFill>
                <a:latin typeface="+mn-lt"/>
                <a:ea typeface="宋体" pitchFamily="2"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sz="1600" dirty="0"/>
              <a:t>1.</a:t>
            </a:r>
            <a:r>
              <a:rPr lang="zh-CN" altLang="en-US" sz="1600" dirty="0"/>
              <a:t>先创建一个函数</a:t>
            </a:r>
            <a:br>
              <a:rPr lang="zh-CN" altLang="en-US" sz="1600" dirty="0"/>
            </a:br>
            <a:r>
              <a:rPr lang="en-US" altLang="zh-CN" sz="1600" dirty="0"/>
              <a:t>create function </a:t>
            </a:r>
            <a:r>
              <a:rPr lang="en-US" altLang="zh-CN" sz="1600" dirty="0" err="1"/>
              <a:t>f_t_laptop_new</a:t>
            </a:r>
            <a:r>
              <a:rPr lang="en-US" altLang="zh-CN" sz="1600" dirty="0"/>
              <a:t>()</a:t>
            </a:r>
            <a:br>
              <a:rPr lang="en-US" altLang="zh-CN" sz="1600" dirty="0"/>
            </a:br>
            <a:r>
              <a:rPr lang="en-US" altLang="zh-CN" sz="1600" dirty="0"/>
              <a:t>  returns trigger as $</a:t>
            </a:r>
            <a:r>
              <a:rPr lang="en-US" altLang="zh-CN" sz="1600" dirty="0" err="1"/>
              <a:t>t_laptop</a:t>
            </a:r>
            <a:r>
              <a:rPr lang="en-US" altLang="zh-CN" sz="1600" dirty="0"/>
              <a:t>$</a:t>
            </a:r>
            <a:br>
              <a:rPr lang="en-US" altLang="zh-CN" sz="1600" dirty="0"/>
            </a:br>
            <a:r>
              <a:rPr lang="en-US" altLang="zh-CN" sz="1600" dirty="0"/>
              <a:t>  begin</a:t>
            </a:r>
            <a:br>
              <a:rPr lang="en-US" altLang="zh-CN" sz="1600"/>
            </a:br>
            <a:r>
              <a:rPr lang="en-US" altLang="zh-CN" sz="1600" dirty="0"/>
              <a:t>   update laptop set price = </a:t>
            </a:r>
            <a:r>
              <a:rPr lang="en-US" altLang="zh-CN" sz="1600" dirty="0" err="1"/>
              <a:t>new.price</a:t>
            </a:r>
            <a:r>
              <a:rPr lang="en-US" altLang="zh-CN" sz="1600" dirty="0"/>
              <a:t> where model=</a:t>
            </a:r>
            <a:r>
              <a:rPr lang="en-US" altLang="zh-CN" sz="1600" dirty="0" err="1"/>
              <a:t>new.model</a:t>
            </a:r>
            <a:r>
              <a:rPr lang="en-US" altLang="zh-CN" sz="1600" dirty="0"/>
              <a:t>;</a:t>
            </a:r>
            <a:br>
              <a:rPr lang="en-US" altLang="zh-CN" sz="1600" dirty="0"/>
            </a:br>
            <a:r>
              <a:rPr lang="en-US" altLang="zh-CN" sz="1600" dirty="0"/>
              <a:t>   return new;</a:t>
            </a:r>
            <a:br>
              <a:rPr lang="en-US" altLang="zh-CN" sz="1600" dirty="0"/>
            </a:br>
            <a:r>
              <a:rPr lang="en-US" altLang="zh-CN" sz="1600" dirty="0"/>
              <a:t>end;</a:t>
            </a:r>
            <a:br>
              <a:rPr lang="en-US" altLang="zh-CN" sz="1600" dirty="0"/>
            </a:br>
            <a:r>
              <a:rPr lang="en-US" altLang="zh-CN" sz="1600" dirty="0"/>
              <a:t>$</a:t>
            </a:r>
            <a:r>
              <a:rPr lang="en-US" altLang="zh-CN" sz="1600" dirty="0" err="1"/>
              <a:t>t_laptop</a:t>
            </a:r>
            <a:r>
              <a:rPr lang="en-US" altLang="zh-CN" sz="1600" dirty="0"/>
              <a:t>$ language </a:t>
            </a:r>
            <a:r>
              <a:rPr lang="en-US" altLang="zh-CN" sz="1600" dirty="0" err="1"/>
              <a:t>plpgsql</a:t>
            </a:r>
            <a:r>
              <a:rPr lang="en-US" altLang="zh-CN" sz="1600" dirty="0"/>
              <a:t>;</a:t>
            </a:r>
          </a:p>
          <a:p>
            <a:r>
              <a:rPr lang="en-US" altLang="zh-CN" dirty="0"/>
              <a:t>2.</a:t>
            </a:r>
            <a:r>
              <a:rPr lang="zh-CN" altLang="en-US" dirty="0"/>
              <a:t>创建触发器指向这个函数</a:t>
            </a:r>
            <a:br>
              <a:rPr lang="zh-CN" altLang="en-US" dirty="0"/>
            </a:br>
            <a:r>
              <a:rPr lang="en-US" altLang="zh-CN" dirty="0"/>
              <a:t>create   TRIGGER </a:t>
            </a:r>
            <a:r>
              <a:rPr lang="en-US" altLang="zh-CN" dirty="0" err="1"/>
              <a:t>t_laptop_new</a:t>
            </a:r>
            <a:r>
              <a:rPr lang="en-US" altLang="zh-CN" dirty="0"/>
              <a:t>     after insert   ON laptop for each row execute procedure </a:t>
            </a:r>
            <a:r>
              <a:rPr lang="en-US" altLang="zh-CN" dirty="0" err="1"/>
              <a:t>f_t_laptop_new</a:t>
            </a:r>
            <a:r>
              <a:rPr lang="en-US" altLang="zh-CN" dirty="0"/>
              <a:t>();</a:t>
            </a:r>
          </a:p>
          <a:p>
            <a:r>
              <a:rPr lang="en-US" altLang="zh-CN" dirty="0"/>
              <a:t>3.</a:t>
            </a:r>
            <a:r>
              <a:rPr lang="zh-CN" altLang="en-US" dirty="0"/>
              <a:t>试试触发器的效果</a:t>
            </a:r>
            <a:br>
              <a:rPr lang="zh-CN" altLang="en-US" dirty="0"/>
            </a:br>
            <a:r>
              <a:rPr lang="en-US" altLang="zh-CN" dirty="0"/>
              <a:t>insert into laptop(</a:t>
            </a:r>
            <a:r>
              <a:rPr lang="en-US" altLang="zh-CN" dirty="0" err="1"/>
              <a:t>model,price</a:t>
            </a:r>
            <a:r>
              <a:rPr lang="en-US" altLang="zh-CN" dirty="0"/>
              <a:t>) values(&amp;apos;2006&amp;apos;,2007);</a:t>
            </a:r>
          </a:p>
        </p:txBody>
      </p:sp>
    </p:spTree>
    <p:extLst>
      <p:ext uri="{BB962C8B-B14F-4D97-AF65-F5344CB8AC3E}">
        <p14:creationId xmlns:p14="http://schemas.microsoft.com/office/powerpoint/2010/main" val="833217796"/>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ea typeface="宋体" pitchFamily="2" charset="-122"/>
              </a:rPr>
              <a:t>数据库完整性：触发器</a:t>
            </a:r>
          </a:p>
        </p:txBody>
      </p:sp>
      <p:sp>
        <p:nvSpPr>
          <p:cNvPr id="45059" name="Rectangle 3"/>
          <p:cNvSpPr>
            <a:spLocks noGrp="1" noChangeArrowheads="1"/>
          </p:cNvSpPr>
          <p:nvPr>
            <p:ph type="body" idx="1"/>
          </p:nvPr>
        </p:nvSpPr>
        <p:spPr>
          <a:xfrm>
            <a:off x="185738" y="1124744"/>
            <a:ext cx="8634734" cy="2952328"/>
          </a:xfrm>
          <a:solidFill>
            <a:schemeClr val="bg1">
              <a:lumMod val="90000"/>
            </a:schemeClr>
          </a:solidFill>
        </p:spPr>
        <p:txBody>
          <a:bodyPr/>
          <a:lstStyle/>
          <a:p>
            <a:pPr eaLnBrk="1" hangingPunct="1">
              <a:lnSpc>
                <a:spcPct val="130000"/>
              </a:lnSpc>
            </a:pPr>
            <a:r>
              <a:rPr lang="zh-CN" altLang="en-US" sz="2400" dirty="0">
                <a:ea typeface="宋体" pitchFamily="2" charset="-122"/>
              </a:rPr>
              <a:t>触发器的执行，是基于</a:t>
            </a:r>
            <a:r>
              <a:rPr lang="zh-CN" altLang="en-US" sz="2400" dirty="0">
                <a:solidFill>
                  <a:srgbClr val="C00000"/>
                </a:solidFill>
                <a:ea typeface="宋体" pitchFamily="2" charset="-122"/>
              </a:rPr>
              <a:t>触发事件自动激活</a:t>
            </a:r>
            <a:r>
              <a:rPr lang="zh-CN" altLang="en-US" sz="2400" dirty="0">
                <a:ea typeface="宋体" pitchFamily="2" charset="-122"/>
              </a:rPr>
              <a:t>的，并由数据库服务器执行。</a:t>
            </a:r>
          </a:p>
          <a:p>
            <a:pPr eaLnBrk="1" hangingPunct="1">
              <a:lnSpc>
                <a:spcPct val="130000"/>
              </a:lnSpc>
            </a:pPr>
            <a:r>
              <a:rPr lang="zh-CN" altLang="en-US" sz="2400" dirty="0">
                <a:ea typeface="宋体" pitchFamily="2" charset="-122"/>
              </a:rPr>
              <a:t>一个数据表上可定义了多个触发器</a:t>
            </a:r>
          </a:p>
          <a:p>
            <a:pPr lvl="1">
              <a:lnSpc>
                <a:spcPct val="130000"/>
              </a:lnSpc>
            </a:pPr>
            <a:r>
              <a:rPr lang="zh-CN" altLang="en-US" sz="2000" dirty="0">
                <a:ea typeface="宋体" pitchFamily="2" charset="-122"/>
              </a:rPr>
              <a:t>执行该表上的</a:t>
            </a:r>
            <a:r>
              <a:rPr lang="en-US" altLang="zh-CN" sz="2000" dirty="0">
                <a:ea typeface="宋体" pitchFamily="2" charset="-122"/>
              </a:rPr>
              <a:t>BEFORE</a:t>
            </a:r>
            <a:r>
              <a:rPr lang="zh-CN" altLang="en-US" sz="2000" dirty="0">
                <a:ea typeface="宋体" pitchFamily="2" charset="-122"/>
              </a:rPr>
              <a:t>触发器；</a:t>
            </a:r>
          </a:p>
          <a:p>
            <a:pPr lvl="1">
              <a:lnSpc>
                <a:spcPct val="130000"/>
              </a:lnSpc>
            </a:pPr>
            <a:r>
              <a:rPr lang="zh-CN" altLang="en-US" sz="2000" dirty="0">
                <a:ea typeface="宋体" pitchFamily="2" charset="-122"/>
              </a:rPr>
              <a:t>执行激活触发器的</a:t>
            </a:r>
            <a:r>
              <a:rPr lang="en-US" altLang="zh-CN" sz="2000" dirty="0">
                <a:ea typeface="宋体" pitchFamily="2" charset="-122"/>
              </a:rPr>
              <a:t>SQL</a:t>
            </a:r>
            <a:r>
              <a:rPr lang="zh-CN" altLang="en-US" sz="2000" dirty="0">
                <a:ea typeface="宋体" pitchFamily="2" charset="-122"/>
              </a:rPr>
              <a:t>语句；</a:t>
            </a:r>
          </a:p>
          <a:p>
            <a:pPr lvl="1">
              <a:lnSpc>
                <a:spcPct val="130000"/>
              </a:lnSpc>
            </a:pPr>
            <a:r>
              <a:rPr lang="zh-CN" altLang="en-US" sz="2000" dirty="0">
                <a:ea typeface="宋体" pitchFamily="2" charset="-122"/>
              </a:rPr>
              <a:t>执行该表上的</a:t>
            </a:r>
            <a:r>
              <a:rPr lang="en-US" altLang="zh-CN" sz="2000" dirty="0">
                <a:ea typeface="宋体" pitchFamily="2" charset="-122"/>
              </a:rPr>
              <a:t>AFTER</a:t>
            </a:r>
            <a:r>
              <a:rPr lang="zh-CN" altLang="en-US" sz="2000" dirty="0">
                <a:ea typeface="宋体" pitchFamily="2" charset="-122"/>
              </a:rPr>
              <a:t>触发器。</a:t>
            </a:r>
          </a:p>
        </p:txBody>
      </p:sp>
      <p:sp>
        <p:nvSpPr>
          <p:cNvPr id="4" name="Rectangle 3"/>
          <p:cNvSpPr txBox="1">
            <a:spLocks noChangeArrowheads="1"/>
          </p:cNvSpPr>
          <p:nvPr/>
        </p:nvSpPr>
        <p:spPr bwMode="auto">
          <a:xfrm>
            <a:off x="185738" y="4293096"/>
            <a:ext cx="835292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pitchFamily="2" charset="-122"/>
              </a:rPr>
              <a:t>删除触发器</a:t>
            </a:r>
            <a:endParaRPr lang="en-US" altLang="zh-CN" sz="2400" kern="0" dirty="0">
              <a:ea typeface="宋体" pitchFamily="2" charset="-122"/>
            </a:endParaRPr>
          </a:p>
          <a:p>
            <a:pPr marL="0" indent="0">
              <a:lnSpc>
                <a:spcPts val="3500"/>
              </a:lnSpc>
              <a:buFontTx/>
              <a:buNone/>
            </a:pPr>
            <a:r>
              <a:rPr lang="zh-CN" altLang="en-US" sz="2000" kern="0" dirty="0">
                <a:ea typeface="宋体" pitchFamily="2" charset="-122"/>
              </a:rPr>
              <a:t>     </a:t>
            </a:r>
            <a:r>
              <a:rPr lang="en-US" altLang="zh-CN" sz="2000" b="0" kern="0" dirty="0">
                <a:solidFill>
                  <a:schemeClr val="tx2">
                    <a:lumMod val="60000"/>
                    <a:lumOff val="40000"/>
                  </a:schemeClr>
                </a:solidFill>
                <a:ea typeface="宋体" pitchFamily="2" charset="-122"/>
              </a:rPr>
              <a:t>DROP TRIGGER &lt;</a:t>
            </a:r>
            <a:r>
              <a:rPr lang="zh-CN" altLang="en-US" sz="2000" b="0" kern="0" dirty="0">
                <a:solidFill>
                  <a:schemeClr val="tx2">
                    <a:lumMod val="60000"/>
                    <a:lumOff val="40000"/>
                  </a:schemeClr>
                </a:solidFill>
                <a:ea typeface="宋体" pitchFamily="2" charset="-122"/>
              </a:rPr>
              <a:t>触发器名</a:t>
            </a:r>
            <a:r>
              <a:rPr lang="en-US" altLang="zh-CN" sz="2000" b="0" kern="0" dirty="0">
                <a:solidFill>
                  <a:schemeClr val="tx2">
                    <a:lumMod val="60000"/>
                    <a:lumOff val="40000"/>
                  </a:schemeClr>
                </a:solidFill>
                <a:ea typeface="宋体" pitchFamily="2" charset="-122"/>
              </a:rPr>
              <a:t>&gt; ON &lt;</a:t>
            </a:r>
            <a:r>
              <a:rPr lang="zh-CN" altLang="en-US" sz="2000" b="0" kern="0" dirty="0">
                <a:solidFill>
                  <a:schemeClr val="tx2">
                    <a:lumMod val="60000"/>
                    <a:lumOff val="40000"/>
                  </a:schemeClr>
                </a:solidFill>
                <a:ea typeface="宋体" pitchFamily="2" charset="-122"/>
              </a:rPr>
              <a:t>表名</a:t>
            </a:r>
            <a:r>
              <a:rPr lang="en-US" altLang="zh-CN" sz="2000" b="0" kern="0" dirty="0">
                <a:solidFill>
                  <a:schemeClr val="tx2">
                    <a:lumMod val="60000"/>
                    <a:lumOff val="40000"/>
                  </a:schemeClr>
                </a:solidFill>
                <a:ea typeface="宋体" pitchFamily="2" charset="-122"/>
              </a:rPr>
              <a:t>&gt;;</a:t>
            </a:r>
          </a:p>
          <a:p>
            <a:pPr marL="0" indent="0">
              <a:lnSpc>
                <a:spcPts val="3500"/>
              </a:lnSpc>
              <a:buFontTx/>
              <a:buNone/>
            </a:pPr>
            <a:r>
              <a:rPr lang="zh-CN" altLang="en-US" sz="2000" kern="0" dirty="0">
                <a:ea typeface="宋体" pitchFamily="2" charset="-122"/>
              </a:rPr>
              <a:t>注：触发器必须是一个已经创建的触发器，并且只能由具有相应权限的用户删除。</a:t>
            </a:r>
          </a:p>
        </p:txBody>
      </p:sp>
    </p:spTree>
    <p:extLst>
      <p:ext uri="{BB962C8B-B14F-4D97-AF65-F5344CB8AC3E}">
        <p14:creationId xmlns:p14="http://schemas.microsoft.com/office/powerpoint/2010/main" val="1913472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ea typeface="宋体" pitchFamily="2" charset="-122"/>
              </a:rPr>
              <a:t>数据库完整性：</a:t>
            </a:r>
            <a:r>
              <a:rPr lang="en-US" altLang="zh-CN" dirty="0">
                <a:ea typeface="宋体" pitchFamily="2" charset="-122"/>
              </a:rPr>
              <a:t>SQL Server</a:t>
            </a:r>
            <a:r>
              <a:rPr lang="zh-CN" altLang="en-US" dirty="0">
                <a:ea typeface="宋体" pitchFamily="2" charset="-122"/>
              </a:rPr>
              <a:t>触发器示例</a:t>
            </a:r>
          </a:p>
        </p:txBody>
      </p:sp>
      <p:sp>
        <p:nvSpPr>
          <p:cNvPr id="48131" name="Rectangle 3"/>
          <p:cNvSpPr>
            <a:spLocks noGrp="1" noChangeArrowheads="1"/>
          </p:cNvSpPr>
          <p:nvPr>
            <p:ph type="body" idx="1"/>
          </p:nvPr>
        </p:nvSpPr>
        <p:spPr>
          <a:xfrm>
            <a:off x="155030" y="1340768"/>
            <a:ext cx="8490718" cy="2736304"/>
          </a:xfrm>
        </p:spPr>
        <p:txBody>
          <a:bodyPr/>
          <a:lstStyle/>
          <a:p>
            <a:pPr eaLnBrk="1" hangingPunct="1"/>
            <a:r>
              <a:rPr lang="zh-CN" altLang="en-US" sz="2400" dirty="0">
                <a:ea typeface="宋体" pitchFamily="2" charset="-122"/>
              </a:rPr>
              <a:t>触发器（</a:t>
            </a:r>
            <a:r>
              <a:rPr lang="en-US" altLang="zh-CN" sz="2400" dirty="0">
                <a:ea typeface="宋体" pitchFamily="2" charset="-122"/>
              </a:rPr>
              <a:t>Trigger</a:t>
            </a:r>
            <a:r>
              <a:rPr lang="zh-CN" altLang="en-US" sz="2400" dirty="0">
                <a:ea typeface="宋体" pitchFamily="2" charset="-122"/>
              </a:rPr>
              <a:t>）：用户定义在关系表上的一类由事件驱动的特殊过程</a:t>
            </a:r>
          </a:p>
          <a:p>
            <a:pPr lvl="1" eaLnBrk="1" hangingPunct="1">
              <a:lnSpc>
                <a:spcPct val="130000"/>
              </a:lnSpc>
            </a:pPr>
            <a:r>
              <a:rPr lang="zh-CN" altLang="en-US" sz="2000" dirty="0">
                <a:ea typeface="宋体" pitchFamily="2" charset="-122"/>
              </a:rPr>
              <a:t>由服务器基于触发事件自动激活；</a:t>
            </a:r>
          </a:p>
          <a:p>
            <a:pPr lvl="1" eaLnBrk="1" hangingPunct="1">
              <a:lnSpc>
                <a:spcPct val="130000"/>
              </a:lnSpc>
            </a:pPr>
            <a:r>
              <a:rPr lang="zh-CN" altLang="en-US" sz="2000" dirty="0">
                <a:ea typeface="宋体" pitchFamily="2" charset="-122"/>
              </a:rPr>
              <a:t>可以进行更为复杂的检查和操作，具有更精细和更强大的数据控制能力。</a:t>
            </a:r>
            <a:endParaRPr lang="zh-CN" altLang="en-US" dirty="0">
              <a:ea typeface="宋体" pitchFamily="2" charset="-122"/>
            </a:endParaRPr>
          </a:p>
          <a:p>
            <a:pPr eaLnBrk="1" hangingPunct="1"/>
            <a:r>
              <a:rPr lang="zh-CN" altLang="en-US" sz="2400" dirty="0">
                <a:solidFill>
                  <a:srgbClr val="C00000"/>
                </a:solidFill>
                <a:ea typeface="宋体" pitchFamily="2" charset="-122"/>
              </a:rPr>
              <a:t>触发器由系统自动执行，不能由应用程序调用。</a:t>
            </a:r>
          </a:p>
          <a:p>
            <a:pPr eaLnBrk="1" hangingPunct="1"/>
            <a:endParaRPr lang="en-US" altLang="zh-CN" dirty="0">
              <a:ea typeface="宋体" pitchFamily="2" charset="-122"/>
            </a:endParaRPr>
          </a:p>
        </p:txBody>
      </p:sp>
    </p:spTree>
    <p:extLst>
      <p:ext uri="{BB962C8B-B14F-4D97-AF65-F5344CB8AC3E}">
        <p14:creationId xmlns:p14="http://schemas.microsoft.com/office/powerpoint/2010/main" val="28996884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ea typeface="宋体" pitchFamily="2" charset="-122"/>
              </a:rPr>
              <a:t>数据库完整性：</a:t>
            </a:r>
            <a:r>
              <a:rPr lang="en-US" altLang="zh-CN" dirty="0">
                <a:ea typeface="宋体" pitchFamily="2" charset="-122"/>
              </a:rPr>
              <a:t>SQL Server</a:t>
            </a:r>
            <a:r>
              <a:rPr lang="zh-CN" altLang="en-US" dirty="0">
                <a:ea typeface="宋体" pitchFamily="2" charset="-122"/>
              </a:rPr>
              <a:t>触发器示例</a:t>
            </a:r>
            <a:endParaRPr lang="zh-CN" altLang="zh-CN" dirty="0">
              <a:ea typeface="宋体" pitchFamily="2" charset="-122"/>
            </a:endParaRPr>
          </a:p>
        </p:txBody>
      </p:sp>
      <p:sp>
        <p:nvSpPr>
          <p:cNvPr id="49155" name="Rectangle 3"/>
          <p:cNvSpPr>
            <a:spLocks noGrp="1" noChangeArrowheads="1"/>
          </p:cNvSpPr>
          <p:nvPr>
            <p:ph type="body" idx="1"/>
          </p:nvPr>
        </p:nvSpPr>
        <p:spPr>
          <a:xfrm>
            <a:off x="185738" y="1196752"/>
            <a:ext cx="8729662" cy="2520280"/>
          </a:xfrm>
          <a:solidFill>
            <a:schemeClr val="bg1">
              <a:lumMod val="90000"/>
            </a:schemeClr>
          </a:solidFill>
        </p:spPr>
        <p:txBody>
          <a:bodyPr/>
          <a:lstStyle/>
          <a:p>
            <a:pPr eaLnBrk="1" hangingPunct="1">
              <a:lnSpc>
                <a:spcPts val="3500"/>
              </a:lnSpc>
            </a:pPr>
            <a:r>
              <a:rPr lang="en-US" altLang="zh-CN" sz="2400" dirty="0">
                <a:ea typeface="宋体" pitchFamily="2" charset="-122"/>
              </a:rPr>
              <a:t>SQL Server</a:t>
            </a:r>
            <a:r>
              <a:rPr lang="zh-CN" altLang="en-US" sz="2400" dirty="0">
                <a:ea typeface="宋体" pitchFamily="2" charset="-122"/>
              </a:rPr>
              <a:t>中与触发器相关的数据表</a:t>
            </a:r>
            <a:endParaRPr lang="en-US" altLang="zh-CN" sz="2400" dirty="0">
              <a:ea typeface="宋体" pitchFamily="2" charset="-122"/>
            </a:endParaRPr>
          </a:p>
          <a:p>
            <a:pPr lvl="1">
              <a:lnSpc>
                <a:spcPts val="3500"/>
              </a:lnSpc>
            </a:pPr>
            <a:r>
              <a:rPr lang="en-US" altLang="zh-CN" sz="2000" dirty="0">
                <a:solidFill>
                  <a:schemeClr val="tx2">
                    <a:lumMod val="60000"/>
                    <a:lumOff val="40000"/>
                  </a:schemeClr>
                </a:solidFill>
                <a:ea typeface="宋体" pitchFamily="2" charset="-122"/>
              </a:rPr>
              <a:t>Inserted</a:t>
            </a:r>
            <a:r>
              <a:rPr lang="zh-CN" altLang="en-US" sz="2000" dirty="0">
                <a:ea typeface="宋体" pitchFamily="2" charset="-122"/>
              </a:rPr>
              <a:t>表：存放由</a:t>
            </a:r>
            <a:r>
              <a:rPr lang="en-US" altLang="zh-CN" sz="2000" dirty="0">
                <a:ea typeface="宋体" pitchFamily="2" charset="-122"/>
              </a:rPr>
              <a:t>INSERT</a:t>
            </a:r>
            <a:r>
              <a:rPr lang="zh-CN" altLang="en-US" sz="2000" dirty="0">
                <a:ea typeface="宋体" pitchFamily="2" charset="-122"/>
              </a:rPr>
              <a:t>或</a:t>
            </a:r>
            <a:r>
              <a:rPr lang="en-US" altLang="zh-CN" sz="2000" dirty="0">
                <a:ea typeface="宋体" pitchFamily="2" charset="-122"/>
              </a:rPr>
              <a:t>UPDATE</a:t>
            </a:r>
            <a:r>
              <a:rPr lang="zh-CN" altLang="en-US" sz="2000" dirty="0">
                <a:ea typeface="宋体" pitchFamily="2" charset="-122"/>
              </a:rPr>
              <a:t>语句的执行而导致要加到触发器作用的表中的任何新行。</a:t>
            </a:r>
          </a:p>
          <a:p>
            <a:pPr lvl="1">
              <a:lnSpc>
                <a:spcPts val="3500"/>
              </a:lnSpc>
            </a:pPr>
            <a:r>
              <a:rPr lang="en-US" altLang="zh-CN" sz="2000" dirty="0">
                <a:solidFill>
                  <a:schemeClr val="tx2">
                    <a:lumMod val="60000"/>
                    <a:lumOff val="40000"/>
                  </a:schemeClr>
                </a:solidFill>
                <a:ea typeface="宋体" pitchFamily="2" charset="-122"/>
              </a:rPr>
              <a:t>Deleted</a:t>
            </a:r>
            <a:r>
              <a:rPr lang="zh-CN" altLang="en-US" sz="2000" dirty="0">
                <a:ea typeface="宋体" pitchFamily="2" charset="-122"/>
              </a:rPr>
              <a:t>表：存放由</a:t>
            </a:r>
            <a:r>
              <a:rPr lang="en-US" altLang="zh-CN" sz="2000" dirty="0">
                <a:ea typeface="宋体" pitchFamily="2" charset="-122"/>
              </a:rPr>
              <a:t>DELETE</a:t>
            </a:r>
            <a:r>
              <a:rPr lang="zh-CN" altLang="en-US" sz="2000" dirty="0">
                <a:ea typeface="宋体" pitchFamily="2" charset="-122"/>
              </a:rPr>
              <a:t>或</a:t>
            </a:r>
            <a:r>
              <a:rPr lang="en-US" altLang="zh-CN" sz="2000" dirty="0">
                <a:ea typeface="宋体" pitchFamily="2" charset="-122"/>
              </a:rPr>
              <a:t>UPDATE</a:t>
            </a:r>
            <a:r>
              <a:rPr lang="zh-CN" altLang="en-US" sz="2000" dirty="0">
                <a:ea typeface="宋体" pitchFamily="2" charset="-122"/>
              </a:rPr>
              <a:t>语句的执行而导致要从被触发器作用的表中删除的任何行。</a:t>
            </a:r>
          </a:p>
        </p:txBody>
      </p:sp>
      <p:sp>
        <p:nvSpPr>
          <p:cNvPr id="2" name="圆角矩形标注 1"/>
          <p:cNvSpPr/>
          <p:nvPr/>
        </p:nvSpPr>
        <p:spPr bwMode="auto">
          <a:xfrm>
            <a:off x="5819056" y="3848596"/>
            <a:ext cx="3096344" cy="408623"/>
          </a:xfrm>
          <a:prstGeom prst="wedgeRoundRectCallout">
            <a:avLst>
              <a:gd name="adj1" fmla="val -92201"/>
              <a:gd name="adj2" fmla="val -195735"/>
              <a:gd name="adj3" fmla="val 16667"/>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Lucida Sans Unicode" pitchFamily="34" charset="0"/>
                <a:ea typeface="굴림" pitchFamily="50" charset="-127"/>
              </a:rPr>
              <a:t>UPDATE=DELETE+INSERT</a:t>
            </a:r>
            <a:endParaRPr kumimoji="0" lang="zh-CN" altLang="en-US" sz="1800" b="1" i="0" u="none" strike="noStrike" cap="none" normalizeH="0" baseline="0" dirty="0">
              <a:ln>
                <a:noFill/>
              </a:ln>
              <a:solidFill>
                <a:schemeClr val="tx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12167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ea typeface="宋体" pitchFamily="2" charset="-122"/>
              </a:rPr>
              <a:t>数据库完整性：</a:t>
            </a:r>
            <a:r>
              <a:rPr lang="en-US" altLang="zh-CN" dirty="0">
                <a:ea typeface="宋体" pitchFamily="2" charset="-122"/>
              </a:rPr>
              <a:t>SQL Server</a:t>
            </a:r>
            <a:r>
              <a:rPr lang="zh-CN" altLang="en-US" dirty="0">
                <a:ea typeface="宋体" pitchFamily="2" charset="-122"/>
              </a:rPr>
              <a:t>触发器示例</a:t>
            </a:r>
            <a:endParaRPr lang="zh-CN" altLang="zh-CN" dirty="0">
              <a:ea typeface="宋体" pitchFamily="2" charset="-122"/>
            </a:endParaRPr>
          </a:p>
        </p:txBody>
      </p:sp>
      <p:sp>
        <p:nvSpPr>
          <p:cNvPr id="50179" name="Rectangle 3"/>
          <p:cNvSpPr>
            <a:spLocks noGrp="1" noChangeArrowheads="1"/>
          </p:cNvSpPr>
          <p:nvPr>
            <p:ph type="body" idx="1"/>
          </p:nvPr>
        </p:nvSpPr>
        <p:spPr>
          <a:xfrm>
            <a:off x="185738" y="1196752"/>
            <a:ext cx="8274694" cy="1117104"/>
          </a:xfrm>
        </p:spPr>
        <p:txBody>
          <a:bodyPr/>
          <a:lstStyle/>
          <a:p>
            <a:pPr eaLnBrk="1" hangingPunct="1">
              <a:lnSpc>
                <a:spcPts val="3500"/>
              </a:lnSpc>
              <a:buFont typeface="Wingdings" panose="05000000000000000000" pitchFamily="2" charset="2"/>
              <a:buChar char="Ø"/>
            </a:pPr>
            <a:r>
              <a:rPr lang="zh-CN" altLang="en-US" sz="2000" dirty="0">
                <a:ea typeface="宋体" pitchFamily="2" charset="-122"/>
              </a:rPr>
              <a:t>定义一个触发器，用于当删除一个学生基本信息时，也删除该学生的所有选课记录。</a:t>
            </a:r>
          </a:p>
          <a:p>
            <a:pPr eaLnBrk="1" hangingPunct="1"/>
            <a:endParaRPr lang="en-US" altLang="zh-CN" dirty="0">
              <a:ea typeface="宋体" pitchFamily="2" charset="-122"/>
            </a:endParaRPr>
          </a:p>
        </p:txBody>
      </p:sp>
      <p:sp>
        <p:nvSpPr>
          <p:cNvPr id="566276" name="Text Box 4"/>
          <p:cNvSpPr txBox="1">
            <a:spLocks noChangeArrowheads="1"/>
          </p:cNvSpPr>
          <p:nvPr/>
        </p:nvSpPr>
        <p:spPr bwMode="auto">
          <a:xfrm>
            <a:off x="323528" y="2313856"/>
            <a:ext cx="8281988" cy="36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algn="l" eaLnBrk="1" hangingPunct="1">
              <a:lnSpc>
                <a:spcPts val="3500"/>
              </a:lnSpc>
            </a:pPr>
            <a:r>
              <a:rPr lang="en-US" altLang="zh-CN" sz="1800" b="0" dirty="0">
                <a:solidFill>
                  <a:schemeClr val="tx2">
                    <a:lumMod val="60000"/>
                    <a:lumOff val="40000"/>
                  </a:schemeClr>
                </a:solidFill>
                <a:latin typeface="Arial" charset="0"/>
              </a:rPr>
              <a:t>CREATE TRIGGER </a:t>
            </a:r>
            <a:r>
              <a:rPr lang="en-US" altLang="zh-CN" sz="1800" b="0" dirty="0" err="1">
                <a:solidFill>
                  <a:schemeClr val="tx2">
                    <a:lumMod val="60000"/>
                    <a:lumOff val="40000"/>
                  </a:schemeClr>
                </a:solidFill>
                <a:latin typeface="Arial" charset="0"/>
              </a:rPr>
              <a:t>del_student</a:t>
            </a:r>
            <a:endParaRPr lang="en-US" altLang="zh-CN" sz="1800" b="0" dirty="0">
              <a:solidFill>
                <a:schemeClr val="tx2">
                  <a:lumMod val="60000"/>
                  <a:lumOff val="40000"/>
                </a:schemeClr>
              </a:solidFill>
              <a:latin typeface="Arial" charset="0"/>
            </a:endParaRPr>
          </a:p>
          <a:p>
            <a:pPr algn="l" eaLnBrk="1" hangingPunct="1">
              <a:lnSpc>
                <a:spcPts val="3500"/>
              </a:lnSpc>
            </a:pPr>
            <a:r>
              <a:rPr lang="en-US" altLang="zh-CN" sz="1800" b="0" dirty="0">
                <a:solidFill>
                  <a:schemeClr val="tx2">
                    <a:lumMod val="60000"/>
                    <a:lumOff val="40000"/>
                  </a:schemeClr>
                </a:solidFill>
                <a:latin typeface="Arial" charset="0"/>
              </a:rPr>
              <a:t>    ON Student</a:t>
            </a:r>
          </a:p>
          <a:p>
            <a:pPr algn="l" eaLnBrk="1" hangingPunct="1">
              <a:lnSpc>
                <a:spcPts val="3500"/>
              </a:lnSpc>
            </a:pPr>
            <a:r>
              <a:rPr lang="en-US" altLang="zh-CN" sz="1800" b="0" dirty="0">
                <a:solidFill>
                  <a:schemeClr val="tx2">
                    <a:lumMod val="60000"/>
                    <a:lumOff val="40000"/>
                  </a:schemeClr>
                </a:solidFill>
                <a:latin typeface="Arial" charset="0"/>
              </a:rPr>
              <a:t>    AFTER DELETE</a:t>
            </a:r>
          </a:p>
          <a:p>
            <a:pPr algn="l" eaLnBrk="1" hangingPunct="1">
              <a:lnSpc>
                <a:spcPts val="3500"/>
              </a:lnSpc>
            </a:pPr>
            <a:r>
              <a:rPr lang="en-US" altLang="zh-CN" sz="1800" b="0" dirty="0">
                <a:solidFill>
                  <a:schemeClr val="tx2">
                    <a:lumMod val="60000"/>
                    <a:lumOff val="40000"/>
                  </a:schemeClr>
                </a:solidFill>
                <a:latin typeface="Arial" charset="0"/>
              </a:rPr>
              <a:t>AS</a:t>
            </a:r>
          </a:p>
          <a:p>
            <a:pPr algn="l" eaLnBrk="1" hangingPunct="1">
              <a:lnSpc>
                <a:spcPts val="3500"/>
              </a:lnSpc>
            </a:pPr>
            <a:r>
              <a:rPr lang="en-US" altLang="zh-CN" sz="1800" b="0" dirty="0">
                <a:solidFill>
                  <a:schemeClr val="tx2">
                    <a:lumMod val="60000"/>
                    <a:lumOff val="40000"/>
                  </a:schemeClr>
                </a:solidFill>
                <a:latin typeface="Arial" charset="0"/>
              </a:rPr>
              <a:t>    BEGIN</a:t>
            </a:r>
          </a:p>
          <a:p>
            <a:pPr algn="l" eaLnBrk="1" hangingPunct="1">
              <a:lnSpc>
                <a:spcPts val="3500"/>
              </a:lnSpc>
            </a:pPr>
            <a:r>
              <a:rPr lang="en-US" altLang="zh-CN" sz="1800" b="0" dirty="0">
                <a:solidFill>
                  <a:schemeClr val="tx2">
                    <a:lumMod val="60000"/>
                    <a:lumOff val="40000"/>
                  </a:schemeClr>
                </a:solidFill>
                <a:latin typeface="Arial" charset="0"/>
              </a:rPr>
              <a:t>        DELETE FROM SC</a:t>
            </a:r>
          </a:p>
          <a:p>
            <a:pPr algn="l" eaLnBrk="1" hangingPunct="1">
              <a:lnSpc>
                <a:spcPts val="3500"/>
              </a:lnSpc>
            </a:pPr>
            <a:r>
              <a:rPr lang="en-US" altLang="zh-CN" sz="1800" b="0" dirty="0">
                <a:solidFill>
                  <a:schemeClr val="tx2">
                    <a:lumMod val="60000"/>
                    <a:lumOff val="40000"/>
                  </a:schemeClr>
                </a:solidFill>
                <a:latin typeface="Arial" charset="0"/>
              </a:rPr>
              <a:t>        WHERE </a:t>
            </a:r>
            <a:r>
              <a:rPr lang="en-US" altLang="zh-CN" sz="1800" b="0" dirty="0" err="1">
                <a:solidFill>
                  <a:schemeClr val="tx2">
                    <a:lumMod val="60000"/>
                    <a:lumOff val="40000"/>
                  </a:schemeClr>
                </a:solidFill>
                <a:latin typeface="Arial" charset="0"/>
              </a:rPr>
              <a:t>Sno</a:t>
            </a:r>
            <a:r>
              <a:rPr lang="en-US" altLang="zh-CN" sz="1800" b="0" dirty="0">
                <a:solidFill>
                  <a:schemeClr val="tx2">
                    <a:lumMod val="60000"/>
                    <a:lumOff val="40000"/>
                  </a:schemeClr>
                </a:solidFill>
                <a:latin typeface="Arial" charset="0"/>
              </a:rPr>
              <a:t> IN ( </a:t>
            </a:r>
            <a:r>
              <a:rPr lang="en-US" altLang="zh-CN" sz="1800" b="0" dirty="0">
                <a:solidFill>
                  <a:srgbClr val="C00000"/>
                </a:solidFill>
                <a:latin typeface="Arial" charset="0"/>
              </a:rPr>
              <a:t>SELECT </a:t>
            </a:r>
            <a:r>
              <a:rPr lang="en-US" altLang="zh-CN" sz="1800" b="0" dirty="0" err="1">
                <a:solidFill>
                  <a:srgbClr val="C00000"/>
                </a:solidFill>
                <a:latin typeface="Arial" charset="0"/>
              </a:rPr>
              <a:t>Sno</a:t>
            </a:r>
            <a:r>
              <a:rPr lang="en-US" altLang="zh-CN" sz="1800" b="0" dirty="0">
                <a:solidFill>
                  <a:srgbClr val="C00000"/>
                </a:solidFill>
                <a:latin typeface="Arial" charset="0"/>
              </a:rPr>
              <a:t> FROM deleted </a:t>
            </a:r>
            <a:r>
              <a:rPr lang="en-US" altLang="zh-CN" sz="1800" b="0" dirty="0">
                <a:solidFill>
                  <a:schemeClr val="tx2">
                    <a:lumMod val="60000"/>
                    <a:lumOff val="40000"/>
                  </a:schemeClr>
                </a:solidFill>
                <a:latin typeface="Arial" charset="0"/>
              </a:rPr>
              <a:t>)</a:t>
            </a:r>
          </a:p>
          <a:p>
            <a:pPr algn="l" eaLnBrk="1" hangingPunct="1">
              <a:lnSpc>
                <a:spcPts val="3500"/>
              </a:lnSpc>
            </a:pPr>
            <a:r>
              <a:rPr lang="en-US" altLang="zh-CN" sz="1800" b="0" dirty="0">
                <a:solidFill>
                  <a:schemeClr val="tx2">
                    <a:lumMod val="60000"/>
                    <a:lumOff val="40000"/>
                  </a:schemeClr>
                </a:solidFill>
                <a:latin typeface="Arial" charset="0"/>
              </a:rPr>
              <a:t>    END</a:t>
            </a:r>
          </a:p>
        </p:txBody>
      </p:sp>
      <p:graphicFrame>
        <p:nvGraphicFramePr>
          <p:cNvPr id="5" name="表格 4"/>
          <p:cNvGraphicFramePr>
            <a:graphicFrameLocks noGrp="1"/>
          </p:cNvGraphicFramePr>
          <p:nvPr/>
        </p:nvGraphicFramePr>
        <p:xfrm>
          <a:off x="185738" y="1944689"/>
          <a:ext cx="5375275" cy="2304256"/>
        </p:xfrm>
        <a:graphic>
          <a:graphicData uri="http://schemas.openxmlformats.org/drawingml/2006/table">
            <a:tbl>
              <a:tblPr firstRow="1" bandRow="1">
                <a:tableStyleId>{5C22544A-7EE6-4342-B048-85BDC9FD1C3A}</a:tableStyleId>
              </a:tblPr>
              <a:tblGrid>
                <a:gridCol w="1075055">
                  <a:extLst>
                    <a:ext uri="{9D8B030D-6E8A-4147-A177-3AD203B41FA5}">
                      <a16:colId xmlns:a16="http://schemas.microsoft.com/office/drawing/2014/main" val="20000"/>
                    </a:ext>
                  </a:extLst>
                </a:gridCol>
                <a:gridCol w="1075055">
                  <a:extLst>
                    <a:ext uri="{9D8B030D-6E8A-4147-A177-3AD203B41FA5}">
                      <a16:colId xmlns:a16="http://schemas.microsoft.com/office/drawing/2014/main" val="20001"/>
                    </a:ext>
                  </a:extLst>
                </a:gridCol>
                <a:gridCol w="1075055">
                  <a:extLst>
                    <a:ext uri="{9D8B030D-6E8A-4147-A177-3AD203B41FA5}">
                      <a16:colId xmlns:a16="http://schemas.microsoft.com/office/drawing/2014/main" val="20002"/>
                    </a:ext>
                  </a:extLst>
                </a:gridCol>
                <a:gridCol w="1075055">
                  <a:extLst>
                    <a:ext uri="{9D8B030D-6E8A-4147-A177-3AD203B41FA5}">
                      <a16:colId xmlns:a16="http://schemas.microsoft.com/office/drawing/2014/main" val="20003"/>
                    </a:ext>
                  </a:extLst>
                </a:gridCol>
                <a:gridCol w="1075055">
                  <a:extLst>
                    <a:ext uri="{9D8B030D-6E8A-4147-A177-3AD203B41FA5}">
                      <a16:colId xmlns:a16="http://schemas.microsoft.com/office/drawing/2014/main" val="20004"/>
                    </a:ext>
                  </a:extLst>
                </a:gridCol>
              </a:tblGrid>
              <a:tr h="378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Sname</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Ssex</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Sdept</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nvGraphicFramePr>
        <p:xfrm>
          <a:off x="5839843" y="1916833"/>
          <a:ext cx="3055589" cy="2740126"/>
        </p:xfrm>
        <a:graphic>
          <a:graphicData uri="http://schemas.openxmlformats.org/drawingml/2006/table">
            <a:tbl>
              <a:tblPr firstRow="1" bandRow="1">
                <a:tableStyleId>{5C22544A-7EE6-4342-B048-85BDC9FD1C3A}</a:tableStyleId>
              </a:tblPr>
              <a:tblGrid>
                <a:gridCol w="825876">
                  <a:extLst>
                    <a:ext uri="{9D8B030D-6E8A-4147-A177-3AD203B41FA5}">
                      <a16:colId xmlns:a16="http://schemas.microsoft.com/office/drawing/2014/main" val="20000"/>
                    </a:ext>
                  </a:extLst>
                </a:gridCol>
                <a:gridCol w="896382">
                  <a:extLst>
                    <a:ext uri="{9D8B030D-6E8A-4147-A177-3AD203B41FA5}">
                      <a16:colId xmlns:a16="http://schemas.microsoft.com/office/drawing/2014/main" val="20001"/>
                    </a:ext>
                  </a:extLst>
                </a:gridCol>
                <a:gridCol w="1333331">
                  <a:extLst>
                    <a:ext uri="{9D8B030D-6E8A-4147-A177-3AD203B41FA5}">
                      <a16:colId xmlns:a16="http://schemas.microsoft.com/office/drawing/2014/main" val="20002"/>
                    </a:ext>
                  </a:extLst>
                </a:gridCol>
              </a:tblGrid>
              <a:tr h="52525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Cno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
        <p:nvSpPr>
          <p:cNvPr id="7" name="TextBox 6"/>
          <p:cNvSpPr txBox="1"/>
          <p:nvPr/>
        </p:nvSpPr>
        <p:spPr>
          <a:xfrm>
            <a:off x="935361" y="5199022"/>
            <a:ext cx="7165031" cy="923330"/>
          </a:xfrm>
          <a:prstGeom prst="rect">
            <a:avLst/>
          </a:prstGeom>
          <a:solidFill>
            <a:schemeClr val="accent5">
              <a:lumMod val="60000"/>
              <a:lumOff val="40000"/>
            </a:schemeClr>
          </a:solidFill>
        </p:spPr>
        <p:txBody>
          <a:bodyPr wrap="square" rtlCol="0">
            <a:spAutoFit/>
          </a:bodyPr>
          <a:lstStyle/>
          <a:p>
            <a:pPr algn="l"/>
            <a:r>
              <a:rPr lang="zh-CN" altLang="en-US" sz="1800" b="0" dirty="0">
                <a:solidFill>
                  <a:srgbClr val="C00000"/>
                </a:solidFill>
              </a:rPr>
              <a:t>执行如下语句：</a:t>
            </a:r>
            <a:endParaRPr lang="en-US" altLang="zh-CN" sz="1800" b="0" dirty="0">
              <a:solidFill>
                <a:srgbClr val="C00000"/>
              </a:solidFill>
            </a:endParaRPr>
          </a:p>
          <a:p>
            <a:pPr algn="l"/>
            <a:r>
              <a:rPr lang="en-US" altLang="zh-CN" sz="1800" b="0" dirty="0">
                <a:solidFill>
                  <a:srgbClr val="C00000"/>
                </a:solidFill>
              </a:rPr>
              <a:t>      DELETE FROM Student WHERE </a:t>
            </a:r>
            <a:r>
              <a:rPr lang="en-US" altLang="zh-CN" sz="1800" b="0" dirty="0" err="1">
                <a:solidFill>
                  <a:srgbClr val="C00000"/>
                </a:solidFill>
              </a:rPr>
              <a:t>Sno</a:t>
            </a:r>
            <a:r>
              <a:rPr lang="en-US" altLang="zh-CN" sz="1800" b="0" dirty="0">
                <a:solidFill>
                  <a:srgbClr val="C00000"/>
                </a:solidFill>
              </a:rPr>
              <a:t>=‘03001’</a:t>
            </a:r>
          </a:p>
          <a:p>
            <a:pPr algn="l"/>
            <a:r>
              <a:rPr lang="zh-CN" altLang="en-US" sz="1800" b="0" dirty="0">
                <a:solidFill>
                  <a:srgbClr val="C00000"/>
                </a:solidFill>
              </a:rPr>
              <a:t>对</a:t>
            </a:r>
            <a:r>
              <a:rPr lang="en-US" altLang="zh-CN" sz="1800" b="0" dirty="0">
                <a:solidFill>
                  <a:srgbClr val="C00000"/>
                </a:solidFill>
              </a:rPr>
              <a:t>Student</a:t>
            </a:r>
            <a:r>
              <a:rPr lang="zh-CN" altLang="en-US" sz="1800" b="0" dirty="0">
                <a:solidFill>
                  <a:srgbClr val="C00000"/>
                </a:solidFill>
              </a:rPr>
              <a:t>表和</a:t>
            </a:r>
            <a:r>
              <a:rPr lang="en-US" altLang="zh-CN" sz="1800" b="0" dirty="0">
                <a:solidFill>
                  <a:srgbClr val="C00000"/>
                </a:solidFill>
              </a:rPr>
              <a:t>SC</a:t>
            </a:r>
            <a:r>
              <a:rPr lang="zh-CN" altLang="en-US" sz="1800" b="0" dirty="0">
                <a:solidFill>
                  <a:srgbClr val="C00000"/>
                </a:solidFill>
              </a:rPr>
              <a:t>表将产生什么影响？</a:t>
            </a:r>
          </a:p>
        </p:txBody>
      </p:sp>
    </p:spTree>
    <p:extLst>
      <p:ext uri="{BB962C8B-B14F-4D97-AF65-F5344CB8AC3E}">
        <p14:creationId xmlns:p14="http://schemas.microsoft.com/office/powerpoint/2010/main" val="381196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barn(inVertical)">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xit" presetSubtype="0" fill="hold" grpId="1" nodeType="clickEffect">
                                  <p:stCondLst>
                                    <p:cond delay="0"/>
                                  </p:stCondLst>
                                  <p:childTnLst>
                                    <p:anim calcmode="lin" valueType="num">
                                      <p:cBhvr>
                                        <p:cTn id="11" dur="1000"/>
                                        <p:tgtEl>
                                          <p:spTgt spid="566276"/>
                                        </p:tgtEl>
                                        <p:attrNameLst>
                                          <p:attrName>ppt_w</p:attrName>
                                        </p:attrNameLst>
                                      </p:cBhvr>
                                      <p:tavLst>
                                        <p:tav tm="0">
                                          <p:val>
                                            <p:strVal val="ppt_w"/>
                                          </p:val>
                                        </p:tav>
                                        <p:tav tm="100000">
                                          <p:val>
                                            <p:strVal val="ppt_w*0.70"/>
                                          </p:val>
                                        </p:tav>
                                      </p:tavLst>
                                    </p:anim>
                                    <p:anim calcmode="lin" valueType="num">
                                      <p:cBhvr>
                                        <p:cTn id="12" dur="1000"/>
                                        <p:tgtEl>
                                          <p:spTgt spid="566276"/>
                                        </p:tgtEl>
                                        <p:attrNameLst>
                                          <p:attrName>ppt_h</p:attrName>
                                        </p:attrNameLst>
                                      </p:cBhvr>
                                      <p:tavLst>
                                        <p:tav tm="0">
                                          <p:val>
                                            <p:strVal val="ppt_h"/>
                                          </p:val>
                                        </p:tav>
                                        <p:tav tm="100000">
                                          <p:val>
                                            <p:strVal val="ppt_h"/>
                                          </p:val>
                                        </p:tav>
                                      </p:tavLst>
                                    </p:anim>
                                    <p:animEffect transition="out" filter="fade">
                                      <p:cBhvr>
                                        <p:cTn id="13" dur="1000"/>
                                        <p:tgtEl>
                                          <p:spTgt spid="566276"/>
                                        </p:tgtEl>
                                      </p:cBhvr>
                                    </p:animEffect>
                                    <p:set>
                                      <p:cBhvr>
                                        <p:cTn id="14" dur="1" fill="hold">
                                          <p:stCondLst>
                                            <p:cond delay="999"/>
                                          </p:stCondLst>
                                        </p:cTn>
                                        <p:tgtEl>
                                          <p:spTgt spid="566276"/>
                                        </p:tgtEl>
                                        <p:attrNameLst>
                                          <p:attrName>style.visibility</p:attrName>
                                        </p:attrNameLst>
                                      </p:cBhvr>
                                      <p:to>
                                        <p:strVal val="hidden"/>
                                      </p:to>
                                    </p:set>
                                  </p:childTnLst>
                                </p:cTn>
                              </p:par>
                              <p:par>
                                <p:cTn id="15" presetID="55" presetClass="exit" presetSubtype="0" fill="hold" grpId="0" nodeType="withEffect">
                                  <p:stCondLst>
                                    <p:cond delay="0"/>
                                  </p:stCondLst>
                                  <p:childTnLst>
                                    <p:anim calcmode="lin" valueType="num">
                                      <p:cBhvr>
                                        <p:cTn id="16" dur="1000"/>
                                        <p:tgtEl>
                                          <p:spTgt spid="50179">
                                            <p:txEl>
                                              <p:pRg st="0" end="0"/>
                                            </p:txEl>
                                          </p:spTgt>
                                        </p:tgtEl>
                                        <p:attrNameLst>
                                          <p:attrName>ppt_w</p:attrName>
                                        </p:attrNameLst>
                                      </p:cBhvr>
                                      <p:tavLst>
                                        <p:tav tm="0">
                                          <p:val>
                                            <p:strVal val="ppt_w"/>
                                          </p:val>
                                        </p:tav>
                                        <p:tav tm="100000">
                                          <p:val>
                                            <p:strVal val="ppt_w*0.70"/>
                                          </p:val>
                                        </p:tav>
                                      </p:tavLst>
                                    </p:anim>
                                    <p:anim calcmode="lin" valueType="num">
                                      <p:cBhvr>
                                        <p:cTn id="17" dur="1000"/>
                                        <p:tgtEl>
                                          <p:spTgt spid="50179">
                                            <p:txEl>
                                              <p:pRg st="0" end="0"/>
                                            </p:txEl>
                                          </p:spTgt>
                                        </p:tgtEl>
                                        <p:attrNameLst>
                                          <p:attrName>ppt_h</p:attrName>
                                        </p:attrNameLst>
                                      </p:cBhvr>
                                      <p:tavLst>
                                        <p:tav tm="0">
                                          <p:val>
                                            <p:strVal val="ppt_h"/>
                                          </p:val>
                                        </p:tav>
                                        <p:tav tm="100000">
                                          <p:val>
                                            <p:strVal val="ppt_h"/>
                                          </p:val>
                                        </p:tav>
                                      </p:tavLst>
                                    </p:anim>
                                    <p:animEffect transition="out" filter="fade">
                                      <p:cBhvr>
                                        <p:cTn id="18" dur="1000"/>
                                        <p:tgtEl>
                                          <p:spTgt spid="50179">
                                            <p:txEl>
                                              <p:pRg st="0" end="0"/>
                                            </p:txEl>
                                          </p:spTgt>
                                        </p:tgtEl>
                                      </p:cBhvr>
                                    </p:animEffect>
                                    <p:set>
                                      <p:cBhvr>
                                        <p:cTn id="19" dur="1" fill="hold">
                                          <p:stCondLst>
                                            <p:cond delay="999"/>
                                          </p:stCondLst>
                                        </p:cTn>
                                        <p:tgtEl>
                                          <p:spTgt spid="50179">
                                            <p:txEl>
                                              <p:pRg st="0" end="0"/>
                                            </p:txEl>
                                          </p:spTgt>
                                        </p:tgtEl>
                                        <p:attrNameLst>
                                          <p:attrName>style.visibility</p:attrName>
                                        </p:attrNameLst>
                                      </p:cBhvr>
                                      <p:to>
                                        <p:strVal val="hidden"/>
                                      </p:to>
                                    </p:set>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6" presetClass="entr" presetSubtype="21"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66276" grpId="0"/>
      <p:bldP spid="566276" grpId="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r>
              <a:rPr lang="zh-CN" altLang="en-US" sz="2800" b="0" dirty="0">
                <a:solidFill>
                  <a:srgbClr val="C00000"/>
                </a:solidFill>
                <a:latin typeface="黑体" panose="02010609060101010101" pitchFamily="49" charset="-122"/>
                <a:ea typeface="黑体" panose="02010609060101010101" pitchFamily="49" charset="-122"/>
              </a:rPr>
              <a:t>基本表</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7628205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ea typeface="宋体" pitchFamily="2" charset="-122"/>
              </a:rPr>
              <a:t>数据库完整性：</a:t>
            </a:r>
            <a:r>
              <a:rPr lang="en-US" altLang="zh-CN" dirty="0">
                <a:ea typeface="宋体" pitchFamily="2" charset="-122"/>
              </a:rPr>
              <a:t>SQL Server</a:t>
            </a:r>
            <a:r>
              <a:rPr lang="zh-CN" altLang="en-US" dirty="0">
                <a:ea typeface="宋体" pitchFamily="2" charset="-122"/>
              </a:rPr>
              <a:t>触发器示例</a:t>
            </a:r>
            <a:endParaRPr lang="zh-CN" altLang="zh-CN" dirty="0">
              <a:ea typeface="宋体" pitchFamily="2" charset="-122"/>
            </a:endParaRPr>
          </a:p>
        </p:txBody>
      </p:sp>
      <p:sp>
        <p:nvSpPr>
          <p:cNvPr id="51203" name="Rectangle 3"/>
          <p:cNvSpPr>
            <a:spLocks noGrp="1" noChangeArrowheads="1"/>
          </p:cNvSpPr>
          <p:nvPr>
            <p:ph type="body" idx="1"/>
          </p:nvPr>
        </p:nvSpPr>
        <p:spPr>
          <a:xfrm>
            <a:off x="218530" y="1196752"/>
            <a:ext cx="8385918" cy="15121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Ø"/>
            </a:pPr>
            <a:r>
              <a:rPr lang="zh-CN" altLang="en-US" sz="2000" dirty="0">
                <a:ea typeface="宋体" pitchFamily="2" charset="-122"/>
              </a:rPr>
              <a:t>一个复杂点的例子：</a:t>
            </a:r>
            <a:endParaRPr lang="en-US" altLang="zh-CN" sz="2000" dirty="0">
              <a:ea typeface="宋体" pitchFamily="2" charset="-122"/>
            </a:endParaRPr>
          </a:p>
          <a:p>
            <a:pPr marL="0" indent="0">
              <a:lnSpc>
                <a:spcPts val="3500"/>
              </a:lnSpc>
              <a:buNone/>
            </a:pPr>
            <a:r>
              <a:rPr lang="zh-CN" altLang="en-US" sz="2000" dirty="0">
                <a:ea typeface="宋体" pitchFamily="2" charset="-122"/>
              </a:rPr>
              <a:t>     当向选课表中插入一条记录时，请使用触发器保证选课表中不会出现学生表中不存在的学号。</a:t>
            </a:r>
          </a:p>
          <a:p>
            <a:pPr>
              <a:lnSpc>
                <a:spcPts val="3500"/>
              </a:lnSpc>
              <a:buFont typeface="Wingdings" panose="05000000000000000000" pitchFamily="2" charset="2"/>
              <a:buChar char="Ø"/>
            </a:pPr>
            <a:endParaRPr lang="en-US" altLang="zh-CN" sz="2000" dirty="0">
              <a:ea typeface="宋体" pitchFamily="2" charset="-122"/>
            </a:endParaRPr>
          </a:p>
        </p:txBody>
      </p:sp>
    </p:spTree>
    <p:extLst>
      <p:ext uri="{BB962C8B-B14F-4D97-AF65-F5344CB8AC3E}">
        <p14:creationId xmlns:p14="http://schemas.microsoft.com/office/powerpoint/2010/main" val="26829426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176238" y="1052736"/>
            <a:ext cx="8739162" cy="5327650"/>
          </a:xfrm>
        </p:spPr>
        <p:txBody>
          <a:bodyPr/>
          <a:lstStyle/>
          <a:p>
            <a:pPr eaLnBrk="1" hangingPunct="1">
              <a:lnSpc>
                <a:spcPts val="2100"/>
              </a:lnSpc>
              <a:buFont typeface="Wingdings" pitchFamily="2" charset="2"/>
              <a:buNone/>
            </a:pPr>
            <a:r>
              <a:rPr lang="en-US" altLang="zh-CN" sz="1600" b="0" noProof="1">
                <a:solidFill>
                  <a:schemeClr val="tx2">
                    <a:lumMod val="60000"/>
                    <a:lumOff val="40000"/>
                  </a:schemeClr>
                </a:solidFill>
              </a:rPr>
              <a:t>CREATE TRIGGER check_ID</a:t>
            </a:r>
          </a:p>
          <a:p>
            <a:pPr eaLnBrk="1" hangingPunct="1">
              <a:lnSpc>
                <a:spcPts val="2100"/>
              </a:lnSpc>
              <a:buFont typeface="Wingdings" pitchFamily="2" charset="2"/>
              <a:buNone/>
            </a:pPr>
            <a:r>
              <a:rPr lang="en-US" altLang="zh-CN" sz="1600" b="0" noProof="1">
                <a:solidFill>
                  <a:schemeClr val="tx2">
                    <a:lumMod val="60000"/>
                    <a:lumOff val="40000"/>
                  </a:schemeClr>
                </a:solidFill>
              </a:rPr>
              <a:t>   ON </a:t>
            </a:r>
            <a:r>
              <a:rPr lang="en-US" altLang="zh-CN" sz="1600" b="0" dirty="0">
                <a:solidFill>
                  <a:schemeClr val="tx2">
                    <a:lumMod val="60000"/>
                    <a:lumOff val="40000"/>
                  </a:schemeClr>
                </a:solidFill>
                <a:ea typeface="宋体" pitchFamily="2" charset="-122"/>
              </a:rPr>
              <a:t>SC</a:t>
            </a:r>
            <a:endParaRPr lang="en-US" altLang="zh-CN" sz="1600" b="0" noProof="1">
              <a:solidFill>
                <a:schemeClr val="tx2">
                  <a:lumMod val="60000"/>
                  <a:lumOff val="40000"/>
                </a:schemeClr>
              </a:solidFill>
            </a:endParaRPr>
          </a:p>
          <a:p>
            <a:pPr eaLnBrk="1" hangingPunct="1">
              <a:lnSpc>
                <a:spcPts val="2100"/>
              </a:lnSpc>
              <a:buFont typeface="Wingdings" pitchFamily="2" charset="2"/>
              <a:buNone/>
            </a:pPr>
            <a:r>
              <a:rPr lang="en-US" altLang="zh-CN" sz="1600" b="0" noProof="1">
                <a:solidFill>
                  <a:schemeClr val="tx2">
                    <a:lumMod val="60000"/>
                    <a:lumOff val="40000"/>
                  </a:schemeClr>
                </a:solidFill>
              </a:rPr>
              <a:t>   INSTEAD OF INSERT</a:t>
            </a:r>
          </a:p>
          <a:p>
            <a:pPr eaLnBrk="1" hangingPunct="1">
              <a:lnSpc>
                <a:spcPts val="2100"/>
              </a:lnSpc>
              <a:buFont typeface="Wingdings" pitchFamily="2" charset="2"/>
              <a:buNone/>
            </a:pPr>
            <a:r>
              <a:rPr lang="en-US" altLang="zh-CN" sz="1600" b="0" noProof="1">
                <a:solidFill>
                  <a:schemeClr val="tx2">
                    <a:lumMod val="60000"/>
                    <a:lumOff val="40000"/>
                  </a:schemeClr>
                </a:solidFill>
              </a:rPr>
              <a:t>AS</a:t>
            </a:r>
          </a:p>
          <a:p>
            <a:pPr eaLnBrk="1" hangingPunct="1">
              <a:lnSpc>
                <a:spcPts val="2100"/>
              </a:lnSpc>
              <a:buFont typeface="Wingdings" pitchFamily="2" charset="2"/>
              <a:buNone/>
            </a:pPr>
            <a:r>
              <a:rPr lang="en-US" altLang="zh-CN" sz="1600" b="0" noProof="1">
                <a:solidFill>
                  <a:schemeClr val="tx2">
                    <a:lumMod val="60000"/>
                    <a:lumOff val="40000"/>
                  </a:schemeClr>
                </a:solidFill>
              </a:rPr>
              <a:t>  BEGIN</a:t>
            </a:r>
          </a:p>
          <a:p>
            <a:pPr eaLnBrk="1" hangingPunct="1">
              <a:lnSpc>
                <a:spcPts val="2100"/>
              </a:lnSpc>
              <a:buFont typeface="Wingdings" pitchFamily="2" charset="2"/>
              <a:buNone/>
            </a:pPr>
            <a:r>
              <a:rPr lang="en-US" altLang="zh-CN" sz="1600" b="0" noProof="1">
                <a:solidFill>
                  <a:schemeClr val="tx2">
                    <a:lumMod val="60000"/>
                    <a:lumOff val="40000"/>
                  </a:schemeClr>
                </a:solidFill>
              </a:rPr>
              <a:t>    DECLARE @</a:t>
            </a:r>
            <a:r>
              <a:rPr lang="en-US" altLang="zh-CN" sz="1600" b="0" dirty="0">
                <a:solidFill>
                  <a:schemeClr val="tx2">
                    <a:lumMod val="60000"/>
                    <a:lumOff val="40000"/>
                  </a:schemeClr>
                </a:solidFill>
                <a:ea typeface="宋体" pitchFamily="2" charset="-122"/>
              </a:rPr>
              <a:t>student</a:t>
            </a:r>
            <a:r>
              <a:rPr lang="en-US" altLang="zh-CN" sz="1600" b="0" noProof="1">
                <a:solidFill>
                  <a:schemeClr val="tx2">
                    <a:lumMod val="60000"/>
                    <a:lumOff val="40000"/>
                  </a:schemeClr>
                </a:solidFill>
              </a:rPr>
              <a:t>ID CHAR(20)</a:t>
            </a:r>
          </a:p>
          <a:p>
            <a:pPr eaLnBrk="1" hangingPunct="1">
              <a:lnSpc>
                <a:spcPts val="2100"/>
              </a:lnSpc>
              <a:buFont typeface="Wingdings" pitchFamily="2" charset="2"/>
              <a:buNone/>
            </a:pPr>
            <a:r>
              <a:rPr lang="en-US" altLang="zh-CN" sz="1600" b="0" noProof="1">
                <a:solidFill>
                  <a:schemeClr val="tx2">
                    <a:lumMod val="60000"/>
                    <a:lumOff val="40000"/>
                  </a:schemeClr>
                </a:solidFill>
              </a:rPr>
              <a:t>    DECLARE @</a:t>
            </a:r>
            <a:r>
              <a:rPr lang="en-US" altLang="zh-CN" sz="1600" b="0" dirty="0">
                <a:solidFill>
                  <a:schemeClr val="tx2">
                    <a:lumMod val="60000"/>
                    <a:lumOff val="40000"/>
                  </a:schemeClr>
                </a:solidFill>
                <a:ea typeface="宋体" pitchFamily="2" charset="-122"/>
              </a:rPr>
              <a:t>course</a:t>
            </a:r>
            <a:r>
              <a:rPr lang="en-US" altLang="zh-CN" sz="1600" b="0" noProof="1">
                <a:solidFill>
                  <a:schemeClr val="tx2">
                    <a:lumMod val="60000"/>
                    <a:lumOff val="40000"/>
                  </a:schemeClr>
                </a:solidFill>
              </a:rPr>
              <a:t>ID CHAR(20)</a:t>
            </a:r>
          </a:p>
          <a:p>
            <a:pPr eaLnBrk="1" hangingPunct="1">
              <a:lnSpc>
                <a:spcPts val="2100"/>
              </a:lnSpc>
              <a:buFont typeface="Wingdings" pitchFamily="2" charset="2"/>
              <a:buNone/>
            </a:pPr>
            <a:r>
              <a:rPr lang="en-US" altLang="zh-CN" sz="1600" b="0" noProof="1">
                <a:solidFill>
                  <a:schemeClr val="tx2">
                    <a:lumMod val="60000"/>
                    <a:lumOff val="40000"/>
                  </a:schemeClr>
                </a:solidFill>
              </a:rPr>
              <a:t>    DECLARE @</a:t>
            </a:r>
            <a:r>
              <a:rPr lang="en-US" altLang="zh-CN" sz="1600" b="0" dirty="0">
                <a:solidFill>
                  <a:schemeClr val="tx2">
                    <a:lumMod val="60000"/>
                    <a:lumOff val="40000"/>
                  </a:schemeClr>
                </a:solidFill>
                <a:ea typeface="宋体" pitchFamily="2" charset="-122"/>
              </a:rPr>
              <a:t>score</a:t>
            </a:r>
            <a:r>
              <a:rPr lang="en-US" altLang="zh-CN" sz="1600" b="0" noProof="1">
                <a:solidFill>
                  <a:schemeClr val="tx2">
                    <a:lumMod val="60000"/>
                    <a:lumOff val="40000"/>
                  </a:schemeClr>
                </a:solidFill>
              </a:rPr>
              <a:t> </a:t>
            </a:r>
            <a:r>
              <a:rPr lang="en-US" altLang="zh-CN" sz="1600" b="0" dirty="0">
                <a:solidFill>
                  <a:schemeClr val="tx2">
                    <a:lumMod val="60000"/>
                    <a:lumOff val="40000"/>
                  </a:schemeClr>
                </a:solidFill>
                <a:ea typeface="宋体" pitchFamily="2" charset="-122"/>
              </a:rPr>
              <a:t>INT</a:t>
            </a:r>
            <a:endParaRPr lang="en-US" altLang="zh-CN" sz="1600" b="0" noProof="1">
              <a:solidFill>
                <a:schemeClr val="tx2">
                  <a:lumMod val="60000"/>
                  <a:lumOff val="40000"/>
                </a:schemeClr>
              </a:solidFill>
            </a:endParaRPr>
          </a:p>
          <a:p>
            <a:pPr eaLnBrk="1" hangingPunct="1">
              <a:lnSpc>
                <a:spcPts val="2100"/>
              </a:lnSpc>
              <a:buFont typeface="Wingdings" pitchFamily="2" charset="2"/>
              <a:buNone/>
            </a:pPr>
            <a:endParaRPr lang="en-US" altLang="zh-CN" sz="1600" b="0" noProof="1">
              <a:solidFill>
                <a:schemeClr val="tx2">
                  <a:lumMod val="60000"/>
                  <a:lumOff val="40000"/>
                </a:schemeClr>
              </a:solidFill>
            </a:endParaRPr>
          </a:p>
          <a:p>
            <a:pPr eaLnBrk="1" hangingPunct="1">
              <a:lnSpc>
                <a:spcPts val="2100"/>
              </a:lnSpc>
              <a:buFont typeface="Wingdings" pitchFamily="2" charset="2"/>
              <a:buNone/>
            </a:pPr>
            <a:r>
              <a:rPr lang="en-US" altLang="zh-CN" sz="1600" b="0" noProof="1">
                <a:solidFill>
                  <a:schemeClr val="tx2">
                    <a:lumMod val="60000"/>
                    <a:lumOff val="40000"/>
                  </a:schemeClr>
                </a:solidFill>
              </a:rPr>
              <a:t>     SELECT @ </a:t>
            </a:r>
            <a:r>
              <a:rPr lang="en-US" altLang="zh-CN" sz="1600" b="0" dirty="0">
                <a:solidFill>
                  <a:schemeClr val="tx2">
                    <a:lumMod val="60000"/>
                    <a:lumOff val="40000"/>
                  </a:schemeClr>
                </a:solidFill>
                <a:ea typeface="宋体" pitchFamily="2" charset="-122"/>
              </a:rPr>
              <a:t>student</a:t>
            </a:r>
            <a:r>
              <a:rPr lang="en-US" altLang="zh-CN" sz="1600" b="0" noProof="1">
                <a:solidFill>
                  <a:schemeClr val="tx2">
                    <a:lumMod val="60000"/>
                    <a:lumOff val="40000"/>
                  </a:schemeClr>
                </a:solidFill>
              </a:rPr>
              <a:t>ID =</a:t>
            </a:r>
            <a:r>
              <a:rPr lang="en-US" altLang="zh-CN" sz="1600" b="0" dirty="0" err="1">
                <a:solidFill>
                  <a:schemeClr val="tx2">
                    <a:lumMod val="60000"/>
                    <a:lumOff val="40000"/>
                  </a:schemeClr>
                </a:solidFill>
                <a:ea typeface="宋体" pitchFamily="2" charset="-122"/>
              </a:rPr>
              <a:t>Sno</a:t>
            </a:r>
            <a:r>
              <a:rPr lang="en-US" altLang="zh-CN" sz="1600" b="0" noProof="1">
                <a:solidFill>
                  <a:schemeClr val="tx2">
                    <a:lumMod val="60000"/>
                    <a:lumOff val="40000"/>
                  </a:schemeClr>
                </a:solidFill>
              </a:rPr>
              <a:t>, @ </a:t>
            </a:r>
            <a:r>
              <a:rPr lang="en-US" altLang="zh-CN" sz="1600" b="0" dirty="0">
                <a:solidFill>
                  <a:schemeClr val="tx2">
                    <a:lumMod val="60000"/>
                    <a:lumOff val="40000"/>
                  </a:schemeClr>
                </a:solidFill>
                <a:ea typeface="宋体" pitchFamily="2" charset="-122"/>
              </a:rPr>
              <a:t>course</a:t>
            </a:r>
            <a:r>
              <a:rPr lang="en-US" altLang="zh-CN" sz="1600" b="0" noProof="1">
                <a:solidFill>
                  <a:schemeClr val="tx2">
                    <a:lumMod val="60000"/>
                    <a:lumOff val="40000"/>
                  </a:schemeClr>
                </a:solidFill>
              </a:rPr>
              <a:t>ID =</a:t>
            </a:r>
            <a:r>
              <a:rPr lang="en-US" altLang="zh-CN" sz="1600" b="0" dirty="0" err="1">
                <a:solidFill>
                  <a:schemeClr val="tx2">
                    <a:lumMod val="60000"/>
                    <a:lumOff val="40000"/>
                  </a:schemeClr>
                </a:solidFill>
                <a:ea typeface="宋体" pitchFamily="2" charset="-122"/>
              </a:rPr>
              <a:t>Cno</a:t>
            </a:r>
            <a:r>
              <a:rPr lang="en-US" altLang="zh-CN" sz="1600" b="0" noProof="1">
                <a:solidFill>
                  <a:schemeClr val="tx2">
                    <a:lumMod val="60000"/>
                    <a:lumOff val="40000"/>
                  </a:schemeClr>
                </a:solidFill>
              </a:rPr>
              <a:t>,@ </a:t>
            </a:r>
            <a:r>
              <a:rPr lang="en-US" altLang="zh-CN" sz="1600" b="0" dirty="0">
                <a:solidFill>
                  <a:schemeClr val="tx2">
                    <a:lumMod val="60000"/>
                    <a:lumOff val="40000"/>
                  </a:schemeClr>
                </a:solidFill>
                <a:ea typeface="宋体" pitchFamily="2" charset="-122"/>
              </a:rPr>
              <a:t>score</a:t>
            </a:r>
            <a:r>
              <a:rPr lang="en-US" altLang="zh-CN" sz="1600" b="0" noProof="1">
                <a:solidFill>
                  <a:schemeClr val="tx2">
                    <a:lumMod val="60000"/>
                    <a:lumOff val="40000"/>
                  </a:schemeClr>
                </a:solidFill>
              </a:rPr>
              <a:t> =</a:t>
            </a:r>
            <a:r>
              <a:rPr lang="en-US" altLang="zh-CN" sz="1600" b="0" dirty="0">
                <a:solidFill>
                  <a:schemeClr val="tx2">
                    <a:lumMod val="60000"/>
                    <a:lumOff val="40000"/>
                  </a:schemeClr>
                </a:solidFill>
                <a:ea typeface="宋体" pitchFamily="2" charset="-122"/>
              </a:rPr>
              <a:t>grade</a:t>
            </a:r>
            <a:r>
              <a:rPr lang="en-US" altLang="zh-CN" sz="1600" b="0" noProof="1">
                <a:solidFill>
                  <a:schemeClr val="tx2">
                    <a:lumMod val="60000"/>
                    <a:lumOff val="40000"/>
                  </a:schemeClr>
                </a:solidFill>
              </a:rPr>
              <a:t>  FROM inserted </a:t>
            </a:r>
          </a:p>
          <a:p>
            <a:pPr eaLnBrk="1" hangingPunct="1">
              <a:lnSpc>
                <a:spcPts val="2100"/>
              </a:lnSpc>
            </a:pPr>
            <a:endParaRPr lang="en-US" altLang="zh-CN" sz="1600" b="0" noProof="1">
              <a:solidFill>
                <a:schemeClr val="tx2">
                  <a:lumMod val="60000"/>
                  <a:lumOff val="40000"/>
                </a:schemeClr>
              </a:solidFill>
            </a:endParaRPr>
          </a:p>
          <a:p>
            <a:pPr eaLnBrk="1" hangingPunct="1">
              <a:lnSpc>
                <a:spcPts val="2100"/>
              </a:lnSpc>
              <a:buFont typeface="Wingdings" pitchFamily="2" charset="2"/>
              <a:buNone/>
            </a:pPr>
            <a:r>
              <a:rPr lang="en-US" altLang="zh-CN" sz="1600" b="0" noProof="1">
                <a:solidFill>
                  <a:schemeClr val="tx2">
                    <a:lumMod val="60000"/>
                    <a:lumOff val="40000"/>
                  </a:schemeClr>
                </a:solidFill>
              </a:rPr>
              <a:t>    IF EXISTS(SELECT * FROM </a:t>
            </a:r>
            <a:r>
              <a:rPr lang="en-US" altLang="zh-CN" sz="1600" b="0" dirty="0">
                <a:solidFill>
                  <a:schemeClr val="tx2">
                    <a:lumMod val="60000"/>
                    <a:lumOff val="40000"/>
                  </a:schemeClr>
                </a:solidFill>
                <a:ea typeface="宋体" pitchFamily="2" charset="-122"/>
              </a:rPr>
              <a:t>Student</a:t>
            </a:r>
            <a:r>
              <a:rPr lang="en-US" altLang="zh-CN" sz="1600" b="0" noProof="1">
                <a:solidFill>
                  <a:schemeClr val="tx2">
                    <a:lumMod val="60000"/>
                    <a:lumOff val="40000"/>
                  </a:schemeClr>
                </a:solidFill>
              </a:rPr>
              <a:t> WHERE </a:t>
            </a:r>
            <a:r>
              <a:rPr lang="en-US" altLang="zh-CN" sz="1600" b="0" dirty="0" err="1">
                <a:solidFill>
                  <a:schemeClr val="tx2">
                    <a:lumMod val="60000"/>
                    <a:lumOff val="40000"/>
                  </a:schemeClr>
                </a:solidFill>
                <a:ea typeface="宋体" pitchFamily="2" charset="-122"/>
              </a:rPr>
              <a:t>Sno</a:t>
            </a:r>
            <a:r>
              <a:rPr lang="en-US" altLang="zh-CN" sz="1600" b="0" noProof="1">
                <a:solidFill>
                  <a:schemeClr val="tx2">
                    <a:lumMod val="60000"/>
                    <a:lumOff val="40000"/>
                  </a:schemeClr>
                </a:solidFill>
              </a:rPr>
              <a:t>=@</a:t>
            </a:r>
            <a:r>
              <a:rPr lang="en-US" altLang="zh-CN" sz="1600" b="0" dirty="0">
                <a:solidFill>
                  <a:schemeClr val="tx2">
                    <a:lumMod val="60000"/>
                    <a:lumOff val="40000"/>
                  </a:schemeClr>
                </a:solidFill>
                <a:ea typeface="宋体" pitchFamily="2" charset="-122"/>
              </a:rPr>
              <a:t>student</a:t>
            </a:r>
            <a:r>
              <a:rPr lang="en-US" altLang="zh-CN" sz="1600" b="0" noProof="1">
                <a:solidFill>
                  <a:schemeClr val="tx2">
                    <a:lumMod val="60000"/>
                    <a:lumOff val="40000"/>
                  </a:schemeClr>
                </a:solidFill>
              </a:rPr>
              <a:t>ID )</a:t>
            </a:r>
          </a:p>
          <a:p>
            <a:pPr>
              <a:lnSpc>
                <a:spcPts val="2100"/>
              </a:lnSpc>
              <a:buNone/>
            </a:pPr>
            <a:r>
              <a:rPr lang="en-US" altLang="zh-CN" sz="1600" b="0" noProof="1">
                <a:solidFill>
                  <a:schemeClr val="tx2">
                    <a:lumMod val="60000"/>
                    <a:lumOff val="40000"/>
                  </a:schemeClr>
                </a:solidFill>
              </a:rPr>
              <a:t>        INSERT INTO </a:t>
            </a:r>
            <a:r>
              <a:rPr lang="en-US" altLang="zh-CN" sz="1600" b="0" dirty="0">
                <a:solidFill>
                  <a:schemeClr val="tx2">
                    <a:lumMod val="60000"/>
                    <a:lumOff val="40000"/>
                  </a:schemeClr>
                </a:solidFill>
                <a:ea typeface="宋体" pitchFamily="2" charset="-122"/>
              </a:rPr>
              <a:t>SC</a:t>
            </a:r>
            <a:r>
              <a:rPr lang="en-US" altLang="zh-CN" sz="1600" b="0" noProof="1">
                <a:solidFill>
                  <a:schemeClr val="tx2">
                    <a:lumMod val="60000"/>
                    <a:lumOff val="40000"/>
                  </a:schemeClr>
                </a:solidFill>
              </a:rPr>
              <a:t> VALUES</a:t>
            </a:r>
            <a:r>
              <a:rPr lang="en-US" altLang="zh-CN" sz="1600" b="0" dirty="0">
                <a:solidFill>
                  <a:schemeClr val="tx2">
                    <a:lumMod val="60000"/>
                    <a:lumOff val="40000"/>
                  </a:schemeClr>
                </a:solidFill>
                <a:ea typeface="宋体" pitchFamily="2" charset="-122"/>
              </a:rPr>
              <a:t>( </a:t>
            </a:r>
            <a:r>
              <a:rPr lang="en-US" altLang="zh-CN" sz="1600" b="0" noProof="1">
                <a:solidFill>
                  <a:schemeClr val="tx2">
                    <a:lumMod val="60000"/>
                    <a:lumOff val="40000"/>
                  </a:schemeClr>
                </a:solidFill>
              </a:rPr>
              <a:t>@</a:t>
            </a:r>
            <a:r>
              <a:rPr lang="en-US" altLang="zh-CN" sz="1600" b="0" dirty="0">
                <a:solidFill>
                  <a:schemeClr val="tx2">
                    <a:lumMod val="60000"/>
                    <a:lumOff val="40000"/>
                  </a:schemeClr>
                </a:solidFill>
                <a:ea typeface="宋体" pitchFamily="2" charset="-122"/>
              </a:rPr>
              <a:t>student</a:t>
            </a:r>
            <a:r>
              <a:rPr lang="en-US" altLang="zh-CN" sz="1600" b="0" noProof="1">
                <a:solidFill>
                  <a:schemeClr val="tx2">
                    <a:lumMod val="60000"/>
                    <a:lumOff val="40000"/>
                  </a:schemeClr>
                </a:solidFill>
              </a:rPr>
              <a:t>ID, @</a:t>
            </a:r>
            <a:r>
              <a:rPr lang="en-US" altLang="zh-CN" sz="1600" b="0" dirty="0">
                <a:solidFill>
                  <a:schemeClr val="tx2">
                    <a:lumMod val="60000"/>
                    <a:lumOff val="40000"/>
                  </a:schemeClr>
                </a:solidFill>
                <a:ea typeface="宋体" pitchFamily="2" charset="-122"/>
              </a:rPr>
              <a:t>course</a:t>
            </a:r>
            <a:r>
              <a:rPr lang="en-US" altLang="zh-CN" sz="1600" b="0" noProof="1">
                <a:solidFill>
                  <a:schemeClr val="tx2">
                    <a:lumMod val="60000"/>
                    <a:lumOff val="40000"/>
                  </a:schemeClr>
                </a:solidFill>
              </a:rPr>
              <a:t>ID ,@ </a:t>
            </a:r>
            <a:r>
              <a:rPr lang="en-US" altLang="zh-CN" sz="1600" b="0" dirty="0">
                <a:solidFill>
                  <a:schemeClr val="tx2">
                    <a:lumMod val="60000"/>
                    <a:lumOff val="40000"/>
                  </a:schemeClr>
                </a:solidFill>
                <a:ea typeface="宋体" pitchFamily="2" charset="-122"/>
              </a:rPr>
              <a:t>score</a:t>
            </a:r>
            <a:r>
              <a:rPr lang="en-US" altLang="zh-CN" sz="1600" b="0" noProof="1">
                <a:solidFill>
                  <a:schemeClr val="tx2">
                    <a:lumMod val="60000"/>
                    <a:lumOff val="40000"/>
                  </a:schemeClr>
                </a:solidFill>
              </a:rPr>
              <a:t> )</a:t>
            </a:r>
          </a:p>
          <a:p>
            <a:pPr eaLnBrk="1" hangingPunct="1">
              <a:lnSpc>
                <a:spcPts val="2100"/>
              </a:lnSpc>
              <a:buFont typeface="Wingdings" pitchFamily="2" charset="2"/>
              <a:buNone/>
            </a:pPr>
            <a:r>
              <a:rPr lang="en-US" altLang="zh-CN" sz="1600" b="0" noProof="1">
                <a:solidFill>
                  <a:schemeClr val="tx2">
                    <a:lumMod val="60000"/>
                    <a:lumOff val="40000"/>
                  </a:schemeClr>
                </a:solidFill>
              </a:rPr>
              <a:t>    ELSE</a:t>
            </a:r>
          </a:p>
          <a:p>
            <a:pPr eaLnBrk="1" hangingPunct="1">
              <a:lnSpc>
                <a:spcPts val="2100"/>
              </a:lnSpc>
              <a:buFont typeface="Wingdings" pitchFamily="2" charset="2"/>
              <a:buNone/>
            </a:pPr>
            <a:r>
              <a:rPr lang="en-US" altLang="zh-CN" sz="1600" b="0" noProof="1">
                <a:solidFill>
                  <a:schemeClr val="tx2">
                    <a:lumMod val="60000"/>
                    <a:lumOff val="40000"/>
                  </a:schemeClr>
                </a:solidFill>
              </a:rPr>
              <a:t>        PRINT '</a:t>
            </a:r>
            <a:r>
              <a:rPr lang="zh-CN" altLang="en-US" sz="1600" b="0" noProof="1">
                <a:solidFill>
                  <a:schemeClr val="tx2">
                    <a:lumMod val="60000"/>
                    <a:lumOff val="40000"/>
                  </a:schemeClr>
                </a:solidFill>
              </a:rPr>
              <a:t>插入的记录值不合法</a:t>
            </a:r>
            <a:r>
              <a:rPr lang="zh-CN" altLang="zh-CN" sz="1600" b="0" noProof="1">
                <a:solidFill>
                  <a:schemeClr val="tx2">
                    <a:lumMod val="60000"/>
                    <a:lumOff val="40000"/>
                  </a:schemeClr>
                </a:solidFill>
              </a:rPr>
              <a:t>'   </a:t>
            </a:r>
          </a:p>
          <a:p>
            <a:pPr eaLnBrk="1" hangingPunct="1">
              <a:lnSpc>
                <a:spcPts val="2100"/>
              </a:lnSpc>
              <a:buFont typeface="Wingdings" pitchFamily="2" charset="2"/>
              <a:buNone/>
            </a:pPr>
            <a:r>
              <a:rPr lang="en-US" altLang="zh-CN" sz="1600" b="0" noProof="1">
                <a:solidFill>
                  <a:schemeClr val="tx2">
                    <a:lumMod val="60000"/>
                    <a:lumOff val="40000"/>
                  </a:schemeClr>
                </a:solidFill>
              </a:rPr>
              <a:t>  END</a:t>
            </a:r>
            <a:endParaRPr lang="en-US" altLang="zh-CN" sz="1600" b="0" dirty="0">
              <a:solidFill>
                <a:schemeClr val="tx2">
                  <a:lumMod val="60000"/>
                  <a:lumOff val="40000"/>
                </a:schemeClr>
              </a:solidFill>
              <a:ea typeface="宋体" pitchFamily="2" charset="-122"/>
            </a:endParaRPr>
          </a:p>
        </p:txBody>
      </p:sp>
      <p:sp>
        <p:nvSpPr>
          <p:cNvPr id="3" name="Rectangle 2"/>
          <p:cNvSpPr>
            <a:spLocks noGrp="1" noChangeArrowheads="1"/>
          </p:cNvSpPr>
          <p:nvPr>
            <p:ph type="title"/>
          </p:nvPr>
        </p:nvSpPr>
        <p:spPr>
          <a:xfrm>
            <a:off x="185738" y="152400"/>
            <a:ext cx="8729662" cy="609600"/>
          </a:xfrm>
        </p:spPr>
        <p:txBody>
          <a:bodyPr/>
          <a:lstStyle/>
          <a:p>
            <a:r>
              <a:rPr lang="zh-CN" altLang="en-US" dirty="0">
                <a:ea typeface="宋体" pitchFamily="2" charset="-122"/>
              </a:rPr>
              <a:t>数据库完整性：</a:t>
            </a:r>
            <a:r>
              <a:rPr lang="en-US" altLang="zh-CN" dirty="0">
                <a:ea typeface="宋体" pitchFamily="2" charset="-122"/>
              </a:rPr>
              <a:t>SQL Server</a:t>
            </a:r>
            <a:r>
              <a:rPr lang="zh-CN" altLang="en-US" dirty="0">
                <a:ea typeface="宋体" pitchFamily="2" charset="-122"/>
              </a:rPr>
              <a:t>触发器示例</a:t>
            </a:r>
            <a:endParaRPr lang="zh-CN" altLang="zh-CN" dirty="0">
              <a:ea typeface="宋体" pitchFamily="2" charset="-122"/>
            </a:endParaRPr>
          </a:p>
        </p:txBody>
      </p:sp>
    </p:spTree>
    <p:extLst>
      <p:ext uri="{BB962C8B-B14F-4D97-AF65-F5344CB8AC3E}">
        <p14:creationId xmlns:p14="http://schemas.microsoft.com/office/powerpoint/2010/main" val="189665669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609600" y="4800600"/>
            <a:ext cx="81534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Tx/>
              <a:buNone/>
            </a:pPr>
            <a:endParaRPr lang="ko-KR" altLang="en-US" sz="2000" b="0">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ea typeface="宋体" charset="-122"/>
              </a:rPr>
              <a:t>基本表</a:t>
            </a:r>
            <a:endParaRPr lang="en-US" altLang="zh-CN" dirty="0">
              <a:ea typeface="宋体" charset="-122"/>
            </a:endParaRPr>
          </a:p>
        </p:txBody>
      </p:sp>
      <p:sp>
        <p:nvSpPr>
          <p:cNvPr id="23555" name="Rectangle 3"/>
          <p:cNvSpPr>
            <a:spLocks noGrp="1" noChangeArrowheads="1"/>
          </p:cNvSpPr>
          <p:nvPr>
            <p:ph type="body" idx="1"/>
          </p:nvPr>
        </p:nvSpPr>
        <p:spPr>
          <a:xfrm>
            <a:off x="175246" y="3471418"/>
            <a:ext cx="8443664" cy="504056"/>
          </a:xfrm>
        </p:spPr>
        <p:txBody>
          <a:bodyPr/>
          <a:lstStyle/>
          <a:p>
            <a:pPr algn="just" eaLnBrk="1" hangingPunct="1">
              <a:lnSpc>
                <a:spcPct val="80000"/>
              </a:lnSpc>
              <a:buFont typeface="Wingdings" pitchFamily="2" charset="2"/>
              <a:buNone/>
            </a:pPr>
            <a:r>
              <a:rPr lang="zh-CN" altLang="en-US" sz="2200" dirty="0">
                <a:ea typeface="宋体" charset="-122"/>
              </a:rPr>
              <a:t>建立“学生”表</a:t>
            </a:r>
            <a:endParaRPr lang="zh-CN" altLang="en-US" sz="1800" dirty="0">
              <a:ea typeface="宋体" charset="-122"/>
            </a:endParaRPr>
          </a:p>
        </p:txBody>
      </p:sp>
      <p:sp>
        <p:nvSpPr>
          <p:cNvPr id="23556" name="AutoShape 7"/>
          <p:cNvSpPr>
            <a:spLocks noChangeArrowheads="1"/>
          </p:cNvSpPr>
          <p:nvPr/>
        </p:nvSpPr>
        <p:spPr bwMode="auto">
          <a:xfrm>
            <a:off x="1691680" y="1076896"/>
            <a:ext cx="914400" cy="609600"/>
          </a:xfrm>
          <a:prstGeom prst="wedgeRoundRectCallout">
            <a:avLst>
              <a:gd name="adj1" fmla="val -150000"/>
              <a:gd name="adj2" fmla="val 79426"/>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dirty="0">
                <a:latin typeface="Times New Roman" pitchFamily="18" charset="0"/>
              </a:rPr>
              <a:t>主码</a:t>
            </a:r>
          </a:p>
        </p:txBody>
      </p:sp>
      <p:graphicFrame>
        <p:nvGraphicFramePr>
          <p:cNvPr id="5" name="表格 4"/>
          <p:cNvGraphicFramePr>
            <a:graphicFrameLocks noGrp="1"/>
          </p:cNvGraphicFramePr>
          <p:nvPr>
            <p:extLst>
              <p:ext uri="{D42A27DB-BD31-4B8C-83A1-F6EECF244321}">
                <p14:modId xmlns:p14="http://schemas.microsoft.com/office/powerpoint/2010/main" val="3539998120"/>
              </p:ext>
            </p:extLst>
          </p:nvPr>
        </p:nvGraphicFramePr>
        <p:xfrm>
          <a:off x="188938" y="1916832"/>
          <a:ext cx="5851525" cy="1368152"/>
        </p:xfrm>
        <a:graphic>
          <a:graphicData uri="http://schemas.openxmlformats.org/drawingml/2006/table">
            <a:tbl>
              <a:tblPr firstRow="1" bandRow="1">
                <a:tableStyleId>{5C22544A-7EE6-4342-B048-85BDC9FD1C3A}</a:tableStyleId>
              </a:tblPr>
              <a:tblGrid>
                <a:gridCol w="1051705">
                  <a:extLst>
                    <a:ext uri="{9D8B030D-6E8A-4147-A177-3AD203B41FA5}">
                      <a16:colId xmlns:a16="http://schemas.microsoft.com/office/drawing/2014/main" val="20000"/>
                    </a:ext>
                  </a:extLst>
                </a:gridCol>
                <a:gridCol w="1199955">
                  <a:extLst>
                    <a:ext uri="{9D8B030D-6E8A-4147-A177-3AD203B41FA5}">
                      <a16:colId xmlns:a16="http://schemas.microsoft.com/office/drawing/2014/main" val="20001"/>
                    </a:ext>
                  </a:extLst>
                </a:gridCol>
                <a:gridCol w="1199955">
                  <a:extLst>
                    <a:ext uri="{9D8B030D-6E8A-4147-A177-3AD203B41FA5}">
                      <a16:colId xmlns:a16="http://schemas.microsoft.com/office/drawing/2014/main" val="20002"/>
                    </a:ext>
                  </a:extLst>
                </a:gridCol>
                <a:gridCol w="1199955">
                  <a:extLst>
                    <a:ext uri="{9D8B030D-6E8A-4147-A177-3AD203B41FA5}">
                      <a16:colId xmlns:a16="http://schemas.microsoft.com/office/drawing/2014/main" val="20003"/>
                    </a:ext>
                  </a:extLst>
                </a:gridCol>
                <a:gridCol w="1199955">
                  <a:extLst>
                    <a:ext uri="{9D8B030D-6E8A-4147-A177-3AD203B41FA5}">
                      <a16:colId xmlns:a16="http://schemas.microsoft.com/office/drawing/2014/main" val="20004"/>
                    </a:ext>
                  </a:extLst>
                </a:gridCol>
              </a:tblGrid>
              <a:tr h="43443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FFFF00"/>
                          </a:solidFill>
                          <a:effectLst/>
                          <a:latin typeface="Arial" charset="0"/>
                          <a:ea typeface="宋体" charset="-122"/>
                        </a:rPr>
                        <a:t>Sno</a:t>
                      </a:r>
                      <a:endParaRPr kumimoji="0" lang="en-US" altLang="zh-CN" sz="2000" b="1" i="0" u="none" strike="noStrike" cap="none" normalizeH="0" baseline="0" dirty="0">
                        <a:ln>
                          <a:noFill/>
                        </a:ln>
                        <a:solidFill>
                          <a:srgbClr val="FFFF00"/>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2" name="TextBox 1"/>
          <p:cNvSpPr txBox="1"/>
          <p:nvPr/>
        </p:nvSpPr>
        <p:spPr>
          <a:xfrm>
            <a:off x="6300970" y="2276872"/>
            <a:ext cx="688009" cy="400110"/>
          </a:xfrm>
          <a:prstGeom prst="rect">
            <a:avLst/>
          </a:prstGeom>
          <a:noFill/>
        </p:spPr>
        <p:txBody>
          <a:bodyPr wrap="none" rtlCol="0">
            <a:spAutoFit/>
          </a:bodyPr>
          <a:lstStyle/>
          <a:p>
            <a:r>
              <a:rPr lang="zh-CN" altLang="en-US" dirty="0">
                <a:solidFill>
                  <a:srgbClr val="C00000"/>
                </a:solidFill>
              </a:rPr>
              <a:t>物化</a:t>
            </a:r>
          </a:p>
        </p:txBody>
      </p:sp>
      <p:pic>
        <p:nvPicPr>
          <p:cNvPr id="130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008" y="2028825"/>
            <a:ext cx="13716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a:off x="6170716" y="2699664"/>
            <a:ext cx="948516" cy="0"/>
          </a:xfrm>
          <a:prstGeom prst="straightConnector1">
            <a:avLst/>
          </a:prstGeom>
          <a:noFill/>
          <a:ln w="28575" cap="flat" cmpd="sng" algn="ctr">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3"/>
          <p:cNvSpPr txBox="1">
            <a:spLocks noChangeArrowheads="1"/>
          </p:cNvSpPr>
          <p:nvPr/>
        </p:nvSpPr>
        <p:spPr bwMode="auto">
          <a:xfrm>
            <a:off x="171190" y="4276352"/>
            <a:ext cx="8092380" cy="124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eaLnBrk="1" hangingPunct="1">
              <a:lnSpc>
                <a:spcPct val="80000"/>
              </a:lnSpc>
              <a:spcBef>
                <a:spcPct val="20000"/>
              </a:spcBef>
              <a:buClr>
                <a:schemeClr val="folHlink"/>
              </a:buClr>
              <a:buSzPct val="110000"/>
              <a:buFont typeface="Wingdings" pitchFamily="2" charset="2"/>
              <a:buNone/>
              <a:defRPr sz="22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试着分析</a:t>
            </a:r>
            <a:r>
              <a:rPr lang="en-US" altLang="zh-CN" dirty="0"/>
              <a:t>student</a:t>
            </a:r>
            <a:r>
              <a:rPr lang="zh-CN" altLang="en-US" dirty="0"/>
              <a:t>关系</a:t>
            </a:r>
            <a:endParaRPr lang="en-US" altLang="zh-CN" dirty="0"/>
          </a:p>
          <a:p>
            <a:r>
              <a:rPr lang="zh-CN" altLang="en-US" dirty="0"/>
              <a:t>表名，属性名，属性的域，有哪些完整性约束？</a:t>
            </a:r>
          </a:p>
        </p:txBody>
      </p:sp>
      <p:sp>
        <p:nvSpPr>
          <p:cNvPr id="3" name="AutoShape 7">
            <a:extLst>
              <a:ext uri="{FF2B5EF4-FFF2-40B4-BE49-F238E27FC236}">
                <a16:creationId xmlns:a16="http://schemas.microsoft.com/office/drawing/2014/main" id="{3866D0BE-50CB-844E-6B2C-974D3321A43D}"/>
              </a:ext>
            </a:extLst>
          </p:cNvPr>
          <p:cNvSpPr>
            <a:spLocks noChangeArrowheads="1"/>
          </p:cNvSpPr>
          <p:nvPr/>
        </p:nvSpPr>
        <p:spPr bwMode="auto">
          <a:xfrm>
            <a:off x="6292653" y="1124623"/>
            <a:ext cx="914400" cy="609600"/>
          </a:xfrm>
          <a:prstGeom prst="wedgeRoundRectCallout">
            <a:avLst>
              <a:gd name="adj1" fmla="val -150000"/>
              <a:gd name="adj2" fmla="val 79426"/>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dirty="0">
                <a:latin typeface="Times New Roman" pitchFamily="18" charset="0"/>
              </a:rPr>
              <a:t>外码</a:t>
            </a:r>
          </a:p>
        </p:txBody>
      </p:sp>
      <p:sp>
        <p:nvSpPr>
          <p:cNvPr id="6" name="AutoShape 7">
            <a:extLst>
              <a:ext uri="{FF2B5EF4-FFF2-40B4-BE49-F238E27FC236}">
                <a16:creationId xmlns:a16="http://schemas.microsoft.com/office/drawing/2014/main" id="{F9F25E28-8C3C-D388-7CD9-E9106D125D5A}"/>
              </a:ext>
            </a:extLst>
          </p:cNvPr>
          <p:cNvSpPr>
            <a:spLocks noChangeArrowheads="1"/>
          </p:cNvSpPr>
          <p:nvPr/>
        </p:nvSpPr>
        <p:spPr bwMode="auto">
          <a:xfrm>
            <a:off x="3779912" y="1082174"/>
            <a:ext cx="1656184" cy="609600"/>
          </a:xfrm>
          <a:prstGeom prst="wedgeRoundRectCallout">
            <a:avLst>
              <a:gd name="adj1" fmla="val -96169"/>
              <a:gd name="adj2" fmla="val 79426"/>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zh-CN" altLang="en-US" sz="1800" dirty="0">
                <a:latin typeface="Times New Roman" pitchFamily="18" charset="0"/>
              </a:rPr>
              <a:t>只能取男、女</a:t>
            </a:r>
          </a:p>
        </p:txBody>
      </p:sp>
      <p:sp>
        <p:nvSpPr>
          <p:cNvPr id="7" name="AutoShape 7">
            <a:extLst>
              <a:ext uri="{FF2B5EF4-FFF2-40B4-BE49-F238E27FC236}">
                <a16:creationId xmlns:a16="http://schemas.microsoft.com/office/drawing/2014/main" id="{202CAC15-9A31-A8A0-37D7-211D39103F48}"/>
              </a:ext>
            </a:extLst>
          </p:cNvPr>
          <p:cNvSpPr>
            <a:spLocks noChangeArrowheads="1"/>
          </p:cNvSpPr>
          <p:nvPr/>
        </p:nvSpPr>
        <p:spPr bwMode="auto">
          <a:xfrm>
            <a:off x="5191190" y="2912047"/>
            <a:ext cx="914400" cy="609600"/>
          </a:xfrm>
          <a:prstGeom prst="wedgeRoundRectCallout">
            <a:avLst>
              <a:gd name="adj1" fmla="val -136956"/>
              <a:gd name="adj2" fmla="val -64052"/>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en-US" altLang="zh-CN" sz="1800" dirty="0">
                <a:latin typeface="Times New Roman" pitchFamily="18" charset="0"/>
              </a:rPr>
              <a:t>&gt;0</a:t>
            </a:r>
            <a:endParaRPr lang="zh-CN" altLang="en-US" sz="1800" dirty="0">
              <a:latin typeface="Times New Roman" pitchFamily="18" charset="0"/>
            </a:endParaRPr>
          </a:p>
        </p:txBody>
      </p:sp>
    </p:spTree>
    <p:extLst>
      <p:ext uri="{BB962C8B-B14F-4D97-AF65-F5344CB8AC3E}">
        <p14:creationId xmlns:p14="http://schemas.microsoft.com/office/powerpoint/2010/main" val="36467844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3"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200" dirty="0">
                <a:ea typeface="宋体" charset="-122"/>
              </a:rPr>
              <a:t>SQL</a:t>
            </a:r>
            <a:r>
              <a:rPr lang="zh-CN" altLang="en-US" sz="3200" dirty="0">
                <a:ea typeface="宋体" charset="-122"/>
              </a:rPr>
              <a:t>数据类型</a:t>
            </a:r>
          </a:p>
        </p:txBody>
      </p:sp>
      <p:sp>
        <p:nvSpPr>
          <p:cNvPr id="27651" name="Rectangle 3"/>
          <p:cNvSpPr>
            <a:spLocks noGrp="1" noChangeArrowheads="1"/>
          </p:cNvSpPr>
          <p:nvPr>
            <p:ph type="body" idx="1"/>
          </p:nvPr>
        </p:nvSpPr>
        <p:spPr>
          <a:xfrm>
            <a:off x="251520" y="1484784"/>
            <a:ext cx="8229600" cy="4191000"/>
          </a:xfrm>
        </p:spPr>
        <p:txBody>
          <a:bodyPr/>
          <a:lstStyle/>
          <a:p>
            <a:pPr eaLnBrk="1" hangingPunct="1">
              <a:lnSpc>
                <a:spcPct val="140000"/>
              </a:lnSpc>
            </a:pPr>
            <a:r>
              <a:rPr lang="en-US" altLang="zh-CN" dirty="0">
                <a:ea typeface="宋体" charset="-122"/>
              </a:rPr>
              <a:t>SQL</a:t>
            </a:r>
            <a:r>
              <a:rPr lang="zh-CN" altLang="en-US" dirty="0">
                <a:ea typeface="宋体" charset="-122"/>
              </a:rPr>
              <a:t>中，域的概念用</a:t>
            </a:r>
            <a:r>
              <a:rPr lang="zh-CN" altLang="en-US" dirty="0">
                <a:solidFill>
                  <a:srgbClr val="FF66FF"/>
                </a:solidFill>
                <a:ea typeface="宋体" charset="-122"/>
              </a:rPr>
              <a:t>数据类型</a:t>
            </a:r>
            <a:r>
              <a:rPr lang="zh-CN" altLang="en-US" dirty="0">
                <a:ea typeface="宋体" charset="-122"/>
              </a:rPr>
              <a:t>来实现；</a:t>
            </a:r>
          </a:p>
          <a:p>
            <a:pPr eaLnBrk="1" hangingPunct="1">
              <a:lnSpc>
                <a:spcPct val="140000"/>
              </a:lnSpc>
            </a:pPr>
            <a:r>
              <a:rPr lang="zh-CN" altLang="en-US" dirty="0">
                <a:ea typeface="宋体" charset="-122"/>
              </a:rPr>
              <a:t>域（数据类型）的语义 </a:t>
            </a:r>
          </a:p>
          <a:p>
            <a:pPr lvl="1" eaLnBrk="1" hangingPunct="1">
              <a:lnSpc>
                <a:spcPct val="140000"/>
              </a:lnSpc>
              <a:buFont typeface="Wingdings" pitchFamily="2" charset="2"/>
              <a:buChar char="n"/>
            </a:pPr>
            <a:r>
              <a:rPr lang="zh-CN" altLang="en-US">
                <a:ea typeface="宋体" charset="-122"/>
              </a:rPr>
              <a:t>可以取哪些</a:t>
            </a:r>
            <a:r>
              <a:rPr lang="zh-CN" altLang="en-US" dirty="0">
                <a:ea typeface="宋体" charset="-122"/>
              </a:rPr>
              <a:t>值（取值范围） </a:t>
            </a:r>
          </a:p>
          <a:p>
            <a:pPr lvl="1" eaLnBrk="1" hangingPunct="1">
              <a:lnSpc>
                <a:spcPct val="140000"/>
              </a:lnSpc>
              <a:buFont typeface="Wingdings" pitchFamily="2" charset="2"/>
              <a:buChar char="n"/>
            </a:pPr>
            <a:r>
              <a:rPr lang="zh-CN" altLang="en-US" dirty="0">
                <a:ea typeface="宋体" charset="-122"/>
              </a:rPr>
              <a:t>可以做哪些运算 </a:t>
            </a:r>
          </a:p>
        </p:txBody>
      </p:sp>
    </p:spTree>
    <p:extLst>
      <p:ext uri="{BB962C8B-B14F-4D97-AF65-F5344CB8AC3E}">
        <p14:creationId xmlns:p14="http://schemas.microsoft.com/office/powerpoint/2010/main" val="29141780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3200" dirty="0">
                <a:ea typeface="宋体" charset="-122"/>
              </a:rPr>
              <a:t>SQL</a:t>
            </a:r>
            <a:r>
              <a:rPr lang="zh-CN" altLang="en-US" sz="3200" dirty="0">
                <a:ea typeface="宋体" charset="-122"/>
              </a:rPr>
              <a:t>数据类型</a:t>
            </a:r>
          </a:p>
        </p:txBody>
      </p:sp>
      <p:graphicFrame>
        <p:nvGraphicFramePr>
          <p:cNvPr id="2" name="表格 1"/>
          <p:cNvGraphicFramePr>
            <a:graphicFrameLocks noGrp="1"/>
          </p:cNvGraphicFramePr>
          <p:nvPr>
            <p:extLst>
              <p:ext uri="{D42A27DB-BD31-4B8C-83A1-F6EECF244321}">
                <p14:modId xmlns:p14="http://schemas.microsoft.com/office/powerpoint/2010/main" val="835980652"/>
              </p:ext>
            </p:extLst>
          </p:nvPr>
        </p:nvGraphicFramePr>
        <p:xfrm>
          <a:off x="251520" y="1268764"/>
          <a:ext cx="8568952" cy="5040552"/>
        </p:xfrm>
        <a:graphic>
          <a:graphicData uri="http://schemas.openxmlformats.org/drawingml/2006/table">
            <a:tbl>
              <a:tblPr firstRow="1" bandRow="1">
                <a:tableStyleId>{5C22544A-7EE6-4342-B048-85BDC9FD1C3A}</a:tableStyleId>
              </a:tblPr>
              <a:tblGrid>
                <a:gridCol w="2330153">
                  <a:extLst>
                    <a:ext uri="{9D8B030D-6E8A-4147-A177-3AD203B41FA5}">
                      <a16:colId xmlns:a16="http://schemas.microsoft.com/office/drawing/2014/main" val="20000"/>
                    </a:ext>
                  </a:extLst>
                </a:gridCol>
                <a:gridCol w="6238799">
                  <a:extLst>
                    <a:ext uri="{9D8B030D-6E8A-4147-A177-3AD203B41FA5}">
                      <a16:colId xmlns:a16="http://schemas.microsoft.com/office/drawing/2014/main" val="20001"/>
                    </a:ext>
                  </a:extLst>
                </a:gridCol>
              </a:tblGrid>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数据类型</a:t>
                      </a:r>
                    </a:p>
                  </a:txBody>
                  <a:tcPr horzOverflow="overflow">
                    <a:solidFill>
                      <a:srgbClr val="0070C0"/>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含义</a:t>
                      </a:r>
                    </a:p>
                  </a:txBody>
                  <a:tcPr horzOverflow="overflow">
                    <a:solidFill>
                      <a:srgbClr val="0070C0"/>
                    </a:solidFill>
                  </a:tcPr>
                </a:tc>
                <a:extLst>
                  <a:ext uri="{0D108BD9-81ED-4DB2-BD59-A6C34878D82A}">
                    <a16:rowId xmlns:a16="http://schemas.microsoft.com/office/drawing/2014/main" val="10000"/>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CHAR(n)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长度为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的定长非</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Unicode</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字符串</a:t>
                      </a:r>
                    </a:p>
                  </a:txBody>
                  <a:tcPr horzOverflow="overflow"/>
                </a:tc>
                <a:extLst>
                  <a:ext uri="{0D108BD9-81ED-4DB2-BD59-A6C34878D82A}">
                    <a16:rowId xmlns:a16="http://schemas.microsoft.com/office/drawing/2014/main" val="10001"/>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VARCHAR(n)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最大长度为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的变长非</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Unicode</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字符串</a:t>
                      </a:r>
                    </a:p>
                  </a:txBody>
                  <a:tcPr horzOverflow="overflow"/>
                </a:tc>
                <a:extLst>
                  <a:ext uri="{0D108BD9-81ED-4DB2-BD59-A6C34878D82A}">
                    <a16:rowId xmlns:a16="http://schemas.microsoft.com/office/drawing/2014/main" val="10002"/>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NVARCHAR(n)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最大长度为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的变长</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Unicode </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字符串</a:t>
                      </a:r>
                    </a:p>
                  </a:txBody>
                  <a:tcPr horzOverflow="overflow"/>
                </a:tc>
                <a:extLst>
                  <a:ext uri="{0D108BD9-81ED-4DB2-BD59-A6C34878D82A}">
                    <a16:rowId xmlns:a16="http://schemas.microsoft.com/office/drawing/2014/main" val="10003"/>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INT</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长整数（也可以写作</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INTEGER</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tc>
                <a:extLst>
                  <a:ext uri="{0D108BD9-81ED-4DB2-BD59-A6C34878D82A}">
                    <a16:rowId xmlns:a16="http://schemas.microsoft.com/office/drawing/2014/main" val="10004"/>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SMALLINT</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短整数</a:t>
                      </a:r>
                    </a:p>
                  </a:txBody>
                  <a:tcPr horzOverflow="overflow"/>
                </a:tc>
                <a:extLst>
                  <a:ext uri="{0D108BD9-81ED-4DB2-BD59-A6C34878D82A}">
                    <a16:rowId xmlns:a16="http://schemas.microsoft.com/office/drawing/2014/main" val="10005"/>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NUMERIC(p</a:t>
                      </a:r>
                      <a:r>
                        <a:rPr kumimoji="1" lang="zh-CN" altLang="en-US"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d)</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定点数，由</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位数字（不包括符号、小数点）组成，小数后面有</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位数字</a:t>
                      </a:r>
                    </a:p>
                  </a:txBody>
                  <a:tcPr horzOverflow="overflow"/>
                </a:tc>
                <a:extLst>
                  <a:ext uri="{0D108BD9-81ED-4DB2-BD59-A6C34878D82A}">
                    <a16:rowId xmlns:a16="http://schemas.microsoft.com/office/drawing/2014/main" val="10006"/>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REAL</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取决于机器精度的浮点数</a:t>
                      </a:r>
                    </a:p>
                  </a:txBody>
                  <a:tcPr horzOverflow="overflow"/>
                </a:tc>
                <a:extLst>
                  <a:ext uri="{0D108BD9-81ED-4DB2-BD59-A6C34878D82A}">
                    <a16:rowId xmlns:a16="http://schemas.microsoft.com/office/drawing/2014/main" val="10007"/>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Double Precision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取决于机器精度的双精度浮点数</a:t>
                      </a:r>
                    </a:p>
                  </a:txBody>
                  <a:tcPr horzOverflow="overflow"/>
                </a:tc>
                <a:extLst>
                  <a:ext uri="{0D108BD9-81ED-4DB2-BD59-A6C34878D82A}">
                    <a16:rowId xmlns:a16="http://schemas.microsoft.com/office/drawing/2014/main" val="10008"/>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FLOAT(n)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浮点数，精度至少为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位数字</a:t>
                      </a:r>
                    </a:p>
                  </a:txBody>
                  <a:tcPr horzOverflow="overflow"/>
                </a:tc>
                <a:extLst>
                  <a:ext uri="{0D108BD9-81ED-4DB2-BD59-A6C34878D82A}">
                    <a16:rowId xmlns:a16="http://schemas.microsoft.com/office/drawing/2014/main" val="10009"/>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DATE</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日期，包含年、月、日，格式为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YYYY-MM-DD</a:t>
                      </a:r>
                    </a:p>
                  </a:txBody>
                  <a:tcPr horzOverflow="overflow"/>
                </a:tc>
                <a:extLst>
                  <a:ext uri="{0D108BD9-81ED-4DB2-BD59-A6C34878D82A}">
                    <a16:rowId xmlns:a16="http://schemas.microsoft.com/office/drawing/2014/main" val="10010"/>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TIME</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时间，包含一日的时、分、秒，格式为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HH:MM:SS</a:t>
                      </a:r>
                    </a:p>
                  </a:txBody>
                  <a:tcPr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871587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ea typeface="宋体" charset="-122"/>
              </a:rPr>
              <a:t>基本表示例</a:t>
            </a:r>
            <a:endParaRPr lang="en-US" altLang="zh-CN" dirty="0">
              <a:ea typeface="宋体" charset="-122"/>
            </a:endParaRPr>
          </a:p>
        </p:txBody>
      </p:sp>
      <p:sp>
        <p:nvSpPr>
          <p:cNvPr id="23555" name="Rectangle 3"/>
          <p:cNvSpPr>
            <a:spLocks noGrp="1" noChangeArrowheads="1"/>
          </p:cNvSpPr>
          <p:nvPr>
            <p:ph type="body" idx="1"/>
          </p:nvPr>
        </p:nvSpPr>
        <p:spPr>
          <a:xfrm>
            <a:off x="184881" y="2766773"/>
            <a:ext cx="8443664" cy="504056"/>
          </a:xfrm>
        </p:spPr>
        <p:txBody>
          <a:bodyPr/>
          <a:lstStyle/>
          <a:p>
            <a:pPr algn="just" eaLnBrk="1" hangingPunct="1">
              <a:lnSpc>
                <a:spcPct val="80000"/>
              </a:lnSpc>
              <a:buFont typeface="Wingdings" pitchFamily="2" charset="2"/>
              <a:buNone/>
            </a:pPr>
            <a:r>
              <a:rPr lang="zh-CN" altLang="en-US" sz="2200" dirty="0">
                <a:ea typeface="宋体" charset="-122"/>
              </a:rPr>
              <a:t>建立“学生”表   </a:t>
            </a:r>
            <a:r>
              <a:rPr lang="en-US" altLang="zh-CN" sz="2200" dirty="0">
                <a:ea typeface="宋体" charset="-122"/>
              </a:rPr>
              <a:t>Student</a:t>
            </a:r>
            <a:r>
              <a:rPr lang="zh-CN" altLang="en-US" sz="2200" dirty="0">
                <a:ea typeface="宋体" charset="-122"/>
              </a:rPr>
              <a:t>， </a:t>
            </a:r>
            <a:endParaRPr lang="zh-CN" altLang="en-US" sz="1800" dirty="0">
              <a:ea typeface="宋体"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79597150"/>
              </p:ext>
            </p:extLst>
          </p:nvPr>
        </p:nvGraphicFramePr>
        <p:xfrm>
          <a:off x="175686" y="1177942"/>
          <a:ext cx="5851525" cy="1368152"/>
        </p:xfrm>
        <a:graphic>
          <a:graphicData uri="http://schemas.openxmlformats.org/drawingml/2006/table">
            <a:tbl>
              <a:tblPr firstRow="1" bandRow="1">
                <a:tableStyleId>{5C22544A-7EE6-4342-B048-85BDC9FD1C3A}</a:tableStyleId>
              </a:tblPr>
              <a:tblGrid>
                <a:gridCol w="1051705">
                  <a:extLst>
                    <a:ext uri="{9D8B030D-6E8A-4147-A177-3AD203B41FA5}">
                      <a16:colId xmlns:a16="http://schemas.microsoft.com/office/drawing/2014/main" val="20000"/>
                    </a:ext>
                  </a:extLst>
                </a:gridCol>
                <a:gridCol w="1199955">
                  <a:extLst>
                    <a:ext uri="{9D8B030D-6E8A-4147-A177-3AD203B41FA5}">
                      <a16:colId xmlns:a16="http://schemas.microsoft.com/office/drawing/2014/main" val="20001"/>
                    </a:ext>
                  </a:extLst>
                </a:gridCol>
                <a:gridCol w="1199955">
                  <a:extLst>
                    <a:ext uri="{9D8B030D-6E8A-4147-A177-3AD203B41FA5}">
                      <a16:colId xmlns:a16="http://schemas.microsoft.com/office/drawing/2014/main" val="20002"/>
                    </a:ext>
                  </a:extLst>
                </a:gridCol>
                <a:gridCol w="1199955">
                  <a:extLst>
                    <a:ext uri="{9D8B030D-6E8A-4147-A177-3AD203B41FA5}">
                      <a16:colId xmlns:a16="http://schemas.microsoft.com/office/drawing/2014/main" val="20003"/>
                    </a:ext>
                  </a:extLst>
                </a:gridCol>
                <a:gridCol w="1199955">
                  <a:extLst>
                    <a:ext uri="{9D8B030D-6E8A-4147-A177-3AD203B41FA5}">
                      <a16:colId xmlns:a16="http://schemas.microsoft.com/office/drawing/2014/main" val="20004"/>
                    </a:ext>
                  </a:extLst>
                </a:gridCol>
              </a:tblGrid>
              <a:tr h="43443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FFFF00"/>
                          </a:solidFill>
                          <a:effectLst/>
                          <a:latin typeface="Arial" charset="0"/>
                          <a:ea typeface="宋体" charset="-122"/>
                        </a:rPr>
                        <a:t>Sno</a:t>
                      </a:r>
                      <a:endParaRPr kumimoji="0" lang="en-US" altLang="zh-CN" sz="2000" b="1" i="0" u="none" strike="noStrike" cap="none" normalizeH="0" baseline="0" dirty="0">
                        <a:ln>
                          <a:noFill/>
                        </a:ln>
                        <a:solidFill>
                          <a:srgbClr val="FFFF00"/>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2" name="TextBox 1"/>
          <p:cNvSpPr txBox="1"/>
          <p:nvPr/>
        </p:nvSpPr>
        <p:spPr>
          <a:xfrm>
            <a:off x="6300970" y="2276872"/>
            <a:ext cx="688009" cy="400110"/>
          </a:xfrm>
          <a:prstGeom prst="rect">
            <a:avLst/>
          </a:prstGeom>
          <a:noFill/>
        </p:spPr>
        <p:txBody>
          <a:bodyPr wrap="none" rtlCol="0">
            <a:spAutoFit/>
          </a:bodyPr>
          <a:lstStyle/>
          <a:p>
            <a:r>
              <a:rPr lang="zh-CN" altLang="en-US" dirty="0">
                <a:solidFill>
                  <a:srgbClr val="C00000"/>
                </a:solidFill>
              </a:rPr>
              <a:t>物化</a:t>
            </a:r>
          </a:p>
        </p:txBody>
      </p:sp>
      <p:pic>
        <p:nvPicPr>
          <p:cNvPr id="130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008" y="2028825"/>
            <a:ext cx="13716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a:off x="6170716" y="2699664"/>
            <a:ext cx="948516" cy="0"/>
          </a:xfrm>
          <a:prstGeom prst="straightConnector1">
            <a:avLst/>
          </a:prstGeom>
          <a:noFill/>
          <a:ln w="28575" cap="flat" cmpd="sng" algn="ctr">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3"/>
          <p:cNvSpPr txBox="1">
            <a:spLocks noChangeArrowheads="1"/>
          </p:cNvSpPr>
          <p:nvPr/>
        </p:nvSpPr>
        <p:spPr bwMode="auto">
          <a:xfrm>
            <a:off x="175686" y="3491508"/>
            <a:ext cx="8568952" cy="2468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buFont typeface="Wingdings" pitchFamily="2" charset="2"/>
              <a:buNone/>
            </a:pPr>
            <a:r>
              <a:rPr lang="zh-CN" altLang="en-US" sz="2000" b="0" kern="0" dirty="0">
                <a:ea typeface="宋体" charset="-122"/>
              </a:rPr>
              <a:t>     </a:t>
            </a:r>
            <a:r>
              <a:rPr lang="en-US" altLang="zh-CN" sz="2000" kern="0" dirty="0">
                <a:solidFill>
                  <a:srgbClr val="FF0000"/>
                </a:solidFill>
                <a:ea typeface="宋体" charset="-122"/>
              </a:rPr>
              <a:t>CREATE TABLE   </a:t>
            </a:r>
            <a:r>
              <a:rPr lang="en-US" altLang="zh-CN" sz="2000" b="0" kern="0" dirty="0">
                <a:ea typeface="宋体" charset="-122"/>
              </a:rPr>
              <a:t>Student </a:t>
            </a:r>
          </a:p>
          <a:p>
            <a:pPr>
              <a:buFont typeface="Wingdings" pitchFamily="2" charset="2"/>
              <a:buNone/>
            </a:pPr>
            <a:r>
              <a:rPr lang="en-US" altLang="zh-CN" sz="2000" b="0" kern="0" dirty="0">
                <a:ea typeface="宋体" charset="-122"/>
              </a:rPr>
              <a:t>	      </a:t>
            </a:r>
            <a:r>
              <a:rPr lang="en-US" altLang="zh-CN" sz="2000" b="0" kern="0" dirty="0">
                <a:solidFill>
                  <a:srgbClr val="FF0000"/>
                </a:solidFill>
                <a:ea typeface="宋体" charset="-122"/>
              </a:rPr>
              <a:t>( </a:t>
            </a:r>
            <a:r>
              <a:rPr lang="en-US" altLang="zh-CN" sz="2000" b="0" kern="0" dirty="0">
                <a:ea typeface="宋体" charset="-122"/>
              </a:rPr>
              <a:t>Sno   CHAR(9) </a:t>
            </a:r>
            <a:r>
              <a:rPr lang="en-US" altLang="zh-CN" sz="2000" b="0" kern="0" dirty="0">
                <a:solidFill>
                  <a:srgbClr val="FF00FF"/>
                </a:solidFill>
                <a:ea typeface="宋体" charset="-122"/>
              </a:rPr>
              <a:t> ,</a:t>
            </a:r>
            <a:endParaRPr lang="en-US" altLang="zh-CN" sz="2000" b="0" kern="0" dirty="0">
              <a:ea typeface="宋体" charset="-122"/>
            </a:endParaRPr>
          </a:p>
          <a:p>
            <a:pPr>
              <a:buFont typeface="Wingdings" pitchFamily="2" charset="2"/>
              <a:buNone/>
            </a:pPr>
            <a:r>
              <a:rPr lang="en-US" altLang="zh-CN" sz="2000" b="0" kern="0" dirty="0">
                <a:ea typeface="宋体" charset="-122"/>
              </a:rPr>
              <a:t>            </a:t>
            </a:r>
            <a:r>
              <a:rPr lang="en-US" altLang="zh-CN" sz="2000" b="0" kern="0" dirty="0" err="1">
                <a:ea typeface="宋体" charset="-122"/>
              </a:rPr>
              <a:t>Sname</a:t>
            </a:r>
            <a:r>
              <a:rPr lang="en-US" altLang="zh-CN" sz="2000" b="0" kern="0" dirty="0">
                <a:ea typeface="宋体" charset="-122"/>
              </a:rPr>
              <a:t>  VARCHAR(20) ,</a:t>
            </a:r>
            <a:r>
              <a:rPr lang="en-US" altLang="zh-CN" sz="2000" b="0" kern="0" dirty="0">
                <a:solidFill>
                  <a:srgbClr val="FF00FF"/>
                </a:solidFill>
                <a:ea typeface="宋体" charset="-122"/>
              </a:rPr>
              <a:t> </a:t>
            </a:r>
            <a:endParaRPr lang="en-US" altLang="zh-CN" sz="2000" b="0" kern="0" dirty="0">
              <a:ea typeface="宋体" charset="-122"/>
            </a:endParaRPr>
          </a:p>
          <a:p>
            <a:pPr>
              <a:buFont typeface="Wingdings" pitchFamily="2" charset="2"/>
              <a:buNone/>
            </a:pPr>
            <a:r>
              <a:rPr lang="en-US" altLang="zh-CN" sz="2000" b="0" kern="0" dirty="0">
                <a:ea typeface="宋体" charset="-122"/>
              </a:rPr>
              <a:t>            </a:t>
            </a:r>
            <a:r>
              <a:rPr lang="en-US" altLang="zh-CN" sz="2000" b="0" kern="0" dirty="0" err="1">
                <a:ea typeface="宋体" charset="-122"/>
              </a:rPr>
              <a:t>Ssex</a:t>
            </a:r>
            <a:r>
              <a:rPr lang="en-US" altLang="zh-CN" sz="2000" b="0" kern="0" dirty="0">
                <a:ea typeface="宋体" charset="-122"/>
              </a:rPr>
              <a:t>    CHAR(2)</a:t>
            </a:r>
            <a:r>
              <a:rPr lang="zh-CN" altLang="en-US" sz="2000" b="0" kern="0" dirty="0">
                <a:ea typeface="宋体" charset="-122"/>
              </a:rPr>
              <a:t>，</a:t>
            </a:r>
          </a:p>
          <a:p>
            <a:pPr>
              <a:buFont typeface="Wingdings" pitchFamily="2" charset="2"/>
              <a:buNone/>
            </a:pPr>
            <a:r>
              <a:rPr lang="zh-CN" altLang="en-US" sz="2000" b="0" kern="0" dirty="0">
                <a:ea typeface="宋体" charset="-122"/>
              </a:rPr>
              <a:t>            </a:t>
            </a:r>
            <a:r>
              <a:rPr lang="en-US" altLang="zh-CN" sz="2000" b="0" kern="0" dirty="0">
                <a:ea typeface="宋体" charset="-122"/>
              </a:rPr>
              <a:t>Sage   SMALLINT</a:t>
            </a:r>
            <a:r>
              <a:rPr lang="zh-CN" altLang="en-US" sz="2000" b="0" kern="0" dirty="0">
                <a:ea typeface="宋体" charset="-122"/>
              </a:rPr>
              <a:t>，</a:t>
            </a:r>
          </a:p>
          <a:p>
            <a:pPr>
              <a:buFont typeface="Wingdings" pitchFamily="2" charset="2"/>
              <a:buNone/>
            </a:pPr>
            <a:r>
              <a:rPr lang="zh-CN" altLang="en-US" sz="2000" b="0" kern="0" dirty="0">
                <a:ea typeface="宋体" charset="-122"/>
              </a:rPr>
              <a:t>            </a:t>
            </a:r>
            <a:r>
              <a:rPr lang="en-US" altLang="zh-CN" sz="2000" b="0" kern="0" dirty="0" err="1">
                <a:ea typeface="宋体" charset="-122"/>
              </a:rPr>
              <a:t>Sdept</a:t>
            </a:r>
            <a:r>
              <a:rPr lang="en-US" altLang="zh-CN" sz="2000" b="0" kern="0" dirty="0">
                <a:ea typeface="宋体" charset="-122"/>
              </a:rPr>
              <a:t>  VARCHAR(20)</a:t>
            </a:r>
          </a:p>
          <a:p>
            <a:pPr>
              <a:buFont typeface="Wingdings" pitchFamily="2" charset="2"/>
              <a:buNone/>
            </a:pPr>
            <a:r>
              <a:rPr lang="en-US" altLang="zh-CN" sz="2000" b="0" kern="0" dirty="0">
                <a:ea typeface="宋体" charset="-122"/>
              </a:rPr>
              <a:t>           </a:t>
            </a:r>
            <a:r>
              <a:rPr lang="en-US" altLang="zh-CN" sz="2000" b="0" kern="0" dirty="0">
                <a:solidFill>
                  <a:srgbClr val="FF0000"/>
                </a:solidFill>
                <a:ea typeface="宋体" charset="-122"/>
              </a:rPr>
              <a:t>)</a:t>
            </a:r>
            <a:r>
              <a:rPr lang="zh-CN" altLang="en-US" sz="2000" b="0" kern="0" dirty="0">
                <a:solidFill>
                  <a:srgbClr val="FF0000"/>
                </a:solidFill>
                <a:ea typeface="宋体" charset="-122"/>
              </a:rPr>
              <a:t> </a:t>
            </a:r>
          </a:p>
        </p:txBody>
      </p:sp>
      <p:sp>
        <p:nvSpPr>
          <p:cNvPr id="3" name="AutoShape 7">
            <a:extLst>
              <a:ext uri="{FF2B5EF4-FFF2-40B4-BE49-F238E27FC236}">
                <a16:creationId xmlns:a16="http://schemas.microsoft.com/office/drawing/2014/main" id="{EEBE889A-463B-4E0D-AFD8-8AC7E8165F09}"/>
              </a:ext>
            </a:extLst>
          </p:cNvPr>
          <p:cNvSpPr>
            <a:spLocks noChangeArrowheads="1"/>
          </p:cNvSpPr>
          <p:nvPr/>
        </p:nvSpPr>
        <p:spPr bwMode="auto">
          <a:xfrm>
            <a:off x="5281836" y="2828013"/>
            <a:ext cx="914400" cy="609600"/>
          </a:xfrm>
          <a:prstGeom prst="wedgeRoundRectCallout">
            <a:avLst>
              <a:gd name="adj1" fmla="val -177173"/>
              <a:gd name="adj2" fmla="val 74535"/>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dirty="0">
                <a:latin typeface="Times New Roman" pitchFamily="18" charset="0"/>
              </a:rPr>
              <a:t>表名</a:t>
            </a:r>
          </a:p>
        </p:txBody>
      </p:sp>
      <p:sp>
        <p:nvSpPr>
          <p:cNvPr id="6" name="AutoShape 7">
            <a:extLst>
              <a:ext uri="{FF2B5EF4-FFF2-40B4-BE49-F238E27FC236}">
                <a16:creationId xmlns:a16="http://schemas.microsoft.com/office/drawing/2014/main" id="{5BDA2865-806F-63E2-BB24-80900F99B569}"/>
              </a:ext>
            </a:extLst>
          </p:cNvPr>
          <p:cNvSpPr>
            <a:spLocks noChangeArrowheads="1"/>
          </p:cNvSpPr>
          <p:nvPr/>
        </p:nvSpPr>
        <p:spPr bwMode="auto">
          <a:xfrm>
            <a:off x="5730574" y="3683075"/>
            <a:ext cx="1721746" cy="609600"/>
          </a:xfrm>
          <a:prstGeom prst="wedgeRoundRectCallout">
            <a:avLst>
              <a:gd name="adj1" fmla="val -129260"/>
              <a:gd name="adj2" fmla="val 59861"/>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dirty="0">
                <a:latin typeface="黑体" panose="02010609060101010101" pitchFamily="49" charset="-122"/>
                <a:ea typeface="黑体" panose="02010609060101010101" pitchFamily="49" charset="-122"/>
              </a:rPr>
              <a:t>属性名  域</a:t>
            </a:r>
          </a:p>
        </p:txBody>
      </p:sp>
      <p:sp>
        <p:nvSpPr>
          <p:cNvPr id="7" name="AutoShape 7">
            <a:extLst>
              <a:ext uri="{FF2B5EF4-FFF2-40B4-BE49-F238E27FC236}">
                <a16:creationId xmlns:a16="http://schemas.microsoft.com/office/drawing/2014/main" id="{AC573A50-F77D-BA09-16E8-7BD192307D78}"/>
              </a:ext>
            </a:extLst>
          </p:cNvPr>
          <p:cNvSpPr>
            <a:spLocks noChangeArrowheads="1"/>
          </p:cNvSpPr>
          <p:nvPr/>
        </p:nvSpPr>
        <p:spPr bwMode="auto">
          <a:xfrm>
            <a:off x="2973284" y="2599989"/>
            <a:ext cx="1228779" cy="646323"/>
          </a:xfrm>
          <a:prstGeom prst="wedgeRoundRectCallout">
            <a:avLst>
              <a:gd name="adj1" fmla="val -177173"/>
              <a:gd name="adj2" fmla="val 74535"/>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dirty="0">
                <a:latin typeface="Times New Roman" pitchFamily="18" charset="0"/>
              </a:rPr>
              <a:t>关键字</a:t>
            </a:r>
          </a:p>
        </p:txBody>
      </p:sp>
    </p:spTree>
    <p:extLst>
      <p:ext uri="{BB962C8B-B14F-4D97-AF65-F5344CB8AC3E}">
        <p14:creationId xmlns:p14="http://schemas.microsoft.com/office/powerpoint/2010/main" val="37473021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ea typeface="宋体" pitchFamily="2" charset="-122"/>
              </a:rPr>
              <a:t>关系数据库完整性：实体完整性</a:t>
            </a:r>
          </a:p>
        </p:txBody>
      </p:sp>
      <p:sp>
        <p:nvSpPr>
          <p:cNvPr id="7171" name="Rectangle 3"/>
          <p:cNvSpPr>
            <a:spLocks noGrp="1" noChangeArrowheads="1"/>
          </p:cNvSpPr>
          <p:nvPr>
            <p:ph type="body" idx="1"/>
          </p:nvPr>
        </p:nvSpPr>
        <p:spPr>
          <a:xfrm>
            <a:off x="185738" y="1052736"/>
            <a:ext cx="8064896" cy="2304256"/>
          </a:xfrm>
          <a:noFill/>
        </p:spPr>
        <p:txBody>
          <a:bodyPr/>
          <a:lstStyle/>
          <a:p>
            <a:pPr eaLnBrk="1" hangingPunct="1">
              <a:lnSpc>
                <a:spcPts val="3000"/>
              </a:lnSpc>
            </a:pPr>
            <a:r>
              <a:rPr lang="zh-CN" altLang="en-US" sz="2400" dirty="0">
                <a:ea typeface="宋体" pitchFamily="2" charset="-122"/>
              </a:rPr>
              <a:t>关系模型的实体完整性</a:t>
            </a:r>
            <a:endParaRPr lang="en-US" altLang="zh-CN" sz="2200" dirty="0">
              <a:ea typeface="宋体" pitchFamily="2" charset="-122"/>
            </a:endParaRPr>
          </a:p>
          <a:p>
            <a:pPr lvl="1">
              <a:lnSpc>
                <a:spcPts val="3000"/>
              </a:lnSpc>
            </a:pPr>
            <a:r>
              <a:rPr lang="zh-CN" altLang="en-US" sz="2000" dirty="0">
                <a:ea typeface="宋体" pitchFamily="2" charset="-122"/>
              </a:rPr>
              <a:t>主码，</a:t>
            </a:r>
            <a:r>
              <a:rPr lang="en-US" altLang="zh-CN" sz="2000" dirty="0">
                <a:ea typeface="宋体" pitchFamily="2" charset="-122"/>
              </a:rPr>
              <a:t> PRIMARY KEY</a:t>
            </a:r>
          </a:p>
          <a:p>
            <a:pPr lvl="1" eaLnBrk="1" hangingPunct="1">
              <a:lnSpc>
                <a:spcPts val="3000"/>
              </a:lnSpc>
            </a:pPr>
            <a:r>
              <a:rPr lang="zh-CN" altLang="en-US" sz="2200" dirty="0">
                <a:ea typeface="宋体" pitchFamily="2" charset="-122"/>
              </a:rPr>
              <a:t>定义为列级约束（仅适用于码是单属性的情形）</a:t>
            </a:r>
          </a:p>
          <a:p>
            <a:pPr lvl="1" eaLnBrk="1" hangingPunct="1">
              <a:lnSpc>
                <a:spcPts val="3000"/>
              </a:lnSpc>
            </a:pPr>
            <a:r>
              <a:rPr lang="zh-CN" altLang="en-US" sz="2200" dirty="0">
                <a:ea typeface="宋体" pitchFamily="2" charset="-122"/>
              </a:rPr>
              <a:t>定义为表级约束</a:t>
            </a:r>
          </a:p>
        </p:txBody>
      </p:sp>
      <p:sp>
        <p:nvSpPr>
          <p:cNvPr id="4" name="Rectangle 3"/>
          <p:cNvSpPr txBox="1">
            <a:spLocks noChangeArrowheads="1"/>
          </p:cNvSpPr>
          <p:nvPr/>
        </p:nvSpPr>
        <p:spPr bwMode="auto">
          <a:xfrm>
            <a:off x="0" y="3356992"/>
            <a:ext cx="4860032" cy="3096344"/>
          </a:xfrm>
          <a:prstGeom prst="rect">
            <a:avLst/>
          </a:prstGeom>
          <a:solidFill>
            <a:schemeClr val="accent1">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90000"/>
              </a:lnSpc>
              <a:buFont typeface="Wingdings" panose="05000000000000000000" pitchFamily="2" charset="2"/>
              <a:buChar char="Ø"/>
            </a:pPr>
            <a:r>
              <a:rPr lang="zh-CN" altLang="en-US" sz="2000" kern="0" dirty="0">
                <a:ea typeface="宋体" pitchFamily="2" charset="-122"/>
              </a:rPr>
              <a:t>将</a:t>
            </a:r>
            <a:r>
              <a:rPr lang="en-US" altLang="zh-CN" sz="2000" kern="0" dirty="0">
                <a:ea typeface="宋体" pitchFamily="2" charset="-122"/>
              </a:rPr>
              <a:t>Student</a:t>
            </a:r>
            <a:r>
              <a:rPr lang="zh-CN" altLang="en-US" sz="2000" kern="0" dirty="0">
                <a:ea typeface="宋体" pitchFamily="2" charset="-122"/>
              </a:rPr>
              <a:t>的</a:t>
            </a:r>
            <a:r>
              <a:rPr lang="en-US" altLang="zh-CN" sz="2000" kern="0" dirty="0" err="1">
                <a:ea typeface="宋体" pitchFamily="2" charset="-122"/>
              </a:rPr>
              <a:t>Sno</a:t>
            </a:r>
            <a:r>
              <a:rPr lang="zh-CN" altLang="en-US" sz="2000" kern="0" dirty="0">
                <a:ea typeface="宋体" pitchFamily="2" charset="-122"/>
              </a:rPr>
              <a:t>属性定义为主码</a:t>
            </a:r>
          </a:p>
          <a:p>
            <a:pPr>
              <a:lnSpc>
                <a:spcPct val="120000"/>
              </a:lnSpc>
              <a:buFont typeface="Wingdings" pitchFamily="2" charset="2"/>
              <a:buNone/>
            </a:pPr>
            <a:r>
              <a:rPr lang="en-US" altLang="zh-CN" sz="1600" b="0" kern="0" dirty="0">
                <a:solidFill>
                  <a:schemeClr val="tx2">
                    <a:lumMod val="60000"/>
                    <a:lumOff val="40000"/>
                  </a:schemeClr>
                </a:solidFill>
                <a:ea typeface="宋体" pitchFamily="2" charset="-122"/>
              </a:rPr>
              <a:t>CREATE TABLE Student</a:t>
            </a:r>
          </a:p>
          <a:p>
            <a:pPr>
              <a:lnSpc>
                <a:spcPct val="120000"/>
              </a:lnSpc>
              <a:buFont typeface="Wingdings" pitchFamily="2" charset="2"/>
              <a:buNone/>
            </a:pPr>
            <a:r>
              <a:rPr lang="en-US" altLang="zh-CN" sz="1600" b="0" kern="0" dirty="0">
                <a:solidFill>
                  <a:schemeClr val="tx2">
                    <a:lumMod val="60000"/>
                    <a:lumOff val="40000"/>
                  </a:schemeClr>
                </a:solidFill>
                <a:ea typeface="宋体" pitchFamily="2" charset="-122"/>
              </a:rPr>
              <a:t>               ( </a:t>
            </a:r>
            <a:r>
              <a:rPr lang="en-US" altLang="zh-CN" sz="1600" b="0" kern="0" dirty="0" err="1">
                <a:solidFill>
                  <a:srgbClr val="FF0000"/>
                </a:solidFill>
                <a:ea typeface="宋体" pitchFamily="2" charset="-122"/>
              </a:rPr>
              <a:t>Sno</a:t>
            </a:r>
            <a:r>
              <a:rPr lang="en-US" altLang="zh-CN" sz="1600" b="0" kern="0" dirty="0">
                <a:solidFill>
                  <a:srgbClr val="FF0000"/>
                </a:solidFill>
                <a:ea typeface="宋体" pitchFamily="2" charset="-122"/>
              </a:rPr>
              <a:t>  CHAR(9)  </a:t>
            </a:r>
            <a:r>
              <a:rPr lang="en-US" altLang="zh-CN" sz="1600" kern="0" dirty="0">
                <a:solidFill>
                  <a:srgbClr val="FF33CC"/>
                </a:solidFill>
                <a:ea typeface="宋体" pitchFamily="2" charset="-122"/>
              </a:rPr>
              <a:t>PRIMARY KEY</a:t>
            </a:r>
            <a:r>
              <a:rPr lang="zh-CN" altLang="en-US" sz="1600" b="0" kern="0" dirty="0">
                <a:solidFill>
                  <a:schemeClr val="tx2">
                    <a:lumMod val="60000"/>
                    <a:lumOff val="40000"/>
                  </a:schemeClr>
                </a:solidFill>
                <a:ea typeface="宋体" pitchFamily="2" charset="-122"/>
              </a:rPr>
              <a:t>，</a:t>
            </a:r>
          </a:p>
          <a:p>
            <a:pPr>
              <a:lnSpc>
                <a:spcPct val="120000"/>
              </a:lnSpc>
              <a:buFont typeface="Wingdings" pitchFamily="2" charset="2"/>
              <a:buNone/>
            </a:pPr>
            <a:r>
              <a:rPr lang="zh-CN" altLang="en-US" sz="1600" b="0" kern="0" dirty="0">
                <a:solidFill>
                  <a:schemeClr val="tx2">
                    <a:lumMod val="60000"/>
                    <a:lumOff val="40000"/>
                  </a:schemeClr>
                </a:solidFill>
                <a:ea typeface="宋体" pitchFamily="2" charset="-122"/>
              </a:rPr>
              <a:t>                 </a:t>
            </a:r>
            <a:r>
              <a:rPr lang="en-US" altLang="zh-CN" sz="1600" b="0" kern="0" dirty="0" err="1">
                <a:solidFill>
                  <a:schemeClr val="tx2">
                    <a:lumMod val="60000"/>
                    <a:lumOff val="40000"/>
                  </a:schemeClr>
                </a:solidFill>
                <a:ea typeface="宋体" pitchFamily="2" charset="-122"/>
              </a:rPr>
              <a:t>Sname</a:t>
            </a:r>
            <a:r>
              <a:rPr lang="en-US" altLang="zh-CN" sz="1600" b="0" kern="0" dirty="0">
                <a:solidFill>
                  <a:schemeClr val="tx2">
                    <a:lumMod val="60000"/>
                    <a:lumOff val="40000"/>
                  </a:schemeClr>
                </a:solidFill>
                <a:ea typeface="宋体" pitchFamily="2" charset="-122"/>
              </a:rPr>
              <a:t>  CHAR(20) NOT NULL</a:t>
            </a:r>
            <a:r>
              <a:rPr lang="zh-CN" altLang="en-US" sz="1600" b="0" kern="0" dirty="0">
                <a:solidFill>
                  <a:schemeClr val="tx2">
                    <a:lumMod val="60000"/>
                    <a:lumOff val="40000"/>
                  </a:schemeClr>
                </a:solidFill>
                <a:ea typeface="宋体" pitchFamily="2" charset="-122"/>
              </a:rPr>
              <a:t>，     </a:t>
            </a:r>
          </a:p>
          <a:p>
            <a:pPr>
              <a:lnSpc>
                <a:spcPct val="120000"/>
              </a:lnSpc>
              <a:buFont typeface="Wingdings" pitchFamily="2" charset="2"/>
              <a:buNone/>
            </a:pPr>
            <a:r>
              <a:rPr lang="zh-CN" altLang="en-US" sz="1600" b="0" kern="0" dirty="0">
                <a:solidFill>
                  <a:schemeClr val="tx2">
                    <a:lumMod val="60000"/>
                    <a:lumOff val="40000"/>
                  </a:schemeClr>
                </a:solidFill>
                <a:ea typeface="宋体" pitchFamily="2" charset="-122"/>
              </a:rPr>
              <a:t>                 </a:t>
            </a:r>
            <a:r>
              <a:rPr lang="en-US" altLang="zh-CN" sz="1600" b="0" kern="0" dirty="0" err="1">
                <a:solidFill>
                  <a:schemeClr val="tx2">
                    <a:lumMod val="60000"/>
                    <a:lumOff val="40000"/>
                  </a:schemeClr>
                </a:solidFill>
                <a:ea typeface="宋体" pitchFamily="2" charset="-122"/>
              </a:rPr>
              <a:t>Ssex</a:t>
            </a:r>
            <a:r>
              <a:rPr lang="en-US" altLang="zh-CN" sz="1600" b="0" kern="0" dirty="0">
                <a:solidFill>
                  <a:schemeClr val="tx2">
                    <a:lumMod val="60000"/>
                    <a:lumOff val="40000"/>
                  </a:schemeClr>
                </a:solidFill>
                <a:ea typeface="宋体" pitchFamily="2" charset="-122"/>
              </a:rPr>
              <a:t>  CHAR(2) </a:t>
            </a:r>
            <a:r>
              <a:rPr lang="zh-CN" altLang="en-US" sz="1600" b="0" kern="0" dirty="0">
                <a:solidFill>
                  <a:schemeClr val="tx2">
                    <a:lumMod val="60000"/>
                    <a:lumOff val="40000"/>
                  </a:schemeClr>
                </a:solidFill>
                <a:ea typeface="宋体" pitchFamily="2" charset="-122"/>
              </a:rPr>
              <a:t>，</a:t>
            </a:r>
          </a:p>
          <a:p>
            <a:pPr>
              <a:lnSpc>
                <a:spcPct val="120000"/>
              </a:lnSpc>
              <a:buFont typeface="Wingdings" pitchFamily="2" charset="2"/>
              <a:buNone/>
            </a:pPr>
            <a:r>
              <a:rPr lang="zh-CN" altLang="en-US" sz="1600" b="0" kern="0" dirty="0">
                <a:solidFill>
                  <a:schemeClr val="tx2">
                    <a:lumMod val="60000"/>
                    <a:lumOff val="40000"/>
                  </a:schemeClr>
                </a:solidFill>
                <a:ea typeface="宋体" pitchFamily="2" charset="-122"/>
              </a:rPr>
              <a:t>                 </a:t>
            </a:r>
            <a:r>
              <a:rPr lang="en-US" altLang="zh-CN" sz="1600" b="0" kern="0" dirty="0">
                <a:solidFill>
                  <a:schemeClr val="tx2">
                    <a:lumMod val="60000"/>
                    <a:lumOff val="40000"/>
                  </a:schemeClr>
                </a:solidFill>
                <a:ea typeface="宋体" pitchFamily="2" charset="-122"/>
              </a:rPr>
              <a:t>Sage  SMALLINT</a:t>
            </a:r>
            <a:r>
              <a:rPr lang="zh-CN" altLang="en-US" sz="1600" b="0" kern="0" dirty="0">
                <a:solidFill>
                  <a:schemeClr val="tx2">
                    <a:lumMod val="60000"/>
                    <a:lumOff val="40000"/>
                  </a:schemeClr>
                </a:solidFill>
                <a:ea typeface="宋体" pitchFamily="2" charset="-122"/>
              </a:rPr>
              <a:t>，</a:t>
            </a:r>
          </a:p>
          <a:p>
            <a:pPr>
              <a:lnSpc>
                <a:spcPct val="120000"/>
              </a:lnSpc>
              <a:buFont typeface="Wingdings" pitchFamily="2" charset="2"/>
              <a:buNone/>
            </a:pPr>
            <a:r>
              <a:rPr lang="zh-CN" altLang="en-US" sz="1600" b="0" kern="0" dirty="0">
                <a:solidFill>
                  <a:schemeClr val="tx2">
                    <a:lumMod val="60000"/>
                    <a:lumOff val="40000"/>
                  </a:schemeClr>
                </a:solidFill>
                <a:ea typeface="宋体" pitchFamily="2" charset="-122"/>
              </a:rPr>
              <a:t>                 </a:t>
            </a:r>
            <a:r>
              <a:rPr lang="en-US" altLang="zh-CN" sz="1600" b="0" kern="0" dirty="0" err="1">
                <a:solidFill>
                  <a:schemeClr val="tx2">
                    <a:lumMod val="60000"/>
                    <a:lumOff val="40000"/>
                  </a:schemeClr>
                </a:solidFill>
                <a:ea typeface="宋体" pitchFamily="2" charset="-122"/>
              </a:rPr>
              <a:t>Sdept</a:t>
            </a:r>
            <a:r>
              <a:rPr lang="en-US" altLang="zh-CN" sz="1600" b="0" kern="0" dirty="0">
                <a:solidFill>
                  <a:schemeClr val="tx2">
                    <a:lumMod val="60000"/>
                    <a:lumOff val="40000"/>
                  </a:schemeClr>
                </a:solidFill>
                <a:ea typeface="宋体" pitchFamily="2" charset="-122"/>
              </a:rPr>
              <a:t>  CHAR(20)</a:t>
            </a:r>
          </a:p>
          <a:p>
            <a:pPr>
              <a:lnSpc>
                <a:spcPct val="120000"/>
              </a:lnSpc>
              <a:buFont typeface="Wingdings" pitchFamily="2" charset="2"/>
              <a:buNone/>
            </a:pPr>
            <a:r>
              <a:rPr lang="en-US" altLang="zh-CN" sz="1600" b="0" kern="0" dirty="0">
                <a:solidFill>
                  <a:schemeClr val="tx2">
                    <a:lumMod val="60000"/>
                    <a:lumOff val="40000"/>
                  </a:schemeClr>
                </a:solidFill>
                <a:ea typeface="宋体" pitchFamily="2" charset="-122"/>
              </a:rPr>
              <a:t>               );</a:t>
            </a:r>
          </a:p>
        </p:txBody>
      </p:sp>
      <p:sp>
        <p:nvSpPr>
          <p:cNvPr id="5" name="Rectangle 3"/>
          <p:cNvSpPr txBox="1">
            <a:spLocks noChangeArrowheads="1"/>
          </p:cNvSpPr>
          <p:nvPr/>
        </p:nvSpPr>
        <p:spPr bwMode="auto">
          <a:xfrm>
            <a:off x="4873600" y="3356992"/>
            <a:ext cx="4270400" cy="3096344"/>
          </a:xfrm>
          <a:prstGeom prst="rect">
            <a:avLst/>
          </a:prstGeom>
          <a:solidFill>
            <a:schemeClr val="accent6">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20000"/>
              </a:lnSpc>
              <a:buNone/>
            </a:pPr>
            <a:r>
              <a:rPr lang="en-US" altLang="zh-CN" sz="1600" b="0" kern="0" dirty="0">
                <a:solidFill>
                  <a:schemeClr val="tx2">
                    <a:lumMod val="60000"/>
                    <a:lumOff val="40000"/>
                  </a:schemeClr>
                </a:solidFill>
                <a:ea typeface="宋体" pitchFamily="2" charset="-122"/>
              </a:rPr>
              <a:t>CREATE TABLE Student</a:t>
            </a:r>
          </a:p>
          <a:p>
            <a:pPr>
              <a:lnSpc>
                <a:spcPct val="120000"/>
              </a:lnSpc>
              <a:buNone/>
            </a:pPr>
            <a:r>
              <a:rPr lang="en-US" altLang="zh-CN" sz="1600" b="0" kern="0" dirty="0">
                <a:solidFill>
                  <a:schemeClr val="tx2">
                    <a:lumMod val="60000"/>
                    <a:lumOff val="40000"/>
                  </a:schemeClr>
                </a:solidFill>
                <a:ea typeface="宋体" pitchFamily="2" charset="-122"/>
              </a:rPr>
              <a:t>       ( </a:t>
            </a:r>
            <a:r>
              <a:rPr lang="en-US" altLang="zh-CN" sz="1600" b="0" kern="0" dirty="0" err="1">
                <a:solidFill>
                  <a:schemeClr val="tx2">
                    <a:lumMod val="60000"/>
                    <a:lumOff val="40000"/>
                  </a:schemeClr>
                </a:solidFill>
                <a:ea typeface="宋体" pitchFamily="2" charset="-122"/>
              </a:rPr>
              <a:t>Sno</a:t>
            </a:r>
            <a:r>
              <a:rPr lang="en-US" altLang="zh-CN" sz="1600" b="0" kern="0" dirty="0">
                <a:solidFill>
                  <a:schemeClr val="tx2">
                    <a:lumMod val="60000"/>
                    <a:lumOff val="40000"/>
                  </a:schemeClr>
                </a:solidFill>
                <a:ea typeface="宋体" pitchFamily="2" charset="-122"/>
              </a:rPr>
              <a:t>  CHAR(9)</a:t>
            </a:r>
            <a:r>
              <a:rPr lang="zh-CN" altLang="en-US" sz="1600" b="0" kern="0" dirty="0">
                <a:solidFill>
                  <a:schemeClr val="tx2">
                    <a:lumMod val="60000"/>
                    <a:lumOff val="40000"/>
                  </a:schemeClr>
                </a:solidFill>
                <a:ea typeface="宋体" pitchFamily="2" charset="-122"/>
              </a:rPr>
              <a:t>，  </a:t>
            </a:r>
          </a:p>
          <a:p>
            <a:pPr>
              <a:lnSpc>
                <a:spcPct val="120000"/>
              </a:lnSpc>
              <a:buNone/>
            </a:pPr>
            <a:r>
              <a:rPr lang="zh-CN" altLang="en-US" sz="1600" b="0" kern="0" dirty="0">
                <a:solidFill>
                  <a:schemeClr val="tx2">
                    <a:lumMod val="60000"/>
                    <a:lumOff val="40000"/>
                  </a:schemeClr>
                </a:solidFill>
                <a:ea typeface="宋体" pitchFamily="2" charset="-122"/>
              </a:rPr>
              <a:t>         </a:t>
            </a:r>
            <a:r>
              <a:rPr lang="en-US" altLang="zh-CN" sz="1600" b="0" kern="0" dirty="0" err="1">
                <a:solidFill>
                  <a:schemeClr val="tx2">
                    <a:lumMod val="60000"/>
                    <a:lumOff val="40000"/>
                  </a:schemeClr>
                </a:solidFill>
                <a:ea typeface="宋体" pitchFamily="2" charset="-122"/>
              </a:rPr>
              <a:t>Sname</a:t>
            </a:r>
            <a:r>
              <a:rPr lang="en-US" altLang="zh-CN" sz="1600" b="0" kern="0" dirty="0">
                <a:solidFill>
                  <a:schemeClr val="tx2">
                    <a:lumMod val="60000"/>
                    <a:lumOff val="40000"/>
                  </a:schemeClr>
                </a:solidFill>
                <a:ea typeface="宋体" pitchFamily="2" charset="-122"/>
              </a:rPr>
              <a:t>  CHAR(20) NOT NULL</a:t>
            </a:r>
            <a:r>
              <a:rPr lang="zh-CN" altLang="en-US" sz="1600" b="0" kern="0" dirty="0">
                <a:solidFill>
                  <a:schemeClr val="tx2">
                    <a:lumMod val="60000"/>
                    <a:lumOff val="40000"/>
                  </a:schemeClr>
                </a:solidFill>
                <a:ea typeface="宋体" pitchFamily="2" charset="-122"/>
              </a:rPr>
              <a:t>，</a:t>
            </a:r>
          </a:p>
          <a:p>
            <a:pPr>
              <a:lnSpc>
                <a:spcPct val="120000"/>
              </a:lnSpc>
              <a:buNone/>
            </a:pPr>
            <a:r>
              <a:rPr lang="zh-CN" altLang="en-US" sz="1600" b="0" kern="0" dirty="0">
                <a:solidFill>
                  <a:schemeClr val="tx2">
                    <a:lumMod val="60000"/>
                    <a:lumOff val="40000"/>
                  </a:schemeClr>
                </a:solidFill>
                <a:ea typeface="宋体" pitchFamily="2" charset="-122"/>
              </a:rPr>
              <a:t>         </a:t>
            </a:r>
            <a:r>
              <a:rPr lang="en-US" altLang="zh-CN" sz="1600" b="0" kern="0" dirty="0" err="1">
                <a:solidFill>
                  <a:schemeClr val="tx2">
                    <a:lumMod val="60000"/>
                    <a:lumOff val="40000"/>
                  </a:schemeClr>
                </a:solidFill>
                <a:ea typeface="宋体" pitchFamily="2" charset="-122"/>
              </a:rPr>
              <a:t>Ssex</a:t>
            </a:r>
            <a:r>
              <a:rPr lang="en-US" altLang="zh-CN" sz="1600" b="0" kern="0" dirty="0">
                <a:solidFill>
                  <a:schemeClr val="tx2">
                    <a:lumMod val="60000"/>
                    <a:lumOff val="40000"/>
                  </a:schemeClr>
                </a:solidFill>
                <a:ea typeface="宋体" pitchFamily="2" charset="-122"/>
              </a:rPr>
              <a:t>  CHAR(2) </a:t>
            </a:r>
            <a:r>
              <a:rPr lang="zh-CN" altLang="en-US" sz="1600" b="0" kern="0" dirty="0">
                <a:solidFill>
                  <a:schemeClr val="tx2">
                    <a:lumMod val="60000"/>
                    <a:lumOff val="40000"/>
                  </a:schemeClr>
                </a:solidFill>
                <a:ea typeface="宋体" pitchFamily="2" charset="-122"/>
              </a:rPr>
              <a:t>，</a:t>
            </a:r>
          </a:p>
          <a:p>
            <a:pPr>
              <a:lnSpc>
                <a:spcPct val="120000"/>
              </a:lnSpc>
              <a:buNone/>
            </a:pPr>
            <a:r>
              <a:rPr lang="zh-CN" altLang="en-US" sz="1600" b="0" kern="0" dirty="0">
                <a:solidFill>
                  <a:schemeClr val="tx2">
                    <a:lumMod val="60000"/>
                    <a:lumOff val="40000"/>
                  </a:schemeClr>
                </a:solidFill>
                <a:ea typeface="宋体" pitchFamily="2" charset="-122"/>
              </a:rPr>
              <a:t>         </a:t>
            </a:r>
            <a:r>
              <a:rPr lang="en-US" altLang="zh-CN" sz="1600" b="0" kern="0" dirty="0">
                <a:solidFill>
                  <a:schemeClr val="tx2">
                    <a:lumMod val="60000"/>
                    <a:lumOff val="40000"/>
                  </a:schemeClr>
                </a:solidFill>
                <a:ea typeface="宋体" pitchFamily="2" charset="-122"/>
              </a:rPr>
              <a:t>Sage  SMALLINT</a:t>
            </a:r>
            <a:r>
              <a:rPr lang="zh-CN" altLang="en-US" sz="1600" b="0" kern="0" dirty="0">
                <a:solidFill>
                  <a:schemeClr val="tx2">
                    <a:lumMod val="60000"/>
                    <a:lumOff val="40000"/>
                  </a:schemeClr>
                </a:solidFill>
                <a:ea typeface="宋体" pitchFamily="2" charset="-122"/>
              </a:rPr>
              <a:t>，</a:t>
            </a:r>
          </a:p>
          <a:p>
            <a:pPr>
              <a:lnSpc>
                <a:spcPct val="120000"/>
              </a:lnSpc>
              <a:buNone/>
            </a:pPr>
            <a:r>
              <a:rPr lang="zh-CN" altLang="en-US" sz="1600" b="0" kern="0" dirty="0">
                <a:solidFill>
                  <a:schemeClr val="tx2">
                    <a:lumMod val="60000"/>
                    <a:lumOff val="40000"/>
                  </a:schemeClr>
                </a:solidFill>
                <a:ea typeface="宋体" pitchFamily="2" charset="-122"/>
              </a:rPr>
              <a:t>         </a:t>
            </a:r>
            <a:r>
              <a:rPr lang="en-US" altLang="zh-CN" sz="1600" b="0" kern="0" dirty="0" err="1">
                <a:solidFill>
                  <a:schemeClr val="tx2">
                    <a:lumMod val="60000"/>
                    <a:lumOff val="40000"/>
                  </a:schemeClr>
                </a:solidFill>
                <a:ea typeface="宋体" pitchFamily="2" charset="-122"/>
              </a:rPr>
              <a:t>Sdept</a:t>
            </a:r>
            <a:r>
              <a:rPr lang="en-US" altLang="zh-CN" sz="1600" b="0" kern="0" dirty="0">
                <a:solidFill>
                  <a:schemeClr val="tx2">
                    <a:lumMod val="60000"/>
                    <a:lumOff val="40000"/>
                  </a:schemeClr>
                </a:solidFill>
                <a:ea typeface="宋体" pitchFamily="2" charset="-122"/>
              </a:rPr>
              <a:t>  CHAR(20)</a:t>
            </a:r>
            <a:r>
              <a:rPr lang="zh-CN" altLang="en-US" sz="1600" b="0" kern="0" dirty="0">
                <a:solidFill>
                  <a:schemeClr val="tx2">
                    <a:lumMod val="60000"/>
                    <a:lumOff val="40000"/>
                  </a:schemeClr>
                </a:solidFill>
                <a:ea typeface="宋体" pitchFamily="2" charset="-122"/>
              </a:rPr>
              <a:t>，</a:t>
            </a:r>
          </a:p>
          <a:p>
            <a:pPr>
              <a:lnSpc>
                <a:spcPct val="120000"/>
              </a:lnSpc>
              <a:buNone/>
            </a:pPr>
            <a:r>
              <a:rPr lang="zh-CN" altLang="en-US" sz="1600" b="0" kern="0" dirty="0">
                <a:solidFill>
                  <a:srgbClr val="FF0000"/>
                </a:solidFill>
                <a:ea typeface="宋体" pitchFamily="2" charset="-122"/>
              </a:rPr>
              <a:t>         </a:t>
            </a:r>
            <a:r>
              <a:rPr lang="en-US" altLang="zh-CN" sz="1600" kern="0" dirty="0">
                <a:solidFill>
                  <a:srgbClr val="FF33CC"/>
                </a:solidFill>
                <a:ea typeface="宋体" pitchFamily="2" charset="-122"/>
              </a:rPr>
              <a:t>PRIMARY KEY (</a:t>
            </a:r>
            <a:r>
              <a:rPr lang="en-US" altLang="zh-CN" sz="1600" kern="0" dirty="0" err="1">
                <a:solidFill>
                  <a:srgbClr val="FF33CC"/>
                </a:solidFill>
                <a:ea typeface="宋体" pitchFamily="2" charset="-122"/>
              </a:rPr>
              <a:t>Sno</a:t>
            </a:r>
            <a:r>
              <a:rPr lang="en-US" altLang="zh-CN" sz="1600" kern="0" dirty="0">
                <a:solidFill>
                  <a:srgbClr val="FF33CC"/>
                </a:solidFill>
                <a:ea typeface="宋体" pitchFamily="2" charset="-122"/>
              </a:rPr>
              <a:t>)</a:t>
            </a:r>
          </a:p>
          <a:p>
            <a:pPr>
              <a:lnSpc>
                <a:spcPct val="120000"/>
              </a:lnSpc>
              <a:buNone/>
            </a:pPr>
            <a:r>
              <a:rPr lang="en-US" altLang="zh-CN" sz="1600" b="0" kern="0" dirty="0">
                <a:solidFill>
                  <a:schemeClr val="tx2">
                    <a:lumMod val="60000"/>
                    <a:lumOff val="40000"/>
                  </a:schemeClr>
                </a:solidFill>
                <a:ea typeface="宋体" pitchFamily="2" charset="-122"/>
              </a:rPr>
              <a:t>      ); </a:t>
            </a:r>
          </a:p>
        </p:txBody>
      </p:sp>
    </p:spTree>
    <p:extLst>
      <p:ext uri="{BB962C8B-B14F-4D97-AF65-F5344CB8AC3E}">
        <p14:creationId xmlns:p14="http://schemas.microsoft.com/office/powerpoint/2010/main" val="127122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ea typeface="宋体" pitchFamily="2" charset="-122"/>
              </a:rPr>
              <a:t>关系数据库完整性：实体完整性</a:t>
            </a:r>
          </a:p>
        </p:txBody>
      </p:sp>
      <p:sp>
        <p:nvSpPr>
          <p:cNvPr id="11267" name="Rectangle 3"/>
          <p:cNvSpPr>
            <a:spLocks noGrp="1" noChangeArrowheads="1"/>
          </p:cNvSpPr>
          <p:nvPr>
            <p:ph type="body" idx="1"/>
          </p:nvPr>
        </p:nvSpPr>
        <p:spPr>
          <a:xfrm>
            <a:off x="150218" y="1052736"/>
            <a:ext cx="8490718" cy="2304256"/>
          </a:xfrm>
          <a:solidFill>
            <a:schemeClr val="bg1">
              <a:lumMod val="90000"/>
            </a:schemeClr>
          </a:solidFill>
        </p:spPr>
        <p:txBody>
          <a:bodyPr/>
          <a:lstStyle/>
          <a:p>
            <a:pPr>
              <a:lnSpc>
                <a:spcPts val="3500"/>
              </a:lnSpc>
            </a:pPr>
            <a:r>
              <a:rPr lang="zh-CN" altLang="en-US" sz="2000" dirty="0">
                <a:ea typeface="宋体" pitchFamily="2" charset="-122"/>
              </a:rPr>
              <a:t>插入记录或对主码列进行更新操作时，</a:t>
            </a:r>
            <a:r>
              <a:rPr lang="en-US" altLang="zh-CN" sz="2000" dirty="0">
                <a:ea typeface="宋体" pitchFamily="2" charset="-122"/>
              </a:rPr>
              <a:t>RDBMS</a:t>
            </a:r>
            <a:r>
              <a:rPr lang="zh-CN" altLang="en-US" sz="2000" dirty="0">
                <a:ea typeface="宋体" pitchFamily="2" charset="-122"/>
              </a:rPr>
              <a:t>将自动实施实体完整性规则检查</a:t>
            </a:r>
          </a:p>
          <a:p>
            <a:pPr lvl="1" eaLnBrk="1" hangingPunct="1">
              <a:lnSpc>
                <a:spcPts val="3500"/>
              </a:lnSpc>
            </a:pPr>
            <a:r>
              <a:rPr lang="zh-CN" altLang="en-US" sz="1800" dirty="0">
                <a:ea typeface="宋体" pitchFamily="2" charset="-122"/>
              </a:rPr>
              <a:t>检查主码值是否唯一，如果不唯一则拒绝插入或修改；</a:t>
            </a:r>
          </a:p>
          <a:p>
            <a:pPr lvl="1" eaLnBrk="1" hangingPunct="1">
              <a:lnSpc>
                <a:spcPts val="3500"/>
              </a:lnSpc>
            </a:pPr>
            <a:r>
              <a:rPr lang="zh-CN" altLang="en-US" sz="1800" dirty="0">
                <a:ea typeface="宋体" pitchFamily="2" charset="-122"/>
              </a:rPr>
              <a:t>检查主码的各个属性是否为空，只要有一个为空就拒绝插入或修改。</a:t>
            </a:r>
          </a:p>
          <a:p>
            <a:pPr eaLnBrk="1" hangingPunct="1"/>
            <a:endParaRPr lang="en-US" altLang="zh-CN" dirty="0">
              <a:ea typeface="宋体" pitchFamily="2" charset="-122"/>
            </a:endParaRPr>
          </a:p>
        </p:txBody>
      </p:sp>
      <p:sp>
        <p:nvSpPr>
          <p:cNvPr id="4" name="Rectangle 3"/>
          <p:cNvSpPr txBox="1">
            <a:spLocks noChangeArrowheads="1"/>
          </p:cNvSpPr>
          <p:nvPr/>
        </p:nvSpPr>
        <p:spPr bwMode="auto">
          <a:xfrm>
            <a:off x="19472" y="3356992"/>
            <a:ext cx="567925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Font typeface="Wingdings" panose="05000000000000000000" pitchFamily="2" charset="2"/>
              <a:buChar char="Ø"/>
            </a:pPr>
            <a:r>
              <a:rPr lang="zh-CN" altLang="en-US" sz="2000" kern="0" dirty="0">
                <a:ea typeface="宋体" pitchFamily="2" charset="-122"/>
              </a:rPr>
              <a:t>将</a:t>
            </a:r>
            <a:r>
              <a:rPr lang="en-US" altLang="zh-CN" sz="2000" kern="0" dirty="0">
                <a:ea typeface="宋体" pitchFamily="2" charset="-122"/>
              </a:rPr>
              <a:t>SC</a:t>
            </a:r>
            <a:r>
              <a:rPr lang="zh-CN" altLang="en-US" sz="2000" kern="0" dirty="0">
                <a:ea typeface="宋体" pitchFamily="2" charset="-122"/>
              </a:rPr>
              <a:t>表中的（</a:t>
            </a:r>
            <a:r>
              <a:rPr lang="en-US" altLang="zh-CN" sz="2000" kern="0" dirty="0" err="1">
                <a:ea typeface="宋体" pitchFamily="2" charset="-122"/>
              </a:rPr>
              <a:t>Sno</a:t>
            </a:r>
            <a:r>
              <a:rPr lang="zh-CN" altLang="en-US" sz="2000" kern="0" dirty="0">
                <a:ea typeface="宋体" pitchFamily="2" charset="-122"/>
              </a:rPr>
              <a:t>，</a:t>
            </a:r>
            <a:r>
              <a:rPr lang="en-US" altLang="zh-CN" sz="2000" kern="0" dirty="0" err="1">
                <a:ea typeface="宋体" pitchFamily="2" charset="-122"/>
              </a:rPr>
              <a:t>Cno</a:t>
            </a:r>
            <a:r>
              <a:rPr lang="zh-CN" altLang="en-US" sz="2000" kern="0" dirty="0">
                <a:ea typeface="宋体" pitchFamily="2" charset="-122"/>
              </a:rPr>
              <a:t>）属性组定义为码</a:t>
            </a:r>
          </a:p>
          <a:p>
            <a:pPr>
              <a:lnSpc>
                <a:spcPts val="3000"/>
              </a:lnSpc>
              <a:buFont typeface="Wingdings" pitchFamily="2" charset="2"/>
              <a:buNone/>
            </a:pPr>
            <a:r>
              <a:rPr lang="zh-CN" altLang="en-US" kern="0" dirty="0">
                <a:ea typeface="宋体" pitchFamily="2" charset="-122"/>
              </a:rPr>
              <a:t>      </a:t>
            </a:r>
            <a:r>
              <a:rPr lang="en-US" altLang="zh-CN" sz="1800" b="0" kern="0" dirty="0">
                <a:solidFill>
                  <a:schemeClr val="tx2">
                    <a:lumMod val="60000"/>
                    <a:lumOff val="40000"/>
                  </a:schemeClr>
                </a:solidFill>
                <a:ea typeface="宋体" pitchFamily="2" charset="-122"/>
              </a:rPr>
              <a:t>CREATE TABLE SC</a:t>
            </a:r>
          </a:p>
          <a:p>
            <a:pPr>
              <a:lnSpc>
                <a:spcPts val="3000"/>
              </a:lnSpc>
              <a:buFont typeface="Wingdings" pitchFamily="2" charset="2"/>
              <a:buNone/>
            </a:pPr>
            <a:r>
              <a:rPr lang="en-US" altLang="zh-CN" sz="1800" b="0" kern="0" dirty="0">
                <a:solidFill>
                  <a:schemeClr val="tx2">
                    <a:lumMod val="60000"/>
                    <a:lumOff val="40000"/>
                  </a:schemeClr>
                </a:solidFill>
                <a:ea typeface="宋体" pitchFamily="2" charset="-122"/>
              </a:rPr>
              <a:t>           ( </a:t>
            </a:r>
            <a:r>
              <a:rPr lang="en-US" altLang="zh-CN" sz="1800" b="0" kern="0" dirty="0" err="1">
                <a:solidFill>
                  <a:schemeClr val="tx2">
                    <a:lumMod val="60000"/>
                    <a:lumOff val="40000"/>
                  </a:schemeClr>
                </a:solidFill>
                <a:ea typeface="宋体" pitchFamily="2" charset="-122"/>
              </a:rPr>
              <a:t>Sno</a:t>
            </a:r>
            <a:r>
              <a:rPr lang="en-US" altLang="zh-CN" sz="1800" b="0" kern="0" dirty="0">
                <a:solidFill>
                  <a:schemeClr val="tx2">
                    <a:lumMod val="60000"/>
                    <a:lumOff val="40000"/>
                  </a:schemeClr>
                </a:solidFill>
                <a:ea typeface="宋体" pitchFamily="2" charset="-122"/>
              </a:rPr>
              <a:t>   CHAR(9)  NOT NULL</a:t>
            </a:r>
            <a:r>
              <a:rPr lang="zh-CN" altLang="en-US" sz="1800" b="0" kern="0" dirty="0">
                <a:solidFill>
                  <a:schemeClr val="tx2">
                    <a:lumMod val="60000"/>
                    <a:lumOff val="40000"/>
                  </a:schemeClr>
                </a:solidFill>
                <a:ea typeface="宋体" pitchFamily="2" charset="-122"/>
              </a:rPr>
              <a:t>， </a:t>
            </a:r>
          </a:p>
          <a:p>
            <a:pPr>
              <a:lnSpc>
                <a:spcPts val="30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Cno</a:t>
            </a:r>
            <a:r>
              <a:rPr lang="en-US" altLang="zh-CN" sz="1800" b="0" kern="0" dirty="0">
                <a:solidFill>
                  <a:schemeClr val="tx2">
                    <a:lumMod val="60000"/>
                    <a:lumOff val="40000"/>
                  </a:schemeClr>
                </a:solidFill>
                <a:ea typeface="宋体" pitchFamily="2" charset="-122"/>
              </a:rPr>
              <a:t>  CHAR(4)  NOT NULL</a:t>
            </a:r>
            <a:r>
              <a:rPr lang="zh-CN" altLang="en-US" sz="1800" b="0" kern="0" dirty="0">
                <a:solidFill>
                  <a:schemeClr val="tx2">
                    <a:lumMod val="60000"/>
                    <a:lumOff val="40000"/>
                  </a:schemeClr>
                </a:solidFill>
                <a:ea typeface="宋体" pitchFamily="2" charset="-122"/>
              </a:rPr>
              <a:t>，  </a:t>
            </a:r>
          </a:p>
          <a:p>
            <a:pPr>
              <a:lnSpc>
                <a:spcPts val="30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a:solidFill>
                  <a:schemeClr val="tx2">
                    <a:lumMod val="60000"/>
                    <a:lumOff val="40000"/>
                  </a:schemeClr>
                </a:solidFill>
                <a:ea typeface="宋体" pitchFamily="2" charset="-122"/>
              </a:rPr>
              <a:t>Grade    SMALLINT</a:t>
            </a:r>
            <a:r>
              <a:rPr lang="zh-CN" altLang="en-US" sz="1800" b="0" kern="0" dirty="0">
                <a:solidFill>
                  <a:schemeClr val="tx2">
                    <a:lumMod val="60000"/>
                    <a:lumOff val="40000"/>
                  </a:schemeClr>
                </a:solidFill>
                <a:ea typeface="宋体" pitchFamily="2" charset="-122"/>
              </a:rPr>
              <a:t>，</a:t>
            </a:r>
          </a:p>
          <a:p>
            <a:pPr>
              <a:lnSpc>
                <a:spcPts val="3000"/>
              </a:lnSpc>
              <a:buFont typeface="Wingdings" pitchFamily="2" charset="2"/>
              <a:buNone/>
            </a:pPr>
            <a:r>
              <a:rPr lang="zh-CN" altLang="en-US" sz="1800" kern="0" dirty="0">
                <a:solidFill>
                  <a:srgbClr val="FF33CC"/>
                </a:solidFill>
                <a:ea typeface="宋体" pitchFamily="2" charset="-122"/>
              </a:rPr>
              <a:t>             </a:t>
            </a:r>
            <a:r>
              <a:rPr lang="en-US" altLang="zh-CN" sz="1800" kern="0" dirty="0">
                <a:solidFill>
                  <a:srgbClr val="FF33CC"/>
                </a:solidFill>
                <a:ea typeface="宋体" pitchFamily="2" charset="-122"/>
              </a:rPr>
              <a:t>PRIMARY KEY (</a:t>
            </a:r>
            <a:r>
              <a:rPr lang="en-US" altLang="zh-CN" sz="1800" kern="0" dirty="0" err="1">
                <a:solidFill>
                  <a:srgbClr val="FF33CC"/>
                </a:solidFill>
                <a:ea typeface="宋体" pitchFamily="2" charset="-122"/>
              </a:rPr>
              <a:t>Sno</a:t>
            </a:r>
            <a:r>
              <a:rPr lang="zh-CN" altLang="en-US" sz="1800" kern="0" dirty="0">
                <a:solidFill>
                  <a:srgbClr val="FF33CC"/>
                </a:solidFill>
                <a:ea typeface="宋体" pitchFamily="2" charset="-122"/>
              </a:rPr>
              <a:t>，</a:t>
            </a:r>
            <a:r>
              <a:rPr lang="en-US" altLang="zh-CN" sz="1800" kern="0" dirty="0" err="1">
                <a:solidFill>
                  <a:srgbClr val="FF33CC"/>
                </a:solidFill>
                <a:ea typeface="宋体" pitchFamily="2" charset="-122"/>
              </a:rPr>
              <a:t>Cno</a:t>
            </a:r>
            <a:r>
              <a:rPr lang="en-US" altLang="zh-CN" sz="1800" kern="0" dirty="0">
                <a:solidFill>
                  <a:srgbClr val="FF33CC"/>
                </a:solidFill>
                <a:ea typeface="宋体" pitchFamily="2" charset="-122"/>
              </a:rPr>
              <a:t>) </a:t>
            </a:r>
          </a:p>
          <a:p>
            <a:pPr>
              <a:lnSpc>
                <a:spcPts val="3000"/>
              </a:lnSpc>
              <a:buFont typeface="Wingdings" pitchFamily="2" charset="2"/>
              <a:buNone/>
            </a:pPr>
            <a:r>
              <a:rPr lang="en-US" altLang="zh-CN" sz="1800" b="0" kern="0" dirty="0">
                <a:solidFill>
                  <a:schemeClr val="tx2">
                    <a:lumMod val="60000"/>
                    <a:lumOff val="40000"/>
                  </a:schemeClr>
                </a:solidFill>
                <a:ea typeface="宋体" pitchFamily="2" charset="-122"/>
              </a:rPr>
              <a:t>          ); </a:t>
            </a:r>
          </a:p>
        </p:txBody>
      </p:sp>
      <p:sp>
        <p:nvSpPr>
          <p:cNvPr id="2" name="TextBox 1"/>
          <p:cNvSpPr txBox="1"/>
          <p:nvPr/>
        </p:nvSpPr>
        <p:spPr>
          <a:xfrm>
            <a:off x="4094600" y="5949280"/>
            <a:ext cx="5064207" cy="646331"/>
          </a:xfrm>
          <a:prstGeom prst="rect">
            <a:avLst/>
          </a:prstGeom>
          <a:solidFill>
            <a:schemeClr val="accent5">
              <a:lumMod val="60000"/>
              <a:lumOff val="40000"/>
            </a:schemeClr>
          </a:solidFill>
        </p:spPr>
        <p:txBody>
          <a:bodyPr wrap="none" rtlCol="0">
            <a:spAutoFit/>
          </a:bodyPr>
          <a:lstStyle/>
          <a:p>
            <a:pPr algn="l"/>
            <a:r>
              <a:rPr lang="zh-CN" altLang="en-US" sz="1800" b="0" dirty="0">
                <a:solidFill>
                  <a:srgbClr val="C00000"/>
                </a:solidFill>
                <a:latin typeface="黑体" panose="02010609060101010101" pitchFamily="49" charset="-122"/>
                <a:ea typeface="黑体" panose="02010609060101010101" pitchFamily="49" charset="-122"/>
              </a:rPr>
              <a:t>下面语句执行结果如何？</a:t>
            </a:r>
            <a:endParaRPr lang="en-US" altLang="zh-CN" sz="1800" b="0" dirty="0">
              <a:solidFill>
                <a:srgbClr val="C00000"/>
              </a:solidFill>
              <a:latin typeface="黑体" panose="02010609060101010101" pitchFamily="49" charset="-122"/>
              <a:ea typeface="黑体" panose="02010609060101010101" pitchFamily="49" charset="-122"/>
            </a:endParaRPr>
          </a:p>
          <a:p>
            <a:pPr algn="l"/>
            <a:r>
              <a:rPr lang="en-US" altLang="zh-CN" sz="1800" b="0" dirty="0">
                <a:solidFill>
                  <a:srgbClr val="C00000"/>
                </a:solidFill>
                <a:latin typeface="黑体" panose="02010609060101010101" pitchFamily="49" charset="-122"/>
                <a:ea typeface="黑体" panose="02010609060101010101" pitchFamily="49" charset="-122"/>
              </a:rPr>
              <a:t>INSERT INTO SC VALUES(‘03001’, NULL, 90)</a:t>
            </a:r>
            <a:endParaRPr lang="zh-CN" altLang="en-US" sz="1800" b="0"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336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ea typeface="宋体" charset="-122"/>
              </a:rPr>
              <a:t>基本表示例</a:t>
            </a:r>
            <a:endParaRPr lang="en-US" altLang="zh-CN" dirty="0">
              <a:ea typeface="宋体" charset="-122"/>
            </a:endParaRPr>
          </a:p>
        </p:txBody>
      </p:sp>
      <p:sp>
        <p:nvSpPr>
          <p:cNvPr id="23555" name="Rectangle 3"/>
          <p:cNvSpPr>
            <a:spLocks noGrp="1" noChangeArrowheads="1"/>
          </p:cNvSpPr>
          <p:nvPr>
            <p:ph type="body" idx="1"/>
          </p:nvPr>
        </p:nvSpPr>
        <p:spPr>
          <a:xfrm>
            <a:off x="184881" y="2766773"/>
            <a:ext cx="8443664" cy="504056"/>
          </a:xfrm>
        </p:spPr>
        <p:txBody>
          <a:bodyPr/>
          <a:lstStyle/>
          <a:p>
            <a:pPr algn="just" eaLnBrk="1" hangingPunct="1">
              <a:lnSpc>
                <a:spcPct val="80000"/>
              </a:lnSpc>
              <a:buFont typeface="Wingdings" pitchFamily="2" charset="2"/>
              <a:buNone/>
            </a:pPr>
            <a:r>
              <a:rPr lang="zh-CN" altLang="en-US" sz="2200" dirty="0">
                <a:ea typeface="宋体" charset="-122"/>
              </a:rPr>
              <a:t>建立“学生”表   </a:t>
            </a:r>
            <a:r>
              <a:rPr lang="en-US" altLang="zh-CN" sz="2200" dirty="0">
                <a:ea typeface="宋体" charset="-122"/>
              </a:rPr>
              <a:t>Student</a:t>
            </a:r>
            <a:r>
              <a:rPr lang="zh-CN" altLang="en-US" sz="2200" dirty="0">
                <a:ea typeface="宋体" charset="-122"/>
              </a:rPr>
              <a:t>， </a:t>
            </a:r>
            <a:endParaRPr lang="zh-CN" altLang="en-US" sz="1800" dirty="0">
              <a:ea typeface="宋体" charset="-122"/>
            </a:endParaRPr>
          </a:p>
        </p:txBody>
      </p:sp>
      <p:graphicFrame>
        <p:nvGraphicFramePr>
          <p:cNvPr id="5" name="表格 4"/>
          <p:cNvGraphicFramePr>
            <a:graphicFrameLocks noGrp="1"/>
          </p:cNvGraphicFramePr>
          <p:nvPr/>
        </p:nvGraphicFramePr>
        <p:xfrm>
          <a:off x="175686" y="1177942"/>
          <a:ext cx="5851525" cy="1368152"/>
        </p:xfrm>
        <a:graphic>
          <a:graphicData uri="http://schemas.openxmlformats.org/drawingml/2006/table">
            <a:tbl>
              <a:tblPr firstRow="1" bandRow="1">
                <a:tableStyleId>{5C22544A-7EE6-4342-B048-85BDC9FD1C3A}</a:tableStyleId>
              </a:tblPr>
              <a:tblGrid>
                <a:gridCol w="1051705">
                  <a:extLst>
                    <a:ext uri="{9D8B030D-6E8A-4147-A177-3AD203B41FA5}">
                      <a16:colId xmlns:a16="http://schemas.microsoft.com/office/drawing/2014/main" val="20000"/>
                    </a:ext>
                  </a:extLst>
                </a:gridCol>
                <a:gridCol w="1199955">
                  <a:extLst>
                    <a:ext uri="{9D8B030D-6E8A-4147-A177-3AD203B41FA5}">
                      <a16:colId xmlns:a16="http://schemas.microsoft.com/office/drawing/2014/main" val="20001"/>
                    </a:ext>
                  </a:extLst>
                </a:gridCol>
                <a:gridCol w="1199955">
                  <a:extLst>
                    <a:ext uri="{9D8B030D-6E8A-4147-A177-3AD203B41FA5}">
                      <a16:colId xmlns:a16="http://schemas.microsoft.com/office/drawing/2014/main" val="20002"/>
                    </a:ext>
                  </a:extLst>
                </a:gridCol>
                <a:gridCol w="1199955">
                  <a:extLst>
                    <a:ext uri="{9D8B030D-6E8A-4147-A177-3AD203B41FA5}">
                      <a16:colId xmlns:a16="http://schemas.microsoft.com/office/drawing/2014/main" val="20003"/>
                    </a:ext>
                  </a:extLst>
                </a:gridCol>
                <a:gridCol w="1199955">
                  <a:extLst>
                    <a:ext uri="{9D8B030D-6E8A-4147-A177-3AD203B41FA5}">
                      <a16:colId xmlns:a16="http://schemas.microsoft.com/office/drawing/2014/main" val="20004"/>
                    </a:ext>
                  </a:extLst>
                </a:gridCol>
              </a:tblGrid>
              <a:tr h="43443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FFFF00"/>
                          </a:solidFill>
                          <a:effectLst/>
                          <a:latin typeface="Arial" charset="0"/>
                          <a:ea typeface="宋体" charset="-122"/>
                        </a:rPr>
                        <a:t>Sno</a:t>
                      </a:r>
                      <a:endParaRPr kumimoji="0" lang="en-US" altLang="zh-CN" sz="2000" b="1" i="0" u="none" strike="noStrike" cap="none" normalizeH="0" baseline="0" dirty="0">
                        <a:ln>
                          <a:noFill/>
                        </a:ln>
                        <a:solidFill>
                          <a:srgbClr val="FFFF00"/>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2" name="TextBox 1"/>
          <p:cNvSpPr txBox="1"/>
          <p:nvPr/>
        </p:nvSpPr>
        <p:spPr>
          <a:xfrm>
            <a:off x="6300970" y="2276872"/>
            <a:ext cx="688009" cy="400110"/>
          </a:xfrm>
          <a:prstGeom prst="rect">
            <a:avLst/>
          </a:prstGeom>
          <a:noFill/>
        </p:spPr>
        <p:txBody>
          <a:bodyPr wrap="none" rtlCol="0">
            <a:spAutoFit/>
          </a:bodyPr>
          <a:lstStyle/>
          <a:p>
            <a:r>
              <a:rPr lang="zh-CN" altLang="en-US" dirty="0">
                <a:solidFill>
                  <a:srgbClr val="C00000"/>
                </a:solidFill>
              </a:rPr>
              <a:t>物化</a:t>
            </a:r>
          </a:p>
        </p:txBody>
      </p:sp>
      <p:pic>
        <p:nvPicPr>
          <p:cNvPr id="130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008" y="2028825"/>
            <a:ext cx="13716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a:off x="6170716" y="2699664"/>
            <a:ext cx="948516" cy="0"/>
          </a:xfrm>
          <a:prstGeom prst="straightConnector1">
            <a:avLst/>
          </a:prstGeom>
          <a:noFill/>
          <a:ln w="28575" cap="flat" cmpd="sng" algn="ctr">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3"/>
          <p:cNvSpPr txBox="1">
            <a:spLocks noChangeArrowheads="1"/>
          </p:cNvSpPr>
          <p:nvPr/>
        </p:nvSpPr>
        <p:spPr bwMode="auto">
          <a:xfrm>
            <a:off x="175686" y="3491508"/>
            <a:ext cx="8568952" cy="2468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buFont typeface="Wingdings" pitchFamily="2" charset="2"/>
              <a:buNone/>
            </a:pPr>
            <a:r>
              <a:rPr lang="zh-CN" altLang="en-US" sz="2000" b="0" kern="0" dirty="0">
                <a:ea typeface="宋体" charset="-122"/>
              </a:rPr>
              <a:t>     </a:t>
            </a:r>
            <a:r>
              <a:rPr lang="en-US" altLang="zh-CN" sz="2000" kern="0" dirty="0">
                <a:solidFill>
                  <a:srgbClr val="FF0000"/>
                </a:solidFill>
                <a:ea typeface="宋体" charset="-122"/>
              </a:rPr>
              <a:t>CREATE TABLE   </a:t>
            </a:r>
            <a:r>
              <a:rPr lang="en-US" altLang="zh-CN" sz="2000" b="0" kern="0" dirty="0">
                <a:ea typeface="宋体" charset="-122"/>
              </a:rPr>
              <a:t>Student </a:t>
            </a:r>
          </a:p>
          <a:p>
            <a:pPr>
              <a:buNone/>
            </a:pPr>
            <a:r>
              <a:rPr lang="en-US" altLang="zh-CN" sz="2000" b="0" kern="0" dirty="0">
                <a:ea typeface="宋体" charset="-122"/>
              </a:rPr>
              <a:t>	      </a:t>
            </a:r>
            <a:r>
              <a:rPr lang="en-US" altLang="zh-CN" sz="2000" b="0" kern="0" dirty="0">
                <a:solidFill>
                  <a:srgbClr val="FF0000"/>
                </a:solidFill>
                <a:ea typeface="宋体" charset="-122"/>
              </a:rPr>
              <a:t>( </a:t>
            </a:r>
            <a:r>
              <a:rPr lang="en-US" altLang="zh-CN" sz="2000" b="0" kern="0" dirty="0">
                <a:ea typeface="宋体" charset="-122"/>
              </a:rPr>
              <a:t>Sno   CHAR(9) </a:t>
            </a:r>
            <a:r>
              <a:rPr lang="en-US" altLang="zh-CN" sz="2000" kern="0" dirty="0">
                <a:solidFill>
                  <a:srgbClr val="FF33CC"/>
                </a:solidFill>
                <a:ea typeface="宋体" pitchFamily="2" charset="-122"/>
              </a:rPr>
              <a:t>PRIMARY KEY ,</a:t>
            </a:r>
            <a:endParaRPr lang="en-US" altLang="zh-CN" sz="2000" b="0" kern="0" dirty="0">
              <a:ea typeface="宋体" charset="-122"/>
            </a:endParaRPr>
          </a:p>
          <a:p>
            <a:pPr>
              <a:buFont typeface="Wingdings" pitchFamily="2" charset="2"/>
              <a:buNone/>
            </a:pPr>
            <a:r>
              <a:rPr lang="en-US" altLang="zh-CN" sz="2000" b="0" kern="0" dirty="0">
                <a:ea typeface="宋体" charset="-122"/>
              </a:rPr>
              <a:t>            </a:t>
            </a:r>
            <a:r>
              <a:rPr lang="en-US" altLang="zh-CN" sz="2000" b="0" kern="0" dirty="0" err="1">
                <a:ea typeface="宋体" charset="-122"/>
              </a:rPr>
              <a:t>Sname</a:t>
            </a:r>
            <a:r>
              <a:rPr lang="en-US" altLang="zh-CN" sz="2000" b="0" kern="0" dirty="0">
                <a:ea typeface="宋体" charset="-122"/>
              </a:rPr>
              <a:t>  VARCHAR(20) ,</a:t>
            </a:r>
            <a:r>
              <a:rPr lang="en-US" altLang="zh-CN" sz="2000" b="0" kern="0" dirty="0">
                <a:solidFill>
                  <a:srgbClr val="FF00FF"/>
                </a:solidFill>
                <a:ea typeface="宋体" charset="-122"/>
              </a:rPr>
              <a:t> </a:t>
            </a:r>
            <a:endParaRPr lang="en-US" altLang="zh-CN" sz="2000" b="0" kern="0" dirty="0">
              <a:ea typeface="宋体" charset="-122"/>
            </a:endParaRPr>
          </a:p>
          <a:p>
            <a:pPr>
              <a:buFont typeface="Wingdings" pitchFamily="2" charset="2"/>
              <a:buNone/>
            </a:pPr>
            <a:r>
              <a:rPr lang="en-US" altLang="zh-CN" sz="2000" b="0" kern="0" dirty="0">
                <a:ea typeface="宋体" charset="-122"/>
              </a:rPr>
              <a:t>            </a:t>
            </a:r>
            <a:r>
              <a:rPr lang="en-US" altLang="zh-CN" sz="2000" b="0" kern="0" dirty="0" err="1">
                <a:ea typeface="宋体" charset="-122"/>
              </a:rPr>
              <a:t>Ssex</a:t>
            </a:r>
            <a:r>
              <a:rPr lang="en-US" altLang="zh-CN" sz="2000" b="0" kern="0" dirty="0">
                <a:ea typeface="宋体" charset="-122"/>
              </a:rPr>
              <a:t>    CHAR(2)</a:t>
            </a:r>
            <a:r>
              <a:rPr lang="zh-CN" altLang="en-US" sz="2000" b="0" kern="0" dirty="0">
                <a:ea typeface="宋体" charset="-122"/>
              </a:rPr>
              <a:t>，</a:t>
            </a:r>
          </a:p>
          <a:p>
            <a:pPr>
              <a:buFont typeface="Wingdings" pitchFamily="2" charset="2"/>
              <a:buNone/>
            </a:pPr>
            <a:r>
              <a:rPr lang="zh-CN" altLang="en-US" sz="2000" b="0" kern="0" dirty="0">
                <a:ea typeface="宋体" charset="-122"/>
              </a:rPr>
              <a:t>            </a:t>
            </a:r>
            <a:r>
              <a:rPr lang="en-US" altLang="zh-CN" sz="2000" b="0" kern="0" dirty="0">
                <a:ea typeface="宋体" charset="-122"/>
              </a:rPr>
              <a:t>Sage   SMALLINT</a:t>
            </a:r>
            <a:r>
              <a:rPr lang="zh-CN" altLang="en-US" sz="2000" b="0" kern="0" dirty="0">
                <a:ea typeface="宋体" charset="-122"/>
              </a:rPr>
              <a:t>，</a:t>
            </a:r>
          </a:p>
          <a:p>
            <a:pPr>
              <a:buFont typeface="Wingdings" pitchFamily="2" charset="2"/>
              <a:buNone/>
            </a:pPr>
            <a:r>
              <a:rPr lang="zh-CN" altLang="en-US" sz="2000" b="0" kern="0" dirty="0">
                <a:ea typeface="宋体" charset="-122"/>
              </a:rPr>
              <a:t>            </a:t>
            </a:r>
            <a:r>
              <a:rPr lang="en-US" altLang="zh-CN" sz="2000" b="0" kern="0" dirty="0" err="1">
                <a:ea typeface="宋体" charset="-122"/>
              </a:rPr>
              <a:t>Sdept</a:t>
            </a:r>
            <a:r>
              <a:rPr lang="en-US" altLang="zh-CN" sz="2000" b="0" kern="0" dirty="0">
                <a:ea typeface="宋体" charset="-122"/>
              </a:rPr>
              <a:t>  VARCHAR(20) </a:t>
            </a:r>
          </a:p>
          <a:p>
            <a:pPr>
              <a:buFont typeface="Wingdings" pitchFamily="2" charset="2"/>
              <a:buNone/>
            </a:pPr>
            <a:r>
              <a:rPr lang="en-US" altLang="zh-CN" sz="2000" b="0" kern="0" dirty="0">
                <a:solidFill>
                  <a:srgbClr val="FF0000"/>
                </a:solidFill>
                <a:ea typeface="宋体" pitchFamily="2" charset="-122"/>
              </a:rPr>
              <a:t>            </a:t>
            </a:r>
            <a:r>
              <a:rPr lang="en-US" altLang="zh-CN" sz="2000" kern="0" dirty="0">
                <a:solidFill>
                  <a:srgbClr val="FF33CC"/>
                </a:solidFill>
                <a:ea typeface="宋体" pitchFamily="2" charset="-122"/>
              </a:rPr>
              <a:t>FOREIGN KEY (</a:t>
            </a:r>
            <a:r>
              <a:rPr lang="en-US" altLang="zh-CN" sz="2000" kern="0" dirty="0" err="1">
                <a:solidFill>
                  <a:srgbClr val="FF33CC"/>
                </a:solidFill>
                <a:ea typeface="宋体" charset="-122"/>
              </a:rPr>
              <a:t>Sdept</a:t>
            </a:r>
            <a:r>
              <a:rPr lang="en-US" altLang="zh-CN" sz="2000" kern="0" dirty="0">
                <a:solidFill>
                  <a:srgbClr val="FF33CC"/>
                </a:solidFill>
                <a:ea typeface="宋体" pitchFamily="2" charset="-122"/>
              </a:rPr>
              <a:t>) REFERENCES depart(</a:t>
            </a:r>
            <a:r>
              <a:rPr lang="en-US" altLang="zh-CN" sz="2000" kern="0" dirty="0" err="1">
                <a:solidFill>
                  <a:srgbClr val="FF33CC"/>
                </a:solidFill>
                <a:ea typeface="宋体" pitchFamily="2" charset="-122"/>
              </a:rPr>
              <a:t>dptno</a:t>
            </a:r>
            <a:r>
              <a:rPr lang="en-US" altLang="zh-CN" sz="2000" kern="0" dirty="0">
                <a:solidFill>
                  <a:srgbClr val="FF33CC"/>
                </a:solidFill>
                <a:ea typeface="宋体" pitchFamily="2" charset="-122"/>
              </a:rPr>
              <a:t>)</a:t>
            </a:r>
            <a:r>
              <a:rPr lang="zh-CN" altLang="en-US" sz="2000" kern="0" dirty="0">
                <a:solidFill>
                  <a:srgbClr val="FF33CC"/>
                </a:solidFill>
                <a:ea typeface="宋体" pitchFamily="2" charset="-122"/>
              </a:rPr>
              <a:t> </a:t>
            </a:r>
            <a:endParaRPr lang="en-US" altLang="zh-CN" sz="2000" kern="0" dirty="0">
              <a:solidFill>
                <a:srgbClr val="FF33CC"/>
              </a:solidFill>
              <a:ea typeface="宋体" charset="-122"/>
            </a:endParaRPr>
          </a:p>
          <a:p>
            <a:pPr>
              <a:buFont typeface="Wingdings" pitchFamily="2" charset="2"/>
              <a:buNone/>
            </a:pPr>
            <a:r>
              <a:rPr lang="en-US" altLang="zh-CN" sz="2000" b="0" kern="0" dirty="0">
                <a:ea typeface="宋体" charset="-122"/>
              </a:rPr>
              <a:t>           </a:t>
            </a:r>
            <a:r>
              <a:rPr lang="en-US" altLang="zh-CN" sz="2000" b="0" kern="0" dirty="0">
                <a:solidFill>
                  <a:srgbClr val="FF0000"/>
                </a:solidFill>
                <a:ea typeface="宋体" charset="-122"/>
              </a:rPr>
              <a:t>)</a:t>
            </a:r>
            <a:r>
              <a:rPr lang="zh-CN" altLang="en-US" sz="2000" b="0" kern="0" dirty="0">
                <a:solidFill>
                  <a:srgbClr val="FF0000"/>
                </a:solidFill>
                <a:ea typeface="宋体" charset="-122"/>
              </a:rPr>
              <a:t> </a:t>
            </a:r>
          </a:p>
        </p:txBody>
      </p:sp>
    </p:spTree>
    <p:extLst>
      <p:ext uri="{BB962C8B-B14F-4D97-AF65-F5344CB8AC3E}">
        <p14:creationId xmlns:p14="http://schemas.microsoft.com/office/powerpoint/2010/main" val="1008432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ea typeface="宋体" pitchFamily="2" charset="-122"/>
              </a:rPr>
              <a:t>关系数据库完整性：参照完整性</a:t>
            </a:r>
          </a:p>
        </p:txBody>
      </p:sp>
      <p:sp>
        <p:nvSpPr>
          <p:cNvPr id="14339" name="Rectangle 3"/>
          <p:cNvSpPr>
            <a:spLocks noGrp="1" noChangeArrowheads="1"/>
          </p:cNvSpPr>
          <p:nvPr>
            <p:ph type="body" idx="1"/>
          </p:nvPr>
        </p:nvSpPr>
        <p:spPr>
          <a:xfrm>
            <a:off x="185738" y="1124744"/>
            <a:ext cx="7906072" cy="1440160"/>
          </a:xfrm>
          <a:solidFill>
            <a:schemeClr val="bg1">
              <a:lumMod val="90000"/>
            </a:schemeClr>
          </a:solidFill>
        </p:spPr>
        <p:txBody>
          <a:bodyPr/>
          <a:lstStyle/>
          <a:p>
            <a:pPr eaLnBrk="1" hangingPunct="1">
              <a:lnSpc>
                <a:spcPts val="3000"/>
              </a:lnSpc>
            </a:pPr>
            <a:r>
              <a:rPr lang="zh-CN" altLang="en-US" sz="2400" dirty="0">
                <a:ea typeface="宋体" pitchFamily="2" charset="-122"/>
              </a:rPr>
              <a:t>关系模型的参照完整性</a:t>
            </a:r>
          </a:p>
          <a:p>
            <a:pPr lvl="1" eaLnBrk="1" hangingPunct="1">
              <a:lnSpc>
                <a:spcPts val="3000"/>
              </a:lnSpc>
            </a:pPr>
            <a:r>
              <a:rPr lang="zh-CN" altLang="en-US" sz="2000" dirty="0">
                <a:ea typeface="宋体" pitchFamily="2" charset="-122"/>
              </a:rPr>
              <a:t>外码（</a:t>
            </a:r>
            <a:r>
              <a:rPr lang="en-US" altLang="zh-CN" sz="2000" dirty="0">
                <a:solidFill>
                  <a:srgbClr val="C00000"/>
                </a:solidFill>
                <a:ea typeface="宋体" pitchFamily="2" charset="-122"/>
              </a:rPr>
              <a:t>FOREIGN KEY</a:t>
            </a:r>
            <a:r>
              <a:rPr lang="zh-CN" altLang="en-US" sz="2000" dirty="0">
                <a:ea typeface="宋体" pitchFamily="2" charset="-122"/>
              </a:rPr>
              <a:t>）</a:t>
            </a:r>
          </a:p>
          <a:p>
            <a:pPr lvl="1" eaLnBrk="1" hangingPunct="1">
              <a:lnSpc>
                <a:spcPts val="3000"/>
              </a:lnSpc>
            </a:pPr>
            <a:r>
              <a:rPr lang="en-US" altLang="zh-CN" sz="2000" dirty="0">
                <a:solidFill>
                  <a:srgbClr val="C00000"/>
                </a:solidFill>
                <a:ea typeface="宋体" pitchFamily="2" charset="-122"/>
              </a:rPr>
              <a:t>REFERENCES</a:t>
            </a:r>
            <a:endParaRPr lang="zh-CN" altLang="en-US" sz="2000" dirty="0">
              <a:solidFill>
                <a:srgbClr val="C00000"/>
              </a:solidFill>
              <a:ea typeface="宋体" pitchFamily="2" charset="-122"/>
            </a:endParaRPr>
          </a:p>
        </p:txBody>
      </p:sp>
      <p:sp>
        <p:nvSpPr>
          <p:cNvPr id="4" name="Rectangle 3"/>
          <p:cNvSpPr txBox="1">
            <a:spLocks noChangeArrowheads="1"/>
          </p:cNvSpPr>
          <p:nvPr/>
        </p:nvSpPr>
        <p:spPr bwMode="auto">
          <a:xfrm>
            <a:off x="185738" y="2662312"/>
            <a:ext cx="8274694" cy="364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2400"/>
              </a:lnSpc>
              <a:buFont typeface="Wingdings" panose="05000000000000000000" pitchFamily="2" charset="2"/>
              <a:buChar char="Ø"/>
            </a:pPr>
            <a:r>
              <a:rPr lang="zh-CN" altLang="en-US" sz="1800" kern="0" dirty="0">
                <a:ea typeface="宋体" pitchFamily="2" charset="-122"/>
              </a:rPr>
              <a:t>关系</a:t>
            </a:r>
            <a:r>
              <a:rPr lang="en-US" altLang="zh-CN" sz="1800" kern="0" dirty="0">
                <a:ea typeface="宋体" pitchFamily="2" charset="-122"/>
              </a:rPr>
              <a:t>SC</a:t>
            </a:r>
            <a:r>
              <a:rPr lang="zh-CN" altLang="en-US" sz="1800" kern="0" dirty="0">
                <a:ea typeface="宋体" pitchFamily="2" charset="-122"/>
              </a:rPr>
              <a:t>中（</a:t>
            </a:r>
            <a:r>
              <a:rPr lang="en-US" altLang="zh-CN" sz="1800" kern="0" dirty="0" err="1">
                <a:ea typeface="宋体" pitchFamily="2" charset="-122"/>
              </a:rPr>
              <a:t>Sno</a:t>
            </a:r>
            <a:r>
              <a:rPr lang="zh-CN" altLang="en-US" sz="1800" kern="0" dirty="0">
                <a:ea typeface="宋体" pitchFamily="2" charset="-122"/>
              </a:rPr>
              <a:t>，</a:t>
            </a:r>
            <a:r>
              <a:rPr lang="en-US" altLang="zh-CN" sz="1800" kern="0" dirty="0" err="1">
                <a:ea typeface="宋体" pitchFamily="2" charset="-122"/>
              </a:rPr>
              <a:t>Cno</a:t>
            </a:r>
            <a:r>
              <a:rPr lang="zh-CN" altLang="en-US" sz="1800" kern="0" dirty="0">
                <a:ea typeface="宋体" pitchFamily="2" charset="-122"/>
              </a:rPr>
              <a:t>）是主码。同时</a:t>
            </a:r>
            <a:r>
              <a:rPr lang="en-US" altLang="zh-CN" sz="1800" kern="0" dirty="0" err="1">
                <a:ea typeface="宋体" pitchFamily="2" charset="-122"/>
              </a:rPr>
              <a:t>Sno</a:t>
            </a:r>
            <a:r>
              <a:rPr lang="zh-CN" altLang="en-US" sz="1800" kern="0" dirty="0">
                <a:ea typeface="宋体" pitchFamily="2" charset="-122"/>
              </a:rPr>
              <a:t>，</a:t>
            </a:r>
            <a:r>
              <a:rPr lang="en-US" altLang="zh-CN" sz="1800" kern="0" dirty="0" err="1">
                <a:ea typeface="宋体" pitchFamily="2" charset="-122"/>
              </a:rPr>
              <a:t>Cno</a:t>
            </a:r>
            <a:r>
              <a:rPr lang="zh-CN" altLang="en-US" sz="1800" kern="0" dirty="0">
                <a:ea typeface="宋体" pitchFamily="2" charset="-122"/>
              </a:rPr>
              <a:t>分别参照引用</a:t>
            </a:r>
            <a:r>
              <a:rPr lang="en-US" altLang="zh-CN" sz="1800" kern="0" dirty="0">
                <a:ea typeface="宋体" pitchFamily="2" charset="-122"/>
              </a:rPr>
              <a:t>Student</a:t>
            </a:r>
            <a:r>
              <a:rPr lang="zh-CN" altLang="en-US" sz="1800" kern="0" dirty="0">
                <a:ea typeface="宋体" pitchFamily="2" charset="-122"/>
              </a:rPr>
              <a:t>表的主码和</a:t>
            </a:r>
            <a:r>
              <a:rPr lang="en-US" altLang="zh-CN" sz="1800" kern="0" dirty="0">
                <a:ea typeface="宋体" pitchFamily="2" charset="-122"/>
              </a:rPr>
              <a:t>Course</a:t>
            </a:r>
            <a:r>
              <a:rPr lang="zh-CN" altLang="en-US" sz="1800" kern="0" dirty="0">
                <a:ea typeface="宋体" pitchFamily="2" charset="-122"/>
              </a:rPr>
              <a:t>表的主码 。</a:t>
            </a:r>
          </a:p>
          <a:p>
            <a:pPr>
              <a:lnSpc>
                <a:spcPts val="2400"/>
              </a:lnSpc>
              <a:buFont typeface="Wingdings" pitchFamily="2" charset="2"/>
              <a:buNone/>
            </a:pPr>
            <a:r>
              <a:rPr lang="en-US" altLang="zh-CN" sz="1600" b="0" kern="0" dirty="0">
                <a:solidFill>
                  <a:schemeClr val="tx2">
                    <a:lumMod val="60000"/>
                    <a:lumOff val="40000"/>
                  </a:schemeClr>
                </a:solidFill>
                <a:ea typeface="宋体" pitchFamily="2" charset="-122"/>
              </a:rPr>
              <a:t>    CREATE TABLE SC</a:t>
            </a:r>
          </a:p>
          <a:p>
            <a:pPr>
              <a:lnSpc>
                <a:spcPts val="2400"/>
              </a:lnSpc>
              <a:buFont typeface="Wingdings" pitchFamily="2" charset="2"/>
              <a:buNone/>
            </a:pPr>
            <a:r>
              <a:rPr lang="en-US" altLang="zh-CN" sz="1600" b="0" kern="0" dirty="0">
                <a:solidFill>
                  <a:schemeClr val="tx2">
                    <a:lumMod val="60000"/>
                    <a:lumOff val="40000"/>
                  </a:schemeClr>
                </a:solidFill>
                <a:ea typeface="宋体" pitchFamily="2" charset="-122"/>
              </a:rPr>
              <a:t>         (  </a:t>
            </a:r>
            <a:r>
              <a:rPr lang="en-US" altLang="zh-CN" sz="1600" b="0" kern="0" dirty="0" err="1">
                <a:solidFill>
                  <a:schemeClr val="tx2">
                    <a:lumMod val="60000"/>
                    <a:lumOff val="40000"/>
                  </a:schemeClr>
                </a:solidFill>
                <a:ea typeface="宋体" pitchFamily="2" charset="-122"/>
              </a:rPr>
              <a:t>Sno</a:t>
            </a:r>
            <a:r>
              <a:rPr lang="en-US" altLang="zh-CN" sz="1600" b="0" kern="0" dirty="0">
                <a:solidFill>
                  <a:schemeClr val="tx2">
                    <a:lumMod val="60000"/>
                    <a:lumOff val="40000"/>
                  </a:schemeClr>
                </a:solidFill>
                <a:ea typeface="宋体" pitchFamily="2" charset="-122"/>
              </a:rPr>
              <a:t>    CHAR(9)  NOT NULL</a:t>
            </a:r>
            <a:r>
              <a:rPr lang="zh-CN" altLang="en-US" sz="1600" b="0" kern="0" dirty="0">
                <a:solidFill>
                  <a:schemeClr val="tx2">
                    <a:lumMod val="60000"/>
                    <a:lumOff val="40000"/>
                  </a:schemeClr>
                </a:solidFill>
                <a:ea typeface="宋体" pitchFamily="2" charset="-122"/>
              </a:rPr>
              <a:t>， </a:t>
            </a:r>
          </a:p>
          <a:p>
            <a:pPr>
              <a:lnSpc>
                <a:spcPts val="2400"/>
              </a:lnSpc>
              <a:buFont typeface="Wingdings" pitchFamily="2" charset="2"/>
              <a:buNone/>
            </a:pPr>
            <a:r>
              <a:rPr lang="zh-CN" altLang="en-US" sz="1600" b="0" kern="0" dirty="0">
                <a:solidFill>
                  <a:schemeClr val="tx2">
                    <a:lumMod val="60000"/>
                    <a:lumOff val="40000"/>
                  </a:schemeClr>
                </a:solidFill>
                <a:ea typeface="宋体" pitchFamily="2" charset="-122"/>
              </a:rPr>
              <a:t>            </a:t>
            </a:r>
            <a:r>
              <a:rPr lang="en-US" altLang="zh-CN" sz="1600" b="0" kern="0" dirty="0" err="1">
                <a:solidFill>
                  <a:schemeClr val="tx2">
                    <a:lumMod val="60000"/>
                    <a:lumOff val="40000"/>
                  </a:schemeClr>
                </a:solidFill>
                <a:ea typeface="宋体" pitchFamily="2" charset="-122"/>
              </a:rPr>
              <a:t>Cno</a:t>
            </a:r>
            <a:r>
              <a:rPr lang="en-US" altLang="zh-CN" sz="1600" b="0" kern="0" dirty="0">
                <a:solidFill>
                  <a:schemeClr val="tx2">
                    <a:lumMod val="60000"/>
                    <a:lumOff val="40000"/>
                  </a:schemeClr>
                </a:solidFill>
                <a:ea typeface="宋体" pitchFamily="2" charset="-122"/>
              </a:rPr>
              <a:t>     CHAR(4)  NOT NULL</a:t>
            </a:r>
            <a:r>
              <a:rPr lang="zh-CN" altLang="en-US" sz="1600" b="0" kern="0" dirty="0">
                <a:solidFill>
                  <a:schemeClr val="tx2">
                    <a:lumMod val="60000"/>
                    <a:lumOff val="40000"/>
                  </a:schemeClr>
                </a:solidFill>
                <a:ea typeface="宋体" pitchFamily="2" charset="-122"/>
              </a:rPr>
              <a:t>，  </a:t>
            </a:r>
          </a:p>
          <a:p>
            <a:pPr>
              <a:lnSpc>
                <a:spcPts val="2400"/>
              </a:lnSpc>
              <a:buFont typeface="Wingdings" pitchFamily="2" charset="2"/>
              <a:buNone/>
            </a:pPr>
            <a:r>
              <a:rPr lang="zh-CN" altLang="en-US" sz="1600" b="0" kern="0" dirty="0">
                <a:solidFill>
                  <a:schemeClr val="tx2">
                    <a:lumMod val="60000"/>
                    <a:lumOff val="40000"/>
                  </a:schemeClr>
                </a:solidFill>
                <a:ea typeface="宋体" pitchFamily="2" charset="-122"/>
              </a:rPr>
              <a:t>            </a:t>
            </a:r>
            <a:r>
              <a:rPr lang="en-US" altLang="zh-CN" sz="1600" b="0" kern="0" dirty="0">
                <a:solidFill>
                  <a:schemeClr val="tx2">
                    <a:lumMod val="60000"/>
                    <a:lumOff val="40000"/>
                  </a:schemeClr>
                </a:solidFill>
                <a:ea typeface="宋体" pitchFamily="2" charset="-122"/>
              </a:rPr>
              <a:t>Grade    SMALLINT</a:t>
            </a:r>
            <a:r>
              <a:rPr lang="zh-CN" altLang="en-US" sz="1600" b="0" kern="0" dirty="0">
                <a:solidFill>
                  <a:schemeClr val="tx2">
                    <a:lumMod val="60000"/>
                    <a:lumOff val="40000"/>
                  </a:schemeClr>
                </a:solidFill>
                <a:ea typeface="宋体" pitchFamily="2" charset="-122"/>
              </a:rPr>
              <a:t>，</a:t>
            </a:r>
          </a:p>
          <a:p>
            <a:pPr>
              <a:lnSpc>
                <a:spcPts val="2400"/>
              </a:lnSpc>
              <a:buFont typeface="Wingdings" pitchFamily="2" charset="2"/>
              <a:buNone/>
            </a:pPr>
            <a:r>
              <a:rPr lang="zh-CN" altLang="en-US" sz="1600" b="0" kern="0" dirty="0">
                <a:solidFill>
                  <a:schemeClr val="tx2">
                    <a:lumMod val="60000"/>
                    <a:lumOff val="40000"/>
                  </a:schemeClr>
                </a:solidFill>
                <a:ea typeface="宋体" pitchFamily="2" charset="-122"/>
              </a:rPr>
              <a:t>            </a:t>
            </a:r>
            <a:r>
              <a:rPr lang="en-US" altLang="zh-CN" sz="1600" kern="0" dirty="0">
                <a:solidFill>
                  <a:srgbClr val="FF33CC"/>
                </a:solidFill>
                <a:ea typeface="宋体" pitchFamily="2" charset="-122"/>
              </a:rPr>
              <a:t>PRIMARY KEY (</a:t>
            </a:r>
            <a:r>
              <a:rPr lang="en-US" altLang="zh-CN" sz="1600" kern="0" dirty="0" err="1">
                <a:solidFill>
                  <a:srgbClr val="FF33CC"/>
                </a:solidFill>
                <a:ea typeface="宋体" pitchFamily="2" charset="-122"/>
              </a:rPr>
              <a:t>Sno</a:t>
            </a:r>
            <a:r>
              <a:rPr lang="zh-CN" altLang="en-US" sz="1600" kern="0" dirty="0">
                <a:solidFill>
                  <a:srgbClr val="FF33CC"/>
                </a:solidFill>
                <a:ea typeface="宋体" pitchFamily="2" charset="-122"/>
              </a:rPr>
              <a:t>， </a:t>
            </a:r>
            <a:r>
              <a:rPr lang="en-US" altLang="zh-CN" sz="1600" kern="0" dirty="0" err="1">
                <a:solidFill>
                  <a:srgbClr val="FF33CC"/>
                </a:solidFill>
                <a:ea typeface="宋体" pitchFamily="2" charset="-122"/>
              </a:rPr>
              <a:t>Cno</a:t>
            </a:r>
            <a:r>
              <a:rPr lang="en-US" altLang="zh-CN" sz="1600" kern="0" dirty="0">
                <a:solidFill>
                  <a:srgbClr val="FF33CC"/>
                </a:solidFill>
                <a:ea typeface="宋体" pitchFamily="2" charset="-122"/>
              </a:rPr>
              <a:t>)</a:t>
            </a:r>
            <a:r>
              <a:rPr lang="zh-CN" altLang="en-US" sz="1600" kern="0" dirty="0">
                <a:solidFill>
                  <a:srgbClr val="FF33CC"/>
                </a:solidFill>
                <a:ea typeface="宋体" pitchFamily="2" charset="-122"/>
              </a:rPr>
              <a:t>， </a:t>
            </a:r>
            <a:endParaRPr lang="en-US" altLang="zh-CN" sz="1600" kern="0" dirty="0">
              <a:solidFill>
                <a:srgbClr val="FF33CC"/>
              </a:solidFill>
              <a:ea typeface="宋体" pitchFamily="2" charset="-122"/>
            </a:endParaRPr>
          </a:p>
          <a:p>
            <a:pPr>
              <a:lnSpc>
                <a:spcPts val="2400"/>
              </a:lnSpc>
              <a:buFont typeface="Wingdings" pitchFamily="2" charset="2"/>
              <a:buNone/>
            </a:pPr>
            <a:r>
              <a:rPr lang="en-US" altLang="zh-CN" sz="1600" b="0" kern="0" dirty="0">
                <a:solidFill>
                  <a:srgbClr val="FF0000"/>
                </a:solidFill>
                <a:ea typeface="宋体" pitchFamily="2" charset="-122"/>
              </a:rPr>
              <a:t>            </a:t>
            </a:r>
            <a:r>
              <a:rPr lang="en-US" altLang="zh-CN" sz="1600" kern="0" dirty="0">
                <a:solidFill>
                  <a:srgbClr val="FF33CC"/>
                </a:solidFill>
                <a:ea typeface="宋体" pitchFamily="2" charset="-122"/>
              </a:rPr>
              <a:t>FOREIGN KEY (</a:t>
            </a:r>
            <a:r>
              <a:rPr lang="en-US" altLang="zh-CN" sz="1600" kern="0" dirty="0" err="1">
                <a:solidFill>
                  <a:srgbClr val="FF33CC"/>
                </a:solidFill>
                <a:ea typeface="宋体" pitchFamily="2" charset="-122"/>
              </a:rPr>
              <a:t>Sno</a:t>
            </a:r>
            <a:r>
              <a:rPr lang="en-US" altLang="zh-CN" sz="1600" kern="0" dirty="0">
                <a:solidFill>
                  <a:srgbClr val="FF33CC"/>
                </a:solidFill>
                <a:ea typeface="宋体" pitchFamily="2" charset="-122"/>
              </a:rPr>
              <a:t>) REFERENCES Student(</a:t>
            </a:r>
            <a:r>
              <a:rPr lang="en-US" altLang="zh-CN" sz="1600" kern="0" dirty="0" err="1">
                <a:solidFill>
                  <a:srgbClr val="FF33CC"/>
                </a:solidFill>
                <a:ea typeface="宋体" pitchFamily="2" charset="-122"/>
              </a:rPr>
              <a:t>Sno</a:t>
            </a:r>
            <a:r>
              <a:rPr lang="en-US" altLang="zh-CN" sz="1600" kern="0" dirty="0">
                <a:solidFill>
                  <a:srgbClr val="FF33CC"/>
                </a:solidFill>
                <a:ea typeface="宋体" pitchFamily="2" charset="-122"/>
              </a:rPr>
              <a:t>)</a:t>
            </a:r>
            <a:r>
              <a:rPr lang="zh-CN" altLang="en-US" sz="1600" kern="0" dirty="0">
                <a:solidFill>
                  <a:srgbClr val="FF33CC"/>
                </a:solidFill>
                <a:ea typeface="宋体" pitchFamily="2" charset="-122"/>
              </a:rPr>
              <a:t>，  </a:t>
            </a:r>
          </a:p>
          <a:p>
            <a:pPr>
              <a:lnSpc>
                <a:spcPts val="2400"/>
              </a:lnSpc>
              <a:buFont typeface="Wingdings" pitchFamily="2" charset="2"/>
              <a:buNone/>
            </a:pPr>
            <a:r>
              <a:rPr lang="en-US" altLang="zh-CN" sz="1600" kern="0" dirty="0">
                <a:solidFill>
                  <a:srgbClr val="FF33CC"/>
                </a:solidFill>
                <a:ea typeface="宋体" pitchFamily="2" charset="-122"/>
              </a:rPr>
              <a:t>            FOREIGN KEY (</a:t>
            </a:r>
            <a:r>
              <a:rPr lang="en-US" altLang="zh-CN" sz="1600" kern="0" dirty="0" err="1">
                <a:solidFill>
                  <a:srgbClr val="FF33CC"/>
                </a:solidFill>
                <a:ea typeface="宋体" pitchFamily="2" charset="-122"/>
              </a:rPr>
              <a:t>Cno</a:t>
            </a:r>
            <a:r>
              <a:rPr lang="en-US" altLang="zh-CN" sz="1600" kern="0" dirty="0">
                <a:solidFill>
                  <a:srgbClr val="FF33CC"/>
                </a:solidFill>
                <a:ea typeface="宋体" pitchFamily="2" charset="-122"/>
              </a:rPr>
              <a:t>) REFERENCES Course(</a:t>
            </a:r>
            <a:r>
              <a:rPr lang="en-US" altLang="zh-CN" sz="1600" kern="0" dirty="0" err="1">
                <a:solidFill>
                  <a:srgbClr val="FF33CC"/>
                </a:solidFill>
                <a:ea typeface="宋体" pitchFamily="2" charset="-122"/>
              </a:rPr>
              <a:t>Cno</a:t>
            </a:r>
            <a:r>
              <a:rPr lang="en-US" altLang="zh-CN" sz="1600" kern="0" dirty="0">
                <a:solidFill>
                  <a:srgbClr val="FF33CC"/>
                </a:solidFill>
                <a:ea typeface="宋体" pitchFamily="2" charset="-122"/>
              </a:rPr>
              <a:t>)  </a:t>
            </a:r>
            <a:r>
              <a:rPr lang="en-US" altLang="zh-CN" sz="1600" b="0" kern="0" dirty="0">
                <a:solidFill>
                  <a:srgbClr val="FF0000"/>
                </a:solidFill>
                <a:ea typeface="宋体" pitchFamily="2" charset="-122"/>
              </a:rPr>
              <a:t>  </a:t>
            </a:r>
          </a:p>
          <a:p>
            <a:pPr>
              <a:lnSpc>
                <a:spcPts val="2400"/>
              </a:lnSpc>
              <a:buFont typeface="Wingdings" pitchFamily="2" charset="2"/>
              <a:buNone/>
            </a:pPr>
            <a:r>
              <a:rPr lang="en-US" altLang="zh-CN" sz="1600" b="0" kern="0" dirty="0">
                <a:solidFill>
                  <a:schemeClr val="tx2">
                    <a:lumMod val="60000"/>
                    <a:lumOff val="40000"/>
                  </a:schemeClr>
                </a:solidFill>
                <a:ea typeface="宋体" pitchFamily="2" charset="-122"/>
              </a:rPr>
              <a:t>);</a:t>
            </a:r>
          </a:p>
        </p:txBody>
      </p:sp>
    </p:spTree>
    <p:extLst>
      <p:ext uri="{BB962C8B-B14F-4D97-AF65-F5344CB8AC3E}">
        <p14:creationId xmlns:p14="http://schemas.microsoft.com/office/powerpoint/2010/main" val="397311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5738" y="152400"/>
            <a:ext cx="8958262" cy="609600"/>
          </a:xfrm>
        </p:spPr>
        <p:txBody>
          <a:bodyPr/>
          <a:lstStyle/>
          <a:p>
            <a:r>
              <a:rPr lang="zh-CN" altLang="en-US" dirty="0">
                <a:ea typeface="宋体" pitchFamily="2" charset="-122"/>
              </a:rPr>
              <a:t>关系数据库完整性：用户定义的完整性  属性级约束</a:t>
            </a:r>
          </a:p>
        </p:txBody>
      </p:sp>
      <p:sp>
        <p:nvSpPr>
          <p:cNvPr id="24579" name="Rectangle 3"/>
          <p:cNvSpPr>
            <a:spLocks noGrp="1" noChangeArrowheads="1"/>
          </p:cNvSpPr>
          <p:nvPr>
            <p:ph type="body" idx="1"/>
          </p:nvPr>
        </p:nvSpPr>
        <p:spPr>
          <a:xfrm>
            <a:off x="185738" y="1268760"/>
            <a:ext cx="8850758" cy="576064"/>
          </a:xfrm>
          <a:solidFill>
            <a:schemeClr val="bg1">
              <a:lumMod val="90000"/>
            </a:schemeClr>
          </a:solidFill>
        </p:spPr>
        <p:txBody>
          <a:bodyPr/>
          <a:lstStyle/>
          <a:p>
            <a:pPr eaLnBrk="1" hangingPunct="1">
              <a:lnSpc>
                <a:spcPct val="80000"/>
              </a:lnSpc>
            </a:pPr>
            <a:r>
              <a:rPr lang="zh-CN" altLang="en-US" sz="2400" dirty="0">
                <a:ea typeface="宋体" pitchFamily="2" charset="-122"/>
              </a:rPr>
              <a:t>用户自定义完整性：用</a:t>
            </a:r>
            <a:r>
              <a:rPr lang="en-US" altLang="zh-CN" sz="2400" dirty="0">
                <a:ea typeface="宋体" pitchFamily="2" charset="-122"/>
              </a:rPr>
              <a:t>CHECK</a:t>
            </a:r>
            <a:r>
              <a:rPr lang="zh-CN" altLang="en-US" sz="2400" dirty="0">
                <a:ea typeface="宋体" pitchFamily="2" charset="-122"/>
              </a:rPr>
              <a:t>短语指定列值应该满足的条件</a:t>
            </a:r>
          </a:p>
          <a:p>
            <a:pPr marL="0" indent="0" eaLnBrk="1" hangingPunct="1">
              <a:lnSpc>
                <a:spcPct val="80000"/>
              </a:lnSpc>
              <a:buNone/>
            </a:pPr>
            <a:endParaRPr lang="zh-CN" altLang="en-US" sz="2400" dirty="0">
              <a:ea typeface="宋体" pitchFamily="2" charset="-122"/>
            </a:endParaRPr>
          </a:p>
        </p:txBody>
      </p:sp>
      <p:sp>
        <p:nvSpPr>
          <p:cNvPr id="4" name="Rectangle 3"/>
          <p:cNvSpPr txBox="1">
            <a:spLocks noChangeArrowheads="1"/>
          </p:cNvSpPr>
          <p:nvPr/>
        </p:nvSpPr>
        <p:spPr bwMode="auto">
          <a:xfrm>
            <a:off x="185738" y="1913384"/>
            <a:ext cx="872966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Font typeface="Wingdings" panose="05000000000000000000" pitchFamily="2" charset="2"/>
              <a:buChar char="Ø"/>
            </a:pPr>
            <a:r>
              <a:rPr lang="zh-CN" altLang="en-US" sz="2000" kern="0" dirty="0">
                <a:ea typeface="宋体" pitchFamily="2" charset="-122"/>
              </a:rPr>
              <a:t>限定</a:t>
            </a:r>
            <a:r>
              <a:rPr lang="en-US" altLang="zh-CN" sz="2000" kern="0" dirty="0">
                <a:ea typeface="宋体" pitchFamily="2" charset="-122"/>
              </a:rPr>
              <a:t>Student</a:t>
            </a:r>
            <a:r>
              <a:rPr lang="zh-CN" altLang="en-US" sz="2000" kern="0" dirty="0">
                <a:ea typeface="宋体" pitchFamily="2" charset="-122"/>
              </a:rPr>
              <a:t>表的</a:t>
            </a:r>
            <a:r>
              <a:rPr lang="en-US" altLang="zh-CN" sz="2000" kern="0" dirty="0" err="1">
                <a:ea typeface="宋体" pitchFamily="2" charset="-122"/>
              </a:rPr>
              <a:t>Ssex</a:t>
            </a:r>
            <a:r>
              <a:rPr lang="zh-CN" altLang="en-US" sz="2000" kern="0" dirty="0">
                <a:ea typeface="宋体" pitchFamily="2" charset="-122"/>
              </a:rPr>
              <a:t>列定义新的值域，使其值只能取“男”或“女”。</a:t>
            </a:r>
          </a:p>
          <a:p>
            <a:pPr>
              <a:lnSpc>
                <a:spcPts val="3000"/>
              </a:lnSpc>
              <a:buFont typeface="Wingdings" pitchFamily="2" charset="2"/>
              <a:buNone/>
            </a:pPr>
            <a:r>
              <a:rPr lang="zh-CN" altLang="en-US" sz="2000" b="0" kern="0" dirty="0">
                <a:solidFill>
                  <a:schemeClr val="tx2">
                    <a:lumMod val="60000"/>
                    <a:lumOff val="40000"/>
                  </a:schemeClr>
                </a:solidFill>
                <a:ea typeface="宋体" pitchFamily="2" charset="-122"/>
              </a:rPr>
              <a:t>    </a:t>
            </a:r>
            <a:r>
              <a:rPr lang="en-US" altLang="zh-CN" sz="2000" b="0" kern="0" dirty="0">
                <a:solidFill>
                  <a:schemeClr val="tx2">
                    <a:lumMod val="60000"/>
                    <a:lumOff val="40000"/>
                  </a:schemeClr>
                </a:solidFill>
                <a:ea typeface="宋体" pitchFamily="2" charset="-122"/>
              </a:rPr>
              <a:t>CREATE TABLE Student</a:t>
            </a:r>
          </a:p>
          <a:p>
            <a:pPr>
              <a:lnSpc>
                <a:spcPts val="3000"/>
              </a:lnSpc>
              <a:buFont typeface="Wingdings" pitchFamily="2" charset="2"/>
              <a:buNone/>
            </a:pPr>
            <a:r>
              <a:rPr lang="en-US" altLang="zh-CN" sz="2000" b="0" kern="0" dirty="0">
                <a:solidFill>
                  <a:schemeClr val="tx2">
                    <a:lumMod val="60000"/>
                    <a:lumOff val="40000"/>
                  </a:schemeClr>
                </a:solidFill>
                <a:ea typeface="宋体" pitchFamily="2" charset="-122"/>
              </a:rPr>
              <a:t>       (  </a:t>
            </a:r>
            <a:r>
              <a:rPr lang="en-US" altLang="zh-CN" sz="2000" b="0" kern="0" dirty="0" err="1">
                <a:solidFill>
                  <a:schemeClr val="tx2">
                    <a:lumMod val="60000"/>
                    <a:lumOff val="40000"/>
                  </a:schemeClr>
                </a:solidFill>
                <a:ea typeface="宋体" pitchFamily="2" charset="-122"/>
              </a:rPr>
              <a:t>Sno</a:t>
            </a:r>
            <a:r>
              <a:rPr lang="en-US" altLang="zh-CN" sz="2000" b="0" kern="0" dirty="0">
                <a:solidFill>
                  <a:schemeClr val="tx2">
                    <a:lumMod val="60000"/>
                    <a:lumOff val="40000"/>
                  </a:schemeClr>
                </a:solidFill>
                <a:ea typeface="宋体" pitchFamily="2" charset="-122"/>
              </a:rPr>
              <a:t>  CHAR(9) </a:t>
            </a:r>
            <a:r>
              <a:rPr lang="en-US" altLang="zh-CN" sz="2000" kern="0" dirty="0">
                <a:solidFill>
                  <a:srgbClr val="FF33CC"/>
                </a:solidFill>
                <a:ea typeface="宋体" pitchFamily="2" charset="-122"/>
              </a:rPr>
              <a:t>PRIMARY KEY</a:t>
            </a:r>
            <a:r>
              <a:rPr lang="zh-CN" altLang="en-US" sz="2000" b="0" kern="0" dirty="0">
                <a:solidFill>
                  <a:schemeClr val="tx2">
                    <a:lumMod val="60000"/>
                    <a:lumOff val="40000"/>
                  </a:schemeClr>
                </a:solidFill>
                <a:ea typeface="宋体" pitchFamily="2" charset="-122"/>
              </a:rPr>
              <a:t>，</a:t>
            </a:r>
          </a:p>
          <a:p>
            <a:pPr>
              <a:lnSpc>
                <a:spcPts val="3000"/>
              </a:lnSpc>
              <a:buFont typeface="Wingdings" pitchFamily="2" charset="2"/>
              <a:buNone/>
            </a:pPr>
            <a:r>
              <a:rPr lang="zh-CN" altLang="en-US" sz="2000" b="0" kern="0" dirty="0">
                <a:solidFill>
                  <a:schemeClr val="tx2">
                    <a:lumMod val="60000"/>
                    <a:lumOff val="40000"/>
                  </a:schemeClr>
                </a:solidFill>
                <a:ea typeface="宋体" pitchFamily="2" charset="-122"/>
              </a:rPr>
              <a:t>          </a:t>
            </a:r>
            <a:r>
              <a:rPr lang="en-US" altLang="zh-CN" sz="2000" b="0" kern="0" dirty="0" err="1">
                <a:solidFill>
                  <a:schemeClr val="tx2">
                    <a:lumMod val="60000"/>
                    <a:lumOff val="40000"/>
                  </a:schemeClr>
                </a:solidFill>
                <a:ea typeface="宋体" pitchFamily="2" charset="-122"/>
              </a:rPr>
              <a:t>Sname</a:t>
            </a:r>
            <a:r>
              <a:rPr lang="en-US" altLang="zh-CN" sz="2000" b="0" kern="0" dirty="0">
                <a:solidFill>
                  <a:schemeClr val="tx2">
                    <a:lumMod val="60000"/>
                    <a:lumOff val="40000"/>
                  </a:schemeClr>
                </a:solidFill>
                <a:ea typeface="宋体" pitchFamily="2" charset="-122"/>
              </a:rPr>
              <a:t> CHAR(8) NOT NULL</a:t>
            </a:r>
            <a:r>
              <a:rPr lang="zh-CN" altLang="en-US" sz="2000" b="0" kern="0" dirty="0">
                <a:solidFill>
                  <a:schemeClr val="tx2">
                    <a:lumMod val="60000"/>
                    <a:lumOff val="40000"/>
                  </a:schemeClr>
                </a:solidFill>
                <a:ea typeface="宋体" pitchFamily="2" charset="-122"/>
              </a:rPr>
              <a:t>，                     </a:t>
            </a:r>
          </a:p>
          <a:p>
            <a:pPr>
              <a:lnSpc>
                <a:spcPts val="3000"/>
              </a:lnSpc>
              <a:buFont typeface="Wingdings" pitchFamily="2" charset="2"/>
              <a:buNone/>
            </a:pPr>
            <a:r>
              <a:rPr lang="zh-CN" altLang="en-US" sz="2000" b="0" kern="0" dirty="0">
                <a:solidFill>
                  <a:schemeClr val="tx2">
                    <a:lumMod val="60000"/>
                    <a:lumOff val="40000"/>
                  </a:schemeClr>
                </a:solidFill>
                <a:ea typeface="宋体" pitchFamily="2" charset="-122"/>
              </a:rPr>
              <a:t>          </a:t>
            </a:r>
            <a:r>
              <a:rPr lang="en-US" altLang="zh-CN" sz="2000" b="0" kern="0" dirty="0" err="1">
                <a:solidFill>
                  <a:srgbClr val="FF0000"/>
                </a:solidFill>
                <a:ea typeface="宋体" pitchFamily="2" charset="-122"/>
              </a:rPr>
              <a:t>Ssex</a:t>
            </a:r>
            <a:r>
              <a:rPr lang="en-US" altLang="zh-CN" sz="2000" b="0" kern="0" dirty="0">
                <a:solidFill>
                  <a:srgbClr val="FF0000"/>
                </a:solidFill>
                <a:ea typeface="宋体" pitchFamily="2" charset="-122"/>
              </a:rPr>
              <a:t>  CHAR(2)  </a:t>
            </a:r>
            <a:r>
              <a:rPr lang="en-US" altLang="zh-CN" sz="2000" kern="0" dirty="0">
                <a:solidFill>
                  <a:srgbClr val="FF33CC"/>
                </a:solidFill>
                <a:ea typeface="宋体" pitchFamily="2" charset="-122"/>
              </a:rPr>
              <a:t>CHECK ( </a:t>
            </a:r>
            <a:r>
              <a:rPr lang="en-US" altLang="zh-CN" sz="2000" kern="0" dirty="0" err="1">
                <a:solidFill>
                  <a:srgbClr val="FF33CC"/>
                </a:solidFill>
                <a:ea typeface="宋体" pitchFamily="2" charset="-122"/>
              </a:rPr>
              <a:t>Ssex</a:t>
            </a:r>
            <a:r>
              <a:rPr lang="en-US" altLang="zh-CN" sz="2000" kern="0" dirty="0">
                <a:solidFill>
                  <a:srgbClr val="FF33CC"/>
                </a:solidFill>
                <a:ea typeface="宋体" pitchFamily="2" charset="-122"/>
              </a:rPr>
              <a:t> IN (‘</a:t>
            </a:r>
            <a:r>
              <a:rPr lang="zh-CN" altLang="en-US" sz="2000" kern="0" dirty="0">
                <a:solidFill>
                  <a:srgbClr val="FF33CC"/>
                </a:solidFill>
                <a:ea typeface="宋体" pitchFamily="2" charset="-122"/>
              </a:rPr>
              <a:t>男’，‘女’</a:t>
            </a:r>
            <a:r>
              <a:rPr lang="en-US" altLang="zh-CN" sz="2000" kern="0" dirty="0">
                <a:solidFill>
                  <a:srgbClr val="FF33CC"/>
                </a:solidFill>
                <a:ea typeface="宋体" pitchFamily="2" charset="-122"/>
              </a:rPr>
              <a:t>) ) </a:t>
            </a:r>
            <a:r>
              <a:rPr lang="zh-CN" altLang="en-US" sz="2000" kern="0" dirty="0">
                <a:solidFill>
                  <a:srgbClr val="FF33CC"/>
                </a:solidFill>
                <a:ea typeface="宋体" pitchFamily="2" charset="-122"/>
              </a:rPr>
              <a:t>，                </a:t>
            </a:r>
          </a:p>
          <a:p>
            <a:pPr>
              <a:lnSpc>
                <a:spcPts val="3000"/>
              </a:lnSpc>
              <a:buFont typeface="Wingdings" pitchFamily="2" charset="2"/>
              <a:buNone/>
            </a:pPr>
            <a:r>
              <a:rPr lang="en-US" altLang="zh-CN" sz="2000" b="0" kern="0" dirty="0">
                <a:solidFill>
                  <a:schemeClr val="tx2">
                    <a:lumMod val="60000"/>
                    <a:lumOff val="40000"/>
                  </a:schemeClr>
                </a:solidFill>
                <a:ea typeface="宋体" pitchFamily="2" charset="-122"/>
              </a:rPr>
              <a:t>          Sage  SMALLINT </a:t>
            </a:r>
            <a:r>
              <a:rPr lang="en-US" altLang="zh-CN" sz="2000" kern="0" dirty="0">
                <a:solidFill>
                  <a:srgbClr val="FF33CC"/>
                </a:solidFill>
                <a:ea typeface="宋体" pitchFamily="2" charset="-122"/>
              </a:rPr>
              <a:t>CHECK ( sage &gt;0) </a:t>
            </a:r>
            <a:r>
              <a:rPr lang="zh-CN" altLang="en-US" sz="2000" b="0" kern="0" dirty="0">
                <a:solidFill>
                  <a:schemeClr val="tx2">
                    <a:lumMod val="60000"/>
                    <a:lumOff val="40000"/>
                  </a:schemeClr>
                </a:solidFill>
                <a:ea typeface="宋体" pitchFamily="2" charset="-122"/>
              </a:rPr>
              <a:t>，</a:t>
            </a:r>
          </a:p>
          <a:p>
            <a:pPr>
              <a:lnSpc>
                <a:spcPts val="3000"/>
              </a:lnSpc>
              <a:buFont typeface="Wingdings" pitchFamily="2" charset="2"/>
              <a:buNone/>
            </a:pPr>
            <a:r>
              <a:rPr lang="zh-CN" altLang="en-US" sz="2000" b="0" kern="0" dirty="0">
                <a:solidFill>
                  <a:schemeClr val="tx2">
                    <a:lumMod val="60000"/>
                    <a:lumOff val="40000"/>
                  </a:schemeClr>
                </a:solidFill>
                <a:ea typeface="宋体" pitchFamily="2" charset="-122"/>
              </a:rPr>
              <a:t>          </a:t>
            </a:r>
            <a:r>
              <a:rPr lang="en-US" altLang="zh-CN" sz="2000" b="0" kern="0" dirty="0" err="1">
                <a:solidFill>
                  <a:schemeClr val="tx2">
                    <a:lumMod val="60000"/>
                    <a:lumOff val="40000"/>
                  </a:schemeClr>
                </a:solidFill>
                <a:ea typeface="宋体" pitchFamily="2" charset="-122"/>
              </a:rPr>
              <a:t>Sdept</a:t>
            </a:r>
            <a:r>
              <a:rPr lang="en-US" altLang="zh-CN" sz="2000" b="0" kern="0" dirty="0">
                <a:solidFill>
                  <a:schemeClr val="tx2">
                    <a:lumMod val="60000"/>
                    <a:lumOff val="40000"/>
                  </a:schemeClr>
                </a:solidFill>
                <a:ea typeface="宋体" pitchFamily="2" charset="-122"/>
              </a:rPr>
              <a:t>  CHAR(20),</a:t>
            </a:r>
          </a:p>
          <a:p>
            <a:pPr>
              <a:lnSpc>
                <a:spcPts val="3000"/>
              </a:lnSpc>
              <a:buNone/>
            </a:pPr>
            <a:r>
              <a:rPr lang="en-US" altLang="zh-CN" sz="2000" kern="0" dirty="0">
                <a:solidFill>
                  <a:srgbClr val="FF33CC"/>
                </a:solidFill>
                <a:ea typeface="宋体" pitchFamily="2" charset="-122"/>
              </a:rPr>
              <a:t>         FOREIGN KEY (</a:t>
            </a:r>
            <a:r>
              <a:rPr lang="en-US" altLang="zh-CN" sz="2000" kern="0" dirty="0" err="1">
                <a:solidFill>
                  <a:srgbClr val="FF33CC"/>
                </a:solidFill>
                <a:ea typeface="宋体" charset="-122"/>
              </a:rPr>
              <a:t>Sdept</a:t>
            </a:r>
            <a:r>
              <a:rPr lang="en-US" altLang="zh-CN" sz="2000" kern="0" dirty="0">
                <a:solidFill>
                  <a:srgbClr val="FF33CC"/>
                </a:solidFill>
                <a:ea typeface="宋体" pitchFamily="2" charset="-122"/>
              </a:rPr>
              <a:t>) REFERENCES depart(</a:t>
            </a:r>
            <a:r>
              <a:rPr lang="en-US" altLang="zh-CN" sz="2000" kern="0" dirty="0" err="1">
                <a:solidFill>
                  <a:srgbClr val="FF33CC"/>
                </a:solidFill>
                <a:ea typeface="宋体" pitchFamily="2" charset="-122"/>
              </a:rPr>
              <a:t>dptno</a:t>
            </a:r>
            <a:r>
              <a:rPr lang="en-US" altLang="zh-CN" sz="2000" kern="0" dirty="0">
                <a:solidFill>
                  <a:srgbClr val="FF33CC"/>
                </a:solidFill>
                <a:ea typeface="宋体" pitchFamily="2" charset="-122"/>
              </a:rPr>
              <a:t>)</a:t>
            </a:r>
            <a:r>
              <a:rPr lang="zh-CN" altLang="en-US" sz="2000" kern="0" dirty="0">
                <a:solidFill>
                  <a:srgbClr val="FF33CC"/>
                </a:solidFill>
                <a:ea typeface="宋体" pitchFamily="2" charset="-122"/>
              </a:rPr>
              <a:t> </a:t>
            </a:r>
            <a:endParaRPr lang="en-US" altLang="zh-CN" sz="2000" kern="0" dirty="0">
              <a:solidFill>
                <a:srgbClr val="FF33CC"/>
              </a:solidFill>
              <a:ea typeface="宋体" charset="-122"/>
            </a:endParaRPr>
          </a:p>
          <a:p>
            <a:pPr>
              <a:lnSpc>
                <a:spcPts val="3000"/>
              </a:lnSpc>
              <a:buFont typeface="Wingdings" pitchFamily="2" charset="2"/>
              <a:buNone/>
            </a:pPr>
            <a:r>
              <a:rPr lang="en-US" altLang="zh-CN" sz="2000" b="0" kern="0" dirty="0">
                <a:solidFill>
                  <a:schemeClr val="tx2">
                    <a:lumMod val="60000"/>
                    <a:lumOff val="40000"/>
                  </a:schemeClr>
                </a:solidFill>
                <a:ea typeface="宋体" pitchFamily="2" charset="-122"/>
              </a:rPr>
              <a:t>        );</a:t>
            </a:r>
          </a:p>
        </p:txBody>
      </p:sp>
    </p:spTree>
    <p:extLst>
      <p:ext uri="{BB962C8B-B14F-4D97-AF65-F5344CB8AC3E}">
        <p14:creationId xmlns:p14="http://schemas.microsoft.com/office/powerpoint/2010/main" val="4150922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ea typeface="宋体" pitchFamily="2" charset="-122"/>
              </a:rPr>
              <a:t>关系数据库完整性：参照完整性</a:t>
            </a:r>
          </a:p>
        </p:txBody>
      </p:sp>
      <p:sp>
        <p:nvSpPr>
          <p:cNvPr id="17411" name="Rectangle 3"/>
          <p:cNvSpPr>
            <a:spLocks noGrp="1" noChangeArrowheads="1"/>
          </p:cNvSpPr>
          <p:nvPr>
            <p:ph type="body" idx="1"/>
          </p:nvPr>
        </p:nvSpPr>
        <p:spPr>
          <a:xfrm>
            <a:off x="185738" y="1196752"/>
            <a:ext cx="5106342" cy="2232248"/>
          </a:xfrm>
        </p:spPr>
        <p:txBody>
          <a:bodyPr/>
          <a:lstStyle/>
          <a:p>
            <a:pPr eaLnBrk="1" hangingPunct="1">
              <a:lnSpc>
                <a:spcPts val="3000"/>
              </a:lnSpc>
            </a:pPr>
            <a:r>
              <a:rPr lang="zh-CN" altLang="en-US" sz="2000" dirty="0">
                <a:ea typeface="宋体" pitchFamily="2" charset="-122"/>
              </a:rPr>
              <a:t>参照完整性违约处理</a:t>
            </a:r>
          </a:p>
          <a:p>
            <a:pPr lvl="1">
              <a:lnSpc>
                <a:spcPts val="3000"/>
              </a:lnSpc>
            </a:pPr>
            <a:r>
              <a:rPr lang="zh-CN" altLang="en-US" sz="1800" dirty="0">
                <a:ea typeface="宋体" pitchFamily="2" charset="-122"/>
              </a:rPr>
              <a:t>默认策略</a:t>
            </a:r>
            <a:r>
              <a:rPr lang="en-US" altLang="zh-CN" sz="1800" dirty="0">
                <a:ea typeface="宋体" pitchFamily="2" charset="-122"/>
              </a:rPr>
              <a:t>:</a:t>
            </a:r>
            <a:r>
              <a:rPr lang="zh-CN" altLang="en-US" sz="1800" dirty="0">
                <a:ea typeface="宋体" pitchFamily="2" charset="-122"/>
              </a:rPr>
              <a:t>拒绝执行</a:t>
            </a:r>
            <a:r>
              <a:rPr lang="en-US" altLang="zh-CN" sz="1800" dirty="0">
                <a:ea typeface="宋体" pitchFamily="2" charset="-122"/>
              </a:rPr>
              <a:t>(NO ACTION)</a:t>
            </a:r>
            <a:endParaRPr lang="zh-CN" altLang="en-US" sz="1800" dirty="0">
              <a:ea typeface="宋体" pitchFamily="2" charset="-122"/>
            </a:endParaRPr>
          </a:p>
          <a:p>
            <a:pPr lvl="1">
              <a:lnSpc>
                <a:spcPts val="3000"/>
              </a:lnSpc>
            </a:pPr>
            <a:r>
              <a:rPr lang="zh-CN" altLang="en-US" sz="1800" dirty="0">
                <a:ea typeface="宋体" pitchFamily="2" charset="-122"/>
              </a:rPr>
              <a:t>级联操作</a:t>
            </a:r>
            <a:r>
              <a:rPr lang="en-US" altLang="zh-CN" sz="1800" dirty="0">
                <a:ea typeface="宋体" pitchFamily="2" charset="-122"/>
              </a:rPr>
              <a:t>(CASCADE)</a:t>
            </a:r>
            <a:endParaRPr lang="zh-CN" altLang="en-US" sz="1800" dirty="0">
              <a:ea typeface="宋体" pitchFamily="2" charset="-122"/>
            </a:endParaRPr>
          </a:p>
          <a:p>
            <a:pPr lvl="1" eaLnBrk="1" hangingPunct="1">
              <a:lnSpc>
                <a:spcPts val="3000"/>
              </a:lnSpc>
            </a:pPr>
            <a:r>
              <a:rPr lang="zh-CN" altLang="en-US" sz="1800" dirty="0">
                <a:ea typeface="宋体" pitchFamily="2" charset="-122"/>
              </a:rPr>
              <a:t>设置为空值（</a:t>
            </a:r>
            <a:r>
              <a:rPr lang="en-US" altLang="zh-CN" sz="1800" dirty="0">
                <a:ea typeface="宋体" pitchFamily="2" charset="-122"/>
              </a:rPr>
              <a:t>SET-NULL</a:t>
            </a:r>
            <a:r>
              <a:rPr lang="zh-CN" altLang="en-US" sz="1800" dirty="0">
                <a:ea typeface="宋体" pitchFamily="2" charset="-122"/>
              </a:rPr>
              <a:t>）</a:t>
            </a:r>
          </a:p>
        </p:txBody>
      </p:sp>
      <p:graphicFrame>
        <p:nvGraphicFramePr>
          <p:cNvPr id="2" name="表格 1"/>
          <p:cNvGraphicFramePr>
            <a:graphicFrameLocks noGrp="1"/>
          </p:cNvGraphicFramePr>
          <p:nvPr>
            <p:extLst>
              <p:ext uri="{D42A27DB-BD31-4B8C-83A1-F6EECF244321}">
                <p14:modId xmlns:p14="http://schemas.microsoft.com/office/powerpoint/2010/main" val="3775640874"/>
              </p:ext>
            </p:extLst>
          </p:nvPr>
        </p:nvGraphicFramePr>
        <p:xfrm>
          <a:off x="635869" y="3284984"/>
          <a:ext cx="7829400" cy="2631514"/>
        </p:xfrm>
        <a:graphic>
          <a:graphicData uri="http://schemas.openxmlformats.org/drawingml/2006/table">
            <a:tbl>
              <a:tblPr firstRow="1" bandRow="1">
                <a:tableStyleId>{5C22544A-7EE6-4342-B048-85BDC9FD1C3A}</a:tableStyleId>
              </a:tblPr>
              <a:tblGrid>
                <a:gridCol w="4780853">
                  <a:extLst>
                    <a:ext uri="{9D8B030D-6E8A-4147-A177-3AD203B41FA5}">
                      <a16:colId xmlns:a16="http://schemas.microsoft.com/office/drawing/2014/main" val="20000"/>
                    </a:ext>
                  </a:extLst>
                </a:gridCol>
                <a:gridCol w="3048547">
                  <a:extLst>
                    <a:ext uri="{9D8B030D-6E8A-4147-A177-3AD203B41FA5}">
                      <a16:colId xmlns:a16="http://schemas.microsoft.com/office/drawing/2014/main" val="20001"/>
                    </a:ext>
                  </a:extLst>
                </a:gridCol>
              </a:tblGrid>
              <a:tr h="528847">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kern="1200" cap="none" normalizeH="0" baseline="0" dirty="0">
                          <a:ln>
                            <a:noFill/>
                          </a:ln>
                          <a:solidFill>
                            <a:schemeClr val="accent3"/>
                          </a:solidFill>
                          <a:effectLst/>
                          <a:latin typeface="Times New Roman" pitchFamily="18" charset="0"/>
                          <a:ea typeface="宋体" pitchFamily="2" charset="-122"/>
                          <a:cs typeface="+mn-cs"/>
                        </a:rPr>
                        <a:t>可能破坏参照完整性的情况</a:t>
                      </a:r>
                      <a:endParaRPr kumimoji="1" lang="en-US" altLang="zh-CN" sz="1800" b="1" i="0" u="none" strike="noStrike" kern="1200" cap="none" normalizeH="0" baseline="0" dirty="0">
                        <a:ln>
                          <a:noFill/>
                        </a:ln>
                        <a:solidFill>
                          <a:schemeClr val="accent3"/>
                        </a:solidFill>
                        <a:effectLst/>
                        <a:latin typeface="Times New Roman" pitchFamily="18" charset="0"/>
                        <a:ea typeface="宋体"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rPr>
                        <a:t>（被参照表</a:t>
                      </a:r>
                      <a:r>
                        <a:rPr kumimoji="1" lang="en-US" altLang="zh-CN" sz="1800" b="1" i="0" u="none" strike="noStrike" cap="none" normalizeH="0" baseline="0" dirty="0">
                          <a:ln>
                            <a:noFill/>
                          </a:ln>
                          <a:solidFill>
                            <a:schemeClr val="accent3"/>
                          </a:solidFill>
                          <a:effectLst/>
                          <a:latin typeface="Times New Roman" pitchFamily="18" charset="0"/>
                          <a:ea typeface="宋体" pitchFamily="2" charset="-122"/>
                        </a:rPr>
                        <a:t>=Student</a:t>
                      </a: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rPr>
                        <a:t>，参照表</a:t>
                      </a:r>
                      <a:r>
                        <a:rPr kumimoji="1" lang="en-US" altLang="zh-CN" sz="1800" b="1" i="0" u="none" strike="noStrike" cap="none" normalizeH="0" baseline="0" dirty="0">
                          <a:ln>
                            <a:noFill/>
                          </a:ln>
                          <a:solidFill>
                            <a:schemeClr val="accent3"/>
                          </a:solidFill>
                          <a:effectLst/>
                          <a:latin typeface="Times New Roman" pitchFamily="18" charset="0"/>
                          <a:ea typeface="宋体" pitchFamily="2" charset="-122"/>
                        </a:rPr>
                        <a:t>=SC</a:t>
                      </a: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rPr>
                        <a:t>）</a:t>
                      </a:r>
                    </a:p>
                  </a:txBody>
                  <a:tcPr horzOverflow="overflow">
                    <a:solidFill>
                      <a:schemeClr val="tx2">
                        <a:lumMod val="60000"/>
                        <a:lumOff val="4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rPr>
                        <a:t>违约处理</a:t>
                      </a:r>
                    </a:p>
                  </a:txBody>
                  <a:tcPr horzOverflow="overflow">
                    <a:solidFill>
                      <a:schemeClr val="tx2">
                        <a:lumMod val="60000"/>
                        <a:lumOff val="40000"/>
                      </a:schemeClr>
                    </a:solidFill>
                  </a:tcPr>
                </a:tc>
                <a:extLst>
                  <a:ext uri="{0D108BD9-81ED-4DB2-BD59-A6C34878D82A}">
                    <a16:rowId xmlns:a16="http://schemas.microsoft.com/office/drawing/2014/main" val="10000"/>
                  </a:ext>
                </a:extLst>
              </a:tr>
              <a:tr h="3905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往参照表中插入元组</a:t>
                      </a:r>
                    </a:p>
                  </a:txBody>
                  <a:tcPr anchor="ctr"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拒绝</a:t>
                      </a:r>
                    </a:p>
                  </a:txBody>
                  <a:tcPr anchor="ctr" horzOverflow="overflow"/>
                </a:tc>
                <a:extLst>
                  <a:ext uri="{0D108BD9-81ED-4DB2-BD59-A6C34878D82A}">
                    <a16:rowId xmlns:a16="http://schemas.microsoft.com/office/drawing/2014/main" val="10001"/>
                  </a:ext>
                </a:extLst>
              </a:tr>
              <a:tr h="3905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修改参照表中外码值</a:t>
                      </a:r>
                    </a:p>
                  </a:txBody>
                  <a:tcPr anchor="ctr"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拒绝</a:t>
                      </a:r>
                    </a:p>
                  </a:txBody>
                  <a:tcPr anchor="ctr" horzOverflow="overflow"/>
                </a:tc>
                <a:extLst>
                  <a:ext uri="{0D108BD9-81ED-4DB2-BD59-A6C34878D82A}">
                    <a16:rowId xmlns:a16="http://schemas.microsoft.com/office/drawing/2014/main" val="10002"/>
                  </a:ext>
                </a:extLst>
              </a:tr>
              <a:tr h="60513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删除被参照表中元组</a:t>
                      </a:r>
                    </a:p>
                  </a:txBody>
                  <a:tcPr anchor="ctr"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拒绝</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级连删除</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设置为空值</a:t>
                      </a:r>
                    </a:p>
                  </a:txBody>
                  <a:tcPr anchor="ctr" horzOverflow="overflow"/>
                </a:tc>
                <a:extLst>
                  <a:ext uri="{0D108BD9-81ED-4DB2-BD59-A6C34878D82A}">
                    <a16:rowId xmlns:a16="http://schemas.microsoft.com/office/drawing/2014/main" val="10003"/>
                  </a:ext>
                </a:extLst>
              </a:tr>
              <a:tr h="60513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修改被参照表中主码值</a:t>
                      </a:r>
                    </a:p>
                  </a:txBody>
                  <a:tcPr anchor="ctr"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拒绝</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级连修改</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设置为空值</a:t>
                      </a:r>
                    </a:p>
                  </a:txBody>
                  <a:tcPr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22024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z="3200" dirty="0">
                <a:ea typeface="宋体" pitchFamily="2" charset="-122"/>
              </a:rPr>
              <a:t>关系数据库完整性：用户定义的完整性</a:t>
            </a:r>
          </a:p>
        </p:txBody>
      </p:sp>
      <p:sp>
        <p:nvSpPr>
          <p:cNvPr id="25603" name="Rectangle 3"/>
          <p:cNvSpPr>
            <a:spLocks noGrp="1" noChangeArrowheads="1"/>
          </p:cNvSpPr>
          <p:nvPr>
            <p:ph type="body" idx="1"/>
          </p:nvPr>
        </p:nvSpPr>
        <p:spPr>
          <a:xfrm>
            <a:off x="323528" y="1268760"/>
            <a:ext cx="8352928" cy="1656184"/>
          </a:xfrm>
        </p:spPr>
        <p:txBody>
          <a:bodyPr/>
          <a:lstStyle/>
          <a:p>
            <a:pPr eaLnBrk="1" hangingPunct="1">
              <a:lnSpc>
                <a:spcPts val="3500"/>
              </a:lnSpc>
            </a:pPr>
            <a:r>
              <a:rPr lang="zh-CN" altLang="en-US" sz="2400" dirty="0">
                <a:ea typeface="宋体" pitchFamily="2" charset="-122"/>
              </a:rPr>
              <a:t>约束检查与违约处理</a:t>
            </a:r>
            <a:endParaRPr lang="en-US" altLang="zh-CN" sz="2400" dirty="0">
              <a:ea typeface="宋体" pitchFamily="2" charset="-122"/>
            </a:endParaRPr>
          </a:p>
          <a:p>
            <a:pPr lvl="1">
              <a:lnSpc>
                <a:spcPts val="3500"/>
              </a:lnSpc>
            </a:pPr>
            <a:r>
              <a:rPr lang="zh-CN" altLang="en-US" sz="2000" dirty="0">
                <a:ea typeface="宋体" pitchFamily="2" charset="-122"/>
              </a:rPr>
              <a:t>插入元组或修改属性值时，</a:t>
            </a:r>
            <a:r>
              <a:rPr lang="en-US" altLang="zh-CN" sz="2000" dirty="0">
                <a:ea typeface="宋体" pitchFamily="2" charset="-122"/>
              </a:rPr>
              <a:t>RDBMS</a:t>
            </a:r>
            <a:r>
              <a:rPr lang="zh-CN" altLang="en-US" sz="2000" dirty="0">
                <a:ea typeface="宋体" pitchFamily="2" charset="-122"/>
              </a:rPr>
              <a:t>检查属性或元组上的约束条件是否被满足；如果不满足则操作被拒绝执行。</a:t>
            </a:r>
          </a:p>
        </p:txBody>
      </p:sp>
    </p:spTree>
    <p:extLst>
      <p:ext uri="{BB962C8B-B14F-4D97-AF65-F5344CB8AC3E}">
        <p14:creationId xmlns:p14="http://schemas.microsoft.com/office/powerpoint/2010/main" val="387335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引子</a:t>
            </a:r>
          </a:p>
        </p:txBody>
      </p:sp>
      <p:sp>
        <p:nvSpPr>
          <p:cNvPr id="3" name="内容占位符 2"/>
          <p:cNvSpPr>
            <a:spLocks noGrp="1"/>
          </p:cNvSpPr>
          <p:nvPr>
            <p:ph idx="1"/>
          </p:nvPr>
        </p:nvSpPr>
        <p:spPr>
          <a:xfrm>
            <a:off x="323528" y="1133668"/>
            <a:ext cx="7372350" cy="720080"/>
          </a:xfrm>
        </p:spPr>
        <p:txBody>
          <a:bodyPr/>
          <a:lstStyle/>
          <a:p>
            <a:r>
              <a:rPr lang="zh-CN" altLang="en-US" dirty="0"/>
              <a:t>建立一个学生选课管理系统</a:t>
            </a:r>
          </a:p>
        </p:txBody>
      </p:sp>
      <p:pic>
        <p:nvPicPr>
          <p:cNvPr id="150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19" y="3089920"/>
            <a:ext cx="74771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bwMode="auto">
          <a:xfrm>
            <a:off x="5508104" y="1694564"/>
            <a:ext cx="3096344" cy="783193"/>
          </a:xfrm>
          <a:prstGeom prst="wedgeRoundRectCallout">
            <a:avLst>
              <a:gd name="adj1" fmla="val -53161"/>
              <a:gd name="adj2" fmla="val 147906"/>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如何在</a:t>
            </a: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DBMS</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构建对应的逻辑模型。（</a:t>
            </a: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DBA</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p>
        </p:txBody>
      </p:sp>
      <p:sp>
        <p:nvSpPr>
          <p:cNvPr id="5" name="圆角矩形标注 3">
            <a:extLst>
              <a:ext uri="{FF2B5EF4-FFF2-40B4-BE49-F238E27FC236}">
                <a16:creationId xmlns:a16="http://schemas.microsoft.com/office/drawing/2014/main" id="{28DD04CF-95E7-17CA-F551-5BBF1367090B}"/>
              </a:ext>
            </a:extLst>
          </p:cNvPr>
          <p:cNvSpPr/>
          <p:nvPr/>
        </p:nvSpPr>
        <p:spPr bwMode="auto">
          <a:xfrm>
            <a:off x="4571999" y="5164707"/>
            <a:ext cx="4536505" cy="1123712"/>
          </a:xfrm>
          <a:prstGeom prst="wedgeRoundRectCallout">
            <a:avLst>
              <a:gd name="adj1" fmla="val 21877"/>
              <a:gd name="adj2" fmla="val -76702"/>
              <a:gd name="adj3" fmla="val 16667"/>
            </a:avLst>
          </a:prstGeom>
          <a:solidFill>
            <a:schemeClr val="accent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Student(</a:t>
            </a:r>
            <a:r>
              <a:rPr kumimoji="0" lang="en-US" altLang="zh-CN" sz="2000" b="1" i="0" u="none" strike="noStrike" cap="none" normalizeH="0" baseline="0" dirty="0" err="1">
                <a:ln>
                  <a:noFill/>
                </a:ln>
                <a:solidFill>
                  <a:schemeClr val="tx1"/>
                </a:solidFill>
                <a:effectLst/>
                <a:latin typeface="黑体" panose="02010609060101010101" pitchFamily="49" charset="-122"/>
                <a:ea typeface="黑体" panose="02010609060101010101" pitchFamily="49" charset="-122"/>
              </a:rPr>
              <a:t>sno,sname,sdept</a:t>
            </a: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p>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chemeClr val="tx1"/>
                </a:solidFill>
                <a:latin typeface="黑体" panose="02010609060101010101" pitchFamily="49" charset="-122"/>
                <a:ea typeface="黑体" panose="02010609060101010101" pitchFamily="49" charset="-122"/>
              </a:rPr>
              <a:t>Course(</a:t>
            </a:r>
            <a:r>
              <a:rPr lang="en-US" altLang="zh-CN" dirty="0" err="1">
                <a:solidFill>
                  <a:schemeClr val="tx1"/>
                </a:solidFill>
                <a:latin typeface="黑体" panose="02010609060101010101" pitchFamily="49" charset="-122"/>
                <a:ea typeface="黑体" panose="02010609060101010101" pitchFamily="49" charset="-122"/>
              </a:rPr>
              <a:t>cno,cname,teacher</a:t>
            </a:r>
            <a:r>
              <a:rPr lang="en-US" altLang="zh-CN" dirty="0">
                <a:solidFill>
                  <a:schemeClr val="tx1"/>
                </a:solidFill>
                <a:latin typeface="黑体" panose="02010609060101010101" pitchFamily="49" charset="-122"/>
                <a:ea typeface="黑体" panose="02010609060101010101" pitchFamily="49" charset="-122"/>
              </a:rPr>
              <a:t>)</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Sc(</a:t>
            </a:r>
            <a:r>
              <a:rPr kumimoji="0" lang="en-US" altLang="zh-CN" sz="2000" b="1" i="0" u="none" strike="noStrike" cap="none" normalizeH="0" baseline="0" dirty="0" err="1">
                <a:ln>
                  <a:noFill/>
                </a:ln>
                <a:solidFill>
                  <a:schemeClr val="tx1"/>
                </a:solidFill>
                <a:effectLst/>
                <a:latin typeface="黑体" panose="02010609060101010101" pitchFamily="49" charset="-122"/>
                <a:ea typeface="黑体" panose="02010609060101010101" pitchFamily="49" charset="-122"/>
              </a:rPr>
              <a:t>sno,cno</a:t>
            </a:r>
            <a:r>
              <a:rPr lang="en-US" altLang="zh-CN" dirty="0" err="1">
                <a:solidFill>
                  <a:schemeClr val="tx1"/>
                </a:solidFill>
                <a:latin typeface="黑体" panose="02010609060101010101" pitchFamily="49" charset="-122"/>
                <a:ea typeface="黑体" panose="02010609060101010101" pitchFamily="49" charset="-122"/>
              </a:rPr>
              <a:t>,grade</a:t>
            </a:r>
            <a:r>
              <a:rPr lang="en-US" altLang="zh-CN" dirty="0">
                <a:solidFill>
                  <a:schemeClr val="tx1"/>
                </a:solidFill>
                <a:latin typeface="黑体" panose="02010609060101010101" pitchFamily="49" charset="-122"/>
                <a:ea typeface="黑体" panose="02010609060101010101" pitchFamily="49" charset="-122"/>
              </a:rPr>
              <a:t>)</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圆角矩形标注 3">
            <a:extLst>
              <a:ext uri="{FF2B5EF4-FFF2-40B4-BE49-F238E27FC236}">
                <a16:creationId xmlns:a16="http://schemas.microsoft.com/office/drawing/2014/main" id="{A56670BE-7B35-8E16-CFCE-02371FF21F9F}"/>
              </a:ext>
            </a:extLst>
          </p:cNvPr>
          <p:cNvSpPr/>
          <p:nvPr/>
        </p:nvSpPr>
        <p:spPr bwMode="auto">
          <a:xfrm>
            <a:off x="857596" y="1647781"/>
            <a:ext cx="3498379" cy="1123712"/>
          </a:xfrm>
          <a:prstGeom prst="wedgeRoundRectCallout">
            <a:avLst>
              <a:gd name="adj1" fmla="val -20460"/>
              <a:gd name="adj2" fmla="val 83335"/>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dirty="0">
                <a:solidFill>
                  <a:schemeClr val="tx1"/>
                </a:solidFill>
                <a:latin typeface="黑体" panose="02010609060101010101" pitchFamily="49" charset="-122"/>
                <a:ea typeface="黑体" panose="02010609060101010101" pitchFamily="49" charset="-122"/>
              </a:rPr>
              <a:t>数据的物理存储通常由操作系统管理（</a:t>
            </a:r>
            <a:r>
              <a:rPr lang="zh-CN" altLang="en-US" dirty="0">
                <a:solidFill>
                  <a:srgbClr val="FF0000"/>
                </a:solidFill>
                <a:latin typeface="黑体" panose="02010609060101010101" pitchFamily="49" charset="-122"/>
                <a:ea typeface="黑体" panose="02010609060101010101" pitchFamily="49" charset="-122"/>
              </a:rPr>
              <a:t>操作系统向我们屏蔽了数据的存储细节</a:t>
            </a:r>
            <a:r>
              <a:rPr lang="zh-CN" altLang="en-US" dirty="0">
                <a:solidFill>
                  <a:schemeClr val="tx1"/>
                </a:solidFill>
                <a:latin typeface="黑体" panose="02010609060101010101" pitchFamily="49" charset="-122"/>
                <a:ea typeface="黑体" panose="02010609060101010101" pitchFamily="49" charset="-122"/>
              </a:rPr>
              <a:t>）</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874986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ea typeface="宋体" pitchFamily="2" charset="-122"/>
              </a:rPr>
              <a:t>关系数据库完整性：参照完整性</a:t>
            </a:r>
          </a:p>
        </p:txBody>
      </p:sp>
      <p:sp>
        <p:nvSpPr>
          <p:cNvPr id="18435" name="Rectangle 3"/>
          <p:cNvSpPr>
            <a:spLocks noGrp="1" noChangeArrowheads="1"/>
          </p:cNvSpPr>
          <p:nvPr>
            <p:ph type="body" idx="1"/>
          </p:nvPr>
        </p:nvSpPr>
        <p:spPr>
          <a:xfrm>
            <a:off x="185738" y="1124744"/>
            <a:ext cx="8490718" cy="3888432"/>
          </a:xfrm>
        </p:spPr>
        <p:txBody>
          <a:bodyPr/>
          <a:lstStyle/>
          <a:p>
            <a:pPr eaLnBrk="1" hangingPunct="1">
              <a:buFont typeface="Wingdings" panose="05000000000000000000" pitchFamily="2" charset="2"/>
              <a:buChar char="Ø"/>
            </a:pPr>
            <a:r>
              <a:rPr lang="zh-CN" altLang="en-US" sz="1800" dirty="0">
                <a:ea typeface="宋体" pitchFamily="2" charset="-122"/>
              </a:rPr>
              <a:t>显式说明参照完整性的违约处理</a:t>
            </a:r>
            <a:endParaRPr lang="en-US" altLang="zh-CN" sz="1800" dirty="0">
              <a:ea typeface="宋体" pitchFamily="2" charset="-122"/>
            </a:endParaRPr>
          </a:p>
          <a:p>
            <a:pPr marL="0" indent="0" eaLnBrk="1" hangingPunct="1">
              <a:buNone/>
            </a:pPr>
            <a:r>
              <a:rPr lang="zh-CN" altLang="en-US" sz="1600" b="0" dirty="0">
                <a:ea typeface="宋体" pitchFamily="2" charset="-122"/>
              </a:rPr>
              <a:t>   </a:t>
            </a:r>
            <a:r>
              <a:rPr lang="en-US" altLang="zh-CN" sz="1600" b="0" dirty="0">
                <a:ea typeface="宋体" pitchFamily="2" charset="-122"/>
              </a:rPr>
              <a:t>CREATE TABLE SC</a:t>
            </a:r>
          </a:p>
          <a:p>
            <a:pPr eaLnBrk="1" hangingPunct="1">
              <a:buFont typeface="Wingdings" pitchFamily="2" charset="2"/>
              <a:buNone/>
            </a:pPr>
            <a:r>
              <a:rPr lang="en-US" altLang="zh-CN" sz="1600" b="0" dirty="0">
                <a:ea typeface="宋体" pitchFamily="2" charset="-122"/>
              </a:rPr>
              <a:t>       ( </a:t>
            </a:r>
            <a:r>
              <a:rPr lang="en-US" altLang="zh-CN" sz="1600" b="0" dirty="0" err="1">
                <a:ea typeface="宋体" pitchFamily="2" charset="-122"/>
              </a:rPr>
              <a:t>Sno</a:t>
            </a:r>
            <a:r>
              <a:rPr lang="en-US" altLang="zh-CN" sz="1600" b="0" dirty="0">
                <a:ea typeface="宋体" pitchFamily="2" charset="-122"/>
              </a:rPr>
              <a:t>   CHAR(9)  NOT NULL</a:t>
            </a:r>
            <a:r>
              <a:rPr lang="zh-CN" altLang="en-US" sz="1600" b="0" dirty="0">
                <a:ea typeface="宋体" pitchFamily="2" charset="-122"/>
              </a:rPr>
              <a:t>，</a:t>
            </a:r>
          </a:p>
          <a:p>
            <a:pPr eaLnBrk="1" hangingPunct="1">
              <a:buFont typeface="Wingdings" pitchFamily="2" charset="2"/>
              <a:buNone/>
            </a:pPr>
            <a:r>
              <a:rPr lang="zh-CN" altLang="en-US" sz="1600" b="0" dirty="0">
                <a:ea typeface="宋体" pitchFamily="2" charset="-122"/>
              </a:rPr>
              <a:t>         </a:t>
            </a:r>
            <a:r>
              <a:rPr lang="en-US" altLang="zh-CN" sz="1600" b="0" dirty="0" err="1">
                <a:ea typeface="宋体" pitchFamily="2" charset="-122"/>
              </a:rPr>
              <a:t>Cno</a:t>
            </a:r>
            <a:r>
              <a:rPr lang="en-US" altLang="zh-CN" sz="1600" b="0" dirty="0">
                <a:ea typeface="宋体" pitchFamily="2" charset="-122"/>
              </a:rPr>
              <a:t>   CHAR(4)  NOT NULL</a:t>
            </a:r>
            <a:r>
              <a:rPr lang="zh-CN" altLang="en-US" sz="1600" b="0" dirty="0">
                <a:ea typeface="宋体" pitchFamily="2" charset="-122"/>
              </a:rPr>
              <a:t>，</a:t>
            </a:r>
          </a:p>
          <a:p>
            <a:pPr eaLnBrk="1" hangingPunct="1">
              <a:buFont typeface="Wingdings" pitchFamily="2" charset="2"/>
              <a:buNone/>
            </a:pPr>
            <a:r>
              <a:rPr lang="zh-CN" altLang="en-US" sz="1600" b="0" dirty="0">
                <a:ea typeface="宋体" pitchFamily="2" charset="-122"/>
              </a:rPr>
              <a:t>         </a:t>
            </a:r>
            <a:r>
              <a:rPr lang="en-US" altLang="zh-CN" sz="1600" b="0" dirty="0">
                <a:ea typeface="宋体" pitchFamily="2" charset="-122"/>
              </a:rPr>
              <a:t>Grade  SMALLINT</a:t>
            </a:r>
            <a:r>
              <a:rPr lang="zh-CN" altLang="en-US" sz="1600" b="0" dirty="0">
                <a:ea typeface="宋体" pitchFamily="2" charset="-122"/>
              </a:rPr>
              <a:t>，</a:t>
            </a:r>
          </a:p>
          <a:p>
            <a:pPr eaLnBrk="1" hangingPunct="1">
              <a:buFont typeface="Wingdings" pitchFamily="2" charset="2"/>
              <a:buNone/>
            </a:pPr>
            <a:r>
              <a:rPr lang="zh-CN" altLang="en-US" sz="1600" b="0" dirty="0">
                <a:ea typeface="宋体" pitchFamily="2" charset="-122"/>
              </a:rPr>
              <a:t>         </a:t>
            </a:r>
            <a:r>
              <a:rPr lang="en-US" altLang="zh-CN" sz="1600" b="0" dirty="0">
                <a:ea typeface="宋体" pitchFamily="2" charset="-122"/>
              </a:rPr>
              <a:t>PRIMARY KEY</a:t>
            </a:r>
            <a:r>
              <a:rPr lang="zh-CN" altLang="en-US" sz="1600" b="0" dirty="0">
                <a:ea typeface="宋体" pitchFamily="2" charset="-122"/>
              </a:rPr>
              <a:t>（</a:t>
            </a:r>
            <a:r>
              <a:rPr lang="en-US" altLang="zh-CN" sz="1600" b="0" dirty="0" err="1">
                <a:ea typeface="宋体" pitchFamily="2" charset="-122"/>
              </a:rPr>
              <a:t>Sno</a:t>
            </a:r>
            <a:r>
              <a:rPr lang="zh-CN" altLang="en-US" sz="1600" b="0" dirty="0">
                <a:ea typeface="宋体" pitchFamily="2" charset="-122"/>
              </a:rPr>
              <a:t>，</a:t>
            </a:r>
            <a:r>
              <a:rPr lang="en-US" altLang="zh-CN" sz="1600" b="0" dirty="0" err="1">
                <a:ea typeface="宋体" pitchFamily="2" charset="-122"/>
              </a:rPr>
              <a:t>Cno</a:t>
            </a:r>
            <a:r>
              <a:rPr lang="zh-CN" altLang="en-US" sz="1600" b="0" dirty="0">
                <a:ea typeface="宋体" pitchFamily="2" charset="-122"/>
              </a:rPr>
              <a:t>）， 				</a:t>
            </a:r>
          </a:p>
          <a:p>
            <a:pPr eaLnBrk="1" hangingPunct="1">
              <a:buFont typeface="Wingdings" pitchFamily="2" charset="2"/>
              <a:buNone/>
            </a:pPr>
            <a:r>
              <a:rPr lang="zh-CN" altLang="en-US" sz="1600" b="0" dirty="0">
                <a:ea typeface="宋体" pitchFamily="2" charset="-122"/>
              </a:rPr>
              <a:t>         </a:t>
            </a:r>
            <a:r>
              <a:rPr lang="en-US" altLang="zh-CN" sz="1600" b="0" dirty="0">
                <a:ea typeface="宋体" pitchFamily="2" charset="-122"/>
              </a:rPr>
              <a:t>FOREIGN KEY (</a:t>
            </a:r>
            <a:r>
              <a:rPr lang="en-US" altLang="zh-CN" sz="1600" b="0" dirty="0" err="1">
                <a:ea typeface="宋体" pitchFamily="2" charset="-122"/>
              </a:rPr>
              <a:t>Sno</a:t>
            </a:r>
            <a:r>
              <a:rPr lang="en-US" altLang="zh-CN" sz="1600" b="0" dirty="0">
                <a:ea typeface="宋体" pitchFamily="2" charset="-122"/>
              </a:rPr>
              <a:t>) REFERENCES Student(</a:t>
            </a:r>
            <a:r>
              <a:rPr lang="en-US" altLang="zh-CN" sz="1600" b="0" dirty="0" err="1">
                <a:ea typeface="宋体" pitchFamily="2" charset="-122"/>
              </a:rPr>
              <a:t>Sno</a:t>
            </a:r>
            <a:r>
              <a:rPr lang="en-US" altLang="zh-CN" sz="1600" b="0" dirty="0">
                <a:ea typeface="宋体" pitchFamily="2" charset="-122"/>
              </a:rPr>
              <a:t>) </a:t>
            </a:r>
          </a:p>
          <a:p>
            <a:pPr eaLnBrk="1" hangingPunct="1">
              <a:buFont typeface="Wingdings" pitchFamily="2" charset="2"/>
              <a:buNone/>
            </a:pPr>
            <a:r>
              <a:rPr lang="en-US" altLang="zh-CN" sz="1600" b="0" dirty="0">
                <a:ea typeface="宋体" pitchFamily="2" charset="-122"/>
              </a:rPr>
              <a:t>		</a:t>
            </a:r>
            <a:r>
              <a:rPr lang="en-US" altLang="zh-CN" sz="1600" b="0" dirty="0">
                <a:solidFill>
                  <a:srgbClr val="FF0000"/>
                </a:solidFill>
                <a:ea typeface="宋体" pitchFamily="2" charset="-122"/>
              </a:rPr>
              <a:t>ON DELETE CASCADE </a:t>
            </a:r>
          </a:p>
          <a:p>
            <a:pPr eaLnBrk="1" hangingPunct="1">
              <a:buFont typeface="Wingdings" pitchFamily="2" charset="2"/>
              <a:buNone/>
            </a:pPr>
            <a:r>
              <a:rPr lang="en-US" altLang="zh-CN" sz="1600" b="0" dirty="0">
                <a:solidFill>
                  <a:srgbClr val="FF0000"/>
                </a:solidFill>
                <a:ea typeface="宋体" pitchFamily="2" charset="-122"/>
              </a:rPr>
              <a:t>             ON UPDATE CASCADE</a:t>
            </a:r>
            <a:r>
              <a:rPr lang="zh-CN" altLang="en-US" sz="1600" b="0" dirty="0">
                <a:solidFill>
                  <a:srgbClr val="FF0000"/>
                </a:solidFill>
                <a:ea typeface="宋体" pitchFamily="2" charset="-122"/>
              </a:rPr>
              <a:t>， </a:t>
            </a:r>
            <a:endParaRPr lang="en-US" altLang="zh-CN" sz="1600" b="0" dirty="0">
              <a:solidFill>
                <a:srgbClr val="FF0000"/>
              </a:solidFill>
              <a:ea typeface="宋体" pitchFamily="2" charset="-122"/>
            </a:endParaRPr>
          </a:p>
          <a:p>
            <a:pPr eaLnBrk="1" hangingPunct="1">
              <a:buFont typeface="Wingdings" pitchFamily="2" charset="2"/>
              <a:buNone/>
            </a:pPr>
            <a:r>
              <a:rPr lang="en-US" altLang="zh-CN" sz="1600" b="0" dirty="0">
                <a:ea typeface="宋体" pitchFamily="2" charset="-122"/>
              </a:rPr>
              <a:t>         FOREIGN KEY (</a:t>
            </a:r>
            <a:r>
              <a:rPr lang="en-US" altLang="zh-CN" sz="1600" b="0" dirty="0" err="1">
                <a:ea typeface="宋体" pitchFamily="2" charset="-122"/>
              </a:rPr>
              <a:t>Cno</a:t>
            </a:r>
            <a:r>
              <a:rPr lang="en-US" altLang="zh-CN" sz="1600" b="0" dirty="0">
                <a:ea typeface="宋体" pitchFamily="2" charset="-122"/>
              </a:rPr>
              <a:t>) REFERENCES Course(</a:t>
            </a:r>
            <a:r>
              <a:rPr lang="en-US" altLang="zh-CN" sz="1600" b="0" dirty="0" err="1">
                <a:ea typeface="宋体" pitchFamily="2" charset="-122"/>
              </a:rPr>
              <a:t>Cno</a:t>
            </a:r>
            <a:r>
              <a:rPr lang="en-US" altLang="zh-CN" sz="1600" b="0" dirty="0">
                <a:ea typeface="宋体" pitchFamily="2" charset="-122"/>
              </a:rPr>
              <a:t>) 	                    </a:t>
            </a:r>
          </a:p>
          <a:p>
            <a:pPr eaLnBrk="1" hangingPunct="1">
              <a:buFont typeface="Wingdings" pitchFamily="2" charset="2"/>
              <a:buNone/>
            </a:pPr>
            <a:r>
              <a:rPr lang="en-US" altLang="zh-CN" sz="1600" b="0" dirty="0">
                <a:solidFill>
                  <a:srgbClr val="FF0000"/>
                </a:solidFill>
                <a:ea typeface="宋体" pitchFamily="2" charset="-122"/>
              </a:rPr>
              <a:t>             ON DELETE NO ACTION 	</a:t>
            </a:r>
          </a:p>
          <a:p>
            <a:pPr eaLnBrk="1" hangingPunct="1">
              <a:buFont typeface="Wingdings" pitchFamily="2" charset="2"/>
              <a:buNone/>
            </a:pPr>
            <a:r>
              <a:rPr lang="en-US" altLang="zh-CN" sz="1600" b="0" dirty="0">
                <a:solidFill>
                  <a:srgbClr val="FF0000"/>
                </a:solidFill>
                <a:ea typeface="宋体" pitchFamily="2" charset="-122"/>
              </a:rPr>
              <a:t>             ON UPDATE CASCADE   </a:t>
            </a:r>
          </a:p>
          <a:p>
            <a:pPr eaLnBrk="1" hangingPunct="1">
              <a:buFont typeface="Wingdings" pitchFamily="2" charset="2"/>
              <a:buNone/>
            </a:pPr>
            <a:r>
              <a:rPr lang="en-US" altLang="zh-CN" sz="1600" b="0" dirty="0">
                <a:ea typeface="宋体" pitchFamily="2" charset="-122"/>
              </a:rPr>
              <a:t>      )</a:t>
            </a:r>
            <a:r>
              <a:rPr lang="zh-CN" altLang="en-US" sz="1600" b="0" dirty="0">
                <a:ea typeface="宋体" pitchFamily="2" charset="-122"/>
              </a:rPr>
              <a:t>；</a:t>
            </a:r>
          </a:p>
        </p:txBody>
      </p:sp>
      <p:graphicFrame>
        <p:nvGraphicFramePr>
          <p:cNvPr id="4" name="表格 3"/>
          <p:cNvGraphicFramePr>
            <a:graphicFrameLocks noGrp="1"/>
          </p:cNvGraphicFramePr>
          <p:nvPr/>
        </p:nvGraphicFramePr>
        <p:xfrm>
          <a:off x="204839" y="1916833"/>
          <a:ext cx="5375275" cy="2304256"/>
        </p:xfrm>
        <a:graphic>
          <a:graphicData uri="http://schemas.openxmlformats.org/drawingml/2006/table">
            <a:tbl>
              <a:tblPr firstRow="1" bandRow="1">
                <a:tableStyleId>{5C22544A-7EE6-4342-B048-85BDC9FD1C3A}</a:tableStyleId>
              </a:tblPr>
              <a:tblGrid>
                <a:gridCol w="1075055">
                  <a:extLst>
                    <a:ext uri="{9D8B030D-6E8A-4147-A177-3AD203B41FA5}">
                      <a16:colId xmlns:a16="http://schemas.microsoft.com/office/drawing/2014/main" val="20000"/>
                    </a:ext>
                  </a:extLst>
                </a:gridCol>
                <a:gridCol w="1075055">
                  <a:extLst>
                    <a:ext uri="{9D8B030D-6E8A-4147-A177-3AD203B41FA5}">
                      <a16:colId xmlns:a16="http://schemas.microsoft.com/office/drawing/2014/main" val="20001"/>
                    </a:ext>
                  </a:extLst>
                </a:gridCol>
                <a:gridCol w="1075055">
                  <a:extLst>
                    <a:ext uri="{9D8B030D-6E8A-4147-A177-3AD203B41FA5}">
                      <a16:colId xmlns:a16="http://schemas.microsoft.com/office/drawing/2014/main" val="20002"/>
                    </a:ext>
                  </a:extLst>
                </a:gridCol>
                <a:gridCol w="1075055">
                  <a:extLst>
                    <a:ext uri="{9D8B030D-6E8A-4147-A177-3AD203B41FA5}">
                      <a16:colId xmlns:a16="http://schemas.microsoft.com/office/drawing/2014/main" val="20003"/>
                    </a:ext>
                  </a:extLst>
                </a:gridCol>
                <a:gridCol w="1075055">
                  <a:extLst>
                    <a:ext uri="{9D8B030D-6E8A-4147-A177-3AD203B41FA5}">
                      <a16:colId xmlns:a16="http://schemas.microsoft.com/office/drawing/2014/main" val="20004"/>
                    </a:ext>
                  </a:extLst>
                </a:gridCol>
              </a:tblGrid>
              <a:tr h="378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Sname</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Ssex</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Sdept</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
        <p:nvSpPr>
          <p:cNvPr id="5" name="Text Box 502"/>
          <p:cNvSpPr txBox="1">
            <a:spLocks noChangeArrowheads="1"/>
          </p:cNvSpPr>
          <p:nvPr/>
        </p:nvSpPr>
        <p:spPr bwMode="auto">
          <a:xfrm>
            <a:off x="253406" y="1514542"/>
            <a:ext cx="139794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b="1" dirty="0">
                <a:solidFill>
                  <a:srgbClr val="003399"/>
                </a:solidFill>
              </a:rPr>
              <a:t>Student</a:t>
            </a:r>
          </a:p>
        </p:txBody>
      </p:sp>
      <p:sp>
        <p:nvSpPr>
          <p:cNvPr id="6" name="Rectangle 185"/>
          <p:cNvSpPr>
            <a:spLocks noChangeArrowheads="1"/>
          </p:cNvSpPr>
          <p:nvPr/>
        </p:nvSpPr>
        <p:spPr bwMode="auto">
          <a:xfrm>
            <a:off x="5839843" y="1326827"/>
            <a:ext cx="10795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b="1" dirty="0">
                <a:solidFill>
                  <a:srgbClr val="003399"/>
                </a:solidFill>
              </a:rPr>
              <a:t>SC</a:t>
            </a:r>
          </a:p>
        </p:txBody>
      </p:sp>
      <p:graphicFrame>
        <p:nvGraphicFramePr>
          <p:cNvPr id="7" name="表格 6"/>
          <p:cNvGraphicFramePr>
            <a:graphicFrameLocks noGrp="1"/>
          </p:cNvGraphicFramePr>
          <p:nvPr/>
        </p:nvGraphicFramePr>
        <p:xfrm>
          <a:off x="5839843" y="1916833"/>
          <a:ext cx="3055589" cy="2740126"/>
        </p:xfrm>
        <a:graphic>
          <a:graphicData uri="http://schemas.openxmlformats.org/drawingml/2006/table">
            <a:tbl>
              <a:tblPr firstRow="1" bandRow="1">
                <a:tableStyleId>{5C22544A-7EE6-4342-B048-85BDC9FD1C3A}</a:tableStyleId>
              </a:tblPr>
              <a:tblGrid>
                <a:gridCol w="825876">
                  <a:extLst>
                    <a:ext uri="{9D8B030D-6E8A-4147-A177-3AD203B41FA5}">
                      <a16:colId xmlns:a16="http://schemas.microsoft.com/office/drawing/2014/main" val="20000"/>
                    </a:ext>
                  </a:extLst>
                </a:gridCol>
                <a:gridCol w="896382">
                  <a:extLst>
                    <a:ext uri="{9D8B030D-6E8A-4147-A177-3AD203B41FA5}">
                      <a16:colId xmlns:a16="http://schemas.microsoft.com/office/drawing/2014/main" val="20001"/>
                    </a:ext>
                  </a:extLst>
                </a:gridCol>
                <a:gridCol w="1333331">
                  <a:extLst>
                    <a:ext uri="{9D8B030D-6E8A-4147-A177-3AD203B41FA5}">
                      <a16:colId xmlns:a16="http://schemas.microsoft.com/office/drawing/2014/main" val="20002"/>
                    </a:ext>
                  </a:extLst>
                </a:gridCol>
              </a:tblGrid>
              <a:tr h="52525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Cno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4297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
        <p:nvSpPr>
          <p:cNvPr id="8" name="TextBox 7"/>
          <p:cNvSpPr txBox="1"/>
          <p:nvPr/>
        </p:nvSpPr>
        <p:spPr>
          <a:xfrm>
            <a:off x="935361" y="5199022"/>
            <a:ext cx="7165031" cy="923330"/>
          </a:xfrm>
          <a:prstGeom prst="rect">
            <a:avLst/>
          </a:prstGeom>
          <a:solidFill>
            <a:schemeClr val="accent5">
              <a:lumMod val="60000"/>
              <a:lumOff val="40000"/>
            </a:schemeClr>
          </a:solidFill>
        </p:spPr>
        <p:txBody>
          <a:bodyPr wrap="square" rtlCol="0">
            <a:spAutoFit/>
          </a:bodyPr>
          <a:lstStyle/>
          <a:p>
            <a:pPr algn="l"/>
            <a:r>
              <a:rPr lang="zh-CN" altLang="en-US" sz="1800" b="0" dirty="0">
                <a:solidFill>
                  <a:srgbClr val="C00000"/>
                </a:solidFill>
              </a:rPr>
              <a:t>执行如下语句：</a:t>
            </a:r>
            <a:endParaRPr lang="en-US" altLang="zh-CN" sz="1800" b="0" dirty="0">
              <a:solidFill>
                <a:srgbClr val="C00000"/>
              </a:solidFill>
            </a:endParaRPr>
          </a:p>
          <a:p>
            <a:pPr algn="l"/>
            <a:r>
              <a:rPr lang="en-US" altLang="zh-CN" sz="1800" b="0" dirty="0">
                <a:solidFill>
                  <a:srgbClr val="C00000"/>
                </a:solidFill>
              </a:rPr>
              <a:t>      DELETE FROM Student WHERE </a:t>
            </a:r>
            <a:r>
              <a:rPr lang="en-US" altLang="zh-CN" sz="1800" b="0" dirty="0" err="1">
                <a:solidFill>
                  <a:srgbClr val="C00000"/>
                </a:solidFill>
              </a:rPr>
              <a:t>Sno</a:t>
            </a:r>
            <a:r>
              <a:rPr lang="en-US" altLang="zh-CN" sz="1800" b="0" dirty="0">
                <a:solidFill>
                  <a:srgbClr val="C00000"/>
                </a:solidFill>
              </a:rPr>
              <a:t>=‘03001’</a:t>
            </a:r>
          </a:p>
          <a:p>
            <a:pPr algn="l"/>
            <a:r>
              <a:rPr lang="zh-CN" altLang="en-US" sz="1800" b="0" dirty="0">
                <a:solidFill>
                  <a:srgbClr val="C00000"/>
                </a:solidFill>
              </a:rPr>
              <a:t>对</a:t>
            </a:r>
            <a:r>
              <a:rPr lang="en-US" altLang="zh-CN" sz="1800" b="0" dirty="0">
                <a:solidFill>
                  <a:srgbClr val="C00000"/>
                </a:solidFill>
              </a:rPr>
              <a:t>SC</a:t>
            </a:r>
            <a:r>
              <a:rPr lang="zh-CN" altLang="en-US" sz="1800" b="0" dirty="0">
                <a:solidFill>
                  <a:srgbClr val="C00000"/>
                </a:solidFill>
              </a:rPr>
              <a:t>表将产生什么影响？</a:t>
            </a:r>
          </a:p>
        </p:txBody>
      </p:sp>
    </p:spTree>
    <p:extLst>
      <p:ext uri="{BB962C8B-B14F-4D97-AF65-F5344CB8AC3E}">
        <p14:creationId xmlns:p14="http://schemas.microsoft.com/office/powerpoint/2010/main" val="76484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8435">
                                            <p:txEl>
                                              <p:pRg st="0" end="0"/>
                                            </p:txEl>
                                          </p:spTgt>
                                        </p:tgtEl>
                                      </p:cBhvr>
                                    </p:animEffect>
                                    <p:set>
                                      <p:cBhvr>
                                        <p:cTn id="7" dur="1" fill="hold">
                                          <p:stCondLst>
                                            <p:cond delay="499"/>
                                          </p:stCondLst>
                                        </p:cTn>
                                        <p:tgtEl>
                                          <p:spTgt spid="18435">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8435">
                                            <p:txEl>
                                              <p:pRg st="1" end="1"/>
                                            </p:txEl>
                                          </p:spTgt>
                                        </p:tgtEl>
                                      </p:cBhvr>
                                    </p:animEffect>
                                    <p:set>
                                      <p:cBhvr>
                                        <p:cTn id="10" dur="1" fill="hold">
                                          <p:stCondLst>
                                            <p:cond delay="499"/>
                                          </p:stCondLst>
                                        </p:cTn>
                                        <p:tgtEl>
                                          <p:spTgt spid="18435">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8435">
                                            <p:txEl>
                                              <p:pRg st="2" end="2"/>
                                            </p:txEl>
                                          </p:spTgt>
                                        </p:tgtEl>
                                      </p:cBhvr>
                                    </p:animEffect>
                                    <p:set>
                                      <p:cBhvr>
                                        <p:cTn id="13" dur="1" fill="hold">
                                          <p:stCondLst>
                                            <p:cond delay="499"/>
                                          </p:stCondLst>
                                        </p:cTn>
                                        <p:tgtEl>
                                          <p:spTgt spid="18435">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8435">
                                            <p:txEl>
                                              <p:pRg st="3" end="3"/>
                                            </p:txEl>
                                          </p:spTgt>
                                        </p:tgtEl>
                                      </p:cBhvr>
                                    </p:animEffect>
                                    <p:set>
                                      <p:cBhvr>
                                        <p:cTn id="16" dur="1" fill="hold">
                                          <p:stCondLst>
                                            <p:cond delay="499"/>
                                          </p:stCondLst>
                                        </p:cTn>
                                        <p:tgtEl>
                                          <p:spTgt spid="18435">
                                            <p:txEl>
                                              <p:pRg st="3" end="3"/>
                                            </p:txEl>
                                          </p:spTgt>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8435">
                                            <p:txEl>
                                              <p:pRg st="4" end="4"/>
                                            </p:txEl>
                                          </p:spTgt>
                                        </p:tgtEl>
                                      </p:cBhvr>
                                    </p:animEffect>
                                    <p:set>
                                      <p:cBhvr>
                                        <p:cTn id="19" dur="1" fill="hold">
                                          <p:stCondLst>
                                            <p:cond delay="499"/>
                                          </p:stCondLst>
                                        </p:cTn>
                                        <p:tgtEl>
                                          <p:spTgt spid="18435">
                                            <p:txEl>
                                              <p:pRg st="4" end="4"/>
                                            </p:txEl>
                                          </p:spTgt>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18435">
                                            <p:txEl>
                                              <p:pRg st="5" end="5"/>
                                            </p:txEl>
                                          </p:spTgt>
                                        </p:tgtEl>
                                      </p:cBhvr>
                                    </p:animEffect>
                                    <p:set>
                                      <p:cBhvr>
                                        <p:cTn id="22" dur="1" fill="hold">
                                          <p:stCondLst>
                                            <p:cond delay="499"/>
                                          </p:stCondLst>
                                        </p:cTn>
                                        <p:tgtEl>
                                          <p:spTgt spid="18435">
                                            <p:txEl>
                                              <p:pRg st="5" end="5"/>
                                            </p:txEl>
                                          </p:spTgt>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18435">
                                            <p:txEl>
                                              <p:pRg st="6" end="6"/>
                                            </p:txEl>
                                          </p:spTgt>
                                        </p:tgtEl>
                                      </p:cBhvr>
                                    </p:animEffect>
                                    <p:set>
                                      <p:cBhvr>
                                        <p:cTn id="25" dur="1" fill="hold">
                                          <p:stCondLst>
                                            <p:cond delay="499"/>
                                          </p:stCondLst>
                                        </p:cTn>
                                        <p:tgtEl>
                                          <p:spTgt spid="18435">
                                            <p:txEl>
                                              <p:pRg st="6" end="6"/>
                                            </p:txEl>
                                          </p:spTgt>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8435">
                                            <p:txEl>
                                              <p:pRg st="7" end="7"/>
                                            </p:txEl>
                                          </p:spTgt>
                                        </p:tgtEl>
                                      </p:cBhvr>
                                    </p:animEffect>
                                    <p:set>
                                      <p:cBhvr>
                                        <p:cTn id="28" dur="1" fill="hold">
                                          <p:stCondLst>
                                            <p:cond delay="499"/>
                                          </p:stCondLst>
                                        </p:cTn>
                                        <p:tgtEl>
                                          <p:spTgt spid="18435">
                                            <p:txEl>
                                              <p:pRg st="7" end="7"/>
                                            </p:txEl>
                                          </p:spTgt>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8435">
                                            <p:txEl>
                                              <p:pRg st="8" end="8"/>
                                            </p:txEl>
                                          </p:spTgt>
                                        </p:tgtEl>
                                      </p:cBhvr>
                                    </p:animEffect>
                                    <p:set>
                                      <p:cBhvr>
                                        <p:cTn id="31" dur="1" fill="hold">
                                          <p:stCondLst>
                                            <p:cond delay="499"/>
                                          </p:stCondLst>
                                        </p:cTn>
                                        <p:tgtEl>
                                          <p:spTgt spid="18435">
                                            <p:txEl>
                                              <p:pRg st="8" end="8"/>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8435">
                                            <p:txEl>
                                              <p:pRg st="9" end="9"/>
                                            </p:txEl>
                                          </p:spTgt>
                                        </p:tgtEl>
                                      </p:cBhvr>
                                    </p:animEffect>
                                    <p:set>
                                      <p:cBhvr>
                                        <p:cTn id="34" dur="1" fill="hold">
                                          <p:stCondLst>
                                            <p:cond delay="499"/>
                                          </p:stCondLst>
                                        </p:cTn>
                                        <p:tgtEl>
                                          <p:spTgt spid="18435">
                                            <p:txEl>
                                              <p:pRg st="9" end="9"/>
                                            </p:txEl>
                                          </p:spTgt>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18435">
                                            <p:txEl>
                                              <p:pRg st="10" end="10"/>
                                            </p:txEl>
                                          </p:spTgt>
                                        </p:tgtEl>
                                      </p:cBhvr>
                                    </p:animEffect>
                                    <p:set>
                                      <p:cBhvr>
                                        <p:cTn id="37" dur="1" fill="hold">
                                          <p:stCondLst>
                                            <p:cond delay="499"/>
                                          </p:stCondLst>
                                        </p:cTn>
                                        <p:tgtEl>
                                          <p:spTgt spid="18435">
                                            <p:txEl>
                                              <p:pRg st="10" end="10"/>
                                            </p:txEl>
                                          </p:spTgt>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18435">
                                            <p:txEl>
                                              <p:pRg st="11" end="11"/>
                                            </p:txEl>
                                          </p:spTgt>
                                        </p:tgtEl>
                                      </p:cBhvr>
                                    </p:animEffect>
                                    <p:set>
                                      <p:cBhvr>
                                        <p:cTn id="40" dur="1" fill="hold">
                                          <p:stCondLst>
                                            <p:cond delay="499"/>
                                          </p:stCondLst>
                                        </p:cTn>
                                        <p:tgtEl>
                                          <p:spTgt spid="18435">
                                            <p:txEl>
                                              <p:pRg st="11" end="11"/>
                                            </p:txEl>
                                          </p:spTgt>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8435">
                                            <p:txEl>
                                              <p:pRg st="12" end="12"/>
                                            </p:txEl>
                                          </p:spTgt>
                                        </p:tgtEl>
                                      </p:cBhvr>
                                    </p:animEffect>
                                    <p:set>
                                      <p:cBhvr>
                                        <p:cTn id="43" dur="1" fill="hold">
                                          <p:stCondLst>
                                            <p:cond delay="499"/>
                                          </p:stCondLst>
                                        </p:cTn>
                                        <p:tgtEl>
                                          <p:spTgt spid="18435">
                                            <p:txEl>
                                              <p:pRg st="12" end="12"/>
                                            </p:txEl>
                                          </p:spTgt>
                                        </p:tgtEl>
                                        <p:attrNameLst>
                                          <p:attrName>style.visibility</p:attrName>
                                        </p:attrNameLst>
                                      </p:cBhvr>
                                      <p:to>
                                        <p:strVal val="hidden"/>
                                      </p:to>
                                    </p:set>
                                  </p:childTnLst>
                                </p:cTn>
                              </p:par>
                            </p:childTnLst>
                          </p:cTn>
                        </p:par>
                        <p:par>
                          <p:cTn id="44" fill="hold">
                            <p:stCondLst>
                              <p:cond delay="500"/>
                            </p:stCondLst>
                            <p:childTnLst>
                              <p:par>
                                <p:cTn id="45" presetID="16" presetClass="entr" presetSubtype="21"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inVertical)">
                                      <p:cBhvr>
                                        <p:cTn id="47" dur="500"/>
                                        <p:tgtEl>
                                          <p:spTgt spid="5"/>
                                        </p:tgtEl>
                                      </p:cBhvr>
                                    </p:animEffect>
                                  </p:childTnLst>
                                </p:cTn>
                              </p:par>
                              <p:par>
                                <p:cTn id="48" presetID="16" presetClass="entr" presetSubtype="21"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arn(inVertical)">
                                      <p:cBhvr>
                                        <p:cTn id="50" dur="500"/>
                                        <p:tgtEl>
                                          <p:spTgt spid="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arn(inVertical)">
                                      <p:cBhvr>
                                        <p:cTn id="53" dur="500"/>
                                        <p:tgtEl>
                                          <p:spTgt spid="6"/>
                                        </p:tgtEl>
                                      </p:cBhvr>
                                    </p:animEffect>
                                  </p:childTnLst>
                                </p:cTn>
                              </p:par>
                              <p:par>
                                <p:cTn id="54" presetID="16" presetClass="entr" presetSubtype="2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arn(inVertical)">
                                      <p:cBhvr>
                                        <p:cTn id="56" dur="500"/>
                                        <p:tgtEl>
                                          <p:spTgt spid="7"/>
                                        </p:tgtEl>
                                      </p:cBhvr>
                                    </p:animEffect>
                                  </p:childTnLst>
                                </p:cTn>
                              </p:par>
                            </p:childTnLst>
                          </p:cTn>
                        </p:par>
                        <p:par>
                          <p:cTn id="57" fill="hold">
                            <p:stCondLst>
                              <p:cond delay="1000"/>
                            </p:stCondLst>
                            <p:childTnLst>
                              <p:par>
                                <p:cTn id="58" presetID="26"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80">
                                          <p:stCondLst>
                                            <p:cond delay="0"/>
                                          </p:stCondLst>
                                        </p:cTn>
                                        <p:tgtEl>
                                          <p:spTgt spid="8"/>
                                        </p:tgtEl>
                                      </p:cBhvr>
                                    </p:animEffect>
                                    <p:anim calcmode="lin" valueType="num">
                                      <p:cBhvr>
                                        <p:cTn id="6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6" dur="26">
                                          <p:stCondLst>
                                            <p:cond delay="650"/>
                                          </p:stCondLst>
                                        </p:cTn>
                                        <p:tgtEl>
                                          <p:spTgt spid="8"/>
                                        </p:tgtEl>
                                      </p:cBhvr>
                                      <p:to x="100000" y="60000"/>
                                    </p:animScale>
                                    <p:animScale>
                                      <p:cBhvr>
                                        <p:cTn id="67" dur="166" decel="50000">
                                          <p:stCondLst>
                                            <p:cond delay="676"/>
                                          </p:stCondLst>
                                        </p:cTn>
                                        <p:tgtEl>
                                          <p:spTgt spid="8"/>
                                        </p:tgtEl>
                                      </p:cBhvr>
                                      <p:to x="100000" y="100000"/>
                                    </p:animScale>
                                    <p:animScale>
                                      <p:cBhvr>
                                        <p:cTn id="68" dur="26">
                                          <p:stCondLst>
                                            <p:cond delay="1312"/>
                                          </p:stCondLst>
                                        </p:cTn>
                                        <p:tgtEl>
                                          <p:spTgt spid="8"/>
                                        </p:tgtEl>
                                      </p:cBhvr>
                                      <p:to x="100000" y="80000"/>
                                    </p:animScale>
                                    <p:animScale>
                                      <p:cBhvr>
                                        <p:cTn id="69" dur="166" decel="50000">
                                          <p:stCondLst>
                                            <p:cond delay="1338"/>
                                          </p:stCondLst>
                                        </p:cTn>
                                        <p:tgtEl>
                                          <p:spTgt spid="8"/>
                                        </p:tgtEl>
                                      </p:cBhvr>
                                      <p:to x="100000" y="100000"/>
                                    </p:animScale>
                                    <p:animScale>
                                      <p:cBhvr>
                                        <p:cTn id="70" dur="26">
                                          <p:stCondLst>
                                            <p:cond delay="1642"/>
                                          </p:stCondLst>
                                        </p:cTn>
                                        <p:tgtEl>
                                          <p:spTgt spid="8"/>
                                        </p:tgtEl>
                                      </p:cBhvr>
                                      <p:to x="100000" y="90000"/>
                                    </p:animScale>
                                    <p:animScale>
                                      <p:cBhvr>
                                        <p:cTn id="71" dur="166" decel="50000">
                                          <p:stCondLst>
                                            <p:cond delay="1668"/>
                                          </p:stCondLst>
                                        </p:cTn>
                                        <p:tgtEl>
                                          <p:spTgt spid="8"/>
                                        </p:tgtEl>
                                      </p:cBhvr>
                                      <p:to x="100000" y="100000"/>
                                    </p:animScale>
                                    <p:animScale>
                                      <p:cBhvr>
                                        <p:cTn id="72" dur="26">
                                          <p:stCondLst>
                                            <p:cond delay="1808"/>
                                          </p:stCondLst>
                                        </p:cTn>
                                        <p:tgtEl>
                                          <p:spTgt spid="8"/>
                                        </p:tgtEl>
                                      </p:cBhvr>
                                      <p:to x="100000" y="95000"/>
                                    </p:animScale>
                                    <p:animScale>
                                      <p:cBhvr>
                                        <p:cTn id="7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5" grpId="0"/>
      <p:bldP spid="6"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5738" y="152400"/>
            <a:ext cx="8958262" cy="609600"/>
          </a:xfrm>
        </p:spPr>
        <p:txBody>
          <a:bodyPr/>
          <a:lstStyle/>
          <a:p>
            <a:r>
              <a:rPr lang="zh-CN" altLang="en-US" dirty="0">
                <a:ea typeface="宋体" pitchFamily="2" charset="-122"/>
              </a:rPr>
              <a:t>关系数据库完整性：用户定义的完整性  元组级约束</a:t>
            </a:r>
          </a:p>
        </p:txBody>
      </p:sp>
      <p:sp>
        <p:nvSpPr>
          <p:cNvPr id="26627" name="Rectangle 3"/>
          <p:cNvSpPr>
            <a:spLocks noGrp="1" noChangeArrowheads="1"/>
          </p:cNvSpPr>
          <p:nvPr>
            <p:ph type="body" idx="1"/>
          </p:nvPr>
        </p:nvSpPr>
        <p:spPr>
          <a:xfrm>
            <a:off x="185738" y="1124744"/>
            <a:ext cx="8043862" cy="936104"/>
          </a:xfrm>
          <a:solidFill>
            <a:schemeClr val="bg1">
              <a:lumMod val="90000"/>
            </a:schemeClr>
          </a:solidFill>
        </p:spPr>
        <p:txBody>
          <a:bodyPr/>
          <a:lstStyle/>
          <a:p>
            <a:pPr eaLnBrk="1" hangingPunct="1">
              <a:lnSpc>
                <a:spcPts val="3000"/>
              </a:lnSpc>
            </a:pPr>
            <a:r>
              <a:rPr lang="en-US" altLang="zh-CN" sz="2400" dirty="0">
                <a:solidFill>
                  <a:srgbClr val="C00000"/>
                </a:solidFill>
                <a:ea typeface="宋体" pitchFamily="2" charset="-122"/>
              </a:rPr>
              <a:t>CHECK</a:t>
            </a:r>
            <a:r>
              <a:rPr lang="zh-CN" altLang="en-US" sz="2400" dirty="0">
                <a:ea typeface="宋体" pitchFamily="2" charset="-122"/>
              </a:rPr>
              <a:t>短语也支持定义元组上的约束条件。即设置不同属性之间的取值的相互约束条件。</a:t>
            </a:r>
            <a:r>
              <a:rPr lang="zh-CN" altLang="en-US" dirty="0">
                <a:ea typeface="宋体" pitchFamily="2" charset="-122"/>
              </a:rPr>
              <a:t> </a:t>
            </a:r>
          </a:p>
        </p:txBody>
      </p:sp>
      <p:sp>
        <p:nvSpPr>
          <p:cNvPr id="4" name="Rectangle 3"/>
          <p:cNvSpPr txBox="1">
            <a:spLocks noChangeArrowheads="1"/>
          </p:cNvSpPr>
          <p:nvPr/>
        </p:nvSpPr>
        <p:spPr bwMode="auto">
          <a:xfrm>
            <a:off x="107504" y="2132856"/>
            <a:ext cx="720080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2800"/>
              </a:lnSpc>
              <a:buFont typeface="Wingdings" panose="05000000000000000000" pitchFamily="2" charset="2"/>
              <a:buChar char="Ø"/>
            </a:pPr>
            <a:r>
              <a:rPr lang="zh-CN" altLang="en-US" sz="2000" kern="0" dirty="0">
                <a:ea typeface="宋体" pitchFamily="2" charset="-122"/>
              </a:rPr>
              <a:t>当学生的性别是男时，其名字不能以</a:t>
            </a:r>
            <a:r>
              <a:rPr lang="en-US" altLang="zh-CN" sz="2000" kern="0" dirty="0">
                <a:ea typeface="宋体" pitchFamily="2" charset="-122"/>
              </a:rPr>
              <a:t>Ms.</a:t>
            </a:r>
            <a:r>
              <a:rPr lang="zh-CN" altLang="en-US" sz="2000" kern="0" dirty="0">
                <a:ea typeface="宋体" pitchFamily="2" charset="-122"/>
              </a:rPr>
              <a:t>打头。</a:t>
            </a:r>
          </a:p>
          <a:p>
            <a:pPr>
              <a:lnSpc>
                <a:spcPts val="2800"/>
              </a:lnSpc>
              <a:buFont typeface="Wingdings" pitchFamily="2" charset="2"/>
              <a:buNone/>
            </a:pPr>
            <a:r>
              <a:rPr lang="zh-CN" altLang="en-US" sz="2000" kern="0" dirty="0">
                <a:ea typeface="宋体" pitchFamily="2" charset="-122"/>
              </a:rPr>
              <a:t>    </a:t>
            </a:r>
            <a:r>
              <a:rPr lang="en-US" altLang="zh-CN" sz="1800" b="0" kern="0" dirty="0">
                <a:solidFill>
                  <a:schemeClr val="tx2">
                    <a:lumMod val="60000"/>
                    <a:lumOff val="40000"/>
                  </a:schemeClr>
                </a:solidFill>
                <a:ea typeface="宋体" pitchFamily="2" charset="-122"/>
              </a:rPr>
              <a:t>CREATE TABLE Student</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 </a:t>
            </a:r>
            <a:r>
              <a:rPr lang="en-US" altLang="zh-CN" sz="1800" b="0" kern="0" dirty="0" err="1">
                <a:solidFill>
                  <a:schemeClr val="tx2">
                    <a:lumMod val="60000"/>
                    <a:lumOff val="40000"/>
                  </a:schemeClr>
                </a:solidFill>
                <a:ea typeface="宋体" pitchFamily="2" charset="-122"/>
              </a:rPr>
              <a:t>Sno</a:t>
            </a:r>
            <a:r>
              <a:rPr lang="en-US" altLang="zh-CN" sz="1800" b="0" kern="0" dirty="0">
                <a:solidFill>
                  <a:schemeClr val="tx2">
                    <a:lumMod val="60000"/>
                    <a:lumOff val="40000"/>
                  </a:schemeClr>
                </a:solidFill>
                <a:ea typeface="宋体" pitchFamily="2" charset="-122"/>
              </a:rPr>
              <a:t>    CHAR(9) PRIMARY KEY</a:t>
            </a:r>
            <a:r>
              <a:rPr lang="zh-CN" altLang="en-US" sz="1800" b="0" kern="0" dirty="0">
                <a:solidFill>
                  <a:schemeClr val="tx2">
                    <a:lumMod val="60000"/>
                    <a:lumOff val="40000"/>
                  </a:schemeClr>
                </a:solidFill>
                <a:ea typeface="宋体" pitchFamily="2" charset="-122"/>
              </a:rPr>
              <a:t>， </a:t>
            </a:r>
          </a:p>
          <a:p>
            <a:pPr>
              <a:lnSpc>
                <a:spcPts val="28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Sname</a:t>
            </a:r>
            <a:r>
              <a:rPr lang="en-US" altLang="zh-CN" sz="1800" b="0" kern="0" dirty="0">
                <a:solidFill>
                  <a:schemeClr val="tx2">
                    <a:lumMod val="60000"/>
                    <a:lumOff val="40000"/>
                  </a:schemeClr>
                </a:solidFill>
                <a:ea typeface="宋体" pitchFamily="2" charset="-122"/>
              </a:rPr>
              <a:t>  CHAR(8) NOT NULL</a:t>
            </a:r>
            <a:r>
              <a:rPr lang="zh-CN" altLang="en-US" sz="1800" b="0" kern="0" dirty="0">
                <a:solidFill>
                  <a:schemeClr val="tx2">
                    <a:lumMod val="60000"/>
                    <a:lumOff val="40000"/>
                  </a:schemeClr>
                </a:solidFill>
                <a:ea typeface="宋体" pitchFamily="2" charset="-122"/>
              </a:rPr>
              <a:t>，</a:t>
            </a:r>
          </a:p>
          <a:p>
            <a:pPr>
              <a:lnSpc>
                <a:spcPts val="28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Ssex</a:t>
            </a:r>
            <a:r>
              <a:rPr lang="en-US" altLang="zh-CN" sz="1800" b="0" kern="0" dirty="0">
                <a:solidFill>
                  <a:schemeClr val="tx2">
                    <a:lumMod val="60000"/>
                    <a:lumOff val="40000"/>
                  </a:schemeClr>
                </a:solidFill>
                <a:ea typeface="宋体" pitchFamily="2" charset="-122"/>
              </a:rPr>
              <a:t>    CHAR(2)</a:t>
            </a:r>
            <a:r>
              <a:rPr lang="zh-CN" altLang="en-US" sz="1800" b="0" kern="0" dirty="0">
                <a:solidFill>
                  <a:schemeClr val="tx2">
                    <a:lumMod val="60000"/>
                    <a:lumOff val="40000"/>
                  </a:schemeClr>
                </a:solidFill>
                <a:ea typeface="宋体" pitchFamily="2" charset="-122"/>
              </a:rPr>
              <a:t>，</a:t>
            </a:r>
          </a:p>
          <a:p>
            <a:pPr>
              <a:lnSpc>
                <a:spcPts val="28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a:solidFill>
                  <a:schemeClr val="tx2">
                    <a:lumMod val="60000"/>
                    <a:lumOff val="40000"/>
                  </a:schemeClr>
                </a:solidFill>
                <a:ea typeface="宋体" pitchFamily="2" charset="-122"/>
              </a:rPr>
              <a:t>Sage   SMALLINT</a:t>
            </a:r>
            <a:r>
              <a:rPr lang="zh-CN" altLang="en-US" sz="1800" b="0" kern="0" dirty="0">
                <a:solidFill>
                  <a:schemeClr val="tx2">
                    <a:lumMod val="60000"/>
                    <a:lumOff val="40000"/>
                  </a:schemeClr>
                </a:solidFill>
                <a:ea typeface="宋体" pitchFamily="2" charset="-122"/>
              </a:rPr>
              <a:t>，</a:t>
            </a:r>
          </a:p>
          <a:p>
            <a:pPr>
              <a:lnSpc>
                <a:spcPts val="28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Sdept</a:t>
            </a:r>
            <a:r>
              <a:rPr lang="en-US" altLang="zh-CN" sz="1800" b="0" kern="0" dirty="0">
                <a:solidFill>
                  <a:schemeClr val="tx2">
                    <a:lumMod val="60000"/>
                    <a:lumOff val="40000"/>
                  </a:schemeClr>
                </a:solidFill>
                <a:ea typeface="宋体" pitchFamily="2" charset="-122"/>
              </a:rPr>
              <a:t>  CHAR(20)</a:t>
            </a:r>
            <a:r>
              <a:rPr lang="zh-CN" altLang="en-US" sz="1800" b="0" kern="0" dirty="0">
                <a:solidFill>
                  <a:schemeClr val="tx2">
                    <a:lumMod val="60000"/>
                    <a:lumOff val="40000"/>
                  </a:schemeClr>
                </a:solidFill>
                <a:ea typeface="宋体" pitchFamily="2" charset="-122"/>
              </a:rPr>
              <a:t>，</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a:t>
            </a:r>
            <a:r>
              <a:rPr lang="en-US" altLang="zh-CN" sz="1800" b="0" kern="0" dirty="0">
                <a:solidFill>
                  <a:srgbClr val="FF0000"/>
                </a:solidFill>
                <a:ea typeface="宋体" pitchFamily="2" charset="-122"/>
              </a:rPr>
              <a:t>CHECK (</a:t>
            </a:r>
            <a:r>
              <a:rPr lang="en-US" altLang="zh-CN" sz="1800" b="0" kern="0" dirty="0" err="1">
                <a:solidFill>
                  <a:srgbClr val="FF0000"/>
                </a:solidFill>
                <a:ea typeface="宋体" pitchFamily="2" charset="-122"/>
              </a:rPr>
              <a:t>Ssex</a:t>
            </a:r>
            <a:r>
              <a:rPr lang="en-US" altLang="zh-CN" sz="1800" b="0" kern="0" dirty="0">
                <a:solidFill>
                  <a:srgbClr val="FF0000"/>
                </a:solidFill>
                <a:ea typeface="宋体" pitchFamily="2" charset="-122"/>
              </a:rPr>
              <a:t>='</a:t>
            </a:r>
            <a:r>
              <a:rPr lang="zh-CN" altLang="en-US" sz="1800" b="0" kern="0" dirty="0">
                <a:solidFill>
                  <a:srgbClr val="FF0000"/>
                </a:solidFill>
                <a:ea typeface="宋体" pitchFamily="2" charset="-122"/>
              </a:rPr>
              <a:t>女</a:t>
            </a:r>
            <a:r>
              <a:rPr lang="en-US" altLang="zh-CN" sz="1800" b="0" kern="0" dirty="0">
                <a:solidFill>
                  <a:srgbClr val="FF0000"/>
                </a:solidFill>
                <a:ea typeface="宋体" pitchFamily="2" charset="-122"/>
              </a:rPr>
              <a:t>' OR </a:t>
            </a:r>
            <a:r>
              <a:rPr lang="en-US" altLang="zh-CN" sz="1800" b="0" kern="0" dirty="0" err="1">
                <a:solidFill>
                  <a:srgbClr val="FF0000"/>
                </a:solidFill>
                <a:ea typeface="宋体" pitchFamily="2" charset="-122"/>
              </a:rPr>
              <a:t>Sname</a:t>
            </a:r>
            <a:r>
              <a:rPr lang="en-US" altLang="zh-CN" sz="1800" b="0" kern="0" dirty="0">
                <a:solidFill>
                  <a:srgbClr val="FF0000"/>
                </a:solidFill>
                <a:ea typeface="宋体" pitchFamily="2" charset="-122"/>
              </a:rPr>
              <a:t> NOT LIKE 'Ms.%')</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a:t>
            </a:r>
            <a:endParaRPr lang="zh-CN" altLang="en-US" sz="1800" b="0" kern="0" dirty="0">
              <a:solidFill>
                <a:schemeClr val="tx2">
                  <a:lumMod val="60000"/>
                  <a:lumOff val="40000"/>
                </a:schemeClr>
              </a:solidFill>
              <a:ea typeface="宋体" pitchFamily="2" charset="-122"/>
            </a:endParaRPr>
          </a:p>
        </p:txBody>
      </p:sp>
      <p:sp>
        <p:nvSpPr>
          <p:cNvPr id="2" name="TextBox 1"/>
          <p:cNvSpPr txBox="1"/>
          <p:nvPr/>
        </p:nvSpPr>
        <p:spPr>
          <a:xfrm>
            <a:off x="1475656" y="2996704"/>
            <a:ext cx="7416824" cy="1631216"/>
          </a:xfrm>
          <a:prstGeom prst="rect">
            <a:avLst/>
          </a:prstGeom>
          <a:solidFill>
            <a:schemeClr val="accent1">
              <a:lumMod val="40000"/>
              <a:lumOff val="60000"/>
            </a:schemeClr>
          </a:solidFill>
        </p:spPr>
        <p:txBody>
          <a:bodyPr wrap="square" rtlCol="0">
            <a:spAutoFit/>
          </a:bodyPr>
          <a:lstStyle/>
          <a:p>
            <a:pPr algn="l">
              <a:lnSpc>
                <a:spcPts val="3000"/>
              </a:lnSpc>
            </a:pPr>
            <a:r>
              <a:rPr lang="zh-CN" altLang="en-US" sz="1600" dirty="0">
                <a:solidFill>
                  <a:schemeClr val="tx1"/>
                </a:solidFill>
              </a:rPr>
              <a:t>请问下面语句的执行结果：</a:t>
            </a:r>
            <a:endParaRPr lang="en-US" altLang="zh-CN" sz="1600" dirty="0">
              <a:solidFill>
                <a:schemeClr val="tx1"/>
              </a:solidFill>
            </a:endParaRPr>
          </a:p>
          <a:p>
            <a:pPr algn="l">
              <a:lnSpc>
                <a:spcPts val="3000"/>
              </a:lnSpc>
            </a:pPr>
            <a:r>
              <a:rPr lang="zh-CN" altLang="en-US" sz="1600" dirty="0">
                <a:solidFill>
                  <a:schemeClr val="tx1"/>
                </a:solidFill>
              </a:rPr>
              <a:t>（</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INSERT INTO Student VALUES(‘01’,  ‘Ms.Wang’,  ‘</a:t>
            </a:r>
            <a:r>
              <a:rPr lang="zh-CN" altLang="en-US" sz="1600" dirty="0">
                <a:solidFill>
                  <a:schemeClr val="tx1"/>
                </a:solidFill>
              </a:rPr>
              <a:t>女</a:t>
            </a:r>
            <a:r>
              <a:rPr lang="en-US" altLang="zh-CN" sz="1600" dirty="0">
                <a:solidFill>
                  <a:schemeClr val="tx1"/>
                </a:solidFill>
              </a:rPr>
              <a:t>’,  20,  ‘CS’)</a:t>
            </a:r>
            <a:r>
              <a:rPr lang="zh-CN" altLang="en-US" sz="1600" dirty="0">
                <a:solidFill>
                  <a:schemeClr val="tx1"/>
                </a:solidFill>
              </a:rPr>
              <a:t>；</a:t>
            </a:r>
            <a:endParaRPr lang="en-US" altLang="zh-CN" sz="1600" dirty="0">
              <a:solidFill>
                <a:schemeClr val="tx1"/>
              </a:solidFill>
            </a:endParaRPr>
          </a:p>
          <a:p>
            <a:pPr algn="l">
              <a:lnSpc>
                <a:spcPts val="3000"/>
              </a:lnSpc>
            </a:pPr>
            <a:r>
              <a:rPr lang="zh-CN" altLang="en-US" sz="1600" dirty="0">
                <a:solidFill>
                  <a:schemeClr val="tx1"/>
                </a:solidFill>
              </a:rPr>
              <a:t>（</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INSERT INTO Student VALUES(‘02’,  ‘Mr.Zhou’,   ‘</a:t>
            </a:r>
            <a:r>
              <a:rPr lang="zh-CN" altLang="en-US" sz="1600" dirty="0">
                <a:solidFill>
                  <a:schemeClr val="tx1"/>
                </a:solidFill>
              </a:rPr>
              <a:t>男</a:t>
            </a:r>
            <a:r>
              <a:rPr lang="en-US" altLang="zh-CN" sz="1600" dirty="0">
                <a:solidFill>
                  <a:schemeClr val="tx1"/>
                </a:solidFill>
              </a:rPr>
              <a:t>’,   22,   ‘IS’)</a:t>
            </a:r>
            <a:r>
              <a:rPr lang="zh-CN" altLang="en-US" sz="1600" dirty="0">
                <a:solidFill>
                  <a:schemeClr val="tx1"/>
                </a:solidFill>
              </a:rPr>
              <a:t>；</a:t>
            </a:r>
            <a:endParaRPr lang="en-US" altLang="zh-CN" sz="1600" dirty="0">
              <a:solidFill>
                <a:schemeClr val="tx1"/>
              </a:solidFill>
            </a:endParaRPr>
          </a:p>
          <a:p>
            <a:pPr algn="l">
              <a:lnSpc>
                <a:spcPts val="3000"/>
              </a:lnSpc>
            </a:pPr>
            <a:r>
              <a:rPr lang="zh-CN" altLang="en-US" sz="1600" dirty="0">
                <a:solidFill>
                  <a:schemeClr val="tx1"/>
                </a:solidFill>
              </a:rPr>
              <a:t>（</a:t>
            </a:r>
            <a:r>
              <a:rPr lang="en-US" altLang="zh-CN" sz="1600" dirty="0">
                <a:solidFill>
                  <a:schemeClr val="tx1"/>
                </a:solidFill>
              </a:rPr>
              <a:t>3</a:t>
            </a:r>
            <a:r>
              <a:rPr lang="zh-CN" altLang="en-US" sz="1600" dirty="0">
                <a:solidFill>
                  <a:schemeClr val="tx1"/>
                </a:solidFill>
              </a:rPr>
              <a:t>）</a:t>
            </a:r>
            <a:r>
              <a:rPr lang="en-US" altLang="zh-CN" sz="1600" dirty="0">
                <a:solidFill>
                  <a:schemeClr val="tx1"/>
                </a:solidFill>
              </a:rPr>
              <a:t>INSERT INTO Student VALUES(‘03’,  ‘</a:t>
            </a:r>
            <a:r>
              <a:rPr lang="en-US" altLang="zh-CN" sz="1600" dirty="0" err="1">
                <a:solidFill>
                  <a:schemeClr val="tx1"/>
                </a:solidFill>
              </a:rPr>
              <a:t>Ms.Li</a:t>
            </a:r>
            <a:r>
              <a:rPr lang="en-US" altLang="zh-CN" sz="1600" dirty="0">
                <a:solidFill>
                  <a:schemeClr val="tx1"/>
                </a:solidFill>
              </a:rPr>
              <a:t>’,   ‘</a:t>
            </a:r>
            <a:r>
              <a:rPr lang="zh-CN" altLang="en-US" sz="1600" dirty="0">
                <a:solidFill>
                  <a:schemeClr val="tx1"/>
                </a:solidFill>
              </a:rPr>
              <a:t>男</a:t>
            </a:r>
            <a:r>
              <a:rPr lang="en-US" altLang="zh-CN" sz="1600" dirty="0">
                <a:solidFill>
                  <a:schemeClr val="tx1"/>
                </a:solidFill>
              </a:rPr>
              <a:t>’,   22,   ‘MA’)</a:t>
            </a:r>
            <a:r>
              <a:rPr lang="zh-CN" altLang="en-US" sz="1600" dirty="0">
                <a:solidFill>
                  <a:schemeClr val="tx1"/>
                </a:solidFill>
              </a:rPr>
              <a:t>；</a:t>
            </a:r>
          </a:p>
        </p:txBody>
      </p:sp>
    </p:spTree>
    <p:extLst>
      <p:ext uri="{BB962C8B-B14F-4D97-AF65-F5344CB8AC3E}">
        <p14:creationId xmlns:p14="http://schemas.microsoft.com/office/powerpoint/2010/main" val="42788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ea typeface="宋体" pitchFamily="2" charset="-122"/>
              </a:rPr>
              <a:t>关系数据库完整性：完整性约束命名子句</a:t>
            </a:r>
          </a:p>
        </p:txBody>
      </p:sp>
      <p:sp>
        <p:nvSpPr>
          <p:cNvPr id="30723" name="Rectangle 3"/>
          <p:cNvSpPr>
            <a:spLocks noGrp="1" noChangeArrowheads="1"/>
          </p:cNvSpPr>
          <p:nvPr>
            <p:ph type="body" idx="1"/>
          </p:nvPr>
        </p:nvSpPr>
        <p:spPr>
          <a:xfrm>
            <a:off x="107504" y="1124744"/>
            <a:ext cx="8807896" cy="864096"/>
          </a:xfrm>
          <a:solidFill>
            <a:schemeClr val="bg1">
              <a:lumMod val="90000"/>
            </a:schemeClr>
          </a:solidFill>
        </p:spPr>
        <p:txBody>
          <a:bodyPr/>
          <a:lstStyle/>
          <a:p>
            <a:pPr eaLnBrk="1" hangingPunct="1">
              <a:lnSpc>
                <a:spcPts val="3000"/>
              </a:lnSpc>
              <a:buFont typeface="Wingdings" panose="05000000000000000000" pitchFamily="2" charset="2"/>
              <a:buChar char="Ø"/>
            </a:pPr>
            <a:r>
              <a:rPr lang="zh-CN" altLang="en-US" sz="2000" b="0" dirty="0">
                <a:ea typeface="宋体" pitchFamily="2" charset="-122"/>
              </a:rPr>
              <a:t>建立学生表</a:t>
            </a:r>
            <a:r>
              <a:rPr lang="en-US" altLang="zh-CN" sz="2000" b="0" dirty="0">
                <a:ea typeface="宋体" pitchFamily="2" charset="-122"/>
              </a:rPr>
              <a:t>Student</a:t>
            </a:r>
            <a:r>
              <a:rPr lang="zh-CN" altLang="en-US" sz="2000" b="0" dirty="0">
                <a:ea typeface="宋体" pitchFamily="2" charset="-122"/>
              </a:rPr>
              <a:t>，要求学号在</a:t>
            </a:r>
            <a:r>
              <a:rPr lang="en-US" altLang="zh-CN" sz="2000" b="0" dirty="0">
                <a:ea typeface="宋体" pitchFamily="2" charset="-122"/>
              </a:rPr>
              <a:t>90000~99999</a:t>
            </a:r>
            <a:r>
              <a:rPr lang="zh-CN" altLang="en-US" sz="2000" b="0" dirty="0">
                <a:ea typeface="宋体" pitchFamily="2" charset="-122"/>
              </a:rPr>
              <a:t>之间，姓名不能取空值，年龄小于</a:t>
            </a:r>
            <a:r>
              <a:rPr lang="en-US" altLang="zh-CN" sz="2000" b="0" dirty="0">
                <a:ea typeface="宋体" pitchFamily="2" charset="-122"/>
              </a:rPr>
              <a:t>30</a:t>
            </a:r>
            <a:r>
              <a:rPr lang="zh-CN" altLang="en-US" sz="2000" b="0" dirty="0">
                <a:ea typeface="宋体" pitchFamily="2" charset="-122"/>
              </a:rPr>
              <a:t>，性别只能是“男”或“女”。</a:t>
            </a:r>
          </a:p>
        </p:txBody>
      </p:sp>
      <p:sp>
        <p:nvSpPr>
          <p:cNvPr id="4" name="Rectangle 3"/>
          <p:cNvSpPr txBox="1">
            <a:spLocks noChangeArrowheads="1"/>
          </p:cNvSpPr>
          <p:nvPr/>
        </p:nvSpPr>
        <p:spPr bwMode="auto">
          <a:xfrm>
            <a:off x="109960" y="1996976"/>
            <a:ext cx="8605464" cy="452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2800"/>
              </a:lnSpc>
              <a:buNone/>
            </a:pPr>
            <a:r>
              <a:rPr lang="en-US" altLang="zh-CN" sz="1800" b="0" kern="0" dirty="0">
                <a:solidFill>
                  <a:schemeClr val="tx2">
                    <a:lumMod val="60000"/>
                    <a:lumOff val="40000"/>
                  </a:schemeClr>
                </a:solidFill>
                <a:ea typeface="宋体" pitchFamily="2" charset="-122"/>
              </a:rPr>
              <a:t>CREATE TABLE Student</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  </a:t>
            </a:r>
            <a:r>
              <a:rPr lang="en-US" altLang="zh-CN" sz="1800" b="0" kern="0" dirty="0" err="1">
                <a:solidFill>
                  <a:schemeClr val="tx2">
                    <a:lumMod val="60000"/>
                    <a:lumOff val="40000"/>
                  </a:schemeClr>
                </a:solidFill>
                <a:ea typeface="宋体" pitchFamily="2" charset="-122"/>
              </a:rPr>
              <a:t>Sno</a:t>
            </a:r>
            <a:r>
              <a:rPr lang="en-US" altLang="zh-CN" sz="1800" b="0" kern="0" dirty="0">
                <a:solidFill>
                  <a:schemeClr val="tx2">
                    <a:lumMod val="60000"/>
                    <a:lumOff val="40000"/>
                  </a:schemeClr>
                </a:solidFill>
                <a:ea typeface="宋体" pitchFamily="2" charset="-122"/>
              </a:rPr>
              <a:t>  NUMERIC(6)</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a:t>
            </a:r>
            <a:r>
              <a:rPr lang="en-US" altLang="zh-CN" sz="1800" b="0" kern="0" dirty="0">
                <a:solidFill>
                  <a:srgbClr val="FF0000"/>
                </a:solidFill>
                <a:ea typeface="宋体" pitchFamily="2" charset="-122"/>
              </a:rPr>
              <a:t>CONSTRAINT C1 CHECK (</a:t>
            </a:r>
            <a:r>
              <a:rPr lang="en-US" altLang="zh-CN" sz="1800" b="0" kern="0" dirty="0" err="1">
                <a:solidFill>
                  <a:srgbClr val="FF0000"/>
                </a:solidFill>
                <a:ea typeface="宋体" pitchFamily="2" charset="-122"/>
              </a:rPr>
              <a:t>Sno</a:t>
            </a:r>
            <a:r>
              <a:rPr lang="en-US" altLang="zh-CN" sz="1800" b="0" kern="0" dirty="0">
                <a:solidFill>
                  <a:srgbClr val="FF0000"/>
                </a:solidFill>
                <a:ea typeface="宋体" pitchFamily="2" charset="-122"/>
              </a:rPr>
              <a:t> BETWEEN 90000 AND 99999)</a:t>
            </a:r>
            <a:r>
              <a:rPr lang="zh-CN" altLang="en-US" sz="1800" b="0" kern="0" dirty="0">
                <a:solidFill>
                  <a:srgbClr val="FF0000"/>
                </a:solidFill>
                <a:ea typeface="宋体" pitchFamily="2" charset="-122"/>
              </a:rPr>
              <a:t>，</a:t>
            </a:r>
          </a:p>
          <a:p>
            <a:pPr>
              <a:lnSpc>
                <a:spcPts val="28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Sname</a:t>
            </a:r>
            <a:r>
              <a:rPr lang="en-US" altLang="zh-CN" sz="1800" b="0" kern="0" dirty="0">
                <a:solidFill>
                  <a:schemeClr val="tx2">
                    <a:lumMod val="60000"/>
                    <a:lumOff val="40000"/>
                  </a:schemeClr>
                </a:solidFill>
                <a:ea typeface="宋体" pitchFamily="2" charset="-122"/>
              </a:rPr>
              <a:t>  CHAR(20)  </a:t>
            </a:r>
          </a:p>
          <a:p>
            <a:pPr>
              <a:lnSpc>
                <a:spcPts val="2800"/>
              </a:lnSpc>
              <a:buFont typeface="Wingdings" pitchFamily="2" charset="2"/>
              <a:buNone/>
            </a:pPr>
            <a:r>
              <a:rPr lang="en-US" altLang="zh-CN" sz="1800" b="0" kern="0" dirty="0">
                <a:solidFill>
                  <a:srgbClr val="FF0000"/>
                </a:solidFill>
                <a:ea typeface="宋体" pitchFamily="2" charset="-122"/>
              </a:rPr>
              <a:t>        CONSTRAINT C2 NOT NULL</a:t>
            </a:r>
            <a:r>
              <a:rPr lang="zh-CN" altLang="en-US" sz="1800" b="0" kern="0" dirty="0">
                <a:solidFill>
                  <a:srgbClr val="FF0000"/>
                </a:solidFill>
                <a:ea typeface="宋体" pitchFamily="2" charset="-122"/>
              </a:rPr>
              <a:t>，</a:t>
            </a:r>
          </a:p>
          <a:p>
            <a:pPr>
              <a:lnSpc>
                <a:spcPts val="28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a:solidFill>
                  <a:schemeClr val="tx2">
                    <a:lumMod val="60000"/>
                    <a:lumOff val="40000"/>
                  </a:schemeClr>
                </a:solidFill>
                <a:ea typeface="宋体" pitchFamily="2" charset="-122"/>
              </a:rPr>
              <a:t>Sage  NUMERIC(3)</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a:t>
            </a:r>
            <a:r>
              <a:rPr lang="en-US" altLang="zh-CN" sz="1800" b="0" kern="0" dirty="0">
                <a:solidFill>
                  <a:srgbClr val="FF0000"/>
                </a:solidFill>
                <a:ea typeface="宋体" pitchFamily="2" charset="-122"/>
              </a:rPr>
              <a:t>CONSTRAINT C3 CHECK (Sage &lt; 30)</a:t>
            </a:r>
            <a:r>
              <a:rPr lang="zh-CN" altLang="en-US" sz="1800" b="0" kern="0" dirty="0">
                <a:solidFill>
                  <a:srgbClr val="FF0000"/>
                </a:solidFill>
                <a:ea typeface="宋体" pitchFamily="2" charset="-122"/>
              </a:rPr>
              <a:t>，</a:t>
            </a:r>
          </a:p>
          <a:p>
            <a:pPr>
              <a:lnSpc>
                <a:spcPts val="2800"/>
              </a:lnSpc>
              <a:buFont typeface="Wingdings" pitchFamily="2" charset="2"/>
              <a:buNone/>
            </a:pPr>
            <a:r>
              <a:rPr lang="zh-CN" altLang="en-US" sz="1800" b="0" kern="0" dirty="0">
                <a:solidFill>
                  <a:schemeClr val="tx2">
                    <a:lumMod val="60000"/>
                    <a:lumOff val="40000"/>
                  </a:schemeClr>
                </a:solidFill>
                <a:ea typeface="宋体" pitchFamily="2" charset="-122"/>
              </a:rPr>
              <a:t>        </a:t>
            </a:r>
            <a:r>
              <a:rPr lang="en-US" altLang="zh-CN" sz="1800" b="0" kern="0" dirty="0" err="1">
                <a:solidFill>
                  <a:schemeClr val="tx2">
                    <a:lumMod val="60000"/>
                    <a:lumOff val="40000"/>
                  </a:schemeClr>
                </a:solidFill>
                <a:ea typeface="宋体" pitchFamily="2" charset="-122"/>
              </a:rPr>
              <a:t>Ssex</a:t>
            </a:r>
            <a:r>
              <a:rPr lang="en-US" altLang="zh-CN" sz="1800" b="0" kern="0" dirty="0">
                <a:solidFill>
                  <a:schemeClr val="tx2">
                    <a:lumMod val="60000"/>
                    <a:lumOff val="40000"/>
                  </a:schemeClr>
                </a:solidFill>
                <a:ea typeface="宋体" pitchFamily="2" charset="-122"/>
              </a:rPr>
              <a:t>  CHAR(2)</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a:t>
            </a:r>
            <a:r>
              <a:rPr lang="en-US" altLang="zh-CN" sz="1800" b="0" kern="0" dirty="0">
                <a:solidFill>
                  <a:srgbClr val="FF0000"/>
                </a:solidFill>
                <a:ea typeface="宋体" pitchFamily="2" charset="-122"/>
              </a:rPr>
              <a:t>CONSTRAINT C4 CHECK (</a:t>
            </a:r>
            <a:r>
              <a:rPr lang="en-US" altLang="zh-CN" sz="1800" b="0" kern="0" dirty="0" err="1">
                <a:solidFill>
                  <a:srgbClr val="FF0000"/>
                </a:solidFill>
                <a:ea typeface="宋体" pitchFamily="2" charset="-122"/>
              </a:rPr>
              <a:t>Ssex</a:t>
            </a:r>
            <a:r>
              <a:rPr lang="en-US" altLang="zh-CN" sz="1800" b="0" kern="0" dirty="0">
                <a:solidFill>
                  <a:srgbClr val="FF0000"/>
                </a:solidFill>
                <a:ea typeface="宋体" pitchFamily="2" charset="-122"/>
              </a:rPr>
              <a:t> IN ( '</a:t>
            </a:r>
            <a:r>
              <a:rPr lang="zh-CN" altLang="en-US" sz="1800" b="0" kern="0" dirty="0">
                <a:solidFill>
                  <a:srgbClr val="FF0000"/>
                </a:solidFill>
                <a:ea typeface="宋体" pitchFamily="2" charset="-122"/>
              </a:rPr>
              <a:t>男</a:t>
            </a:r>
            <a:r>
              <a:rPr lang="en-US" altLang="zh-CN" sz="1800" b="0" kern="0" dirty="0">
                <a:solidFill>
                  <a:srgbClr val="FF0000"/>
                </a:solidFill>
                <a:ea typeface="宋体" pitchFamily="2" charset="-122"/>
              </a:rPr>
              <a:t>'</a:t>
            </a:r>
            <a:r>
              <a:rPr lang="zh-CN" altLang="en-US" sz="1800" b="0" kern="0" dirty="0">
                <a:solidFill>
                  <a:srgbClr val="FF0000"/>
                </a:solidFill>
                <a:ea typeface="宋体" pitchFamily="2" charset="-122"/>
              </a:rPr>
              <a:t>，</a:t>
            </a:r>
            <a:r>
              <a:rPr lang="en-US" altLang="zh-CN" sz="1800" b="0" kern="0" dirty="0">
                <a:solidFill>
                  <a:srgbClr val="FF0000"/>
                </a:solidFill>
                <a:ea typeface="宋体" pitchFamily="2" charset="-122"/>
              </a:rPr>
              <a:t>'</a:t>
            </a:r>
            <a:r>
              <a:rPr lang="zh-CN" altLang="en-US" sz="1800" b="0" kern="0" dirty="0">
                <a:solidFill>
                  <a:srgbClr val="FF0000"/>
                </a:solidFill>
                <a:ea typeface="宋体" pitchFamily="2" charset="-122"/>
              </a:rPr>
              <a:t>女</a:t>
            </a:r>
            <a:r>
              <a:rPr lang="en-US" altLang="zh-CN" sz="1800" b="0" kern="0" dirty="0">
                <a:solidFill>
                  <a:srgbClr val="FF0000"/>
                </a:solidFill>
                <a:ea typeface="宋体" pitchFamily="2" charset="-122"/>
              </a:rPr>
              <a:t>'))</a:t>
            </a:r>
            <a:r>
              <a:rPr lang="zh-CN" altLang="en-US" sz="1800" b="0" kern="0" dirty="0">
                <a:solidFill>
                  <a:srgbClr val="FF0000"/>
                </a:solidFill>
                <a:ea typeface="宋体" pitchFamily="2" charset="-122"/>
              </a:rPr>
              <a:t>，</a:t>
            </a:r>
          </a:p>
          <a:p>
            <a:pPr>
              <a:lnSpc>
                <a:spcPts val="2800"/>
              </a:lnSpc>
              <a:buFont typeface="Wingdings" pitchFamily="2" charset="2"/>
              <a:buNone/>
            </a:pPr>
            <a:r>
              <a:rPr lang="zh-CN" altLang="en-US" sz="1800" b="0" kern="0" dirty="0">
                <a:solidFill>
                  <a:srgbClr val="FF0000"/>
                </a:solidFill>
                <a:ea typeface="宋体" pitchFamily="2" charset="-122"/>
              </a:rPr>
              <a:t>        </a:t>
            </a:r>
            <a:r>
              <a:rPr lang="en-US" altLang="zh-CN" sz="1800" b="0" kern="0" dirty="0">
                <a:solidFill>
                  <a:srgbClr val="FF0000"/>
                </a:solidFill>
                <a:ea typeface="宋体" pitchFamily="2" charset="-122"/>
              </a:rPr>
              <a:t>CONSTRAINT </a:t>
            </a:r>
            <a:r>
              <a:rPr lang="en-US" altLang="zh-CN" sz="1800" b="0" kern="0" dirty="0" err="1">
                <a:solidFill>
                  <a:srgbClr val="FF0000"/>
                </a:solidFill>
                <a:ea typeface="宋体" pitchFamily="2" charset="-122"/>
              </a:rPr>
              <a:t>StudentKey</a:t>
            </a:r>
            <a:r>
              <a:rPr lang="en-US" altLang="zh-CN" sz="1800" b="0" kern="0" dirty="0">
                <a:solidFill>
                  <a:srgbClr val="FF0000"/>
                </a:solidFill>
                <a:ea typeface="宋体" pitchFamily="2" charset="-122"/>
              </a:rPr>
              <a:t> PRIMARY KEY(</a:t>
            </a:r>
            <a:r>
              <a:rPr lang="en-US" altLang="zh-CN" sz="1800" b="0" kern="0" dirty="0" err="1">
                <a:solidFill>
                  <a:srgbClr val="FF0000"/>
                </a:solidFill>
                <a:ea typeface="宋体" pitchFamily="2" charset="-122"/>
              </a:rPr>
              <a:t>Sno</a:t>
            </a:r>
            <a:r>
              <a:rPr lang="en-US" altLang="zh-CN" sz="1800" b="0" kern="0" dirty="0">
                <a:solidFill>
                  <a:srgbClr val="FF0000"/>
                </a:solidFill>
                <a:ea typeface="宋体" pitchFamily="2" charset="-122"/>
              </a:rPr>
              <a:t>)</a:t>
            </a:r>
          </a:p>
          <a:p>
            <a:pPr>
              <a:lnSpc>
                <a:spcPts val="2800"/>
              </a:lnSpc>
              <a:buFont typeface="Wingdings" pitchFamily="2" charset="2"/>
              <a:buNone/>
            </a:pPr>
            <a:r>
              <a:rPr lang="en-US" altLang="zh-CN" sz="1800" b="0" kern="0" dirty="0">
                <a:solidFill>
                  <a:schemeClr val="tx2">
                    <a:lumMod val="60000"/>
                    <a:lumOff val="40000"/>
                  </a:schemeClr>
                </a:solidFill>
                <a:ea typeface="宋体" pitchFamily="2" charset="-122"/>
              </a:rPr>
              <a:t>      )</a:t>
            </a:r>
            <a:r>
              <a:rPr lang="zh-CN" altLang="en-US" sz="1800" b="0" kern="0" dirty="0">
                <a:solidFill>
                  <a:schemeClr val="tx2">
                    <a:lumMod val="60000"/>
                    <a:lumOff val="40000"/>
                  </a:schemeClr>
                </a:solidFill>
                <a:ea typeface="宋体" pitchFamily="2" charset="-122"/>
              </a:rPr>
              <a:t>；</a:t>
            </a:r>
          </a:p>
        </p:txBody>
      </p:sp>
    </p:spTree>
    <p:extLst>
      <p:ext uri="{BB962C8B-B14F-4D97-AF65-F5344CB8AC3E}">
        <p14:creationId xmlns:p14="http://schemas.microsoft.com/office/powerpoint/2010/main" val="101025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ea typeface="宋体" pitchFamily="2" charset="-122"/>
              </a:rPr>
              <a:t>关系数据库完整性：完整性约束命名子句</a:t>
            </a:r>
          </a:p>
        </p:txBody>
      </p:sp>
      <p:sp>
        <p:nvSpPr>
          <p:cNvPr id="29699" name="Rectangle 3"/>
          <p:cNvSpPr>
            <a:spLocks noGrp="1" noChangeArrowheads="1"/>
          </p:cNvSpPr>
          <p:nvPr>
            <p:ph type="body" idx="1"/>
          </p:nvPr>
        </p:nvSpPr>
        <p:spPr>
          <a:xfrm>
            <a:off x="24904" y="2348880"/>
            <a:ext cx="8795567" cy="3528392"/>
          </a:xfrm>
        </p:spPr>
        <p:txBody>
          <a:bodyPr/>
          <a:lstStyle/>
          <a:p>
            <a:pPr eaLnBrk="1" hangingPunct="1">
              <a:lnSpc>
                <a:spcPts val="3500"/>
              </a:lnSpc>
            </a:pPr>
            <a:r>
              <a:rPr lang="zh-CN" altLang="en-US" sz="2400" dirty="0">
                <a:ea typeface="宋体" pitchFamily="2" charset="-122"/>
              </a:rPr>
              <a:t>约束是数据库的基本对象，每个约束都有一个唯一的名字（无论用户是否主动赋予），数据库使用</a:t>
            </a:r>
            <a:r>
              <a:rPr lang="en-US" altLang="zh-CN" sz="2400" dirty="0">
                <a:ea typeface="宋体" pitchFamily="2" charset="-122"/>
              </a:rPr>
              <a:t>CONSTRAINT</a:t>
            </a:r>
            <a:r>
              <a:rPr lang="zh-CN" altLang="en-US" sz="2400" dirty="0">
                <a:ea typeface="宋体" pitchFamily="2" charset="-122"/>
              </a:rPr>
              <a:t>来显式地定义约束。</a:t>
            </a:r>
            <a:endParaRPr lang="zh-CN" altLang="en-US" dirty="0">
              <a:ea typeface="宋体" pitchFamily="2" charset="-122"/>
            </a:endParaRPr>
          </a:p>
          <a:p>
            <a:pPr lvl="1" eaLnBrk="1" hangingPunct="1">
              <a:lnSpc>
                <a:spcPts val="3500"/>
              </a:lnSpc>
              <a:buFont typeface="Wingdings" pitchFamily="2" charset="2"/>
              <a:buNone/>
            </a:pPr>
            <a:r>
              <a:rPr lang="en-US" altLang="zh-CN" sz="1800" dirty="0">
                <a:solidFill>
                  <a:schemeClr val="tx2">
                    <a:lumMod val="60000"/>
                    <a:lumOff val="40000"/>
                  </a:schemeClr>
                </a:solidFill>
                <a:ea typeface="宋体" pitchFamily="2" charset="-122"/>
              </a:rPr>
              <a:t>CONSTRAINT &lt;</a:t>
            </a:r>
            <a:r>
              <a:rPr lang="zh-CN" altLang="en-US" sz="1800" dirty="0">
                <a:solidFill>
                  <a:schemeClr val="tx2">
                    <a:lumMod val="60000"/>
                    <a:lumOff val="40000"/>
                  </a:schemeClr>
                </a:solidFill>
                <a:ea typeface="宋体" pitchFamily="2" charset="-122"/>
              </a:rPr>
              <a:t>完整性约束名</a:t>
            </a:r>
            <a:r>
              <a:rPr lang="en-US" altLang="zh-CN" sz="1800" dirty="0">
                <a:solidFill>
                  <a:schemeClr val="tx2">
                    <a:lumMod val="60000"/>
                    <a:lumOff val="40000"/>
                  </a:schemeClr>
                </a:solidFill>
                <a:ea typeface="宋体" pitchFamily="2" charset="-122"/>
              </a:rPr>
              <a:t>&gt;</a:t>
            </a:r>
          </a:p>
          <a:p>
            <a:pPr lvl="1">
              <a:lnSpc>
                <a:spcPts val="3500"/>
              </a:lnSpc>
              <a:buNone/>
            </a:pPr>
            <a:r>
              <a:rPr lang="zh-CN" altLang="en-US" sz="1800" dirty="0">
                <a:solidFill>
                  <a:schemeClr val="tx2">
                    <a:lumMod val="60000"/>
                    <a:lumOff val="40000"/>
                  </a:schemeClr>
                </a:solidFill>
                <a:ea typeface="宋体" pitchFamily="2" charset="-122"/>
              </a:rPr>
              <a:t>      ［</a:t>
            </a:r>
            <a:r>
              <a:rPr lang="en-US" altLang="zh-CN" sz="1800" dirty="0">
                <a:solidFill>
                  <a:schemeClr val="tx2">
                    <a:lumMod val="60000"/>
                    <a:lumOff val="40000"/>
                  </a:schemeClr>
                </a:solidFill>
                <a:ea typeface="宋体" pitchFamily="2" charset="-122"/>
              </a:rPr>
              <a:t>PRIMARY KEY</a:t>
            </a:r>
            <a:r>
              <a:rPr lang="zh-CN" altLang="en-US" sz="1800" dirty="0">
                <a:solidFill>
                  <a:schemeClr val="tx2">
                    <a:lumMod val="60000"/>
                    <a:lumOff val="40000"/>
                  </a:schemeClr>
                </a:solidFill>
                <a:ea typeface="宋体" pitchFamily="2" charset="-122"/>
              </a:rPr>
              <a:t>短语］</a:t>
            </a:r>
          </a:p>
          <a:p>
            <a:pPr lvl="1">
              <a:lnSpc>
                <a:spcPts val="3500"/>
              </a:lnSpc>
              <a:buNone/>
            </a:pPr>
            <a:r>
              <a:rPr lang="zh-CN" altLang="en-US" sz="1800" dirty="0">
                <a:solidFill>
                  <a:schemeClr val="tx2">
                    <a:lumMod val="60000"/>
                    <a:lumOff val="40000"/>
                  </a:schemeClr>
                </a:solidFill>
                <a:ea typeface="宋体" pitchFamily="2" charset="-122"/>
              </a:rPr>
              <a:t>   </a:t>
            </a:r>
            <a:r>
              <a:rPr lang="en-US" altLang="zh-CN" sz="1800" dirty="0">
                <a:solidFill>
                  <a:schemeClr val="tx2">
                    <a:lumMod val="60000"/>
                    <a:lumOff val="40000"/>
                  </a:schemeClr>
                </a:solidFill>
                <a:ea typeface="宋体" pitchFamily="2" charset="-122"/>
              </a:rPr>
              <a:t>| </a:t>
            </a:r>
            <a:r>
              <a:rPr lang="zh-CN" altLang="en-US" sz="1800" dirty="0">
                <a:solidFill>
                  <a:schemeClr val="tx2">
                    <a:lumMod val="60000"/>
                    <a:lumOff val="40000"/>
                  </a:schemeClr>
                </a:solidFill>
                <a:ea typeface="宋体" pitchFamily="2" charset="-122"/>
              </a:rPr>
              <a:t>［ </a:t>
            </a:r>
            <a:r>
              <a:rPr lang="en-US" altLang="zh-CN" sz="1800" dirty="0">
                <a:solidFill>
                  <a:schemeClr val="tx2">
                    <a:lumMod val="60000"/>
                    <a:lumOff val="40000"/>
                  </a:schemeClr>
                </a:solidFill>
                <a:ea typeface="宋体" pitchFamily="2" charset="-122"/>
              </a:rPr>
              <a:t>FOREIGN KEY</a:t>
            </a:r>
            <a:r>
              <a:rPr lang="zh-CN" altLang="en-US" sz="1800" dirty="0">
                <a:solidFill>
                  <a:schemeClr val="tx2">
                    <a:lumMod val="60000"/>
                    <a:lumOff val="40000"/>
                  </a:schemeClr>
                </a:solidFill>
                <a:ea typeface="宋体" pitchFamily="2" charset="-122"/>
              </a:rPr>
              <a:t>短语］</a:t>
            </a:r>
          </a:p>
          <a:p>
            <a:pPr lvl="1">
              <a:lnSpc>
                <a:spcPts val="3500"/>
              </a:lnSpc>
              <a:buNone/>
            </a:pPr>
            <a:r>
              <a:rPr lang="zh-CN" altLang="en-US" sz="1800" dirty="0">
                <a:solidFill>
                  <a:schemeClr val="tx2">
                    <a:lumMod val="60000"/>
                    <a:lumOff val="40000"/>
                  </a:schemeClr>
                </a:solidFill>
                <a:ea typeface="宋体" pitchFamily="2" charset="-122"/>
              </a:rPr>
              <a:t>   </a:t>
            </a:r>
            <a:r>
              <a:rPr lang="en-US" altLang="zh-CN" sz="1800" dirty="0">
                <a:solidFill>
                  <a:schemeClr val="tx2">
                    <a:lumMod val="60000"/>
                    <a:lumOff val="40000"/>
                  </a:schemeClr>
                </a:solidFill>
                <a:ea typeface="宋体" pitchFamily="2" charset="-122"/>
              </a:rPr>
              <a:t>|</a:t>
            </a:r>
            <a:r>
              <a:rPr lang="zh-CN" altLang="en-US" sz="1800" dirty="0">
                <a:solidFill>
                  <a:schemeClr val="tx2">
                    <a:lumMod val="60000"/>
                    <a:lumOff val="40000"/>
                  </a:schemeClr>
                </a:solidFill>
                <a:ea typeface="宋体" pitchFamily="2" charset="-122"/>
              </a:rPr>
              <a:t> ［ </a:t>
            </a:r>
            <a:r>
              <a:rPr lang="en-US" altLang="zh-CN" sz="1800" dirty="0">
                <a:solidFill>
                  <a:schemeClr val="tx2">
                    <a:lumMod val="60000"/>
                    <a:lumOff val="40000"/>
                  </a:schemeClr>
                </a:solidFill>
                <a:ea typeface="宋体" pitchFamily="2" charset="-122"/>
              </a:rPr>
              <a:t>CHECK</a:t>
            </a:r>
            <a:r>
              <a:rPr lang="zh-CN" altLang="en-US" sz="1800" dirty="0">
                <a:solidFill>
                  <a:schemeClr val="tx2">
                    <a:lumMod val="60000"/>
                    <a:lumOff val="40000"/>
                  </a:schemeClr>
                </a:solidFill>
                <a:ea typeface="宋体" pitchFamily="2" charset="-122"/>
              </a:rPr>
              <a:t>短语］</a:t>
            </a:r>
          </a:p>
        </p:txBody>
      </p:sp>
      <p:sp>
        <p:nvSpPr>
          <p:cNvPr id="4" name="Rectangle 3"/>
          <p:cNvSpPr txBox="1">
            <a:spLocks noChangeArrowheads="1"/>
          </p:cNvSpPr>
          <p:nvPr/>
        </p:nvSpPr>
        <p:spPr bwMode="auto">
          <a:xfrm>
            <a:off x="24904" y="1124744"/>
            <a:ext cx="8651552" cy="936104"/>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solidFill>
                  <a:srgbClr val="C00000"/>
                </a:solidFill>
                <a:ea typeface="宋体" pitchFamily="2" charset="-122"/>
              </a:rPr>
              <a:t>问题：如果定义好表结构之后，需要添加新的完整性约束，该如何处理？或者要删除某个约束，该怎么办？</a:t>
            </a:r>
            <a:endParaRPr lang="en-US" altLang="zh-CN" sz="2400" kern="0" dirty="0">
              <a:solidFill>
                <a:srgbClr val="C00000"/>
              </a:solidFill>
              <a:ea typeface="宋体" pitchFamily="2" charset="-122"/>
            </a:endParaRPr>
          </a:p>
        </p:txBody>
      </p:sp>
    </p:spTree>
    <p:extLst>
      <p:ext uri="{BB962C8B-B14F-4D97-AF65-F5344CB8AC3E}">
        <p14:creationId xmlns:p14="http://schemas.microsoft.com/office/powerpoint/2010/main" val="104310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arn(inVertical)">
                                      <p:cBhvr>
                                        <p:cTn id="7" dur="500"/>
                                        <p:tgtEl>
                                          <p:spTgt spid="2969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barn(inVertical)">
                                      <p:cBhvr>
                                        <p:cTn id="10" dur="500"/>
                                        <p:tgtEl>
                                          <p:spTgt spid="29699">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barn(inVertical)">
                                      <p:cBhvr>
                                        <p:cTn id="13" dur="500"/>
                                        <p:tgtEl>
                                          <p:spTgt spid="29699">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9699">
                                            <p:txEl>
                                              <p:pRg st="3" end="3"/>
                                            </p:txEl>
                                          </p:spTgt>
                                        </p:tgtEl>
                                        <p:attrNameLst>
                                          <p:attrName>style.visibility</p:attrName>
                                        </p:attrNameLst>
                                      </p:cBhvr>
                                      <p:to>
                                        <p:strVal val="visible"/>
                                      </p:to>
                                    </p:set>
                                    <p:animEffect transition="in" filter="barn(inVertical)">
                                      <p:cBhvr>
                                        <p:cTn id="16" dur="500"/>
                                        <p:tgtEl>
                                          <p:spTgt spid="29699">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animEffect transition="in" filter="barn(inVertical)">
                                      <p:cBhvr>
                                        <p:cTn id="19"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a:ea typeface="宋体" charset="-122"/>
              </a:rPr>
              <a:t>修改基本表</a:t>
            </a:r>
          </a:p>
        </p:txBody>
      </p:sp>
      <p:sp>
        <p:nvSpPr>
          <p:cNvPr id="32771" name="Rectangle 3"/>
          <p:cNvSpPr>
            <a:spLocks noGrp="1" noChangeArrowheads="1"/>
          </p:cNvSpPr>
          <p:nvPr>
            <p:ph type="body" idx="1"/>
          </p:nvPr>
        </p:nvSpPr>
        <p:spPr>
          <a:xfrm>
            <a:off x="467544" y="1556792"/>
            <a:ext cx="8280920" cy="4114800"/>
          </a:xfrm>
        </p:spPr>
        <p:txBody>
          <a:bodyPr/>
          <a:lstStyle/>
          <a:p>
            <a:pPr algn="just" eaLnBrk="1" hangingPunct="1">
              <a:lnSpc>
                <a:spcPct val="120000"/>
              </a:lnSpc>
              <a:buFont typeface="Wingdings" pitchFamily="2" charset="2"/>
              <a:buNone/>
            </a:pPr>
            <a:r>
              <a:rPr lang="en-US" altLang="zh-CN" sz="2400" dirty="0">
                <a:solidFill>
                  <a:srgbClr val="003399"/>
                </a:solidFill>
                <a:ea typeface="宋体" charset="-122"/>
              </a:rPr>
              <a:t>ALTER TABLE </a:t>
            </a:r>
            <a:r>
              <a:rPr lang="en-US" altLang="zh-CN" sz="2400" dirty="0">
                <a:ea typeface="宋体" charset="-122"/>
              </a:rPr>
              <a:t>&lt;</a:t>
            </a:r>
            <a:r>
              <a:rPr lang="zh-CN" altLang="en-US" sz="2400" dirty="0">
                <a:ea typeface="宋体" charset="-122"/>
              </a:rPr>
              <a:t>表名</a:t>
            </a:r>
            <a:r>
              <a:rPr lang="en-US" altLang="zh-CN" sz="2400" dirty="0">
                <a:ea typeface="宋体" charset="-122"/>
              </a:rPr>
              <a:t>&gt;</a:t>
            </a:r>
          </a:p>
          <a:p>
            <a:pPr lvl="2" algn="just" eaLnBrk="1" hangingPunct="1">
              <a:lnSpc>
                <a:spcPct val="120000"/>
              </a:lnSpc>
              <a:buFontTx/>
              <a:buNone/>
            </a:pPr>
            <a:r>
              <a:rPr lang="en-US" altLang="zh-CN" dirty="0">
                <a:ea typeface="宋体" charset="-122"/>
              </a:rPr>
              <a:t>  [ ADD &lt;</a:t>
            </a:r>
            <a:r>
              <a:rPr lang="zh-CN" altLang="en-US" dirty="0">
                <a:ea typeface="宋体" charset="-122"/>
              </a:rPr>
              <a:t>新列名</a:t>
            </a:r>
            <a:r>
              <a:rPr lang="en-US" altLang="zh-CN" dirty="0">
                <a:ea typeface="宋体" charset="-122"/>
              </a:rPr>
              <a:t>&gt; &lt;</a:t>
            </a:r>
            <a:r>
              <a:rPr lang="zh-CN" altLang="en-US" dirty="0">
                <a:ea typeface="宋体" charset="-122"/>
              </a:rPr>
              <a:t>数据类型</a:t>
            </a:r>
            <a:r>
              <a:rPr lang="en-US" altLang="zh-CN" dirty="0">
                <a:ea typeface="宋体" charset="-122"/>
              </a:rPr>
              <a:t>&gt; [ </a:t>
            </a:r>
            <a:r>
              <a:rPr lang="zh-CN" altLang="en-US" dirty="0">
                <a:ea typeface="宋体" charset="-122"/>
              </a:rPr>
              <a:t>完整性约束 </a:t>
            </a:r>
            <a:r>
              <a:rPr lang="en-US" altLang="zh-CN" dirty="0">
                <a:ea typeface="宋体" charset="-122"/>
              </a:rPr>
              <a:t>] ]</a:t>
            </a:r>
          </a:p>
          <a:p>
            <a:pPr lvl="2" algn="just" eaLnBrk="1" hangingPunct="1">
              <a:lnSpc>
                <a:spcPct val="120000"/>
              </a:lnSpc>
              <a:buFontTx/>
              <a:buNone/>
            </a:pPr>
            <a:r>
              <a:rPr lang="en-US" altLang="zh-CN" dirty="0">
                <a:ea typeface="宋体" charset="-122"/>
              </a:rPr>
              <a:t>| [ DROP &lt;</a:t>
            </a:r>
            <a:r>
              <a:rPr lang="zh-CN" altLang="en-US" dirty="0">
                <a:ea typeface="宋体" charset="-122"/>
              </a:rPr>
              <a:t>完整性约束名</a:t>
            </a:r>
            <a:r>
              <a:rPr lang="en-US" altLang="zh-CN" dirty="0">
                <a:ea typeface="宋体" charset="-122"/>
              </a:rPr>
              <a:t>&gt; ]</a:t>
            </a:r>
          </a:p>
          <a:p>
            <a:pPr lvl="2" algn="just" eaLnBrk="1" hangingPunct="1">
              <a:lnSpc>
                <a:spcPct val="120000"/>
              </a:lnSpc>
              <a:buFontTx/>
              <a:buNone/>
            </a:pPr>
            <a:r>
              <a:rPr lang="en-US" altLang="zh-CN" dirty="0">
                <a:ea typeface="宋体" charset="-122"/>
              </a:rPr>
              <a:t>| [ ALTER COLUMN&lt;</a:t>
            </a:r>
            <a:r>
              <a:rPr lang="zh-CN" altLang="en-US" dirty="0">
                <a:ea typeface="宋体" charset="-122"/>
              </a:rPr>
              <a:t>列名</a:t>
            </a:r>
            <a:r>
              <a:rPr lang="en-US" altLang="zh-CN" dirty="0">
                <a:ea typeface="宋体" charset="-122"/>
              </a:rPr>
              <a:t>&gt; &lt;</a:t>
            </a:r>
            <a:r>
              <a:rPr lang="zh-CN" altLang="en-US" dirty="0">
                <a:ea typeface="宋体" charset="-122"/>
              </a:rPr>
              <a:t>数据类型</a:t>
            </a:r>
            <a:r>
              <a:rPr lang="en-US" altLang="zh-CN" dirty="0">
                <a:ea typeface="宋体" charset="-122"/>
              </a:rPr>
              <a:t>&gt; </a:t>
            </a:r>
          </a:p>
          <a:p>
            <a:pPr lvl="2" algn="just" eaLnBrk="1" hangingPunct="1">
              <a:lnSpc>
                <a:spcPct val="120000"/>
              </a:lnSpc>
              <a:buFontTx/>
              <a:buNone/>
            </a:pPr>
            <a:r>
              <a:rPr lang="en-US" altLang="zh-CN" dirty="0">
                <a:ea typeface="宋体" charset="-122"/>
              </a:rPr>
              <a:t>|</a:t>
            </a:r>
            <a:r>
              <a:rPr lang="zh-CN" altLang="en-US" dirty="0">
                <a:ea typeface="宋体" charset="-122"/>
              </a:rPr>
              <a:t> </a:t>
            </a:r>
            <a:r>
              <a:rPr lang="en-US" altLang="zh-CN" dirty="0">
                <a:ea typeface="宋体" charset="-122"/>
              </a:rPr>
              <a:t>[drop </a:t>
            </a:r>
            <a:r>
              <a:rPr lang="zh-CN" altLang="en-US" dirty="0">
                <a:ea typeface="宋体" charset="-122"/>
              </a:rPr>
              <a:t>列名</a:t>
            </a:r>
            <a:r>
              <a:rPr lang="en-US" altLang="zh-CN" dirty="0">
                <a:ea typeface="宋体" charset="-122"/>
              </a:rPr>
              <a:t>];</a:t>
            </a:r>
            <a:endParaRPr lang="zh-CN" altLang="en-US" dirty="0">
              <a:ea typeface="宋体" charset="-122"/>
            </a:endParaRPr>
          </a:p>
          <a:p>
            <a:pPr lvl="2" algn="just" eaLnBrk="1" hangingPunct="1">
              <a:lnSpc>
                <a:spcPct val="120000"/>
              </a:lnSpc>
              <a:buFontTx/>
              <a:buNone/>
            </a:pPr>
            <a:endParaRPr lang="en-US" altLang="zh-CN" dirty="0">
              <a:ea typeface="宋体" charset="-122"/>
            </a:endParaRPr>
          </a:p>
        </p:txBody>
      </p:sp>
    </p:spTree>
    <p:extLst>
      <p:ext uri="{BB962C8B-B14F-4D97-AF65-F5344CB8AC3E}">
        <p14:creationId xmlns:p14="http://schemas.microsoft.com/office/powerpoint/2010/main" val="13188745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ea typeface="宋体" charset="-122"/>
              </a:rPr>
              <a:t>修改基本表示例</a:t>
            </a:r>
          </a:p>
        </p:txBody>
      </p:sp>
      <p:sp>
        <p:nvSpPr>
          <p:cNvPr id="33795" name="Rectangle 3"/>
          <p:cNvSpPr>
            <a:spLocks noGrp="1" noChangeArrowheads="1"/>
          </p:cNvSpPr>
          <p:nvPr>
            <p:ph type="body" idx="1"/>
          </p:nvPr>
        </p:nvSpPr>
        <p:spPr>
          <a:xfrm>
            <a:off x="367184" y="3170436"/>
            <a:ext cx="7834064" cy="1368152"/>
          </a:xfrm>
          <a:solidFill>
            <a:schemeClr val="tx2">
              <a:lumMod val="20000"/>
              <a:lumOff val="80000"/>
            </a:schemeClr>
          </a:solidFill>
        </p:spPr>
        <p:txBody>
          <a:bodyPr/>
          <a:lstStyle/>
          <a:p>
            <a:pPr eaLnBrk="1" hangingPunct="1">
              <a:lnSpc>
                <a:spcPts val="4000"/>
              </a:lnSpc>
              <a:buFont typeface="Wingdings" panose="05000000000000000000" pitchFamily="2" charset="2"/>
              <a:buChar char="l"/>
            </a:pPr>
            <a:r>
              <a:rPr lang="zh-CN" altLang="en-US" sz="2000" dirty="0">
                <a:ea typeface="宋体" charset="-122"/>
              </a:rPr>
              <a:t>将年龄的数据类型由字符型改为整型</a:t>
            </a:r>
          </a:p>
          <a:p>
            <a:pPr marL="0" indent="0" eaLnBrk="1" hangingPunct="1">
              <a:lnSpc>
                <a:spcPts val="4000"/>
              </a:lnSpc>
              <a:buNone/>
            </a:pPr>
            <a:r>
              <a:rPr lang="zh-CN" altLang="en-US" sz="2000" dirty="0">
                <a:ea typeface="宋体" charset="-122"/>
              </a:rPr>
              <a:t>     </a:t>
            </a:r>
            <a:r>
              <a:rPr lang="en-US" altLang="zh-CN" sz="2000" b="0" dirty="0">
                <a:solidFill>
                  <a:srgbClr val="003399"/>
                </a:solidFill>
                <a:ea typeface="宋体" charset="-122"/>
              </a:rPr>
              <a:t>ALTER TABLE Student ALTER COLUMN Sage INT</a:t>
            </a:r>
            <a:r>
              <a:rPr lang="zh-CN" altLang="en-US" sz="2000" b="0" dirty="0">
                <a:solidFill>
                  <a:srgbClr val="003399"/>
                </a:solidFill>
                <a:ea typeface="宋体" charset="-122"/>
              </a:rPr>
              <a:t>；</a:t>
            </a:r>
            <a:endParaRPr lang="en-US" altLang="zh-CN" sz="2000" b="0" dirty="0">
              <a:solidFill>
                <a:srgbClr val="003399"/>
              </a:solidFill>
              <a:ea typeface="宋体" charset="-122"/>
            </a:endParaRPr>
          </a:p>
          <a:p>
            <a:pPr marL="0" indent="0" eaLnBrk="1" hangingPunct="1">
              <a:lnSpc>
                <a:spcPts val="4000"/>
              </a:lnSpc>
              <a:buNone/>
            </a:pPr>
            <a:endParaRPr lang="zh-CN" altLang="en-US" sz="2000" b="0" dirty="0">
              <a:solidFill>
                <a:srgbClr val="003399"/>
              </a:solidFill>
              <a:ea typeface="宋体" charset="-122"/>
            </a:endParaRPr>
          </a:p>
        </p:txBody>
      </p:sp>
      <p:sp>
        <p:nvSpPr>
          <p:cNvPr id="4" name="Rectangle 3"/>
          <p:cNvSpPr txBox="1">
            <a:spLocks noChangeArrowheads="1"/>
          </p:cNvSpPr>
          <p:nvPr/>
        </p:nvSpPr>
        <p:spPr bwMode="auto">
          <a:xfrm>
            <a:off x="367184" y="1268760"/>
            <a:ext cx="7834064" cy="1872208"/>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ts val="4000"/>
              </a:lnSpc>
              <a:buFont typeface="Wingdings" panose="05000000000000000000" pitchFamily="2" charset="2"/>
              <a:buChar char="l"/>
            </a:pPr>
            <a:r>
              <a:rPr lang="zh-CN" altLang="en-US" sz="2000" kern="0" dirty="0">
                <a:ea typeface="宋体" charset="-122"/>
              </a:rPr>
              <a:t>向</a:t>
            </a:r>
            <a:r>
              <a:rPr lang="en-US" altLang="zh-CN" sz="2000" kern="0" dirty="0">
                <a:ea typeface="宋体" charset="-122"/>
              </a:rPr>
              <a:t>Student</a:t>
            </a:r>
            <a:r>
              <a:rPr lang="zh-CN" altLang="en-US" sz="2000" kern="0" dirty="0">
                <a:ea typeface="宋体" charset="-122"/>
              </a:rPr>
              <a:t>表增加</a:t>
            </a:r>
            <a:r>
              <a:rPr lang="zh-CN" altLang="en-US" sz="2000" kern="0" dirty="0">
                <a:latin typeface="Courier New" pitchFamily="49" charset="0"/>
                <a:ea typeface="宋体" charset="-122"/>
              </a:rPr>
              <a:t>“</a:t>
            </a:r>
            <a:r>
              <a:rPr lang="zh-CN" altLang="en-US" sz="2000" kern="0" dirty="0">
                <a:ea typeface="宋体" charset="-122"/>
              </a:rPr>
              <a:t>入学时间</a:t>
            </a:r>
            <a:r>
              <a:rPr lang="zh-CN" altLang="en-US" sz="2000" kern="0" dirty="0">
                <a:latin typeface="Courier New" pitchFamily="49" charset="0"/>
                <a:ea typeface="宋体" charset="-122"/>
              </a:rPr>
              <a:t>”</a:t>
            </a:r>
            <a:r>
              <a:rPr lang="zh-CN" altLang="en-US" sz="2000" kern="0" dirty="0">
                <a:ea typeface="宋体" charset="-122"/>
              </a:rPr>
              <a:t>列，其数据类型为日期型</a:t>
            </a:r>
          </a:p>
          <a:p>
            <a:pPr marL="457200" lvl="1" indent="0" algn="just">
              <a:lnSpc>
                <a:spcPts val="4000"/>
              </a:lnSpc>
              <a:buFontTx/>
              <a:buNone/>
            </a:pPr>
            <a:r>
              <a:rPr lang="en-US" altLang="zh-CN" sz="2000" b="0" kern="0" dirty="0">
                <a:solidFill>
                  <a:srgbClr val="003399"/>
                </a:solidFill>
                <a:ea typeface="宋体" charset="-122"/>
              </a:rPr>
              <a:t>ALTER TABLE Student ADD </a:t>
            </a:r>
            <a:r>
              <a:rPr lang="en-US" altLang="zh-CN" sz="2000" b="0" kern="0" dirty="0" err="1">
                <a:solidFill>
                  <a:srgbClr val="003399"/>
                </a:solidFill>
                <a:ea typeface="宋体" charset="-122"/>
              </a:rPr>
              <a:t>Sentrance</a:t>
            </a:r>
            <a:r>
              <a:rPr lang="en-US" altLang="zh-CN" sz="2000" b="0" kern="0" dirty="0">
                <a:solidFill>
                  <a:srgbClr val="003399"/>
                </a:solidFill>
                <a:ea typeface="宋体" charset="-122"/>
              </a:rPr>
              <a:t> DATE</a:t>
            </a:r>
            <a:r>
              <a:rPr lang="zh-CN" altLang="en-US" sz="2000" b="0" kern="0" dirty="0">
                <a:solidFill>
                  <a:srgbClr val="003399"/>
                </a:solidFill>
                <a:ea typeface="宋体" charset="-122"/>
              </a:rPr>
              <a:t>；</a:t>
            </a:r>
          </a:p>
          <a:p>
            <a:pPr marL="457200" lvl="1" indent="0" algn="just">
              <a:lnSpc>
                <a:spcPts val="4000"/>
              </a:lnSpc>
              <a:buFontTx/>
              <a:buNone/>
            </a:pPr>
            <a:r>
              <a:rPr lang="zh-CN" altLang="en-US" sz="2000" b="0" kern="0" dirty="0">
                <a:ea typeface="宋体" charset="-122"/>
              </a:rPr>
              <a:t>注：新增加的列一律为空值。</a:t>
            </a:r>
          </a:p>
        </p:txBody>
      </p:sp>
      <p:sp>
        <p:nvSpPr>
          <p:cNvPr id="5" name="Rectangle 3"/>
          <p:cNvSpPr txBox="1">
            <a:spLocks noChangeArrowheads="1"/>
          </p:cNvSpPr>
          <p:nvPr/>
        </p:nvSpPr>
        <p:spPr bwMode="auto">
          <a:xfrm>
            <a:off x="367184" y="4653136"/>
            <a:ext cx="7834064" cy="1368152"/>
          </a:xfrm>
          <a:prstGeom prst="rect">
            <a:avLst/>
          </a:prstGeom>
          <a:solidFill>
            <a:srgbClr val="FFCCFF"/>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4000"/>
              </a:lnSpc>
              <a:buFont typeface="Wingdings" panose="05000000000000000000" pitchFamily="2" charset="2"/>
              <a:buChar char="l"/>
            </a:pPr>
            <a:r>
              <a:rPr lang="zh-CN" altLang="en-US" sz="2000" kern="0" dirty="0">
                <a:ea typeface="宋体" charset="-122"/>
              </a:rPr>
              <a:t>增加课程名称必须取唯一值的约束条件</a:t>
            </a:r>
          </a:p>
          <a:p>
            <a:pPr marL="0" indent="0">
              <a:lnSpc>
                <a:spcPts val="4000"/>
              </a:lnSpc>
              <a:buFontTx/>
              <a:buNone/>
            </a:pPr>
            <a:r>
              <a:rPr lang="zh-CN" altLang="en-US" sz="2000" kern="0" dirty="0">
                <a:ea typeface="宋体" charset="-122"/>
              </a:rPr>
              <a:t>    </a:t>
            </a:r>
            <a:r>
              <a:rPr lang="en-US" altLang="zh-CN" sz="2000" b="0" kern="0" dirty="0">
                <a:solidFill>
                  <a:srgbClr val="003399"/>
                </a:solidFill>
                <a:ea typeface="宋体" charset="-122"/>
              </a:rPr>
              <a:t>ALTER TABLE Course ADD UNIQUE(</a:t>
            </a:r>
            <a:r>
              <a:rPr lang="en-US" altLang="zh-CN" sz="2000" b="0" kern="0" dirty="0" err="1">
                <a:solidFill>
                  <a:srgbClr val="003399"/>
                </a:solidFill>
                <a:ea typeface="宋体" charset="-122"/>
              </a:rPr>
              <a:t>Cname</a:t>
            </a:r>
            <a:r>
              <a:rPr lang="en-US" altLang="zh-CN" sz="2000" b="0" kern="0" dirty="0">
                <a:solidFill>
                  <a:srgbClr val="003399"/>
                </a:solidFill>
                <a:ea typeface="宋体" charset="-122"/>
              </a:rPr>
              <a:t>); </a:t>
            </a:r>
          </a:p>
        </p:txBody>
      </p:sp>
    </p:spTree>
    <p:extLst>
      <p:ext uri="{BB962C8B-B14F-4D97-AF65-F5344CB8AC3E}">
        <p14:creationId xmlns:p14="http://schemas.microsoft.com/office/powerpoint/2010/main" val="7058509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5">
                                            <p:bg/>
                                          </p:spTgt>
                                        </p:tgtEl>
                                        <p:attrNameLst>
                                          <p:attrName>style.visibility</p:attrName>
                                        </p:attrNameLst>
                                      </p:cBhvr>
                                      <p:to>
                                        <p:strVal val="visible"/>
                                      </p:to>
                                    </p:set>
                                    <p:animEffect transition="in" filter="wipe(down)">
                                      <p:cBhvr>
                                        <p:cTn id="7" dur="500"/>
                                        <p:tgtEl>
                                          <p:spTgt spid="3379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wipe(down)">
                                      <p:cBhvr>
                                        <p:cTn id="12" dur="500"/>
                                        <p:tgtEl>
                                          <p:spTgt spid="33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wipe(down)">
                                      <p:cBhvr>
                                        <p:cTn id="17" dur="500"/>
                                        <p:tgtEl>
                                          <p:spTgt spid="337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ea typeface="宋体" pitchFamily="2" charset="-122"/>
              </a:rPr>
              <a:t>关系数据库完整性：完整性约束命名子句</a:t>
            </a:r>
          </a:p>
        </p:txBody>
      </p:sp>
      <p:sp>
        <p:nvSpPr>
          <p:cNvPr id="31747" name="Rectangle 3"/>
          <p:cNvSpPr>
            <a:spLocks noGrp="1" noChangeArrowheads="1"/>
          </p:cNvSpPr>
          <p:nvPr>
            <p:ph type="body" idx="1"/>
          </p:nvPr>
        </p:nvSpPr>
        <p:spPr>
          <a:xfrm>
            <a:off x="185738" y="1124744"/>
            <a:ext cx="8562726" cy="720080"/>
          </a:xfrm>
          <a:solidFill>
            <a:schemeClr val="bg1">
              <a:lumMod val="90000"/>
            </a:schemeClr>
          </a:solidFill>
        </p:spPr>
        <p:txBody>
          <a:bodyPr/>
          <a:lstStyle/>
          <a:p>
            <a:pPr>
              <a:lnSpc>
                <a:spcPct val="160000"/>
              </a:lnSpc>
            </a:pPr>
            <a:r>
              <a:rPr lang="en-US" altLang="zh-CN" sz="2400" dirty="0">
                <a:ea typeface="宋体" pitchFamily="2" charset="-122"/>
              </a:rPr>
              <a:t>ALTER TABLE</a:t>
            </a:r>
            <a:r>
              <a:rPr lang="zh-CN" altLang="en-US" sz="2400" dirty="0">
                <a:ea typeface="宋体" pitchFamily="2" charset="-122"/>
              </a:rPr>
              <a:t>：修改表中的完整性约束</a:t>
            </a:r>
          </a:p>
        </p:txBody>
      </p:sp>
      <p:sp>
        <p:nvSpPr>
          <p:cNvPr id="5" name="Rectangle 3"/>
          <p:cNvSpPr txBox="1">
            <a:spLocks noChangeArrowheads="1"/>
          </p:cNvSpPr>
          <p:nvPr/>
        </p:nvSpPr>
        <p:spPr bwMode="auto">
          <a:xfrm>
            <a:off x="185738" y="1844824"/>
            <a:ext cx="872966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Font typeface="Wingdings" panose="05000000000000000000" pitchFamily="2" charset="2"/>
              <a:buChar char="Ø"/>
            </a:pPr>
            <a:r>
              <a:rPr lang="zh-CN" altLang="en-US" sz="2000" b="0" kern="0" dirty="0">
                <a:ea typeface="宋体" pitchFamily="2" charset="-122"/>
              </a:rPr>
              <a:t>修改</a:t>
            </a:r>
            <a:r>
              <a:rPr lang="en-US" altLang="zh-CN" sz="2000" b="0" kern="0" dirty="0">
                <a:ea typeface="宋体" pitchFamily="2" charset="-122"/>
              </a:rPr>
              <a:t>Student</a:t>
            </a:r>
            <a:r>
              <a:rPr lang="zh-CN" altLang="en-US" sz="2000" b="0" kern="0" dirty="0">
                <a:ea typeface="宋体" pitchFamily="2" charset="-122"/>
              </a:rPr>
              <a:t>表中的约束，要求学号改为在</a:t>
            </a:r>
            <a:r>
              <a:rPr lang="en-US" altLang="zh-CN" sz="2000" b="0" kern="0" dirty="0">
                <a:ea typeface="宋体" pitchFamily="2" charset="-122"/>
              </a:rPr>
              <a:t>900000~999999</a:t>
            </a:r>
            <a:r>
              <a:rPr lang="zh-CN" altLang="en-US" sz="2000" b="0" kern="0" dirty="0">
                <a:ea typeface="宋体" pitchFamily="2" charset="-122"/>
              </a:rPr>
              <a:t>之间，年龄由小于</a:t>
            </a:r>
            <a:r>
              <a:rPr lang="en-US" altLang="zh-CN" sz="2000" b="0" kern="0" dirty="0">
                <a:ea typeface="宋体" pitchFamily="2" charset="-122"/>
              </a:rPr>
              <a:t>30</a:t>
            </a:r>
            <a:r>
              <a:rPr lang="zh-CN" altLang="en-US" sz="2000" b="0" kern="0" dirty="0">
                <a:ea typeface="宋体" pitchFamily="2" charset="-122"/>
              </a:rPr>
              <a:t>改为小于</a:t>
            </a:r>
            <a:r>
              <a:rPr lang="en-US" altLang="zh-CN" sz="2000" b="0" kern="0" dirty="0">
                <a:ea typeface="宋体" pitchFamily="2" charset="-122"/>
              </a:rPr>
              <a:t>40</a:t>
            </a:r>
          </a:p>
        </p:txBody>
      </p:sp>
      <p:sp>
        <p:nvSpPr>
          <p:cNvPr id="6" name="Rectangle 3"/>
          <p:cNvSpPr txBox="1">
            <a:spLocks noChangeArrowheads="1"/>
          </p:cNvSpPr>
          <p:nvPr/>
        </p:nvSpPr>
        <p:spPr bwMode="auto">
          <a:xfrm>
            <a:off x="150466" y="3383456"/>
            <a:ext cx="5760640" cy="2646139"/>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Font typeface="Wingdings" pitchFamily="2" charset="2"/>
              <a:buNone/>
            </a:pPr>
            <a:r>
              <a:rPr lang="en-US" altLang="zh-CN" sz="1600" b="0" kern="0" dirty="0">
                <a:solidFill>
                  <a:schemeClr val="tx2">
                    <a:lumMod val="60000"/>
                    <a:lumOff val="40000"/>
                  </a:schemeClr>
                </a:solidFill>
                <a:ea typeface="宋体" pitchFamily="2" charset="-122"/>
              </a:rPr>
              <a:t>ALTER TABLE Student</a:t>
            </a:r>
          </a:p>
          <a:p>
            <a:pPr>
              <a:lnSpc>
                <a:spcPts val="3000"/>
              </a:lnSpc>
              <a:buFont typeface="Wingdings" pitchFamily="2" charset="2"/>
              <a:buNone/>
            </a:pPr>
            <a:r>
              <a:rPr lang="en-US" altLang="zh-CN" sz="1600" b="0" kern="0" dirty="0">
                <a:solidFill>
                  <a:schemeClr val="tx2">
                    <a:lumMod val="60000"/>
                    <a:lumOff val="40000"/>
                  </a:schemeClr>
                </a:solidFill>
                <a:ea typeface="宋体" pitchFamily="2" charset="-122"/>
              </a:rPr>
              <a:t>DROP CONSTRAINT C1;</a:t>
            </a:r>
          </a:p>
          <a:p>
            <a:pPr>
              <a:lnSpc>
                <a:spcPts val="3000"/>
              </a:lnSpc>
              <a:buFont typeface="Wingdings" pitchFamily="2" charset="2"/>
              <a:buNone/>
            </a:pPr>
            <a:r>
              <a:rPr lang="en-US" altLang="zh-CN" sz="1600" b="0" kern="0" dirty="0">
                <a:solidFill>
                  <a:srgbClr val="FF0000"/>
                </a:solidFill>
                <a:ea typeface="宋体" pitchFamily="2" charset="-122"/>
              </a:rPr>
              <a:t>ALTER TABLE Student</a:t>
            </a:r>
          </a:p>
          <a:p>
            <a:pPr>
              <a:lnSpc>
                <a:spcPts val="3000"/>
              </a:lnSpc>
              <a:buFont typeface="Wingdings" pitchFamily="2" charset="2"/>
              <a:buNone/>
            </a:pPr>
            <a:r>
              <a:rPr lang="en-US" altLang="zh-CN" sz="1600" b="0" kern="0" dirty="0">
                <a:solidFill>
                  <a:srgbClr val="FF0000"/>
                </a:solidFill>
                <a:ea typeface="宋体" pitchFamily="2" charset="-122"/>
              </a:rPr>
              <a:t>ADD CONSTRAINT C1 </a:t>
            </a:r>
          </a:p>
          <a:p>
            <a:pPr>
              <a:lnSpc>
                <a:spcPts val="3000"/>
              </a:lnSpc>
              <a:buFont typeface="Wingdings" pitchFamily="2" charset="2"/>
              <a:buNone/>
            </a:pPr>
            <a:r>
              <a:rPr lang="en-US" altLang="zh-CN" sz="1600" b="0" kern="0" dirty="0">
                <a:solidFill>
                  <a:srgbClr val="FF0000"/>
                </a:solidFill>
                <a:ea typeface="宋体" pitchFamily="2" charset="-122"/>
              </a:rPr>
              <a:t>CHECK (</a:t>
            </a:r>
            <a:r>
              <a:rPr lang="en-US" altLang="zh-CN" sz="1600" b="0" kern="0" dirty="0" err="1">
                <a:solidFill>
                  <a:srgbClr val="FF0000"/>
                </a:solidFill>
                <a:ea typeface="宋体" pitchFamily="2" charset="-122"/>
              </a:rPr>
              <a:t>Sno</a:t>
            </a:r>
            <a:r>
              <a:rPr lang="en-US" altLang="zh-CN" sz="1600" b="0" kern="0" dirty="0">
                <a:solidFill>
                  <a:srgbClr val="FF0000"/>
                </a:solidFill>
                <a:ea typeface="宋体" pitchFamily="2" charset="-122"/>
              </a:rPr>
              <a:t> BETWEEN 900000 AND 999999);</a:t>
            </a:r>
            <a:endParaRPr lang="zh-CN" altLang="en-US" sz="1600" b="0" kern="0" dirty="0">
              <a:solidFill>
                <a:srgbClr val="FF0000"/>
              </a:solidFill>
              <a:ea typeface="宋体" pitchFamily="2" charset="-122"/>
            </a:endParaRPr>
          </a:p>
        </p:txBody>
      </p:sp>
      <p:sp>
        <p:nvSpPr>
          <p:cNvPr id="4" name="Rectangle 3"/>
          <p:cNvSpPr txBox="1">
            <a:spLocks noChangeArrowheads="1"/>
          </p:cNvSpPr>
          <p:nvPr/>
        </p:nvSpPr>
        <p:spPr bwMode="auto">
          <a:xfrm>
            <a:off x="4463480" y="2465783"/>
            <a:ext cx="4680520" cy="1728490"/>
          </a:xfrm>
          <a:prstGeom prst="rect">
            <a:avLst/>
          </a:prstGeom>
          <a:solidFill>
            <a:schemeClr val="accent6">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000"/>
              </a:lnSpc>
              <a:buFont typeface="Wingdings" pitchFamily="2" charset="2"/>
              <a:buNone/>
            </a:pPr>
            <a:r>
              <a:rPr lang="en-US" altLang="zh-CN" sz="1600" b="0" kern="0" dirty="0">
                <a:solidFill>
                  <a:schemeClr val="tx2">
                    <a:lumMod val="60000"/>
                    <a:lumOff val="40000"/>
                  </a:schemeClr>
                </a:solidFill>
                <a:ea typeface="宋体" pitchFamily="2" charset="-122"/>
              </a:rPr>
              <a:t>ALTER TABLE Student</a:t>
            </a:r>
          </a:p>
          <a:p>
            <a:pPr>
              <a:lnSpc>
                <a:spcPts val="3000"/>
              </a:lnSpc>
              <a:buFont typeface="Wingdings" pitchFamily="2" charset="2"/>
              <a:buNone/>
            </a:pPr>
            <a:r>
              <a:rPr lang="en-US" altLang="zh-CN" sz="1600" b="0" kern="0" dirty="0">
                <a:solidFill>
                  <a:schemeClr val="tx2">
                    <a:lumMod val="60000"/>
                    <a:lumOff val="40000"/>
                  </a:schemeClr>
                </a:solidFill>
                <a:ea typeface="宋体" pitchFamily="2" charset="-122"/>
              </a:rPr>
              <a:t>DROP CONSTRAINT C3;</a:t>
            </a:r>
          </a:p>
          <a:p>
            <a:pPr>
              <a:lnSpc>
                <a:spcPts val="3000"/>
              </a:lnSpc>
              <a:buFont typeface="Wingdings" pitchFamily="2" charset="2"/>
              <a:buNone/>
            </a:pPr>
            <a:r>
              <a:rPr lang="en-US" altLang="zh-CN" sz="1600" b="0" kern="0" dirty="0">
                <a:solidFill>
                  <a:srgbClr val="FF0000"/>
                </a:solidFill>
                <a:ea typeface="宋体" pitchFamily="2" charset="-122"/>
              </a:rPr>
              <a:t>ALTER TABLE Student</a:t>
            </a:r>
          </a:p>
          <a:p>
            <a:pPr>
              <a:lnSpc>
                <a:spcPts val="3000"/>
              </a:lnSpc>
              <a:buFont typeface="Wingdings" pitchFamily="2" charset="2"/>
              <a:buNone/>
            </a:pPr>
            <a:r>
              <a:rPr lang="en-US" altLang="zh-CN" sz="1600" b="0" kern="0" dirty="0">
                <a:solidFill>
                  <a:srgbClr val="FF0000"/>
                </a:solidFill>
                <a:ea typeface="宋体" pitchFamily="2" charset="-122"/>
              </a:rPr>
              <a:t>ADD CONSTRAINT C3 CHECK (Sage &lt; 40)</a:t>
            </a:r>
            <a:r>
              <a:rPr lang="en-US" altLang="zh-CN" sz="1600" kern="0" dirty="0">
                <a:solidFill>
                  <a:srgbClr val="FF0000"/>
                </a:solidFill>
                <a:ea typeface="宋体" pitchFamily="2" charset="-122"/>
              </a:rPr>
              <a:t>;</a:t>
            </a:r>
            <a:endParaRPr lang="zh-CN" altLang="en-US" sz="1600" kern="0" dirty="0">
              <a:solidFill>
                <a:srgbClr val="FF0000"/>
              </a:solidFill>
              <a:ea typeface="宋体" pitchFamily="2" charset="-122"/>
            </a:endParaRPr>
          </a:p>
        </p:txBody>
      </p:sp>
    </p:spTree>
    <p:extLst>
      <p:ext uri="{BB962C8B-B14F-4D97-AF65-F5344CB8AC3E}">
        <p14:creationId xmlns:p14="http://schemas.microsoft.com/office/powerpoint/2010/main" val="124959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ea typeface="宋体" pitchFamily="2" charset="-122"/>
              </a:rPr>
              <a:t>关系数据库完整性：定义域</a:t>
            </a:r>
          </a:p>
        </p:txBody>
      </p:sp>
      <p:sp>
        <p:nvSpPr>
          <p:cNvPr id="33795" name="Rectangle 3"/>
          <p:cNvSpPr>
            <a:spLocks noGrp="1" noChangeArrowheads="1"/>
          </p:cNvSpPr>
          <p:nvPr>
            <p:ph type="body" idx="1"/>
          </p:nvPr>
        </p:nvSpPr>
        <p:spPr>
          <a:xfrm>
            <a:off x="185738" y="1124744"/>
            <a:ext cx="8346702" cy="864096"/>
          </a:xfrm>
          <a:solidFill>
            <a:schemeClr val="bg1">
              <a:lumMod val="90000"/>
            </a:schemeClr>
          </a:solidFill>
        </p:spPr>
        <p:txBody>
          <a:bodyPr/>
          <a:lstStyle/>
          <a:p>
            <a:pPr eaLnBrk="1" hangingPunct="1">
              <a:lnSpc>
                <a:spcPct val="120000"/>
              </a:lnSpc>
            </a:pPr>
            <a:r>
              <a:rPr lang="en-US" altLang="zh-CN" sz="2000" dirty="0">
                <a:ea typeface="宋体" pitchFamily="2" charset="-122"/>
              </a:rPr>
              <a:t>SQL</a:t>
            </a:r>
            <a:r>
              <a:rPr lang="zh-CN" altLang="en-US" sz="2000" dirty="0">
                <a:ea typeface="宋体" pitchFamily="2" charset="-122"/>
              </a:rPr>
              <a:t>支持域的概念，提供了</a:t>
            </a:r>
            <a:r>
              <a:rPr lang="en-US" altLang="zh-CN" sz="2000" dirty="0">
                <a:solidFill>
                  <a:srgbClr val="FF0000"/>
                </a:solidFill>
                <a:ea typeface="宋体" pitchFamily="2" charset="-122"/>
              </a:rPr>
              <a:t>CREATE DOMAIN</a:t>
            </a:r>
            <a:r>
              <a:rPr lang="zh-CN" altLang="en-US" sz="2000" dirty="0">
                <a:ea typeface="宋体" pitchFamily="2" charset="-122"/>
              </a:rPr>
              <a:t>语句建立域并定义域应满足的完整性约束条件。</a:t>
            </a:r>
          </a:p>
        </p:txBody>
      </p:sp>
      <p:sp>
        <p:nvSpPr>
          <p:cNvPr id="4" name="Rectangle 3"/>
          <p:cNvSpPr txBox="1">
            <a:spLocks noChangeArrowheads="1"/>
          </p:cNvSpPr>
          <p:nvPr/>
        </p:nvSpPr>
        <p:spPr bwMode="auto">
          <a:xfrm>
            <a:off x="221606" y="2132856"/>
            <a:ext cx="834670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20000"/>
              </a:lnSpc>
              <a:buFont typeface="Wingdings" panose="05000000000000000000" pitchFamily="2" charset="2"/>
              <a:buChar char="Ø"/>
            </a:pPr>
            <a:r>
              <a:rPr lang="zh-CN" altLang="en-US" sz="1800" b="0" kern="0" dirty="0">
                <a:ea typeface="宋体" pitchFamily="2" charset="-122"/>
              </a:rPr>
              <a:t>建立一个性别域，并声明性别域的取值范围</a:t>
            </a:r>
          </a:p>
          <a:p>
            <a:pPr>
              <a:lnSpc>
                <a:spcPct val="120000"/>
              </a:lnSpc>
              <a:buFont typeface="Wingdings" pitchFamily="2" charset="2"/>
              <a:buNone/>
            </a:pPr>
            <a:r>
              <a:rPr lang="zh-CN" altLang="en-US" sz="1800" b="0" kern="0" dirty="0">
                <a:ea typeface="宋体" pitchFamily="2" charset="-122"/>
              </a:rPr>
              <a:t>           </a:t>
            </a:r>
            <a:r>
              <a:rPr lang="en-US" altLang="zh-CN" sz="1800" b="0" kern="0" dirty="0">
                <a:solidFill>
                  <a:schemeClr val="tx2">
                    <a:lumMod val="60000"/>
                    <a:lumOff val="40000"/>
                  </a:schemeClr>
                </a:solidFill>
                <a:ea typeface="宋体" pitchFamily="2" charset="-122"/>
              </a:rPr>
              <a:t>CREATE DOMAIN </a:t>
            </a:r>
            <a:r>
              <a:rPr lang="en-US" altLang="zh-CN" sz="1800" b="0" kern="0" dirty="0" err="1">
                <a:solidFill>
                  <a:schemeClr val="tx2">
                    <a:lumMod val="60000"/>
                    <a:lumOff val="40000"/>
                  </a:schemeClr>
                </a:solidFill>
                <a:ea typeface="宋体" pitchFamily="2" charset="-122"/>
              </a:rPr>
              <a:t>GenderDomain</a:t>
            </a:r>
            <a:r>
              <a:rPr lang="en-US" altLang="zh-CN" sz="1800" b="0" kern="0" dirty="0">
                <a:solidFill>
                  <a:schemeClr val="tx2">
                    <a:lumMod val="60000"/>
                    <a:lumOff val="40000"/>
                  </a:schemeClr>
                </a:solidFill>
                <a:ea typeface="宋体" pitchFamily="2" charset="-122"/>
              </a:rPr>
              <a:t> CHAR(2)</a:t>
            </a:r>
          </a:p>
          <a:p>
            <a:pPr>
              <a:lnSpc>
                <a:spcPct val="120000"/>
              </a:lnSpc>
              <a:buFont typeface="Wingdings" pitchFamily="2" charset="2"/>
              <a:buNone/>
            </a:pPr>
            <a:r>
              <a:rPr lang="en-US" altLang="zh-CN" sz="1800" b="0" kern="0" dirty="0">
                <a:solidFill>
                  <a:schemeClr val="tx2">
                    <a:lumMod val="60000"/>
                    <a:lumOff val="40000"/>
                  </a:schemeClr>
                </a:solidFill>
                <a:ea typeface="宋体" pitchFamily="2" charset="-122"/>
              </a:rPr>
              <a:t>           CHECK ( VALUE IN ('</a:t>
            </a:r>
            <a:r>
              <a:rPr lang="zh-CN" altLang="en-US" sz="1800" b="0" kern="0" dirty="0">
                <a:solidFill>
                  <a:schemeClr val="tx2">
                    <a:lumMod val="60000"/>
                    <a:lumOff val="40000"/>
                  </a:schemeClr>
                </a:solidFill>
                <a:ea typeface="宋体" pitchFamily="2" charset="-122"/>
              </a:rPr>
              <a:t>男</a:t>
            </a:r>
            <a:r>
              <a:rPr lang="en-US" altLang="zh-CN" sz="1800" b="0" kern="0" dirty="0">
                <a:solidFill>
                  <a:schemeClr val="tx2">
                    <a:lumMod val="60000"/>
                    <a:lumOff val="40000"/>
                  </a:schemeClr>
                </a:solidFill>
                <a:ea typeface="宋体" pitchFamily="2" charset="-122"/>
              </a:rPr>
              <a:t>'</a:t>
            </a:r>
            <a:r>
              <a:rPr lang="zh-CN" altLang="en-US" sz="1800" b="0" kern="0" dirty="0">
                <a:solidFill>
                  <a:schemeClr val="tx2">
                    <a:lumMod val="60000"/>
                    <a:lumOff val="40000"/>
                  </a:schemeClr>
                </a:solidFill>
                <a:ea typeface="宋体" pitchFamily="2" charset="-122"/>
              </a:rPr>
              <a:t>，</a:t>
            </a:r>
            <a:r>
              <a:rPr lang="en-US" altLang="zh-CN" sz="1800" b="0" kern="0" dirty="0">
                <a:solidFill>
                  <a:schemeClr val="tx2">
                    <a:lumMod val="60000"/>
                    <a:lumOff val="40000"/>
                  </a:schemeClr>
                </a:solidFill>
                <a:ea typeface="宋体" pitchFamily="2" charset="-122"/>
              </a:rPr>
              <a:t>'</a:t>
            </a:r>
            <a:r>
              <a:rPr lang="zh-CN" altLang="en-US" sz="1800" b="0" kern="0" dirty="0">
                <a:solidFill>
                  <a:schemeClr val="tx2">
                    <a:lumMod val="60000"/>
                    <a:lumOff val="40000"/>
                  </a:schemeClr>
                </a:solidFill>
                <a:ea typeface="宋体" pitchFamily="2" charset="-122"/>
              </a:rPr>
              <a:t>女</a:t>
            </a:r>
            <a:r>
              <a:rPr lang="en-US" altLang="zh-CN" sz="1800" b="0" kern="0" dirty="0">
                <a:solidFill>
                  <a:schemeClr val="tx2">
                    <a:lumMod val="60000"/>
                    <a:lumOff val="40000"/>
                  </a:schemeClr>
                </a:solidFill>
                <a:ea typeface="宋体" pitchFamily="2" charset="-122"/>
              </a:rPr>
              <a:t>') );</a:t>
            </a:r>
          </a:p>
          <a:p>
            <a:pPr>
              <a:lnSpc>
                <a:spcPct val="120000"/>
              </a:lnSpc>
              <a:buFont typeface="Wingdings" pitchFamily="2" charset="2"/>
              <a:buNone/>
            </a:pPr>
            <a:endParaRPr lang="en-US" altLang="zh-CN" sz="1800" b="0" kern="0" dirty="0">
              <a:ea typeface="宋体" pitchFamily="2" charset="-122"/>
            </a:endParaRPr>
          </a:p>
          <a:p>
            <a:pPr>
              <a:lnSpc>
                <a:spcPct val="120000"/>
              </a:lnSpc>
              <a:buFont typeface="Wingdings" panose="05000000000000000000" pitchFamily="2" charset="2"/>
              <a:buChar char="Ø"/>
            </a:pPr>
            <a:r>
              <a:rPr lang="zh-CN" altLang="en-US" sz="1800" b="0" kern="0" dirty="0">
                <a:ea typeface="宋体" pitchFamily="2" charset="-122"/>
              </a:rPr>
              <a:t>建立一个性别域，并对定义中的约束命名</a:t>
            </a:r>
          </a:p>
          <a:p>
            <a:pPr>
              <a:lnSpc>
                <a:spcPct val="120000"/>
              </a:lnSpc>
              <a:buFont typeface="Wingdings" pitchFamily="2" charset="2"/>
              <a:buNone/>
            </a:pPr>
            <a:r>
              <a:rPr lang="zh-CN" altLang="en-US" sz="1800" b="0" kern="0" dirty="0">
                <a:ea typeface="宋体" pitchFamily="2" charset="-122"/>
              </a:rPr>
              <a:t>           </a:t>
            </a:r>
            <a:r>
              <a:rPr lang="en-US" altLang="zh-CN" sz="1800" b="0" kern="0" dirty="0">
                <a:solidFill>
                  <a:schemeClr val="tx2">
                    <a:lumMod val="60000"/>
                    <a:lumOff val="40000"/>
                  </a:schemeClr>
                </a:solidFill>
                <a:ea typeface="宋体" pitchFamily="2" charset="-122"/>
              </a:rPr>
              <a:t>CREATE DOMAIN </a:t>
            </a:r>
            <a:r>
              <a:rPr lang="en-US" altLang="zh-CN" sz="1800" b="0" kern="0" dirty="0" err="1">
                <a:solidFill>
                  <a:schemeClr val="tx2">
                    <a:lumMod val="60000"/>
                    <a:lumOff val="40000"/>
                  </a:schemeClr>
                </a:solidFill>
                <a:ea typeface="宋体" pitchFamily="2" charset="-122"/>
              </a:rPr>
              <a:t>GenderDomain</a:t>
            </a:r>
            <a:r>
              <a:rPr lang="en-US" altLang="zh-CN" sz="1800" b="0" kern="0" dirty="0">
                <a:solidFill>
                  <a:schemeClr val="tx2">
                    <a:lumMod val="60000"/>
                    <a:lumOff val="40000"/>
                  </a:schemeClr>
                </a:solidFill>
                <a:ea typeface="宋体" pitchFamily="2" charset="-122"/>
              </a:rPr>
              <a:t> CHAR(2)</a:t>
            </a:r>
          </a:p>
          <a:p>
            <a:pPr>
              <a:lnSpc>
                <a:spcPct val="120000"/>
              </a:lnSpc>
              <a:buFont typeface="Wingdings" pitchFamily="2" charset="2"/>
              <a:buNone/>
            </a:pPr>
            <a:r>
              <a:rPr lang="en-US" altLang="zh-CN" sz="1800" b="0" kern="0" dirty="0">
                <a:solidFill>
                  <a:schemeClr val="tx2">
                    <a:lumMod val="60000"/>
                    <a:lumOff val="40000"/>
                  </a:schemeClr>
                </a:solidFill>
                <a:ea typeface="宋体" pitchFamily="2" charset="-122"/>
              </a:rPr>
              <a:t>           CONSTRAINT GD CHECK ( VALUE IN ('</a:t>
            </a:r>
            <a:r>
              <a:rPr lang="zh-CN" altLang="en-US" sz="1800" b="0" kern="0" dirty="0">
                <a:solidFill>
                  <a:schemeClr val="tx2">
                    <a:lumMod val="60000"/>
                    <a:lumOff val="40000"/>
                  </a:schemeClr>
                </a:solidFill>
                <a:ea typeface="宋体" pitchFamily="2" charset="-122"/>
              </a:rPr>
              <a:t>男</a:t>
            </a:r>
            <a:r>
              <a:rPr lang="en-US" altLang="zh-CN" sz="1800" b="0" kern="0" dirty="0">
                <a:solidFill>
                  <a:schemeClr val="tx2">
                    <a:lumMod val="60000"/>
                    <a:lumOff val="40000"/>
                  </a:schemeClr>
                </a:solidFill>
                <a:ea typeface="宋体" pitchFamily="2" charset="-122"/>
              </a:rPr>
              <a:t>'</a:t>
            </a:r>
            <a:r>
              <a:rPr lang="zh-CN" altLang="en-US" sz="1800" b="0" kern="0" dirty="0">
                <a:solidFill>
                  <a:schemeClr val="tx2">
                    <a:lumMod val="60000"/>
                    <a:lumOff val="40000"/>
                  </a:schemeClr>
                </a:solidFill>
                <a:ea typeface="宋体" pitchFamily="2" charset="-122"/>
              </a:rPr>
              <a:t>，</a:t>
            </a:r>
            <a:r>
              <a:rPr lang="en-US" altLang="zh-CN" sz="1800" b="0" kern="0" dirty="0">
                <a:solidFill>
                  <a:schemeClr val="tx2">
                    <a:lumMod val="60000"/>
                    <a:lumOff val="40000"/>
                  </a:schemeClr>
                </a:solidFill>
                <a:ea typeface="宋体" pitchFamily="2" charset="-122"/>
              </a:rPr>
              <a:t>'</a:t>
            </a:r>
            <a:r>
              <a:rPr lang="zh-CN" altLang="en-US" sz="1800" b="0" kern="0" dirty="0">
                <a:solidFill>
                  <a:schemeClr val="tx2">
                    <a:lumMod val="60000"/>
                    <a:lumOff val="40000"/>
                  </a:schemeClr>
                </a:solidFill>
                <a:ea typeface="宋体" pitchFamily="2" charset="-122"/>
              </a:rPr>
              <a:t>女</a:t>
            </a:r>
            <a:r>
              <a:rPr lang="en-US" altLang="zh-CN" sz="1800" b="0" kern="0" dirty="0">
                <a:solidFill>
                  <a:schemeClr val="tx2">
                    <a:lumMod val="60000"/>
                    <a:lumOff val="40000"/>
                  </a:schemeClr>
                </a:solidFill>
                <a:ea typeface="宋体" pitchFamily="2" charset="-122"/>
              </a:rPr>
              <a:t>') );</a:t>
            </a:r>
          </a:p>
        </p:txBody>
      </p:sp>
      <p:sp>
        <p:nvSpPr>
          <p:cNvPr id="2" name="圆角矩形标注 1"/>
          <p:cNvSpPr/>
          <p:nvPr/>
        </p:nvSpPr>
        <p:spPr bwMode="auto">
          <a:xfrm>
            <a:off x="5596644" y="5630118"/>
            <a:ext cx="3096344" cy="510778"/>
          </a:xfrm>
          <a:prstGeom prst="wedgeRoundRectCallout">
            <a:avLst>
              <a:gd name="adj1" fmla="val -67706"/>
              <a:gd name="adj2" fmla="val -177576"/>
              <a:gd name="adj3" fmla="val 16667"/>
            </a:avLst>
          </a:prstGeom>
          <a:solidFill>
            <a:srgbClr val="FF66FF"/>
          </a:solidFill>
          <a:ln>
            <a:noFill/>
          </a:ln>
          <a:effectLst/>
        </p:spPr>
        <p:txBody>
          <a:bodyPr vert="horz" wrap="square" lIns="91440" tIns="45720" rIns="91440" bIns="45720" numCol="1" rtlCol="0" anchor="t" anchorCtr="0" compatLnSpc="1">
            <a:prstTxWarp prst="textNoShape">
              <a:avLst/>
            </a:prstTxWarp>
            <a:spAutoFit/>
          </a:bodyPr>
          <a:lstStyle/>
          <a:p>
            <a:pPr algn="l">
              <a:lnSpc>
                <a:spcPct val="120000"/>
              </a:lnSpc>
              <a:buFont typeface="Wingdings" pitchFamily="2" charset="2"/>
              <a:buNone/>
            </a:pPr>
            <a:r>
              <a:rPr lang="en-US" altLang="zh-CN" b="0" kern="0" dirty="0" err="1">
                <a:solidFill>
                  <a:schemeClr val="tx1"/>
                </a:solidFill>
                <a:ea typeface="宋体" pitchFamily="2" charset="-122"/>
              </a:rPr>
              <a:t>Ssex</a:t>
            </a:r>
            <a:r>
              <a:rPr lang="en-US" altLang="zh-CN" b="0" kern="0" dirty="0">
                <a:solidFill>
                  <a:schemeClr val="tx1"/>
                </a:solidFill>
                <a:ea typeface="宋体" pitchFamily="2" charset="-122"/>
              </a:rPr>
              <a:t>  </a:t>
            </a:r>
            <a:r>
              <a:rPr lang="en-US" altLang="zh-CN" b="0" kern="0" dirty="0" err="1">
                <a:solidFill>
                  <a:schemeClr val="tx1"/>
                </a:solidFill>
                <a:ea typeface="宋体" pitchFamily="2" charset="-122"/>
              </a:rPr>
              <a:t>GenderDomain</a:t>
            </a:r>
            <a:endParaRPr lang="en-US" altLang="zh-CN" b="0" kern="0" dirty="0">
              <a:solidFill>
                <a:schemeClr val="tx1"/>
              </a:solidFill>
              <a:ea typeface="宋体" pitchFamily="2" charset="-122"/>
            </a:endParaRPr>
          </a:p>
        </p:txBody>
      </p:sp>
    </p:spTree>
    <p:extLst>
      <p:ext uri="{BB962C8B-B14F-4D97-AF65-F5344CB8AC3E}">
        <p14:creationId xmlns:p14="http://schemas.microsoft.com/office/powerpoint/2010/main" val="174468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ea typeface="宋体" pitchFamily="2" charset="-122"/>
              </a:rPr>
              <a:t>关系数据库完整性：定义域</a:t>
            </a:r>
          </a:p>
        </p:txBody>
      </p:sp>
      <p:sp>
        <p:nvSpPr>
          <p:cNvPr id="34819" name="Rectangle 3"/>
          <p:cNvSpPr>
            <a:spLocks noGrp="1" noChangeArrowheads="1"/>
          </p:cNvSpPr>
          <p:nvPr>
            <p:ph type="body" idx="1"/>
          </p:nvPr>
        </p:nvSpPr>
        <p:spPr>
          <a:xfrm>
            <a:off x="201390" y="1196752"/>
            <a:ext cx="7372350" cy="3600400"/>
          </a:xfrm>
        </p:spPr>
        <p:txBody>
          <a:bodyPr/>
          <a:lstStyle/>
          <a:p>
            <a:pPr eaLnBrk="1" hangingPunct="1">
              <a:lnSpc>
                <a:spcPct val="130000"/>
              </a:lnSpc>
              <a:buFont typeface="Wingdings" panose="05000000000000000000" pitchFamily="2" charset="2"/>
              <a:buChar char="Ø"/>
            </a:pPr>
            <a:r>
              <a:rPr lang="zh-CN" altLang="en-US" sz="2000" dirty="0">
                <a:ea typeface="宋体" pitchFamily="2" charset="-122"/>
              </a:rPr>
              <a:t>删除域</a:t>
            </a:r>
            <a:r>
              <a:rPr lang="en-US" altLang="zh-CN" sz="2000" dirty="0" err="1">
                <a:ea typeface="宋体" pitchFamily="2" charset="-122"/>
              </a:rPr>
              <a:t>GenderDomain</a:t>
            </a:r>
            <a:r>
              <a:rPr lang="zh-CN" altLang="en-US" sz="2000" dirty="0">
                <a:ea typeface="宋体" pitchFamily="2" charset="-122"/>
              </a:rPr>
              <a:t>的约束</a:t>
            </a:r>
            <a:r>
              <a:rPr lang="en-US" altLang="zh-CN" sz="2000" dirty="0">
                <a:ea typeface="宋体" pitchFamily="2" charset="-122"/>
              </a:rPr>
              <a:t>GD</a:t>
            </a:r>
            <a:endParaRPr lang="zh-CN" altLang="en-US" sz="2000" dirty="0">
              <a:ea typeface="宋体" pitchFamily="2" charset="-122"/>
            </a:endParaRPr>
          </a:p>
          <a:p>
            <a:pPr eaLnBrk="1" hangingPunct="1">
              <a:lnSpc>
                <a:spcPct val="130000"/>
              </a:lnSpc>
              <a:buFont typeface="Wingdings" pitchFamily="2" charset="2"/>
              <a:buNone/>
            </a:pPr>
            <a:r>
              <a:rPr lang="zh-CN" altLang="en-US" sz="2000" dirty="0">
                <a:ea typeface="宋体" pitchFamily="2" charset="-122"/>
              </a:rPr>
              <a:t>           </a:t>
            </a:r>
            <a:r>
              <a:rPr lang="en-US" altLang="zh-CN" sz="1800" b="0" dirty="0">
                <a:solidFill>
                  <a:schemeClr val="tx2">
                    <a:lumMod val="60000"/>
                    <a:lumOff val="40000"/>
                  </a:schemeClr>
                </a:solidFill>
                <a:ea typeface="宋体" pitchFamily="2" charset="-122"/>
              </a:rPr>
              <a:t>ALTER  DOMAIN  </a:t>
            </a:r>
            <a:r>
              <a:rPr lang="en-US" altLang="zh-CN" sz="1800" b="0" dirty="0" err="1">
                <a:solidFill>
                  <a:schemeClr val="tx2">
                    <a:lumMod val="60000"/>
                    <a:lumOff val="40000"/>
                  </a:schemeClr>
                </a:solidFill>
                <a:ea typeface="宋体" pitchFamily="2" charset="-122"/>
              </a:rPr>
              <a:t>GenderDomain</a:t>
            </a:r>
            <a:r>
              <a:rPr lang="en-US" altLang="zh-CN" sz="1800" b="0" dirty="0">
                <a:solidFill>
                  <a:schemeClr val="tx2">
                    <a:lumMod val="60000"/>
                    <a:lumOff val="40000"/>
                  </a:schemeClr>
                </a:solidFill>
                <a:ea typeface="宋体" pitchFamily="2" charset="-122"/>
              </a:rPr>
              <a:t>  </a:t>
            </a:r>
          </a:p>
          <a:p>
            <a:pPr eaLnBrk="1" hangingPunct="1">
              <a:lnSpc>
                <a:spcPct val="130000"/>
              </a:lnSpc>
              <a:buFont typeface="Wingdings" pitchFamily="2" charset="2"/>
              <a:buNone/>
            </a:pPr>
            <a:r>
              <a:rPr lang="en-US" altLang="zh-CN" sz="1800" b="0" dirty="0">
                <a:solidFill>
                  <a:schemeClr val="tx2">
                    <a:lumMod val="60000"/>
                    <a:lumOff val="40000"/>
                  </a:schemeClr>
                </a:solidFill>
                <a:ea typeface="宋体" pitchFamily="2" charset="-122"/>
              </a:rPr>
              <a:t>           DROP CONSTRAINT GD;</a:t>
            </a:r>
          </a:p>
          <a:p>
            <a:pPr eaLnBrk="1" hangingPunct="1">
              <a:lnSpc>
                <a:spcPct val="130000"/>
              </a:lnSpc>
              <a:buFont typeface="Wingdings" pitchFamily="2" charset="2"/>
              <a:buNone/>
            </a:pPr>
            <a:endParaRPr lang="en-US" altLang="zh-CN" sz="2000" b="0" dirty="0">
              <a:solidFill>
                <a:schemeClr val="tx2">
                  <a:lumMod val="60000"/>
                  <a:lumOff val="40000"/>
                </a:schemeClr>
              </a:solidFill>
              <a:ea typeface="宋体" pitchFamily="2" charset="-122"/>
            </a:endParaRPr>
          </a:p>
          <a:p>
            <a:pPr eaLnBrk="1" hangingPunct="1">
              <a:lnSpc>
                <a:spcPct val="130000"/>
              </a:lnSpc>
              <a:buFont typeface="Wingdings" panose="05000000000000000000" pitchFamily="2" charset="2"/>
              <a:buChar char="Ø"/>
            </a:pPr>
            <a:r>
              <a:rPr lang="zh-CN" altLang="en-US" sz="2000" dirty="0">
                <a:ea typeface="宋体" pitchFamily="2" charset="-122"/>
              </a:rPr>
              <a:t>在域</a:t>
            </a:r>
            <a:r>
              <a:rPr lang="en-US" altLang="zh-CN" sz="2000" dirty="0" err="1">
                <a:ea typeface="宋体" pitchFamily="2" charset="-122"/>
              </a:rPr>
              <a:t>GenderDomain</a:t>
            </a:r>
            <a:r>
              <a:rPr lang="zh-CN" altLang="en-US" sz="2000" dirty="0">
                <a:ea typeface="宋体" pitchFamily="2" charset="-122"/>
              </a:rPr>
              <a:t>上增加约束</a:t>
            </a:r>
            <a:r>
              <a:rPr lang="en-US" altLang="zh-CN" sz="2000" dirty="0">
                <a:ea typeface="宋体" pitchFamily="2" charset="-122"/>
              </a:rPr>
              <a:t>GDD</a:t>
            </a:r>
            <a:endParaRPr lang="zh-CN" altLang="en-US" sz="2000" dirty="0">
              <a:ea typeface="宋体" pitchFamily="2" charset="-122"/>
            </a:endParaRPr>
          </a:p>
          <a:p>
            <a:pPr eaLnBrk="1" hangingPunct="1">
              <a:lnSpc>
                <a:spcPct val="130000"/>
              </a:lnSpc>
              <a:buFont typeface="Wingdings" pitchFamily="2" charset="2"/>
              <a:buNone/>
            </a:pPr>
            <a:r>
              <a:rPr lang="zh-CN" altLang="en-US" sz="1800" dirty="0">
                <a:ea typeface="宋体" pitchFamily="2" charset="-122"/>
              </a:rPr>
              <a:t>           </a:t>
            </a:r>
            <a:r>
              <a:rPr lang="en-US" altLang="zh-CN" sz="1800" b="0" dirty="0">
                <a:solidFill>
                  <a:schemeClr val="tx2">
                    <a:lumMod val="60000"/>
                    <a:lumOff val="40000"/>
                  </a:schemeClr>
                </a:solidFill>
                <a:ea typeface="宋体" pitchFamily="2" charset="-122"/>
              </a:rPr>
              <a:t>ALTER  DOMAIN  </a:t>
            </a:r>
            <a:r>
              <a:rPr lang="en-US" altLang="zh-CN" sz="1800" b="0" dirty="0" err="1">
                <a:solidFill>
                  <a:schemeClr val="tx2">
                    <a:lumMod val="60000"/>
                    <a:lumOff val="40000"/>
                  </a:schemeClr>
                </a:solidFill>
                <a:ea typeface="宋体" pitchFamily="2" charset="-122"/>
              </a:rPr>
              <a:t>GenderDomain</a:t>
            </a:r>
            <a:r>
              <a:rPr lang="en-US" altLang="zh-CN" sz="1800" b="0" dirty="0">
                <a:solidFill>
                  <a:schemeClr val="tx2">
                    <a:lumMod val="60000"/>
                    <a:lumOff val="40000"/>
                  </a:schemeClr>
                </a:solidFill>
                <a:ea typeface="宋体" pitchFamily="2" charset="-122"/>
              </a:rPr>
              <a:t>  </a:t>
            </a:r>
          </a:p>
          <a:p>
            <a:pPr eaLnBrk="1" hangingPunct="1">
              <a:lnSpc>
                <a:spcPct val="130000"/>
              </a:lnSpc>
              <a:buFont typeface="Wingdings" pitchFamily="2" charset="2"/>
              <a:buNone/>
            </a:pPr>
            <a:r>
              <a:rPr lang="en-US" altLang="zh-CN" sz="1800" b="0" dirty="0">
                <a:solidFill>
                  <a:schemeClr val="tx2">
                    <a:lumMod val="60000"/>
                    <a:lumOff val="40000"/>
                  </a:schemeClr>
                </a:solidFill>
                <a:ea typeface="宋体" pitchFamily="2" charset="-122"/>
              </a:rPr>
              <a:t>          ADD CONSTRAINT GDD </a:t>
            </a:r>
          </a:p>
          <a:p>
            <a:pPr eaLnBrk="1" hangingPunct="1">
              <a:lnSpc>
                <a:spcPct val="130000"/>
              </a:lnSpc>
              <a:buFont typeface="Wingdings" pitchFamily="2" charset="2"/>
              <a:buNone/>
            </a:pPr>
            <a:r>
              <a:rPr lang="en-US" altLang="zh-CN" sz="1800" b="0" dirty="0">
                <a:solidFill>
                  <a:schemeClr val="tx2">
                    <a:lumMod val="60000"/>
                    <a:lumOff val="40000"/>
                  </a:schemeClr>
                </a:solidFill>
                <a:ea typeface="宋体" pitchFamily="2" charset="-122"/>
              </a:rPr>
              <a:t>          CHECK ( VALUE IN ( '1'</a:t>
            </a:r>
            <a:r>
              <a:rPr lang="zh-CN" altLang="en-US" sz="1800" b="0" dirty="0">
                <a:solidFill>
                  <a:schemeClr val="tx2">
                    <a:lumMod val="60000"/>
                    <a:lumOff val="40000"/>
                  </a:schemeClr>
                </a:solidFill>
                <a:ea typeface="宋体" pitchFamily="2" charset="-122"/>
              </a:rPr>
              <a:t>，</a:t>
            </a:r>
            <a:r>
              <a:rPr lang="en-US" altLang="zh-CN" sz="1800" b="0" dirty="0">
                <a:solidFill>
                  <a:schemeClr val="tx2">
                    <a:lumMod val="60000"/>
                    <a:lumOff val="40000"/>
                  </a:schemeClr>
                </a:solidFill>
                <a:ea typeface="宋体" pitchFamily="2" charset="-122"/>
              </a:rPr>
              <a:t>'0') ); </a:t>
            </a:r>
          </a:p>
        </p:txBody>
      </p:sp>
      <p:sp>
        <p:nvSpPr>
          <p:cNvPr id="2" name="圆角矩形标注 1"/>
          <p:cNvSpPr/>
          <p:nvPr/>
        </p:nvSpPr>
        <p:spPr bwMode="auto">
          <a:xfrm>
            <a:off x="1691680" y="5229200"/>
            <a:ext cx="6768752" cy="519221"/>
          </a:xfrm>
          <a:prstGeom prst="wedgeRoundRectCallout">
            <a:avLst>
              <a:gd name="adj1" fmla="val -44532"/>
              <a:gd name="adj2" fmla="val -152702"/>
              <a:gd name="adj3" fmla="val 16667"/>
            </a:avLst>
          </a:prstGeom>
          <a:solidFill>
            <a:srgbClr val="FF66FF"/>
          </a:solidFill>
          <a:ln>
            <a:noFill/>
          </a:ln>
          <a:effectLst/>
        </p:spPr>
        <p:txBody>
          <a:bodyPr vert="horz" wrap="square" lIns="91440" tIns="45720" rIns="91440" bIns="45720" numCol="1" rtlCol="0" anchor="t" anchorCtr="0" compatLnSpc="1">
            <a:prstTxWarp prst="textNoShape">
              <a:avLst/>
            </a:prstTxWarp>
            <a:spAutoFit/>
          </a:bodyPr>
          <a:lstStyle/>
          <a:p>
            <a:pPr lvl="1" algn="l" eaLnBrk="1" hangingPunct="1">
              <a:lnSpc>
                <a:spcPct val="130000"/>
              </a:lnSpc>
            </a:pPr>
            <a:r>
              <a:rPr lang="zh-CN" altLang="en-US" dirty="0">
                <a:solidFill>
                  <a:schemeClr val="tx1"/>
                </a:solidFill>
                <a:ea typeface="宋体" pitchFamily="2" charset="-122"/>
              </a:rPr>
              <a:t>将性别的取值范围由 </a:t>
            </a:r>
            <a:r>
              <a:rPr lang="en-US" altLang="zh-CN" dirty="0">
                <a:solidFill>
                  <a:schemeClr val="tx1"/>
                </a:solidFill>
                <a:ea typeface="宋体" pitchFamily="2" charset="-122"/>
              </a:rPr>
              <a:t>(‘</a:t>
            </a:r>
            <a:r>
              <a:rPr lang="zh-CN" altLang="en-US" dirty="0">
                <a:solidFill>
                  <a:schemeClr val="tx1"/>
                </a:solidFill>
                <a:ea typeface="宋体" pitchFamily="2" charset="-122"/>
              </a:rPr>
              <a:t>男</a:t>
            </a:r>
            <a:r>
              <a:rPr lang="en-US" altLang="zh-CN" dirty="0">
                <a:solidFill>
                  <a:schemeClr val="tx1"/>
                </a:solidFill>
                <a:ea typeface="宋体" pitchFamily="2" charset="-122"/>
              </a:rPr>
              <a:t>’</a:t>
            </a:r>
            <a:r>
              <a:rPr lang="zh-CN" altLang="en-US" dirty="0">
                <a:solidFill>
                  <a:schemeClr val="tx1"/>
                </a:solidFill>
                <a:ea typeface="宋体" pitchFamily="2" charset="-122"/>
              </a:rPr>
              <a:t>，</a:t>
            </a:r>
            <a:r>
              <a:rPr lang="en-US" altLang="zh-CN" dirty="0">
                <a:solidFill>
                  <a:schemeClr val="tx1"/>
                </a:solidFill>
                <a:ea typeface="宋体" pitchFamily="2" charset="-122"/>
              </a:rPr>
              <a:t>‘</a:t>
            </a:r>
            <a:r>
              <a:rPr lang="zh-CN" altLang="en-US" dirty="0">
                <a:solidFill>
                  <a:schemeClr val="tx1"/>
                </a:solidFill>
                <a:ea typeface="宋体" pitchFamily="2" charset="-122"/>
              </a:rPr>
              <a:t>女</a:t>
            </a:r>
            <a:r>
              <a:rPr lang="en-US" altLang="zh-CN" dirty="0">
                <a:solidFill>
                  <a:schemeClr val="tx1"/>
                </a:solidFill>
                <a:ea typeface="宋体" pitchFamily="2" charset="-122"/>
              </a:rPr>
              <a:t>’) </a:t>
            </a:r>
            <a:r>
              <a:rPr lang="zh-CN" altLang="en-US" dirty="0">
                <a:solidFill>
                  <a:schemeClr val="tx1"/>
                </a:solidFill>
                <a:ea typeface="宋体" pitchFamily="2" charset="-122"/>
              </a:rPr>
              <a:t>改为  </a:t>
            </a:r>
            <a:r>
              <a:rPr lang="en-US" altLang="zh-CN" dirty="0">
                <a:solidFill>
                  <a:schemeClr val="tx1"/>
                </a:solidFill>
                <a:ea typeface="宋体" pitchFamily="2" charset="-122"/>
              </a:rPr>
              <a:t>( '1'</a:t>
            </a:r>
            <a:r>
              <a:rPr lang="zh-CN" altLang="en-US" dirty="0">
                <a:solidFill>
                  <a:schemeClr val="tx1"/>
                </a:solidFill>
                <a:ea typeface="宋体" pitchFamily="2" charset="-122"/>
              </a:rPr>
              <a:t>，</a:t>
            </a:r>
            <a:r>
              <a:rPr lang="en-US" altLang="zh-CN" dirty="0">
                <a:solidFill>
                  <a:schemeClr val="tx1"/>
                </a:solidFill>
                <a:ea typeface="宋体" pitchFamily="2" charset="-122"/>
              </a:rPr>
              <a:t>'0') </a:t>
            </a:r>
          </a:p>
        </p:txBody>
      </p:sp>
    </p:spTree>
    <p:extLst>
      <p:ext uri="{BB962C8B-B14F-4D97-AF65-F5344CB8AC3E}">
        <p14:creationId xmlns:p14="http://schemas.microsoft.com/office/powerpoint/2010/main" val="2059998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ea typeface="宋体" charset="-122"/>
              </a:rPr>
              <a:t>删除基本表 </a:t>
            </a:r>
          </a:p>
        </p:txBody>
      </p:sp>
      <p:sp>
        <p:nvSpPr>
          <p:cNvPr id="34819" name="Rectangle 3"/>
          <p:cNvSpPr>
            <a:spLocks noGrp="1" noChangeArrowheads="1"/>
          </p:cNvSpPr>
          <p:nvPr>
            <p:ph type="body" idx="1"/>
          </p:nvPr>
        </p:nvSpPr>
        <p:spPr>
          <a:xfrm>
            <a:off x="445170" y="1268760"/>
            <a:ext cx="8451850" cy="864096"/>
          </a:xfrm>
          <a:solidFill>
            <a:schemeClr val="bg1">
              <a:lumMod val="90000"/>
            </a:schemeClr>
          </a:solidFill>
        </p:spPr>
        <p:txBody>
          <a:bodyPr/>
          <a:lstStyle/>
          <a:p>
            <a:pPr eaLnBrk="1" hangingPunct="1">
              <a:buSzPct val="65000"/>
              <a:buFont typeface="Wingdings" panose="05000000000000000000" pitchFamily="2" charset="2"/>
              <a:buChar char="l"/>
            </a:pPr>
            <a:r>
              <a:rPr lang="en-US" altLang="zh-CN" dirty="0">
                <a:solidFill>
                  <a:srgbClr val="3366CC"/>
                </a:solidFill>
                <a:ea typeface="宋体" charset="-122"/>
              </a:rPr>
              <a:t>DROP TABLE &lt;</a:t>
            </a:r>
            <a:r>
              <a:rPr lang="zh-CN" altLang="en-US" dirty="0">
                <a:solidFill>
                  <a:srgbClr val="3366CC"/>
                </a:solidFill>
                <a:ea typeface="宋体" charset="-122"/>
              </a:rPr>
              <a:t>表名</a:t>
            </a:r>
            <a:r>
              <a:rPr lang="en-US" altLang="zh-CN" dirty="0">
                <a:solidFill>
                  <a:srgbClr val="3366CC"/>
                </a:solidFill>
                <a:ea typeface="宋体" charset="-122"/>
              </a:rPr>
              <a:t>&gt;</a:t>
            </a:r>
          </a:p>
        </p:txBody>
      </p:sp>
      <p:sp>
        <p:nvSpPr>
          <p:cNvPr id="4" name="Rectangle 3"/>
          <p:cNvSpPr txBox="1">
            <a:spLocks noChangeArrowheads="1"/>
          </p:cNvSpPr>
          <p:nvPr/>
        </p:nvSpPr>
        <p:spPr bwMode="auto">
          <a:xfrm>
            <a:off x="410642" y="2805956"/>
            <a:ext cx="848637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buSzPct val="65000"/>
              <a:buFont typeface="Wingdings" panose="05000000000000000000" pitchFamily="2" charset="2"/>
              <a:buChar char="l"/>
            </a:pPr>
            <a:r>
              <a:rPr lang="zh-CN" altLang="en-US" dirty="0">
                <a:ea typeface="宋体" charset="-122"/>
              </a:rPr>
              <a:t>删除</a:t>
            </a:r>
            <a:r>
              <a:rPr lang="en-US" altLang="zh-CN" dirty="0">
                <a:ea typeface="宋体" charset="-122"/>
              </a:rPr>
              <a:t>Student</a:t>
            </a:r>
            <a:r>
              <a:rPr lang="zh-CN" altLang="en-US" dirty="0">
                <a:ea typeface="宋体" charset="-122"/>
              </a:rPr>
              <a:t>表</a:t>
            </a:r>
          </a:p>
          <a:p>
            <a:pPr marL="457200" lvl="1" indent="0">
              <a:lnSpc>
                <a:spcPct val="160000"/>
              </a:lnSpc>
              <a:buSzPct val="65000"/>
              <a:buNone/>
            </a:pPr>
            <a:r>
              <a:rPr lang="en-US" altLang="zh-CN" dirty="0">
                <a:ea typeface="宋体" charset="-122"/>
              </a:rPr>
              <a:t>DROP TABLE  Student  </a:t>
            </a:r>
            <a:r>
              <a:rPr lang="en-US" altLang="zh-CN" dirty="0">
                <a:solidFill>
                  <a:srgbClr val="C00000"/>
                </a:solidFill>
                <a:ea typeface="宋体" charset="-122"/>
              </a:rPr>
              <a:t>CASCADE</a:t>
            </a:r>
            <a:r>
              <a:rPr lang="en-US" altLang="zh-CN" dirty="0">
                <a:ea typeface="宋体" charset="-122"/>
              </a:rPr>
              <a:t> ;</a:t>
            </a:r>
          </a:p>
          <a:p>
            <a:pPr lvl="1">
              <a:lnSpc>
                <a:spcPct val="160000"/>
              </a:lnSpc>
              <a:buFont typeface="Wingdings" pitchFamily="2" charset="2"/>
              <a:buChar char="n"/>
            </a:pPr>
            <a:r>
              <a:rPr lang="zh-CN" altLang="en-US" b="0" kern="0" dirty="0">
                <a:ea typeface="宋体" charset="-122"/>
              </a:rPr>
              <a:t>基本表定义被删除，数据被删除；</a:t>
            </a:r>
          </a:p>
          <a:p>
            <a:pPr lvl="1">
              <a:lnSpc>
                <a:spcPct val="160000"/>
              </a:lnSpc>
              <a:buFont typeface="Wingdings" pitchFamily="2" charset="2"/>
              <a:buChar char="n"/>
            </a:pPr>
            <a:r>
              <a:rPr lang="zh-CN" altLang="en-US" b="0" kern="0" dirty="0">
                <a:ea typeface="宋体" charset="-122"/>
              </a:rPr>
              <a:t>表上建立的索引、视图、触发器等也被删除；</a:t>
            </a:r>
          </a:p>
          <a:p>
            <a:pPr algn="just">
              <a:buFont typeface="Wingdings" pitchFamily="2" charset="2"/>
              <a:buNone/>
            </a:pPr>
            <a:endParaRPr lang="en-US" altLang="zh-CN" b="0" kern="0" dirty="0">
              <a:ea typeface="宋体" charset="-122"/>
            </a:endParaRPr>
          </a:p>
        </p:txBody>
      </p:sp>
    </p:spTree>
    <p:extLst>
      <p:ext uri="{BB962C8B-B14F-4D97-AF65-F5344CB8AC3E}">
        <p14:creationId xmlns:p14="http://schemas.microsoft.com/office/powerpoint/2010/main" val="20905935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引子</a:t>
            </a:r>
          </a:p>
        </p:txBody>
      </p:sp>
      <p:pic>
        <p:nvPicPr>
          <p:cNvPr id="151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86" y="2780928"/>
            <a:ext cx="873442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标注 4"/>
          <p:cNvSpPr/>
          <p:nvPr/>
        </p:nvSpPr>
        <p:spPr bwMode="auto">
          <a:xfrm>
            <a:off x="257409" y="1498084"/>
            <a:ext cx="8572178" cy="783193"/>
          </a:xfrm>
          <a:prstGeom prst="wedgeRoundRectCallout">
            <a:avLst>
              <a:gd name="adj1" fmla="val 344"/>
              <a:gd name="adj2" fmla="val 127204"/>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algn="l"/>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DBMS</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向我们</a:t>
            </a:r>
            <a:r>
              <a:rPr lang="zh-CN" altLang="en-US" dirty="0">
                <a:solidFill>
                  <a:schemeClr val="tx1"/>
                </a:solidFill>
                <a:latin typeface="黑体" panose="02010609060101010101" pitchFamily="49" charset="-122"/>
                <a:ea typeface="黑体" panose="02010609060101010101" pitchFamily="49" charset="-122"/>
              </a:rPr>
              <a:t>屏蔽了数据的存储细节，应用程序员只需要关注数据的逻辑结构。这使得为所有关系数据库提供统一的标准操作语言提供了基础。</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027571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286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1524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286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524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2286000" y="3338513"/>
            <a:ext cx="5988496"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r>
              <a:rPr lang="zh-CN" altLang="en-US" sz="2800" b="0" dirty="0">
                <a:solidFill>
                  <a:srgbClr val="C00000"/>
                </a:solidFill>
                <a:latin typeface="黑体" panose="02010609060101010101" pitchFamily="49" charset="-122"/>
                <a:ea typeface="黑体" panose="02010609060101010101" pitchFamily="49" charset="-122"/>
              </a:rPr>
              <a:t>数据查询</a:t>
            </a:r>
            <a:endParaRPr lang="ko-KR" altLang="en-US" sz="2800" b="0" dirty="0">
              <a:solidFill>
                <a:srgbClr val="C00000"/>
              </a:solidFill>
              <a:latin typeface="黑体" panose="02010609060101010101" pitchFamily="49" charset="-122"/>
            </a:endParaRPr>
          </a:p>
        </p:txBody>
      </p:sp>
      <p:sp>
        <p:nvSpPr>
          <p:cNvPr id="33828" name="AutoShape 36"/>
          <p:cNvSpPr>
            <a:spLocks noChangeArrowheads="1"/>
          </p:cNvSpPr>
          <p:nvPr/>
        </p:nvSpPr>
        <p:spPr bwMode="auto">
          <a:xfrm>
            <a:off x="1524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2286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524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286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524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19565318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ea typeface="宋体" charset="-122"/>
              </a:rPr>
              <a:t>数据操作：数据查询</a:t>
            </a:r>
          </a:p>
        </p:txBody>
      </p:sp>
      <p:sp>
        <p:nvSpPr>
          <p:cNvPr id="52227" name="Rectangle 3"/>
          <p:cNvSpPr>
            <a:spLocks noGrp="1" noChangeArrowheads="1"/>
          </p:cNvSpPr>
          <p:nvPr>
            <p:ph type="body" idx="1"/>
          </p:nvPr>
        </p:nvSpPr>
        <p:spPr>
          <a:xfrm>
            <a:off x="323528" y="1340768"/>
            <a:ext cx="7906072" cy="5060032"/>
          </a:xfrm>
        </p:spPr>
        <p:txBody>
          <a:bodyPr/>
          <a:lstStyle/>
          <a:p>
            <a:pPr algn="just" eaLnBrk="1" hangingPunct="1">
              <a:lnSpc>
                <a:spcPct val="140000"/>
              </a:lnSpc>
            </a:pPr>
            <a:r>
              <a:rPr lang="en-US" altLang="zh-CN" sz="2400" dirty="0">
                <a:solidFill>
                  <a:srgbClr val="FF33CC"/>
                </a:solidFill>
                <a:ea typeface="宋体" charset="-122"/>
              </a:rPr>
              <a:t>SELECT </a:t>
            </a:r>
            <a:r>
              <a:rPr lang="en-US" altLang="zh-CN" sz="2400" dirty="0">
                <a:ea typeface="宋体" charset="-122"/>
              </a:rPr>
              <a:t> </a:t>
            </a:r>
            <a:r>
              <a:rPr lang="zh-CN" altLang="en-US" sz="2200" dirty="0">
                <a:ea typeface="宋体" charset="-122"/>
              </a:rPr>
              <a:t>关系的属性、算术表达式、字符串常量、函数</a:t>
            </a:r>
            <a:endParaRPr lang="en-US" altLang="zh-CN" sz="2200" dirty="0">
              <a:ea typeface="宋体" charset="-122"/>
            </a:endParaRPr>
          </a:p>
          <a:p>
            <a:pPr algn="just">
              <a:lnSpc>
                <a:spcPct val="160000"/>
              </a:lnSpc>
            </a:pPr>
            <a:r>
              <a:rPr lang="en-US" altLang="zh-CN" sz="2400" dirty="0">
                <a:solidFill>
                  <a:srgbClr val="FF33CC"/>
                </a:solidFill>
                <a:ea typeface="宋体" charset="-122"/>
              </a:rPr>
              <a:t>FROM</a:t>
            </a:r>
            <a:r>
              <a:rPr lang="zh-CN" altLang="en-US" sz="2400" dirty="0">
                <a:solidFill>
                  <a:srgbClr val="FF33CC"/>
                </a:solidFill>
                <a:ea typeface="宋体" charset="-122"/>
              </a:rPr>
              <a:t> </a:t>
            </a:r>
            <a:r>
              <a:rPr lang="zh-CN" altLang="en-US" sz="2400" dirty="0">
                <a:ea typeface="宋体" charset="-122"/>
              </a:rPr>
              <a:t> </a:t>
            </a:r>
            <a:endParaRPr lang="en-US" altLang="zh-CN" sz="2400" dirty="0">
              <a:ea typeface="宋体" charset="-122"/>
            </a:endParaRPr>
          </a:p>
          <a:p>
            <a:pPr algn="just">
              <a:lnSpc>
                <a:spcPct val="160000"/>
              </a:lnSpc>
            </a:pPr>
            <a:r>
              <a:rPr lang="en-US" altLang="zh-CN" sz="2400" dirty="0">
                <a:solidFill>
                  <a:srgbClr val="FF33CC"/>
                </a:solidFill>
                <a:ea typeface="宋体" charset="-122"/>
              </a:rPr>
              <a:t>WHERE</a:t>
            </a:r>
            <a:r>
              <a:rPr lang="zh-CN" altLang="en-US" sz="2400" dirty="0">
                <a:ea typeface="宋体" charset="-122"/>
              </a:rPr>
              <a:t>  </a:t>
            </a:r>
            <a:r>
              <a:rPr lang="en-US" altLang="zh-CN" sz="2400" dirty="0">
                <a:ea typeface="宋体" charset="-122"/>
              </a:rPr>
              <a:t>&lt;</a:t>
            </a:r>
            <a:r>
              <a:rPr lang="zh-CN" altLang="en-US" sz="2400" dirty="0">
                <a:ea typeface="宋体" charset="-122"/>
              </a:rPr>
              <a:t>条件表达式</a:t>
            </a:r>
            <a:r>
              <a:rPr lang="en-US" altLang="zh-CN" sz="2400" dirty="0">
                <a:ea typeface="宋体" charset="-122"/>
              </a:rPr>
              <a:t>&gt;</a:t>
            </a:r>
          </a:p>
        </p:txBody>
      </p:sp>
    </p:spTree>
    <p:extLst>
      <p:ext uri="{BB962C8B-B14F-4D97-AF65-F5344CB8AC3E}">
        <p14:creationId xmlns:p14="http://schemas.microsoft.com/office/powerpoint/2010/main" val="608728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200" dirty="0">
                <a:ea typeface="宋体" charset="-122"/>
              </a:rPr>
              <a:t>数据操作：数据查询</a:t>
            </a:r>
            <a:endParaRPr lang="zh-CN" altLang="en-US" dirty="0">
              <a:ea typeface="宋体" charset="-122"/>
            </a:endParaRPr>
          </a:p>
        </p:txBody>
      </p:sp>
      <p:sp>
        <p:nvSpPr>
          <p:cNvPr id="58371" name="Rectangle 4"/>
          <p:cNvSpPr>
            <a:spLocks noChangeArrowheads="1"/>
          </p:cNvSpPr>
          <p:nvPr/>
        </p:nvSpPr>
        <p:spPr bwMode="auto">
          <a:xfrm>
            <a:off x="1143000" y="1752600"/>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latin typeface="Times New Roman" pitchFamily="18" charset="0"/>
            </a:endParaRPr>
          </a:p>
        </p:txBody>
      </p:sp>
      <p:sp>
        <p:nvSpPr>
          <p:cNvPr id="58372" name="Rectangle 5"/>
          <p:cNvSpPr>
            <a:spLocks noChangeArrowheads="1"/>
          </p:cNvSpPr>
          <p:nvPr/>
        </p:nvSpPr>
        <p:spPr bwMode="auto">
          <a:xfrm>
            <a:off x="1371600" y="1752600"/>
            <a:ext cx="7010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latin typeface="Times New Roman" pitchFamily="18" charset="0"/>
            </a:endParaRPr>
          </a:p>
        </p:txBody>
      </p:sp>
      <p:sp>
        <p:nvSpPr>
          <p:cNvPr id="58391" name="Text Box 182"/>
          <p:cNvSpPr txBox="1">
            <a:spLocks noChangeArrowheads="1"/>
          </p:cNvSpPr>
          <p:nvPr/>
        </p:nvSpPr>
        <p:spPr bwMode="auto">
          <a:xfrm>
            <a:off x="376290" y="1298831"/>
            <a:ext cx="1762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SzPct val="65000"/>
              <a:buFont typeface="Wingdings" panose="05000000000000000000" pitchFamily="2" charset="2"/>
              <a:buChar char="l"/>
            </a:pPr>
            <a:r>
              <a:rPr lang="zh-CN" altLang="en-US" sz="2400" b="0" dirty="0">
                <a:latin typeface="Times New Roman" pitchFamily="18" charset="0"/>
              </a:rPr>
              <a:t>查询条件</a:t>
            </a:r>
          </a:p>
        </p:txBody>
      </p:sp>
      <p:graphicFrame>
        <p:nvGraphicFramePr>
          <p:cNvPr id="2" name="表格 1"/>
          <p:cNvGraphicFramePr>
            <a:graphicFrameLocks noGrp="1"/>
          </p:cNvGraphicFramePr>
          <p:nvPr/>
        </p:nvGraphicFramePr>
        <p:xfrm>
          <a:off x="185738" y="1988840"/>
          <a:ext cx="8729662" cy="3570329"/>
        </p:xfrm>
        <a:graphic>
          <a:graphicData uri="http://schemas.openxmlformats.org/drawingml/2006/table">
            <a:tbl>
              <a:tblPr firstRow="1" bandRow="1">
                <a:tableStyleId>{5C22544A-7EE6-4342-B048-85BDC9FD1C3A}</a:tableStyleId>
              </a:tblPr>
              <a:tblGrid>
                <a:gridCol w="2802086">
                  <a:extLst>
                    <a:ext uri="{9D8B030D-6E8A-4147-A177-3AD203B41FA5}">
                      <a16:colId xmlns:a16="http://schemas.microsoft.com/office/drawing/2014/main" val="20000"/>
                    </a:ext>
                  </a:extLst>
                </a:gridCol>
                <a:gridCol w="5927576">
                  <a:extLst>
                    <a:ext uri="{9D8B030D-6E8A-4147-A177-3AD203B41FA5}">
                      <a16:colId xmlns:a16="http://schemas.microsoft.com/office/drawing/2014/main" val="20001"/>
                    </a:ext>
                  </a:extLst>
                </a:gridCol>
              </a:tblGrid>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查 询 条 件</a:t>
                      </a:r>
                    </a:p>
                  </a:txBody>
                  <a:tcPr horzOverflow="overflow">
                    <a:solidFill>
                      <a:schemeClr val="tx2">
                        <a:lumMod val="40000"/>
                        <a:lumOff val="6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谓    词</a:t>
                      </a:r>
                    </a:p>
                  </a:txBody>
                  <a:tcPr horzOverflow="overflow">
                    <a:solidFill>
                      <a:schemeClr val="tx2">
                        <a:lumMod val="40000"/>
                        <a:lumOff val="60000"/>
                      </a:schemeClr>
                    </a:solidFill>
                  </a:tcPr>
                </a:tc>
                <a:extLst>
                  <a:ext uri="{0D108BD9-81ED-4DB2-BD59-A6C34878D82A}">
                    <a16:rowId xmlns:a16="http://schemas.microsoft.com/office/drawing/2014/main" val="10000"/>
                  </a:ext>
                </a:extLst>
              </a:tr>
              <a:tr h="79762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比    较</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上述比较运算符</a:t>
                      </a:r>
                    </a:p>
                  </a:txBody>
                  <a:tcPr horzOverflow="overflow"/>
                </a:tc>
                <a:extLst>
                  <a:ext uri="{0D108BD9-81ED-4DB2-BD59-A6C34878D82A}">
                    <a16:rowId xmlns:a16="http://schemas.microsoft.com/office/drawing/2014/main" val="10001"/>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确定范围</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BETWEEN AND</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BETWEEN AND</a:t>
                      </a:r>
                    </a:p>
                  </a:txBody>
                  <a:tcPr horzOverflow="overflow"/>
                </a:tc>
                <a:extLst>
                  <a:ext uri="{0D108BD9-81ED-4DB2-BD59-A6C34878D82A}">
                    <a16:rowId xmlns:a16="http://schemas.microsoft.com/office/drawing/2014/main" val="10002"/>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确定集合</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IN</a:t>
                      </a:r>
                    </a:p>
                  </a:txBody>
                  <a:tcPr horzOverflow="overflow"/>
                </a:tc>
                <a:extLst>
                  <a:ext uri="{0D108BD9-81ED-4DB2-BD59-A6C34878D82A}">
                    <a16:rowId xmlns:a16="http://schemas.microsoft.com/office/drawing/2014/main" val="10003"/>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字符匹配</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LIKE</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LIKE</a:t>
                      </a:r>
                    </a:p>
                  </a:txBody>
                  <a:tcPr horzOverflow="overflow"/>
                </a:tc>
                <a:extLst>
                  <a:ext uri="{0D108BD9-81ED-4DB2-BD59-A6C34878D82A}">
                    <a16:rowId xmlns:a16="http://schemas.microsoft.com/office/drawing/2014/main" val="10004"/>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空    值</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IS NULL</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IS NOT NULL</a:t>
                      </a:r>
                    </a:p>
                  </a:txBody>
                  <a:tcPr horzOverflow="overflow"/>
                </a:tc>
                <a:extLst>
                  <a:ext uri="{0D108BD9-81ED-4DB2-BD59-A6C34878D82A}">
                    <a16:rowId xmlns:a16="http://schemas.microsoft.com/office/drawing/2014/main" val="10005"/>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多重条件（逻辑运算）</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AND</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OR</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NOT</a:t>
                      </a:r>
                    </a:p>
                  </a:txBody>
                  <a:tcP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835347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51520" y="1052736"/>
            <a:ext cx="8663880" cy="720080"/>
          </a:xfrm>
        </p:spPr>
        <p:txBody>
          <a:bodyPr/>
          <a:lstStyle/>
          <a:p>
            <a:pPr algn="just">
              <a:lnSpc>
                <a:spcPct val="150000"/>
              </a:lnSpc>
            </a:pPr>
            <a:r>
              <a:rPr lang="en-US" altLang="zh-CN" sz="2400" i="1" dirty="0">
                <a:ea typeface="宋体" charset="-122"/>
              </a:rPr>
              <a:t>R</a:t>
            </a:r>
            <a:r>
              <a:rPr lang="en-US" altLang="zh-CN" sz="2400" dirty="0">
                <a:ea typeface="宋体" charset="-122"/>
              </a:rPr>
              <a:t>∪</a:t>
            </a:r>
            <a:r>
              <a:rPr lang="en-US" altLang="zh-CN" sz="2400" i="1" dirty="0">
                <a:ea typeface="宋体" charset="-122"/>
              </a:rPr>
              <a:t>S  </a:t>
            </a:r>
            <a:endParaRPr lang="zh-CN" altLang="en-US" sz="2400" dirty="0">
              <a:ea typeface="宋体" charset="-122"/>
            </a:endParaRPr>
          </a:p>
        </p:txBody>
      </p:sp>
      <p:sp>
        <p:nvSpPr>
          <p:cNvPr id="49154" name="Rectangle 2"/>
          <p:cNvSpPr>
            <a:spLocks noGrp="1" noChangeArrowheads="1"/>
          </p:cNvSpPr>
          <p:nvPr>
            <p:ph type="title"/>
          </p:nvPr>
        </p:nvSpPr>
        <p:spPr/>
        <p:txBody>
          <a:bodyPr/>
          <a:lstStyle/>
          <a:p>
            <a:r>
              <a:rPr lang="zh-CN" altLang="en-US" dirty="0">
                <a:ea typeface="宋体" charset="-122"/>
              </a:rPr>
              <a:t>数据操作：数据查询（从关系代数到</a:t>
            </a:r>
            <a:r>
              <a:rPr lang="en-US" altLang="zh-CN" dirty="0">
                <a:ea typeface="宋体" charset="-122"/>
              </a:rPr>
              <a:t>SQL</a:t>
            </a:r>
            <a:r>
              <a:rPr lang="zh-CN" altLang="en-US" dirty="0">
                <a:ea typeface="宋体" charset="-122"/>
              </a:rPr>
              <a:t>）</a:t>
            </a:r>
          </a:p>
        </p:txBody>
      </p:sp>
      <p:sp>
        <p:nvSpPr>
          <p:cNvPr id="5" name="Rectangle 3">
            <a:extLst>
              <a:ext uri="{FF2B5EF4-FFF2-40B4-BE49-F238E27FC236}">
                <a16:creationId xmlns:a16="http://schemas.microsoft.com/office/drawing/2014/main" id="{70BCE9AA-0166-4663-AC43-727F7ABCA1AB}"/>
              </a:ext>
            </a:extLst>
          </p:cNvPr>
          <p:cNvSpPr txBox="1">
            <a:spLocks noChangeArrowheads="1"/>
          </p:cNvSpPr>
          <p:nvPr/>
        </p:nvSpPr>
        <p:spPr bwMode="auto">
          <a:xfrm>
            <a:off x="827583" y="1628800"/>
            <a:ext cx="80549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a:t>
            </a:r>
            <a:r>
              <a:rPr lang="zh-CN" altLang="en-US" sz="2400" i="1" kern="0" dirty="0">
                <a:ea typeface="宋体" charset="-122"/>
              </a:rPr>
              <a:t>* </a:t>
            </a:r>
            <a:r>
              <a:rPr lang="en-US" altLang="zh-CN" sz="2400" i="1" kern="0" dirty="0">
                <a:ea typeface="宋体" charset="-122"/>
              </a:rPr>
              <a:t>from R</a:t>
            </a:r>
          </a:p>
          <a:p>
            <a:pPr marL="0" indent="0" algn="just">
              <a:lnSpc>
                <a:spcPct val="150000"/>
              </a:lnSpc>
              <a:buNone/>
            </a:pPr>
            <a:r>
              <a:rPr lang="en-US" altLang="zh-CN" sz="2400" i="1" kern="0" dirty="0">
                <a:ea typeface="宋体" charset="-122"/>
              </a:rPr>
              <a:t>Union   </a:t>
            </a:r>
          </a:p>
          <a:p>
            <a:pPr marL="0" indent="0" algn="just">
              <a:lnSpc>
                <a:spcPct val="150000"/>
              </a:lnSpc>
              <a:buNone/>
            </a:pPr>
            <a:r>
              <a:rPr lang="en-US" altLang="zh-CN" sz="2400" i="1" kern="0" dirty="0">
                <a:ea typeface="宋体" charset="-122"/>
              </a:rPr>
              <a:t>Select </a:t>
            </a:r>
            <a:r>
              <a:rPr lang="zh-CN" altLang="en-US" sz="2400" i="1" kern="0" dirty="0">
                <a:ea typeface="宋体" charset="-122"/>
              </a:rPr>
              <a:t>* </a:t>
            </a:r>
            <a:r>
              <a:rPr lang="en-US" altLang="zh-CN" sz="2400" i="1" kern="0" dirty="0">
                <a:ea typeface="宋体" charset="-122"/>
              </a:rPr>
              <a:t>from S</a:t>
            </a:r>
            <a:endParaRPr lang="zh-CN" altLang="en-US" sz="2400" kern="0" dirty="0">
              <a:ea typeface="宋体" charset="-122"/>
            </a:endParaRPr>
          </a:p>
        </p:txBody>
      </p:sp>
      <p:sp>
        <p:nvSpPr>
          <p:cNvPr id="6" name="Rectangle 3">
            <a:extLst>
              <a:ext uri="{FF2B5EF4-FFF2-40B4-BE49-F238E27FC236}">
                <a16:creationId xmlns:a16="http://schemas.microsoft.com/office/drawing/2014/main" id="{D8D2433B-6226-4084-BC83-BFF0D487BFEA}"/>
              </a:ext>
            </a:extLst>
          </p:cNvPr>
          <p:cNvSpPr txBox="1">
            <a:spLocks noChangeArrowheads="1"/>
          </p:cNvSpPr>
          <p:nvPr/>
        </p:nvSpPr>
        <p:spPr bwMode="auto">
          <a:xfrm>
            <a:off x="261492" y="3573016"/>
            <a:ext cx="86638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r>
              <a:rPr lang="en-US" altLang="zh-CN" sz="2400" i="1" kern="0" dirty="0">
                <a:ea typeface="宋体" charset="-122"/>
              </a:rPr>
              <a:t>R</a:t>
            </a:r>
            <a:r>
              <a:rPr lang="en-US" altLang="zh-CN" sz="2400" kern="0" dirty="0">
                <a:ea typeface="宋体" charset="-122"/>
              </a:rPr>
              <a:t>-</a:t>
            </a:r>
            <a:r>
              <a:rPr lang="en-US" altLang="zh-CN" sz="2400" i="1" kern="0" dirty="0">
                <a:ea typeface="宋体" charset="-122"/>
              </a:rPr>
              <a:t>S  </a:t>
            </a:r>
            <a:endParaRPr lang="zh-CN" altLang="en-US" sz="2400" kern="0" dirty="0">
              <a:ea typeface="宋体" charset="-122"/>
            </a:endParaRPr>
          </a:p>
        </p:txBody>
      </p:sp>
      <p:sp>
        <p:nvSpPr>
          <p:cNvPr id="7" name="Rectangle 3">
            <a:extLst>
              <a:ext uri="{FF2B5EF4-FFF2-40B4-BE49-F238E27FC236}">
                <a16:creationId xmlns:a16="http://schemas.microsoft.com/office/drawing/2014/main" id="{2F7AEDB8-FDC6-4BC7-9663-AA32C0F35F31}"/>
              </a:ext>
            </a:extLst>
          </p:cNvPr>
          <p:cNvSpPr txBox="1">
            <a:spLocks noChangeArrowheads="1"/>
          </p:cNvSpPr>
          <p:nvPr/>
        </p:nvSpPr>
        <p:spPr bwMode="auto">
          <a:xfrm>
            <a:off x="827582" y="4247230"/>
            <a:ext cx="80549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a:t>
            </a:r>
            <a:r>
              <a:rPr lang="zh-CN" altLang="en-US" sz="2400" i="1" kern="0" dirty="0">
                <a:ea typeface="宋体" charset="-122"/>
              </a:rPr>
              <a:t>* </a:t>
            </a:r>
            <a:r>
              <a:rPr lang="en-US" altLang="zh-CN" sz="2400" i="1" kern="0" dirty="0">
                <a:ea typeface="宋体" charset="-122"/>
              </a:rPr>
              <a:t>from R</a:t>
            </a:r>
          </a:p>
          <a:p>
            <a:pPr marL="0" indent="0" algn="just">
              <a:lnSpc>
                <a:spcPct val="150000"/>
              </a:lnSpc>
              <a:buNone/>
            </a:pPr>
            <a:r>
              <a:rPr lang="en-US" altLang="zh-CN" sz="2400" i="1" kern="0" dirty="0">
                <a:ea typeface="宋体" charset="-122"/>
              </a:rPr>
              <a:t>except</a:t>
            </a:r>
          </a:p>
          <a:p>
            <a:pPr marL="0" indent="0" algn="just">
              <a:lnSpc>
                <a:spcPct val="150000"/>
              </a:lnSpc>
              <a:buNone/>
            </a:pPr>
            <a:r>
              <a:rPr lang="en-US" altLang="zh-CN" sz="2400" i="1" kern="0" dirty="0">
                <a:ea typeface="宋体" charset="-122"/>
              </a:rPr>
              <a:t>Select </a:t>
            </a:r>
            <a:r>
              <a:rPr lang="zh-CN" altLang="en-US" sz="2400" i="1" kern="0" dirty="0">
                <a:ea typeface="宋体" charset="-122"/>
              </a:rPr>
              <a:t>* </a:t>
            </a:r>
            <a:r>
              <a:rPr lang="en-US" altLang="zh-CN" sz="2400" i="1" kern="0" dirty="0">
                <a:ea typeface="宋体" charset="-122"/>
              </a:rPr>
              <a:t>from S</a:t>
            </a:r>
            <a:endParaRPr lang="zh-CN" altLang="en-US" sz="2400" kern="0" dirty="0">
              <a:ea typeface="宋体" charset="-122"/>
            </a:endParaRPr>
          </a:p>
        </p:txBody>
      </p:sp>
    </p:spTree>
    <p:extLst>
      <p:ext uri="{BB962C8B-B14F-4D97-AF65-F5344CB8AC3E}">
        <p14:creationId xmlns:p14="http://schemas.microsoft.com/office/powerpoint/2010/main" val="380982311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51520" y="1052736"/>
            <a:ext cx="8663880" cy="720080"/>
          </a:xfrm>
        </p:spPr>
        <p:txBody>
          <a:bodyPr/>
          <a:lstStyle/>
          <a:p>
            <a:pPr algn="just">
              <a:lnSpc>
                <a:spcPct val="150000"/>
              </a:lnSpc>
            </a:pPr>
            <a:r>
              <a:rPr lang="en-US" altLang="zh-CN" sz="2400" i="1" dirty="0">
                <a:ea typeface="宋体" charset="-122"/>
              </a:rPr>
              <a:t>R</a:t>
            </a:r>
            <a:r>
              <a:rPr lang="en-US" altLang="zh-CN" sz="2400" dirty="0">
                <a:ea typeface="宋体" charset="-122"/>
              </a:rPr>
              <a:t> ∩ </a:t>
            </a:r>
            <a:r>
              <a:rPr lang="en-US" altLang="zh-CN" sz="2400" i="1" dirty="0">
                <a:ea typeface="宋体" charset="-122"/>
              </a:rPr>
              <a:t>S  </a:t>
            </a:r>
            <a:endParaRPr lang="zh-CN" altLang="en-US" sz="2400" dirty="0">
              <a:ea typeface="宋体" charset="-122"/>
            </a:endParaRPr>
          </a:p>
        </p:txBody>
      </p:sp>
      <p:sp>
        <p:nvSpPr>
          <p:cNvPr id="49154" name="Rectangle 2"/>
          <p:cNvSpPr>
            <a:spLocks noGrp="1" noChangeArrowheads="1"/>
          </p:cNvSpPr>
          <p:nvPr>
            <p:ph type="title"/>
          </p:nvPr>
        </p:nvSpPr>
        <p:spPr/>
        <p:txBody>
          <a:bodyPr/>
          <a:lstStyle/>
          <a:p>
            <a:r>
              <a:rPr lang="zh-CN" altLang="en-US" dirty="0">
                <a:ea typeface="宋体" charset="-122"/>
              </a:rPr>
              <a:t>数据操作：数据查询（从关系代数到</a:t>
            </a:r>
            <a:r>
              <a:rPr lang="en-US" altLang="zh-CN" dirty="0">
                <a:ea typeface="宋体" charset="-122"/>
              </a:rPr>
              <a:t>SQL</a:t>
            </a:r>
            <a:r>
              <a:rPr lang="zh-CN" altLang="en-US" dirty="0">
                <a:ea typeface="宋体" charset="-122"/>
              </a:rPr>
              <a:t>）</a:t>
            </a:r>
          </a:p>
        </p:txBody>
      </p:sp>
      <p:sp>
        <p:nvSpPr>
          <p:cNvPr id="5" name="Rectangle 3">
            <a:extLst>
              <a:ext uri="{FF2B5EF4-FFF2-40B4-BE49-F238E27FC236}">
                <a16:creationId xmlns:a16="http://schemas.microsoft.com/office/drawing/2014/main" id="{70BCE9AA-0166-4663-AC43-727F7ABCA1AB}"/>
              </a:ext>
            </a:extLst>
          </p:cNvPr>
          <p:cNvSpPr txBox="1">
            <a:spLocks noChangeArrowheads="1"/>
          </p:cNvSpPr>
          <p:nvPr/>
        </p:nvSpPr>
        <p:spPr bwMode="auto">
          <a:xfrm>
            <a:off x="827583" y="1628800"/>
            <a:ext cx="80549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a:t>
            </a:r>
            <a:r>
              <a:rPr lang="zh-CN" altLang="en-US" sz="2400" i="1" kern="0" dirty="0">
                <a:ea typeface="宋体" charset="-122"/>
              </a:rPr>
              <a:t>* </a:t>
            </a:r>
            <a:r>
              <a:rPr lang="en-US" altLang="zh-CN" sz="2400" i="1" kern="0" dirty="0">
                <a:ea typeface="宋体" charset="-122"/>
              </a:rPr>
              <a:t>from R</a:t>
            </a:r>
          </a:p>
          <a:p>
            <a:pPr marL="0" indent="0" algn="just">
              <a:lnSpc>
                <a:spcPct val="150000"/>
              </a:lnSpc>
              <a:buNone/>
            </a:pPr>
            <a:r>
              <a:rPr lang="en-US" altLang="zh-CN" sz="2400" i="1" kern="0" dirty="0">
                <a:ea typeface="宋体" charset="-122"/>
              </a:rPr>
              <a:t>intersect</a:t>
            </a:r>
          </a:p>
          <a:p>
            <a:pPr marL="0" indent="0" algn="just">
              <a:lnSpc>
                <a:spcPct val="150000"/>
              </a:lnSpc>
              <a:buNone/>
            </a:pPr>
            <a:r>
              <a:rPr lang="en-US" altLang="zh-CN" sz="2400" i="1" kern="0" dirty="0">
                <a:ea typeface="宋体" charset="-122"/>
              </a:rPr>
              <a:t>Select </a:t>
            </a:r>
            <a:r>
              <a:rPr lang="zh-CN" altLang="en-US" sz="2400" i="1" kern="0" dirty="0">
                <a:ea typeface="宋体" charset="-122"/>
              </a:rPr>
              <a:t>* </a:t>
            </a:r>
            <a:r>
              <a:rPr lang="en-US" altLang="zh-CN" sz="2400" i="1" kern="0" dirty="0">
                <a:ea typeface="宋体" charset="-122"/>
              </a:rPr>
              <a:t>from S</a:t>
            </a:r>
            <a:endParaRPr lang="zh-CN" altLang="en-US" sz="2400" kern="0" dirty="0">
              <a:ea typeface="宋体" charset="-122"/>
            </a:endParaRPr>
          </a:p>
        </p:txBody>
      </p:sp>
      <p:sp>
        <p:nvSpPr>
          <p:cNvPr id="6" name="Rectangle 3">
            <a:extLst>
              <a:ext uri="{FF2B5EF4-FFF2-40B4-BE49-F238E27FC236}">
                <a16:creationId xmlns:a16="http://schemas.microsoft.com/office/drawing/2014/main" id="{D8D2433B-6226-4084-BC83-BFF0D487BFEA}"/>
              </a:ext>
            </a:extLst>
          </p:cNvPr>
          <p:cNvSpPr txBox="1">
            <a:spLocks noChangeArrowheads="1"/>
          </p:cNvSpPr>
          <p:nvPr/>
        </p:nvSpPr>
        <p:spPr bwMode="auto">
          <a:xfrm>
            <a:off x="261492" y="3573016"/>
            <a:ext cx="86638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r>
              <a:rPr lang="en-US" altLang="zh-CN" sz="2400" i="1" kern="0" dirty="0">
                <a:ea typeface="宋体" charset="-122"/>
              </a:rPr>
              <a:t>R</a:t>
            </a:r>
            <a:r>
              <a:rPr lang="en-US" altLang="zh-CN" sz="2400" kern="0" dirty="0">
                <a:ea typeface="宋体" charset="-122"/>
              </a:rPr>
              <a:t>X</a:t>
            </a:r>
            <a:r>
              <a:rPr lang="en-US" altLang="zh-CN" sz="2400" i="1" kern="0" dirty="0">
                <a:ea typeface="宋体" charset="-122"/>
              </a:rPr>
              <a:t>S  </a:t>
            </a:r>
            <a:endParaRPr lang="zh-CN" altLang="en-US" sz="2400" kern="0" dirty="0">
              <a:ea typeface="宋体" charset="-122"/>
            </a:endParaRPr>
          </a:p>
        </p:txBody>
      </p:sp>
      <p:sp>
        <p:nvSpPr>
          <p:cNvPr id="7" name="Rectangle 3">
            <a:extLst>
              <a:ext uri="{FF2B5EF4-FFF2-40B4-BE49-F238E27FC236}">
                <a16:creationId xmlns:a16="http://schemas.microsoft.com/office/drawing/2014/main" id="{2F7AEDB8-FDC6-4BC7-9663-AA32C0F35F31}"/>
              </a:ext>
            </a:extLst>
          </p:cNvPr>
          <p:cNvSpPr txBox="1">
            <a:spLocks noChangeArrowheads="1"/>
          </p:cNvSpPr>
          <p:nvPr/>
        </p:nvSpPr>
        <p:spPr bwMode="auto">
          <a:xfrm>
            <a:off x="886358" y="4096032"/>
            <a:ext cx="80549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R.*,S.* from R,S</a:t>
            </a:r>
          </a:p>
          <a:p>
            <a:pPr marL="0" indent="0" algn="just">
              <a:lnSpc>
                <a:spcPct val="150000"/>
              </a:lnSpc>
              <a:buNone/>
            </a:pPr>
            <a:r>
              <a:rPr lang="en-US" altLang="zh-CN" sz="2400" i="1" kern="0" dirty="0">
                <a:ea typeface="宋体" charset="-122"/>
              </a:rPr>
              <a:t>Select R.*,S.* from R cross join S</a:t>
            </a:r>
          </a:p>
          <a:p>
            <a:pPr marL="0" indent="0" algn="just">
              <a:lnSpc>
                <a:spcPct val="150000"/>
              </a:lnSpc>
              <a:buNone/>
            </a:pPr>
            <a:endParaRPr lang="en-US" altLang="zh-CN" sz="2400" i="1" kern="0" dirty="0">
              <a:ea typeface="宋体" charset="-122"/>
            </a:endParaRPr>
          </a:p>
        </p:txBody>
      </p:sp>
    </p:spTree>
    <p:extLst>
      <p:ext uri="{BB962C8B-B14F-4D97-AF65-F5344CB8AC3E}">
        <p14:creationId xmlns:p14="http://schemas.microsoft.com/office/powerpoint/2010/main" val="29121324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51520" y="1052736"/>
            <a:ext cx="8663880" cy="720080"/>
          </a:xfrm>
        </p:spPr>
        <p:txBody>
          <a:bodyPr/>
          <a:lstStyle/>
          <a:p>
            <a:pPr algn="just">
              <a:lnSpc>
                <a:spcPct val="150000"/>
              </a:lnSpc>
            </a:pPr>
            <a:r>
              <a:rPr lang="en-US" altLang="zh-CN" sz="2400" dirty="0" err="1">
                <a:solidFill>
                  <a:srgbClr val="FF0000"/>
                </a:solidFill>
                <a:ea typeface="宋体" charset="-122"/>
              </a:rPr>
              <a:t>σ</a:t>
            </a:r>
            <a:r>
              <a:rPr lang="en-US" altLang="zh-CN" sz="2400" baseline="-30000" dirty="0" err="1">
                <a:ea typeface="宋体" charset="-122"/>
              </a:rPr>
              <a:t>C</a:t>
            </a:r>
            <a:r>
              <a:rPr lang="en-US" altLang="zh-CN" sz="2400" dirty="0">
                <a:ea typeface="宋体" charset="-122"/>
              </a:rPr>
              <a:t>(</a:t>
            </a:r>
            <a:r>
              <a:rPr lang="en-US" altLang="zh-CN" sz="2400" i="1" dirty="0">
                <a:ea typeface="宋体" charset="-122"/>
              </a:rPr>
              <a:t>R</a:t>
            </a:r>
            <a:r>
              <a:rPr lang="en-US" altLang="zh-CN" sz="2400" dirty="0">
                <a:ea typeface="宋体" charset="-122"/>
              </a:rPr>
              <a:t>)</a:t>
            </a:r>
            <a:endParaRPr lang="zh-CN" altLang="en-US" sz="2400" dirty="0">
              <a:ea typeface="宋体" charset="-122"/>
            </a:endParaRPr>
          </a:p>
        </p:txBody>
      </p:sp>
      <p:sp>
        <p:nvSpPr>
          <p:cNvPr id="49154" name="Rectangle 2"/>
          <p:cNvSpPr>
            <a:spLocks noGrp="1" noChangeArrowheads="1"/>
          </p:cNvSpPr>
          <p:nvPr>
            <p:ph type="title"/>
          </p:nvPr>
        </p:nvSpPr>
        <p:spPr/>
        <p:txBody>
          <a:bodyPr/>
          <a:lstStyle/>
          <a:p>
            <a:r>
              <a:rPr lang="zh-CN" altLang="en-US" dirty="0">
                <a:ea typeface="宋体" charset="-122"/>
              </a:rPr>
              <a:t>数据操作：数据查询（从关系代数到</a:t>
            </a:r>
            <a:r>
              <a:rPr lang="en-US" altLang="zh-CN" dirty="0">
                <a:ea typeface="宋体" charset="-122"/>
              </a:rPr>
              <a:t>SQL</a:t>
            </a:r>
            <a:r>
              <a:rPr lang="zh-CN" altLang="en-US" dirty="0">
                <a:ea typeface="宋体" charset="-122"/>
              </a:rPr>
              <a:t>）</a:t>
            </a:r>
          </a:p>
        </p:txBody>
      </p:sp>
      <p:sp>
        <p:nvSpPr>
          <p:cNvPr id="5" name="Rectangle 3">
            <a:extLst>
              <a:ext uri="{FF2B5EF4-FFF2-40B4-BE49-F238E27FC236}">
                <a16:creationId xmlns:a16="http://schemas.microsoft.com/office/drawing/2014/main" id="{70BCE9AA-0166-4663-AC43-727F7ABCA1AB}"/>
              </a:ext>
            </a:extLst>
          </p:cNvPr>
          <p:cNvSpPr txBox="1">
            <a:spLocks noChangeArrowheads="1"/>
          </p:cNvSpPr>
          <p:nvPr/>
        </p:nvSpPr>
        <p:spPr bwMode="auto">
          <a:xfrm>
            <a:off x="827583" y="1628800"/>
            <a:ext cx="805492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a:t>
            </a:r>
            <a:r>
              <a:rPr lang="zh-CN" altLang="en-US" sz="2400" i="1" kern="0" dirty="0">
                <a:ea typeface="宋体" charset="-122"/>
              </a:rPr>
              <a:t>* </a:t>
            </a:r>
            <a:r>
              <a:rPr lang="en-US" altLang="zh-CN" sz="2400" i="1" kern="0" dirty="0">
                <a:ea typeface="宋体" charset="-122"/>
              </a:rPr>
              <a:t>from R  where C</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D8D2433B-6226-4084-BC83-BFF0D487BFEA}"/>
                  </a:ext>
                </a:extLst>
              </p:cNvPr>
              <p:cNvSpPr txBox="1">
                <a:spLocks noChangeArrowheads="1"/>
              </p:cNvSpPr>
              <p:nvPr/>
            </p:nvSpPr>
            <p:spPr bwMode="auto">
              <a:xfrm>
                <a:off x="274752" y="2564904"/>
                <a:ext cx="8663880"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14:m>
                  <m:oMath xmlns:m="http://schemas.openxmlformats.org/officeDocument/2006/math">
                    <m:r>
                      <a:rPr lang="en-US" altLang="zh-CN" sz="2400" i="1" dirty="0">
                        <a:latin typeface="Cambria Math"/>
                        <a:ea typeface="Cambria Math"/>
                      </a:rPr>
                      <m:t>∏</m:t>
                    </m:r>
                  </m:oMath>
                </a14:m>
                <a:r>
                  <a:rPr lang="en-US" altLang="zh-CN" sz="2400" i="1" baseline="-30000" dirty="0">
                    <a:ea typeface="宋体" charset="-122"/>
                  </a:rPr>
                  <a:t>L</a:t>
                </a:r>
                <a:r>
                  <a:rPr lang="en-US" altLang="zh-CN" sz="2400" dirty="0">
                    <a:ea typeface="宋体" charset="-122"/>
                  </a:rPr>
                  <a:t>(</a:t>
                </a:r>
                <a:r>
                  <a:rPr lang="en-US" altLang="zh-CN" sz="2400" i="1" dirty="0">
                    <a:ea typeface="宋体" charset="-122"/>
                  </a:rPr>
                  <a:t>R</a:t>
                </a:r>
                <a:r>
                  <a:rPr lang="en-US" altLang="zh-CN" sz="2400" dirty="0">
                    <a:ea typeface="宋体" charset="-122"/>
                  </a:rPr>
                  <a:t>)</a:t>
                </a:r>
                <a:r>
                  <a:rPr lang="en-US" altLang="zh-CN" sz="2400" i="1" kern="0" dirty="0">
                    <a:ea typeface="宋体" charset="-122"/>
                  </a:rPr>
                  <a:t>  </a:t>
                </a:r>
                <a:endParaRPr lang="zh-CN" altLang="en-US" sz="2400" kern="0" dirty="0">
                  <a:ea typeface="宋体" charset="-122"/>
                </a:endParaRPr>
              </a:p>
            </p:txBody>
          </p:sp>
        </mc:Choice>
        <mc:Fallback xmlns="">
          <p:sp>
            <p:nvSpPr>
              <p:cNvPr id="6" name="Rectangle 3">
                <a:extLst>
                  <a:ext uri="{FF2B5EF4-FFF2-40B4-BE49-F238E27FC236}">
                    <a16:creationId xmlns:a16="http://schemas.microsoft.com/office/drawing/2014/main" id="{D8D2433B-6226-4084-BC83-BFF0D487BFEA}"/>
                  </a:ext>
                </a:extLst>
              </p:cNvPr>
              <p:cNvSpPr txBox="1">
                <a:spLocks noRot="1" noChangeAspect="1" noMove="1" noResize="1" noEditPoints="1" noAdjustHandles="1" noChangeArrowheads="1" noChangeShapeType="1" noTextEdit="1"/>
              </p:cNvSpPr>
              <p:nvPr/>
            </p:nvSpPr>
            <p:spPr bwMode="auto">
              <a:xfrm>
                <a:off x="274752" y="2564904"/>
                <a:ext cx="8663880" cy="720080"/>
              </a:xfrm>
              <a:prstGeom prst="rect">
                <a:avLst/>
              </a:prstGeom>
              <a:blipFill>
                <a:blip r:embed="rId2"/>
                <a:stretch>
                  <a:fillRect l="-1196"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Rectangle 3">
            <a:extLst>
              <a:ext uri="{FF2B5EF4-FFF2-40B4-BE49-F238E27FC236}">
                <a16:creationId xmlns:a16="http://schemas.microsoft.com/office/drawing/2014/main" id="{2F7AEDB8-FDC6-4BC7-9663-AA32C0F35F31}"/>
              </a:ext>
            </a:extLst>
          </p:cNvPr>
          <p:cNvSpPr txBox="1">
            <a:spLocks noChangeArrowheads="1"/>
          </p:cNvSpPr>
          <p:nvPr/>
        </p:nvSpPr>
        <p:spPr bwMode="auto">
          <a:xfrm>
            <a:off x="840842" y="3239118"/>
            <a:ext cx="8054925" cy="83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L from R</a:t>
            </a:r>
          </a:p>
        </p:txBody>
      </p:sp>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6F9BA99F-31BC-4C6C-BE4B-732C782A4428}"/>
                  </a:ext>
                </a:extLst>
              </p:cNvPr>
              <p:cNvSpPr txBox="1">
                <a:spLocks noChangeArrowheads="1"/>
              </p:cNvSpPr>
              <p:nvPr/>
            </p:nvSpPr>
            <p:spPr bwMode="auto">
              <a:xfrm>
                <a:off x="294662" y="3957883"/>
                <a:ext cx="8663880"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14:m>
                  <m:oMath xmlns:m="http://schemas.openxmlformats.org/officeDocument/2006/math">
                    <m:r>
                      <a:rPr lang="en-US" altLang="zh-CN" sz="2400" i="1" dirty="0">
                        <a:latin typeface="Cambria Math"/>
                        <a:ea typeface="Cambria Math"/>
                      </a:rPr>
                      <m:t>∏</m:t>
                    </m:r>
                  </m:oMath>
                </a14:m>
                <a:r>
                  <a:rPr lang="en-US" altLang="zh-CN" sz="2400" i="1" baseline="-30000" dirty="0">
                    <a:ea typeface="宋体" charset="-122"/>
                  </a:rPr>
                  <a:t>L</a:t>
                </a:r>
                <a:r>
                  <a:rPr lang="en-US" altLang="zh-CN" sz="2400" dirty="0">
                    <a:ea typeface="宋体" charset="-122"/>
                  </a:rPr>
                  <a:t>(</a:t>
                </a:r>
                <a:r>
                  <a:rPr lang="en-US" altLang="zh-CN" sz="2400" dirty="0" err="1">
                    <a:solidFill>
                      <a:srgbClr val="FF0000"/>
                    </a:solidFill>
                    <a:highlight>
                      <a:srgbClr val="FFFF00"/>
                    </a:highlight>
                    <a:ea typeface="宋体" charset="-122"/>
                  </a:rPr>
                  <a:t>σ</a:t>
                </a:r>
                <a:r>
                  <a:rPr lang="en-US" altLang="zh-CN" sz="2400" baseline="-30000" dirty="0" err="1">
                    <a:highlight>
                      <a:srgbClr val="FFFF00"/>
                    </a:highlight>
                    <a:ea typeface="宋体" charset="-122"/>
                  </a:rPr>
                  <a:t>C</a:t>
                </a:r>
                <a:r>
                  <a:rPr lang="en-US" altLang="zh-CN" sz="2400" dirty="0">
                    <a:highlight>
                      <a:srgbClr val="FFFF00"/>
                    </a:highlight>
                    <a:ea typeface="宋体" charset="-122"/>
                  </a:rPr>
                  <a:t>(</a:t>
                </a:r>
                <a:r>
                  <a:rPr lang="en-US" altLang="zh-CN" sz="2400" i="1" dirty="0">
                    <a:highlight>
                      <a:srgbClr val="FFFF00"/>
                    </a:highlight>
                    <a:ea typeface="宋体" charset="-122"/>
                  </a:rPr>
                  <a:t>R</a:t>
                </a:r>
                <a:r>
                  <a:rPr lang="en-US" altLang="zh-CN" sz="2400" dirty="0">
                    <a:highlight>
                      <a:srgbClr val="FFFF00"/>
                    </a:highlight>
                    <a:ea typeface="宋体" charset="-122"/>
                  </a:rPr>
                  <a:t>)</a:t>
                </a:r>
                <a:r>
                  <a:rPr lang="en-US" altLang="zh-CN" sz="2400" dirty="0">
                    <a:ea typeface="宋体" charset="-122"/>
                  </a:rPr>
                  <a:t>)</a:t>
                </a:r>
                <a:r>
                  <a:rPr lang="en-US" altLang="zh-CN" sz="2400" i="1" kern="0" dirty="0">
                    <a:ea typeface="宋体" charset="-122"/>
                  </a:rPr>
                  <a:t>  </a:t>
                </a:r>
                <a:endParaRPr lang="zh-CN" altLang="en-US" sz="2400" kern="0" dirty="0">
                  <a:ea typeface="宋体" charset="-122"/>
                </a:endParaRPr>
              </a:p>
            </p:txBody>
          </p:sp>
        </mc:Choice>
        <mc:Fallback xmlns="">
          <p:sp>
            <p:nvSpPr>
              <p:cNvPr id="8" name="Rectangle 3">
                <a:extLst>
                  <a:ext uri="{FF2B5EF4-FFF2-40B4-BE49-F238E27FC236}">
                    <a16:creationId xmlns:a16="http://schemas.microsoft.com/office/drawing/2014/main" id="{6F9BA99F-31BC-4C6C-BE4B-732C782A4428}"/>
                  </a:ext>
                </a:extLst>
              </p:cNvPr>
              <p:cNvSpPr txBox="1">
                <a:spLocks noRot="1" noChangeAspect="1" noMove="1" noResize="1" noEditPoints="1" noAdjustHandles="1" noChangeArrowheads="1" noChangeShapeType="1" noTextEdit="1"/>
              </p:cNvSpPr>
              <p:nvPr/>
            </p:nvSpPr>
            <p:spPr bwMode="auto">
              <a:xfrm>
                <a:off x="294662" y="3957883"/>
                <a:ext cx="8663880" cy="720080"/>
              </a:xfrm>
              <a:prstGeom prst="rect">
                <a:avLst/>
              </a:prstGeom>
              <a:blipFill>
                <a:blip r:embed="rId3"/>
                <a:stretch>
                  <a:fillRect l="-1195"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Rectangle 3">
            <a:extLst>
              <a:ext uri="{FF2B5EF4-FFF2-40B4-BE49-F238E27FC236}">
                <a16:creationId xmlns:a16="http://schemas.microsoft.com/office/drawing/2014/main" id="{ACACCE5F-6409-44C0-9153-D1A421D74585}"/>
              </a:ext>
            </a:extLst>
          </p:cNvPr>
          <p:cNvSpPr txBox="1">
            <a:spLocks noChangeArrowheads="1"/>
          </p:cNvSpPr>
          <p:nvPr/>
        </p:nvSpPr>
        <p:spPr bwMode="auto">
          <a:xfrm>
            <a:off x="395537" y="4810222"/>
            <a:ext cx="8563006" cy="99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L from R </a:t>
            </a:r>
            <a:r>
              <a:rPr lang="en-US" altLang="zh-CN" sz="2400" i="1" kern="0" dirty="0" err="1">
                <a:ea typeface="宋体" charset="-122"/>
              </a:rPr>
              <a:t>wher</a:t>
            </a:r>
            <a:r>
              <a:rPr lang="en-US" altLang="zh-CN" sz="2400" i="1" kern="0" dirty="0">
                <a:ea typeface="宋体" charset="-122"/>
              </a:rPr>
              <a:t> C</a:t>
            </a:r>
          </a:p>
          <a:p>
            <a:pPr marL="0" indent="0" algn="just">
              <a:lnSpc>
                <a:spcPct val="150000"/>
              </a:lnSpc>
              <a:buNone/>
            </a:pPr>
            <a:r>
              <a:rPr lang="en-US" altLang="zh-CN" dirty="0"/>
              <a:t>select L from (</a:t>
            </a:r>
            <a:r>
              <a:rPr lang="en-US" altLang="zh-CN" dirty="0">
                <a:highlight>
                  <a:srgbClr val="FFFF00"/>
                </a:highlight>
              </a:rPr>
              <a:t>select * from R where C</a:t>
            </a:r>
            <a:r>
              <a:rPr lang="en-US" altLang="zh-CN" dirty="0"/>
              <a:t>) S</a:t>
            </a:r>
            <a:endParaRPr lang="en-US" altLang="zh-CN" sz="2400" i="1" kern="0" dirty="0">
              <a:ea typeface="宋体" charset="-122"/>
            </a:endParaRPr>
          </a:p>
        </p:txBody>
      </p:sp>
    </p:spTree>
    <p:extLst>
      <p:ext uri="{BB962C8B-B14F-4D97-AF65-F5344CB8AC3E}">
        <p14:creationId xmlns:p14="http://schemas.microsoft.com/office/powerpoint/2010/main" val="8109741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5" name="Rectangle 3"/>
              <p:cNvSpPr>
                <a:spLocks noGrp="1" noChangeArrowheads="1"/>
              </p:cNvSpPr>
              <p:nvPr>
                <p:ph type="body" idx="1"/>
              </p:nvPr>
            </p:nvSpPr>
            <p:spPr>
              <a:xfrm>
                <a:off x="251520" y="1052736"/>
                <a:ext cx="8663880" cy="720080"/>
              </a:xfrm>
            </p:spPr>
            <p:txBody>
              <a:bodyPr/>
              <a:lstStyle/>
              <a:p>
                <a:pPr algn="just">
                  <a:lnSpc>
                    <a:spcPct val="150000"/>
                  </a:lnSpc>
                </a:pPr>
                <a14:m>
                  <m:oMath xmlns:m="http://schemas.openxmlformats.org/officeDocument/2006/math">
                    <m:r>
                      <a:rPr lang="en-US" altLang="zh-CN" sz="2400" i="1">
                        <a:solidFill>
                          <a:srgbClr val="003399"/>
                        </a:solidFill>
                        <a:latin typeface="Cambria Math"/>
                      </a:rPr>
                      <m:t>𝑹</m:t>
                    </m:r>
                    <m:sSub>
                      <m:sSubPr>
                        <m:ctrlPr>
                          <a:rPr lang="en-US" altLang="zh-CN" sz="2400" i="1">
                            <a:solidFill>
                              <a:srgbClr val="003399"/>
                            </a:solidFill>
                            <a:latin typeface="Cambria Math" panose="02040503050406030204" pitchFamily="18" charset="0"/>
                          </a:rPr>
                        </m:ctrlPr>
                      </m:sSubPr>
                      <m:e>
                        <m:r>
                          <a:rPr lang="en-US" altLang="zh-CN" sz="2400" i="1">
                            <a:solidFill>
                              <a:srgbClr val="003399"/>
                            </a:solidFill>
                            <a:latin typeface="Cambria Math"/>
                          </a:rPr>
                          <m:t>⋈</m:t>
                        </m:r>
                      </m:e>
                      <m:sub>
                        <m:r>
                          <a:rPr lang="en-US" altLang="zh-CN" sz="2400" i="1">
                            <a:solidFill>
                              <a:srgbClr val="003399"/>
                            </a:solidFill>
                            <a:latin typeface="Cambria Math"/>
                          </a:rPr>
                          <m:t>𝑨</m:t>
                        </m:r>
                        <m:r>
                          <a:rPr lang="en-US" altLang="zh-CN" sz="2400" b="0" i="1">
                            <a:solidFill>
                              <a:srgbClr val="C00000"/>
                            </a:solidFill>
                            <a:latin typeface="Cambria Math"/>
                          </a:rPr>
                          <m:t>=</m:t>
                        </m:r>
                        <m:r>
                          <a:rPr lang="en-US" altLang="zh-CN" sz="2400" i="1">
                            <a:solidFill>
                              <a:srgbClr val="003399"/>
                            </a:solidFill>
                            <a:latin typeface="Cambria Math"/>
                          </a:rPr>
                          <m:t>𝑩</m:t>
                        </m:r>
                      </m:sub>
                    </m:sSub>
                    <m:r>
                      <a:rPr lang="en-US" altLang="zh-CN" sz="2400" i="1">
                        <a:solidFill>
                          <a:srgbClr val="003399"/>
                        </a:solidFill>
                        <a:latin typeface="Cambria Math"/>
                      </a:rPr>
                      <m:t>𝑺</m:t>
                    </m:r>
                  </m:oMath>
                </a14:m>
                <a:endParaRPr lang="zh-CN" altLang="en-US" sz="2400" dirty="0">
                  <a:ea typeface="宋体" charset="-122"/>
                </a:endParaRPr>
              </a:p>
            </p:txBody>
          </p:sp>
        </mc:Choice>
        <mc:Fallback xmlns="">
          <p:sp>
            <p:nvSpPr>
              <p:cNvPr id="49155" name="Rectangle 3"/>
              <p:cNvSpPr>
                <a:spLocks noGrp="1" noRot="1" noChangeAspect="1" noMove="1" noResize="1" noEditPoints="1" noAdjustHandles="1" noChangeArrowheads="1" noChangeShapeType="1" noTextEdit="1"/>
              </p:cNvSpPr>
              <p:nvPr>
                <p:ph type="body" idx="1"/>
              </p:nvPr>
            </p:nvSpPr>
            <p:spPr>
              <a:xfrm>
                <a:off x="251520" y="1052736"/>
                <a:ext cx="8663880" cy="720080"/>
              </a:xfrm>
              <a:blipFill>
                <a:blip r:embed="rId2"/>
                <a:stretch>
                  <a:fillRect l="-1195" b="-1695"/>
                </a:stretch>
              </a:blipFill>
            </p:spPr>
            <p:txBody>
              <a:bodyPr/>
              <a:lstStyle/>
              <a:p>
                <a:r>
                  <a:rPr lang="zh-CN" altLang="en-US">
                    <a:noFill/>
                  </a:rPr>
                  <a:t> </a:t>
                </a:r>
              </a:p>
            </p:txBody>
          </p:sp>
        </mc:Fallback>
      </mc:AlternateContent>
      <p:sp>
        <p:nvSpPr>
          <p:cNvPr id="49154" name="Rectangle 2"/>
          <p:cNvSpPr>
            <a:spLocks noGrp="1" noChangeArrowheads="1"/>
          </p:cNvSpPr>
          <p:nvPr>
            <p:ph type="title"/>
          </p:nvPr>
        </p:nvSpPr>
        <p:spPr/>
        <p:txBody>
          <a:bodyPr/>
          <a:lstStyle/>
          <a:p>
            <a:r>
              <a:rPr lang="zh-CN" altLang="en-US" dirty="0">
                <a:ea typeface="宋体" charset="-122"/>
              </a:rPr>
              <a:t>数据操作：数据查询（从关系代数到</a:t>
            </a:r>
            <a:r>
              <a:rPr lang="en-US" altLang="zh-CN" dirty="0">
                <a:ea typeface="宋体" charset="-122"/>
              </a:rPr>
              <a:t>SQL</a:t>
            </a:r>
            <a:r>
              <a:rPr lang="zh-CN" altLang="en-US" dirty="0">
                <a:ea typeface="宋体" charset="-122"/>
              </a:rPr>
              <a:t>）</a:t>
            </a:r>
          </a:p>
        </p:txBody>
      </p:sp>
      <p:sp>
        <p:nvSpPr>
          <p:cNvPr id="5" name="Rectangle 3">
            <a:extLst>
              <a:ext uri="{FF2B5EF4-FFF2-40B4-BE49-F238E27FC236}">
                <a16:creationId xmlns:a16="http://schemas.microsoft.com/office/drawing/2014/main" id="{70BCE9AA-0166-4663-AC43-727F7ABCA1AB}"/>
              </a:ext>
            </a:extLst>
          </p:cNvPr>
          <p:cNvSpPr txBox="1">
            <a:spLocks noChangeArrowheads="1"/>
          </p:cNvSpPr>
          <p:nvPr/>
        </p:nvSpPr>
        <p:spPr bwMode="auto">
          <a:xfrm>
            <a:off x="827583" y="1628800"/>
            <a:ext cx="805492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R.*,S.* from R join S on R.A=S.B</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D8D2433B-6226-4084-BC83-BFF0D487BFEA}"/>
                  </a:ext>
                </a:extLst>
              </p:cNvPr>
              <p:cNvSpPr txBox="1">
                <a:spLocks noChangeArrowheads="1"/>
              </p:cNvSpPr>
              <p:nvPr/>
            </p:nvSpPr>
            <p:spPr bwMode="auto">
              <a:xfrm>
                <a:off x="274752" y="2564904"/>
                <a:ext cx="8663880"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14:m>
                  <m:oMath xmlns:m="http://schemas.openxmlformats.org/officeDocument/2006/math">
                    <m:r>
                      <a:rPr lang="en-US" altLang="zh-CN" sz="2400" i="1">
                        <a:solidFill>
                          <a:srgbClr val="003399"/>
                        </a:solidFill>
                        <a:latin typeface="Cambria Math"/>
                      </a:rPr>
                      <m:t>𝑹</m:t>
                    </m:r>
                    <m:r>
                      <a:rPr lang="en-US" altLang="zh-CN" sz="2400" i="1">
                        <a:solidFill>
                          <a:srgbClr val="003399"/>
                        </a:solidFill>
                        <a:latin typeface="Cambria Math"/>
                        <a:ea typeface="Cambria Math"/>
                      </a:rPr>
                      <m:t>⋈</m:t>
                    </m:r>
                    <m:r>
                      <a:rPr lang="en-US" altLang="zh-CN" sz="2400" i="1">
                        <a:solidFill>
                          <a:srgbClr val="003399"/>
                        </a:solidFill>
                        <a:latin typeface="Cambria Math"/>
                      </a:rPr>
                      <m:t>𝑺</m:t>
                    </m:r>
                  </m:oMath>
                </a14:m>
                <a:endParaRPr lang="zh-CN" altLang="en-US" sz="2400" kern="0" dirty="0">
                  <a:ea typeface="宋体" charset="-122"/>
                </a:endParaRPr>
              </a:p>
            </p:txBody>
          </p:sp>
        </mc:Choice>
        <mc:Fallback xmlns="">
          <p:sp>
            <p:nvSpPr>
              <p:cNvPr id="6" name="Rectangle 3">
                <a:extLst>
                  <a:ext uri="{FF2B5EF4-FFF2-40B4-BE49-F238E27FC236}">
                    <a16:creationId xmlns:a16="http://schemas.microsoft.com/office/drawing/2014/main" id="{D8D2433B-6226-4084-BC83-BFF0D487BFEA}"/>
                  </a:ext>
                </a:extLst>
              </p:cNvPr>
              <p:cNvSpPr txBox="1">
                <a:spLocks noRot="1" noChangeAspect="1" noMove="1" noResize="1" noEditPoints="1" noAdjustHandles="1" noChangeArrowheads="1" noChangeShapeType="1" noTextEdit="1"/>
              </p:cNvSpPr>
              <p:nvPr/>
            </p:nvSpPr>
            <p:spPr bwMode="auto">
              <a:xfrm>
                <a:off x="274752" y="2564904"/>
                <a:ext cx="8663880" cy="720080"/>
              </a:xfrm>
              <a:prstGeom prst="rect">
                <a:avLst/>
              </a:prstGeom>
              <a:blipFill>
                <a:blip r:embed="rId3"/>
                <a:stretch>
                  <a:fillRect l="-1196"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Rectangle 3">
            <a:extLst>
              <a:ext uri="{FF2B5EF4-FFF2-40B4-BE49-F238E27FC236}">
                <a16:creationId xmlns:a16="http://schemas.microsoft.com/office/drawing/2014/main" id="{2F7AEDB8-FDC6-4BC7-9663-AA32C0F35F31}"/>
              </a:ext>
            </a:extLst>
          </p:cNvPr>
          <p:cNvSpPr txBox="1">
            <a:spLocks noChangeArrowheads="1"/>
          </p:cNvSpPr>
          <p:nvPr/>
        </p:nvSpPr>
        <p:spPr bwMode="auto">
          <a:xfrm>
            <a:off x="840842" y="3239118"/>
            <a:ext cx="80549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R.*,S.* from R join S on R.A=S.A</a:t>
            </a:r>
          </a:p>
        </p:txBody>
      </p:sp>
    </p:spTree>
    <p:extLst>
      <p:ext uri="{BB962C8B-B14F-4D97-AF65-F5344CB8AC3E}">
        <p14:creationId xmlns:p14="http://schemas.microsoft.com/office/powerpoint/2010/main" val="41272805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5" name="Rectangle 3"/>
              <p:cNvSpPr>
                <a:spLocks noGrp="1" noChangeArrowheads="1"/>
              </p:cNvSpPr>
              <p:nvPr>
                <p:ph type="body" idx="1"/>
              </p:nvPr>
            </p:nvSpPr>
            <p:spPr>
              <a:xfrm>
                <a:off x="251520" y="1052736"/>
                <a:ext cx="8663880" cy="720080"/>
              </a:xfrm>
            </p:spPr>
            <p:txBody>
              <a:bodyPr/>
              <a:lstStyle/>
              <a:p>
                <a:pPr algn="just">
                  <a:lnSpc>
                    <a:spcPct val="150000"/>
                  </a:lnSpc>
                </a:pPr>
                <a14:m>
                  <m:oMath xmlns:m="http://schemas.openxmlformats.org/officeDocument/2006/math">
                    <m:r>
                      <a:rPr lang="en-US" altLang="zh-CN" sz="2400" i="1" dirty="0" smtClean="0">
                        <a:latin typeface="Cambria Math"/>
                        <a:ea typeface="宋体" charset="-122"/>
                      </a:rPr>
                      <m:t>𝑅</m:t>
                    </m:r>
                    <m:r>
                      <a:rPr lang="en-US" altLang="zh-CN" sz="2400" i="1">
                        <a:latin typeface="Cambria Math"/>
                        <a:ea typeface="Cambria Math"/>
                      </a:rPr>
                      <m:t>⋉</m:t>
                    </m:r>
                    <m:r>
                      <a:rPr lang="en-US" altLang="zh-CN" sz="2400" b="1" i="1" baseline="-25000" smtClean="0">
                        <a:latin typeface="Cambria Math" panose="02040503050406030204" pitchFamily="18" charset="0"/>
                        <a:ea typeface="Cambria Math"/>
                      </a:rPr>
                      <m:t>𝑪</m:t>
                    </m:r>
                    <m:r>
                      <a:rPr lang="en-US" altLang="zh-CN" sz="2400" i="1" dirty="0">
                        <a:latin typeface="Cambria Math"/>
                        <a:ea typeface="宋体" charset="-122"/>
                      </a:rPr>
                      <m:t>𝑆</m:t>
                    </m:r>
                  </m:oMath>
                </a14:m>
                <a:endParaRPr lang="zh-CN" altLang="en-US" sz="2400" dirty="0">
                  <a:ea typeface="宋体" charset="-122"/>
                </a:endParaRPr>
              </a:p>
            </p:txBody>
          </p:sp>
        </mc:Choice>
        <mc:Fallback xmlns="">
          <p:sp>
            <p:nvSpPr>
              <p:cNvPr id="49155" name="Rectangle 3"/>
              <p:cNvSpPr>
                <a:spLocks noGrp="1" noRot="1" noChangeAspect="1" noMove="1" noResize="1" noEditPoints="1" noAdjustHandles="1" noChangeArrowheads="1" noChangeShapeType="1" noTextEdit="1"/>
              </p:cNvSpPr>
              <p:nvPr>
                <p:ph type="body" idx="1"/>
              </p:nvPr>
            </p:nvSpPr>
            <p:spPr>
              <a:xfrm>
                <a:off x="251520" y="1052736"/>
                <a:ext cx="8663880" cy="720080"/>
              </a:xfrm>
              <a:blipFill>
                <a:blip r:embed="rId2"/>
                <a:stretch>
                  <a:fillRect l="-1195" b="-1695"/>
                </a:stretch>
              </a:blipFill>
            </p:spPr>
            <p:txBody>
              <a:bodyPr/>
              <a:lstStyle/>
              <a:p>
                <a:r>
                  <a:rPr lang="zh-CN" altLang="en-US">
                    <a:noFill/>
                  </a:rPr>
                  <a:t> </a:t>
                </a:r>
              </a:p>
            </p:txBody>
          </p:sp>
        </mc:Fallback>
      </mc:AlternateContent>
      <p:sp>
        <p:nvSpPr>
          <p:cNvPr id="49154" name="Rectangle 2"/>
          <p:cNvSpPr>
            <a:spLocks noGrp="1" noChangeArrowheads="1"/>
          </p:cNvSpPr>
          <p:nvPr>
            <p:ph type="title"/>
          </p:nvPr>
        </p:nvSpPr>
        <p:spPr/>
        <p:txBody>
          <a:bodyPr/>
          <a:lstStyle/>
          <a:p>
            <a:r>
              <a:rPr lang="zh-CN" altLang="en-US" dirty="0">
                <a:ea typeface="宋体" charset="-122"/>
              </a:rPr>
              <a:t>数据操作：数据查询（从关系代数到</a:t>
            </a:r>
            <a:r>
              <a:rPr lang="en-US" altLang="zh-CN" dirty="0">
                <a:ea typeface="宋体" charset="-122"/>
              </a:rPr>
              <a:t>SQL</a:t>
            </a:r>
            <a:r>
              <a:rPr lang="zh-CN" altLang="en-US" dirty="0">
                <a:ea typeface="宋体" charset="-122"/>
              </a:rPr>
              <a:t>）</a:t>
            </a:r>
          </a:p>
        </p:txBody>
      </p:sp>
      <p:sp>
        <p:nvSpPr>
          <p:cNvPr id="5" name="Rectangle 3">
            <a:extLst>
              <a:ext uri="{FF2B5EF4-FFF2-40B4-BE49-F238E27FC236}">
                <a16:creationId xmlns:a16="http://schemas.microsoft.com/office/drawing/2014/main" id="{70BCE9AA-0166-4663-AC43-727F7ABCA1AB}"/>
              </a:ext>
            </a:extLst>
          </p:cNvPr>
          <p:cNvSpPr txBox="1">
            <a:spLocks noChangeArrowheads="1"/>
          </p:cNvSpPr>
          <p:nvPr/>
        </p:nvSpPr>
        <p:spPr bwMode="auto">
          <a:xfrm>
            <a:off x="827583" y="1628800"/>
            <a:ext cx="805492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R.*,S.* from R left outer join S on C</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D8D2433B-6226-4084-BC83-BFF0D487BFEA}"/>
                  </a:ext>
                </a:extLst>
              </p:cNvPr>
              <p:cNvSpPr txBox="1">
                <a:spLocks noChangeArrowheads="1"/>
              </p:cNvSpPr>
              <p:nvPr/>
            </p:nvSpPr>
            <p:spPr bwMode="auto">
              <a:xfrm>
                <a:off x="274752" y="2564904"/>
                <a:ext cx="8663880"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14:m>
                  <m:oMath xmlns:m="http://schemas.openxmlformats.org/officeDocument/2006/math">
                    <m:r>
                      <a:rPr lang="en-US" altLang="zh-CN" sz="2400" b="0" i="1">
                        <a:latin typeface="Cambria Math"/>
                        <a:ea typeface="宋体" charset="-122"/>
                      </a:rPr>
                      <m:t>𝑅</m:t>
                    </m:r>
                    <m:r>
                      <a:rPr lang="en-US" altLang="zh-CN" sz="2400" b="0" i="1">
                        <a:latin typeface="Cambria Math"/>
                        <a:ea typeface="Cambria Math"/>
                      </a:rPr>
                      <m:t>⋊</m:t>
                    </m:r>
                    <m:r>
                      <a:rPr lang="en-US" altLang="zh-CN" sz="2400" i="1" baseline="-25000">
                        <a:latin typeface="Cambria Math" panose="02040503050406030204" pitchFamily="18" charset="0"/>
                        <a:ea typeface="Cambria Math"/>
                      </a:rPr>
                      <m:t>𝑪</m:t>
                    </m:r>
                    <m:r>
                      <a:rPr lang="en-US" altLang="zh-CN" sz="2400" b="0" i="1">
                        <a:latin typeface="Cambria Math"/>
                        <a:ea typeface="宋体" charset="-122"/>
                      </a:rPr>
                      <m:t>𝑆</m:t>
                    </m:r>
                  </m:oMath>
                </a14:m>
                <a:endParaRPr lang="zh-CN" altLang="en-US" sz="2400" kern="0" dirty="0">
                  <a:ea typeface="宋体" charset="-122"/>
                </a:endParaRPr>
              </a:p>
            </p:txBody>
          </p:sp>
        </mc:Choice>
        <mc:Fallback xmlns="">
          <p:sp>
            <p:nvSpPr>
              <p:cNvPr id="6" name="Rectangle 3">
                <a:extLst>
                  <a:ext uri="{FF2B5EF4-FFF2-40B4-BE49-F238E27FC236}">
                    <a16:creationId xmlns:a16="http://schemas.microsoft.com/office/drawing/2014/main" id="{D8D2433B-6226-4084-BC83-BFF0D487BFEA}"/>
                  </a:ext>
                </a:extLst>
              </p:cNvPr>
              <p:cNvSpPr txBox="1">
                <a:spLocks noRot="1" noChangeAspect="1" noMove="1" noResize="1" noEditPoints="1" noAdjustHandles="1" noChangeArrowheads="1" noChangeShapeType="1" noTextEdit="1"/>
              </p:cNvSpPr>
              <p:nvPr/>
            </p:nvSpPr>
            <p:spPr bwMode="auto">
              <a:xfrm>
                <a:off x="274752" y="2564904"/>
                <a:ext cx="8663880" cy="720080"/>
              </a:xfrm>
              <a:prstGeom prst="rect">
                <a:avLst/>
              </a:prstGeom>
              <a:blipFill>
                <a:blip r:embed="rId3"/>
                <a:stretch>
                  <a:fillRect l="-1196" b="-16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Rectangle 3">
            <a:extLst>
              <a:ext uri="{FF2B5EF4-FFF2-40B4-BE49-F238E27FC236}">
                <a16:creationId xmlns:a16="http://schemas.microsoft.com/office/drawing/2014/main" id="{2F7AEDB8-FDC6-4BC7-9663-AA32C0F35F31}"/>
              </a:ext>
            </a:extLst>
          </p:cNvPr>
          <p:cNvSpPr txBox="1">
            <a:spLocks noChangeArrowheads="1"/>
          </p:cNvSpPr>
          <p:nvPr/>
        </p:nvSpPr>
        <p:spPr bwMode="auto">
          <a:xfrm>
            <a:off x="840842" y="3239118"/>
            <a:ext cx="80549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R.*,S.* from R right outer join S on C</a:t>
            </a:r>
          </a:p>
        </p:txBody>
      </p:sp>
    </p:spTree>
    <p:extLst>
      <p:ext uri="{BB962C8B-B14F-4D97-AF65-F5344CB8AC3E}">
        <p14:creationId xmlns:p14="http://schemas.microsoft.com/office/powerpoint/2010/main" val="23151021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5" name="Rectangle 3"/>
              <p:cNvSpPr>
                <a:spLocks noGrp="1" noChangeArrowheads="1"/>
              </p:cNvSpPr>
              <p:nvPr>
                <p:ph type="body" idx="1"/>
              </p:nvPr>
            </p:nvSpPr>
            <p:spPr>
              <a:xfrm>
                <a:off x="251520" y="1052736"/>
                <a:ext cx="8663880" cy="720080"/>
              </a:xfrm>
            </p:spPr>
            <p:txBody>
              <a:bodyPr/>
              <a:lstStyle/>
              <a:p>
                <a:pPr algn="just">
                  <a:lnSpc>
                    <a:spcPct val="150000"/>
                  </a:lnSpc>
                </a:pPr>
                <a14:m>
                  <m:oMath xmlns:m="http://schemas.openxmlformats.org/officeDocument/2006/math">
                    <m:r>
                      <m:rPr>
                        <m:nor/>
                      </m:rPr>
                      <a:rPr lang="zh-CN" altLang="en-US" sz="2400" dirty="0">
                        <a:ea typeface="宋体" charset="-122"/>
                        <a:sym typeface="Symbol" panose="05050102010706020507" pitchFamily="18" charset="2"/>
                      </a:rPr>
                      <m:t></m:t>
                    </m:r>
                    <m:r>
                      <m:rPr>
                        <m:nor/>
                      </m:rPr>
                      <a:rPr lang="en-US" altLang="zh-CN" sz="2400" dirty="0">
                        <a:ea typeface="宋体" charset="-122"/>
                        <a:sym typeface="Symbol" panose="05050102010706020507" pitchFamily="18" charset="2"/>
                      </a:rPr>
                      <m:t>(</m:t>
                    </m:r>
                    <m:r>
                      <m:rPr>
                        <m:nor/>
                      </m:rPr>
                      <a:rPr lang="en-US" altLang="zh-CN" sz="2400" dirty="0">
                        <a:ea typeface="宋体" charset="-122"/>
                        <a:sym typeface="Symbol" panose="05050102010706020507" pitchFamily="18" charset="2"/>
                      </a:rPr>
                      <m:t>R</m:t>
                    </m:r>
                    <m:r>
                      <m:rPr>
                        <m:nor/>
                      </m:rPr>
                      <a:rPr lang="en-US" altLang="zh-CN" sz="2400" dirty="0">
                        <a:ea typeface="宋体" charset="-122"/>
                        <a:sym typeface="Symbol" panose="05050102010706020507" pitchFamily="18" charset="2"/>
                      </a:rPr>
                      <m:t>)</m:t>
                    </m:r>
                  </m:oMath>
                </a14:m>
                <a:endParaRPr lang="zh-CN" altLang="en-US" sz="2400" dirty="0">
                  <a:ea typeface="宋体" charset="-122"/>
                </a:endParaRPr>
              </a:p>
            </p:txBody>
          </p:sp>
        </mc:Choice>
        <mc:Fallback xmlns="">
          <p:sp>
            <p:nvSpPr>
              <p:cNvPr id="49155" name="Rectangle 3"/>
              <p:cNvSpPr>
                <a:spLocks noGrp="1" noRot="1" noChangeAspect="1" noMove="1" noResize="1" noEditPoints="1" noAdjustHandles="1" noChangeArrowheads="1" noChangeShapeType="1" noTextEdit="1"/>
              </p:cNvSpPr>
              <p:nvPr>
                <p:ph type="body" idx="1"/>
              </p:nvPr>
            </p:nvSpPr>
            <p:spPr>
              <a:xfrm>
                <a:off x="251520" y="1052736"/>
                <a:ext cx="8663880" cy="720080"/>
              </a:xfrm>
              <a:blipFill>
                <a:blip r:embed="rId2"/>
                <a:stretch>
                  <a:fillRect l="-1336" b="-2542"/>
                </a:stretch>
              </a:blipFill>
            </p:spPr>
            <p:txBody>
              <a:bodyPr/>
              <a:lstStyle/>
              <a:p>
                <a:r>
                  <a:rPr lang="zh-CN" altLang="en-US">
                    <a:noFill/>
                  </a:rPr>
                  <a:t> </a:t>
                </a:r>
              </a:p>
            </p:txBody>
          </p:sp>
        </mc:Fallback>
      </mc:AlternateContent>
      <p:sp>
        <p:nvSpPr>
          <p:cNvPr id="49154" name="Rectangle 2"/>
          <p:cNvSpPr>
            <a:spLocks noGrp="1" noChangeArrowheads="1"/>
          </p:cNvSpPr>
          <p:nvPr>
            <p:ph type="title"/>
          </p:nvPr>
        </p:nvSpPr>
        <p:spPr/>
        <p:txBody>
          <a:bodyPr/>
          <a:lstStyle/>
          <a:p>
            <a:r>
              <a:rPr lang="zh-CN" altLang="en-US" dirty="0">
                <a:ea typeface="宋体" charset="-122"/>
              </a:rPr>
              <a:t>数据操作：数据查询（从关系代数到</a:t>
            </a:r>
            <a:r>
              <a:rPr lang="en-US" altLang="zh-CN" dirty="0">
                <a:ea typeface="宋体" charset="-122"/>
              </a:rPr>
              <a:t>SQL</a:t>
            </a:r>
            <a:r>
              <a:rPr lang="zh-CN" altLang="en-US" dirty="0">
                <a:ea typeface="宋体" charset="-122"/>
              </a:rPr>
              <a:t>）</a:t>
            </a:r>
          </a:p>
        </p:txBody>
      </p:sp>
      <p:sp>
        <p:nvSpPr>
          <p:cNvPr id="5" name="Rectangle 3">
            <a:extLst>
              <a:ext uri="{FF2B5EF4-FFF2-40B4-BE49-F238E27FC236}">
                <a16:creationId xmlns:a16="http://schemas.microsoft.com/office/drawing/2014/main" id="{70BCE9AA-0166-4663-AC43-727F7ABCA1AB}"/>
              </a:ext>
            </a:extLst>
          </p:cNvPr>
          <p:cNvSpPr txBox="1">
            <a:spLocks noChangeArrowheads="1"/>
          </p:cNvSpPr>
          <p:nvPr/>
        </p:nvSpPr>
        <p:spPr bwMode="auto">
          <a:xfrm>
            <a:off x="827583" y="1628800"/>
            <a:ext cx="805492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a:t>
            </a:r>
            <a:r>
              <a:rPr lang="en-US" altLang="zh-CN" sz="2400" i="1" kern="0" dirty="0">
                <a:solidFill>
                  <a:srgbClr val="C00000"/>
                </a:solidFill>
                <a:ea typeface="宋体" charset="-122"/>
              </a:rPr>
              <a:t>distinct</a:t>
            </a:r>
            <a:r>
              <a:rPr lang="en-US" altLang="zh-CN" sz="2400" i="1" kern="0" dirty="0">
                <a:ea typeface="宋体" charset="-122"/>
              </a:rPr>
              <a:t> * from R</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D8D2433B-6226-4084-BC83-BFF0D487BFEA}"/>
                  </a:ext>
                </a:extLst>
              </p:cNvPr>
              <p:cNvSpPr txBox="1">
                <a:spLocks noChangeArrowheads="1"/>
              </p:cNvSpPr>
              <p:nvPr/>
            </p:nvSpPr>
            <p:spPr bwMode="auto">
              <a:xfrm>
                <a:off x="274752" y="2564904"/>
                <a:ext cx="8663880"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14:m>
                  <m:oMath xmlns:m="http://schemas.openxmlformats.org/officeDocument/2006/math">
                    <m:r>
                      <m:rPr>
                        <m:nor/>
                      </m:rPr>
                      <a:rPr lang="zh-CN" altLang="en-US" sz="2400" kern="0" dirty="0">
                        <a:ea typeface="宋体" charset="-122"/>
                        <a:sym typeface="Symbol" panose="05050102010706020507" pitchFamily="18" charset="2"/>
                      </a:rPr>
                      <m:t></m:t>
                    </m:r>
                    <m:r>
                      <m:rPr>
                        <m:nor/>
                      </m:rPr>
                      <a:rPr lang="en-US" altLang="zh-CN" sz="2400" kern="0" baseline="-25000" dirty="0">
                        <a:ea typeface="宋体" charset="-122"/>
                        <a:sym typeface="Symbol" panose="05050102010706020507" pitchFamily="18" charset="2"/>
                      </a:rPr>
                      <m:t>L</m:t>
                    </m:r>
                    <m:r>
                      <m:rPr>
                        <m:nor/>
                      </m:rPr>
                      <a:rPr lang="en-US" altLang="zh-CN" sz="2400" kern="0" dirty="0">
                        <a:ea typeface="宋体" charset="-122"/>
                        <a:sym typeface="Symbol" panose="05050102010706020507" pitchFamily="18" charset="2"/>
                      </a:rPr>
                      <m:t>(</m:t>
                    </m:r>
                    <m:r>
                      <m:rPr>
                        <m:nor/>
                      </m:rPr>
                      <a:rPr lang="en-US" altLang="zh-CN" sz="2400" kern="0" dirty="0">
                        <a:ea typeface="宋体" charset="-122"/>
                        <a:sym typeface="Symbol" panose="05050102010706020507" pitchFamily="18" charset="2"/>
                      </a:rPr>
                      <m:t>R</m:t>
                    </m:r>
                    <m:r>
                      <m:rPr>
                        <m:nor/>
                      </m:rPr>
                      <a:rPr lang="en-US" altLang="zh-CN" sz="2400" kern="0" dirty="0">
                        <a:ea typeface="宋体" charset="-122"/>
                        <a:sym typeface="Symbol" panose="05050102010706020507" pitchFamily="18" charset="2"/>
                      </a:rPr>
                      <m:t>)</m:t>
                    </m:r>
                  </m:oMath>
                </a14:m>
                <a:endParaRPr lang="zh-CN" altLang="en-US" sz="2400" kern="0" dirty="0">
                  <a:ea typeface="宋体" charset="-122"/>
                </a:endParaRPr>
              </a:p>
            </p:txBody>
          </p:sp>
        </mc:Choice>
        <mc:Fallback xmlns="">
          <p:sp>
            <p:nvSpPr>
              <p:cNvPr id="6" name="Rectangle 3">
                <a:extLst>
                  <a:ext uri="{FF2B5EF4-FFF2-40B4-BE49-F238E27FC236}">
                    <a16:creationId xmlns:a16="http://schemas.microsoft.com/office/drawing/2014/main" id="{D8D2433B-6226-4084-BC83-BFF0D487BFEA}"/>
                  </a:ext>
                </a:extLst>
              </p:cNvPr>
              <p:cNvSpPr txBox="1">
                <a:spLocks noRot="1" noChangeAspect="1" noMove="1" noResize="1" noEditPoints="1" noAdjustHandles="1" noChangeArrowheads="1" noChangeShapeType="1" noTextEdit="1"/>
              </p:cNvSpPr>
              <p:nvPr/>
            </p:nvSpPr>
            <p:spPr bwMode="auto">
              <a:xfrm>
                <a:off x="274752" y="2564904"/>
                <a:ext cx="8663880" cy="720080"/>
              </a:xfrm>
              <a:prstGeom prst="rect">
                <a:avLst/>
              </a:prstGeom>
              <a:blipFill>
                <a:blip r:embed="rId3"/>
                <a:stretch>
                  <a:fillRect l="-1337" b="-25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Rectangle 3">
            <a:extLst>
              <a:ext uri="{FF2B5EF4-FFF2-40B4-BE49-F238E27FC236}">
                <a16:creationId xmlns:a16="http://schemas.microsoft.com/office/drawing/2014/main" id="{2F7AEDB8-FDC6-4BC7-9663-AA32C0F35F31}"/>
              </a:ext>
            </a:extLst>
          </p:cNvPr>
          <p:cNvSpPr txBox="1">
            <a:spLocks noChangeArrowheads="1"/>
          </p:cNvSpPr>
          <p:nvPr/>
        </p:nvSpPr>
        <p:spPr bwMode="auto">
          <a:xfrm>
            <a:off x="812775" y="3284984"/>
            <a:ext cx="80549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 from R </a:t>
            </a:r>
            <a:r>
              <a:rPr lang="en-US" altLang="zh-CN" sz="2400" i="1" kern="0" dirty="0">
                <a:solidFill>
                  <a:srgbClr val="C00000"/>
                </a:solidFill>
                <a:ea typeface="宋体" charset="-122"/>
              </a:rPr>
              <a:t>order by L</a:t>
            </a:r>
          </a:p>
        </p:txBody>
      </p:sp>
    </p:spTree>
    <p:extLst>
      <p:ext uri="{BB962C8B-B14F-4D97-AF65-F5344CB8AC3E}">
        <p14:creationId xmlns:p14="http://schemas.microsoft.com/office/powerpoint/2010/main" val="803219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5" name="Rectangle 3"/>
              <p:cNvSpPr>
                <a:spLocks noGrp="1" noChangeArrowheads="1"/>
              </p:cNvSpPr>
              <p:nvPr>
                <p:ph type="body" idx="1"/>
              </p:nvPr>
            </p:nvSpPr>
            <p:spPr>
              <a:xfrm>
                <a:off x="251520" y="1052736"/>
                <a:ext cx="8663880" cy="720080"/>
              </a:xfrm>
            </p:spPr>
            <p:txBody>
              <a:bodyPr/>
              <a:lstStyle/>
              <a:p>
                <a:pPr algn="just">
                  <a:lnSpc>
                    <a:spcPct val="150000"/>
                  </a:lnSpc>
                </a:pPr>
                <a14:m>
                  <m:oMath xmlns:m="http://schemas.openxmlformats.org/officeDocument/2006/math">
                    <m:r>
                      <m:rPr>
                        <m:nor/>
                      </m:rPr>
                      <a:rPr lang="zh-CN" altLang="en-US" sz="2400" dirty="0">
                        <a:ea typeface="宋体" charset="-122"/>
                        <a:sym typeface="Symbol" panose="05050102010706020507" pitchFamily="18" charset="2"/>
                      </a:rPr>
                      <m:t></m:t>
                    </m:r>
                    <m:r>
                      <m:rPr>
                        <m:nor/>
                      </m:rPr>
                      <a:rPr lang="en-US" altLang="zh-CN" sz="2400" baseline="-25000" dirty="0">
                        <a:ea typeface="宋体" charset="-122"/>
                        <a:sym typeface="Symbol" panose="05050102010706020507" pitchFamily="18" charset="2"/>
                      </a:rPr>
                      <m:t>L</m:t>
                    </m:r>
                    <m:r>
                      <m:rPr>
                        <m:nor/>
                      </m:rPr>
                      <a:rPr lang="en-US" altLang="zh-CN" sz="2400" b="1" i="0" baseline="-25000" dirty="0" smtClean="0">
                        <a:ea typeface="宋体" charset="-122"/>
                        <a:sym typeface="Symbol" panose="05050102010706020507" pitchFamily="18" charset="2"/>
                      </a:rPr>
                      <m:t>,</m:t>
                    </m:r>
                    <m:r>
                      <m:rPr>
                        <m:nor/>
                      </m:rPr>
                      <a:rPr lang="en-US" altLang="zh-CN" sz="2400" b="1" i="1" baseline="-25000" dirty="0" smtClean="0">
                        <a:ea typeface="宋体" charset="-122"/>
                        <a:sym typeface="Symbol" panose="05050102010706020507" pitchFamily="18" charset="2"/>
                      </a:rPr>
                      <m:t>Fun</m:t>
                    </m:r>
                    <m:r>
                      <m:rPr>
                        <m:nor/>
                      </m:rPr>
                      <a:rPr lang="en-US" altLang="zh-CN" sz="2400" b="1" i="0" dirty="0" smtClean="0">
                        <a:ea typeface="宋体" charset="-122"/>
                        <a:sym typeface="Symbol" panose="05050102010706020507" pitchFamily="18" charset="2"/>
                      </a:rPr>
                      <m:t>(</m:t>
                    </m:r>
                    <m:r>
                      <m:rPr>
                        <m:nor/>
                      </m:rPr>
                      <a:rPr lang="en-US" altLang="zh-CN" sz="2400" dirty="0">
                        <a:ea typeface="宋体" charset="-122"/>
                        <a:sym typeface="Symbol" panose="05050102010706020507" pitchFamily="18" charset="2"/>
                      </a:rPr>
                      <m:t>R</m:t>
                    </m:r>
                    <m:r>
                      <m:rPr>
                        <m:nor/>
                      </m:rPr>
                      <a:rPr lang="en-US" altLang="zh-CN" sz="2400" dirty="0">
                        <a:ea typeface="宋体" charset="-122"/>
                        <a:sym typeface="Symbol" panose="05050102010706020507" pitchFamily="18" charset="2"/>
                      </a:rPr>
                      <m:t>)</m:t>
                    </m:r>
                  </m:oMath>
                </a14:m>
                <a:r>
                  <a:rPr lang="en-US" altLang="zh-CN" sz="2400" dirty="0">
                    <a:ea typeface="宋体" charset="-122"/>
                  </a:rPr>
                  <a:t>,  </a:t>
                </a:r>
              </a:p>
              <a:p>
                <a:pPr algn="just">
                  <a:lnSpc>
                    <a:spcPct val="150000"/>
                  </a:lnSpc>
                </a:pPr>
                <a:r>
                  <a:rPr lang="en-US" altLang="zh-CN" sz="2400" dirty="0">
                    <a:ea typeface="宋体" charset="-122"/>
                  </a:rPr>
                  <a:t>Fun</a:t>
                </a:r>
                <a:r>
                  <a:rPr lang="zh-CN" altLang="en-US" sz="2400" dirty="0">
                    <a:ea typeface="宋体" charset="-122"/>
                  </a:rPr>
                  <a:t>可以是任意聚集算子（</a:t>
                </a:r>
                <a:r>
                  <a:rPr lang="en-US" altLang="zh-CN" sz="2400" dirty="0" err="1">
                    <a:ea typeface="宋体" charset="-122"/>
                  </a:rPr>
                  <a:t>sum,count,min,max,avg</a:t>
                </a:r>
                <a:r>
                  <a:rPr lang="en-US" altLang="zh-CN" sz="2400" dirty="0">
                    <a:ea typeface="宋体" charset="-122"/>
                  </a:rPr>
                  <a:t>)</a:t>
                </a:r>
              </a:p>
              <a:p>
                <a:pPr algn="just">
                  <a:lnSpc>
                    <a:spcPct val="150000"/>
                  </a:lnSpc>
                </a:pPr>
                <a:endParaRPr lang="zh-CN" altLang="en-US" sz="2400" dirty="0">
                  <a:ea typeface="宋体" charset="-122"/>
                </a:endParaRPr>
              </a:p>
            </p:txBody>
          </p:sp>
        </mc:Choice>
        <mc:Fallback xmlns="">
          <p:sp>
            <p:nvSpPr>
              <p:cNvPr id="49155" name="Rectangle 3"/>
              <p:cNvSpPr>
                <a:spLocks noGrp="1" noRot="1" noChangeAspect="1" noMove="1" noResize="1" noEditPoints="1" noAdjustHandles="1" noChangeArrowheads="1" noChangeShapeType="1" noTextEdit="1"/>
              </p:cNvSpPr>
              <p:nvPr>
                <p:ph type="body" idx="1"/>
              </p:nvPr>
            </p:nvSpPr>
            <p:spPr>
              <a:xfrm>
                <a:off x="251520" y="1052736"/>
                <a:ext cx="8663880" cy="720080"/>
              </a:xfrm>
              <a:blipFill>
                <a:blip r:embed="rId2"/>
                <a:stretch>
                  <a:fillRect l="-1336" b="-88983"/>
                </a:stretch>
              </a:blipFill>
            </p:spPr>
            <p:txBody>
              <a:bodyPr/>
              <a:lstStyle/>
              <a:p>
                <a:r>
                  <a:rPr lang="zh-CN" altLang="en-US">
                    <a:noFill/>
                  </a:rPr>
                  <a:t> </a:t>
                </a:r>
              </a:p>
            </p:txBody>
          </p:sp>
        </mc:Fallback>
      </mc:AlternateContent>
      <p:sp>
        <p:nvSpPr>
          <p:cNvPr id="49154" name="Rectangle 2"/>
          <p:cNvSpPr>
            <a:spLocks noGrp="1" noChangeArrowheads="1"/>
          </p:cNvSpPr>
          <p:nvPr>
            <p:ph type="title"/>
          </p:nvPr>
        </p:nvSpPr>
        <p:spPr/>
        <p:txBody>
          <a:bodyPr/>
          <a:lstStyle/>
          <a:p>
            <a:r>
              <a:rPr lang="zh-CN" altLang="en-US" dirty="0">
                <a:ea typeface="宋体" charset="-122"/>
              </a:rPr>
              <a:t>数据操作：数据查询（从关系代数到</a:t>
            </a:r>
            <a:r>
              <a:rPr lang="en-US" altLang="zh-CN" dirty="0">
                <a:ea typeface="宋体" charset="-122"/>
              </a:rPr>
              <a:t>SQL</a:t>
            </a:r>
            <a:r>
              <a:rPr lang="zh-CN" altLang="en-US" dirty="0">
                <a:ea typeface="宋体" charset="-122"/>
              </a:rPr>
              <a:t>）</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70BCE9AA-0166-4663-AC43-727F7ABCA1AB}"/>
                  </a:ext>
                </a:extLst>
              </p:cNvPr>
              <p:cNvSpPr txBox="1">
                <a:spLocks noChangeArrowheads="1"/>
              </p:cNvSpPr>
              <p:nvPr/>
            </p:nvSpPr>
            <p:spPr bwMode="auto">
              <a:xfrm>
                <a:off x="683568" y="2204864"/>
                <a:ext cx="8054925"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a:t>
                </a:r>
                <a14:m>
                  <m:oMath xmlns:m="http://schemas.openxmlformats.org/officeDocument/2006/math">
                    <m:r>
                      <m:rPr>
                        <m:nor/>
                      </m:rPr>
                      <a:rPr lang="en-US" altLang="zh-CN" sz="2400" dirty="0" smtClean="0">
                        <a:solidFill>
                          <a:srgbClr val="C00000"/>
                        </a:solidFill>
                        <a:ea typeface="宋体" charset="-122"/>
                        <a:sym typeface="Symbol" panose="05050102010706020507" pitchFamily="18" charset="2"/>
                      </a:rPr>
                      <m:t>L</m:t>
                    </m:r>
                    <m:r>
                      <m:rPr>
                        <m:nor/>
                      </m:rPr>
                      <a:rPr lang="en-US" altLang="zh-CN" sz="2400" dirty="0" smtClean="0">
                        <a:solidFill>
                          <a:srgbClr val="C00000"/>
                        </a:solidFill>
                        <a:ea typeface="宋体" charset="-122"/>
                        <a:sym typeface="Symbol" panose="05050102010706020507" pitchFamily="18" charset="2"/>
                      </a:rPr>
                      <m:t>,</m:t>
                    </m:r>
                    <m:r>
                      <m:rPr>
                        <m:nor/>
                      </m:rPr>
                      <a:rPr lang="en-US" altLang="zh-CN" sz="2400" b="1" i="0" dirty="0" smtClean="0">
                        <a:solidFill>
                          <a:srgbClr val="C00000"/>
                        </a:solidFill>
                        <a:ea typeface="宋体" charset="-122"/>
                        <a:sym typeface="Symbol" panose="05050102010706020507" pitchFamily="18" charset="2"/>
                      </a:rPr>
                      <m:t>Fun</m:t>
                    </m:r>
                    <m:r>
                      <m:rPr>
                        <m:nor/>
                      </m:rPr>
                      <a:rPr lang="en-US" altLang="zh-CN" sz="2400" b="1" i="0" dirty="0" smtClean="0">
                        <a:solidFill>
                          <a:srgbClr val="C00000"/>
                        </a:solidFill>
                        <a:ea typeface="宋体" charset="-122"/>
                        <a:sym typeface="Symbol" panose="05050102010706020507" pitchFamily="18" charset="2"/>
                      </a:rPr>
                      <m:t> </m:t>
                    </m:r>
                    <m:r>
                      <m:rPr>
                        <m:nor/>
                      </m:rPr>
                      <a:rPr lang="en-US" altLang="zh-CN" sz="2400" b="1" i="0" dirty="0" smtClean="0">
                        <a:ea typeface="宋体" charset="-122"/>
                        <a:sym typeface="Symbol" panose="05050102010706020507" pitchFamily="18" charset="2"/>
                      </a:rPr>
                      <m:t>from</m:t>
                    </m:r>
                    <m:r>
                      <m:rPr>
                        <m:nor/>
                      </m:rPr>
                      <a:rPr lang="en-US" altLang="zh-CN" sz="2400" b="1" i="0" dirty="0" smtClean="0">
                        <a:ea typeface="宋体" charset="-122"/>
                        <a:sym typeface="Symbol" panose="05050102010706020507" pitchFamily="18" charset="2"/>
                      </a:rPr>
                      <m:t> </m:t>
                    </m:r>
                    <m:r>
                      <m:rPr>
                        <m:nor/>
                      </m:rPr>
                      <a:rPr lang="en-US" altLang="zh-CN" sz="2400" b="1" i="0" dirty="0" smtClean="0">
                        <a:ea typeface="宋体" charset="-122"/>
                        <a:sym typeface="Symbol" panose="05050102010706020507" pitchFamily="18" charset="2"/>
                      </a:rPr>
                      <m:t>R</m:t>
                    </m:r>
                    <m:r>
                      <m:rPr>
                        <m:nor/>
                      </m:rPr>
                      <a:rPr lang="en-US" altLang="zh-CN" sz="2400" b="1" i="0" dirty="0" smtClean="0">
                        <a:ea typeface="宋体" charset="-122"/>
                        <a:sym typeface="Symbol" panose="05050102010706020507" pitchFamily="18" charset="2"/>
                      </a:rPr>
                      <m:t> </m:t>
                    </m:r>
                    <m:r>
                      <m:rPr>
                        <m:nor/>
                      </m:rPr>
                      <a:rPr lang="en-US" altLang="zh-CN" sz="2400" b="1" i="0" dirty="0" smtClean="0">
                        <a:solidFill>
                          <a:srgbClr val="C00000"/>
                        </a:solidFill>
                        <a:ea typeface="宋体" charset="-122"/>
                        <a:sym typeface="Symbol" panose="05050102010706020507" pitchFamily="18" charset="2"/>
                      </a:rPr>
                      <m:t>group</m:t>
                    </m:r>
                    <m:r>
                      <m:rPr>
                        <m:nor/>
                      </m:rPr>
                      <a:rPr lang="en-US" altLang="zh-CN" sz="2400" b="1" i="0" dirty="0" smtClean="0">
                        <a:solidFill>
                          <a:srgbClr val="C00000"/>
                        </a:solidFill>
                        <a:ea typeface="宋体" charset="-122"/>
                        <a:sym typeface="Symbol" panose="05050102010706020507" pitchFamily="18" charset="2"/>
                      </a:rPr>
                      <m:t> </m:t>
                    </m:r>
                    <m:r>
                      <m:rPr>
                        <m:nor/>
                      </m:rPr>
                      <a:rPr lang="en-US" altLang="zh-CN" sz="2400" b="1" i="0" dirty="0" smtClean="0">
                        <a:solidFill>
                          <a:srgbClr val="C00000"/>
                        </a:solidFill>
                        <a:ea typeface="宋体" charset="-122"/>
                        <a:sym typeface="Symbol" panose="05050102010706020507" pitchFamily="18" charset="2"/>
                      </a:rPr>
                      <m:t>by</m:t>
                    </m:r>
                    <m:r>
                      <m:rPr>
                        <m:nor/>
                      </m:rPr>
                      <a:rPr lang="en-US" altLang="zh-CN" sz="2400" b="1" i="0" dirty="0" smtClean="0">
                        <a:solidFill>
                          <a:srgbClr val="C00000"/>
                        </a:solidFill>
                        <a:ea typeface="宋体" charset="-122"/>
                        <a:sym typeface="Symbol" panose="05050102010706020507" pitchFamily="18" charset="2"/>
                      </a:rPr>
                      <m:t> </m:t>
                    </m:r>
                    <m:r>
                      <m:rPr>
                        <m:nor/>
                      </m:rPr>
                      <a:rPr lang="en-US" altLang="zh-CN" sz="2400" b="1" i="0" dirty="0" smtClean="0">
                        <a:solidFill>
                          <a:srgbClr val="C00000"/>
                        </a:solidFill>
                        <a:ea typeface="宋体" charset="-122"/>
                        <a:sym typeface="Symbol" panose="05050102010706020507" pitchFamily="18" charset="2"/>
                      </a:rPr>
                      <m:t>L</m:t>
                    </m:r>
                  </m:oMath>
                </a14:m>
                <a:r>
                  <a:rPr lang="en-US" altLang="zh-CN" sz="2400" i="1" kern="0" dirty="0">
                    <a:solidFill>
                      <a:srgbClr val="C00000"/>
                    </a:solidFill>
                    <a:ea typeface="宋体" charset="-122"/>
                  </a:rPr>
                  <a:t> </a:t>
                </a:r>
                <a:endParaRPr lang="en-US" altLang="zh-CN" sz="2400" i="1" kern="0" dirty="0">
                  <a:ea typeface="宋体" charset="-122"/>
                </a:endParaRPr>
              </a:p>
            </p:txBody>
          </p:sp>
        </mc:Choice>
        <mc:Fallback xmlns="">
          <p:sp>
            <p:nvSpPr>
              <p:cNvPr id="5" name="Rectangle 3">
                <a:extLst>
                  <a:ext uri="{FF2B5EF4-FFF2-40B4-BE49-F238E27FC236}">
                    <a16:creationId xmlns:a16="http://schemas.microsoft.com/office/drawing/2014/main" id="{70BCE9AA-0166-4663-AC43-727F7ABCA1AB}"/>
                  </a:ext>
                </a:extLst>
              </p:cNvPr>
              <p:cNvSpPr txBox="1">
                <a:spLocks noRot="1" noChangeAspect="1" noMove="1" noResize="1" noEditPoints="1" noAdjustHandles="1" noChangeArrowheads="1" noChangeShapeType="1" noTextEdit="1"/>
              </p:cNvSpPr>
              <p:nvPr/>
            </p:nvSpPr>
            <p:spPr bwMode="auto">
              <a:xfrm>
                <a:off x="683568" y="2204864"/>
                <a:ext cx="8054925" cy="720080"/>
              </a:xfrm>
              <a:prstGeom prst="rect">
                <a:avLst/>
              </a:prstGeom>
              <a:blipFill>
                <a:blip r:embed="rId3"/>
                <a:stretch>
                  <a:fillRect l="-11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20D6033-EFEC-4CCD-80E0-2C0DC71C2FA7}"/>
                  </a:ext>
                </a:extLst>
              </p:cNvPr>
              <p:cNvSpPr txBox="1">
                <a:spLocks noChangeArrowheads="1"/>
              </p:cNvSpPr>
              <p:nvPr/>
            </p:nvSpPr>
            <p:spPr bwMode="auto">
              <a:xfrm>
                <a:off x="186881" y="2996952"/>
                <a:ext cx="8663880"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ct val="150000"/>
                  </a:lnSpc>
                </a:pPr>
                <a14:m>
                  <m:oMath xmlns:m="http://schemas.openxmlformats.org/officeDocument/2006/math">
                    <m:r>
                      <m:rPr>
                        <m:nor/>
                      </m:rPr>
                      <a:rPr lang="zh-CN" altLang="en-US" sz="2400" kern="0" dirty="0" smtClean="0">
                        <a:ea typeface="宋体" charset="-122"/>
                        <a:sym typeface="Symbol" panose="05050102010706020507" pitchFamily="18" charset="2"/>
                      </a:rPr>
                      <m:t></m:t>
                    </m:r>
                    <m:r>
                      <m:rPr>
                        <m:nor/>
                      </m:rPr>
                      <a:rPr lang="en-US" altLang="zh-CN" sz="2400" kern="0" baseline="-25000" dirty="0" smtClean="0">
                        <a:ea typeface="宋体" charset="-122"/>
                        <a:sym typeface="Symbol" panose="05050102010706020507" pitchFamily="18" charset="2"/>
                      </a:rPr>
                      <m:t>L</m:t>
                    </m:r>
                    <m:r>
                      <m:rPr>
                        <m:nor/>
                      </m:rPr>
                      <a:rPr lang="en-US" altLang="zh-CN" sz="2400" kern="0" baseline="-25000" dirty="0" smtClean="0">
                        <a:ea typeface="宋体" charset="-122"/>
                        <a:sym typeface="Symbol" panose="05050102010706020507" pitchFamily="18" charset="2"/>
                      </a:rPr>
                      <m:t>,</m:t>
                    </m:r>
                    <m:r>
                      <m:rPr>
                        <m:nor/>
                      </m:rPr>
                      <a:rPr lang="en-US" altLang="zh-CN" sz="2400" i="1" kern="0" baseline="-25000" dirty="0" smtClean="0">
                        <a:ea typeface="宋体" charset="-122"/>
                        <a:sym typeface="Symbol" panose="05050102010706020507" pitchFamily="18" charset="2"/>
                      </a:rPr>
                      <m:t>Fun</m:t>
                    </m:r>
                    <m:r>
                      <m:rPr>
                        <m:nor/>
                      </m:rPr>
                      <a:rPr lang="en-US" altLang="zh-CN" sz="2400" kern="0" dirty="0" smtClean="0">
                        <a:ea typeface="宋体" charset="-122"/>
                        <a:sym typeface="Symbol" panose="05050102010706020507" pitchFamily="18" charset="2"/>
                      </a:rPr>
                      <m:t>(</m:t>
                    </m:r>
                    <m:r>
                      <m:rPr>
                        <m:nor/>
                      </m:rPr>
                      <a:rPr lang="en-US" altLang="zh-CN" sz="2400" kern="0" dirty="0" smtClean="0">
                        <a:ea typeface="宋体" charset="-122"/>
                        <a:sym typeface="Symbol" panose="05050102010706020507" pitchFamily="18" charset="2"/>
                      </a:rPr>
                      <m:t>R</m:t>
                    </m:r>
                    <m:r>
                      <m:rPr>
                        <m:nor/>
                      </m:rPr>
                      <a:rPr lang="en-US" altLang="zh-CN" sz="2400" kern="0" dirty="0" smtClean="0">
                        <a:ea typeface="宋体" charset="-122"/>
                        <a:sym typeface="Symbol" panose="05050102010706020507" pitchFamily="18" charset="2"/>
                      </a:rPr>
                      <m:t>)</m:t>
                    </m:r>
                  </m:oMath>
                </a14:m>
                <a:r>
                  <a:rPr lang="en-US" altLang="zh-CN" sz="2400" kern="0" dirty="0">
                    <a:ea typeface="宋体" charset="-122"/>
                  </a:rPr>
                  <a:t>,  </a:t>
                </a:r>
              </a:p>
              <a:p>
                <a:pPr algn="just">
                  <a:lnSpc>
                    <a:spcPct val="150000"/>
                  </a:lnSpc>
                </a:pPr>
                <a:r>
                  <a:rPr lang="zh-CN" altLang="en-US" sz="2400" kern="0" dirty="0">
                    <a:ea typeface="宋体" charset="-122"/>
                  </a:rPr>
                  <a:t>若附加函数计算结果的条件，则使用</a:t>
                </a:r>
                <a:r>
                  <a:rPr lang="en-US" altLang="zh-CN" sz="2400" kern="0" dirty="0">
                    <a:ea typeface="宋体" charset="-122"/>
                  </a:rPr>
                  <a:t>having</a:t>
                </a:r>
                <a:r>
                  <a:rPr lang="zh-CN" altLang="en-US" sz="2400" kern="0" dirty="0">
                    <a:ea typeface="宋体" charset="-122"/>
                  </a:rPr>
                  <a:t> </a:t>
                </a:r>
              </a:p>
            </p:txBody>
          </p:sp>
        </mc:Choice>
        <mc:Fallback xmlns="">
          <p:sp>
            <p:nvSpPr>
              <p:cNvPr id="7" name="Rectangle 3">
                <a:extLst>
                  <a:ext uri="{FF2B5EF4-FFF2-40B4-BE49-F238E27FC236}">
                    <a16:creationId xmlns:a16="http://schemas.microsoft.com/office/drawing/2014/main" id="{920D6033-EFEC-4CCD-80E0-2C0DC71C2FA7}"/>
                  </a:ext>
                </a:extLst>
              </p:cNvPr>
              <p:cNvSpPr txBox="1">
                <a:spLocks noRot="1" noChangeAspect="1" noMove="1" noResize="1" noEditPoints="1" noAdjustHandles="1" noChangeArrowheads="1" noChangeShapeType="1" noTextEdit="1"/>
              </p:cNvSpPr>
              <p:nvPr/>
            </p:nvSpPr>
            <p:spPr bwMode="auto">
              <a:xfrm>
                <a:off x="186881" y="2996952"/>
                <a:ext cx="8663880" cy="720080"/>
              </a:xfrm>
              <a:prstGeom prst="rect">
                <a:avLst/>
              </a:prstGeom>
              <a:blipFill>
                <a:blip r:embed="rId4"/>
                <a:stretch>
                  <a:fillRect l="-1337" b="-889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9399CA0F-DFDA-4CF3-9E24-13F1948D204A}"/>
                  </a:ext>
                </a:extLst>
              </p:cNvPr>
              <p:cNvSpPr txBox="1">
                <a:spLocks noChangeArrowheads="1"/>
              </p:cNvSpPr>
              <p:nvPr/>
            </p:nvSpPr>
            <p:spPr bwMode="auto">
              <a:xfrm>
                <a:off x="555997" y="4221088"/>
                <a:ext cx="8054925" cy="7200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150000"/>
                  </a:lnSpc>
                  <a:buNone/>
                </a:pPr>
                <a:r>
                  <a:rPr lang="en-US" altLang="zh-CN" sz="2400" i="1" kern="0" dirty="0">
                    <a:ea typeface="宋体" charset="-122"/>
                  </a:rPr>
                  <a:t>Select </a:t>
                </a:r>
                <a14:m>
                  <m:oMath xmlns:m="http://schemas.openxmlformats.org/officeDocument/2006/math">
                    <m:r>
                      <m:rPr>
                        <m:nor/>
                      </m:rPr>
                      <a:rPr lang="en-US" altLang="zh-CN" sz="2400" dirty="0" smtClean="0">
                        <a:solidFill>
                          <a:srgbClr val="C00000"/>
                        </a:solidFill>
                        <a:ea typeface="宋体" charset="-122"/>
                        <a:sym typeface="Symbol" panose="05050102010706020507" pitchFamily="18" charset="2"/>
                      </a:rPr>
                      <m:t>L</m:t>
                    </m:r>
                    <m:r>
                      <m:rPr>
                        <m:nor/>
                      </m:rPr>
                      <a:rPr lang="en-US" altLang="zh-CN" sz="2400" dirty="0" smtClean="0">
                        <a:solidFill>
                          <a:srgbClr val="C00000"/>
                        </a:solidFill>
                        <a:ea typeface="宋体" charset="-122"/>
                        <a:sym typeface="Symbol" panose="05050102010706020507" pitchFamily="18" charset="2"/>
                      </a:rPr>
                      <m:t>,</m:t>
                    </m:r>
                    <m:r>
                      <m:rPr>
                        <m:nor/>
                      </m:rPr>
                      <a:rPr lang="en-US" altLang="zh-CN" sz="2400" b="1" i="0" dirty="0" smtClean="0">
                        <a:solidFill>
                          <a:srgbClr val="C00000"/>
                        </a:solidFill>
                        <a:ea typeface="宋体" charset="-122"/>
                        <a:sym typeface="Symbol" panose="05050102010706020507" pitchFamily="18" charset="2"/>
                      </a:rPr>
                      <m:t>Fun</m:t>
                    </m:r>
                    <m:r>
                      <m:rPr>
                        <m:nor/>
                      </m:rPr>
                      <a:rPr lang="en-US" altLang="zh-CN" sz="2400" b="1" i="0" dirty="0" smtClean="0">
                        <a:solidFill>
                          <a:srgbClr val="C00000"/>
                        </a:solidFill>
                        <a:ea typeface="宋体" charset="-122"/>
                        <a:sym typeface="Symbol" panose="05050102010706020507" pitchFamily="18" charset="2"/>
                      </a:rPr>
                      <m:t> </m:t>
                    </m:r>
                    <m:r>
                      <m:rPr>
                        <m:nor/>
                      </m:rPr>
                      <a:rPr lang="en-US" altLang="zh-CN" sz="2400" b="1" i="0" dirty="0" smtClean="0">
                        <a:ea typeface="宋体" charset="-122"/>
                        <a:sym typeface="Symbol" panose="05050102010706020507" pitchFamily="18" charset="2"/>
                      </a:rPr>
                      <m:t>from</m:t>
                    </m:r>
                    <m:r>
                      <m:rPr>
                        <m:nor/>
                      </m:rPr>
                      <a:rPr lang="en-US" altLang="zh-CN" sz="2400" b="1" i="0" dirty="0" smtClean="0">
                        <a:ea typeface="宋体" charset="-122"/>
                        <a:sym typeface="Symbol" panose="05050102010706020507" pitchFamily="18" charset="2"/>
                      </a:rPr>
                      <m:t> </m:t>
                    </m:r>
                    <m:r>
                      <m:rPr>
                        <m:nor/>
                      </m:rPr>
                      <a:rPr lang="en-US" altLang="zh-CN" sz="2400" b="1" i="0" dirty="0" smtClean="0">
                        <a:ea typeface="宋体" charset="-122"/>
                        <a:sym typeface="Symbol" panose="05050102010706020507" pitchFamily="18" charset="2"/>
                      </a:rPr>
                      <m:t>R</m:t>
                    </m:r>
                    <m:r>
                      <m:rPr>
                        <m:nor/>
                      </m:rPr>
                      <a:rPr lang="en-US" altLang="zh-CN" sz="2400" b="1" i="0" dirty="0" smtClean="0">
                        <a:ea typeface="宋体" charset="-122"/>
                        <a:sym typeface="Symbol" panose="05050102010706020507" pitchFamily="18" charset="2"/>
                      </a:rPr>
                      <m:t> </m:t>
                    </m:r>
                    <m:r>
                      <m:rPr>
                        <m:nor/>
                      </m:rPr>
                      <a:rPr lang="en-US" altLang="zh-CN" sz="2400" b="1" i="0" dirty="0" smtClean="0">
                        <a:solidFill>
                          <a:srgbClr val="C00000"/>
                        </a:solidFill>
                        <a:ea typeface="宋体" charset="-122"/>
                        <a:sym typeface="Symbol" panose="05050102010706020507" pitchFamily="18" charset="2"/>
                      </a:rPr>
                      <m:t>group</m:t>
                    </m:r>
                    <m:r>
                      <m:rPr>
                        <m:nor/>
                      </m:rPr>
                      <a:rPr lang="en-US" altLang="zh-CN" sz="2400" b="1" i="0" dirty="0" smtClean="0">
                        <a:solidFill>
                          <a:srgbClr val="C00000"/>
                        </a:solidFill>
                        <a:ea typeface="宋体" charset="-122"/>
                        <a:sym typeface="Symbol" panose="05050102010706020507" pitchFamily="18" charset="2"/>
                      </a:rPr>
                      <m:t> </m:t>
                    </m:r>
                    <m:r>
                      <m:rPr>
                        <m:nor/>
                      </m:rPr>
                      <a:rPr lang="en-US" altLang="zh-CN" sz="2400" b="1" i="0" dirty="0" smtClean="0">
                        <a:solidFill>
                          <a:srgbClr val="C00000"/>
                        </a:solidFill>
                        <a:ea typeface="宋体" charset="-122"/>
                        <a:sym typeface="Symbol" panose="05050102010706020507" pitchFamily="18" charset="2"/>
                      </a:rPr>
                      <m:t>by</m:t>
                    </m:r>
                    <m:r>
                      <m:rPr>
                        <m:nor/>
                      </m:rPr>
                      <a:rPr lang="en-US" altLang="zh-CN" sz="2400" b="1" i="0" dirty="0" smtClean="0">
                        <a:solidFill>
                          <a:srgbClr val="C00000"/>
                        </a:solidFill>
                        <a:ea typeface="宋体" charset="-122"/>
                        <a:sym typeface="Symbol" panose="05050102010706020507" pitchFamily="18" charset="2"/>
                      </a:rPr>
                      <m:t> </m:t>
                    </m:r>
                    <m:r>
                      <m:rPr>
                        <m:nor/>
                      </m:rPr>
                      <a:rPr lang="en-US" altLang="zh-CN" sz="2400" b="1" i="0" dirty="0" smtClean="0">
                        <a:solidFill>
                          <a:srgbClr val="C00000"/>
                        </a:solidFill>
                        <a:ea typeface="宋体" charset="-122"/>
                        <a:sym typeface="Symbol" panose="05050102010706020507" pitchFamily="18" charset="2"/>
                      </a:rPr>
                      <m:t>L</m:t>
                    </m:r>
                    <m:r>
                      <m:rPr>
                        <m:nor/>
                      </m:rPr>
                      <a:rPr lang="en-US" altLang="zh-CN" sz="2400" b="1" i="0" dirty="0" smtClean="0">
                        <a:solidFill>
                          <a:srgbClr val="C00000"/>
                        </a:solidFill>
                        <a:ea typeface="宋体" charset="-122"/>
                        <a:sym typeface="Symbol" panose="05050102010706020507" pitchFamily="18" charset="2"/>
                      </a:rPr>
                      <m:t> </m:t>
                    </m:r>
                    <m:r>
                      <m:rPr>
                        <m:sty m:val="p"/>
                      </m:rPr>
                      <a:rPr lang="en-US" altLang="zh-CN" sz="2400" i="1" dirty="0" smtClean="0">
                        <a:solidFill>
                          <a:srgbClr val="FF33CC"/>
                        </a:solidFill>
                        <a:latin typeface="Cambria Math" panose="02040503050406030204" pitchFamily="18" charset="0"/>
                        <a:ea typeface="宋体" charset="-122"/>
                        <a:sym typeface="Symbol" panose="05050102010706020507" pitchFamily="18" charset="2"/>
                      </a:rPr>
                      <m:t>ha</m:t>
                    </m:r>
                  </m:oMath>
                </a14:m>
                <a:r>
                  <a:rPr lang="en-US" altLang="zh-CN" sz="2400" i="1" kern="0" dirty="0">
                    <a:solidFill>
                      <a:srgbClr val="FF33CC"/>
                    </a:solidFill>
                    <a:latin typeface="黑体" panose="02010609060101010101" pitchFamily="49" charset="-122"/>
                    <a:ea typeface="黑体" panose="02010609060101010101" pitchFamily="49" charset="-122"/>
                  </a:rPr>
                  <a:t>ving </a:t>
                </a:r>
                <a:r>
                  <a:rPr lang="zh-CN" altLang="en-US" sz="2400" i="1" kern="0" dirty="0">
                    <a:solidFill>
                      <a:srgbClr val="FF33CC"/>
                    </a:solidFill>
                    <a:latin typeface="黑体" panose="02010609060101010101" pitchFamily="49" charset="-122"/>
                    <a:ea typeface="黑体" panose="02010609060101010101" pitchFamily="49" charset="-122"/>
                  </a:rPr>
                  <a:t>条件</a:t>
                </a:r>
                <a:r>
                  <a:rPr lang="en-US" altLang="zh-CN" sz="2400" i="1" kern="0" dirty="0">
                    <a:solidFill>
                      <a:srgbClr val="FF33CC"/>
                    </a:solidFill>
                    <a:latin typeface="黑体" panose="02010609060101010101" pitchFamily="49" charset="-122"/>
                    <a:ea typeface="黑体" panose="02010609060101010101" pitchFamily="49" charset="-122"/>
                  </a:rPr>
                  <a:t> </a:t>
                </a:r>
                <a:endParaRPr lang="en-US" altLang="zh-CN" sz="2400" i="1" kern="0" dirty="0">
                  <a:latin typeface="黑体" panose="02010609060101010101" pitchFamily="49" charset="-122"/>
                  <a:ea typeface="黑体" panose="02010609060101010101" pitchFamily="49" charset="-122"/>
                </a:endParaRPr>
              </a:p>
            </p:txBody>
          </p:sp>
        </mc:Choice>
        <mc:Fallback xmlns="">
          <p:sp>
            <p:nvSpPr>
              <p:cNvPr id="8" name="Rectangle 3">
                <a:extLst>
                  <a:ext uri="{FF2B5EF4-FFF2-40B4-BE49-F238E27FC236}">
                    <a16:creationId xmlns:a16="http://schemas.microsoft.com/office/drawing/2014/main" id="{9399CA0F-DFDA-4CF3-9E24-13F1948D204A}"/>
                  </a:ext>
                </a:extLst>
              </p:cNvPr>
              <p:cNvSpPr txBox="1">
                <a:spLocks noRot="1" noChangeAspect="1" noMove="1" noResize="1" noEditPoints="1" noAdjustHandles="1" noChangeArrowheads="1" noChangeShapeType="1" noTextEdit="1"/>
              </p:cNvSpPr>
              <p:nvPr/>
            </p:nvSpPr>
            <p:spPr bwMode="auto">
              <a:xfrm>
                <a:off x="555997" y="4221088"/>
                <a:ext cx="8054925" cy="720080"/>
              </a:xfrm>
              <a:prstGeom prst="rect">
                <a:avLst/>
              </a:prstGeom>
              <a:blipFill>
                <a:blip r:embed="rId5"/>
                <a:stretch>
                  <a:fillRect l="-11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3261622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3273396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charset="-122"/>
              </a:rPr>
              <a:t>数据查询实操</a:t>
            </a:r>
            <a:r>
              <a:rPr lang="en-US" altLang="zh-CN" sz="3200" dirty="0">
                <a:ea typeface="宋体" charset="-122"/>
              </a:rPr>
              <a:t>—DDL</a:t>
            </a:r>
            <a:endParaRPr lang="zh-CN" altLang="en-US" sz="3200" dirty="0">
              <a:ea typeface="宋体" charset="-122"/>
            </a:endParaRPr>
          </a:p>
        </p:txBody>
      </p:sp>
      <p:sp>
        <p:nvSpPr>
          <p:cNvPr id="61443" name="Rectangle 3"/>
          <p:cNvSpPr>
            <a:spLocks noGrp="1" noChangeArrowheads="1"/>
          </p:cNvSpPr>
          <p:nvPr>
            <p:ph type="body" idx="1"/>
          </p:nvPr>
        </p:nvSpPr>
        <p:spPr>
          <a:xfrm>
            <a:off x="207169" y="1189134"/>
            <a:ext cx="8708231" cy="4544122"/>
          </a:xfrm>
          <a:solidFill>
            <a:schemeClr val="bg1">
              <a:lumMod val="90000"/>
            </a:schemeClr>
          </a:solidFill>
        </p:spPr>
        <p:txBody>
          <a:bodyPr/>
          <a:lstStyle/>
          <a:p>
            <a:pPr>
              <a:lnSpc>
                <a:spcPct val="150000"/>
              </a:lnSpc>
            </a:pPr>
            <a:r>
              <a:rPr lang="zh-CN" altLang="en-US" sz="2400" dirty="0">
                <a:ea typeface="宋体" charset="-122"/>
              </a:rPr>
              <a:t>安装</a:t>
            </a:r>
            <a:r>
              <a:rPr lang="en-US" altLang="zh-CN" sz="2400" dirty="0" err="1">
                <a:ea typeface="宋体" charset="-122"/>
              </a:rPr>
              <a:t>Mysql</a:t>
            </a:r>
            <a:r>
              <a:rPr lang="en-US" altLang="zh-CN" sz="2400" dirty="0">
                <a:ea typeface="宋体" charset="-122"/>
              </a:rPr>
              <a:t> </a:t>
            </a:r>
            <a:r>
              <a:rPr lang="zh-CN" altLang="en-US" sz="2400" dirty="0">
                <a:ea typeface="宋体" charset="-122"/>
              </a:rPr>
              <a:t>或</a:t>
            </a:r>
            <a:r>
              <a:rPr lang="en-US" altLang="zh-CN" sz="2400" dirty="0" err="1">
                <a:ea typeface="宋体" charset="-122"/>
              </a:rPr>
              <a:t>sql</a:t>
            </a:r>
            <a:r>
              <a:rPr lang="en-US" altLang="zh-CN" sz="2400" dirty="0">
                <a:ea typeface="宋体" charset="-122"/>
              </a:rPr>
              <a:t> server</a:t>
            </a:r>
            <a:r>
              <a:rPr lang="zh-CN" altLang="en-US" sz="2400" dirty="0">
                <a:ea typeface="宋体" charset="-122"/>
              </a:rPr>
              <a:t>，配置连接数据库服务器</a:t>
            </a:r>
            <a:endParaRPr lang="en-US" altLang="zh-CN" sz="2400" dirty="0">
              <a:ea typeface="宋体" charset="-122"/>
            </a:endParaRPr>
          </a:p>
          <a:p>
            <a:pPr>
              <a:lnSpc>
                <a:spcPct val="150000"/>
              </a:lnSpc>
            </a:pPr>
            <a:r>
              <a:rPr lang="zh-CN" altLang="en-US" sz="2400" dirty="0">
                <a:ea typeface="宋体" charset="-122"/>
              </a:rPr>
              <a:t>学会配置工具及管理平台使用</a:t>
            </a:r>
            <a:endParaRPr lang="en-US" altLang="zh-CN" sz="2400" dirty="0">
              <a:ea typeface="宋体" charset="-122"/>
            </a:endParaRPr>
          </a:p>
          <a:p>
            <a:pPr>
              <a:lnSpc>
                <a:spcPct val="150000"/>
              </a:lnSpc>
            </a:pPr>
            <a:r>
              <a:rPr lang="zh-CN" altLang="en-US" sz="2400" dirty="0">
                <a:ea typeface="宋体" charset="-122"/>
              </a:rPr>
              <a:t>学会在查询分析器编写</a:t>
            </a:r>
            <a:r>
              <a:rPr lang="en-US" altLang="zh-CN" sz="2400" dirty="0" err="1">
                <a:ea typeface="宋体" charset="-122"/>
              </a:rPr>
              <a:t>sql</a:t>
            </a:r>
            <a:r>
              <a:rPr lang="zh-CN" altLang="en-US" sz="2400" dirty="0">
                <a:ea typeface="宋体" charset="-122"/>
              </a:rPr>
              <a:t>并查看运行结果</a:t>
            </a:r>
          </a:p>
        </p:txBody>
      </p:sp>
    </p:spTree>
    <p:extLst>
      <p:ext uri="{BB962C8B-B14F-4D97-AF65-F5344CB8AC3E}">
        <p14:creationId xmlns:p14="http://schemas.microsoft.com/office/powerpoint/2010/main" val="40018788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关系代数和</a:t>
            </a:r>
            <a:r>
              <a:rPr lang="en-US" altLang="zh-CN" dirty="0">
                <a:latin typeface="黑体" panose="02010609060101010101" pitchFamily="49" charset="-122"/>
                <a:ea typeface="黑体" panose="02010609060101010101" pitchFamily="49" charset="-122"/>
              </a:rPr>
              <a:t>SQL</a:t>
            </a:r>
            <a:r>
              <a:rPr lang="zh-CN" altLang="en-US" dirty="0">
                <a:latin typeface="黑体" panose="02010609060101010101" pitchFamily="49" charset="-122"/>
                <a:ea typeface="黑体" panose="02010609060101010101" pitchFamily="49" charset="-122"/>
              </a:rPr>
              <a:t>练习</a:t>
            </a:r>
            <a:endParaRPr lang="en-US" altLang="ko-KR" dirty="0">
              <a:latin typeface="黑体" panose="02010609060101010101" pitchFamily="49" charset="-122"/>
              <a:ea typeface="黑体" panose="02010609060101010101" pitchFamily="49" charset="-122"/>
            </a:endParaRPr>
          </a:p>
        </p:txBody>
      </p:sp>
      <p:sp>
        <p:nvSpPr>
          <p:cNvPr id="33831" name="Rectangle 39"/>
          <p:cNvSpPr>
            <a:spLocks noChangeArrowheads="1"/>
          </p:cNvSpPr>
          <p:nvPr/>
        </p:nvSpPr>
        <p:spPr bwMode="auto">
          <a:xfrm>
            <a:off x="-108520" y="1124744"/>
            <a:ext cx="1296144"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en-US" altLang="zh-CN" sz="2800" b="0" dirty="0">
                <a:solidFill>
                  <a:schemeClr val="tx1"/>
                </a:solidFill>
                <a:latin typeface="黑体" panose="02010609060101010101" pitchFamily="49" charset="-122"/>
                <a:ea typeface="黑体" panose="02010609060101010101" pitchFamily="49" charset="-122"/>
              </a:rPr>
              <a:t>PC</a:t>
            </a:r>
            <a:endParaRPr lang="ko-KR" altLang="en-US" sz="2800" b="0" dirty="0">
              <a:solidFill>
                <a:schemeClr val="tx1"/>
              </a:solidFill>
              <a:latin typeface="黑体" panose="02010609060101010101" pitchFamily="49" charset="-122"/>
            </a:endParaRPr>
          </a:p>
        </p:txBody>
      </p:sp>
      <p:pic>
        <p:nvPicPr>
          <p:cNvPr id="3" name="图片 2">
            <a:extLst>
              <a:ext uri="{FF2B5EF4-FFF2-40B4-BE49-F238E27FC236}">
                <a16:creationId xmlns:a16="http://schemas.microsoft.com/office/drawing/2014/main" id="{1AEF13CC-B28B-4C66-8AF6-D927DEAD2532}"/>
              </a:ext>
            </a:extLst>
          </p:cNvPr>
          <p:cNvPicPr>
            <a:picLocks noChangeAspect="1"/>
          </p:cNvPicPr>
          <p:nvPr/>
        </p:nvPicPr>
        <p:blipFill>
          <a:blip r:embed="rId2"/>
          <a:stretch>
            <a:fillRect/>
          </a:stretch>
        </p:blipFill>
        <p:spPr>
          <a:xfrm>
            <a:off x="611560" y="1196752"/>
            <a:ext cx="3162574" cy="2491956"/>
          </a:xfrm>
          <a:prstGeom prst="rect">
            <a:avLst/>
          </a:prstGeom>
        </p:spPr>
      </p:pic>
      <p:graphicFrame>
        <p:nvGraphicFramePr>
          <p:cNvPr id="4" name="表格 3">
            <a:extLst>
              <a:ext uri="{FF2B5EF4-FFF2-40B4-BE49-F238E27FC236}">
                <a16:creationId xmlns:a16="http://schemas.microsoft.com/office/drawing/2014/main" id="{654C98FB-C721-414E-B563-37AABA65DB87}"/>
              </a:ext>
            </a:extLst>
          </p:cNvPr>
          <p:cNvGraphicFramePr>
            <a:graphicFrameLocks noGrp="1"/>
          </p:cNvGraphicFramePr>
          <p:nvPr/>
        </p:nvGraphicFramePr>
        <p:xfrm>
          <a:off x="5796136" y="1115433"/>
          <a:ext cx="1828800" cy="2979420"/>
        </p:xfrm>
        <a:graphic>
          <a:graphicData uri="http://schemas.openxmlformats.org/drawingml/2006/table">
            <a:tbl>
              <a:tblPr/>
              <a:tblGrid>
                <a:gridCol w="609600">
                  <a:extLst>
                    <a:ext uri="{9D8B030D-6E8A-4147-A177-3AD203B41FA5}">
                      <a16:colId xmlns:a16="http://schemas.microsoft.com/office/drawing/2014/main" val="3068753233"/>
                    </a:ext>
                  </a:extLst>
                </a:gridCol>
                <a:gridCol w="609600">
                  <a:extLst>
                    <a:ext uri="{9D8B030D-6E8A-4147-A177-3AD203B41FA5}">
                      <a16:colId xmlns:a16="http://schemas.microsoft.com/office/drawing/2014/main" val="836555813"/>
                    </a:ext>
                  </a:extLst>
                </a:gridCol>
                <a:gridCol w="609600">
                  <a:extLst>
                    <a:ext uri="{9D8B030D-6E8A-4147-A177-3AD203B41FA5}">
                      <a16:colId xmlns:a16="http://schemas.microsoft.com/office/drawing/2014/main" val="2136877615"/>
                    </a:ext>
                  </a:extLst>
                </a:gridCol>
              </a:tblGrid>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maker</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model</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type</a:t>
                      </a:r>
                    </a:p>
                  </a:txBody>
                  <a:tcPr marL="7620" marR="7620" marT="7620" marB="0" anchor="ctr">
                    <a:lnL>
                      <a:noFill/>
                    </a:lnL>
                    <a:lnR>
                      <a:noFill/>
                    </a:lnR>
                    <a:lnT>
                      <a:noFill/>
                    </a:lnT>
                    <a:lnB>
                      <a:noFill/>
                    </a:lnB>
                  </a:tcPr>
                </a:tc>
                <a:extLst>
                  <a:ext uri="{0D108BD9-81ED-4DB2-BD59-A6C34878D82A}">
                    <a16:rowId xmlns:a16="http://schemas.microsoft.com/office/drawing/2014/main" val="239827150"/>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1001</a:t>
                      </a:r>
                    </a:p>
                  </a:txBody>
                  <a:tcPr marL="7620" marR="7620" marT="7620" marB="0" anchor="ctr">
                    <a:lnL>
                      <a:noFill/>
                    </a:lnL>
                    <a:lnR>
                      <a:noFill/>
                    </a:lnR>
                    <a:lnT>
                      <a:noFill/>
                    </a:lnT>
                    <a:lnB>
                      <a:noFill/>
                    </a:lnB>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2948386572"/>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1002</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2494986897"/>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1003</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1956269730"/>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2004</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laptop</a:t>
                      </a:r>
                    </a:p>
                  </a:txBody>
                  <a:tcPr marL="7620" marR="7620" marT="7620" marB="0" anchor="ctr">
                    <a:lnL>
                      <a:noFill/>
                    </a:lnL>
                    <a:lnR>
                      <a:noFill/>
                    </a:lnR>
                    <a:lnT>
                      <a:noFill/>
                    </a:lnT>
                    <a:lnB>
                      <a:noFill/>
                    </a:lnB>
                  </a:tcPr>
                </a:tc>
                <a:extLst>
                  <a:ext uri="{0D108BD9-81ED-4DB2-BD59-A6C34878D82A}">
                    <a16:rowId xmlns:a16="http://schemas.microsoft.com/office/drawing/2014/main" val="1122657700"/>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2005</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laptop</a:t>
                      </a:r>
                    </a:p>
                  </a:txBody>
                  <a:tcPr marL="7620" marR="7620" marT="7620" marB="0" anchor="ctr">
                    <a:lnL>
                      <a:noFill/>
                    </a:lnL>
                    <a:lnR>
                      <a:noFill/>
                    </a:lnR>
                    <a:lnT>
                      <a:noFill/>
                    </a:lnT>
                    <a:lnB>
                      <a:noFill/>
                    </a:lnB>
                  </a:tcPr>
                </a:tc>
                <a:extLst>
                  <a:ext uri="{0D108BD9-81ED-4DB2-BD59-A6C34878D82A}">
                    <a16:rowId xmlns:a16="http://schemas.microsoft.com/office/drawing/2014/main" val="1652018093"/>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2006</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laptop</a:t>
                      </a:r>
                    </a:p>
                  </a:txBody>
                  <a:tcPr marL="7620" marR="7620" marT="7620" marB="0" anchor="ctr">
                    <a:lnL>
                      <a:noFill/>
                    </a:lnL>
                    <a:lnR>
                      <a:noFill/>
                    </a:lnR>
                    <a:lnT>
                      <a:noFill/>
                    </a:lnT>
                    <a:lnB>
                      <a:noFill/>
                    </a:lnB>
                  </a:tcPr>
                </a:tc>
                <a:extLst>
                  <a:ext uri="{0D108BD9-81ED-4DB2-BD59-A6C34878D82A}">
                    <a16:rowId xmlns:a16="http://schemas.microsoft.com/office/drawing/2014/main" val="4057854456"/>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1004</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4094112781"/>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1005</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2473880059"/>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1006</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3677940406"/>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2007</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laptop</a:t>
                      </a:r>
                    </a:p>
                  </a:txBody>
                  <a:tcPr marL="7620" marR="7620" marT="7620" marB="0" anchor="ctr">
                    <a:lnL>
                      <a:noFill/>
                    </a:lnL>
                    <a:lnR>
                      <a:noFill/>
                    </a:lnR>
                    <a:lnT>
                      <a:noFill/>
                    </a:lnT>
                    <a:lnB>
                      <a:noFill/>
                    </a:lnB>
                  </a:tcPr>
                </a:tc>
                <a:extLst>
                  <a:ext uri="{0D108BD9-81ED-4DB2-BD59-A6C34878D82A}">
                    <a16:rowId xmlns:a16="http://schemas.microsoft.com/office/drawing/2014/main" val="1188332286"/>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1007</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4264796104"/>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1008</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1492369262"/>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1009</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1771496348"/>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1010</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pc</a:t>
                      </a:r>
                    </a:p>
                  </a:txBody>
                  <a:tcPr marL="7620" marR="7620" marT="7620" marB="0" anchor="ctr">
                    <a:lnL>
                      <a:noFill/>
                    </a:lnL>
                    <a:lnR>
                      <a:noFill/>
                    </a:lnR>
                    <a:lnT>
                      <a:noFill/>
                    </a:lnT>
                    <a:lnB>
                      <a:noFill/>
                    </a:lnB>
                  </a:tcPr>
                </a:tc>
                <a:extLst>
                  <a:ext uri="{0D108BD9-81ED-4DB2-BD59-A6C34878D82A}">
                    <a16:rowId xmlns:a16="http://schemas.microsoft.com/office/drawing/2014/main" val="2529229009"/>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3004</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printer</a:t>
                      </a:r>
                    </a:p>
                  </a:txBody>
                  <a:tcPr marL="7620" marR="7620" marT="7620" marB="0" anchor="ctr">
                    <a:lnL>
                      <a:noFill/>
                    </a:lnL>
                    <a:lnR>
                      <a:noFill/>
                    </a:lnR>
                    <a:lnT>
                      <a:noFill/>
                    </a:lnT>
                    <a:lnB>
                      <a:noFill/>
                    </a:lnB>
                  </a:tcPr>
                </a:tc>
                <a:extLst>
                  <a:ext uri="{0D108BD9-81ED-4DB2-BD59-A6C34878D82A}">
                    <a16:rowId xmlns:a16="http://schemas.microsoft.com/office/drawing/2014/main" val="720470180"/>
                  </a:ext>
                </a:extLst>
              </a:tr>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3005</a:t>
                      </a:r>
                    </a:p>
                  </a:txBody>
                  <a:tcPr marL="7620" marR="7620" marT="7620" marB="0" anchor="ctr">
                    <a:lnL>
                      <a:noFill/>
                    </a:lnL>
                    <a:lnR>
                      <a:noFill/>
                    </a:lnR>
                    <a:lnT>
                      <a:noFill/>
                    </a:lnT>
                    <a:lnB>
                      <a:noFill/>
                    </a:lnB>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printer</a:t>
                      </a:r>
                    </a:p>
                  </a:txBody>
                  <a:tcPr marL="7620" marR="7620" marT="7620" marB="0" anchor="ctr">
                    <a:lnL>
                      <a:noFill/>
                    </a:lnL>
                    <a:lnR>
                      <a:noFill/>
                    </a:lnR>
                    <a:lnT>
                      <a:noFill/>
                    </a:lnT>
                    <a:lnB>
                      <a:noFill/>
                    </a:lnB>
                  </a:tcPr>
                </a:tc>
                <a:extLst>
                  <a:ext uri="{0D108BD9-81ED-4DB2-BD59-A6C34878D82A}">
                    <a16:rowId xmlns:a16="http://schemas.microsoft.com/office/drawing/2014/main" val="345316763"/>
                  </a:ext>
                </a:extLst>
              </a:tr>
            </a:tbl>
          </a:graphicData>
        </a:graphic>
      </p:graphicFrame>
      <p:sp>
        <p:nvSpPr>
          <p:cNvPr id="16" name="Rectangle 39">
            <a:extLst>
              <a:ext uri="{FF2B5EF4-FFF2-40B4-BE49-F238E27FC236}">
                <a16:creationId xmlns:a16="http://schemas.microsoft.com/office/drawing/2014/main" id="{F0A47C51-F515-4EC1-B2DD-D79A482487AB}"/>
              </a:ext>
            </a:extLst>
          </p:cNvPr>
          <p:cNvSpPr>
            <a:spLocks noChangeArrowheads="1"/>
          </p:cNvSpPr>
          <p:nvPr/>
        </p:nvSpPr>
        <p:spPr bwMode="auto">
          <a:xfrm>
            <a:off x="3957266" y="1124744"/>
            <a:ext cx="1296144"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en-US" altLang="zh-CN" sz="2800" b="0" dirty="0">
                <a:solidFill>
                  <a:schemeClr val="tx1"/>
                </a:solidFill>
                <a:latin typeface="黑体" panose="02010609060101010101" pitchFamily="49" charset="-122"/>
                <a:ea typeface="黑体" panose="02010609060101010101" pitchFamily="49" charset="-122"/>
              </a:rPr>
              <a:t>Product</a:t>
            </a:r>
            <a:endParaRPr lang="ko-KR" altLang="en-US" sz="2800" b="0" dirty="0">
              <a:solidFill>
                <a:schemeClr val="tx1"/>
              </a:solidFill>
              <a:latin typeface="黑体" panose="02010609060101010101" pitchFamily="49" charset="-122"/>
            </a:endParaRPr>
          </a:p>
        </p:txBody>
      </p:sp>
      <p:graphicFrame>
        <p:nvGraphicFramePr>
          <p:cNvPr id="5" name="表格 4">
            <a:extLst>
              <a:ext uri="{FF2B5EF4-FFF2-40B4-BE49-F238E27FC236}">
                <a16:creationId xmlns:a16="http://schemas.microsoft.com/office/drawing/2014/main" id="{5FB95B0B-7596-4D10-A32B-48509D054C21}"/>
              </a:ext>
            </a:extLst>
          </p:cNvPr>
          <p:cNvGraphicFramePr>
            <a:graphicFrameLocks noGrp="1"/>
          </p:cNvGraphicFramePr>
          <p:nvPr/>
        </p:nvGraphicFramePr>
        <p:xfrm>
          <a:off x="611560" y="4123460"/>
          <a:ext cx="3657600" cy="1927860"/>
        </p:xfrm>
        <a:graphic>
          <a:graphicData uri="http://schemas.openxmlformats.org/drawingml/2006/table">
            <a:tbl>
              <a:tblPr/>
              <a:tblGrid>
                <a:gridCol w="609600">
                  <a:extLst>
                    <a:ext uri="{9D8B030D-6E8A-4147-A177-3AD203B41FA5}">
                      <a16:colId xmlns:a16="http://schemas.microsoft.com/office/drawing/2014/main" val="2286939068"/>
                    </a:ext>
                  </a:extLst>
                </a:gridCol>
                <a:gridCol w="609600">
                  <a:extLst>
                    <a:ext uri="{9D8B030D-6E8A-4147-A177-3AD203B41FA5}">
                      <a16:colId xmlns:a16="http://schemas.microsoft.com/office/drawing/2014/main" val="3971226358"/>
                    </a:ext>
                  </a:extLst>
                </a:gridCol>
                <a:gridCol w="609600">
                  <a:extLst>
                    <a:ext uri="{9D8B030D-6E8A-4147-A177-3AD203B41FA5}">
                      <a16:colId xmlns:a16="http://schemas.microsoft.com/office/drawing/2014/main" val="1368974559"/>
                    </a:ext>
                  </a:extLst>
                </a:gridCol>
                <a:gridCol w="609600">
                  <a:extLst>
                    <a:ext uri="{9D8B030D-6E8A-4147-A177-3AD203B41FA5}">
                      <a16:colId xmlns:a16="http://schemas.microsoft.com/office/drawing/2014/main" val="730356011"/>
                    </a:ext>
                  </a:extLst>
                </a:gridCol>
                <a:gridCol w="609600">
                  <a:extLst>
                    <a:ext uri="{9D8B030D-6E8A-4147-A177-3AD203B41FA5}">
                      <a16:colId xmlns:a16="http://schemas.microsoft.com/office/drawing/2014/main" val="2289601199"/>
                    </a:ext>
                  </a:extLst>
                </a:gridCol>
                <a:gridCol w="609600">
                  <a:extLst>
                    <a:ext uri="{9D8B030D-6E8A-4147-A177-3AD203B41FA5}">
                      <a16:colId xmlns:a16="http://schemas.microsoft.com/office/drawing/2014/main" val="2603625700"/>
                    </a:ext>
                  </a:extLst>
                </a:gridCol>
              </a:tblGrid>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model</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speed</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ram</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hd</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screen</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price</a:t>
                      </a:r>
                    </a:p>
                  </a:txBody>
                  <a:tcPr marL="7620" marR="7620" marT="7620" marB="0" anchor="ctr">
                    <a:lnL>
                      <a:noFill/>
                    </a:lnL>
                    <a:lnR>
                      <a:noFill/>
                    </a:lnR>
                    <a:lnT>
                      <a:noFill/>
                    </a:lnT>
                    <a:lnB>
                      <a:noFill/>
                    </a:lnB>
                  </a:tcPr>
                </a:tc>
                <a:extLst>
                  <a:ext uri="{0D108BD9-81ED-4DB2-BD59-A6C34878D82A}">
                    <a16:rowId xmlns:a16="http://schemas.microsoft.com/office/drawing/2014/main" val="2463690536"/>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2001</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2048</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3673</a:t>
                      </a:r>
                    </a:p>
                  </a:txBody>
                  <a:tcPr marL="7620" marR="7620" marT="7620" marB="0" anchor="ctr">
                    <a:lnL>
                      <a:noFill/>
                    </a:lnL>
                    <a:lnR>
                      <a:noFill/>
                    </a:lnR>
                    <a:lnT>
                      <a:noFill/>
                    </a:lnT>
                    <a:lnB>
                      <a:noFill/>
                    </a:lnB>
                  </a:tcPr>
                </a:tc>
                <a:extLst>
                  <a:ext uri="{0D108BD9-81ED-4DB2-BD59-A6C34878D82A}">
                    <a16:rowId xmlns:a16="http://schemas.microsoft.com/office/drawing/2014/main" val="2532742769"/>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1.73</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1024</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17</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949</a:t>
                      </a:r>
                    </a:p>
                  </a:txBody>
                  <a:tcPr marL="7620" marR="7620" marT="7620" marB="0" anchor="ctr">
                    <a:lnL>
                      <a:noFill/>
                    </a:lnL>
                    <a:lnR>
                      <a:noFill/>
                    </a:lnR>
                    <a:lnT>
                      <a:noFill/>
                    </a:lnT>
                    <a:lnB>
                      <a:noFill/>
                    </a:lnB>
                  </a:tcPr>
                </a:tc>
                <a:extLst>
                  <a:ext uri="{0D108BD9-81ED-4DB2-BD59-A6C34878D82A}">
                    <a16:rowId xmlns:a16="http://schemas.microsoft.com/office/drawing/2014/main" val="196310246"/>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2003</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1.8</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512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549</a:t>
                      </a:r>
                    </a:p>
                  </a:txBody>
                  <a:tcPr marL="7620" marR="7620" marT="7620" marB="0" anchor="ctr">
                    <a:lnL>
                      <a:noFill/>
                    </a:lnL>
                    <a:lnR>
                      <a:noFill/>
                    </a:lnR>
                    <a:lnT>
                      <a:noFill/>
                    </a:lnT>
                    <a:lnB>
                      <a:noFill/>
                    </a:lnB>
                  </a:tcPr>
                </a:tc>
                <a:extLst>
                  <a:ext uri="{0D108BD9-81ED-4DB2-BD59-A6C34878D82A}">
                    <a16:rowId xmlns:a16="http://schemas.microsoft.com/office/drawing/2014/main" val="2586950561"/>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2004</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512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13.3</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1150</a:t>
                      </a:r>
                    </a:p>
                  </a:txBody>
                  <a:tcPr marL="7620" marR="7620" marT="7620" marB="0" anchor="ctr">
                    <a:lnL>
                      <a:noFill/>
                    </a:lnL>
                    <a:lnR>
                      <a:noFill/>
                    </a:lnR>
                    <a:lnT>
                      <a:noFill/>
                    </a:lnT>
                    <a:lnB>
                      <a:noFill/>
                    </a:lnB>
                  </a:tcPr>
                </a:tc>
                <a:extLst>
                  <a:ext uri="{0D108BD9-81ED-4DB2-BD59-A6C34878D82A}">
                    <a16:rowId xmlns:a16="http://schemas.microsoft.com/office/drawing/2014/main" val="3733365414"/>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2005</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2.16</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1024</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17</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2500</a:t>
                      </a:r>
                    </a:p>
                  </a:txBody>
                  <a:tcPr marL="7620" marR="7620" marT="7620" marB="0" anchor="ctr">
                    <a:lnL>
                      <a:noFill/>
                    </a:lnL>
                    <a:lnR>
                      <a:noFill/>
                    </a:lnR>
                    <a:lnT>
                      <a:noFill/>
                    </a:lnT>
                    <a:lnB>
                      <a:noFill/>
                    </a:lnB>
                  </a:tcPr>
                </a:tc>
                <a:extLst>
                  <a:ext uri="{0D108BD9-81ED-4DB2-BD59-A6C34878D82A}">
                    <a16:rowId xmlns:a16="http://schemas.microsoft.com/office/drawing/2014/main" val="202219378"/>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2006</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2048</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ctr">
                    <a:lnL>
                      <a:noFill/>
                    </a:lnL>
                    <a:lnR>
                      <a:noFill/>
                    </a:lnR>
                    <a:lnT>
                      <a:noFill/>
                    </a:lnT>
                    <a:lnB>
                      <a:noFill/>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1700</a:t>
                      </a:r>
                    </a:p>
                  </a:txBody>
                  <a:tcPr marL="7620" marR="7620" marT="7620" marB="0" anchor="ctr">
                    <a:lnL>
                      <a:noFill/>
                    </a:lnL>
                    <a:lnR>
                      <a:noFill/>
                    </a:lnR>
                    <a:lnT>
                      <a:noFill/>
                    </a:lnT>
                    <a:lnB>
                      <a:noFill/>
                    </a:lnB>
                  </a:tcPr>
                </a:tc>
                <a:extLst>
                  <a:ext uri="{0D108BD9-81ED-4DB2-BD59-A6C34878D82A}">
                    <a16:rowId xmlns:a16="http://schemas.microsoft.com/office/drawing/2014/main" val="2240663995"/>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2007</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1.83</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1024</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13.3</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1429</a:t>
                      </a:r>
                    </a:p>
                  </a:txBody>
                  <a:tcPr marL="7620" marR="7620" marT="7620" marB="0" anchor="ctr">
                    <a:lnL>
                      <a:noFill/>
                    </a:lnL>
                    <a:lnR>
                      <a:noFill/>
                    </a:lnR>
                    <a:lnT>
                      <a:noFill/>
                    </a:lnT>
                    <a:lnB>
                      <a:noFill/>
                    </a:lnB>
                  </a:tcPr>
                </a:tc>
                <a:extLst>
                  <a:ext uri="{0D108BD9-81ED-4DB2-BD59-A6C34878D82A}">
                    <a16:rowId xmlns:a16="http://schemas.microsoft.com/office/drawing/2014/main" val="2109688711"/>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2008</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1.6</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1024</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900</a:t>
                      </a:r>
                    </a:p>
                  </a:txBody>
                  <a:tcPr marL="7620" marR="7620" marT="7620" marB="0" anchor="ctr">
                    <a:lnL>
                      <a:noFill/>
                    </a:lnL>
                    <a:lnR>
                      <a:noFill/>
                    </a:lnR>
                    <a:lnT>
                      <a:noFill/>
                    </a:lnT>
                    <a:lnB>
                      <a:noFill/>
                    </a:lnB>
                  </a:tcPr>
                </a:tc>
                <a:extLst>
                  <a:ext uri="{0D108BD9-81ED-4DB2-BD59-A6C34878D82A}">
                    <a16:rowId xmlns:a16="http://schemas.microsoft.com/office/drawing/2014/main" val="3197531799"/>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2009</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1.6</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512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14.1</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680</a:t>
                      </a:r>
                    </a:p>
                  </a:txBody>
                  <a:tcPr marL="7620" marR="7620" marT="7620" marB="0" anchor="ctr">
                    <a:lnL>
                      <a:noFill/>
                    </a:lnL>
                    <a:lnR>
                      <a:noFill/>
                    </a:lnR>
                    <a:lnT>
                      <a:noFill/>
                    </a:lnT>
                    <a:lnB>
                      <a:noFill/>
                    </a:lnB>
                  </a:tcPr>
                </a:tc>
                <a:extLst>
                  <a:ext uri="{0D108BD9-81ED-4DB2-BD59-A6C34878D82A}">
                    <a16:rowId xmlns:a16="http://schemas.microsoft.com/office/drawing/2014/main" val="89519576"/>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2010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2048</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160</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ctr">
                    <a:lnL>
                      <a:noFill/>
                    </a:lnL>
                    <a:lnR>
                      <a:noFill/>
                    </a:lnR>
                    <a:lnT>
                      <a:noFill/>
                    </a:lnT>
                    <a:lnB>
                      <a:noFill/>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2300</a:t>
                      </a:r>
                    </a:p>
                  </a:txBody>
                  <a:tcPr marL="7620" marR="7620" marT="7620" marB="0" anchor="ctr">
                    <a:lnL>
                      <a:noFill/>
                    </a:lnL>
                    <a:lnR>
                      <a:noFill/>
                    </a:lnR>
                    <a:lnT>
                      <a:noFill/>
                    </a:lnT>
                    <a:lnB>
                      <a:noFill/>
                    </a:lnB>
                  </a:tcPr>
                </a:tc>
                <a:extLst>
                  <a:ext uri="{0D108BD9-81ED-4DB2-BD59-A6C34878D82A}">
                    <a16:rowId xmlns:a16="http://schemas.microsoft.com/office/drawing/2014/main" val="3318689945"/>
                  </a:ext>
                </a:extLst>
              </a:tr>
            </a:tbl>
          </a:graphicData>
        </a:graphic>
      </p:graphicFrame>
      <p:sp>
        <p:nvSpPr>
          <p:cNvPr id="18" name="Rectangle 39">
            <a:extLst>
              <a:ext uri="{FF2B5EF4-FFF2-40B4-BE49-F238E27FC236}">
                <a16:creationId xmlns:a16="http://schemas.microsoft.com/office/drawing/2014/main" id="{30A6638E-C963-4CF5-80F2-81B2E0550DED}"/>
              </a:ext>
            </a:extLst>
          </p:cNvPr>
          <p:cNvSpPr>
            <a:spLocks noChangeArrowheads="1"/>
          </p:cNvSpPr>
          <p:nvPr/>
        </p:nvSpPr>
        <p:spPr bwMode="auto">
          <a:xfrm>
            <a:off x="-157534" y="3688708"/>
            <a:ext cx="1296144"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en-US" altLang="zh-CN" sz="2800" b="0" dirty="0">
                <a:solidFill>
                  <a:schemeClr val="tx1"/>
                </a:solidFill>
                <a:latin typeface="黑体" panose="02010609060101010101" pitchFamily="49" charset="-122"/>
                <a:ea typeface="黑体" panose="02010609060101010101" pitchFamily="49" charset="-122"/>
              </a:rPr>
              <a:t>laptop</a:t>
            </a:r>
            <a:endParaRPr lang="ko-KR" altLang="en-US" sz="2800" b="0" dirty="0">
              <a:solidFill>
                <a:schemeClr val="tx1"/>
              </a:solidFill>
              <a:latin typeface="黑体" panose="02010609060101010101" pitchFamily="49" charset="-122"/>
            </a:endParaRPr>
          </a:p>
        </p:txBody>
      </p:sp>
      <p:graphicFrame>
        <p:nvGraphicFramePr>
          <p:cNvPr id="6" name="表格 5">
            <a:extLst>
              <a:ext uri="{FF2B5EF4-FFF2-40B4-BE49-F238E27FC236}">
                <a16:creationId xmlns:a16="http://schemas.microsoft.com/office/drawing/2014/main" id="{F41A84AB-D3D4-480D-BB4B-6E5D1C643E13}"/>
              </a:ext>
            </a:extLst>
          </p:cNvPr>
          <p:cNvGraphicFramePr>
            <a:graphicFrameLocks noGrp="1"/>
          </p:cNvGraphicFramePr>
          <p:nvPr/>
        </p:nvGraphicFramePr>
        <p:xfrm>
          <a:off x="5491336" y="4510937"/>
          <a:ext cx="2438400" cy="1402080"/>
        </p:xfrm>
        <a:graphic>
          <a:graphicData uri="http://schemas.openxmlformats.org/drawingml/2006/table">
            <a:tbl>
              <a:tblPr/>
              <a:tblGrid>
                <a:gridCol w="609600">
                  <a:extLst>
                    <a:ext uri="{9D8B030D-6E8A-4147-A177-3AD203B41FA5}">
                      <a16:colId xmlns:a16="http://schemas.microsoft.com/office/drawing/2014/main" val="4242682049"/>
                    </a:ext>
                  </a:extLst>
                </a:gridCol>
                <a:gridCol w="609600">
                  <a:extLst>
                    <a:ext uri="{9D8B030D-6E8A-4147-A177-3AD203B41FA5}">
                      <a16:colId xmlns:a16="http://schemas.microsoft.com/office/drawing/2014/main" val="3217908164"/>
                    </a:ext>
                  </a:extLst>
                </a:gridCol>
                <a:gridCol w="609600">
                  <a:extLst>
                    <a:ext uri="{9D8B030D-6E8A-4147-A177-3AD203B41FA5}">
                      <a16:colId xmlns:a16="http://schemas.microsoft.com/office/drawing/2014/main" val="3066972778"/>
                    </a:ext>
                  </a:extLst>
                </a:gridCol>
                <a:gridCol w="609600">
                  <a:extLst>
                    <a:ext uri="{9D8B030D-6E8A-4147-A177-3AD203B41FA5}">
                      <a16:colId xmlns:a16="http://schemas.microsoft.com/office/drawing/2014/main" val="3608216422"/>
                    </a:ext>
                  </a:extLst>
                </a:gridCol>
              </a:tblGrid>
              <a:tr h="17526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model</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color</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type</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price</a:t>
                      </a:r>
                    </a:p>
                  </a:txBody>
                  <a:tcPr marL="7620" marR="7620" marT="7620" marB="0" anchor="ctr">
                    <a:lnL>
                      <a:noFill/>
                    </a:lnL>
                    <a:lnR>
                      <a:noFill/>
                    </a:lnR>
                    <a:lnT>
                      <a:noFill/>
                    </a:lnT>
                    <a:lnB>
                      <a:noFill/>
                    </a:lnB>
                  </a:tcPr>
                </a:tc>
                <a:extLst>
                  <a:ext uri="{0D108BD9-81ED-4DB2-BD59-A6C34878D82A}">
                    <a16:rowId xmlns:a16="http://schemas.microsoft.com/office/drawing/2014/main" val="1278063588"/>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3001</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ink-jet</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99</a:t>
                      </a:r>
                    </a:p>
                  </a:txBody>
                  <a:tcPr marL="7620" marR="7620" marT="7620" marB="0" anchor="ctr">
                    <a:lnL>
                      <a:noFill/>
                    </a:lnL>
                    <a:lnR>
                      <a:noFill/>
                    </a:lnR>
                    <a:lnT>
                      <a:noFill/>
                    </a:lnT>
                    <a:lnB>
                      <a:noFill/>
                    </a:lnB>
                  </a:tcPr>
                </a:tc>
                <a:extLst>
                  <a:ext uri="{0D108BD9-81ED-4DB2-BD59-A6C34878D82A}">
                    <a16:rowId xmlns:a16="http://schemas.microsoft.com/office/drawing/2014/main" val="222426101"/>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3002</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F</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laser</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239</a:t>
                      </a:r>
                    </a:p>
                  </a:txBody>
                  <a:tcPr marL="7620" marR="7620" marT="7620" marB="0" anchor="ctr">
                    <a:lnL>
                      <a:noFill/>
                    </a:lnL>
                    <a:lnR>
                      <a:noFill/>
                    </a:lnR>
                    <a:lnT>
                      <a:noFill/>
                    </a:lnT>
                    <a:lnB>
                      <a:noFill/>
                    </a:lnB>
                  </a:tcPr>
                </a:tc>
                <a:extLst>
                  <a:ext uri="{0D108BD9-81ED-4DB2-BD59-A6C34878D82A}">
                    <a16:rowId xmlns:a16="http://schemas.microsoft.com/office/drawing/2014/main" val="2393931683"/>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3003</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laser</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899</a:t>
                      </a:r>
                    </a:p>
                  </a:txBody>
                  <a:tcPr marL="7620" marR="7620" marT="7620" marB="0" anchor="ctr">
                    <a:lnL>
                      <a:noFill/>
                    </a:lnL>
                    <a:lnR>
                      <a:noFill/>
                    </a:lnR>
                    <a:lnT>
                      <a:noFill/>
                    </a:lnT>
                    <a:lnB>
                      <a:noFill/>
                    </a:lnB>
                  </a:tcPr>
                </a:tc>
                <a:extLst>
                  <a:ext uri="{0D108BD9-81ED-4DB2-BD59-A6C34878D82A}">
                    <a16:rowId xmlns:a16="http://schemas.microsoft.com/office/drawing/2014/main" val="2372241242"/>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3004</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ink-jet</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ctr">
                    <a:lnL>
                      <a:noFill/>
                    </a:lnL>
                    <a:lnR>
                      <a:noFill/>
                    </a:lnR>
                    <a:lnT>
                      <a:noFill/>
                    </a:lnT>
                    <a:lnB>
                      <a:noFill/>
                    </a:lnB>
                  </a:tcPr>
                </a:tc>
                <a:extLst>
                  <a:ext uri="{0D108BD9-81ED-4DB2-BD59-A6C34878D82A}">
                    <a16:rowId xmlns:a16="http://schemas.microsoft.com/office/drawing/2014/main" val="2632726697"/>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3005</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F</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laser</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ctr">
                    <a:lnL>
                      <a:noFill/>
                    </a:lnL>
                    <a:lnR>
                      <a:noFill/>
                    </a:lnR>
                    <a:lnT>
                      <a:noFill/>
                    </a:lnT>
                    <a:lnB>
                      <a:noFill/>
                    </a:lnB>
                  </a:tcPr>
                </a:tc>
                <a:extLst>
                  <a:ext uri="{0D108BD9-81ED-4DB2-BD59-A6C34878D82A}">
                    <a16:rowId xmlns:a16="http://schemas.microsoft.com/office/drawing/2014/main" val="450875824"/>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3006</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ink-jet</a:t>
                      </a:r>
                    </a:p>
                  </a:txBody>
                  <a:tcPr marL="7620" marR="7620" marT="7620"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ctr">
                    <a:lnL>
                      <a:noFill/>
                    </a:lnL>
                    <a:lnR>
                      <a:noFill/>
                    </a:lnR>
                    <a:lnT>
                      <a:noFill/>
                    </a:lnT>
                    <a:lnB>
                      <a:noFill/>
                    </a:lnB>
                  </a:tcPr>
                </a:tc>
                <a:extLst>
                  <a:ext uri="{0D108BD9-81ED-4DB2-BD59-A6C34878D82A}">
                    <a16:rowId xmlns:a16="http://schemas.microsoft.com/office/drawing/2014/main" val="504019890"/>
                  </a:ext>
                </a:extLst>
              </a:tr>
              <a:tr h="175260">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3007</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laser</a:t>
                      </a:r>
                    </a:p>
                  </a:txBody>
                  <a:tcPr marL="7620" marR="7620" marT="7620" marB="0" anchor="ctr">
                    <a:lnL>
                      <a:noFill/>
                    </a:lnL>
                    <a:lnR>
                      <a:noFill/>
                    </a:lnR>
                    <a:lnT>
                      <a:noFill/>
                    </a:lnT>
                    <a:lnB>
                      <a:noFill/>
                    </a:lnB>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200</a:t>
                      </a:r>
                    </a:p>
                  </a:txBody>
                  <a:tcPr marL="7620" marR="7620" marT="7620" marB="0" anchor="ctr">
                    <a:lnL>
                      <a:noFill/>
                    </a:lnL>
                    <a:lnR>
                      <a:noFill/>
                    </a:lnR>
                    <a:lnT>
                      <a:noFill/>
                    </a:lnT>
                    <a:lnB>
                      <a:noFill/>
                    </a:lnB>
                  </a:tcPr>
                </a:tc>
                <a:extLst>
                  <a:ext uri="{0D108BD9-81ED-4DB2-BD59-A6C34878D82A}">
                    <a16:rowId xmlns:a16="http://schemas.microsoft.com/office/drawing/2014/main" val="883866206"/>
                  </a:ext>
                </a:extLst>
              </a:tr>
            </a:tbl>
          </a:graphicData>
        </a:graphic>
      </p:graphicFrame>
      <p:sp>
        <p:nvSpPr>
          <p:cNvPr id="20" name="Rectangle 39">
            <a:extLst>
              <a:ext uri="{FF2B5EF4-FFF2-40B4-BE49-F238E27FC236}">
                <a16:creationId xmlns:a16="http://schemas.microsoft.com/office/drawing/2014/main" id="{A1FC47B1-FDEA-469B-861E-26156D0679A5}"/>
              </a:ext>
            </a:extLst>
          </p:cNvPr>
          <p:cNvSpPr>
            <a:spLocks noChangeArrowheads="1"/>
          </p:cNvSpPr>
          <p:nvPr/>
        </p:nvSpPr>
        <p:spPr bwMode="auto">
          <a:xfrm>
            <a:off x="4390182" y="3977537"/>
            <a:ext cx="1296144"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en-US" altLang="zh-CN" sz="2800" b="0" dirty="0">
                <a:solidFill>
                  <a:schemeClr val="tx1"/>
                </a:solidFill>
                <a:latin typeface="黑体" panose="02010609060101010101" pitchFamily="49" charset="-122"/>
                <a:ea typeface="黑体" panose="02010609060101010101" pitchFamily="49" charset="-122"/>
              </a:rPr>
              <a:t>printer</a:t>
            </a:r>
            <a:endParaRPr lang="ko-KR" altLang="en-US" sz="2800" b="0" dirty="0">
              <a:solidFill>
                <a:schemeClr val="tx1"/>
              </a:solidFill>
              <a:latin typeface="黑体" panose="02010609060101010101" pitchFamily="49" charset="-122"/>
            </a:endParaRPr>
          </a:p>
        </p:txBody>
      </p:sp>
    </p:spTree>
    <p:extLst>
      <p:ext uri="{BB962C8B-B14F-4D97-AF65-F5344CB8AC3E}">
        <p14:creationId xmlns:p14="http://schemas.microsoft.com/office/powerpoint/2010/main" val="35027222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关系代数和</a:t>
            </a:r>
            <a:r>
              <a:rPr lang="en-US" altLang="zh-CN" dirty="0">
                <a:latin typeface="黑体" panose="02010609060101010101" pitchFamily="49" charset="-122"/>
                <a:ea typeface="黑体" panose="02010609060101010101" pitchFamily="49" charset="-122"/>
              </a:rPr>
              <a:t>SQL</a:t>
            </a:r>
            <a:r>
              <a:rPr lang="zh-CN" altLang="en-US" dirty="0">
                <a:latin typeface="黑体" panose="02010609060101010101" pitchFamily="49" charset="-122"/>
                <a:ea typeface="黑体" panose="02010609060101010101" pitchFamily="49" charset="-122"/>
              </a:rPr>
              <a:t>练习</a:t>
            </a:r>
            <a:endParaRPr lang="en-US" altLang="ko-KR" dirty="0">
              <a:latin typeface="黑体" panose="02010609060101010101" pitchFamily="49" charset="-122"/>
              <a:ea typeface="黑体" panose="02010609060101010101" pitchFamily="49" charset="-122"/>
            </a:endParaRPr>
          </a:p>
        </p:txBody>
      </p:sp>
      <p:sp>
        <p:nvSpPr>
          <p:cNvPr id="33831" name="Rectangle 39"/>
          <p:cNvSpPr>
            <a:spLocks noChangeArrowheads="1"/>
          </p:cNvSpPr>
          <p:nvPr/>
        </p:nvSpPr>
        <p:spPr bwMode="auto">
          <a:xfrm>
            <a:off x="0" y="1124744"/>
            <a:ext cx="9144000" cy="547260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400" b="0" dirty="0">
                <a:solidFill>
                  <a:schemeClr val="tx1"/>
                </a:solidFill>
                <a:latin typeface="黑体" panose="02010609060101010101" pitchFamily="49" charset="-122"/>
                <a:ea typeface="黑体" panose="02010609060101010101" pitchFamily="49" charset="-122"/>
              </a:rPr>
              <a:t>产品数据库描述</a:t>
            </a:r>
          </a:p>
          <a:p>
            <a:pPr algn="l"/>
            <a:r>
              <a:rPr lang="zh-CN" altLang="en-US" sz="2400" b="0" dirty="0">
                <a:solidFill>
                  <a:schemeClr val="tx1"/>
                </a:solidFill>
                <a:latin typeface="黑体" panose="02010609060101010101" pitchFamily="49" charset="-122"/>
                <a:ea typeface="黑体" panose="02010609060101010101" pitchFamily="49" charset="-122"/>
              </a:rPr>
              <a:t>该数据库模式有四个关系组成，这四个关系模式如下：</a:t>
            </a:r>
          </a:p>
          <a:p>
            <a:pPr algn="l"/>
            <a:r>
              <a:rPr lang="en-US" altLang="ko-KR" sz="2400" b="0" dirty="0">
                <a:solidFill>
                  <a:srgbClr val="3366CC"/>
                </a:solidFill>
                <a:latin typeface="黑体" panose="02010609060101010101" pitchFamily="49" charset="-122"/>
                <a:ea typeface="黑体" panose="02010609060101010101" pitchFamily="49" charset="-122"/>
              </a:rPr>
              <a:t>product(</a:t>
            </a:r>
            <a:r>
              <a:rPr lang="en-US" altLang="ko-KR" sz="2400" b="0" dirty="0" err="1">
                <a:solidFill>
                  <a:srgbClr val="3366CC"/>
                </a:solidFill>
                <a:latin typeface="黑体" panose="02010609060101010101" pitchFamily="49" charset="-122"/>
                <a:ea typeface="黑体" panose="02010609060101010101" pitchFamily="49" charset="-122"/>
              </a:rPr>
              <a:t>maker,model,type</a:t>
            </a:r>
            <a:r>
              <a:rPr lang="en-US" altLang="ko-KR" sz="2400" b="0" dirty="0">
                <a:solidFill>
                  <a:srgbClr val="3366CC"/>
                </a:solidFill>
                <a:latin typeface="黑体" panose="02010609060101010101" pitchFamily="49" charset="-122"/>
                <a:ea typeface="黑体" panose="02010609060101010101" pitchFamily="49" charset="-122"/>
              </a:rPr>
              <a:t>)</a:t>
            </a:r>
          </a:p>
          <a:p>
            <a:pPr algn="l"/>
            <a:r>
              <a:rPr lang="en-US" altLang="ko-KR" sz="2400" b="0" dirty="0">
                <a:solidFill>
                  <a:schemeClr val="bg1">
                    <a:lumMod val="50000"/>
                  </a:schemeClr>
                </a:solidFill>
                <a:latin typeface="仿宋" panose="02010609060101010101" pitchFamily="49" charset="-122"/>
                <a:ea typeface="仿宋" panose="02010609060101010101" pitchFamily="49" charset="-122"/>
              </a:rPr>
              <a:t>maker:</a:t>
            </a:r>
            <a:r>
              <a:rPr lang="zh-CN" altLang="en-US" sz="2400" b="0" dirty="0">
                <a:solidFill>
                  <a:schemeClr val="bg1">
                    <a:lumMod val="50000"/>
                  </a:schemeClr>
                </a:solidFill>
                <a:latin typeface="仿宋" panose="02010609060101010101" pitchFamily="49" charset="-122"/>
                <a:ea typeface="仿宋" panose="02010609060101010101" pitchFamily="49" charset="-122"/>
              </a:rPr>
              <a:t>表示生产厂商；</a:t>
            </a:r>
            <a:r>
              <a:rPr lang="en-US" altLang="ko-KR" sz="2400" b="0" dirty="0">
                <a:solidFill>
                  <a:schemeClr val="bg1">
                    <a:lumMod val="50000"/>
                  </a:schemeClr>
                </a:solidFill>
                <a:latin typeface="仿宋" panose="02010609060101010101" pitchFamily="49" charset="-122"/>
                <a:ea typeface="仿宋" panose="02010609060101010101" pitchFamily="49" charset="-122"/>
              </a:rPr>
              <a:t>model</a:t>
            </a:r>
            <a:r>
              <a:rPr lang="ko-KR" altLang="en-US" sz="2400" b="0" dirty="0">
                <a:solidFill>
                  <a:schemeClr val="bg1">
                    <a:lumMod val="50000"/>
                  </a:schemeClr>
                </a:solidFill>
                <a:latin typeface="仿宋" panose="02010609060101010101" pitchFamily="49" charset="-122"/>
                <a:ea typeface="黑体" panose="02010609060101010101" pitchFamily="49" charset="-122"/>
              </a:rPr>
              <a:t>：</a:t>
            </a:r>
            <a:r>
              <a:rPr lang="zh-CN" altLang="en-US" sz="2400" b="0" dirty="0">
                <a:solidFill>
                  <a:schemeClr val="bg1">
                    <a:lumMod val="50000"/>
                  </a:schemeClr>
                </a:solidFill>
                <a:latin typeface="仿宋" panose="02010609060101010101" pitchFamily="49" charset="-122"/>
                <a:ea typeface="仿宋" panose="02010609060101010101" pitchFamily="49" charset="-122"/>
              </a:rPr>
              <a:t>生产的产品型号</a:t>
            </a:r>
          </a:p>
          <a:p>
            <a:pPr algn="l"/>
            <a:r>
              <a:rPr lang="en-US" altLang="ko-KR" sz="2400" b="0" dirty="0">
                <a:solidFill>
                  <a:schemeClr val="bg1">
                    <a:lumMod val="50000"/>
                  </a:schemeClr>
                </a:solidFill>
                <a:latin typeface="仿宋" panose="02010609060101010101" pitchFamily="49" charset="-122"/>
                <a:ea typeface="仿宋" panose="02010609060101010101" pitchFamily="49" charset="-122"/>
              </a:rPr>
              <a:t>type</a:t>
            </a:r>
            <a:r>
              <a:rPr lang="ko-KR" altLang="en-US" sz="2400" b="0" dirty="0">
                <a:solidFill>
                  <a:schemeClr val="bg1">
                    <a:lumMod val="50000"/>
                  </a:schemeClr>
                </a:solidFill>
                <a:latin typeface="仿宋" panose="02010609060101010101" pitchFamily="49" charset="-122"/>
                <a:ea typeface="黑体" panose="02010609060101010101" pitchFamily="49" charset="-122"/>
              </a:rPr>
              <a:t>：</a:t>
            </a:r>
            <a:r>
              <a:rPr lang="zh-CN" altLang="en-US" sz="2400" b="0" dirty="0">
                <a:solidFill>
                  <a:schemeClr val="bg1">
                    <a:lumMod val="50000"/>
                  </a:schemeClr>
                </a:solidFill>
                <a:latin typeface="仿宋" panose="02010609060101010101" pitchFamily="49" charset="-122"/>
                <a:ea typeface="仿宋" panose="02010609060101010101" pitchFamily="49" charset="-122"/>
              </a:rPr>
              <a:t>产品类型，有</a:t>
            </a:r>
            <a:r>
              <a:rPr lang="en-US" altLang="ko-KR" sz="2400" b="0" dirty="0">
                <a:solidFill>
                  <a:schemeClr val="bg1">
                    <a:lumMod val="50000"/>
                  </a:schemeClr>
                </a:solidFill>
                <a:latin typeface="仿宋" panose="02010609060101010101" pitchFamily="49" charset="-122"/>
                <a:ea typeface="仿宋" panose="02010609060101010101" pitchFamily="49" charset="-122"/>
              </a:rPr>
              <a:t>pc  laptop printer</a:t>
            </a:r>
            <a:r>
              <a:rPr lang="zh-CN" altLang="en-US" sz="2400" b="0" dirty="0">
                <a:solidFill>
                  <a:schemeClr val="bg1">
                    <a:lumMod val="50000"/>
                  </a:schemeClr>
                </a:solidFill>
                <a:latin typeface="仿宋" panose="02010609060101010101" pitchFamily="49" charset="-122"/>
                <a:ea typeface="仿宋" panose="02010609060101010101" pitchFamily="49" charset="-122"/>
              </a:rPr>
              <a:t>三种</a:t>
            </a:r>
          </a:p>
          <a:p>
            <a:pPr algn="l"/>
            <a:r>
              <a:rPr lang="en-US" altLang="ko-KR" sz="2400" b="0" dirty="0">
                <a:solidFill>
                  <a:srgbClr val="3366CC"/>
                </a:solidFill>
                <a:latin typeface="黑体" panose="02010609060101010101" pitchFamily="49" charset="-122"/>
                <a:ea typeface="黑体" panose="02010609060101010101" pitchFamily="49" charset="-122"/>
              </a:rPr>
              <a:t>pc(</a:t>
            </a:r>
            <a:r>
              <a:rPr lang="en-US" altLang="ko-KR" sz="2400" b="0" dirty="0" err="1">
                <a:solidFill>
                  <a:srgbClr val="3366CC"/>
                </a:solidFill>
                <a:latin typeface="黑体" panose="02010609060101010101" pitchFamily="49" charset="-122"/>
                <a:ea typeface="黑体" panose="02010609060101010101" pitchFamily="49" charset="-122"/>
              </a:rPr>
              <a:t>model,speed,ram,hd,price</a:t>
            </a:r>
            <a:r>
              <a:rPr lang="en-US" altLang="ko-KR" sz="2400" b="0" dirty="0">
                <a:solidFill>
                  <a:srgbClr val="3366CC"/>
                </a:solidFill>
                <a:latin typeface="黑体" panose="02010609060101010101" pitchFamily="49" charset="-122"/>
                <a:ea typeface="黑体" panose="02010609060101010101" pitchFamily="49" charset="-122"/>
              </a:rPr>
              <a:t>)</a:t>
            </a:r>
          </a:p>
          <a:p>
            <a:pPr algn="l"/>
            <a:r>
              <a:rPr lang="zh-CN" altLang="en-US" sz="2400" b="0" dirty="0">
                <a:solidFill>
                  <a:schemeClr val="bg1">
                    <a:lumMod val="50000"/>
                  </a:schemeClr>
                </a:solidFill>
                <a:latin typeface="仿宋" panose="02010609060101010101" pitchFamily="49" charset="-122"/>
                <a:ea typeface="仿宋" panose="02010609060101010101" pitchFamily="49" charset="-122"/>
              </a:rPr>
              <a:t>型号，速度，内存大小，硬盘大小，价格</a:t>
            </a:r>
          </a:p>
          <a:p>
            <a:pPr algn="l"/>
            <a:r>
              <a:rPr lang="en-US" altLang="ko-KR" sz="2400" b="0" dirty="0">
                <a:solidFill>
                  <a:srgbClr val="3366CC"/>
                </a:solidFill>
                <a:latin typeface="黑体" panose="02010609060101010101" pitchFamily="49" charset="-122"/>
                <a:ea typeface="黑体" panose="02010609060101010101" pitchFamily="49" charset="-122"/>
              </a:rPr>
              <a:t>laptop(</a:t>
            </a:r>
            <a:r>
              <a:rPr lang="en-US" altLang="ko-KR" sz="2400" b="0" dirty="0" err="1">
                <a:solidFill>
                  <a:srgbClr val="3366CC"/>
                </a:solidFill>
                <a:latin typeface="黑体" panose="02010609060101010101" pitchFamily="49" charset="-122"/>
                <a:ea typeface="黑体" panose="02010609060101010101" pitchFamily="49" charset="-122"/>
              </a:rPr>
              <a:t>model,speed,ram,hd,screen,price</a:t>
            </a:r>
            <a:r>
              <a:rPr lang="en-US" altLang="ko-KR" sz="2400" b="0" dirty="0">
                <a:solidFill>
                  <a:srgbClr val="3366CC"/>
                </a:solidFill>
                <a:latin typeface="黑体" panose="02010609060101010101" pitchFamily="49" charset="-122"/>
                <a:ea typeface="黑体" panose="02010609060101010101" pitchFamily="49" charset="-122"/>
              </a:rPr>
              <a:t>)</a:t>
            </a:r>
          </a:p>
          <a:p>
            <a:pPr algn="l"/>
            <a:r>
              <a:rPr lang="zh-CN" altLang="en-US" sz="2400" b="0" dirty="0">
                <a:solidFill>
                  <a:schemeClr val="bg1">
                    <a:lumMod val="50000"/>
                  </a:schemeClr>
                </a:solidFill>
                <a:latin typeface="仿宋" panose="02010609060101010101" pitchFamily="49" charset="-122"/>
                <a:ea typeface="仿宋" panose="02010609060101010101" pitchFamily="49" charset="-122"/>
              </a:rPr>
              <a:t>表示型号，速度，内存大小，硬盘大小，屏幕大小和价格</a:t>
            </a:r>
          </a:p>
          <a:p>
            <a:pPr algn="l"/>
            <a:r>
              <a:rPr lang="en-US" altLang="ko-KR" sz="2400" b="0" dirty="0">
                <a:solidFill>
                  <a:srgbClr val="3366CC"/>
                </a:solidFill>
                <a:latin typeface="黑体" panose="02010609060101010101" pitchFamily="49" charset="-122"/>
                <a:ea typeface="黑体" panose="02010609060101010101" pitchFamily="49" charset="-122"/>
              </a:rPr>
              <a:t>printer</a:t>
            </a:r>
            <a:r>
              <a:rPr lang="ko-KR" altLang="en-US" sz="2400" b="0" dirty="0">
                <a:solidFill>
                  <a:srgbClr val="3366CC"/>
                </a:solidFill>
                <a:latin typeface="黑体" panose="02010609060101010101" pitchFamily="49" charset="-122"/>
              </a:rPr>
              <a:t>（</a:t>
            </a:r>
            <a:r>
              <a:rPr lang="en-US" altLang="ko-KR" sz="2400" b="0" dirty="0" err="1">
                <a:solidFill>
                  <a:srgbClr val="3366CC"/>
                </a:solidFill>
                <a:latin typeface="黑体" panose="02010609060101010101" pitchFamily="49" charset="-122"/>
                <a:ea typeface="黑体" panose="02010609060101010101" pitchFamily="49" charset="-122"/>
              </a:rPr>
              <a:t>model,color,type,price</a:t>
            </a:r>
            <a:r>
              <a:rPr lang="en-US" altLang="ko-KR" sz="2400" b="0" dirty="0">
                <a:solidFill>
                  <a:srgbClr val="3366CC"/>
                </a:solidFill>
                <a:latin typeface="黑体" panose="02010609060101010101" pitchFamily="49" charset="-122"/>
                <a:ea typeface="黑体" panose="02010609060101010101" pitchFamily="49" charset="-122"/>
              </a:rPr>
              <a:t>)</a:t>
            </a:r>
          </a:p>
          <a:p>
            <a:pPr algn="l"/>
            <a:r>
              <a:rPr lang="en-US" altLang="ko-KR" sz="2400" b="0" dirty="0">
                <a:solidFill>
                  <a:schemeClr val="bg1">
                    <a:lumMod val="50000"/>
                  </a:schemeClr>
                </a:solidFill>
                <a:latin typeface="仿宋" panose="02010609060101010101" pitchFamily="49" charset="-122"/>
                <a:ea typeface="仿宋" panose="02010609060101010101" pitchFamily="49" charset="-122"/>
              </a:rPr>
              <a:t>model</a:t>
            </a:r>
            <a:r>
              <a:rPr lang="ko-KR" altLang="en-US" sz="2400" b="0" dirty="0">
                <a:solidFill>
                  <a:schemeClr val="bg1">
                    <a:lumMod val="50000"/>
                  </a:schemeClr>
                </a:solidFill>
                <a:latin typeface="仿宋" panose="02010609060101010101" pitchFamily="49" charset="-122"/>
              </a:rPr>
              <a:t>：</a:t>
            </a:r>
            <a:r>
              <a:rPr lang="zh-CN" altLang="en-US" sz="2400" b="0" dirty="0">
                <a:solidFill>
                  <a:schemeClr val="bg1">
                    <a:lumMod val="50000"/>
                  </a:schemeClr>
                </a:solidFill>
                <a:latin typeface="仿宋" panose="02010609060101010101" pitchFamily="49" charset="-122"/>
                <a:ea typeface="仿宋" panose="02010609060101010101" pitchFamily="49" charset="-122"/>
              </a:rPr>
              <a:t>打印机型号；</a:t>
            </a:r>
          </a:p>
          <a:p>
            <a:pPr algn="l"/>
            <a:r>
              <a:rPr lang="en-US" altLang="ko-KR" sz="2400" b="0" dirty="0">
                <a:solidFill>
                  <a:schemeClr val="bg1">
                    <a:lumMod val="50000"/>
                  </a:schemeClr>
                </a:solidFill>
                <a:latin typeface="仿宋" panose="02010609060101010101" pitchFamily="49" charset="-122"/>
                <a:ea typeface="仿宋" panose="02010609060101010101" pitchFamily="49" charset="-122"/>
              </a:rPr>
              <a:t>color</a:t>
            </a:r>
            <a:r>
              <a:rPr lang="ko-KR" altLang="en-US" sz="2400" b="0" dirty="0">
                <a:solidFill>
                  <a:schemeClr val="bg1">
                    <a:lumMod val="50000"/>
                  </a:schemeClr>
                </a:solidFill>
                <a:latin typeface="仿宋" panose="02010609060101010101" pitchFamily="49" charset="-122"/>
              </a:rPr>
              <a:t>：</a:t>
            </a:r>
            <a:r>
              <a:rPr lang="zh-CN" altLang="en-US" sz="2400" b="0" dirty="0">
                <a:solidFill>
                  <a:schemeClr val="bg1">
                    <a:lumMod val="50000"/>
                  </a:schemeClr>
                </a:solidFill>
                <a:latin typeface="仿宋" panose="02010609060101010101" pitchFamily="49" charset="-122"/>
                <a:ea typeface="仿宋" panose="02010609060101010101" pitchFamily="49" charset="-122"/>
              </a:rPr>
              <a:t>是否彩色， </a:t>
            </a:r>
            <a:r>
              <a:rPr lang="en-US" altLang="ko-KR" sz="2400" b="0" dirty="0">
                <a:solidFill>
                  <a:schemeClr val="bg1">
                    <a:lumMod val="50000"/>
                  </a:schemeClr>
                </a:solidFill>
                <a:latin typeface="仿宋" panose="02010609060101010101" pitchFamily="49" charset="-122"/>
                <a:ea typeface="仿宋" panose="02010609060101010101" pitchFamily="49" charset="-122"/>
              </a:rPr>
              <a:t>T </a:t>
            </a:r>
            <a:r>
              <a:rPr lang="zh-CN" altLang="en-US" sz="2400" b="0" dirty="0">
                <a:solidFill>
                  <a:schemeClr val="bg1">
                    <a:lumMod val="50000"/>
                  </a:schemeClr>
                </a:solidFill>
                <a:latin typeface="仿宋" panose="02010609060101010101" pitchFamily="49" charset="-122"/>
                <a:ea typeface="仿宋" panose="02010609060101010101" pitchFamily="49" charset="-122"/>
              </a:rPr>
              <a:t>彩色，</a:t>
            </a:r>
            <a:r>
              <a:rPr lang="en-US" altLang="ko-KR" sz="2400" b="0" dirty="0">
                <a:solidFill>
                  <a:schemeClr val="bg1">
                    <a:lumMod val="50000"/>
                  </a:schemeClr>
                </a:solidFill>
                <a:latin typeface="仿宋" panose="02010609060101010101" pitchFamily="49" charset="-122"/>
                <a:ea typeface="仿宋" panose="02010609060101010101" pitchFamily="49" charset="-122"/>
              </a:rPr>
              <a:t>F </a:t>
            </a:r>
            <a:r>
              <a:rPr lang="zh-CN" altLang="en-US" sz="2400" b="0" dirty="0">
                <a:solidFill>
                  <a:schemeClr val="bg1">
                    <a:lumMod val="50000"/>
                  </a:schemeClr>
                </a:solidFill>
                <a:latin typeface="仿宋" panose="02010609060101010101" pitchFamily="49" charset="-122"/>
                <a:ea typeface="仿宋" panose="02010609060101010101" pitchFamily="49" charset="-122"/>
              </a:rPr>
              <a:t>黑白</a:t>
            </a:r>
          </a:p>
          <a:p>
            <a:pPr algn="l"/>
            <a:r>
              <a:rPr lang="en-US" altLang="ko-KR" sz="2400" b="0" dirty="0">
                <a:solidFill>
                  <a:schemeClr val="bg1">
                    <a:lumMod val="50000"/>
                  </a:schemeClr>
                </a:solidFill>
                <a:latin typeface="仿宋" panose="02010609060101010101" pitchFamily="49" charset="-122"/>
                <a:ea typeface="仿宋" panose="02010609060101010101" pitchFamily="49" charset="-122"/>
              </a:rPr>
              <a:t>type:</a:t>
            </a:r>
            <a:r>
              <a:rPr lang="zh-CN" altLang="en-US" sz="2400" b="0" dirty="0">
                <a:solidFill>
                  <a:schemeClr val="bg1">
                    <a:lumMod val="50000"/>
                  </a:schemeClr>
                </a:solidFill>
                <a:latin typeface="仿宋" panose="02010609060101010101" pitchFamily="49" charset="-122"/>
                <a:ea typeface="仿宋" panose="02010609060101010101" pitchFamily="49" charset="-122"/>
              </a:rPr>
              <a:t>类型，</a:t>
            </a:r>
            <a:r>
              <a:rPr lang="en-US" altLang="ko-KR" sz="2400" b="0" dirty="0">
                <a:solidFill>
                  <a:schemeClr val="bg1">
                    <a:lumMod val="50000"/>
                  </a:schemeClr>
                </a:solidFill>
                <a:latin typeface="仿宋" panose="02010609060101010101" pitchFamily="49" charset="-122"/>
                <a:ea typeface="仿宋" panose="02010609060101010101" pitchFamily="49" charset="-122"/>
              </a:rPr>
              <a:t>ink-jet </a:t>
            </a:r>
            <a:r>
              <a:rPr lang="zh-CN" altLang="en-US" sz="2400" b="0" dirty="0">
                <a:solidFill>
                  <a:schemeClr val="bg1">
                    <a:lumMod val="50000"/>
                  </a:schemeClr>
                </a:solidFill>
                <a:latin typeface="仿宋" panose="02010609060101010101" pitchFamily="49" charset="-122"/>
                <a:ea typeface="仿宋" panose="02010609060101010101" pitchFamily="49" charset="-122"/>
              </a:rPr>
              <a:t>表示喷墨， </a:t>
            </a:r>
            <a:r>
              <a:rPr lang="en-US" altLang="ko-KR" sz="2400" b="0" dirty="0">
                <a:solidFill>
                  <a:schemeClr val="bg1">
                    <a:lumMod val="50000"/>
                  </a:schemeClr>
                </a:solidFill>
                <a:latin typeface="仿宋" panose="02010609060101010101" pitchFamily="49" charset="-122"/>
                <a:ea typeface="仿宋" panose="02010609060101010101" pitchFamily="49" charset="-122"/>
              </a:rPr>
              <a:t>laser </a:t>
            </a:r>
            <a:r>
              <a:rPr lang="zh-CN" altLang="en-US" sz="2400" b="0" dirty="0">
                <a:solidFill>
                  <a:schemeClr val="bg1">
                    <a:lumMod val="50000"/>
                  </a:schemeClr>
                </a:solidFill>
                <a:latin typeface="仿宋" panose="02010609060101010101" pitchFamily="49" charset="-122"/>
                <a:ea typeface="仿宋" panose="02010609060101010101" pitchFamily="49" charset="-122"/>
              </a:rPr>
              <a:t>表示激光；</a:t>
            </a:r>
          </a:p>
          <a:p>
            <a:pPr algn="l"/>
            <a:r>
              <a:rPr lang="en-US" altLang="ko-KR" sz="2400" b="0" dirty="0">
                <a:solidFill>
                  <a:schemeClr val="bg1">
                    <a:lumMod val="50000"/>
                  </a:schemeClr>
                </a:solidFill>
                <a:latin typeface="仿宋" panose="02010609060101010101" pitchFamily="49" charset="-122"/>
                <a:ea typeface="仿宋" panose="02010609060101010101" pitchFamily="49" charset="-122"/>
              </a:rPr>
              <a:t>price</a:t>
            </a:r>
            <a:r>
              <a:rPr lang="ko-KR" altLang="en-US" sz="2400" b="0" dirty="0">
                <a:solidFill>
                  <a:schemeClr val="bg1">
                    <a:lumMod val="50000"/>
                  </a:schemeClr>
                </a:solidFill>
                <a:latin typeface="仿宋" panose="02010609060101010101" pitchFamily="49" charset="-122"/>
              </a:rPr>
              <a:t>：</a:t>
            </a:r>
            <a:r>
              <a:rPr lang="zh-CN" altLang="en-US" sz="2400" b="0" dirty="0">
                <a:solidFill>
                  <a:schemeClr val="bg1">
                    <a:lumMod val="50000"/>
                  </a:schemeClr>
                </a:solidFill>
                <a:latin typeface="仿宋" panose="02010609060101010101" pitchFamily="49" charset="-122"/>
                <a:ea typeface="仿宋" panose="02010609060101010101" pitchFamily="49" charset="-122"/>
              </a:rPr>
              <a:t>单价</a:t>
            </a:r>
            <a:endParaRPr lang="ko-KR" altLang="en-US" sz="2400" b="0" dirty="0">
              <a:solidFill>
                <a:schemeClr val="bg1">
                  <a:lumMod val="50000"/>
                </a:schemeClr>
              </a:solidFill>
              <a:latin typeface="仿宋" panose="02010609060101010101" pitchFamily="49" charset="-122"/>
            </a:endParaRPr>
          </a:p>
        </p:txBody>
      </p:sp>
    </p:spTree>
    <p:extLst>
      <p:ext uri="{BB962C8B-B14F-4D97-AF65-F5344CB8AC3E}">
        <p14:creationId xmlns:p14="http://schemas.microsoft.com/office/powerpoint/2010/main" val="7741605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关系代数和</a:t>
            </a:r>
            <a:r>
              <a:rPr lang="en-US" altLang="zh-CN" dirty="0">
                <a:latin typeface="黑体" panose="02010609060101010101" pitchFamily="49" charset="-122"/>
                <a:ea typeface="黑体" panose="02010609060101010101" pitchFamily="49" charset="-122"/>
              </a:rPr>
              <a:t>SQL</a:t>
            </a:r>
            <a:r>
              <a:rPr lang="zh-CN" altLang="en-US" dirty="0">
                <a:latin typeface="黑体" panose="02010609060101010101" pitchFamily="49" charset="-122"/>
                <a:ea typeface="黑体" panose="02010609060101010101" pitchFamily="49" charset="-122"/>
              </a:rPr>
              <a:t>练习</a:t>
            </a:r>
            <a:endParaRPr lang="en-US" altLang="ko-KR" dirty="0">
              <a:latin typeface="黑体" panose="02010609060101010101" pitchFamily="49" charset="-122"/>
              <a:ea typeface="黑体" panose="02010609060101010101" pitchFamily="49" charset="-122"/>
            </a:endParaRPr>
          </a:p>
        </p:txBody>
      </p:sp>
      <p:sp>
        <p:nvSpPr>
          <p:cNvPr id="33831" name="Rectangle 39"/>
          <p:cNvSpPr>
            <a:spLocks noChangeArrowheads="1"/>
          </p:cNvSpPr>
          <p:nvPr/>
        </p:nvSpPr>
        <p:spPr bwMode="auto">
          <a:xfrm>
            <a:off x="0" y="1124744"/>
            <a:ext cx="9144000" cy="547260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endParaRPr lang="ko-KR" altLang="en-US" sz="2400" b="0" dirty="0">
              <a:solidFill>
                <a:schemeClr val="bg1">
                  <a:lumMod val="50000"/>
                </a:schemeClr>
              </a:solidFill>
              <a:latin typeface="仿宋" panose="02010609060101010101" pitchFamily="49" charset="-122"/>
            </a:endParaRPr>
          </a:p>
        </p:txBody>
      </p:sp>
      <p:sp>
        <p:nvSpPr>
          <p:cNvPr id="5" name="文本框 4">
            <a:extLst>
              <a:ext uri="{FF2B5EF4-FFF2-40B4-BE49-F238E27FC236}">
                <a16:creationId xmlns:a16="http://schemas.microsoft.com/office/drawing/2014/main" id="{4E595385-4270-4FA6-8B8E-9832652F8C99}"/>
              </a:ext>
            </a:extLst>
          </p:cNvPr>
          <p:cNvSpPr txBox="1"/>
          <p:nvPr/>
        </p:nvSpPr>
        <p:spPr>
          <a:xfrm>
            <a:off x="95608" y="908720"/>
            <a:ext cx="8640960" cy="6009337"/>
          </a:xfrm>
          <a:prstGeom prst="rect">
            <a:avLst/>
          </a:prstGeom>
          <a:noFill/>
        </p:spPr>
        <p:txBody>
          <a:bodyPr wrap="square">
            <a:spAutoFit/>
          </a:bodyPr>
          <a:lstStyle/>
          <a:p>
            <a:pPr algn="l">
              <a:lnSpc>
                <a:spcPct val="150000"/>
              </a:lnSpc>
            </a:pPr>
            <a:r>
              <a:rPr lang="en-US" altLang="zh-CN" sz="2000" dirty="0">
                <a:solidFill>
                  <a:schemeClr val="tx1"/>
                </a:solidFill>
                <a:effectLst/>
                <a:ea typeface="等线" panose="02010600030101010101" pitchFamily="2" charset="-122"/>
                <a:cs typeface="Times New Roman" panose="02020603050405020304" pitchFamily="18" charset="0"/>
              </a:rPr>
              <a:t>1.</a:t>
            </a:r>
            <a:r>
              <a:rPr lang="zh-CN" altLang="zh-CN" sz="2000" dirty="0">
                <a:solidFill>
                  <a:schemeClr val="tx1"/>
                </a:solidFill>
                <a:effectLst/>
                <a:ea typeface="等线" panose="02010600030101010101" pitchFamily="2" charset="-122"/>
                <a:cs typeface="Times New Roman" panose="02020603050405020304" pitchFamily="18" charset="0"/>
              </a:rPr>
              <a:t>查询生产</a:t>
            </a:r>
            <a:r>
              <a:rPr lang="en-US" altLang="zh-CN" sz="2000" dirty="0">
                <a:solidFill>
                  <a:schemeClr val="tx1"/>
                </a:solidFill>
                <a:effectLst/>
                <a:ea typeface="等线" panose="02010600030101010101" pitchFamily="2" charset="-122"/>
                <a:cs typeface="Times New Roman" panose="02020603050405020304" pitchFamily="18" charset="0"/>
              </a:rPr>
              <a:t>printer</a:t>
            </a:r>
            <a:r>
              <a:rPr lang="zh-CN" altLang="en-US" sz="2000" dirty="0">
                <a:solidFill>
                  <a:schemeClr val="tx1"/>
                </a:solidFill>
                <a:effectLst/>
                <a:ea typeface="等线" panose="02010600030101010101" pitchFamily="2" charset="-122"/>
                <a:cs typeface="Times New Roman" panose="02020603050405020304" pitchFamily="18" charset="0"/>
              </a:rPr>
              <a:t>但不生产</a:t>
            </a:r>
            <a:r>
              <a:rPr lang="en-US" altLang="zh-CN" sz="2000" dirty="0">
                <a:solidFill>
                  <a:schemeClr val="tx1"/>
                </a:solidFill>
                <a:effectLst/>
                <a:ea typeface="等线" panose="02010600030101010101" pitchFamily="2" charset="-122"/>
                <a:cs typeface="Times New Roman" panose="02020603050405020304" pitchFamily="18" charset="0"/>
              </a:rPr>
              <a:t>laptop</a:t>
            </a:r>
            <a:r>
              <a:rPr lang="zh-CN" altLang="zh-CN" sz="2000" dirty="0">
                <a:solidFill>
                  <a:schemeClr val="tx1"/>
                </a:solidFill>
                <a:effectLst/>
                <a:ea typeface="等线" panose="02010600030101010101" pitchFamily="2" charset="-122"/>
                <a:cs typeface="Times New Roman" panose="02020603050405020304" pitchFamily="18" charset="0"/>
              </a:rPr>
              <a:t>（条件）的厂商</a:t>
            </a:r>
            <a:endParaRPr lang="en-US" altLang="zh-CN" sz="2000" dirty="0">
              <a:solidFill>
                <a:schemeClr val="tx1"/>
              </a:solidFill>
              <a:effectLst/>
              <a:ea typeface="等线" panose="02010600030101010101" pitchFamily="2" charset="-122"/>
              <a:cs typeface="Times New Roman" panose="02020603050405020304" pitchFamily="18" charset="0"/>
            </a:endParaRPr>
          </a:p>
          <a:p>
            <a:pPr algn="l">
              <a:lnSpc>
                <a:spcPct val="150000"/>
              </a:lnSpc>
            </a:pPr>
            <a:r>
              <a:rPr lang="en-US" altLang="zh-CN" dirty="0">
                <a:solidFill>
                  <a:schemeClr val="tx1"/>
                </a:solidFill>
                <a:ea typeface="等线" panose="02010600030101010101" pitchFamily="2" charset="-122"/>
                <a:cs typeface="Times New Roman" panose="02020603050405020304" pitchFamily="18" charset="0"/>
              </a:rPr>
              <a:t>2.</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查询</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激光</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打印机的</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型号</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及价格。</a:t>
            </a:r>
            <a:endPar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8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查询厂商</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生产的所有产品的型号和价格。</a:t>
            </a:r>
          </a:p>
          <a:p>
            <a:pPr algn="l">
              <a:lnSpc>
                <a:spcPct val="150000"/>
              </a:lnSpc>
            </a:pPr>
            <a:r>
              <a:rPr lang="en-US" altLang="zh-CN" sz="18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rPr>
              <a:t>4.</a:t>
            </a:r>
            <a:r>
              <a:rPr lang="zh-CN" altLang="zh-CN" sz="1800" dirty="0">
                <a:solidFill>
                  <a:schemeClr val="tx1"/>
                </a:solidFill>
                <a:effectLst/>
                <a:ea typeface="等线" panose="02010600030101010101" pitchFamily="2" charset="-122"/>
                <a:cs typeface="Times New Roman" panose="02020603050405020304" pitchFamily="18" charset="0"/>
              </a:rPr>
              <a:t>统计厂商（</a:t>
            </a:r>
            <a:r>
              <a:rPr lang="en-US" altLang="zh-CN" sz="1800" dirty="0">
                <a:solidFill>
                  <a:schemeClr val="tx1"/>
                </a:solidFill>
                <a:effectLst/>
                <a:ea typeface="等线" panose="02010600030101010101" pitchFamily="2" charset="-122"/>
                <a:cs typeface="Times New Roman" panose="02020603050405020304" pitchFamily="18" charset="0"/>
              </a:rPr>
              <a:t>maker</a:t>
            </a:r>
            <a:r>
              <a:rPr lang="zh-CN" altLang="zh-CN" sz="1800" dirty="0">
                <a:solidFill>
                  <a:schemeClr val="tx1"/>
                </a:solidFill>
                <a:effectLst/>
                <a:ea typeface="等线" panose="02010600030101010101" pitchFamily="2" charset="-122"/>
                <a:cs typeface="Times New Roman" panose="02020603050405020304" pitchFamily="18" charset="0"/>
              </a:rPr>
              <a:t>）</a:t>
            </a:r>
            <a:r>
              <a:rPr lang="en-US" altLang="zh-CN" sz="1800" dirty="0">
                <a:solidFill>
                  <a:schemeClr val="tx1"/>
                </a:solidFill>
                <a:effectLst/>
                <a:ea typeface="等线" panose="02010600030101010101" pitchFamily="2" charset="-122"/>
                <a:cs typeface="Times New Roman" panose="02020603050405020304" pitchFamily="18" charset="0"/>
              </a:rPr>
              <a:t>A</a:t>
            </a:r>
            <a:r>
              <a:rPr lang="zh-CN" altLang="zh-CN" sz="1800" dirty="0">
                <a:solidFill>
                  <a:schemeClr val="tx1"/>
                </a:solidFill>
                <a:effectLst/>
                <a:ea typeface="等线" panose="02010600030101010101" pitchFamily="2" charset="-122"/>
                <a:cs typeface="Times New Roman" panose="02020603050405020304" pitchFamily="18" charset="0"/>
              </a:rPr>
              <a:t>生产的各种产品的数量</a:t>
            </a:r>
            <a:endParaRPr lang="en-US" altLang="zh-CN" sz="18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找出</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型号最多的厂商。</a:t>
            </a:r>
          </a:p>
          <a:p>
            <a:pPr algn="l">
              <a:lnSpc>
                <a:spcPct val="150000"/>
              </a:lnSpc>
            </a:pP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dirty="0">
                <a:solidFill>
                  <a:schemeClr val="tx1"/>
                </a:solidFill>
                <a:effectLst/>
                <a:ea typeface="等线" panose="02010600030101010101" pitchFamily="2" charset="-122"/>
                <a:cs typeface="Times New Roman" panose="02020603050405020304" pitchFamily="18" charset="0"/>
              </a:rPr>
              <a:t>查询具有同样处理速度和同样内存大小的</a:t>
            </a:r>
            <a:r>
              <a:rPr lang="en-US" altLang="zh-CN" sz="1800" dirty="0">
                <a:solidFill>
                  <a:schemeClr val="tx1"/>
                </a:solidFill>
                <a:effectLst/>
                <a:ea typeface="等线" panose="02010600030101010101" pitchFamily="2" charset="-122"/>
                <a:cs typeface="Times New Roman" panose="02020603050405020304" pitchFamily="18" charset="0"/>
              </a:rPr>
              <a:t>PC</a:t>
            </a:r>
            <a:r>
              <a:rPr lang="zh-CN" altLang="zh-CN" sz="1800" dirty="0">
                <a:solidFill>
                  <a:schemeClr val="tx1"/>
                </a:solidFill>
                <a:effectLst/>
                <a:ea typeface="等线" panose="02010600030101010101" pitchFamily="2" charset="-122"/>
                <a:cs typeface="Times New Roman" panose="02020603050405020304" pitchFamily="18" charset="0"/>
              </a:rPr>
              <a:t>对</a:t>
            </a:r>
            <a:r>
              <a:rPr lang="en-US" altLang="zh-CN" sz="1800" dirty="0">
                <a:solidFill>
                  <a:schemeClr val="tx1"/>
                </a:solidFill>
                <a:effectLst/>
                <a:ea typeface="等线" panose="02010600030101010101" pitchFamily="2" charset="-122"/>
                <a:cs typeface="Times New Roman" panose="02020603050405020304" pitchFamily="18" charset="0"/>
              </a:rPr>
              <a:t>(</a:t>
            </a:r>
            <a:r>
              <a:rPr lang="zh-CN" altLang="zh-CN" sz="1800" dirty="0">
                <a:solidFill>
                  <a:schemeClr val="tx1"/>
                </a:solidFill>
                <a:effectLst/>
                <a:ea typeface="等线" panose="02010600030101010101" pitchFamily="2" charset="-122"/>
                <a:cs typeface="Times New Roman" panose="02020603050405020304" pitchFamily="18" charset="0"/>
              </a:rPr>
              <a:t>显示满足条件的</a:t>
            </a:r>
            <a:r>
              <a:rPr lang="en-US" altLang="zh-CN" sz="1800" dirty="0">
                <a:solidFill>
                  <a:schemeClr val="tx1"/>
                </a:solidFill>
                <a:effectLst/>
                <a:ea typeface="等线" panose="02010600030101010101" pitchFamily="2" charset="-122"/>
                <a:cs typeface="Times New Roman" panose="02020603050405020304" pitchFamily="18" charset="0"/>
              </a:rPr>
              <a:t>pc</a:t>
            </a:r>
            <a:r>
              <a:rPr lang="zh-CN" altLang="zh-CN" sz="1800" dirty="0">
                <a:solidFill>
                  <a:schemeClr val="tx1"/>
                </a:solidFill>
                <a:effectLst/>
                <a:ea typeface="等线" panose="02010600030101010101" pitchFamily="2" charset="-122"/>
                <a:cs typeface="Times New Roman" panose="02020603050405020304" pitchFamily="18" charset="0"/>
              </a:rPr>
              <a:t>对的型号</a:t>
            </a:r>
            <a:r>
              <a:rPr lang="en-US" altLang="zh-CN" sz="1800" dirty="0">
                <a:solidFill>
                  <a:schemeClr val="tx1"/>
                </a:solidFill>
                <a:effectLst/>
                <a:ea typeface="等线" panose="02010600030101010101" pitchFamily="2" charset="-122"/>
                <a:cs typeface="Times New Roman" panose="02020603050405020304" pitchFamily="18" charset="0"/>
              </a:rPr>
              <a:t>,</a:t>
            </a:r>
            <a:r>
              <a:rPr lang="zh-CN" altLang="zh-CN" sz="1800" dirty="0">
                <a:solidFill>
                  <a:schemeClr val="tx1"/>
                </a:solidFill>
                <a:effectLst/>
                <a:ea typeface="等线" panose="02010600030101010101" pitchFamily="2" charset="-122"/>
                <a:cs typeface="Times New Roman" panose="02020603050405020304" pitchFamily="18" charset="0"/>
              </a:rPr>
              <a:t>同样的</a:t>
            </a:r>
            <a:r>
              <a:rPr lang="en-US" altLang="zh-CN" sz="1800" dirty="0">
                <a:solidFill>
                  <a:schemeClr val="tx1"/>
                </a:solidFill>
                <a:effectLst/>
                <a:ea typeface="等线" panose="02010600030101010101" pitchFamily="2" charset="-122"/>
                <a:cs typeface="Times New Roman" panose="02020603050405020304" pitchFamily="18" charset="0"/>
              </a:rPr>
              <a:t>pc</a:t>
            </a:r>
            <a:r>
              <a:rPr lang="zh-CN" altLang="zh-CN" sz="1800" dirty="0">
                <a:solidFill>
                  <a:schemeClr val="tx1"/>
                </a:solidFill>
                <a:effectLst/>
                <a:ea typeface="等线" panose="02010600030101010101" pitchFamily="2" charset="-122"/>
                <a:cs typeface="Times New Roman" panose="02020603050405020304" pitchFamily="18" charset="0"/>
              </a:rPr>
              <a:t>对只出现</a:t>
            </a:r>
            <a:r>
              <a:rPr lang="en-US" altLang="zh-CN" sz="1800" dirty="0">
                <a:solidFill>
                  <a:schemeClr val="tx1"/>
                </a:solidFill>
                <a:effectLst/>
                <a:ea typeface="等线" panose="02010600030101010101" pitchFamily="2" charset="-122"/>
                <a:cs typeface="Times New Roman" panose="02020603050405020304" pitchFamily="18" charset="0"/>
              </a:rPr>
              <a:t>1</a:t>
            </a:r>
            <a:r>
              <a:rPr lang="zh-CN" altLang="zh-CN" sz="1800" dirty="0">
                <a:solidFill>
                  <a:schemeClr val="tx1"/>
                </a:solidFill>
                <a:effectLst/>
                <a:ea typeface="等线" panose="02010600030101010101" pitchFamily="2" charset="-122"/>
                <a:cs typeface="Times New Roman" panose="02020603050405020304" pitchFamily="18" charset="0"/>
              </a:rPr>
              <a:t>次，如</a:t>
            </a:r>
            <a:r>
              <a:rPr lang="en-US" altLang="zh-CN" sz="1800" dirty="0">
                <a:solidFill>
                  <a:schemeClr val="tx1"/>
                </a:solidFill>
                <a:effectLst/>
                <a:ea typeface="等线" panose="02010600030101010101" pitchFamily="2" charset="-122"/>
                <a:cs typeface="Times New Roman" panose="02020603050405020304" pitchFamily="18" charset="0"/>
              </a:rPr>
              <a:t>001 </a:t>
            </a:r>
            <a:r>
              <a:rPr lang="zh-CN" altLang="zh-CN" sz="1800" dirty="0">
                <a:solidFill>
                  <a:schemeClr val="tx1"/>
                </a:solidFill>
                <a:effectLst/>
                <a:ea typeface="等线" panose="02010600030101010101" pitchFamily="2" charset="-122"/>
                <a:cs typeface="Times New Roman" panose="02020603050405020304" pitchFamily="18" charset="0"/>
              </a:rPr>
              <a:t>与</a:t>
            </a:r>
            <a:r>
              <a:rPr lang="en-US" altLang="zh-CN" sz="1800" dirty="0">
                <a:solidFill>
                  <a:schemeClr val="tx1"/>
                </a:solidFill>
                <a:effectLst/>
                <a:ea typeface="等线" panose="02010600030101010101" pitchFamily="2" charset="-122"/>
                <a:cs typeface="Times New Roman" panose="02020603050405020304" pitchFamily="18" charset="0"/>
              </a:rPr>
              <a:t> 002 </a:t>
            </a:r>
            <a:r>
              <a:rPr lang="zh-CN" altLang="zh-CN" sz="1800" dirty="0">
                <a:solidFill>
                  <a:schemeClr val="tx1"/>
                </a:solidFill>
                <a:effectLst/>
                <a:ea typeface="等线" panose="02010600030101010101" pitchFamily="2" charset="-122"/>
                <a:cs typeface="Times New Roman" panose="02020603050405020304" pitchFamily="18" charset="0"/>
              </a:rPr>
              <a:t>符合条件， 则仅出现</a:t>
            </a:r>
            <a:r>
              <a:rPr lang="en-US" altLang="zh-CN" sz="1800" dirty="0">
                <a:solidFill>
                  <a:schemeClr val="tx1"/>
                </a:solidFill>
                <a:effectLst/>
                <a:ea typeface="等线" panose="02010600030101010101" pitchFamily="2" charset="-122"/>
                <a:cs typeface="Times New Roman" panose="02020603050405020304" pitchFamily="18" charset="0"/>
              </a:rPr>
              <a:t>001 002</a:t>
            </a:r>
            <a:r>
              <a:rPr lang="zh-CN" altLang="zh-CN" sz="1800" dirty="0">
                <a:solidFill>
                  <a:schemeClr val="tx1"/>
                </a:solidFill>
                <a:effectLst/>
                <a:ea typeface="等线" panose="02010600030101010101" pitchFamily="2" charset="-122"/>
                <a:cs typeface="Times New Roman" panose="02020603050405020304" pitchFamily="18" charset="0"/>
              </a:rPr>
              <a:t>，不出现</a:t>
            </a:r>
            <a:r>
              <a:rPr lang="en-US" altLang="zh-CN" sz="1800" dirty="0">
                <a:solidFill>
                  <a:schemeClr val="tx1"/>
                </a:solidFill>
                <a:effectLst/>
                <a:ea typeface="等线" panose="02010600030101010101" pitchFamily="2" charset="-122"/>
                <a:cs typeface="Times New Roman" panose="02020603050405020304" pitchFamily="18" charset="0"/>
              </a:rPr>
              <a:t>002 001,</a:t>
            </a:r>
            <a:r>
              <a:rPr lang="zh-CN" altLang="zh-CN" sz="1800" dirty="0">
                <a:solidFill>
                  <a:schemeClr val="tx1"/>
                </a:solidFill>
                <a:effectLst/>
                <a:ea typeface="等线" panose="02010600030101010101" pitchFamily="2" charset="-122"/>
                <a:cs typeface="Times New Roman" panose="02020603050405020304" pitchFamily="18" charset="0"/>
              </a:rPr>
              <a:t>表示型号关系）</a:t>
            </a:r>
            <a:endParaRPr lang="en-US" altLang="zh-CN" sz="1800" dirty="0">
              <a:solidFill>
                <a:schemeClr val="tx1"/>
              </a:solidFill>
              <a:effectLst/>
              <a:ea typeface="等线" panose="02010600030101010101" pitchFamily="2" charset="-122"/>
              <a:cs typeface="Times New Roman" panose="02020603050405020304" pitchFamily="18" charset="0"/>
            </a:endParaRPr>
          </a:p>
          <a:p>
            <a:pPr algn="l">
              <a:lnSpc>
                <a:spcPct val="150000"/>
              </a:lnSpc>
            </a:pPr>
            <a:r>
              <a:rPr lang="en-US" altLang="zh-CN" sz="18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rPr>
              <a:t>7.</a:t>
            </a:r>
            <a:r>
              <a:rPr lang="zh-CN" altLang="zh-CN" sz="1800" dirty="0">
                <a:solidFill>
                  <a:schemeClr val="tx1"/>
                </a:solidFill>
                <a:effectLst/>
                <a:ea typeface="等线" panose="02010600030101010101" pitchFamily="2" charset="-122"/>
                <a:cs typeface="Times New Roman" panose="02020603050405020304" pitchFamily="18" charset="0"/>
              </a:rPr>
              <a:t>查询至少生产三种不同处理速度电脑（含</a:t>
            </a:r>
            <a:r>
              <a:rPr lang="en-US" altLang="zh-CN" sz="1800" dirty="0">
                <a:solidFill>
                  <a:schemeClr val="tx1"/>
                </a:solidFill>
                <a:effectLst/>
                <a:ea typeface="等线" panose="02010600030101010101" pitchFamily="2" charset="-122"/>
                <a:cs typeface="Times New Roman" panose="02020603050405020304" pitchFamily="18" charset="0"/>
              </a:rPr>
              <a:t>pc</a:t>
            </a:r>
            <a:r>
              <a:rPr lang="zh-CN" altLang="zh-CN" sz="1800" dirty="0">
                <a:solidFill>
                  <a:schemeClr val="tx1"/>
                </a:solidFill>
                <a:effectLst/>
                <a:ea typeface="等线" panose="02010600030101010101" pitchFamily="2" charset="-122"/>
                <a:cs typeface="Times New Roman" panose="02020603050405020304" pitchFamily="18" charset="0"/>
              </a:rPr>
              <a:t>和</a:t>
            </a:r>
            <a:r>
              <a:rPr lang="en-US" altLang="zh-CN" sz="1800" dirty="0">
                <a:solidFill>
                  <a:schemeClr val="tx1"/>
                </a:solidFill>
                <a:effectLst/>
                <a:ea typeface="等线" panose="02010600030101010101" pitchFamily="2" charset="-122"/>
                <a:cs typeface="Times New Roman" panose="02020603050405020304" pitchFamily="18" charset="0"/>
              </a:rPr>
              <a:t>laptop</a:t>
            </a:r>
            <a:r>
              <a:rPr lang="zh-CN" altLang="zh-CN" sz="1800" dirty="0">
                <a:solidFill>
                  <a:schemeClr val="tx1"/>
                </a:solidFill>
                <a:effectLst/>
                <a:ea typeface="等线" panose="02010600030101010101" pitchFamily="2" charset="-122"/>
                <a:cs typeface="Times New Roman" panose="02020603050405020304" pitchFamily="18" charset="0"/>
              </a:rPr>
              <a:t>）的厂商</a:t>
            </a:r>
            <a:endParaRPr lang="en-US" altLang="zh-CN" sz="1800" dirty="0">
              <a:solidFill>
                <a:schemeClr val="tx1"/>
              </a:solidFill>
              <a:ea typeface="等线" panose="02010600030101010101" pitchFamily="2" charset="-122"/>
              <a:cs typeface="Times New Roman" panose="02020603050405020304" pitchFamily="18" charset="0"/>
            </a:endParaRPr>
          </a:p>
          <a:p>
            <a:pPr algn="l">
              <a:lnSpc>
                <a:spcPct val="150000"/>
              </a:lnSpc>
            </a:pP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统计出</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laptop</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printer</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三种产品的不同型号数量，并按数量从大到小排序。</a:t>
            </a:r>
          </a:p>
          <a:p>
            <a:pPr algn="l">
              <a:lnSpc>
                <a:spcPct val="150000"/>
              </a:lnSpc>
            </a:pP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9.</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有客户有</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1500</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元钱，买</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laptop</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，要求硬盘容量不小于</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80</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，请给出可能的产品型号，生产厂商。</a:t>
            </a:r>
          </a:p>
          <a:p>
            <a:pPr algn="l">
              <a:lnSpc>
                <a:spcPct val="150000"/>
              </a:lnSpc>
            </a:pP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10.</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查询价格最便宜的彩色打印机的生产厂商</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endParaRPr lang="zh-CN" altLang="en-US" dirty="0">
              <a:solidFill>
                <a:schemeClr val="tx1"/>
              </a:solidFill>
            </a:endParaRPr>
          </a:p>
        </p:txBody>
      </p:sp>
    </p:spTree>
    <p:extLst>
      <p:ext uri="{BB962C8B-B14F-4D97-AF65-F5344CB8AC3E}">
        <p14:creationId xmlns:p14="http://schemas.microsoft.com/office/powerpoint/2010/main" val="7083388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关系代数和</a:t>
            </a:r>
            <a:r>
              <a:rPr lang="en-US" altLang="zh-CN" dirty="0">
                <a:latin typeface="黑体" panose="02010609060101010101" pitchFamily="49" charset="-122"/>
                <a:ea typeface="黑体" panose="02010609060101010101" pitchFamily="49" charset="-122"/>
              </a:rPr>
              <a:t>SQL</a:t>
            </a:r>
            <a:r>
              <a:rPr lang="zh-CN" altLang="en-US" dirty="0">
                <a:latin typeface="黑体" panose="02010609060101010101" pitchFamily="49" charset="-122"/>
                <a:ea typeface="黑体" panose="02010609060101010101" pitchFamily="49" charset="-122"/>
              </a:rPr>
              <a:t>练习</a:t>
            </a:r>
            <a:endParaRPr lang="en-US" altLang="ko-KR" dirty="0">
              <a:latin typeface="黑体" panose="02010609060101010101" pitchFamily="49" charset="-122"/>
              <a:ea typeface="黑体" panose="02010609060101010101" pitchFamily="49" charset="-122"/>
            </a:endParaRPr>
          </a:p>
        </p:txBody>
      </p:sp>
      <p:sp>
        <p:nvSpPr>
          <p:cNvPr id="33831" name="Rectangle 39"/>
          <p:cNvSpPr>
            <a:spLocks noChangeArrowheads="1"/>
          </p:cNvSpPr>
          <p:nvPr/>
        </p:nvSpPr>
        <p:spPr bwMode="auto">
          <a:xfrm>
            <a:off x="0" y="1124744"/>
            <a:ext cx="9144000" cy="547260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endParaRPr lang="ko-KR" altLang="en-US" sz="2400" b="0" dirty="0">
              <a:solidFill>
                <a:schemeClr val="bg1">
                  <a:lumMod val="50000"/>
                </a:schemeClr>
              </a:solidFill>
              <a:latin typeface="仿宋" panose="02010609060101010101" pitchFamily="49" charset="-122"/>
            </a:endParaRPr>
          </a:p>
        </p:txBody>
      </p:sp>
      <p:sp>
        <p:nvSpPr>
          <p:cNvPr id="5" name="文本框 4">
            <a:extLst>
              <a:ext uri="{FF2B5EF4-FFF2-40B4-BE49-F238E27FC236}">
                <a16:creationId xmlns:a16="http://schemas.microsoft.com/office/drawing/2014/main" id="{4E595385-4270-4FA6-8B8E-9832652F8C99}"/>
              </a:ext>
            </a:extLst>
          </p:cNvPr>
          <p:cNvSpPr txBox="1"/>
          <p:nvPr/>
        </p:nvSpPr>
        <p:spPr>
          <a:xfrm>
            <a:off x="95608" y="908720"/>
            <a:ext cx="8640960" cy="2177519"/>
          </a:xfrm>
          <a:prstGeom prst="rect">
            <a:avLst/>
          </a:prstGeom>
          <a:noFill/>
        </p:spPr>
        <p:txBody>
          <a:bodyPr wrap="square">
            <a:spAutoFit/>
          </a:bodyPr>
          <a:lstStyle/>
          <a:p>
            <a:pPr algn="l">
              <a:lnSpc>
                <a:spcPct val="150000"/>
              </a:lnSpc>
            </a:pPr>
            <a:r>
              <a:rPr lang="en-US" altLang="zh-CN" sz="2400" dirty="0">
                <a:solidFill>
                  <a:schemeClr val="tx1"/>
                </a:solidFill>
                <a:ea typeface="等线" panose="02010600030101010101" pitchFamily="2" charset="-122"/>
                <a:cs typeface="Times New Roman" panose="02020603050405020304" pitchFamily="18" charset="0"/>
              </a:rPr>
              <a:t>1.</a:t>
            </a:r>
            <a:r>
              <a:rPr lang="zh-CN" altLang="zh-CN" sz="2400" dirty="0">
                <a:solidFill>
                  <a:schemeClr val="tx1"/>
                </a:solidFill>
                <a:ea typeface="等线" panose="02010600030101010101" pitchFamily="2" charset="-122"/>
                <a:cs typeface="Times New Roman" panose="02020603050405020304" pitchFamily="18" charset="0"/>
              </a:rPr>
              <a:t>查询生产</a:t>
            </a:r>
            <a:r>
              <a:rPr lang="en-US" altLang="zh-CN" sz="2400" dirty="0">
                <a:solidFill>
                  <a:schemeClr val="tx1"/>
                </a:solidFill>
                <a:ea typeface="等线" panose="02010600030101010101" pitchFamily="2" charset="-122"/>
                <a:cs typeface="Times New Roman" panose="02020603050405020304" pitchFamily="18" charset="0"/>
              </a:rPr>
              <a:t>printer</a:t>
            </a:r>
            <a:r>
              <a:rPr lang="zh-CN" altLang="en-US" sz="2400" dirty="0">
                <a:solidFill>
                  <a:schemeClr val="tx1"/>
                </a:solidFill>
                <a:ea typeface="等线" panose="02010600030101010101" pitchFamily="2" charset="-122"/>
                <a:cs typeface="Times New Roman" panose="02020603050405020304" pitchFamily="18" charset="0"/>
              </a:rPr>
              <a:t>但不生产</a:t>
            </a:r>
            <a:r>
              <a:rPr lang="en-US" altLang="zh-CN" sz="2400" dirty="0">
                <a:solidFill>
                  <a:schemeClr val="tx1"/>
                </a:solidFill>
                <a:ea typeface="等线" panose="02010600030101010101" pitchFamily="2" charset="-122"/>
                <a:cs typeface="Times New Roman" panose="02020603050405020304" pitchFamily="18" charset="0"/>
              </a:rPr>
              <a:t>laptop</a:t>
            </a:r>
            <a:r>
              <a:rPr lang="zh-CN" altLang="zh-CN" sz="2400" dirty="0">
                <a:solidFill>
                  <a:schemeClr val="tx1"/>
                </a:solidFill>
                <a:ea typeface="等线" panose="02010600030101010101" pitchFamily="2" charset="-122"/>
                <a:cs typeface="Times New Roman" panose="02020603050405020304" pitchFamily="18" charset="0"/>
              </a:rPr>
              <a:t>（条件）的厂商</a:t>
            </a:r>
            <a:endParaRPr lang="en-US" altLang="zh-CN" sz="2400" dirty="0">
              <a:solidFill>
                <a:schemeClr val="tx1"/>
              </a:solidFill>
              <a:ea typeface="等线" panose="02010600030101010101" pitchFamily="2" charset="-122"/>
              <a:cs typeface="Times New Roman" panose="02020603050405020304" pitchFamily="18" charset="0"/>
            </a:endParaRPr>
          </a:p>
          <a:p>
            <a:pPr algn="l">
              <a:lnSpc>
                <a:spcPct val="150000"/>
              </a:lnSpc>
            </a:pPr>
            <a:r>
              <a:rPr lang="en-US" altLang="zh-CN" sz="2400" dirty="0">
                <a:solidFill>
                  <a:schemeClr val="tx1"/>
                </a:solidFill>
                <a:ea typeface="等线" panose="02010600030101010101" pitchFamily="2" charset="-122"/>
                <a:cs typeface="Times New Roman" panose="02020603050405020304" pitchFamily="18" charset="0"/>
              </a:rPr>
              <a:t>2.</a:t>
            </a:r>
            <a:r>
              <a:rPr lang="zh-CN" altLang="zh-CN" sz="2400" dirty="0">
                <a:solidFill>
                  <a:schemeClr val="tx1"/>
                </a:solidFill>
                <a:ea typeface="等线" panose="02010600030101010101" pitchFamily="2" charset="-122"/>
                <a:cs typeface="Times New Roman" panose="02020603050405020304" pitchFamily="18" charset="0"/>
              </a:rPr>
              <a:t>查询</a:t>
            </a:r>
            <a:r>
              <a:rPr lang="zh-CN" altLang="en-US" sz="2400" dirty="0">
                <a:solidFill>
                  <a:schemeClr val="tx1"/>
                </a:solidFill>
                <a:ea typeface="等线" panose="02010600030101010101" pitchFamily="2" charset="-122"/>
                <a:cs typeface="Times New Roman" panose="02020603050405020304" pitchFamily="18" charset="0"/>
              </a:rPr>
              <a:t>激光</a:t>
            </a:r>
            <a:r>
              <a:rPr lang="zh-CN" altLang="zh-CN" sz="2400" dirty="0">
                <a:solidFill>
                  <a:schemeClr val="tx1"/>
                </a:solidFill>
                <a:ea typeface="等线" panose="02010600030101010101" pitchFamily="2" charset="-122"/>
                <a:cs typeface="Times New Roman" panose="02020603050405020304" pitchFamily="18" charset="0"/>
              </a:rPr>
              <a:t>打印机的</a:t>
            </a:r>
            <a:r>
              <a:rPr lang="zh-CN" altLang="en-US" sz="2400" dirty="0">
                <a:solidFill>
                  <a:schemeClr val="tx1"/>
                </a:solidFill>
                <a:ea typeface="等线" panose="02010600030101010101" pitchFamily="2" charset="-122"/>
                <a:cs typeface="Times New Roman" panose="02020603050405020304" pitchFamily="18" charset="0"/>
              </a:rPr>
              <a:t>型号</a:t>
            </a:r>
            <a:r>
              <a:rPr lang="zh-CN" altLang="zh-CN" sz="2400" dirty="0">
                <a:solidFill>
                  <a:schemeClr val="tx1"/>
                </a:solidFill>
                <a:ea typeface="等线" panose="02010600030101010101" pitchFamily="2" charset="-122"/>
                <a:cs typeface="Times New Roman" panose="02020603050405020304" pitchFamily="18" charset="0"/>
              </a:rPr>
              <a:t>及价格。</a:t>
            </a:r>
            <a:endParaRPr lang="en-US" altLang="zh-CN" sz="2400" dirty="0">
              <a:solidFill>
                <a:schemeClr val="tx1"/>
              </a:solidFill>
              <a:ea typeface="等线" panose="02010600030101010101" pitchFamily="2" charset="-122"/>
              <a:cs typeface="Times New Roman" panose="02020603050405020304" pitchFamily="18" charset="0"/>
            </a:endParaRPr>
          </a:p>
          <a:p>
            <a:pPr algn="l">
              <a:lnSpc>
                <a:spcPct val="150000"/>
              </a:lnSpc>
            </a:pPr>
            <a:r>
              <a:rPr lang="en-US" altLang="zh-CN" sz="2400" dirty="0">
                <a:solidFill>
                  <a:schemeClr val="tx1"/>
                </a:solidFill>
                <a:ea typeface="等线" panose="02010600030101010101" pitchFamily="2" charset="-122"/>
                <a:cs typeface="Times New Roman" panose="02020603050405020304" pitchFamily="18" charset="0"/>
              </a:rPr>
              <a:t>3.</a:t>
            </a:r>
            <a:r>
              <a:rPr lang="zh-CN" altLang="zh-CN" sz="2400" dirty="0">
                <a:solidFill>
                  <a:schemeClr val="tx1"/>
                </a:solidFill>
                <a:ea typeface="等线" panose="02010600030101010101" pitchFamily="2" charset="-122"/>
                <a:cs typeface="Times New Roman" panose="02020603050405020304" pitchFamily="18" charset="0"/>
              </a:rPr>
              <a:t>查询厂商</a:t>
            </a:r>
            <a:r>
              <a:rPr lang="en-US" altLang="zh-CN" sz="2400" dirty="0">
                <a:solidFill>
                  <a:schemeClr val="tx1"/>
                </a:solidFill>
                <a:ea typeface="等线" panose="02010600030101010101" pitchFamily="2" charset="-122"/>
                <a:cs typeface="Times New Roman" panose="02020603050405020304" pitchFamily="18" charset="0"/>
              </a:rPr>
              <a:t>B</a:t>
            </a:r>
            <a:r>
              <a:rPr lang="zh-CN" altLang="zh-CN" sz="2400" dirty="0">
                <a:solidFill>
                  <a:schemeClr val="tx1"/>
                </a:solidFill>
                <a:ea typeface="等线" panose="02010600030101010101" pitchFamily="2" charset="-122"/>
                <a:cs typeface="Times New Roman" panose="02020603050405020304" pitchFamily="18" charset="0"/>
              </a:rPr>
              <a:t>生产的所有产品的型号和价格。</a:t>
            </a:r>
          </a:p>
          <a:p>
            <a:pPr algn="l">
              <a:lnSpc>
                <a:spcPct val="150000"/>
              </a:lnSpc>
            </a:pPr>
            <a:endParaRPr lang="zh-CN" altLang="en-US" dirty="0">
              <a:solidFill>
                <a:schemeClr val="tx1"/>
              </a:solidFill>
            </a:endParaRPr>
          </a:p>
        </p:txBody>
      </p:sp>
      <p:sp>
        <p:nvSpPr>
          <p:cNvPr id="6" name="文本框 5">
            <a:extLst>
              <a:ext uri="{FF2B5EF4-FFF2-40B4-BE49-F238E27FC236}">
                <a16:creationId xmlns:a16="http://schemas.microsoft.com/office/drawing/2014/main" id="{29469237-590E-4BF5-94DF-4678BA8C1B11}"/>
              </a:ext>
            </a:extLst>
          </p:cNvPr>
          <p:cNvSpPr txBox="1"/>
          <p:nvPr/>
        </p:nvSpPr>
        <p:spPr>
          <a:xfrm>
            <a:off x="3939010" y="5084055"/>
            <a:ext cx="5204990" cy="1323439"/>
          </a:xfrm>
          <a:prstGeom prst="rect">
            <a:avLst/>
          </a:prstGeom>
          <a:noFill/>
        </p:spPr>
        <p:txBody>
          <a:bodyPr wrap="square">
            <a:spAutoFit/>
          </a:bodyPr>
          <a:lstStyle/>
          <a:p>
            <a:pPr algn="l"/>
            <a:r>
              <a:rPr lang="en-US" altLang="ko-KR" sz="2000" b="0" dirty="0">
                <a:solidFill>
                  <a:srgbClr val="3366CC"/>
                </a:solidFill>
                <a:latin typeface="黑体" panose="02010609060101010101" pitchFamily="49" charset="-122"/>
                <a:ea typeface="黑体" panose="02010609060101010101" pitchFamily="49" charset="-122"/>
              </a:rPr>
              <a:t>product(</a:t>
            </a:r>
            <a:r>
              <a:rPr lang="en-US" altLang="ko-KR" sz="2000" b="0" dirty="0" err="1">
                <a:solidFill>
                  <a:srgbClr val="3366CC"/>
                </a:solidFill>
                <a:latin typeface="黑体" panose="02010609060101010101" pitchFamily="49" charset="-122"/>
                <a:ea typeface="黑体" panose="02010609060101010101" pitchFamily="49" charset="-122"/>
              </a:rPr>
              <a:t>maker,model,type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pc(</a:t>
            </a:r>
            <a:r>
              <a:rPr lang="en-US" altLang="ko-KR" sz="2000" b="0" dirty="0" err="1">
                <a:solidFill>
                  <a:srgbClr val="3366CC"/>
                </a:solidFill>
                <a:latin typeface="黑体" panose="02010609060101010101" pitchFamily="49" charset="-122"/>
                <a:ea typeface="黑体" panose="02010609060101010101" pitchFamily="49" charset="-122"/>
              </a:rPr>
              <a:t>model,speed,ram,hd,price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laptop(</a:t>
            </a:r>
            <a:r>
              <a:rPr lang="en-US" altLang="ko-KR" sz="2000" b="0" dirty="0" err="1">
                <a:solidFill>
                  <a:srgbClr val="3366CC"/>
                </a:solidFill>
                <a:latin typeface="黑体" panose="02010609060101010101" pitchFamily="49" charset="-122"/>
                <a:ea typeface="黑体" panose="02010609060101010101" pitchFamily="49" charset="-122"/>
              </a:rPr>
              <a:t>model,speed,ram,hd,screen,price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printer</a:t>
            </a:r>
            <a:r>
              <a:rPr lang="ko-KR" altLang="en-US" sz="2000" b="0" dirty="0">
                <a:solidFill>
                  <a:srgbClr val="3366CC"/>
                </a:solidFill>
                <a:latin typeface="黑体" panose="02010609060101010101" pitchFamily="49" charset="-122"/>
              </a:rPr>
              <a:t>（</a:t>
            </a:r>
            <a:r>
              <a:rPr lang="en-US" altLang="ko-KR" sz="2000" b="0" dirty="0" err="1">
                <a:solidFill>
                  <a:srgbClr val="3366CC"/>
                </a:solidFill>
                <a:latin typeface="黑体" panose="02010609060101010101" pitchFamily="49" charset="-122"/>
                <a:ea typeface="黑体" panose="02010609060101010101" pitchFamily="49" charset="-122"/>
              </a:rPr>
              <a:t>model,color,type,price</a:t>
            </a:r>
            <a:r>
              <a:rPr lang="en-US" altLang="ko-KR" sz="2000" b="0" dirty="0">
                <a:solidFill>
                  <a:srgbClr val="3366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8518408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关系代数和</a:t>
            </a:r>
            <a:r>
              <a:rPr lang="en-US" altLang="zh-CN" dirty="0">
                <a:latin typeface="黑体" panose="02010609060101010101" pitchFamily="49" charset="-122"/>
                <a:ea typeface="黑体" panose="02010609060101010101" pitchFamily="49" charset="-122"/>
              </a:rPr>
              <a:t>SQL</a:t>
            </a:r>
            <a:r>
              <a:rPr lang="zh-CN" altLang="en-US" dirty="0">
                <a:latin typeface="黑体" panose="02010609060101010101" pitchFamily="49" charset="-122"/>
                <a:ea typeface="黑体" panose="02010609060101010101" pitchFamily="49" charset="-122"/>
              </a:rPr>
              <a:t>练习</a:t>
            </a:r>
            <a:endParaRPr lang="en-US" altLang="ko-KR" dirty="0">
              <a:latin typeface="黑体" panose="02010609060101010101" pitchFamily="49" charset="-122"/>
              <a:ea typeface="黑体" panose="02010609060101010101" pitchFamily="49" charset="-122"/>
            </a:endParaRPr>
          </a:p>
        </p:txBody>
      </p:sp>
      <p:sp>
        <p:nvSpPr>
          <p:cNvPr id="33831" name="Rectangle 39"/>
          <p:cNvSpPr>
            <a:spLocks noChangeArrowheads="1"/>
          </p:cNvSpPr>
          <p:nvPr/>
        </p:nvSpPr>
        <p:spPr bwMode="auto">
          <a:xfrm>
            <a:off x="0" y="1124744"/>
            <a:ext cx="9144000" cy="547260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endParaRPr lang="ko-KR" altLang="en-US" sz="2400" b="0" dirty="0">
              <a:solidFill>
                <a:schemeClr val="bg1">
                  <a:lumMod val="50000"/>
                </a:schemeClr>
              </a:solidFill>
              <a:latin typeface="仿宋" panose="02010609060101010101" pitchFamily="49" charset="-122"/>
            </a:endParaRPr>
          </a:p>
        </p:txBody>
      </p:sp>
      <p:sp>
        <p:nvSpPr>
          <p:cNvPr id="5" name="文本框 4">
            <a:extLst>
              <a:ext uri="{FF2B5EF4-FFF2-40B4-BE49-F238E27FC236}">
                <a16:creationId xmlns:a16="http://schemas.microsoft.com/office/drawing/2014/main" id="{4E595385-4270-4FA6-8B8E-9832652F8C99}"/>
              </a:ext>
            </a:extLst>
          </p:cNvPr>
          <p:cNvSpPr txBox="1"/>
          <p:nvPr/>
        </p:nvSpPr>
        <p:spPr>
          <a:xfrm>
            <a:off x="95608" y="908720"/>
            <a:ext cx="8640960" cy="3285515"/>
          </a:xfrm>
          <a:prstGeom prst="rect">
            <a:avLst/>
          </a:prstGeom>
          <a:noFill/>
        </p:spPr>
        <p:txBody>
          <a:bodyPr wrap="square">
            <a:spAutoFit/>
          </a:bodyPr>
          <a:lstStyle/>
          <a:p>
            <a:pPr algn="l">
              <a:lnSpc>
                <a:spcPct val="150000"/>
              </a:lnSpc>
            </a:pPr>
            <a:r>
              <a:rPr lang="en-US"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rPr>
              <a:t>4.</a:t>
            </a:r>
            <a:r>
              <a:rPr lang="zh-CN" altLang="zh-CN" sz="2400" dirty="0">
                <a:solidFill>
                  <a:schemeClr val="tx1"/>
                </a:solidFill>
                <a:effectLst/>
                <a:ea typeface="等线" panose="02010600030101010101" pitchFamily="2" charset="-122"/>
                <a:cs typeface="Times New Roman" panose="02020603050405020304" pitchFamily="18" charset="0"/>
              </a:rPr>
              <a:t>统计厂商（</a:t>
            </a:r>
            <a:r>
              <a:rPr lang="en-US" altLang="zh-CN" sz="2400" dirty="0">
                <a:solidFill>
                  <a:schemeClr val="tx1"/>
                </a:solidFill>
                <a:effectLst/>
                <a:ea typeface="等线" panose="02010600030101010101" pitchFamily="2" charset="-122"/>
                <a:cs typeface="Times New Roman" panose="02020603050405020304" pitchFamily="18" charset="0"/>
              </a:rPr>
              <a:t>maker</a:t>
            </a:r>
            <a:r>
              <a:rPr lang="zh-CN" altLang="zh-CN" sz="2400" dirty="0">
                <a:solidFill>
                  <a:schemeClr val="tx1"/>
                </a:solidFill>
                <a:effectLst/>
                <a:ea typeface="等线" panose="02010600030101010101" pitchFamily="2" charset="-122"/>
                <a:cs typeface="Times New Roman" panose="02020603050405020304" pitchFamily="18" charset="0"/>
              </a:rPr>
              <a:t>）</a:t>
            </a:r>
            <a:r>
              <a:rPr lang="en-US" altLang="zh-CN" sz="2400" dirty="0">
                <a:solidFill>
                  <a:schemeClr val="tx1"/>
                </a:solidFill>
                <a:effectLst/>
                <a:ea typeface="等线" panose="02010600030101010101" pitchFamily="2" charset="-122"/>
                <a:cs typeface="Times New Roman" panose="02020603050405020304" pitchFamily="18" charset="0"/>
              </a:rPr>
              <a:t>A</a:t>
            </a:r>
            <a:r>
              <a:rPr lang="zh-CN" altLang="zh-CN" sz="2400" dirty="0">
                <a:solidFill>
                  <a:schemeClr val="tx1"/>
                </a:solidFill>
                <a:effectLst/>
                <a:ea typeface="等线" panose="02010600030101010101" pitchFamily="2" charset="-122"/>
                <a:cs typeface="Times New Roman" panose="02020603050405020304" pitchFamily="18" charset="0"/>
              </a:rPr>
              <a:t>生产的各种产品的数量</a:t>
            </a:r>
            <a:endParaRPr lang="en-US"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5.</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找出</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型号最多的厂商。</a:t>
            </a:r>
          </a:p>
          <a:p>
            <a:pPr algn="l">
              <a:lnSpc>
                <a:spcPct val="150000"/>
              </a:lnSpc>
            </a:pP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zh-CN" sz="2400" dirty="0">
                <a:solidFill>
                  <a:schemeClr val="tx1"/>
                </a:solidFill>
                <a:effectLst/>
                <a:ea typeface="等线" panose="02010600030101010101" pitchFamily="2" charset="-122"/>
                <a:cs typeface="Times New Roman" panose="02020603050405020304" pitchFamily="18" charset="0"/>
              </a:rPr>
              <a:t>查询具有同样处理速度和同样内存大小的</a:t>
            </a:r>
            <a:r>
              <a:rPr lang="en-US" altLang="zh-CN" sz="2400" dirty="0">
                <a:solidFill>
                  <a:schemeClr val="tx1"/>
                </a:solidFill>
                <a:effectLst/>
                <a:ea typeface="等线" panose="02010600030101010101" pitchFamily="2" charset="-122"/>
                <a:cs typeface="Times New Roman" panose="02020603050405020304" pitchFamily="18" charset="0"/>
              </a:rPr>
              <a:t>PC</a:t>
            </a:r>
            <a:r>
              <a:rPr lang="zh-CN" altLang="zh-CN" sz="2400" dirty="0">
                <a:solidFill>
                  <a:schemeClr val="tx1"/>
                </a:solidFill>
                <a:effectLst/>
                <a:ea typeface="等线" panose="02010600030101010101" pitchFamily="2" charset="-122"/>
                <a:cs typeface="Times New Roman" panose="02020603050405020304" pitchFamily="18" charset="0"/>
              </a:rPr>
              <a:t>对</a:t>
            </a:r>
            <a:r>
              <a:rPr lang="en-US" altLang="zh-CN" sz="2400" dirty="0">
                <a:solidFill>
                  <a:schemeClr val="tx1"/>
                </a:solidFill>
                <a:effectLst/>
                <a:ea typeface="等线" panose="02010600030101010101" pitchFamily="2" charset="-122"/>
                <a:cs typeface="Times New Roman" panose="02020603050405020304" pitchFamily="18" charset="0"/>
              </a:rPr>
              <a:t>(</a:t>
            </a:r>
            <a:r>
              <a:rPr lang="zh-CN" altLang="zh-CN" sz="2400" dirty="0">
                <a:solidFill>
                  <a:schemeClr val="tx1"/>
                </a:solidFill>
                <a:effectLst/>
                <a:ea typeface="等线" panose="02010600030101010101" pitchFamily="2" charset="-122"/>
                <a:cs typeface="Times New Roman" panose="02020603050405020304" pitchFamily="18" charset="0"/>
              </a:rPr>
              <a:t>显示满足条件的</a:t>
            </a:r>
            <a:r>
              <a:rPr lang="en-US" altLang="zh-CN" sz="2400" dirty="0">
                <a:solidFill>
                  <a:schemeClr val="tx1"/>
                </a:solidFill>
                <a:effectLst/>
                <a:ea typeface="等线" panose="02010600030101010101" pitchFamily="2" charset="-122"/>
                <a:cs typeface="Times New Roman" panose="02020603050405020304" pitchFamily="18" charset="0"/>
              </a:rPr>
              <a:t>pc</a:t>
            </a:r>
            <a:r>
              <a:rPr lang="zh-CN" altLang="zh-CN" sz="2400" dirty="0">
                <a:solidFill>
                  <a:schemeClr val="tx1"/>
                </a:solidFill>
                <a:effectLst/>
                <a:ea typeface="等线" panose="02010600030101010101" pitchFamily="2" charset="-122"/>
                <a:cs typeface="Times New Roman" panose="02020603050405020304" pitchFamily="18" charset="0"/>
              </a:rPr>
              <a:t>对的型号</a:t>
            </a:r>
            <a:r>
              <a:rPr lang="en-US" altLang="zh-CN" sz="2400" dirty="0">
                <a:solidFill>
                  <a:schemeClr val="tx1"/>
                </a:solidFill>
                <a:effectLst/>
                <a:ea typeface="等线" panose="02010600030101010101" pitchFamily="2" charset="-122"/>
                <a:cs typeface="Times New Roman" panose="02020603050405020304" pitchFamily="18" charset="0"/>
              </a:rPr>
              <a:t>,</a:t>
            </a:r>
            <a:r>
              <a:rPr lang="zh-CN" altLang="zh-CN" sz="2400" dirty="0">
                <a:solidFill>
                  <a:schemeClr val="tx1"/>
                </a:solidFill>
                <a:effectLst/>
                <a:ea typeface="等线" panose="02010600030101010101" pitchFamily="2" charset="-122"/>
                <a:cs typeface="Times New Roman" panose="02020603050405020304" pitchFamily="18" charset="0"/>
              </a:rPr>
              <a:t>同样的</a:t>
            </a:r>
            <a:r>
              <a:rPr lang="en-US" altLang="zh-CN" sz="2400" dirty="0">
                <a:solidFill>
                  <a:schemeClr val="tx1"/>
                </a:solidFill>
                <a:effectLst/>
                <a:ea typeface="等线" panose="02010600030101010101" pitchFamily="2" charset="-122"/>
                <a:cs typeface="Times New Roman" panose="02020603050405020304" pitchFamily="18" charset="0"/>
              </a:rPr>
              <a:t>pc</a:t>
            </a:r>
            <a:r>
              <a:rPr lang="zh-CN" altLang="zh-CN" sz="2400" dirty="0">
                <a:solidFill>
                  <a:schemeClr val="tx1"/>
                </a:solidFill>
                <a:effectLst/>
                <a:ea typeface="等线" panose="02010600030101010101" pitchFamily="2" charset="-122"/>
                <a:cs typeface="Times New Roman" panose="02020603050405020304" pitchFamily="18" charset="0"/>
              </a:rPr>
              <a:t>对只出现</a:t>
            </a:r>
            <a:r>
              <a:rPr lang="en-US" altLang="zh-CN" sz="2400" dirty="0">
                <a:solidFill>
                  <a:schemeClr val="tx1"/>
                </a:solidFill>
                <a:effectLst/>
                <a:ea typeface="等线" panose="02010600030101010101" pitchFamily="2" charset="-122"/>
                <a:cs typeface="Times New Roman" panose="02020603050405020304" pitchFamily="18" charset="0"/>
              </a:rPr>
              <a:t>1</a:t>
            </a:r>
            <a:r>
              <a:rPr lang="zh-CN" altLang="zh-CN" sz="2400" dirty="0">
                <a:solidFill>
                  <a:schemeClr val="tx1"/>
                </a:solidFill>
                <a:effectLst/>
                <a:ea typeface="等线" panose="02010600030101010101" pitchFamily="2" charset="-122"/>
                <a:cs typeface="Times New Roman" panose="02020603050405020304" pitchFamily="18" charset="0"/>
              </a:rPr>
              <a:t>次，如</a:t>
            </a:r>
            <a:r>
              <a:rPr lang="en-US" altLang="zh-CN" sz="2400" dirty="0">
                <a:solidFill>
                  <a:schemeClr val="tx1"/>
                </a:solidFill>
                <a:effectLst/>
                <a:ea typeface="等线" panose="02010600030101010101" pitchFamily="2" charset="-122"/>
                <a:cs typeface="Times New Roman" panose="02020603050405020304" pitchFamily="18" charset="0"/>
              </a:rPr>
              <a:t>001 </a:t>
            </a:r>
            <a:r>
              <a:rPr lang="zh-CN" altLang="zh-CN" sz="2400" dirty="0">
                <a:solidFill>
                  <a:schemeClr val="tx1"/>
                </a:solidFill>
                <a:effectLst/>
                <a:ea typeface="等线" panose="02010600030101010101" pitchFamily="2" charset="-122"/>
                <a:cs typeface="Times New Roman" panose="02020603050405020304" pitchFamily="18" charset="0"/>
              </a:rPr>
              <a:t>与</a:t>
            </a:r>
            <a:r>
              <a:rPr lang="en-US" altLang="zh-CN" sz="2400" dirty="0">
                <a:solidFill>
                  <a:schemeClr val="tx1"/>
                </a:solidFill>
                <a:effectLst/>
                <a:ea typeface="等线" panose="02010600030101010101" pitchFamily="2" charset="-122"/>
                <a:cs typeface="Times New Roman" panose="02020603050405020304" pitchFamily="18" charset="0"/>
              </a:rPr>
              <a:t> 002 </a:t>
            </a:r>
            <a:r>
              <a:rPr lang="zh-CN" altLang="zh-CN" sz="2400" dirty="0">
                <a:solidFill>
                  <a:schemeClr val="tx1"/>
                </a:solidFill>
                <a:effectLst/>
                <a:ea typeface="等线" panose="02010600030101010101" pitchFamily="2" charset="-122"/>
                <a:cs typeface="Times New Roman" panose="02020603050405020304" pitchFamily="18" charset="0"/>
              </a:rPr>
              <a:t>符合条件， 则仅出现</a:t>
            </a:r>
            <a:r>
              <a:rPr lang="en-US" altLang="zh-CN" sz="2400" dirty="0">
                <a:solidFill>
                  <a:schemeClr val="tx1"/>
                </a:solidFill>
                <a:effectLst/>
                <a:ea typeface="等线" panose="02010600030101010101" pitchFamily="2" charset="-122"/>
                <a:cs typeface="Times New Roman" panose="02020603050405020304" pitchFamily="18" charset="0"/>
              </a:rPr>
              <a:t>001 002</a:t>
            </a:r>
            <a:r>
              <a:rPr lang="zh-CN" altLang="zh-CN" sz="2400" dirty="0">
                <a:solidFill>
                  <a:schemeClr val="tx1"/>
                </a:solidFill>
                <a:effectLst/>
                <a:ea typeface="等线" panose="02010600030101010101" pitchFamily="2" charset="-122"/>
                <a:cs typeface="Times New Roman" panose="02020603050405020304" pitchFamily="18" charset="0"/>
              </a:rPr>
              <a:t>，不出现</a:t>
            </a:r>
            <a:r>
              <a:rPr lang="en-US" altLang="zh-CN" sz="2400" dirty="0">
                <a:solidFill>
                  <a:schemeClr val="tx1"/>
                </a:solidFill>
                <a:effectLst/>
                <a:ea typeface="等线" panose="02010600030101010101" pitchFamily="2" charset="-122"/>
                <a:cs typeface="Times New Roman" panose="02020603050405020304" pitchFamily="18" charset="0"/>
              </a:rPr>
              <a:t>002 001,</a:t>
            </a:r>
            <a:r>
              <a:rPr lang="zh-CN" altLang="zh-CN" sz="2400" dirty="0">
                <a:solidFill>
                  <a:schemeClr val="tx1"/>
                </a:solidFill>
                <a:effectLst/>
                <a:ea typeface="等线" panose="02010600030101010101" pitchFamily="2" charset="-122"/>
                <a:cs typeface="Times New Roman" panose="02020603050405020304" pitchFamily="18" charset="0"/>
              </a:rPr>
              <a:t>表示型号关系）</a:t>
            </a:r>
            <a:endParaRPr lang="en-US" altLang="zh-CN" sz="2400" dirty="0">
              <a:solidFill>
                <a:schemeClr val="tx1"/>
              </a:solidFill>
              <a:effectLst/>
              <a:ea typeface="等线" panose="02010600030101010101" pitchFamily="2" charset="-122"/>
              <a:cs typeface="Times New Roman" panose="02020603050405020304" pitchFamily="18" charset="0"/>
            </a:endParaRPr>
          </a:p>
          <a:p>
            <a:pPr algn="l">
              <a:lnSpc>
                <a:spcPct val="150000"/>
              </a:lnSpc>
            </a:pPr>
            <a:endParaRPr lang="zh-CN" altLang="en-US" dirty="0">
              <a:solidFill>
                <a:schemeClr val="tx1"/>
              </a:solidFill>
            </a:endParaRPr>
          </a:p>
        </p:txBody>
      </p:sp>
      <p:sp>
        <p:nvSpPr>
          <p:cNvPr id="6" name="文本框 5">
            <a:extLst>
              <a:ext uri="{FF2B5EF4-FFF2-40B4-BE49-F238E27FC236}">
                <a16:creationId xmlns:a16="http://schemas.microsoft.com/office/drawing/2014/main" id="{902F3CF0-A589-4718-B83E-0FD9ACB5A87F}"/>
              </a:ext>
            </a:extLst>
          </p:cNvPr>
          <p:cNvSpPr txBox="1"/>
          <p:nvPr/>
        </p:nvSpPr>
        <p:spPr>
          <a:xfrm>
            <a:off x="3939010" y="5084055"/>
            <a:ext cx="5204990" cy="1323439"/>
          </a:xfrm>
          <a:prstGeom prst="rect">
            <a:avLst/>
          </a:prstGeom>
          <a:noFill/>
        </p:spPr>
        <p:txBody>
          <a:bodyPr wrap="square">
            <a:spAutoFit/>
          </a:bodyPr>
          <a:lstStyle/>
          <a:p>
            <a:pPr algn="l"/>
            <a:r>
              <a:rPr lang="en-US" altLang="ko-KR" sz="2000" b="0" dirty="0">
                <a:solidFill>
                  <a:srgbClr val="3366CC"/>
                </a:solidFill>
                <a:latin typeface="黑体" panose="02010609060101010101" pitchFamily="49" charset="-122"/>
                <a:ea typeface="黑体" panose="02010609060101010101" pitchFamily="49" charset="-122"/>
              </a:rPr>
              <a:t>product(</a:t>
            </a:r>
            <a:r>
              <a:rPr lang="en-US" altLang="ko-KR" sz="2000" b="0" dirty="0" err="1">
                <a:solidFill>
                  <a:srgbClr val="3366CC"/>
                </a:solidFill>
                <a:latin typeface="黑体" panose="02010609060101010101" pitchFamily="49" charset="-122"/>
                <a:ea typeface="黑体" panose="02010609060101010101" pitchFamily="49" charset="-122"/>
              </a:rPr>
              <a:t>maker,model,type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pc(</a:t>
            </a:r>
            <a:r>
              <a:rPr lang="en-US" altLang="ko-KR" sz="2000" b="0" dirty="0" err="1">
                <a:solidFill>
                  <a:srgbClr val="3366CC"/>
                </a:solidFill>
                <a:latin typeface="黑体" panose="02010609060101010101" pitchFamily="49" charset="-122"/>
                <a:ea typeface="黑体" panose="02010609060101010101" pitchFamily="49" charset="-122"/>
              </a:rPr>
              <a:t>model,speed,ram,hd,price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laptop(</a:t>
            </a:r>
            <a:r>
              <a:rPr lang="en-US" altLang="ko-KR" sz="2000" b="0" dirty="0" err="1">
                <a:solidFill>
                  <a:srgbClr val="3366CC"/>
                </a:solidFill>
                <a:latin typeface="黑体" panose="02010609060101010101" pitchFamily="49" charset="-122"/>
                <a:ea typeface="黑体" panose="02010609060101010101" pitchFamily="49" charset="-122"/>
              </a:rPr>
              <a:t>model,speed,ram,hd,screen,price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printer</a:t>
            </a:r>
            <a:r>
              <a:rPr lang="ko-KR" altLang="en-US" sz="2000" b="0" dirty="0">
                <a:solidFill>
                  <a:srgbClr val="3366CC"/>
                </a:solidFill>
                <a:latin typeface="黑体" panose="02010609060101010101" pitchFamily="49" charset="-122"/>
              </a:rPr>
              <a:t>（</a:t>
            </a:r>
            <a:r>
              <a:rPr lang="en-US" altLang="ko-KR" sz="2000" b="0" dirty="0" err="1">
                <a:solidFill>
                  <a:srgbClr val="3366CC"/>
                </a:solidFill>
                <a:latin typeface="黑体" panose="02010609060101010101" pitchFamily="49" charset="-122"/>
                <a:ea typeface="黑体" panose="02010609060101010101" pitchFamily="49" charset="-122"/>
              </a:rPr>
              <a:t>model,color,type,price</a:t>
            </a:r>
            <a:r>
              <a:rPr lang="en-US" altLang="ko-KR" sz="2000" b="0" dirty="0">
                <a:solidFill>
                  <a:srgbClr val="3366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7114896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关系代数和</a:t>
            </a:r>
            <a:r>
              <a:rPr lang="en-US" altLang="zh-CN" dirty="0">
                <a:latin typeface="黑体" panose="02010609060101010101" pitchFamily="49" charset="-122"/>
                <a:ea typeface="黑体" panose="02010609060101010101" pitchFamily="49" charset="-122"/>
              </a:rPr>
              <a:t>SQL</a:t>
            </a:r>
            <a:r>
              <a:rPr lang="zh-CN" altLang="en-US" dirty="0">
                <a:latin typeface="黑体" panose="02010609060101010101" pitchFamily="49" charset="-122"/>
                <a:ea typeface="黑体" panose="02010609060101010101" pitchFamily="49" charset="-122"/>
              </a:rPr>
              <a:t>练习</a:t>
            </a:r>
            <a:endParaRPr lang="en-US" altLang="ko-KR" dirty="0">
              <a:latin typeface="黑体" panose="02010609060101010101" pitchFamily="49" charset="-122"/>
              <a:ea typeface="黑体" panose="02010609060101010101" pitchFamily="49" charset="-122"/>
            </a:endParaRPr>
          </a:p>
        </p:txBody>
      </p:sp>
      <p:sp>
        <p:nvSpPr>
          <p:cNvPr id="33831" name="Rectangle 39"/>
          <p:cNvSpPr>
            <a:spLocks noChangeArrowheads="1"/>
          </p:cNvSpPr>
          <p:nvPr/>
        </p:nvSpPr>
        <p:spPr bwMode="auto">
          <a:xfrm>
            <a:off x="0" y="1124744"/>
            <a:ext cx="9144000" cy="547260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endParaRPr lang="ko-KR" altLang="en-US" sz="2400" b="0" dirty="0">
              <a:solidFill>
                <a:schemeClr val="bg1">
                  <a:lumMod val="50000"/>
                </a:schemeClr>
              </a:solidFill>
              <a:latin typeface="仿宋" panose="02010609060101010101" pitchFamily="49" charset="-122"/>
            </a:endParaRPr>
          </a:p>
        </p:txBody>
      </p:sp>
      <p:sp>
        <p:nvSpPr>
          <p:cNvPr id="5" name="文本框 4">
            <a:extLst>
              <a:ext uri="{FF2B5EF4-FFF2-40B4-BE49-F238E27FC236}">
                <a16:creationId xmlns:a16="http://schemas.microsoft.com/office/drawing/2014/main" id="{4E595385-4270-4FA6-8B8E-9832652F8C99}"/>
              </a:ext>
            </a:extLst>
          </p:cNvPr>
          <p:cNvSpPr txBox="1"/>
          <p:nvPr/>
        </p:nvSpPr>
        <p:spPr>
          <a:xfrm>
            <a:off x="95608" y="908720"/>
            <a:ext cx="8640960" cy="4393510"/>
          </a:xfrm>
          <a:prstGeom prst="rect">
            <a:avLst/>
          </a:prstGeom>
          <a:noFill/>
        </p:spPr>
        <p:txBody>
          <a:bodyPr wrap="square">
            <a:spAutoFit/>
          </a:bodyPr>
          <a:lstStyle/>
          <a:p>
            <a:pPr algn="l">
              <a:lnSpc>
                <a:spcPct val="150000"/>
              </a:lnSpc>
            </a:pPr>
            <a:r>
              <a:rPr lang="en-US" altLang="zh-CN" sz="24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rPr>
              <a:t>7.</a:t>
            </a:r>
            <a:r>
              <a:rPr lang="zh-CN" altLang="zh-CN" sz="2400" dirty="0">
                <a:solidFill>
                  <a:schemeClr val="tx1"/>
                </a:solidFill>
                <a:effectLst/>
                <a:ea typeface="等线" panose="02010600030101010101" pitchFamily="2" charset="-122"/>
                <a:cs typeface="Times New Roman" panose="02020603050405020304" pitchFamily="18" charset="0"/>
              </a:rPr>
              <a:t>查询至少生产三种不同处理速度电脑（含</a:t>
            </a:r>
            <a:r>
              <a:rPr lang="en-US" altLang="zh-CN" sz="2400" dirty="0">
                <a:solidFill>
                  <a:schemeClr val="tx1"/>
                </a:solidFill>
                <a:effectLst/>
                <a:ea typeface="等线" panose="02010600030101010101" pitchFamily="2" charset="-122"/>
                <a:cs typeface="Times New Roman" panose="02020603050405020304" pitchFamily="18" charset="0"/>
              </a:rPr>
              <a:t>pc</a:t>
            </a:r>
            <a:r>
              <a:rPr lang="zh-CN" altLang="zh-CN" sz="2400" dirty="0">
                <a:solidFill>
                  <a:schemeClr val="tx1"/>
                </a:solidFill>
                <a:effectLst/>
                <a:ea typeface="等线" panose="02010600030101010101" pitchFamily="2" charset="-122"/>
                <a:cs typeface="Times New Roman" panose="02020603050405020304" pitchFamily="18" charset="0"/>
              </a:rPr>
              <a:t>和</a:t>
            </a:r>
            <a:r>
              <a:rPr lang="en-US" altLang="zh-CN" sz="2400" dirty="0">
                <a:solidFill>
                  <a:schemeClr val="tx1"/>
                </a:solidFill>
                <a:effectLst/>
                <a:ea typeface="等线" panose="02010600030101010101" pitchFamily="2" charset="-122"/>
                <a:cs typeface="Times New Roman" panose="02020603050405020304" pitchFamily="18" charset="0"/>
              </a:rPr>
              <a:t>laptop</a:t>
            </a:r>
            <a:r>
              <a:rPr lang="zh-CN" altLang="zh-CN" sz="2400" dirty="0">
                <a:solidFill>
                  <a:schemeClr val="tx1"/>
                </a:solidFill>
                <a:effectLst/>
                <a:ea typeface="等线" panose="02010600030101010101" pitchFamily="2" charset="-122"/>
                <a:cs typeface="Times New Roman" panose="02020603050405020304" pitchFamily="18" charset="0"/>
              </a:rPr>
              <a:t>）的厂商</a:t>
            </a:r>
            <a:endParaRPr lang="en-US" altLang="zh-CN" sz="2400" dirty="0">
              <a:solidFill>
                <a:schemeClr val="tx1"/>
              </a:solidFill>
              <a:ea typeface="等线" panose="02010600030101010101" pitchFamily="2" charset="-122"/>
              <a:cs typeface="Times New Roman" panose="02020603050405020304" pitchFamily="18" charset="0"/>
            </a:endParaRPr>
          </a:p>
          <a:p>
            <a:pPr algn="l">
              <a:lnSpc>
                <a:spcPct val="150000"/>
              </a:lnSpc>
            </a:pP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8.</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统计出</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laptop</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printer</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三种产品的不同型号数量，并按数量从大到小排序。</a:t>
            </a:r>
          </a:p>
          <a:p>
            <a:pPr algn="l">
              <a:lnSpc>
                <a:spcPct val="150000"/>
              </a:lnSpc>
            </a:pP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9.</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有客户有</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1500</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元钱，买</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laptop</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，要求硬盘容量不小于</a:t>
            </a: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80</a:t>
            </a:r>
            <a:r>
              <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，请给出可能的产品型号，生产厂商。</a:t>
            </a:r>
          </a:p>
          <a:p>
            <a:pPr algn="l">
              <a:lnSpc>
                <a:spcPct val="150000"/>
              </a:lnSpc>
            </a:pPr>
            <a:r>
              <a:rPr lang="en-US"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10.</a:t>
            </a:r>
            <a:r>
              <a:rPr lang="zh-CN" altLang="en-US"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查询既生产喷墨打印机又生产激光打印机的厂商</a:t>
            </a:r>
            <a:endPar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endParaRPr lang="zh-CN" altLang="en-US" dirty="0">
              <a:solidFill>
                <a:schemeClr val="tx1"/>
              </a:solidFill>
            </a:endParaRPr>
          </a:p>
        </p:txBody>
      </p:sp>
      <p:sp>
        <p:nvSpPr>
          <p:cNvPr id="6" name="文本框 5">
            <a:extLst>
              <a:ext uri="{FF2B5EF4-FFF2-40B4-BE49-F238E27FC236}">
                <a16:creationId xmlns:a16="http://schemas.microsoft.com/office/drawing/2014/main" id="{73723252-9847-4BEE-BB16-E4CB781A8870}"/>
              </a:ext>
            </a:extLst>
          </p:cNvPr>
          <p:cNvSpPr txBox="1"/>
          <p:nvPr/>
        </p:nvSpPr>
        <p:spPr>
          <a:xfrm>
            <a:off x="3923928" y="5084055"/>
            <a:ext cx="5220072" cy="1323439"/>
          </a:xfrm>
          <a:prstGeom prst="rect">
            <a:avLst/>
          </a:prstGeom>
          <a:noFill/>
        </p:spPr>
        <p:txBody>
          <a:bodyPr wrap="square">
            <a:spAutoFit/>
          </a:bodyPr>
          <a:lstStyle/>
          <a:p>
            <a:pPr algn="l"/>
            <a:r>
              <a:rPr lang="en-US" altLang="ko-KR" sz="2000" b="0" dirty="0">
                <a:solidFill>
                  <a:srgbClr val="3366CC"/>
                </a:solidFill>
                <a:latin typeface="黑体" panose="02010609060101010101" pitchFamily="49" charset="-122"/>
                <a:ea typeface="黑体" panose="02010609060101010101" pitchFamily="49" charset="-122"/>
              </a:rPr>
              <a:t>product(</a:t>
            </a:r>
            <a:r>
              <a:rPr lang="en-US" altLang="ko-KR" sz="2000" b="0" dirty="0" err="1">
                <a:solidFill>
                  <a:srgbClr val="3366CC"/>
                </a:solidFill>
                <a:latin typeface="黑体" panose="02010609060101010101" pitchFamily="49" charset="-122"/>
                <a:ea typeface="黑体" panose="02010609060101010101" pitchFamily="49" charset="-122"/>
              </a:rPr>
              <a:t>maker,model,type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pc(</a:t>
            </a:r>
            <a:r>
              <a:rPr lang="en-US" altLang="ko-KR" sz="2000" b="0" dirty="0" err="1">
                <a:solidFill>
                  <a:srgbClr val="3366CC"/>
                </a:solidFill>
                <a:latin typeface="黑体" panose="02010609060101010101" pitchFamily="49" charset="-122"/>
                <a:ea typeface="黑体" panose="02010609060101010101" pitchFamily="49" charset="-122"/>
              </a:rPr>
              <a:t>model,speed,ram,hd,price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laptop(</a:t>
            </a:r>
            <a:r>
              <a:rPr lang="en-US" altLang="ko-KR" sz="2000" b="0" dirty="0" err="1">
                <a:solidFill>
                  <a:srgbClr val="3366CC"/>
                </a:solidFill>
                <a:latin typeface="黑体" panose="02010609060101010101" pitchFamily="49" charset="-122"/>
                <a:ea typeface="黑体" panose="02010609060101010101" pitchFamily="49" charset="-122"/>
              </a:rPr>
              <a:t>model,speed,ram,hd,screen,price</a:t>
            </a:r>
            <a:r>
              <a:rPr lang="en-US" altLang="ko-KR" sz="2000" b="0" dirty="0">
                <a:solidFill>
                  <a:srgbClr val="3366CC"/>
                </a:solidFill>
                <a:latin typeface="黑体" panose="02010609060101010101" pitchFamily="49" charset="-122"/>
                <a:ea typeface="黑体" panose="02010609060101010101" pitchFamily="49" charset="-122"/>
              </a:rPr>
              <a:t>)</a:t>
            </a:r>
          </a:p>
          <a:p>
            <a:pPr algn="l"/>
            <a:r>
              <a:rPr lang="en-US" altLang="ko-KR" sz="2000" b="0" dirty="0">
                <a:solidFill>
                  <a:srgbClr val="3366CC"/>
                </a:solidFill>
                <a:latin typeface="黑体" panose="02010609060101010101" pitchFamily="49" charset="-122"/>
                <a:ea typeface="黑体" panose="02010609060101010101" pitchFamily="49" charset="-122"/>
              </a:rPr>
              <a:t>printer</a:t>
            </a:r>
            <a:r>
              <a:rPr lang="ko-KR" altLang="en-US" sz="2000" b="0" dirty="0">
                <a:solidFill>
                  <a:srgbClr val="3366CC"/>
                </a:solidFill>
                <a:latin typeface="黑体" panose="02010609060101010101" pitchFamily="49" charset="-122"/>
              </a:rPr>
              <a:t>（</a:t>
            </a:r>
            <a:r>
              <a:rPr lang="en-US" altLang="ko-KR" sz="2000" b="0" dirty="0" err="1">
                <a:solidFill>
                  <a:srgbClr val="3366CC"/>
                </a:solidFill>
                <a:latin typeface="黑体" panose="02010609060101010101" pitchFamily="49" charset="-122"/>
                <a:ea typeface="黑体" panose="02010609060101010101" pitchFamily="49" charset="-122"/>
              </a:rPr>
              <a:t>model,color,type,price</a:t>
            </a:r>
            <a:r>
              <a:rPr lang="en-US" altLang="ko-KR" sz="2000" b="0" dirty="0">
                <a:solidFill>
                  <a:srgbClr val="3366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64359133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a:xfrm>
            <a:off x="0" y="1196752"/>
            <a:ext cx="8958262" cy="4752528"/>
          </a:xfrm>
        </p:spPr>
        <p:txBody>
          <a:bodyPr/>
          <a:lstStyle/>
          <a:p>
            <a:pPr>
              <a:lnSpc>
                <a:spcPts val="3600"/>
              </a:lnSpc>
              <a:spcBef>
                <a:spcPts val="0"/>
              </a:spcBef>
              <a:buFont typeface="Wingdings" panose="05000000000000000000" pitchFamily="2" charset="2"/>
              <a:buChar char="l"/>
            </a:pPr>
            <a:r>
              <a:rPr lang="zh-CN" altLang="en-US" dirty="0">
                <a:ea typeface="宋体" panose="02010600030101010101" pitchFamily="2" charset="-122"/>
              </a:rPr>
              <a:t>视图定义与特点</a:t>
            </a: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从一个或几个基本表（或视图）导出的虚表。数据库中只存放视图的定义，不存放视图对应的数据（目前数据库开始支持</a:t>
            </a:r>
            <a:r>
              <a:rPr lang="zh-CN" altLang="en-US" dirty="0">
                <a:solidFill>
                  <a:srgbClr val="C00000"/>
                </a:solidFill>
                <a:ea typeface="宋体" panose="02010600030101010101" pitchFamily="2" charset="-122"/>
              </a:rPr>
              <a:t>物化视图</a:t>
            </a:r>
            <a:r>
              <a:rPr lang="zh-CN" altLang="en-US" dirty="0">
                <a:ea typeface="宋体" panose="02010600030101010101" pitchFamily="2" charset="-122"/>
              </a:rPr>
              <a:t>）</a:t>
            </a: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若基本表中的数据发生变化，从视图中查询出的数据也随之改变</a:t>
            </a:r>
            <a:endParaRPr lang="en-US" altLang="zh-CN" dirty="0">
              <a:ea typeface="宋体" panose="02010600030101010101" pitchFamily="2" charset="-122"/>
            </a:endParaRP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视图是数据库的一个基本对象，是用户看待数据库的一个“窗口”，是外模式范畴的概念</a:t>
            </a:r>
            <a:endParaRPr lang="en-US" altLang="zh-CN" dirty="0">
              <a:ea typeface="宋体" panose="02010600030101010101" pitchFamily="2" charset="-122"/>
            </a:endParaRP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视图可定义可删除、可以基于视图定义新的视图</a:t>
            </a:r>
            <a:endParaRPr lang="en-US" altLang="zh-CN" dirty="0">
              <a:ea typeface="宋体" panose="02010600030101010101" pitchFamily="2" charset="-122"/>
            </a:endParaRPr>
          </a:p>
          <a:p>
            <a:pPr lvl="1">
              <a:lnSpc>
                <a:spcPts val="3600"/>
              </a:lnSpc>
              <a:spcBef>
                <a:spcPts val="0"/>
              </a:spcBef>
              <a:buFont typeface="Wingdings" panose="05000000000000000000" pitchFamily="2" charset="2"/>
              <a:buChar char="Ø"/>
            </a:pPr>
            <a:r>
              <a:rPr lang="zh-CN" altLang="en-US" dirty="0">
                <a:ea typeface="宋体" panose="02010600030101010101" pitchFamily="2" charset="-122"/>
              </a:rPr>
              <a:t>视图支持数据查询，但仅支持受限的数据更新操作</a:t>
            </a:r>
          </a:p>
        </p:txBody>
      </p:sp>
    </p:spTree>
    <p:extLst>
      <p:ext uri="{BB962C8B-B14F-4D97-AF65-F5344CB8AC3E}">
        <p14:creationId xmlns:p14="http://schemas.microsoft.com/office/powerpoint/2010/main" val="3246620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71438" y="1191812"/>
            <a:ext cx="8958262" cy="4613452"/>
          </a:xfrm>
        </p:spPr>
        <p:txBody>
          <a:bodyPr/>
          <a:lstStyle/>
          <a:p>
            <a:pPr>
              <a:lnSpc>
                <a:spcPts val="3800"/>
              </a:lnSpc>
            </a:pPr>
            <a:r>
              <a:rPr lang="zh-CN" altLang="en-US" dirty="0">
                <a:ea typeface="宋体" panose="02010600030101010101" pitchFamily="2" charset="-122"/>
              </a:rPr>
              <a:t>语句格式</a:t>
            </a:r>
          </a:p>
          <a:p>
            <a:pPr>
              <a:lnSpc>
                <a:spcPts val="3800"/>
              </a:lnSpc>
              <a:buNone/>
            </a:pPr>
            <a:r>
              <a:rPr lang="zh-CN" altLang="en-US" dirty="0">
                <a:ea typeface="宋体" panose="02010600030101010101" pitchFamily="2" charset="-122"/>
              </a:rPr>
              <a:t>    </a:t>
            </a:r>
            <a:r>
              <a:rPr lang="en-US" altLang="zh-CN" sz="2400" dirty="0">
                <a:solidFill>
                  <a:srgbClr val="3366CC"/>
                </a:solidFill>
                <a:latin typeface="Times New Roman" panose="02020603050405020304" pitchFamily="18" charset="0"/>
                <a:ea typeface="宋体" panose="02010600030101010101" pitchFamily="2" charset="-122"/>
                <a:cs typeface="Times New Roman" panose="02020603050405020304" pitchFamily="18" charset="0"/>
              </a:rPr>
              <a:t>CREATE  VIEW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视图名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列名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列名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 … ) ]</a:t>
            </a:r>
          </a:p>
          <a:p>
            <a:pPr>
              <a:lnSpc>
                <a:spcPts val="3800"/>
              </a:lnSpc>
              <a:buNone/>
            </a:pPr>
            <a:r>
              <a:rPr lang="en-US" altLang="zh-CN" sz="2400" dirty="0">
                <a:solidFill>
                  <a:srgbClr val="FF339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3366CC"/>
                </a:solidFill>
                <a:latin typeface="Times New Roman" panose="02020603050405020304" pitchFamily="18" charset="0"/>
                <a:ea typeface="宋体" panose="02010600030101010101" pitchFamily="2" charset="-122"/>
                <a:cs typeface="Times New Roman" panose="02020603050405020304" pitchFamily="18" charset="0"/>
              </a:rPr>
              <a:t>AS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子查询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a:t>
            </a:r>
          </a:p>
          <a:p>
            <a:pPr>
              <a:lnSpc>
                <a:spcPts val="38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3366CC"/>
                </a:solidFill>
                <a:latin typeface="Times New Roman" panose="02020603050405020304" pitchFamily="18" charset="0"/>
                <a:ea typeface="宋体" panose="02010600030101010101" pitchFamily="2" charset="-122"/>
                <a:cs typeface="Times New Roman" panose="02020603050405020304" pitchFamily="18" charset="0"/>
              </a:rPr>
              <a:t>WITH  CHECK  OPTION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a:lnSpc>
                <a:spcPts val="3800"/>
              </a:lnSpc>
            </a:pPr>
            <a:endParaRPr lang="en-US" altLang="zh-CN" dirty="0">
              <a:ea typeface="宋体" panose="02010600030101010101" pitchFamily="2" charset="-122"/>
            </a:endParaRPr>
          </a:p>
          <a:p>
            <a:pPr>
              <a:lnSpc>
                <a:spcPts val="3800"/>
              </a:lnSpc>
            </a:pPr>
            <a:r>
              <a:rPr lang="zh-CN" altLang="en-US" dirty="0">
                <a:ea typeface="宋体" panose="02010600030101010101" pitchFamily="2" charset="-122"/>
              </a:rPr>
              <a:t>视图定义约束</a:t>
            </a:r>
            <a:endParaRPr lang="en-US" altLang="zh-CN" dirty="0">
              <a:ea typeface="宋体" panose="02010600030101010101" pitchFamily="2" charset="-122"/>
            </a:endParaRPr>
          </a:p>
          <a:p>
            <a:pPr lvl="1">
              <a:lnSpc>
                <a:spcPts val="3800"/>
              </a:lnSpc>
            </a:pPr>
            <a:r>
              <a:rPr lang="zh-CN" altLang="en-US" dirty="0">
                <a:ea typeface="宋体" panose="02010600030101010101" pitchFamily="2" charset="-122"/>
              </a:rPr>
              <a:t>组成视图的属性列名：全部省略或全部指定</a:t>
            </a:r>
          </a:p>
          <a:p>
            <a:pPr lvl="1">
              <a:lnSpc>
                <a:spcPts val="3800"/>
              </a:lnSpc>
            </a:pPr>
            <a:r>
              <a:rPr lang="zh-CN" altLang="en-US" dirty="0">
                <a:ea typeface="宋体" panose="02010600030101010101" pitchFamily="2" charset="-122"/>
              </a:rPr>
              <a:t>子查询不允许含有</a:t>
            </a:r>
            <a:r>
              <a:rPr lang="en-US" altLang="zh-CN" dirty="0">
                <a:ea typeface="宋体" panose="02010600030101010101" pitchFamily="2" charset="-122"/>
              </a:rPr>
              <a:t>ORDER BY</a:t>
            </a:r>
            <a:r>
              <a:rPr lang="zh-CN" altLang="en-US" dirty="0">
                <a:ea typeface="宋体" panose="02010600030101010101" pitchFamily="2" charset="-122"/>
              </a:rPr>
              <a:t>子句和</a:t>
            </a:r>
            <a:r>
              <a:rPr lang="en-US" altLang="zh-CN" dirty="0">
                <a:ea typeface="宋体" panose="02010600030101010101" pitchFamily="2" charset="-122"/>
              </a:rPr>
              <a:t>DISTINCT</a:t>
            </a:r>
            <a:r>
              <a:rPr lang="zh-CN" altLang="en-US" dirty="0">
                <a:ea typeface="宋体" panose="02010600030101010101" pitchFamily="2" charset="-122"/>
              </a:rPr>
              <a:t>短语</a:t>
            </a:r>
          </a:p>
          <a:p>
            <a:pPr>
              <a:lnSpc>
                <a:spcPts val="3800"/>
              </a:lnSpc>
            </a:pPr>
            <a:endParaRPr lang="zh-CN" altLang="en-US" dirty="0"/>
          </a:p>
        </p:txBody>
      </p:sp>
      <p:sp>
        <p:nvSpPr>
          <p:cNvPr id="4" name="圆角矩形标注 3"/>
          <p:cNvSpPr/>
          <p:nvPr/>
        </p:nvSpPr>
        <p:spPr bwMode="auto">
          <a:xfrm>
            <a:off x="4999297" y="2425904"/>
            <a:ext cx="3916103" cy="2145268"/>
          </a:xfrm>
          <a:prstGeom prst="wedgeRoundRectCallout">
            <a:avLst>
              <a:gd name="adj1" fmla="val -110783"/>
              <a:gd name="adj2" fmla="val -60023"/>
              <a:gd name="adj3" fmla="val 16667"/>
            </a:avLst>
          </a:prstGeom>
          <a:solidFill>
            <a:schemeClr val="accent3">
              <a:lumMod val="90000"/>
            </a:schemeClr>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lvl="0" indent="-342900" algn="l" defTabSz="914400" rtl="0" eaLnBrk="0" fontAlgn="base" latinLnBrk="0" hangingPunct="0">
              <a:lnSpc>
                <a:spcPts val="2400"/>
              </a:lnSpc>
              <a:spcBef>
                <a:spcPct val="0"/>
              </a:spcBef>
              <a:spcAft>
                <a:spcPct val="0"/>
              </a:spcAft>
              <a:buClrTx/>
              <a:buSzPct val="75000"/>
              <a:buFont typeface="Wingdings" panose="05000000000000000000" pitchFamily="2" charset="2"/>
              <a:buChar char="l"/>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RDBMS</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执行</a:t>
            </a: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CREATE VIEW</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语句时，只是把视图定义存入数据字典，并不执行其中的</a:t>
            </a: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SELECT</a:t>
            </a: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语句</a:t>
            </a:r>
          </a:p>
          <a:p>
            <a:pPr marL="0" marR="0" lvl="0" indent="-342900" algn="l" defTabSz="914400" rtl="0" eaLnBrk="0" fontAlgn="base" latinLnBrk="0" hangingPunct="0">
              <a:lnSpc>
                <a:spcPts val="2400"/>
              </a:lnSpc>
              <a:spcBef>
                <a:spcPct val="0"/>
              </a:spcBef>
              <a:spcAft>
                <a:spcPct val="0"/>
              </a:spcAft>
              <a:buClrTx/>
              <a:buSzPct val="75000"/>
              <a:buFont typeface="Wingdings" panose="05000000000000000000" pitchFamily="2" charset="2"/>
              <a:buChar char="l"/>
              <a:tabLst/>
              <a:defRPr/>
            </a:pPr>
            <a:r>
              <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在对视图查询时，按视图的定义从基本表中将数据查出。</a:t>
            </a:r>
          </a:p>
        </p:txBody>
      </p:sp>
    </p:spTree>
    <p:extLst>
      <p:ext uri="{BB962C8B-B14F-4D97-AF65-F5344CB8AC3E}">
        <p14:creationId xmlns:p14="http://schemas.microsoft.com/office/powerpoint/2010/main" val="8009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71438" y="1074460"/>
            <a:ext cx="8958262" cy="72502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建立信息系所有学生的视图</a:t>
            </a:r>
          </a:p>
        </p:txBody>
      </p:sp>
      <p:sp>
        <p:nvSpPr>
          <p:cNvPr id="4" name="矩形 3"/>
          <p:cNvSpPr/>
          <p:nvPr/>
        </p:nvSpPr>
        <p:spPr>
          <a:xfrm>
            <a:off x="71438" y="1700808"/>
            <a:ext cx="5004618" cy="2246769"/>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CREATE VIEW IS_Student_1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SELECT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Sname</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'IS'</a:t>
            </a:r>
            <a:endPar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graphicFrame>
        <p:nvGraphicFramePr>
          <p:cNvPr id="5" name="表格 4"/>
          <p:cNvGraphicFramePr>
            <a:graphicFrameLocks noGrp="1"/>
          </p:cNvGraphicFramePr>
          <p:nvPr/>
        </p:nvGraphicFramePr>
        <p:xfrm>
          <a:off x="71438" y="4194622"/>
          <a:ext cx="6252530" cy="2448272"/>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gridCol w="1250506">
                  <a:extLst>
                    <a:ext uri="{9D8B030D-6E8A-4147-A177-3AD203B41FA5}">
                      <a16:colId xmlns:a16="http://schemas.microsoft.com/office/drawing/2014/main" val="20003"/>
                    </a:ext>
                  </a:extLst>
                </a:gridCol>
                <a:gridCol w="1250506">
                  <a:extLst>
                    <a:ext uri="{9D8B030D-6E8A-4147-A177-3AD203B41FA5}">
                      <a16:colId xmlns:a16="http://schemas.microsoft.com/office/drawing/2014/main" val="20004"/>
                    </a:ext>
                  </a:extLst>
                </a:gridCol>
              </a:tblGrid>
              <a:tr h="40248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nvGraphicFramePr>
        <p:xfrm>
          <a:off x="5278182" y="2526281"/>
          <a:ext cx="3751518" cy="1421296"/>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tblGrid>
              <a:tr h="33885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7" name="任意多边形 6"/>
          <p:cNvSpPr/>
          <p:nvPr/>
        </p:nvSpPr>
        <p:spPr bwMode="auto">
          <a:xfrm>
            <a:off x="6444209" y="4164037"/>
            <a:ext cx="1236752" cy="1477108"/>
          </a:xfrm>
          <a:custGeom>
            <a:avLst/>
            <a:gdLst>
              <a:gd name="connsiteX0" fmla="*/ 0 w 1041009"/>
              <a:gd name="connsiteY0" fmla="*/ 1477108 h 1477108"/>
              <a:gd name="connsiteX1" fmla="*/ 675249 w 1041009"/>
              <a:gd name="connsiteY1" fmla="*/ 928468 h 1477108"/>
              <a:gd name="connsiteX2" fmla="*/ 1041009 w 1041009"/>
              <a:gd name="connsiteY2" fmla="*/ 0 h 1477108"/>
            </a:gdLst>
            <a:ahLst/>
            <a:cxnLst>
              <a:cxn ang="0">
                <a:pos x="connsiteX0" y="connsiteY0"/>
              </a:cxn>
              <a:cxn ang="0">
                <a:pos x="connsiteX1" y="connsiteY1"/>
              </a:cxn>
              <a:cxn ang="0">
                <a:pos x="connsiteX2" y="connsiteY2"/>
              </a:cxn>
            </a:cxnLst>
            <a:rect l="l" t="t" r="r" b="b"/>
            <a:pathLst>
              <a:path w="1041009" h="1477108">
                <a:moveTo>
                  <a:pt x="0" y="1477108"/>
                </a:moveTo>
                <a:cubicBezTo>
                  <a:pt x="250874" y="1325880"/>
                  <a:pt x="501748" y="1174653"/>
                  <a:pt x="675249" y="928468"/>
                </a:cubicBezTo>
                <a:cubicBezTo>
                  <a:pt x="848750" y="682283"/>
                  <a:pt x="944879" y="341141"/>
                  <a:pt x="1041009" y="0"/>
                </a:cubicBezTo>
              </a:path>
            </a:pathLst>
          </a:cu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669900"/>
              </a:solidFill>
              <a:effectLst/>
              <a:uLnTx/>
              <a:uFillTx/>
              <a:latin typeface="Lucida Sans Unicode" pitchFamily="34" charset="0"/>
              <a:ea typeface="굴림" pitchFamily="50" charset="-127"/>
              <a:cs typeface="+mn-cs"/>
            </a:endParaRPr>
          </a:p>
        </p:txBody>
      </p:sp>
      <p:sp>
        <p:nvSpPr>
          <p:cNvPr id="8" name="圆角矩形标注 7"/>
          <p:cNvSpPr/>
          <p:nvPr/>
        </p:nvSpPr>
        <p:spPr bwMode="auto">
          <a:xfrm>
            <a:off x="5389745" y="-7798"/>
            <a:ext cx="3528392" cy="1123712"/>
          </a:xfrm>
          <a:prstGeom prst="wedgeRoundRectCallout">
            <a:avLst>
              <a:gd name="adj1" fmla="val -46749"/>
              <a:gd name="adj2" fmla="val 82530"/>
              <a:gd name="adj3" fmla="val 16667"/>
            </a:avLst>
          </a:prstGeom>
          <a:solidFill>
            <a:schemeClr val="bg1">
              <a:lumMod val="90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mn-cs"/>
              </a:rPr>
              <a:t>这只是你从视图能看到的数据的样子，但数据库中并不存在这样的一张表</a:t>
            </a:r>
          </a:p>
        </p:txBody>
      </p:sp>
    </p:spTree>
    <p:extLst>
      <p:ext uri="{BB962C8B-B14F-4D97-AF65-F5344CB8AC3E}">
        <p14:creationId xmlns:p14="http://schemas.microsoft.com/office/powerpoint/2010/main" val="212897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38" y="76200"/>
            <a:ext cx="8729662" cy="609600"/>
          </a:xfrm>
        </p:spPr>
        <p:txBody>
          <a:bodyPr/>
          <a:lstStyle/>
          <a:p>
            <a:r>
              <a:rPr lang="zh-CN" altLang="en-US" dirty="0"/>
              <a:t>关系数据库语言概述</a:t>
            </a:r>
          </a:p>
        </p:txBody>
      </p:sp>
      <p:sp>
        <p:nvSpPr>
          <p:cNvPr id="3" name="内容占位符 2"/>
          <p:cNvSpPr>
            <a:spLocks noGrp="1"/>
          </p:cNvSpPr>
          <p:nvPr>
            <p:ph idx="1"/>
          </p:nvPr>
        </p:nvSpPr>
        <p:spPr>
          <a:xfrm>
            <a:off x="251520" y="1340768"/>
            <a:ext cx="8587680" cy="1296144"/>
          </a:xfrm>
          <a:solidFill>
            <a:schemeClr val="bg1">
              <a:lumMod val="90000"/>
            </a:schemeClr>
          </a:solidFill>
        </p:spPr>
        <p:txBody>
          <a:bodyPr/>
          <a:lstStyle/>
          <a:p>
            <a:r>
              <a:rPr lang="zh-CN" altLang="en-US" sz="2400" dirty="0"/>
              <a:t>我们需要一种数据操作语言，</a:t>
            </a:r>
            <a:endParaRPr lang="en-US" altLang="zh-CN" sz="2400" dirty="0"/>
          </a:p>
          <a:p>
            <a:pPr lvl="1"/>
            <a:r>
              <a:rPr lang="zh-CN" altLang="en-US" sz="2000" dirty="0"/>
              <a:t>支持用程序的思路解决数据库的操作问题；</a:t>
            </a:r>
            <a:endParaRPr lang="en-US" altLang="zh-CN" sz="2000" dirty="0"/>
          </a:p>
          <a:p>
            <a:pPr lvl="1"/>
            <a:r>
              <a:rPr lang="zh-CN" altLang="en-US" sz="2000" dirty="0"/>
              <a:t>保证数据库操作的标准化。</a:t>
            </a:r>
            <a:endParaRPr lang="en-US" altLang="zh-CN" sz="2000" dirty="0"/>
          </a:p>
        </p:txBody>
      </p:sp>
      <p:sp>
        <p:nvSpPr>
          <p:cNvPr id="4" name="TextBox 3"/>
          <p:cNvSpPr txBox="1"/>
          <p:nvPr/>
        </p:nvSpPr>
        <p:spPr>
          <a:xfrm>
            <a:off x="683568" y="5216132"/>
            <a:ext cx="6833922" cy="1118255"/>
          </a:xfrm>
          <a:prstGeom prst="rect">
            <a:avLst/>
          </a:prstGeom>
          <a:noFill/>
        </p:spPr>
        <p:txBody>
          <a:bodyPr wrap="none" rtlCol="0">
            <a:spAutoFit/>
          </a:bodyPr>
          <a:lstStyle/>
          <a:p>
            <a:pPr marL="457200" indent="-457200" algn="l">
              <a:lnSpc>
                <a:spcPts val="4000"/>
              </a:lnSpc>
              <a:buAutoNum type="arabicPeriod"/>
            </a:pP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dirty="0">
                <a:solidFill>
                  <a:srgbClr val="FF0000"/>
                </a:solidFill>
                <a:latin typeface="黑体" panose="02010609060101010101" pitchFamily="49" charset="-122"/>
                <a:ea typeface="黑体" panose="02010609060101010101" pitchFamily="49" charset="-122"/>
              </a:rPr>
              <a:t>和</a:t>
            </a:r>
            <a:r>
              <a:rPr lang="en-US" altLang="zh-CN" sz="2400" dirty="0">
                <a:solidFill>
                  <a:srgbClr val="FF0000"/>
                </a:solidFill>
                <a:latin typeface="黑体" panose="02010609060101010101" pitchFamily="49" charset="-122"/>
                <a:ea typeface="黑体" panose="02010609060101010101" pitchFamily="49" charset="-122"/>
              </a:rPr>
              <a:t>Java</a:t>
            </a:r>
            <a:r>
              <a:rPr lang="zh-CN" altLang="en-US" sz="2400" dirty="0">
                <a:solidFill>
                  <a:srgbClr val="FF0000"/>
                </a:solidFill>
                <a:latin typeface="黑体" panose="02010609060101010101" pitchFamily="49" charset="-122"/>
                <a:ea typeface="黑体" panose="02010609060101010101" pitchFamily="49" charset="-122"/>
              </a:rPr>
              <a:t>这样的语言满足上述性质吗？</a:t>
            </a:r>
            <a:endParaRPr lang="en-US" altLang="zh-CN" sz="2400" dirty="0">
              <a:solidFill>
                <a:srgbClr val="FF0000"/>
              </a:solidFill>
              <a:latin typeface="黑体" panose="02010609060101010101" pitchFamily="49" charset="-122"/>
              <a:ea typeface="黑体" panose="02010609060101010101" pitchFamily="49" charset="-122"/>
            </a:endParaRPr>
          </a:p>
          <a:p>
            <a:pPr marL="457200" indent="-457200" algn="l">
              <a:lnSpc>
                <a:spcPts val="4000"/>
              </a:lnSpc>
              <a:buAutoNum type="arabicPeriod"/>
            </a:pPr>
            <a:r>
              <a:rPr lang="zh-CN" altLang="en-US" sz="2400" dirty="0">
                <a:solidFill>
                  <a:srgbClr val="FF0000"/>
                </a:solidFill>
                <a:latin typeface="黑体" panose="02010609060101010101" pitchFamily="49" charset="-122"/>
                <a:ea typeface="黑体" panose="02010609060101010101" pitchFamily="49" charset="-122"/>
              </a:rPr>
              <a:t>存在这样统一的、标准的数据库操作语言吗？</a:t>
            </a:r>
            <a:endParaRPr lang="zh-CN" altLang="en-US" dirty="0">
              <a:latin typeface="黑体" panose="02010609060101010101" pitchFamily="49" charset="-122"/>
              <a:ea typeface="黑体" panose="02010609060101010101" pitchFamily="49" charset="-122"/>
            </a:endParaRPr>
          </a:p>
        </p:txBody>
      </p:sp>
      <p:sp>
        <p:nvSpPr>
          <p:cNvPr id="5" name="内容占位符 2"/>
          <p:cNvSpPr txBox="1">
            <a:spLocks/>
          </p:cNvSpPr>
          <p:nvPr/>
        </p:nvSpPr>
        <p:spPr bwMode="auto">
          <a:xfrm>
            <a:off x="258416" y="2780928"/>
            <a:ext cx="8587680" cy="243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sz="2400" kern="0" dirty="0"/>
              <a:t>针对数据库特征与操作需求，其还应具有如下性质</a:t>
            </a:r>
            <a:endParaRPr lang="en-US" altLang="zh-CN" sz="2400" kern="0" dirty="0"/>
          </a:p>
          <a:p>
            <a:pPr lvl="1"/>
            <a:r>
              <a:rPr lang="zh-CN" altLang="en-US" sz="2000" b="0" kern="0" dirty="0">
                <a:ea typeface="宋体" charset="-122"/>
              </a:rPr>
              <a:t>功能综合统一：数据定义语言 </a:t>
            </a:r>
            <a:r>
              <a:rPr lang="en-US" altLang="zh-CN" sz="2000" b="0" kern="0" dirty="0">
                <a:ea typeface="宋体" charset="-122"/>
              </a:rPr>
              <a:t>+ </a:t>
            </a:r>
            <a:r>
              <a:rPr lang="zh-CN" altLang="en-US" sz="2000" b="0" kern="0" dirty="0">
                <a:ea typeface="宋体" charset="-122"/>
              </a:rPr>
              <a:t>数据操纵语言 </a:t>
            </a:r>
            <a:r>
              <a:rPr lang="en-US" altLang="zh-CN" sz="2000" b="0" kern="0" dirty="0">
                <a:ea typeface="宋体" charset="-122"/>
              </a:rPr>
              <a:t>+ </a:t>
            </a:r>
            <a:r>
              <a:rPr lang="zh-CN" altLang="en-US" sz="2000" b="0" kern="0" dirty="0">
                <a:ea typeface="宋体" charset="-122"/>
              </a:rPr>
              <a:t>数据控制语言</a:t>
            </a:r>
          </a:p>
          <a:p>
            <a:pPr lvl="1"/>
            <a:r>
              <a:rPr lang="zh-CN" altLang="en-US" sz="2000" b="0" kern="0" dirty="0">
                <a:ea typeface="宋体" charset="-122"/>
              </a:rPr>
              <a:t>高度非过程化</a:t>
            </a:r>
          </a:p>
          <a:p>
            <a:pPr lvl="1"/>
            <a:r>
              <a:rPr lang="zh-CN" altLang="en-US" sz="2000" b="0" kern="0" dirty="0">
                <a:ea typeface="宋体" charset="-122"/>
              </a:rPr>
              <a:t>面向集合的操作方式</a:t>
            </a:r>
          </a:p>
          <a:p>
            <a:pPr lvl="1"/>
            <a:r>
              <a:rPr lang="zh-CN" altLang="en-US" sz="2000" b="0" kern="0" dirty="0">
                <a:ea typeface="宋体" charset="-122"/>
              </a:rPr>
              <a:t>以同一种语法结构提供两种使用方式：自含式语言 </a:t>
            </a:r>
            <a:r>
              <a:rPr lang="en-US" altLang="zh-CN" sz="2000" b="0" kern="0" dirty="0">
                <a:ea typeface="宋体" charset="-122"/>
              </a:rPr>
              <a:t>+ </a:t>
            </a:r>
            <a:r>
              <a:rPr lang="zh-CN" altLang="en-US" sz="2000" b="0" kern="0" dirty="0">
                <a:ea typeface="宋体" charset="-122"/>
              </a:rPr>
              <a:t>嵌入式语言</a:t>
            </a:r>
          </a:p>
          <a:p>
            <a:pPr lvl="1"/>
            <a:r>
              <a:rPr lang="zh-CN" altLang="en-US" sz="2000" b="0" kern="0" dirty="0">
                <a:ea typeface="宋体" charset="-122"/>
              </a:rPr>
              <a:t>语言简洁，易学易用</a:t>
            </a:r>
          </a:p>
        </p:txBody>
      </p:sp>
    </p:spTree>
    <p:extLst>
      <p:ext uri="{BB962C8B-B14F-4D97-AF65-F5344CB8AC3E}">
        <p14:creationId xmlns:p14="http://schemas.microsoft.com/office/powerpoint/2010/main" val="38226644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17654" y="1412776"/>
            <a:ext cx="8958262" cy="12290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建立信息系学生的视图，并要求通过该视图进行修改和插入操作时，保证只作用于信息系的学生</a:t>
            </a:r>
          </a:p>
        </p:txBody>
      </p:sp>
      <p:sp>
        <p:nvSpPr>
          <p:cNvPr id="4" name="矩形 3"/>
          <p:cNvSpPr/>
          <p:nvPr/>
        </p:nvSpPr>
        <p:spPr>
          <a:xfrm>
            <a:off x="1265553" y="2641852"/>
            <a:ext cx="6462464" cy="2677656"/>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CREATE VIEW IS_Student_2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SELECT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Sno</a:t>
            </a:r>
            <a:r>
              <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Sname</a:t>
            </a:r>
            <a:r>
              <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'IS'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WITH CHECK OPTION</a:t>
            </a:r>
            <a:endPar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spTree>
    <p:extLst>
      <p:ext uri="{BB962C8B-B14F-4D97-AF65-F5344CB8AC3E}">
        <p14:creationId xmlns:p14="http://schemas.microsoft.com/office/powerpoint/2010/main" val="236157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表格 39"/>
          <p:cNvGraphicFramePr>
            <a:graphicFrameLocks noGrp="1"/>
          </p:cNvGraphicFramePr>
          <p:nvPr/>
        </p:nvGraphicFramePr>
        <p:xfrm>
          <a:off x="1477108" y="5886555"/>
          <a:ext cx="5832650" cy="848025"/>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0000"/>
                    </a:ext>
                  </a:extLst>
                </a:gridCol>
                <a:gridCol w="1166530">
                  <a:extLst>
                    <a:ext uri="{9D8B030D-6E8A-4147-A177-3AD203B41FA5}">
                      <a16:colId xmlns:a16="http://schemas.microsoft.com/office/drawing/2014/main" val="20001"/>
                    </a:ext>
                  </a:extLst>
                </a:gridCol>
                <a:gridCol w="1166530">
                  <a:extLst>
                    <a:ext uri="{9D8B030D-6E8A-4147-A177-3AD203B41FA5}">
                      <a16:colId xmlns:a16="http://schemas.microsoft.com/office/drawing/2014/main" val="20002"/>
                    </a:ext>
                  </a:extLst>
                </a:gridCol>
                <a:gridCol w="1166530">
                  <a:extLst>
                    <a:ext uri="{9D8B030D-6E8A-4147-A177-3AD203B41FA5}">
                      <a16:colId xmlns:a16="http://schemas.microsoft.com/office/drawing/2014/main" val="20003"/>
                    </a:ext>
                  </a:extLst>
                </a:gridCol>
                <a:gridCol w="1166530">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0600x</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刘涛</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21</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p>
                  </a:txBody>
                  <a:tcPr marL="90000" marR="90000" marT="46800" marB="46800" horzOverflow="overflow">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20" name="表格 19"/>
          <p:cNvGraphicFramePr>
            <a:graphicFrameLocks noGrp="1"/>
          </p:cNvGraphicFramePr>
          <p:nvPr/>
        </p:nvGraphicFramePr>
        <p:xfrm>
          <a:off x="1477108" y="5862390"/>
          <a:ext cx="5832650" cy="848025"/>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0000"/>
                    </a:ext>
                  </a:extLst>
                </a:gridCol>
                <a:gridCol w="1166530">
                  <a:extLst>
                    <a:ext uri="{9D8B030D-6E8A-4147-A177-3AD203B41FA5}">
                      <a16:colId xmlns:a16="http://schemas.microsoft.com/office/drawing/2014/main" val="20001"/>
                    </a:ext>
                  </a:extLst>
                </a:gridCol>
                <a:gridCol w="1166530">
                  <a:extLst>
                    <a:ext uri="{9D8B030D-6E8A-4147-A177-3AD203B41FA5}">
                      <a16:colId xmlns:a16="http://schemas.microsoft.com/office/drawing/2014/main" val="20002"/>
                    </a:ext>
                  </a:extLst>
                </a:gridCol>
                <a:gridCol w="1166530">
                  <a:extLst>
                    <a:ext uri="{9D8B030D-6E8A-4147-A177-3AD203B41FA5}">
                      <a16:colId xmlns:a16="http://schemas.microsoft.com/office/drawing/2014/main" val="20003"/>
                    </a:ext>
                  </a:extLst>
                </a:gridCol>
                <a:gridCol w="1166530">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0600x</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刘涛</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NULL</a:t>
                      </a: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21</a:t>
                      </a:r>
                    </a:p>
                  </a:txBody>
                  <a:tcPr marL="90000" marR="90000" marT="46800" marB="46800" horzOverflow="overflow">
                    <a:solidFill>
                      <a:schemeClr val="accent1">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zh-CN" altLang="en-US" dirty="0"/>
              <a:t>定义视图</a:t>
            </a:r>
          </a:p>
        </p:txBody>
      </p:sp>
      <p:graphicFrame>
        <p:nvGraphicFramePr>
          <p:cNvPr id="4" name="表格 3"/>
          <p:cNvGraphicFramePr>
            <a:graphicFrameLocks noGrp="1"/>
          </p:cNvGraphicFramePr>
          <p:nvPr/>
        </p:nvGraphicFramePr>
        <p:xfrm>
          <a:off x="1495444" y="4077072"/>
          <a:ext cx="5832650" cy="219690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0000"/>
                    </a:ext>
                  </a:extLst>
                </a:gridCol>
                <a:gridCol w="1166530">
                  <a:extLst>
                    <a:ext uri="{9D8B030D-6E8A-4147-A177-3AD203B41FA5}">
                      <a16:colId xmlns:a16="http://schemas.microsoft.com/office/drawing/2014/main" val="20001"/>
                    </a:ext>
                  </a:extLst>
                </a:gridCol>
                <a:gridCol w="1166530">
                  <a:extLst>
                    <a:ext uri="{9D8B030D-6E8A-4147-A177-3AD203B41FA5}">
                      <a16:colId xmlns:a16="http://schemas.microsoft.com/office/drawing/2014/main" val="20002"/>
                    </a:ext>
                  </a:extLst>
                </a:gridCol>
                <a:gridCol w="1166530">
                  <a:extLst>
                    <a:ext uri="{9D8B030D-6E8A-4147-A177-3AD203B41FA5}">
                      <a16:colId xmlns:a16="http://schemas.microsoft.com/office/drawing/2014/main" val="20003"/>
                    </a:ext>
                  </a:extLst>
                </a:gridCol>
                <a:gridCol w="1166530">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nvGraphicFramePr>
        <p:xfrm>
          <a:off x="2779746" y="1072102"/>
          <a:ext cx="3168351" cy="124024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2788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cxnSp>
        <p:nvCxnSpPr>
          <p:cNvPr id="7" name="直接连接符 6"/>
          <p:cNvCxnSpPr/>
          <p:nvPr/>
        </p:nvCxnSpPr>
        <p:spPr bwMode="auto">
          <a:xfrm>
            <a:off x="7524328" y="5175522"/>
            <a:ext cx="576064" cy="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8100392" y="1763710"/>
            <a:ext cx="0" cy="3411812"/>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H="1">
            <a:off x="6084168" y="1763710"/>
            <a:ext cx="2016224" cy="0"/>
          </a:xfrm>
          <a:prstGeom prst="straightConnector1">
            <a:avLst/>
          </a:prstGeom>
          <a:noFill/>
          <a:ln w="571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827584" y="5175522"/>
            <a:ext cx="576064" cy="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flipV="1">
            <a:off x="827584" y="1676746"/>
            <a:ext cx="0" cy="348215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827584" y="1676746"/>
            <a:ext cx="1800199" cy="0"/>
          </a:xfrm>
          <a:prstGeom prst="straightConnector1">
            <a:avLst/>
          </a:prstGeom>
          <a:noFill/>
          <a:ln w="571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6333614" y="3556481"/>
            <a:ext cx="2810386" cy="400110"/>
          </a:xfrm>
          <a:prstGeom prst="rect">
            <a:avLst/>
          </a:prstGeom>
          <a:solidFill>
            <a:schemeClr val="bg2">
              <a:lumMod val="20000"/>
              <a:lumOff val="80000"/>
            </a:schemeClr>
          </a:solid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rPr>
              <a:t>WITH CHECK OPTION</a:t>
            </a:r>
            <a:endPar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endParaRPr>
          </a:p>
        </p:txBody>
      </p:sp>
      <p:graphicFrame>
        <p:nvGraphicFramePr>
          <p:cNvPr id="21" name="表格 20"/>
          <p:cNvGraphicFramePr>
            <a:graphicFrameLocks noGrp="1"/>
          </p:cNvGraphicFramePr>
          <p:nvPr/>
        </p:nvGraphicFramePr>
        <p:xfrm>
          <a:off x="2823712" y="3059954"/>
          <a:ext cx="3168351" cy="819324"/>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2788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000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0000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C00000"/>
                    </a:solidFill>
                  </a:tcPr>
                </a:tc>
                <a:extLst>
                  <a:ext uri="{0D108BD9-81ED-4DB2-BD59-A6C34878D82A}">
                    <a16:rowId xmlns:a16="http://schemas.microsoft.com/office/drawing/2014/main" val="10000"/>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0600x</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刘涛</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21</a:t>
                      </a:r>
                    </a:p>
                  </a:txBody>
                  <a:tcPr marL="90000" marR="90000" marT="46800" marB="46800" horzOverflow="overflow"/>
                </a:tc>
                <a:extLst>
                  <a:ext uri="{0D108BD9-81ED-4DB2-BD59-A6C34878D82A}">
                    <a16:rowId xmlns:a16="http://schemas.microsoft.com/office/drawing/2014/main" val="10001"/>
                  </a:ext>
                </a:extLst>
              </a:tr>
            </a:tbl>
          </a:graphicData>
        </a:graphic>
      </p:graphicFrame>
      <p:sp>
        <p:nvSpPr>
          <p:cNvPr id="24" name="文本框 23"/>
          <p:cNvSpPr txBox="1"/>
          <p:nvPr/>
        </p:nvSpPr>
        <p:spPr>
          <a:xfrm>
            <a:off x="6333562" y="1241561"/>
            <a:ext cx="1766830" cy="400110"/>
          </a:xfrm>
          <a:prstGeom prst="rect">
            <a:avLst/>
          </a:prstGeom>
          <a:solidFill>
            <a:srgbClr val="FFFF00"/>
          </a:solid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rPr>
              <a:t>IS_Student_2</a:t>
            </a:r>
            <a:endPar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endParaRPr>
          </a:p>
        </p:txBody>
      </p:sp>
      <p:sp>
        <p:nvSpPr>
          <p:cNvPr id="25" name="文本框 24"/>
          <p:cNvSpPr txBox="1"/>
          <p:nvPr/>
        </p:nvSpPr>
        <p:spPr>
          <a:xfrm>
            <a:off x="774659" y="1169406"/>
            <a:ext cx="1766830" cy="400110"/>
          </a:xfrm>
          <a:prstGeom prst="rect">
            <a:avLst/>
          </a:prstGeom>
          <a:solidFill>
            <a:srgbClr val="FFFF00"/>
          </a:solid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rPr>
              <a:t>IS_Student_1</a:t>
            </a:r>
            <a:endPar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endParaRPr>
          </a:p>
        </p:txBody>
      </p:sp>
      <p:sp>
        <p:nvSpPr>
          <p:cNvPr id="26" name="任意多边形 25"/>
          <p:cNvSpPr/>
          <p:nvPr/>
        </p:nvSpPr>
        <p:spPr bwMode="auto">
          <a:xfrm>
            <a:off x="1477108" y="1814732"/>
            <a:ext cx="1237957" cy="1758462"/>
          </a:xfrm>
          <a:custGeom>
            <a:avLst/>
            <a:gdLst>
              <a:gd name="connsiteX0" fmla="*/ 1237957 w 1237957"/>
              <a:gd name="connsiteY0" fmla="*/ 1758462 h 1758462"/>
              <a:gd name="connsiteX1" fmla="*/ 351692 w 1237957"/>
              <a:gd name="connsiteY1" fmla="*/ 1125416 h 1758462"/>
              <a:gd name="connsiteX2" fmla="*/ 0 w 1237957"/>
              <a:gd name="connsiteY2" fmla="*/ 0 h 1758462"/>
            </a:gdLst>
            <a:ahLst/>
            <a:cxnLst>
              <a:cxn ang="0">
                <a:pos x="connsiteX0" y="connsiteY0"/>
              </a:cxn>
              <a:cxn ang="0">
                <a:pos x="connsiteX1" y="connsiteY1"/>
              </a:cxn>
              <a:cxn ang="0">
                <a:pos x="connsiteX2" y="connsiteY2"/>
              </a:cxn>
            </a:cxnLst>
            <a:rect l="l" t="t" r="r" b="b"/>
            <a:pathLst>
              <a:path w="1237957" h="1758462">
                <a:moveTo>
                  <a:pt x="1237957" y="1758462"/>
                </a:moveTo>
                <a:cubicBezTo>
                  <a:pt x="897987" y="1588477"/>
                  <a:pt x="558018" y="1418493"/>
                  <a:pt x="351692" y="1125416"/>
                </a:cubicBezTo>
                <a:cubicBezTo>
                  <a:pt x="145366" y="832339"/>
                  <a:pt x="72683" y="416169"/>
                  <a:pt x="0" y="0"/>
                </a:cubicBezTo>
              </a:path>
            </a:pathLst>
          </a:custGeom>
          <a:noFill/>
          <a:ln w="381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669900"/>
              </a:solidFill>
              <a:effectLst/>
              <a:uLnTx/>
              <a:uFillTx/>
              <a:latin typeface="Lucida Sans Unicode" pitchFamily="34" charset="0"/>
              <a:ea typeface="굴림" pitchFamily="50" charset="-127"/>
              <a:cs typeface="+mn-cs"/>
            </a:endParaRPr>
          </a:p>
        </p:txBody>
      </p:sp>
      <p:cxnSp>
        <p:nvCxnSpPr>
          <p:cNvPr id="31" name="直接连接符 30"/>
          <p:cNvCxnSpPr/>
          <p:nvPr/>
        </p:nvCxnSpPr>
        <p:spPr bwMode="auto">
          <a:xfrm>
            <a:off x="6588224" y="6453336"/>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9396536" y="5301208"/>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任意多边形 36"/>
          <p:cNvSpPr/>
          <p:nvPr/>
        </p:nvSpPr>
        <p:spPr bwMode="auto">
          <a:xfrm>
            <a:off x="6100710" y="1839465"/>
            <a:ext cx="1135586" cy="1717016"/>
          </a:xfrm>
          <a:custGeom>
            <a:avLst/>
            <a:gdLst>
              <a:gd name="connsiteX0" fmla="*/ 0 w 1237957"/>
              <a:gd name="connsiteY0" fmla="*/ 1617784 h 1617784"/>
              <a:gd name="connsiteX1" fmla="*/ 914400 w 1237957"/>
              <a:gd name="connsiteY1" fmla="*/ 1167618 h 1617784"/>
              <a:gd name="connsiteX2" fmla="*/ 1237957 w 1237957"/>
              <a:gd name="connsiteY2" fmla="*/ 0 h 1617784"/>
            </a:gdLst>
            <a:ahLst/>
            <a:cxnLst>
              <a:cxn ang="0">
                <a:pos x="connsiteX0" y="connsiteY0"/>
              </a:cxn>
              <a:cxn ang="0">
                <a:pos x="connsiteX1" y="connsiteY1"/>
              </a:cxn>
              <a:cxn ang="0">
                <a:pos x="connsiteX2" y="connsiteY2"/>
              </a:cxn>
            </a:cxnLst>
            <a:rect l="l" t="t" r="r" b="b"/>
            <a:pathLst>
              <a:path w="1237957" h="1617784">
                <a:moveTo>
                  <a:pt x="0" y="1617784"/>
                </a:moveTo>
                <a:cubicBezTo>
                  <a:pt x="354037" y="1527516"/>
                  <a:pt x="708074" y="1437249"/>
                  <a:pt x="914400" y="1167618"/>
                </a:cubicBezTo>
                <a:cubicBezTo>
                  <a:pt x="1120726" y="897987"/>
                  <a:pt x="1179341" y="448993"/>
                  <a:pt x="1237957" y="0"/>
                </a:cubicBezTo>
              </a:path>
            </a:pathLst>
          </a:custGeom>
          <a:noFill/>
          <a:ln w="381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669900"/>
              </a:solidFill>
              <a:effectLst/>
              <a:uLnTx/>
              <a:uFillTx/>
              <a:latin typeface="Lucida Sans Unicode" pitchFamily="34" charset="0"/>
              <a:ea typeface="굴림" pitchFamily="50" charset="-127"/>
              <a:cs typeface="+mn-cs"/>
            </a:endParaRPr>
          </a:p>
        </p:txBody>
      </p:sp>
      <p:sp>
        <p:nvSpPr>
          <p:cNvPr id="38" name="文本框 37"/>
          <p:cNvSpPr txBox="1"/>
          <p:nvPr/>
        </p:nvSpPr>
        <p:spPr>
          <a:xfrm>
            <a:off x="1701184" y="2563699"/>
            <a:ext cx="954108" cy="400110"/>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INSERT</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9" name="文本框 38"/>
          <p:cNvSpPr txBox="1"/>
          <p:nvPr/>
        </p:nvSpPr>
        <p:spPr>
          <a:xfrm>
            <a:off x="6091073" y="2571221"/>
            <a:ext cx="954108" cy="400110"/>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INSERT</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44719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down)">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down)">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5" grpId="0" animBg="1"/>
      <p:bldP spid="26" grpId="0" animBg="1"/>
      <p:bldP spid="37" grpId="0" animBg="1"/>
      <p:bldP spid="38" grpId="0"/>
      <p:bldP spid="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a:xfrm>
            <a:off x="71438" y="1191812"/>
            <a:ext cx="8958262" cy="5184576"/>
          </a:xfrm>
        </p:spPr>
        <p:txBody>
          <a:bodyPr/>
          <a:lstStyle/>
          <a:p>
            <a:pPr>
              <a:lnSpc>
                <a:spcPct val="140000"/>
              </a:lnSpc>
              <a:buNone/>
            </a:pPr>
            <a:r>
              <a:rPr lang="zh-CN" altLang="en-US" sz="2400" dirty="0">
                <a:ea typeface="宋体" panose="02010600030101010101" pitchFamily="2" charset="-122"/>
              </a:rPr>
              <a:t>对</a:t>
            </a:r>
            <a:r>
              <a:rPr lang="en-US" altLang="zh-CN" sz="2400" dirty="0">
                <a:ea typeface="宋体" panose="02010600030101010101" pitchFamily="2" charset="-122"/>
              </a:rPr>
              <a:t>IS_Student_2</a:t>
            </a:r>
            <a:r>
              <a:rPr lang="zh-CN" altLang="en-US" sz="2400" dirty="0">
                <a:ea typeface="宋体" panose="02010600030101010101" pitchFamily="2" charset="-122"/>
              </a:rPr>
              <a:t>视图的更新操作的策略</a:t>
            </a:r>
          </a:p>
          <a:p>
            <a:pPr>
              <a:lnSpc>
                <a:spcPct val="140000"/>
              </a:lnSpc>
            </a:pPr>
            <a:r>
              <a:rPr lang="zh-CN" altLang="en-US" sz="2400" dirty="0">
                <a:ea typeface="宋体" panose="02010600030101010101" pitchFamily="2" charset="-122"/>
              </a:rPr>
              <a:t>修改操作：自动加上</a:t>
            </a:r>
            <a:r>
              <a:rPr lang="en-US" altLang="zh-CN" sz="2400" dirty="0" err="1">
                <a:ea typeface="宋体" panose="02010600030101010101" pitchFamily="2" charset="-122"/>
              </a:rPr>
              <a:t>Sdept</a:t>
            </a:r>
            <a:r>
              <a:rPr lang="en-US" altLang="zh-CN" sz="2400" dirty="0">
                <a:ea typeface="宋体" panose="02010600030101010101" pitchFamily="2" charset="-122"/>
              </a:rPr>
              <a:t>= 'IS'</a:t>
            </a:r>
            <a:r>
              <a:rPr lang="zh-CN" altLang="en-US" sz="2400" dirty="0">
                <a:ea typeface="宋体" panose="02010600030101010101" pitchFamily="2" charset="-122"/>
              </a:rPr>
              <a:t>的条件</a:t>
            </a:r>
          </a:p>
          <a:p>
            <a:pPr>
              <a:lnSpc>
                <a:spcPct val="140000"/>
              </a:lnSpc>
            </a:pPr>
            <a:r>
              <a:rPr lang="zh-CN" altLang="en-US" sz="2400" dirty="0">
                <a:ea typeface="宋体" panose="02010600030101010101" pitchFamily="2" charset="-122"/>
              </a:rPr>
              <a:t>删除操作：自动加上</a:t>
            </a:r>
            <a:r>
              <a:rPr lang="en-US" altLang="zh-CN" sz="2400" dirty="0" err="1">
                <a:ea typeface="宋体" panose="02010600030101010101" pitchFamily="2" charset="-122"/>
              </a:rPr>
              <a:t>Sdept</a:t>
            </a:r>
            <a:r>
              <a:rPr lang="en-US" altLang="zh-CN" sz="2400" dirty="0">
                <a:ea typeface="宋体" panose="02010600030101010101" pitchFamily="2" charset="-122"/>
              </a:rPr>
              <a:t>= 'IS'</a:t>
            </a:r>
            <a:r>
              <a:rPr lang="zh-CN" altLang="en-US" sz="2400" dirty="0">
                <a:ea typeface="宋体" panose="02010600030101010101" pitchFamily="2" charset="-122"/>
              </a:rPr>
              <a:t>的条件</a:t>
            </a:r>
          </a:p>
          <a:p>
            <a:pPr>
              <a:lnSpc>
                <a:spcPct val="140000"/>
              </a:lnSpc>
            </a:pPr>
            <a:r>
              <a:rPr lang="zh-CN" altLang="en-US" sz="2400" dirty="0">
                <a:ea typeface="宋体" panose="02010600030101010101" pitchFamily="2" charset="-122"/>
              </a:rPr>
              <a:t>插入操作：自动检查</a:t>
            </a:r>
            <a:r>
              <a:rPr lang="en-US" altLang="zh-CN" sz="2400" dirty="0" err="1">
                <a:ea typeface="宋体" panose="02010600030101010101" pitchFamily="2" charset="-122"/>
              </a:rPr>
              <a:t>Sdept</a:t>
            </a:r>
            <a:r>
              <a:rPr lang="zh-CN" altLang="en-US" sz="2400" dirty="0">
                <a:ea typeface="宋体" panose="02010600030101010101" pitchFamily="2" charset="-122"/>
              </a:rPr>
              <a:t>属性值是否为</a:t>
            </a:r>
            <a:r>
              <a:rPr lang="en-US" altLang="zh-CN" sz="2400" dirty="0">
                <a:ea typeface="宋体" panose="02010600030101010101" pitchFamily="2" charset="-122"/>
              </a:rPr>
              <a:t>'IS' </a:t>
            </a:r>
          </a:p>
          <a:p>
            <a:pPr lvl="1">
              <a:lnSpc>
                <a:spcPct val="140000"/>
              </a:lnSpc>
            </a:pPr>
            <a:r>
              <a:rPr lang="zh-CN" altLang="en-US" dirty="0">
                <a:ea typeface="宋体" panose="02010600030101010101" pitchFamily="2" charset="-122"/>
              </a:rPr>
              <a:t>如果不是，则拒绝该插入操作；</a:t>
            </a:r>
          </a:p>
          <a:p>
            <a:pPr lvl="1">
              <a:lnSpc>
                <a:spcPct val="140000"/>
              </a:lnSpc>
            </a:pPr>
            <a:r>
              <a:rPr lang="zh-CN" altLang="en-US" dirty="0">
                <a:ea typeface="宋体" panose="02010600030101010101" pitchFamily="2" charset="-122"/>
              </a:rPr>
              <a:t>如果没有提供</a:t>
            </a:r>
            <a:r>
              <a:rPr lang="en-US" altLang="zh-CN" dirty="0" err="1">
                <a:ea typeface="宋体" panose="02010600030101010101" pitchFamily="2" charset="-122"/>
              </a:rPr>
              <a:t>Sdept</a:t>
            </a:r>
            <a:r>
              <a:rPr lang="zh-CN" altLang="en-US" dirty="0">
                <a:ea typeface="宋体" panose="02010600030101010101" pitchFamily="2" charset="-122"/>
              </a:rPr>
              <a:t>属性值，则自动定义</a:t>
            </a:r>
            <a:r>
              <a:rPr lang="en-US" altLang="zh-CN" dirty="0" err="1">
                <a:ea typeface="宋体" panose="02010600030101010101" pitchFamily="2" charset="-122"/>
              </a:rPr>
              <a:t>Sdept</a:t>
            </a:r>
            <a:r>
              <a:rPr lang="zh-CN" altLang="en-US" dirty="0">
                <a:ea typeface="宋体" panose="02010600030101010101" pitchFamily="2" charset="-122"/>
              </a:rPr>
              <a:t>为</a:t>
            </a:r>
            <a:r>
              <a:rPr lang="en-US" altLang="zh-CN" dirty="0">
                <a:ea typeface="宋体" panose="02010600030101010101" pitchFamily="2" charset="-122"/>
              </a:rPr>
              <a:t>'IS'</a:t>
            </a:r>
          </a:p>
        </p:txBody>
      </p:sp>
    </p:spTree>
    <p:extLst>
      <p:ext uri="{BB962C8B-B14F-4D97-AF65-F5344CB8AC3E}">
        <p14:creationId xmlns:p14="http://schemas.microsoft.com/office/powerpoint/2010/main" val="3623546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graphicFrame>
        <p:nvGraphicFramePr>
          <p:cNvPr id="4" name="表格 3"/>
          <p:cNvGraphicFramePr>
            <a:graphicFrameLocks noGrp="1"/>
          </p:cNvGraphicFramePr>
          <p:nvPr/>
        </p:nvGraphicFramePr>
        <p:xfrm>
          <a:off x="583214" y="4191923"/>
          <a:ext cx="5144690" cy="2196900"/>
        </p:xfrm>
        <a:graphic>
          <a:graphicData uri="http://schemas.openxmlformats.org/drawingml/2006/table">
            <a:tbl>
              <a:tblPr firstRow="1" bandRow="1">
                <a:tableStyleId>{5C22544A-7EE6-4342-B048-85BDC9FD1C3A}</a:tableStyleId>
              </a:tblPr>
              <a:tblGrid>
                <a:gridCol w="1028938">
                  <a:extLst>
                    <a:ext uri="{9D8B030D-6E8A-4147-A177-3AD203B41FA5}">
                      <a16:colId xmlns:a16="http://schemas.microsoft.com/office/drawing/2014/main" val="20000"/>
                    </a:ext>
                  </a:extLst>
                </a:gridCol>
                <a:gridCol w="1028938">
                  <a:extLst>
                    <a:ext uri="{9D8B030D-6E8A-4147-A177-3AD203B41FA5}">
                      <a16:colId xmlns:a16="http://schemas.microsoft.com/office/drawing/2014/main" val="20001"/>
                    </a:ext>
                  </a:extLst>
                </a:gridCol>
                <a:gridCol w="1028938">
                  <a:extLst>
                    <a:ext uri="{9D8B030D-6E8A-4147-A177-3AD203B41FA5}">
                      <a16:colId xmlns:a16="http://schemas.microsoft.com/office/drawing/2014/main" val="20002"/>
                    </a:ext>
                  </a:extLst>
                </a:gridCol>
                <a:gridCol w="1028938">
                  <a:extLst>
                    <a:ext uri="{9D8B030D-6E8A-4147-A177-3AD203B41FA5}">
                      <a16:colId xmlns:a16="http://schemas.microsoft.com/office/drawing/2014/main" val="20003"/>
                    </a:ext>
                  </a:extLst>
                </a:gridCol>
                <a:gridCol w="1028938">
                  <a:extLst>
                    <a:ext uri="{9D8B030D-6E8A-4147-A177-3AD203B41FA5}">
                      <a16:colId xmlns:a16="http://schemas.microsoft.com/office/drawing/2014/main" val="20004"/>
                    </a:ext>
                  </a:extLst>
                </a:gridCol>
              </a:tblGrid>
              <a:tr h="35382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4962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nvGraphicFramePr>
        <p:xfrm>
          <a:off x="2009295" y="1384123"/>
          <a:ext cx="3168351" cy="124024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2788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42092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cxnSp>
        <p:nvCxnSpPr>
          <p:cNvPr id="7" name="直接连接符 6"/>
          <p:cNvCxnSpPr/>
          <p:nvPr/>
        </p:nvCxnSpPr>
        <p:spPr bwMode="auto">
          <a:xfrm>
            <a:off x="4848" y="5416059"/>
            <a:ext cx="576065" cy="0"/>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30385" y="2004247"/>
            <a:ext cx="0" cy="3411812"/>
          </a:xfrm>
          <a:prstGeom prst="lin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30384" y="2004247"/>
            <a:ext cx="1927866" cy="0"/>
          </a:xfrm>
          <a:prstGeom prst="straightConnector1">
            <a:avLst/>
          </a:prstGeom>
          <a:noFill/>
          <a:ln w="571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62819" y="3313680"/>
            <a:ext cx="2810386" cy="400110"/>
          </a:xfrm>
          <a:prstGeom prst="rect">
            <a:avLst/>
          </a:prstGeom>
          <a:solidFill>
            <a:schemeClr val="bg2">
              <a:lumMod val="20000"/>
              <a:lumOff val="80000"/>
            </a:schemeClr>
          </a:solid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rPr>
              <a:t>WITH CHECK OPTION</a:t>
            </a:r>
            <a:endPar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endParaRPr>
          </a:p>
        </p:txBody>
      </p:sp>
      <p:sp>
        <p:nvSpPr>
          <p:cNvPr id="24" name="文本框 23"/>
          <p:cNvSpPr txBox="1"/>
          <p:nvPr/>
        </p:nvSpPr>
        <p:spPr>
          <a:xfrm>
            <a:off x="86574" y="1470197"/>
            <a:ext cx="1766830" cy="400110"/>
          </a:xfrm>
          <a:prstGeom prst="rect">
            <a:avLst/>
          </a:prstGeom>
          <a:solidFill>
            <a:srgbClr val="FFFF00"/>
          </a:solid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rPr>
              <a:t>IS_Student_2</a:t>
            </a:r>
            <a:endParaRPr kumimoji="0" lang="zh-CN" altLang="en-US" sz="2000" b="1" i="0" u="none" strike="noStrike" kern="1200" cap="none" spc="0" normalizeH="0" baseline="0" noProof="0" dirty="0">
              <a:ln>
                <a:noFill/>
              </a:ln>
              <a:solidFill>
                <a:srgbClr val="C00000"/>
              </a:solidFill>
              <a:effectLst/>
              <a:uLnTx/>
              <a:uFillTx/>
              <a:latin typeface="Lucida Sans Unicode" pitchFamily="34" charset="0"/>
              <a:ea typeface="굴림" pitchFamily="50" charset="-127"/>
              <a:cs typeface="+mn-cs"/>
            </a:endParaRPr>
          </a:p>
        </p:txBody>
      </p:sp>
      <p:cxnSp>
        <p:nvCxnSpPr>
          <p:cNvPr id="31" name="直接连接符 30"/>
          <p:cNvCxnSpPr/>
          <p:nvPr/>
        </p:nvCxnSpPr>
        <p:spPr bwMode="auto">
          <a:xfrm>
            <a:off x="6588224" y="6453336"/>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9396536" y="5301208"/>
            <a:ext cx="914400" cy="914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4"/>
          <p:cNvSpPr txBox="1">
            <a:spLocks noChangeArrowheads="1"/>
          </p:cNvSpPr>
          <p:nvPr/>
        </p:nvSpPr>
        <p:spPr bwMode="auto">
          <a:xfrm>
            <a:off x="5776863" y="1397820"/>
            <a:ext cx="3139989" cy="1438855"/>
          </a:xfrm>
          <a:prstGeom prst="rect">
            <a:avLst/>
          </a:prstGeom>
          <a:solidFill>
            <a:schemeClr val="accent3">
              <a:lumMod val="9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UPDATE IS_Student_2</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SET Sage= Sage+1</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WHERE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=‘07001’</a:t>
            </a:r>
          </a:p>
        </p:txBody>
      </p:sp>
      <p:sp>
        <p:nvSpPr>
          <p:cNvPr id="28" name="Text Box 4"/>
          <p:cNvSpPr txBox="1">
            <a:spLocks noChangeArrowheads="1"/>
          </p:cNvSpPr>
          <p:nvPr/>
        </p:nvSpPr>
        <p:spPr bwMode="auto">
          <a:xfrm>
            <a:off x="5789479" y="3472495"/>
            <a:ext cx="3139989" cy="1887696"/>
          </a:xfrm>
          <a:prstGeom prst="rect">
            <a:avLst/>
          </a:prstGeom>
          <a:solidFill>
            <a:schemeClr val="accent6">
              <a:lumMod val="20000"/>
              <a:lumOff val="80000"/>
            </a:schemeClr>
          </a:solidFill>
          <a:ln>
            <a:noFill/>
          </a:ln>
          <a:effectLst/>
        </p:spPr>
        <p:txBody>
          <a:bodyPr wrap="square">
            <a:spAutoFit/>
          </a:bodyPr>
          <a:lstStyle>
            <a:defPPr>
              <a:defRPr lang="en-US"/>
            </a:defPPr>
            <a:lvl1pPr marL="342900" indent="-342900" algn="l" eaLnBrk="1" hangingPunct="1">
              <a:lnSpc>
                <a:spcPts val="3500"/>
              </a:lnSpc>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UPDATE IS_Student_2</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SET Sage= Sage+1</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WHERE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=‘07001’ </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Sdept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=‘IS’</a:t>
            </a:r>
          </a:p>
        </p:txBody>
      </p:sp>
      <p:cxnSp>
        <p:nvCxnSpPr>
          <p:cNvPr id="11" name="直接箭头连接符 10"/>
          <p:cNvCxnSpPr>
            <a:stCxn id="27" idx="2"/>
            <a:endCxn id="28" idx="0"/>
          </p:cNvCxnSpPr>
          <p:nvPr/>
        </p:nvCxnSpPr>
        <p:spPr bwMode="auto">
          <a:xfrm>
            <a:off x="7346858" y="2836675"/>
            <a:ext cx="12616" cy="635820"/>
          </a:xfrm>
          <a:prstGeom prst="straightConnector1">
            <a:avLst/>
          </a:prstGeom>
          <a:noFill/>
          <a:ln w="3810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603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arn(inVertical)">
                                      <p:cBhvr>
                                        <p:cTn id="34" dur="500"/>
                                        <p:tgtEl>
                                          <p:spTgt spid="28"/>
                                        </p:tgtEl>
                                      </p:cBhvr>
                                    </p:animEffect>
                                  </p:childTnLst>
                                </p:cTn>
                              </p:par>
                              <p:par>
                                <p:cTn id="35" presetID="16" presetClass="entr" presetSubtype="21"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7" grpId="0" animBg="1"/>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定义视图：多个基本表导出视图</a:t>
            </a:r>
          </a:p>
        </p:txBody>
      </p:sp>
      <p:sp>
        <p:nvSpPr>
          <p:cNvPr id="3" name="内容占位符 2"/>
          <p:cNvSpPr>
            <a:spLocks noGrp="1"/>
          </p:cNvSpPr>
          <p:nvPr>
            <p:ph idx="1"/>
          </p:nvPr>
        </p:nvSpPr>
        <p:spPr>
          <a:xfrm>
            <a:off x="71438" y="1191812"/>
            <a:ext cx="8958262" cy="6530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建立信息系选修了</a:t>
            </a:r>
            <a:r>
              <a:rPr lang="en-US" altLang="zh-CN" dirty="0">
                <a:ea typeface="宋体" panose="02010600030101010101" pitchFamily="2" charset="-122"/>
              </a:rPr>
              <a:t>1</a:t>
            </a:r>
            <a:r>
              <a:rPr lang="zh-CN" altLang="en-US" dirty="0">
                <a:ea typeface="宋体" panose="02010600030101010101" pitchFamily="2" charset="-122"/>
              </a:rPr>
              <a:t>号课程的学生视图</a:t>
            </a:r>
          </a:p>
        </p:txBody>
      </p:sp>
      <p:sp>
        <p:nvSpPr>
          <p:cNvPr id="4" name="矩形 3"/>
          <p:cNvSpPr/>
          <p:nvPr/>
        </p:nvSpPr>
        <p:spPr>
          <a:xfrm>
            <a:off x="1115616" y="2132856"/>
            <a:ext cx="6624736" cy="3234219"/>
          </a:xfrm>
          <a:prstGeom prst="rect">
            <a:avLst/>
          </a:prstGeom>
          <a:solidFill>
            <a:schemeClr val="accent3">
              <a:lumMod val="9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CREATE VIEW IS_S1(</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Grade)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AS </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SELECT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Student.Sno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Grade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FROM  Student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WHERE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Sdept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'IS'   AND</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AND</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SC.Cno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'1'</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78918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定义视图：视图导出视图</a:t>
            </a:r>
          </a:p>
        </p:txBody>
      </p:sp>
      <p:sp>
        <p:nvSpPr>
          <p:cNvPr id="3" name="内容占位符 2"/>
          <p:cNvSpPr>
            <a:spLocks noGrp="1"/>
          </p:cNvSpPr>
          <p:nvPr>
            <p:ph idx="1"/>
          </p:nvPr>
        </p:nvSpPr>
        <p:spPr>
          <a:xfrm>
            <a:off x="71438" y="1191812"/>
            <a:ext cx="8958262" cy="1301084"/>
          </a:xfrm>
        </p:spPr>
        <p:txBody>
          <a:bodyPr/>
          <a:lstStyle/>
          <a:p>
            <a:pPr>
              <a:lnSpc>
                <a:spcPct val="130000"/>
              </a:lnSpc>
            </a:pPr>
            <a:r>
              <a:rPr lang="zh-CN" altLang="en-US" dirty="0">
                <a:ea typeface="宋体" panose="02010600030101010101" pitchFamily="2" charset="-122"/>
              </a:rPr>
              <a:t>建立信息系选修了</a:t>
            </a:r>
            <a:r>
              <a:rPr lang="en-US" altLang="zh-CN" dirty="0">
                <a:ea typeface="宋体" panose="02010600030101010101" pitchFamily="2" charset="-122"/>
              </a:rPr>
              <a:t>1</a:t>
            </a:r>
            <a:r>
              <a:rPr lang="zh-CN" altLang="en-US" dirty="0">
                <a:ea typeface="宋体" panose="02010600030101010101" pitchFamily="2" charset="-122"/>
              </a:rPr>
              <a:t>号课程且成绩在</a:t>
            </a:r>
            <a:r>
              <a:rPr lang="en-US" altLang="zh-CN" dirty="0">
                <a:ea typeface="宋体" panose="02010600030101010101" pitchFamily="2" charset="-122"/>
              </a:rPr>
              <a:t>90</a:t>
            </a:r>
            <a:r>
              <a:rPr lang="zh-CN" altLang="en-US" dirty="0">
                <a:ea typeface="宋体" panose="02010600030101010101" pitchFamily="2" charset="-122"/>
              </a:rPr>
              <a:t>分以上的学生的视图</a:t>
            </a:r>
            <a:endParaRPr lang="zh-CN" altLang="en-US" sz="2400" dirty="0">
              <a:ea typeface="宋体" panose="02010600030101010101" pitchFamily="2" charset="-122"/>
            </a:endParaRPr>
          </a:p>
        </p:txBody>
      </p:sp>
      <p:sp>
        <p:nvSpPr>
          <p:cNvPr id="4" name="矩形 3"/>
          <p:cNvSpPr/>
          <p:nvPr/>
        </p:nvSpPr>
        <p:spPr>
          <a:xfrm>
            <a:off x="1619672" y="2420888"/>
            <a:ext cx="5832648" cy="2336537"/>
          </a:xfrm>
          <a:prstGeom prst="rect">
            <a:avLst/>
          </a:prstGeom>
          <a:solidFill>
            <a:schemeClr val="accent3">
              <a:lumMod val="9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CREATE VIEW IS_S2</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AS</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SELECT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Grade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FROM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IS_S1</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WHERE  Grade&gt;=90</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2755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定义视图：练习</a:t>
            </a:r>
          </a:p>
        </p:txBody>
      </p:sp>
      <p:sp>
        <p:nvSpPr>
          <p:cNvPr id="3" name="内容占位符 2"/>
          <p:cNvSpPr>
            <a:spLocks noGrp="1"/>
          </p:cNvSpPr>
          <p:nvPr>
            <p:ph idx="1"/>
          </p:nvPr>
        </p:nvSpPr>
        <p:spPr>
          <a:xfrm>
            <a:off x="71438" y="1089492"/>
            <a:ext cx="8958262" cy="6530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定义一个反映学生出生年份的视图</a:t>
            </a:r>
          </a:p>
        </p:txBody>
      </p:sp>
      <p:sp>
        <p:nvSpPr>
          <p:cNvPr id="4" name="矩形 3"/>
          <p:cNvSpPr/>
          <p:nvPr/>
        </p:nvSpPr>
        <p:spPr>
          <a:xfrm>
            <a:off x="1115616" y="1669196"/>
            <a:ext cx="6030416" cy="1887696"/>
          </a:xfrm>
          <a:prstGeom prst="rect">
            <a:avLst/>
          </a:prstGeom>
          <a:solidFill>
            <a:schemeClr val="accent3">
              <a:lumMod val="90000"/>
            </a:schemeClr>
          </a:solidFill>
          <a:ln>
            <a:noFill/>
          </a:ln>
          <a:effectLst/>
        </p:spPr>
        <p:txBody>
          <a:bodyPr wrap="square">
            <a:spAutoFit/>
          </a:bodyPr>
          <a:lstStyle/>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CREATE  VIEW BT_S(</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Sbirth</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AS </a:t>
            </a:r>
          </a:p>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2018-Sage</a:t>
            </a:r>
          </a:p>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FROM  Student</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内容占位符 2"/>
          <p:cNvSpPr txBox="1">
            <a:spLocks/>
          </p:cNvSpPr>
          <p:nvPr/>
        </p:nvSpPr>
        <p:spPr bwMode="auto">
          <a:xfrm>
            <a:off x="0" y="3701781"/>
            <a:ext cx="8958262" cy="65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110000"/>
              <a:buFontTx/>
              <a:buChar char="•"/>
              <a:tabLst/>
              <a:defRPr/>
            </a:pPr>
            <a:r>
              <a:rPr kumimoji="0" lang="zh-CN" altLang="en-US" sz="2800" b="1" i="0" u="none" strike="noStrike" kern="0" cap="none" spc="0" normalizeH="0" baseline="0" noProof="0" dirty="0">
                <a:ln>
                  <a:noFill/>
                </a:ln>
                <a:solidFill>
                  <a:srgbClr val="000000"/>
                </a:solidFill>
                <a:effectLst/>
                <a:uLnTx/>
                <a:uFillTx/>
                <a:latin typeface="Verdana"/>
                <a:ea typeface="宋体" panose="02010600030101010101" pitchFamily="2" charset="-122"/>
                <a:cs typeface="+mn-cs"/>
              </a:rPr>
              <a:t>将学生的学号及他的平均成绩定义为一个视图</a:t>
            </a:r>
          </a:p>
        </p:txBody>
      </p:sp>
      <p:sp>
        <p:nvSpPr>
          <p:cNvPr id="6" name="矩形 5"/>
          <p:cNvSpPr/>
          <p:nvPr/>
        </p:nvSpPr>
        <p:spPr>
          <a:xfrm>
            <a:off x="1115616" y="4334534"/>
            <a:ext cx="6174432" cy="2336537"/>
          </a:xfrm>
          <a:prstGeom prst="rect">
            <a:avLst/>
          </a:prstGeom>
          <a:solidFill>
            <a:schemeClr val="accent3">
              <a:lumMod val="90000"/>
            </a:schemeClr>
          </a:solidFill>
          <a:ln>
            <a:noFill/>
          </a:ln>
          <a:effectLst/>
        </p:spPr>
        <p:txBody>
          <a:bodyPr wrap="square">
            <a:spAutoFit/>
          </a:bodyPr>
          <a:lstStyle/>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CREAT  VIEW S_G(</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Gavg</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AS  </a:t>
            </a:r>
          </a:p>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AVG(Grade)</a:t>
            </a:r>
          </a:p>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FROM  SC</a:t>
            </a:r>
          </a:p>
          <a:p>
            <a:pPr marL="342900" marR="0" lvl="1"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GROUP BY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81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定义视图：问题分析</a:t>
            </a:r>
          </a:p>
        </p:txBody>
      </p:sp>
      <p:sp>
        <p:nvSpPr>
          <p:cNvPr id="3" name="内容占位符 2"/>
          <p:cNvSpPr>
            <a:spLocks noGrp="1"/>
          </p:cNvSpPr>
          <p:nvPr>
            <p:ph idx="1"/>
          </p:nvPr>
        </p:nvSpPr>
        <p:spPr>
          <a:xfrm>
            <a:off x="185738" y="1191812"/>
            <a:ext cx="8388994" cy="2885260"/>
          </a:xfrm>
        </p:spPr>
        <p:txBody>
          <a:bodyPr/>
          <a:lstStyle/>
          <a:p>
            <a:pPr algn="just">
              <a:lnSpc>
                <a:spcPct val="120000"/>
              </a:lnSpc>
            </a:pPr>
            <a:r>
              <a:rPr lang="zh-CN" altLang="en-US" dirty="0">
                <a:ea typeface="宋体" panose="02010600030101010101" pitchFamily="2" charset="-122"/>
              </a:rPr>
              <a:t>子查询不显式指定属性列的视图定义</a:t>
            </a:r>
          </a:p>
          <a:p>
            <a:pPr algn="just">
              <a:lnSpc>
                <a:spcPct val="120000"/>
              </a:lnSpc>
              <a:buNone/>
            </a:pPr>
            <a:r>
              <a:rPr lang="en-US" altLang="zh-CN" sz="2000" b="0" dirty="0">
                <a:ea typeface="宋体" panose="02010600030101010101" pitchFamily="2" charset="-122"/>
              </a:rPr>
              <a:t>      CREATE VIEW </a:t>
            </a:r>
            <a:r>
              <a:rPr lang="en-US" altLang="zh-CN" sz="2000" b="0" dirty="0" err="1">
                <a:ea typeface="宋体" panose="02010600030101010101" pitchFamily="2" charset="-122"/>
              </a:rPr>
              <a:t>F_Student</a:t>
            </a:r>
            <a:r>
              <a:rPr lang="en-US" altLang="zh-CN" sz="2000" b="0" dirty="0">
                <a:ea typeface="宋体" panose="02010600030101010101" pitchFamily="2" charset="-122"/>
              </a:rPr>
              <a:t>(</a:t>
            </a:r>
            <a:r>
              <a:rPr lang="en-US" altLang="zh-CN" sz="2000" b="0" dirty="0" err="1">
                <a:ea typeface="宋体" panose="02010600030101010101" pitchFamily="2" charset="-122"/>
              </a:rPr>
              <a:t>F_Sno</a:t>
            </a:r>
            <a:r>
              <a:rPr lang="zh-CN" altLang="en-US" sz="2000" b="0" dirty="0">
                <a:ea typeface="宋体" panose="02010600030101010101" pitchFamily="2" charset="-122"/>
              </a:rPr>
              <a:t>，</a:t>
            </a:r>
            <a:r>
              <a:rPr lang="en-US" altLang="zh-CN" sz="2000" b="0" dirty="0">
                <a:ea typeface="宋体" panose="02010600030101010101" pitchFamily="2" charset="-122"/>
              </a:rPr>
              <a:t>name</a:t>
            </a:r>
            <a:r>
              <a:rPr lang="zh-CN" altLang="en-US" sz="2000" b="0" dirty="0">
                <a:ea typeface="宋体" panose="02010600030101010101" pitchFamily="2" charset="-122"/>
              </a:rPr>
              <a:t>，</a:t>
            </a:r>
            <a:r>
              <a:rPr lang="en-US" altLang="zh-CN" sz="2000" b="0" dirty="0">
                <a:ea typeface="宋体" panose="02010600030101010101" pitchFamily="2" charset="-122"/>
              </a:rPr>
              <a:t>sex</a:t>
            </a:r>
            <a:r>
              <a:rPr lang="zh-CN" altLang="en-US" sz="2000" b="0" dirty="0">
                <a:ea typeface="宋体" panose="02010600030101010101" pitchFamily="2" charset="-122"/>
              </a:rPr>
              <a:t>，</a:t>
            </a:r>
            <a:r>
              <a:rPr lang="en-US" altLang="zh-CN" sz="2000" b="0" dirty="0">
                <a:ea typeface="宋体" panose="02010600030101010101" pitchFamily="2" charset="-122"/>
              </a:rPr>
              <a:t>age</a:t>
            </a:r>
            <a:r>
              <a:rPr lang="zh-CN" altLang="en-US" sz="2000" b="0" dirty="0">
                <a:ea typeface="宋体" panose="02010600030101010101" pitchFamily="2" charset="-122"/>
              </a:rPr>
              <a:t>，</a:t>
            </a:r>
            <a:r>
              <a:rPr lang="en-US" altLang="zh-CN" sz="2000" b="0" dirty="0" err="1">
                <a:ea typeface="宋体" panose="02010600030101010101" pitchFamily="2" charset="-122"/>
              </a:rPr>
              <a:t>dept</a:t>
            </a:r>
            <a:r>
              <a:rPr lang="en-US" altLang="zh-CN" sz="2000" b="0" dirty="0">
                <a:ea typeface="宋体" panose="02010600030101010101" pitchFamily="2" charset="-122"/>
              </a:rPr>
              <a:t>)</a:t>
            </a:r>
          </a:p>
          <a:p>
            <a:pPr algn="just">
              <a:lnSpc>
                <a:spcPct val="120000"/>
              </a:lnSpc>
              <a:buNone/>
            </a:pPr>
            <a:r>
              <a:rPr lang="en-US" altLang="zh-CN" sz="2000" b="0" dirty="0">
                <a:ea typeface="宋体" panose="02010600030101010101" pitchFamily="2" charset="-122"/>
              </a:rPr>
              <a:t>      AS</a:t>
            </a:r>
          </a:p>
          <a:p>
            <a:pPr algn="just">
              <a:lnSpc>
                <a:spcPct val="120000"/>
              </a:lnSpc>
              <a:buNone/>
            </a:pPr>
            <a:r>
              <a:rPr lang="en-US" altLang="zh-CN" sz="2000" b="0" dirty="0">
                <a:ea typeface="宋体" panose="02010600030101010101" pitchFamily="2" charset="-122"/>
              </a:rPr>
              <a:t>         </a:t>
            </a:r>
            <a:r>
              <a:rPr lang="en-US" altLang="zh-CN" sz="2000" b="0" dirty="0">
                <a:solidFill>
                  <a:srgbClr val="C00000"/>
                </a:solidFill>
                <a:ea typeface="宋体" panose="02010600030101010101" pitchFamily="2" charset="-122"/>
              </a:rPr>
              <a:t>SELECT *</a:t>
            </a:r>
          </a:p>
          <a:p>
            <a:pPr algn="just">
              <a:lnSpc>
                <a:spcPct val="120000"/>
              </a:lnSpc>
              <a:buNone/>
            </a:pPr>
            <a:r>
              <a:rPr lang="en-US" altLang="zh-CN" sz="2000" b="0" dirty="0">
                <a:ea typeface="宋体" panose="02010600030101010101" pitchFamily="2" charset="-122"/>
              </a:rPr>
              <a:t>         FROM  Student</a:t>
            </a:r>
          </a:p>
          <a:p>
            <a:pPr algn="just">
              <a:lnSpc>
                <a:spcPct val="120000"/>
              </a:lnSpc>
              <a:buNone/>
            </a:pPr>
            <a:r>
              <a:rPr lang="en-US" altLang="zh-CN" sz="2000" b="0" dirty="0">
                <a:ea typeface="宋体" panose="02010600030101010101" pitchFamily="2" charset="-122"/>
              </a:rPr>
              <a:t>         WHERE </a:t>
            </a:r>
            <a:r>
              <a:rPr lang="en-US" altLang="zh-CN" sz="2000" b="0" dirty="0" err="1">
                <a:ea typeface="宋体" panose="02010600030101010101" pitchFamily="2" charset="-122"/>
              </a:rPr>
              <a:t>Ssex</a:t>
            </a:r>
            <a:r>
              <a:rPr lang="en-US" altLang="zh-CN" sz="2000" b="0" dirty="0">
                <a:ea typeface="宋体" panose="02010600030101010101" pitchFamily="2" charset="-122"/>
              </a:rPr>
              <a:t>=</a:t>
            </a:r>
            <a:r>
              <a:rPr lang="zh-CN" altLang="en-US" sz="2000" b="0" dirty="0">
                <a:ea typeface="宋体" panose="02010600030101010101" pitchFamily="2" charset="-122"/>
              </a:rPr>
              <a:t> </a:t>
            </a:r>
            <a:r>
              <a:rPr lang="en-US" altLang="zh-CN" sz="2000" b="0" dirty="0">
                <a:ea typeface="宋体" panose="02010600030101010101" pitchFamily="2" charset="-122"/>
              </a:rPr>
              <a:t>‘</a:t>
            </a:r>
            <a:r>
              <a:rPr lang="zh-CN" altLang="en-US" sz="2000" b="0" dirty="0">
                <a:ea typeface="宋体" panose="02010600030101010101" pitchFamily="2" charset="-122"/>
              </a:rPr>
              <a:t>女</a:t>
            </a:r>
            <a:r>
              <a:rPr lang="en-US" altLang="zh-CN" sz="2000" b="0" dirty="0">
                <a:ea typeface="宋体" panose="02010600030101010101" pitchFamily="2" charset="-122"/>
              </a:rPr>
              <a:t>’</a:t>
            </a:r>
            <a:endParaRPr lang="zh-CN" altLang="en-US" sz="2000" b="0" dirty="0">
              <a:ea typeface="宋体" panose="02010600030101010101" pitchFamily="2" charset="-122"/>
            </a:endParaRPr>
          </a:p>
          <a:p>
            <a:endParaRPr lang="zh-CN" altLang="en-US" dirty="0"/>
          </a:p>
        </p:txBody>
      </p:sp>
      <p:sp>
        <p:nvSpPr>
          <p:cNvPr id="4" name="矩形 3"/>
          <p:cNvSpPr/>
          <p:nvPr/>
        </p:nvSpPr>
        <p:spPr>
          <a:xfrm>
            <a:off x="611560" y="4800927"/>
            <a:ext cx="7963172" cy="952184"/>
          </a:xfrm>
          <a:prstGeom prst="rect">
            <a:avLst/>
          </a:prstGeom>
          <a:solidFill>
            <a:schemeClr val="accent3">
              <a:lumMod val="90000"/>
            </a:schemeClr>
          </a:solidFill>
          <a:ln>
            <a:noFill/>
          </a:ln>
          <a:effectLst/>
        </p:spPr>
        <p:txBody>
          <a:bodyPr wrap="square">
            <a:spAutoFit/>
          </a:bodyPr>
          <a:lstStyle/>
          <a:p>
            <a:pPr marL="0" marR="0" lvl="0" indent="0" algn="l" defTabSz="914400" rtl="0" eaLnBrk="0" fontAlgn="base" latinLnBrk="0" hangingPunct="0">
              <a:lnSpc>
                <a:spcPts val="36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缺点：</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修改基表</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Student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的结构后，</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Student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表与</a:t>
            </a:r>
            <a:r>
              <a:rPr kumimoji="0" lang="en-US" altLang="zh-CN" sz="2400"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F_Student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视图的映象关系被破坏，导致该视图不能正确工作。</a:t>
            </a:r>
          </a:p>
        </p:txBody>
      </p:sp>
    </p:spTree>
    <p:extLst>
      <p:ext uri="{BB962C8B-B14F-4D97-AF65-F5344CB8AC3E}">
        <p14:creationId xmlns:p14="http://schemas.microsoft.com/office/powerpoint/2010/main" val="410468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删除视图</a:t>
            </a:r>
          </a:p>
        </p:txBody>
      </p:sp>
      <p:sp>
        <p:nvSpPr>
          <p:cNvPr id="3" name="内容占位符 2"/>
          <p:cNvSpPr>
            <a:spLocks noGrp="1"/>
          </p:cNvSpPr>
          <p:nvPr>
            <p:ph idx="1"/>
          </p:nvPr>
        </p:nvSpPr>
        <p:spPr>
          <a:xfrm>
            <a:off x="71438" y="1191812"/>
            <a:ext cx="8958262" cy="5184576"/>
          </a:xfrm>
        </p:spPr>
        <p:txBody>
          <a:bodyPr/>
          <a:lstStyle/>
          <a:p>
            <a:r>
              <a:rPr lang="zh-CN" altLang="en-US" dirty="0">
                <a:ea typeface="宋体" panose="02010600030101010101" pitchFamily="2" charset="-122"/>
              </a:rPr>
              <a:t>语句格式</a:t>
            </a:r>
          </a:p>
          <a:p>
            <a:pPr>
              <a:buNone/>
            </a:pPr>
            <a:r>
              <a:rPr lang="zh-CN" altLang="en-US" dirty="0">
                <a:ea typeface="宋体" panose="02010600030101010101" pitchFamily="2" charset="-122"/>
              </a:rPr>
              <a:t>		</a:t>
            </a:r>
            <a:r>
              <a:rPr lang="en-US" altLang="zh-CN" dirty="0">
                <a:ea typeface="宋体" panose="02010600030101010101" pitchFamily="2" charset="-122"/>
              </a:rPr>
              <a:t>DROP  VIEW  &lt;</a:t>
            </a:r>
            <a:r>
              <a:rPr lang="zh-CN" altLang="en-US" dirty="0">
                <a:ea typeface="宋体" panose="02010600030101010101" pitchFamily="2" charset="-122"/>
              </a:rPr>
              <a:t>视图名</a:t>
            </a:r>
            <a:r>
              <a:rPr lang="en-US" altLang="zh-CN" dirty="0">
                <a:ea typeface="宋体" panose="02010600030101010101" pitchFamily="2" charset="-122"/>
              </a:rPr>
              <a:t>&gt;</a:t>
            </a:r>
            <a:endParaRPr lang="zh-CN" altLang="en-US" dirty="0">
              <a:ea typeface="宋体" panose="02010600030101010101" pitchFamily="2" charset="-122"/>
            </a:endParaRPr>
          </a:p>
          <a:p>
            <a:pPr lvl="1">
              <a:lnSpc>
                <a:spcPct val="130000"/>
              </a:lnSpc>
            </a:pPr>
            <a:r>
              <a:rPr lang="zh-CN" altLang="en-US" dirty="0">
                <a:ea typeface="宋体" panose="02010600030101010101" pitchFamily="2" charset="-122"/>
              </a:rPr>
              <a:t>该语句从数据字典中删除指定的视图定义</a:t>
            </a:r>
          </a:p>
          <a:p>
            <a:pPr lvl="1">
              <a:lnSpc>
                <a:spcPct val="130000"/>
              </a:lnSpc>
            </a:pPr>
            <a:r>
              <a:rPr lang="zh-CN" altLang="en-US" dirty="0">
                <a:ea typeface="宋体" panose="02010600030101010101" pitchFamily="2" charset="-122"/>
              </a:rPr>
              <a:t>如果该视图上还导出了其他视图，使用</a:t>
            </a:r>
            <a:r>
              <a:rPr lang="en-US" altLang="zh-CN" dirty="0">
                <a:ea typeface="宋体" panose="02010600030101010101" pitchFamily="2" charset="-122"/>
              </a:rPr>
              <a:t>CASCADE</a:t>
            </a:r>
            <a:r>
              <a:rPr lang="zh-CN" altLang="en-US" dirty="0">
                <a:ea typeface="宋体" panose="02010600030101010101" pitchFamily="2" charset="-122"/>
              </a:rPr>
              <a:t>级联删除语句，把该视图和由它导出的所有视图一起删除 </a:t>
            </a:r>
          </a:p>
          <a:p>
            <a:pPr lvl="1">
              <a:lnSpc>
                <a:spcPct val="130000"/>
              </a:lnSpc>
            </a:pPr>
            <a:r>
              <a:rPr lang="zh-CN" altLang="en-US" dirty="0">
                <a:ea typeface="宋体" panose="02010600030101010101" pitchFamily="2" charset="-122"/>
              </a:rPr>
              <a:t>删除基表时，由该基表导出的所有视图定义都必须显式地使用</a:t>
            </a:r>
            <a:r>
              <a:rPr lang="en-US" altLang="zh-CN" dirty="0">
                <a:ea typeface="宋体" panose="02010600030101010101" pitchFamily="2" charset="-122"/>
              </a:rPr>
              <a:t>DROP VIEW</a:t>
            </a:r>
            <a:r>
              <a:rPr lang="zh-CN" altLang="en-US" dirty="0">
                <a:ea typeface="宋体" panose="02010600030101010101" pitchFamily="2" charset="-122"/>
              </a:rPr>
              <a:t>语句删除 </a:t>
            </a:r>
          </a:p>
          <a:p>
            <a:endParaRPr lang="zh-CN" altLang="en-US" dirty="0"/>
          </a:p>
        </p:txBody>
      </p:sp>
    </p:spTree>
    <p:extLst>
      <p:ext uri="{BB962C8B-B14F-4D97-AF65-F5344CB8AC3E}">
        <p14:creationId xmlns:p14="http://schemas.microsoft.com/office/powerpoint/2010/main" val="23181962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删除视图</a:t>
            </a:r>
          </a:p>
        </p:txBody>
      </p:sp>
      <p:sp>
        <p:nvSpPr>
          <p:cNvPr id="3" name="内容占位符 2"/>
          <p:cNvSpPr>
            <a:spLocks noGrp="1"/>
          </p:cNvSpPr>
          <p:nvPr>
            <p:ph idx="1"/>
          </p:nvPr>
        </p:nvSpPr>
        <p:spPr>
          <a:xfrm>
            <a:off x="185738" y="4797152"/>
            <a:ext cx="3018110" cy="15121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20000"/>
              </a:lnSpc>
            </a:pPr>
            <a:r>
              <a:rPr lang="zh-CN" altLang="en-US" sz="2400" b="0" dirty="0">
                <a:ea typeface="宋体" panose="02010600030101010101" pitchFamily="2" charset="-122"/>
              </a:rPr>
              <a:t>视图删除策略</a:t>
            </a:r>
            <a:endParaRPr lang="en-US" altLang="zh-CN" sz="2400" b="0" dirty="0">
              <a:ea typeface="宋体" panose="02010600030101010101" pitchFamily="2" charset="-122"/>
            </a:endParaRPr>
          </a:p>
          <a:p>
            <a:pPr lvl="1" algn="just">
              <a:lnSpc>
                <a:spcPct val="120000"/>
              </a:lnSpc>
            </a:pPr>
            <a:r>
              <a:rPr lang="zh-CN" altLang="en-US" sz="2000" b="0" dirty="0">
                <a:ea typeface="宋体" panose="02010600030101010101" pitchFamily="2" charset="-122"/>
              </a:rPr>
              <a:t>拒绝执行</a:t>
            </a:r>
            <a:endParaRPr lang="en-US" altLang="zh-CN" sz="2000" b="0" dirty="0">
              <a:ea typeface="宋体" panose="02010600030101010101" pitchFamily="2" charset="-122"/>
            </a:endParaRPr>
          </a:p>
          <a:p>
            <a:pPr lvl="1" algn="just">
              <a:lnSpc>
                <a:spcPct val="120000"/>
              </a:lnSpc>
            </a:pPr>
            <a:r>
              <a:rPr lang="zh-CN" altLang="en-US" sz="2000" b="0" dirty="0">
                <a:ea typeface="宋体" panose="02010600030101010101" pitchFamily="2" charset="-122"/>
              </a:rPr>
              <a:t>级联删除</a:t>
            </a:r>
            <a:r>
              <a:rPr lang="en-US" altLang="zh-CN" sz="2000" b="0" dirty="0">
                <a:ea typeface="宋体" panose="02010600030101010101" pitchFamily="2" charset="-122"/>
              </a:rPr>
              <a:t>  </a:t>
            </a:r>
          </a:p>
        </p:txBody>
      </p:sp>
      <p:sp>
        <p:nvSpPr>
          <p:cNvPr id="4" name="矩形 3"/>
          <p:cNvSpPr/>
          <p:nvPr/>
        </p:nvSpPr>
        <p:spPr>
          <a:xfrm>
            <a:off x="5201707" y="1772816"/>
            <a:ext cx="3960440" cy="2336537"/>
          </a:xfrm>
          <a:prstGeom prst="rect">
            <a:avLst/>
          </a:prstGeom>
          <a:solidFill>
            <a:schemeClr val="accent3">
              <a:lumMod val="9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CREATE VIEW IS_S2</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AS</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Grade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FROM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IS_S1</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WHERE  Grade&gt;=90</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2098" y="1075017"/>
            <a:ext cx="4968552" cy="3234219"/>
          </a:xfrm>
          <a:prstGeom prst="rect">
            <a:avLst/>
          </a:prstGeom>
          <a:solidFill>
            <a:schemeClr val="accent3">
              <a:lumMod val="90000"/>
            </a:schemeClr>
          </a:solidFill>
          <a:ln>
            <a:noFill/>
          </a:ln>
          <a:effectLst/>
        </p:spPr>
        <p:txBody>
          <a:bodyPr wrap="square">
            <a:spAutoFit/>
          </a:bodyPr>
          <a:lstStyle/>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CREATE VIEW IS_S1(</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Grade)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AS </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Sname</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Grade</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FROM  Student</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WHERE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Sdept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'IS' AND</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Student.Sno</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SC.Sno</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AND</a:t>
            </a:r>
          </a:p>
          <a:p>
            <a:pPr marL="342900" marR="0" lvl="0" indent="-34290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SC.Cno</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'1'</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矩形 5"/>
          <p:cNvSpPr/>
          <p:nvPr/>
        </p:nvSpPr>
        <p:spPr>
          <a:xfrm>
            <a:off x="3824625" y="4797152"/>
            <a:ext cx="5090775" cy="120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20000"/>
              </a:lnSpc>
              <a:spcBef>
                <a:spcPct val="20000"/>
              </a:spcBef>
              <a:spcAft>
                <a:spcPct val="0"/>
              </a:spcAft>
              <a:buClr>
                <a:srgbClr val="B2B2B2"/>
              </a:buClr>
              <a:buSzPct val="110000"/>
              <a:buFontTx/>
              <a:buChar char="•"/>
              <a:tabLst/>
              <a:defRPr/>
            </a:pPr>
            <a:r>
              <a:rPr kumimoji="0" lang="en-US" altLang="zh-CN" sz="2400" b="0"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DROP VIEW IS_S1</a:t>
            </a:r>
            <a:endParaRPr kumimoji="0" lang="zh-CN" altLang="en-US" sz="2400" b="0"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B2B2B2"/>
              </a:buClr>
              <a:buSzPct val="110000"/>
              <a:buFontTx/>
              <a:buChar char="•"/>
              <a:tabLst/>
              <a:defRPr/>
            </a:pPr>
            <a:r>
              <a:rPr kumimoji="0" lang="en-US" altLang="zh-CN" sz="2400" b="0"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DROP VIEW IS_S1 CASCADE </a:t>
            </a:r>
            <a:endParaRPr kumimoji="0" lang="zh-CN" altLang="en-US" sz="2400" b="0"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p:txBody>
      </p:sp>
    </p:spTree>
    <p:extLst>
      <p:ext uri="{BB962C8B-B14F-4D97-AF65-F5344CB8AC3E}">
        <p14:creationId xmlns:p14="http://schemas.microsoft.com/office/powerpoint/2010/main" val="192114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dirty="0"/>
              <a:t>关系数据库语言概述：</a:t>
            </a:r>
            <a:r>
              <a:rPr lang="en-US" altLang="zh-CN" sz="3200" dirty="0"/>
              <a:t>SQL</a:t>
            </a:r>
            <a:endParaRPr lang="zh-CN" altLang="en-US" sz="3200" dirty="0">
              <a:ea typeface="宋体" charset="-122"/>
            </a:endParaRPr>
          </a:p>
        </p:txBody>
      </p:sp>
      <p:sp>
        <p:nvSpPr>
          <p:cNvPr id="5123" name="Rectangle 3"/>
          <p:cNvSpPr>
            <a:spLocks noGrp="1" noChangeArrowheads="1"/>
          </p:cNvSpPr>
          <p:nvPr>
            <p:ph type="body" idx="1"/>
          </p:nvPr>
        </p:nvSpPr>
        <p:spPr>
          <a:xfrm>
            <a:off x="185738" y="1447800"/>
            <a:ext cx="8634734" cy="4953000"/>
          </a:xfrm>
        </p:spPr>
        <p:txBody>
          <a:bodyPr/>
          <a:lstStyle/>
          <a:p>
            <a:r>
              <a:rPr lang="en-US" altLang="zh-CN" sz="2400" dirty="0">
                <a:ea typeface="宋体" charset="-122"/>
              </a:rPr>
              <a:t>SQL</a:t>
            </a:r>
            <a:r>
              <a:rPr lang="zh-CN" altLang="en-US" sz="2400" dirty="0">
                <a:ea typeface="宋体" charset="-122"/>
              </a:rPr>
              <a:t>语言的标准化历程</a:t>
            </a:r>
            <a:endParaRPr lang="en-US" altLang="zh-CN" sz="2400" b="0" dirty="0">
              <a:ea typeface="宋体" charset="-122"/>
            </a:endParaRPr>
          </a:p>
          <a:p>
            <a:pPr lvl="1"/>
            <a:r>
              <a:rPr lang="en-US" altLang="zh-CN" sz="2000" b="0" dirty="0">
                <a:ea typeface="宋体" charset="-122"/>
              </a:rPr>
              <a:t>1974</a:t>
            </a:r>
            <a:r>
              <a:rPr lang="zh-CN" altLang="en-US" sz="2000" b="0" dirty="0">
                <a:ea typeface="宋体" charset="-122"/>
              </a:rPr>
              <a:t>年，由</a:t>
            </a:r>
            <a:r>
              <a:rPr lang="en-US" altLang="zh-CN" sz="2000" b="0" dirty="0">
                <a:ea typeface="宋体" charset="-122"/>
              </a:rPr>
              <a:t>Boyce</a:t>
            </a:r>
            <a:r>
              <a:rPr lang="zh-CN" altLang="en-US" sz="2000" b="0" dirty="0">
                <a:ea typeface="宋体" charset="-122"/>
              </a:rPr>
              <a:t>和</a:t>
            </a:r>
            <a:r>
              <a:rPr lang="en-US" altLang="zh-CN" sz="2000" b="0" dirty="0">
                <a:ea typeface="宋体" charset="-122"/>
              </a:rPr>
              <a:t>Chamberlin</a:t>
            </a:r>
            <a:r>
              <a:rPr lang="zh-CN" altLang="en-US" sz="2000" b="0" dirty="0">
                <a:ea typeface="宋体" charset="-122"/>
              </a:rPr>
              <a:t>提出；</a:t>
            </a:r>
          </a:p>
          <a:p>
            <a:pPr lvl="1"/>
            <a:r>
              <a:rPr lang="en-US" altLang="zh-CN" sz="2000" b="0" dirty="0">
                <a:ea typeface="宋体" charset="-122"/>
              </a:rPr>
              <a:t>1986</a:t>
            </a:r>
            <a:r>
              <a:rPr lang="zh-CN" altLang="en-US" sz="2000" b="0" dirty="0">
                <a:ea typeface="宋体" charset="-122"/>
              </a:rPr>
              <a:t>年</a:t>
            </a:r>
            <a:r>
              <a:rPr lang="en-US" altLang="zh-CN" sz="2000" b="0" dirty="0">
                <a:ea typeface="宋体" charset="-122"/>
              </a:rPr>
              <a:t>10</a:t>
            </a:r>
            <a:r>
              <a:rPr lang="zh-CN" altLang="en-US" sz="2000" b="0" dirty="0">
                <a:ea typeface="宋体" charset="-122"/>
              </a:rPr>
              <a:t>月，</a:t>
            </a:r>
            <a:r>
              <a:rPr lang="en-US" altLang="zh-CN" sz="2000" b="0" dirty="0">
                <a:ea typeface="宋体" charset="-122"/>
              </a:rPr>
              <a:t>American National Standard Institute</a:t>
            </a:r>
            <a:r>
              <a:rPr lang="zh-CN" altLang="en-US" sz="2000" b="0" dirty="0">
                <a:ea typeface="宋体" charset="-122"/>
              </a:rPr>
              <a:t>的数据库委员会</a:t>
            </a:r>
            <a:r>
              <a:rPr lang="en-US" altLang="zh-CN" sz="2000" b="0" dirty="0">
                <a:ea typeface="宋体" charset="-122"/>
              </a:rPr>
              <a:t>X3H2</a:t>
            </a:r>
            <a:r>
              <a:rPr lang="zh-CN" altLang="en-US" sz="2000" b="0" dirty="0">
                <a:ea typeface="宋体" charset="-122"/>
              </a:rPr>
              <a:t>将</a:t>
            </a:r>
            <a:r>
              <a:rPr lang="en-US" altLang="zh-CN" sz="2000" b="0" dirty="0">
                <a:ea typeface="宋体" charset="-122"/>
              </a:rPr>
              <a:t>SQL</a:t>
            </a:r>
            <a:r>
              <a:rPr lang="zh-CN" altLang="en-US" sz="2000" b="0" dirty="0">
                <a:ea typeface="宋体" charset="-122"/>
              </a:rPr>
              <a:t>作为关系数据库语言的美国标准，并公布了</a:t>
            </a:r>
            <a:r>
              <a:rPr lang="en-US" altLang="zh-CN" sz="2000" b="0" dirty="0">
                <a:ea typeface="宋体" charset="-122"/>
              </a:rPr>
              <a:t>SQL-86</a:t>
            </a:r>
            <a:r>
              <a:rPr lang="zh-CN" altLang="en-US" sz="2000" b="0" dirty="0">
                <a:ea typeface="宋体" charset="-122"/>
              </a:rPr>
              <a:t>版本；</a:t>
            </a:r>
          </a:p>
          <a:p>
            <a:pPr lvl="1"/>
            <a:r>
              <a:rPr lang="en-US" altLang="zh-CN" sz="2000" b="0" dirty="0">
                <a:ea typeface="宋体" charset="-122"/>
              </a:rPr>
              <a:t>1987</a:t>
            </a:r>
            <a:r>
              <a:rPr lang="zh-CN" altLang="en-US" sz="2000" b="0" dirty="0">
                <a:ea typeface="宋体" charset="-122"/>
              </a:rPr>
              <a:t>年，</a:t>
            </a:r>
            <a:r>
              <a:rPr lang="en-US" altLang="zh-CN" sz="2000" b="0" dirty="0">
                <a:ea typeface="宋体" charset="-122"/>
              </a:rPr>
              <a:t>ISO</a:t>
            </a:r>
            <a:r>
              <a:rPr lang="zh-CN" altLang="en-US" sz="2000" b="0" dirty="0">
                <a:ea typeface="宋体" charset="-122"/>
              </a:rPr>
              <a:t>通过了</a:t>
            </a:r>
            <a:r>
              <a:rPr lang="en-US" altLang="zh-CN" sz="2000" b="0" dirty="0">
                <a:ea typeface="宋体" charset="-122"/>
              </a:rPr>
              <a:t>SQL-86</a:t>
            </a:r>
            <a:r>
              <a:rPr lang="zh-CN" altLang="en-US" sz="2000" b="0" dirty="0">
                <a:ea typeface="宋体" charset="-122"/>
              </a:rPr>
              <a:t>标准；</a:t>
            </a:r>
          </a:p>
          <a:p>
            <a:pPr lvl="1"/>
            <a:r>
              <a:rPr lang="en-US" altLang="zh-CN" sz="2000" b="0" dirty="0">
                <a:ea typeface="宋体" charset="-122"/>
              </a:rPr>
              <a:t>1992</a:t>
            </a:r>
            <a:r>
              <a:rPr lang="zh-CN" altLang="en-US" sz="2000" b="0" dirty="0">
                <a:ea typeface="宋体" charset="-122"/>
              </a:rPr>
              <a:t>年，</a:t>
            </a:r>
            <a:r>
              <a:rPr lang="en-US" altLang="zh-CN" sz="2000" b="0" dirty="0">
                <a:ea typeface="宋体" charset="-122"/>
              </a:rPr>
              <a:t>ISO</a:t>
            </a:r>
            <a:r>
              <a:rPr lang="zh-CN" altLang="en-US" sz="2000" b="0" dirty="0">
                <a:ea typeface="宋体" charset="-122"/>
              </a:rPr>
              <a:t>公布了</a:t>
            </a:r>
            <a:r>
              <a:rPr lang="en-US" altLang="zh-CN" sz="2000" b="0" dirty="0">
                <a:ea typeface="宋体" charset="-122"/>
              </a:rPr>
              <a:t>SQL-92</a:t>
            </a:r>
            <a:r>
              <a:rPr lang="zh-CN" altLang="en-US" sz="2000" b="0" dirty="0">
                <a:ea typeface="宋体" charset="-122"/>
              </a:rPr>
              <a:t>标准；</a:t>
            </a:r>
          </a:p>
          <a:p>
            <a:pPr lvl="1"/>
            <a:r>
              <a:rPr lang="en-US" altLang="zh-CN" sz="2000" b="0" dirty="0">
                <a:ea typeface="宋体" charset="-122"/>
              </a:rPr>
              <a:t>ISO</a:t>
            </a:r>
            <a:r>
              <a:rPr lang="zh-CN" altLang="en-US" sz="2000" b="0" dirty="0">
                <a:ea typeface="宋体" charset="-122"/>
              </a:rPr>
              <a:t>公布了</a:t>
            </a:r>
            <a:r>
              <a:rPr lang="en-US" altLang="zh-CN" sz="2000" b="0" dirty="0">
                <a:ea typeface="宋体" charset="-122"/>
              </a:rPr>
              <a:t>SQL-99</a:t>
            </a:r>
            <a:r>
              <a:rPr lang="zh-CN" altLang="en-US" sz="2000" b="0" dirty="0">
                <a:ea typeface="宋体" charset="-122"/>
              </a:rPr>
              <a:t>（</a:t>
            </a:r>
            <a:r>
              <a:rPr lang="en-US" altLang="zh-CN" sz="2000" b="0" dirty="0">
                <a:ea typeface="宋体" charset="-122"/>
              </a:rPr>
              <a:t>SQL3</a:t>
            </a:r>
            <a:r>
              <a:rPr lang="zh-CN" altLang="en-US" sz="2000" b="0" dirty="0">
                <a:ea typeface="宋体" charset="-122"/>
              </a:rPr>
              <a:t>）标准；</a:t>
            </a:r>
          </a:p>
          <a:p>
            <a:pPr lvl="1"/>
            <a:r>
              <a:rPr lang="en-US" altLang="zh-CN" sz="2000" b="0" dirty="0">
                <a:ea typeface="宋体" charset="-122"/>
              </a:rPr>
              <a:t>SQL2003</a:t>
            </a:r>
            <a:r>
              <a:rPr lang="zh-CN" altLang="en-US" sz="2000" b="0" dirty="0">
                <a:ea typeface="宋体" charset="-122"/>
              </a:rPr>
              <a:t>、</a:t>
            </a:r>
            <a:r>
              <a:rPr lang="en-US" altLang="zh-CN" sz="2000" b="0" dirty="0">
                <a:ea typeface="宋体" charset="-122"/>
              </a:rPr>
              <a:t>SQL2008</a:t>
            </a:r>
            <a:r>
              <a:rPr lang="zh-CN" altLang="en-US" sz="2000" b="0" dirty="0">
                <a:ea typeface="宋体" charset="-122"/>
              </a:rPr>
              <a:t>、</a:t>
            </a:r>
            <a:r>
              <a:rPr lang="en-US" altLang="zh-CN" sz="2000" b="0" dirty="0">
                <a:ea typeface="宋体" charset="-122"/>
              </a:rPr>
              <a:t>SQL 2011</a:t>
            </a:r>
          </a:p>
          <a:p>
            <a:pPr lvl="1"/>
            <a:r>
              <a:rPr lang="zh-CN" altLang="en-US" sz="2000" b="0" dirty="0">
                <a:ea typeface="宋体" charset="-122"/>
              </a:rPr>
              <a:t>参考网站：</a:t>
            </a:r>
            <a:r>
              <a:rPr lang="en-US" altLang="zh-CN" sz="2000" dirty="0">
                <a:ea typeface="宋体" charset="-122"/>
              </a:rPr>
              <a:t> https://www.iso.org/standard/63555.html</a:t>
            </a:r>
            <a:endParaRPr lang="en-US" altLang="zh-CN" dirty="0">
              <a:ea typeface="宋体" charset="-122"/>
            </a:endParaRPr>
          </a:p>
        </p:txBody>
      </p:sp>
    </p:spTree>
    <p:extLst>
      <p:ext uri="{BB962C8B-B14F-4D97-AF65-F5344CB8AC3E}">
        <p14:creationId xmlns:p14="http://schemas.microsoft.com/office/powerpoint/2010/main" val="3560963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关系数据库语言概述</a:t>
            </a:r>
            <a:endParaRPr kumimoji="0" lang="ko-KR" altLang="en-US" sz="2800" b="0" i="0" u="none" strike="noStrike" kern="1200" cap="none" spc="0" normalizeH="0" baseline="0" noProof="0" dirty="0">
              <a:ln>
                <a:noFill/>
              </a:ln>
              <a:solidFill>
                <a:srgbClr val="000000"/>
              </a:solidFill>
              <a:effectLst/>
              <a:uLnTx/>
              <a:uFillTx/>
              <a:latin typeface="黑体" panose="02010609060101010101" pitchFamily="49" charset="-122"/>
              <a:ea typeface="굴림" pitchFamily="50" charset="-127"/>
              <a:cs typeface="+mn-cs"/>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000000"/>
                </a:solidFill>
                <a:effectLst/>
                <a:uLnTx/>
                <a:uFillTx/>
                <a:latin typeface="Verdana" pitchFamily="34" charset="0"/>
                <a:ea typeface="굴림" pitchFamily="50" charset="-127"/>
                <a:cs typeface="+mn-cs"/>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数据库对象</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对象定义</a:t>
            </a:r>
            <a:endParaRPr kumimoji="0" lang="ko-KR" altLang="en-US" sz="2800" b="0" i="0" u="none" strike="noStrike" kern="1200" cap="none" spc="0" normalizeH="0" baseline="0" noProof="0" dirty="0">
              <a:ln>
                <a:noFill/>
              </a:ln>
              <a:solidFill>
                <a:srgbClr val="C00000"/>
              </a:solidFill>
              <a:effectLst/>
              <a:uLnTx/>
              <a:uFillTx/>
              <a:latin typeface="黑体" panose="02010609060101010101" pitchFamily="49" charset="-122"/>
              <a:ea typeface="굴림" pitchFamily="50" charset="-127"/>
              <a:cs typeface="+mn-cs"/>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a:ln>
                  <a:noFill/>
                </a:ln>
                <a:solidFill>
                  <a:srgbClr val="000000"/>
                </a:solidFill>
                <a:effectLst/>
                <a:uLnTx/>
                <a:uFillTx/>
                <a:latin typeface="Verdana" pitchFamily="34" charset="0"/>
                <a:ea typeface="굴림" pitchFamily="50" charset="-127"/>
                <a:cs typeface="+mn-cs"/>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数据操作（查询</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更新）</a:t>
            </a:r>
            <a:endParaRPr kumimoji="0" lang="ko-KR" altLang="en-US" sz="2800" b="0" i="0" u="none" strike="noStrike" kern="1200" cap="none" spc="0" normalizeH="0" baseline="0" noProof="0" dirty="0">
              <a:ln>
                <a:noFill/>
              </a:ln>
              <a:solidFill>
                <a:srgbClr val="000000"/>
              </a:solidFill>
              <a:effectLst/>
              <a:uLnTx/>
              <a:uFillTx/>
              <a:latin typeface="黑体" panose="02010609060101010101" pitchFamily="49" charset="-122"/>
              <a:ea typeface="굴림" pitchFamily="50" charset="-127"/>
              <a:cs typeface="+mn-cs"/>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000000"/>
                </a:solidFill>
                <a:effectLst/>
                <a:uLnTx/>
                <a:uFillTx/>
                <a:latin typeface="Verdana" pitchFamily="34" charset="0"/>
                <a:ea typeface="굴림" pitchFamily="50" charset="-127"/>
                <a:cs typeface="+mn-cs"/>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视图：</a:t>
            </a:r>
            <a:r>
              <a:rPr kumimoji="0" lang="zh-CN" altLang="en-US" sz="28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视图查询</a:t>
            </a:r>
            <a:endParaRPr kumimoji="0" lang="ko-KR" altLang="en-US" sz="2800" b="0" i="0" u="none" strike="noStrike" kern="1200" cap="none" spc="0" normalizeH="0" baseline="0" noProof="0" dirty="0">
              <a:ln>
                <a:noFill/>
              </a:ln>
              <a:solidFill>
                <a:srgbClr val="C00000"/>
              </a:solidFill>
              <a:effectLst/>
              <a:uLnTx/>
              <a:uFillTx/>
              <a:latin typeface="黑体" panose="02010609060101010101" pitchFamily="49" charset="-122"/>
              <a:ea typeface="굴림" pitchFamily="50" charset="-127"/>
              <a:cs typeface="+mn-cs"/>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669900">
                    <a:lumMod val="60000"/>
                    <a:lumOff val="40000"/>
                  </a:srgbClr>
                </a:solidFill>
                <a:effectLst/>
                <a:uLnTx/>
                <a:uFillTx/>
                <a:latin typeface="Verdana" pitchFamily="34" charset="0"/>
                <a:ea typeface="굴림" pitchFamily="50" charset="-127"/>
                <a:cs typeface="+mn-cs"/>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总结</a:t>
            </a:r>
            <a:endParaRPr kumimoji="0" lang="ko-KR" altLang="en-US" sz="2800" b="0" i="0" u="none" strike="noStrike" kern="1200" cap="none" spc="0" normalizeH="0" baseline="0" noProof="0" dirty="0">
              <a:ln>
                <a:noFill/>
              </a:ln>
              <a:solidFill>
                <a:srgbClr val="000000"/>
              </a:solidFill>
              <a:effectLst/>
              <a:uLnTx/>
              <a:uFillTx/>
              <a:latin typeface="黑体" panose="02010609060101010101" pitchFamily="49" charset="-122"/>
              <a:ea typeface="굴림" pitchFamily="50" charset="-127"/>
              <a:cs typeface="+mn-cs"/>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000000"/>
                </a:solidFill>
                <a:effectLst/>
                <a:uLnTx/>
                <a:uFillTx/>
                <a:latin typeface="Verdana" pitchFamily="34" charset="0"/>
                <a:ea typeface="굴림" pitchFamily="50" charset="-127"/>
                <a:cs typeface="+mn-cs"/>
              </a:rPr>
              <a:t>5</a:t>
            </a:r>
          </a:p>
        </p:txBody>
      </p:sp>
    </p:spTree>
    <p:extLst>
      <p:ext uri="{BB962C8B-B14F-4D97-AF65-F5344CB8AC3E}">
        <p14:creationId xmlns:p14="http://schemas.microsoft.com/office/powerpoint/2010/main" val="23448721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a:t>
            </a:r>
          </a:p>
        </p:txBody>
      </p:sp>
      <p:sp>
        <p:nvSpPr>
          <p:cNvPr id="3" name="内容占位符 2"/>
          <p:cNvSpPr>
            <a:spLocks noGrp="1"/>
          </p:cNvSpPr>
          <p:nvPr>
            <p:ph idx="1"/>
          </p:nvPr>
        </p:nvSpPr>
        <p:spPr>
          <a:xfrm>
            <a:off x="71438" y="1191812"/>
            <a:ext cx="8958262" cy="36773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用户角度：查询视图与查询基本表相同</a:t>
            </a:r>
            <a:endParaRPr lang="en-US" altLang="zh-CN" dirty="0">
              <a:ea typeface="宋体" panose="02010600030101010101" pitchFamily="2" charset="-122"/>
            </a:endParaRPr>
          </a:p>
          <a:p>
            <a:pPr marL="0" indent="0">
              <a:buNone/>
            </a:pPr>
            <a:endParaRPr lang="zh-CN" altLang="en-US" dirty="0">
              <a:ea typeface="宋体" panose="02010600030101010101" pitchFamily="2" charset="-122"/>
            </a:endParaRPr>
          </a:p>
          <a:p>
            <a:r>
              <a:rPr lang="en-US" altLang="zh-CN" dirty="0">
                <a:ea typeface="宋体" panose="02010600030101010101" pitchFamily="2" charset="-122"/>
              </a:rPr>
              <a:t>RDBMS</a:t>
            </a:r>
            <a:r>
              <a:rPr lang="zh-CN" altLang="en-US" dirty="0">
                <a:ea typeface="宋体" panose="02010600030101010101" pitchFamily="2" charset="-122"/>
              </a:rPr>
              <a:t>实现视图查询的方法：视图消解法（</a:t>
            </a:r>
            <a:r>
              <a:rPr lang="en-US" altLang="zh-CN" dirty="0">
                <a:ea typeface="宋体" panose="02010600030101010101" pitchFamily="2" charset="-122"/>
              </a:rPr>
              <a:t>View Resolution</a:t>
            </a:r>
            <a:r>
              <a:rPr lang="zh-CN" altLang="en-US" dirty="0">
                <a:ea typeface="宋体" panose="02010600030101010101" pitchFamily="2" charset="-122"/>
              </a:rPr>
              <a:t>）</a:t>
            </a:r>
          </a:p>
          <a:p>
            <a:pPr lvl="1">
              <a:lnSpc>
                <a:spcPct val="130000"/>
              </a:lnSpc>
            </a:pPr>
            <a:r>
              <a:rPr lang="zh-CN" altLang="en-US" dirty="0">
                <a:ea typeface="宋体" panose="02010600030101010101" pitchFamily="2" charset="-122"/>
              </a:rPr>
              <a:t>进行有效性检查</a:t>
            </a:r>
          </a:p>
          <a:p>
            <a:pPr lvl="1">
              <a:lnSpc>
                <a:spcPct val="130000"/>
              </a:lnSpc>
            </a:pPr>
            <a:r>
              <a:rPr lang="zh-CN" altLang="en-US" dirty="0">
                <a:ea typeface="宋体" panose="02010600030101010101" pitchFamily="2" charset="-122"/>
              </a:rPr>
              <a:t>转换成等价的对基本表的查询</a:t>
            </a:r>
          </a:p>
          <a:p>
            <a:pPr lvl="1">
              <a:lnSpc>
                <a:spcPct val="130000"/>
              </a:lnSpc>
            </a:pPr>
            <a:r>
              <a:rPr lang="zh-CN" altLang="en-US" dirty="0">
                <a:ea typeface="宋体" panose="02010600030101010101" pitchFamily="2" charset="-122"/>
              </a:rPr>
              <a:t>执行修正后的查询</a:t>
            </a:r>
          </a:p>
          <a:p>
            <a:endParaRPr lang="zh-CN" altLang="en-US" dirty="0">
              <a:ea typeface="宋体" panose="02010600030101010101" pitchFamily="2" charset="-122"/>
            </a:endParaRPr>
          </a:p>
        </p:txBody>
      </p:sp>
    </p:spTree>
    <p:extLst>
      <p:ext uri="{BB962C8B-B14F-4D97-AF65-F5344CB8AC3E}">
        <p14:creationId xmlns:p14="http://schemas.microsoft.com/office/powerpoint/2010/main" val="953489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a:t>
            </a:r>
          </a:p>
        </p:txBody>
      </p:sp>
      <p:sp>
        <p:nvSpPr>
          <p:cNvPr id="3" name="内容占位符 2"/>
          <p:cNvSpPr>
            <a:spLocks noGrp="1"/>
          </p:cNvSpPr>
          <p:nvPr>
            <p:ph idx="1"/>
          </p:nvPr>
        </p:nvSpPr>
        <p:spPr>
          <a:xfrm>
            <a:off x="71438" y="1326236"/>
            <a:ext cx="8958262" cy="6626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在信息系学生的视图中找出年龄小于</a:t>
            </a:r>
            <a:r>
              <a:rPr lang="en-US" altLang="zh-CN" dirty="0">
                <a:ea typeface="宋体" panose="02010600030101010101" pitchFamily="2" charset="-122"/>
              </a:rPr>
              <a:t>20</a:t>
            </a:r>
            <a:r>
              <a:rPr lang="zh-CN" altLang="en-US" dirty="0">
                <a:ea typeface="宋体" panose="02010600030101010101" pitchFamily="2" charset="-122"/>
              </a:rPr>
              <a:t>岁的学生</a:t>
            </a:r>
          </a:p>
          <a:p>
            <a:pPr marL="457200" lvl="1" indent="0">
              <a:lnSpc>
                <a:spcPct val="130000"/>
              </a:lnSpc>
              <a:buNone/>
            </a:pPr>
            <a:r>
              <a:rPr lang="zh-CN" altLang="en-US" dirty="0">
                <a:ea typeface="宋体" panose="02010600030101010101" pitchFamily="2" charset="-122"/>
              </a:rPr>
              <a:t> </a:t>
            </a:r>
          </a:p>
        </p:txBody>
      </p:sp>
      <p:sp>
        <p:nvSpPr>
          <p:cNvPr id="4" name="矩形 3"/>
          <p:cNvSpPr/>
          <p:nvPr/>
        </p:nvSpPr>
        <p:spPr>
          <a:xfrm>
            <a:off x="395536" y="2132856"/>
            <a:ext cx="5004618" cy="2246769"/>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CREATE VIEW IS_Student_1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SELECT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Sname</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'IS'</a:t>
            </a:r>
            <a:endPar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sp>
        <p:nvSpPr>
          <p:cNvPr id="7" name="矩形 6"/>
          <p:cNvSpPr/>
          <p:nvPr/>
        </p:nvSpPr>
        <p:spPr>
          <a:xfrm>
            <a:off x="5031047" y="4833637"/>
            <a:ext cx="3888432" cy="1384995"/>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SELECT   </a:t>
            </a:r>
            <a:r>
              <a:rPr kumimoji="0" lang="en-US" altLang="zh-CN" sz="28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FROM      IS_Student_1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WHERE   Sage&lt;20</a:t>
            </a:r>
            <a:endPar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Tree>
    <p:extLst>
      <p:ext uri="{BB962C8B-B14F-4D97-AF65-F5344CB8AC3E}">
        <p14:creationId xmlns:p14="http://schemas.microsoft.com/office/powerpoint/2010/main" val="8483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a:t>
            </a:r>
          </a:p>
        </p:txBody>
      </p:sp>
      <p:graphicFrame>
        <p:nvGraphicFramePr>
          <p:cNvPr id="4" name="表格 3"/>
          <p:cNvGraphicFramePr>
            <a:graphicFrameLocks noGrp="1"/>
          </p:cNvGraphicFramePr>
          <p:nvPr/>
        </p:nvGraphicFramePr>
        <p:xfrm>
          <a:off x="1619672" y="4320928"/>
          <a:ext cx="6252530" cy="2448272"/>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gridCol w="1250506">
                  <a:extLst>
                    <a:ext uri="{9D8B030D-6E8A-4147-A177-3AD203B41FA5}">
                      <a16:colId xmlns:a16="http://schemas.microsoft.com/office/drawing/2014/main" val="20003"/>
                    </a:ext>
                  </a:extLst>
                </a:gridCol>
                <a:gridCol w="1250506">
                  <a:extLst>
                    <a:ext uri="{9D8B030D-6E8A-4147-A177-3AD203B41FA5}">
                      <a16:colId xmlns:a16="http://schemas.microsoft.com/office/drawing/2014/main" val="20004"/>
                    </a:ext>
                  </a:extLst>
                </a:gridCol>
              </a:tblGrid>
              <a:tr h="402480">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nvGraphicFramePr>
        <p:xfrm>
          <a:off x="2870178" y="1135732"/>
          <a:ext cx="3751518" cy="1421296"/>
        </p:xfrm>
        <a:graphic>
          <a:graphicData uri="http://schemas.openxmlformats.org/drawingml/2006/table">
            <a:tbl>
              <a:tblPr firstRow="1" bandRow="1">
                <a:tableStyleId>{5C22544A-7EE6-4342-B048-85BDC9FD1C3A}</a:tableStyleId>
              </a:tblPr>
              <a:tblGrid>
                <a:gridCol w="1250506">
                  <a:extLst>
                    <a:ext uri="{9D8B030D-6E8A-4147-A177-3AD203B41FA5}">
                      <a16:colId xmlns:a16="http://schemas.microsoft.com/office/drawing/2014/main" val="20000"/>
                    </a:ext>
                  </a:extLst>
                </a:gridCol>
                <a:gridCol w="1250506">
                  <a:extLst>
                    <a:ext uri="{9D8B030D-6E8A-4147-A177-3AD203B41FA5}">
                      <a16:colId xmlns:a16="http://schemas.microsoft.com/office/drawing/2014/main" val="20001"/>
                    </a:ext>
                  </a:extLst>
                </a:gridCol>
                <a:gridCol w="1250506">
                  <a:extLst>
                    <a:ext uri="{9D8B030D-6E8A-4147-A177-3AD203B41FA5}">
                      <a16:colId xmlns:a16="http://schemas.microsoft.com/office/drawing/2014/main" val="20002"/>
                    </a:ext>
                  </a:extLst>
                </a:gridCol>
              </a:tblGrid>
              <a:tr h="33885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92D050"/>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rgbClr val="92D050"/>
                    </a:solidFill>
                  </a:tcPr>
                </a:tc>
                <a:extLst>
                  <a:ext uri="{0D108BD9-81ED-4DB2-BD59-A6C34878D82A}">
                    <a16:rowId xmlns:a16="http://schemas.microsoft.com/office/drawing/2014/main" val="10000"/>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51144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6" name="矩形 5"/>
          <p:cNvSpPr/>
          <p:nvPr/>
        </p:nvSpPr>
        <p:spPr>
          <a:xfrm>
            <a:off x="446790" y="2881240"/>
            <a:ext cx="2802086" cy="1117229"/>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FROM      IS_Student_1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WHERE   Sage&lt;20</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
        <p:nvSpPr>
          <p:cNvPr id="7" name="矩形 6"/>
          <p:cNvSpPr/>
          <p:nvPr/>
        </p:nvSpPr>
        <p:spPr>
          <a:xfrm>
            <a:off x="5711581" y="2767280"/>
            <a:ext cx="3228644" cy="1323439"/>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Sage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WHERE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Sdept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'IS'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AND  Sage&lt;20</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cxnSp>
        <p:nvCxnSpPr>
          <p:cNvPr id="9" name="直接箭头连接符 8"/>
          <p:cNvCxnSpPr/>
          <p:nvPr/>
        </p:nvCxnSpPr>
        <p:spPr bwMode="auto">
          <a:xfrm>
            <a:off x="3482111" y="3441385"/>
            <a:ext cx="2016224" cy="0"/>
          </a:xfrm>
          <a:prstGeom prst="straightConnector1">
            <a:avLst/>
          </a:prstGeom>
          <a:noFill/>
          <a:ln w="57150" cap="flat" cmpd="sng" algn="ctr">
            <a:solidFill>
              <a:schemeClr val="bg1">
                <a:lumMod val="10000"/>
              </a:schemeClr>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3884929" y="2943146"/>
            <a:ext cx="1210588" cy="400110"/>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视图消解</a:t>
            </a:r>
          </a:p>
        </p:txBody>
      </p:sp>
    </p:spTree>
    <p:extLst>
      <p:ext uri="{BB962C8B-B14F-4D97-AF65-F5344CB8AC3E}">
        <p14:creationId xmlns:p14="http://schemas.microsoft.com/office/powerpoint/2010/main" val="281454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视图查询：一个综合示例</a:t>
            </a:r>
          </a:p>
        </p:txBody>
      </p:sp>
      <p:sp>
        <p:nvSpPr>
          <p:cNvPr id="3" name="内容占位符 2"/>
          <p:cNvSpPr>
            <a:spLocks noGrp="1"/>
          </p:cNvSpPr>
          <p:nvPr>
            <p:ph idx="1"/>
          </p:nvPr>
        </p:nvSpPr>
        <p:spPr>
          <a:xfrm>
            <a:off x="71438" y="1191812"/>
            <a:ext cx="6084738" cy="6530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查询选修了</a:t>
            </a:r>
            <a:r>
              <a:rPr lang="en-US" altLang="zh-CN" dirty="0">
                <a:ea typeface="宋体" panose="02010600030101010101" pitchFamily="2" charset="-122"/>
              </a:rPr>
              <a:t>1</a:t>
            </a:r>
            <a:r>
              <a:rPr lang="zh-CN" altLang="en-US" dirty="0">
                <a:ea typeface="宋体" panose="02010600030101010101" pitchFamily="2" charset="-122"/>
              </a:rPr>
              <a:t>号课程的信息系学生</a:t>
            </a:r>
          </a:p>
        </p:txBody>
      </p:sp>
      <p:sp>
        <p:nvSpPr>
          <p:cNvPr id="4" name="矩形 3"/>
          <p:cNvSpPr/>
          <p:nvPr/>
        </p:nvSpPr>
        <p:spPr>
          <a:xfrm>
            <a:off x="899592" y="1844824"/>
            <a:ext cx="6984776" cy="1438855"/>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SELECT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IS_Student.Sno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Sname</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FROM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굴림" pitchFamily="50" charset="-127"/>
                <a:cs typeface="+mn-cs"/>
              </a:rPr>
              <a:t>IS_Student_1</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SC</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WHERE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IS_Student.Sno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SC.Sno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AND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SC.Cno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'1'</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
        <p:nvSpPr>
          <p:cNvPr id="5" name="矩形 4"/>
          <p:cNvSpPr/>
          <p:nvPr/>
        </p:nvSpPr>
        <p:spPr>
          <a:xfrm>
            <a:off x="3921511" y="4221088"/>
            <a:ext cx="5004618" cy="2246769"/>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CREATE VIEW IS_Student_1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SELECT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Sno</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Sname</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8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'IS'</a:t>
            </a:r>
            <a:endParaRPr kumimoji="0" lang="zh-CN" altLang="en-US" sz="28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spTree>
    <p:extLst>
      <p:ext uri="{BB962C8B-B14F-4D97-AF65-F5344CB8AC3E}">
        <p14:creationId xmlns:p14="http://schemas.microsoft.com/office/powerpoint/2010/main" val="22887722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视图查询：视图消解法的应用局限</a:t>
            </a:r>
          </a:p>
        </p:txBody>
      </p:sp>
      <p:sp>
        <p:nvSpPr>
          <p:cNvPr id="5" name="内容占位符 2"/>
          <p:cNvSpPr>
            <a:spLocks noGrp="1"/>
          </p:cNvSpPr>
          <p:nvPr>
            <p:ph idx="1"/>
          </p:nvPr>
        </p:nvSpPr>
        <p:spPr>
          <a:xfrm>
            <a:off x="71438" y="1191812"/>
            <a:ext cx="8958262" cy="10130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在</a:t>
            </a:r>
            <a:r>
              <a:rPr lang="en-US" altLang="zh-CN" dirty="0">
                <a:ea typeface="宋体" panose="02010600030101010101" pitchFamily="2" charset="-122"/>
              </a:rPr>
              <a:t>S_G</a:t>
            </a:r>
            <a:r>
              <a:rPr lang="zh-CN" altLang="en-US" dirty="0">
                <a:ea typeface="宋体" panose="02010600030101010101" pitchFamily="2" charset="-122"/>
              </a:rPr>
              <a:t>视图中查询平均成绩在</a:t>
            </a:r>
            <a:r>
              <a:rPr lang="en-US" altLang="zh-CN" dirty="0">
                <a:ea typeface="宋体" panose="02010600030101010101" pitchFamily="2" charset="-122"/>
              </a:rPr>
              <a:t>90</a:t>
            </a:r>
            <a:r>
              <a:rPr lang="zh-CN" altLang="en-US" dirty="0">
                <a:ea typeface="宋体" panose="02010600030101010101" pitchFamily="2" charset="-122"/>
              </a:rPr>
              <a:t>分以上的学生学号和平均成绩</a:t>
            </a:r>
          </a:p>
        </p:txBody>
      </p:sp>
      <p:sp>
        <p:nvSpPr>
          <p:cNvPr id="6" name="矩形 5"/>
          <p:cNvSpPr/>
          <p:nvPr/>
        </p:nvSpPr>
        <p:spPr>
          <a:xfrm>
            <a:off x="185738" y="2564904"/>
            <a:ext cx="4896544" cy="2785378"/>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S_G</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视图定义： </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CREATE VIEW S_G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Gavg</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AS </a:t>
            </a:r>
          </a:p>
          <a:p>
            <a:pPr marL="91440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SELECT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AVG(Grade)</a:t>
            </a:r>
          </a:p>
          <a:p>
            <a:pPr marL="91440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FROM  SC</a:t>
            </a:r>
          </a:p>
          <a:p>
            <a:pPr marL="91440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GROUP BY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
        <p:nvSpPr>
          <p:cNvPr id="7" name="矩形 6"/>
          <p:cNvSpPr/>
          <p:nvPr/>
        </p:nvSpPr>
        <p:spPr>
          <a:xfrm>
            <a:off x="5652120" y="2564904"/>
            <a:ext cx="3263280" cy="1887696"/>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视图查询</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SELECT *</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FROM   S_G</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WHERE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Gavg</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&gt;=90</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Tree>
    <p:extLst>
      <p:ext uri="{BB962C8B-B14F-4D97-AF65-F5344CB8AC3E}">
        <p14:creationId xmlns:p14="http://schemas.microsoft.com/office/powerpoint/2010/main" val="40239084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视图查询：视图消解法的应用局限</a:t>
            </a:r>
          </a:p>
        </p:txBody>
      </p:sp>
      <p:sp>
        <p:nvSpPr>
          <p:cNvPr id="3" name="内容占位符 2"/>
          <p:cNvSpPr>
            <a:spLocks noGrp="1"/>
          </p:cNvSpPr>
          <p:nvPr>
            <p:ph idx="1"/>
          </p:nvPr>
        </p:nvSpPr>
        <p:spPr>
          <a:xfrm>
            <a:off x="5165771" y="1239735"/>
            <a:ext cx="3748453" cy="1887696"/>
          </a:xfrm>
          <a:solidFill>
            <a:schemeClr val="accent1">
              <a:lumMod val="20000"/>
              <a:lumOff val="80000"/>
            </a:schemeClr>
          </a:solidFill>
        </p:spPr>
        <p:txBody>
          <a:bodyPr wrap="square">
            <a:spAutoFit/>
          </a:bodyPr>
          <a:lstStyle/>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SELECT </a:t>
            </a:r>
            <a:r>
              <a:rPr lang="en-US" altLang="zh-CN" sz="2000" kern="1200" dirty="0" err="1">
                <a:latin typeface="Times New Roman" panose="02020603050405020304" pitchFamily="18" charset="0"/>
                <a:ea typeface="굴림" pitchFamily="50" charset="-127"/>
                <a:cs typeface="+mn-cs"/>
              </a:rPr>
              <a:t>Sno</a:t>
            </a:r>
            <a:r>
              <a:rPr lang="zh-CN" altLang="en-US" sz="2000" kern="1200" dirty="0">
                <a:latin typeface="Times New Roman" panose="02020603050405020304" pitchFamily="18" charset="0"/>
                <a:ea typeface="굴림" pitchFamily="50" charset="-127"/>
                <a:cs typeface="+mn-cs"/>
              </a:rPr>
              <a:t>，</a:t>
            </a:r>
            <a:r>
              <a:rPr lang="en-US" altLang="zh-CN" sz="2000" kern="1200" dirty="0">
                <a:latin typeface="Times New Roman" panose="02020603050405020304" pitchFamily="18" charset="0"/>
                <a:ea typeface="굴림" pitchFamily="50" charset="-127"/>
                <a:cs typeface="+mn-cs"/>
              </a:rPr>
              <a:t>AVG(Grade)</a:t>
            </a:r>
          </a:p>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FROM     SC</a:t>
            </a:r>
          </a:p>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WHERE  AVG(Grade)&gt;=90</a:t>
            </a:r>
          </a:p>
          <a:p>
            <a:pPr marL="171450" lvl="1" indent="0">
              <a:lnSpc>
                <a:spcPts val="3500"/>
              </a:lnSpc>
              <a:spcBef>
                <a:spcPct val="0"/>
              </a:spcBef>
              <a:buNone/>
            </a:pPr>
            <a:r>
              <a:rPr lang="en-US" altLang="zh-CN" sz="2000" kern="1200" dirty="0">
                <a:latin typeface="Times New Roman" panose="02020603050405020304" pitchFamily="18" charset="0"/>
                <a:ea typeface="굴림" pitchFamily="50" charset="-127"/>
                <a:cs typeface="+mn-cs"/>
              </a:rPr>
              <a:t>GROUP BY </a:t>
            </a:r>
            <a:r>
              <a:rPr lang="en-US" altLang="zh-CN" sz="2000" kern="1200" dirty="0" err="1">
                <a:latin typeface="Times New Roman" panose="02020603050405020304" pitchFamily="18" charset="0"/>
                <a:ea typeface="굴림" pitchFamily="50" charset="-127"/>
                <a:cs typeface="+mn-cs"/>
              </a:rPr>
              <a:t>Sno</a:t>
            </a:r>
            <a:endParaRPr lang="zh-CN" altLang="en-US" sz="2000" kern="1200" dirty="0">
              <a:latin typeface="Times New Roman" panose="02020603050405020304" pitchFamily="18" charset="0"/>
              <a:ea typeface="굴림" pitchFamily="50" charset="-127"/>
              <a:cs typeface="+mn-cs"/>
            </a:endParaRPr>
          </a:p>
        </p:txBody>
      </p:sp>
      <p:sp>
        <p:nvSpPr>
          <p:cNvPr id="4" name="内容占位符 2"/>
          <p:cNvSpPr txBox="1">
            <a:spLocks/>
          </p:cNvSpPr>
          <p:nvPr/>
        </p:nvSpPr>
        <p:spPr bwMode="auto">
          <a:xfrm>
            <a:off x="5210778" y="4264071"/>
            <a:ext cx="3658440" cy="1887696"/>
          </a:xfrm>
          <a:prstGeom prst="rect">
            <a:avLst/>
          </a:prstGeom>
          <a:solidFill>
            <a:schemeClr val="accent6">
              <a:lumMod val="20000"/>
              <a:lumOff val="80000"/>
            </a:schemeClr>
          </a:solidFill>
          <a:ln>
            <a:noFill/>
          </a:ln>
          <a:effectLst/>
        </p:spPr>
        <p:txBody>
          <a:bodyPr vert="horz" wrap="square" lIns="91440" tIns="45720" rIns="91440" bIns="45720" numCol="1" anchor="t" anchorCtr="0" compatLnSpc="1">
            <a:prstTxWarp prst="textNoShape">
              <a:avLst/>
            </a:prstTxWarp>
            <a:spAutoFit/>
          </a:bodyPr>
          <a:lstStyle>
            <a:lvl1pPr marL="342900" indent="-342900" algn="l" eaLnBrk="1" hangingPunct="1">
              <a:spcBef>
                <a:spcPct val="20000"/>
              </a:spcBef>
              <a:buClr>
                <a:schemeClr val="folHlink"/>
              </a:buClr>
              <a:buSzPct val="110000"/>
              <a:buChar char="•"/>
              <a:defRPr sz="2800">
                <a:solidFill>
                  <a:schemeClr val="tx1"/>
                </a:solidFill>
                <a:latin typeface="+mn-lt"/>
                <a:ea typeface="+mn-ea"/>
              </a:defRPr>
            </a:lvl1pPr>
            <a:lvl2pPr lvl="1" indent="-285750" algn="l" eaLnBrk="1" hangingPunct="1">
              <a:lnSpc>
                <a:spcPts val="3500"/>
              </a:lnSpc>
              <a:buClr>
                <a:schemeClr val="hlink"/>
              </a:buClr>
              <a:buSzPct val="120000"/>
              <a:buChar char="•"/>
              <a:defRPr sz="2400">
                <a:solidFill>
                  <a:schemeClr val="tx1"/>
                </a:solidFill>
                <a:latin typeface="Times New Roman" panose="02020603050405020304" pitchFamily="18" charset="0"/>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pPr marL="171450" marR="0" lvl="1" indent="0" algn="l" defTabSz="914400" rtl="0" eaLnBrk="1" fontAlgn="base" latinLnBrk="0" hangingPunct="1">
              <a:lnSpc>
                <a:spcPts val="3500"/>
              </a:lnSpc>
              <a:spcBef>
                <a:spcPct val="0"/>
              </a:spcBef>
              <a:spcAft>
                <a:spcPct val="0"/>
              </a:spcAft>
              <a:buClr>
                <a:srgbClr val="99CCFF"/>
              </a:buClr>
              <a:buSzPct val="120000"/>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AVG(Grade)</a:t>
            </a:r>
          </a:p>
          <a:p>
            <a:pPr marL="171450" marR="0" lvl="1" indent="0" algn="l" defTabSz="914400" rtl="0" eaLnBrk="1" fontAlgn="base" latinLnBrk="0" hangingPunct="1">
              <a:lnSpc>
                <a:spcPts val="3500"/>
              </a:lnSpc>
              <a:spcBef>
                <a:spcPct val="0"/>
              </a:spcBef>
              <a:spcAft>
                <a:spcPct val="0"/>
              </a:spcAft>
              <a:buClr>
                <a:srgbClr val="99CCFF"/>
              </a:buClr>
              <a:buSzPct val="120000"/>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FROM  SC</a:t>
            </a:r>
          </a:p>
          <a:p>
            <a:pPr marL="171450" marR="0" lvl="1" indent="0" algn="l" defTabSz="914400" rtl="0" eaLnBrk="1" fontAlgn="base" latinLnBrk="0" hangingPunct="1">
              <a:lnSpc>
                <a:spcPts val="3500"/>
              </a:lnSpc>
              <a:spcBef>
                <a:spcPct val="0"/>
              </a:spcBef>
              <a:spcAft>
                <a:spcPct val="0"/>
              </a:spcAft>
              <a:buClr>
                <a:srgbClr val="99CCFF"/>
              </a:buClr>
              <a:buSzPct val="120000"/>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GROUP BY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a:p>
            <a:pPr marL="171450" marR="0" lvl="1" indent="0" algn="l" defTabSz="914400" rtl="0" eaLnBrk="1" fontAlgn="base" latinLnBrk="0" hangingPunct="1">
              <a:lnSpc>
                <a:spcPts val="3500"/>
              </a:lnSpc>
              <a:spcBef>
                <a:spcPct val="0"/>
              </a:spcBef>
              <a:spcAft>
                <a:spcPct val="0"/>
              </a:spcAft>
              <a:buClr>
                <a:srgbClr val="99CCFF"/>
              </a:buClr>
              <a:buSzPct val="120000"/>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HAVING AVG(Grade)&gt;=90</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
        <p:nvSpPr>
          <p:cNvPr id="5" name="矩形 4"/>
          <p:cNvSpPr/>
          <p:nvPr/>
        </p:nvSpPr>
        <p:spPr>
          <a:xfrm>
            <a:off x="185738" y="2636912"/>
            <a:ext cx="3263280" cy="1887696"/>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视图查询</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SELECT *</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FROM   S_G</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WHERE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Gavg</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&gt;=90</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cxnSp>
        <p:nvCxnSpPr>
          <p:cNvPr id="7" name="直接箭头连接符 6"/>
          <p:cNvCxnSpPr>
            <a:endCxn id="3" idx="1"/>
          </p:cNvCxnSpPr>
          <p:nvPr/>
        </p:nvCxnSpPr>
        <p:spPr bwMode="auto">
          <a:xfrm flipV="1">
            <a:off x="3563888" y="2183583"/>
            <a:ext cx="1601883" cy="1389433"/>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a:endCxn id="4" idx="1"/>
          </p:cNvCxnSpPr>
          <p:nvPr/>
        </p:nvCxnSpPr>
        <p:spPr bwMode="auto">
          <a:xfrm>
            <a:off x="3563888" y="3725416"/>
            <a:ext cx="1646890" cy="1482503"/>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p:cNvSpPr txBox="1"/>
          <p:nvPr/>
        </p:nvSpPr>
        <p:spPr>
          <a:xfrm rot="2467225">
            <a:off x="3289036" y="4471564"/>
            <a:ext cx="1731564" cy="461665"/>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正确的消解</a:t>
            </a:r>
          </a:p>
        </p:txBody>
      </p:sp>
      <p:sp>
        <p:nvSpPr>
          <p:cNvPr id="14" name="文本框 13"/>
          <p:cNvSpPr txBox="1"/>
          <p:nvPr/>
        </p:nvSpPr>
        <p:spPr>
          <a:xfrm rot="19207998">
            <a:off x="3372634" y="2321263"/>
            <a:ext cx="1731564" cy="461665"/>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错误的消解</a:t>
            </a:r>
          </a:p>
        </p:txBody>
      </p:sp>
    </p:spTree>
    <p:extLst>
      <p:ext uri="{BB962C8B-B14F-4D97-AF65-F5344CB8AC3E}">
        <p14:creationId xmlns:p14="http://schemas.microsoft.com/office/powerpoint/2010/main" val="30702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barn(inVertical)">
                                      <p:cBhvr>
                                        <p:cTn id="13" dur="500"/>
                                        <p:tgtEl>
                                          <p:spTgt spid="3">
                                            <p:bg/>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arn(inVertical)">
                                      <p:cBhvr>
                                        <p:cTn id="16" dur="500"/>
                                        <p:tgtEl>
                                          <p:spTgt spid="3">
                                            <p:txEl>
                                              <p:pRg st="0" end="0"/>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arn(inVertical)">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13" grpId="0"/>
      <p:bldP spid="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关系数据库语言概述</a:t>
            </a:r>
            <a:endParaRPr kumimoji="0" lang="ko-KR" altLang="en-US" sz="2800" b="0" i="0" u="none" strike="noStrike" kern="1200" cap="none" spc="0" normalizeH="0" baseline="0" noProof="0" dirty="0">
              <a:ln>
                <a:noFill/>
              </a:ln>
              <a:solidFill>
                <a:srgbClr val="000000"/>
              </a:solidFill>
              <a:effectLst/>
              <a:uLnTx/>
              <a:uFillTx/>
              <a:latin typeface="黑体" panose="02010609060101010101" pitchFamily="49" charset="-122"/>
              <a:ea typeface="굴림" pitchFamily="50" charset="-127"/>
              <a:cs typeface="+mn-cs"/>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000000"/>
                </a:solidFill>
                <a:effectLst/>
                <a:uLnTx/>
                <a:uFillTx/>
                <a:latin typeface="Verdana" pitchFamily="34" charset="0"/>
                <a:ea typeface="굴림" pitchFamily="50" charset="-127"/>
                <a:cs typeface="+mn-cs"/>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数据库对象</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对象定义</a:t>
            </a:r>
            <a:endParaRPr kumimoji="0" lang="ko-KR" altLang="en-US" sz="2800" b="0" i="0" u="none" strike="noStrike" kern="1200" cap="none" spc="0" normalizeH="0" baseline="0" noProof="0" dirty="0">
              <a:ln>
                <a:noFill/>
              </a:ln>
              <a:solidFill>
                <a:srgbClr val="C00000"/>
              </a:solidFill>
              <a:effectLst/>
              <a:uLnTx/>
              <a:uFillTx/>
              <a:latin typeface="黑体" panose="02010609060101010101" pitchFamily="49" charset="-122"/>
              <a:ea typeface="굴림" pitchFamily="50" charset="-127"/>
              <a:cs typeface="+mn-cs"/>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a:ln>
                  <a:noFill/>
                </a:ln>
                <a:solidFill>
                  <a:srgbClr val="000000"/>
                </a:solidFill>
                <a:effectLst/>
                <a:uLnTx/>
                <a:uFillTx/>
                <a:latin typeface="Verdana" pitchFamily="34" charset="0"/>
                <a:ea typeface="굴림" pitchFamily="50" charset="-127"/>
                <a:cs typeface="+mn-cs"/>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数据操作（查询</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更新）</a:t>
            </a:r>
            <a:endParaRPr kumimoji="0" lang="ko-KR" altLang="en-US" sz="2800" b="0" i="0" u="none" strike="noStrike" kern="1200" cap="none" spc="0" normalizeH="0" baseline="0" noProof="0" dirty="0">
              <a:ln>
                <a:noFill/>
              </a:ln>
              <a:solidFill>
                <a:srgbClr val="000000"/>
              </a:solidFill>
              <a:effectLst/>
              <a:uLnTx/>
              <a:uFillTx/>
              <a:latin typeface="黑体" panose="02010609060101010101" pitchFamily="49" charset="-122"/>
              <a:ea typeface="굴림" pitchFamily="50" charset="-127"/>
              <a:cs typeface="+mn-cs"/>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000000"/>
                </a:solidFill>
                <a:effectLst/>
                <a:uLnTx/>
                <a:uFillTx/>
                <a:latin typeface="Verdana" pitchFamily="34" charset="0"/>
                <a:ea typeface="굴림" pitchFamily="50" charset="-127"/>
                <a:cs typeface="+mn-cs"/>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视图：</a:t>
            </a:r>
            <a:r>
              <a:rPr kumimoji="0" lang="zh-CN" altLang="en-US" sz="28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视图更新</a:t>
            </a:r>
            <a:endParaRPr kumimoji="0" lang="ko-KR" altLang="en-US" sz="2800" b="0" i="0" u="none" strike="noStrike" kern="1200" cap="none" spc="0" normalizeH="0" baseline="0" noProof="0" dirty="0">
              <a:ln>
                <a:noFill/>
              </a:ln>
              <a:solidFill>
                <a:srgbClr val="C00000"/>
              </a:solidFill>
              <a:effectLst/>
              <a:uLnTx/>
              <a:uFillTx/>
              <a:latin typeface="黑体" panose="02010609060101010101" pitchFamily="49" charset="-122"/>
              <a:ea typeface="굴림" pitchFamily="50" charset="-127"/>
              <a:cs typeface="+mn-cs"/>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669900">
                    <a:lumMod val="60000"/>
                    <a:lumOff val="40000"/>
                  </a:srgbClr>
                </a:solidFill>
                <a:effectLst/>
                <a:uLnTx/>
                <a:uFillTx/>
                <a:latin typeface="Verdana" pitchFamily="34" charset="0"/>
                <a:ea typeface="굴림" pitchFamily="50" charset="-127"/>
                <a:cs typeface="+mn-cs"/>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总结</a:t>
            </a:r>
            <a:endParaRPr kumimoji="0" lang="ko-KR" altLang="en-US" sz="2800" b="0" i="0" u="none" strike="noStrike" kern="1200" cap="none" spc="0" normalizeH="0" baseline="0" noProof="0" dirty="0">
              <a:ln>
                <a:noFill/>
              </a:ln>
              <a:solidFill>
                <a:srgbClr val="000000"/>
              </a:solidFill>
              <a:effectLst/>
              <a:uLnTx/>
              <a:uFillTx/>
              <a:latin typeface="黑体" panose="02010609060101010101" pitchFamily="49" charset="-122"/>
              <a:ea typeface="굴림" pitchFamily="50" charset="-127"/>
              <a:cs typeface="+mn-cs"/>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ko-KR" altLang="en-US" sz="2200" b="1" i="0" u="none" strike="noStrike" kern="1200" cap="none" spc="0" normalizeH="0" baseline="0" noProof="0" dirty="0">
                <a:ln>
                  <a:noFill/>
                </a:ln>
                <a:solidFill>
                  <a:srgbClr val="000000"/>
                </a:solidFill>
                <a:effectLst/>
                <a:uLnTx/>
                <a:uFillTx/>
                <a:latin typeface="Verdana" pitchFamily="34" charset="0"/>
                <a:ea typeface="굴림" pitchFamily="50" charset="-127"/>
                <a:cs typeface="+mn-cs"/>
              </a:rPr>
              <a:t>5</a:t>
            </a:r>
          </a:p>
        </p:txBody>
      </p:sp>
    </p:spTree>
    <p:extLst>
      <p:ext uri="{BB962C8B-B14F-4D97-AF65-F5344CB8AC3E}">
        <p14:creationId xmlns:p14="http://schemas.microsoft.com/office/powerpoint/2010/main" val="33792912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视图更新：修改数据</a:t>
            </a:r>
          </a:p>
        </p:txBody>
      </p:sp>
      <p:sp>
        <p:nvSpPr>
          <p:cNvPr id="3" name="内容占位符 2"/>
          <p:cNvSpPr>
            <a:spLocks noGrp="1"/>
          </p:cNvSpPr>
          <p:nvPr>
            <p:ph idx="1"/>
          </p:nvPr>
        </p:nvSpPr>
        <p:spPr>
          <a:xfrm>
            <a:off x="71438" y="1191812"/>
            <a:ext cx="8958262" cy="16611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solidFill>
                  <a:srgbClr val="C00000"/>
                </a:solidFill>
                <a:ea typeface="宋体" panose="02010600030101010101" pitchFamily="2" charset="-122"/>
              </a:rPr>
              <a:t>视图消解策略也适用于基于视图的更新</a:t>
            </a:r>
            <a:endParaRPr lang="en-US" altLang="zh-CN" dirty="0">
              <a:solidFill>
                <a:srgbClr val="C00000"/>
              </a:solidFill>
              <a:ea typeface="宋体" panose="02010600030101010101" pitchFamily="2" charset="-122"/>
            </a:endParaRPr>
          </a:p>
          <a:p>
            <a:pPr>
              <a:lnSpc>
                <a:spcPts val="3800"/>
              </a:lnSpc>
            </a:pPr>
            <a:r>
              <a:rPr lang="zh-CN" altLang="en-US" dirty="0">
                <a:ea typeface="宋体" panose="02010600030101010101" pitchFamily="2" charset="-122"/>
              </a:rPr>
              <a:t>通过信息系学生视图</a:t>
            </a:r>
            <a:r>
              <a:rPr lang="en-US" altLang="zh-CN" dirty="0">
                <a:ea typeface="宋体" panose="02010600030101010101" pitchFamily="2" charset="-122"/>
              </a:rPr>
              <a:t>IS_Student_1</a:t>
            </a:r>
            <a:r>
              <a:rPr lang="zh-CN" altLang="en-US" dirty="0">
                <a:ea typeface="宋体" panose="02010600030101010101" pitchFamily="2" charset="-122"/>
              </a:rPr>
              <a:t>，将学号</a:t>
            </a:r>
            <a:r>
              <a:rPr lang="en-US" altLang="zh-CN" dirty="0">
                <a:ea typeface="宋体" panose="02010600030101010101" pitchFamily="2" charset="-122"/>
              </a:rPr>
              <a:t>’04001’</a:t>
            </a:r>
            <a:r>
              <a:rPr lang="zh-CN" altLang="en-US" dirty="0">
                <a:ea typeface="宋体" panose="02010600030101010101" pitchFamily="2" charset="-122"/>
              </a:rPr>
              <a:t>号学生的姓名改为‘刘辰’</a:t>
            </a:r>
          </a:p>
        </p:txBody>
      </p:sp>
      <p:sp>
        <p:nvSpPr>
          <p:cNvPr id="4" name="矩形 3"/>
          <p:cNvSpPr/>
          <p:nvPr/>
        </p:nvSpPr>
        <p:spPr>
          <a:xfrm>
            <a:off x="4823035" y="4422209"/>
            <a:ext cx="4074740" cy="1887696"/>
          </a:xfrm>
          <a:prstGeom prst="rect">
            <a:avLst/>
          </a:prstGeom>
          <a:solidFill>
            <a:schemeClr val="bg1">
              <a:lumMod val="90000"/>
            </a:schemeClr>
          </a:solidFill>
        </p:spPr>
        <p:txBody>
          <a:bodyPr wrap="square">
            <a:spAutoFit/>
          </a:bodyPr>
          <a:lstStyle/>
          <a:p>
            <a:pPr marL="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UPDATE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굴림" pitchFamily="50" charset="-127"/>
                <a:cs typeface="+mn-cs"/>
              </a:rPr>
              <a:t>Student</a:t>
            </a:r>
          </a:p>
          <a:p>
            <a:pPr marL="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Sname</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刘辰</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a:p>
            <a:pPr marL="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WHERE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 04001 ' </a:t>
            </a:r>
          </a:p>
          <a:p>
            <a:pPr marL="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AND </a:t>
            </a:r>
            <a:r>
              <a:rPr kumimoji="0" lang="en-US" altLang="zh-CN" sz="2400" b="0" i="0" u="none" strike="noStrike" kern="1200" cap="none" spc="0" normalizeH="0" baseline="0" noProof="0" dirty="0" err="1">
                <a:ln>
                  <a:noFill/>
                </a:ln>
                <a:solidFill>
                  <a:srgbClr val="FF0000"/>
                </a:solidFill>
                <a:effectLst/>
                <a:uLnTx/>
                <a:uFillTx/>
                <a:latin typeface="Times New Roman" panose="02020603050405020304" pitchFamily="18" charset="0"/>
                <a:ea typeface="굴림" pitchFamily="50" charset="-127"/>
                <a:cs typeface="+mn-cs"/>
              </a:rPr>
              <a:t>Sdept</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굴림" pitchFamily="50" charset="-127"/>
                <a:cs typeface="+mn-cs"/>
              </a:rPr>
              <a:t>= 'IS'</a:t>
            </a:r>
            <a:endPar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굴림" pitchFamily="50" charset="-127"/>
              <a:cs typeface="+mn-cs"/>
            </a:endParaRPr>
          </a:p>
        </p:txBody>
      </p:sp>
      <p:sp>
        <p:nvSpPr>
          <p:cNvPr id="5" name="矩形 4"/>
          <p:cNvSpPr/>
          <p:nvPr/>
        </p:nvSpPr>
        <p:spPr>
          <a:xfrm>
            <a:off x="395536" y="2954388"/>
            <a:ext cx="3492450" cy="1438855"/>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UPDATE  IS_Student_1</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SET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Sname</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刘辰</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WHERE  </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 04001 '</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
        <p:nvSpPr>
          <p:cNvPr id="7" name="任意多边形 6"/>
          <p:cNvSpPr/>
          <p:nvPr/>
        </p:nvSpPr>
        <p:spPr bwMode="auto">
          <a:xfrm>
            <a:off x="4107766" y="3474720"/>
            <a:ext cx="2616591" cy="844062"/>
          </a:xfrm>
          <a:custGeom>
            <a:avLst/>
            <a:gdLst>
              <a:gd name="connsiteX0" fmla="*/ 0 w 2616591"/>
              <a:gd name="connsiteY0" fmla="*/ 0 h 844062"/>
              <a:gd name="connsiteX1" fmla="*/ 1153551 w 2616591"/>
              <a:gd name="connsiteY1" fmla="*/ 154745 h 844062"/>
              <a:gd name="connsiteX2" fmla="*/ 2616591 w 2616591"/>
              <a:gd name="connsiteY2" fmla="*/ 844062 h 844062"/>
            </a:gdLst>
            <a:ahLst/>
            <a:cxnLst>
              <a:cxn ang="0">
                <a:pos x="connsiteX0" y="connsiteY0"/>
              </a:cxn>
              <a:cxn ang="0">
                <a:pos x="connsiteX1" y="connsiteY1"/>
              </a:cxn>
              <a:cxn ang="0">
                <a:pos x="connsiteX2" y="connsiteY2"/>
              </a:cxn>
            </a:cxnLst>
            <a:rect l="l" t="t" r="r" b="b"/>
            <a:pathLst>
              <a:path w="2616591" h="844062">
                <a:moveTo>
                  <a:pt x="0" y="0"/>
                </a:moveTo>
                <a:cubicBezTo>
                  <a:pt x="358726" y="7034"/>
                  <a:pt x="717453" y="14068"/>
                  <a:pt x="1153551" y="154745"/>
                </a:cubicBezTo>
                <a:cubicBezTo>
                  <a:pt x="1589649" y="295422"/>
                  <a:pt x="2103120" y="569742"/>
                  <a:pt x="2616591" y="844062"/>
                </a:cubicBezTo>
              </a:path>
            </a:pathLst>
          </a:custGeom>
          <a:noFill/>
          <a:ln w="3810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669900"/>
              </a:solidFill>
              <a:effectLst/>
              <a:uLnTx/>
              <a:uFillTx/>
              <a:latin typeface="Lucida Sans Unicode" pitchFamily="34" charset="0"/>
              <a:ea typeface="굴림" pitchFamily="50" charset="-127"/>
              <a:cs typeface="+mn-cs"/>
            </a:endParaRPr>
          </a:p>
        </p:txBody>
      </p:sp>
      <p:sp>
        <p:nvSpPr>
          <p:cNvPr id="8" name="文本框 7"/>
          <p:cNvSpPr txBox="1"/>
          <p:nvPr/>
        </p:nvSpPr>
        <p:spPr>
          <a:xfrm>
            <a:off x="5535536" y="3278727"/>
            <a:ext cx="1415773" cy="461665"/>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视图消解</a:t>
            </a:r>
          </a:p>
        </p:txBody>
      </p:sp>
    </p:spTree>
    <p:extLst>
      <p:ext uri="{BB962C8B-B14F-4D97-AF65-F5344CB8AC3E}">
        <p14:creationId xmlns:p14="http://schemas.microsoft.com/office/powerpoint/2010/main" val="8962969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a:t>
            </a:r>
          </a:p>
        </p:txBody>
      </p:sp>
      <p:graphicFrame>
        <p:nvGraphicFramePr>
          <p:cNvPr id="4" name="表格 3"/>
          <p:cNvGraphicFramePr>
            <a:graphicFrameLocks noGrp="1"/>
          </p:cNvGraphicFramePr>
          <p:nvPr/>
        </p:nvGraphicFramePr>
        <p:xfrm>
          <a:off x="152758" y="3717032"/>
          <a:ext cx="4968550" cy="2201372"/>
        </p:xfrm>
        <a:graphic>
          <a:graphicData uri="http://schemas.openxmlformats.org/drawingml/2006/table">
            <a:tbl>
              <a:tblPr firstRow="1" bandRow="1">
                <a:tableStyleId>{5C22544A-7EE6-4342-B048-85BDC9FD1C3A}</a:tableStyleId>
              </a:tblPr>
              <a:tblGrid>
                <a:gridCol w="993710">
                  <a:extLst>
                    <a:ext uri="{9D8B030D-6E8A-4147-A177-3AD203B41FA5}">
                      <a16:colId xmlns:a16="http://schemas.microsoft.com/office/drawing/2014/main" val="20000"/>
                    </a:ext>
                  </a:extLst>
                </a:gridCol>
                <a:gridCol w="1166529">
                  <a:extLst>
                    <a:ext uri="{9D8B030D-6E8A-4147-A177-3AD203B41FA5}">
                      <a16:colId xmlns:a16="http://schemas.microsoft.com/office/drawing/2014/main" val="20001"/>
                    </a:ext>
                  </a:extLst>
                </a:gridCol>
                <a:gridCol w="820891">
                  <a:extLst>
                    <a:ext uri="{9D8B030D-6E8A-4147-A177-3AD203B41FA5}">
                      <a16:colId xmlns:a16="http://schemas.microsoft.com/office/drawing/2014/main" val="20002"/>
                    </a:ext>
                  </a:extLst>
                </a:gridCol>
                <a:gridCol w="993710">
                  <a:extLst>
                    <a:ext uri="{9D8B030D-6E8A-4147-A177-3AD203B41FA5}">
                      <a16:colId xmlns:a16="http://schemas.microsoft.com/office/drawing/2014/main" val="20003"/>
                    </a:ext>
                  </a:extLst>
                </a:gridCol>
                <a:gridCol w="993710">
                  <a:extLst>
                    <a:ext uri="{9D8B030D-6E8A-4147-A177-3AD203B41FA5}">
                      <a16:colId xmlns:a16="http://schemas.microsoft.com/office/drawing/2014/main" val="20004"/>
                    </a:ext>
                  </a:extLst>
                </a:gridCol>
              </a:tblGrid>
              <a:tr h="35470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
        <p:nvSpPr>
          <p:cNvPr id="5" name="矩形 4"/>
          <p:cNvSpPr/>
          <p:nvPr/>
        </p:nvSpPr>
        <p:spPr>
          <a:xfrm>
            <a:off x="810559" y="1437932"/>
            <a:ext cx="3652948" cy="1631216"/>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CREATE VIEW IS_Student_1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SELECT </a:t>
            </a:r>
            <a:r>
              <a:rPr kumimoji="0" lang="en-US" altLang="zh-CN" sz="20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Sno</a:t>
            </a: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t>
            </a:r>
            <a:r>
              <a:rPr kumimoji="0" lang="en-US" altLang="zh-CN" sz="20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Sname</a:t>
            </a: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0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'IS'</a:t>
            </a:r>
            <a:endParaRPr kumimoji="0" lang="zh-CN" altLang="en-US"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graphicFrame>
        <p:nvGraphicFramePr>
          <p:cNvPr id="6" name="表格 5"/>
          <p:cNvGraphicFramePr>
            <a:graphicFrameLocks noGrp="1"/>
          </p:cNvGraphicFramePr>
          <p:nvPr/>
        </p:nvGraphicFramePr>
        <p:xfrm>
          <a:off x="5868144" y="1452286"/>
          <a:ext cx="3153949" cy="1299886"/>
        </p:xfrm>
        <a:graphic>
          <a:graphicData uri="http://schemas.openxmlformats.org/drawingml/2006/table">
            <a:tbl>
              <a:tblPr firstRow="1" bandRow="1">
                <a:tableStyleId>{5C22544A-7EE6-4342-B048-85BDC9FD1C3A}</a:tableStyleId>
              </a:tblPr>
              <a:tblGrid>
                <a:gridCol w="993710">
                  <a:extLst>
                    <a:ext uri="{9D8B030D-6E8A-4147-A177-3AD203B41FA5}">
                      <a16:colId xmlns:a16="http://schemas.microsoft.com/office/drawing/2014/main" val="20000"/>
                    </a:ext>
                  </a:extLst>
                </a:gridCol>
                <a:gridCol w="1166529">
                  <a:extLst>
                    <a:ext uri="{9D8B030D-6E8A-4147-A177-3AD203B41FA5}">
                      <a16:colId xmlns:a16="http://schemas.microsoft.com/office/drawing/2014/main" val="20001"/>
                    </a:ext>
                  </a:extLst>
                </a:gridCol>
                <a:gridCol w="993710">
                  <a:extLst>
                    <a:ext uri="{9D8B030D-6E8A-4147-A177-3AD203B41FA5}">
                      <a16:colId xmlns:a16="http://schemas.microsoft.com/office/drawing/2014/main" val="20002"/>
                    </a:ext>
                  </a:extLst>
                </a:gridCol>
              </a:tblGrid>
              <a:tr h="354709">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45074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7" name="矩形 6"/>
          <p:cNvSpPr/>
          <p:nvPr/>
        </p:nvSpPr>
        <p:spPr>
          <a:xfrm>
            <a:off x="5868144" y="3933056"/>
            <a:ext cx="3153949" cy="1438855"/>
          </a:xfrm>
          <a:prstGeom prst="rect">
            <a:avLst/>
          </a:prstGeom>
          <a:solidFill>
            <a:schemeClr val="accent6">
              <a:lumMod val="20000"/>
              <a:lumOff val="8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UPDATE  IS_Student_1</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Sname</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刘辰</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WHERE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 04001 '</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cxnSp>
        <p:nvCxnSpPr>
          <p:cNvPr id="9" name="直接箭头连接符 8"/>
          <p:cNvCxnSpPr>
            <a:stCxn id="4" idx="0"/>
          </p:cNvCxnSpPr>
          <p:nvPr/>
        </p:nvCxnSpPr>
        <p:spPr bwMode="auto">
          <a:xfrm flipV="1">
            <a:off x="2637033" y="3069148"/>
            <a:ext cx="0" cy="647884"/>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endCxn id="6" idx="1"/>
          </p:cNvCxnSpPr>
          <p:nvPr/>
        </p:nvCxnSpPr>
        <p:spPr bwMode="auto">
          <a:xfrm>
            <a:off x="4463507" y="2102229"/>
            <a:ext cx="1404637" cy="0"/>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endCxn id="7" idx="0"/>
          </p:cNvCxnSpPr>
          <p:nvPr/>
        </p:nvCxnSpPr>
        <p:spPr bwMode="auto">
          <a:xfrm>
            <a:off x="7445118" y="2750113"/>
            <a:ext cx="1" cy="1182943"/>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H="1">
            <a:off x="5144929" y="4865374"/>
            <a:ext cx="699594" cy="0"/>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p:cNvSpPr txBox="1"/>
          <p:nvPr/>
        </p:nvSpPr>
        <p:spPr>
          <a:xfrm>
            <a:off x="1231496" y="4589527"/>
            <a:ext cx="1008112" cy="400110"/>
          </a:xfrm>
          <a:prstGeom prst="rect">
            <a:avLst/>
          </a:prstGeom>
          <a:solidFill>
            <a:schemeClr val="bg1">
              <a:lumMod val="90000"/>
            </a:schemeClr>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刘辰</a:t>
            </a:r>
          </a:p>
        </p:txBody>
      </p:sp>
      <p:sp>
        <p:nvSpPr>
          <p:cNvPr id="21" name="文本框 20"/>
          <p:cNvSpPr txBox="1"/>
          <p:nvPr/>
        </p:nvSpPr>
        <p:spPr>
          <a:xfrm>
            <a:off x="6941062" y="1867542"/>
            <a:ext cx="1008112" cy="400110"/>
          </a:xfrm>
          <a:prstGeom prst="rect">
            <a:avLst/>
          </a:prstGeom>
          <a:solidFill>
            <a:schemeClr val="bg1">
              <a:lumMod val="90000"/>
            </a:schemeClr>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刘辰</a:t>
            </a:r>
          </a:p>
        </p:txBody>
      </p:sp>
      <p:cxnSp>
        <p:nvCxnSpPr>
          <p:cNvPr id="23" name="直接箭头连接符 22"/>
          <p:cNvCxnSpPr>
            <a:stCxn id="20" idx="3"/>
          </p:cNvCxnSpPr>
          <p:nvPr/>
        </p:nvCxnSpPr>
        <p:spPr bwMode="auto">
          <a:xfrm flipV="1">
            <a:off x="2239608" y="2314585"/>
            <a:ext cx="4799706" cy="2474997"/>
          </a:xfrm>
          <a:prstGeom prst="straightConnector1">
            <a:avLst/>
          </a:prstGeom>
          <a:noFill/>
          <a:ln w="38100" cap="flat" cmpd="sng" algn="ctr">
            <a:solidFill>
              <a:srgbClr val="FF33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1289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ea typeface="宋体" charset="-122"/>
              </a:rPr>
              <a:t>数据库对象</a:t>
            </a:r>
          </a:p>
        </p:txBody>
      </p:sp>
      <p:sp>
        <p:nvSpPr>
          <p:cNvPr id="9219" name="Rectangle 3"/>
          <p:cNvSpPr>
            <a:spLocks noGrp="1" noChangeArrowheads="1"/>
          </p:cNvSpPr>
          <p:nvPr>
            <p:ph type="body" idx="1"/>
          </p:nvPr>
        </p:nvSpPr>
        <p:spPr>
          <a:xfrm>
            <a:off x="185738" y="1084660"/>
            <a:ext cx="8762382" cy="832172"/>
          </a:xfrm>
          <a:solidFill>
            <a:schemeClr val="accent5">
              <a:lumMod val="20000"/>
              <a:lumOff val="80000"/>
            </a:schemeClr>
          </a:solidFill>
        </p:spPr>
        <p:txBody>
          <a:bodyPr/>
          <a:lstStyle/>
          <a:p>
            <a:pPr eaLnBrk="1" hangingPunct="1">
              <a:lnSpc>
                <a:spcPct val="80000"/>
              </a:lnSpc>
            </a:pPr>
            <a:r>
              <a:rPr lang="en-US" altLang="zh-CN" sz="2400" dirty="0">
                <a:ea typeface="宋体" charset="-122"/>
              </a:rPr>
              <a:t>Tables</a:t>
            </a:r>
            <a:r>
              <a:rPr lang="zh-CN" altLang="en-US" sz="2400" dirty="0">
                <a:ea typeface="宋体" charset="-122"/>
              </a:rPr>
              <a:t>（表，关系，真实存放数据的）</a:t>
            </a:r>
          </a:p>
          <a:p>
            <a:pPr marL="342900" lvl="1" indent="-342900">
              <a:lnSpc>
                <a:spcPct val="80000"/>
              </a:lnSpc>
              <a:buClr>
                <a:schemeClr val="folHlink"/>
              </a:buClr>
              <a:buSzPct val="110000"/>
              <a:buFont typeface="Wingdings" pitchFamily="2" charset="2"/>
              <a:buChar char="•"/>
            </a:pPr>
            <a:r>
              <a:rPr lang="en-US" altLang="zh-CN" b="1" dirty="0">
                <a:ea typeface="宋体" charset="-122"/>
                <a:cs typeface="+mn-cs"/>
              </a:rPr>
              <a:t>Exists in </a:t>
            </a:r>
            <a:r>
              <a:rPr lang="en-US" altLang="zh-CN" b="1" dirty="0" err="1">
                <a:ea typeface="宋体" charset="-122"/>
                <a:cs typeface="+mn-cs"/>
              </a:rPr>
              <a:t>database,can</a:t>
            </a:r>
            <a:r>
              <a:rPr lang="en-US" altLang="zh-CN" b="1" dirty="0">
                <a:ea typeface="宋体" charset="-122"/>
                <a:cs typeface="+mn-cs"/>
              </a:rPr>
              <a:t> be queried and modified</a:t>
            </a:r>
            <a:r>
              <a:rPr lang="zh-CN" altLang="en-US" b="1" dirty="0">
                <a:ea typeface="宋体" charset="-122"/>
                <a:cs typeface="+mn-cs"/>
              </a:rPr>
              <a:t>。</a:t>
            </a:r>
          </a:p>
        </p:txBody>
      </p:sp>
      <p:sp>
        <p:nvSpPr>
          <p:cNvPr id="4" name="Rectangle 3"/>
          <p:cNvSpPr txBox="1">
            <a:spLocks noChangeArrowheads="1"/>
          </p:cNvSpPr>
          <p:nvPr/>
        </p:nvSpPr>
        <p:spPr bwMode="auto">
          <a:xfrm>
            <a:off x="241176" y="5677038"/>
            <a:ext cx="8704915" cy="443111"/>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pPr>
            <a:r>
              <a:rPr lang="zh-CN" altLang="en-US" sz="2400" kern="0" dirty="0">
                <a:ea typeface="宋体" charset="-122"/>
              </a:rPr>
              <a:t>存储文件</a:t>
            </a:r>
            <a:endParaRPr lang="en-US" altLang="zh-CN" kern="0" dirty="0">
              <a:ea typeface="宋体" charset="-122"/>
            </a:endParaRPr>
          </a:p>
        </p:txBody>
      </p:sp>
      <p:sp>
        <p:nvSpPr>
          <p:cNvPr id="6" name="Rectangle 3"/>
          <p:cNvSpPr txBox="1">
            <a:spLocks noChangeArrowheads="1"/>
          </p:cNvSpPr>
          <p:nvPr/>
        </p:nvSpPr>
        <p:spPr bwMode="auto">
          <a:xfrm>
            <a:off x="185738" y="1922714"/>
            <a:ext cx="8762382" cy="1874221"/>
          </a:xfrm>
          <a:prstGeom prst="rect">
            <a:avLst/>
          </a:pr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pPr>
            <a:r>
              <a:rPr lang="en-US" altLang="zh-CN" sz="2400" kern="0" dirty="0">
                <a:ea typeface="宋体" charset="-122"/>
              </a:rPr>
              <a:t>Views</a:t>
            </a:r>
            <a:r>
              <a:rPr lang="zh-CN" altLang="en-US" sz="2400" kern="0" dirty="0">
                <a:ea typeface="宋体" charset="-122"/>
              </a:rPr>
              <a:t>（视图，虚表，用</a:t>
            </a:r>
            <a:r>
              <a:rPr lang="en-US" altLang="zh-CN" sz="2400" kern="0" dirty="0" err="1">
                <a:ea typeface="宋体" charset="-122"/>
              </a:rPr>
              <a:t>sql</a:t>
            </a:r>
            <a:r>
              <a:rPr lang="zh-CN" altLang="en-US" sz="2400" kern="0" dirty="0">
                <a:ea typeface="宋体" charset="-122"/>
              </a:rPr>
              <a:t>从已有表或视图构建的）</a:t>
            </a:r>
            <a:endParaRPr lang="en-US" altLang="zh-CN" sz="2400" kern="0" dirty="0">
              <a:ea typeface="宋体" charset="-122"/>
            </a:endParaRPr>
          </a:p>
          <a:p>
            <a:pPr marL="0" indent="0">
              <a:lnSpc>
                <a:spcPct val="80000"/>
              </a:lnSpc>
              <a:buNone/>
            </a:pPr>
            <a:r>
              <a:rPr lang="en-US" altLang="zh-CN" sz="2400" kern="0" dirty="0">
                <a:ea typeface="宋体" charset="-122"/>
              </a:rPr>
              <a:t>    not real </a:t>
            </a:r>
            <a:r>
              <a:rPr lang="en-US" altLang="zh-CN" sz="2400" kern="0" dirty="0" err="1">
                <a:ea typeface="宋体" charset="-122"/>
              </a:rPr>
              <a:t>tables,constructed</a:t>
            </a:r>
            <a:r>
              <a:rPr lang="en-US" altLang="zh-CN" sz="2400" kern="0" dirty="0">
                <a:ea typeface="宋体" charset="-122"/>
              </a:rPr>
              <a:t> by user when needed</a:t>
            </a:r>
            <a:endParaRPr lang="zh-CN" altLang="en-US" sz="2400" kern="0" dirty="0">
              <a:ea typeface="宋体" charset="-122"/>
            </a:endParaRPr>
          </a:p>
          <a:p>
            <a:pPr lvl="1">
              <a:lnSpc>
                <a:spcPct val="80000"/>
              </a:lnSpc>
              <a:buFont typeface="Wingdings" pitchFamily="2" charset="2"/>
              <a:buChar char="n"/>
            </a:pPr>
            <a:r>
              <a:rPr lang="zh-CN" altLang="en-US" sz="2000" b="0" kern="0" dirty="0">
                <a:ea typeface="宋体" charset="-122"/>
              </a:rPr>
              <a:t>虚表，从一个或几个</a:t>
            </a:r>
            <a:r>
              <a:rPr lang="en-US" altLang="zh-CN" sz="2000" b="0" kern="0" dirty="0">
                <a:ea typeface="宋体" charset="-122"/>
              </a:rPr>
              <a:t>table</a:t>
            </a:r>
            <a:r>
              <a:rPr lang="zh-CN" altLang="en-US" sz="2000" b="0" kern="0" dirty="0">
                <a:ea typeface="宋体" charset="-122"/>
              </a:rPr>
              <a:t>、</a:t>
            </a:r>
            <a:r>
              <a:rPr lang="en-US" altLang="zh-CN" sz="2000" b="0" kern="0" dirty="0">
                <a:ea typeface="宋体" charset="-122"/>
              </a:rPr>
              <a:t>view</a:t>
            </a:r>
            <a:r>
              <a:rPr lang="zh-CN" altLang="en-US" sz="2000" b="0" kern="0" dirty="0">
                <a:ea typeface="宋体" charset="-122"/>
              </a:rPr>
              <a:t>导出</a:t>
            </a:r>
            <a:endParaRPr lang="en-US" altLang="zh-CN" sz="2000" b="0" kern="0" dirty="0">
              <a:ea typeface="宋体" charset="-122"/>
            </a:endParaRPr>
          </a:p>
          <a:p>
            <a:pPr lvl="1">
              <a:lnSpc>
                <a:spcPct val="80000"/>
              </a:lnSpc>
              <a:buFont typeface="Wingdings" pitchFamily="2" charset="2"/>
              <a:buChar char="n"/>
            </a:pPr>
            <a:r>
              <a:rPr lang="zh-CN" altLang="en-US" sz="2000" b="0" kern="0" dirty="0">
                <a:ea typeface="宋体" charset="-122"/>
              </a:rPr>
              <a:t>数据库中只存放视图的结构而不存放视图对应的数据；</a:t>
            </a:r>
            <a:endParaRPr lang="en-US" altLang="zh-CN" sz="2000" b="0" kern="0" dirty="0">
              <a:ea typeface="宋体" charset="-122"/>
            </a:endParaRPr>
          </a:p>
          <a:p>
            <a:pPr lvl="1">
              <a:lnSpc>
                <a:spcPct val="80000"/>
              </a:lnSpc>
              <a:buFont typeface="Wingdings" pitchFamily="2" charset="2"/>
              <a:buChar char="n"/>
            </a:pPr>
            <a:r>
              <a:rPr lang="zh-CN" altLang="en-US" sz="2000" b="0" kern="0" dirty="0">
                <a:ea typeface="宋体" charset="-122"/>
              </a:rPr>
              <a:t>可以基于存在的视图定义新的视图；</a:t>
            </a:r>
            <a:endParaRPr lang="en-US" altLang="zh-CN" sz="2000" b="0" kern="0" dirty="0">
              <a:ea typeface="宋体" charset="-122"/>
            </a:endParaRPr>
          </a:p>
          <a:p>
            <a:pPr marL="457200" lvl="1" indent="0">
              <a:lnSpc>
                <a:spcPct val="80000"/>
              </a:lnSpc>
              <a:buNone/>
            </a:pPr>
            <a:endParaRPr lang="zh-CN" altLang="en-US" sz="2000" b="0" kern="0" dirty="0">
              <a:ea typeface="宋体" charset="-122"/>
            </a:endParaRPr>
          </a:p>
        </p:txBody>
      </p:sp>
      <p:sp>
        <p:nvSpPr>
          <p:cNvPr id="2" name="Rectangle 3">
            <a:extLst>
              <a:ext uri="{FF2B5EF4-FFF2-40B4-BE49-F238E27FC236}">
                <a16:creationId xmlns:a16="http://schemas.microsoft.com/office/drawing/2014/main" id="{9C709934-988C-DAD1-F6E9-C1C43EFA5C65}"/>
              </a:ext>
            </a:extLst>
          </p:cNvPr>
          <p:cNvSpPr txBox="1">
            <a:spLocks noChangeArrowheads="1"/>
          </p:cNvSpPr>
          <p:nvPr/>
        </p:nvSpPr>
        <p:spPr bwMode="auto">
          <a:xfrm>
            <a:off x="176001" y="3796935"/>
            <a:ext cx="8742098" cy="1872208"/>
          </a:xfrm>
          <a:prstGeom prst="rect">
            <a:avLst/>
          </a:prstGeom>
          <a:solidFill>
            <a:srgbClr val="FFFFCC"/>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buSzPct val="65000"/>
              <a:buFont typeface="Wingdings" panose="05000000000000000000" pitchFamily="2" charset="2"/>
              <a:buChar char="l"/>
            </a:pPr>
            <a:r>
              <a:rPr lang="zh-CN" altLang="en-US" sz="2400" kern="0" dirty="0">
                <a:ea typeface="宋体" charset="-122"/>
              </a:rPr>
              <a:t>索引</a:t>
            </a:r>
            <a:r>
              <a:rPr lang="en-US" altLang="zh-CN" sz="2400" kern="0" dirty="0">
                <a:ea typeface="宋体" charset="-122"/>
              </a:rPr>
              <a:t>index</a:t>
            </a:r>
          </a:p>
          <a:p>
            <a:pPr lvl="1">
              <a:lnSpc>
                <a:spcPct val="150000"/>
              </a:lnSpc>
              <a:buFont typeface="Wingdings" pitchFamily="2" charset="2"/>
              <a:buChar char="n"/>
            </a:pPr>
            <a:r>
              <a:rPr lang="zh-CN" altLang="en-US" sz="2000" b="0" kern="0" dirty="0">
                <a:ea typeface="宋体" charset="-122"/>
              </a:rPr>
              <a:t>一种特殊的存储结构，伴随基本表存在，是基本表中若干属性（组）的有序结构；</a:t>
            </a:r>
            <a:endParaRPr lang="en-US" altLang="zh-CN" sz="2000" b="0" kern="0" dirty="0">
              <a:ea typeface="宋体" charset="-122"/>
            </a:endParaRPr>
          </a:p>
          <a:p>
            <a:pPr lvl="1">
              <a:lnSpc>
                <a:spcPct val="150000"/>
              </a:lnSpc>
              <a:buFont typeface="Wingdings" pitchFamily="2" charset="2"/>
              <a:buChar char="n"/>
            </a:pPr>
            <a:r>
              <a:rPr lang="zh-CN" altLang="en-US" sz="2000" b="0" kern="0" dirty="0">
                <a:ea typeface="宋体" charset="-122"/>
              </a:rPr>
              <a:t>用于加快数据库的查询速度。</a:t>
            </a:r>
          </a:p>
        </p:txBody>
      </p:sp>
    </p:spTree>
    <p:extLst>
      <p:ext uri="{BB962C8B-B14F-4D97-AF65-F5344CB8AC3E}">
        <p14:creationId xmlns:p14="http://schemas.microsoft.com/office/powerpoint/2010/main" val="50719685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wipe(down)">
                                      <p:cBhvr>
                                        <p:cTn id="7" dur="500"/>
                                        <p:tgtEl>
                                          <p:spTgt spid="921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219">
                                            <p:txEl>
                                              <p:pRg st="0" end="0"/>
                                            </p:txEl>
                                          </p:spTgt>
                                        </p:tgtEl>
                                        <p:attrNameLst>
                                          <p:attrName>style.visibility</p:attrName>
                                        </p:attrNameLst>
                                      </p:cBhvr>
                                      <p:to>
                                        <p:strVal val="visible"/>
                                      </p:to>
                                    </p:set>
                                    <p:animEffect transition="in" filter="wipe(down)">
                                      <p:cBhvr>
                                        <p:cTn id="10" dur="500"/>
                                        <p:tgtEl>
                                          <p:spTgt spid="9219">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Effect transition="in" filter="wipe(down)">
                                      <p:cBhvr>
                                        <p:cTn id="13" dur="500"/>
                                        <p:tgtEl>
                                          <p:spTgt spid="921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nimBg="1"/>
      <p:bldP spid="4" grpId="0" animBg="1"/>
      <p:bldP spid="6" grpId="0" animBg="1"/>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视图更新：插入数据</a:t>
            </a:r>
          </a:p>
        </p:txBody>
      </p:sp>
      <p:sp>
        <p:nvSpPr>
          <p:cNvPr id="3" name="内容占位符 2"/>
          <p:cNvSpPr>
            <a:spLocks noGrp="1"/>
          </p:cNvSpPr>
          <p:nvPr>
            <p:ph idx="1"/>
          </p:nvPr>
        </p:nvSpPr>
        <p:spPr>
          <a:xfrm>
            <a:off x="71438" y="1191812"/>
            <a:ext cx="8958262" cy="10130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向信息系学生视图</a:t>
            </a:r>
            <a:r>
              <a:rPr lang="en-US" altLang="zh-CN" dirty="0">
                <a:ea typeface="宋体" panose="02010600030101010101" pitchFamily="2" charset="-122"/>
              </a:rPr>
              <a:t>IS_Student_2</a:t>
            </a:r>
            <a:r>
              <a:rPr lang="zh-CN" altLang="en-US" dirty="0">
                <a:ea typeface="宋体" panose="02010600030101010101" pitchFamily="2" charset="-122"/>
              </a:rPr>
              <a:t>中插入一条新的学生记录</a:t>
            </a:r>
          </a:p>
        </p:txBody>
      </p:sp>
      <p:sp>
        <p:nvSpPr>
          <p:cNvPr id="4" name="矩形 3"/>
          <p:cNvSpPr/>
          <p:nvPr/>
        </p:nvSpPr>
        <p:spPr>
          <a:xfrm>
            <a:off x="185738" y="2512622"/>
            <a:ext cx="4572000" cy="1107996"/>
          </a:xfrm>
          <a:prstGeom prst="rect">
            <a:avLst/>
          </a:prstGeom>
          <a:solidFill>
            <a:schemeClr val="bg1">
              <a:lumMod val="9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INSERT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INTO </a:t>
            </a:r>
            <a:r>
              <a:rPr kumimoji="0" lang="en-US" altLang="zh-CN" sz="2200" b="0"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IS_Student_2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VALUES (‘09115’</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，‘赵新’</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 20)</a:t>
            </a:r>
            <a:endParaRPr kumimoji="0" lang="zh-CN" altLang="en-US" sz="2000" b="0" i="0" u="none" strike="noStrike" kern="1200" cap="none" spc="0" normalizeH="0" baseline="0" noProof="0" dirty="0">
              <a:ln>
                <a:noFill/>
              </a:ln>
              <a:solidFill>
                <a:srgbClr val="000000"/>
              </a:solidFill>
              <a:effectLst/>
              <a:uLnTx/>
              <a:uFillTx/>
              <a:latin typeface="Lucida Sans Unicode" pitchFamily="34" charset="0"/>
              <a:ea typeface="굴림" pitchFamily="50" charset="-127"/>
              <a:cs typeface="+mn-cs"/>
            </a:endParaRPr>
          </a:p>
        </p:txBody>
      </p:sp>
      <p:sp>
        <p:nvSpPr>
          <p:cNvPr id="5" name="矩形 4"/>
          <p:cNvSpPr/>
          <p:nvPr/>
        </p:nvSpPr>
        <p:spPr>
          <a:xfrm>
            <a:off x="156180" y="5107256"/>
            <a:ext cx="6624736" cy="1107996"/>
          </a:xfrm>
          <a:prstGeom prst="rect">
            <a:avLst/>
          </a:prstGeom>
          <a:solidFill>
            <a:schemeClr val="bg1">
              <a:lumMod val="9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INSERT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INTO   </a:t>
            </a:r>
            <a:r>
              <a:rPr kumimoji="0" lang="en-US" altLang="zh-CN" sz="2200" b="0" i="0" u="none" strike="noStrike" kern="1200" cap="none" spc="0" normalizeH="0" baseline="0" noProof="0" dirty="0">
                <a:ln>
                  <a:noFill/>
                </a:ln>
                <a:solidFill>
                  <a:srgbClr val="C00000"/>
                </a:solidFill>
                <a:effectLst/>
                <a:uLnTx/>
                <a:uFillTx/>
                <a:latin typeface="Lucida Sans Unicode" pitchFamily="34" charset="0"/>
                <a:ea typeface="宋体" panose="02010600030101010101" pitchFamily="2" charset="-122"/>
                <a:cs typeface="+mn-cs"/>
              </a:rPr>
              <a:t>Student</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err="1">
                <a:ln>
                  <a:noFill/>
                </a:ln>
                <a:solidFill>
                  <a:srgbClr val="000000"/>
                </a:solidFill>
                <a:effectLst/>
                <a:uLnTx/>
                <a:uFillTx/>
                <a:latin typeface="Lucida Sans Unicode" pitchFamily="34" charset="0"/>
                <a:ea typeface="宋体" panose="02010600030101010101" pitchFamily="2" charset="-122"/>
                <a:cs typeface="+mn-cs"/>
              </a:rPr>
              <a:t>Sno</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err="1">
                <a:ln>
                  <a:noFill/>
                </a:ln>
                <a:solidFill>
                  <a:srgbClr val="000000"/>
                </a:solidFill>
                <a:effectLst/>
                <a:uLnTx/>
                <a:uFillTx/>
                <a:latin typeface="Lucida Sans Unicode" pitchFamily="34" charset="0"/>
                <a:ea typeface="宋体" panose="02010600030101010101" pitchFamily="2" charset="-122"/>
                <a:cs typeface="+mn-cs"/>
              </a:rPr>
              <a:t>Sname</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Sage</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err="1">
                <a:ln>
                  <a:noFill/>
                </a:ln>
                <a:solidFill>
                  <a:srgbClr val="000000"/>
                </a:solidFill>
                <a:effectLst/>
                <a:uLnTx/>
                <a:uFillTx/>
                <a:latin typeface="Lucida Sans Unicode" pitchFamily="34" charset="0"/>
                <a:ea typeface="宋体" panose="02010600030101010101" pitchFamily="2" charset="-122"/>
                <a:cs typeface="+mn-cs"/>
              </a:rPr>
              <a:t>Sdept</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VALUES (' 09115 '</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赵新</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20</a:t>
            </a:r>
            <a:r>
              <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a:t>
            </a:r>
            <a:r>
              <a:rPr kumimoji="0" lang="en-US" altLang="zh-CN" sz="2200" b="0" i="0" u="none" strike="noStrike" kern="1200" cap="none" spc="0" normalizeH="0" baseline="0" noProof="0" dirty="0">
                <a:ln>
                  <a:noFill/>
                </a:ln>
                <a:solidFill>
                  <a:srgbClr val="3366CC"/>
                </a:solidFill>
                <a:effectLst/>
                <a:uLnTx/>
                <a:uFillTx/>
                <a:latin typeface="Lucida Sans Unicode" pitchFamily="34" charset="0"/>
                <a:ea typeface="宋体" panose="02010600030101010101" pitchFamily="2" charset="-122"/>
                <a:cs typeface="+mn-cs"/>
              </a:rPr>
              <a:t>IS</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 )</a:t>
            </a:r>
            <a:endPar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endParaRPr>
          </a:p>
        </p:txBody>
      </p:sp>
      <p:sp>
        <p:nvSpPr>
          <p:cNvPr id="6" name="矩形 5"/>
          <p:cNvSpPr/>
          <p:nvPr/>
        </p:nvSpPr>
        <p:spPr>
          <a:xfrm>
            <a:off x="5202112" y="2156548"/>
            <a:ext cx="3851920" cy="1938992"/>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CREATE VIEW IS_Student_2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AS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SELECT </a:t>
            </a:r>
            <a:r>
              <a:rPr kumimoji="0" lang="en-US" altLang="zh-CN" sz="20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Sno</a:t>
            </a:r>
            <a:r>
              <a:rPr kumimoji="0" lang="zh-CN" altLang="en-US"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0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Sname</a:t>
            </a:r>
            <a:r>
              <a:rPr kumimoji="0" lang="zh-CN" altLang="en-US"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a:t>
            </a: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Sage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FROM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WHERE  </a:t>
            </a:r>
            <a:r>
              <a:rPr kumimoji="0" lang="en-US" altLang="zh-CN" sz="2000" b="0" i="0" u="none" strike="noStrike" kern="1200" cap="none" spc="0" normalizeH="0" baseline="0" noProof="0" dirty="0" err="1">
                <a:ln>
                  <a:noFill/>
                </a:ln>
                <a:solidFill>
                  <a:srgbClr val="003399"/>
                </a:solidFill>
                <a:effectLst/>
                <a:uLnTx/>
                <a:uFillTx/>
                <a:latin typeface="Times New Roman" panose="02020603050405020304" pitchFamily="18" charset="0"/>
                <a:ea typeface="굴림" pitchFamily="50" charset="-127"/>
                <a:cs typeface="+mn-cs"/>
              </a:rPr>
              <a:t>Sdept</a:t>
            </a: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'IS'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rPr>
              <a:t>        WITH CHECK OPTION</a:t>
            </a:r>
            <a:endParaRPr kumimoji="0" lang="zh-CN" altLang="en-US" sz="2000" b="0" i="0" u="none" strike="noStrike" kern="1200" cap="none" spc="0" normalizeH="0" baseline="0" noProof="0" dirty="0">
              <a:ln>
                <a:noFill/>
              </a:ln>
              <a:solidFill>
                <a:srgbClr val="003399"/>
              </a:solidFill>
              <a:effectLst/>
              <a:uLnTx/>
              <a:uFillTx/>
              <a:latin typeface="Times New Roman" panose="02020603050405020304" pitchFamily="18" charset="0"/>
              <a:ea typeface="굴림" pitchFamily="50" charset="-127"/>
              <a:cs typeface="+mn-cs"/>
            </a:endParaRPr>
          </a:p>
        </p:txBody>
      </p:sp>
      <p:cxnSp>
        <p:nvCxnSpPr>
          <p:cNvPr id="10" name="直接箭头连接符 9"/>
          <p:cNvCxnSpPr/>
          <p:nvPr/>
        </p:nvCxnSpPr>
        <p:spPr bwMode="auto">
          <a:xfrm>
            <a:off x="2432845" y="3691502"/>
            <a:ext cx="0" cy="1415754"/>
          </a:xfrm>
          <a:prstGeom prst="straightConnector1">
            <a:avLst/>
          </a:prstGeom>
          <a:noFill/>
          <a:ln w="5715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p:cNvSpPr txBox="1"/>
          <p:nvPr/>
        </p:nvSpPr>
        <p:spPr>
          <a:xfrm>
            <a:off x="2462432" y="4095540"/>
            <a:ext cx="1210588" cy="400110"/>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视图消解</a:t>
            </a:r>
          </a:p>
        </p:txBody>
      </p:sp>
    </p:spTree>
    <p:extLst>
      <p:ext uri="{BB962C8B-B14F-4D97-AF65-F5344CB8AC3E}">
        <p14:creationId xmlns:p14="http://schemas.microsoft.com/office/powerpoint/2010/main" val="70736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视图更新：删除数据</a:t>
            </a:r>
          </a:p>
        </p:txBody>
      </p:sp>
      <p:sp>
        <p:nvSpPr>
          <p:cNvPr id="3" name="内容占位符 2"/>
          <p:cNvSpPr>
            <a:spLocks noGrp="1"/>
          </p:cNvSpPr>
          <p:nvPr>
            <p:ph idx="1"/>
          </p:nvPr>
        </p:nvSpPr>
        <p:spPr>
          <a:xfrm>
            <a:off x="71438" y="1191812"/>
            <a:ext cx="8958262" cy="11570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删除信息系学生视图</a:t>
            </a:r>
            <a:r>
              <a:rPr lang="en-US" altLang="zh-CN" dirty="0">
                <a:ea typeface="宋体" panose="02010600030101010101" pitchFamily="2" charset="-122"/>
              </a:rPr>
              <a:t>IS_Student_1</a:t>
            </a:r>
            <a:r>
              <a:rPr lang="zh-CN" altLang="en-US" dirty="0">
                <a:ea typeface="宋体" panose="02010600030101010101" pitchFamily="2" charset="-122"/>
              </a:rPr>
              <a:t>中学号为</a:t>
            </a:r>
            <a:r>
              <a:rPr lang="en-US" altLang="zh-CN" dirty="0">
                <a:ea typeface="宋体" panose="02010600030101010101" pitchFamily="2" charset="-122"/>
              </a:rPr>
              <a:t>’04001’</a:t>
            </a:r>
            <a:r>
              <a:rPr lang="zh-CN" altLang="en-US" dirty="0">
                <a:ea typeface="宋体" panose="02010600030101010101" pitchFamily="2" charset="-122"/>
              </a:rPr>
              <a:t>的记录 </a:t>
            </a:r>
          </a:p>
        </p:txBody>
      </p:sp>
      <p:sp>
        <p:nvSpPr>
          <p:cNvPr id="4" name="矩形 3"/>
          <p:cNvSpPr/>
          <p:nvPr/>
        </p:nvSpPr>
        <p:spPr>
          <a:xfrm>
            <a:off x="467544" y="2564904"/>
            <a:ext cx="3507755" cy="1107996"/>
          </a:xfrm>
          <a:prstGeom prst="rect">
            <a:avLst/>
          </a:prstGeom>
          <a:solidFill>
            <a:schemeClr val="bg1">
              <a:lumMod val="9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DELETE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FROM IS_Student_1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WHERE </a:t>
            </a:r>
            <a:r>
              <a:rPr kumimoji="0" lang="en-US" altLang="zh-CN" sz="2200" b="0" i="0" u="none" strike="noStrike" kern="1200" cap="none" spc="0" normalizeH="0" baseline="0" noProof="0" dirty="0" err="1">
                <a:ln>
                  <a:noFill/>
                </a:ln>
                <a:solidFill>
                  <a:srgbClr val="000000"/>
                </a:solidFill>
                <a:effectLst/>
                <a:uLnTx/>
                <a:uFillTx/>
                <a:latin typeface="Lucida Sans Unicode" pitchFamily="34" charset="0"/>
                <a:ea typeface="宋体" panose="02010600030101010101" pitchFamily="2" charset="-122"/>
                <a:cs typeface="+mn-cs"/>
              </a:rPr>
              <a:t>Sno</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 '04001'</a:t>
            </a:r>
            <a:endPar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endParaRPr>
          </a:p>
        </p:txBody>
      </p:sp>
      <p:sp>
        <p:nvSpPr>
          <p:cNvPr id="5" name="矩形 4"/>
          <p:cNvSpPr/>
          <p:nvPr/>
        </p:nvSpPr>
        <p:spPr>
          <a:xfrm>
            <a:off x="4355976" y="4723025"/>
            <a:ext cx="3816424" cy="1446550"/>
          </a:xfrm>
          <a:prstGeom prst="rect">
            <a:avLst/>
          </a:prstGeom>
          <a:solidFill>
            <a:schemeClr val="bg1">
              <a:lumMod val="9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DELETE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FROM Student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WHERE </a:t>
            </a:r>
            <a:r>
              <a:rPr kumimoji="0" lang="en-US" altLang="zh-CN" sz="2200" b="0" i="0" u="none" strike="noStrike" kern="1200" cap="none" spc="0" normalizeH="0" baseline="0" noProof="0" dirty="0" err="1">
                <a:ln>
                  <a:noFill/>
                </a:ln>
                <a:solidFill>
                  <a:srgbClr val="000000"/>
                </a:solidFill>
                <a:effectLst/>
                <a:uLnTx/>
                <a:uFillTx/>
                <a:latin typeface="Lucida Sans Unicode" pitchFamily="34" charset="0"/>
                <a:ea typeface="宋体" panose="02010600030101010101" pitchFamily="2" charset="-122"/>
                <a:cs typeface="+mn-cs"/>
              </a:rPr>
              <a:t>Sno</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 '04001'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           AND </a:t>
            </a:r>
            <a:r>
              <a:rPr kumimoji="0" lang="en-US" altLang="zh-CN" sz="2200" b="0" i="0" u="none" strike="noStrike" kern="1200" cap="none" spc="0" normalizeH="0" baseline="0" noProof="0" dirty="0" err="1">
                <a:ln>
                  <a:noFill/>
                </a:ln>
                <a:solidFill>
                  <a:srgbClr val="000000"/>
                </a:solidFill>
                <a:effectLst/>
                <a:uLnTx/>
                <a:uFillTx/>
                <a:latin typeface="Lucida Sans Unicode" pitchFamily="34" charset="0"/>
                <a:ea typeface="宋体" panose="02010600030101010101" pitchFamily="2" charset="-122"/>
                <a:cs typeface="+mn-cs"/>
              </a:rPr>
              <a:t>Sdept</a:t>
            </a:r>
            <a:r>
              <a:rPr kumimoji="0" lang="en-US" altLang="zh-CN"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 'IS'</a:t>
            </a:r>
            <a:endParaRPr kumimoji="0" lang="zh-CN" altLang="en-US" sz="22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endParaRPr>
          </a:p>
        </p:txBody>
      </p:sp>
      <p:sp>
        <p:nvSpPr>
          <p:cNvPr id="6" name="任意多边形 5"/>
          <p:cNvSpPr/>
          <p:nvPr/>
        </p:nvSpPr>
        <p:spPr bwMode="auto">
          <a:xfrm>
            <a:off x="4178105" y="3121206"/>
            <a:ext cx="2785403" cy="1422659"/>
          </a:xfrm>
          <a:custGeom>
            <a:avLst/>
            <a:gdLst>
              <a:gd name="connsiteX0" fmla="*/ 0 w 2785403"/>
              <a:gd name="connsiteY0" fmla="*/ 1822 h 1422659"/>
              <a:gd name="connsiteX1" fmla="*/ 1463040 w 2785403"/>
              <a:gd name="connsiteY1" fmla="*/ 226905 h 1422659"/>
              <a:gd name="connsiteX2" fmla="*/ 2785403 w 2785403"/>
              <a:gd name="connsiteY2" fmla="*/ 1422659 h 1422659"/>
            </a:gdLst>
            <a:ahLst/>
            <a:cxnLst>
              <a:cxn ang="0">
                <a:pos x="connsiteX0" y="connsiteY0"/>
              </a:cxn>
              <a:cxn ang="0">
                <a:pos x="connsiteX1" y="connsiteY1"/>
              </a:cxn>
              <a:cxn ang="0">
                <a:pos x="connsiteX2" y="connsiteY2"/>
              </a:cxn>
            </a:cxnLst>
            <a:rect l="l" t="t" r="r" b="b"/>
            <a:pathLst>
              <a:path w="2785403" h="1422659">
                <a:moveTo>
                  <a:pt x="0" y="1822"/>
                </a:moveTo>
                <a:cubicBezTo>
                  <a:pt x="499403" y="-4040"/>
                  <a:pt x="998806" y="-9901"/>
                  <a:pt x="1463040" y="226905"/>
                </a:cubicBezTo>
                <a:cubicBezTo>
                  <a:pt x="1927274" y="463711"/>
                  <a:pt x="2356338" y="943185"/>
                  <a:pt x="2785403" y="1422659"/>
                </a:cubicBezTo>
              </a:path>
            </a:pathLst>
          </a:custGeom>
          <a:noFill/>
          <a:ln w="3810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669900"/>
              </a:solidFill>
              <a:effectLst/>
              <a:uLnTx/>
              <a:uFillTx/>
              <a:latin typeface="Lucida Sans Unicode" pitchFamily="34" charset="0"/>
              <a:ea typeface="굴림" pitchFamily="50" charset="-127"/>
              <a:cs typeface="+mn-cs"/>
            </a:endParaRPr>
          </a:p>
        </p:txBody>
      </p:sp>
    </p:spTree>
    <p:extLst>
      <p:ext uri="{BB962C8B-B14F-4D97-AF65-F5344CB8AC3E}">
        <p14:creationId xmlns:p14="http://schemas.microsoft.com/office/powerpoint/2010/main" val="25947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视图更新约束</a:t>
            </a:r>
          </a:p>
        </p:txBody>
      </p:sp>
      <p:sp>
        <p:nvSpPr>
          <p:cNvPr id="3" name="内容占位符 2"/>
          <p:cNvSpPr>
            <a:spLocks noGrp="1"/>
          </p:cNvSpPr>
          <p:nvPr>
            <p:ph idx="1"/>
          </p:nvPr>
        </p:nvSpPr>
        <p:spPr>
          <a:xfrm>
            <a:off x="71438" y="1191812"/>
            <a:ext cx="8461002" cy="259722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800"/>
              </a:lnSpc>
            </a:pPr>
            <a:r>
              <a:rPr lang="zh-CN" altLang="en-US" dirty="0">
                <a:ea typeface="宋体" panose="02010600030101010101" pitchFamily="2" charset="-122"/>
              </a:rPr>
              <a:t>视图更新约束</a:t>
            </a:r>
            <a:r>
              <a:rPr lang="zh-CN" altLang="en-US" b="0" dirty="0">
                <a:ea typeface="宋体" panose="02010600030101010101" pitchFamily="2" charset="-122"/>
              </a:rPr>
              <a:t>：一些视图是不可更新的，因为对这些视图的更新不能唯一地有意义地转换成对相应基本表的更新</a:t>
            </a:r>
            <a:endParaRPr lang="en-US" altLang="zh-CN" b="0" dirty="0">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允许对行列子集视图进行更新</a:t>
            </a:r>
          </a:p>
          <a:p>
            <a:pPr lvl="1"/>
            <a:r>
              <a:rPr lang="zh-CN" altLang="en-US" dirty="0">
                <a:latin typeface="宋体" panose="02010600030101010101" pitchFamily="2" charset="-122"/>
                <a:ea typeface="宋体" panose="02010600030101010101" pitchFamily="2" charset="-122"/>
              </a:rPr>
              <a:t>对其他类型视图的更新不同系统有不同限制</a:t>
            </a:r>
          </a:p>
        </p:txBody>
      </p:sp>
      <p:sp>
        <p:nvSpPr>
          <p:cNvPr id="4" name="矩形 3"/>
          <p:cNvSpPr/>
          <p:nvPr/>
        </p:nvSpPr>
        <p:spPr>
          <a:xfrm>
            <a:off x="77726" y="4509120"/>
            <a:ext cx="3414154" cy="1887696"/>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请分析下面语句执行情况</a:t>
            </a:r>
          </a:p>
          <a:p>
            <a:pPr marL="457200" marR="0" lvl="1"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UPDATE  S_G</a:t>
            </a:r>
          </a:p>
          <a:p>
            <a:pPr marL="457200" marR="0" lvl="1"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Gavg</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=90</a:t>
            </a:r>
          </a:p>
          <a:p>
            <a:pPr marL="457200" marR="0" lvl="1"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WHERE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‘03001’</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
        <p:nvSpPr>
          <p:cNvPr id="5" name="矩形 4"/>
          <p:cNvSpPr/>
          <p:nvPr/>
        </p:nvSpPr>
        <p:spPr>
          <a:xfrm>
            <a:off x="4550569" y="3620444"/>
            <a:ext cx="4392488" cy="2785378"/>
          </a:xfrm>
          <a:prstGeom prst="rect">
            <a:avLst/>
          </a:prstGeom>
          <a:solidFill>
            <a:schemeClr val="bg1">
              <a:lumMod val="90000"/>
            </a:schemeClr>
          </a:solidFill>
        </p:spPr>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S_G</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视图定义： </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CREATE VIEW S_G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Gavg</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p>
          <a:p>
            <a:pPr marL="0" marR="0" lvl="0"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   AS </a:t>
            </a:r>
          </a:p>
          <a:p>
            <a:pPr marL="91440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SELECT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AVG(Grade)</a:t>
            </a:r>
          </a:p>
          <a:p>
            <a:pPr marL="91440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FROM  SC</a:t>
            </a:r>
          </a:p>
          <a:p>
            <a:pPr marL="914400" marR="0" lvl="2" indent="0" algn="l" defTabSz="914400" rtl="0" eaLnBrk="1" fontAlgn="base" latinLnBrk="0" hangingPunct="1">
              <a:lnSpc>
                <a:spcPts val="35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rPr>
              <a:t>GROUP BY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굴림" pitchFamily="50" charset="-127"/>
                <a:cs typeface="+mn-cs"/>
              </a:rPr>
              <a:t>Sno</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굴림" pitchFamily="50" charset="-127"/>
              <a:cs typeface="+mn-cs"/>
            </a:endParaRPr>
          </a:p>
        </p:txBody>
      </p:sp>
      <p:sp>
        <p:nvSpPr>
          <p:cNvPr id="7" name="圆角矩形标注 6"/>
          <p:cNvSpPr/>
          <p:nvPr/>
        </p:nvSpPr>
        <p:spPr bwMode="auto">
          <a:xfrm>
            <a:off x="6948264" y="2636912"/>
            <a:ext cx="914400" cy="612648"/>
          </a:xfrm>
          <a:prstGeom prst="wedgeRoundRect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a:ln>
                <a:noFill/>
              </a:ln>
              <a:solidFill>
                <a:srgbClr val="669900"/>
              </a:solidFill>
              <a:effectLst/>
              <a:uLnTx/>
              <a:uFillTx/>
              <a:latin typeface="Lucida Sans Unicode" pitchFamily="34" charset="0"/>
              <a:ea typeface="굴림" pitchFamily="50" charset="-127"/>
              <a:cs typeface="+mn-cs"/>
            </a:endParaRPr>
          </a:p>
        </p:txBody>
      </p:sp>
      <p:sp>
        <p:nvSpPr>
          <p:cNvPr id="8" name="圆角矩形标注 7"/>
          <p:cNvSpPr/>
          <p:nvPr/>
        </p:nvSpPr>
        <p:spPr bwMode="auto">
          <a:xfrm>
            <a:off x="6095389" y="2407439"/>
            <a:ext cx="2930897" cy="783193"/>
          </a:xfrm>
          <a:prstGeom prst="wedgeRoundRectCallout">
            <a:avLst>
              <a:gd name="adj1" fmla="val -175580"/>
              <a:gd name="adj2" fmla="val 200639"/>
              <a:gd name="adj3" fmla="val 16667"/>
            </a:avLst>
          </a:prstGeom>
          <a:solidFill>
            <a:schemeClr val="accent2">
              <a:lumMod val="20000"/>
              <a:lumOff val="80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对该视图的更新无法转换成对基本表</a:t>
            </a:r>
            <a:r>
              <a:rPr kumimoji="0" lang="en-US" altLang="zh-CN" sz="20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SC</a:t>
            </a:r>
            <a:r>
              <a:rPr kumimoji="0" lang="zh-CN" altLang="en-US" sz="2000" b="0" i="0" u="none" strike="noStrike" kern="1200" cap="none" spc="0" normalizeH="0" baseline="0" noProof="0" dirty="0">
                <a:ln>
                  <a:noFill/>
                </a:ln>
                <a:solidFill>
                  <a:srgbClr val="000000"/>
                </a:solidFill>
                <a:effectLst/>
                <a:uLnTx/>
                <a:uFillTx/>
                <a:latin typeface="Lucida Sans Unicode" pitchFamily="34" charset="0"/>
                <a:ea typeface="宋体" panose="02010600030101010101" pitchFamily="2" charset="-122"/>
                <a:cs typeface="+mn-cs"/>
              </a:rPr>
              <a:t>的更新</a:t>
            </a:r>
          </a:p>
        </p:txBody>
      </p:sp>
    </p:spTree>
    <p:extLst>
      <p:ext uri="{BB962C8B-B14F-4D97-AF65-F5344CB8AC3E}">
        <p14:creationId xmlns:p14="http://schemas.microsoft.com/office/powerpoint/2010/main" val="236657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视图总结</a:t>
            </a:r>
          </a:p>
        </p:txBody>
      </p:sp>
      <p:sp>
        <p:nvSpPr>
          <p:cNvPr id="3" name="内容占位符 2"/>
          <p:cNvSpPr>
            <a:spLocks noGrp="1"/>
          </p:cNvSpPr>
          <p:nvPr>
            <p:ph idx="1"/>
          </p:nvPr>
        </p:nvSpPr>
        <p:spPr>
          <a:xfrm>
            <a:off x="71438" y="1191812"/>
            <a:ext cx="8958262" cy="2813252"/>
          </a:xfrm>
        </p:spPr>
        <p:txBody>
          <a:bodyPr/>
          <a:lstStyle/>
          <a:p>
            <a:r>
              <a:rPr lang="zh-CN" altLang="en-US" dirty="0">
                <a:ea typeface="宋体" panose="02010600030101010101" pitchFamily="2" charset="-122"/>
              </a:rPr>
              <a:t>视图能够简化用户的操作，适当的用视图可以更清晰地表达查询</a:t>
            </a:r>
          </a:p>
          <a:p>
            <a:r>
              <a:rPr lang="zh-CN" altLang="en-US" dirty="0">
                <a:ea typeface="宋体" panose="02010600030101010101" pitchFamily="2" charset="-122"/>
              </a:rPr>
              <a:t>视图使用户能以多种角度看待同一数据 </a:t>
            </a:r>
          </a:p>
          <a:p>
            <a:r>
              <a:rPr lang="zh-CN" altLang="en-US" dirty="0">
                <a:ea typeface="宋体" panose="02010600030101010101" pitchFamily="2" charset="-122"/>
              </a:rPr>
              <a:t>视图对重构数据库提供了一定程度的逻辑独立性 </a:t>
            </a:r>
          </a:p>
          <a:p>
            <a:r>
              <a:rPr lang="zh-CN" altLang="en-US" dirty="0">
                <a:ea typeface="宋体" panose="02010600030101010101" pitchFamily="2" charset="-122"/>
              </a:rPr>
              <a:t>视图能够对机密数据提供安全防护</a:t>
            </a:r>
          </a:p>
          <a:p>
            <a:endParaRPr lang="zh-CN" altLang="en-US" dirty="0"/>
          </a:p>
        </p:txBody>
      </p:sp>
    </p:spTree>
    <p:extLst>
      <p:ext uri="{BB962C8B-B14F-4D97-AF65-F5344CB8AC3E}">
        <p14:creationId xmlns:p14="http://schemas.microsoft.com/office/powerpoint/2010/main" val="31822638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71438" y="1191812"/>
            <a:ext cx="8958262" cy="4469436"/>
          </a:xfrm>
        </p:spPr>
        <p:txBody>
          <a:bodyPr/>
          <a:lstStyle/>
          <a:p>
            <a:pPr>
              <a:lnSpc>
                <a:spcPct val="80000"/>
              </a:lnSpc>
            </a:pPr>
            <a:r>
              <a:rPr lang="zh-CN" altLang="en-US" sz="2000" dirty="0">
                <a:ea typeface="宋体" panose="02010600030101010101" pitchFamily="2" charset="-122"/>
              </a:rPr>
              <a:t>请分析对如下视图插入数据的结果</a:t>
            </a:r>
          </a:p>
          <a:p>
            <a:pPr>
              <a:lnSpc>
                <a:spcPct val="80000"/>
              </a:lnSpc>
            </a:pPr>
            <a:r>
              <a:rPr lang="zh-CN" altLang="en-US" sz="2000" dirty="0">
                <a:ea typeface="宋体" panose="02010600030101010101" pitchFamily="2" charset="-122"/>
              </a:rPr>
              <a:t>视图</a:t>
            </a:r>
            <a:r>
              <a:rPr lang="en-US" altLang="zh-CN" sz="2000" dirty="0">
                <a:ea typeface="宋体" panose="02010600030101010101" pitchFamily="2" charset="-122"/>
              </a:rPr>
              <a:t>1</a:t>
            </a:r>
          </a:p>
          <a:p>
            <a:pPr lvl="1">
              <a:lnSpc>
                <a:spcPct val="80000"/>
              </a:lnSpc>
            </a:pPr>
            <a:r>
              <a:rPr lang="en-US" altLang="zh-CN" sz="1800" dirty="0">
                <a:ea typeface="宋体" panose="02010600030101010101" pitchFamily="2" charset="-122"/>
              </a:rPr>
              <a:t>CREATE VIEW  S_1</a:t>
            </a:r>
          </a:p>
          <a:p>
            <a:pPr lvl="1">
              <a:lnSpc>
                <a:spcPct val="80000"/>
              </a:lnSpc>
            </a:pPr>
            <a:r>
              <a:rPr lang="en-US" altLang="zh-CN" sz="1800" dirty="0">
                <a:ea typeface="宋体" panose="02010600030101010101" pitchFamily="2" charset="-122"/>
              </a:rPr>
              <a:t>AS</a:t>
            </a:r>
          </a:p>
          <a:p>
            <a:pPr lvl="1">
              <a:lnSpc>
                <a:spcPct val="80000"/>
              </a:lnSpc>
            </a:pPr>
            <a:r>
              <a:rPr lang="en-US" altLang="zh-CN" sz="1800" dirty="0">
                <a:ea typeface="宋体" panose="02010600030101010101" pitchFamily="2" charset="-122"/>
              </a:rPr>
              <a:t>  SELECT * FROM Student</a:t>
            </a:r>
          </a:p>
          <a:p>
            <a:pPr lvl="1">
              <a:lnSpc>
                <a:spcPct val="80000"/>
              </a:lnSpc>
            </a:pPr>
            <a:r>
              <a:rPr lang="en-US" altLang="zh-CN" sz="1800" dirty="0">
                <a:ea typeface="宋体" panose="02010600030101010101" pitchFamily="2" charset="-122"/>
              </a:rPr>
              <a:t>  WHERE </a:t>
            </a:r>
            <a:r>
              <a:rPr lang="en-US" altLang="zh-CN" sz="1800" dirty="0" err="1">
                <a:ea typeface="宋体" panose="02010600030101010101" pitchFamily="2" charset="-122"/>
              </a:rPr>
              <a:t>Sdept</a:t>
            </a:r>
            <a:r>
              <a:rPr lang="en-US" altLang="zh-CN" sz="1800" dirty="0">
                <a:ea typeface="宋体" panose="02010600030101010101" pitchFamily="2" charset="-122"/>
              </a:rPr>
              <a:t>=‘IS’</a:t>
            </a:r>
          </a:p>
          <a:p>
            <a:pPr>
              <a:lnSpc>
                <a:spcPct val="80000"/>
              </a:lnSpc>
            </a:pPr>
            <a:r>
              <a:rPr lang="zh-CN" altLang="en-US" sz="2000" dirty="0">
                <a:ea typeface="宋体" panose="02010600030101010101" pitchFamily="2" charset="-122"/>
              </a:rPr>
              <a:t>视图</a:t>
            </a:r>
            <a:r>
              <a:rPr lang="en-US" altLang="zh-CN" sz="2000" dirty="0">
                <a:ea typeface="宋体" panose="02010600030101010101" pitchFamily="2" charset="-122"/>
              </a:rPr>
              <a:t>2</a:t>
            </a:r>
          </a:p>
          <a:p>
            <a:pPr lvl="1">
              <a:lnSpc>
                <a:spcPct val="80000"/>
              </a:lnSpc>
            </a:pPr>
            <a:r>
              <a:rPr lang="en-US" altLang="zh-CN" sz="1800" dirty="0">
                <a:ea typeface="宋体" panose="02010600030101010101" pitchFamily="2" charset="-122"/>
              </a:rPr>
              <a:t>CREATE VIEW  S_2</a:t>
            </a:r>
          </a:p>
          <a:p>
            <a:pPr lvl="1">
              <a:lnSpc>
                <a:spcPct val="80000"/>
              </a:lnSpc>
            </a:pPr>
            <a:r>
              <a:rPr lang="en-US" altLang="zh-CN" sz="1800" dirty="0">
                <a:ea typeface="宋体" panose="02010600030101010101" pitchFamily="2" charset="-122"/>
              </a:rPr>
              <a:t>AS</a:t>
            </a:r>
          </a:p>
          <a:p>
            <a:pPr lvl="1">
              <a:lnSpc>
                <a:spcPct val="80000"/>
              </a:lnSpc>
            </a:pPr>
            <a:r>
              <a:rPr lang="en-US" altLang="zh-CN" sz="1800" dirty="0">
                <a:ea typeface="宋体" panose="02010600030101010101" pitchFamily="2" charset="-122"/>
              </a:rPr>
              <a:t>  SELECT * FROM Student</a:t>
            </a:r>
          </a:p>
          <a:p>
            <a:pPr lvl="1">
              <a:lnSpc>
                <a:spcPct val="80000"/>
              </a:lnSpc>
            </a:pPr>
            <a:r>
              <a:rPr lang="en-US" altLang="zh-CN" sz="1800" dirty="0">
                <a:ea typeface="宋体" panose="02010600030101010101" pitchFamily="2" charset="-122"/>
              </a:rPr>
              <a:t>  WHERE </a:t>
            </a:r>
            <a:r>
              <a:rPr lang="en-US" altLang="zh-CN" sz="1800" dirty="0" err="1">
                <a:ea typeface="宋体" panose="02010600030101010101" pitchFamily="2" charset="-122"/>
              </a:rPr>
              <a:t>Sdept</a:t>
            </a:r>
            <a:r>
              <a:rPr lang="en-US" altLang="zh-CN" sz="1800" dirty="0">
                <a:ea typeface="宋体" panose="02010600030101010101" pitchFamily="2" charset="-122"/>
              </a:rPr>
              <a:t>=‘IS’</a:t>
            </a:r>
          </a:p>
          <a:p>
            <a:pPr lvl="1">
              <a:lnSpc>
                <a:spcPct val="80000"/>
              </a:lnSpc>
            </a:pPr>
            <a:r>
              <a:rPr lang="en-US" altLang="zh-CN" sz="1800" dirty="0">
                <a:ea typeface="宋体" panose="02010600030101010101" pitchFamily="2" charset="-122"/>
              </a:rPr>
              <a:t>  WITH CHECK OPTION</a:t>
            </a:r>
          </a:p>
          <a:p>
            <a:pPr>
              <a:lnSpc>
                <a:spcPct val="80000"/>
              </a:lnSpc>
            </a:pPr>
            <a:r>
              <a:rPr lang="zh-CN" altLang="en-US" sz="2000" dirty="0">
                <a:ea typeface="宋体" panose="02010600030101010101" pitchFamily="2" charset="-122"/>
              </a:rPr>
              <a:t>插入数据</a:t>
            </a:r>
          </a:p>
          <a:p>
            <a:pPr lvl="1">
              <a:lnSpc>
                <a:spcPct val="80000"/>
              </a:lnSpc>
            </a:pPr>
            <a:r>
              <a:rPr lang="en-US" altLang="zh-CN" sz="1800" dirty="0">
                <a:ea typeface="宋体" panose="02010600030101010101" pitchFamily="2" charset="-122"/>
              </a:rPr>
              <a:t>INSERT INTO S_1 VALUES( ‘0306008’,  ’</a:t>
            </a:r>
            <a:r>
              <a:rPr lang="zh-CN" altLang="en-US" sz="1800" dirty="0">
                <a:ea typeface="宋体" panose="02010600030101010101" pitchFamily="2" charset="-122"/>
              </a:rPr>
              <a:t>王云’</a:t>
            </a:r>
            <a:r>
              <a:rPr lang="en-US" altLang="zh-CN" sz="1800" dirty="0">
                <a:ea typeface="宋体" panose="02010600030101010101" pitchFamily="2" charset="-122"/>
              </a:rPr>
              <a:t>,  ’</a:t>
            </a:r>
            <a:r>
              <a:rPr lang="zh-CN" altLang="en-US" sz="1800" dirty="0">
                <a:ea typeface="宋体" panose="02010600030101010101" pitchFamily="2" charset="-122"/>
              </a:rPr>
              <a:t>女’</a:t>
            </a:r>
            <a:r>
              <a:rPr lang="en-US" altLang="zh-CN" sz="1800" dirty="0">
                <a:ea typeface="宋体" panose="02010600030101010101" pitchFamily="2" charset="-122"/>
              </a:rPr>
              <a:t>, 23, ’CS’ )</a:t>
            </a:r>
          </a:p>
          <a:p>
            <a:pPr lvl="1">
              <a:lnSpc>
                <a:spcPct val="80000"/>
              </a:lnSpc>
            </a:pPr>
            <a:r>
              <a:rPr lang="en-US" altLang="zh-CN" sz="1800" dirty="0">
                <a:ea typeface="宋体" panose="02010600030101010101" pitchFamily="2" charset="-122"/>
              </a:rPr>
              <a:t>INSERT INTO S_2 VALUES( ‘0306008’,  ’</a:t>
            </a:r>
            <a:r>
              <a:rPr lang="zh-CN" altLang="en-US" sz="1800" dirty="0">
                <a:ea typeface="宋体" panose="02010600030101010101" pitchFamily="2" charset="-122"/>
              </a:rPr>
              <a:t>王云’</a:t>
            </a:r>
            <a:r>
              <a:rPr lang="en-US" altLang="zh-CN" sz="1800" dirty="0">
                <a:ea typeface="宋体" panose="02010600030101010101" pitchFamily="2" charset="-122"/>
              </a:rPr>
              <a:t>,  ’</a:t>
            </a:r>
            <a:r>
              <a:rPr lang="zh-CN" altLang="en-US" sz="1800" dirty="0">
                <a:ea typeface="宋体" panose="02010600030101010101" pitchFamily="2" charset="-122"/>
              </a:rPr>
              <a:t>女’</a:t>
            </a:r>
            <a:r>
              <a:rPr lang="en-US" altLang="zh-CN" sz="1800" dirty="0">
                <a:ea typeface="宋体" panose="02010600030101010101" pitchFamily="2" charset="-122"/>
              </a:rPr>
              <a:t>, 23, ’CS’ )</a:t>
            </a:r>
          </a:p>
        </p:txBody>
      </p:sp>
    </p:spTree>
    <p:extLst>
      <p:ext uri="{BB962C8B-B14F-4D97-AF65-F5344CB8AC3E}">
        <p14:creationId xmlns:p14="http://schemas.microsoft.com/office/powerpoint/2010/main" val="29467723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charset="-122"/>
              </a:rPr>
              <a:t>数据查询实操</a:t>
            </a:r>
            <a:r>
              <a:rPr lang="en-US" altLang="zh-CN" sz="3200" dirty="0">
                <a:ea typeface="宋体" charset="-122"/>
              </a:rPr>
              <a:t>—</a:t>
            </a:r>
            <a:r>
              <a:rPr lang="zh-CN" altLang="en-US" sz="3200" dirty="0">
                <a:ea typeface="宋体" charset="-122"/>
              </a:rPr>
              <a:t>数据查询</a:t>
            </a:r>
          </a:p>
        </p:txBody>
      </p:sp>
      <p:sp>
        <p:nvSpPr>
          <p:cNvPr id="61443" name="Rectangle 3"/>
          <p:cNvSpPr>
            <a:spLocks noGrp="1" noChangeArrowheads="1"/>
          </p:cNvSpPr>
          <p:nvPr>
            <p:ph type="body" idx="1"/>
          </p:nvPr>
        </p:nvSpPr>
        <p:spPr>
          <a:xfrm>
            <a:off x="207169" y="1189134"/>
            <a:ext cx="8708231" cy="4904162"/>
          </a:xfrm>
          <a:solidFill>
            <a:schemeClr val="bg1">
              <a:lumMod val="90000"/>
            </a:schemeClr>
          </a:solidFill>
        </p:spPr>
        <p:txBody>
          <a:bodyPr/>
          <a:lstStyle/>
          <a:p>
            <a:pPr>
              <a:lnSpc>
                <a:spcPct val="150000"/>
              </a:lnSpc>
            </a:pPr>
            <a:r>
              <a:rPr lang="en-US" altLang="zh-CN" sz="2400" dirty="0"/>
              <a:t>1.</a:t>
            </a:r>
            <a:r>
              <a:rPr lang="zh-CN" altLang="zh-CN" sz="2400" dirty="0"/>
              <a:t>请创建视图</a:t>
            </a:r>
            <a:r>
              <a:rPr lang="en-US" altLang="zh-CN" sz="2400" dirty="0"/>
              <a:t>V_1</a:t>
            </a:r>
            <a:r>
              <a:rPr lang="zh-CN" altLang="zh-CN" sz="2400" dirty="0"/>
              <a:t>包括以下属性：厂商代号，生产的产品的型号，产品类型，价格</a:t>
            </a:r>
            <a:endParaRPr lang="en-US" altLang="zh-CN" sz="2400" dirty="0"/>
          </a:p>
          <a:p>
            <a:pPr>
              <a:lnSpc>
                <a:spcPct val="150000"/>
              </a:lnSpc>
            </a:pPr>
            <a:r>
              <a:rPr lang="en-US" altLang="zh-CN" sz="2400" dirty="0"/>
              <a:t>2.</a:t>
            </a:r>
            <a:r>
              <a:rPr lang="zh-CN" altLang="zh-CN" sz="2400" dirty="0"/>
              <a:t>分类统计厂商（</a:t>
            </a:r>
            <a:r>
              <a:rPr lang="en-US" altLang="zh-CN" sz="2400" dirty="0"/>
              <a:t>maker</a:t>
            </a:r>
            <a:r>
              <a:rPr lang="zh-CN" altLang="zh-CN" sz="2400" dirty="0"/>
              <a:t>）</a:t>
            </a:r>
            <a:r>
              <a:rPr lang="en-US" altLang="zh-CN" sz="2400" dirty="0"/>
              <a:t>A</a:t>
            </a:r>
            <a:r>
              <a:rPr lang="zh-CN" altLang="zh-CN" sz="2400" dirty="0"/>
              <a:t>生产的三种产品的数量</a:t>
            </a:r>
            <a:endParaRPr lang="en-US" altLang="zh-CN" sz="2400" dirty="0"/>
          </a:p>
          <a:p>
            <a:pPr>
              <a:lnSpc>
                <a:spcPct val="150000"/>
              </a:lnSpc>
            </a:pPr>
            <a:r>
              <a:rPr lang="en-US" altLang="zh-CN" sz="2400" dirty="0"/>
              <a:t>3.</a:t>
            </a:r>
            <a:r>
              <a:rPr lang="zh-CN" altLang="zh-CN" sz="2400" dirty="0"/>
              <a:t>查询生产</a:t>
            </a:r>
            <a:r>
              <a:rPr lang="en-US" altLang="zh-CN" sz="2400" dirty="0"/>
              <a:t>PC</a:t>
            </a:r>
            <a:r>
              <a:rPr lang="zh-CN" altLang="zh-CN" sz="2400" dirty="0"/>
              <a:t>也生产</a:t>
            </a:r>
            <a:r>
              <a:rPr lang="en-US" altLang="zh-CN" sz="2400" dirty="0"/>
              <a:t>Laptop</a:t>
            </a:r>
            <a:r>
              <a:rPr lang="zh-CN" altLang="zh-CN" sz="2400" dirty="0"/>
              <a:t>的厂商；</a:t>
            </a:r>
            <a:endParaRPr lang="en-US" altLang="zh-CN" sz="2400" dirty="0"/>
          </a:p>
          <a:p>
            <a:pPr>
              <a:lnSpc>
                <a:spcPct val="150000"/>
              </a:lnSpc>
            </a:pPr>
            <a:r>
              <a:rPr lang="en-US" altLang="zh-CN" sz="2400" dirty="0"/>
              <a:t>4.</a:t>
            </a:r>
            <a:r>
              <a:rPr lang="zh-CN" altLang="zh-CN" sz="2400" dirty="0"/>
              <a:t>查询生产型号为</a:t>
            </a:r>
            <a:r>
              <a:rPr lang="en-US" altLang="zh-CN" sz="2400" dirty="0"/>
              <a:t>2001</a:t>
            </a:r>
            <a:r>
              <a:rPr lang="zh-CN" altLang="zh-CN" sz="2400" dirty="0"/>
              <a:t>的厂商信息及该型号所属产品的种类（</a:t>
            </a:r>
            <a:r>
              <a:rPr lang="en-US" altLang="zh-CN" sz="2400" dirty="0"/>
              <a:t>type</a:t>
            </a:r>
            <a:r>
              <a:rPr lang="zh-CN" altLang="zh-CN" sz="2400" dirty="0"/>
              <a:t>）</a:t>
            </a:r>
            <a:endParaRPr lang="en-US" altLang="zh-CN" sz="2400" dirty="0"/>
          </a:p>
          <a:p>
            <a:pPr>
              <a:lnSpc>
                <a:spcPct val="150000"/>
              </a:lnSpc>
            </a:pPr>
            <a:r>
              <a:rPr lang="en-US" altLang="zh-CN" sz="2400" dirty="0"/>
              <a:t>5.</a:t>
            </a:r>
            <a:r>
              <a:rPr lang="zh-CN" altLang="zh-CN" sz="2400" dirty="0"/>
              <a:t>查询厂商</a:t>
            </a:r>
            <a:r>
              <a:rPr lang="en-US" altLang="zh-CN" sz="2400" dirty="0"/>
              <a:t>A </a:t>
            </a:r>
            <a:r>
              <a:rPr lang="zh-CN" altLang="zh-CN" sz="2400" dirty="0"/>
              <a:t>生产的</a:t>
            </a:r>
            <a:r>
              <a:rPr lang="en-US" altLang="zh-CN" sz="2400" dirty="0"/>
              <a:t>PC</a:t>
            </a:r>
            <a:r>
              <a:rPr lang="zh-CN" altLang="zh-CN" sz="2400" dirty="0"/>
              <a:t>中</a:t>
            </a:r>
            <a:r>
              <a:rPr lang="en-US" altLang="zh-CN" sz="2400" dirty="0"/>
              <a:t>price</a:t>
            </a:r>
            <a:r>
              <a:rPr lang="zh-CN" altLang="zh-CN" sz="2400" dirty="0"/>
              <a:t>大于</a:t>
            </a:r>
            <a:r>
              <a:rPr lang="en-US" altLang="zh-CN" sz="2400" dirty="0"/>
              <a:t>900</a:t>
            </a:r>
            <a:r>
              <a:rPr lang="zh-CN" altLang="zh-CN" sz="2400" dirty="0"/>
              <a:t>的产品型号（</a:t>
            </a:r>
            <a:r>
              <a:rPr lang="en-US" altLang="zh-CN" sz="2400" dirty="0"/>
              <a:t>model</a:t>
            </a:r>
            <a:r>
              <a:rPr lang="zh-CN" altLang="zh-CN" sz="2400" dirty="0"/>
              <a:t>）</a:t>
            </a:r>
            <a:endParaRPr lang="en-US" altLang="zh-CN" sz="2400" dirty="0"/>
          </a:p>
        </p:txBody>
      </p:sp>
    </p:spTree>
    <p:extLst>
      <p:ext uri="{BB962C8B-B14F-4D97-AF65-F5344CB8AC3E}">
        <p14:creationId xmlns:p14="http://schemas.microsoft.com/office/powerpoint/2010/main" val="32805200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charset="-122"/>
              </a:rPr>
              <a:t>数据查询实操</a:t>
            </a:r>
            <a:r>
              <a:rPr lang="en-US" altLang="zh-CN" sz="3200" dirty="0">
                <a:ea typeface="宋体" charset="-122"/>
              </a:rPr>
              <a:t>—</a:t>
            </a:r>
            <a:r>
              <a:rPr lang="zh-CN" altLang="en-US" sz="3200" dirty="0">
                <a:ea typeface="宋体" charset="-122"/>
              </a:rPr>
              <a:t>数据查询</a:t>
            </a:r>
          </a:p>
        </p:txBody>
      </p:sp>
      <p:sp>
        <p:nvSpPr>
          <p:cNvPr id="61443" name="Rectangle 3"/>
          <p:cNvSpPr>
            <a:spLocks noGrp="1" noChangeArrowheads="1"/>
          </p:cNvSpPr>
          <p:nvPr>
            <p:ph type="body" idx="1"/>
          </p:nvPr>
        </p:nvSpPr>
        <p:spPr>
          <a:xfrm>
            <a:off x="207169" y="1189134"/>
            <a:ext cx="8708231" cy="4904162"/>
          </a:xfrm>
          <a:solidFill>
            <a:schemeClr val="bg1">
              <a:lumMod val="90000"/>
            </a:schemeClr>
          </a:solidFill>
        </p:spPr>
        <p:txBody>
          <a:bodyPr/>
          <a:lstStyle/>
          <a:p>
            <a:pPr>
              <a:lnSpc>
                <a:spcPct val="150000"/>
              </a:lnSpc>
            </a:pPr>
            <a:r>
              <a:rPr lang="en-US" altLang="zh-CN" sz="2400" dirty="0"/>
              <a:t>6.</a:t>
            </a:r>
            <a:r>
              <a:rPr lang="zh-CN" altLang="zh-CN" sz="2400" dirty="0"/>
              <a:t>查询生产</a:t>
            </a:r>
            <a:r>
              <a:rPr lang="en-US" altLang="zh-CN" sz="2400" dirty="0"/>
              <a:t>type</a:t>
            </a:r>
            <a:r>
              <a:rPr lang="zh-CN" altLang="zh-CN" sz="2400" dirty="0"/>
              <a:t>为</a:t>
            </a:r>
            <a:r>
              <a:rPr lang="en-US" altLang="zh-CN" sz="2400" dirty="0"/>
              <a:t>ink-jet</a:t>
            </a:r>
            <a:r>
              <a:rPr lang="zh-CN" altLang="zh-CN" sz="2400" dirty="0"/>
              <a:t>的打印机的厂商及价格</a:t>
            </a:r>
            <a:r>
              <a:rPr lang="en-US" altLang="zh-CN" sz="2400" dirty="0"/>
              <a:t>19.</a:t>
            </a:r>
            <a:r>
              <a:rPr lang="zh-CN" altLang="zh-CN" sz="2400" dirty="0"/>
              <a:t>查询厂商</a:t>
            </a:r>
            <a:r>
              <a:rPr lang="en-US" altLang="zh-CN" sz="2400" dirty="0"/>
              <a:t>B</a:t>
            </a:r>
            <a:r>
              <a:rPr lang="zh-CN" altLang="zh-CN" sz="2400" dirty="0"/>
              <a:t>生产的所有产品的型号和价格</a:t>
            </a:r>
            <a:endParaRPr lang="en-US" altLang="zh-CN" sz="2400" dirty="0"/>
          </a:p>
          <a:p>
            <a:pPr>
              <a:lnSpc>
                <a:spcPct val="150000"/>
              </a:lnSpc>
            </a:pPr>
            <a:r>
              <a:rPr lang="en-US" altLang="zh-CN" sz="2400" dirty="0"/>
              <a:t>7.</a:t>
            </a:r>
            <a:r>
              <a:rPr lang="zh-CN" altLang="zh-CN" sz="2400" dirty="0"/>
              <a:t>查询所有彩色激光打印机的型号及生产商；</a:t>
            </a:r>
            <a:endParaRPr lang="en-US" altLang="zh-CN" sz="2400" dirty="0"/>
          </a:p>
          <a:p>
            <a:pPr>
              <a:lnSpc>
                <a:spcPct val="150000"/>
              </a:lnSpc>
            </a:pPr>
            <a:r>
              <a:rPr lang="en-US" altLang="zh-CN" sz="2400" dirty="0"/>
              <a:t>8.</a:t>
            </a:r>
            <a:r>
              <a:rPr lang="zh-CN" altLang="zh-CN" sz="2400" dirty="0"/>
              <a:t>哪个厂商生产的产品型号最多？</a:t>
            </a:r>
            <a:endParaRPr lang="en-US" altLang="zh-CN" sz="2400" dirty="0"/>
          </a:p>
          <a:p>
            <a:pPr>
              <a:lnSpc>
                <a:spcPct val="150000"/>
              </a:lnSpc>
            </a:pPr>
            <a:r>
              <a:rPr lang="en-US" altLang="zh-CN" sz="2400" dirty="0"/>
              <a:t>9.</a:t>
            </a:r>
            <a:r>
              <a:rPr lang="zh-CN" altLang="zh-CN" sz="2400" dirty="0"/>
              <a:t>查询厂商</a:t>
            </a:r>
            <a:r>
              <a:rPr lang="en-US" altLang="zh-CN" sz="2400" dirty="0"/>
              <a:t>A </a:t>
            </a:r>
            <a:r>
              <a:rPr lang="zh-CN" altLang="zh-CN" sz="2400" dirty="0"/>
              <a:t>生产的</a:t>
            </a:r>
            <a:r>
              <a:rPr lang="en-US" altLang="zh-CN" sz="2400" dirty="0"/>
              <a:t>PC</a:t>
            </a:r>
            <a:r>
              <a:rPr lang="zh-CN" altLang="zh-CN" sz="2400" dirty="0"/>
              <a:t>中</a:t>
            </a:r>
            <a:r>
              <a:rPr lang="en-US" altLang="zh-CN" sz="2400" dirty="0"/>
              <a:t>price</a:t>
            </a:r>
            <a:r>
              <a:rPr lang="zh-CN" altLang="zh-CN" sz="2400" dirty="0"/>
              <a:t>大于</a:t>
            </a:r>
            <a:r>
              <a:rPr lang="en-US" altLang="zh-CN" sz="2400" dirty="0"/>
              <a:t>900</a:t>
            </a:r>
            <a:r>
              <a:rPr lang="zh-CN" altLang="zh-CN" sz="2400" dirty="0"/>
              <a:t>的产品型号（</a:t>
            </a:r>
            <a:r>
              <a:rPr lang="en-US" altLang="zh-CN" sz="2400" dirty="0"/>
              <a:t>model</a:t>
            </a:r>
            <a:r>
              <a:rPr lang="zh-CN" altLang="zh-CN" sz="2400" dirty="0"/>
              <a:t>）</a:t>
            </a:r>
            <a:endParaRPr lang="en-US" altLang="zh-CN" sz="2400" dirty="0"/>
          </a:p>
          <a:p>
            <a:pPr>
              <a:lnSpc>
                <a:spcPct val="150000"/>
              </a:lnSpc>
            </a:pPr>
            <a:r>
              <a:rPr lang="en-US" altLang="zh-CN" sz="2400" dirty="0"/>
              <a:t>10.</a:t>
            </a:r>
            <a:r>
              <a:rPr lang="zh-CN" altLang="zh-CN" sz="2400" dirty="0"/>
              <a:t>查询那些只出售笔记本电脑而不出售</a:t>
            </a:r>
            <a:r>
              <a:rPr lang="en-US" altLang="zh-CN" sz="2400" dirty="0"/>
              <a:t>PC</a:t>
            </a:r>
            <a:r>
              <a:rPr lang="zh-CN" altLang="zh-CN" sz="2400" dirty="0"/>
              <a:t>的厂商</a:t>
            </a:r>
            <a:endParaRPr lang="en-US" altLang="zh-CN" sz="2400" dirty="0"/>
          </a:p>
        </p:txBody>
      </p:sp>
      <p:sp>
        <p:nvSpPr>
          <p:cNvPr id="2" name="Rectangle 1">
            <a:extLst>
              <a:ext uri="{FF2B5EF4-FFF2-40B4-BE49-F238E27FC236}">
                <a16:creationId xmlns:a16="http://schemas.microsoft.com/office/drawing/2014/main" id="{19CF6108-14B6-4496-A456-021F403035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查询出哪个生产厂商的笔记本电脑的硬盘容量至少</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100G</a:t>
            </a:r>
            <a:r>
              <a:rPr kumimoji="0" lang="en-US" altLang="zh-CN" sz="600" b="0" i="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02858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charset="-122"/>
              </a:rPr>
              <a:t>数据查询实操</a:t>
            </a:r>
            <a:r>
              <a:rPr lang="en-US" altLang="zh-CN" sz="3200" dirty="0">
                <a:ea typeface="宋体" charset="-122"/>
              </a:rPr>
              <a:t>—</a:t>
            </a:r>
            <a:r>
              <a:rPr lang="zh-CN" altLang="en-US" sz="3200" dirty="0">
                <a:ea typeface="宋体" charset="-122"/>
              </a:rPr>
              <a:t>数据查询</a:t>
            </a:r>
          </a:p>
        </p:txBody>
      </p:sp>
      <p:sp>
        <p:nvSpPr>
          <p:cNvPr id="61443" name="Rectangle 3"/>
          <p:cNvSpPr>
            <a:spLocks noGrp="1" noChangeArrowheads="1"/>
          </p:cNvSpPr>
          <p:nvPr>
            <p:ph type="body" idx="1"/>
          </p:nvPr>
        </p:nvSpPr>
        <p:spPr>
          <a:xfrm>
            <a:off x="207169" y="1189134"/>
            <a:ext cx="8708231" cy="4904162"/>
          </a:xfrm>
          <a:solidFill>
            <a:schemeClr val="bg1">
              <a:lumMod val="90000"/>
            </a:schemeClr>
          </a:solidFill>
        </p:spPr>
        <p:txBody>
          <a:bodyPr/>
          <a:lstStyle/>
          <a:p>
            <a:pPr>
              <a:lnSpc>
                <a:spcPct val="150000"/>
              </a:lnSpc>
            </a:pPr>
            <a:r>
              <a:rPr lang="en-US" altLang="zh-CN" sz="2400" dirty="0"/>
              <a:t>11.</a:t>
            </a:r>
            <a:r>
              <a:rPr lang="zh-CN" altLang="zh-CN" sz="2400" dirty="0"/>
              <a:t>查询在一种或两种</a:t>
            </a:r>
            <a:r>
              <a:rPr lang="en-US" altLang="zh-CN" sz="2400" dirty="0"/>
              <a:t>PC</a:t>
            </a:r>
            <a:r>
              <a:rPr lang="zh-CN" altLang="zh-CN" sz="2400" dirty="0"/>
              <a:t>中出现过的硬盘的容量</a:t>
            </a:r>
            <a:endParaRPr lang="en-US" altLang="zh-CN" sz="2400" dirty="0"/>
          </a:p>
          <a:p>
            <a:pPr>
              <a:lnSpc>
                <a:spcPct val="150000"/>
              </a:lnSpc>
            </a:pPr>
            <a:r>
              <a:rPr lang="en-US" altLang="zh-CN" sz="2400" dirty="0"/>
              <a:t>12.</a:t>
            </a:r>
            <a:r>
              <a:rPr lang="zh-CN" altLang="zh-CN" sz="2400" dirty="0"/>
              <a:t>查询具有同样处理速度和同样内存大小的</a:t>
            </a:r>
            <a:r>
              <a:rPr lang="en-US" altLang="zh-CN" sz="2400" dirty="0"/>
              <a:t>PC</a:t>
            </a:r>
            <a:r>
              <a:rPr lang="zh-CN" altLang="zh-CN" sz="2400" dirty="0"/>
              <a:t>对；</a:t>
            </a:r>
            <a:endParaRPr lang="en-US" altLang="zh-CN" sz="2400" dirty="0"/>
          </a:p>
          <a:p>
            <a:pPr>
              <a:lnSpc>
                <a:spcPct val="150000"/>
              </a:lnSpc>
            </a:pPr>
            <a:r>
              <a:rPr lang="en-US" altLang="zh-CN" sz="2400" dirty="0"/>
              <a:t>13.</a:t>
            </a:r>
            <a:r>
              <a:rPr lang="zh-CN" altLang="zh-CN" sz="2400" dirty="0"/>
              <a:t>查询平均处理速度（</a:t>
            </a:r>
            <a:r>
              <a:rPr lang="en-US" altLang="zh-CN" sz="2400" dirty="0"/>
              <a:t>PC</a:t>
            </a:r>
            <a:r>
              <a:rPr lang="zh-CN" altLang="zh-CN" sz="2400" dirty="0"/>
              <a:t>或</a:t>
            </a:r>
            <a:r>
              <a:rPr lang="en-US" altLang="zh-CN" sz="2400" dirty="0"/>
              <a:t>laptop</a:t>
            </a:r>
            <a:r>
              <a:rPr lang="zh-CN" altLang="zh-CN" sz="2400" dirty="0"/>
              <a:t>）最高的所有厂商？</a:t>
            </a:r>
            <a:endParaRPr lang="en-US" altLang="zh-CN" sz="2400" dirty="0"/>
          </a:p>
        </p:txBody>
      </p:sp>
      <p:sp>
        <p:nvSpPr>
          <p:cNvPr id="2" name="Rectangle 1">
            <a:extLst>
              <a:ext uri="{FF2B5EF4-FFF2-40B4-BE49-F238E27FC236}">
                <a16:creationId xmlns:a16="http://schemas.microsoft.com/office/drawing/2014/main" id="{19CF6108-14B6-4496-A456-021F403035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查询出哪个生产厂商的笔记本电脑的硬盘容量至少</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100G</a:t>
            </a:r>
            <a:r>
              <a:rPr kumimoji="0" lang="en-US" altLang="zh-CN" sz="600" b="0" i="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98266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1443" name="Rectangle 3"/>
          <p:cNvSpPr>
            <a:spLocks noGrp="1" noChangeArrowheads="1"/>
          </p:cNvSpPr>
          <p:nvPr>
            <p:ph type="body" idx="1"/>
          </p:nvPr>
        </p:nvSpPr>
        <p:spPr>
          <a:xfrm>
            <a:off x="185738" y="1340768"/>
            <a:ext cx="8729662" cy="2282776"/>
          </a:xfrm>
          <a:solidFill>
            <a:schemeClr val="bg1">
              <a:lumMod val="90000"/>
            </a:schemeClr>
          </a:solidFill>
        </p:spPr>
        <p:txBody>
          <a:bodyPr/>
          <a:lstStyle/>
          <a:p>
            <a:pPr eaLnBrk="1" hangingPunct="1">
              <a:lnSpc>
                <a:spcPct val="120000"/>
              </a:lnSpc>
            </a:pPr>
            <a:r>
              <a:rPr lang="zh-CN" altLang="en-US" sz="2400" b="1" dirty="0">
                <a:ea typeface="宋体" charset="-122"/>
              </a:rPr>
              <a:t>确定值范围的谓词</a:t>
            </a:r>
            <a:r>
              <a:rPr lang="en-US" altLang="zh-CN" sz="2400" b="1" dirty="0">
                <a:ea typeface="宋体" charset="-122"/>
              </a:rPr>
              <a:t>:</a:t>
            </a:r>
            <a:r>
              <a:rPr lang="en-US" altLang="zh-CN" sz="2000" dirty="0">
                <a:ea typeface="宋体" charset="-122"/>
              </a:rPr>
              <a:t>   BETWEEN </a:t>
            </a:r>
            <a:r>
              <a:rPr lang="en-US" altLang="zh-CN" sz="2000" dirty="0">
                <a:latin typeface="Courier New" pitchFamily="49" charset="0"/>
                <a:ea typeface="宋体" charset="-122"/>
              </a:rPr>
              <a:t>…</a:t>
            </a:r>
            <a:r>
              <a:rPr lang="en-US" altLang="zh-CN" sz="2000" dirty="0">
                <a:ea typeface="宋体" charset="-122"/>
              </a:rPr>
              <a:t>  AND  </a:t>
            </a:r>
            <a:r>
              <a:rPr lang="en-US" altLang="zh-CN" sz="2000" dirty="0">
                <a:latin typeface="Courier New" pitchFamily="49" charset="0"/>
                <a:ea typeface="宋体" charset="-122"/>
              </a:rPr>
              <a:t>…</a:t>
            </a:r>
            <a:endParaRPr lang="en-US" altLang="zh-CN" sz="2000" dirty="0">
              <a:ea typeface="宋体" charset="-122"/>
            </a:endParaRPr>
          </a:p>
          <a:p>
            <a:pPr eaLnBrk="1" hangingPunct="1">
              <a:lnSpc>
                <a:spcPct val="120000"/>
              </a:lnSpc>
              <a:buFont typeface="Wingdings" pitchFamily="2" charset="2"/>
              <a:buNone/>
            </a:pPr>
            <a:r>
              <a:rPr lang="en-US" altLang="zh-CN" sz="2000" dirty="0">
                <a:ea typeface="宋体" charset="-122"/>
              </a:rPr>
              <a:t>                                    NOT BETWEEN  </a:t>
            </a:r>
            <a:r>
              <a:rPr lang="en-US" altLang="zh-CN" sz="2000" dirty="0">
                <a:latin typeface="Courier New" pitchFamily="49" charset="0"/>
                <a:ea typeface="宋体" charset="-122"/>
              </a:rPr>
              <a:t>…</a:t>
            </a:r>
            <a:r>
              <a:rPr lang="en-US" altLang="zh-CN" sz="2000" dirty="0">
                <a:ea typeface="宋体" charset="-122"/>
              </a:rPr>
              <a:t>  AND  </a:t>
            </a:r>
            <a:r>
              <a:rPr lang="en-US" altLang="zh-CN" sz="2000" dirty="0">
                <a:latin typeface="Courier New" pitchFamily="49" charset="0"/>
                <a:ea typeface="宋体" charset="-122"/>
              </a:rPr>
              <a:t>…</a:t>
            </a:r>
            <a:r>
              <a:rPr lang="zh-CN" altLang="en-US" sz="1800" dirty="0">
                <a:ea typeface="宋体" charset="-122"/>
              </a:rPr>
              <a:t>    </a:t>
            </a:r>
            <a:endParaRPr lang="en-US" altLang="zh-CN" sz="1800" dirty="0">
              <a:ea typeface="宋体" charset="-122"/>
            </a:endParaRPr>
          </a:p>
          <a:p>
            <a:pPr eaLnBrk="1" hangingPunct="1">
              <a:lnSpc>
                <a:spcPct val="120000"/>
              </a:lnSpc>
              <a:buFont typeface="Wingdings" pitchFamily="2" charset="2"/>
              <a:buNone/>
            </a:pPr>
            <a:endParaRPr lang="en-US" altLang="zh-CN" sz="1800" dirty="0">
              <a:solidFill>
                <a:srgbClr val="C00000"/>
              </a:solidFill>
              <a:ea typeface="宋体" charset="-122"/>
            </a:endParaRPr>
          </a:p>
          <a:p>
            <a:pPr eaLnBrk="1" hangingPunct="1">
              <a:lnSpc>
                <a:spcPct val="120000"/>
              </a:lnSpc>
              <a:buFont typeface="Wingdings" pitchFamily="2" charset="2"/>
              <a:buNone/>
            </a:pPr>
            <a:r>
              <a:rPr lang="en-US" altLang="zh-CN" sz="1800" dirty="0">
                <a:solidFill>
                  <a:srgbClr val="C00000"/>
                </a:solidFill>
                <a:ea typeface="宋体" charset="-122"/>
              </a:rPr>
              <a:t>  BETWEEN 10 AND 20            </a:t>
            </a:r>
          </a:p>
          <a:p>
            <a:pPr>
              <a:lnSpc>
                <a:spcPct val="120000"/>
              </a:lnSpc>
              <a:buNone/>
            </a:pPr>
            <a:r>
              <a:rPr lang="en-US" altLang="zh-CN" sz="1800" dirty="0">
                <a:solidFill>
                  <a:srgbClr val="C00000"/>
                </a:solidFill>
                <a:ea typeface="宋体" charset="-122"/>
              </a:rPr>
              <a:t>  NOT BETWEEN 10 AND 20</a:t>
            </a:r>
            <a:r>
              <a:rPr lang="zh-CN" altLang="en-US" sz="1800" dirty="0">
                <a:ea typeface="宋体" charset="-122"/>
              </a:rPr>
              <a:t>     </a:t>
            </a:r>
          </a:p>
        </p:txBody>
      </p:sp>
      <p:sp>
        <p:nvSpPr>
          <p:cNvPr id="516098" name="Text Box 2"/>
          <p:cNvSpPr txBox="1">
            <a:spLocks noChangeArrowheads="1"/>
          </p:cNvSpPr>
          <p:nvPr/>
        </p:nvSpPr>
        <p:spPr bwMode="auto">
          <a:xfrm>
            <a:off x="683568" y="4797152"/>
            <a:ext cx="644060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Sname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Sdept</a:t>
            </a:r>
            <a:r>
              <a:rPr lang="zh-CN" altLang="en-US" sz="2800" b="0" dirty="0">
                <a:solidFill>
                  <a:srgbClr val="003399"/>
                </a:solidFill>
                <a:latin typeface="Times New Roman" pitchFamily="18" charset="0"/>
              </a:rPr>
              <a:t>，</a:t>
            </a:r>
            <a:r>
              <a:rPr lang="en-US" altLang="zh-CN" sz="2800" b="0" dirty="0">
                <a:solidFill>
                  <a:srgbClr val="003399"/>
                </a:solidFill>
                <a:latin typeface="Times New Roman" pitchFamily="18" charset="0"/>
              </a:rPr>
              <a:t>Sage</a:t>
            </a:r>
          </a:p>
          <a:p>
            <a:pPr lvl="1" eaLnBrk="1" hangingPunct="1">
              <a:spcBef>
                <a:spcPct val="0"/>
              </a:spcBef>
              <a:buClrTx/>
              <a:buFontTx/>
              <a:buNone/>
            </a:pPr>
            <a:r>
              <a:rPr lang="en-US" altLang="zh-CN" sz="2800" b="0" dirty="0">
                <a:solidFill>
                  <a:srgbClr val="003399"/>
                </a:solidFill>
                <a:latin typeface="Times New Roman" pitchFamily="18" charset="0"/>
              </a:rPr>
              <a:t>FROM     Student</a:t>
            </a:r>
          </a:p>
          <a:p>
            <a:pPr lvl="1" eaLnBrk="1" hangingPunct="1">
              <a:spcBef>
                <a:spcPct val="0"/>
              </a:spcBef>
              <a:buClrTx/>
              <a:buFontTx/>
              <a:buNone/>
            </a:pPr>
            <a:r>
              <a:rPr lang="en-US" altLang="zh-CN" sz="2800" b="0" dirty="0">
                <a:solidFill>
                  <a:srgbClr val="003399"/>
                </a:solidFill>
                <a:latin typeface="Times New Roman" pitchFamily="18" charset="0"/>
              </a:rPr>
              <a:t>WHERE   Sage BETWEEN 20 AND 23</a:t>
            </a:r>
            <a:endParaRPr lang="en-US" altLang="zh-CN" sz="1800" dirty="0">
              <a:solidFill>
                <a:srgbClr val="003399"/>
              </a:solidFill>
              <a:latin typeface="Times New Roman" pitchFamily="18" charset="0"/>
            </a:endParaRPr>
          </a:p>
        </p:txBody>
      </p:sp>
      <p:sp>
        <p:nvSpPr>
          <p:cNvPr id="2" name="TextBox 1"/>
          <p:cNvSpPr txBox="1"/>
          <p:nvPr/>
        </p:nvSpPr>
        <p:spPr>
          <a:xfrm>
            <a:off x="210394" y="3623544"/>
            <a:ext cx="8727698" cy="1024832"/>
          </a:xfrm>
          <a:prstGeom prst="rect">
            <a:avLst/>
          </a:prstGeom>
          <a:noFill/>
        </p:spPr>
        <p:txBody>
          <a:bodyPr wrap="square" rtlCol="0">
            <a:spAutoFit/>
          </a:bodyPr>
          <a:lstStyle/>
          <a:p>
            <a:pPr marL="342900" indent="-342900" algn="l" eaLnBrk="1" hangingPunct="1">
              <a:lnSpc>
                <a:spcPct val="130000"/>
              </a:lnSpc>
              <a:buFont typeface="Wingdings" panose="05000000000000000000" pitchFamily="2" charset="2"/>
              <a:buChar char="Ø"/>
            </a:pPr>
            <a:r>
              <a:rPr lang="zh-CN" altLang="en-US" sz="2400" dirty="0">
                <a:solidFill>
                  <a:schemeClr val="tx1"/>
                </a:solidFill>
                <a:ea typeface="宋体" charset="-122"/>
              </a:rPr>
              <a:t>查询年龄在</a:t>
            </a:r>
            <a:r>
              <a:rPr lang="en-US" altLang="zh-CN" sz="2400" dirty="0">
                <a:solidFill>
                  <a:schemeClr val="tx1"/>
                </a:solidFill>
                <a:ea typeface="宋体" charset="-122"/>
              </a:rPr>
              <a:t>20~23</a:t>
            </a:r>
            <a:r>
              <a:rPr lang="zh-CN" altLang="en-US" sz="2400" dirty="0">
                <a:solidFill>
                  <a:schemeClr val="tx1"/>
                </a:solidFill>
                <a:ea typeface="宋体" charset="-122"/>
              </a:rPr>
              <a:t>岁（包括</a:t>
            </a:r>
            <a:r>
              <a:rPr lang="en-US" altLang="zh-CN" sz="2400" dirty="0">
                <a:solidFill>
                  <a:schemeClr val="tx1"/>
                </a:solidFill>
                <a:ea typeface="宋体" charset="-122"/>
              </a:rPr>
              <a:t>20</a:t>
            </a:r>
            <a:r>
              <a:rPr lang="zh-CN" altLang="en-US" sz="2400" dirty="0">
                <a:solidFill>
                  <a:schemeClr val="tx1"/>
                </a:solidFill>
                <a:ea typeface="宋体" charset="-122"/>
              </a:rPr>
              <a:t>岁和</a:t>
            </a:r>
            <a:r>
              <a:rPr lang="en-US" altLang="zh-CN" sz="2400" dirty="0">
                <a:solidFill>
                  <a:schemeClr val="tx1"/>
                </a:solidFill>
                <a:ea typeface="宋体" charset="-122"/>
              </a:rPr>
              <a:t>23</a:t>
            </a:r>
            <a:r>
              <a:rPr lang="zh-CN" altLang="en-US" sz="2400" dirty="0">
                <a:solidFill>
                  <a:schemeClr val="tx1"/>
                </a:solidFill>
                <a:ea typeface="宋体" charset="-122"/>
              </a:rPr>
              <a:t>岁）之间的学生的姓名、系别和年龄</a:t>
            </a:r>
            <a:endParaRPr lang="zh-CN" altLang="en-US" sz="2400" dirty="0"/>
          </a:p>
        </p:txBody>
      </p:sp>
    </p:spTree>
    <p:extLst>
      <p:ext uri="{BB962C8B-B14F-4D97-AF65-F5344CB8AC3E}">
        <p14:creationId xmlns:p14="http://schemas.microsoft.com/office/powerpoint/2010/main" val="365729205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6098"/>
                                        </p:tgtEl>
                                        <p:attrNameLst>
                                          <p:attrName>style.visibility</p:attrName>
                                        </p:attrNameLst>
                                      </p:cBhvr>
                                      <p:to>
                                        <p:strVal val="visible"/>
                                      </p:to>
                                    </p:set>
                                    <p:animEffect transition="in" filter="slide(fromBottom)">
                                      <p:cBhvr>
                                        <p:cTn id="12" dur="500"/>
                                        <p:tgtEl>
                                          <p:spTgt spid="51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07169" y="0"/>
            <a:ext cx="8729662" cy="609600"/>
          </a:xfrm>
        </p:spPr>
        <p:txBody>
          <a:bodyPr/>
          <a:lstStyle/>
          <a:p>
            <a:r>
              <a:rPr lang="zh-CN" altLang="en-US" sz="2800" dirty="0">
                <a:ea typeface="宋体" charset="-122"/>
              </a:rPr>
              <a:t>数据操作：数据查询  深入使用条件表达式</a:t>
            </a:r>
            <a:endParaRPr lang="zh-CN" altLang="en-US" dirty="0">
              <a:ea typeface="宋体" charset="-122"/>
            </a:endParaRPr>
          </a:p>
        </p:txBody>
      </p:sp>
      <p:sp>
        <p:nvSpPr>
          <p:cNvPr id="63491" name="Rectangle 3"/>
          <p:cNvSpPr>
            <a:spLocks noGrp="1" noChangeArrowheads="1"/>
          </p:cNvSpPr>
          <p:nvPr>
            <p:ph type="body" idx="1"/>
          </p:nvPr>
        </p:nvSpPr>
        <p:spPr>
          <a:xfrm>
            <a:off x="187698" y="1340768"/>
            <a:ext cx="8634412" cy="2088232"/>
          </a:xfrm>
          <a:solidFill>
            <a:schemeClr val="bg1">
              <a:lumMod val="90000"/>
            </a:schemeClr>
          </a:solidFill>
        </p:spPr>
        <p:txBody>
          <a:bodyPr/>
          <a:lstStyle/>
          <a:p>
            <a:pPr algn="just">
              <a:lnSpc>
                <a:spcPct val="150000"/>
              </a:lnSpc>
            </a:pPr>
            <a:r>
              <a:rPr lang="zh-CN" altLang="en-US" sz="2400" dirty="0">
                <a:ea typeface="宋体" charset="-122"/>
              </a:rPr>
              <a:t>集合操作</a:t>
            </a:r>
            <a:r>
              <a:rPr lang="zh-CN" altLang="en-US" sz="2400" b="1" dirty="0">
                <a:ea typeface="宋体" charset="-122"/>
              </a:rPr>
              <a:t>谓词：</a:t>
            </a:r>
            <a:r>
              <a:rPr lang="en-US" altLang="zh-CN" sz="2400" b="1" dirty="0">
                <a:ea typeface="宋体" charset="-122"/>
              </a:rPr>
              <a:t>IN &lt;</a:t>
            </a:r>
            <a:r>
              <a:rPr lang="zh-CN" altLang="en-US" sz="2400" b="1" dirty="0">
                <a:ea typeface="宋体" charset="-122"/>
              </a:rPr>
              <a:t>值表</a:t>
            </a:r>
            <a:r>
              <a:rPr lang="en-US" altLang="zh-CN" sz="2400" b="1" dirty="0">
                <a:ea typeface="宋体" charset="-122"/>
              </a:rPr>
              <a:t>&gt;,  NOT IN &lt;</a:t>
            </a:r>
            <a:r>
              <a:rPr lang="zh-CN" altLang="en-US" sz="2400" b="1" dirty="0">
                <a:ea typeface="宋体" charset="-122"/>
              </a:rPr>
              <a:t>值表</a:t>
            </a:r>
            <a:r>
              <a:rPr lang="en-US" altLang="zh-CN" sz="2400" b="1" dirty="0">
                <a:ea typeface="宋体" charset="-122"/>
              </a:rPr>
              <a:t>&gt;</a:t>
            </a:r>
          </a:p>
          <a:p>
            <a:pPr marL="0" indent="0" algn="just">
              <a:lnSpc>
                <a:spcPct val="150000"/>
              </a:lnSpc>
              <a:buNone/>
            </a:pPr>
            <a:endParaRPr lang="en-US" altLang="zh-CN" sz="2000" dirty="0">
              <a:solidFill>
                <a:srgbClr val="C00000"/>
              </a:solidFill>
              <a:ea typeface="宋体" charset="-122"/>
            </a:endParaRPr>
          </a:p>
          <a:p>
            <a:pPr marL="0" indent="0" algn="just">
              <a:lnSpc>
                <a:spcPct val="150000"/>
              </a:lnSpc>
              <a:buNone/>
            </a:pPr>
            <a:r>
              <a:rPr lang="en-US" altLang="zh-CN" sz="2000" dirty="0">
                <a:solidFill>
                  <a:srgbClr val="C00000"/>
                </a:solidFill>
                <a:ea typeface="宋体" charset="-122"/>
              </a:rPr>
              <a:t> 5 IN (2</a:t>
            </a:r>
            <a:r>
              <a:rPr lang="zh-CN" altLang="en-US" sz="2000" dirty="0">
                <a:solidFill>
                  <a:srgbClr val="C00000"/>
                </a:solidFill>
                <a:ea typeface="宋体" charset="-122"/>
              </a:rPr>
              <a:t>，</a:t>
            </a:r>
            <a:r>
              <a:rPr lang="en-US" altLang="zh-CN" sz="2000" dirty="0">
                <a:solidFill>
                  <a:srgbClr val="C00000"/>
                </a:solidFill>
                <a:ea typeface="宋体" charset="-122"/>
              </a:rPr>
              <a:t>3</a:t>
            </a:r>
            <a:r>
              <a:rPr lang="zh-CN" altLang="en-US" sz="2000" dirty="0">
                <a:solidFill>
                  <a:srgbClr val="C00000"/>
                </a:solidFill>
                <a:ea typeface="宋体" charset="-122"/>
              </a:rPr>
              <a:t>，</a:t>
            </a:r>
            <a:r>
              <a:rPr lang="en-US" altLang="zh-CN" sz="2000" dirty="0">
                <a:solidFill>
                  <a:srgbClr val="C00000"/>
                </a:solidFill>
                <a:ea typeface="宋体" charset="-122"/>
              </a:rPr>
              <a:t>5</a:t>
            </a:r>
            <a:r>
              <a:rPr lang="zh-CN" altLang="en-US" sz="2000" dirty="0">
                <a:solidFill>
                  <a:srgbClr val="C00000"/>
                </a:solidFill>
                <a:ea typeface="宋体" charset="-122"/>
              </a:rPr>
              <a:t>， </a:t>
            </a:r>
            <a:r>
              <a:rPr lang="en-US" altLang="zh-CN" sz="2000" dirty="0">
                <a:solidFill>
                  <a:srgbClr val="C00000"/>
                </a:solidFill>
                <a:ea typeface="宋体" charset="-122"/>
              </a:rPr>
              <a:t>8</a:t>
            </a:r>
            <a:r>
              <a:rPr lang="zh-CN" altLang="en-US" sz="2000" dirty="0">
                <a:solidFill>
                  <a:srgbClr val="C00000"/>
                </a:solidFill>
                <a:ea typeface="宋体" charset="-122"/>
              </a:rPr>
              <a:t>，</a:t>
            </a:r>
            <a:r>
              <a:rPr lang="en-US" altLang="zh-CN" sz="2000" dirty="0">
                <a:solidFill>
                  <a:srgbClr val="C00000"/>
                </a:solidFill>
                <a:ea typeface="宋体" charset="-122"/>
              </a:rPr>
              <a:t>10)</a:t>
            </a:r>
          </a:p>
          <a:p>
            <a:pPr marL="0" indent="0" algn="just">
              <a:lnSpc>
                <a:spcPct val="150000"/>
              </a:lnSpc>
              <a:buNone/>
            </a:pPr>
            <a:r>
              <a:rPr lang="zh-CN" altLang="en-US" sz="2000" dirty="0">
                <a:solidFill>
                  <a:srgbClr val="C00000"/>
                </a:solidFill>
                <a:ea typeface="宋体" charset="-122"/>
              </a:rPr>
              <a:t>‘</a:t>
            </a:r>
            <a:r>
              <a:rPr lang="en-US" altLang="zh-CN" sz="2000" dirty="0">
                <a:solidFill>
                  <a:srgbClr val="C00000"/>
                </a:solidFill>
                <a:ea typeface="宋体" charset="-122"/>
              </a:rPr>
              <a:t>m</a:t>
            </a:r>
            <a:r>
              <a:rPr lang="zh-CN" altLang="en-US" sz="2000" dirty="0">
                <a:solidFill>
                  <a:srgbClr val="C00000"/>
                </a:solidFill>
                <a:ea typeface="宋体" charset="-122"/>
              </a:rPr>
              <a:t>’ </a:t>
            </a:r>
            <a:r>
              <a:rPr lang="en-US" altLang="zh-CN" sz="2000" dirty="0">
                <a:solidFill>
                  <a:srgbClr val="C00000"/>
                </a:solidFill>
                <a:ea typeface="宋体" charset="-122"/>
              </a:rPr>
              <a:t>NOT IN (</a:t>
            </a:r>
            <a:r>
              <a:rPr lang="zh-CN" altLang="en-US" sz="2000" dirty="0">
                <a:solidFill>
                  <a:srgbClr val="C00000"/>
                </a:solidFill>
                <a:ea typeface="宋体" charset="-122"/>
              </a:rPr>
              <a:t>‘</a:t>
            </a:r>
            <a:r>
              <a:rPr lang="en-US" altLang="zh-CN" sz="2000" dirty="0">
                <a:solidFill>
                  <a:srgbClr val="C00000"/>
                </a:solidFill>
                <a:ea typeface="宋体" charset="-122"/>
              </a:rPr>
              <a:t>a</a:t>
            </a:r>
            <a:r>
              <a:rPr lang="zh-CN" altLang="en-US" sz="2000" dirty="0">
                <a:solidFill>
                  <a:srgbClr val="C00000"/>
                </a:solidFill>
                <a:ea typeface="宋体" charset="-122"/>
              </a:rPr>
              <a:t>’，‘</a:t>
            </a:r>
            <a:r>
              <a:rPr lang="en-US" altLang="zh-CN" sz="2000" dirty="0">
                <a:solidFill>
                  <a:srgbClr val="C00000"/>
                </a:solidFill>
                <a:ea typeface="宋体" charset="-122"/>
              </a:rPr>
              <a:t>b</a:t>
            </a:r>
            <a:r>
              <a:rPr lang="zh-CN" altLang="en-US" sz="2000" dirty="0">
                <a:solidFill>
                  <a:srgbClr val="C00000"/>
                </a:solidFill>
                <a:ea typeface="宋体" charset="-122"/>
              </a:rPr>
              <a:t>’，‘</a:t>
            </a:r>
            <a:r>
              <a:rPr lang="en-US" altLang="zh-CN" sz="2000" dirty="0">
                <a:solidFill>
                  <a:srgbClr val="C00000"/>
                </a:solidFill>
                <a:ea typeface="宋体" charset="-122"/>
              </a:rPr>
              <a:t>m</a:t>
            </a:r>
            <a:r>
              <a:rPr lang="zh-CN" altLang="en-US" sz="2000" dirty="0">
                <a:solidFill>
                  <a:srgbClr val="C00000"/>
                </a:solidFill>
                <a:ea typeface="宋体" charset="-122"/>
              </a:rPr>
              <a:t>’，‘</a:t>
            </a:r>
            <a:r>
              <a:rPr lang="en-US" altLang="zh-CN" sz="2000" dirty="0">
                <a:solidFill>
                  <a:srgbClr val="C00000"/>
                </a:solidFill>
                <a:ea typeface="宋体" charset="-122"/>
              </a:rPr>
              <a:t>n</a:t>
            </a:r>
            <a:r>
              <a:rPr lang="zh-CN" altLang="en-US" sz="2000" dirty="0">
                <a:solidFill>
                  <a:srgbClr val="C00000"/>
                </a:solidFill>
                <a:ea typeface="宋体" charset="-122"/>
              </a:rPr>
              <a:t>’</a:t>
            </a:r>
            <a:r>
              <a:rPr lang="en-US" altLang="zh-CN" sz="2000" dirty="0">
                <a:solidFill>
                  <a:srgbClr val="C00000"/>
                </a:solidFill>
                <a:ea typeface="宋体" charset="-122"/>
              </a:rPr>
              <a:t>)</a:t>
            </a:r>
          </a:p>
        </p:txBody>
      </p:sp>
      <p:sp>
        <p:nvSpPr>
          <p:cNvPr id="515074" name="Text Box 2"/>
          <p:cNvSpPr txBox="1">
            <a:spLocks noChangeArrowheads="1"/>
          </p:cNvSpPr>
          <p:nvPr/>
        </p:nvSpPr>
        <p:spPr bwMode="auto">
          <a:xfrm>
            <a:off x="593180" y="4725144"/>
            <a:ext cx="634019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Sname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Ssex</a:t>
            </a:r>
            <a:endParaRPr lang="en-US" altLang="zh-CN" sz="2800" b="0" dirty="0">
              <a:solidFill>
                <a:srgbClr val="003399"/>
              </a:solidFill>
              <a:latin typeface="Times New Roman" pitchFamily="18" charset="0"/>
            </a:endParaRPr>
          </a:p>
          <a:p>
            <a:pPr lvl="1" eaLnBrk="1" hangingPunct="1">
              <a:spcBef>
                <a:spcPct val="0"/>
              </a:spcBef>
              <a:buClrTx/>
              <a:buFontTx/>
              <a:buNone/>
            </a:pPr>
            <a:r>
              <a:rPr lang="en-US" altLang="zh-CN" sz="2800" b="0" dirty="0">
                <a:solidFill>
                  <a:srgbClr val="003399"/>
                </a:solidFill>
                <a:latin typeface="Times New Roman" pitchFamily="18" charset="0"/>
              </a:rPr>
              <a:t>FROM  Student</a:t>
            </a:r>
          </a:p>
          <a:p>
            <a:pPr lvl="1" eaLnBrk="1" hangingPunct="1">
              <a:spcBef>
                <a:spcPct val="0"/>
              </a:spcBef>
              <a:buClrTx/>
              <a:buFontTx/>
              <a:buNone/>
            </a:pPr>
            <a:r>
              <a:rPr lang="en-US" altLang="zh-CN" sz="2800" b="0" dirty="0">
                <a:solidFill>
                  <a:srgbClr val="003399"/>
                </a:solidFill>
                <a:latin typeface="Times New Roman" pitchFamily="18" charset="0"/>
              </a:rPr>
              <a:t>WHERE </a:t>
            </a:r>
            <a:r>
              <a:rPr lang="en-US" altLang="zh-CN" sz="2800" b="0" dirty="0" err="1">
                <a:solidFill>
                  <a:srgbClr val="003399"/>
                </a:solidFill>
                <a:latin typeface="Times New Roman" pitchFamily="18" charset="0"/>
              </a:rPr>
              <a:t>Sdept</a:t>
            </a:r>
            <a:r>
              <a:rPr lang="en-US" altLang="zh-CN" sz="2800" b="0" dirty="0">
                <a:solidFill>
                  <a:srgbClr val="003399"/>
                </a:solidFill>
                <a:latin typeface="Times New Roman" pitchFamily="18" charset="0"/>
              </a:rPr>
              <a:t>  IN ( 'IS'</a:t>
            </a:r>
            <a:r>
              <a:rPr lang="zh-CN" altLang="en-US" sz="2800" b="0" dirty="0">
                <a:solidFill>
                  <a:srgbClr val="003399"/>
                </a:solidFill>
                <a:latin typeface="Times New Roman" pitchFamily="18" charset="0"/>
              </a:rPr>
              <a:t>，</a:t>
            </a:r>
            <a:r>
              <a:rPr lang="en-US" altLang="zh-CN" sz="2800" b="0" dirty="0">
                <a:solidFill>
                  <a:srgbClr val="003399"/>
                </a:solidFill>
                <a:latin typeface="Times New Roman" pitchFamily="18" charset="0"/>
              </a:rPr>
              <a:t>'MA'</a:t>
            </a:r>
            <a:r>
              <a:rPr lang="zh-CN" altLang="en-US" sz="2800" b="0" dirty="0">
                <a:solidFill>
                  <a:srgbClr val="003399"/>
                </a:solidFill>
                <a:latin typeface="Times New Roman" pitchFamily="18" charset="0"/>
              </a:rPr>
              <a:t>，</a:t>
            </a:r>
            <a:r>
              <a:rPr lang="en-US" altLang="zh-CN" sz="2800" b="0" dirty="0">
                <a:solidFill>
                  <a:srgbClr val="003399"/>
                </a:solidFill>
                <a:latin typeface="Times New Roman" pitchFamily="18" charset="0"/>
              </a:rPr>
              <a:t>'CS' )</a:t>
            </a:r>
            <a:endParaRPr lang="en-US" altLang="zh-CN" sz="2800" dirty="0">
              <a:solidFill>
                <a:srgbClr val="003399"/>
              </a:solidFill>
              <a:latin typeface="Times New Roman" pitchFamily="18" charset="0"/>
            </a:endParaRPr>
          </a:p>
        </p:txBody>
      </p:sp>
      <p:sp>
        <p:nvSpPr>
          <p:cNvPr id="2" name="矩形 1"/>
          <p:cNvSpPr/>
          <p:nvPr/>
        </p:nvSpPr>
        <p:spPr>
          <a:xfrm>
            <a:off x="184498" y="3725083"/>
            <a:ext cx="8634412" cy="978729"/>
          </a:xfrm>
          <a:prstGeom prst="rect">
            <a:avLst/>
          </a:prstGeom>
        </p:spPr>
        <p:txBody>
          <a:bodyPr wrap="square">
            <a:spAutoFit/>
          </a:bodyPr>
          <a:lstStyle/>
          <a:p>
            <a:pPr marL="342900" indent="-342900" algn="l" eaLnBrk="1" hangingPunct="1">
              <a:lnSpc>
                <a:spcPct val="120000"/>
              </a:lnSpc>
              <a:buFont typeface="Wingdings" panose="05000000000000000000" pitchFamily="2" charset="2"/>
              <a:buChar char="Ø"/>
            </a:pPr>
            <a:r>
              <a:rPr lang="zh-CN" altLang="en-US" sz="2400" dirty="0">
                <a:solidFill>
                  <a:schemeClr val="tx1"/>
                </a:solidFill>
                <a:ea typeface="宋体" charset="-122"/>
              </a:rPr>
              <a:t>查询信息系（</a:t>
            </a:r>
            <a:r>
              <a:rPr lang="en-US" altLang="zh-CN" sz="2400" dirty="0">
                <a:solidFill>
                  <a:schemeClr val="tx1"/>
                </a:solidFill>
                <a:ea typeface="宋体" charset="-122"/>
              </a:rPr>
              <a:t>IS</a:t>
            </a:r>
            <a:r>
              <a:rPr lang="zh-CN" altLang="en-US" sz="2400" dirty="0">
                <a:solidFill>
                  <a:schemeClr val="tx1"/>
                </a:solidFill>
                <a:ea typeface="宋体" charset="-122"/>
              </a:rPr>
              <a:t>）、数学系（</a:t>
            </a:r>
            <a:r>
              <a:rPr lang="en-US" altLang="zh-CN" sz="2400" dirty="0">
                <a:solidFill>
                  <a:schemeClr val="tx1"/>
                </a:solidFill>
                <a:ea typeface="宋体" charset="-122"/>
              </a:rPr>
              <a:t>MA</a:t>
            </a:r>
            <a:r>
              <a:rPr lang="zh-CN" altLang="en-US" sz="2400" dirty="0">
                <a:solidFill>
                  <a:schemeClr val="tx1"/>
                </a:solidFill>
                <a:ea typeface="宋体" charset="-122"/>
              </a:rPr>
              <a:t>）和计算机科学系（</a:t>
            </a:r>
            <a:r>
              <a:rPr lang="en-US" altLang="zh-CN" sz="2400" dirty="0">
                <a:solidFill>
                  <a:schemeClr val="tx1"/>
                </a:solidFill>
                <a:ea typeface="宋体" charset="-122"/>
              </a:rPr>
              <a:t>CS</a:t>
            </a:r>
            <a:r>
              <a:rPr lang="zh-CN" altLang="en-US" sz="2400" dirty="0">
                <a:solidFill>
                  <a:schemeClr val="tx1"/>
                </a:solidFill>
                <a:ea typeface="宋体" charset="-122"/>
              </a:rPr>
              <a:t>）学生的姓名和性别</a:t>
            </a:r>
          </a:p>
        </p:txBody>
      </p:sp>
    </p:spTree>
    <p:extLst>
      <p:ext uri="{BB962C8B-B14F-4D97-AF65-F5344CB8AC3E}">
        <p14:creationId xmlns:p14="http://schemas.microsoft.com/office/powerpoint/2010/main" val="25860869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5074"/>
                                        </p:tgtEl>
                                        <p:attrNameLst>
                                          <p:attrName>style.visibility</p:attrName>
                                        </p:attrNameLst>
                                      </p:cBhvr>
                                      <p:to>
                                        <p:strVal val="visible"/>
                                      </p:to>
                                    </p:set>
                                    <p:animEffect transition="in" filter="slide(fromBottom)">
                                      <p:cBhvr>
                                        <p:cTn id="12" dur="500"/>
                                        <p:tgtEl>
                                          <p:spTgt spid="515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44" y="122237"/>
            <a:ext cx="8875836" cy="563563"/>
          </a:xfrm>
        </p:spPr>
        <p:txBody>
          <a:bodyPr/>
          <a:lstStyle/>
          <a:p>
            <a:r>
              <a:rPr lang="zh-CN" altLang="en-US" dirty="0">
                <a:ea typeface="宋体" charset="-122"/>
              </a:rPr>
              <a:t>数据库基本对象</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14128"/>
            <a:ext cx="791749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标注 3">
            <a:extLst>
              <a:ext uri="{FF2B5EF4-FFF2-40B4-BE49-F238E27FC236}">
                <a16:creationId xmlns:a16="http://schemas.microsoft.com/office/drawing/2014/main" id="{CB50CB83-837A-5D95-F299-8F9F83BF6D7A}"/>
              </a:ext>
            </a:extLst>
          </p:cNvPr>
          <p:cNvSpPr/>
          <p:nvPr/>
        </p:nvSpPr>
        <p:spPr bwMode="auto">
          <a:xfrm>
            <a:off x="5148064" y="544255"/>
            <a:ext cx="3096344" cy="783193"/>
          </a:xfrm>
          <a:prstGeom prst="wedgeRoundRectCallout">
            <a:avLst>
              <a:gd name="adj1" fmla="val -42889"/>
              <a:gd name="adj2" fmla="val 125844"/>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黑体" panose="02010609060101010101" pitchFamily="49" charset="-122"/>
                <a:ea typeface="黑体" panose="02010609060101010101" pitchFamily="49" charset="-122"/>
              </a:rPr>
              <a:t>根据应用要求创建，保护表数据</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圆角矩形标注 3">
            <a:extLst>
              <a:ext uri="{FF2B5EF4-FFF2-40B4-BE49-F238E27FC236}">
                <a16:creationId xmlns:a16="http://schemas.microsoft.com/office/drawing/2014/main" id="{3F883EAB-FABD-3702-316A-F0E0A8730290}"/>
              </a:ext>
            </a:extLst>
          </p:cNvPr>
          <p:cNvSpPr/>
          <p:nvPr/>
        </p:nvSpPr>
        <p:spPr bwMode="auto">
          <a:xfrm>
            <a:off x="4932040" y="5661248"/>
            <a:ext cx="3096344" cy="442674"/>
          </a:xfrm>
          <a:prstGeom prst="wedgeRoundRectCallout">
            <a:avLst>
              <a:gd name="adj1" fmla="val -57334"/>
              <a:gd name="adj2" fmla="val -106490"/>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黑体" panose="02010609060101010101" pitchFamily="49" charset="-122"/>
                <a:ea typeface="黑体" panose="02010609060101010101" pitchFamily="49" charset="-122"/>
              </a:rPr>
              <a:t>物理存储</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圆角矩形标注 3">
            <a:extLst>
              <a:ext uri="{FF2B5EF4-FFF2-40B4-BE49-F238E27FC236}">
                <a16:creationId xmlns:a16="http://schemas.microsoft.com/office/drawing/2014/main" id="{CA464E3B-1AA3-03BD-FDB7-A832F93F9380}"/>
              </a:ext>
            </a:extLst>
          </p:cNvPr>
          <p:cNvSpPr/>
          <p:nvPr/>
        </p:nvSpPr>
        <p:spPr bwMode="auto">
          <a:xfrm>
            <a:off x="6228184" y="4356991"/>
            <a:ext cx="1296144" cy="442674"/>
          </a:xfrm>
          <a:prstGeom prst="wedgeRoundRectCallout">
            <a:avLst>
              <a:gd name="adj1" fmla="val -57334"/>
              <a:gd name="adj2" fmla="val -106490"/>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黑体" panose="02010609060101010101" pitchFamily="49" charset="-122"/>
                <a:ea typeface="黑体" panose="02010609060101010101" pitchFamily="49" charset="-122"/>
              </a:rPr>
              <a:t>关系</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394980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z="2800" dirty="0">
                <a:ea typeface="宋体" charset="-122"/>
              </a:rPr>
              <a:t>数据操作：数据查询  深入使用条件表达式</a:t>
            </a:r>
            <a:endParaRPr lang="zh-CN" altLang="zh-CN" dirty="0">
              <a:ea typeface="宋体" charset="-122"/>
            </a:endParaRPr>
          </a:p>
        </p:txBody>
      </p:sp>
      <p:sp>
        <p:nvSpPr>
          <p:cNvPr id="64515" name="Rectangle 3"/>
          <p:cNvSpPr>
            <a:spLocks noGrp="1" noChangeArrowheads="1"/>
          </p:cNvSpPr>
          <p:nvPr>
            <p:ph type="body" idx="1"/>
          </p:nvPr>
        </p:nvSpPr>
        <p:spPr>
          <a:xfrm>
            <a:off x="467544" y="1447800"/>
            <a:ext cx="7762056" cy="1405136"/>
          </a:xfrm>
        </p:spPr>
        <p:txBody>
          <a:bodyPr/>
          <a:lstStyle/>
          <a:p>
            <a:pPr algn="just" eaLnBrk="1" hangingPunct="1">
              <a:lnSpc>
                <a:spcPct val="140000"/>
              </a:lnSpc>
              <a:buFont typeface="Wingdings" panose="05000000000000000000" pitchFamily="2" charset="2"/>
              <a:buChar char="Ø"/>
            </a:pPr>
            <a:r>
              <a:rPr lang="zh-CN" altLang="en-US" sz="2400" dirty="0">
                <a:ea typeface="宋体" charset="-122"/>
              </a:rPr>
              <a:t>查询既不是信息系、数学系，也不是计算机科学系的学生的姓名和性别</a:t>
            </a:r>
          </a:p>
          <a:p>
            <a:pPr eaLnBrk="1" hangingPunct="1"/>
            <a:endParaRPr lang="en-US" altLang="zh-CN" dirty="0">
              <a:ea typeface="宋体" charset="-122"/>
            </a:endParaRPr>
          </a:p>
        </p:txBody>
      </p:sp>
      <p:sp>
        <p:nvSpPr>
          <p:cNvPr id="543748" name="Text Box 4"/>
          <p:cNvSpPr txBox="1">
            <a:spLocks noChangeArrowheads="1"/>
          </p:cNvSpPr>
          <p:nvPr/>
        </p:nvSpPr>
        <p:spPr bwMode="auto">
          <a:xfrm>
            <a:off x="611560" y="2857699"/>
            <a:ext cx="714317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Sname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Ssex</a:t>
            </a:r>
            <a:endParaRPr lang="en-US" altLang="zh-CN" sz="2800" b="0" dirty="0">
              <a:solidFill>
                <a:srgbClr val="003399"/>
              </a:solidFill>
              <a:latin typeface="Times New Roman" pitchFamily="18" charset="0"/>
            </a:endParaRPr>
          </a:p>
          <a:p>
            <a:pPr lvl="1" eaLnBrk="1" hangingPunct="1">
              <a:spcBef>
                <a:spcPct val="0"/>
              </a:spcBef>
              <a:buClrTx/>
              <a:buFontTx/>
              <a:buNone/>
            </a:pPr>
            <a:r>
              <a:rPr lang="en-US" altLang="zh-CN" sz="2800" b="0" dirty="0">
                <a:solidFill>
                  <a:srgbClr val="003399"/>
                </a:solidFill>
                <a:latin typeface="Times New Roman" pitchFamily="18" charset="0"/>
              </a:rPr>
              <a:t>FROM Student</a:t>
            </a:r>
          </a:p>
          <a:p>
            <a:pPr eaLnBrk="1" hangingPunct="1">
              <a:spcBef>
                <a:spcPct val="0"/>
              </a:spcBef>
              <a:buClrTx/>
              <a:buFontTx/>
              <a:buNone/>
            </a:pPr>
            <a:r>
              <a:rPr lang="en-US" altLang="zh-CN" b="0" dirty="0">
                <a:solidFill>
                  <a:srgbClr val="003399"/>
                </a:solidFill>
                <a:latin typeface="Times New Roman" pitchFamily="18" charset="0"/>
              </a:rPr>
              <a:t>     WHERE </a:t>
            </a:r>
            <a:r>
              <a:rPr lang="en-US" altLang="zh-CN" b="0" dirty="0" err="1">
                <a:solidFill>
                  <a:srgbClr val="003399"/>
                </a:solidFill>
                <a:latin typeface="Times New Roman" pitchFamily="18" charset="0"/>
              </a:rPr>
              <a:t>Sdept</a:t>
            </a:r>
            <a:r>
              <a:rPr lang="en-US" altLang="zh-CN" b="0" dirty="0">
                <a:solidFill>
                  <a:srgbClr val="003399"/>
                </a:solidFill>
                <a:latin typeface="Times New Roman" pitchFamily="18" charset="0"/>
              </a:rPr>
              <a:t> NOT IN ( 'IS'</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'MA'</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'CS' )</a:t>
            </a:r>
          </a:p>
          <a:p>
            <a:pPr eaLnBrk="1" hangingPunct="1">
              <a:spcBef>
                <a:spcPct val="0"/>
              </a:spcBef>
              <a:buClrTx/>
              <a:buFontTx/>
              <a:buNone/>
            </a:pPr>
            <a:endParaRPr lang="en-US" altLang="zh-CN" sz="1800" dirty="0">
              <a:solidFill>
                <a:srgbClr val="003399"/>
              </a:solidFill>
              <a:latin typeface="Times New Roman" pitchFamily="18" charset="0"/>
            </a:endParaRPr>
          </a:p>
        </p:txBody>
      </p:sp>
    </p:spTree>
    <p:extLst>
      <p:ext uri="{BB962C8B-B14F-4D97-AF65-F5344CB8AC3E}">
        <p14:creationId xmlns:p14="http://schemas.microsoft.com/office/powerpoint/2010/main" val="9960501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animEffect transition="in" filter="slide(fromBottom)">
                                      <p:cBhvr>
                                        <p:cTn id="7" dur="500"/>
                                        <p:tgtEl>
                                          <p:spTgt spid="543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z="3200" dirty="0">
                <a:ea typeface="宋体" charset="-122"/>
              </a:rPr>
              <a:t>数据操作：数据查询  深入使用条件表达式</a:t>
            </a:r>
            <a:endParaRPr lang="en-US" altLang="zh-CN" dirty="0">
              <a:ea typeface="宋体" charset="-122"/>
            </a:endParaRPr>
          </a:p>
        </p:txBody>
      </p:sp>
      <p:sp>
        <p:nvSpPr>
          <p:cNvPr id="65539" name="Rectangle 3"/>
          <p:cNvSpPr>
            <a:spLocks noGrp="1" noChangeArrowheads="1"/>
          </p:cNvSpPr>
          <p:nvPr>
            <p:ph type="body" idx="1"/>
          </p:nvPr>
        </p:nvSpPr>
        <p:spPr>
          <a:xfrm>
            <a:off x="323528" y="1268760"/>
            <a:ext cx="7906072" cy="2088232"/>
          </a:xfrm>
          <a:solidFill>
            <a:schemeClr val="bg1">
              <a:lumMod val="90000"/>
            </a:schemeClr>
          </a:solidFill>
        </p:spPr>
        <p:txBody>
          <a:bodyPr/>
          <a:lstStyle/>
          <a:p>
            <a:pPr eaLnBrk="1" hangingPunct="1"/>
            <a:r>
              <a:rPr lang="zh-CN" altLang="en-US" dirty="0">
                <a:ea typeface="宋体" charset="-122"/>
              </a:rPr>
              <a:t>模糊查询</a:t>
            </a:r>
            <a:endParaRPr lang="en-US" altLang="zh-CN" dirty="0">
              <a:ea typeface="宋体" charset="-122"/>
            </a:endParaRPr>
          </a:p>
          <a:p>
            <a:pPr lvl="1"/>
            <a:r>
              <a:rPr lang="zh-CN" altLang="en-US" dirty="0">
                <a:ea typeface="宋体" charset="-122"/>
              </a:rPr>
              <a:t>通配符</a:t>
            </a:r>
            <a:endParaRPr lang="en-US" altLang="zh-CN" dirty="0">
              <a:ea typeface="宋体" charset="-122"/>
            </a:endParaRPr>
          </a:p>
          <a:p>
            <a:pPr lvl="2"/>
            <a:r>
              <a:rPr lang="zh-CN" altLang="en-US" dirty="0">
                <a:ea typeface="宋体" charset="-122"/>
              </a:rPr>
              <a:t>％：可与任意长度（包括</a:t>
            </a:r>
            <a:r>
              <a:rPr lang="en-US" altLang="zh-CN" dirty="0">
                <a:ea typeface="宋体" charset="-122"/>
              </a:rPr>
              <a:t>0</a:t>
            </a:r>
            <a:r>
              <a:rPr lang="zh-CN" altLang="en-US" dirty="0">
                <a:ea typeface="宋体" charset="-122"/>
              </a:rPr>
              <a:t>）的字符匹配</a:t>
            </a:r>
            <a:endParaRPr lang="en-US" altLang="zh-CN" dirty="0">
              <a:ea typeface="宋体" charset="-122"/>
            </a:endParaRPr>
          </a:p>
          <a:p>
            <a:pPr lvl="2"/>
            <a:r>
              <a:rPr lang="en-US" altLang="zh-CN" dirty="0">
                <a:ea typeface="宋体" charset="-122"/>
              </a:rPr>
              <a:t>_</a:t>
            </a:r>
            <a:r>
              <a:rPr lang="zh-CN" altLang="en-US" dirty="0">
                <a:ea typeface="宋体" charset="-122"/>
              </a:rPr>
              <a:t>：可与任意一个字符匹配</a:t>
            </a:r>
          </a:p>
          <a:p>
            <a:pPr eaLnBrk="1" hangingPunct="1">
              <a:buFont typeface="Wingdings" pitchFamily="2" charset="2"/>
              <a:buNone/>
            </a:pPr>
            <a:endParaRPr lang="zh-CN" altLang="en-US" dirty="0">
              <a:ea typeface="宋体" charset="-122"/>
            </a:endParaRPr>
          </a:p>
        </p:txBody>
      </p:sp>
      <p:sp>
        <p:nvSpPr>
          <p:cNvPr id="2" name="TextBox 1"/>
          <p:cNvSpPr txBox="1"/>
          <p:nvPr/>
        </p:nvSpPr>
        <p:spPr>
          <a:xfrm>
            <a:off x="539552" y="4077072"/>
            <a:ext cx="7088800" cy="1631216"/>
          </a:xfrm>
          <a:prstGeom prst="rect">
            <a:avLst/>
          </a:prstGeom>
          <a:noFill/>
        </p:spPr>
        <p:txBody>
          <a:bodyPr wrap="none" rtlCol="0">
            <a:spAutoFit/>
          </a:bodyPr>
          <a:lstStyle/>
          <a:p>
            <a:pPr algn="l" eaLnBrk="1" hangingPunct="1">
              <a:lnSpc>
                <a:spcPts val="4000"/>
              </a:lnSpc>
              <a:buFont typeface="Wingdings" pitchFamily="2" charset="2"/>
              <a:buNone/>
            </a:pPr>
            <a:r>
              <a:rPr lang="zh-CN" altLang="en-US" dirty="0">
                <a:ea typeface="宋体" charset="-122"/>
              </a:rPr>
              <a:t> </a:t>
            </a:r>
            <a:r>
              <a:rPr lang="en-US" altLang="zh-CN" dirty="0" err="1">
                <a:solidFill>
                  <a:schemeClr val="tx1"/>
                </a:solidFill>
                <a:ea typeface="宋体" charset="-122"/>
              </a:rPr>
              <a:t>a%m</a:t>
            </a:r>
            <a:r>
              <a:rPr lang="en-US" altLang="zh-CN" dirty="0">
                <a:solidFill>
                  <a:schemeClr val="tx1"/>
                </a:solidFill>
                <a:ea typeface="宋体" charset="-122"/>
              </a:rPr>
              <a:t> </a:t>
            </a:r>
            <a:r>
              <a:rPr lang="zh-CN" altLang="en-US" dirty="0">
                <a:solidFill>
                  <a:schemeClr val="tx1"/>
                </a:solidFill>
                <a:ea typeface="宋体" charset="-122"/>
              </a:rPr>
              <a:t>：以字母</a:t>
            </a:r>
            <a:r>
              <a:rPr lang="en-US" altLang="zh-CN" dirty="0">
                <a:solidFill>
                  <a:schemeClr val="tx1"/>
                </a:solidFill>
                <a:ea typeface="宋体" charset="-122"/>
              </a:rPr>
              <a:t>’a’</a:t>
            </a:r>
            <a:r>
              <a:rPr lang="zh-CN" altLang="en-US" dirty="0">
                <a:solidFill>
                  <a:schemeClr val="tx1"/>
                </a:solidFill>
                <a:ea typeface="宋体" charset="-122"/>
              </a:rPr>
              <a:t>开头，以字母</a:t>
            </a:r>
            <a:r>
              <a:rPr lang="en-US" altLang="zh-CN" dirty="0">
                <a:solidFill>
                  <a:schemeClr val="tx1"/>
                </a:solidFill>
                <a:ea typeface="宋体" charset="-122"/>
              </a:rPr>
              <a:t>’m’</a:t>
            </a:r>
            <a:r>
              <a:rPr lang="zh-CN" altLang="en-US" dirty="0">
                <a:solidFill>
                  <a:schemeClr val="tx1"/>
                </a:solidFill>
                <a:ea typeface="宋体" charset="-122"/>
              </a:rPr>
              <a:t>结束的所有字符串；</a:t>
            </a:r>
            <a:r>
              <a:rPr lang="en-US" altLang="zh-CN" dirty="0">
                <a:solidFill>
                  <a:schemeClr val="tx1"/>
                </a:solidFill>
                <a:ea typeface="宋体" charset="-122"/>
              </a:rPr>
              <a:t> </a:t>
            </a:r>
          </a:p>
          <a:p>
            <a:pPr algn="l" eaLnBrk="1" hangingPunct="1">
              <a:lnSpc>
                <a:spcPts val="4000"/>
              </a:lnSpc>
              <a:buFont typeface="Wingdings" pitchFamily="2" charset="2"/>
              <a:buNone/>
            </a:pPr>
            <a:r>
              <a:rPr lang="en-US" altLang="zh-CN" dirty="0">
                <a:solidFill>
                  <a:schemeClr val="tx1"/>
                </a:solidFill>
                <a:ea typeface="宋体" charset="-122"/>
              </a:rPr>
              <a:t> </a:t>
            </a:r>
            <a:r>
              <a:rPr lang="zh-CN" altLang="en-US" dirty="0">
                <a:solidFill>
                  <a:schemeClr val="tx1"/>
                </a:solidFill>
                <a:ea typeface="宋体" charset="-122"/>
              </a:rPr>
              <a:t>张</a:t>
            </a:r>
            <a:r>
              <a:rPr lang="en-US" altLang="zh-CN" dirty="0">
                <a:solidFill>
                  <a:schemeClr val="tx1"/>
                </a:solidFill>
                <a:ea typeface="宋体" charset="-122"/>
              </a:rPr>
              <a:t>_ _ </a:t>
            </a:r>
            <a:r>
              <a:rPr lang="zh-CN" altLang="en-US" dirty="0">
                <a:solidFill>
                  <a:schemeClr val="tx1"/>
                </a:solidFill>
                <a:ea typeface="宋体" charset="-122"/>
              </a:rPr>
              <a:t>：姓张且仅有两个（中文）字的名字</a:t>
            </a:r>
            <a:r>
              <a:rPr lang="en-US" altLang="zh-CN" dirty="0">
                <a:solidFill>
                  <a:schemeClr val="tx1"/>
                </a:solidFill>
                <a:ea typeface="宋体" charset="-122"/>
              </a:rPr>
              <a:t> </a:t>
            </a:r>
            <a:r>
              <a:rPr lang="zh-CN" altLang="en-US" dirty="0">
                <a:solidFill>
                  <a:schemeClr val="tx1"/>
                </a:solidFill>
                <a:ea typeface="宋体" charset="-122"/>
              </a:rPr>
              <a:t>；</a:t>
            </a:r>
            <a:r>
              <a:rPr lang="en-US" altLang="zh-CN" dirty="0">
                <a:solidFill>
                  <a:schemeClr val="tx1"/>
                </a:solidFill>
                <a:ea typeface="宋体" charset="-122"/>
              </a:rPr>
              <a:t> </a:t>
            </a:r>
          </a:p>
          <a:p>
            <a:pPr algn="l" eaLnBrk="1" hangingPunct="1">
              <a:lnSpc>
                <a:spcPts val="4000"/>
              </a:lnSpc>
              <a:buFont typeface="Wingdings" pitchFamily="2" charset="2"/>
              <a:buNone/>
            </a:pPr>
            <a:r>
              <a:rPr lang="en-US" altLang="zh-CN" dirty="0">
                <a:solidFill>
                  <a:schemeClr val="tx1"/>
                </a:solidFill>
                <a:ea typeface="宋体" charset="-122"/>
              </a:rPr>
              <a:t>_S%T</a:t>
            </a:r>
            <a:r>
              <a:rPr lang="zh-CN" altLang="en-US" dirty="0">
                <a:solidFill>
                  <a:schemeClr val="tx1"/>
                </a:solidFill>
                <a:ea typeface="宋体" charset="-122"/>
              </a:rPr>
              <a:t>：第二个字母是</a:t>
            </a:r>
            <a:r>
              <a:rPr lang="en-US" altLang="zh-CN" dirty="0">
                <a:solidFill>
                  <a:schemeClr val="tx1"/>
                </a:solidFill>
                <a:ea typeface="宋体" charset="-122"/>
              </a:rPr>
              <a:t>’S’</a:t>
            </a:r>
            <a:r>
              <a:rPr lang="zh-CN" altLang="en-US" dirty="0">
                <a:solidFill>
                  <a:schemeClr val="tx1"/>
                </a:solidFill>
                <a:ea typeface="宋体" charset="-122"/>
              </a:rPr>
              <a:t>，最后一个字母是</a:t>
            </a:r>
            <a:r>
              <a:rPr lang="en-US" altLang="zh-CN" dirty="0">
                <a:solidFill>
                  <a:schemeClr val="tx1"/>
                </a:solidFill>
                <a:ea typeface="宋体" charset="-122"/>
              </a:rPr>
              <a:t>’T’</a:t>
            </a:r>
            <a:r>
              <a:rPr lang="zh-CN" altLang="en-US" dirty="0">
                <a:solidFill>
                  <a:schemeClr val="tx1"/>
                </a:solidFill>
                <a:ea typeface="宋体" charset="-122"/>
              </a:rPr>
              <a:t>的所有字符串。</a:t>
            </a:r>
            <a:endParaRPr lang="zh-CN" altLang="en-US" dirty="0">
              <a:solidFill>
                <a:schemeClr val="tx1"/>
              </a:solidFill>
            </a:endParaRPr>
          </a:p>
        </p:txBody>
      </p:sp>
    </p:spTree>
    <p:extLst>
      <p:ext uri="{BB962C8B-B14F-4D97-AF65-F5344CB8AC3E}">
        <p14:creationId xmlns:p14="http://schemas.microsoft.com/office/powerpoint/2010/main" val="257849621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7587" name="Rectangle 3"/>
          <p:cNvSpPr>
            <a:spLocks noGrp="1" noChangeArrowheads="1"/>
          </p:cNvSpPr>
          <p:nvPr>
            <p:ph type="body" idx="1"/>
          </p:nvPr>
        </p:nvSpPr>
        <p:spPr>
          <a:xfrm>
            <a:off x="177850" y="1267520"/>
            <a:ext cx="8634734" cy="2376264"/>
          </a:xfrm>
          <a:solidFill>
            <a:schemeClr val="bg1">
              <a:lumMod val="90000"/>
            </a:schemeClr>
          </a:solidFill>
        </p:spPr>
        <p:txBody>
          <a:bodyPr/>
          <a:lstStyle/>
          <a:p>
            <a:pPr marL="533400" indent="-533400" algn="just" eaLnBrk="1" hangingPunct="1">
              <a:lnSpc>
                <a:spcPts val="4000"/>
              </a:lnSpc>
            </a:pPr>
            <a:r>
              <a:rPr lang="zh-CN" altLang="en-US" sz="2400" b="1" dirty="0">
                <a:ea typeface="宋体" charset="-122"/>
              </a:rPr>
              <a:t>模糊匹配谓词：</a:t>
            </a:r>
            <a:r>
              <a:rPr lang="zh-CN" altLang="en-US" sz="2400" dirty="0">
                <a:ea typeface="宋体" charset="-122"/>
              </a:rPr>
              <a:t> </a:t>
            </a:r>
            <a:r>
              <a:rPr lang="en-US" altLang="zh-CN" sz="2400" dirty="0">
                <a:ea typeface="宋体" charset="-122"/>
              </a:rPr>
              <a:t>LIKE</a:t>
            </a:r>
          </a:p>
          <a:p>
            <a:pPr marL="933450" lvl="1" indent="-533400" algn="just">
              <a:lnSpc>
                <a:spcPts val="4000"/>
              </a:lnSpc>
            </a:pPr>
            <a:r>
              <a:rPr lang="en-US" altLang="zh-CN" sz="2000" dirty="0">
                <a:ea typeface="宋体" charset="-122"/>
              </a:rPr>
              <a:t>[NOT] LIKE  ‘&lt;</a:t>
            </a:r>
            <a:r>
              <a:rPr lang="zh-CN" altLang="en-US" sz="2000" dirty="0">
                <a:ea typeface="宋体" charset="-122"/>
              </a:rPr>
              <a:t>匹配串</a:t>
            </a:r>
            <a:r>
              <a:rPr lang="en-US" altLang="zh-CN" sz="2000" dirty="0">
                <a:ea typeface="宋体" charset="-122"/>
              </a:rPr>
              <a:t>&gt;’</a:t>
            </a:r>
          </a:p>
          <a:p>
            <a:pPr marL="933450" lvl="1" indent="-533400" algn="just">
              <a:lnSpc>
                <a:spcPts val="4000"/>
              </a:lnSpc>
            </a:pPr>
            <a:r>
              <a:rPr lang="en-US" altLang="zh-CN" dirty="0">
                <a:ea typeface="宋体" charset="-122"/>
              </a:rPr>
              <a:t>%</a:t>
            </a:r>
            <a:r>
              <a:rPr lang="zh-CN" altLang="en-US" dirty="0">
                <a:ea typeface="宋体" charset="-122"/>
              </a:rPr>
              <a:t>，</a:t>
            </a:r>
            <a:r>
              <a:rPr lang="en-US" altLang="zh-CN" dirty="0">
                <a:ea typeface="宋体" charset="-122"/>
              </a:rPr>
              <a:t>_</a:t>
            </a:r>
            <a:r>
              <a:rPr lang="zh-CN" altLang="en-US" dirty="0">
                <a:ea typeface="宋体" charset="-122"/>
              </a:rPr>
              <a:t>等只有与</a:t>
            </a:r>
            <a:r>
              <a:rPr lang="en-US" altLang="zh-CN" dirty="0">
                <a:ea typeface="宋体" charset="-122"/>
              </a:rPr>
              <a:t>LIKE</a:t>
            </a:r>
            <a:r>
              <a:rPr lang="zh-CN" altLang="en-US" dirty="0">
                <a:ea typeface="宋体" charset="-122"/>
              </a:rPr>
              <a:t>合用才呈现通配符的作用，否则仍然代表字符本身。</a:t>
            </a:r>
            <a:endParaRPr lang="en-US" altLang="zh-CN" dirty="0">
              <a:ea typeface="宋体" charset="-122"/>
            </a:endParaRPr>
          </a:p>
          <a:p>
            <a:pPr marL="933450" lvl="1" indent="-533400" algn="just">
              <a:lnSpc>
                <a:spcPct val="190000"/>
              </a:lnSpc>
            </a:pPr>
            <a:endParaRPr lang="en-US" altLang="zh-CN" sz="2000" dirty="0">
              <a:ea typeface="宋体" charset="-122"/>
            </a:endParaRPr>
          </a:p>
        </p:txBody>
      </p:sp>
      <p:sp>
        <p:nvSpPr>
          <p:cNvPr id="5" name="Rectangle 3"/>
          <p:cNvSpPr txBox="1">
            <a:spLocks noChangeArrowheads="1"/>
          </p:cNvSpPr>
          <p:nvPr/>
        </p:nvSpPr>
        <p:spPr bwMode="auto">
          <a:xfrm>
            <a:off x="185738" y="4005064"/>
            <a:ext cx="8634734" cy="2376264"/>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400050" lvl="1" indent="0" algn="just">
              <a:lnSpc>
                <a:spcPct val="190000"/>
              </a:lnSpc>
              <a:buNone/>
            </a:pPr>
            <a:r>
              <a:rPr lang="zh-CN" altLang="en-US" sz="2000" b="0" kern="0" dirty="0">
                <a:ea typeface="宋体" charset="-122"/>
              </a:rPr>
              <a:t>假设</a:t>
            </a:r>
            <a:r>
              <a:rPr lang="en-US" altLang="zh-CN" sz="2000" b="0" kern="0" dirty="0">
                <a:ea typeface="宋体" charset="-122"/>
              </a:rPr>
              <a:t>x</a:t>
            </a:r>
            <a:r>
              <a:rPr lang="zh-CN" altLang="en-US" sz="2000" b="0" kern="0" dirty="0">
                <a:ea typeface="宋体" charset="-122"/>
              </a:rPr>
              <a:t>是一个变量，</a:t>
            </a:r>
            <a:endParaRPr lang="en-US" altLang="zh-CN" sz="2000" b="0" kern="0" dirty="0">
              <a:ea typeface="宋体" charset="-122"/>
            </a:endParaRPr>
          </a:p>
          <a:p>
            <a:pPr lvl="1" indent="-342900" algn="just">
              <a:lnSpc>
                <a:spcPct val="190000"/>
              </a:lnSpc>
              <a:buFont typeface="Wingdings" panose="05000000000000000000" pitchFamily="2" charset="2"/>
              <a:buChar char="Ø"/>
            </a:pPr>
            <a:r>
              <a:rPr lang="en-US" altLang="zh-CN" sz="2000" b="0" kern="0" dirty="0">
                <a:ea typeface="宋体" charset="-122"/>
              </a:rPr>
              <a:t>x=‘</a:t>
            </a:r>
            <a:r>
              <a:rPr lang="en-US" altLang="zh-CN" sz="2000" b="0" kern="0" dirty="0" err="1">
                <a:ea typeface="宋体" charset="-122"/>
              </a:rPr>
              <a:t>a%mit</a:t>
            </a:r>
            <a:r>
              <a:rPr lang="en-US" altLang="zh-CN" sz="2000" b="0" kern="0" dirty="0">
                <a:ea typeface="宋体" charset="-122"/>
              </a:rPr>
              <a:t>’</a:t>
            </a:r>
            <a:r>
              <a:rPr lang="zh-CN" altLang="en-US" sz="2000" b="0" kern="0" dirty="0">
                <a:ea typeface="宋体" charset="-122"/>
              </a:rPr>
              <a:t>，此处‘</a:t>
            </a:r>
            <a:r>
              <a:rPr lang="en-US" altLang="zh-CN" sz="2000" b="0" kern="0" dirty="0">
                <a:ea typeface="宋体" charset="-122"/>
              </a:rPr>
              <a:t>%</a:t>
            </a:r>
            <a:r>
              <a:rPr lang="zh-CN" altLang="en-US" sz="2000" b="0" kern="0" dirty="0">
                <a:ea typeface="宋体" charset="-122"/>
              </a:rPr>
              <a:t>’就代表单一字符；</a:t>
            </a:r>
            <a:endParaRPr lang="en-US" altLang="zh-CN" sz="2000" b="0" kern="0" dirty="0">
              <a:ea typeface="宋体" charset="-122"/>
            </a:endParaRPr>
          </a:p>
          <a:p>
            <a:pPr lvl="1" indent="-342900" algn="just">
              <a:lnSpc>
                <a:spcPct val="190000"/>
              </a:lnSpc>
              <a:buFont typeface="Wingdings" panose="05000000000000000000" pitchFamily="2" charset="2"/>
              <a:buChar char="Ø"/>
            </a:pPr>
            <a:r>
              <a:rPr lang="en-US" altLang="zh-CN" sz="2000" b="0" kern="0" dirty="0">
                <a:ea typeface="宋体" charset="-122"/>
              </a:rPr>
              <a:t>x LIKE ‘</a:t>
            </a:r>
            <a:r>
              <a:rPr lang="en-US" altLang="zh-CN" sz="2000" b="0" kern="0" dirty="0" err="1">
                <a:ea typeface="宋体" charset="-122"/>
              </a:rPr>
              <a:t>a%mit</a:t>
            </a:r>
            <a:r>
              <a:rPr lang="en-US" altLang="zh-CN" sz="2000" b="0" kern="0" dirty="0">
                <a:ea typeface="宋体" charset="-122"/>
              </a:rPr>
              <a:t>’</a:t>
            </a:r>
            <a:r>
              <a:rPr lang="zh-CN" altLang="en-US" sz="2000" b="0" kern="0" dirty="0">
                <a:ea typeface="宋体" charset="-122"/>
              </a:rPr>
              <a:t>，此处‘</a:t>
            </a:r>
            <a:r>
              <a:rPr lang="en-US" altLang="zh-CN" sz="2000" b="0" kern="0" dirty="0">
                <a:ea typeface="宋体" charset="-122"/>
              </a:rPr>
              <a:t>%</a:t>
            </a:r>
            <a:r>
              <a:rPr lang="zh-CN" altLang="en-US" sz="2000" b="0" kern="0" dirty="0">
                <a:ea typeface="宋体" charset="-122"/>
              </a:rPr>
              <a:t>’作为通配符使用。</a:t>
            </a:r>
            <a:endParaRPr lang="en-US" altLang="zh-CN" sz="2000" b="0" kern="0" dirty="0">
              <a:ea typeface="宋体" charset="-122"/>
            </a:endParaRPr>
          </a:p>
          <a:p>
            <a:pPr marL="400050" lvl="1" indent="0" algn="just">
              <a:lnSpc>
                <a:spcPct val="190000"/>
              </a:lnSpc>
              <a:buNone/>
            </a:pPr>
            <a:endParaRPr lang="en-US" altLang="zh-CN" sz="2000" b="0" kern="0" dirty="0">
              <a:ea typeface="宋体" charset="-122"/>
            </a:endParaRPr>
          </a:p>
        </p:txBody>
      </p:sp>
    </p:spTree>
    <p:extLst>
      <p:ext uri="{BB962C8B-B14F-4D97-AF65-F5344CB8AC3E}">
        <p14:creationId xmlns:p14="http://schemas.microsoft.com/office/powerpoint/2010/main" val="31476124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8611" name="Rectangle 3"/>
          <p:cNvSpPr>
            <a:spLocks noGrp="1" noChangeArrowheads="1"/>
          </p:cNvSpPr>
          <p:nvPr>
            <p:ph type="body" idx="1"/>
          </p:nvPr>
        </p:nvSpPr>
        <p:spPr>
          <a:xfrm>
            <a:off x="395536" y="1447800"/>
            <a:ext cx="8519864" cy="4953000"/>
          </a:xfrm>
        </p:spPr>
        <p:txBody>
          <a:bodyPr/>
          <a:lstStyle/>
          <a:p>
            <a:pPr eaLnBrk="1" hangingPunct="1">
              <a:buFont typeface="Wingdings" panose="05000000000000000000" pitchFamily="2" charset="2"/>
              <a:buChar char="Ø"/>
            </a:pPr>
            <a:r>
              <a:rPr lang="zh-CN" altLang="en-US" sz="2400" dirty="0">
                <a:ea typeface="宋体" charset="-122"/>
              </a:rPr>
              <a:t>查询所有姓刘学生的姓名、学号和性别。</a:t>
            </a:r>
          </a:p>
          <a:p>
            <a:pPr lvl="1" eaLnBrk="1" hangingPunct="1">
              <a:buFont typeface="Wingdings" pitchFamily="2" charset="2"/>
              <a:buNone/>
            </a:pPr>
            <a:r>
              <a:rPr lang="zh-CN" altLang="en-US" dirty="0">
                <a:ea typeface="宋体" charset="-122"/>
              </a:rPr>
              <a:t>     </a:t>
            </a:r>
          </a:p>
          <a:p>
            <a:pPr lvl="1" eaLnBrk="1" hangingPunct="1">
              <a:buFont typeface="Wingdings" pitchFamily="2" charset="2"/>
              <a:buNone/>
            </a:pPr>
            <a:endParaRPr lang="zh-CN" altLang="en-US" dirty="0">
              <a:ea typeface="宋体" charset="-122"/>
            </a:endParaRPr>
          </a:p>
          <a:p>
            <a:pPr lvl="1" eaLnBrk="1" hangingPunct="1">
              <a:buFont typeface="Wingdings" pitchFamily="2" charset="2"/>
              <a:buNone/>
            </a:pPr>
            <a:r>
              <a:rPr lang="zh-CN" altLang="en-US" dirty="0">
                <a:ea typeface="宋体" charset="-122"/>
              </a:rPr>
              <a:t> </a:t>
            </a:r>
          </a:p>
          <a:p>
            <a:pPr eaLnBrk="1" hangingPunct="1">
              <a:buFont typeface="Wingdings" pitchFamily="2" charset="2"/>
              <a:buNone/>
            </a:pPr>
            <a:endParaRPr lang="en-US" altLang="zh-CN" sz="2400" dirty="0">
              <a:ea typeface="宋体" charset="-122"/>
            </a:endParaRPr>
          </a:p>
          <a:p>
            <a:pPr eaLnBrk="1" hangingPunct="1">
              <a:buFont typeface="Wingdings" panose="05000000000000000000" pitchFamily="2" charset="2"/>
              <a:buChar char="Ø"/>
            </a:pPr>
            <a:r>
              <a:rPr lang="zh-CN" altLang="en-US" sz="2400" dirty="0">
                <a:ea typeface="宋体" charset="-122"/>
              </a:rPr>
              <a:t>查询姓</a:t>
            </a:r>
            <a:r>
              <a:rPr lang="en-US" altLang="zh-CN" sz="2400" dirty="0">
                <a:ea typeface="宋体" charset="-122"/>
              </a:rPr>
              <a:t>"</a:t>
            </a:r>
            <a:r>
              <a:rPr lang="zh-CN" altLang="en-US" sz="2400" dirty="0">
                <a:ea typeface="宋体" charset="-122"/>
              </a:rPr>
              <a:t>欧阳</a:t>
            </a:r>
            <a:r>
              <a:rPr lang="en-US" altLang="zh-CN" sz="2400" dirty="0">
                <a:ea typeface="宋体" charset="-122"/>
              </a:rPr>
              <a:t>"</a:t>
            </a:r>
            <a:r>
              <a:rPr lang="zh-CN" altLang="en-US" sz="2400" dirty="0">
                <a:ea typeface="宋体" charset="-122"/>
              </a:rPr>
              <a:t>且全名为三个汉字的学生的姓名。</a:t>
            </a:r>
          </a:p>
          <a:p>
            <a:pPr lvl="1" eaLnBrk="1" hangingPunct="1">
              <a:buFont typeface="Wingdings" pitchFamily="2" charset="2"/>
              <a:buNone/>
            </a:pPr>
            <a:r>
              <a:rPr lang="zh-CN" altLang="en-US" dirty="0">
                <a:ea typeface="宋体" charset="-122"/>
              </a:rPr>
              <a:t>      </a:t>
            </a:r>
          </a:p>
        </p:txBody>
      </p:sp>
      <p:sp>
        <p:nvSpPr>
          <p:cNvPr id="391172" name="Text Box 4"/>
          <p:cNvSpPr txBox="1">
            <a:spLocks noChangeArrowheads="1"/>
          </p:cNvSpPr>
          <p:nvPr/>
        </p:nvSpPr>
        <p:spPr bwMode="auto">
          <a:xfrm>
            <a:off x="1356172" y="2060848"/>
            <a:ext cx="43581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Ssex</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solidFill>
                  <a:srgbClr val="003399"/>
                </a:solidFill>
                <a:latin typeface="Times New Roman" pitchFamily="18" charset="0"/>
              </a:rPr>
              <a:t> </a:t>
            </a:r>
            <a:r>
              <a:rPr lang="en-US" altLang="zh-CN" b="0" dirty="0">
                <a:solidFill>
                  <a:srgbClr val="FF3300"/>
                </a:solidFill>
                <a:latin typeface="Times New Roman" pitchFamily="18" charset="0"/>
              </a:rPr>
              <a:t>LIKE ‘</a:t>
            </a:r>
            <a:r>
              <a:rPr lang="zh-CN" altLang="en-US" b="0" dirty="0">
                <a:solidFill>
                  <a:srgbClr val="FF3300"/>
                </a:solidFill>
                <a:latin typeface="Times New Roman" pitchFamily="18" charset="0"/>
              </a:rPr>
              <a:t>刘</a:t>
            </a:r>
            <a:r>
              <a:rPr lang="en-US" altLang="zh-CN" b="0" dirty="0">
                <a:solidFill>
                  <a:srgbClr val="FF3300"/>
                </a:solidFill>
                <a:latin typeface="Times New Roman" pitchFamily="18" charset="0"/>
              </a:rPr>
              <a:t>%’</a:t>
            </a:r>
            <a:endParaRPr lang="en-US" altLang="zh-CN" dirty="0">
              <a:latin typeface="Times New Roman" pitchFamily="18" charset="0"/>
            </a:endParaRPr>
          </a:p>
        </p:txBody>
      </p:sp>
      <p:sp>
        <p:nvSpPr>
          <p:cNvPr id="391173" name="Text Box 5"/>
          <p:cNvSpPr txBox="1">
            <a:spLocks noChangeArrowheads="1"/>
          </p:cNvSpPr>
          <p:nvPr/>
        </p:nvSpPr>
        <p:spPr bwMode="auto">
          <a:xfrm>
            <a:off x="1476375" y="4221088"/>
            <a:ext cx="46971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latin typeface="Times New Roman" pitchFamily="18" charset="0"/>
              </a:rPr>
              <a:t> </a:t>
            </a:r>
            <a:r>
              <a:rPr lang="en-US" altLang="zh-CN" b="0" dirty="0">
                <a:solidFill>
                  <a:srgbClr val="FF3300"/>
                </a:solidFill>
                <a:latin typeface="Times New Roman" pitchFamily="18" charset="0"/>
              </a:rPr>
              <a:t>LIKE '</a:t>
            </a:r>
            <a:r>
              <a:rPr lang="zh-CN" altLang="en-US" b="0" dirty="0">
                <a:solidFill>
                  <a:srgbClr val="FF3300"/>
                </a:solidFill>
                <a:latin typeface="Times New Roman" pitchFamily="18" charset="0"/>
              </a:rPr>
              <a:t>欧阳</a:t>
            </a:r>
            <a:r>
              <a:rPr lang="en-US" altLang="zh-CN" b="0" dirty="0">
                <a:solidFill>
                  <a:srgbClr val="FF3300"/>
                </a:solidFill>
                <a:latin typeface="Times New Roman" pitchFamily="18" charset="0"/>
              </a:rPr>
              <a:t>_ _'</a:t>
            </a:r>
            <a:endParaRPr lang="en-US" altLang="zh-CN" b="0" dirty="0">
              <a:latin typeface="Times New Roman" pitchFamily="18" charset="0"/>
            </a:endParaRPr>
          </a:p>
        </p:txBody>
      </p:sp>
    </p:spTree>
    <p:extLst>
      <p:ext uri="{BB962C8B-B14F-4D97-AF65-F5344CB8AC3E}">
        <p14:creationId xmlns:p14="http://schemas.microsoft.com/office/powerpoint/2010/main" val="7201601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1172"/>
                                        </p:tgtEl>
                                        <p:attrNameLst>
                                          <p:attrName>style.visibility</p:attrName>
                                        </p:attrNameLst>
                                      </p:cBhvr>
                                      <p:to>
                                        <p:strVal val="visible"/>
                                      </p:to>
                                    </p:set>
                                    <p:animEffect transition="in" filter="slide(fromBottom)">
                                      <p:cBhvr>
                                        <p:cTn id="7" dur="500"/>
                                        <p:tgtEl>
                                          <p:spTgt spid="391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1173"/>
                                        </p:tgtEl>
                                        <p:attrNameLst>
                                          <p:attrName>style.visibility</p:attrName>
                                        </p:attrNameLst>
                                      </p:cBhvr>
                                      <p:to>
                                        <p:strVal val="visible"/>
                                      </p:to>
                                    </p:set>
                                    <p:animEffect transition="in" filter="slide(fromBottom)">
                                      <p:cBhvr>
                                        <p:cTn id="12" dur="500"/>
                                        <p:tgtEl>
                                          <p:spTgt spid="39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p:bldP spid="39117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z="2800" dirty="0">
                <a:ea typeface="宋体" charset="-122"/>
              </a:rPr>
              <a:t>数据操作：数据查询  深入使用条件表达式</a:t>
            </a:r>
          </a:p>
        </p:txBody>
      </p:sp>
      <p:sp>
        <p:nvSpPr>
          <p:cNvPr id="69635" name="Rectangle 3"/>
          <p:cNvSpPr>
            <a:spLocks noGrp="1" noChangeArrowheads="1"/>
          </p:cNvSpPr>
          <p:nvPr>
            <p:ph type="body" idx="1"/>
          </p:nvPr>
        </p:nvSpPr>
        <p:spPr>
          <a:xfrm>
            <a:off x="395288" y="1216025"/>
            <a:ext cx="8229600" cy="4495800"/>
          </a:xfrm>
        </p:spPr>
        <p:txBody>
          <a:bodyPr/>
          <a:lstStyle/>
          <a:p>
            <a:pPr eaLnBrk="1" hangingPunct="1">
              <a:buFont typeface="Wingdings" panose="05000000000000000000" pitchFamily="2" charset="2"/>
              <a:buChar char="Ø"/>
            </a:pPr>
            <a:r>
              <a:rPr lang="zh-CN" altLang="en-US" sz="2400" dirty="0">
                <a:ea typeface="宋体" charset="-122"/>
              </a:rPr>
              <a:t>查询名字中第</a:t>
            </a:r>
            <a:r>
              <a:rPr lang="en-US" altLang="zh-CN" sz="2400" dirty="0">
                <a:ea typeface="宋体" charset="-122"/>
              </a:rPr>
              <a:t>2</a:t>
            </a:r>
            <a:r>
              <a:rPr lang="zh-CN" altLang="en-US" sz="2400" dirty="0">
                <a:ea typeface="宋体" charset="-122"/>
              </a:rPr>
              <a:t>个字为</a:t>
            </a:r>
            <a:r>
              <a:rPr lang="en-US" altLang="zh-CN" sz="2400" dirty="0">
                <a:ea typeface="宋体" charset="-122"/>
              </a:rPr>
              <a:t>"</a:t>
            </a:r>
            <a:r>
              <a:rPr lang="zh-CN" altLang="en-US" sz="2400" dirty="0">
                <a:ea typeface="宋体" charset="-122"/>
              </a:rPr>
              <a:t>阳</a:t>
            </a:r>
            <a:r>
              <a:rPr lang="en-US" altLang="zh-CN" sz="2400" dirty="0">
                <a:ea typeface="宋体" charset="-122"/>
              </a:rPr>
              <a:t>"</a:t>
            </a:r>
            <a:r>
              <a:rPr lang="zh-CN" altLang="en-US" sz="2400" dirty="0">
                <a:ea typeface="宋体" charset="-122"/>
              </a:rPr>
              <a:t>字的学生的姓名和学号</a:t>
            </a:r>
          </a:p>
          <a:p>
            <a:pPr lvl="1" eaLnBrk="1" hangingPunct="1">
              <a:buFont typeface="Wingdings" pitchFamily="2" charset="2"/>
              <a:buNone/>
            </a:pPr>
            <a:r>
              <a:rPr lang="zh-CN" altLang="en-US" sz="2000" dirty="0">
                <a:ea typeface="宋体" charset="-122"/>
              </a:rPr>
              <a:t>      </a:t>
            </a:r>
          </a:p>
          <a:p>
            <a:pPr lvl="1" eaLnBrk="1" hangingPunct="1">
              <a:buFont typeface="Wingdings" pitchFamily="2" charset="2"/>
              <a:buNone/>
            </a:pPr>
            <a:endParaRPr lang="zh-CN" altLang="en-US" sz="2000" dirty="0">
              <a:ea typeface="宋体" charset="-122"/>
            </a:endParaRPr>
          </a:p>
          <a:p>
            <a:pPr lvl="1" eaLnBrk="1" hangingPunct="1">
              <a:buFont typeface="Wingdings" pitchFamily="2" charset="2"/>
              <a:buNone/>
            </a:pPr>
            <a:endParaRPr lang="zh-CN" altLang="en-US" sz="2000" dirty="0">
              <a:ea typeface="宋体" charset="-122"/>
            </a:endParaRPr>
          </a:p>
          <a:p>
            <a:pPr lvl="1" eaLnBrk="1" hangingPunct="1">
              <a:buFont typeface="Wingdings" pitchFamily="2" charset="2"/>
              <a:buNone/>
            </a:pPr>
            <a:endParaRPr lang="zh-CN" altLang="en-US" sz="2000" dirty="0">
              <a:ea typeface="宋体" charset="-122"/>
            </a:endParaRPr>
          </a:p>
          <a:p>
            <a:pPr lvl="1" eaLnBrk="1" hangingPunct="1">
              <a:buFont typeface="Wingdings" pitchFamily="2" charset="2"/>
              <a:buNone/>
            </a:pPr>
            <a:endParaRPr lang="zh-CN" altLang="en-US" sz="2000" dirty="0">
              <a:ea typeface="宋体" charset="-122"/>
            </a:endParaRPr>
          </a:p>
          <a:p>
            <a:pPr eaLnBrk="1" hangingPunct="1">
              <a:buFont typeface="Wingdings" panose="05000000000000000000" pitchFamily="2" charset="2"/>
              <a:buChar char="Ø"/>
            </a:pPr>
            <a:r>
              <a:rPr lang="zh-CN" altLang="en-US" sz="2400" dirty="0">
                <a:ea typeface="宋体" charset="-122"/>
              </a:rPr>
              <a:t>查询所有不姓刘的学生姓名</a:t>
            </a:r>
          </a:p>
          <a:p>
            <a:pPr lvl="1" eaLnBrk="1" hangingPunct="1">
              <a:buFont typeface="Wingdings" pitchFamily="2" charset="2"/>
              <a:buNone/>
            </a:pPr>
            <a:r>
              <a:rPr lang="zh-CN" altLang="en-US" sz="2000" dirty="0">
                <a:ea typeface="宋体" charset="-122"/>
              </a:rPr>
              <a:t>      </a:t>
            </a:r>
          </a:p>
        </p:txBody>
      </p:sp>
      <p:sp>
        <p:nvSpPr>
          <p:cNvPr id="393220" name="Text Box 4"/>
          <p:cNvSpPr txBox="1">
            <a:spLocks noChangeArrowheads="1"/>
          </p:cNvSpPr>
          <p:nvPr/>
        </p:nvSpPr>
        <p:spPr bwMode="auto">
          <a:xfrm>
            <a:off x="2123728" y="4187825"/>
            <a:ext cx="4888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Ssex</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 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solidFill>
                  <a:srgbClr val="003399"/>
                </a:solidFill>
                <a:latin typeface="Times New Roman" pitchFamily="18" charset="0"/>
              </a:rPr>
              <a:t> </a:t>
            </a:r>
            <a:r>
              <a:rPr lang="en-US" altLang="zh-CN" b="0" dirty="0">
                <a:solidFill>
                  <a:srgbClr val="FF3300"/>
                </a:solidFill>
                <a:latin typeface="Times New Roman" pitchFamily="18" charset="0"/>
              </a:rPr>
              <a:t>NOT LIKE</a:t>
            </a:r>
            <a:r>
              <a:rPr lang="en-US" altLang="zh-CN" b="0" dirty="0">
                <a:latin typeface="Times New Roman" pitchFamily="18" charset="0"/>
              </a:rPr>
              <a:t> </a:t>
            </a:r>
            <a:r>
              <a:rPr lang="en-US" altLang="zh-CN" b="0" dirty="0">
                <a:solidFill>
                  <a:srgbClr val="003399"/>
                </a:solidFill>
                <a:latin typeface="Times New Roman" pitchFamily="18" charset="0"/>
              </a:rPr>
              <a:t>'</a:t>
            </a:r>
            <a:r>
              <a:rPr lang="zh-CN" altLang="en-US" b="0" dirty="0">
                <a:solidFill>
                  <a:srgbClr val="003399"/>
                </a:solidFill>
                <a:latin typeface="Times New Roman" pitchFamily="18" charset="0"/>
              </a:rPr>
              <a:t>刘</a:t>
            </a:r>
            <a:r>
              <a:rPr lang="en-US" altLang="zh-CN" b="0" dirty="0">
                <a:solidFill>
                  <a:srgbClr val="003399"/>
                </a:solidFill>
                <a:latin typeface="Times New Roman" pitchFamily="18" charset="0"/>
              </a:rPr>
              <a:t>%'</a:t>
            </a:r>
            <a:endParaRPr lang="en-US" altLang="zh-CN" dirty="0">
              <a:solidFill>
                <a:srgbClr val="003399"/>
              </a:solidFill>
              <a:latin typeface="Times New Roman" pitchFamily="18" charset="0"/>
            </a:endParaRPr>
          </a:p>
        </p:txBody>
      </p:sp>
      <p:sp>
        <p:nvSpPr>
          <p:cNvPr id="393221" name="Text Box 5"/>
          <p:cNvSpPr txBox="1">
            <a:spLocks noChangeArrowheads="1"/>
          </p:cNvSpPr>
          <p:nvPr/>
        </p:nvSpPr>
        <p:spPr bwMode="auto">
          <a:xfrm>
            <a:off x="1691680" y="1772816"/>
            <a:ext cx="45849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latin typeface="Times New Roman" pitchFamily="18" charset="0"/>
              </a:rPr>
              <a:t> </a:t>
            </a:r>
            <a:r>
              <a:rPr lang="en-US" altLang="zh-CN" b="0" dirty="0">
                <a:solidFill>
                  <a:srgbClr val="FF3300"/>
                </a:solidFill>
                <a:latin typeface="Times New Roman" pitchFamily="18" charset="0"/>
              </a:rPr>
              <a:t>LIKE ‘__</a:t>
            </a:r>
            <a:r>
              <a:rPr lang="zh-CN" altLang="en-US" b="0" dirty="0">
                <a:solidFill>
                  <a:srgbClr val="FF3300"/>
                </a:solidFill>
                <a:latin typeface="Times New Roman" pitchFamily="18" charset="0"/>
              </a:rPr>
              <a:t>阳</a:t>
            </a:r>
            <a:r>
              <a:rPr lang="en-US" altLang="zh-CN" b="0" dirty="0">
                <a:solidFill>
                  <a:srgbClr val="FF3300"/>
                </a:solidFill>
                <a:latin typeface="Times New Roman" pitchFamily="18" charset="0"/>
              </a:rPr>
              <a:t>%</a:t>
            </a:r>
            <a:r>
              <a:rPr lang="en-US" altLang="zh-CN" b="0" dirty="0">
                <a:latin typeface="Times New Roman" pitchFamily="18" charset="0"/>
              </a:rPr>
              <a:t>’</a:t>
            </a:r>
            <a:endParaRPr lang="en-US" altLang="zh-CN" dirty="0">
              <a:latin typeface="Times New Roman" pitchFamily="18" charset="0"/>
            </a:endParaRPr>
          </a:p>
        </p:txBody>
      </p:sp>
    </p:spTree>
    <p:extLst>
      <p:ext uri="{BB962C8B-B14F-4D97-AF65-F5344CB8AC3E}">
        <p14:creationId xmlns:p14="http://schemas.microsoft.com/office/powerpoint/2010/main" val="34018492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3221"/>
                                        </p:tgtEl>
                                        <p:attrNameLst>
                                          <p:attrName>style.visibility</p:attrName>
                                        </p:attrNameLst>
                                      </p:cBhvr>
                                      <p:to>
                                        <p:strVal val="visible"/>
                                      </p:to>
                                    </p:set>
                                    <p:animEffect transition="in" filter="slide(fromBottom)">
                                      <p:cBhvr>
                                        <p:cTn id="7" dur="500"/>
                                        <p:tgtEl>
                                          <p:spTgt spid="393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3220"/>
                                        </p:tgtEl>
                                        <p:attrNameLst>
                                          <p:attrName>style.visibility</p:attrName>
                                        </p:attrNameLst>
                                      </p:cBhvr>
                                      <p:to>
                                        <p:strVal val="visible"/>
                                      </p:to>
                                    </p:set>
                                    <p:animEffect transition="in" filter="slide(fromBottom)">
                                      <p:cBhvr>
                                        <p:cTn id="12" dur="500"/>
                                        <p:tgtEl>
                                          <p:spTgt spid="393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p:bldP spid="39322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7587" name="Rectangle 3"/>
          <p:cNvSpPr>
            <a:spLocks noGrp="1" noChangeArrowheads="1"/>
          </p:cNvSpPr>
          <p:nvPr>
            <p:ph type="body" idx="1"/>
          </p:nvPr>
        </p:nvSpPr>
        <p:spPr>
          <a:xfrm>
            <a:off x="611560" y="1447800"/>
            <a:ext cx="7618040" cy="4953000"/>
          </a:xfrm>
        </p:spPr>
        <p:txBody>
          <a:bodyPr/>
          <a:lstStyle/>
          <a:p>
            <a:pPr algn="just">
              <a:lnSpc>
                <a:spcPct val="90000"/>
              </a:lnSpc>
              <a:buFont typeface="Wingdings" panose="05000000000000000000" pitchFamily="2" charset="2"/>
              <a:buChar char="Ø"/>
            </a:pPr>
            <a:r>
              <a:rPr lang="zh-CN" altLang="en-US" sz="2400" dirty="0">
                <a:ea typeface="宋体" charset="-122"/>
              </a:rPr>
              <a:t>查询学号为</a:t>
            </a:r>
            <a:r>
              <a:rPr lang="en-US" altLang="zh-CN" sz="2400" dirty="0">
                <a:ea typeface="宋体" charset="-122"/>
              </a:rPr>
              <a:t>03002</a:t>
            </a:r>
            <a:r>
              <a:rPr lang="zh-CN" altLang="en-US" sz="2400" dirty="0">
                <a:ea typeface="宋体" charset="-122"/>
              </a:rPr>
              <a:t>的学生的详细情况</a:t>
            </a:r>
          </a:p>
        </p:txBody>
      </p:sp>
      <p:sp>
        <p:nvSpPr>
          <p:cNvPr id="390148" name="Text Box 4"/>
          <p:cNvSpPr txBox="1">
            <a:spLocks noChangeArrowheads="1"/>
          </p:cNvSpPr>
          <p:nvPr/>
        </p:nvSpPr>
        <p:spPr bwMode="auto">
          <a:xfrm>
            <a:off x="1547664" y="2132856"/>
            <a:ext cx="54721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2" eaLnBrk="1" hangingPunct="1">
              <a:spcBef>
                <a:spcPct val="0"/>
              </a:spcBef>
              <a:buClrTx/>
              <a:buFontTx/>
              <a:buNone/>
            </a:pPr>
            <a:r>
              <a:rPr lang="en-US" altLang="zh-CN" sz="2400" b="0" dirty="0">
                <a:solidFill>
                  <a:srgbClr val="003399"/>
                </a:solidFill>
                <a:latin typeface="Times New Roman" pitchFamily="18" charset="0"/>
              </a:rPr>
              <a:t>SELECT *    </a:t>
            </a:r>
          </a:p>
          <a:p>
            <a:pPr lvl="2" eaLnBrk="1" hangingPunct="1">
              <a:spcBef>
                <a:spcPct val="0"/>
              </a:spcBef>
              <a:buClrTx/>
              <a:buFontTx/>
              <a:buNone/>
            </a:pPr>
            <a:r>
              <a:rPr lang="en-US" altLang="zh-CN" sz="2400" b="0" dirty="0">
                <a:solidFill>
                  <a:srgbClr val="003399"/>
                </a:solidFill>
                <a:latin typeface="Times New Roman" pitchFamily="18" charset="0"/>
              </a:rPr>
              <a:t>FROM  Student  </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Sno</a:t>
            </a:r>
            <a:r>
              <a:rPr lang="en-US" altLang="zh-CN" sz="2400" b="0" dirty="0">
                <a:solidFill>
                  <a:srgbClr val="003399"/>
                </a:solidFill>
                <a:latin typeface="Times New Roman" pitchFamily="18" charset="0"/>
              </a:rPr>
              <a:t> </a:t>
            </a:r>
            <a:r>
              <a:rPr lang="en-US" altLang="zh-CN" sz="2400" b="0" dirty="0">
                <a:solidFill>
                  <a:srgbClr val="FF0000"/>
                </a:solidFill>
                <a:latin typeface="Times New Roman" pitchFamily="18" charset="0"/>
              </a:rPr>
              <a:t>LIKE</a:t>
            </a:r>
            <a:r>
              <a:rPr lang="en-US" altLang="zh-CN" sz="2400" b="0" dirty="0">
                <a:solidFill>
                  <a:srgbClr val="003399"/>
                </a:solidFill>
                <a:latin typeface="Times New Roman" pitchFamily="18" charset="0"/>
              </a:rPr>
              <a:t> ‘03002’</a:t>
            </a:r>
          </a:p>
          <a:p>
            <a:pPr lvl="1" eaLnBrk="1" hangingPunct="1">
              <a:spcBef>
                <a:spcPct val="0"/>
              </a:spcBef>
              <a:buClrTx/>
              <a:buFontTx/>
              <a:buNone/>
            </a:pPr>
            <a:endParaRPr lang="en-US" altLang="zh-CN" b="0" dirty="0">
              <a:latin typeface="Times New Roman" pitchFamily="18" charset="0"/>
            </a:endParaRPr>
          </a:p>
          <a:p>
            <a:pPr lvl="1" eaLnBrk="1" hangingPunct="1">
              <a:spcBef>
                <a:spcPct val="0"/>
              </a:spcBef>
              <a:buClrTx/>
              <a:buFontTx/>
              <a:buNone/>
            </a:pPr>
            <a:r>
              <a:rPr lang="zh-CN" altLang="en-US" b="0" dirty="0">
                <a:latin typeface="Times New Roman" pitchFamily="18" charset="0"/>
              </a:rPr>
              <a:t>等价于： </a:t>
            </a:r>
            <a:endParaRPr lang="en-US" altLang="zh-CN" b="0" dirty="0">
              <a:latin typeface="Times New Roman" pitchFamily="18" charset="0"/>
            </a:endParaRPr>
          </a:p>
          <a:p>
            <a:pPr lvl="1" eaLnBrk="1" hangingPunct="1">
              <a:spcBef>
                <a:spcPct val="0"/>
              </a:spcBef>
              <a:buClrTx/>
              <a:buFontTx/>
              <a:buNone/>
            </a:pPr>
            <a:endParaRPr lang="zh-CN" altLang="en-US" b="0" dirty="0">
              <a:latin typeface="Times New Roman" pitchFamily="18" charset="0"/>
            </a:endParaRPr>
          </a:p>
          <a:p>
            <a:pPr lvl="2" eaLnBrk="1" hangingPunct="1">
              <a:spcBef>
                <a:spcPct val="0"/>
              </a:spcBef>
              <a:buClrTx/>
              <a:buFontTx/>
              <a:buNone/>
            </a:pPr>
            <a:r>
              <a:rPr lang="en-US" altLang="zh-CN" sz="2400" b="0" dirty="0">
                <a:solidFill>
                  <a:srgbClr val="003399"/>
                </a:solidFill>
                <a:latin typeface="Times New Roman" pitchFamily="18" charset="0"/>
              </a:rPr>
              <a:t>SELECT  * </a:t>
            </a:r>
          </a:p>
          <a:p>
            <a:pPr lvl="2" eaLnBrk="1" hangingPunct="1">
              <a:spcBef>
                <a:spcPct val="0"/>
              </a:spcBef>
              <a:buClrTx/>
              <a:buFontTx/>
              <a:buNone/>
            </a:pPr>
            <a:r>
              <a:rPr lang="en-US" altLang="zh-CN" sz="2400" b="0" dirty="0">
                <a:solidFill>
                  <a:srgbClr val="003399"/>
                </a:solidFill>
                <a:latin typeface="Times New Roman" pitchFamily="18" charset="0"/>
              </a:rPr>
              <a:t>FROM  Student </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Sno</a:t>
            </a:r>
            <a:r>
              <a:rPr lang="en-US" altLang="zh-CN" sz="2400" b="0" dirty="0">
                <a:solidFill>
                  <a:srgbClr val="003399"/>
                </a:solidFill>
                <a:latin typeface="Times New Roman" pitchFamily="18" charset="0"/>
              </a:rPr>
              <a:t> = ‘03002’ </a:t>
            </a:r>
            <a:endParaRPr lang="en-US" altLang="zh-CN" sz="2400" dirty="0">
              <a:solidFill>
                <a:srgbClr val="003399"/>
              </a:solidFill>
              <a:latin typeface="Times New Roman" pitchFamily="18" charset="0"/>
            </a:endParaRPr>
          </a:p>
        </p:txBody>
      </p:sp>
    </p:spTree>
    <p:extLst>
      <p:ext uri="{BB962C8B-B14F-4D97-AF65-F5344CB8AC3E}">
        <p14:creationId xmlns:p14="http://schemas.microsoft.com/office/powerpoint/2010/main" val="1059459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slide(fromBottom)">
                                      <p:cBhvr>
                                        <p:cTn id="7" dur="500"/>
                                        <p:tgtEl>
                                          <p:spTgt spid="390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7587" name="Rectangle 3"/>
          <p:cNvSpPr>
            <a:spLocks noGrp="1" noChangeArrowheads="1"/>
          </p:cNvSpPr>
          <p:nvPr>
            <p:ph type="body" idx="1"/>
          </p:nvPr>
        </p:nvSpPr>
        <p:spPr>
          <a:xfrm>
            <a:off x="185738" y="1268760"/>
            <a:ext cx="8729662" cy="1800200"/>
          </a:xfrm>
          <a:solidFill>
            <a:schemeClr val="bg1">
              <a:lumMod val="90000"/>
            </a:schemeClr>
          </a:solidFill>
        </p:spPr>
        <p:txBody>
          <a:bodyPr/>
          <a:lstStyle/>
          <a:p>
            <a:pPr marL="533400" indent="-533400" algn="just" eaLnBrk="1" hangingPunct="1">
              <a:lnSpc>
                <a:spcPts val="4000"/>
              </a:lnSpc>
            </a:pPr>
            <a:r>
              <a:rPr lang="zh-CN" altLang="en-US" sz="2400" b="1" dirty="0">
                <a:ea typeface="宋体" charset="-122"/>
              </a:rPr>
              <a:t>问题：如果待匹配的字符串中本身含有‘</a:t>
            </a:r>
            <a:r>
              <a:rPr lang="en-US" altLang="zh-CN" sz="2400" b="1" dirty="0">
                <a:ea typeface="宋体" charset="-122"/>
              </a:rPr>
              <a:t>%</a:t>
            </a:r>
            <a:r>
              <a:rPr lang="zh-CN" altLang="en-US" sz="2400" b="1" dirty="0">
                <a:ea typeface="宋体" charset="-122"/>
              </a:rPr>
              <a:t>’或‘</a:t>
            </a:r>
            <a:r>
              <a:rPr lang="en-US" altLang="zh-CN" sz="2400" b="1" dirty="0">
                <a:ea typeface="宋体" charset="-122"/>
              </a:rPr>
              <a:t>_</a:t>
            </a:r>
            <a:r>
              <a:rPr lang="zh-CN" altLang="en-US" sz="2400" b="1" dirty="0">
                <a:ea typeface="宋体" charset="-122"/>
              </a:rPr>
              <a:t>’，该怎么办？</a:t>
            </a:r>
            <a:endParaRPr lang="en-US" altLang="zh-CN" sz="2400" b="1" dirty="0">
              <a:ea typeface="宋体" charset="-122"/>
            </a:endParaRPr>
          </a:p>
          <a:p>
            <a:pPr marL="933450" lvl="1" indent="-533400" algn="just">
              <a:lnSpc>
                <a:spcPts val="4000"/>
              </a:lnSpc>
            </a:pPr>
            <a:r>
              <a:rPr lang="zh-CN" altLang="en-US" dirty="0">
                <a:ea typeface="宋体" charset="-122"/>
              </a:rPr>
              <a:t>例如：‘</a:t>
            </a:r>
            <a:r>
              <a:rPr lang="en-US" altLang="zh-CN" dirty="0">
                <a:ea typeface="宋体" charset="-122"/>
              </a:rPr>
              <a:t>_</a:t>
            </a:r>
            <a:r>
              <a:rPr lang="en-US" altLang="zh-CN" dirty="0">
                <a:solidFill>
                  <a:srgbClr val="FF0000"/>
                </a:solidFill>
                <a:ea typeface="宋体" charset="-122"/>
              </a:rPr>
              <a:t>%</a:t>
            </a:r>
            <a:r>
              <a:rPr lang="en-US" altLang="zh-CN" dirty="0">
                <a:ea typeface="宋体" charset="-122"/>
              </a:rPr>
              <a:t>S</a:t>
            </a:r>
            <a:r>
              <a:rPr lang="en-US" altLang="zh-CN" dirty="0">
                <a:solidFill>
                  <a:srgbClr val="003399"/>
                </a:solidFill>
                <a:ea typeface="宋体" charset="-122"/>
              </a:rPr>
              <a:t>%</a:t>
            </a:r>
            <a:r>
              <a:rPr lang="en-US" altLang="zh-CN" dirty="0">
                <a:ea typeface="宋体" charset="-122"/>
              </a:rPr>
              <a:t>T</a:t>
            </a:r>
            <a:r>
              <a:rPr lang="zh-CN" altLang="en-US" dirty="0">
                <a:ea typeface="宋体" charset="-122"/>
              </a:rPr>
              <a:t>’，第一个</a:t>
            </a:r>
            <a:r>
              <a:rPr lang="en-US" altLang="zh-CN" dirty="0">
                <a:ea typeface="宋体" charset="-122"/>
              </a:rPr>
              <a:t>%</a:t>
            </a:r>
            <a:r>
              <a:rPr lang="zh-CN" altLang="en-US" dirty="0">
                <a:ea typeface="宋体" charset="-122"/>
              </a:rPr>
              <a:t>不作为通配符使用</a:t>
            </a:r>
            <a:endParaRPr lang="en-US" altLang="zh-CN" sz="2000" dirty="0">
              <a:ea typeface="宋体" charset="-122"/>
            </a:endParaRPr>
          </a:p>
        </p:txBody>
      </p:sp>
      <p:sp>
        <p:nvSpPr>
          <p:cNvPr id="4" name="Rectangle 3"/>
          <p:cNvSpPr txBox="1">
            <a:spLocks noChangeArrowheads="1"/>
          </p:cNvSpPr>
          <p:nvPr/>
        </p:nvSpPr>
        <p:spPr bwMode="auto">
          <a:xfrm>
            <a:off x="168474" y="3284984"/>
            <a:ext cx="8729662" cy="1800200"/>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533400" indent="-533400" algn="just">
              <a:lnSpc>
                <a:spcPts val="4000"/>
              </a:lnSpc>
            </a:pPr>
            <a:r>
              <a:rPr lang="zh-CN" altLang="en-US" sz="2400" kern="0" dirty="0">
                <a:ea typeface="宋体" charset="-122"/>
              </a:rPr>
              <a:t>模糊匹配谓词： </a:t>
            </a:r>
            <a:endParaRPr lang="en-US" altLang="zh-CN" sz="2400" kern="0" dirty="0">
              <a:ea typeface="宋体" charset="-122"/>
            </a:endParaRPr>
          </a:p>
          <a:p>
            <a:pPr marL="933450" lvl="1" indent="-533400" algn="just">
              <a:lnSpc>
                <a:spcPts val="4000"/>
              </a:lnSpc>
            </a:pPr>
            <a:r>
              <a:rPr lang="en-US" altLang="zh-CN" sz="2000" b="0" kern="0" dirty="0">
                <a:ea typeface="宋体" charset="-122"/>
              </a:rPr>
              <a:t>[NOT] LIKE  ‘&lt;</a:t>
            </a:r>
            <a:r>
              <a:rPr lang="zh-CN" altLang="en-US" sz="2000" b="0" kern="0" dirty="0">
                <a:ea typeface="宋体" charset="-122"/>
              </a:rPr>
              <a:t>匹配串</a:t>
            </a:r>
            <a:r>
              <a:rPr lang="en-US" altLang="zh-CN" sz="2000" b="0" kern="0" dirty="0">
                <a:ea typeface="宋体" charset="-122"/>
              </a:rPr>
              <a:t>&gt;’  </a:t>
            </a:r>
            <a:r>
              <a:rPr lang="en-US" altLang="zh-CN" sz="2000" b="0" kern="0" dirty="0">
                <a:solidFill>
                  <a:srgbClr val="FF0000"/>
                </a:solidFill>
                <a:ea typeface="宋体" charset="-122"/>
              </a:rPr>
              <a:t>[ESCAPE ‘ &lt;</a:t>
            </a:r>
            <a:r>
              <a:rPr lang="zh-CN" altLang="en-US" sz="2000" b="0" kern="0" dirty="0">
                <a:solidFill>
                  <a:srgbClr val="FF0000"/>
                </a:solidFill>
                <a:ea typeface="宋体" charset="-122"/>
              </a:rPr>
              <a:t>换码字符</a:t>
            </a:r>
            <a:r>
              <a:rPr lang="en-US" altLang="zh-CN" sz="2000" b="0" kern="0" dirty="0">
                <a:solidFill>
                  <a:srgbClr val="FF0000"/>
                </a:solidFill>
                <a:ea typeface="宋体" charset="-122"/>
              </a:rPr>
              <a:t>&gt;’]</a:t>
            </a:r>
          </a:p>
          <a:p>
            <a:pPr marL="933450" lvl="1" indent="-533400" algn="just">
              <a:lnSpc>
                <a:spcPts val="4000"/>
              </a:lnSpc>
            </a:pPr>
            <a:r>
              <a:rPr lang="en-US" altLang="zh-CN" sz="2000" b="0" dirty="0">
                <a:ea typeface="宋体" charset="-122"/>
              </a:rPr>
              <a:t>ESCAPE</a:t>
            </a:r>
            <a:r>
              <a:rPr lang="zh-CN" altLang="en-US" sz="2000" b="0" dirty="0">
                <a:ea typeface="宋体" charset="-122"/>
              </a:rPr>
              <a:t>：用于定义通配符转义符号</a:t>
            </a:r>
            <a:endParaRPr lang="en-US" altLang="zh-CN" sz="2000" b="0" kern="0" dirty="0">
              <a:ea typeface="宋体" charset="-122"/>
            </a:endParaRPr>
          </a:p>
        </p:txBody>
      </p:sp>
    </p:spTree>
    <p:extLst>
      <p:ext uri="{BB962C8B-B14F-4D97-AF65-F5344CB8AC3E}">
        <p14:creationId xmlns:p14="http://schemas.microsoft.com/office/powerpoint/2010/main" val="38422492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70659" name="Rectangle 3"/>
          <p:cNvSpPr>
            <a:spLocks noGrp="1" noChangeArrowheads="1"/>
          </p:cNvSpPr>
          <p:nvPr>
            <p:ph type="body" idx="1"/>
          </p:nvPr>
        </p:nvSpPr>
        <p:spPr>
          <a:xfrm>
            <a:off x="323528" y="1196752"/>
            <a:ext cx="8591872" cy="5204048"/>
          </a:xfrm>
        </p:spPr>
        <p:txBody>
          <a:bodyPr/>
          <a:lstStyle/>
          <a:p>
            <a:pPr eaLnBrk="1" hangingPunct="1">
              <a:lnSpc>
                <a:spcPts val="3500"/>
              </a:lnSpc>
              <a:buFont typeface="Wingdings" panose="05000000000000000000" pitchFamily="2" charset="2"/>
              <a:buChar char="Ø"/>
            </a:pPr>
            <a:r>
              <a:rPr lang="zh-CN" altLang="en-US" sz="2400" b="0" dirty="0">
                <a:ea typeface="宋体" charset="-122"/>
              </a:rPr>
              <a:t>查询</a:t>
            </a:r>
            <a:r>
              <a:rPr lang="en-US" altLang="zh-CN" sz="2400" b="0" dirty="0" err="1">
                <a:ea typeface="宋体" charset="-122"/>
              </a:rPr>
              <a:t>DB_Design</a:t>
            </a:r>
            <a:r>
              <a:rPr lang="zh-CN" altLang="en-US" sz="2400" b="0" dirty="0">
                <a:ea typeface="宋体" charset="-122"/>
              </a:rPr>
              <a:t>课程的课程号和学分</a:t>
            </a:r>
          </a:p>
          <a:p>
            <a:pPr eaLnBrk="1" hangingPunct="1">
              <a:lnSpc>
                <a:spcPts val="3500"/>
              </a:lnSpc>
              <a:buFont typeface="Wingdings" pitchFamily="2" charset="2"/>
              <a:buNone/>
            </a:pPr>
            <a:r>
              <a:rPr lang="zh-CN" altLang="en-US" sz="2400" b="0" dirty="0">
                <a:ea typeface="宋体" charset="-122"/>
              </a:rPr>
              <a:t>      </a:t>
            </a:r>
            <a:r>
              <a:rPr lang="en-US" altLang="zh-CN" sz="2400" b="0" dirty="0">
                <a:solidFill>
                  <a:srgbClr val="003399"/>
                </a:solidFill>
                <a:ea typeface="宋体" charset="-122"/>
              </a:rPr>
              <a:t>SELECT </a:t>
            </a:r>
            <a:r>
              <a:rPr lang="en-US" altLang="zh-CN" sz="2400" b="0" dirty="0" err="1">
                <a:solidFill>
                  <a:srgbClr val="003399"/>
                </a:solidFill>
                <a:ea typeface="宋体" charset="-122"/>
              </a:rPr>
              <a:t>Cno</a:t>
            </a:r>
            <a:r>
              <a:rPr lang="zh-CN" altLang="en-US" sz="2400" b="0" dirty="0">
                <a:solidFill>
                  <a:srgbClr val="003399"/>
                </a:solidFill>
                <a:ea typeface="宋体" charset="-122"/>
              </a:rPr>
              <a:t>，</a:t>
            </a:r>
            <a:r>
              <a:rPr lang="en-US" altLang="zh-CN" sz="2400" b="0" dirty="0" err="1">
                <a:solidFill>
                  <a:srgbClr val="003399"/>
                </a:solidFill>
                <a:ea typeface="宋体" charset="-122"/>
              </a:rPr>
              <a:t>Ccredit</a:t>
            </a:r>
            <a:endParaRPr lang="en-US" altLang="zh-CN" sz="2400" b="0" dirty="0">
              <a:solidFill>
                <a:srgbClr val="003399"/>
              </a:solidFill>
              <a:ea typeface="宋体" charset="-122"/>
            </a:endParaRPr>
          </a:p>
          <a:p>
            <a:pPr eaLnBrk="1" hangingPunct="1">
              <a:lnSpc>
                <a:spcPts val="3500"/>
              </a:lnSpc>
              <a:buFont typeface="Wingdings" pitchFamily="2" charset="2"/>
              <a:buNone/>
            </a:pPr>
            <a:r>
              <a:rPr lang="en-US" altLang="zh-CN" sz="2400" b="0" dirty="0">
                <a:solidFill>
                  <a:srgbClr val="003399"/>
                </a:solidFill>
                <a:ea typeface="宋体" charset="-122"/>
              </a:rPr>
              <a:t>      FROM Course</a:t>
            </a:r>
          </a:p>
          <a:p>
            <a:pPr eaLnBrk="1" hangingPunct="1">
              <a:lnSpc>
                <a:spcPts val="3500"/>
              </a:lnSpc>
              <a:buFont typeface="Wingdings" pitchFamily="2" charset="2"/>
              <a:buNone/>
            </a:pPr>
            <a:r>
              <a:rPr lang="en-US" altLang="zh-CN" sz="2400" b="0" dirty="0">
                <a:solidFill>
                  <a:srgbClr val="003399"/>
                </a:solidFill>
                <a:ea typeface="宋体" charset="-122"/>
              </a:rPr>
              <a:t>      WHERE </a:t>
            </a:r>
            <a:r>
              <a:rPr lang="en-US" altLang="zh-CN" sz="2400" b="0" dirty="0" err="1">
                <a:solidFill>
                  <a:srgbClr val="003399"/>
                </a:solidFill>
                <a:ea typeface="宋体" charset="-122"/>
              </a:rPr>
              <a:t>Cname</a:t>
            </a:r>
            <a:r>
              <a:rPr lang="en-US" altLang="zh-CN" sz="2400" b="0" dirty="0">
                <a:solidFill>
                  <a:srgbClr val="003399"/>
                </a:solidFill>
                <a:ea typeface="宋体" charset="-122"/>
              </a:rPr>
              <a:t> LIKE 'DB\_Design' </a:t>
            </a:r>
            <a:r>
              <a:rPr lang="en-US" altLang="zh-CN" sz="2400" b="0" dirty="0">
                <a:solidFill>
                  <a:srgbClr val="FF3300"/>
                </a:solidFill>
                <a:ea typeface="宋体" charset="-122"/>
              </a:rPr>
              <a:t>ESCAPE '\‘</a:t>
            </a:r>
            <a:endParaRPr lang="zh-CN" altLang="en-US" sz="2400" b="0" dirty="0">
              <a:solidFill>
                <a:srgbClr val="FF3300"/>
              </a:solidFill>
              <a:ea typeface="宋体" charset="-122"/>
            </a:endParaRPr>
          </a:p>
          <a:p>
            <a:pPr eaLnBrk="1" hangingPunct="1">
              <a:lnSpc>
                <a:spcPts val="3500"/>
              </a:lnSpc>
              <a:buFont typeface="Wingdings" pitchFamily="2" charset="2"/>
              <a:buNone/>
            </a:pPr>
            <a:endParaRPr lang="zh-CN" altLang="en-US" sz="2400" b="0" dirty="0">
              <a:solidFill>
                <a:srgbClr val="FF3300"/>
              </a:solidFill>
              <a:ea typeface="宋体" charset="-122"/>
            </a:endParaRPr>
          </a:p>
          <a:p>
            <a:pPr eaLnBrk="1" hangingPunct="1">
              <a:lnSpc>
                <a:spcPts val="3500"/>
              </a:lnSpc>
              <a:buFont typeface="Wingdings" panose="05000000000000000000" pitchFamily="2" charset="2"/>
              <a:buChar char="Ø"/>
            </a:pPr>
            <a:r>
              <a:rPr lang="zh-CN" altLang="en-US" sz="2400" b="0" dirty="0">
                <a:ea typeface="宋体" charset="-122"/>
              </a:rPr>
              <a:t>查询以</a:t>
            </a:r>
            <a:r>
              <a:rPr lang="en-US" altLang="zh-CN" sz="2400" b="0" dirty="0">
                <a:ea typeface="宋体" charset="-122"/>
              </a:rPr>
              <a:t>"DB_"</a:t>
            </a:r>
            <a:r>
              <a:rPr lang="zh-CN" altLang="en-US" sz="2400" b="0" dirty="0">
                <a:ea typeface="宋体" charset="-122"/>
              </a:rPr>
              <a:t>开头，且倒数第</a:t>
            </a:r>
            <a:r>
              <a:rPr lang="en-US" altLang="zh-CN" sz="2400" b="0" dirty="0">
                <a:ea typeface="宋体" charset="-122"/>
              </a:rPr>
              <a:t>3</a:t>
            </a:r>
            <a:r>
              <a:rPr lang="zh-CN" altLang="en-US" sz="2400" b="0" dirty="0">
                <a:ea typeface="宋体" charset="-122"/>
              </a:rPr>
              <a:t>个字符为 </a:t>
            </a:r>
            <a:r>
              <a:rPr lang="en-US" altLang="zh-CN" sz="2400" b="0" dirty="0" err="1">
                <a:ea typeface="宋体" charset="-122"/>
              </a:rPr>
              <a:t>i</a:t>
            </a:r>
            <a:r>
              <a:rPr lang="zh-CN" altLang="en-US" sz="2400" b="0" dirty="0">
                <a:ea typeface="宋体" charset="-122"/>
              </a:rPr>
              <a:t>的课程的详细情况</a:t>
            </a:r>
          </a:p>
          <a:p>
            <a:pPr eaLnBrk="1" hangingPunct="1">
              <a:lnSpc>
                <a:spcPts val="3500"/>
              </a:lnSpc>
              <a:buFont typeface="Wingdings" pitchFamily="2" charset="2"/>
              <a:buNone/>
            </a:pPr>
            <a:r>
              <a:rPr lang="zh-CN" altLang="en-US" sz="2400" b="0" dirty="0">
                <a:ea typeface="宋体" charset="-122"/>
              </a:rPr>
              <a:t>      </a:t>
            </a:r>
            <a:r>
              <a:rPr lang="en-US" altLang="zh-CN" sz="2400" b="0" dirty="0">
                <a:solidFill>
                  <a:srgbClr val="003399"/>
                </a:solidFill>
                <a:ea typeface="宋体" charset="-122"/>
              </a:rPr>
              <a:t>SELECT  *</a:t>
            </a:r>
          </a:p>
          <a:p>
            <a:pPr eaLnBrk="1" hangingPunct="1">
              <a:lnSpc>
                <a:spcPts val="3500"/>
              </a:lnSpc>
              <a:buFont typeface="Wingdings" pitchFamily="2" charset="2"/>
              <a:buNone/>
            </a:pPr>
            <a:r>
              <a:rPr lang="en-US" altLang="zh-CN" sz="2400" b="0" dirty="0">
                <a:solidFill>
                  <a:srgbClr val="003399"/>
                </a:solidFill>
                <a:ea typeface="宋体" charset="-122"/>
              </a:rPr>
              <a:t>      FROM   Course</a:t>
            </a:r>
          </a:p>
          <a:p>
            <a:pPr eaLnBrk="1" hangingPunct="1">
              <a:lnSpc>
                <a:spcPts val="3500"/>
              </a:lnSpc>
              <a:buFont typeface="Wingdings" pitchFamily="2" charset="2"/>
              <a:buNone/>
            </a:pPr>
            <a:r>
              <a:rPr lang="en-US" altLang="zh-CN" sz="2400" b="0" dirty="0">
                <a:solidFill>
                  <a:srgbClr val="003399"/>
                </a:solidFill>
                <a:ea typeface="宋体" charset="-122"/>
              </a:rPr>
              <a:t>      WHERE  </a:t>
            </a:r>
            <a:r>
              <a:rPr lang="en-US" altLang="zh-CN" sz="2400" b="0" dirty="0" err="1">
                <a:solidFill>
                  <a:srgbClr val="003399"/>
                </a:solidFill>
                <a:ea typeface="宋体" charset="-122"/>
              </a:rPr>
              <a:t>Cname</a:t>
            </a:r>
            <a:r>
              <a:rPr lang="en-US" altLang="zh-CN" sz="2400" b="0" dirty="0">
                <a:solidFill>
                  <a:srgbClr val="003399"/>
                </a:solidFill>
                <a:ea typeface="宋体" charset="-122"/>
              </a:rPr>
              <a:t> LIKE  'DB\_%</a:t>
            </a:r>
            <a:r>
              <a:rPr lang="en-US" altLang="zh-CN" sz="2400" b="0" dirty="0" err="1">
                <a:solidFill>
                  <a:srgbClr val="003399"/>
                </a:solidFill>
                <a:ea typeface="宋体" charset="-122"/>
              </a:rPr>
              <a:t>i</a:t>
            </a:r>
            <a:r>
              <a:rPr lang="en-US" altLang="zh-CN" sz="2400" b="0" dirty="0">
                <a:solidFill>
                  <a:srgbClr val="003399"/>
                </a:solidFill>
                <a:ea typeface="宋体" charset="-122"/>
              </a:rPr>
              <a:t>_ _' </a:t>
            </a:r>
            <a:r>
              <a:rPr lang="en-US" altLang="zh-CN" sz="2400" b="0" dirty="0">
                <a:solidFill>
                  <a:srgbClr val="FF3300"/>
                </a:solidFill>
                <a:ea typeface="宋体" charset="-122"/>
              </a:rPr>
              <a:t>ESCAPE '\‘</a:t>
            </a:r>
            <a:endParaRPr lang="zh-CN" altLang="en-US" sz="2400" b="0" dirty="0">
              <a:solidFill>
                <a:srgbClr val="852121"/>
              </a:solidFill>
              <a:ea typeface="宋体" charset="-122"/>
            </a:endParaRPr>
          </a:p>
          <a:p>
            <a:pPr eaLnBrk="1" hangingPunct="1">
              <a:lnSpc>
                <a:spcPts val="3500"/>
              </a:lnSpc>
              <a:buFont typeface="Wingdings" pitchFamily="2" charset="2"/>
              <a:buNone/>
            </a:pPr>
            <a:endParaRPr lang="zh-CN" altLang="en-US" sz="2000" dirty="0">
              <a:ea typeface="宋体" charset="-122"/>
            </a:endParaRPr>
          </a:p>
          <a:p>
            <a:pPr eaLnBrk="1" hangingPunct="1">
              <a:lnSpc>
                <a:spcPts val="3500"/>
              </a:lnSpc>
              <a:buFont typeface="Wingdings" pitchFamily="2" charset="2"/>
              <a:buNone/>
            </a:pPr>
            <a:r>
              <a:rPr lang="zh-CN" altLang="en-US" sz="2400" dirty="0">
                <a:ea typeface="宋体" charset="-122"/>
              </a:rPr>
              <a:t> </a:t>
            </a:r>
            <a:endParaRPr lang="zh-CN" altLang="en-US" sz="2400" dirty="0">
              <a:solidFill>
                <a:srgbClr val="009999"/>
              </a:solidFill>
              <a:ea typeface="宋体" charset="-122"/>
            </a:endParaRPr>
          </a:p>
        </p:txBody>
      </p:sp>
    </p:spTree>
    <p:extLst>
      <p:ext uri="{BB962C8B-B14F-4D97-AF65-F5344CB8AC3E}">
        <p14:creationId xmlns:p14="http://schemas.microsoft.com/office/powerpoint/2010/main" val="27382058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z="2800" dirty="0">
                <a:ea typeface="宋体" charset="-122"/>
              </a:rPr>
              <a:t>数据操作：数据查询  深入使用条件表达式</a:t>
            </a:r>
            <a:endParaRPr lang="zh-CN" altLang="zh-CN" dirty="0">
              <a:ea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68961488"/>
              </p:ext>
            </p:extLst>
          </p:nvPr>
        </p:nvGraphicFramePr>
        <p:xfrm>
          <a:off x="191294" y="1916832"/>
          <a:ext cx="8729662" cy="3168352"/>
        </p:xfrm>
        <a:graphic>
          <a:graphicData uri="http://schemas.openxmlformats.org/drawingml/2006/table">
            <a:tbl>
              <a:tblPr firstRow="1" bandRow="1">
                <a:tableStyleId>{5C22544A-7EE6-4342-B048-85BDC9FD1C3A}</a:tableStyleId>
              </a:tblPr>
              <a:tblGrid>
                <a:gridCol w="1361926">
                  <a:extLst>
                    <a:ext uri="{9D8B030D-6E8A-4147-A177-3AD203B41FA5}">
                      <a16:colId xmlns:a16="http://schemas.microsoft.com/office/drawing/2014/main" val="20000"/>
                    </a:ext>
                  </a:extLst>
                </a:gridCol>
                <a:gridCol w="7367736">
                  <a:extLst>
                    <a:ext uri="{9D8B030D-6E8A-4147-A177-3AD203B41FA5}">
                      <a16:colId xmlns:a16="http://schemas.microsoft.com/office/drawing/2014/main" val="20001"/>
                    </a:ext>
                  </a:extLst>
                </a:gridCol>
              </a:tblGrid>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accent3"/>
                          </a:solidFill>
                          <a:effectLst/>
                          <a:latin typeface="Arial" charset="0"/>
                          <a:ea typeface="宋体" pitchFamily="2" charset="-122"/>
                        </a:rPr>
                        <a:t>通配符</a:t>
                      </a:r>
                    </a:p>
                  </a:txBody>
                  <a:tcPr marT="45712" marB="45712" horzOverflow="overflow">
                    <a:solidFill>
                      <a:schemeClr val="tx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accent3"/>
                          </a:solidFill>
                          <a:effectLst/>
                          <a:latin typeface="Arial" charset="0"/>
                          <a:ea typeface="宋体" pitchFamily="2" charset="-122"/>
                        </a:rPr>
                        <a:t>描述</a:t>
                      </a:r>
                    </a:p>
                  </a:txBody>
                  <a:tcPr marT="45712" marB="45712" horzOverflow="overflow">
                    <a:solidFill>
                      <a:schemeClr val="tx2">
                        <a:lumMod val="40000"/>
                        <a:lumOff val="60000"/>
                      </a:schemeClr>
                    </a:solidFill>
                  </a:tcPr>
                </a:tc>
                <a:extLst>
                  <a:ext uri="{0D108BD9-81ED-4DB2-BD59-A6C34878D82A}">
                    <a16:rowId xmlns:a16="http://schemas.microsoft.com/office/drawing/2014/main" val="10000"/>
                  </a:ext>
                </a:extLst>
              </a:tr>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 </a:t>
                      </a: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包含零个或更多字符的任意字符串 </a:t>
                      </a:r>
                    </a:p>
                  </a:txBody>
                  <a:tcPr marT="45712" marB="45712" horzOverflow="overflow"/>
                </a:tc>
                <a:extLst>
                  <a:ext uri="{0D108BD9-81ED-4DB2-BD59-A6C34878D82A}">
                    <a16:rowId xmlns:a16="http://schemas.microsoft.com/office/drawing/2014/main" val="10001"/>
                  </a:ext>
                </a:extLst>
              </a:tr>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_</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任何单个字符</a:t>
                      </a:r>
                    </a:p>
                  </a:txBody>
                  <a:tcPr marT="45712" marB="45712" horzOverflow="overflow"/>
                </a:tc>
                <a:extLst>
                  <a:ext uri="{0D108BD9-81ED-4DB2-BD59-A6C34878D82A}">
                    <a16:rowId xmlns:a16="http://schemas.microsoft.com/office/drawing/2014/main" val="10002"/>
                  </a:ext>
                </a:extLst>
              </a:tr>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 ] </a:t>
                      </a: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指定范围 </a:t>
                      </a:r>
                      <a:r>
                        <a:rPr kumimoji="0" lang="en-US" altLang="zh-CN" sz="2400" b="0" i="0" u="none" strike="noStrike" cap="none" normalizeH="0" baseline="0" dirty="0">
                          <a:ln>
                            <a:noFill/>
                          </a:ln>
                          <a:solidFill>
                            <a:schemeClr val="tx1"/>
                          </a:solidFill>
                          <a:effectLst/>
                          <a:latin typeface="Arial" charset="0"/>
                          <a:ea typeface="宋体" pitchFamily="2" charset="-122"/>
                        </a:rPr>
                        <a:t>([a-f]) </a:t>
                      </a:r>
                      <a:r>
                        <a:rPr kumimoji="0" lang="zh-CN" altLang="en-US" sz="2400" b="0" i="0" u="none" strike="noStrike" cap="none" normalizeH="0" baseline="0" dirty="0">
                          <a:ln>
                            <a:noFill/>
                          </a:ln>
                          <a:solidFill>
                            <a:schemeClr val="tx1"/>
                          </a:solidFill>
                          <a:effectLst/>
                          <a:latin typeface="Arial" charset="0"/>
                          <a:ea typeface="宋体" pitchFamily="2" charset="-122"/>
                        </a:rPr>
                        <a:t>或集合 </a:t>
                      </a:r>
                      <a:r>
                        <a:rPr kumimoji="0" lang="en-US" altLang="zh-CN" sz="2400" b="0" i="0" u="none" strike="noStrike" cap="none" normalizeH="0" baseline="0" dirty="0">
                          <a:ln>
                            <a:noFill/>
                          </a:ln>
                          <a:solidFill>
                            <a:schemeClr val="tx1"/>
                          </a:solidFill>
                          <a:effectLst/>
                          <a:latin typeface="Arial" charset="0"/>
                          <a:ea typeface="宋体" pitchFamily="2" charset="-122"/>
                        </a:rPr>
                        <a:t>([</a:t>
                      </a:r>
                      <a:r>
                        <a:rPr kumimoji="0" lang="en-US" altLang="zh-CN" sz="2400" b="0" i="0" u="none" strike="noStrike" cap="none" normalizeH="0" baseline="0" dirty="0" err="1">
                          <a:ln>
                            <a:noFill/>
                          </a:ln>
                          <a:solidFill>
                            <a:schemeClr val="tx1"/>
                          </a:solidFill>
                          <a:effectLst/>
                          <a:latin typeface="Arial" charset="0"/>
                          <a:ea typeface="宋体" pitchFamily="2" charset="-122"/>
                        </a:rPr>
                        <a:t>abcdef</a:t>
                      </a:r>
                      <a:r>
                        <a:rPr kumimoji="0" lang="en-US" altLang="zh-CN" sz="2400" b="0" i="0" u="none" strike="noStrike" cap="none" normalizeH="0" baseline="0" dirty="0">
                          <a:ln>
                            <a:noFill/>
                          </a:ln>
                          <a:solidFill>
                            <a:schemeClr val="tx1"/>
                          </a:solidFill>
                          <a:effectLst/>
                          <a:latin typeface="Arial" charset="0"/>
                          <a:ea typeface="宋体" pitchFamily="2" charset="-122"/>
                        </a:rPr>
                        <a:t>]) </a:t>
                      </a:r>
                      <a:r>
                        <a:rPr kumimoji="0" lang="zh-CN" altLang="en-US" sz="2400" b="0" i="0" u="none" strike="noStrike" cap="none" normalizeH="0" baseline="0" dirty="0">
                          <a:ln>
                            <a:noFill/>
                          </a:ln>
                          <a:solidFill>
                            <a:schemeClr val="tx1"/>
                          </a:solidFill>
                          <a:effectLst/>
                          <a:latin typeface="Arial" charset="0"/>
                          <a:ea typeface="宋体" pitchFamily="2" charset="-122"/>
                        </a:rPr>
                        <a:t>中的任何单个字符</a:t>
                      </a:r>
                    </a:p>
                  </a:txBody>
                  <a:tcPr marT="45712" marB="45712" horzOverflow="overflow"/>
                </a:tc>
                <a:extLst>
                  <a:ext uri="{0D108BD9-81ED-4DB2-BD59-A6C34878D82A}">
                    <a16:rowId xmlns:a16="http://schemas.microsoft.com/office/drawing/2014/main" val="10003"/>
                  </a:ext>
                </a:extLst>
              </a:tr>
              <a:tr h="98329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 </a:t>
                      </a: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不属于指定范围 </a:t>
                      </a:r>
                      <a:r>
                        <a:rPr kumimoji="0" lang="en-US" altLang="zh-CN" sz="2400" b="0" i="0" u="none" strike="noStrike" cap="none" normalizeH="0" baseline="0" dirty="0">
                          <a:ln>
                            <a:noFill/>
                          </a:ln>
                          <a:solidFill>
                            <a:schemeClr val="tx1"/>
                          </a:solidFill>
                          <a:effectLst/>
                          <a:latin typeface="Arial" charset="0"/>
                          <a:ea typeface="宋体" pitchFamily="2" charset="-122"/>
                        </a:rPr>
                        <a:t>([a-f]) </a:t>
                      </a:r>
                      <a:r>
                        <a:rPr kumimoji="0" lang="zh-CN" altLang="en-US" sz="2400" b="0" i="0" u="none" strike="noStrike" cap="none" normalizeH="0" baseline="0" dirty="0">
                          <a:ln>
                            <a:noFill/>
                          </a:ln>
                          <a:solidFill>
                            <a:schemeClr val="tx1"/>
                          </a:solidFill>
                          <a:effectLst/>
                          <a:latin typeface="Arial" charset="0"/>
                          <a:ea typeface="宋体" pitchFamily="2" charset="-122"/>
                        </a:rPr>
                        <a:t>或集合 </a:t>
                      </a:r>
                      <a:r>
                        <a:rPr kumimoji="0" lang="en-US" altLang="zh-CN" sz="2400" b="0" i="0" u="none" strike="noStrike" cap="none" normalizeH="0" baseline="0" dirty="0">
                          <a:ln>
                            <a:noFill/>
                          </a:ln>
                          <a:solidFill>
                            <a:schemeClr val="tx1"/>
                          </a:solidFill>
                          <a:effectLst/>
                          <a:latin typeface="Arial" charset="0"/>
                          <a:ea typeface="宋体" pitchFamily="2" charset="-122"/>
                        </a:rPr>
                        <a:t>([</a:t>
                      </a:r>
                      <a:r>
                        <a:rPr kumimoji="0" lang="en-US" altLang="zh-CN" sz="2400" b="0" i="0" u="none" strike="noStrike" cap="none" normalizeH="0" baseline="0" dirty="0" err="1">
                          <a:ln>
                            <a:noFill/>
                          </a:ln>
                          <a:solidFill>
                            <a:schemeClr val="tx1"/>
                          </a:solidFill>
                          <a:effectLst/>
                          <a:latin typeface="Arial" charset="0"/>
                          <a:ea typeface="宋体" pitchFamily="2" charset="-122"/>
                        </a:rPr>
                        <a:t>abcdef</a:t>
                      </a:r>
                      <a:r>
                        <a:rPr kumimoji="0" lang="en-US" altLang="zh-CN" sz="2400" b="0" i="0" u="none" strike="noStrike" cap="none" normalizeH="0" baseline="0" dirty="0">
                          <a:ln>
                            <a:noFill/>
                          </a:ln>
                          <a:solidFill>
                            <a:schemeClr val="tx1"/>
                          </a:solidFill>
                          <a:effectLst/>
                          <a:latin typeface="Arial" charset="0"/>
                          <a:ea typeface="宋体" pitchFamily="2" charset="-122"/>
                        </a:rPr>
                        <a:t>]) </a:t>
                      </a:r>
                      <a:r>
                        <a:rPr kumimoji="0" lang="zh-CN" altLang="en-US" sz="2400" b="0" i="0" u="none" strike="noStrike" cap="none" normalizeH="0" baseline="0" dirty="0">
                          <a:ln>
                            <a:noFill/>
                          </a:ln>
                          <a:solidFill>
                            <a:schemeClr val="tx1"/>
                          </a:solidFill>
                          <a:effectLst/>
                          <a:latin typeface="Arial" charset="0"/>
                          <a:ea typeface="宋体" pitchFamily="2" charset="-122"/>
                        </a:rPr>
                        <a:t>的任何单个字符</a:t>
                      </a:r>
                    </a:p>
                  </a:txBody>
                  <a:tcPr marT="45712" marB="45712"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514187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74755" name="Rectangle 3"/>
          <p:cNvSpPr>
            <a:spLocks noGrp="1" noChangeArrowheads="1"/>
          </p:cNvSpPr>
          <p:nvPr>
            <p:ph type="body" idx="1"/>
          </p:nvPr>
        </p:nvSpPr>
        <p:spPr>
          <a:xfrm>
            <a:off x="185738" y="1196753"/>
            <a:ext cx="8501062" cy="1512167"/>
          </a:xfrm>
          <a:solidFill>
            <a:schemeClr val="bg1">
              <a:lumMod val="90000"/>
            </a:schemeClr>
          </a:solidFill>
        </p:spPr>
        <p:txBody>
          <a:bodyPr/>
          <a:lstStyle/>
          <a:p>
            <a:pPr>
              <a:lnSpc>
                <a:spcPct val="120000"/>
              </a:lnSpc>
              <a:buFont typeface="Wingdings" pitchFamily="2" charset="2"/>
              <a:buChar char="n"/>
            </a:pPr>
            <a:r>
              <a:rPr lang="zh-CN" altLang="en-US" dirty="0">
                <a:ea typeface="宋体" charset="-122"/>
              </a:rPr>
              <a:t>涉及空值的查询</a:t>
            </a:r>
            <a:endParaRPr lang="en-US" altLang="zh-CN" b="1" dirty="0">
              <a:ea typeface="宋体" charset="-122"/>
            </a:endParaRPr>
          </a:p>
          <a:p>
            <a:pPr lvl="1" eaLnBrk="1" hangingPunct="1">
              <a:lnSpc>
                <a:spcPct val="120000"/>
              </a:lnSpc>
              <a:buFont typeface="Wingdings" pitchFamily="2" charset="2"/>
              <a:buChar char="n"/>
            </a:pPr>
            <a:r>
              <a:rPr lang="zh-CN" altLang="en-US" sz="2000" b="1" dirty="0">
                <a:ea typeface="宋体" charset="-122"/>
              </a:rPr>
              <a:t>谓词：</a:t>
            </a:r>
            <a:r>
              <a:rPr lang="zh-CN" altLang="en-US" sz="2000" dirty="0">
                <a:ea typeface="宋体" charset="-122"/>
              </a:rPr>
              <a:t> </a:t>
            </a:r>
            <a:r>
              <a:rPr lang="en-US" altLang="zh-CN" sz="2000" dirty="0">
                <a:ea typeface="宋体" charset="-122"/>
              </a:rPr>
              <a:t>IS NULL </a:t>
            </a:r>
            <a:r>
              <a:rPr lang="zh-CN" altLang="en-US" sz="2000" dirty="0">
                <a:ea typeface="宋体" charset="-122"/>
              </a:rPr>
              <a:t>或 </a:t>
            </a:r>
            <a:r>
              <a:rPr lang="en-US" altLang="zh-CN" sz="2000" dirty="0">
                <a:ea typeface="宋体" charset="-122"/>
              </a:rPr>
              <a:t>IS NOT NULL</a:t>
            </a:r>
          </a:p>
          <a:p>
            <a:pPr lvl="1" eaLnBrk="1" hangingPunct="1">
              <a:lnSpc>
                <a:spcPct val="120000"/>
              </a:lnSpc>
              <a:buFont typeface="Wingdings" pitchFamily="2" charset="2"/>
              <a:buChar char="n"/>
            </a:pPr>
            <a:r>
              <a:rPr lang="en-US" altLang="zh-CN" sz="2000" dirty="0">
                <a:ea typeface="宋体" charset="-122"/>
              </a:rPr>
              <a:t> “IS” </a:t>
            </a:r>
            <a:r>
              <a:rPr lang="zh-CN" altLang="en-US" sz="2000" dirty="0">
                <a:ea typeface="宋体" charset="-122"/>
              </a:rPr>
              <a:t>不能用 “</a:t>
            </a:r>
            <a:r>
              <a:rPr lang="en-US" altLang="zh-CN" sz="2000" dirty="0">
                <a:ea typeface="宋体" charset="-122"/>
              </a:rPr>
              <a:t>=” </a:t>
            </a:r>
            <a:r>
              <a:rPr lang="zh-CN" altLang="en-US" sz="2000" dirty="0">
                <a:ea typeface="宋体" charset="-122"/>
              </a:rPr>
              <a:t>代替</a:t>
            </a:r>
          </a:p>
          <a:p>
            <a:pPr lvl="1" eaLnBrk="1" hangingPunct="1">
              <a:lnSpc>
                <a:spcPct val="90000"/>
              </a:lnSpc>
              <a:buFont typeface="Wingdings" pitchFamily="2" charset="2"/>
              <a:buNone/>
            </a:pPr>
            <a:r>
              <a:rPr lang="zh-CN" altLang="en-US" sz="2000" dirty="0">
                <a:ea typeface="宋体" charset="-122"/>
              </a:rPr>
              <a:t>	</a:t>
            </a:r>
            <a:endParaRPr lang="zh-CN" altLang="en-US" sz="1800" dirty="0">
              <a:ea typeface="宋体" charset="-122"/>
            </a:endParaRPr>
          </a:p>
        </p:txBody>
      </p:sp>
      <p:sp>
        <p:nvSpPr>
          <p:cNvPr id="397316" name="Rectangle 4"/>
          <p:cNvSpPr>
            <a:spLocks noChangeArrowheads="1"/>
          </p:cNvSpPr>
          <p:nvPr/>
        </p:nvSpPr>
        <p:spPr bwMode="auto">
          <a:xfrm>
            <a:off x="1579861" y="4261525"/>
            <a:ext cx="568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Cno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SC</a:t>
            </a:r>
          </a:p>
          <a:p>
            <a:pPr lvl="1" eaLnBrk="1" hangingPunct="1">
              <a:spcBef>
                <a:spcPct val="0"/>
              </a:spcBef>
              <a:buClrTx/>
              <a:buFontTx/>
              <a:buNone/>
            </a:pPr>
            <a:r>
              <a:rPr lang="en-US" altLang="zh-CN" b="0" dirty="0">
                <a:solidFill>
                  <a:srgbClr val="003399"/>
                </a:solidFill>
                <a:latin typeface="Times New Roman" pitchFamily="18" charset="0"/>
              </a:rPr>
              <a:t>WHERE  Grade IS NULL</a:t>
            </a:r>
          </a:p>
        </p:txBody>
      </p:sp>
      <p:sp>
        <p:nvSpPr>
          <p:cNvPr id="2" name="TextBox 1"/>
          <p:cNvSpPr txBox="1"/>
          <p:nvPr/>
        </p:nvSpPr>
        <p:spPr>
          <a:xfrm>
            <a:off x="216828" y="2996952"/>
            <a:ext cx="8469971" cy="1200329"/>
          </a:xfrm>
          <a:prstGeom prst="rect">
            <a:avLst/>
          </a:prstGeom>
          <a:noFill/>
        </p:spPr>
        <p:txBody>
          <a:bodyPr wrap="square" rtlCol="0">
            <a:spAutoFit/>
          </a:bodyPr>
          <a:lstStyle/>
          <a:p>
            <a:pPr marL="342900" indent="-342900" algn="l" eaLnBrk="1" hangingPunct="1">
              <a:lnSpc>
                <a:spcPct val="130000"/>
              </a:lnSpc>
              <a:buFont typeface="Wingdings" panose="05000000000000000000" pitchFamily="2" charset="2"/>
              <a:buChar char="Ø"/>
            </a:pPr>
            <a:r>
              <a:rPr lang="zh-CN" altLang="en-US" b="0" dirty="0">
                <a:solidFill>
                  <a:schemeClr val="tx1"/>
                </a:solidFill>
                <a:ea typeface="宋体" charset="-122"/>
              </a:rPr>
              <a:t>某些学生选修课程后没有参加考试，所以有选课记录，但没有考试成绩。查询缺少成绩的学生的学号和相应的课程号。</a:t>
            </a:r>
          </a:p>
          <a:p>
            <a:pPr algn="l"/>
            <a:endParaRPr lang="zh-CN" altLang="en-US" dirty="0"/>
          </a:p>
        </p:txBody>
      </p:sp>
    </p:spTree>
    <p:extLst>
      <p:ext uri="{BB962C8B-B14F-4D97-AF65-F5344CB8AC3E}">
        <p14:creationId xmlns:p14="http://schemas.microsoft.com/office/powerpoint/2010/main" val="29408234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7316"/>
                                        </p:tgtEl>
                                        <p:attrNameLst>
                                          <p:attrName>style.visibility</p:attrName>
                                        </p:attrNameLst>
                                      </p:cBhvr>
                                      <p:to>
                                        <p:strVal val="visible"/>
                                      </p:to>
                                    </p:set>
                                    <p:animEffect transition="in" filter="slide(fromBottom)">
                                      <p:cBhvr>
                                        <p:cTn id="12" dur="500"/>
                                        <p:tgtEl>
                                          <p:spTgt spid="397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p:bldP spid="2" grpId="0"/>
    </p:bldLst>
  </p:timing>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4337</TotalTime>
  <Words>13416</Words>
  <Application>Microsoft Office PowerPoint</Application>
  <PresentationFormat>全屏显示(4:3)</PresentationFormat>
  <Paragraphs>2424</Paragraphs>
  <Slides>182</Slides>
  <Notes>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182</vt:i4>
      </vt:variant>
    </vt:vector>
  </HeadingPairs>
  <TitlesOfParts>
    <vt:vector size="202" baseType="lpstr">
      <vt:lpstr>-apple-system</vt:lpstr>
      <vt:lpstr>PingFang SC</vt:lpstr>
      <vt:lpstr>system-ui</vt:lpstr>
      <vt:lpstr>等线</vt:lpstr>
      <vt:lpstr>仿宋</vt:lpstr>
      <vt:lpstr>黑体</vt:lpstr>
      <vt:lpstr>华文新魏</vt:lpstr>
      <vt:lpstr>楷体</vt:lpstr>
      <vt:lpstr>宋体</vt:lpstr>
      <vt:lpstr>Microsoft YaHei</vt:lpstr>
      <vt:lpstr>Arial</vt:lpstr>
      <vt:lpstr>Calibri</vt:lpstr>
      <vt:lpstr>Cambria Math</vt:lpstr>
      <vt:lpstr>Courier New</vt:lpstr>
      <vt:lpstr>Lucida Sans Unicode</vt:lpstr>
      <vt:lpstr>Times New Roman</vt:lpstr>
      <vt:lpstr>Verdana</vt:lpstr>
      <vt:lpstr>Wingdings</vt:lpstr>
      <vt:lpstr>028betty_white</vt:lpstr>
      <vt:lpstr>Visio</vt:lpstr>
      <vt:lpstr>数据库系统原理</vt:lpstr>
      <vt:lpstr>讲解纲要</vt:lpstr>
      <vt:lpstr>引子</vt:lpstr>
      <vt:lpstr>引子</vt:lpstr>
      <vt:lpstr>讲解纲要</vt:lpstr>
      <vt:lpstr>关系数据库语言概述</vt:lpstr>
      <vt:lpstr>关系数据库语言概述：SQL</vt:lpstr>
      <vt:lpstr>数据库对象</vt:lpstr>
      <vt:lpstr>数据库基本对象</vt:lpstr>
      <vt:lpstr>数据库对象</vt:lpstr>
      <vt:lpstr>数据库对象命名机制</vt:lpstr>
      <vt:lpstr>引子</vt:lpstr>
      <vt:lpstr>数据库对象定义</vt:lpstr>
      <vt:lpstr>创建与删除数据库</vt:lpstr>
      <vt:lpstr>创建与删除模式</vt:lpstr>
      <vt:lpstr>创建与删除模式</vt:lpstr>
      <vt:lpstr>数据库对象定义：创建与删除模式</vt:lpstr>
      <vt:lpstr>讲解纲要</vt:lpstr>
      <vt:lpstr>基本表</vt:lpstr>
      <vt:lpstr>SQL数据类型</vt:lpstr>
      <vt:lpstr>SQL数据类型</vt:lpstr>
      <vt:lpstr>基本表示例</vt:lpstr>
      <vt:lpstr>关系数据库完整性：实体完整性</vt:lpstr>
      <vt:lpstr>关系数据库完整性：实体完整性</vt:lpstr>
      <vt:lpstr>基本表示例</vt:lpstr>
      <vt:lpstr>关系数据库完整性：参照完整性</vt:lpstr>
      <vt:lpstr>关系数据库完整性：用户定义的完整性  属性级约束</vt:lpstr>
      <vt:lpstr>关系数据库完整性：参照完整性</vt:lpstr>
      <vt:lpstr>关系数据库完整性：用户定义的完整性</vt:lpstr>
      <vt:lpstr>关系数据库完整性：参照完整性</vt:lpstr>
      <vt:lpstr>关系数据库完整性：用户定义的完整性  元组级约束</vt:lpstr>
      <vt:lpstr>关系数据库完整性：完整性约束命名子句</vt:lpstr>
      <vt:lpstr>关系数据库完整性：完整性约束命名子句</vt:lpstr>
      <vt:lpstr>修改基本表</vt:lpstr>
      <vt:lpstr>修改基本表示例</vt:lpstr>
      <vt:lpstr>关系数据库完整性：完整性约束命名子句</vt:lpstr>
      <vt:lpstr>关系数据库完整性：定义域</vt:lpstr>
      <vt:lpstr>关系数据库完整性：定义域</vt:lpstr>
      <vt:lpstr>删除基本表 </vt:lpstr>
      <vt:lpstr>讲解纲要</vt:lpstr>
      <vt:lpstr>数据操作：数据查询</vt:lpstr>
      <vt:lpstr>数据操作：数据查询</vt:lpstr>
      <vt:lpstr>数据操作：数据查询（从关系代数到SQL）</vt:lpstr>
      <vt:lpstr>数据操作：数据查询（从关系代数到SQL）</vt:lpstr>
      <vt:lpstr>数据操作：数据查询（从关系代数到SQL）</vt:lpstr>
      <vt:lpstr>数据操作：数据查询（从关系代数到SQL）</vt:lpstr>
      <vt:lpstr>数据操作：数据查询（从关系代数到SQL）</vt:lpstr>
      <vt:lpstr>数据操作：数据查询（从关系代数到SQL）</vt:lpstr>
      <vt:lpstr>数据操作：数据查询（从关系代数到SQL）</vt:lpstr>
      <vt:lpstr>数据查询实操—DDL</vt:lpstr>
      <vt:lpstr>关系代数和SQL练习</vt:lpstr>
      <vt:lpstr>关系代数和SQL练习</vt:lpstr>
      <vt:lpstr>关系代数和SQL练习</vt:lpstr>
      <vt:lpstr>关系代数和SQL练习</vt:lpstr>
      <vt:lpstr>关系代数和SQL练习</vt:lpstr>
      <vt:lpstr>关系代数和SQL练习</vt:lpstr>
      <vt:lpstr>视图</vt:lpstr>
      <vt:lpstr>定义视图</vt:lpstr>
      <vt:lpstr>定义视图</vt:lpstr>
      <vt:lpstr>定义视图</vt:lpstr>
      <vt:lpstr>定义视图</vt:lpstr>
      <vt:lpstr>定义视图</vt:lpstr>
      <vt:lpstr>定义视图</vt:lpstr>
      <vt:lpstr>定义视图：多个基本表导出视图</vt:lpstr>
      <vt:lpstr>定义视图：视图导出视图</vt:lpstr>
      <vt:lpstr>定义视图：练习</vt:lpstr>
      <vt:lpstr>定义视图：问题分析</vt:lpstr>
      <vt:lpstr>删除视图</vt:lpstr>
      <vt:lpstr>删除视图</vt:lpstr>
      <vt:lpstr>讲解纲要</vt:lpstr>
      <vt:lpstr>视图查询</vt:lpstr>
      <vt:lpstr>视图查询</vt:lpstr>
      <vt:lpstr>视图查询</vt:lpstr>
      <vt:lpstr>视图查询：一个综合示例</vt:lpstr>
      <vt:lpstr>视图查询：视图消解法的应用局限</vt:lpstr>
      <vt:lpstr>视图查询：视图消解法的应用局限</vt:lpstr>
      <vt:lpstr>讲解纲要</vt:lpstr>
      <vt:lpstr>视图更新：修改数据</vt:lpstr>
      <vt:lpstr>视图更新</vt:lpstr>
      <vt:lpstr>视图更新：插入数据</vt:lpstr>
      <vt:lpstr>视图更新：删除数据</vt:lpstr>
      <vt:lpstr>视图更新约束</vt:lpstr>
      <vt:lpstr>视图总结</vt:lpstr>
      <vt:lpstr>课堂练习</vt:lpstr>
      <vt:lpstr>数据查询实操—数据查询</vt:lpstr>
      <vt:lpstr>数据查询实操—数据查询</vt:lpstr>
      <vt:lpstr>数据查询实操—数据查询</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查询结果排序</vt:lpstr>
      <vt:lpstr>数据操作：数据查询  查询结果排序</vt:lpstr>
      <vt:lpstr>数据操作：数据查询    统计查询结果</vt:lpstr>
      <vt:lpstr>数据操作：数据查询    查询结果分组</vt:lpstr>
      <vt:lpstr>数据操作：数据查询    查询结果分组</vt:lpstr>
      <vt:lpstr>数据操作：数据查询    查询结果分组</vt:lpstr>
      <vt:lpstr>总结</vt:lpstr>
      <vt:lpstr>实例分析</vt:lpstr>
      <vt:lpstr>PowerPoint 演示文稿</vt:lpstr>
      <vt:lpstr>PowerPoint 演示文稿</vt:lpstr>
      <vt:lpstr>PowerPoint 演示文稿</vt:lpstr>
      <vt:lpstr>PowerPoint 演示文稿</vt:lpstr>
      <vt:lpstr>PowerPoint 演示文稿</vt:lpstr>
      <vt:lpstr>讲解纲要</vt:lpstr>
      <vt:lpstr>数据操作：嵌套查询   相关子查询</vt:lpstr>
      <vt:lpstr>数据操作：嵌套查询   相关子查询</vt:lpstr>
      <vt:lpstr>数据操作：嵌套查询   相关子查询</vt:lpstr>
      <vt:lpstr>数据操作：嵌套查询   相关子查询</vt:lpstr>
      <vt:lpstr>数据操作：嵌套查询   相关子查询</vt:lpstr>
      <vt:lpstr>数据操作：嵌套查询   带有EXISTS谓词的子查询</vt:lpstr>
      <vt:lpstr>数据操作：嵌套查询   相关子查询</vt:lpstr>
      <vt:lpstr>数据操作：嵌套查询   相关子查询</vt:lpstr>
      <vt:lpstr>数据操作：嵌套查询   带有EXISTS谓词的子查询</vt:lpstr>
      <vt:lpstr>数据操作：嵌套查询   带有EXISTS谓词的子查询</vt:lpstr>
      <vt:lpstr>数据操作：嵌套查询   带有EXISTS谓词的子查询</vt:lpstr>
      <vt:lpstr>数据操作：嵌套查询   带有EXISTS谓词的子查询</vt:lpstr>
      <vt:lpstr>数据操作：嵌套查询   带有EXISTS谓词的子查询</vt:lpstr>
      <vt:lpstr>数据操作：嵌套查询   带有EXISTS谓词的子查询</vt:lpstr>
      <vt:lpstr>数据操作：嵌套查询   带有EXISTS谓词的子查询</vt:lpstr>
      <vt:lpstr>数据更新的操作类型</vt:lpstr>
      <vt:lpstr>插入元组</vt:lpstr>
      <vt:lpstr>插入元组</vt:lpstr>
      <vt:lpstr>插入元组：缺省目标列表达式</vt:lpstr>
      <vt:lpstr>插入元组：缺省属性值</vt:lpstr>
      <vt:lpstr>插入子查询结果</vt:lpstr>
      <vt:lpstr>插入子查询结果：示例</vt:lpstr>
      <vt:lpstr>插入操作思考问题</vt:lpstr>
      <vt:lpstr>插入操作总结</vt:lpstr>
      <vt:lpstr>修改数据</vt:lpstr>
      <vt:lpstr>修改数据</vt:lpstr>
      <vt:lpstr>修改数据：修改某一元组</vt:lpstr>
      <vt:lpstr>修改数据：修改多个元组</vt:lpstr>
      <vt:lpstr>修改数据：带子查询的修改语句</vt:lpstr>
      <vt:lpstr>修改数据：思考问题</vt:lpstr>
      <vt:lpstr>修改数据：总结</vt:lpstr>
      <vt:lpstr>删除数据</vt:lpstr>
      <vt:lpstr>删除数据</vt:lpstr>
      <vt:lpstr>删除数据：删除某一元组或多个元组</vt:lpstr>
      <vt:lpstr>删除数据：带子查询的删除</vt:lpstr>
      <vt:lpstr>删除数据：思考问题</vt:lpstr>
      <vt:lpstr>讲解纲要</vt:lpstr>
      <vt:lpstr>索引的建立与删除</vt:lpstr>
      <vt:lpstr>索引</vt:lpstr>
      <vt:lpstr>索引的建立与删除</vt:lpstr>
      <vt:lpstr>索引的建立与删除</vt:lpstr>
      <vt:lpstr>索引的建立与删除</vt:lpstr>
      <vt:lpstr>索引的建立与删除</vt:lpstr>
      <vt:lpstr>索引的建立与删除</vt:lpstr>
      <vt:lpstr>索引的建立与删除</vt:lpstr>
      <vt:lpstr>索引的建立与删除</vt:lpstr>
      <vt:lpstr>索引的建立与删除</vt:lpstr>
      <vt:lpstr>数据对象定义：索引的建立与删除</vt:lpstr>
      <vt:lpstr>数据库完整性：触发器Trigger</vt:lpstr>
      <vt:lpstr>数据库完整性：触发器</vt:lpstr>
      <vt:lpstr>数据库完整性：触发器工作原理</vt:lpstr>
      <vt:lpstr>数据库完整性：触发器工作原理</vt:lpstr>
      <vt:lpstr>数据库完整性：触发器工作原理</vt:lpstr>
      <vt:lpstr>数据库完整性：触发器工作原理</vt:lpstr>
      <vt:lpstr>数据库完整性：触发器</vt:lpstr>
      <vt:lpstr>数据库完整性：触发器</vt:lpstr>
      <vt:lpstr>数据库完整性：触发器</vt:lpstr>
      <vt:lpstr>数据库完整性：触发器</vt:lpstr>
      <vt:lpstr>数据库完整性：触发器</vt:lpstr>
      <vt:lpstr>数据库完整性：触发器</vt:lpstr>
      <vt:lpstr>数据库完整性：SQL Server触发器示例</vt:lpstr>
      <vt:lpstr>数据库完整性：SQL Server触发器示例</vt:lpstr>
      <vt:lpstr>数据库完整性：SQL Server触发器示例</vt:lpstr>
      <vt:lpstr>数据库完整性：SQL Server触发器示例</vt:lpstr>
      <vt:lpstr>数据库完整性：SQL Server触发器示例</vt:lpstr>
      <vt:lpstr>Thank you</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宇英</cp:lastModifiedBy>
  <cp:revision>229</cp:revision>
  <dcterms:created xsi:type="dcterms:W3CDTF">2013-05-28T06:12:06Z</dcterms:created>
  <dcterms:modified xsi:type="dcterms:W3CDTF">2023-03-21T03:10:19Z</dcterms:modified>
</cp:coreProperties>
</file>