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4"/>
  </p:notesMasterIdLst>
  <p:handoutMasterIdLst>
    <p:handoutMasterId r:id="rId55"/>
  </p:handoutMasterIdLst>
  <p:sldIdLst>
    <p:sldId id="283" r:id="rId2"/>
    <p:sldId id="264" r:id="rId3"/>
    <p:sldId id="285" r:id="rId4"/>
    <p:sldId id="344" r:id="rId5"/>
    <p:sldId id="286" r:id="rId6"/>
    <p:sldId id="345" r:id="rId7"/>
    <p:sldId id="293" r:id="rId8"/>
    <p:sldId id="294" r:id="rId9"/>
    <p:sldId id="295" r:id="rId10"/>
    <p:sldId id="349" r:id="rId11"/>
    <p:sldId id="296" r:id="rId12"/>
    <p:sldId id="346" r:id="rId13"/>
    <p:sldId id="297" r:id="rId14"/>
    <p:sldId id="299" r:id="rId15"/>
    <p:sldId id="351" r:id="rId16"/>
    <p:sldId id="300" r:id="rId17"/>
    <p:sldId id="304" r:id="rId18"/>
    <p:sldId id="352" r:id="rId19"/>
    <p:sldId id="305" r:id="rId20"/>
    <p:sldId id="353" r:id="rId21"/>
    <p:sldId id="306" r:id="rId22"/>
    <p:sldId id="347" r:id="rId23"/>
    <p:sldId id="307" r:id="rId24"/>
    <p:sldId id="310" r:id="rId25"/>
    <p:sldId id="311" r:id="rId26"/>
    <p:sldId id="312" r:id="rId27"/>
    <p:sldId id="313" r:id="rId28"/>
    <p:sldId id="314" r:id="rId29"/>
    <p:sldId id="316" r:id="rId30"/>
    <p:sldId id="317" r:id="rId31"/>
    <p:sldId id="318" r:id="rId32"/>
    <p:sldId id="319" r:id="rId33"/>
    <p:sldId id="320" r:id="rId34"/>
    <p:sldId id="322" r:id="rId35"/>
    <p:sldId id="348" r:id="rId36"/>
    <p:sldId id="325" r:id="rId37"/>
    <p:sldId id="326" r:id="rId38"/>
    <p:sldId id="327" r:id="rId39"/>
    <p:sldId id="331" r:id="rId40"/>
    <p:sldId id="332" r:id="rId41"/>
    <p:sldId id="333" r:id="rId42"/>
    <p:sldId id="334" r:id="rId43"/>
    <p:sldId id="336" r:id="rId44"/>
    <p:sldId id="337" r:id="rId45"/>
    <p:sldId id="338" r:id="rId46"/>
    <p:sldId id="339" r:id="rId47"/>
    <p:sldId id="340" r:id="rId48"/>
    <p:sldId id="341" r:id="rId49"/>
    <p:sldId id="342" r:id="rId50"/>
    <p:sldId id="343" r:id="rId51"/>
    <p:sldId id="354" r:id="rId52"/>
    <p:sldId id="284" r:id="rId53"/>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0AA"/>
    <a:srgbClr val="F4B766"/>
    <a:srgbClr val="6AF077"/>
    <a:srgbClr val="F599D6"/>
    <a:srgbClr val="B49968"/>
    <a:srgbClr val="D0CEA0"/>
    <a:srgbClr val="DEC09E"/>
    <a:srgbClr val="DDE6A4"/>
    <a:srgbClr val="D69AC9"/>
    <a:srgbClr val="C8AF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81584" autoAdjust="0"/>
  </p:normalViewPr>
  <p:slideViewPr>
    <p:cSldViewPr snapToObjects="1">
      <p:cViewPr varScale="1">
        <p:scale>
          <a:sx n="69" d="100"/>
          <a:sy n="69" d="100"/>
        </p:scale>
        <p:origin x="2266" y="7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7B0828-9E28-4F51-9655-9F058F49EF83}"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3AC93-4B0F-45A5-B7E9-B2BE45EF609C}" type="slidenum">
              <a:rPr lang="zh-CN" altLang="en-US" smtClean="0"/>
              <a:t>‹#›</a:t>
            </a:fld>
            <a:endParaRPr lang="zh-CN" altLang="en-US"/>
          </a:p>
        </p:txBody>
      </p:sp>
    </p:spTree>
    <p:extLst>
      <p:ext uri="{BB962C8B-B14F-4D97-AF65-F5344CB8AC3E}">
        <p14:creationId xmlns:p14="http://schemas.microsoft.com/office/powerpoint/2010/main" val="52852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SC</a:t>
            </a:r>
            <a:r>
              <a:rPr lang="zh-CN" altLang="en-US" dirty="0"/>
              <a:t>表是大表，可能在内存中不能一次性存放，因此可能导致更多的</a:t>
            </a:r>
            <a:r>
              <a:rPr lang="en-US" altLang="zh-CN" dirty="0"/>
              <a:t>IO</a:t>
            </a:r>
            <a:r>
              <a:rPr lang="zh-CN" altLang="en-US" dirty="0"/>
              <a:t>消耗。（这个关于大小表的考虑是否正确？）</a:t>
            </a:r>
          </a:p>
        </p:txBody>
      </p:sp>
      <p:sp>
        <p:nvSpPr>
          <p:cNvPr id="4" name="灯片编号占位符 3"/>
          <p:cNvSpPr>
            <a:spLocks noGrp="1"/>
          </p:cNvSpPr>
          <p:nvPr>
            <p:ph type="sldNum" sz="quarter" idx="10"/>
          </p:nvPr>
        </p:nvSpPr>
        <p:spPr/>
        <p:txBody>
          <a:bodyPr/>
          <a:lstStyle/>
          <a:p>
            <a:fld id="{2E53AC93-4B0F-45A5-B7E9-B2BE45EF609C}" type="slidenum">
              <a:rPr lang="zh-CN" altLang="en-US" smtClean="0"/>
              <a:t>14</a:t>
            </a:fld>
            <a:endParaRPr lang="zh-CN" altLang="en-US"/>
          </a:p>
        </p:txBody>
      </p:sp>
    </p:spTree>
    <p:extLst>
      <p:ext uri="{BB962C8B-B14F-4D97-AF65-F5344CB8AC3E}">
        <p14:creationId xmlns:p14="http://schemas.microsoft.com/office/powerpoint/2010/main" val="356373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ea typeface="굴림" pitchFamily="50" charset="-127"/>
              </a:rPr>
              <a:t>主讲：王宇英</a:t>
            </a:r>
            <a:endParaRPr lang="en-US" altLang="zh-CN" sz="2000" b="0" dirty="0">
              <a:ea typeface="굴림" pitchFamily="50" charset="-127"/>
            </a:endParaRPr>
          </a:p>
          <a:p>
            <a:pPr marL="0" indent="0" algn="ctr">
              <a:buFontTx/>
              <a:buNone/>
            </a:pPr>
            <a:r>
              <a:rPr lang="en-US" altLang="ko-KR" sz="2000" b="0" dirty="0">
                <a:ea typeface="굴림" pitchFamily="50" charset="-127"/>
              </a:rPr>
              <a:t> </a:t>
            </a:r>
            <a:r>
              <a:rPr lang="zh-CN" altLang="en-US" sz="2000" b="0" dirty="0">
                <a:ea typeface="굴림" pitchFamily="50" charset="-127"/>
              </a:rPr>
              <a:t>桂林电子科技大学  计算机与信息安全学院</a:t>
            </a:r>
            <a:endParaRPr lang="ko-KR" altLang="en-US" sz="2000" b="0" dirty="0">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sz="3200" dirty="0">
                <a:ea typeface="宋体" charset="-122"/>
              </a:rPr>
              <a:t>选择操作及其优化：范围选择 </a:t>
            </a:r>
          </a:p>
        </p:txBody>
      </p:sp>
      <p:sp>
        <p:nvSpPr>
          <p:cNvPr id="416771" name="Rectangle 3"/>
          <p:cNvSpPr>
            <a:spLocks noGrp="1" noChangeArrowheads="1"/>
          </p:cNvSpPr>
          <p:nvPr>
            <p:ph type="body" idx="1"/>
          </p:nvPr>
        </p:nvSpPr>
        <p:spPr>
          <a:xfrm>
            <a:off x="251520" y="1196752"/>
            <a:ext cx="8519864" cy="115212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0" indent="0">
              <a:lnSpc>
                <a:spcPts val="3500"/>
              </a:lnSpc>
              <a:buNone/>
            </a:pPr>
            <a:r>
              <a:rPr lang="en-US" altLang="zh-CN" sz="2400" b="0" dirty="0">
                <a:solidFill>
                  <a:schemeClr val="tx2">
                    <a:lumMod val="60000"/>
                    <a:lumOff val="40000"/>
                  </a:schemeClr>
                </a:solidFill>
                <a:ea typeface="宋体" charset="-122"/>
              </a:rPr>
              <a:t>SELECT * FROM student </a:t>
            </a:r>
          </a:p>
          <a:p>
            <a:pPr marL="0" indent="0">
              <a:lnSpc>
                <a:spcPts val="3500"/>
              </a:lnSpc>
              <a:buNone/>
            </a:pPr>
            <a:r>
              <a:rPr lang="en-US" altLang="zh-CN" sz="2400" b="0" dirty="0">
                <a:solidFill>
                  <a:schemeClr val="tx2">
                    <a:lumMod val="60000"/>
                    <a:lumOff val="40000"/>
                  </a:schemeClr>
                </a:solidFill>
                <a:ea typeface="宋体" charset="-122"/>
              </a:rPr>
              <a:t>WHERE Sage&gt;20</a:t>
            </a:r>
          </a:p>
        </p:txBody>
      </p:sp>
      <p:sp>
        <p:nvSpPr>
          <p:cNvPr id="4" name="Rectangle 3"/>
          <p:cNvSpPr txBox="1">
            <a:spLocks noChangeArrowheads="1"/>
          </p:cNvSpPr>
          <p:nvPr/>
        </p:nvSpPr>
        <p:spPr bwMode="auto">
          <a:xfrm>
            <a:off x="198438" y="2564904"/>
            <a:ext cx="857294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在</a:t>
            </a:r>
            <a:r>
              <a:rPr lang="en-US" altLang="zh-CN" sz="2400" kern="0" dirty="0">
                <a:ea typeface="宋体" charset="-122"/>
              </a:rPr>
              <a:t>Sage </a:t>
            </a:r>
            <a:r>
              <a:rPr lang="zh-CN" altLang="en-US" sz="2400" kern="0" dirty="0">
                <a:ea typeface="宋体" charset="-122"/>
              </a:rPr>
              <a:t>上建立</a:t>
            </a:r>
            <a:r>
              <a:rPr lang="en-US" altLang="zh-CN" sz="2400" kern="0" dirty="0">
                <a:ea typeface="宋体" charset="-122"/>
              </a:rPr>
              <a:t>B+</a:t>
            </a:r>
            <a:r>
              <a:rPr lang="zh-CN" altLang="en-US" sz="2400" kern="0" dirty="0">
                <a:ea typeface="宋体" charset="-122"/>
              </a:rPr>
              <a:t>树索引</a:t>
            </a:r>
          </a:p>
          <a:p>
            <a:pPr lvl="1">
              <a:lnSpc>
                <a:spcPts val="3500"/>
              </a:lnSpc>
            </a:pPr>
            <a:r>
              <a:rPr lang="zh-CN" altLang="en-US" sz="2000" b="1" kern="0" dirty="0">
                <a:ea typeface="宋体" charset="-122"/>
              </a:rPr>
              <a:t>使用</a:t>
            </a:r>
            <a:r>
              <a:rPr lang="en-US" altLang="zh-CN" sz="2000" b="1" kern="0" dirty="0">
                <a:ea typeface="宋体" charset="-122"/>
              </a:rPr>
              <a:t>B+</a:t>
            </a:r>
            <a:r>
              <a:rPr lang="zh-CN" altLang="en-US" sz="2000" b="1" kern="0" dirty="0">
                <a:ea typeface="宋体" charset="-122"/>
              </a:rPr>
              <a:t>树索引找到</a:t>
            </a:r>
            <a:r>
              <a:rPr lang="en-US" altLang="zh-CN" sz="2000" b="1" kern="0" dirty="0">
                <a:ea typeface="宋体" charset="-122"/>
              </a:rPr>
              <a:t>Sage=20</a:t>
            </a:r>
            <a:r>
              <a:rPr lang="zh-CN" altLang="en-US" sz="2000" b="1" kern="0" dirty="0">
                <a:ea typeface="宋体" charset="-122"/>
              </a:rPr>
              <a:t>的索引项，以此为入口点在</a:t>
            </a:r>
            <a:r>
              <a:rPr lang="en-US" altLang="zh-CN" sz="2000" b="1" kern="0" dirty="0">
                <a:ea typeface="宋体" charset="-122"/>
              </a:rPr>
              <a:t>B+</a:t>
            </a:r>
            <a:r>
              <a:rPr lang="zh-CN" altLang="en-US" sz="2000" b="1" kern="0" dirty="0">
                <a:ea typeface="宋体" charset="-122"/>
              </a:rPr>
              <a:t>树的顺序集上得到</a:t>
            </a:r>
            <a:r>
              <a:rPr lang="en-US" altLang="zh-CN" sz="2000" b="1" kern="0" dirty="0">
                <a:ea typeface="宋体" charset="-122"/>
              </a:rPr>
              <a:t>Sage&gt;20</a:t>
            </a:r>
            <a:r>
              <a:rPr lang="zh-CN" altLang="en-US" sz="2000" b="1" kern="0" dirty="0">
                <a:ea typeface="宋体" charset="-122"/>
              </a:rPr>
              <a:t>的所有元组指针；</a:t>
            </a:r>
            <a:endParaRPr lang="en-US" altLang="zh-CN" sz="2000" b="1" kern="0" dirty="0">
              <a:ea typeface="宋体" charset="-122"/>
            </a:endParaRPr>
          </a:p>
          <a:p>
            <a:pPr lvl="1">
              <a:lnSpc>
                <a:spcPts val="3500"/>
              </a:lnSpc>
            </a:pPr>
            <a:r>
              <a:rPr lang="zh-CN" altLang="en-US" sz="2000" b="1" kern="0" dirty="0">
                <a:ea typeface="宋体" charset="-122"/>
              </a:rPr>
              <a:t>通过这些元组指针到</a:t>
            </a:r>
            <a:r>
              <a:rPr lang="en-US" altLang="zh-CN" sz="2000" b="1" kern="0" dirty="0">
                <a:ea typeface="宋体" charset="-122"/>
              </a:rPr>
              <a:t>student</a:t>
            </a:r>
            <a:r>
              <a:rPr lang="zh-CN" altLang="en-US" sz="2000" b="1" kern="0" dirty="0">
                <a:ea typeface="宋体" charset="-122"/>
              </a:rPr>
              <a:t>表中检索到所有年龄大于</a:t>
            </a:r>
            <a:r>
              <a:rPr lang="en-US" altLang="zh-CN" sz="2000" b="1" kern="0" dirty="0">
                <a:ea typeface="宋体" charset="-122"/>
              </a:rPr>
              <a:t>20</a:t>
            </a:r>
            <a:r>
              <a:rPr lang="zh-CN" altLang="en-US" sz="2000" b="1" kern="0" dirty="0">
                <a:ea typeface="宋体" charset="-122"/>
              </a:rPr>
              <a:t>的学生。 </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7951812" cy="572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3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barn(inVertical)">
                                      <p:cBhvr>
                                        <p:cTn id="12"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3200" dirty="0">
                <a:ea typeface="宋体" charset="-122"/>
              </a:rPr>
              <a:t>选择操作及其优化：符合条件选择 </a:t>
            </a:r>
          </a:p>
        </p:txBody>
      </p:sp>
      <p:sp>
        <p:nvSpPr>
          <p:cNvPr id="417795" name="Rectangle 3"/>
          <p:cNvSpPr>
            <a:spLocks noGrp="1" noChangeArrowheads="1"/>
          </p:cNvSpPr>
          <p:nvPr>
            <p:ph type="body" idx="1"/>
          </p:nvPr>
        </p:nvSpPr>
        <p:spPr>
          <a:xfrm>
            <a:off x="185738" y="1196752"/>
            <a:ext cx="8490718" cy="10801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0" indent="0">
              <a:lnSpc>
                <a:spcPts val="3500"/>
              </a:lnSpc>
              <a:buNone/>
            </a:pPr>
            <a:r>
              <a:rPr lang="en-US" altLang="zh-CN" sz="2400" b="0" dirty="0">
                <a:solidFill>
                  <a:schemeClr val="tx2">
                    <a:lumMod val="60000"/>
                    <a:lumOff val="40000"/>
                  </a:schemeClr>
                </a:solidFill>
                <a:ea typeface="宋体" charset="-122"/>
              </a:rPr>
              <a:t>SELECT * FROM student </a:t>
            </a:r>
          </a:p>
          <a:p>
            <a:pPr marL="0" indent="0">
              <a:lnSpc>
                <a:spcPts val="3500"/>
              </a:lnSpc>
              <a:buNone/>
            </a:pPr>
            <a:r>
              <a:rPr lang="en-US" altLang="zh-CN" sz="2400" b="0" dirty="0">
                <a:solidFill>
                  <a:schemeClr val="tx2">
                    <a:lumMod val="60000"/>
                    <a:lumOff val="40000"/>
                  </a:schemeClr>
                </a:solidFill>
                <a:ea typeface="宋体" charset="-122"/>
              </a:rPr>
              <a:t>WHERE </a:t>
            </a:r>
            <a:r>
              <a:rPr lang="en-US" altLang="zh-CN" sz="2400" b="0" dirty="0" err="1">
                <a:solidFill>
                  <a:schemeClr val="tx2">
                    <a:lumMod val="60000"/>
                    <a:lumOff val="40000"/>
                  </a:schemeClr>
                </a:solidFill>
                <a:ea typeface="宋体" charset="-122"/>
              </a:rPr>
              <a:t>Sdept</a:t>
            </a:r>
            <a:r>
              <a:rPr lang="en-US" altLang="zh-CN" sz="2400" b="0" dirty="0">
                <a:solidFill>
                  <a:schemeClr val="tx2">
                    <a:lumMod val="60000"/>
                    <a:lumOff val="40000"/>
                  </a:schemeClr>
                </a:solidFill>
                <a:ea typeface="宋体" charset="-122"/>
              </a:rPr>
              <a:t>= ’CS’ AND Sage&gt;20</a:t>
            </a:r>
          </a:p>
        </p:txBody>
      </p:sp>
      <p:sp>
        <p:nvSpPr>
          <p:cNvPr id="4" name="Rectangle 3"/>
          <p:cNvSpPr txBox="1">
            <a:spLocks noChangeArrowheads="1"/>
          </p:cNvSpPr>
          <p:nvPr/>
        </p:nvSpPr>
        <p:spPr bwMode="auto">
          <a:xfrm>
            <a:off x="185738" y="2420888"/>
            <a:ext cx="849071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在</a:t>
            </a:r>
            <a:r>
              <a:rPr lang="en-US" altLang="zh-CN" sz="2400" kern="0" dirty="0" err="1">
                <a:ea typeface="宋体" charset="-122"/>
              </a:rPr>
              <a:t>Sdept</a:t>
            </a:r>
            <a:r>
              <a:rPr lang="zh-CN" altLang="en-US" sz="2400" kern="0" dirty="0">
                <a:ea typeface="宋体" charset="-122"/>
              </a:rPr>
              <a:t>和</a:t>
            </a:r>
            <a:r>
              <a:rPr lang="en-US" altLang="zh-CN" sz="2400" kern="0" dirty="0">
                <a:ea typeface="宋体" charset="-122"/>
              </a:rPr>
              <a:t>Sage</a:t>
            </a:r>
            <a:r>
              <a:rPr lang="zh-CN" altLang="en-US" sz="2400" kern="0" dirty="0">
                <a:ea typeface="宋体" charset="-122"/>
              </a:rPr>
              <a:t>上分别建立索引</a:t>
            </a:r>
          </a:p>
          <a:p>
            <a:pPr lvl="1">
              <a:lnSpc>
                <a:spcPts val="3500"/>
              </a:lnSpc>
            </a:pPr>
            <a:r>
              <a:rPr lang="zh-CN" altLang="en-US" sz="2000" b="0" kern="0" dirty="0">
                <a:ea typeface="宋体" charset="-122"/>
              </a:rPr>
              <a:t>方法</a:t>
            </a:r>
            <a:r>
              <a:rPr lang="en-US" altLang="zh-CN" sz="2000" b="0" kern="0" dirty="0">
                <a:ea typeface="宋体" charset="-122"/>
              </a:rPr>
              <a:t>1</a:t>
            </a:r>
            <a:r>
              <a:rPr lang="zh-CN" altLang="en-US" sz="2000" b="0" kern="0" dirty="0">
                <a:ea typeface="宋体" charset="-122"/>
              </a:rPr>
              <a:t>：分别用上面两种方法分别找到</a:t>
            </a:r>
            <a:r>
              <a:rPr lang="en-US" altLang="zh-CN" sz="2000" b="0" kern="0" dirty="0" err="1">
                <a:ea typeface="宋体" charset="-122"/>
              </a:rPr>
              <a:t>Sdept</a:t>
            </a:r>
            <a:r>
              <a:rPr lang="en-US" altLang="zh-CN" sz="2000" b="0" kern="0" dirty="0">
                <a:ea typeface="宋体" charset="-122"/>
              </a:rPr>
              <a:t>=’CS’</a:t>
            </a:r>
            <a:r>
              <a:rPr lang="zh-CN" altLang="en-US" sz="2000" b="0" kern="0" dirty="0">
                <a:ea typeface="宋体" charset="-122"/>
              </a:rPr>
              <a:t>的一组元组指针和</a:t>
            </a:r>
            <a:r>
              <a:rPr lang="en-US" altLang="zh-CN" sz="2000" b="0" kern="0" dirty="0">
                <a:ea typeface="宋体" charset="-122"/>
              </a:rPr>
              <a:t>Sage&gt;20</a:t>
            </a:r>
            <a:r>
              <a:rPr lang="zh-CN" altLang="en-US" sz="2000" b="0" kern="0" dirty="0">
                <a:ea typeface="宋体" charset="-122"/>
              </a:rPr>
              <a:t>的另一组元组指针；</a:t>
            </a:r>
          </a:p>
          <a:p>
            <a:pPr lvl="2"/>
            <a:r>
              <a:rPr lang="zh-CN" altLang="en-US" sz="1800" b="0" kern="0" dirty="0">
                <a:latin typeface="宋体" panose="02010600030101010101" pitchFamily="2" charset="-122"/>
                <a:ea typeface="宋体" panose="02010600030101010101" pitchFamily="2" charset="-122"/>
              </a:rPr>
              <a:t>求这</a:t>
            </a:r>
            <a:r>
              <a:rPr lang="en-US" altLang="zh-CN" sz="1800" b="0" kern="0" dirty="0">
                <a:latin typeface="宋体" panose="02010600030101010101" pitchFamily="2" charset="-122"/>
                <a:ea typeface="宋体" panose="02010600030101010101" pitchFamily="2" charset="-122"/>
              </a:rPr>
              <a:t>2</a:t>
            </a:r>
            <a:r>
              <a:rPr lang="zh-CN" altLang="en-US" sz="1800" b="0" kern="0" dirty="0">
                <a:latin typeface="宋体" panose="02010600030101010101" pitchFamily="2" charset="-122"/>
                <a:ea typeface="宋体" panose="02010600030101010101" pitchFamily="2" charset="-122"/>
              </a:rPr>
              <a:t>组指针的交集</a:t>
            </a:r>
          </a:p>
          <a:p>
            <a:pPr lvl="2"/>
            <a:r>
              <a:rPr lang="zh-CN" altLang="en-US" sz="1800" b="0" kern="0" dirty="0">
                <a:latin typeface="宋体" panose="02010600030101010101" pitchFamily="2" charset="-122"/>
                <a:ea typeface="宋体" panose="02010600030101010101" pitchFamily="2" charset="-122"/>
              </a:rPr>
              <a:t>到</a:t>
            </a:r>
            <a:r>
              <a:rPr lang="en-US" altLang="zh-CN" sz="1800" b="0" kern="0" dirty="0">
                <a:latin typeface="宋体" panose="02010600030101010101" pitchFamily="2" charset="-122"/>
                <a:ea typeface="宋体" panose="02010600030101010101" pitchFamily="2" charset="-122"/>
              </a:rPr>
              <a:t>student</a:t>
            </a:r>
            <a:r>
              <a:rPr lang="zh-CN" altLang="en-US" sz="1800" b="0" kern="0" dirty="0">
                <a:latin typeface="宋体" panose="02010600030101010101" pitchFamily="2" charset="-122"/>
                <a:ea typeface="宋体" panose="02010600030101010101" pitchFamily="2" charset="-122"/>
              </a:rPr>
              <a:t>表中检索</a:t>
            </a:r>
          </a:p>
          <a:p>
            <a:pPr lvl="2"/>
            <a:r>
              <a:rPr lang="zh-CN" altLang="en-US" sz="1800" b="0" kern="0" dirty="0">
                <a:latin typeface="宋体" panose="02010600030101010101" pitchFamily="2" charset="-122"/>
                <a:ea typeface="宋体" panose="02010600030101010101" pitchFamily="2" charset="-122"/>
              </a:rPr>
              <a:t>得到计算机系年龄大于</a:t>
            </a:r>
            <a:r>
              <a:rPr lang="en-US" altLang="zh-CN" sz="1800" b="0" kern="0" dirty="0">
                <a:latin typeface="宋体" panose="02010600030101010101" pitchFamily="2" charset="-122"/>
                <a:ea typeface="宋体" panose="02010600030101010101" pitchFamily="2" charset="-122"/>
              </a:rPr>
              <a:t>20</a:t>
            </a:r>
            <a:r>
              <a:rPr lang="zh-CN" altLang="en-US" sz="1800" b="0" kern="0" dirty="0">
                <a:latin typeface="宋体" panose="02010600030101010101" pitchFamily="2" charset="-122"/>
                <a:ea typeface="宋体" panose="02010600030101010101" pitchFamily="2" charset="-122"/>
              </a:rPr>
              <a:t>的学生</a:t>
            </a:r>
            <a:endParaRPr lang="zh-CN" altLang="en-US" b="0" kern="0" dirty="0"/>
          </a:p>
          <a:p>
            <a:pPr lvl="1">
              <a:lnSpc>
                <a:spcPts val="3500"/>
              </a:lnSpc>
            </a:pPr>
            <a:r>
              <a:rPr lang="zh-CN" altLang="en-US" sz="2000" b="0" kern="0" dirty="0">
                <a:ea typeface="宋体" charset="-122"/>
              </a:rPr>
              <a:t>方法</a:t>
            </a:r>
            <a:r>
              <a:rPr lang="en-US" altLang="zh-CN" sz="2000" b="0" kern="0" dirty="0">
                <a:ea typeface="宋体" charset="-122"/>
              </a:rPr>
              <a:t>2</a:t>
            </a:r>
            <a:r>
              <a:rPr lang="zh-CN" altLang="en-US" sz="2000" b="0" kern="0" dirty="0">
                <a:ea typeface="宋体" charset="-122"/>
              </a:rPr>
              <a:t>：找到</a:t>
            </a:r>
            <a:r>
              <a:rPr lang="en-US" altLang="zh-CN" sz="2000" b="0" kern="0" dirty="0" err="1">
                <a:ea typeface="宋体" charset="-122"/>
              </a:rPr>
              <a:t>Sdept</a:t>
            </a:r>
            <a:r>
              <a:rPr lang="en-US" altLang="zh-CN" sz="2000" b="0" kern="0" dirty="0">
                <a:ea typeface="宋体" charset="-122"/>
              </a:rPr>
              <a:t>=’CS’</a:t>
            </a:r>
            <a:r>
              <a:rPr lang="zh-CN" altLang="en-US" sz="2000" b="0" kern="0" dirty="0">
                <a:ea typeface="宋体" charset="-122"/>
              </a:rPr>
              <a:t>的一组元组指针，</a:t>
            </a:r>
          </a:p>
          <a:p>
            <a:pPr lvl="2"/>
            <a:r>
              <a:rPr lang="zh-CN" altLang="en-US" sz="1800" b="0" kern="0" dirty="0">
                <a:latin typeface="宋体" panose="02010600030101010101" pitchFamily="2" charset="-122"/>
                <a:ea typeface="宋体" panose="02010600030101010101" pitchFamily="2" charset="-122"/>
              </a:rPr>
              <a:t>通过这些元组指针到</a:t>
            </a:r>
            <a:r>
              <a:rPr lang="en-US" altLang="zh-CN" sz="1800" b="0" kern="0" dirty="0">
                <a:latin typeface="宋体" panose="02010600030101010101" pitchFamily="2" charset="-122"/>
                <a:ea typeface="宋体" panose="02010600030101010101" pitchFamily="2" charset="-122"/>
              </a:rPr>
              <a:t>student</a:t>
            </a:r>
            <a:r>
              <a:rPr lang="zh-CN" altLang="en-US" sz="1800" b="0" kern="0" dirty="0">
                <a:latin typeface="宋体" panose="02010600030101010101" pitchFamily="2" charset="-122"/>
                <a:ea typeface="宋体" panose="02010600030101010101" pitchFamily="2" charset="-122"/>
              </a:rPr>
              <a:t>表中检索</a:t>
            </a:r>
          </a:p>
          <a:p>
            <a:pPr lvl="2"/>
            <a:r>
              <a:rPr lang="zh-CN" altLang="en-US" sz="1800" b="0" kern="0" dirty="0">
                <a:latin typeface="宋体" panose="02010600030101010101" pitchFamily="2" charset="-122"/>
                <a:ea typeface="宋体" panose="02010600030101010101" pitchFamily="2" charset="-122"/>
              </a:rPr>
              <a:t>对得到的元组检查另一个选择条件</a:t>
            </a:r>
            <a:r>
              <a:rPr lang="en-US" altLang="zh-CN" sz="1800" b="0" kern="0" dirty="0">
                <a:latin typeface="宋体" panose="02010600030101010101" pitchFamily="2" charset="-122"/>
                <a:ea typeface="宋体" panose="02010600030101010101" pitchFamily="2" charset="-122"/>
              </a:rPr>
              <a:t>(</a:t>
            </a:r>
            <a:r>
              <a:rPr lang="zh-CN" altLang="en-US" sz="1800" b="0" kern="0" dirty="0">
                <a:latin typeface="宋体" panose="02010600030101010101" pitchFamily="2" charset="-122"/>
                <a:ea typeface="宋体" panose="02010600030101010101" pitchFamily="2" charset="-122"/>
              </a:rPr>
              <a:t>如</a:t>
            </a:r>
            <a:r>
              <a:rPr lang="en-US" altLang="zh-CN" sz="1800" b="0" kern="0" dirty="0">
                <a:latin typeface="宋体" panose="02010600030101010101" pitchFamily="2" charset="-122"/>
                <a:ea typeface="宋体" panose="02010600030101010101" pitchFamily="2" charset="-122"/>
              </a:rPr>
              <a:t>Sage&gt;20)</a:t>
            </a:r>
            <a:r>
              <a:rPr lang="zh-CN" altLang="en-US" sz="1800" b="0" kern="0" dirty="0">
                <a:latin typeface="宋体" panose="02010600030101010101" pitchFamily="2" charset="-122"/>
                <a:ea typeface="宋体" panose="02010600030101010101" pitchFamily="2" charset="-122"/>
              </a:rPr>
              <a:t>是否满足</a:t>
            </a:r>
          </a:p>
          <a:p>
            <a:pPr lvl="2"/>
            <a:r>
              <a:rPr lang="zh-CN" altLang="en-US" sz="1800" b="0" kern="0" dirty="0">
                <a:latin typeface="宋体" panose="02010600030101010101" pitchFamily="2" charset="-122"/>
                <a:ea typeface="宋体" panose="02010600030101010101" pitchFamily="2" charset="-122"/>
              </a:rPr>
              <a:t>把满足条件的元组作为结果输出。  </a:t>
            </a:r>
          </a:p>
        </p:txBody>
      </p:sp>
    </p:spTree>
    <p:extLst>
      <p:ext uri="{BB962C8B-B14F-4D97-AF65-F5344CB8AC3E}">
        <p14:creationId xmlns:p14="http://schemas.microsoft.com/office/powerpoint/2010/main" val="123805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关于查询处理</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选择操作及其优化</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连接操作及其优化</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基于关系代数的优化</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物理优化</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813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sz="3200" dirty="0">
                <a:ea typeface="宋体" charset="-122"/>
              </a:rPr>
              <a:t>连接操作及其优化</a:t>
            </a:r>
          </a:p>
        </p:txBody>
      </p:sp>
      <p:sp>
        <p:nvSpPr>
          <p:cNvPr id="418819" name="Rectangle 3"/>
          <p:cNvSpPr>
            <a:spLocks noGrp="1" noChangeArrowheads="1"/>
          </p:cNvSpPr>
          <p:nvPr>
            <p:ph type="body" idx="1"/>
          </p:nvPr>
        </p:nvSpPr>
        <p:spPr>
          <a:xfrm>
            <a:off x="185738" y="1196752"/>
            <a:ext cx="8562726" cy="504056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等值连接（或自然连接）的实现算法 </a:t>
            </a:r>
          </a:p>
          <a:p>
            <a:pPr marL="0" indent="0">
              <a:lnSpc>
                <a:spcPts val="3500"/>
              </a:lnSpc>
              <a:buNone/>
            </a:pPr>
            <a:r>
              <a:rPr lang="en-US" altLang="zh-CN" sz="2000" b="0" dirty="0">
                <a:solidFill>
                  <a:schemeClr val="tx2">
                    <a:lumMod val="60000"/>
                    <a:lumOff val="40000"/>
                  </a:schemeClr>
                </a:solidFill>
                <a:ea typeface="宋体" charset="-122"/>
              </a:rPr>
              <a:t>	SELECT * FROM Student,  SC 		      </a:t>
            </a:r>
          </a:p>
          <a:p>
            <a:pPr marL="0" indent="0">
              <a:lnSpc>
                <a:spcPts val="3500"/>
              </a:lnSpc>
              <a:buNone/>
            </a:pPr>
            <a:r>
              <a:rPr lang="en-US" altLang="zh-CN" sz="2000" b="0" dirty="0">
                <a:solidFill>
                  <a:schemeClr val="tx2">
                    <a:lumMod val="60000"/>
                    <a:lumOff val="40000"/>
                  </a:schemeClr>
                </a:solidFill>
                <a:ea typeface="宋体" charset="-122"/>
              </a:rPr>
              <a:t>	WHERE </a:t>
            </a:r>
            <a:r>
              <a:rPr lang="en-US" altLang="zh-CN" sz="2000" b="0" dirty="0" err="1">
                <a:solidFill>
                  <a:schemeClr val="tx2">
                    <a:lumMod val="60000"/>
                    <a:lumOff val="40000"/>
                  </a:schemeClr>
                </a:solidFill>
                <a:ea typeface="宋体" charset="-122"/>
              </a:rPr>
              <a:t>Student.Sno</a:t>
            </a:r>
            <a:r>
              <a:rPr lang="en-US" altLang="zh-CN" sz="2000" b="0" dirty="0">
                <a:solidFill>
                  <a:schemeClr val="tx2">
                    <a:lumMod val="60000"/>
                    <a:lumOff val="40000"/>
                  </a:schemeClr>
                </a:solidFill>
                <a:ea typeface="宋体" charset="-122"/>
              </a:rPr>
              <a:t>=</a:t>
            </a:r>
            <a:r>
              <a:rPr lang="en-US" altLang="zh-CN" sz="2000" b="0" dirty="0" err="1">
                <a:solidFill>
                  <a:schemeClr val="tx2">
                    <a:lumMod val="60000"/>
                    <a:lumOff val="40000"/>
                  </a:schemeClr>
                </a:solidFill>
                <a:ea typeface="宋体" charset="-122"/>
              </a:rPr>
              <a:t>SC.Sno</a:t>
            </a:r>
            <a:endParaRPr lang="zh-CN" altLang="en-US" sz="2000" b="0" dirty="0">
              <a:solidFill>
                <a:schemeClr val="tx2">
                  <a:lumMod val="60000"/>
                  <a:lumOff val="40000"/>
                </a:schemeClr>
              </a:solidFill>
              <a:ea typeface="宋体" charset="-122"/>
            </a:endParaRPr>
          </a:p>
        </p:txBody>
      </p:sp>
      <p:sp>
        <p:nvSpPr>
          <p:cNvPr id="4" name="Rectangle 3"/>
          <p:cNvSpPr txBox="1">
            <a:spLocks noChangeArrowheads="1"/>
          </p:cNvSpPr>
          <p:nvPr/>
        </p:nvSpPr>
        <p:spPr bwMode="auto">
          <a:xfrm>
            <a:off x="185738" y="2996952"/>
            <a:ext cx="8562975" cy="2448272"/>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110000"/>
              <a:buChar char="•"/>
              <a:defRPr sz="2400">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pPr lvl="1">
              <a:lnSpc>
                <a:spcPts val="3500"/>
              </a:lnSpc>
            </a:pPr>
            <a:r>
              <a:rPr lang="zh-CN" altLang="en-US" sz="2000" b="0" dirty="0">
                <a:latin typeface="宋体" panose="02010600030101010101" pitchFamily="2" charset="-122"/>
                <a:ea typeface="宋体" panose="02010600030101010101" pitchFamily="2" charset="-122"/>
              </a:rPr>
              <a:t>嵌套循环法</a:t>
            </a:r>
            <a:r>
              <a:rPr lang="en-US" altLang="zh-CN" sz="2000" b="0" dirty="0">
                <a:latin typeface="宋体" panose="02010600030101010101" pitchFamily="2" charset="-122"/>
                <a:ea typeface="宋体" panose="02010600030101010101" pitchFamily="2" charset="-122"/>
              </a:rPr>
              <a:t>(nested loop) </a:t>
            </a:r>
          </a:p>
          <a:p>
            <a:pPr lvl="1">
              <a:lnSpc>
                <a:spcPts val="3500"/>
              </a:lnSpc>
            </a:pPr>
            <a:r>
              <a:rPr lang="zh-CN" altLang="en-US" sz="2000" b="0" dirty="0">
                <a:latin typeface="宋体" panose="02010600030101010101" pitchFamily="2" charset="-122"/>
                <a:ea typeface="宋体" panose="02010600030101010101" pitchFamily="2" charset="-122"/>
              </a:rPr>
              <a:t>排序</a:t>
            </a:r>
            <a:r>
              <a:rPr lang="en-US" altLang="zh-CN" sz="2000" b="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合并法</a:t>
            </a:r>
            <a:r>
              <a:rPr lang="en-US" altLang="zh-CN" sz="2000" b="0" dirty="0">
                <a:latin typeface="宋体" panose="02010600030101010101" pitchFamily="2" charset="-122"/>
                <a:ea typeface="宋体" panose="02010600030101010101" pitchFamily="2" charset="-122"/>
              </a:rPr>
              <a:t>(sort-merge join </a:t>
            </a:r>
            <a:r>
              <a:rPr lang="zh-CN" altLang="en-US" sz="2000" b="0" dirty="0">
                <a:latin typeface="宋体" panose="02010600030101010101" pitchFamily="2" charset="-122"/>
                <a:ea typeface="宋体" panose="02010600030101010101" pitchFamily="2" charset="-122"/>
              </a:rPr>
              <a:t>或</a:t>
            </a:r>
            <a:r>
              <a:rPr lang="en-US" altLang="zh-CN" sz="2000" b="0" dirty="0">
                <a:latin typeface="宋体" panose="02010600030101010101" pitchFamily="2" charset="-122"/>
                <a:ea typeface="宋体" panose="02010600030101010101" pitchFamily="2" charset="-122"/>
              </a:rPr>
              <a:t>merge join)</a:t>
            </a:r>
          </a:p>
          <a:p>
            <a:pPr lvl="1">
              <a:lnSpc>
                <a:spcPts val="3500"/>
              </a:lnSpc>
            </a:pPr>
            <a:r>
              <a:rPr lang="zh-CN" altLang="en-US" sz="2000" b="0" dirty="0">
                <a:latin typeface="宋体" panose="02010600030101010101" pitchFamily="2" charset="-122"/>
                <a:ea typeface="宋体" panose="02010600030101010101" pitchFamily="2" charset="-122"/>
              </a:rPr>
              <a:t>索引连接</a:t>
            </a:r>
            <a:r>
              <a:rPr lang="en-US" altLang="zh-CN" sz="2000" b="0" dirty="0">
                <a:latin typeface="宋体" panose="02010600030101010101" pitchFamily="2" charset="-122"/>
                <a:ea typeface="宋体" panose="02010600030101010101" pitchFamily="2" charset="-122"/>
              </a:rPr>
              <a:t>(index join)</a:t>
            </a:r>
            <a:r>
              <a:rPr lang="zh-CN" altLang="en-US" sz="2000" b="0" dirty="0">
                <a:latin typeface="宋体" panose="02010600030101010101" pitchFamily="2" charset="-122"/>
                <a:ea typeface="宋体" panose="02010600030101010101" pitchFamily="2" charset="-122"/>
              </a:rPr>
              <a:t> 法 </a:t>
            </a:r>
          </a:p>
          <a:p>
            <a:pPr lvl="1">
              <a:lnSpc>
                <a:spcPts val="3500"/>
              </a:lnSpc>
            </a:pPr>
            <a:r>
              <a:rPr lang="en-US" altLang="zh-CN" sz="2000" b="0" dirty="0">
                <a:latin typeface="宋体" panose="02010600030101010101" pitchFamily="2" charset="-122"/>
                <a:ea typeface="宋体" panose="02010600030101010101" pitchFamily="2" charset="-122"/>
              </a:rPr>
              <a:t>Hash Join</a:t>
            </a:r>
            <a:r>
              <a:rPr lang="zh-CN" altLang="en-US" sz="2000" b="0" dirty="0">
                <a:latin typeface="宋体" panose="02010600030101010101" pitchFamily="2" charset="-122"/>
                <a:ea typeface="宋体" panose="02010600030101010101" pitchFamily="2" charset="-122"/>
              </a:rPr>
              <a:t>法 </a:t>
            </a:r>
          </a:p>
        </p:txBody>
      </p:sp>
    </p:spTree>
    <p:extLst>
      <p:ext uri="{BB962C8B-B14F-4D97-AF65-F5344CB8AC3E}">
        <p14:creationId xmlns:p14="http://schemas.microsoft.com/office/powerpoint/2010/main" val="327835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ea typeface="宋体" charset="-122"/>
              </a:rPr>
              <a:t>连接操作及其优化</a:t>
            </a:r>
          </a:p>
        </p:txBody>
      </p:sp>
      <p:sp>
        <p:nvSpPr>
          <p:cNvPr id="420867" name="Rectangle 3"/>
          <p:cNvSpPr>
            <a:spLocks noGrp="1" noChangeArrowheads="1"/>
          </p:cNvSpPr>
          <p:nvPr>
            <p:ph type="body" idx="1"/>
          </p:nvPr>
        </p:nvSpPr>
        <p:spPr>
          <a:xfrm>
            <a:off x="185738" y="1124744"/>
            <a:ext cx="8729662" cy="29523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嵌套循环法</a:t>
            </a:r>
            <a:endParaRPr lang="en-US" altLang="zh-CN" sz="2400" dirty="0">
              <a:ea typeface="宋体" charset="-122"/>
            </a:endParaRPr>
          </a:p>
          <a:p>
            <a:pPr lvl="1">
              <a:lnSpc>
                <a:spcPts val="3500"/>
              </a:lnSpc>
            </a:pPr>
            <a:r>
              <a:rPr lang="zh-CN" altLang="en-US" sz="2000" dirty="0">
                <a:ea typeface="宋体" charset="-122"/>
              </a:rPr>
              <a:t>对外层循环</a:t>
            </a:r>
            <a:r>
              <a:rPr lang="en-US" altLang="zh-CN" sz="2000" dirty="0">
                <a:ea typeface="宋体" charset="-122"/>
              </a:rPr>
              <a:t>(Student)</a:t>
            </a:r>
            <a:r>
              <a:rPr lang="zh-CN" altLang="en-US" sz="2000" dirty="0">
                <a:ea typeface="宋体" charset="-122"/>
              </a:rPr>
              <a:t>的每一个元组</a:t>
            </a:r>
            <a:r>
              <a:rPr lang="en-US" altLang="zh-CN" sz="2000" dirty="0">
                <a:ea typeface="宋体" charset="-122"/>
              </a:rPr>
              <a:t>(s)</a:t>
            </a:r>
            <a:r>
              <a:rPr lang="zh-CN" altLang="en-US" sz="2000" dirty="0">
                <a:ea typeface="宋体" charset="-122"/>
              </a:rPr>
              <a:t>，检索内层循环</a:t>
            </a:r>
            <a:r>
              <a:rPr lang="en-US" altLang="zh-CN" sz="2000" dirty="0">
                <a:ea typeface="宋体" charset="-122"/>
              </a:rPr>
              <a:t>(SC)</a:t>
            </a:r>
            <a:r>
              <a:rPr lang="zh-CN" altLang="en-US" sz="2000" dirty="0">
                <a:ea typeface="宋体" charset="-122"/>
              </a:rPr>
              <a:t>中的每一个元组</a:t>
            </a:r>
            <a:r>
              <a:rPr lang="en-US" altLang="zh-CN" sz="2000" dirty="0">
                <a:ea typeface="宋体" charset="-122"/>
              </a:rPr>
              <a:t>(</a:t>
            </a:r>
            <a:r>
              <a:rPr lang="en-US" altLang="zh-CN" sz="2000" dirty="0" err="1">
                <a:ea typeface="宋体" charset="-122"/>
              </a:rPr>
              <a:t>sc</a:t>
            </a:r>
            <a:r>
              <a:rPr lang="en-US" altLang="zh-CN" sz="2000" dirty="0">
                <a:ea typeface="宋体" charset="-122"/>
              </a:rPr>
              <a:t>)</a:t>
            </a:r>
            <a:r>
              <a:rPr lang="zh-CN" altLang="en-US" sz="2000" dirty="0">
                <a:ea typeface="宋体" charset="-122"/>
              </a:rPr>
              <a:t>；</a:t>
            </a:r>
            <a:endParaRPr lang="en-US" altLang="zh-CN" sz="2000" dirty="0">
              <a:ea typeface="宋体" charset="-122"/>
            </a:endParaRPr>
          </a:p>
          <a:p>
            <a:pPr lvl="1">
              <a:lnSpc>
                <a:spcPts val="3500"/>
              </a:lnSpc>
            </a:pPr>
            <a:r>
              <a:rPr lang="zh-CN" altLang="en-US" sz="2000" dirty="0">
                <a:ea typeface="宋体" charset="-122"/>
              </a:rPr>
              <a:t>检查这两个元组在连接属性</a:t>
            </a:r>
            <a:r>
              <a:rPr lang="en-US" altLang="zh-CN" sz="2000" dirty="0">
                <a:ea typeface="宋体" charset="-122"/>
              </a:rPr>
              <a:t>(</a:t>
            </a:r>
            <a:r>
              <a:rPr lang="en-US" altLang="zh-CN" sz="2000" dirty="0" err="1">
                <a:ea typeface="宋体" charset="-122"/>
              </a:rPr>
              <a:t>sno</a:t>
            </a:r>
            <a:r>
              <a:rPr lang="en-US" altLang="zh-CN" sz="2000" dirty="0">
                <a:ea typeface="宋体" charset="-122"/>
              </a:rPr>
              <a:t>)</a:t>
            </a:r>
            <a:r>
              <a:rPr lang="zh-CN" altLang="en-US" sz="2000" dirty="0">
                <a:ea typeface="宋体" charset="-122"/>
              </a:rPr>
              <a:t>上是否相等；</a:t>
            </a:r>
          </a:p>
          <a:p>
            <a:pPr lvl="1">
              <a:lnSpc>
                <a:spcPts val="3500"/>
              </a:lnSpc>
            </a:pPr>
            <a:r>
              <a:rPr lang="zh-CN" altLang="en-US" sz="2000" dirty="0">
                <a:ea typeface="宋体" charset="-122"/>
              </a:rPr>
              <a:t>如果满足连接条件，则串接后作为结果输出，直到外层循环表中的元组处理完为止。</a:t>
            </a:r>
          </a:p>
        </p:txBody>
      </p:sp>
      <p:sp>
        <p:nvSpPr>
          <p:cNvPr id="2" name="TextBox 1"/>
          <p:cNvSpPr txBox="1"/>
          <p:nvPr/>
        </p:nvSpPr>
        <p:spPr>
          <a:xfrm>
            <a:off x="323527" y="4397042"/>
            <a:ext cx="8208913" cy="707886"/>
          </a:xfrm>
          <a:prstGeom prst="rect">
            <a:avLst/>
          </a:prstGeom>
          <a:noFill/>
        </p:spPr>
        <p:txBody>
          <a:bodyPr wrap="square" rtlCol="0">
            <a:spAutoFit/>
          </a:bodyPr>
          <a:lstStyle/>
          <a:p>
            <a:pPr algn="l"/>
            <a:r>
              <a:rPr lang="zh-CN" altLang="en-US" dirty="0">
                <a:solidFill>
                  <a:srgbClr val="FF0000"/>
                </a:solidFill>
                <a:latin typeface="宋体" panose="02010600030101010101" pitchFamily="2" charset="-122"/>
                <a:ea typeface="宋体" panose="02010600030101010101" pitchFamily="2" charset="-122"/>
              </a:rPr>
              <a:t>思考问题：如果将</a:t>
            </a:r>
            <a:r>
              <a:rPr lang="en-US" altLang="zh-CN" dirty="0">
                <a:solidFill>
                  <a:srgbClr val="FF0000"/>
                </a:solidFill>
                <a:latin typeface="宋体" panose="02010600030101010101" pitchFamily="2" charset="-122"/>
                <a:ea typeface="宋体" panose="02010600030101010101" pitchFamily="2" charset="-122"/>
              </a:rPr>
              <a:t>SC</a:t>
            </a:r>
            <a:r>
              <a:rPr lang="zh-CN" altLang="en-US" dirty="0">
                <a:solidFill>
                  <a:srgbClr val="FF0000"/>
                </a:solidFill>
                <a:latin typeface="宋体" panose="02010600030101010101" pitchFamily="2" charset="-122"/>
                <a:ea typeface="宋体" panose="02010600030101010101" pitchFamily="2" charset="-122"/>
              </a:rPr>
              <a:t>表作为外层表，</a:t>
            </a:r>
            <a:r>
              <a:rPr lang="en-US" altLang="zh-CN" dirty="0">
                <a:solidFill>
                  <a:srgbClr val="FF0000"/>
                </a:solidFill>
                <a:latin typeface="宋体" panose="02010600030101010101" pitchFamily="2" charset="-122"/>
                <a:ea typeface="宋体" panose="02010600030101010101" pitchFamily="2" charset="-122"/>
              </a:rPr>
              <a:t>Student</a:t>
            </a:r>
            <a:r>
              <a:rPr lang="zh-CN" altLang="en-US" dirty="0">
                <a:solidFill>
                  <a:srgbClr val="FF0000"/>
                </a:solidFill>
                <a:latin typeface="宋体" panose="02010600030101010101" pitchFamily="2" charset="-122"/>
                <a:ea typeface="宋体" panose="02010600030101010101" pitchFamily="2" charset="-122"/>
              </a:rPr>
              <a:t>表作为内层表，进行连接操作，会产生什么不同？</a:t>
            </a:r>
          </a:p>
        </p:txBody>
      </p:sp>
    </p:spTree>
    <p:extLst>
      <p:ext uri="{BB962C8B-B14F-4D97-AF65-F5344CB8AC3E}">
        <p14:creationId xmlns:p14="http://schemas.microsoft.com/office/powerpoint/2010/main" val="282086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连接操作及其优化</a:t>
            </a:r>
            <a:endParaRPr lang="zh-CN" altLang="en-US" dirty="0"/>
          </a:p>
        </p:txBody>
      </p:sp>
      <p:graphicFrame>
        <p:nvGraphicFramePr>
          <p:cNvPr id="4" name="Group 2"/>
          <p:cNvGraphicFramePr>
            <a:graphicFrameLocks noGrp="1"/>
          </p:cNvGraphicFramePr>
          <p:nvPr>
            <p:ph sz="half" idx="1"/>
          </p:nvPr>
        </p:nvGraphicFramePr>
        <p:xfrm>
          <a:off x="228600" y="914400"/>
          <a:ext cx="4572000" cy="2743201"/>
        </p:xfrm>
        <a:graphic>
          <a:graphicData uri="http://schemas.openxmlformats.org/drawingml/2006/table">
            <a:tbl>
              <a:tblPr/>
              <a:tblGrid>
                <a:gridCol w="944563">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445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Ssex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Sdept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69913">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7943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683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bl>
          </a:graphicData>
        </a:graphic>
      </p:graphicFrame>
      <p:graphicFrame>
        <p:nvGraphicFramePr>
          <p:cNvPr id="5" name="Group 40"/>
          <p:cNvGraphicFramePr>
            <a:graphicFrameLocks/>
          </p:cNvGraphicFramePr>
          <p:nvPr/>
        </p:nvGraphicFramePr>
        <p:xfrm>
          <a:off x="6172200" y="1676400"/>
          <a:ext cx="2819400" cy="4999039"/>
        </p:xfrm>
        <a:graphic>
          <a:graphicData uri="http://schemas.openxmlformats.org/drawingml/2006/table">
            <a:tbl>
              <a:tblPr/>
              <a:tblGrid>
                <a:gridCol w="9144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tblGrid>
              <a:tr h="609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Cno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Grade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5"/>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6"/>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7"/>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8"/>
                  </a:ext>
                </a:extLst>
              </a:tr>
            </a:tbl>
          </a:graphicData>
        </a:graphic>
      </p:graphicFrame>
      <p:sp>
        <p:nvSpPr>
          <p:cNvPr id="6" name="Line 83"/>
          <p:cNvSpPr>
            <a:spLocks noChangeShapeType="1"/>
          </p:cNvSpPr>
          <p:nvPr/>
        </p:nvSpPr>
        <p:spPr bwMode="auto">
          <a:xfrm>
            <a:off x="304800" y="1828800"/>
            <a:ext cx="5029200" cy="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84"/>
          <p:cNvSpPr>
            <a:spLocks noChangeShapeType="1"/>
          </p:cNvSpPr>
          <p:nvPr/>
        </p:nvSpPr>
        <p:spPr bwMode="auto">
          <a:xfrm>
            <a:off x="5334000" y="1828800"/>
            <a:ext cx="0" cy="46482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5"/>
          <p:cNvSpPr>
            <a:spLocks noChangeShapeType="1"/>
          </p:cNvSpPr>
          <p:nvPr/>
        </p:nvSpPr>
        <p:spPr bwMode="auto">
          <a:xfrm>
            <a:off x="5334000" y="2514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6"/>
          <p:cNvSpPr>
            <a:spLocks noChangeShapeType="1"/>
          </p:cNvSpPr>
          <p:nvPr/>
        </p:nvSpPr>
        <p:spPr bwMode="auto">
          <a:xfrm>
            <a:off x="5334000" y="31242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7"/>
          <p:cNvSpPr>
            <a:spLocks noChangeShapeType="1"/>
          </p:cNvSpPr>
          <p:nvPr/>
        </p:nvSpPr>
        <p:spPr bwMode="auto">
          <a:xfrm>
            <a:off x="5334000" y="3657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8"/>
          <p:cNvSpPr>
            <a:spLocks noChangeShapeType="1"/>
          </p:cNvSpPr>
          <p:nvPr/>
        </p:nvSpPr>
        <p:spPr bwMode="auto">
          <a:xfrm>
            <a:off x="5334000" y="41910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89"/>
          <p:cNvSpPr>
            <a:spLocks noChangeShapeType="1"/>
          </p:cNvSpPr>
          <p:nvPr/>
        </p:nvSpPr>
        <p:spPr bwMode="auto">
          <a:xfrm>
            <a:off x="5334000" y="4800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90"/>
          <p:cNvSpPr>
            <a:spLocks noChangeShapeType="1"/>
          </p:cNvSpPr>
          <p:nvPr/>
        </p:nvSpPr>
        <p:spPr bwMode="auto">
          <a:xfrm>
            <a:off x="5334000" y="53340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1"/>
          <p:cNvSpPr>
            <a:spLocks noChangeShapeType="1"/>
          </p:cNvSpPr>
          <p:nvPr/>
        </p:nvSpPr>
        <p:spPr bwMode="auto">
          <a:xfrm>
            <a:off x="5334000" y="57912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92"/>
          <p:cNvSpPr>
            <a:spLocks noChangeShapeType="1"/>
          </p:cNvSpPr>
          <p:nvPr/>
        </p:nvSpPr>
        <p:spPr bwMode="auto">
          <a:xfrm>
            <a:off x="5334000" y="64770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AutoShape 96"/>
          <p:cNvSpPr>
            <a:spLocks noChangeArrowheads="1"/>
          </p:cNvSpPr>
          <p:nvPr/>
        </p:nvSpPr>
        <p:spPr bwMode="auto">
          <a:xfrm>
            <a:off x="914400" y="5181600"/>
            <a:ext cx="2895600" cy="762000"/>
          </a:xfrm>
          <a:prstGeom prst="wedgeRoundRectCallout">
            <a:avLst>
              <a:gd name="adj1" fmla="val 96875"/>
              <a:gd name="adj2" fmla="val -222083"/>
              <a:gd name="adj3" fmla="val 16667"/>
            </a:avLst>
          </a:prstGeom>
          <a:solidFill>
            <a:schemeClr val="accent1">
              <a:lumMod val="40000"/>
              <a:lumOff val="60000"/>
            </a:schemeClr>
          </a:solidFill>
          <a:ln w="9525">
            <a:solidFill>
              <a:schemeClr val="tx1"/>
            </a:solidFill>
            <a:miter lim="800000"/>
            <a:headEnd/>
            <a:tailEnd/>
          </a:ln>
          <a:effectLst/>
        </p:spPr>
        <p:txBody>
          <a:bodyPr/>
          <a:lstStyle/>
          <a:p>
            <a:pPr algn="ctr"/>
            <a:r>
              <a:rPr lang="zh-CN" altLang="en-US" b="1" dirty="0">
                <a:solidFill>
                  <a:schemeClr val="tx1"/>
                </a:solidFill>
                <a:latin typeface="楷体" panose="02010609060101010101" pitchFamily="49" charset="-122"/>
                <a:ea typeface="楷体" panose="02010609060101010101" pitchFamily="49" charset="-122"/>
              </a:rPr>
              <a:t>比较</a:t>
            </a:r>
            <a:r>
              <a:rPr lang="en-US" altLang="zh-CN" b="1" dirty="0" err="1">
                <a:solidFill>
                  <a:schemeClr val="tx1"/>
                </a:solidFill>
                <a:latin typeface="楷体" panose="02010609060101010101" pitchFamily="49" charset="-122"/>
                <a:ea typeface="楷体" panose="02010609060101010101" pitchFamily="49" charset="-122"/>
              </a:rPr>
              <a:t>Student.Sno</a:t>
            </a:r>
            <a:r>
              <a:rPr lang="en-US" altLang="zh-CN" b="1" dirty="0">
                <a:solidFill>
                  <a:schemeClr val="tx1"/>
                </a:solidFill>
                <a:latin typeface="楷体" panose="02010609060101010101" pitchFamily="49" charset="-122"/>
                <a:ea typeface="楷体" panose="02010609060101010101" pitchFamily="49" charset="-122"/>
              </a:rPr>
              <a:t>=</a:t>
            </a:r>
            <a:r>
              <a:rPr lang="en-US" altLang="zh-CN" b="1" dirty="0" err="1">
                <a:solidFill>
                  <a:schemeClr val="tx1"/>
                </a:solidFill>
                <a:latin typeface="楷体" panose="02010609060101010101" pitchFamily="49" charset="-122"/>
                <a:ea typeface="楷体" panose="02010609060101010101" pitchFamily="49" charset="-122"/>
              </a:rPr>
              <a:t>SC.Sno</a:t>
            </a:r>
            <a:r>
              <a:rPr lang="en-US" altLang="zh-CN" b="1" dirty="0">
                <a:solidFill>
                  <a:srgbClr val="FFFF66"/>
                </a:solidFill>
                <a:latin typeface="楷体" panose="02010609060101010101" pitchFamily="49" charset="-122"/>
                <a:ea typeface="楷体" panose="02010609060101010101" pitchFamily="49" charset="-122"/>
              </a:rPr>
              <a:t>?</a:t>
            </a:r>
          </a:p>
        </p:txBody>
      </p:sp>
      <p:grpSp>
        <p:nvGrpSpPr>
          <p:cNvPr id="17" name="Group 99"/>
          <p:cNvGrpSpPr>
            <a:grpSpLocks/>
          </p:cNvGrpSpPr>
          <p:nvPr/>
        </p:nvGrpSpPr>
        <p:grpSpPr bwMode="auto">
          <a:xfrm>
            <a:off x="5562600" y="2286000"/>
            <a:ext cx="381000" cy="457200"/>
            <a:chOff x="240" y="3744"/>
            <a:chExt cx="384" cy="480"/>
          </a:xfrm>
        </p:grpSpPr>
        <p:sp>
          <p:nvSpPr>
            <p:cNvPr id="18" name="Line 97"/>
            <p:cNvSpPr>
              <a:spLocks noChangeShapeType="1"/>
            </p:cNvSpPr>
            <p:nvPr/>
          </p:nvSpPr>
          <p:spPr bwMode="auto">
            <a:xfrm>
              <a:off x="288" y="3744"/>
              <a:ext cx="288"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98"/>
            <p:cNvSpPr>
              <a:spLocks noChangeShapeType="1"/>
            </p:cNvSpPr>
            <p:nvPr/>
          </p:nvSpPr>
          <p:spPr bwMode="auto">
            <a:xfrm flipH="1">
              <a:off x="240" y="3744"/>
              <a:ext cx="384"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100"/>
          <p:cNvGrpSpPr>
            <a:grpSpLocks/>
          </p:cNvGrpSpPr>
          <p:nvPr/>
        </p:nvGrpSpPr>
        <p:grpSpPr bwMode="auto">
          <a:xfrm>
            <a:off x="5562600" y="2895600"/>
            <a:ext cx="381000" cy="457200"/>
            <a:chOff x="240" y="3744"/>
            <a:chExt cx="384" cy="480"/>
          </a:xfrm>
        </p:grpSpPr>
        <p:sp>
          <p:nvSpPr>
            <p:cNvPr id="21" name="Line 101"/>
            <p:cNvSpPr>
              <a:spLocks noChangeShapeType="1"/>
            </p:cNvSpPr>
            <p:nvPr/>
          </p:nvSpPr>
          <p:spPr bwMode="auto">
            <a:xfrm>
              <a:off x="288" y="3744"/>
              <a:ext cx="288"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2"/>
            <p:cNvSpPr>
              <a:spLocks noChangeShapeType="1"/>
            </p:cNvSpPr>
            <p:nvPr/>
          </p:nvSpPr>
          <p:spPr bwMode="auto">
            <a:xfrm flipH="1">
              <a:off x="240" y="3744"/>
              <a:ext cx="384"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103"/>
          <p:cNvGrpSpPr>
            <a:grpSpLocks/>
          </p:cNvGrpSpPr>
          <p:nvPr/>
        </p:nvGrpSpPr>
        <p:grpSpPr bwMode="auto">
          <a:xfrm>
            <a:off x="5562600" y="4572000"/>
            <a:ext cx="381000" cy="457200"/>
            <a:chOff x="240" y="3744"/>
            <a:chExt cx="384" cy="480"/>
          </a:xfrm>
        </p:grpSpPr>
        <p:sp>
          <p:nvSpPr>
            <p:cNvPr id="24" name="Line 104"/>
            <p:cNvSpPr>
              <a:spLocks noChangeShapeType="1"/>
            </p:cNvSpPr>
            <p:nvPr/>
          </p:nvSpPr>
          <p:spPr bwMode="auto">
            <a:xfrm>
              <a:off x="288" y="3744"/>
              <a:ext cx="288"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05"/>
            <p:cNvSpPr>
              <a:spLocks noChangeShapeType="1"/>
            </p:cNvSpPr>
            <p:nvPr/>
          </p:nvSpPr>
          <p:spPr bwMode="auto">
            <a:xfrm flipH="1">
              <a:off x="240" y="3744"/>
              <a:ext cx="384"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06"/>
          <p:cNvGrpSpPr>
            <a:grpSpLocks/>
          </p:cNvGrpSpPr>
          <p:nvPr/>
        </p:nvGrpSpPr>
        <p:grpSpPr bwMode="auto">
          <a:xfrm>
            <a:off x="5562600" y="5562600"/>
            <a:ext cx="381000" cy="457200"/>
            <a:chOff x="240" y="3744"/>
            <a:chExt cx="384" cy="480"/>
          </a:xfrm>
        </p:grpSpPr>
        <p:sp>
          <p:nvSpPr>
            <p:cNvPr id="27" name="Line 107"/>
            <p:cNvSpPr>
              <a:spLocks noChangeShapeType="1"/>
            </p:cNvSpPr>
            <p:nvPr/>
          </p:nvSpPr>
          <p:spPr bwMode="auto">
            <a:xfrm>
              <a:off x="288" y="3744"/>
              <a:ext cx="288"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08"/>
            <p:cNvSpPr>
              <a:spLocks noChangeShapeType="1"/>
            </p:cNvSpPr>
            <p:nvPr/>
          </p:nvSpPr>
          <p:spPr bwMode="auto">
            <a:xfrm flipH="1">
              <a:off x="240" y="3744"/>
              <a:ext cx="384"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111"/>
          <p:cNvGrpSpPr>
            <a:grpSpLocks/>
          </p:cNvGrpSpPr>
          <p:nvPr/>
        </p:nvGrpSpPr>
        <p:grpSpPr bwMode="auto">
          <a:xfrm>
            <a:off x="5486400" y="3429000"/>
            <a:ext cx="609600" cy="381000"/>
            <a:chOff x="864" y="3936"/>
            <a:chExt cx="384" cy="240"/>
          </a:xfrm>
        </p:grpSpPr>
        <p:sp>
          <p:nvSpPr>
            <p:cNvPr id="30" name="Line 109"/>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10"/>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112"/>
          <p:cNvGrpSpPr>
            <a:grpSpLocks/>
          </p:cNvGrpSpPr>
          <p:nvPr/>
        </p:nvGrpSpPr>
        <p:grpSpPr bwMode="auto">
          <a:xfrm>
            <a:off x="5486400" y="3962400"/>
            <a:ext cx="609600" cy="381000"/>
            <a:chOff x="864" y="3936"/>
            <a:chExt cx="384" cy="240"/>
          </a:xfrm>
        </p:grpSpPr>
        <p:sp>
          <p:nvSpPr>
            <p:cNvPr id="33" name="Line 113"/>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14"/>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115"/>
          <p:cNvGrpSpPr>
            <a:grpSpLocks/>
          </p:cNvGrpSpPr>
          <p:nvPr/>
        </p:nvGrpSpPr>
        <p:grpSpPr bwMode="auto">
          <a:xfrm>
            <a:off x="5486400" y="5105400"/>
            <a:ext cx="609600" cy="381000"/>
            <a:chOff x="864" y="3936"/>
            <a:chExt cx="384" cy="240"/>
          </a:xfrm>
        </p:grpSpPr>
        <p:sp>
          <p:nvSpPr>
            <p:cNvPr id="36" name="Line 116"/>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17"/>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118"/>
          <p:cNvGrpSpPr>
            <a:grpSpLocks/>
          </p:cNvGrpSpPr>
          <p:nvPr/>
        </p:nvGrpSpPr>
        <p:grpSpPr bwMode="auto">
          <a:xfrm>
            <a:off x="5486400" y="6248400"/>
            <a:ext cx="609600" cy="381000"/>
            <a:chOff x="864" y="3936"/>
            <a:chExt cx="384" cy="240"/>
          </a:xfrm>
        </p:grpSpPr>
        <p:sp>
          <p:nvSpPr>
            <p:cNvPr id="39" name="Line 119"/>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20"/>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7311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slide(fromLeft)">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dissolv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dissolv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dissolve">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sz="3200" dirty="0">
                <a:ea typeface="宋体" charset="-122"/>
              </a:rPr>
              <a:t>连接操作及其优化</a:t>
            </a:r>
          </a:p>
        </p:txBody>
      </p:sp>
      <p:sp>
        <p:nvSpPr>
          <p:cNvPr id="421891" name="Rectangle 3"/>
          <p:cNvSpPr>
            <a:spLocks noGrp="1" noChangeArrowheads="1"/>
          </p:cNvSpPr>
          <p:nvPr>
            <p:ph type="body" idx="1"/>
          </p:nvPr>
        </p:nvSpPr>
        <p:spPr>
          <a:xfrm>
            <a:off x="185738" y="1124745"/>
            <a:ext cx="8583612" cy="11521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排序</a:t>
            </a:r>
            <a:r>
              <a:rPr lang="en-US" altLang="zh-CN" sz="2400" dirty="0">
                <a:ea typeface="宋体" charset="-122"/>
              </a:rPr>
              <a:t>-</a:t>
            </a:r>
            <a:r>
              <a:rPr lang="zh-CN" altLang="en-US" sz="2400" dirty="0">
                <a:ea typeface="宋体" charset="-122"/>
              </a:rPr>
              <a:t>合并法</a:t>
            </a:r>
            <a:r>
              <a:rPr lang="en-US" altLang="zh-CN" sz="2400" dirty="0">
                <a:ea typeface="宋体" charset="-122"/>
              </a:rPr>
              <a:t> </a:t>
            </a:r>
          </a:p>
          <a:p>
            <a:pPr lvl="1">
              <a:lnSpc>
                <a:spcPts val="3500"/>
              </a:lnSpc>
            </a:pPr>
            <a:r>
              <a:rPr lang="zh-CN" altLang="en-US" sz="2000" dirty="0">
                <a:ea typeface="宋体" charset="-122"/>
              </a:rPr>
              <a:t>先对欲进行连接的各表在连接属性上进行排序；</a:t>
            </a:r>
            <a:endParaRPr lang="en-US" altLang="zh-CN" sz="2000" dirty="0">
              <a:ea typeface="宋体" charset="-122"/>
            </a:endParaRPr>
          </a:p>
        </p:txBody>
      </p:sp>
      <p:graphicFrame>
        <p:nvGraphicFramePr>
          <p:cNvPr id="37" name="Group 119"/>
          <p:cNvGraphicFramePr>
            <a:graphicFrameLocks/>
          </p:cNvGraphicFramePr>
          <p:nvPr>
            <p:extLst>
              <p:ext uri="{D42A27DB-BD31-4B8C-83A1-F6EECF244321}">
                <p14:modId xmlns:p14="http://schemas.microsoft.com/office/powerpoint/2010/main" val="3412467747"/>
              </p:ext>
            </p:extLst>
          </p:nvPr>
        </p:nvGraphicFramePr>
        <p:xfrm>
          <a:off x="228600" y="914400"/>
          <a:ext cx="4572000" cy="2755901"/>
        </p:xfrm>
        <a:graphic>
          <a:graphicData uri="http://schemas.openxmlformats.org/drawingml/2006/table">
            <a:tbl>
              <a:tblPr/>
              <a:tblGrid>
                <a:gridCol w="944563">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572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Ssex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69913">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7943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683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bl>
          </a:graphicData>
        </a:graphic>
      </p:graphicFrame>
      <p:graphicFrame>
        <p:nvGraphicFramePr>
          <p:cNvPr id="38" name="Group 40"/>
          <p:cNvGraphicFramePr>
            <a:graphicFrameLocks/>
          </p:cNvGraphicFramePr>
          <p:nvPr>
            <p:extLst>
              <p:ext uri="{D42A27DB-BD31-4B8C-83A1-F6EECF244321}">
                <p14:modId xmlns:p14="http://schemas.microsoft.com/office/powerpoint/2010/main" val="3578938901"/>
              </p:ext>
            </p:extLst>
          </p:nvPr>
        </p:nvGraphicFramePr>
        <p:xfrm>
          <a:off x="6172200" y="1676400"/>
          <a:ext cx="2819400" cy="4999039"/>
        </p:xfrm>
        <a:graphic>
          <a:graphicData uri="http://schemas.openxmlformats.org/drawingml/2006/table">
            <a:tbl>
              <a:tblPr/>
              <a:tblGrid>
                <a:gridCol w="9144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tblGrid>
              <a:tr h="609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Cno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Grade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5"/>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6"/>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7"/>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8"/>
                  </a:ext>
                </a:extLst>
              </a:tr>
            </a:tbl>
          </a:graphicData>
        </a:graphic>
      </p:graphicFrame>
      <p:sp>
        <p:nvSpPr>
          <p:cNvPr id="39" name="Line 84"/>
          <p:cNvSpPr>
            <a:spLocks noChangeShapeType="1"/>
          </p:cNvSpPr>
          <p:nvPr/>
        </p:nvSpPr>
        <p:spPr bwMode="auto">
          <a:xfrm>
            <a:off x="5334000" y="1828800"/>
            <a:ext cx="0" cy="6858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85"/>
          <p:cNvSpPr>
            <a:spLocks noChangeShapeType="1"/>
          </p:cNvSpPr>
          <p:nvPr/>
        </p:nvSpPr>
        <p:spPr bwMode="auto">
          <a:xfrm>
            <a:off x="5334000" y="2514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86"/>
          <p:cNvSpPr>
            <a:spLocks noChangeShapeType="1"/>
          </p:cNvSpPr>
          <p:nvPr/>
        </p:nvSpPr>
        <p:spPr bwMode="auto">
          <a:xfrm>
            <a:off x="5334000" y="31242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87"/>
          <p:cNvSpPr>
            <a:spLocks noChangeShapeType="1"/>
          </p:cNvSpPr>
          <p:nvPr/>
        </p:nvSpPr>
        <p:spPr bwMode="auto">
          <a:xfrm>
            <a:off x="5334000" y="3657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ShapeType="1"/>
          </p:cNvSpPr>
          <p:nvPr/>
        </p:nvSpPr>
        <p:spPr bwMode="auto">
          <a:xfrm>
            <a:off x="5334000" y="41910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89"/>
          <p:cNvSpPr>
            <a:spLocks noChangeShapeType="1"/>
          </p:cNvSpPr>
          <p:nvPr/>
        </p:nvSpPr>
        <p:spPr bwMode="auto">
          <a:xfrm>
            <a:off x="5334000" y="4800600"/>
            <a:ext cx="8382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 name="Group 97"/>
          <p:cNvGrpSpPr>
            <a:grpSpLocks/>
          </p:cNvGrpSpPr>
          <p:nvPr/>
        </p:nvGrpSpPr>
        <p:grpSpPr bwMode="auto">
          <a:xfrm>
            <a:off x="5562600" y="4572000"/>
            <a:ext cx="381000" cy="457200"/>
            <a:chOff x="240" y="3744"/>
            <a:chExt cx="384" cy="480"/>
          </a:xfrm>
        </p:grpSpPr>
        <p:sp>
          <p:nvSpPr>
            <p:cNvPr id="46" name="Line 98"/>
            <p:cNvSpPr>
              <a:spLocks noChangeShapeType="1"/>
            </p:cNvSpPr>
            <p:nvPr/>
          </p:nvSpPr>
          <p:spPr bwMode="auto">
            <a:xfrm>
              <a:off x="288" y="3744"/>
              <a:ext cx="288"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99"/>
            <p:cNvSpPr>
              <a:spLocks noChangeShapeType="1"/>
            </p:cNvSpPr>
            <p:nvPr/>
          </p:nvSpPr>
          <p:spPr bwMode="auto">
            <a:xfrm flipH="1">
              <a:off x="240" y="3744"/>
              <a:ext cx="384"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06"/>
          <p:cNvGrpSpPr>
            <a:grpSpLocks/>
          </p:cNvGrpSpPr>
          <p:nvPr/>
        </p:nvGrpSpPr>
        <p:grpSpPr bwMode="auto">
          <a:xfrm>
            <a:off x="5410200" y="3429000"/>
            <a:ext cx="609600" cy="381000"/>
            <a:chOff x="864" y="3936"/>
            <a:chExt cx="384" cy="240"/>
          </a:xfrm>
        </p:grpSpPr>
        <p:sp>
          <p:nvSpPr>
            <p:cNvPr id="49" name="Line 107"/>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08"/>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09"/>
          <p:cNvGrpSpPr>
            <a:grpSpLocks/>
          </p:cNvGrpSpPr>
          <p:nvPr/>
        </p:nvGrpSpPr>
        <p:grpSpPr bwMode="auto">
          <a:xfrm>
            <a:off x="5410200" y="2819400"/>
            <a:ext cx="609600" cy="381000"/>
            <a:chOff x="864" y="3936"/>
            <a:chExt cx="384" cy="240"/>
          </a:xfrm>
        </p:grpSpPr>
        <p:sp>
          <p:nvSpPr>
            <p:cNvPr id="52" name="Line 110"/>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11"/>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112"/>
          <p:cNvGrpSpPr>
            <a:grpSpLocks/>
          </p:cNvGrpSpPr>
          <p:nvPr/>
        </p:nvGrpSpPr>
        <p:grpSpPr bwMode="auto">
          <a:xfrm>
            <a:off x="5486400" y="3886200"/>
            <a:ext cx="609600" cy="381000"/>
            <a:chOff x="864" y="3936"/>
            <a:chExt cx="384" cy="240"/>
          </a:xfrm>
        </p:grpSpPr>
        <p:sp>
          <p:nvSpPr>
            <p:cNvPr id="55" name="Line 113"/>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14"/>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 name="Group 115"/>
          <p:cNvGrpSpPr>
            <a:grpSpLocks/>
          </p:cNvGrpSpPr>
          <p:nvPr/>
        </p:nvGrpSpPr>
        <p:grpSpPr bwMode="auto">
          <a:xfrm>
            <a:off x="5486400" y="2286000"/>
            <a:ext cx="609600" cy="381000"/>
            <a:chOff x="864" y="3936"/>
            <a:chExt cx="384" cy="240"/>
          </a:xfrm>
        </p:grpSpPr>
        <p:sp>
          <p:nvSpPr>
            <p:cNvPr id="58" name="Line 116"/>
            <p:cNvSpPr>
              <a:spLocks noChangeShapeType="1"/>
            </p:cNvSpPr>
            <p:nvPr/>
          </p:nvSpPr>
          <p:spPr bwMode="auto">
            <a:xfrm>
              <a:off x="864" y="4032"/>
              <a:ext cx="96" cy="144"/>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17"/>
            <p:cNvSpPr>
              <a:spLocks noChangeShapeType="1"/>
            </p:cNvSpPr>
            <p:nvPr/>
          </p:nvSpPr>
          <p:spPr bwMode="auto">
            <a:xfrm flipV="1">
              <a:off x="960" y="3936"/>
              <a:ext cx="288" cy="2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0" name="Group 206"/>
          <p:cNvGraphicFramePr>
            <a:graphicFrameLocks noGrp="1"/>
          </p:cNvGraphicFramePr>
          <p:nvPr>
            <p:extLst>
              <p:ext uri="{D42A27DB-BD31-4B8C-83A1-F6EECF244321}">
                <p14:modId xmlns:p14="http://schemas.microsoft.com/office/powerpoint/2010/main" val="448749237"/>
              </p:ext>
            </p:extLst>
          </p:nvPr>
        </p:nvGraphicFramePr>
        <p:xfrm>
          <a:off x="185738" y="925512"/>
          <a:ext cx="4572000" cy="2770188"/>
        </p:xfrm>
        <a:graphic>
          <a:graphicData uri="http://schemas.openxmlformats.org/drawingml/2006/table">
            <a:tbl>
              <a:tblPr/>
              <a:tblGrid>
                <a:gridCol w="944563">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572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Ssex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69913">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bl>
          </a:graphicData>
        </a:graphic>
      </p:graphicFrame>
      <p:sp>
        <p:nvSpPr>
          <p:cNvPr id="61" name="AutoShape 118"/>
          <p:cNvSpPr>
            <a:spLocks noChangeArrowheads="1"/>
          </p:cNvSpPr>
          <p:nvPr/>
        </p:nvSpPr>
        <p:spPr bwMode="auto">
          <a:xfrm>
            <a:off x="827584" y="4267200"/>
            <a:ext cx="2791916" cy="914400"/>
          </a:xfrm>
          <a:prstGeom prst="wedgeRoundRectCallout">
            <a:avLst>
              <a:gd name="adj1" fmla="val -65572"/>
              <a:gd name="adj2" fmla="val -126852"/>
              <a:gd name="adj3" fmla="val 16667"/>
            </a:avLst>
          </a:prstGeom>
          <a:solidFill>
            <a:srgbClr val="B49968"/>
          </a:solidFill>
          <a:ln w="9525">
            <a:solidFill>
              <a:schemeClr val="tx1"/>
            </a:solidFill>
            <a:miter lim="800000"/>
            <a:headEnd/>
            <a:tailEnd/>
          </a:ln>
          <a:effectLst/>
        </p:spPr>
        <p:txBody>
          <a:bodyPr/>
          <a:lstStyle/>
          <a:p>
            <a:pPr algn="l"/>
            <a:r>
              <a:rPr lang="en-US" altLang="zh-CN" sz="2000" b="1" dirty="0">
                <a:solidFill>
                  <a:schemeClr val="tx1"/>
                </a:solidFill>
                <a:latin typeface="楷体_GB2312" pitchFamily="49" charset="-122"/>
                <a:ea typeface="楷体_GB2312" pitchFamily="49" charset="-122"/>
              </a:rPr>
              <a:t>STEP 1</a:t>
            </a:r>
            <a:r>
              <a:rPr lang="zh-CN" altLang="en-US" sz="2000" b="1" dirty="0">
                <a:solidFill>
                  <a:schemeClr val="tx1"/>
                </a:solidFill>
                <a:latin typeface="楷体_GB2312" pitchFamily="49" charset="-122"/>
                <a:ea typeface="楷体_GB2312" pitchFamily="49" charset="-122"/>
              </a:rPr>
              <a:t>：对</a:t>
            </a:r>
            <a:r>
              <a:rPr lang="en-US" altLang="zh-CN" sz="2000" b="1" dirty="0">
                <a:solidFill>
                  <a:schemeClr val="tx1"/>
                </a:solidFill>
                <a:latin typeface="楷体_GB2312" pitchFamily="49" charset="-122"/>
                <a:ea typeface="楷体_GB2312" pitchFamily="49" charset="-122"/>
              </a:rPr>
              <a:t>Student</a:t>
            </a:r>
            <a:r>
              <a:rPr lang="zh-CN" altLang="en-US" sz="2000" b="1" dirty="0">
                <a:solidFill>
                  <a:schemeClr val="tx1"/>
                </a:solidFill>
                <a:latin typeface="楷体_GB2312" pitchFamily="49" charset="-122"/>
                <a:ea typeface="楷体_GB2312" pitchFamily="49" charset="-122"/>
              </a:rPr>
              <a:t>表</a:t>
            </a:r>
            <a:r>
              <a:rPr lang="zh-CN" altLang="en-US" dirty="0">
                <a:solidFill>
                  <a:schemeClr val="tx1"/>
                </a:solidFill>
                <a:latin typeface="楷体_GB2312" pitchFamily="49" charset="-122"/>
                <a:ea typeface="楷体_GB2312" pitchFamily="49" charset="-122"/>
              </a:rPr>
              <a:t>的</a:t>
            </a:r>
            <a:r>
              <a:rPr lang="en-US" altLang="zh-CN" sz="2000" b="1" dirty="0" err="1">
                <a:solidFill>
                  <a:schemeClr val="tx1"/>
                </a:solidFill>
                <a:latin typeface="楷体_GB2312" pitchFamily="49" charset="-122"/>
                <a:ea typeface="楷体_GB2312" pitchFamily="49" charset="-122"/>
              </a:rPr>
              <a:t>Sno</a:t>
            </a:r>
            <a:r>
              <a:rPr lang="zh-CN" altLang="en-US" sz="2000" b="1" dirty="0">
                <a:solidFill>
                  <a:schemeClr val="tx1"/>
                </a:solidFill>
                <a:latin typeface="楷体_GB2312" pitchFamily="49" charset="-122"/>
                <a:ea typeface="楷体_GB2312" pitchFamily="49" charset="-122"/>
              </a:rPr>
              <a:t>列进行升序排序</a:t>
            </a:r>
          </a:p>
        </p:txBody>
      </p:sp>
      <p:sp>
        <p:nvSpPr>
          <p:cNvPr id="62" name="Line 83"/>
          <p:cNvSpPr>
            <a:spLocks noChangeShapeType="1"/>
          </p:cNvSpPr>
          <p:nvPr/>
        </p:nvSpPr>
        <p:spPr bwMode="auto">
          <a:xfrm>
            <a:off x="304800" y="1828800"/>
            <a:ext cx="5029200" cy="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AutoShape 207"/>
          <p:cNvSpPr>
            <a:spLocks noChangeArrowheads="1"/>
          </p:cNvSpPr>
          <p:nvPr/>
        </p:nvSpPr>
        <p:spPr bwMode="auto">
          <a:xfrm>
            <a:off x="2411760" y="5486400"/>
            <a:ext cx="2520280" cy="838200"/>
          </a:xfrm>
          <a:prstGeom prst="wedgeRoundRectCallout">
            <a:avLst>
              <a:gd name="adj1" fmla="val 100417"/>
              <a:gd name="adj2" fmla="val -194130"/>
              <a:gd name="adj3" fmla="val 16667"/>
            </a:avLst>
          </a:prstGeom>
          <a:solidFill>
            <a:srgbClr val="B49968"/>
          </a:solidFill>
          <a:ln w="9525">
            <a:solidFill>
              <a:schemeClr val="tx1"/>
            </a:solidFill>
            <a:miter lim="800000"/>
            <a:headEnd/>
            <a:tailEnd/>
          </a:ln>
          <a:effectLst/>
        </p:spPr>
        <p:txBody>
          <a:bodyPr/>
          <a:lstStyle/>
          <a:p>
            <a:pPr algn="l"/>
            <a:r>
              <a:rPr lang="en-US" altLang="zh-CN" b="1" dirty="0">
                <a:solidFill>
                  <a:schemeClr val="tx1"/>
                </a:solidFill>
                <a:latin typeface="楷体_GB2312" pitchFamily="49" charset="-122"/>
                <a:ea typeface="楷体_GB2312" pitchFamily="49" charset="-122"/>
              </a:rPr>
              <a:t>STEP 2</a:t>
            </a:r>
            <a:r>
              <a:rPr lang="zh-CN" altLang="en-US" b="1" dirty="0">
                <a:solidFill>
                  <a:schemeClr val="tx1"/>
                </a:solidFill>
                <a:latin typeface="楷体_GB2312" pitchFamily="49" charset="-122"/>
                <a:ea typeface="楷体_GB2312" pitchFamily="49" charset="-122"/>
              </a:rPr>
              <a:t>：对</a:t>
            </a:r>
            <a:r>
              <a:rPr lang="en-US" altLang="zh-CN" b="1" dirty="0">
                <a:solidFill>
                  <a:schemeClr val="tx1"/>
                </a:solidFill>
                <a:latin typeface="楷体_GB2312" pitchFamily="49" charset="-122"/>
                <a:ea typeface="楷体_GB2312" pitchFamily="49" charset="-122"/>
              </a:rPr>
              <a:t>SC</a:t>
            </a:r>
            <a:r>
              <a:rPr lang="zh-CN" altLang="en-US" b="1" dirty="0">
                <a:solidFill>
                  <a:schemeClr val="tx1"/>
                </a:solidFill>
                <a:latin typeface="楷体_GB2312" pitchFamily="49" charset="-122"/>
                <a:ea typeface="楷体_GB2312" pitchFamily="49" charset="-122"/>
              </a:rPr>
              <a:t>表</a:t>
            </a:r>
            <a:r>
              <a:rPr lang="zh-CN" altLang="en-US" dirty="0">
                <a:solidFill>
                  <a:schemeClr val="tx1"/>
                </a:solidFill>
                <a:latin typeface="楷体_GB2312" pitchFamily="49" charset="-122"/>
                <a:ea typeface="楷体_GB2312" pitchFamily="49" charset="-122"/>
              </a:rPr>
              <a:t>的</a:t>
            </a:r>
            <a:r>
              <a:rPr lang="en-US" altLang="zh-CN" b="1" dirty="0" err="1">
                <a:solidFill>
                  <a:schemeClr val="tx1"/>
                </a:solidFill>
                <a:latin typeface="楷体_GB2312" pitchFamily="49" charset="-122"/>
                <a:ea typeface="楷体_GB2312" pitchFamily="49" charset="-122"/>
              </a:rPr>
              <a:t>Sno</a:t>
            </a:r>
            <a:r>
              <a:rPr lang="zh-CN" altLang="en-US" b="1" dirty="0">
                <a:solidFill>
                  <a:schemeClr val="tx1"/>
                </a:solidFill>
                <a:latin typeface="楷体_GB2312" pitchFamily="49" charset="-122"/>
                <a:ea typeface="楷体_GB2312" pitchFamily="49" charset="-122"/>
              </a:rPr>
              <a:t>列进行升序排序</a:t>
            </a:r>
          </a:p>
        </p:txBody>
      </p:sp>
      <p:graphicFrame>
        <p:nvGraphicFramePr>
          <p:cNvPr id="64" name="Group 326"/>
          <p:cNvGraphicFramePr>
            <a:graphicFrameLocks noGrp="1"/>
          </p:cNvGraphicFramePr>
          <p:nvPr>
            <p:extLst>
              <p:ext uri="{D42A27DB-BD31-4B8C-83A1-F6EECF244321}">
                <p14:modId xmlns:p14="http://schemas.microsoft.com/office/powerpoint/2010/main" val="3665107767"/>
              </p:ext>
            </p:extLst>
          </p:nvPr>
        </p:nvGraphicFramePr>
        <p:xfrm>
          <a:off x="6172200" y="1606867"/>
          <a:ext cx="2819400" cy="5092066"/>
        </p:xfrm>
        <a:graphic>
          <a:graphicData uri="http://schemas.openxmlformats.org/drawingml/2006/table">
            <a:tbl>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609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Cno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Grade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5"/>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6"/>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7"/>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8"/>
                  </a:ext>
                </a:extLst>
              </a:tr>
            </a:tbl>
          </a:graphicData>
        </a:graphic>
      </p:graphicFrame>
      <p:sp>
        <p:nvSpPr>
          <p:cNvPr id="65" name="AutoShape 327"/>
          <p:cNvSpPr>
            <a:spLocks noChangeArrowheads="1"/>
          </p:cNvSpPr>
          <p:nvPr/>
        </p:nvSpPr>
        <p:spPr bwMode="auto">
          <a:xfrm>
            <a:off x="1259632" y="5067300"/>
            <a:ext cx="2590800" cy="838200"/>
          </a:xfrm>
          <a:prstGeom prst="wedgeEllipseCallout">
            <a:avLst>
              <a:gd name="adj1" fmla="val 117033"/>
              <a:gd name="adj2" fmla="val -75568"/>
            </a:avLst>
          </a:prstGeom>
          <a:solidFill>
            <a:srgbClr val="F599D6"/>
          </a:solidFill>
          <a:ln w="9525">
            <a:solidFill>
              <a:schemeClr val="tx1"/>
            </a:solidFill>
            <a:miter lim="800000"/>
            <a:headEnd/>
            <a:tailEnd/>
          </a:ln>
          <a:effectLst/>
        </p:spPr>
        <p:txBody>
          <a:bodyPr/>
          <a:lstStyle/>
          <a:p>
            <a:pPr algn="l"/>
            <a:r>
              <a:rPr lang="zh-CN" altLang="en-US" b="1" dirty="0">
                <a:solidFill>
                  <a:schemeClr val="tx1"/>
                </a:solidFill>
                <a:ea typeface="楷体_GB2312" pitchFamily="49" charset="-122"/>
              </a:rPr>
              <a:t>接下来我们应该怎么做？？</a:t>
            </a:r>
          </a:p>
        </p:txBody>
      </p:sp>
      <p:sp>
        <p:nvSpPr>
          <p:cNvPr id="66" name="Line 328"/>
          <p:cNvSpPr>
            <a:spLocks noChangeShapeType="1"/>
          </p:cNvSpPr>
          <p:nvPr/>
        </p:nvSpPr>
        <p:spPr bwMode="auto">
          <a:xfrm>
            <a:off x="5334000" y="2514600"/>
            <a:ext cx="0" cy="6096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29"/>
          <p:cNvSpPr>
            <a:spLocks noChangeShapeType="1"/>
          </p:cNvSpPr>
          <p:nvPr/>
        </p:nvSpPr>
        <p:spPr bwMode="auto">
          <a:xfrm>
            <a:off x="5334000" y="3048000"/>
            <a:ext cx="0" cy="6096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30"/>
          <p:cNvSpPr>
            <a:spLocks noChangeShapeType="1"/>
          </p:cNvSpPr>
          <p:nvPr/>
        </p:nvSpPr>
        <p:spPr bwMode="auto">
          <a:xfrm>
            <a:off x="5334000" y="3657600"/>
            <a:ext cx="0" cy="6096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31"/>
          <p:cNvSpPr>
            <a:spLocks noChangeShapeType="1"/>
          </p:cNvSpPr>
          <p:nvPr/>
        </p:nvSpPr>
        <p:spPr bwMode="auto">
          <a:xfrm>
            <a:off x="5334000" y="4191000"/>
            <a:ext cx="0" cy="60960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350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21891">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421891">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421891">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421891">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421891">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21891">
                                            <p:txEl>
                                              <p:pRg st="1" end="1"/>
                                            </p:txEl>
                                          </p:spTgt>
                                        </p:tgtEl>
                                        <p:attrNameLst>
                                          <p:attrName>style.visibility</p:attrName>
                                        </p:attrNameLst>
                                      </p:cBhvr>
                                      <p:to>
                                        <p:strVal val="hidden"/>
                                      </p:to>
                                    </p:set>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inVertical)">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slide(fromBottom)">
                                      <p:cBhvr>
                                        <p:cTn id="23" dur="500"/>
                                        <p:tgtEl>
                                          <p:spTgt spid="61"/>
                                        </p:tgtEl>
                                      </p:cBhvr>
                                    </p:animEffect>
                                  </p:childTnLst>
                                </p:cTn>
                              </p:par>
                              <p:par>
                                <p:cTn id="24" presetID="55"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2000" fill="hold"/>
                                        <p:tgtEl>
                                          <p:spTgt spid="60"/>
                                        </p:tgtEl>
                                        <p:attrNameLst>
                                          <p:attrName>ppt_w</p:attrName>
                                        </p:attrNameLst>
                                      </p:cBhvr>
                                      <p:tavLst>
                                        <p:tav tm="0">
                                          <p:val>
                                            <p:strVal val="#ppt_w*0.70"/>
                                          </p:val>
                                        </p:tav>
                                        <p:tav tm="100000">
                                          <p:val>
                                            <p:strVal val="#ppt_w"/>
                                          </p:val>
                                        </p:tav>
                                      </p:tavLst>
                                    </p:anim>
                                    <p:anim calcmode="lin" valueType="num">
                                      <p:cBhvr>
                                        <p:cTn id="27" dur="2000" fill="hold"/>
                                        <p:tgtEl>
                                          <p:spTgt spid="60"/>
                                        </p:tgtEl>
                                        <p:attrNameLst>
                                          <p:attrName>ppt_h</p:attrName>
                                        </p:attrNameLst>
                                      </p:cBhvr>
                                      <p:tavLst>
                                        <p:tav tm="0">
                                          <p:val>
                                            <p:strVal val="#ppt_h"/>
                                          </p:val>
                                        </p:tav>
                                        <p:tav tm="100000">
                                          <p:val>
                                            <p:strVal val="#ppt_h"/>
                                          </p:val>
                                        </p:tav>
                                      </p:tavLst>
                                    </p:anim>
                                    <p:animEffect transition="in" filter="fade">
                                      <p:cBhvr>
                                        <p:cTn id="28" dur="20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1"/>
                                        </p:tgtEl>
                                        <p:attrNameLst>
                                          <p:attrName>style.visibility</p:attrName>
                                        </p:attrNameLst>
                                      </p:cBhvr>
                                      <p:to>
                                        <p:strVal val="hidden"/>
                                      </p:to>
                                    </p:set>
                                  </p:childTnLst>
                                </p:cTn>
                              </p:par>
                              <p:par>
                                <p:cTn id="33" presetID="1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slide(fromLeft)">
                                      <p:cBhvr>
                                        <p:cTn id="35" dur="500"/>
                                        <p:tgtEl>
                                          <p:spTgt spid="63"/>
                                        </p:tgtEl>
                                      </p:cBhvr>
                                    </p:animEffect>
                                  </p:childTnLst>
                                </p:cTn>
                              </p:par>
                              <p:par>
                                <p:cTn id="36" presetID="55" presetClass="entr" presetSubtype="0" fill="hold" nodeType="with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p:cTn id="38" dur="1000" fill="hold"/>
                                        <p:tgtEl>
                                          <p:spTgt spid="64"/>
                                        </p:tgtEl>
                                        <p:attrNameLst>
                                          <p:attrName>ppt_w</p:attrName>
                                        </p:attrNameLst>
                                      </p:cBhvr>
                                      <p:tavLst>
                                        <p:tav tm="0">
                                          <p:val>
                                            <p:strVal val="#ppt_w*0.70"/>
                                          </p:val>
                                        </p:tav>
                                        <p:tav tm="100000">
                                          <p:val>
                                            <p:strVal val="#ppt_w"/>
                                          </p:val>
                                        </p:tav>
                                      </p:tavLst>
                                    </p:anim>
                                    <p:anim calcmode="lin" valueType="num">
                                      <p:cBhvr>
                                        <p:cTn id="39" dur="1000" fill="hold"/>
                                        <p:tgtEl>
                                          <p:spTgt spid="64"/>
                                        </p:tgtEl>
                                        <p:attrNameLst>
                                          <p:attrName>ppt_h</p:attrName>
                                        </p:attrNameLst>
                                      </p:cBhvr>
                                      <p:tavLst>
                                        <p:tav tm="0">
                                          <p:val>
                                            <p:strVal val="#ppt_h"/>
                                          </p:val>
                                        </p:tav>
                                        <p:tav tm="100000">
                                          <p:val>
                                            <p:strVal val="#ppt_h"/>
                                          </p:val>
                                        </p:tav>
                                      </p:tavLst>
                                    </p:anim>
                                    <p:animEffect transition="in" filter="fade">
                                      <p:cBhvr>
                                        <p:cTn id="40" dur="10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3"/>
                                        </p:tgtEl>
                                        <p:attrNameLst>
                                          <p:attrName>style.visibility</p:attrName>
                                        </p:attrNameLst>
                                      </p:cBhvr>
                                      <p:to>
                                        <p:strVal val="hidden"/>
                                      </p:to>
                                    </p:set>
                                  </p:childTnLst>
                                </p:cTn>
                              </p:par>
                              <p:par>
                                <p:cTn id="45" presetID="55"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1000" fill="hold"/>
                                        <p:tgtEl>
                                          <p:spTgt spid="62"/>
                                        </p:tgtEl>
                                        <p:attrNameLst>
                                          <p:attrName>ppt_w</p:attrName>
                                        </p:attrNameLst>
                                      </p:cBhvr>
                                      <p:tavLst>
                                        <p:tav tm="0">
                                          <p:val>
                                            <p:strVal val="#ppt_w*0.70"/>
                                          </p:val>
                                        </p:tav>
                                        <p:tav tm="100000">
                                          <p:val>
                                            <p:strVal val="#ppt_w"/>
                                          </p:val>
                                        </p:tav>
                                      </p:tavLst>
                                    </p:anim>
                                    <p:anim calcmode="lin" valueType="num">
                                      <p:cBhvr>
                                        <p:cTn id="48" dur="1000" fill="hold"/>
                                        <p:tgtEl>
                                          <p:spTgt spid="62"/>
                                        </p:tgtEl>
                                        <p:attrNameLst>
                                          <p:attrName>ppt_h</p:attrName>
                                        </p:attrNameLst>
                                      </p:cBhvr>
                                      <p:tavLst>
                                        <p:tav tm="0">
                                          <p:val>
                                            <p:strVal val="#ppt_h"/>
                                          </p:val>
                                        </p:tav>
                                        <p:tav tm="100000">
                                          <p:val>
                                            <p:strVal val="#ppt_h"/>
                                          </p:val>
                                        </p:tav>
                                      </p:tavLst>
                                    </p:anim>
                                    <p:animEffect transition="in" filter="fade">
                                      <p:cBhvr>
                                        <p:cTn id="49" dur="1000"/>
                                        <p:tgtEl>
                                          <p:spTgt spid="62"/>
                                        </p:tgtEl>
                                      </p:cBhvr>
                                    </p:animEffect>
                                  </p:childTnLst>
                                </p:cTn>
                              </p:par>
                            </p:childTnLst>
                          </p:cTn>
                        </p:par>
                        <p:par>
                          <p:cTn id="50" fill="hold">
                            <p:stCondLst>
                              <p:cond delay="1000"/>
                            </p:stCondLst>
                            <p:childTnLst>
                              <p:par>
                                <p:cTn id="51" presetID="55"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1000" fill="hold"/>
                                        <p:tgtEl>
                                          <p:spTgt spid="39"/>
                                        </p:tgtEl>
                                        <p:attrNameLst>
                                          <p:attrName>ppt_w</p:attrName>
                                        </p:attrNameLst>
                                      </p:cBhvr>
                                      <p:tavLst>
                                        <p:tav tm="0">
                                          <p:val>
                                            <p:strVal val="#ppt_w*0.70"/>
                                          </p:val>
                                        </p:tav>
                                        <p:tav tm="100000">
                                          <p:val>
                                            <p:strVal val="#ppt_w"/>
                                          </p:val>
                                        </p:tav>
                                      </p:tavLst>
                                    </p:anim>
                                    <p:anim calcmode="lin" valueType="num">
                                      <p:cBhvr>
                                        <p:cTn id="54" dur="1000" fill="hold"/>
                                        <p:tgtEl>
                                          <p:spTgt spid="39"/>
                                        </p:tgtEl>
                                        <p:attrNameLst>
                                          <p:attrName>ppt_h</p:attrName>
                                        </p:attrNameLst>
                                      </p:cBhvr>
                                      <p:tavLst>
                                        <p:tav tm="0">
                                          <p:val>
                                            <p:strVal val="#ppt_h"/>
                                          </p:val>
                                        </p:tav>
                                        <p:tav tm="100000">
                                          <p:val>
                                            <p:strVal val="#ppt_h"/>
                                          </p:val>
                                        </p:tav>
                                      </p:tavLst>
                                    </p:anim>
                                    <p:animEffect transition="in" filter="fade">
                                      <p:cBhvr>
                                        <p:cTn id="55" dur="1000"/>
                                        <p:tgtEl>
                                          <p:spTgt spid="39"/>
                                        </p:tgtEl>
                                      </p:cBhvr>
                                    </p:animEffect>
                                  </p:childTnLst>
                                </p:cTn>
                              </p:par>
                            </p:childTnLst>
                          </p:cTn>
                        </p:par>
                        <p:par>
                          <p:cTn id="56" fill="hold">
                            <p:stCondLst>
                              <p:cond delay="2000"/>
                            </p:stCondLst>
                            <p:childTnLst>
                              <p:par>
                                <p:cTn id="57" presetID="55" presetClass="entr" presetSubtype="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1000" fill="hold"/>
                                        <p:tgtEl>
                                          <p:spTgt spid="40"/>
                                        </p:tgtEl>
                                        <p:attrNameLst>
                                          <p:attrName>ppt_w</p:attrName>
                                        </p:attrNameLst>
                                      </p:cBhvr>
                                      <p:tavLst>
                                        <p:tav tm="0">
                                          <p:val>
                                            <p:strVal val="#ppt_w*0.70"/>
                                          </p:val>
                                        </p:tav>
                                        <p:tav tm="100000">
                                          <p:val>
                                            <p:strVal val="#ppt_w"/>
                                          </p:val>
                                        </p:tav>
                                      </p:tavLst>
                                    </p:anim>
                                    <p:anim calcmode="lin" valueType="num">
                                      <p:cBhvr>
                                        <p:cTn id="60" dur="1000" fill="hold"/>
                                        <p:tgtEl>
                                          <p:spTgt spid="40"/>
                                        </p:tgtEl>
                                        <p:attrNameLst>
                                          <p:attrName>ppt_h</p:attrName>
                                        </p:attrNameLst>
                                      </p:cBhvr>
                                      <p:tavLst>
                                        <p:tav tm="0">
                                          <p:val>
                                            <p:strVal val="#ppt_h"/>
                                          </p:val>
                                        </p:tav>
                                        <p:tav tm="100000">
                                          <p:val>
                                            <p:strVal val="#ppt_h"/>
                                          </p:val>
                                        </p:tav>
                                      </p:tavLst>
                                    </p:anim>
                                    <p:animEffect transition="in" filter="fade">
                                      <p:cBhvr>
                                        <p:cTn id="61" dur="1000"/>
                                        <p:tgtEl>
                                          <p:spTgt spid="40"/>
                                        </p:tgtEl>
                                      </p:cBhvr>
                                    </p:animEffect>
                                  </p:childTnLst>
                                </p:cTn>
                              </p:par>
                            </p:childTnLst>
                          </p:cTn>
                        </p:par>
                        <p:par>
                          <p:cTn id="62" fill="hold">
                            <p:stCondLst>
                              <p:cond delay="3000"/>
                            </p:stCondLst>
                            <p:childTnLst>
                              <p:par>
                                <p:cTn id="63" presetID="9" presetClass="entr" presetSubtype="0"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dissolve">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p:cTn id="70" dur="1000" fill="hold"/>
                                        <p:tgtEl>
                                          <p:spTgt spid="66"/>
                                        </p:tgtEl>
                                        <p:attrNameLst>
                                          <p:attrName>ppt_w</p:attrName>
                                        </p:attrNameLst>
                                      </p:cBhvr>
                                      <p:tavLst>
                                        <p:tav tm="0">
                                          <p:val>
                                            <p:strVal val="#ppt_w*0.70"/>
                                          </p:val>
                                        </p:tav>
                                        <p:tav tm="100000">
                                          <p:val>
                                            <p:strVal val="#ppt_w"/>
                                          </p:val>
                                        </p:tav>
                                      </p:tavLst>
                                    </p:anim>
                                    <p:anim calcmode="lin" valueType="num">
                                      <p:cBhvr>
                                        <p:cTn id="71" dur="1000" fill="hold"/>
                                        <p:tgtEl>
                                          <p:spTgt spid="66"/>
                                        </p:tgtEl>
                                        <p:attrNameLst>
                                          <p:attrName>ppt_h</p:attrName>
                                        </p:attrNameLst>
                                      </p:cBhvr>
                                      <p:tavLst>
                                        <p:tav tm="0">
                                          <p:val>
                                            <p:strVal val="#ppt_h"/>
                                          </p:val>
                                        </p:tav>
                                        <p:tav tm="100000">
                                          <p:val>
                                            <p:strVal val="#ppt_h"/>
                                          </p:val>
                                        </p:tav>
                                      </p:tavLst>
                                    </p:anim>
                                    <p:animEffect transition="in" filter="fade">
                                      <p:cBhvr>
                                        <p:cTn id="72" dur="1000"/>
                                        <p:tgtEl>
                                          <p:spTgt spid="66"/>
                                        </p:tgtEl>
                                      </p:cBhvr>
                                    </p:animEffect>
                                  </p:childTnLst>
                                </p:cTn>
                              </p:par>
                            </p:childTnLst>
                          </p:cTn>
                        </p:par>
                        <p:par>
                          <p:cTn id="73" fill="hold">
                            <p:stCondLst>
                              <p:cond delay="1000"/>
                            </p:stCondLst>
                            <p:childTnLst>
                              <p:par>
                                <p:cTn id="74" presetID="55"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1000" fill="hold"/>
                                        <p:tgtEl>
                                          <p:spTgt spid="41"/>
                                        </p:tgtEl>
                                        <p:attrNameLst>
                                          <p:attrName>ppt_w</p:attrName>
                                        </p:attrNameLst>
                                      </p:cBhvr>
                                      <p:tavLst>
                                        <p:tav tm="0">
                                          <p:val>
                                            <p:strVal val="#ppt_w*0.70"/>
                                          </p:val>
                                        </p:tav>
                                        <p:tav tm="100000">
                                          <p:val>
                                            <p:strVal val="#ppt_w"/>
                                          </p:val>
                                        </p:tav>
                                      </p:tavLst>
                                    </p:anim>
                                    <p:anim calcmode="lin" valueType="num">
                                      <p:cBhvr>
                                        <p:cTn id="77" dur="1000" fill="hold"/>
                                        <p:tgtEl>
                                          <p:spTgt spid="41"/>
                                        </p:tgtEl>
                                        <p:attrNameLst>
                                          <p:attrName>ppt_h</p:attrName>
                                        </p:attrNameLst>
                                      </p:cBhvr>
                                      <p:tavLst>
                                        <p:tav tm="0">
                                          <p:val>
                                            <p:strVal val="#ppt_h"/>
                                          </p:val>
                                        </p:tav>
                                        <p:tav tm="100000">
                                          <p:val>
                                            <p:strVal val="#ppt_h"/>
                                          </p:val>
                                        </p:tav>
                                      </p:tavLst>
                                    </p:anim>
                                    <p:animEffect transition="in" filter="fade">
                                      <p:cBhvr>
                                        <p:cTn id="78" dur="1000"/>
                                        <p:tgtEl>
                                          <p:spTgt spid="41"/>
                                        </p:tgtEl>
                                      </p:cBhvr>
                                    </p:animEffect>
                                  </p:childTnLst>
                                </p:cTn>
                              </p:par>
                            </p:childTnLst>
                          </p:cTn>
                        </p:par>
                        <p:par>
                          <p:cTn id="79" fill="hold">
                            <p:stCondLst>
                              <p:cond delay="2000"/>
                            </p:stCondLst>
                            <p:childTnLst>
                              <p:par>
                                <p:cTn id="80" presetID="55" presetClass="entr" presetSubtype="0" fill="hold" nodeType="after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p:cTn id="82" dur="1000" fill="hold"/>
                                        <p:tgtEl>
                                          <p:spTgt spid="51"/>
                                        </p:tgtEl>
                                        <p:attrNameLst>
                                          <p:attrName>ppt_w</p:attrName>
                                        </p:attrNameLst>
                                      </p:cBhvr>
                                      <p:tavLst>
                                        <p:tav tm="0">
                                          <p:val>
                                            <p:strVal val="#ppt_w*0.70"/>
                                          </p:val>
                                        </p:tav>
                                        <p:tav tm="100000">
                                          <p:val>
                                            <p:strVal val="#ppt_w"/>
                                          </p:val>
                                        </p:tav>
                                      </p:tavLst>
                                    </p:anim>
                                    <p:anim calcmode="lin" valueType="num">
                                      <p:cBhvr>
                                        <p:cTn id="83" dur="1000" fill="hold"/>
                                        <p:tgtEl>
                                          <p:spTgt spid="51"/>
                                        </p:tgtEl>
                                        <p:attrNameLst>
                                          <p:attrName>ppt_h</p:attrName>
                                        </p:attrNameLst>
                                      </p:cBhvr>
                                      <p:tavLst>
                                        <p:tav tm="0">
                                          <p:val>
                                            <p:strVal val="#ppt_h"/>
                                          </p:val>
                                        </p:tav>
                                        <p:tav tm="100000">
                                          <p:val>
                                            <p:strVal val="#ppt_h"/>
                                          </p:val>
                                        </p:tav>
                                      </p:tavLst>
                                    </p:anim>
                                    <p:animEffect transition="in" filter="fade">
                                      <p:cBhvr>
                                        <p:cTn id="84" dur="10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55"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1000" fill="hold"/>
                                        <p:tgtEl>
                                          <p:spTgt spid="67"/>
                                        </p:tgtEl>
                                        <p:attrNameLst>
                                          <p:attrName>ppt_w</p:attrName>
                                        </p:attrNameLst>
                                      </p:cBhvr>
                                      <p:tavLst>
                                        <p:tav tm="0">
                                          <p:val>
                                            <p:strVal val="#ppt_w*0.70"/>
                                          </p:val>
                                        </p:tav>
                                        <p:tav tm="100000">
                                          <p:val>
                                            <p:strVal val="#ppt_w"/>
                                          </p:val>
                                        </p:tav>
                                      </p:tavLst>
                                    </p:anim>
                                    <p:anim calcmode="lin" valueType="num">
                                      <p:cBhvr>
                                        <p:cTn id="90" dur="1000" fill="hold"/>
                                        <p:tgtEl>
                                          <p:spTgt spid="67"/>
                                        </p:tgtEl>
                                        <p:attrNameLst>
                                          <p:attrName>ppt_h</p:attrName>
                                        </p:attrNameLst>
                                      </p:cBhvr>
                                      <p:tavLst>
                                        <p:tav tm="0">
                                          <p:val>
                                            <p:strVal val="#ppt_h"/>
                                          </p:val>
                                        </p:tav>
                                        <p:tav tm="100000">
                                          <p:val>
                                            <p:strVal val="#ppt_h"/>
                                          </p:val>
                                        </p:tav>
                                      </p:tavLst>
                                    </p:anim>
                                    <p:animEffect transition="in" filter="fade">
                                      <p:cBhvr>
                                        <p:cTn id="91" dur="1000"/>
                                        <p:tgtEl>
                                          <p:spTgt spid="67"/>
                                        </p:tgtEl>
                                      </p:cBhvr>
                                    </p:animEffect>
                                  </p:childTnLst>
                                </p:cTn>
                              </p:par>
                            </p:childTnLst>
                          </p:cTn>
                        </p:par>
                        <p:par>
                          <p:cTn id="92" fill="hold">
                            <p:stCondLst>
                              <p:cond delay="1000"/>
                            </p:stCondLst>
                            <p:childTnLst>
                              <p:par>
                                <p:cTn id="93" presetID="55" presetClass="entr" presetSubtype="0" fill="hold" grpId="0" nodeType="after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p:cTn id="95" dur="1000" fill="hold"/>
                                        <p:tgtEl>
                                          <p:spTgt spid="42"/>
                                        </p:tgtEl>
                                        <p:attrNameLst>
                                          <p:attrName>ppt_w</p:attrName>
                                        </p:attrNameLst>
                                      </p:cBhvr>
                                      <p:tavLst>
                                        <p:tav tm="0">
                                          <p:val>
                                            <p:strVal val="#ppt_w*0.70"/>
                                          </p:val>
                                        </p:tav>
                                        <p:tav tm="100000">
                                          <p:val>
                                            <p:strVal val="#ppt_w"/>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animEffect transition="in" filter="fade">
                                      <p:cBhvr>
                                        <p:cTn id="97" dur="1000"/>
                                        <p:tgtEl>
                                          <p:spTgt spid="42"/>
                                        </p:tgtEl>
                                      </p:cBhvr>
                                    </p:animEffect>
                                  </p:childTnLst>
                                </p:cTn>
                              </p:par>
                            </p:childTnLst>
                          </p:cTn>
                        </p:par>
                        <p:par>
                          <p:cTn id="98" fill="hold">
                            <p:stCondLst>
                              <p:cond delay="2000"/>
                            </p:stCondLst>
                            <p:childTnLst>
                              <p:par>
                                <p:cTn id="99" presetID="55" presetClass="entr" presetSubtype="0" fill="hold" nodeType="after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p:cTn id="101" dur="1000" fill="hold"/>
                                        <p:tgtEl>
                                          <p:spTgt spid="48"/>
                                        </p:tgtEl>
                                        <p:attrNameLst>
                                          <p:attrName>ppt_w</p:attrName>
                                        </p:attrNameLst>
                                      </p:cBhvr>
                                      <p:tavLst>
                                        <p:tav tm="0">
                                          <p:val>
                                            <p:strVal val="#ppt_w*0.70"/>
                                          </p:val>
                                        </p:tav>
                                        <p:tav tm="100000">
                                          <p:val>
                                            <p:strVal val="#ppt_w"/>
                                          </p:val>
                                        </p:tav>
                                      </p:tavLst>
                                    </p:anim>
                                    <p:anim calcmode="lin" valueType="num">
                                      <p:cBhvr>
                                        <p:cTn id="102" dur="1000" fill="hold"/>
                                        <p:tgtEl>
                                          <p:spTgt spid="48"/>
                                        </p:tgtEl>
                                        <p:attrNameLst>
                                          <p:attrName>ppt_h</p:attrName>
                                        </p:attrNameLst>
                                      </p:cBhvr>
                                      <p:tavLst>
                                        <p:tav tm="0">
                                          <p:val>
                                            <p:strVal val="#ppt_h"/>
                                          </p:val>
                                        </p:tav>
                                        <p:tav tm="100000">
                                          <p:val>
                                            <p:strVal val="#ppt_h"/>
                                          </p:val>
                                        </p:tav>
                                      </p:tavLst>
                                    </p:anim>
                                    <p:animEffect transition="in" filter="fade">
                                      <p:cBhvr>
                                        <p:cTn id="103" dur="10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55" presetClass="entr" presetSubtype="0" fill="hold" grpId="0" nodeType="clickEffect">
                                  <p:stCondLst>
                                    <p:cond delay="0"/>
                                  </p:stCondLst>
                                  <p:childTnLst>
                                    <p:set>
                                      <p:cBhvr>
                                        <p:cTn id="107" dur="1" fill="hold">
                                          <p:stCondLst>
                                            <p:cond delay="0"/>
                                          </p:stCondLst>
                                        </p:cTn>
                                        <p:tgtEl>
                                          <p:spTgt spid="68"/>
                                        </p:tgtEl>
                                        <p:attrNameLst>
                                          <p:attrName>style.visibility</p:attrName>
                                        </p:attrNameLst>
                                      </p:cBhvr>
                                      <p:to>
                                        <p:strVal val="visible"/>
                                      </p:to>
                                    </p:set>
                                    <p:anim calcmode="lin" valueType="num">
                                      <p:cBhvr>
                                        <p:cTn id="108" dur="1000" fill="hold"/>
                                        <p:tgtEl>
                                          <p:spTgt spid="68"/>
                                        </p:tgtEl>
                                        <p:attrNameLst>
                                          <p:attrName>ppt_w</p:attrName>
                                        </p:attrNameLst>
                                      </p:cBhvr>
                                      <p:tavLst>
                                        <p:tav tm="0">
                                          <p:val>
                                            <p:strVal val="#ppt_w*0.70"/>
                                          </p:val>
                                        </p:tav>
                                        <p:tav tm="100000">
                                          <p:val>
                                            <p:strVal val="#ppt_w"/>
                                          </p:val>
                                        </p:tav>
                                      </p:tavLst>
                                    </p:anim>
                                    <p:anim calcmode="lin" valueType="num">
                                      <p:cBhvr>
                                        <p:cTn id="109" dur="1000" fill="hold"/>
                                        <p:tgtEl>
                                          <p:spTgt spid="68"/>
                                        </p:tgtEl>
                                        <p:attrNameLst>
                                          <p:attrName>ppt_h</p:attrName>
                                        </p:attrNameLst>
                                      </p:cBhvr>
                                      <p:tavLst>
                                        <p:tav tm="0">
                                          <p:val>
                                            <p:strVal val="#ppt_h"/>
                                          </p:val>
                                        </p:tav>
                                        <p:tav tm="100000">
                                          <p:val>
                                            <p:strVal val="#ppt_h"/>
                                          </p:val>
                                        </p:tav>
                                      </p:tavLst>
                                    </p:anim>
                                    <p:animEffect transition="in" filter="fade">
                                      <p:cBhvr>
                                        <p:cTn id="110" dur="1000"/>
                                        <p:tgtEl>
                                          <p:spTgt spid="68"/>
                                        </p:tgtEl>
                                      </p:cBhvr>
                                    </p:animEffect>
                                  </p:childTnLst>
                                </p:cTn>
                              </p:par>
                            </p:childTnLst>
                          </p:cTn>
                        </p:par>
                        <p:par>
                          <p:cTn id="111" fill="hold">
                            <p:stCondLst>
                              <p:cond delay="1000"/>
                            </p:stCondLst>
                            <p:childTnLst>
                              <p:par>
                                <p:cTn id="112" presetID="55" presetClass="entr" presetSubtype="0" fill="hold" grpId="0" nodeType="afterEffect">
                                  <p:stCondLst>
                                    <p:cond delay="0"/>
                                  </p:stCondLst>
                                  <p:childTnLst>
                                    <p:set>
                                      <p:cBhvr>
                                        <p:cTn id="113" dur="1" fill="hold">
                                          <p:stCondLst>
                                            <p:cond delay="0"/>
                                          </p:stCondLst>
                                        </p:cTn>
                                        <p:tgtEl>
                                          <p:spTgt spid="43"/>
                                        </p:tgtEl>
                                        <p:attrNameLst>
                                          <p:attrName>style.visibility</p:attrName>
                                        </p:attrNameLst>
                                      </p:cBhvr>
                                      <p:to>
                                        <p:strVal val="visible"/>
                                      </p:to>
                                    </p:set>
                                    <p:anim calcmode="lin" valueType="num">
                                      <p:cBhvr>
                                        <p:cTn id="114" dur="1000" fill="hold"/>
                                        <p:tgtEl>
                                          <p:spTgt spid="43"/>
                                        </p:tgtEl>
                                        <p:attrNameLst>
                                          <p:attrName>ppt_w</p:attrName>
                                        </p:attrNameLst>
                                      </p:cBhvr>
                                      <p:tavLst>
                                        <p:tav tm="0">
                                          <p:val>
                                            <p:strVal val="#ppt_w*0.70"/>
                                          </p:val>
                                        </p:tav>
                                        <p:tav tm="100000">
                                          <p:val>
                                            <p:strVal val="#ppt_w"/>
                                          </p:val>
                                        </p:tav>
                                      </p:tavLst>
                                    </p:anim>
                                    <p:anim calcmode="lin" valueType="num">
                                      <p:cBhvr>
                                        <p:cTn id="115" dur="1000" fill="hold"/>
                                        <p:tgtEl>
                                          <p:spTgt spid="43"/>
                                        </p:tgtEl>
                                        <p:attrNameLst>
                                          <p:attrName>ppt_h</p:attrName>
                                        </p:attrNameLst>
                                      </p:cBhvr>
                                      <p:tavLst>
                                        <p:tav tm="0">
                                          <p:val>
                                            <p:strVal val="#ppt_h"/>
                                          </p:val>
                                        </p:tav>
                                        <p:tav tm="100000">
                                          <p:val>
                                            <p:strVal val="#ppt_h"/>
                                          </p:val>
                                        </p:tav>
                                      </p:tavLst>
                                    </p:anim>
                                    <p:animEffect transition="in" filter="fade">
                                      <p:cBhvr>
                                        <p:cTn id="116" dur="1000"/>
                                        <p:tgtEl>
                                          <p:spTgt spid="43"/>
                                        </p:tgtEl>
                                      </p:cBhvr>
                                    </p:animEffect>
                                  </p:childTnLst>
                                </p:cTn>
                              </p:par>
                            </p:childTnLst>
                          </p:cTn>
                        </p:par>
                        <p:par>
                          <p:cTn id="117" fill="hold">
                            <p:stCondLst>
                              <p:cond delay="2000"/>
                            </p:stCondLst>
                            <p:childTnLst>
                              <p:par>
                                <p:cTn id="118" presetID="55" presetClass="entr" presetSubtype="0" fill="hold" nodeType="afterEffect">
                                  <p:stCondLst>
                                    <p:cond delay="0"/>
                                  </p:stCondLst>
                                  <p:childTnLst>
                                    <p:set>
                                      <p:cBhvr>
                                        <p:cTn id="119" dur="1" fill="hold">
                                          <p:stCondLst>
                                            <p:cond delay="0"/>
                                          </p:stCondLst>
                                        </p:cTn>
                                        <p:tgtEl>
                                          <p:spTgt spid="54"/>
                                        </p:tgtEl>
                                        <p:attrNameLst>
                                          <p:attrName>style.visibility</p:attrName>
                                        </p:attrNameLst>
                                      </p:cBhvr>
                                      <p:to>
                                        <p:strVal val="visible"/>
                                      </p:to>
                                    </p:set>
                                    <p:anim calcmode="lin" valueType="num">
                                      <p:cBhvr>
                                        <p:cTn id="120" dur="1000" fill="hold"/>
                                        <p:tgtEl>
                                          <p:spTgt spid="54"/>
                                        </p:tgtEl>
                                        <p:attrNameLst>
                                          <p:attrName>ppt_w</p:attrName>
                                        </p:attrNameLst>
                                      </p:cBhvr>
                                      <p:tavLst>
                                        <p:tav tm="0">
                                          <p:val>
                                            <p:strVal val="#ppt_w*0.70"/>
                                          </p:val>
                                        </p:tav>
                                        <p:tav tm="100000">
                                          <p:val>
                                            <p:strVal val="#ppt_w"/>
                                          </p:val>
                                        </p:tav>
                                      </p:tavLst>
                                    </p:anim>
                                    <p:anim calcmode="lin" valueType="num">
                                      <p:cBhvr>
                                        <p:cTn id="121" dur="1000" fill="hold"/>
                                        <p:tgtEl>
                                          <p:spTgt spid="54"/>
                                        </p:tgtEl>
                                        <p:attrNameLst>
                                          <p:attrName>ppt_h</p:attrName>
                                        </p:attrNameLst>
                                      </p:cBhvr>
                                      <p:tavLst>
                                        <p:tav tm="0">
                                          <p:val>
                                            <p:strVal val="#ppt_h"/>
                                          </p:val>
                                        </p:tav>
                                        <p:tav tm="100000">
                                          <p:val>
                                            <p:strVal val="#ppt_h"/>
                                          </p:val>
                                        </p:tav>
                                      </p:tavLst>
                                    </p:anim>
                                    <p:animEffect transition="in" filter="fade">
                                      <p:cBhvr>
                                        <p:cTn id="122" dur="10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p:cTn id="127" dur="1000" fill="hold"/>
                                        <p:tgtEl>
                                          <p:spTgt spid="69"/>
                                        </p:tgtEl>
                                        <p:attrNameLst>
                                          <p:attrName>ppt_w</p:attrName>
                                        </p:attrNameLst>
                                      </p:cBhvr>
                                      <p:tavLst>
                                        <p:tav tm="0">
                                          <p:val>
                                            <p:strVal val="#ppt_w*0.70"/>
                                          </p:val>
                                        </p:tav>
                                        <p:tav tm="100000">
                                          <p:val>
                                            <p:strVal val="#ppt_w"/>
                                          </p:val>
                                        </p:tav>
                                      </p:tavLst>
                                    </p:anim>
                                    <p:anim calcmode="lin" valueType="num">
                                      <p:cBhvr>
                                        <p:cTn id="128" dur="1000" fill="hold"/>
                                        <p:tgtEl>
                                          <p:spTgt spid="69"/>
                                        </p:tgtEl>
                                        <p:attrNameLst>
                                          <p:attrName>ppt_h</p:attrName>
                                        </p:attrNameLst>
                                      </p:cBhvr>
                                      <p:tavLst>
                                        <p:tav tm="0">
                                          <p:val>
                                            <p:strVal val="#ppt_h"/>
                                          </p:val>
                                        </p:tav>
                                        <p:tav tm="100000">
                                          <p:val>
                                            <p:strVal val="#ppt_h"/>
                                          </p:val>
                                        </p:tav>
                                      </p:tavLst>
                                    </p:anim>
                                    <p:animEffect transition="in" filter="fade">
                                      <p:cBhvr>
                                        <p:cTn id="129" dur="1000"/>
                                        <p:tgtEl>
                                          <p:spTgt spid="69"/>
                                        </p:tgtEl>
                                      </p:cBhvr>
                                    </p:animEffect>
                                  </p:childTnLst>
                                </p:cTn>
                              </p:par>
                            </p:childTnLst>
                          </p:cTn>
                        </p:par>
                        <p:par>
                          <p:cTn id="130" fill="hold">
                            <p:stCondLst>
                              <p:cond delay="1000"/>
                            </p:stCondLst>
                            <p:childTnLst>
                              <p:par>
                                <p:cTn id="131" presetID="55" presetClass="entr" presetSubtype="0" fill="hold" grpId="0" nodeType="afterEffect">
                                  <p:stCondLst>
                                    <p:cond delay="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1000" fill="hold"/>
                                        <p:tgtEl>
                                          <p:spTgt spid="44"/>
                                        </p:tgtEl>
                                        <p:attrNameLst>
                                          <p:attrName>ppt_w</p:attrName>
                                        </p:attrNameLst>
                                      </p:cBhvr>
                                      <p:tavLst>
                                        <p:tav tm="0">
                                          <p:val>
                                            <p:strVal val="#ppt_w*0.70"/>
                                          </p:val>
                                        </p:tav>
                                        <p:tav tm="100000">
                                          <p:val>
                                            <p:strVal val="#ppt_w"/>
                                          </p:val>
                                        </p:tav>
                                      </p:tavLst>
                                    </p:anim>
                                    <p:anim calcmode="lin" valueType="num">
                                      <p:cBhvr>
                                        <p:cTn id="134" dur="1000" fill="hold"/>
                                        <p:tgtEl>
                                          <p:spTgt spid="44"/>
                                        </p:tgtEl>
                                        <p:attrNameLst>
                                          <p:attrName>ppt_h</p:attrName>
                                        </p:attrNameLst>
                                      </p:cBhvr>
                                      <p:tavLst>
                                        <p:tav tm="0">
                                          <p:val>
                                            <p:strVal val="#ppt_h"/>
                                          </p:val>
                                        </p:tav>
                                        <p:tav tm="100000">
                                          <p:val>
                                            <p:strVal val="#ppt_h"/>
                                          </p:val>
                                        </p:tav>
                                      </p:tavLst>
                                    </p:anim>
                                    <p:animEffect transition="in" filter="fade">
                                      <p:cBhvr>
                                        <p:cTn id="135" dur="1000"/>
                                        <p:tgtEl>
                                          <p:spTgt spid="44"/>
                                        </p:tgtEl>
                                      </p:cBhvr>
                                    </p:animEffect>
                                  </p:childTnLst>
                                </p:cTn>
                              </p:par>
                            </p:childTnLst>
                          </p:cTn>
                        </p:par>
                        <p:par>
                          <p:cTn id="136" fill="hold">
                            <p:stCondLst>
                              <p:cond delay="2000"/>
                            </p:stCondLst>
                            <p:childTnLst>
                              <p:par>
                                <p:cTn id="137" presetID="55" presetClass="entr" presetSubtype="0" fill="hold" nodeType="afterEffect">
                                  <p:stCondLst>
                                    <p:cond delay="0"/>
                                  </p:stCondLst>
                                  <p:childTnLst>
                                    <p:set>
                                      <p:cBhvr>
                                        <p:cTn id="138" dur="1" fill="hold">
                                          <p:stCondLst>
                                            <p:cond delay="0"/>
                                          </p:stCondLst>
                                        </p:cTn>
                                        <p:tgtEl>
                                          <p:spTgt spid="45"/>
                                        </p:tgtEl>
                                        <p:attrNameLst>
                                          <p:attrName>style.visibility</p:attrName>
                                        </p:attrNameLst>
                                      </p:cBhvr>
                                      <p:to>
                                        <p:strVal val="visible"/>
                                      </p:to>
                                    </p:set>
                                    <p:anim calcmode="lin" valueType="num">
                                      <p:cBhvr>
                                        <p:cTn id="139" dur="1000" fill="hold"/>
                                        <p:tgtEl>
                                          <p:spTgt spid="45"/>
                                        </p:tgtEl>
                                        <p:attrNameLst>
                                          <p:attrName>ppt_w</p:attrName>
                                        </p:attrNameLst>
                                      </p:cBhvr>
                                      <p:tavLst>
                                        <p:tav tm="0">
                                          <p:val>
                                            <p:strVal val="#ppt_w*0.70"/>
                                          </p:val>
                                        </p:tav>
                                        <p:tav tm="100000">
                                          <p:val>
                                            <p:strVal val="#ppt_w"/>
                                          </p:val>
                                        </p:tav>
                                      </p:tavLst>
                                    </p:anim>
                                    <p:anim calcmode="lin" valueType="num">
                                      <p:cBhvr>
                                        <p:cTn id="140" dur="1000" fill="hold"/>
                                        <p:tgtEl>
                                          <p:spTgt spid="45"/>
                                        </p:tgtEl>
                                        <p:attrNameLst>
                                          <p:attrName>ppt_h</p:attrName>
                                        </p:attrNameLst>
                                      </p:cBhvr>
                                      <p:tavLst>
                                        <p:tav tm="0">
                                          <p:val>
                                            <p:strVal val="#ppt_h"/>
                                          </p:val>
                                        </p:tav>
                                        <p:tav tm="100000">
                                          <p:val>
                                            <p:strVal val="#ppt_h"/>
                                          </p:val>
                                        </p:tav>
                                      </p:tavLst>
                                    </p:anim>
                                    <p:animEffect transition="in" filter="fade">
                                      <p:cBhvr>
                                        <p:cTn id="141" dur="1000"/>
                                        <p:tgtEl>
                                          <p:spTgt spid="45"/>
                                        </p:tgtEl>
                                      </p:cBhvr>
                                    </p:animEffect>
                                  </p:childTnLst>
                                </p:cTn>
                              </p:par>
                            </p:childTnLst>
                          </p:cTn>
                        </p:par>
                        <p:par>
                          <p:cTn id="142" fill="hold">
                            <p:stCondLst>
                              <p:cond delay="3000"/>
                            </p:stCondLst>
                            <p:childTnLst>
                              <p:par>
                                <p:cTn id="143" presetID="12" presetClass="entr" presetSubtype="4" fill="hold" grpId="0" nodeType="afterEffect">
                                  <p:stCondLst>
                                    <p:cond delay="0"/>
                                  </p:stCondLst>
                                  <p:childTnLst>
                                    <p:set>
                                      <p:cBhvr>
                                        <p:cTn id="144" dur="1" fill="hold">
                                          <p:stCondLst>
                                            <p:cond delay="0"/>
                                          </p:stCondLst>
                                        </p:cTn>
                                        <p:tgtEl>
                                          <p:spTgt spid="65"/>
                                        </p:tgtEl>
                                        <p:attrNameLst>
                                          <p:attrName>style.visibility</p:attrName>
                                        </p:attrNameLst>
                                      </p:cBhvr>
                                      <p:to>
                                        <p:strVal val="visible"/>
                                      </p:to>
                                    </p:set>
                                    <p:animEffect transition="in" filter="slide(fromBottom)">
                                      <p:cBhvr>
                                        <p:cTn id="145"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uiExpand="1" build="p"/>
      <p:bldP spid="39" grpId="0" animBg="1"/>
      <p:bldP spid="40" grpId="0" animBg="1"/>
      <p:bldP spid="41" grpId="0" animBg="1"/>
      <p:bldP spid="42" grpId="0" animBg="1"/>
      <p:bldP spid="43" grpId="0" animBg="1"/>
      <p:bldP spid="44" grpId="0" animBg="1"/>
      <p:bldP spid="61" grpId="0" animBg="1"/>
      <p:bldP spid="61" grpId="1" animBg="1"/>
      <p:bldP spid="62" grpId="0" animBg="1"/>
      <p:bldP spid="63" grpId="0" animBg="1"/>
      <p:bldP spid="63" grpId="1" animBg="1"/>
      <p:bldP spid="65" grpId="0" animBg="1"/>
      <p:bldP spid="66" grpId="0" animBg="1"/>
      <p:bldP spid="67" grpId="0" animBg="1"/>
      <p:bldP spid="68" grpId="0" animBg="1"/>
      <p:bldP spid="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sz="3200" dirty="0">
                <a:ea typeface="宋体" charset="-122"/>
              </a:rPr>
              <a:t>连接操作及其优化</a:t>
            </a:r>
          </a:p>
        </p:txBody>
      </p:sp>
      <p:sp>
        <p:nvSpPr>
          <p:cNvPr id="423939" name="Rectangle 3"/>
          <p:cNvSpPr>
            <a:spLocks noGrp="1" noChangeArrowheads="1"/>
          </p:cNvSpPr>
          <p:nvPr>
            <p:ph type="body" idx="1"/>
          </p:nvPr>
        </p:nvSpPr>
        <p:spPr>
          <a:xfrm>
            <a:off x="185738" y="1196752"/>
            <a:ext cx="8729662" cy="266429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索引连接</a:t>
            </a:r>
            <a:r>
              <a:rPr lang="en-US" altLang="zh-CN" sz="2400" dirty="0">
                <a:ea typeface="宋体" charset="-122"/>
              </a:rPr>
              <a:t>(index join)</a:t>
            </a:r>
            <a:r>
              <a:rPr lang="zh-CN" altLang="en-US" sz="2400" dirty="0">
                <a:ea typeface="宋体" charset="-122"/>
              </a:rPr>
              <a:t>方法</a:t>
            </a:r>
          </a:p>
          <a:p>
            <a:pPr lvl="1">
              <a:lnSpc>
                <a:spcPts val="3500"/>
              </a:lnSpc>
            </a:pPr>
            <a:r>
              <a:rPr lang="zh-CN" altLang="en-US" sz="2000" dirty="0">
                <a:ea typeface="宋体" charset="-122"/>
              </a:rPr>
              <a:t>在</a:t>
            </a:r>
            <a:r>
              <a:rPr lang="en-US" altLang="zh-CN" sz="2000" dirty="0">
                <a:ea typeface="宋体" charset="-122"/>
              </a:rPr>
              <a:t>SC</a:t>
            </a:r>
            <a:r>
              <a:rPr lang="zh-CN" altLang="en-US" sz="2000" dirty="0">
                <a:ea typeface="宋体" charset="-122"/>
              </a:rPr>
              <a:t>表</a:t>
            </a:r>
            <a:r>
              <a:rPr lang="en-US" altLang="zh-CN" sz="2000" dirty="0" err="1">
                <a:ea typeface="宋体" charset="-122"/>
              </a:rPr>
              <a:t>Sno</a:t>
            </a:r>
            <a:r>
              <a:rPr lang="zh-CN" altLang="en-US" sz="2000" dirty="0">
                <a:ea typeface="宋体" charset="-122"/>
              </a:rPr>
              <a:t>属性列上建立索引；</a:t>
            </a:r>
          </a:p>
          <a:p>
            <a:pPr lvl="1">
              <a:lnSpc>
                <a:spcPts val="3500"/>
              </a:lnSpc>
            </a:pPr>
            <a:r>
              <a:rPr lang="zh-CN" altLang="en-US" sz="2000" dirty="0">
                <a:ea typeface="宋体" charset="-122"/>
              </a:rPr>
              <a:t>对</a:t>
            </a:r>
            <a:r>
              <a:rPr lang="en-US" altLang="zh-CN" sz="2000" dirty="0">
                <a:ea typeface="宋体" charset="-122"/>
              </a:rPr>
              <a:t>Student</a:t>
            </a:r>
            <a:r>
              <a:rPr lang="zh-CN" altLang="en-US" sz="2000" dirty="0">
                <a:ea typeface="宋体" charset="-122"/>
              </a:rPr>
              <a:t>中每一个元组，由其</a:t>
            </a:r>
            <a:r>
              <a:rPr lang="en-US" altLang="zh-CN" sz="2000" dirty="0" err="1">
                <a:ea typeface="宋体" charset="-122"/>
              </a:rPr>
              <a:t>Sno</a:t>
            </a:r>
            <a:r>
              <a:rPr lang="zh-CN" altLang="en-US" sz="2000" dirty="0">
                <a:ea typeface="宋体" charset="-122"/>
              </a:rPr>
              <a:t>值通过</a:t>
            </a:r>
            <a:r>
              <a:rPr lang="en-US" altLang="zh-CN" sz="2000" dirty="0">
                <a:ea typeface="宋体" charset="-122"/>
              </a:rPr>
              <a:t>SC</a:t>
            </a:r>
            <a:r>
              <a:rPr lang="zh-CN" altLang="en-US" sz="2000" dirty="0">
                <a:ea typeface="宋体" charset="-122"/>
              </a:rPr>
              <a:t>的索引查找相应的</a:t>
            </a:r>
            <a:r>
              <a:rPr lang="en-US" altLang="zh-CN" sz="2000" dirty="0">
                <a:ea typeface="宋体" charset="-122"/>
              </a:rPr>
              <a:t>SC</a:t>
            </a:r>
            <a:r>
              <a:rPr lang="zh-CN" altLang="en-US" sz="2000" dirty="0">
                <a:ea typeface="宋体" charset="-122"/>
              </a:rPr>
              <a:t>元组，并进行连接操作； </a:t>
            </a:r>
          </a:p>
          <a:p>
            <a:pPr lvl="1">
              <a:lnSpc>
                <a:spcPts val="3500"/>
              </a:lnSpc>
            </a:pPr>
            <a:r>
              <a:rPr lang="zh-CN" altLang="en-US" sz="2000" dirty="0">
                <a:ea typeface="宋体" charset="-122"/>
              </a:rPr>
              <a:t>循环执行上述步骤，直到</a:t>
            </a:r>
            <a:r>
              <a:rPr lang="en-US" altLang="zh-CN" sz="2000" dirty="0">
                <a:ea typeface="宋体" charset="-122"/>
              </a:rPr>
              <a:t>Student</a:t>
            </a:r>
            <a:r>
              <a:rPr lang="zh-CN" altLang="en-US" sz="2000" dirty="0">
                <a:ea typeface="宋体" charset="-122"/>
              </a:rPr>
              <a:t>表中的元组处理完为止。 </a:t>
            </a:r>
          </a:p>
        </p:txBody>
      </p:sp>
    </p:spTree>
    <p:extLst>
      <p:ext uri="{BB962C8B-B14F-4D97-AF65-F5344CB8AC3E}">
        <p14:creationId xmlns:p14="http://schemas.microsoft.com/office/powerpoint/2010/main" val="202428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a typeface="宋体" charset="-122"/>
              </a:rPr>
              <a:t>连接操作及其优化</a:t>
            </a:r>
            <a:endParaRPr lang="zh-CN" altLang="en-US" dirty="0"/>
          </a:p>
        </p:txBody>
      </p:sp>
      <p:graphicFrame>
        <p:nvGraphicFramePr>
          <p:cNvPr id="4" name="Group 2"/>
          <p:cNvGraphicFramePr>
            <a:graphicFrameLocks noGrp="1"/>
          </p:cNvGraphicFramePr>
          <p:nvPr>
            <p:ph sz="half" idx="1"/>
            <p:extLst>
              <p:ext uri="{D42A27DB-BD31-4B8C-83A1-F6EECF244321}">
                <p14:modId xmlns:p14="http://schemas.microsoft.com/office/powerpoint/2010/main" val="3120762155"/>
              </p:ext>
            </p:extLst>
          </p:nvPr>
        </p:nvGraphicFramePr>
        <p:xfrm>
          <a:off x="187436" y="3753036"/>
          <a:ext cx="4572000" cy="2694941"/>
        </p:xfrm>
        <a:graphic>
          <a:graphicData uri="http://schemas.openxmlformats.org/drawingml/2006/table">
            <a:tbl>
              <a:tblPr/>
              <a:tblGrid>
                <a:gridCol w="944563">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Ssex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Sdept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69913">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7943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683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8102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bl>
          </a:graphicData>
        </a:graphic>
      </p:graphicFrame>
      <p:graphicFrame>
        <p:nvGraphicFramePr>
          <p:cNvPr id="5" name="Group 40"/>
          <p:cNvGraphicFramePr>
            <a:graphicFrameLocks/>
          </p:cNvGraphicFramePr>
          <p:nvPr>
            <p:extLst>
              <p:ext uri="{D42A27DB-BD31-4B8C-83A1-F6EECF244321}">
                <p14:modId xmlns:p14="http://schemas.microsoft.com/office/powerpoint/2010/main" val="547541977"/>
              </p:ext>
            </p:extLst>
          </p:nvPr>
        </p:nvGraphicFramePr>
        <p:xfrm>
          <a:off x="6324600" y="1158081"/>
          <a:ext cx="2819400" cy="4999039"/>
        </p:xfrm>
        <a:graphic>
          <a:graphicData uri="http://schemas.openxmlformats.org/drawingml/2006/table">
            <a:tbl>
              <a:tblPr/>
              <a:tblGrid>
                <a:gridCol w="9144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tblGrid>
              <a:tr h="609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Cno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a:ln>
                            <a:noFill/>
                          </a:ln>
                          <a:solidFill>
                            <a:schemeClr val="bg1"/>
                          </a:solidFill>
                          <a:effectLst/>
                          <a:latin typeface="Arial" charset="0"/>
                          <a:ea typeface="宋体" charset="-122"/>
                        </a:rPr>
                        <a:t>Grade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5"/>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6"/>
                  </a:ext>
                </a:extLst>
              </a:tr>
              <a:tr h="54768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7"/>
                  </a:ext>
                </a:extLst>
              </a:tr>
              <a:tr h="54927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8"/>
                  </a:ext>
                </a:extLst>
              </a:tr>
            </a:tbl>
          </a:graphicData>
        </a:graphic>
      </p:graphicFrame>
      <p:graphicFrame>
        <p:nvGraphicFramePr>
          <p:cNvPr id="6" name="Group 2"/>
          <p:cNvGraphicFramePr>
            <a:graphicFrameLocks/>
          </p:cNvGraphicFramePr>
          <p:nvPr>
            <p:extLst>
              <p:ext uri="{D42A27DB-BD31-4B8C-83A1-F6EECF244321}">
                <p14:modId xmlns:p14="http://schemas.microsoft.com/office/powerpoint/2010/main" val="1595785004"/>
              </p:ext>
            </p:extLst>
          </p:nvPr>
        </p:nvGraphicFramePr>
        <p:xfrm>
          <a:off x="2963578" y="980728"/>
          <a:ext cx="1965325" cy="2485239"/>
        </p:xfrm>
        <a:graphic>
          <a:graphicData uri="http://schemas.openxmlformats.org/drawingml/2006/table">
            <a:tbl>
              <a:tblPr/>
              <a:tblGrid>
                <a:gridCol w="944563">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tblGrid>
              <a:tr h="321665">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a:ln>
                            <a:noFill/>
                          </a:ln>
                          <a:solidFill>
                            <a:schemeClr val="bg1"/>
                          </a:solidFill>
                          <a:effectLst/>
                          <a:latin typeface="Arial" charset="0"/>
                          <a:ea typeface="宋体" charset="-122"/>
                        </a:rPr>
                        <a:t>指 针</a:t>
                      </a:r>
                      <a:endParaRPr kumimoji="0" lang="en-US" altLang="zh-CN" sz="20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52043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0" i="0" u="none" strike="noStrike" cap="none" normalizeH="0" baseline="0" dirty="0">
                        <a:ln>
                          <a:noFill/>
                        </a:ln>
                        <a:solidFill>
                          <a:schemeClr val="tx2"/>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1"/>
                  </a:ext>
                </a:extLst>
              </a:tr>
              <a:tr h="520438">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0" i="0" u="none" strike="noStrike" cap="none" normalizeH="0" baseline="0" dirty="0">
                        <a:ln>
                          <a:noFill/>
                        </a:ln>
                        <a:solidFill>
                          <a:schemeClr val="tx2"/>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2"/>
                  </a:ext>
                </a:extLst>
              </a:tr>
              <a:tr h="529136">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0" i="0" u="none" strike="noStrike" cap="none" normalizeH="0" baseline="0" dirty="0">
                        <a:ln>
                          <a:noFill/>
                        </a:ln>
                        <a:solidFill>
                          <a:schemeClr val="tx2"/>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3"/>
                  </a:ext>
                </a:extLst>
              </a:tr>
              <a:tr h="51898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0" i="0" u="none" strike="noStrike" cap="none" normalizeH="0" baseline="0" dirty="0">
                        <a:ln>
                          <a:noFill/>
                        </a:ln>
                        <a:solidFill>
                          <a:schemeClr val="tx2"/>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extLst>
                  <a:ext uri="{0D108BD9-81ED-4DB2-BD59-A6C34878D82A}">
                    <a16:rowId xmlns:a16="http://schemas.microsoft.com/office/drawing/2014/main" val="10004"/>
                  </a:ext>
                </a:extLst>
              </a:tr>
            </a:tbl>
          </a:graphicData>
        </a:graphic>
      </p:graphicFrame>
      <p:sp>
        <p:nvSpPr>
          <p:cNvPr id="7" name="TextBox 6"/>
          <p:cNvSpPr txBox="1"/>
          <p:nvPr/>
        </p:nvSpPr>
        <p:spPr>
          <a:xfrm>
            <a:off x="998896" y="980728"/>
            <a:ext cx="1896673" cy="400110"/>
          </a:xfrm>
          <a:prstGeom prst="rect">
            <a:avLst/>
          </a:prstGeom>
          <a:solidFill>
            <a:srgbClr val="FFFF00"/>
          </a:solidFill>
        </p:spPr>
        <p:txBody>
          <a:bodyPr wrap="none" rtlCol="0">
            <a:spAutoFit/>
          </a:bodyPr>
          <a:lstStyle/>
          <a:p>
            <a:r>
              <a:rPr lang="en-US" altLang="zh-CN" dirty="0" err="1">
                <a:solidFill>
                  <a:schemeClr val="tx1"/>
                </a:solidFill>
              </a:rPr>
              <a:t>Sno</a:t>
            </a:r>
            <a:r>
              <a:rPr lang="zh-CN" altLang="en-US" dirty="0">
                <a:solidFill>
                  <a:schemeClr val="tx1"/>
                </a:solidFill>
              </a:rPr>
              <a:t>上的索引表</a:t>
            </a:r>
          </a:p>
        </p:txBody>
      </p:sp>
      <p:sp>
        <p:nvSpPr>
          <p:cNvPr id="9" name="Line 83"/>
          <p:cNvSpPr>
            <a:spLocks noChangeShapeType="1"/>
          </p:cNvSpPr>
          <p:nvPr/>
        </p:nvSpPr>
        <p:spPr bwMode="auto">
          <a:xfrm>
            <a:off x="4211960" y="1628800"/>
            <a:ext cx="1732209" cy="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4"/>
          <p:cNvSpPr>
            <a:spLocks noChangeShapeType="1"/>
          </p:cNvSpPr>
          <p:nvPr/>
        </p:nvSpPr>
        <p:spPr bwMode="auto">
          <a:xfrm>
            <a:off x="5944169" y="1628800"/>
            <a:ext cx="0" cy="4248472"/>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5"/>
          <p:cNvSpPr>
            <a:spLocks noChangeShapeType="1"/>
          </p:cNvSpPr>
          <p:nvPr/>
        </p:nvSpPr>
        <p:spPr bwMode="auto">
          <a:xfrm>
            <a:off x="5932796" y="3140968"/>
            <a:ext cx="4191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85"/>
          <p:cNvSpPr>
            <a:spLocks noChangeShapeType="1"/>
          </p:cNvSpPr>
          <p:nvPr/>
        </p:nvSpPr>
        <p:spPr bwMode="auto">
          <a:xfrm>
            <a:off x="5944169" y="3717032"/>
            <a:ext cx="4191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85"/>
          <p:cNvSpPr>
            <a:spLocks noChangeShapeType="1"/>
          </p:cNvSpPr>
          <p:nvPr/>
        </p:nvSpPr>
        <p:spPr bwMode="auto">
          <a:xfrm>
            <a:off x="5949571" y="5877272"/>
            <a:ext cx="4191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83"/>
          <p:cNvSpPr>
            <a:spLocks noChangeShapeType="1"/>
          </p:cNvSpPr>
          <p:nvPr/>
        </p:nvSpPr>
        <p:spPr bwMode="auto">
          <a:xfrm>
            <a:off x="4211960" y="2132856"/>
            <a:ext cx="151216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84"/>
          <p:cNvSpPr>
            <a:spLocks noChangeShapeType="1"/>
          </p:cNvSpPr>
          <p:nvPr/>
        </p:nvSpPr>
        <p:spPr bwMode="auto">
          <a:xfrm>
            <a:off x="5724128" y="2132856"/>
            <a:ext cx="0" cy="316835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85"/>
          <p:cNvSpPr>
            <a:spLocks noChangeShapeType="1"/>
          </p:cNvSpPr>
          <p:nvPr/>
        </p:nvSpPr>
        <p:spPr bwMode="auto">
          <a:xfrm>
            <a:off x="5740020" y="2636912"/>
            <a:ext cx="584579"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85"/>
          <p:cNvSpPr>
            <a:spLocks noChangeShapeType="1"/>
          </p:cNvSpPr>
          <p:nvPr/>
        </p:nvSpPr>
        <p:spPr bwMode="auto">
          <a:xfrm>
            <a:off x="5724127" y="4221088"/>
            <a:ext cx="600471"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85"/>
          <p:cNvSpPr>
            <a:spLocks noChangeShapeType="1"/>
          </p:cNvSpPr>
          <p:nvPr/>
        </p:nvSpPr>
        <p:spPr bwMode="auto">
          <a:xfrm>
            <a:off x="5743176" y="5301208"/>
            <a:ext cx="58142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83"/>
          <p:cNvSpPr>
            <a:spLocks noChangeShapeType="1"/>
          </p:cNvSpPr>
          <p:nvPr/>
        </p:nvSpPr>
        <p:spPr bwMode="auto">
          <a:xfrm>
            <a:off x="4211961" y="3212976"/>
            <a:ext cx="11521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84"/>
          <p:cNvSpPr>
            <a:spLocks noChangeShapeType="1"/>
          </p:cNvSpPr>
          <p:nvPr/>
        </p:nvSpPr>
        <p:spPr bwMode="auto">
          <a:xfrm>
            <a:off x="5364088" y="1957776"/>
            <a:ext cx="0" cy="1255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85"/>
          <p:cNvSpPr>
            <a:spLocks noChangeShapeType="1"/>
          </p:cNvSpPr>
          <p:nvPr/>
        </p:nvSpPr>
        <p:spPr bwMode="auto">
          <a:xfrm>
            <a:off x="5364088" y="1957776"/>
            <a:ext cx="96051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85"/>
          <p:cNvSpPr>
            <a:spLocks noChangeShapeType="1"/>
          </p:cNvSpPr>
          <p:nvPr/>
        </p:nvSpPr>
        <p:spPr bwMode="auto">
          <a:xfrm>
            <a:off x="5932796" y="4797152"/>
            <a:ext cx="4191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任意多边形 29"/>
          <p:cNvSpPr/>
          <p:nvPr/>
        </p:nvSpPr>
        <p:spPr bwMode="auto">
          <a:xfrm>
            <a:off x="998897" y="2388358"/>
            <a:ext cx="1867134" cy="1328674"/>
          </a:xfrm>
          <a:custGeom>
            <a:avLst/>
            <a:gdLst>
              <a:gd name="connsiteX0" fmla="*/ 0 w 1569493"/>
              <a:gd name="connsiteY0" fmla="*/ 1310185 h 1310185"/>
              <a:gd name="connsiteX1" fmla="*/ 341194 w 1569493"/>
              <a:gd name="connsiteY1" fmla="*/ 477672 h 1310185"/>
              <a:gd name="connsiteX2" fmla="*/ 1569493 w 1569493"/>
              <a:gd name="connsiteY2" fmla="*/ 0 h 1310185"/>
            </a:gdLst>
            <a:ahLst/>
            <a:cxnLst>
              <a:cxn ang="0">
                <a:pos x="connsiteX0" y="connsiteY0"/>
              </a:cxn>
              <a:cxn ang="0">
                <a:pos x="connsiteX1" y="connsiteY1"/>
              </a:cxn>
              <a:cxn ang="0">
                <a:pos x="connsiteX2" y="connsiteY2"/>
              </a:cxn>
            </a:cxnLst>
            <a:rect l="l" t="t" r="r" b="b"/>
            <a:pathLst>
              <a:path w="1569493" h="1310185">
                <a:moveTo>
                  <a:pt x="0" y="1310185"/>
                </a:moveTo>
                <a:cubicBezTo>
                  <a:pt x="39806" y="1003110"/>
                  <a:pt x="79612" y="696036"/>
                  <a:pt x="341194" y="477672"/>
                </a:cubicBezTo>
                <a:cubicBezTo>
                  <a:pt x="602776" y="259308"/>
                  <a:pt x="1086134" y="129654"/>
                  <a:pt x="1569493" y="0"/>
                </a:cubicBezTo>
              </a:path>
            </a:pathLst>
          </a:cu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1915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0-#ppt_h/2"/>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0-#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0-#ppt_w/2"/>
                                          </p:val>
                                        </p:tav>
                                        <p:tav tm="100000">
                                          <p:val>
                                            <p:strVal val="#ppt_x"/>
                                          </p:val>
                                        </p:tav>
                                      </p:tavLst>
                                    </p:anim>
                                    <p:anim calcmode="lin" valueType="num">
                                      <p:cBhvr additive="base">
                                        <p:cTn id="5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0-#ppt_w/2"/>
                                          </p:val>
                                        </p:tav>
                                        <p:tav tm="100000">
                                          <p:val>
                                            <p:strVal val="#ppt_x"/>
                                          </p:val>
                                        </p:tav>
                                      </p:tavLst>
                                    </p:anim>
                                    <p:anim calcmode="lin" valueType="num">
                                      <p:cBhvr additive="base">
                                        <p:cTn id="64" dur="500" fill="hold"/>
                                        <p:tgtEl>
                                          <p:spTgt spid="24"/>
                                        </p:tgtEl>
                                        <p:attrNameLst>
                                          <p:attrName>ppt_y</p:attrName>
                                        </p:attrNameLst>
                                      </p:cBhvr>
                                      <p:tavLst>
                                        <p:tav tm="0">
                                          <p:val>
                                            <p:strVal val="#ppt_y"/>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0-#ppt_h/2"/>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0-#ppt_w/2"/>
                                          </p:val>
                                        </p:tav>
                                        <p:tav tm="100000">
                                          <p:val>
                                            <p:strVal val="#ppt_x"/>
                                          </p:val>
                                        </p:tav>
                                      </p:tavLst>
                                    </p:anim>
                                    <p:anim calcmode="lin" valueType="num">
                                      <p:cBhvr additive="base">
                                        <p:cTn id="7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barn(inVertical)">
                                      <p:cBhvr>
                                        <p:cTn id="77" dur="500"/>
                                        <p:tgtEl>
                                          <p:spTgt spid="4"/>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barn(inVertical)">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4" grpId="0" animBg="1"/>
      <p:bldP spid="25" grpId="0" animBg="1"/>
      <p:bldP spid="26"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sz="3200" dirty="0">
                <a:ea typeface="宋体" charset="-122"/>
              </a:rPr>
              <a:t>连接操作及其优化</a:t>
            </a:r>
          </a:p>
        </p:txBody>
      </p:sp>
      <p:sp>
        <p:nvSpPr>
          <p:cNvPr id="427011" name="Rectangle 3"/>
          <p:cNvSpPr>
            <a:spLocks noGrp="1" noChangeArrowheads="1"/>
          </p:cNvSpPr>
          <p:nvPr>
            <p:ph type="body" idx="1"/>
          </p:nvPr>
        </p:nvSpPr>
        <p:spPr>
          <a:xfrm>
            <a:off x="185738" y="980728"/>
            <a:ext cx="8850758" cy="5400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en-US" altLang="zh-CN" sz="2400" dirty="0">
                <a:ea typeface="宋体" charset="-122"/>
              </a:rPr>
              <a:t>Hash Join</a:t>
            </a:r>
            <a:r>
              <a:rPr lang="zh-CN" altLang="en-US" sz="2400" dirty="0">
                <a:ea typeface="宋体" charset="-122"/>
              </a:rPr>
              <a:t>方法 </a:t>
            </a:r>
          </a:p>
          <a:p>
            <a:pPr lvl="1">
              <a:lnSpc>
                <a:spcPts val="3500"/>
              </a:lnSpc>
            </a:pPr>
            <a:r>
              <a:rPr lang="zh-CN" altLang="en-US" sz="2000" dirty="0">
                <a:ea typeface="宋体" charset="-122"/>
              </a:rPr>
              <a:t>把连接属性作为</a:t>
            </a:r>
            <a:r>
              <a:rPr lang="en-US" altLang="zh-CN" sz="2000" dirty="0">
                <a:ea typeface="宋体" charset="-122"/>
              </a:rPr>
              <a:t>hash</a:t>
            </a:r>
            <a:r>
              <a:rPr lang="zh-CN" altLang="en-US" sz="2000" dirty="0">
                <a:ea typeface="宋体" charset="-122"/>
              </a:rPr>
              <a:t>码，用一个</a:t>
            </a:r>
            <a:r>
              <a:rPr lang="en-US" altLang="zh-CN" sz="2000" dirty="0">
                <a:ea typeface="宋体" charset="-122"/>
              </a:rPr>
              <a:t>hash</a:t>
            </a:r>
            <a:r>
              <a:rPr lang="zh-CN" altLang="en-US" sz="2000" dirty="0">
                <a:ea typeface="宋体" charset="-122"/>
              </a:rPr>
              <a:t>函数把</a:t>
            </a:r>
            <a:r>
              <a:rPr lang="en-US" altLang="zh-CN" sz="2000" dirty="0">
                <a:ea typeface="宋体" charset="-122"/>
              </a:rPr>
              <a:t>R</a:t>
            </a:r>
            <a:r>
              <a:rPr lang="zh-CN" altLang="en-US" sz="2000" dirty="0">
                <a:ea typeface="宋体" charset="-122"/>
              </a:rPr>
              <a:t>和</a:t>
            </a:r>
            <a:r>
              <a:rPr lang="en-US" altLang="zh-CN" sz="2000" dirty="0">
                <a:ea typeface="宋体" charset="-122"/>
              </a:rPr>
              <a:t>S</a:t>
            </a:r>
            <a:r>
              <a:rPr lang="zh-CN" altLang="en-US" sz="2000" dirty="0">
                <a:ea typeface="宋体" charset="-122"/>
              </a:rPr>
              <a:t>中的元组散列到不同的</a:t>
            </a:r>
            <a:r>
              <a:rPr lang="en-US" altLang="zh-CN" sz="2000" dirty="0">
                <a:ea typeface="宋体" charset="-122"/>
              </a:rPr>
              <a:t>hash</a:t>
            </a:r>
            <a:r>
              <a:rPr lang="zh-CN" altLang="en-US" sz="2000" dirty="0">
                <a:ea typeface="宋体" charset="-122"/>
              </a:rPr>
              <a:t>桶中，在每个桶中独立做连接操作。</a:t>
            </a:r>
          </a:p>
          <a:p>
            <a:pPr lvl="1">
              <a:lnSpc>
                <a:spcPts val="3500"/>
              </a:lnSpc>
            </a:pPr>
            <a:r>
              <a:rPr lang="zh-CN" altLang="en-US" sz="2000" dirty="0">
                <a:ea typeface="宋体" charset="-122"/>
              </a:rPr>
              <a:t>具体步骤：</a:t>
            </a:r>
          </a:p>
          <a:p>
            <a:pPr lvl="2">
              <a:lnSpc>
                <a:spcPts val="3500"/>
              </a:lnSpc>
            </a:pPr>
            <a:r>
              <a:rPr lang="zh-CN" altLang="en-US" sz="1800" dirty="0"/>
              <a:t>划分阶段</a:t>
            </a:r>
          </a:p>
          <a:p>
            <a:pPr lvl="3">
              <a:lnSpc>
                <a:spcPts val="3500"/>
              </a:lnSpc>
            </a:pPr>
            <a:r>
              <a:rPr lang="zh-CN" altLang="en-US" sz="1800" dirty="0"/>
              <a:t>对包含较少元组（假设是</a:t>
            </a:r>
            <a:r>
              <a:rPr lang="en-US" altLang="zh-CN" sz="1800" dirty="0"/>
              <a:t>R</a:t>
            </a:r>
            <a:r>
              <a:rPr lang="zh-CN" altLang="en-US" sz="1800" dirty="0"/>
              <a:t>）的表进行扫描处理；</a:t>
            </a:r>
          </a:p>
          <a:p>
            <a:pPr lvl="3">
              <a:lnSpc>
                <a:spcPts val="3500"/>
              </a:lnSpc>
            </a:pPr>
            <a:r>
              <a:rPr lang="zh-CN" altLang="en-US" sz="1800" dirty="0"/>
              <a:t>把它的元组按</a:t>
            </a:r>
            <a:r>
              <a:rPr lang="en-US" altLang="zh-CN" sz="1800" dirty="0"/>
              <a:t>hash</a:t>
            </a:r>
            <a:r>
              <a:rPr lang="zh-CN" altLang="en-US" sz="1800" dirty="0"/>
              <a:t>函数散列到各个桶中；</a:t>
            </a:r>
          </a:p>
          <a:p>
            <a:pPr lvl="2">
              <a:lnSpc>
                <a:spcPts val="3500"/>
              </a:lnSpc>
            </a:pPr>
            <a:r>
              <a:rPr lang="zh-CN" altLang="en-US" sz="1800" dirty="0"/>
              <a:t>试探阶段（或连接阶段）</a:t>
            </a:r>
            <a:r>
              <a:rPr lang="en-US" altLang="zh-CN" sz="1800" dirty="0"/>
              <a:t> </a:t>
            </a:r>
          </a:p>
          <a:p>
            <a:pPr lvl="3">
              <a:lnSpc>
                <a:spcPts val="3500"/>
              </a:lnSpc>
            </a:pPr>
            <a:r>
              <a:rPr lang="zh-CN" altLang="en-US" sz="1800" dirty="0"/>
              <a:t>对另一个表（</a:t>
            </a:r>
            <a:r>
              <a:rPr lang="en-US" altLang="zh-CN" sz="1800" dirty="0"/>
              <a:t>S</a:t>
            </a:r>
            <a:r>
              <a:rPr lang="zh-CN" altLang="en-US" sz="1800" dirty="0"/>
              <a:t>）进行扫描处理；</a:t>
            </a:r>
          </a:p>
          <a:p>
            <a:pPr lvl="3">
              <a:lnSpc>
                <a:spcPts val="3500"/>
              </a:lnSpc>
            </a:pPr>
            <a:r>
              <a:rPr lang="zh-CN" altLang="en-US" sz="1800" dirty="0"/>
              <a:t>把</a:t>
            </a:r>
            <a:r>
              <a:rPr lang="en-US" altLang="zh-CN" sz="1800" dirty="0"/>
              <a:t>S</a:t>
            </a:r>
            <a:r>
              <a:rPr lang="zh-CN" altLang="en-US" sz="1800" dirty="0"/>
              <a:t>的元组按照同样的按列函数散列到对应的桶中；</a:t>
            </a:r>
          </a:p>
          <a:p>
            <a:pPr lvl="3">
              <a:lnSpc>
                <a:spcPts val="3500"/>
              </a:lnSpc>
            </a:pPr>
            <a:r>
              <a:rPr lang="zh-CN" altLang="en-US" sz="1800" dirty="0"/>
              <a:t>在每一个桶中进行连接操作。</a:t>
            </a:r>
          </a:p>
        </p:txBody>
      </p:sp>
    </p:spTree>
    <p:extLst>
      <p:ext uri="{BB962C8B-B14F-4D97-AF65-F5344CB8AC3E}">
        <p14:creationId xmlns:p14="http://schemas.microsoft.com/office/powerpoint/2010/main" val="272348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关于查询处理</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选择操作及其优化</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连接操作及其优化</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基于关系代数的优化</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物理优化</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ph sz="half" idx="1"/>
            <p:extLst>
              <p:ext uri="{D42A27DB-BD31-4B8C-83A1-F6EECF244321}">
                <p14:modId xmlns:p14="http://schemas.microsoft.com/office/powerpoint/2010/main" val="3435373592"/>
              </p:ext>
            </p:extLst>
          </p:nvPr>
        </p:nvGraphicFramePr>
        <p:xfrm>
          <a:off x="1073141" y="1094181"/>
          <a:ext cx="4248471" cy="2226567"/>
        </p:xfrm>
        <a:graphic>
          <a:graphicData uri="http://schemas.openxmlformats.org/drawingml/2006/table">
            <a:tbl>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tblGrid>
              <a:tr h="360786">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err="1">
                          <a:ln>
                            <a:noFill/>
                          </a:ln>
                          <a:solidFill>
                            <a:schemeClr val="bg1"/>
                          </a:solidFill>
                          <a:effectLst/>
                          <a:latin typeface="Arial" charset="0"/>
                          <a:ea typeface="宋体" charset="-122"/>
                        </a:rPr>
                        <a:t>Sno</a:t>
                      </a:r>
                      <a:endParaRPr kumimoji="0" lang="en-US" altLang="zh-CN" sz="16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bg1"/>
                          </a:solidFill>
                          <a:effectLst/>
                          <a:latin typeface="Arial" charset="0"/>
                          <a:ea typeface="宋体" charset="-122"/>
                        </a:rPr>
                        <a:t>Sname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err="1">
                          <a:ln>
                            <a:noFill/>
                          </a:ln>
                          <a:solidFill>
                            <a:schemeClr val="bg1"/>
                          </a:solidFill>
                          <a:effectLst/>
                          <a:latin typeface="Arial" charset="0"/>
                          <a:ea typeface="宋体" charset="-122"/>
                        </a:rPr>
                        <a:t>Ssex</a:t>
                      </a:r>
                      <a:endParaRPr kumimoji="0" lang="en-US" altLang="zh-CN" sz="16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宋体" charset="-122"/>
                        </a:rPr>
                        <a:t>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bg1"/>
                          </a:solidFill>
                          <a:effectLst/>
                          <a:latin typeface="Arial" charset="0"/>
                          <a:ea typeface="宋体" charset="-122"/>
                        </a:rPr>
                        <a:t>Sdept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46258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70311">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6129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计算机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71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0" i="0" u="none" strike="noStrike" cap="none" normalizeH="0" baseline="0" dirty="0">
                          <a:ln>
                            <a:noFill/>
                          </a:ln>
                          <a:solidFill>
                            <a:schemeClr val="tx2"/>
                          </a:solidFill>
                          <a:effectLst/>
                          <a:latin typeface="Arial" charset="0"/>
                          <a:ea typeface="宋体" charset="-122"/>
                        </a:rPr>
                        <a:t>通信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19" name="矩形 18"/>
          <p:cNvSpPr/>
          <p:nvPr/>
        </p:nvSpPr>
        <p:spPr bwMode="auto">
          <a:xfrm>
            <a:off x="971600" y="3353797"/>
            <a:ext cx="4767418" cy="3017085"/>
          </a:xfrm>
          <a:prstGeom prst="rect">
            <a:avLst/>
          </a:prstGeom>
          <a:solidFill>
            <a:schemeClr val="accent3"/>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 name="标题 1"/>
          <p:cNvSpPr>
            <a:spLocks noGrp="1"/>
          </p:cNvSpPr>
          <p:nvPr>
            <p:ph type="title"/>
          </p:nvPr>
        </p:nvSpPr>
        <p:spPr/>
        <p:txBody>
          <a:bodyPr/>
          <a:lstStyle/>
          <a:p>
            <a:r>
              <a:rPr lang="zh-CN" altLang="en-US" sz="2800" dirty="0">
                <a:ea typeface="宋体" charset="-122"/>
              </a:rPr>
              <a:t>连接操作及其优化</a:t>
            </a:r>
            <a:endParaRPr lang="zh-CN" altLang="en-US" dirty="0"/>
          </a:p>
        </p:txBody>
      </p:sp>
      <p:graphicFrame>
        <p:nvGraphicFramePr>
          <p:cNvPr id="5" name="Group 40"/>
          <p:cNvGraphicFramePr>
            <a:graphicFrameLocks/>
          </p:cNvGraphicFramePr>
          <p:nvPr>
            <p:extLst>
              <p:ext uri="{D42A27DB-BD31-4B8C-83A1-F6EECF244321}">
                <p14:modId xmlns:p14="http://schemas.microsoft.com/office/powerpoint/2010/main" val="3604749922"/>
              </p:ext>
            </p:extLst>
          </p:nvPr>
        </p:nvGraphicFramePr>
        <p:xfrm>
          <a:off x="6376249" y="115060"/>
          <a:ext cx="2593015" cy="3727472"/>
        </p:xfrm>
        <a:graphic>
          <a:graphicData uri="http://schemas.openxmlformats.org/drawingml/2006/table">
            <a:tbl>
              <a:tblPr/>
              <a:tblGrid>
                <a:gridCol w="840978">
                  <a:extLst>
                    <a:ext uri="{9D8B030D-6E8A-4147-A177-3AD203B41FA5}">
                      <a16:colId xmlns:a16="http://schemas.microsoft.com/office/drawing/2014/main" val="20000"/>
                    </a:ext>
                  </a:extLst>
                </a:gridCol>
                <a:gridCol w="899379">
                  <a:extLst>
                    <a:ext uri="{9D8B030D-6E8A-4147-A177-3AD203B41FA5}">
                      <a16:colId xmlns:a16="http://schemas.microsoft.com/office/drawing/2014/main" val="20001"/>
                    </a:ext>
                  </a:extLst>
                </a:gridCol>
                <a:gridCol w="852658">
                  <a:extLst>
                    <a:ext uri="{9D8B030D-6E8A-4147-A177-3AD203B41FA5}">
                      <a16:colId xmlns:a16="http://schemas.microsoft.com/office/drawing/2014/main" val="20002"/>
                    </a:ext>
                  </a:extLst>
                </a:gridCol>
              </a:tblGrid>
              <a:tr h="454541">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dirty="0" err="1">
                          <a:ln>
                            <a:noFill/>
                          </a:ln>
                          <a:solidFill>
                            <a:schemeClr val="bg1"/>
                          </a:solidFill>
                          <a:effectLst/>
                          <a:latin typeface="Arial" charset="0"/>
                          <a:ea typeface="宋体" charset="-122"/>
                        </a:rPr>
                        <a:t>Sno</a:t>
                      </a:r>
                      <a:endParaRPr kumimoji="0" lang="en-US" altLang="zh-CN" sz="1600" b="1" i="0" u="none" strike="noStrike" cap="none" normalizeH="0" baseline="0" dirty="0">
                        <a:ln>
                          <a:noFill/>
                        </a:ln>
                        <a:solidFill>
                          <a:schemeClr val="bg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bg1"/>
                          </a:solidFill>
                          <a:effectLst/>
                          <a:latin typeface="Arial" charset="0"/>
                          <a:ea typeface="宋体" charset="-122"/>
                        </a:rPr>
                        <a:t>Cno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a:ln>
                            <a:noFill/>
                          </a:ln>
                          <a:solidFill>
                            <a:schemeClr val="bg1"/>
                          </a:solidFill>
                          <a:effectLst/>
                          <a:latin typeface="Arial" charset="0"/>
                          <a:ea typeface="宋体" charset="-122"/>
                        </a:rPr>
                        <a:t>Grade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extLst>
                  <a:ext uri="{0D108BD9-81ED-4DB2-BD59-A6C34878D82A}">
                    <a16:rowId xmlns:a16="http://schemas.microsoft.com/office/drawing/2014/main" val="10000"/>
                  </a:ext>
                </a:extLst>
              </a:tr>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1"/>
                  </a:ext>
                </a:extLst>
              </a:tr>
              <a:tr h="40837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2"/>
                  </a:ext>
                </a:extLst>
              </a:tr>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3"/>
                  </a:ext>
                </a:extLst>
              </a:tr>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4"/>
                  </a:ext>
                </a:extLst>
              </a:tr>
              <a:tr h="40837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5"/>
                  </a:ext>
                </a:extLst>
              </a:tr>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6"/>
                  </a:ext>
                </a:extLst>
              </a:tr>
              <a:tr h="40837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7"/>
                  </a:ext>
                </a:extLst>
              </a:tr>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0" i="0" u="none" strike="noStrike" cap="none" normalizeH="0" baseline="0" dirty="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8"/>
                  </a:ext>
                </a:extLst>
              </a:tr>
            </a:tbl>
          </a:graphicData>
        </a:graphic>
      </p:graphicFrame>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84" y="4581127"/>
            <a:ext cx="216468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479" y="4013860"/>
            <a:ext cx="216468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629" y="4034927"/>
            <a:ext cx="216468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876" y="4703575"/>
            <a:ext cx="216468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2216976921"/>
              </p:ext>
            </p:extLst>
          </p:nvPr>
        </p:nvGraphicFramePr>
        <p:xfrm>
          <a:off x="2434646" y="5334964"/>
          <a:ext cx="2124234" cy="461290"/>
        </p:xfrm>
        <a:graphic>
          <a:graphicData uri="http://schemas.openxmlformats.org/drawingml/2006/table">
            <a:tbl>
              <a:tblPr/>
              <a:tblGrid>
                <a:gridCol w="767084">
                  <a:extLst>
                    <a:ext uri="{9D8B030D-6E8A-4147-A177-3AD203B41FA5}">
                      <a16:colId xmlns:a16="http://schemas.microsoft.com/office/drawing/2014/main" val="20000"/>
                    </a:ext>
                  </a:extLst>
                </a:gridCol>
                <a:gridCol w="767085">
                  <a:extLst>
                    <a:ext uri="{9D8B030D-6E8A-4147-A177-3AD203B41FA5}">
                      <a16:colId xmlns:a16="http://schemas.microsoft.com/office/drawing/2014/main" val="20001"/>
                    </a:ext>
                  </a:extLst>
                </a:gridCol>
                <a:gridCol w="590065">
                  <a:extLst>
                    <a:ext uri="{9D8B030D-6E8A-4147-A177-3AD203B41FA5}">
                      <a16:colId xmlns:a16="http://schemas.microsoft.com/office/drawing/2014/main" val="20002"/>
                    </a:ext>
                  </a:extLst>
                </a:gridCol>
              </a:tblGrid>
              <a:tr h="46129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周丹阳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3344859"/>
              </p:ext>
            </p:extLst>
          </p:nvPr>
        </p:nvGraphicFramePr>
        <p:xfrm>
          <a:off x="6968005" y="5335160"/>
          <a:ext cx="2044312" cy="470311"/>
        </p:xfrm>
        <a:graphic>
          <a:graphicData uri="http://schemas.openxmlformats.org/drawingml/2006/table">
            <a:tbl>
              <a:tblPr/>
              <a:tblGrid>
                <a:gridCol w="738223">
                  <a:extLst>
                    <a:ext uri="{9D8B030D-6E8A-4147-A177-3AD203B41FA5}">
                      <a16:colId xmlns:a16="http://schemas.microsoft.com/office/drawing/2014/main" val="20000"/>
                    </a:ext>
                  </a:extLst>
                </a:gridCol>
                <a:gridCol w="738224">
                  <a:extLst>
                    <a:ext uri="{9D8B030D-6E8A-4147-A177-3AD203B41FA5}">
                      <a16:colId xmlns:a16="http://schemas.microsoft.com/office/drawing/2014/main" val="20001"/>
                    </a:ext>
                  </a:extLst>
                </a:gridCol>
                <a:gridCol w="567865">
                  <a:extLst>
                    <a:ext uri="{9D8B030D-6E8A-4147-A177-3AD203B41FA5}">
                      <a16:colId xmlns:a16="http://schemas.microsoft.com/office/drawing/2014/main" val="20002"/>
                    </a:ext>
                  </a:extLst>
                </a:gridCol>
              </a:tblGrid>
              <a:tr h="470311">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09302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梅 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592910612"/>
              </p:ext>
            </p:extLst>
          </p:nvPr>
        </p:nvGraphicFramePr>
        <p:xfrm>
          <a:off x="4745877" y="6014123"/>
          <a:ext cx="2164679" cy="462580"/>
        </p:xfrm>
        <a:graphic>
          <a:graphicData uri="http://schemas.openxmlformats.org/drawingml/2006/table">
            <a:tbl>
              <a:tblPr/>
              <a:tblGrid>
                <a:gridCol w="781689">
                  <a:extLst>
                    <a:ext uri="{9D8B030D-6E8A-4147-A177-3AD203B41FA5}">
                      <a16:colId xmlns:a16="http://schemas.microsoft.com/office/drawing/2014/main" val="20000"/>
                    </a:ext>
                  </a:extLst>
                </a:gridCol>
                <a:gridCol w="781690">
                  <a:extLst>
                    <a:ext uri="{9D8B030D-6E8A-4147-A177-3AD203B41FA5}">
                      <a16:colId xmlns:a16="http://schemas.microsoft.com/office/drawing/2014/main" val="20001"/>
                    </a:ext>
                  </a:extLst>
                </a:gridCol>
                <a:gridCol w="601300">
                  <a:extLst>
                    <a:ext uri="{9D8B030D-6E8A-4147-A177-3AD203B41FA5}">
                      <a16:colId xmlns:a16="http://schemas.microsoft.com/office/drawing/2014/main" val="20002"/>
                    </a:ext>
                  </a:extLst>
                </a:gridCol>
              </a:tblGrid>
              <a:tr h="46258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胡 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59259827"/>
              </p:ext>
            </p:extLst>
          </p:nvPr>
        </p:nvGraphicFramePr>
        <p:xfrm>
          <a:off x="4770995" y="4389995"/>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BT004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339926307"/>
              </p:ext>
            </p:extLst>
          </p:nvPr>
        </p:nvGraphicFramePr>
        <p:xfrm>
          <a:off x="172089" y="4605910"/>
          <a:ext cx="2141737" cy="408377"/>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837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530660678"/>
              </p:ext>
            </p:extLst>
          </p:nvPr>
        </p:nvGraphicFramePr>
        <p:xfrm>
          <a:off x="4775447" y="4803617"/>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ZB002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674546564"/>
              </p:ext>
            </p:extLst>
          </p:nvPr>
        </p:nvGraphicFramePr>
        <p:xfrm>
          <a:off x="165898" y="5007823"/>
          <a:ext cx="2141737" cy="408377"/>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8377">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785786089"/>
              </p:ext>
            </p:extLst>
          </p:nvPr>
        </p:nvGraphicFramePr>
        <p:xfrm>
          <a:off x="176079" y="5416205"/>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739608258"/>
              </p:ext>
            </p:extLst>
          </p:nvPr>
        </p:nvGraphicFramePr>
        <p:xfrm>
          <a:off x="4775446" y="5622737"/>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557208731"/>
              </p:ext>
            </p:extLst>
          </p:nvPr>
        </p:nvGraphicFramePr>
        <p:xfrm>
          <a:off x="2447586" y="4903284"/>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ZB003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73568811"/>
              </p:ext>
            </p:extLst>
          </p:nvPr>
        </p:nvGraphicFramePr>
        <p:xfrm>
          <a:off x="4768819" y="5213177"/>
          <a:ext cx="2141737" cy="409560"/>
        </p:xfrm>
        <a:graphic>
          <a:graphicData uri="http://schemas.openxmlformats.org/drawingml/2006/table">
            <a:tbl>
              <a:tblPr/>
              <a:tblGrid>
                <a:gridCol w="694617">
                  <a:extLst>
                    <a:ext uri="{9D8B030D-6E8A-4147-A177-3AD203B41FA5}">
                      <a16:colId xmlns:a16="http://schemas.microsoft.com/office/drawing/2014/main" val="20000"/>
                    </a:ext>
                  </a:extLst>
                </a:gridCol>
                <a:gridCol w="742855">
                  <a:extLst>
                    <a:ext uri="{9D8B030D-6E8A-4147-A177-3AD203B41FA5}">
                      <a16:colId xmlns:a16="http://schemas.microsoft.com/office/drawing/2014/main" val="20001"/>
                    </a:ext>
                  </a:extLst>
                </a:gridCol>
                <a:gridCol w="704265">
                  <a:extLst>
                    <a:ext uri="{9D8B030D-6E8A-4147-A177-3AD203B41FA5}">
                      <a16:colId xmlns:a16="http://schemas.microsoft.com/office/drawing/2014/main" val="20002"/>
                    </a:ext>
                  </a:extLst>
                </a:gridCol>
              </a:tblGrid>
              <a:tr h="40956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BT001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AF077"/>
                    </a:solid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248115544"/>
              </p:ext>
            </p:extLst>
          </p:nvPr>
        </p:nvGraphicFramePr>
        <p:xfrm>
          <a:off x="226681" y="5853728"/>
          <a:ext cx="2009999" cy="471600"/>
        </p:xfrm>
        <a:graphic>
          <a:graphicData uri="http://schemas.openxmlformats.org/drawingml/2006/table">
            <a:tbl>
              <a:tblPr/>
              <a:tblGrid>
                <a:gridCol w="725833">
                  <a:extLst>
                    <a:ext uri="{9D8B030D-6E8A-4147-A177-3AD203B41FA5}">
                      <a16:colId xmlns:a16="http://schemas.microsoft.com/office/drawing/2014/main" val="20000"/>
                    </a:ext>
                  </a:extLst>
                </a:gridCol>
                <a:gridCol w="725833">
                  <a:extLst>
                    <a:ext uri="{9D8B030D-6E8A-4147-A177-3AD203B41FA5}">
                      <a16:colId xmlns:a16="http://schemas.microsoft.com/office/drawing/2014/main" val="20001"/>
                    </a:ext>
                  </a:extLst>
                </a:gridCol>
                <a:gridCol w="558333">
                  <a:extLst>
                    <a:ext uri="{9D8B030D-6E8A-4147-A177-3AD203B41FA5}">
                      <a16:colId xmlns:a16="http://schemas.microsoft.com/office/drawing/2014/main" val="20002"/>
                    </a:ext>
                  </a:extLst>
                </a:gridCol>
              </a:tblGrid>
              <a:tr h="471600">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400" b="0" i="0" u="none" strike="noStrike" cap="none" normalizeH="0" baseline="0" dirty="0">
                          <a:ln>
                            <a:noFill/>
                          </a:ln>
                          <a:solidFill>
                            <a:schemeClr val="tx2"/>
                          </a:solidFill>
                          <a:effectLst/>
                          <a:latin typeface="Arial" charset="0"/>
                          <a:ea typeface="宋体" charset="-122"/>
                        </a:rPr>
                        <a:t>09102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郑灿灿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tx2"/>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400" b="0" i="0" u="none" strike="noStrike" cap="none" normalizeH="0" baseline="0" dirty="0">
                          <a:ln>
                            <a:noFill/>
                          </a:ln>
                          <a:solidFill>
                            <a:schemeClr val="tx2"/>
                          </a:solidFill>
                          <a:effectLst/>
                          <a:latin typeface="Arial" charset="0"/>
                          <a:ea typeface="宋体" charset="-122"/>
                        </a:rPr>
                        <a:t>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76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50" presetClass="path" presetSubtype="0" accel="50000" decel="50000" fill="hold" nodeType="withEffect">
                                  <p:stCondLst>
                                    <p:cond delay="0"/>
                                  </p:stCondLst>
                                  <p:childTnLst>
                                    <p:animMotion origin="layout" path="M 0.00764 -0.39778 L 0.00364 -0.39778 C 0.00208 -0.39778 1.66667E-6 -0.28816 1.66667E-6 -0.19889 L 1.66667E-6 -2.6827E-7 " pathEditMode="relative" rAng="0" ptsTypes="FfFF">
                                      <p:cBhvr>
                                        <p:cTn id="9" dur="2000" fill="hold"/>
                                        <p:tgtEl>
                                          <p:spTgt spid="18"/>
                                        </p:tgtEl>
                                        <p:attrNameLst>
                                          <p:attrName>ppt_x</p:attrName>
                                          <p:attrName>ppt_y</p:attrName>
                                        </p:attrNameLst>
                                      </p:cBhvr>
                                      <p:rCtr x="-382" y="19889"/>
                                    </p:animMotion>
                                  </p:childTnLst>
                                </p:cTn>
                              </p:par>
                              <p:par>
                                <p:cTn id="10" presetID="42" presetClass="path" presetSubtype="0" accel="50000" decel="50000" fill="hold" grpId="0" nodeType="withEffect">
                                  <p:stCondLst>
                                    <p:cond delay="0"/>
                                  </p:stCondLst>
                                  <p:childTnLst>
                                    <p:animMotion origin="layout" path="M -2.77778E-7 -1.87789E-6 L -2.77778E-7 -0.07238 " pathEditMode="relative" rAng="0" ptsTypes="AA">
                                      <p:cBhvr>
                                        <p:cTn id="11" dur="2000" fill="hold"/>
                                        <p:tgtEl>
                                          <p:spTgt spid="19"/>
                                        </p:tgtEl>
                                        <p:attrNameLst>
                                          <p:attrName>ppt_x</p:attrName>
                                          <p:attrName>ppt_y</p:attrName>
                                        </p:attrNameLst>
                                      </p:cBhvr>
                                      <p:rCtr x="0" y="-3631"/>
                                    </p:animMotion>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50" presetClass="path" presetSubtype="0" accel="50000" decel="50000" fill="hold" nodeType="withEffect">
                                  <p:stCondLst>
                                    <p:cond delay="0"/>
                                  </p:stCondLst>
                                  <p:childTnLst>
                                    <p:animMotion origin="layout" path="M -0.25 -0.42553 L -0.125 -0.42553 C -0.06892 -0.42553 -3.33333E-6 -0.30828 -3.33333E-6 -0.21277 L -3.33333E-6 2.88622E-6 " pathEditMode="relative" rAng="0" ptsTypes="FfFF">
                                      <p:cBhvr>
                                        <p:cTn id="18" dur="2000" fill="hold"/>
                                        <p:tgtEl>
                                          <p:spTgt spid="7"/>
                                        </p:tgtEl>
                                        <p:attrNameLst>
                                          <p:attrName>ppt_x</p:attrName>
                                          <p:attrName>ppt_y</p:attrName>
                                        </p:attrNameLst>
                                      </p:cBhvr>
                                      <p:rCtr x="12500" y="21277"/>
                                    </p:animMotion>
                                  </p:childTnLst>
                                </p:cTn>
                              </p:par>
                              <p:par>
                                <p:cTn id="19" presetID="64" presetClass="path" presetSubtype="0" accel="50000" decel="50000" fill="hold" grpId="1" nodeType="withEffect">
                                  <p:stCondLst>
                                    <p:cond delay="0"/>
                                  </p:stCondLst>
                                  <p:childTnLst>
                                    <p:animMotion origin="layout" path="M -2.77778E-7 -0.07238 L -2.77778E-7 -0.14523 " pathEditMode="relative" rAng="0" ptsTypes="AA">
                                      <p:cBhvr>
                                        <p:cTn id="20" dur="2000" fill="hold"/>
                                        <p:tgtEl>
                                          <p:spTgt spid="19"/>
                                        </p:tgtEl>
                                        <p:attrNameLst>
                                          <p:attrName>ppt_x</p:attrName>
                                          <p:attrName>ppt_y</p:attrName>
                                        </p:attrNameLst>
                                      </p:cBhvr>
                                      <p:rCtr x="0" y="-3654"/>
                                    </p:animMotion>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50" presetClass="path" presetSubtype="0" accel="50000" decel="50000" fill="hold" nodeType="withEffect">
                                  <p:stCondLst>
                                    <p:cond delay="0"/>
                                  </p:stCondLst>
                                  <p:childTnLst>
                                    <p:animMotion origin="layout" path="M -0.33073 -0.33557 L -0.16545 -0.33557 C -0.09132 -0.33557 1.11111E-6 -0.24329 1.11111E-6 -0.16767 L 1.11111E-6 -1.66512E-6 " pathEditMode="relative" rAng="0" ptsTypes="FfFF">
                                      <p:cBhvr>
                                        <p:cTn id="27" dur="2000" fill="hold"/>
                                        <p:tgtEl>
                                          <p:spTgt spid="8"/>
                                        </p:tgtEl>
                                        <p:attrNameLst>
                                          <p:attrName>ppt_x</p:attrName>
                                          <p:attrName>ppt_y</p:attrName>
                                        </p:attrNameLst>
                                      </p:cBhvr>
                                      <p:rCtr x="16528" y="16767"/>
                                    </p:animMotion>
                                  </p:childTnLst>
                                </p:cTn>
                              </p:par>
                              <p:par>
                                <p:cTn id="28" presetID="64" presetClass="path" presetSubtype="0" accel="50000" decel="50000" fill="hold" grpId="2" nodeType="withEffect">
                                  <p:stCondLst>
                                    <p:cond delay="0"/>
                                  </p:stCondLst>
                                  <p:childTnLst>
                                    <p:animMotion origin="layout" path="M -2.77778E-7 -0.14523 L -2.77778E-7 -0.22872 " pathEditMode="relative" rAng="0" ptsTypes="AA">
                                      <p:cBhvr>
                                        <p:cTn id="29" dur="2000" fill="hold"/>
                                        <p:tgtEl>
                                          <p:spTgt spid="19"/>
                                        </p:tgtEl>
                                        <p:attrNameLst>
                                          <p:attrName>ppt_x</p:attrName>
                                          <p:attrName>ppt_y</p:attrName>
                                        </p:attrNameLst>
                                      </p:cBhvr>
                                      <p:rCtr x="0" y="-4186"/>
                                    </p:animMotion>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50" presetClass="path" presetSubtype="0" accel="50000" decel="50000" fill="hold" nodeType="withEffect">
                                  <p:stCondLst>
                                    <p:cond delay="0"/>
                                  </p:stCondLst>
                                  <p:childTnLst>
                                    <p:animMotion origin="layout" path="M -0.14514 -0.5666 L -0.07257 -0.5666 C -0.04011 -0.5666 4.72222E-6 -0.4105 4.72222E-6 -0.28307 L 4.72222E-6 -9.25069E-9 " pathEditMode="relative" rAng="0" ptsTypes="FfFF">
                                      <p:cBhvr>
                                        <p:cTn id="36" dur="2000" fill="hold"/>
                                        <p:tgtEl>
                                          <p:spTgt spid="9"/>
                                        </p:tgtEl>
                                        <p:attrNameLst>
                                          <p:attrName>ppt_x</p:attrName>
                                          <p:attrName>ppt_y</p:attrName>
                                        </p:attrNameLst>
                                      </p:cBhvr>
                                      <p:rCtr x="7257" y="28330"/>
                                    </p:animMotion>
                                  </p:childTnLst>
                                </p:cTn>
                              </p:par>
                              <p:par>
                                <p:cTn id="37" presetID="64" presetClass="path" presetSubtype="0" accel="50000" decel="50000" fill="hold" grpId="3" nodeType="withEffect">
                                  <p:stCondLst>
                                    <p:cond delay="0"/>
                                  </p:stCondLst>
                                  <p:childTnLst>
                                    <p:animMotion origin="layout" path="M -2.77778E-7 -0.22872 L -2.77778E-7 -0.30388 " pathEditMode="relative" rAng="0" ptsTypes="AA">
                                      <p:cBhvr>
                                        <p:cTn id="38" dur="2000" fill="hold"/>
                                        <p:tgtEl>
                                          <p:spTgt spid="19"/>
                                        </p:tgtEl>
                                        <p:attrNameLst>
                                          <p:attrName>ppt_x</p:attrName>
                                          <p:attrName>ppt_y</p:attrName>
                                        </p:attrNameLst>
                                      </p:cBhvr>
                                      <p:rCtr x="0" y="-3770"/>
                                    </p:animMotion>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50" presetClass="path" presetSubtype="0" accel="50000" decel="50000" fill="hold" nodeType="withEffect">
                                  <p:stCondLst>
                                    <p:cond delay="0"/>
                                  </p:stCondLst>
                                  <p:childTnLst>
                                    <p:animMotion origin="layout" path="M 0.38072 -0.6124 L 0.19027 -0.6124 C 0.10486 -0.6124 4.72222E-6 -0.4438 4.72222E-6 -0.30597 L 4.72222E-6 1.52636E-6 " pathEditMode="relative" rAng="0" ptsTypes="FfFF">
                                      <p:cBhvr>
                                        <p:cTn id="45" dur="2000" fill="hold"/>
                                        <p:tgtEl>
                                          <p:spTgt spid="16"/>
                                        </p:tgtEl>
                                        <p:attrNameLst>
                                          <p:attrName>ppt_x</p:attrName>
                                          <p:attrName>ppt_y</p:attrName>
                                        </p:attrNameLst>
                                      </p:cBhvr>
                                      <p:rCtr x="-19045" y="30620"/>
                                    </p:animMotion>
                                  </p:childTnLst>
                                </p:cTn>
                              </p:par>
                            </p:childTnLst>
                          </p:cTn>
                        </p:par>
                        <p:par>
                          <p:cTn id="46" fill="hold">
                            <p:stCondLst>
                              <p:cond delay="2000"/>
                            </p:stCondLst>
                            <p:childTnLst>
                              <p:par>
                                <p:cTn id="47" presetID="16" presetClass="entr" presetSubtype="21"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par>
                                <p:cTn id="50" presetID="50" presetClass="path" presetSubtype="0" accel="50000" decel="50000" fill="hold" nodeType="withEffect">
                                  <p:stCondLst>
                                    <p:cond delay="0"/>
                                  </p:stCondLst>
                                  <p:childTnLst>
                                    <p:animMotion origin="layout" path="M 0.61822 -0.64593 L 0.30902 -0.64593 C 0.17031 -0.64593 4.72222E-6 -0.46809 4.72222E-6 -0.32285 L 4.72222E-6 2.88622E-6 " pathEditMode="relative" rAng="0" ptsTypes="FfFF">
                                      <p:cBhvr>
                                        <p:cTn id="51" dur="2000" fill="hold"/>
                                        <p:tgtEl>
                                          <p:spTgt spid="14"/>
                                        </p:tgtEl>
                                        <p:attrNameLst>
                                          <p:attrName>ppt_x</p:attrName>
                                          <p:attrName>ppt_y</p:attrName>
                                        </p:attrNameLst>
                                      </p:cBhvr>
                                      <p:rCtr x="-30920" y="32285"/>
                                    </p:animMotion>
                                  </p:childTnLst>
                                </p:cTn>
                              </p:par>
                            </p:childTnLst>
                          </p:cTn>
                        </p:par>
                        <p:par>
                          <p:cTn id="52" fill="hold">
                            <p:stCondLst>
                              <p:cond delay="4000"/>
                            </p:stCondLst>
                            <p:childTnLst>
                              <p:par>
                                <p:cTn id="53" presetID="16" presetClass="entr" presetSubtype="21"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par>
                                <p:cTn id="56" presetID="50" presetClass="path" presetSubtype="0" accel="50000" decel="50000" fill="hold" nodeType="withEffect">
                                  <p:stCondLst>
                                    <p:cond delay="0"/>
                                  </p:stCondLst>
                                  <p:childTnLst>
                                    <p:animMotion origin="layout" path="M 0.11145 -0.60661 L 0.05573 -0.60661 C 0.03055 -0.60661 3.61111E-6 -0.4394 3.61111E-6 -0.30319 L 3.61111E-6 -4.68085E-6 " pathEditMode="relative" rAng="0" ptsTypes="FfFF">
                                      <p:cBhvr>
                                        <p:cTn id="57" dur="2000" fill="hold"/>
                                        <p:tgtEl>
                                          <p:spTgt spid="15"/>
                                        </p:tgtEl>
                                        <p:attrNameLst>
                                          <p:attrName>ppt_x</p:attrName>
                                          <p:attrName>ppt_y</p:attrName>
                                        </p:attrNameLst>
                                      </p:cBhvr>
                                      <p:rCtr x="-5573" y="30319"/>
                                    </p:animMotion>
                                  </p:childTnLst>
                                </p:cTn>
                              </p:par>
                            </p:childTnLst>
                          </p:cTn>
                        </p:par>
                        <p:par>
                          <p:cTn id="58" fill="hold">
                            <p:stCondLst>
                              <p:cond delay="6000"/>
                            </p:stCondLst>
                            <p:childTnLst>
                              <p:par>
                                <p:cTn id="59" presetID="16" presetClass="entr" presetSubtype="21"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arn(inVertical)">
                                      <p:cBhvr>
                                        <p:cTn id="61" dur="500"/>
                                        <p:tgtEl>
                                          <p:spTgt spid="17"/>
                                        </p:tgtEl>
                                      </p:cBhvr>
                                    </p:animEffect>
                                  </p:childTnLst>
                                </p:cTn>
                              </p:par>
                              <p:par>
                                <p:cTn id="62" presetID="50" presetClass="path" presetSubtype="0" accel="50000" decel="50000" fill="hold" nodeType="withEffect">
                                  <p:stCondLst>
                                    <p:cond delay="0"/>
                                  </p:stCondLst>
                                  <p:childTnLst>
                                    <p:animMotion origin="layout" path="M 0.11145 -0.52035 L 0.05573 -0.52035 C 0.03055 -0.52035 3.88889E-6 -0.37696 3.88889E-6 -0.25994 L 3.88889E-6 -3.31175E-6 " pathEditMode="relative" rAng="0" ptsTypes="FfFF">
                                      <p:cBhvr>
                                        <p:cTn id="63" dur="2000" fill="hold"/>
                                        <p:tgtEl>
                                          <p:spTgt spid="17"/>
                                        </p:tgtEl>
                                        <p:attrNameLst>
                                          <p:attrName>ppt_x</p:attrName>
                                          <p:attrName>ppt_y</p:attrName>
                                        </p:attrNameLst>
                                      </p:cBhvr>
                                      <p:rCtr x="-5573" y="26018"/>
                                    </p:animMotion>
                                  </p:childTnLst>
                                </p:cTn>
                              </p:par>
                            </p:childTnLst>
                          </p:cTn>
                        </p:par>
                        <p:par>
                          <p:cTn id="64" fill="hold">
                            <p:stCondLst>
                              <p:cond delay="8000"/>
                            </p:stCondLst>
                            <p:childTnLst>
                              <p:par>
                                <p:cTn id="65" presetID="16" presetClass="entr" presetSubtype="2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arn(inVertical)">
                                      <p:cBhvr>
                                        <p:cTn id="67" dur="500"/>
                                        <p:tgtEl>
                                          <p:spTgt spid="13"/>
                                        </p:tgtEl>
                                      </p:cBhvr>
                                    </p:animEffect>
                                  </p:childTnLst>
                                </p:cTn>
                              </p:par>
                              <p:par>
                                <p:cTn id="68" presetID="50" presetClass="path" presetSubtype="0" accel="50000" decel="50000" fill="hold" nodeType="withEffect">
                                  <p:stCondLst>
                                    <p:cond delay="0"/>
                                  </p:stCondLst>
                                  <p:childTnLst>
                                    <p:animMotion origin="layout" path="M 0.61823 -0.40102 L 0.30903 -0.40102 C 0.17032 -0.40102 -4.72222E-6 -0.29047 -4.72222E-6 -0.20051 L -4.72222E-6 1.68363E-6 " pathEditMode="relative" rAng="0" ptsTypes="FfFF">
                                      <p:cBhvr>
                                        <p:cTn id="69" dur="2000" fill="hold"/>
                                        <p:tgtEl>
                                          <p:spTgt spid="13"/>
                                        </p:tgtEl>
                                        <p:attrNameLst>
                                          <p:attrName>ppt_x</p:attrName>
                                          <p:attrName>ppt_y</p:attrName>
                                        </p:attrNameLst>
                                      </p:cBhvr>
                                      <p:rCtr x="-30920" y="20051"/>
                                    </p:animMotion>
                                  </p:childTnLst>
                                </p:cTn>
                              </p:par>
                            </p:childTnLst>
                          </p:cTn>
                        </p:par>
                        <p:par>
                          <p:cTn id="70" fill="hold">
                            <p:stCondLst>
                              <p:cond delay="10000"/>
                            </p:stCondLst>
                            <p:childTnLst>
                              <p:par>
                                <p:cTn id="71" presetID="16" presetClass="entr" presetSubtype="21"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arn(inVertical)">
                                      <p:cBhvr>
                                        <p:cTn id="73" dur="500"/>
                                        <p:tgtEl>
                                          <p:spTgt spid="12"/>
                                        </p:tgtEl>
                                      </p:cBhvr>
                                    </p:animEffect>
                                  </p:childTnLst>
                                </p:cTn>
                              </p:par>
                              <p:par>
                                <p:cTn id="74" presetID="50" presetClass="path" presetSubtype="0" accel="50000" decel="50000" fill="hold" nodeType="withEffect">
                                  <p:stCondLst>
                                    <p:cond delay="0"/>
                                  </p:stCondLst>
                                  <p:childTnLst>
                                    <p:animMotion origin="layout" path="M 0.12621 -0.32516 L 0.06302 -0.32516 C 0.03472 -0.32516 3.88889E-6 -0.23566 3.88889E-6 -0.16258 L 3.88889E-6 1.52636E-6 " pathEditMode="relative" rAng="0" ptsTypes="FfFF">
                                      <p:cBhvr>
                                        <p:cTn id="75" dur="2000" fill="hold"/>
                                        <p:tgtEl>
                                          <p:spTgt spid="12"/>
                                        </p:tgtEl>
                                        <p:attrNameLst>
                                          <p:attrName>ppt_x</p:attrName>
                                          <p:attrName>ppt_y</p:attrName>
                                        </p:attrNameLst>
                                      </p:cBhvr>
                                      <p:rCtr x="-6319" y="16258"/>
                                    </p:animMotion>
                                  </p:childTnLst>
                                </p:cTn>
                              </p:par>
                            </p:childTnLst>
                          </p:cTn>
                        </p:par>
                        <p:par>
                          <p:cTn id="76" fill="hold">
                            <p:stCondLst>
                              <p:cond delay="12000"/>
                            </p:stCondLst>
                            <p:childTnLst>
                              <p:par>
                                <p:cTn id="77" presetID="16" presetClass="entr" presetSubtype="21"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barn(inVertical)">
                                      <p:cBhvr>
                                        <p:cTn id="79" dur="500"/>
                                        <p:tgtEl>
                                          <p:spTgt spid="11"/>
                                        </p:tgtEl>
                                      </p:cBhvr>
                                    </p:animEffect>
                                  </p:childTnLst>
                                </p:cTn>
                              </p:par>
                              <p:par>
                                <p:cTn id="80" presetID="50" presetClass="path" presetSubtype="0" accel="50000" decel="50000" fill="hold" nodeType="withEffect">
                                  <p:stCondLst>
                                    <p:cond delay="0"/>
                                  </p:stCondLst>
                                  <p:childTnLst>
                                    <p:animMotion origin="layout" path="M 0.62691 -0.23242 L 0.31337 -0.23242 C 0.17275 -0.23242 -4.72222E-6 -0.16836 -4.72222E-6 -0.11633 L -4.72222E-6 -1.87789E-6 " pathEditMode="relative" rAng="0" ptsTypes="FfFF">
                                      <p:cBhvr>
                                        <p:cTn id="81" dur="2000" fill="hold"/>
                                        <p:tgtEl>
                                          <p:spTgt spid="11"/>
                                        </p:tgtEl>
                                        <p:attrNameLst>
                                          <p:attrName>ppt_x</p:attrName>
                                          <p:attrName>ppt_y</p:attrName>
                                        </p:attrNameLst>
                                      </p:cBhvr>
                                      <p:rCtr x="-31354" y="11610"/>
                                    </p:animMotion>
                                  </p:childTnLst>
                                </p:cTn>
                              </p:par>
                            </p:childTnLst>
                          </p:cTn>
                        </p:par>
                        <p:par>
                          <p:cTn id="82" fill="hold">
                            <p:stCondLst>
                              <p:cond delay="14000"/>
                            </p:stCondLst>
                            <p:childTnLst>
                              <p:par>
                                <p:cTn id="83" presetID="16" presetClass="entr" presetSubtype="21"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barn(inVertical)">
                                      <p:cBhvr>
                                        <p:cTn id="85" dur="500"/>
                                        <p:tgtEl>
                                          <p:spTgt spid="10"/>
                                        </p:tgtEl>
                                      </p:cBhvr>
                                    </p:animEffect>
                                  </p:childTnLst>
                                </p:cTn>
                              </p:par>
                              <p:par>
                                <p:cTn id="86" presetID="50" presetClass="path" presetSubtype="0" accel="50000" decel="50000" fill="hold" nodeType="withEffect">
                                  <p:stCondLst>
                                    <p:cond delay="0"/>
                                  </p:stCondLst>
                                  <p:childTnLst>
                                    <p:animMotion origin="layout" path="M 0.12448 -0.09667 L 0.06215 -0.09667 C 0.0342 -0.09667 3.88889E-6 -0.07008 3.88889E-6 -0.04834 L 3.88889E-6 4.80111E-6 " pathEditMode="relative" rAng="0" ptsTypes="FfFF">
                                      <p:cBhvr>
                                        <p:cTn id="87" dur="2000" fill="hold"/>
                                        <p:tgtEl>
                                          <p:spTgt spid="10"/>
                                        </p:tgtEl>
                                        <p:attrNameLst>
                                          <p:attrName>ppt_x</p:attrName>
                                          <p:attrName>ppt_y</p:attrName>
                                        </p:attrNameLst>
                                      </p:cBhvr>
                                      <p:rCtr x="-6233" y="4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sz="3200" dirty="0">
                <a:ea typeface="宋体" charset="-122"/>
              </a:rPr>
              <a:t>连接操作及其优化</a:t>
            </a:r>
          </a:p>
        </p:txBody>
      </p:sp>
      <p:sp>
        <p:nvSpPr>
          <p:cNvPr id="428035" name="Rectangle 3"/>
          <p:cNvSpPr>
            <a:spLocks noGrp="1" noChangeArrowheads="1"/>
          </p:cNvSpPr>
          <p:nvPr>
            <p:ph type="body" idx="1"/>
          </p:nvPr>
        </p:nvSpPr>
        <p:spPr>
          <a:xfrm>
            <a:off x="185738" y="1196752"/>
            <a:ext cx="8729662" cy="11521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en-US" altLang="zh-CN" sz="2400" dirty="0">
                <a:ea typeface="宋体" charset="-122"/>
              </a:rPr>
              <a:t>hash join</a:t>
            </a:r>
            <a:r>
              <a:rPr lang="zh-CN" altLang="en-US" sz="2400" dirty="0">
                <a:ea typeface="宋体" charset="-122"/>
              </a:rPr>
              <a:t>连接的前提：两个表中较小的表在划分阶段可以完全放入内存的</a:t>
            </a:r>
            <a:r>
              <a:rPr lang="en-US" altLang="zh-CN" sz="2400" dirty="0">
                <a:ea typeface="宋体" charset="-122"/>
              </a:rPr>
              <a:t>hash</a:t>
            </a:r>
            <a:r>
              <a:rPr lang="zh-CN" altLang="en-US" sz="2400" dirty="0">
                <a:ea typeface="宋体" charset="-122"/>
              </a:rPr>
              <a:t>桶中 。</a:t>
            </a:r>
          </a:p>
        </p:txBody>
      </p:sp>
    </p:spTree>
    <p:extLst>
      <p:ext uri="{BB962C8B-B14F-4D97-AF65-F5344CB8AC3E}">
        <p14:creationId xmlns:p14="http://schemas.microsoft.com/office/powerpoint/2010/main" val="259709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关于查询处理</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选择操作及其优化</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连接操作及其优化</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基于关系代数的优化</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物理优化</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81369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163513" y="116632"/>
            <a:ext cx="8729662" cy="501352"/>
          </a:xfrm>
        </p:spPr>
        <p:txBody>
          <a:bodyPr/>
          <a:lstStyle/>
          <a:p>
            <a:r>
              <a:rPr lang="zh-CN" altLang="en-US" dirty="0">
                <a:ea typeface="宋体" charset="-122"/>
              </a:rPr>
              <a:t>关系数据库的查询优化</a:t>
            </a:r>
          </a:p>
        </p:txBody>
      </p:sp>
      <p:sp>
        <p:nvSpPr>
          <p:cNvPr id="410627" name="Rectangle 3"/>
          <p:cNvSpPr>
            <a:spLocks noGrp="1" noChangeArrowheads="1"/>
          </p:cNvSpPr>
          <p:nvPr>
            <p:ph type="body" idx="1"/>
          </p:nvPr>
        </p:nvSpPr>
        <p:spPr>
          <a:xfrm>
            <a:off x="185738" y="1124744"/>
            <a:ext cx="8707437" cy="5760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关系表达式的语义级别很高，在查询优化方面具有较大空间。</a:t>
            </a:r>
          </a:p>
        </p:txBody>
      </p:sp>
      <p:sp>
        <p:nvSpPr>
          <p:cNvPr id="4" name="Rectangle 3"/>
          <p:cNvSpPr txBox="1">
            <a:spLocks noChangeArrowheads="1"/>
          </p:cNvSpPr>
          <p:nvPr/>
        </p:nvSpPr>
        <p:spPr bwMode="auto">
          <a:xfrm>
            <a:off x="185738" y="1700808"/>
            <a:ext cx="8729662" cy="520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en-US" altLang="zh-CN" sz="2400" kern="0" dirty="0">
                <a:latin typeface="宋体" panose="02010600030101010101" pitchFamily="2" charset="-122"/>
                <a:ea typeface="宋体" panose="02010600030101010101" pitchFamily="2" charset="-122"/>
              </a:rPr>
              <a:t>RDBMS</a:t>
            </a:r>
            <a:r>
              <a:rPr lang="zh-CN" altLang="en-US" sz="2400" kern="0" dirty="0">
                <a:latin typeface="宋体" panose="02010600030101010101" pitchFamily="2" charset="-122"/>
                <a:ea typeface="宋体" panose="02010600030101010101" pitchFamily="2" charset="-122"/>
              </a:rPr>
              <a:t>通过代价模型计算出各种查询执行策略的执行代价，并选取代价最小的执行方案</a:t>
            </a:r>
          </a:p>
          <a:p>
            <a:pPr lvl="1">
              <a:lnSpc>
                <a:spcPts val="3500"/>
              </a:lnSpc>
            </a:pPr>
            <a:r>
              <a:rPr lang="zh-CN" altLang="en-US" sz="2000" b="0" kern="0" dirty="0">
                <a:latin typeface="宋体" panose="02010600030101010101" pitchFamily="2" charset="-122"/>
                <a:ea typeface="宋体" panose="02010600030101010101" pitchFamily="2" charset="-122"/>
              </a:rPr>
              <a:t>集中式数据库</a:t>
            </a:r>
          </a:p>
          <a:p>
            <a:pPr lvl="2">
              <a:lnSpc>
                <a:spcPts val="3500"/>
              </a:lnSpc>
            </a:pPr>
            <a:r>
              <a:rPr lang="zh-CN" altLang="en-US" sz="1800" b="0" kern="0" dirty="0">
                <a:latin typeface="宋体" panose="02010600030101010101" pitchFamily="2" charset="-122"/>
                <a:ea typeface="宋体" panose="02010600030101010101" pitchFamily="2" charset="-122"/>
              </a:rPr>
              <a:t>执行开销主要包括：</a:t>
            </a:r>
          </a:p>
          <a:p>
            <a:pPr lvl="3">
              <a:lnSpc>
                <a:spcPts val="3500"/>
              </a:lnSpc>
            </a:pPr>
            <a:r>
              <a:rPr lang="zh-CN" altLang="en-US" sz="1800" b="0" kern="0" dirty="0">
                <a:latin typeface="宋体" panose="02010600030101010101" pitchFamily="2" charset="-122"/>
                <a:ea typeface="宋体" panose="02010600030101010101" pitchFamily="2" charset="-122"/>
              </a:rPr>
              <a:t>磁盘存取块数</a:t>
            </a:r>
            <a:r>
              <a:rPr lang="en-US" altLang="zh-CN" sz="1800" b="0" kern="0" dirty="0">
                <a:latin typeface="宋体" panose="02010600030101010101" pitchFamily="2" charset="-122"/>
                <a:ea typeface="宋体" panose="02010600030101010101" pitchFamily="2" charset="-122"/>
              </a:rPr>
              <a:t>(I/O</a:t>
            </a:r>
            <a:r>
              <a:rPr lang="zh-CN" altLang="en-US" sz="1800" b="0" kern="0" dirty="0">
                <a:latin typeface="宋体" panose="02010600030101010101" pitchFamily="2" charset="-122"/>
                <a:ea typeface="宋体" panose="02010600030101010101" pitchFamily="2" charset="-122"/>
              </a:rPr>
              <a:t>代价</a:t>
            </a:r>
            <a:r>
              <a:rPr lang="en-US" altLang="zh-CN" sz="1800" b="0" kern="0" dirty="0">
                <a:latin typeface="宋体" panose="02010600030101010101" pitchFamily="2" charset="-122"/>
                <a:ea typeface="宋体" panose="02010600030101010101" pitchFamily="2" charset="-122"/>
              </a:rPr>
              <a:t>)</a:t>
            </a:r>
          </a:p>
          <a:p>
            <a:pPr lvl="3">
              <a:lnSpc>
                <a:spcPts val="3500"/>
              </a:lnSpc>
            </a:pPr>
            <a:r>
              <a:rPr lang="zh-CN" altLang="en-US" sz="1800" b="0" kern="0" dirty="0">
                <a:latin typeface="宋体" panose="02010600030101010101" pitchFamily="2" charset="-122"/>
                <a:ea typeface="宋体" panose="02010600030101010101" pitchFamily="2" charset="-122"/>
              </a:rPr>
              <a:t>处理机时间</a:t>
            </a:r>
            <a:r>
              <a:rPr lang="en-US" altLang="zh-CN" sz="1800" b="0" kern="0" dirty="0">
                <a:latin typeface="宋体" panose="02010600030101010101" pitchFamily="2" charset="-122"/>
                <a:ea typeface="宋体" panose="02010600030101010101" pitchFamily="2" charset="-122"/>
              </a:rPr>
              <a:t>(CPU</a:t>
            </a:r>
            <a:r>
              <a:rPr lang="zh-CN" altLang="en-US" sz="1800" b="0" kern="0" dirty="0">
                <a:latin typeface="宋体" panose="02010600030101010101" pitchFamily="2" charset="-122"/>
                <a:ea typeface="宋体" panose="02010600030101010101" pitchFamily="2" charset="-122"/>
              </a:rPr>
              <a:t>代价</a:t>
            </a:r>
            <a:r>
              <a:rPr lang="en-US" altLang="zh-CN" sz="1800" b="0" kern="0" dirty="0">
                <a:latin typeface="宋体" panose="02010600030101010101" pitchFamily="2" charset="-122"/>
                <a:ea typeface="宋体" panose="02010600030101010101" pitchFamily="2" charset="-122"/>
              </a:rPr>
              <a:t>)</a:t>
            </a:r>
          </a:p>
          <a:p>
            <a:pPr lvl="3">
              <a:lnSpc>
                <a:spcPts val="3500"/>
              </a:lnSpc>
            </a:pPr>
            <a:r>
              <a:rPr lang="zh-CN" altLang="en-US" sz="1800" b="0" kern="0" dirty="0">
                <a:latin typeface="宋体" panose="02010600030101010101" pitchFamily="2" charset="-122"/>
                <a:ea typeface="宋体" panose="02010600030101010101" pitchFamily="2" charset="-122"/>
              </a:rPr>
              <a:t>查询的内存开销 	</a:t>
            </a:r>
          </a:p>
          <a:p>
            <a:pPr lvl="1">
              <a:lnSpc>
                <a:spcPts val="3500"/>
              </a:lnSpc>
            </a:pPr>
            <a:r>
              <a:rPr lang="zh-CN" altLang="en-US" sz="2000" b="0" kern="0" dirty="0">
                <a:latin typeface="宋体" panose="02010600030101010101" pitchFamily="2" charset="-122"/>
                <a:ea typeface="宋体" panose="02010600030101010101" pitchFamily="2" charset="-122"/>
              </a:rPr>
              <a:t>分布式数据库</a:t>
            </a:r>
          </a:p>
          <a:p>
            <a:pPr lvl="2">
              <a:lnSpc>
                <a:spcPts val="3500"/>
              </a:lnSpc>
            </a:pPr>
            <a:r>
              <a:rPr lang="zh-CN" altLang="en-US" sz="1800" b="0" kern="0" dirty="0">
                <a:latin typeface="宋体" panose="02010600030101010101" pitchFamily="2" charset="-122"/>
                <a:ea typeface="宋体" panose="02010600030101010101" pitchFamily="2" charset="-122"/>
              </a:rPr>
              <a:t>总代价</a:t>
            </a:r>
            <a:r>
              <a:rPr lang="en-US" altLang="zh-CN" sz="1800" b="0" kern="0" dirty="0">
                <a:latin typeface="宋体" panose="02010600030101010101" pitchFamily="2" charset="-122"/>
                <a:ea typeface="宋体" panose="02010600030101010101" pitchFamily="2" charset="-122"/>
              </a:rPr>
              <a:t>= I/O</a:t>
            </a:r>
            <a:r>
              <a:rPr lang="zh-CN" altLang="en-US" sz="1800" b="0" kern="0" dirty="0">
                <a:latin typeface="宋体" panose="02010600030101010101" pitchFamily="2" charset="-122"/>
                <a:ea typeface="宋体" panose="02010600030101010101" pitchFamily="2" charset="-122"/>
              </a:rPr>
              <a:t>代价 </a:t>
            </a:r>
            <a:r>
              <a:rPr lang="en-US" altLang="zh-CN" sz="1800" b="0" kern="0" dirty="0">
                <a:latin typeface="宋体" panose="02010600030101010101" pitchFamily="2" charset="-122"/>
                <a:ea typeface="宋体" panose="02010600030101010101" pitchFamily="2" charset="-122"/>
              </a:rPr>
              <a:t>+ CPU</a:t>
            </a:r>
            <a:r>
              <a:rPr lang="zh-CN" altLang="en-US" sz="1800" b="0" kern="0" dirty="0">
                <a:latin typeface="宋体" panose="02010600030101010101" pitchFamily="2" charset="-122"/>
                <a:ea typeface="宋体" panose="02010600030101010101" pitchFamily="2" charset="-122"/>
              </a:rPr>
              <a:t>代价 </a:t>
            </a:r>
            <a:r>
              <a:rPr lang="en-US" altLang="zh-CN" sz="1800" b="0" kern="0" dirty="0">
                <a:latin typeface="宋体" panose="02010600030101010101" pitchFamily="2" charset="-122"/>
                <a:ea typeface="宋体" panose="02010600030101010101" pitchFamily="2" charset="-122"/>
              </a:rPr>
              <a:t>+ </a:t>
            </a:r>
            <a:r>
              <a:rPr lang="zh-CN" altLang="en-US" sz="1800" b="0" kern="0" dirty="0">
                <a:latin typeface="宋体" panose="02010600030101010101" pitchFamily="2" charset="-122"/>
                <a:ea typeface="宋体" panose="02010600030101010101" pitchFamily="2" charset="-122"/>
              </a:rPr>
              <a:t>内存代价 ＋ 通信代价 </a:t>
            </a:r>
          </a:p>
        </p:txBody>
      </p:sp>
    </p:spTree>
    <p:extLst>
      <p:ext uri="{BB962C8B-B14F-4D97-AF65-F5344CB8AC3E}">
        <p14:creationId xmlns:p14="http://schemas.microsoft.com/office/powerpoint/2010/main" val="57739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en-US" dirty="0">
                <a:ea typeface="宋体" charset="-122"/>
              </a:rPr>
              <a:t>查询优化：示例</a:t>
            </a:r>
          </a:p>
        </p:txBody>
      </p:sp>
      <p:sp>
        <p:nvSpPr>
          <p:cNvPr id="436227" name="Rectangle 3"/>
          <p:cNvSpPr>
            <a:spLocks noGrp="1" noChangeArrowheads="1"/>
          </p:cNvSpPr>
          <p:nvPr>
            <p:ph type="body" idx="1"/>
          </p:nvPr>
        </p:nvSpPr>
        <p:spPr>
          <a:xfrm>
            <a:off x="185738" y="1124744"/>
            <a:ext cx="8729662" cy="15841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dirty="0">
                <a:ea typeface="宋体" charset="-122"/>
              </a:rPr>
              <a:t>查找选修了</a:t>
            </a:r>
            <a:r>
              <a:rPr lang="en-US" altLang="zh-CN" sz="2400" dirty="0">
                <a:ea typeface="宋体" charset="-122"/>
              </a:rPr>
              <a:t>2</a:t>
            </a:r>
            <a:r>
              <a:rPr lang="zh-CN" altLang="en-US" sz="2400" dirty="0">
                <a:ea typeface="宋体" charset="-122"/>
              </a:rPr>
              <a:t>号课程的学生姓名</a:t>
            </a:r>
          </a:p>
          <a:p>
            <a:pPr marL="0" indent="0">
              <a:lnSpc>
                <a:spcPts val="3500"/>
              </a:lnSpc>
              <a:buNone/>
            </a:pPr>
            <a:r>
              <a:rPr lang="zh-CN" altLang="en-US" sz="2000" b="0" dirty="0">
                <a:solidFill>
                  <a:schemeClr val="tx2">
                    <a:lumMod val="60000"/>
                    <a:lumOff val="40000"/>
                  </a:schemeClr>
                </a:solidFill>
                <a:ea typeface="宋体" charset="-122"/>
              </a:rPr>
              <a:t>            </a:t>
            </a:r>
            <a:r>
              <a:rPr lang="en-US" altLang="zh-CN" sz="2000" b="0" dirty="0">
                <a:solidFill>
                  <a:schemeClr val="tx2">
                    <a:lumMod val="60000"/>
                    <a:lumOff val="40000"/>
                  </a:schemeClr>
                </a:solidFill>
                <a:ea typeface="宋体" charset="-122"/>
              </a:rPr>
              <a:t>SELECT  </a:t>
            </a:r>
            <a:r>
              <a:rPr lang="en-US" altLang="zh-CN" sz="2000" b="0" dirty="0" err="1">
                <a:solidFill>
                  <a:schemeClr val="tx2">
                    <a:lumMod val="60000"/>
                    <a:lumOff val="40000"/>
                  </a:schemeClr>
                </a:solidFill>
                <a:ea typeface="宋体" charset="-122"/>
              </a:rPr>
              <a:t>Student.Sname</a:t>
            </a:r>
            <a:r>
              <a:rPr lang="en-US" altLang="zh-CN" sz="2000" b="0" dirty="0">
                <a:solidFill>
                  <a:schemeClr val="tx2">
                    <a:lumMod val="60000"/>
                    <a:lumOff val="40000"/>
                  </a:schemeClr>
                </a:solidFill>
                <a:ea typeface="宋体" charset="-122"/>
              </a:rPr>
              <a:t>  FROM  Student</a:t>
            </a:r>
            <a:r>
              <a:rPr lang="zh-CN" altLang="en-US" sz="2000" b="0" dirty="0">
                <a:solidFill>
                  <a:schemeClr val="tx2">
                    <a:lumMod val="60000"/>
                    <a:lumOff val="40000"/>
                  </a:schemeClr>
                </a:solidFill>
                <a:ea typeface="宋体" charset="-122"/>
              </a:rPr>
              <a:t>，</a:t>
            </a:r>
            <a:r>
              <a:rPr lang="en-US" altLang="zh-CN" sz="2000" b="0" dirty="0">
                <a:solidFill>
                  <a:schemeClr val="tx2">
                    <a:lumMod val="60000"/>
                    <a:lumOff val="40000"/>
                  </a:schemeClr>
                </a:solidFill>
                <a:ea typeface="宋体" charset="-122"/>
              </a:rPr>
              <a:t>SC</a:t>
            </a:r>
          </a:p>
          <a:p>
            <a:pPr marL="0" indent="0">
              <a:lnSpc>
                <a:spcPts val="3500"/>
              </a:lnSpc>
              <a:buNone/>
            </a:pPr>
            <a:r>
              <a:rPr lang="en-US" altLang="zh-CN" sz="2000" b="0" dirty="0">
                <a:solidFill>
                  <a:schemeClr val="tx2">
                    <a:lumMod val="60000"/>
                    <a:lumOff val="40000"/>
                  </a:schemeClr>
                </a:solidFill>
                <a:ea typeface="宋体" charset="-122"/>
              </a:rPr>
              <a:t>	  WHERE  </a:t>
            </a:r>
            <a:r>
              <a:rPr lang="en-US" altLang="zh-CN" sz="2000" b="0" dirty="0" err="1">
                <a:solidFill>
                  <a:schemeClr val="tx2">
                    <a:lumMod val="60000"/>
                    <a:lumOff val="40000"/>
                  </a:schemeClr>
                </a:solidFill>
                <a:ea typeface="宋体" charset="-122"/>
              </a:rPr>
              <a:t>Student.Sno</a:t>
            </a:r>
            <a:r>
              <a:rPr lang="en-US" altLang="zh-CN" sz="2000" b="0" dirty="0">
                <a:solidFill>
                  <a:schemeClr val="tx2">
                    <a:lumMod val="60000"/>
                    <a:lumOff val="40000"/>
                  </a:schemeClr>
                </a:solidFill>
                <a:ea typeface="宋体" charset="-122"/>
              </a:rPr>
              <a:t>=</a:t>
            </a:r>
            <a:r>
              <a:rPr lang="en-US" altLang="zh-CN" sz="2000" b="0" dirty="0" err="1">
                <a:solidFill>
                  <a:schemeClr val="tx2">
                    <a:lumMod val="60000"/>
                    <a:lumOff val="40000"/>
                  </a:schemeClr>
                </a:solidFill>
                <a:ea typeface="宋体" charset="-122"/>
              </a:rPr>
              <a:t>SC.Sno</a:t>
            </a:r>
            <a:r>
              <a:rPr lang="en-US" altLang="zh-CN" sz="2000" b="0" dirty="0">
                <a:solidFill>
                  <a:schemeClr val="tx2">
                    <a:lumMod val="60000"/>
                    <a:lumOff val="40000"/>
                  </a:schemeClr>
                </a:solidFill>
                <a:ea typeface="宋体" charset="-122"/>
              </a:rPr>
              <a:t> AND  </a:t>
            </a:r>
            <a:r>
              <a:rPr lang="en-US" altLang="zh-CN" sz="2000" b="0" dirty="0" err="1">
                <a:solidFill>
                  <a:schemeClr val="tx2">
                    <a:lumMod val="60000"/>
                    <a:lumOff val="40000"/>
                  </a:schemeClr>
                </a:solidFill>
                <a:ea typeface="宋体" charset="-122"/>
              </a:rPr>
              <a:t>SC.Cno</a:t>
            </a:r>
            <a:r>
              <a:rPr lang="en-US" altLang="zh-CN" sz="2000" b="0" dirty="0">
                <a:solidFill>
                  <a:schemeClr val="tx2">
                    <a:lumMod val="60000"/>
                    <a:lumOff val="40000"/>
                  </a:schemeClr>
                </a:solidFill>
                <a:ea typeface="宋体" charset="-122"/>
              </a:rPr>
              <a:t>=‘2’</a:t>
            </a:r>
            <a:r>
              <a:rPr lang="zh-CN" altLang="en-US" sz="2000" b="0" dirty="0">
                <a:solidFill>
                  <a:schemeClr val="tx2">
                    <a:lumMod val="60000"/>
                    <a:lumOff val="40000"/>
                  </a:schemeClr>
                </a:solidFill>
                <a:ea typeface="宋体" charset="-122"/>
              </a:rPr>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15" y="2708920"/>
            <a:ext cx="6912768" cy="358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bwMode="auto">
          <a:xfrm>
            <a:off x="1259632" y="6449377"/>
            <a:ext cx="3503051" cy="408623"/>
          </a:xfrm>
          <a:prstGeom prst="wedgeRoundRectCallout">
            <a:avLst>
              <a:gd name="adj1" fmla="val -17942"/>
              <a:gd name="adj2" fmla="val -174142"/>
              <a:gd name="adj3" fmla="val 16667"/>
            </a:avLst>
          </a:prstGeom>
          <a:solidFill>
            <a:srgbClr val="ECD0AA"/>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sz="1800" dirty="0">
                <a:solidFill>
                  <a:schemeClr val="tx1"/>
                </a:solidFill>
                <a:latin typeface="楷体" panose="02010609060101010101" pitchFamily="49" charset="-122"/>
                <a:ea typeface="楷体" panose="02010609060101010101" pitchFamily="49" charset="-122"/>
              </a:rPr>
              <a:t>包含</a:t>
            </a:r>
            <a:r>
              <a:rPr lang="en-US" altLang="zh-CN" sz="1800" dirty="0">
                <a:solidFill>
                  <a:schemeClr val="tx1"/>
                </a:solidFill>
                <a:latin typeface="楷体" panose="02010609060101010101" pitchFamily="49" charset="-122"/>
                <a:ea typeface="楷体" panose="02010609060101010101" pitchFamily="49" charset="-122"/>
              </a:rPr>
              <a:t>50</a:t>
            </a:r>
            <a:r>
              <a:rPr lang="zh-CN" altLang="en-US" sz="1800" dirty="0">
                <a:solidFill>
                  <a:schemeClr val="tx1"/>
                </a:solidFill>
                <a:latin typeface="楷体" panose="02010609060101010101" pitchFamily="49" charset="-122"/>
                <a:ea typeface="楷体" panose="02010609060101010101" pitchFamily="49" charset="-122"/>
              </a:rPr>
              <a:t>条</a:t>
            </a:r>
            <a:r>
              <a:rPr lang="en-US" altLang="zh-CN" sz="1800" dirty="0">
                <a:solidFill>
                  <a:schemeClr val="tx1"/>
                </a:solidFill>
                <a:latin typeface="楷体" panose="02010609060101010101" pitchFamily="49" charset="-122"/>
                <a:ea typeface="楷体" panose="02010609060101010101" pitchFamily="49" charset="-122"/>
              </a:rPr>
              <a:t>2</a:t>
            </a:r>
            <a:r>
              <a:rPr lang="zh-CN" altLang="en-US" sz="1800" dirty="0">
                <a:solidFill>
                  <a:schemeClr val="tx1"/>
                </a:solidFill>
                <a:latin typeface="楷体" panose="02010609060101010101" pitchFamily="49" charset="-122"/>
                <a:ea typeface="楷体" panose="02010609060101010101" pitchFamily="49" charset="-122"/>
              </a:rPr>
              <a:t>号课程的选课记录</a:t>
            </a:r>
            <a:endParaRPr kumimoji="0" lang="zh-CN" altLang="en-US"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6" name="圆角矩形标注 5"/>
          <p:cNvSpPr/>
          <p:nvPr/>
        </p:nvSpPr>
        <p:spPr bwMode="auto">
          <a:xfrm>
            <a:off x="690842" y="1556792"/>
            <a:ext cx="8130677" cy="1021556"/>
          </a:xfrm>
          <a:prstGeom prst="wedgeRoundRectCallout">
            <a:avLst>
              <a:gd name="adj1" fmla="val -331"/>
              <a:gd name="adj2" fmla="val 227737"/>
              <a:gd name="adj3" fmla="val 16667"/>
            </a:avLst>
          </a:prstGeom>
          <a:solidFill>
            <a:srgbClr val="F4B766"/>
          </a:solidFill>
          <a:ln>
            <a:noFill/>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chemeClr val="tx1"/>
                </a:solidFill>
                <a:latin typeface="楷体" panose="02010609060101010101" pitchFamily="49" charset="-122"/>
                <a:ea typeface="楷体" panose="02010609060101010101" pitchFamily="49" charset="-122"/>
              </a:rPr>
              <a:t>IO</a:t>
            </a:r>
            <a:r>
              <a:rPr lang="zh-CN" altLang="en-US" sz="1800" dirty="0">
                <a:solidFill>
                  <a:schemeClr val="tx1"/>
                </a:solidFill>
                <a:latin typeface="楷体" panose="02010609060101010101" pitchFamily="49" charset="-122"/>
                <a:ea typeface="楷体" panose="02010609060101010101" pitchFamily="49" charset="-122"/>
              </a:rPr>
              <a:t>基本单位：数据块。</a:t>
            </a:r>
            <a:endParaRPr lang="en-US" altLang="zh-CN" sz="1800" dirty="0">
              <a:solidFill>
                <a:schemeClr val="tx1"/>
              </a:solidFill>
              <a:latin typeface="楷体" panose="02010609060101010101" pitchFamily="49" charset="-122"/>
              <a:ea typeface="楷体" panose="02010609060101010101" pitchFamily="49" charset="-122"/>
            </a:endParaRPr>
          </a:p>
          <a:p>
            <a:pPr algn="l"/>
            <a:r>
              <a:rPr lang="zh-CN" altLang="en-US" sz="1800" dirty="0">
                <a:solidFill>
                  <a:schemeClr val="tx1"/>
                </a:solidFill>
                <a:latin typeface="楷体" panose="02010609060101010101" pitchFamily="49" charset="-122"/>
                <a:ea typeface="楷体" panose="02010609060101010101" pitchFamily="49" charset="-122"/>
              </a:rPr>
              <a:t>（</a:t>
            </a:r>
            <a:r>
              <a:rPr lang="en-US" altLang="zh-CN" sz="1800" dirty="0">
                <a:solidFill>
                  <a:schemeClr val="tx1"/>
                </a:solidFill>
                <a:latin typeface="楷体" panose="02010609060101010101" pitchFamily="49" charset="-122"/>
                <a:ea typeface="楷体" panose="02010609060101010101" pitchFamily="49" charset="-122"/>
              </a:rPr>
              <a:t>1</a:t>
            </a:r>
            <a:r>
              <a:rPr lang="zh-CN" altLang="en-US" sz="1800" dirty="0">
                <a:solidFill>
                  <a:schemeClr val="tx1"/>
                </a:solidFill>
                <a:latin typeface="楷体" panose="02010609060101010101" pitchFamily="49" charset="-122"/>
                <a:ea typeface="楷体" panose="02010609060101010101" pitchFamily="49" charset="-122"/>
              </a:rPr>
              <a:t>）</a:t>
            </a:r>
            <a:r>
              <a:rPr lang="en-US" altLang="zh-CN" sz="1800" dirty="0">
                <a:solidFill>
                  <a:schemeClr val="tx1"/>
                </a:solidFill>
                <a:latin typeface="楷体" panose="02010609060101010101" pitchFamily="49" charset="-122"/>
                <a:ea typeface="楷体" panose="02010609060101010101" pitchFamily="49" charset="-122"/>
              </a:rPr>
              <a:t>1</a:t>
            </a:r>
            <a:r>
              <a:rPr lang="zh-CN" altLang="en-US" sz="1800" dirty="0">
                <a:solidFill>
                  <a:schemeClr val="tx1"/>
                </a:solidFill>
                <a:latin typeface="楷体" panose="02010609060101010101" pitchFamily="49" charset="-122"/>
                <a:ea typeface="楷体" panose="02010609060101010101" pitchFamily="49" charset="-122"/>
              </a:rPr>
              <a:t>个数据块可存储</a:t>
            </a:r>
            <a:r>
              <a:rPr lang="en-US" altLang="zh-CN" sz="1800" dirty="0">
                <a:solidFill>
                  <a:schemeClr val="tx1"/>
                </a:solidFill>
                <a:latin typeface="楷体" panose="02010609060101010101" pitchFamily="49" charset="-122"/>
                <a:ea typeface="楷体" panose="02010609060101010101" pitchFamily="49" charset="-122"/>
              </a:rPr>
              <a:t>10</a:t>
            </a:r>
            <a:r>
              <a:rPr lang="zh-CN" altLang="en-US" sz="1800" dirty="0">
                <a:solidFill>
                  <a:schemeClr val="tx1"/>
                </a:solidFill>
                <a:latin typeface="楷体" panose="02010609060101010101" pitchFamily="49" charset="-122"/>
                <a:ea typeface="楷体" panose="02010609060101010101" pitchFamily="49" charset="-122"/>
              </a:rPr>
              <a:t>个</a:t>
            </a:r>
            <a:r>
              <a:rPr lang="en-US" altLang="zh-CN" sz="1800" dirty="0">
                <a:solidFill>
                  <a:schemeClr val="tx1"/>
                </a:solidFill>
                <a:latin typeface="楷体" panose="02010609060101010101" pitchFamily="49" charset="-122"/>
                <a:ea typeface="楷体" panose="02010609060101010101" pitchFamily="49" charset="-122"/>
              </a:rPr>
              <a:t>Student</a:t>
            </a:r>
            <a:r>
              <a:rPr lang="zh-CN" altLang="en-US" sz="1800" dirty="0">
                <a:solidFill>
                  <a:schemeClr val="tx1"/>
                </a:solidFill>
                <a:latin typeface="楷体" panose="02010609060101010101" pitchFamily="49" charset="-122"/>
                <a:ea typeface="楷体" panose="02010609060101010101" pitchFamily="49" charset="-122"/>
              </a:rPr>
              <a:t>元组或</a:t>
            </a:r>
            <a:r>
              <a:rPr lang="en-US" altLang="zh-CN" sz="1800" dirty="0">
                <a:solidFill>
                  <a:schemeClr val="tx1"/>
                </a:solidFill>
                <a:latin typeface="楷体" panose="02010609060101010101" pitchFamily="49" charset="-122"/>
                <a:ea typeface="楷体" panose="02010609060101010101" pitchFamily="49" charset="-122"/>
              </a:rPr>
              <a:t>100</a:t>
            </a:r>
            <a:r>
              <a:rPr lang="zh-CN" altLang="en-US" sz="1800" dirty="0">
                <a:solidFill>
                  <a:schemeClr val="tx1"/>
                </a:solidFill>
                <a:latin typeface="楷体" panose="02010609060101010101" pitchFamily="49" charset="-122"/>
                <a:ea typeface="楷体" panose="02010609060101010101" pitchFamily="49" charset="-122"/>
              </a:rPr>
              <a:t>个</a:t>
            </a:r>
            <a:r>
              <a:rPr lang="en-US" altLang="zh-CN" sz="1800" dirty="0">
                <a:solidFill>
                  <a:schemeClr val="tx1"/>
                </a:solidFill>
                <a:latin typeface="楷体" panose="02010609060101010101" pitchFamily="49" charset="-122"/>
                <a:ea typeface="楷体" panose="02010609060101010101" pitchFamily="49" charset="-122"/>
              </a:rPr>
              <a:t>SC</a:t>
            </a:r>
            <a:r>
              <a:rPr lang="zh-CN" altLang="en-US" sz="1800" dirty="0">
                <a:solidFill>
                  <a:schemeClr val="tx1"/>
                </a:solidFill>
                <a:latin typeface="楷体" panose="02010609060101010101" pitchFamily="49" charset="-122"/>
                <a:ea typeface="楷体" panose="02010609060101010101" pitchFamily="49" charset="-122"/>
              </a:rPr>
              <a:t>元组或</a:t>
            </a:r>
            <a:r>
              <a:rPr lang="en-US" altLang="zh-CN" sz="1800" dirty="0">
                <a:solidFill>
                  <a:schemeClr val="tx1"/>
                </a:solidFill>
                <a:latin typeface="楷体" panose="02010609060101010101" pitchFamily="49" charset="-122"/>
                <a:ea typeface="楷体" panose="02010609060101010101" pitchFamily="49" charset="-122"/>
              </a:rPr>
              <a:t>10</a:t>
            </a:r>
            <a:r>
              <a:rPr lang="zh-CN" altLang="en-US" sz="1800" dirty="0">
                <a:solidFill>
                  <a:schemeClr val="tx1"/>
                </a:solidFill>
                <a:latin typeface="楷体" panose="02010609060101010101" pitchFamily="49" charset="-122"/>
                <a:ea typeface="楷体" panose="02010609060101010101" pitchFamily="49" charset="-122"/>
              </a:rPr>
              <a:t>个连接结果元组；</a:t>
            </a:r>
            <a:endParaRPr lang="en-US" altLang="zh-CN" sz="1800" dirty="0">
              <a:solidFill>
                <a:schemeClr val="tx1"/>
              </a:solidFill>
              <a:latin typeface="楷体" panose="02010609060101010101" pitchFamily="49" charset="-122"/>
              <a:ea typeface="楷体" panose="02010609060101010101" pitchFamily="49" charset="-122"/>
            </a:endParaRPr>
          </a:p>
          <a:p>
            <a:pPr algn="l"/>
            <a:r>
              <a:rPr kumimoji="0" lang="zh-CN" altLang="en-US"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a:t>
            </a:r>
            <a:r>
              <a:rPr kumimoji="0" lang="en-US" altLang="zh-CN"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2</a:t>
            </a:r>
            <a:r>
              <a:rPr kumimoji="0" lang="zh-CN" altLang="en-US"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a:t>
            </a:r>
            <a:r>
              <a:rPr kumimoji="0" lang="en-US" altLang="zh-CN"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1</a:t>
            </a:r>
            <a:r>
              <a:rPr kumimoji="0" lang="zh-CN" altLang="en-US"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秒钟可输入输出</a:t>
            </a:r>
            <a:r>
              <a:rPr kumimoji="0" lang="en-US" altLang="zh-CN"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20</a:t>
            </a:r>
            <a:r>
              <a:rPr kumimoji="0" lang="zh-CN" altLang="en-US" sz="180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个数据块。</a:t>
            </a:r>
          </a:p>
        </p:txBody>
      </p:sp>
    </p:spTree>
    <p:extLst>
      <p:ext uri="{BB962C8B-B14F-4D97-AF65-F5344CB8AC3E}">
        <p14:creationId xmlns:p14="http://schemas.microsoft.com/office/powerpoint/2010/main" val="38450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185738" y="152400"/>
            <a:ext cx="8729662" cy="468288"/>
          </a:xfrm>
        </p:spPr>
        <p:txBody>
          <a:bodyPr/>
          <a:lstStyle/>
          <a:p>
            <a:r>
              <a:rPr lang="zh-CN" altLang="en-US" dirty="0">
                <a:ea typeface="宋体" charset="-122"/>
              </a:rPr>
              <a:t>查询优化：示例</a:t>
            </a:r>
          </a:p>
        </p:txBody>
      </p:sp>
      <mc:AlternateContent xmlns:mc="http://schemas.openxmlformats.org/markup-compatibility/2006" xmlns:a14="http://schemas.microsoft.com/office/drawing/2010/main">
        <mc:Choice Requires="a14">
          <p:sp>
            <p:nvSpPr>
              <p:cNvPr id="438275" name="Rectangle 3"/>
              <p:cNvSpPr>
                <a:spLocks noGrp="1" noChangeArrowheads="1"/>
              </p:cNvSpPr>
              <p:nvPr>
                <p:ph type="body" idx="1"/>
              </p:nvPr>
            </p:nvSpPr>
            <p:spPr>
              <a:xfrm>
                <a:off x="185738" y="1196752"/>
                <a:ext cx="8634734" cy="2376264"/>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采用关系代数表达不同的执行策略：</a:t>
                </a:r>
              </a:p>
              <a:p>
                <a:pPr>
                  <a:lnSpc>
                    <a:spcPts val="3500"/>
                  </a:lnSpc>
                </a:pPr>
                <a14:m>
                  <m:oMath xmlns:m="http://schemas.openxmlformats.org/officeDocument/2006/math">
                    <m:sSub>
                      <m:sSubPr>
                        <m:ctrlPr>
                          <a:rPr lang="en-US" altLang="zh-CN" sz="2400" b="0" i="1" dirty="0" smtClean="0">
                            <a:latin typeface="Cambria Math" panose="02040503050406030204" pitchFamily="18" charset="0"/>
                            <a:ea typeface="宋体" charset="-122"/>
                          </a:rPr>
                        </m:ctrlPr>
                      </m:sSubPr>
                      <m:e>
                        <m:r>
                          <a:rPr lang="en-US" altLang="zh-CN" sz="2400" b="0" i="1" dirty="0" smtClean="0">
                            <a:latin typeface="Cambria Math"/>
                            <a:ea typeface="宋体" charset="-122"/>
                          </a:rPr>
                          <m:t>𝑄</m:t>
                        </m:r>
                      </m:e>
                      <m:sub>
                        <m:r>
                          <a:rPr lang="en-US" altLang="zh-CN" sz="2400" b="0" i="1" dirty="0" smtClean="0">
                            <a:latin typeface="Cambria Math"/>
                            <a:ea typeface="宋体" charset="-122"/>
                          </a:rPr>
                          <m:t>1</m:t>
                        </m:r>
                      </m:sub>
                    </m:sSub>
                    <m:r>
                      <a:rPr lang="en-US" altLang="zh-CN" sz="2400" b="0" i="1" dirty="0" smtClean="0">
                        <a:latin typeface="Cambria Math"/>
                        <a:ea typeface="宋体" charset="-122"/>
                      </a:rPr>
                      <m:t>=</m:t>
                    </m:r>
                    <m:sSub>
                      <m:sSubPr>
                        <m:ctrlPr>
                          <a:rPr lang="en-US" altLang="zh-CN" sz="2400" b="0" i="1" dirty="0" smtClean="0">
                            <a:latin typeface="Cambria Math" panose="02040503050406030204" pitchFamily="18" charset="0"/>
                            <a:ea typeface="宋体" charset="-122"/>
                          </a:rPr>
                        </m:ctrlPr>
                      </m:sSubPr>
                      <m:e>
                        <m:r>
                          <a:rPr lang="zh-CN" altLang="en-US" sz="2400" b="0" i="1" dirty="0" smtClean="0">
                            <a:latin typeface="Cambria Math"/>
                            <a:ea typeface="宋体" charset="-122"/>
                          </a:rPr>
                          <m:t>𝜋</m:t>
                        </m:r>
                      </m:e>
                      <m:sub>
                        <m:r>
                          <a:rPr lang="en-US" altLang="zh-CN" sz="2400" b="0" i="1" dirty="0" smtClean="0">
                            <a:latin typeface="Cambria Math"/>
                            <a:ea typeface="宋体" charset="-122"/>
                          </a:rPr>
                          <m:t>𝑠𝑛𝑎𝑚𝑒</m:t>
                        </m:r>
                      </m:sub>
                    </m:sSub>
                    <m:r>
                      <a:rPr lang="en-US" altLang="zh-CN" sz="2400" b="0" i="1" dirty="0">
                        <a:latin typeface="Cambria Math"/>
                        <a:ea typeface="宋体" charset="-122"/>
                      </a:rPr>
                      <m:t>(</m:t>
                    </m:r>
                    <m:sSub>
                      <m:sSubPr>
                        <m:ctrlPr>
                          <a:rPr lang="en-US" altLang="zh-CN" sz="2400" b="0" i="1" dirty="0" smtClean="0">
                            <a:latin typeface="Cambria Math" panose="02040503050406030204" pitchFamily="18" charset="0"/>
                            <a:ea typeface="宋体" charset="-122"/>
                          </a:rPr>
                        </m:ctrlPr>
                      </m:sSubPr>
                      <m:e>
                        <m:r>
                          <a:rPr lang="zh-CN" altLang="en-US" sz="2400" b="0" i="1" dirty="0" smtClean="0">
                            <a:latin typeface="Cambria Math"/>
                            <a:ea typeface="宋体" charset="-122"/>
                          </a:rPr>
                          <m:t>𝜎</m:t>
                        </m:r>
                      </m:e>
                      <m:sub>
                        <m:r>
                          <a:rPr lang="en-US" altLang="zh-CN" sz="2400" b="0" i="1" dirty="0" smtClean="0">
                            <a:latin typeface="Cambria Math"/>
                            <a:ea typeface="宋体" charset="-122"/>
                          </a:rPr>
                          <m:t>𝑠𝑡𝑢𝑑𝑒𝑛𝑡</m:t>
                        </m:r>
                        <m:r>
                          <a:rPr lang="en-US" altLang="zh-CN" sz="2400" b="0" i="1" dirty="0" smtClean="0">
                            <a:latin typeface="Cambria Math"/>
                            <a:ea typeface="宋体" charset="-122"/>
                          </a:rPr>
                          <m:t>.</m:t>
                        </m:r>
                        <m:r>
                          <a:rPr lang="en-US" altLang="zh-CN" sz="2400" b="0" i="1" dirty="0" smtClean="0">
                            <a:latin typeface="Cambria Math"/>
                            <a:ea typeface="宋体" charset="-122"/>
                          </a:rPr>
                          <m:t>𝑠𝑛𝑜</m:t>
                        </m:r>
                        <m:r>
                          <a:rPr lang="en-US" altLang="zh-CN" sz="2400" b="0" i="1" dirty="0" smtClean="0">
                            <a:latin typeface="Cambria Math"/>
                            <a:ea typeface="宋体" charset="-122"/>
                          </a:rPr>
                          <m:t>=</m:t>
                        </m:r>
                        <m:r>
                          <a:rPr lang="en-US" altLang="zh-CN" sz="2400" b="0" i="1" dirty="0" smtClean="0">
                            <a:latin typeface="Cambria Math"/>
                            <a:ea typeface="宋体" charset="-122"/>
                          </a:rPr>
                          <m:t>𝑆𝐶</m:t>
                        </m:r>
                        <m:r>
                          <a:rPr lang="en-US" altLang="zh-CN" sz="2400" b="0" i="1" dirty="0" smtClean="0">
                            <a:latin typeface="Cambria Math"/>
                            <a:ea typeface="宋体" charset="-122"/>
                          </a:rPr>
                          <m:t>.</m:t>
                        </m:r>
                        <m:r>
                          <a:rPr lang="en-US" altLang="zh-CN" sz="2400" b="0" i="1" dirty="0" smtClean="0">
                            <a:latin typeface="Cambria Math"/>
                            <a:ea typeface="宋体" charset="-122"/>
                          </a:rPr>
                          <m:t>𝑠𝑛𝑜</m:t>
                        </m:r>
                        <m:r>
                          <a:rPr lang="en-US" altLang="zh-CN" sz="2400" b="0" i="1" dirty="0" smtClean="0">
                            <a:latin typeface="Cambria Math"/>
                            <a:ea typeface="Cambria Math"/>
                          </a:rPr>
                          <m:t>⋀</m:t>
                        </m:r>
                        <m:r>
                          <a:rPr lang="en-US" altLang="zh-CN" sz="2400" b="0" i="1" dirty="0" smtClean="0">
                            <a:latin typeface="Cambria Math"/>
                            <a:ea typeface="Cambria Math"/>
                          </a:rPr>
                          <m:t>𝑆𝐶</m:t>
                        </m:r>
                        <m:r>
                          <a:rPr lang="en-US" altLang="zh-CN" sz="2400" b="0" i="1" dirty="0" smtClean="0">
                            <a:latin typeface="Cambria Math"/>
                            <a:ea typeface="Cambria Math"/>
                          </a:rPr>
                          <m:t>.</m:t>
                        </m:r>
                        <m:r>
                          <a:rPr lang="en-US" altLang="zh-CN" sz="2400" b="0" i="1" dirty="0" smtClean="0">
                            <a:latin typeface="Cambria Math"/>
                            <a:ea typeface="Cambria Math"/>
                          </a:rPr>
                          <m:t>𝑐𝑛𝑜</m:t>
                        </m:r>
                        <m:sSup>
                          <m:sSupPr>
                            <m:ctrlPr>
                              <a:rPr lang="en-US" altLang="zh-CN" sz="2400" b="0" i="1" dirty="0" smtClean="0">
                                <a:latin typeface="Cambria Math" panose="02040503050406030204" pitchFamily="18" charset="0"/>
                                <a:ea typeface="Cambria Math"/>
                              </a:rPr>
                            </m:ctrlPr>
                          </m:sSupPr>
                          <m:e>
                            <m:r>
                              <a:rPr lang="en-US" altLang="zh-CN" sz="2400" b="0" i="1" dirty="0" smtClean="0">
                                <a:latin typeface="Cambria Math"/>
                                <a:ea typeface="Cambria Math"/>
                              </a:rPr>
                              <m:t>=</m:t>
                            </m:r>
                          </m:e>
                          <m:sup>
                            <m:r>
                              <a:rPr lang="en-US" altLang="zh-CN" sz="2400" b="0" i="1" dirty="0" smtClean="0">
                                <a:latin typeface="Cambria Math"/>
                                <a:ea typeface="Cambria Math"/>
                              </a:rPr>
                              <m:t>′</m:t>
                            </m:r>
                          </m:sup>
                        </m:sSup>
                        <m:sSup>
                          <m:sSupPr>
                            <m:ctrlPr>
                              <a:rPr lang="en-US" altLang="zh-CN" sz="2400" b="0" i="1" dirty="0" smtClean="0">
                                <a:latin typeface="Cambria Math" panose="02040503050406030204" pitchFamily="18" charset="0"/>
                                <a:ea typeface="Cambria Math"/>
                              </a:rPr>
                            </m:ctrlPr>
                          </m:sSupPr>
                          <m:e>
                            <m:r>
                              <a:rPr lang="en-US" altLang="zh-CN" sz="2400" b="0" i="1" dirty="0" smtClean="0">
                                <a:latin typeface="Cambria Math"/>
                                <a:ea typeface="Cambria Math"/>
                              </a:rPr>
                              <m:t>2</m:t>
                            </m:r>
                          </m:e>
                          <m:sup>
                            <m:r>
                              <a:rPr lang="en-US" altLang="zh-CN" sz="2400" b="0" i="1" dirty="0" smtClean="0">
                                <a:latin typeface="Cambria Math"/>
                                <a:ea typeface="Cambria Math"/>
                              </a:rPr>
                              <m:t>′</m:t>
                            </m:r>
                          </m:sup>
                        </m:sSup>
                      </m:sub>
                    </m:sSub>
                    <m:r>
                      <a:rPr lang="en-US" altLang="zh-CN" sz="2400" b="0" i="1" dirty="0">
                        <a:latin typeface="Cambria Math"/>
                        <a:ea typeface="宋体" charset="-122"/>
                      </a:rPr>
                      <m:t>(</m:t>
                    </m:r>
                    <m:r>
                      <a:rPr lang="en-US" altLang="zh-CN" sz="2400" b="0" i="1" dirty="0" err="1">
                        <a:latin typeface="Cambria Math"/>
                        <a:ea typeface="宋体" charset="-122"/>
                      </a:rPr>
                      <m:t>𝑆𝑡𝑢𝑑𝑒𝑛𝑡</m:t>
                    </m:r>
                    <m:r>
                      <a:rPr lang="en-US" altLang="zh-CN" sz="2400" b="0" i="1" dirty="0" err="1">
                        <a:latin typeface="Cambria Math"/>
                        <a:ea typeface="宋体" charset="-122"/>
                      </a:rPr>
                      <m:t>×</m:t>
                    </m:r>
                    <m:r>
                      <a:rPr lang="en-US" altLang="zh-CN" sz="2400" b="0" i="1" dirty="0" err="1">
                        <a:latin typeface="Cambria Math"/>
                        <a:ea typeface="宋体" charset="-122"/>
                      </a:rPr>
                      <m:t>𝑆𝐶</m:t>
                    </m:r>
                    <m:r>
                      <a:rPr lang="en-US" altLang="zh-CN" sz="2400" b="0" i="1" dirty="0">
                        <a:latin typeface="Cambria Math"/>
                        <a:ea typeface="宋体" charset="-122"/>
                      </a:rPr>
                      <m:t>))</m:t>
                    </m:r>
                  </m:oMath>
                </a14:m>
                <a:endParaRPr lang="en-US" altLang="zh-CN" sz="2400" b="0" dirty="0">
                  <a:ea typeface="宋体" charset="-122"/>
                </a:endParaRPr>
              </a:p>
              <a:p>
                <a:pPr>
                  <a:lnSpc>
                    <a:spcPts val="3500"/>
                  </a:lnSpc>
                </a:pPr>
                <a14:m>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smtClean="0">
                            <a:latin typeface="Cambria Math"/>
                            <a:ea typeface="宋体" charset="-122"/>
                          </a:rPr>
                          <m:t>2</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d>
                      <m:dPr>
                        <m:ctrlPr>
                          <a:rPr lang="en-US" altLang="zh-CN" sz="2400" b="0" i="1" dirty="0">
                            <a:latin typeface="Cambria Math" panose="02040503050406030204" pitchFamily="18" charset="0"/>
                            <a:ea typeface="Cambria Math"/>
                          </a:rPr>
                        </m:ctrlPr>
                      </m:dPr>
                      <m:e>
                        <m:r>
                          <a:rPr lang="en-US" altLang="zh-CN" sz="2400" b="0" i="1" dirty="0" err="1">
                            <a:latin typeface="Cambria Math"/>
                            <a:ea typeface="宋体" charset="-122"/>
                          </a:rPr>
                          <m:t>𝑆𝑡</m:t>
                        </m:r>
                        <m:r>
                          <a:rPr lang="en-US" altLang="zh-CN" sz="2400" b="0" i="1" dirty="0" smtClean="0">
                            <a:latin typeface="Cambria Math"/>
                            <a:ea typeface="宋体" charset="-122"/>
                          </a:rPr>
                          <m:t>𝑢𝑑𝑒𝑛𝑡</m:t>
                        </m:r>
                        <m:r>
                          <a:rPr lang="en-US" altLang="zh-CN" sz="2400" b="0" i="1" dirty="0" smtClean="0">
                            <a:latin typeface="Cambria Math"/>
                            <a:ea typeface="Cambria Math"/>
                          </a:rPr>
                          <m:t>⋈</m:t>
                        </m:r>
                        <m:r>
                          <a:rPr lang="en-US" altLang="zh-CN" sz="2400" b="0" i="1" dirty="0" smtClean="0">
                            <a:latin typeface="Cambria Math"/>
                            <a:ea typeface="Cambria Math"/>
                          </a:rPr>
                          <m:t>𝑆𝐶</m:t>
                        </m:r>
                      </m:e>
                    </m:d>
                    <m:r>
                      <a:rPr lang="en-US" altLang="zh-CN" sz="2400" b="0" i="1" dirty="0" smtClean="0">
                        <a:latin typeface="Cambria Math"/>
                        <a:ea typeface="Cambria Math"/>
                      </a:rPr>
                      <m:t>)</m:t>
                    </m:r>
                  </m:oMath>
                </a14:m>
                <a:endParaRPr lang="en-US" altLang="zh-CN" sz="2400" b="0" i="1" dirty="0">
                  <a:latin typeface="Cambria Math"/>
                  <a:ea typeface="宋体" charset="-122"/>
                </a:endParaRPr>
              </a:p>
              <a:p>
                <a:pPr>
                  <a:lnSpc>
                    <a:spcPts val="3500"/>
                  </a:lnSpc>
                </a:pPr>
                <a14:m>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smtClean="0">
                            <a:latin typeface="Cambria Math"/>
                            <a:ea typeface="宋体" charset="-122"/>
                          </a:rPr>
                          <m:t>3</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r>
                      <a:rPr lang="en-US" altLang="zh-CN" sz="2400" b="0" i="1" dirty="0" err="1">
                        <a:latin typeface="Cambria Math"/>
                        <a:ea typeface="宋体" charset="-122"/>
                      </a:rPr>
                      <m:t>𝑆𝑡𝑢𝑑𝑒𝑛𝑡</m:t>
                    </m:r>
                    <m:r>
                      <a:rPr lang="en-US" altLang="zh-CN" sz="2400" b="0" i="1" dirty="0">
                        <a:latin typeface="Cambria Math"/>
                        <a:ea typeface="Cambria Math"/>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r>
                      <a:rPr lang="en-US" altLang="zh-CN" sz="2400" b="0" i="1" dirty="0">
                        <a:latin typeface="Cambria Math"/>
                        <a:ea typeface="宋体" charset="-122"/>
                      </a:rPr>
                      <m:t>(</m:t>
                    </m:r>
                    <m:r>
                      <a:rPr lang="en-US" altLang="zh-CN" sz="2400" b="0" i="1" dirty="0" err="1">
                        <a:latin typeface="Cambria Math"/>
                        <a:ea typeface="宋体" charset="-122"/>
                      </a:rPr>
                      <m:t>𝑆𝐶</m:t>
                    </m:r>
                    <m:r>
                      <a:rPr lang="en-US" altLang="zh-CN" sz="2400" b="0" i="1" dirty="0">
                        <a:latin typeface="Cambria Math"/>
                        <a:ea typeface="宋体" charset="-122"/>
                      </a:rPr>
                      <m:t>))</m:t>
                    </m:r>
                  </m:oMath>
                </a14:m>
                <a:endParaRPr lang="en-US" altLang="zh-CN" sz="2400" dirty="0">
                  <a:ea typeface="宋体" charset="-122"/>
                </a:endParaRPr>
              </a:p>
            </p:txBody>
          </p:sp>
        </mc:Choice>
        <mc:Fallback xmlns="">
          <p:sp>
            <p:nvSpPr>
              <p:cNvPr id="438275" name="Rectangle 3"/>
              <p:cNvSpPr>
                <a:spLocks noGrp="1" noRot="1" noChangeAspect="1" noMove="1" noResize="1" noEditPoints="1" noAdjustHandles="1" noChangeArrowheads="1" noChangeShapeType="1" noTextEdit="1"/>
              </p:cNvSpPr>
              <p:nvPr>
                <p:ph type="body" idx="1"/>
              </p:nvPr>
            </p:nvSpPr>
            <p:spPr>
              <a:xfrm>
                <a:off x="185738" y="1196752"/>
                <a:ext cx="8634734" cy="2376264"/>
              </a:xfrm>
              <a:blipFill rotWithShape="1">
                <a:blip r:embed="rId2"/>
                <a:stretch>
                  <a:fillRect l="-1270" t="-23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3182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z="3200" dirty="0">
                <a:ea typeface="宋体" charset="-122"/>
              </a:rPr>
              <a:t>查询优化：示例</a:t>
            </a:r>
          </a:p>
        </p:txBody>
      </p:sp>
      <mc:AlternateContent xmlns:mc="http://schemas.openxmlformats.org/markup-compatibility/2006" xmlns:a14="http://schemas.microsoft.com/office/drawing/2010/main">
        <mc:Choice Requires="a14">
          <p:sp>
            <p:nvSpPr>
              <p:cNvPr id="439299" name="Rectangle 3"/>
              <p:cNvSpPr>
                <a:spLocks noGrp="1" noChangeArrowheads="1"/>
              </p:cNvSpPr>
              <p:nvPr>
                <p:ph type="body" idx="1"/>
              </p:nvPr>
            </p:nvSpPr>
            <p:spPr>
              <a:xfrm>
                <a:off x="185738" y="1124744"/>
                <a:ext cx="8729662" cy="10801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b="0" dirty="0">
                    <a:ea typeface="宋体" charset="-122"/>
                  </a:rPr>
                  <a:t>执行</a:t>
                </a:r>
                <a14:m>
                  <m:oMath xmlns:m="http://schemas.openxmlformats.org/officeDocument/2006/math">
                    <m:r>
                      <a:rPr lang="zh-CN" altLang="en-US" sz="2400" b="0" i="1" dirty="0">
                        <a:latin typeface="Cambria Math"/>
                        <a:ea typeface="宋体" charset="-122"/>
                      </a:rPr>
                      <m:t>策略</m:t>
                    </m:r>
                    <m:r>
                      <a:rPr lang="en-US" altLang="zh-CN" sz="2400" b="0" i="1" dirty="0" smtClean="0">
                        <a:latin typeface="Cambria Math"/>
                        <a:ea typeface="宋体" charset="-122"/>
                      </a:rPr>
                      <m:t>1</m:t>
                    </m:r>
                    <m:r>
                      <a:rPr lang="zh-CN" altLang="en-US" sz="2400" b="0" i="1" dirty="0" smtClean="0">
                        <a:latin typeface="Cambria Math"/>
                        <a:ea typeface="宋体" charset="-122"/>
                      </a:rPr>
                      <m:t>：</m:t>
                    </m:r>
                  </m:oMath>
                </a14:m>
                <a:endParaRPr lang="en-US" altLang="zh-CN" sz="2400" b="0" i="1" dirty="0">
                  <a:latin typeface="Cambria Math"/>
                  <a:ea typeface="宋体" charset="-122"/>
                </a:endParaRPr>
              </a:p>
              <a:p>
                <a:pPr marL="0" indent="0">
                  <a:lnSpc>
                    <a:spcPts val="3500"/>
                  </a:lnSpc>
                  <a:buNone/>
                </a:pPr>
                <a14:m>
                  <m:oMathPara xmlns:m="http://schemas.openxmlformats.org/officeDocument/2006/math">
                    <m:oMathParaPr>
                      <m:jc m:val="centerGroup"/>
                    </m:oMathParaPr>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a:latin typeface="Cambria Math"/>
                              <a:ea typeface="宋体" charset="-122"/>
                            </a:rPr>
                            <m:t>1</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宋体" charset="-122"/>
                            </a:rPr>
                            <m:t>𝑠𝑡𝑢𝑑𝑒𝑛𝑡</m:t>
                          </m:r>
                          <m:r>
                            <a:rPr lang="en-US" altLang="zh-CN" sz="2400" b="0" i="1" dirty="0">
                              <a:latin typeface="Cambria Math"/>
                              <a:ea typeface="宋体" charset="-122"/>
                            </a:rPr>
                            <m:t>.</m:t>
                          </m:r>
                          <m:r>
                            <a:rPr lang="en-US" altLang="zh-CN" sz="2400" b="0" i="1" dirty="0">
                              <a:latin typeface="Cambria Math"/>
                              <a:ea typeface="宋体" charset="-122"/>
                            </a:rPr>
                            <m:t>𝑠𝑛𝑜</m:t>
                          </m:r>
                          <m:r>
                            <a:rPr lang="en-US" altLang="zh-CN" sz="2400" b="0" i="1" dirty="0">
                              <a:latin typeface="Cambria Math"/>
                              <a:ea typeface="宋体" charset="-122"/>
                            </a:rPr>
                            <m:t>=</m:t>
                          </m:r>
                          <m:r>
                            <a:rPr lang="en-US" altLang="zh-CN" sz="2400" b="0" i="1" dirty="0">
                              <a:latin typeface="Cambria Math"/>
                              <a:ea typeface="宋体" charset="-122"/>
                            </a:rPr>
                            <m:t>𝑆𝐶</m:t>
                          </m:r>
                          <m:r>
                            <a:rPr lang="en-US" altLang="zh-CN" sz="2400" b="0" i="1" dirty="0">
                              <a:latin typeface="Cambria Math"/>
                              <a:ea typeface="宋体" charset="-122"/>
                            </a:rPr>
                            <m:t>.</m:t>
                          </m:r>
                          <m:r>
                            <a:rPr lang="en-US" altLang="zh-CN" sz="2400" b="0" i="1" dirty="0">
                              <a:latin typeface="Cambria Math"/>
                              <a:ea typeface="宋体" charset="-122"/>
                            </a:rPr>
                            <m:t>𝑠𝑛𝑜</m:t>
                          </m:r>
                          <m:r>
                            <a:rPr lang="en-US" altLang="zh-CN" sz="2400" b="0" i="1" dirty="0">
                              <a:latin typeface="Cambria Math"/>
                              <a:ea typeface="Cambria Math"/>
                            </a:rPr>
                            <m:t>⋀</m:t>
                          </m:r>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r>
                        <a:rPr lang="en-US" altLang="zh-CN" sz="2400" b="0" i="1" dirty="0">
                          <a:latin typeface="Cambria Math"/>
                          <a:ea typeface="宋体" charset="-122"/>
                        </a:rPr>
                        <m:t>(</m:t>
                      </m:r>
                      <m:r>
                        <a:rPr lang="en-US" altLang="zh-CN" sz="2400" b="0" i="1" dirty="0" err="1">
                          <a:latin typeface="Cambria Math"/>
                          <a:ea typeface="宋体" charset="-122"/>
                        </a:rPr>
                        <m:t>𝑆𝑡𝑢𝑑𝑒𝑛𝑡</m:t>
                      </m:r>
                      <m:r>
                        <a:rPr lang="en-US" altLang="zh-CN" sz="2400" b="0" i="1" dirty="0" err="1">
                          <a:latin typeface="Cambria Math"/>
                          <a:ea typeface="宋体" charset="-122"/>
                        </a:rPr>
                        <m:t>×</m:t>
                      </m:r>
                      <m:r>
                        <a:rPr lang="en-US" altLang="zh-CN" sz="2400" b="0" i="1" dirty="0" err="1">
                          <a:latin typeface="Cambria Math"/>
                          <a:ea typeface="宋体" charset="-122"/>
                        </a:rPr>
                        <m:t>𝑆𝐶</m:t>
                      </m:r>
                      <m:r>
                        <a:rPr lang="en-US" altLang="zh-CN" sz="2400" b="0" i="1" dirty="0">
                          <a:latin typeface="Cambria Math"/>
                          <a:ea typeface="宋体" charset="-122"/>
                        </a:rPr>
                        <m:t>))</m:t>
                      </m:r>
                    </m:oMath>
                  </m:oMathPara>
                </a14:m>
                <a:endParaRPr lang="en-US" altLang="zh-CN" sz="2400" b="0" dirty="0">
                  <a:ea typeface="宋体" charset="-122"/>
                </a:endParaRPr>
              </a:p>
            </p:txBody>
          </p:sp>
        </mc:Choice>
        <mc:Fallback xmlns="">
          <p:sp>
            <p:nvSpPr>
              <p:cNvPr id="439299" name="Rectangle 3"/>
              <p:cNvSpPr>
                <a:spLocks noGrp="1" noRot="1" noChangeAspect="1" noMove="1" noResize="1" noEditPoints="1" noAdjustHandles="1" noChangeArrowheads="1" noChangeShapeType="1" noTextEdit="1"/>
              </p:cNvSpPr>
              <p:nvPr>
                <p:ph type="body" idx="1"/>
              </p:nvPr>
            </p:nvSpPr>
            <p:spPr>
              <a:xfrm>
                <a:off x="185738" y="1124744"/>
                <a:ext cx="8729662" cy="1080120"/>
              </a:xfrm>
              <a:blipFill rotWithShape="1">
                <a:blip r:embed="rId2"/>
                <a:stretch>
                  <a:fillRect l="-1256" t="-5085"/>
                </a:stretch>
              </a:blipFill>
              <a:ln>
                <a:noFill/>
              </a:ln>
              <a:effectLst/>
            </p:spPr>
            <p:txBody>
              <a:bodyPr/>
              <a:lstStyle/>
              <a:p>
                <a:r>
                  <a:rPr lang="zh-CN" altLang="en-US">
                    <a:noFill/>
                  </a:rPr>
                  <a:t> </a:t>
                </a:r>
              </a:p>
            </p:txBody>
          </p:sp>
        </mc:Fallback>
      </mc:AlternateContent>
      <p:sp>
        <p:nvSpPr>
          <p:cNvPr id="4" name="Rectangle 3"/>
          <p:cNvSpPr txBox="1">
            <a:spLocks noChangeArrowheads="1"/>
          </p:cNvSpPr>
          <p:nvPr/>
        </p:nvSpPr>
        <p:spPr bwMode="auto">
          <a:xfrm>
            <a:off x="157013" y="2348880"/>
            <a:ext cx="872966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pPr>
            <a:r>
              <a:rPr lang="zh-CN" altLang="en-US" sz="2000" kern="0" dirty="0">
                <a:ea typeface="宋体" charset="-122"/>
              </a:rPr>
              <a:t>第</a:t>
            </a:r>
            <a:r>
              <a:rPr lang="en-US" altLang="zh-CN" sz="2000" kern="0" dirty="0">
                <a:ea typeface="宋体" charset="-122"/>
              </a:rPr>
              <a:t>1</a:t>
            </a:r>
            <a:r>
              <a:rPr lang="zh-CN" altLang="en-US" sz="2000" kern="0" dirty="0">
                <a:ea typeface="宋体" charset="-122"/>
              </a:rPr>
              <a:t>部分：计算广义笛卡尔积 </a:t>
            </a:r>
          </a:p>
          <a:p>
            <a:pPr lvl="2">
              <a:lnSpc>
                <a:spcPts val="3500"/>
              </a:lnSpc>
            </a:pPr>
            <a:r>
              <a:rPr lang="zh-CN" altLang="en-US" sz="2000" b="0" kern="0" dirty="0">
                <a:ea typeface="宋体" charset="-122"/>
              </a:rPr>
              <a:t>在内存中尽可能多地装入某个表（如</a:t>
            </a:r>
            <a:r>
              <a:rPr lang="en-US" altLang="zh-CN" sz="2000" b="0" kern="0" dirty="0">
                <a:ea typeface="宋体" charset="-122"/>
              </a:rPr>
              <a:t>Student</a:t>
            </a:r>
            <a:r>
              <a:rPr lang="zh-CN" altLang="en-US" sz="2000" b="0" kern="0" dirty="0">
                <a:ea typeface="宋体" charset="-122"/>
              </a:rPr>
              <a:t>表）的若干块，留出一块存放另一个表（如</a:t>
            </a:r>
            <a:r>
              <a:rPr lang="en-US" altLang="zh-CN" sz="2000" b="0" kern="0" dirty="0">
                <a:ea typeface="宋体" charset="-122"/>
              </a:rPr>
              <a:t>SC</a:t>
            </a:r>
            <a:r>
              <a:rPr lang="zh-CN" altLang="en-US" sz="2000" b="0" kern="0" dirty="0">
                <a:ea typeface="宋体" charset="-122"/>
              </a:rPr>
              <a:t>表）的元组；</a:t>
            </a:r>
          </a:p>
          <a:p>
            <a:pPr lvl="2">
              <a:lnSpc>
                <a:spcPts val="3500"/>
              </a:lnSpc>
            </a:pPr>
            <a:r>
              <a:rPr lang="zh-CN" altLang="en-US" sz="2000" b="0" kern="0" dirty="0">
                <a:ea typeface="宋体" charset="-122"/>
              </a:rPr>
              <a:t>把</a:t>
            </a:r>
            <a:r>
              <a:rPr lang="en-US" altLang="zh-CN" sz="2000" b="0" kern="0" dirty="0">
                <a:ea typeface="宋体" charset="-122"/>
              </a:rPr>
              <a:t>SC</a:t>
            </a:r>
            <a:r>
              <a:rPr lang="zh-CN" altLang="en-US" sz="2000" b="0" kern="0" dirty="0">
                <a:ea typeface="宋体" charset="-122"/>
              </a:rPr>
              <a:t>块中的每个元组和</a:t>
            </a:r>
            <a:r>
              <a:rPr lang="en-US" altLang="zh-CN" sz="2000" b="0" kern="0" dirty="0">
                <a:ea typeface="宋体" charset="-122"/>
              </a:rPr>
              <a:t>Student</a:t>
            </a:r>
            <a:r>
              <a:rPr lang="zh-CN" altLang="en-US" sz="2000" b="0" kern="0" dirty="0">
                <a:ea typeface="宋体" charset="-122"/>
              </a:rPr>
              <a:t>块中的每个元组连接，连接后的元组装满一块后就写到中间文件上；</a:t>
            </a:r>
          </a:p>
          <a:p>
            <a:pPr lvl="2">
              <a:lnSpc>
                <a:spcPts val="3500"/>
              </a:lnSpc>
            </a:pPr>
            <a:r>
              <a:rPr lang="zh-CN" altLang="en-US" sz="2000" b="0" kern="0" dirty="0">
                <a:ea typeface="宋体" charset="-122"/>
              </a:rPr>
              <a:t>当</a:t>
            </a:r>
            <a:r>
              <a:rPr lang="en-US" altLang="zh-CN" sz="2000" b="0" kern="0" dirty="0">
                <a:ea typeface="宋体" charset="-122"/>
              </a:rPr>
              <a:t>SC</a:t>
            </a:r>
            <a:r>
              <a:rPr lang="zh-CN" altLang="en-US" sz="2000" b="0" kern="0" dirty="0">
                <a:ea typeface="宋体" charset="-122"/>
              </a:rPr>
              <a:t>表的所有元组与内存中的</a:t>
            </a:r>
            <a:r>
              <a:rPr lang="en-US" altLang="zh-CN" sz="2000" b="0" kern="0" dirty="0">
                <a:ea typeface="宋体" charset="-122"/>
              </a:rPr>
              <a:t>Student</a:t>
            </a:r>
            <a:r>
              <a:rPr lang="zh-CN" altLang="en-US" sz="2000" b="0" kern="0" dirty="0">
                <a:ea typeface="宋体" charset="-122"/>
              </a:rPr>
              <a:t>元组连接完成，再读入若干块</a:t>
            </a:r>
            <a:r>
              <a:rPr lang="en-US" altLang="zh-CN" sz="2000" b="0" kern="0" dirty="0">
                <a:ea typeface="宋体" charset="-122"/>
              </a:rPr>
              <a:t>Student</a:t>
            </a:r>
            <a:r>
              <a:rPr lang="zh-CN" altLang="en-US" sz="2000" b="0" kern="0" dirty="0">
                <a:ea typeface="宋体" charset="-122"/>
              </a:rPr>
              <a:t>元组，读入一块</a:t>
            </a:r>
            <a:r>
              <a:rPr lang="en-US" altLang="zh-CN" sz="2000" b="0" kern="0" dirty="0">
                <a:ea typeface="宋体" charset="-122"/>
              </a:rPr>
              <a:t>SC</a:t>
            </a:r>
            <a:r>
              <a:rPr lang="zh-CN" altLang="en-US" sz="2000" b="0" kern="0" dirty="0">
                <a:ea typeface="宋体" charset="-122"/>
              </a:rPr>
              <a:t>元组，重复上述处理过程，直到把</a:t>
            </a:r>
            <a:r>
              <a:rPr lang="en-US" altLang="zh-CN" sz="2000" b="0" kern="0" dirty="0">
                <a:ea typeface="宋体" charset="-122"/>
              </a:rPr>
              <a:t>Student</a:t>
            </a:r>
            <a:r>
              <a:rPr lang="zh-CN" altLang="en-US" sz="2000" b="0" kern="0" dirty="0">
                <a:ea typeface="宋体" charset="-122"/>
              </a:rPr>
              <a:t>表处理完。</a:t>
            </a:r>
          </a:p>
        </p:txBody>
      </p:sp>
    </p:spTree>
    <p:extLst>
      <p:ext uri="{BB962C8B-B14F-4D97-AF65-F5344CB8AC3E}">
        <p14:creationId xmlns:p14="http://schemas.microsoft.com/office/powerpoint/2010/main" val="1067507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sz="3200" dirty="0">
                <a:ea typeface="宋体" charset="-122"/>
              </a:rPr>
              <a:t>查询优化：示例</a:t>
            </a:r>
          </a:p>
        </p:txBody>
      </p:sp>
      <mc:AlternateContent xmlns:mc="http://schemas.openxmlformats.org/markup-compatibility/2006" xmlns:a14="http://schemas.microsoft.com/office/drawing/2010/main">
        <mc:Choice Requires="a14">
          <p:sp>
            <p:nvSpPr>
              <p:cNvPr id="441347" name="Rectangle 3"/>
              <p:cNvSpPr>
                <a:spLocks noGrp="1" noChangeArrowheads="1"/>
              </p:cNvSpPr>
              <p:nvPr>
                <p:ph type="body" idx="1"/>
              </p:nvPr>
            </p:nvSpPr>
            <p:spPr>
              <a:xfrm>
                <a:off x="185738" y="1196752"/>
                <a:ext cx="8729662" cy="5327873"/>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读取总块数 ：                                                                                                        </a:t>
                </a:r>
              </a:p>
              <a:p>
                <a:pPr marL="457200" lvl="1" indent="0">
                  <a:lnSpc>
                    <a:spcPts val="3500"/>
                  </a:lnSpc>
                  <a:buNone/>
                </a:pPr>
                <a:r>
                  <a:rPr lang="zh-CN" altLang="en-US" sz="2000" dirty="0">
                    <a:ea typeface="宋体" charset="-122"/>
                  </a:rPr>
                  <a:t> </a:t>
                </a:r>
                <a14:m>
                  <m:oMath xmlns:m="http://schemas.openxmlformats.org/officeDocument/2006/math">
                    <m:f>
                      <m:fPr>
                        <m:ctrlPr>
                          <a:rPr lang="en-US" altLang="zh-CN" sz="2000" i="1" smtClean="0">
                            <a:latin typeface="Cambria Math" panose="02040503050406030204" pitchFamily="18" charset="0"/>
                            <a:ea typeface="宋体" charset="-122"/>
                          </a:rPr>
                        </m:ctrlPr>
                      </m:fPr>
                      <m:num>
                        <m:r>
                          <a:rPr lang="en-US" altLang="zh-CN" sz="2000" b="1" i="1" smtClean="0">
                            <a:latin typeface="Cambria Math"/>
                            <a:ea typeface="宋体" charset="-122"/>
                          </a:rPr>
                          <m:t>𝟏𝟎𝟎𝟎</m:t>
                        </m:r>
                      </m:num>
                      <m:den>
                        <m:r>
                          <a:rPr lang="en-US" altLang="zh-CN" sz="2000" b="1" i="1" smtClean="0">
                            <a:latin typeface="Cambria Math"/>
                            <a:ea typeface="宋体" charset="-122"/>
                          </a:rPr>
                          <m:t>𝟏𝟎</m:t>
                        </m:r>
                      </m:den>
                    </m:f>
                    <m:r>
                      <a:rPr lang="en-US" altLang="zh-CN" sz="2000" b="1" i="1" smtClean="0">
                        <a:latin typeface="Cambria Math"/>
                        <a:ea typeface="宋体" charset="-122"/>
                      </a:rPr>
                      <m:t>+</m:t>
                    </m:r>
                    <m:f>
                      <m:fPr>
                        <m:ctrlPr>
                          <a:rPr lang="en-US" altLang="zh-CN" sz="2000" b="1" i="1" smtClean="0">
                            <a:latin typeface="Cambria Math" panose="02040503050406030204" pitchFamily="18" charset="0"/>
                            <a:ea typeface="宋体" charset="-122"/>
                          </a:rPr>
                        </m:ctrlPr>
                      </m:fPr>
                      <m:num>
                        <m:r>
                          <a:rPr lang="en-US" altLang="zh-CN" sz="2000" b="1" i="1" smtClean="0">
                            <a:latin typeface="Cambria Math"/>
                            <a:ea typeface="宋体" charset="-122"/>
                          </a:rPr>
                          <m:t>𝟏𝟎𝟎𝟎</m:t>
                        </m:r>
                      </m:num>
                      <m:den>
                        <m:r>
                          <a:rPr lang="en-US" altLang="zh-CN" sz="2000" b="1" i="1" smtClean="0">
                            <a:latin typeface="Cambria Math"/>
                            <a:ea typeface="宋体" charset="-122"/>
                          </a:rPr>
                          <m:t>𝟏𝟎</m:t>
                        </m:r>
                        <m:r>
                          <a:rPr lang="zh-CN" altLang="en-US" sz="2000" b="1" i="1" smtClean="0">
                            <a:latin typeface="Cambria Math"/>
                            <a:ea typeface="宋体" charset="-122"/>
                          </a:rPr>
                          <m:t>∗</m:t>
                        </m:r>
                        <m:r>
                          <a:rPr lang="en-US" altLang="zh-CN" sz="2000" b="1" i="1" smtClean="0">
                            <a:latin typeface="Cambria Math"/>
                            <a:ea typeface="宋体" charset="-122"/>
                          </a:rPr>
                          <m:t>𝟓</m:t>
                        </m:r>
                      </m:den>
                    </m:f>
                    <m:r>
                      <a:rPr lang="en-US" altLang="zh-CN" sz="2000" b="1" i="1" smtClean="0">
                        <a:latin typeface="Cambria Math"/>
                        <a:ea typeface="Cambria Math"/>
                      </a:rPr>
                      <m:t>×</m:t>
                    </m:r>
                    <m:f>
                      <m:fPr>
                        <m:ctrlPr>
                          <a:rPr lang="en-US" altLang="zh-CN" sz="2000" b="1" i="1" smtClean="0">
                            <a:latin typeface="Cambria Math" panose="02040503050406030204" pitchFamily="18" charset="0"/>
                            <a:ea typeface="Cambria Math"/>
                          </a:rPr>
                        </m:ctrlPr>
                      </m:fPr>
                      <m:num>
                        <m:r>
                          <a:rPr lang="en-US" altLang="zh-CN" sz="2000" b="1" i="1" smtClean="0">
                            <a:latin typeface="Cambria Math"/>
                            <a:ea typeface="Cambria Math"/>
                          </a:rPr>
                          <m:t>𝟏𝟎𝟎𝟎𝟎</m:t>
                        </m:r>
                      </m:num>
                      <m:den>
                        <m:r>
                          <a:rPr lang="en-US" altLang="zh-CN" sz="2000" b="1" i="1" smtClean="0">
                            <a:latin typeface="Cambria Math"/>
                            <a:ea typeface="Cambria Math"/>
                          </a:rPr>
                          <m:t>𝟏𝟎𝟎</m:t>
                        </m:r>
                      </m:den>
                    </m:f>
                    <m:r>
                      <a:rPr lang="en-US" altLang="zh-CN" sz="2000" b="1" i="1" smtClean="0">
                        <a:latin typeface="Cambria Math"/>
                        <a:ea typeface="Cambria Math"/>
                      </a:rPr>
                      <m:t>=</m:t>
                    </m:r>
                    <m:r>
                      <a:rPr lang="en-US" altLang="zh-CN" sz="2000" b="1" i="1" smtClean="0">
                        <a:latin typeface="Cambria Math"/>
                        <a:ea typeface="Cambria Math"/>
                      </a:rPr>
                      <m:t>𝟐𝟏𝟎𝟎</m:t>
                    </m:r>
                    <m:r>
                      <a:rPr lang="zh-CN" altLang="en-US" sz="2000" b="1" i="1" smtClean="0">
                        <a:latin typeface="Cambria Math"/>
                        <a:ea typeface="Cambria Math"/>
                      </a:rPr>
                      <m:t>个</m:t>
                    </m:r>
                    <m:r>
                      <a:rPr lang="zh-CN" altLang="en-US" sz="2000" i="1">
                        <a:latin typeface="Cambria Math"/>
                        <a:ea typeface="Cambria Math"/>
                      </a:rPr>
                      <m:t>数据</m:t>
                    </m:r>
                    <m:r>
                      <a:rPr lang="zh-CN" altLang="en-US" sz="2000" b="1" i="1" smtClean="0">
                        <a:latin typeface="Cambria Math"/>
                        <a:ea typeface="Cambria Math"/>
                      </a:rPr>
                      <m:t>块</m:t>
                    </m:r>
                  </m:oMath>
                </a14:m>
                <a:endParaRPr lang="zh-CN" altLang="en-US" sz="2000" dirty="0">
                  <a:ea typeface="宋体" charset="-122"/>
                </a:endParaRPr>
              </a:p>
              <a:p>
                <a:pPr>
                  <a:lnSpc>
                    <a:spcPts val="3500"/>
                  </a:lnSpc>
                </a:pPr>
                <a:r>
                  <a:rPr lang="zh-CN" altLang="en-US" sz="2400" dirty="0">
                    <a:ea typeface="宋体" charset="-122"/>
                  </a:rPr>
                  <a:t>其中，读</a:t>
                </a:r>
                <a:r>
                  <a:rPr lang="en-US" altLang="zh-CN" sz="2400" dirty="0">
                    <a:ea typeface="宋体" charset="-122"/>
                  </a:rPr>
                  <a:t>Student</a:t>
                </a:r>
                <a:r>
                  <a:rPr lang="zh-CN" altLang="en-US" sz="2400" dirty="0">
                    <a:ea typeface="宋体" charset="-122"/>
                  </a:rPr>
                  <a:t>表</a:t>
                </a:r>
                <a:r>
                  <a:rPr lang="en-US" altLang="zh-CN" sz="2400" dirty="0">
                    <a:ea typeface="宋体" charset="-122"/>
                  </a:rPr>
                  <a:t>100</a:t>
                </a:r>
                <a:r>
                  <a:rPr lang="zh-CN" altLang="en-US" sz="2400" dirty="0">
                    <a:ea typeface="宋体" charset="-122"/>
                  </a:rPr>
                  <a:t>块。读</a:t>
                </a:r>
                <a:r>
                  <a:rPr lang="en-US" altLang="zh-CN" sz="2400" dirty="0">
                    <a:ea typeface="宋体" charset="-122"/>
                  </a:rPr>
                  <a:t>SC</a:t>
                </a:r>
                <a:r>
                  <a:rPr lang="zh-CN" altLang="en-US" sz="2400" dirty="0">
                    <a:ea typeface="宋体" charset="-122"/>
                  </a:rPr>
                  <a:t>表</a:t>
                </a:r>
                <a:r>
                  <a:rPr lang="en-US" altLang="zh-CN" sz="2400" dirty="0">
                    <a:ea typeface="宋体" charset="-122"/>
                  </a:rPr>
                  <a:t>20</a:t>
                </a:r>
                <a:r>
                  <a:rPr lang="zh-CN" altLang="en-US" sz="2400" dirty="0">
                    <a:ea typeface="宋体" charset="-122"/>
                  </a:rPr>
                  <a:t>遍，每遍</a:t>
                </a:r>
                <a:r>
                  <a:rPr lang="en-US" altLang="zh-CN" sz="2400" dirty="0">
                    <a:ea typeface="宋体" charset="-122"/>
                  </a:rPr>
                  <a:t>100</a:t>
                </a:r>
                <a:r>
                  <a:rPr lang="zh-CN" altLang="en-US" sz="2400" dirty="0">
                    <a:ea typeface="宋体" charset="-122"/>
                  </a:rPr>
                  <a:t>块。每秒读写</a:t>
                </a:r>
                <a:r>
                  <a:rPr lang="en-US" altLang="zh-CN" sz="2400" dirty="0">
                    <a:ea typeface="宋体" charset="-122"/>
                  </a:rPr>
                  <a:t>20</a:t>
                </a:r>
                <a:r>
                  <a:rPr lang="zh-CN" altLang="en-US" sz="2400" dirty="0">
                    <a:ea typeface="宋体" charset="-122"/>
                  </a:rPr>
                  <a:t>个数据块，则总计要花</a:t>
                </a:r>
                <a:r>
                  <a:rPr lang="en-US" altLang="zh-CN" sz="2400" dirty="0">
                    <a:ea typeface="宋体" charset="-122"/>
                  </a:rPr>
                  <a:t>105s</a:t>
                </a:r>
                <a:r>
                  <a:rPr lang="zh-CN" altLang="en-US" sz="2400" dirty="0">
                    <a:ea typeface="宋体" charset="-122"/>
                  </a:rPr>
                  <a:t>。</a:t>
                </a:r>
                <a:endParaRPr lang="en-US" altLang="zh-CN" sz="2400" dirty="0">
                  <a:ea typeface="宋体" charset="-122"/>
                </a:endParaRPr>
              </a:p>
              <a:p>
                <a:pPr>
                  <a:lnSpc>
                    <a:spcPts val="3500"/>
                  </a:lnSpc>
                </a:pPr>
                <a:r>
                  <a:rPr lang="zh-CN" altLang="en-US" sz="2400" dirty="0">
                    <a:ea typeface="宋体" charset="-122"/>
                  </a:rPr>
                  <a:t>笛卡尔积连接后的元组数：</a:t>
                </a:r>
                <a:endParaRPr lang="en-US" altLang="zh-CN" sz="2400" dirty="0">
                  <a:ea typeface="宋体" charset="-122"/>
                </a:endParaRPr>
              </a:p>
              <a:p>
                <a:pPr marL="457200" lvl="1" indent="0">
                  <a:lnSpc>
                    <a:spcPts val="3500"/>
                  </a:lnSpc>
                  <a:buNone/>
                </a:pPr>
                <a:r>
                  <a:rPr lang="en-US" altLang="zh-CN" sz="2000" dirty="0">
                    <a:ea typeface="宋体" charset="-122"/>
                  </a:rPr>
                  <a:t>10</a:t>
                </a:r>
                <a:r>
                  <a:rPr lang="en-US" altLang="zh-CN" sz="2000" baseline="30000" dirty="0">
                    <a:ea typeface="宋体" charset="-122"/>
                  </a:rPr>
                  <a:t>3</a:t>
                </a:r>
                <a:r>
                  <a:rPr lang="en-US" altLang="zh-CN" sz="2000" dirty="0">
                    <a:ea typeface="宋体" charset="-122"/>
                  </a:rPr>
                  <a:t>×10</a:t>
                </a:r>
                <a:r>
                  <a:rPr lang="en-US" altLang="zh-CN" sz="2000" baseline="30000" dirty="0">
                    <a:ea typeface="宋体" charset="-122"/>
                  </a:rPr>
                  <a:t>4</a:t>
                </a:r>
                <a:r>
                  <a:rPr lang="en-US" altLang="zh-CN" sz="2000" dirty="0">
                    <a:ea typeface="宋体" charset="-122"/>
                  </a:rPr>
                  <a:t>=10</a:t>
                </a:r>
                <a:r>
                  <a:rPr lang="en-US" altLang="zh-CN" sz="2000" baseline="30000" dirty="0">
                    <a:ea typeface="宋体" charset="-122"/>
                  </a:rPr>
                  <a:t>7</a:t>
                </a:r>
                <a:r>
                  <a:rPr lang="zh-CN" altLang="en-US" sz="2000" dirty="0">
                    <a:ea typeface="宋体" charset="-122"/>
                  </a:rPr>
                  <a:t>个数据块</a:t>
                </a:r>
                <a:endParaRPr lang="en-US" altLang="zh-CN" sz="2000" dirty="0">
                  <a:ea typeface="宋体" charset="-122"/>
                </a:endParaRPr>
              </a:p>
              <a:p>
                <a:pPr>
                  <a:lnSpc>
                    <a:spcPts val="3500"/>
                  </a:lnSpc>
                </a:pPr>
                <a:r>
                  <a:rPr lang="zh-CN" altLang="en-US" sz="2400" dirty="0">
                    <a:ea typeface="宋体" charset="-122"/>
                  </a:rPr>
                  <a:t>每个数据块能装</a:t>
                </a:r>
                <a:r>
                  <a:rPr lang="en-US" altLang="zh-CN" sz="2400" dirty="0">
                    <a:ea typeface="宋体" charset="-122"/>
                  </a:rPr>
                  <a:t>10</a:t>
                </a:r>
                <a:r>
                  <a:rPr lang="zh-CN" altLang="en-US" sz="2400" dirty="0">
                    <a:ea typeface="宋体" charset="-122"/>
                  </a:rPr>
                  <a:t>个结果元组，则写出这些块的时间为：</a:t>
                </a:r>
                <a14:m>
                  <m:oMath xmlns:m="http://schemas.openxmlformats.org/officeDocument/2006/math">
                    <m:f>
                      <m:fPr>
                        <m:ctrlPr>
                          <a:rPr lang="en-US" altLang="zh-CN" sz="2400" i="1" smtClean="0">
                            <a:latin typeface="Cambria Math" panose="02040503050406030204" pitchFamily="18" charset="0"/>
                            <a:ea typeface="宋体" charset="-122"/>
                          </a:rPr>
                        </m:ctrlPr>
                      </m:fPr>
                      <m:num>
                        <m:sSup>
                          <m:sSupPr>
                            <m:ctrlPr>
                              <a:rPr lang="en-US" altLang="zh-CN" sz="2400" i="1" smtClean="0">
                                <a:latin typeface="Cambria Math" panose="02040503050406030204" pitchFamily="18" charset="0"/>
                                <a:ea typeface="宋体" charset="-122"/>
                              </a:rPr>
                            </m:ctrlPr>
                          </m:sSupPr>
                          <m:e>
                            <m:r>
                              <a:rPr lang="en-US" altLang="zh-CN" sz="2400" b="1" i="1" smtClean="0">
                                <a:latin typeface="Cambria Math"/>
                                <a:ea typeface="宋体" charset="-122"/>
                              </a:rPr>
                              <m:t>𝟏𝟎</m:t>
                            </m:r>
                          </m:e>
                          <m:sup>
                            <m:r>
                              <a:rPr lang="en-US" altLang="zh-CN" sz="2400" b="1" i="1" smtClean="0">
                                <a:latin typeface="Cambria Math"/>
                                <a:ea typeface="宋体" charset="-122"/>
                              </a:rPr>
                              <m:t>𝟕</m:t>
                            </m:r>
                          </m:sup>
                        </m:sSup>
                      </m:num>
                      <m:den>
                        <m:r>
                          <a:rPr lang="en-US" altLang="zh-CN" sz="2400" b="1" i="1" smtClean="0">
                            <a:latin typeface="Cambria Math"/>
                            <a:ea typeface="宋体" charset="-122"/>
                          </a:rPr>
                          <m:t>𝟏𝟎</m:t>
                        </m:r>
                        <m:r>
                          <a:rPr lang="zh-CN" altLang="en-US" sz="2400" b="1" i="1" smtClean="0">
                            <a:latin typeface="Cambria Math"/>
                            <a:ea typeface="宋体" charset="-122"/>
                          </a:rPr>
                          <m:t>∗</m:t>
                        </m:r>
                        <m:r>
                          <a:rPr lang="en-US" altLang="zh-CN" sz="2400" b="1" i="1" smtClean="0">
                            <a:latin typeface="Cambria Math"/>
                            <a:ea typeface="宋体" charset="-122"/>
                          </a:rPr>
                          <m:t>𝟐𝟎</m:t>
                        </m:r>
                      </m:den>
                    </m:f>
                    <m:r>
                      <a:rPr lang="en-US" altLang="zh-CN" sz="2400" b="1" i="1" smtClean="0">
                        <a:latin typeface="Cambria Math"/>
                        <a:ea typeface="宋体" charset="-122"/>
                      </a:rPr>
                      <m:t>=</m:t>
                    </m:r>
                    <m:r>
                      <a:rPr lang="en-US" altLang="zh-CN" sz="2400" b="1" i="1" smtClean="0">
                        <a:latin typeface="Cambria Math"/>
                        <a:ea typeface="宋体" charset="-122"/>
                      </a:rPr>
                      <m:t>𝟓</m:t>
                    </m:r>
                    <m:r>
                      <a:rPr lang="en-US" altLang="zh-CN" sz="2400" b="1" i="1" smtClean="0">
                        <a:latin typeface="Cambria Math"/>
                        <a:ea typeface="Cambria Math"/>
                      </a:rPr>
                      <m:t>×</m:t>
                    </m:r>
                    <m:sSup>
                      <m:sSupPr>
                        <m:ctrlPr>
                          <a:rPr lang="en-US" altLang="zh-CN" sz="2400" b="1" i="1" smtClean="0">
                            <a:latin typeface="Cambria Math" panose="02040503050406030204" pitchFamily="18" charset="0"/>
                            <a:ea typeface="Cambria Math"/>
                          </a:rPr>
                        </m:ctrlPr>
                      </m:sSupPr>
                      <m:e>
                        <m:r>
                          <a:rPr lang="en-US" altLang="zh-CN" sz="2400" b="1" i="1" smtClean="0">
                            <a:latin typeface="Cambria Math"/>
                            <a:ea typeface="Cambria Math"/>
                          </a:rPr>
                          <m:t>𝟏𝟎</m:t>
                        </m:r>
                      </m:e>
                      <m:sup>
                        <m:r>
                          <a:rPr lang="en-US" altLang="zh-CN" sz="2400" b="1" i="1" smtClean="0">
                            <a:latin typeface="Cambria Math"/>
                            <a:ea typeface="Cambria Math"/>
                          </a:rPr>
                          <m:t>𝟒</m:t>
                        </m:r>
                      </m:sup>
                    </m:sSup>
                    <m:r>
                      <a:rPr lang="en-US" altLang="zh-CN" sz="2400" b="1" i="1" smtClean="0">
                        <a:latin typeface="Cambria Math"/>
                        <a:ea typeface="Cambria Math"/>
                      </a:rPr>
                      <m:t>𝒔</m:t>
                    </m:r>
                  </m:oMath>
                </a14:m>
                <a:r>
                  <a:rPr lang="en-US" altLang="zh-CN" sz="2400" dirty="0">
                    <a:ea typeface="宋体" charset="-122"/>
                  </a:rPr>
                  <a:t> </a:t>
                </a:r>
              </a:p>
            </p:txBody>
          </p:sp>
        </mc:Choice>
        <mc:Fallback xmlns="">
          <p:sp>
            <p:nvSpPr>
              <p:cNvPr id="441347" name="Rectangle 3"/>
              <p:cNvSpPr>
                <a:spLocks noGrp="1" noRot="1" noChangeAspect="1" noMove="1" noResize="1" noEditPoints="1" noAdjustHandles="1" noChangeArrowheads="1" noChangeShapeType="1" noTextEdit="1"/>
              </p:cNvSpPr>
              <p:nvPr>
                <p:ph type="body" idx="1"/>
              </p:nvPr>
            </p:nvSpPr>
            <p:spPr>
              <a:xfrm>
                <a:off x="185738" y="1196752"/>
                <a:ext cx="8729662" cy="5327873"/>
              </a:xfrm>
              <a:blipFill rotWithShape="1">
                <a:blip r:embed="rId2"/>
                <a:stretch>
                  <a:fillRect l="-1256" t="-1030" r="-2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41363" name="Rectangle 19"/>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1365" name="Rectangle 21"/>
          <p:cNvSpPr>
            <a:spLocks noChangeArrowheads="1"/>
          </p:cNvSpPr>
          <p:nvPr/>
        </p:nvSpPr>
        <p:spPr bwMode="auto">
          <a:xfrm>
            <a:off x="0" y="3230563"/>
            <a:ext cx="9144000" cy="15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07511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en-US" sz="3200" dirty="0">
                <a:ea typeface="宋体" charset="-122"/>
              </a:rPr>
              <a:t>查询优化：示例</a:t>
            </a:r>
          </a:p>
        </p:txBody>
      </p:sp>
      <p:sp>
        <p:nvSpPr>
          <p:cNvPr id="442371" name="Rectangle 3"/>
          <p:cNvSpPr>
            <a:spLocks noGrp="1" noChangeArrowheads="1"/>
          </p:cNvSpPr>
          <p:nvPr>
            <p:ph type="body" idx="1"/>
          </p:nvPr>
        </p:nvSpPr>
        <p:spPr>
          <a:xfrm>
            <a:off x="185738" y="1124744"/>
            <a:ext cx="8729662" cy="20882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第</a:t>
            </a:r>
            <a:r>
              <a:rPr lang="en-US" altLang="zh-CN" sz="2400" dirty="0">
                <a:ea typeface="宋体" charset="-122"/>
              </a:rPr>
              <a:t>2</a:t>
            </a:r>
            <a:r>
              <a:rPr lang="zh-CN" altLang="en-US" sz="2400" dirty="0">
                <a:ea typeface="宋体" charset="-122"/>
              </a:rPr>
              <a:t>部分：选择操作 </a:t>
            </a:r>
          </a:p>
          <a:p>
            <a:pPr lvl="1">
              <a:lnSpc>
                <a:spcPts val="3500"/>
              </a:lnSpc>
            </a:pPr>
            <a:r>
              <a:rPr lang="zh-CN" altLang="en-US" sz="2000" dirty="0">
                <a:ea typeface="宋体" charset="-122"/>
              </a:rPr>
              <a:t>依次读入连接后的元组，按照选择条件选取满足要求的记录； </a:t>
            </a:r>
          </a:p>
          <a:p>
            <a:pPr lvl="1">
              <a:lnSpc>
                <a:spcPts val="3500"/>
              </a:lnSpc>
            </a:pPr>
            <a:r>
              <a:rPr lang="zh-CN" altLang="en-US" sz="2000" dirty="0">
                <a:ea typeface="宋体" charset="-122"/>
              </a:rPr>
              <a:t>读取中间文件花费的时间需</a:t>
            </a:r>
            <a:r>
              <a:rPr lang="en-US" altLang="zh-CN" sz="2000" dirty="0">
                <a:ea typeface="宋体" charset="-122"/>
              </a:rPr>
              <a:t>5×10</a:t>
            </a:r>
            <a:r>
              <a:rPr lang="en-US" altLang="zh-CN" sz="2000" baseline="30000" dirty="0">
                <a:ea typeface="宋体" charset="-122"/>
              </a:rPr>
              <a:t>4</a:t>
            </a:r>
            <a:r>
              <a:rPr lang="en-US" altLang="zh-CN" sz="2000" dirty="0">
                <a:ea typeface="宋体" charset="-122"/>
              </a:rPr>
              <a:t>s </a:t>
            </a:r>
            <a:r>
              <a:rPr lang="zh-CN" altLang="en-US" sz="2000" dirty="0">
                <a:ea typeface="宋体" charset="-122"/>
              </a:rPr>
              <a:t>（同写中间文件一样）</a:t>
            </a:r>
            <a:endParaRPr lang="en-US" altLang="zh-CN" sz="2000" dirty="0">
              <a:ea typeface="宋体" charset="-122"/>
            </a:endParaRPr>
          </a:p>
          <a:p>
            <a:pPr lvl="1">
              <a:lnSpc>
                <a:spcPts val="3500"/>
              </a:lnSpc>
            </a:pPr>
            <a:r>
              <a:rPr lang="zh-CN" altLang="en-US" sz="2000" dirty="0">
                <a:ea typeface="宋体" charset="-122"/>
              </a:rPr>
              <a:t>满足条件的元组仅</a:t>
            </a:r>
            <a:r>
              <a:rPr lang="en-US" altLang="zh-CN" sz="2000" dirty="0">
                <a:ea typeface="宋体" charset="-122"/>
              </a:rPr>
              <a:t>50</a:t>
            </a:r>
            <a:r>
              <a:rPr lang="zh-CN" altLang="en-US" sz="2000" dirty="0">
                <a:ea typeface="宋体" charset="-122"/>
              </a:rPr>
              <a:t>个，均可放在内存。</a:t>
            </a:r>
          </a:p>
        </p:txBody>
      </p:sp>
      <p:sp>
        <p:nvSpPr>
          <p:cNvPr id="4" name="Rectangle 3"/>
          <p:cNvSpPr txBox="1">
            <a:spLocks noChangeArrowheads="1"/>
          </p:cNvSpPr>
          <p:nvPr/>
        </p:nvSpPr>
        <p:spPr bwMode="auto">
          <a:xfrm>
            <a:off x="185738" y="3356992"/>
            <a:ext cx="872966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dirty="0">
                <a:ea typeface="宋体" charset="-122"/>
              </a:rPr>
              <a:t>第</a:t>
            </a:r>
            <a:r>
              <a:rPr lang="en-US" altLang="zh-CN" sz="2400" dirty="0">
                <a:ea typeface="宋体" charset="-122"/>
              </a:rPr>
              <a:t>3</a:t>
            </a:r>
            <a:r>
              <a:rPr lang="zh-CN" altLang="en-US" sz="2400" dirty="0">
                <a:ea typeface="宋体" charset="-122"/>
              </a:rPr>
              <a:t>部分：</a:t>
            </a:r>
            <a:r>
              <a:rPr lang="zh-CN" altLang="en-US" sz="2400" kern="0" dirty="0">
                <a:ea typeface="宋体" charset="-122"/>
              </a:rPr>
              <a:t>投影操作 </a:t>
            </a:r>
          </a:p>
          <a:p>
            <a:pPr lvl="1">
              <a:lnSpc>
                <a:spcPts val="3500"/>
              </a:lnSpc>
            </a:pPr>
            <a:r>
              <a:rPr lang="zh-CN" altLang="en-US" sz="2000" b="0" kern="0" dirty="0">
                <a:ea typeface="宋体" charset="-122"/>
              </a:rPr>
              <a:t>把第</a:t>
            </a:r>
            <a:r>
              <a:rPr lang="en-US" altLang="zh-CN" sz="2000" b="0" kern="0" dirty="0">
                <a:ea typeface="宋体" charset="-122"/>
              </a:rPr>
              <a:t>2</a:t>
            </a:r>
            <a:r>
              <a:rPr lang="zh-CN" altLang="en-US" sz="2000" b="0" kern="0" dirty="0">
                <a:ea typeface="宋体" charset="-122"/>
              </a:rPr>
              <a:t>步的结果在</a:t>
            </a:r>
            <a:r>
              <a:rPr lang="en-US" altLang="zh-CN" sz="2000" b="0" kern="0" dirty="0" err="1">
                <a:ea typeface="宋体" charset="-122"/>
              </a:rPr>
              <a:t>Sname</a:t>
            </a:r>
            <a:r>
              <a:rPr lang="zh-CN" altLang="en-US" sz="2000" b="0" kern="0" dirty="0">
                <a:ea typeface="宋体" charset="-122"/>
              </a:rPr>
              <a:t>上作投影输出，得到最终结果，时间可忽略。</a:t>
            </a:r>
            <a:endParaRPr lang="en-US" altLang="zh-CN" sz="2000" b="0" kern="0" dirty="0">
              <a:ea typeface="宋体" charset="-122"/>
            </a:endParaRPr>
          </a:p>
        </p:txBody>
      </p:sp>
      <p:sp>
        <p:nvSpPr>
          <p:cNvPr id="5" name="Rectangle 3"/>
          <p:cNvSpPr txBox="1">
            <a:spLocks noChangeArrowheads="1"/>
          </p:cNvSpPr>
          <p:nvPr/>
        </p:nvSpPr>
        <p:spPr bwMode="auto">
          <a:xfrm>
            <a:off x="191972" y="4725144"/>
            <a:ext cx="8729662" cy="1224136"/>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执行策略</a:t>
            </a:r>
            <a:r>
              <a:rPr lang="en-US" altLang="zh-CN" sz="2400" kern="0" dirty="0">
                <a:ea typeface="宋体" charset="-122"/>
              </a:rPr>
              <a:t>1</a:t>
            </a:r>
            <a:r>
              <a:rPr lang="zh-CN" altLang="en-US" sz="2400" kern="0" dirty="0">
                <a:ea typeface="宋体" charset="-122"/>
              </a:rPr>
              <a:t>估计时间 </a:t>
            </a:r>
          </a:p>
          <a:p>
            <a:pPr lvl="1">
              <a:lnSpc>
                <a:spcPts val="3500"/>
              </a:lnSpc>
            </a:pPr>
            <a:r>
              <a:rPr lang="en-US" altLang="zh-CN" sz="2000" b="0" kern="0" dirty="0">
                <a:ea typeface="宋体" charset="-122"/>
              </a:rPr>
              <a:t>105+2×5×10</a:t>
            </a:r>
            <a:r>
              <a:rPr lang="en-US" altLang="zh-CN" sz="2000" b="0" kern="0" baseline="30000" dirty="0">
                <a:ea typeface="宋体" charset="-122"/>
              </a:rPr>
              <a:t>4</a:t>
            </a:r>
            <a:r>
              <a:rPr lang="en-US" altLang="zh-CN" sz="2000" b="0" kern="0" dirty="0">
                <a:ea typeface="宋体" charset="-122"/>
              </a:rPr>
              <a:t>≈10</a:t>
            </a:r>
            <a:r>
              <a:rPr lang="en-US" altLang="zh-CN" sz="2000" b="0" kern="0" baseline="30000" dirty="0">
                <a:ea typeface="宋体" charset="-122"/>
              </a:rPr>
              <a:t>5</a:t>
            </a:r>
            <a:r>
              <a:rPr lang="en-US" altLang="zh-CN" sz="2000" b="0" kern="0" dirty="0">
                <a:ea typeface="宋体" charset="-122"/>
              </a:rPr>
              <a:t>s</a:t>
            </a:r>
          </a:p>
        </p:txBody>
      </p:sp>
    </p:spTree>
    <p:extLst>
      <p:ext uri="{BB962C8B-B14F-4D97-AF65-F5344CB8AC3E}">
        <p14:creationId xmlns:p14="http://schemas.microsoft.com/office/powerpoint/2010/main" val="374236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3200" dirty="0">
                <a:ea typeface="宋体" charset="-122"/>
              </a:rPr>
              <a:t>查询优化：示例</a:t>
            </a:r>
          </a:p>
        </p:txBody>
      </p:sp>
      <mc:AlternateContent xmlns:mc="http://schemas.openxmlformats.org/markup-compatibility/2006" xmlns:a14="http://schemas.microsoft.com/office/drawing/2010/main">
        <mc:Choice Requires="a14">
          <p:sp>
            <p:nvSpPr>
              <p:cNvPr id="444419" name="Rectangle 3"/>
              <p:cNvSpPr>
                <a:spLocks noGrp="1" noChangeArrowheads="1"/>
              </p:cNvSpPr>
              <p:nvPr>
                <p:ph type="body" idx="1"/>
              </p:nvPr>
            </p:nvSpPr>
            <p:spPr>
              <a:xfrm>
                <a:off x="185738" y="2219977"/>
                <a:ext cx="8729662" cy="3153239"/>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500"/>
                  </a:lnSpc>
                </a:pPr>
                <a:r>
                  <a:rPr lang="zh-CN" altLang="en-US" sz="2000" b="1" dirty="0">
                    <a:ea typeface="宋体" charset="-122"/>
                  </a:rPr>
                  <a:t>第</a:t>
                </a:r>
                <a:r>
                  <a:rPr lang="en-US" altLang="zh-CN" sz="2000" b="1" dirty="0">
                    <a:ea typeface="宋体" charset="-122"/>
                  </a:rPr>
                  <a:t>1</a:t>
                </a:r>
                <a:r>
                  <a:rPr lang="zh-CN" altLang="en-US" sz="2000" b="1" dirty="0">
                    <a:ea typeface="宋体" charset="-122"/>
                  </a:rPr>
                  <a:t>部分：</a:t>
                </a:r>
                <a:r>
                  <a:rPr lang="en-US" altLang="zh-CN" sz="2000" b="1" dirty="0">
                    <a:ea typeface="宋体" charset="-122"/>
                  </a:rPr>
                  <a:t> </a:t>
                </a:r>
                <a:r>
                  <a:rPr lang="zh-CN" altLang="en-US" sz="2000" b="1" dirty="0">
                    <a:ea typeface="宋体" charset="-122"/>
                  </a:rPr>
                  <a:t>自然连接 </a:t>
                </a:r>
              </a:p>
              <a:p>
                <a:pPr lvl="2">
                  <a:lnSpc>
                    <a:spcPts val="3500"/>
                  </a:lnSpc>
                </a:pPr>
                <a:r>
                  <a:rPr lang="zh-CN" altLang="en-US" sz="1800" dirty="0"/>
                  <a:t>读取</a:t>
                </a:r>
                <a:r>
                  <a:rPr lang="en-US" altLang="zh-CN" sz="1800" dirty="0"/>
                  <a:t>Student</a:t>
                </a:r>
                <a:r>
                  <a:rPr lang="zh-CN" altLang="en-US" sz="1800" dirty="0"/>
                  <a:t>和</a:t>
                </a:r>
                <a:r>
                  <a:rPr lang="en-US" altLang="zh-CN" sz="1800" dirty="0"/>
                  <a:t>SC</a:t>
                </a:r>
                <a:r>
                  <a:rPr lang="zh-CN" altLang="en-US" sz="1800" dirty="0"/>
                  <a:t>表的策略不变，总读取块数仍为</a:t>
                </a:r>
                <a:r>
                  <a:rPr lang="en-US" altLang="zh-CN" sz="1800" dirty="0"/>
                  <a:t>2100</a:t>
                </a:r>
                <a:r>
                  <a:rPr lang="zh-CN" altLang="en-US" sz="1800" dirty="0"/>
                  <a:t>块，花费</a:t>
                </a:r>
                <a:r>
                  <a:rPr lang="en-US" altLang="zh-CN" sz="1800" dirty="0"/>
                  <a:t>105 s</a:t>
                </a:r>
                <a:r>
                  <a:rPr lang="zh-CN" altLang="en-US" sz="1800" dirty="0"/>
                  <a:t>；</a:t>
                </a:r>
                <a:r>
                  <a:rPr lang="en-US" altLang="zh-CN" sz="1800" dirty="0"/>
                  <a:t> </a:t>
                </a:r>
              </a:p>
              <a:p>
                <a:pPr lvl="2">
                  <a:lnSpc>
                    <a:spcPts val="3500"/>
                  </a:lnSpc>
                </a:pPr>
                <a:r>
                  <a:rPr lang="zh-CN" altLang="en-US" sz="1800" dirty="0"/>
                  <a:t>自然连接的结果为</a:t>
                </a:r>
                <a:r>
                  <a:rPr lang="en-US" altLang="zh-CN" sz="1800" dirty="0"/>
                  <a:t>10</a:t>
                </a:r>
                <a:r>
                  <a:rPr lang="en-US" altLang="zh-CN" sz="1800" baseline="30000" dirty="0"/>
                  <a:t>4</a:t>
                </a:r>
                <a:r>
                  <a:rPr lang="zh-CN" altLang="en-US" sz="1800" dirty="0"/>
                  <a:t>个；</a:t>
                </a:r>
              </a:p>
              <a:p>
                <a:pPr lvl="2">
                  <a:lnSpc>
                    <a:spcPts val="3500"/>
                  </a:lnSpc>
                </a:pPr>
                <a:r>
                  <a:rPr lang="zh-CN" altLang="en-US" sz="1800" dirty="0"/>
                  <a:t>写出这些元组时间为：</a:t>
                </a:r>
                <a:r>
                  <a:rPr lang="en-US" altLang="zh-CN" sz="1800" dirty="0">
                    <a:ea typeface="宋体" charset="-122"/>
                  </a:rPr>
                  <a:t> </a:t>
                </a:r>
                <a14:m>
                  <m:oMath xmlns:m="http://schemas.openxmlformats.org/officeDocument/2006/math">
                    <m:f>
                      <m:fPr>
                        <m:ctrlPr>
                          <a:rPr lang="en-US" altLang="zh-CN" sz="1800" i="1">
                            <a:latin typeface="Cambria Math" panose="02040503050406030204" pitchFamily="18" charset="0"/>
                            <a:ea typeface="宋体" charset="-122"/>
                          </a:rPr>
                        </m:ctrlPr>
                      </m:fPr>
                      <m:num>
                        <m:sSup>
                          <m:sSupPr>
                            <m:ctrlPr>
                              <a:rPr lang="en-US" altLang="zh-CN" sz="1800" i="1">
                                <a:latin typeface="Cambria Math" panose="02040503050406030204" pitchFamily="18" charset="0"/>
                                <a:ea typeface="宋体" charset="-122"/>
                              </a:rPr>
                            </m:ctrlPr>
                          </m:sSupPr>
                          <m:e>
                            <m:r>
                              <a:rPr lang="en-US" altLang="zh-CN" sz="1800" b="1" i="1">
                                <a:latin typeface="Cambria Math"/>
                                <a:ea typeface="宋体" charset="-122"/>
                              </a:rPr>
                              <m:t>𝟏𝟎</m:t>
                            </m:r>
                          </m:e>
                          <m:sup>
                            <m:r>
                              <a:rPr lang="en-US" altLang="zh-CN" sz="1800" b="1" i="1" smtClean="0">
                                <a:latin typeface="Cambria Math"/>
                                <a:ea typeface="宋体" charset="-122"/>
                              </a:rPr>
                              <m:t>𝟒</m:t>
                            </m:r>
                          </m:sup>
                        </m:sSup>
                      </m:num>
                      <m:den>
                        <m:r>
                          <a:rPr lang="en-US" altLang="zh-CN" sz="1800" b="1" i="1">
                            <a:latin typeface="Cambria Math"/>
                            <a:ea typeface="宋体" charset="-122"/>
                          </a:rPr>
                          <m:t>𝟏𝟎</m:t>
                        </m:r>
                        <m:r>
                          <a:rPr lang="zh-CN" altLang="en-US" sz="1800" b="1" i="1">
                            <a:latin typeface="Cambria Math"/>
                            <a:ea typeface="宋体" charset="-122"/>
                          </a:rPr>
                          <m:t>∗</m:t>
                        </m:r>
                        <m:r>
                          <a:rPr lang="en-US" altLang="zh-CN" sz="1800" b="1" i="1">
                            <a:latin typeface="Cambria Math"/>
                            <a:ea typeface="宋体" charset="-122"/>
                          </a:rPr>
                          <m:t>𝟐𝟎</m:t>
                        </m:r>
                      </m:den>
                    </m:f>
                    <m:r>
                      <a:rPr lang="en-US" altLang="zh-CN" sz="1800" b="1" i="1">
                        <a:latin typeface="Cambria Math"/>
                        <a:ea typeface="宋体" charset="-122"/>
                      </a:rPr>
                      <m:t>=</m:t>
                    </m:r>
                    <m:r>
                      <a:rPr lang="en-US" altLang="zh-CN" sz="1800" b="1" i="1">
                        <a:latin typeface="Cambria Math"/>
                        <a:ea typeface="宋体" charset="-122"/>
                      </a:rPr>
                      <m:t>𝟓𝟎</m:t>
                    </m:r>
                    <m:r>
                      <a:rPr lang="en-US" altLang="zh-CN" sz="1800" b="1" i="1">
                        <a:latin typeface="Cambria Math"/>
                        <a:ea typeface="Cambria Math"/>
                      </a:rPr>
                      <m:t>𝒔</m:t>
                    </m:r>
                  </m:oMath>
                </a14:m>
                <a:r>
                  <a:rPr lang="en-US" altLang="zh-CN" sz="1800" dirty="0">
                    <a:ea typeface="宋体" charset="-122"/>
                  </a:rPr>
                  <a:t> </a:t>
                </a:r>
                <a:r>
                  <a:rPr lang="zh-CN" altLang="en-US" sz="1800" dirty="0">
                    <a:ea typeface="宋体" charset="-122"/>
                  </a:rPr>
                  <a:t>。</a:t>
                </a:r>
                <a:endParaRPr lang="zh-CN" altLang="en-US" sz="1800" dirty="0"/>
              </a:p>
              <a:p>
                <a:pPr lvl="1">
                  <a:lnSpc>
                    <a:spcPts val="3500"/>
                  </a:lnSpc>
                </a:pPr>
                <a:r>
                  <a:rPr lang="zh-CN" altLang="en-US" sz="2000" b="1" dirty="0">
                    <a:ea typeface="宋体" charset="-122"/>
                  </a:rPr>
                  <a:t>第</a:t>
                </a:r>
                <a:r>
                  <a:rPr lang="en-US" altLang="zh-CN" sz="2000" b="1" dirty="0">
                    <a:ea typeface="宋体" charset="-122"/>
                  </a:rPr>
                  <a:t>2</a:t>
                </a:r>
                <a:r>
                  <a:rPr lang="zh-CN" altLang="en-US" sz="2000" b="1" dirty="0">
                    <a:ea typeface="宋体" charset="-122"/>
                  </a:rPr>
                  <a:t>部分</a:t>
                </a:r>
                <a:r>
                  <a:rPr lang="zh-CN" altLang="en-US" sz="2000" dirty="0">
                    <a:ea typeface="宋体" charset="-122"/>
                  </a:rPr>
                  <a:t>：</a:t>
                </a:r>
                <a:r>
                  <a:rPr lang="en-US" altLang="zh-CN" sz="2000" dirty="0">
                    <a:ea typeface="宋体" charset="-122"/>
                  </a:rPr>
                  <a:t> </a:t>
                </a:r>
                <a:r>
                  <a:rPr lang="zh-CN" altLang="en-US" sz="2000" dirty="0">
                    <a:ea typeface="宋体" charset="-122"/>
                  </a:rPr>
                  <a:t>读取中间文件块，执行选择运算，时间消耗也为</a:t>
                </a:r>
                <a:r>
                  <a:rPr lang="en-US" altLang="zh-CN" sz="2000" dirty="0">
                    <a:ea typeface="宋体" charset="-122"/>
                  </a:rPr>
                  <a:t>50s</a:t>
                </a:r>
                <a:r>
                  <a:rPr lang="zh-CN" altLang="en-US" sz="2000" dirty="0">
                    <a:ea typeface="宋体" charset="-122"/>
                  </a:rPr>
                  <a:t>；</a:t>
                </a:r>
              </a:p>
              <a:p>
                <a:pPr lvl="1">
                  <a:lnSpc>
                    <a:spcPts val="3500"/>
                  </a:lnSpc>
                </a:pPr>
                <a:r>
                  <a:rPr lang="zh-CN" altLang="en-US" sz="2000" b="1" dirty="0">
                    <a:ea typeface="宋体" charset="-122"/>
                  </a:rPr>
                  <a:t>第</a:t>
                </a:r>
                <a:r>
                  <a:rPr lang="en-US" altLang="zh-CN" sz="2000" b="1" dirty="0">
                    <a:ea typeface="宋体" charset="-122"/>
                  </a:rPr>
                  <a:t>3</a:t>
                </a:r>
                <a:r>
                  <a:rPr lang="zh-CN" altLang="en-US" sz="2000" b="1" dirty="0">
                    <a:ea typeface="宋体" charset="-122"/>
                  </a:rPr>
                  <a:t>部分</a:t>
                </a:r>
                <a:r>
                  <a:rPr lang="zh-CN" altLang="en-US" sz="2000" dirty="0">
                    <a:ea typeface="宋体" charset="-122"/>
                  </a:rPr>
                  <a:t>：</a:t>
                </a:r>
                <a:r>
                  <a:rPr lang="en-US" altLang="zh-CN" sz="2000" dirty="0">
                    <a:ea typeface="宋体" charset="-122"/>
                  </a:rPr>
                  <a:t> </a:t>
                </a:r>
                <a:r>
                  <a:rPr lang="zh-CN" altLang="en-US" sz="2000" dirty="0">
                    <a:ea typeface="宋体" charset="-122"/>
                  </a:rPr>
                  <a:t>把第</a:t>
                </a:r>
                <a:r>
                  <a:rPr lang="en-US" altLang="zh-CN" sz="2000" dirty="0">
                    <a:ea typeface="宋体" charset="-122"/>
                  </a:rPr>
                  <a:t>2</a:t>
                </a:r>
                <a:r>
                  <a:rPr lang="zh-CN" altLang="en-US" sz="2000" dirty="0">
                    <a:ea typeface="宋体" charset="-122"/>
                  </a:rPr>
                  <a:t>步结果投影输出，时间忽略。</a:t>
                </a:r>
              </a:p>
            </p:txBody>
          </p:sp>
        </mc:Choice>
        <mc:Fallback xmlns="">
          <p:sp>
            <p:nvSpPr>
              <p:cNvPr id="444419" name="Rectangle 3"/>
              <p:cNvSpPr>
                <a:spLocks noGrp="1" noRot="1" noChangeAspect="1" noMove="1" noResize="1" noEditPoints="1" noAdjustHandles="1" noChangeArrowheads="1" noChangeShapeType="1" noTextEdit="1"/>
              </p:cNvSpPr>
              <p:nvPr>
                <p:ph type="body" idx="1"/>
              </p:nvPr>
            </p:nvSpPr>
            <p:spPr>
              <a:xfrm>
                <a:off x="185738" y="2219977"/>
                <a:ext cx="8729662" cy="3153239"/>
              </a:xfrm>
              <a:blipFill rotWithShape="1">
                <a:blip r:embed="rId2"/>
                <a:stretch>
                  <a:fillRect t="-580" r="-1465" b="-58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85738" y="1124744"/>
                <a:ext cx="8729662" cy="1080120"/>
              </a:xfrm>
              <a:prstGeom prst="rect">
                <a:avLst/>
              </a:prstGeom>
              <a:solidFill>
                <a:schemeClr val="bg1">
                  <a:lumMod val="90000"/>
                </a:schemeClr>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ea typeface="宋体" charset="-122"/>
                  </a:rPr>
                  <a:t>执行</a:t>
                </a:r>
                <a14:m>
                  <m:oMath xmlns:m="http://schemas.openxmlformats.org/officeDocument/2006/math">
                    <m:r>
                      <a:rPr lang="zh-CN" altLang="en-US" sz="2400" b="0" i="1" kern="0" dirty="0">
                        <a:latin typeface="Cambria Math"/>
                        <a:ea typeface="宋体" charset="-122"/>
                      </a:rPr>
                      <m:t>策略</m:t>
                    </m:r>
                    <m:r>
                      <a:rPr lang="en-US" altLang="zh-CN" sz="2400" b="0" i="1" kern="0" dirty="0" smtClean="0">
                        <a:latin typeface="Cambria Math"/>
                        <a:ea typeface="宋体" charset="-122"/>
                      </a:rPr>
                      <m:t>2</m:t>
                    </m:r>
                    <m:r>
                      <a:rPr lang="zh-CN" altLang="en-US" sz="2400" b="0" i="1" kern="0" dirty="0" smtClean="0">
                        <a:latin typeface="Cambria Math"/>
                        <a:ea typeface="宋体" charset="-122"/>
                      </a:rPr>
                      <m:t>：</m:t>
                    </m:r>
                  </m:oMath>
                </a14:m>
                <a:endParaRPr lang="en-US" altLang="zh-CN" sz="2400" b="0" i="1" kern="0" dirty="0">
                  <a:latin typeface="Cambria Math"/>
                  <a:ea typeface="宋体" charset="-122"/>
                </a:endParaRPr>
              </a:p>
              <a:p>
                <a:pPr marL="0" indent="0">
                  <a:lnSpc>
                    <a:spcPts val="3500"/>
                  </a:lnSpc>
                  <a:buNone/>
                </a:pPr>
                <a:r>
                  <a:rPr lang="en-US" altLang="zh-CN" sz="2400" b="0" dirty="0">
                    <a:ea typeface="宋体" charset="-122"/>
                  </a:rPr>
                  <a:t>              </a:t>
                </a:r>
                <a14:m>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a:latin typeface="Cambria Math"/>
                            <a:ea typeface="宋体" charset="-122"/>
                          </a:rPr>
                          <m:t>2</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d>
                      <m:dPr>
                        <m:ctrlPr>
                          <a:rPr lang="en-US" altLang="zh-CN" sz="2400" b="0" i="1" dirty="0">
                            <a:latin typeface="Cambria Math" panose="02040503050406030204" pitchFamily="18" charset="0"/>
                            <a:ea typeface="Cambria Math"/>
                          </a:rPr>
                        </m:ctrlPr>
                      </m:dPr>
                      <m:e>
                        <m:r>
                          <a:rPr lang="en-US" altLang="zh-CN" sz="2400" b="0" i="1" dirty="0" err="1">
                            <a:latin typeface="Cambria Math"/>
                            <a:ea typeface="宋体" charset="-122"/>
                          </a:rPr>
                          <m:t>𝑆𝑡</m:t>
                        </m:r>
                        <m:r>
                          <a:rPr lang="en-US" altLang="zh-CN" sz="2400" b="0" i="1" dirty="0">
                            <a:latin typeface="Cambria Math"/>
                            <a:ea typeface="宋体" charset="-122"/>
                          </a:rPr>
                          <m:t>𝑢𝑑𝑒𝑛𝑡</m:t>
                        </m:r>
                        <m:r>
                          <a:rPr lang="en-US" altLang="zh-CN" sz="2400" b="0" i="1" dirty="0">
                            <a:latin typeface="Cambria Math"/>
                            <a:ea typeface="Cambria Math"/>
                          </a:rPr>
                          <m:t>⋈</m:t>
                        </m:r>
                        <m:r>
                          <a:rPr lang="en-US" altLang="zh-CN" sz="2400" b="0" i="1" dirty="0">
                            <a:latin typeface="Cambria Math"/>
                            <a:ea typeface="Cambria Math"/>
                          </a:rPr>
                          <m:t>𝑆𝐶</m:t>
                        </m:r>
                      </m:e>
                    </m:d>
                    <m:r>
                      <a:rPr lang="en-US" altLang="zh-CN" sz="2400" b="0" i="1" dirty="0">
                        <a:latin typeface="Cambria Math"/>
                        <a:ea typeface="Cambria Math"/>
                      </a:rPr>
                      <m:t>)</m:t>
                    </m:r>
                  </m:oMath>
                </a14:m>
                <a:endParaRPr lang="en-US" altLang="zh-CN" sz="2400" b="0" i="1" dirty="0">
                  <a:latin typeface="Cambria Math"/>
                  <a:ea typeface="宋体"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85738" y="1124744"/>
                <a:ext cx="8729662" cy="1080120"/>
              </a:xfrm>
              <a:prstGeom prst="rect">
                <a:avLst/>
              </a:prstGeom>
              <a:blipFill rotWithShape="1">
                <a:blip r:embed="rId3"/>
                <a:stretch>
                  <a:fillRect l="-1256" t="-5085" b="-2825"/>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3"/>
          <p:cNvSpPr txBox="1">
            <a:spLocks noChangeArrowheads="1"/>
          </p:cNvSpPr>
          <p:nvPr/>
        </p:nvSpPr>
        <p:spPr bwMode="auto">
          <a:xfrm>
            <a:off x="217983" y="5589240"/>
            <a:ext cx="8729662" cy="792088"/>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lnSpc>
                <a:spcPts val="3500"/>
              </a:lnSpc>
              <a:spcBef>
                <a:spcPct val="20000"/>
              </a:spcBef>
              <a:buClr>
                <a:schemeClr val="folHlink"/>
              </a:buClr>
              <a:buSzPct val="110000"/>
              <a:buChar char="•"/>
              <a:defRPr sz="2400" kern="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120000"/>
              <a:buChar char="•"/>
              <a:defRPr b="0" kern="0">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执行策略</a:t>
            </a:r>
            <a:r>
              <a:rPr lang="en-US" altLang="zh-CN" dirty="0"/>
              <a:t>2</a:t>
            </a:r>
            <a:r>
              <a:rPr lang="zh-CN" altLang="en-US" dirty="0"/>
              <a:t>估计时间：</a:t>
            </a:r>
            <a:r>
              <a:rPr lang="en-US" altLang="zh-CN" b="0" dirty="0"/>
              <a:t>105+50+50≈205s </a:t>
            </a:r>
          </a:p>
        </p:txBody>
      </p:sp>
    </p:spTree>
    <p:extLst>
      <p:ext uri="{BB962C8B-B14F-4D97-AF65-F5344CB8AC3E}">
        <p14:creationId xmlns:p14="http://schemas.microsoft.com/office/powerpoint/2010/main" val="34535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barn(inVertical)">
                                      <p:cBhvr>
                                        <p:cTn id="7" dur="500"/>
                                        <p:tgtEl>
                                          <p:spTgt spid="44441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4419">
                                            <p:txEl>
                                              <p:pRg st="1" end="1"/>
                                            </p:txEl>
                                          </p:spTgt>
                                        </p:tgtEl>
                                        <p:attrNameLst>
                                          <p:attrName>style.visibility</p:attrName>
                                        </p:attrNameLst>
                                      </p:cBhvr>
                                      <p:to>
                                        <p:strVal val="visible"/>
                                      </p:to>
                                    </p:set>
                                    <p:animEffect transition="in" filter="barn(inVertical)">
                                      <p:cBhvr>
                                        <p:cTn id="10" dur="500"/>
                                        <p:tgtEl>
                                          <p:spTgt spid="44441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animEffect transition="in" filter="barn(inVertical)">
                                      <p:cBhvr>
                                        <p:cTn id="13" dur="500"/>
                                        <p:tgtEl>
                                          <p:spTgt spid="44441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44419">
                                            <p:txEl>
                                              <p:pRg st="3" end="3"/>
                                            </p:txEl>
                                          </p:spTgt>
                                        </p:tgtEl>
                                        <p:attrNameLst>
                                          <p:attrName>style.visibility</p:attrName>
                                        </p:attrNameLst>
                                      </p:cBhvr>
                                      <p:to>
                                        <p:strVal val="visible"/>
                                      </p:to>
                                    </p:set>
                                    <p:animEffect transition="in" filter="barn(inVertical)">
                                      <p:cBhvr>
                                        <p:cTn id="16" dur="500"/>
                                        <p:tgtEl>
                                          <p:spTgt spid="444419">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animEffect transition="in" filter="barn(inVertical)">
                                      <p:cBhvr>
                                        <p:cTn id="19" dur="500"/>
                                        <p:tgtEl>
                                          <p:spTgt spid="444419">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44419">
                                            <p:txEl>
                                              <p:pRg st="5" end="5"/>
                                            </p:txEl>
                                          </p:spTgt>
                                        </p:tgtEl>
                                        <p:attrNameLst>
                                          <p:attrName>style.visibility</p:attrName>
                                        </p:attrNameLst>
                                      </p:cBhvr>
                                      <p:to>
                                        <p:strVal val="visible"/>
                                      </p:to>
                                    </p:set>
                                    <p:animEffect transition="in" filter="barn(inVertical)">
                                      <p:cBhvr>
                                        <p:cTn id="22" dur="500"/>
                                        <p:tgtEl>
                                          <p:spTgt spid="4444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67978" y="116632"/>
            <a:ext cx="8729662" cy="501352"/>
          </a:xfrm>
        </p:spPr>
        <p:txBody>
          <a:bodyPr/>
          <a:lstStyle/>
          <a:p>
            <a:pPr>
              <a:lnSpc>
                <a:spcPts val="3500"/>
              </a:lnSpc>
            </a:pPr>
            <a:r>
              <a:rPr lang="zh-CN" altLang="en-US" dirty="0">
                <a:latin typeface="宋体" charset="-122"/>
                <a:ea typeface="宋体" charset="-122"/>
              </a:rPr>
              <a:t>引 子</a:t>
            </a:r>
          </a:p>
        </p:txBody>
      </p:sp>
      <p:sp>
        <p:nvSpPr>
          <p:cNvPr id="402435" name="Rectangle 3"/>
          <p:cNvSpPr>
            <a:spLocks noGrp="1" noChangeArrowheads="1"/>
          </p:cNvSpPr>
          <p:nvPr>
            <p:ph type="body" idx="1"/>
          </p:nvPr>
        </p:nvSpPr>
        <p:spPr>
          <a:xfrm>
            <a:off x="131590" y="1030849"/>
            <a:ext cx="8883202" cy="1080120"/>
          </a:xfrm>
          <a:solidFill>
            <a:schemeClr val="bg1">
              <a:lumMod val="90000"/>
            </a:schemeClr>
          </a:solidFill>
        </p:spPr>
        <p:txBody>
          <a:bodyPr/>
          <a:lstStyle/>
          <a:p>
            <a:pPr>
              <a:lnSpc>
                <a:spcPts val="3500"/>
              </a:lnSpc>
            </a:pPr>
            <a:r>
              <a:rPr lang="zh-CN" altLang="en-US" sz="2400" dirty="0">
                <a:ea typeface="宋体" charset="-122"/>
              </a:rPr>
              <a:t>有一本</a:t>
            </a:r>
            <a:r>
              <a:rPr lang="en-US" altLang="zh-CN" sz="2400" dirty="0">
                <a:ea typeface="宋体" charset="-122"/>
              </a:rPr>
              <a:t>10</a:t>
            </a:r>
            <a:r>
              <a:rPr lang="zh-CN" altLang="en-US" sz="2400" dirty="0">
                <a:ea typeface="宋体" charset="-122"/>
              </a:rPr>
              <a:t>亿用户的电话薄，有目录和正文两部分，如果要查找“</a:t>
            </a:r>
            <a:r>
              <a:rPr lang="en-US" altLang="zh-CN" sz="2400" dirty="0">
                <a:ea typeface="宋体" charset="-122"/>
              </a:rPr>
              <a:t>John</a:t>
            </a:r>
            <a:r>
              <a:rPr lang="zh-CN" altLang="en-US" sz="2400" dirty="0">
                <a:ea typeface="宋体" charset="-122"/>
              </a:rPr>
              <a:t>”的电话，你会如何做？</a:t>
            </a:r>
            <a:endParaRPr lang="en-US" altLang="zh-CN" sz="2400" dirty="0">
              <a:ea typeface="宋体" charset="-122"/>
            </a:endParaRP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3398044"/>
            <a:ext cx="6408712" cy="213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827584" y="5733256"/>
            <a:ext cx="7827168" cy="896699"/>
          </a:xfrm>
          <a:prstGeom prst="wedgeRoundRectCallout">
            <a:avLst>
              <a:gd name="adj1" fmla="val -2783"/>
              <a:gd name="adj2" fmla="val -98660"/>
              <a:gd name="adj3" fmla="val 16667"/>
            </a:avLst>
          </a:prstGeom>
          <a:solidFill>
            <a:srgbClr val="92D050"/>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zh-CN" altLang="en-US" sz="1800" dirty="0">
                <a:solidFill>
                  <a:schemeClr val="tx1"/>
                </a:solidFill>
                <a:ea typeface="宋体" charset="-122"/>
              </a:rPr>
              <a:t>思考问题</a:t>
            </a:r>
            <a:r>
              <a:rPr lang="zh-CN" altLang="en-US" sz="1800" b="0" dirty="0">
                <a:solidFill>
                  <a:schemeClr val="tx1"/>
                </a:solidFill>
                <a:ea typeface="宋体" charset="-122"/>
              </a:rPr>
              <a:t>：如果我们设计了一个奇妙的函数，函数的输入是用户姓名，输出是用户记录的页号，这样对查找操作又有何帮助？</a:t>
            </a:r>
          </a:p>
        </p:txBody>
      </p:sp>
      <p:sp>
        <p:nvSpPr>
          <p:cNvPr id="6" name="圆角矩形标注 5"/>
          <p:cNvSpPr/>
          <p:nvPr/>
        </p:nvSpPr>
        <p:spPr bwMode="auto">
          <a:xfrm>
            <a:off x="167978" y="2233747"/>
            <a:ext cx="6588224" cy="896699"/>
          </a:xfrm>
          <a:prstGeom prst="wedgeRoundRectCallout">
            <a:avLst>
              <a:gd name="adj1" fmla="val -3886"/>
              <a:gd name="adj2" fmla="val 100612"/>
              <a:gd name="adj3" fmla="val 16667"/>
            </a:avLst>
          </a:prstGeom>
          <a:solidFill>
            <a:srgbClr val="ECD0AA"/>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zh-CN" altLang="en-US" sz="1800" dirty="0">
                <a:solidFill>
                  <a:schemeClr val="tx1"/>
                </a:solidFill>
                <a:ea typeface="宋体" charset="-122"/>
              </a:rPr>
              <a:t>方法</a:t>
            </a:r>
            <a:r>
              <a:rPr lang="en-US" altLang="zh-CN" sz="1800" dirty="0">
                <a:solidFill>
                  <a:schemeClr val="tx1"/>
                </a:solidFill>
                <a:ea typeface="宋体" charset="-122"/>
              </a:rPr>
              <a:t>2</a:t>
            </a:r>
            <a:r>
              <a:rPr lang="zh-CN" altLang="en-US" sz="1800" b="0" dirty="0">
                <a:solidFill>
                  <a:schemeClr val="tx1"/>
                </a:solidFill>
                <a:ea typeface="宋体" charset="-122"/>
              </a:rPr>
              <a:t>：从目录开始，利用目录中姓名升序排序的特点，找到“</a:t>
            </a:r>
            <a:r>
              <a:rPr lang="en-US" altLang="zh-CN" sz="1800" b="0" dirty="0">
                <a:solidFill>
                  <a:schemeClr val="tx1"/>
                </a:solidFill>
                <a:ea typeface="宋体" charset="-122"/>
              </a:rPr>
              <a:t>John</a:t>
            </a:r>
            <a:r>
              <a:rPr lang="zh-CN" altLang="en-US" sz="1800" b="0" dirty="0">
                <a:solidFill>
                  <a:schemeClr val="tx1"/>
                </a:solidFill>
                <a:ea typeface="宋体" charset="-122"/>
              </a:rPr>
              <a:t>”对应的目录项，然后定位“</a:t>
            </a:r>
            <a:r>
              <a:rPr lang="en-US" altLang="zh-CN" sz="1800" b="0" dirty="0">
                <a:solidFill>
                  <a:schemeClr val="tx1"/>
                </a:solidFill>
                <a:ea typeface="宋体" charset="-122"/>
              </a:rPr>
              <a:t>John</a:t>
            </a:r>
            <a:r>
              <a:rPr lang="zh-CN" altLang="en-US" sz="1800" b="0" dirty="0">
                <a:solidFill>
                  <a:schemeClr val="tx1"/>
                </a:solidFill>
                <a:ea typeface="宋体" charset="-122"/>
              </a:rPr>
              <a:t>”的信息页。</a:t>
            </a:r>
          </a:p>
        </p:txBody>
      </p:sp>
      <p:sp>
        <p:nvSpPr>
          <p:cNvPr id="7" name="圆角矩形标注 6"/>
          <p:cNvSpPr/>
          <p:nvPr/>
        </p:nvSpPr>
        <p:spPr bwMode="auto">
          <a:xfrm>
            <a:off x="7020272" y="2095317"/>
            <a:ext cx="1994520" cy="2070259"/>
          </a:xfrm>
          <a:prstGeom prst="wedgeRoundRectCallout">
            <a:avLst>
              <a:gd name="adj1" fmla="val -70146"/>
              <a:gd name="adj2" fmla="val 35378"/>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zh-CN" altLang="en-US" sz="1800" dirty="0">
                <a:solidFill>
                  <a:schemeClr val="tx1"/>
                </a:solidFill>
                <a:ea typeface="宋体" charset="-122"/>
              </a:rPr>
              <a:t>方法</a:t>
            </a:r>
            <a:r>
              <a:rPr lang="en-US" altLang="zh-CN" sz="1800" dirty="0">
                <a:solidFill>
                  <a:schemeClr val="tx1"/>
                </a:solidFill>
                <a:ea typeface="宋体" charset="-122"/>
              </a:rPr>
              <a:t>1</a:t>
            </a:r>
            <a:r>
              <a:rPr lang="zh-CN" altLang="en-US" sz="1800" b="0" dirty="0">
                <a:solidFill>
                  <a:schemeClr val="tx1"/>
                </a:solidFill>
                <a:ea typeface="宋体" charset="-122"/>
              </a:rPr>
              <a:t>：从正文的第</a:t>
            </a:r>
            <a:r>
              <a:rPr lang="en-US" altLang="zh-CN" sz="1800" b="0" dirty="0">
                <a:solidFill>
                  <a:schemeClr val="tx1"/>
                </a:solidFill>
                <a:ea typeface="宋体" charset="-122"/>
              </a:rPr>
              <a:t>1</a:t>
            </a:r>
            <a:r>
              <a:rPr lang="zh-CN" altLang="en-US" sz="1800" b="0" dirty="0">
                <a:solidFill>
                  <a:schemeClr val="tx1"/>
                </a:solidFill>
                <a:ea typeface="宋体" charset="-122"/>
              </a:rPr>
              <a:t>页开始查找，直至找到“</a:t>
            </a:r>
            <a:r>
              <a:rPr lang="en-US" altLang="zh-CN" sz="1800" b="0" dirty="0">
                <a:solidFill>
                  <a:schemeClr val="tx1"/>
                </a:solidFill>
                <a:ea typeface="宋体" charset="-122"/>
              </a:rPr>
              <a:t>John</a:t>
            </a:r>
            <a:r>
              <a:rPr lang="zh-CN" altLang="en-US" sz="1800" b="0" dirty="0">
                <a:solidFill>
                  <a:schemeClr val="tx1"/>
                </a:solidFill>
                <a:ea typeface="宋体" charset="-122"/>
              </a:rPr>
              <a:t>”的信息页。</a:t>
            </a:r>
          </a:p>
        </p:txBody>
      </p:sp>
      <p:sp>
        <p:nvSpPr>
          <p:cNvPr id="3" name="TextBox 2"/>
          <p:cNvSpPr txBox="1"/>
          <p:nvPr/>
        </p:nvSpPr>
        <p:spPr>
          <a:xfrm>
            <a:off x="323528" y="3657744"/>
            <a:ext cx="8133630" cy="1015663"/>
          </a:xfrm>
          <a:prstGeom prst="rect">
            <a:avLst/>
          </a:prstGeom>
          <a:solidFill>
            <a:srgbClr val="00B0F0"/>
          </a:solidFill>
        </p:spPr>
        <p:txBody>
          <a:bodyPr wrap="square" rtlCol="0">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如若对数据表进行查询，例如淘宝的海量交易记录，</a:t>
            </a:r>
            <a:endParaRPr lang="en-US" altLang="zh-CN" dirty="0">
              <a:solidFill>
                <a:srgbClr val="FF0000"/>
              </a:solidFill>
              <a:latin typeface="华文新魏" panose="02010800040101010101" pitchFamily="2" charset="-122"/>
              <a:ea typeface="华文新魏" panose="02010800040101010101" pitchFamily="2" charset="-122"/>
            </a:endParaRPr>
          </a:p>
          <a:p>
            <a:pPr algn="l"/>
            <a:r>
              <a:rPr lang="zh-CN" altLang="en-US" dirty="0">
                <a:solidFill>
                  <a:srgbClr val="FF0000"/>
                </a:solidFill>
                <a:latin typeface="华文新魏" panose="02010800040101010101" pitchFamily="2" charset="-122"/>
                <a:ea typeface="华文新魏" panose="02010800040101010101" pitchFamily="2" charset="-122"/>
              </a:rPr>
              <a:t>显然也存在上述的查询响应问题。</a:t>
            </a:r>
            <a:endParaRPr lang="en-US" altLang="zh-CN" dirty="0">
              <a:solidFill>
                <a:srgbClr val="FF0000"/>
              </a:solidFill>
              <a:latin typeface="华文新魏" panose="02010800040101010101" pitchFamily="2" charset="-122"/>
              <a:ea typeface="华文新魏" panose="02010800040101010101" pitchFamily="2" charset="-122"/>
            </a:endParaRPr>
          </a:p>
          <a:p>
            <a:pPr algn="l"/>
            <a:r>
              <a:rPr lang="zh-CN" altLang="en-US" dirty="0">
                <a:solidFill>
                  <a:srgbClr val="FF0000"/>
                </a:solidFill>
                <a:latin typeface="华文新魏" panose="02010800040101010101" pitchFamily="2" charset="-122"/>
                <a:ea typeface="华文新魏" panose="02010800040101010101" pitchFamily="2" charset="-122"/>
              </a:rPr>
              <a:t>数据库的核心任务之一即是保证数据查询的高效性。</a:t>
            </a:r>
          </a:p>
        </p:txBody>
      </p:sp>
    </p:spTree>
    <p:extLst>
      <p:ext uri="{BB962C8B-B14F-4D97-AF65-F5344CB8AC3E}">
        <p14:creationId xmlns:p14="http://schemas.microsoft.com/office/powerpoint/2010/main" val="24674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1+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0-ppt_w/2"/>
                                          </p:val>
                                        </p:tav>
                                      </p:tavLst>
                                    </p:anim>
                                    <p:anim calcmode="lin" valueType="num">
                                      <p:cBhvr additive="base">
                                        <p:cTn id="39" dur="500"/>
                                        <p:tgtEl>
                                          <p:spTgt spid="6"/>
                                        </p:tgtEl>
                                        <p:attrNameLst>
                                          <p:attrName>ppt_y</p:attrName>
                                        </p:attrNameLst>
                                      </p:cBhvr>
                                      <p:tavLst>
                                        <p:tav tm="0">
                                          <p:val>
                                            <p:strVal val="ppt_y"/>
                                          </p:val>
                                        </p:tav>
                                        <p:tav tm="100000">
                                          <p:val>
                                            <p:strVal val="ppt_y"/>
                                          </p:val>
                                        </p:tav>
                                      </p:tavLst>
                                    </p:anim>
                                    <p:set>
                                      <p:cBhvr>
                                        <p:cTn id="40" dur="1" fill="hold">
                                          <p:stCondLst>
                                            <p:cond delay="499"/>
                                          </p:stCondLst>
                                        </p:cTn>
                                        <p:tgtEl>
                                          <p:spTgt spid="6"/>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2"/>
                                        </p:tgtEl>
                                        <p:attrNameLst>
                                          <p:attrName>ppt_x</p:attrName>
                                        </p:attrNameLst>
                                      </p:cBhvr>
                                      <p:tavLst>
                                        <p:tav tm="0">
                                          <p:val>
                                            <p:strVal val="ppt_x"/>
                                          </p:val>
                                        </p:tav>
                                        <p:tav tm="100000">
                                          <p:val>
                                            <p:strVal val="ppt_x"/>
                                          </p:val>
                                        </p:tav>
                                      </p:tavLst>
                                    </p:anim>
                                    <p:anim calcmode="lin" valueType="num">
                                      <p:cBhvr additive="base">
                                        <p:cTn id="43" dur="500"/>
                                        <p:tgtEl>
                                          <p:spTgt spid="2"/>
                                        </p:tgtEl>
                                        <p:attrNameLst>
                                          <p:attrName>ppt_y</p:attrName>
                                        </p:attrNameLst>
                                      </p:cBhvr>
                                      <p:tavLst>
                                        <p:tav tm="0">
                                          <p:val>
                                            <p:strVal val="ppt_y"/>
                                          </p:val>
                                        </p:tav>
                                        <p:tav tm="100000">
                                          <p:val>
                                            <p:strVal val="1+ppt_h/2"/>
                                          </p:val>
                                        </p:tav>
                                      </p:tavLst>
                                    </p:anim>
                                    <p:set>
                                      <p:cBhvr>
                                        <p:cTn id="44" dur="1" fill="hold">
                                          <p:stCondLst>
                                            <p:cond delay="499"/>
                                          </p:stCondLst>
                                        </p:cTn>
                                        <p:tgtEl>
                                          <p:spTgt spid="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80">
                                          <p:stCondLst>
                                            <p:cond delay="0"/>
                                          </p:stCondLst>
                                        </p:cTn>
                                        <p:tgtEl>
                                          <p:spTgt spid="3"/>
                                        </p:tgtEl>
                                      </p:cBhvr>
                                    </p:animEffect>
                                    <p:anim calcmode="lin" valueType="num">
                                      <p:cBhvr>
                                        <p:cTn id="5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gtEl>
                                      </p:cBhvr>
                                      <p:to x="100000" y="60000"/>
                                    </p:animScale>
                                    <p:animScale>
                                      <p:cBhvr>
                                        <p:cTn id="56" dur="166" decel="50000">
                                          <p:stCondLst>
                                            <p:cond delay="67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z="3200" dirty="0">
                <a:ea typeface="宋体" charset="-122"/>
              </a:rPr>
              <a:t>查询优化：示例</a:t>
            </a:r>
          </a:p>
        </p:txBody>
      </p:sp>
      <p:sp>
        <p:nvSpPr>
          <p:cNvPr id="445443" name="Rectangle 3"/>
          <p:cNvSpPr>
            <a:spLocks noGrp="1" noChangeArrowheads="1"/>
          </p:cNvSpPr>
          <p:nvPr>
            <p:ph type="body" idx="1"/>
          </p:nvPr>
        </p:nvSpPr>
        <p:spPr>
          <a:xfrm>
            <a:off x="158710" y="2198790"/>
            <a:ext cx="8756689" cy="339044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500"/>
              </a:lnSpc>
            </a:pPr>
            <a:r>
              <a:rPr lang="zh-CN" altLang="en-US" sz="2000" b="1" dirty="0">
                <a:ea typeface="宋体" charset="-122"/>
              </a:rPr>
              <a:t>第</a:t>
            </a:r>
            <a:r>
              <a:rPr lang="en-US" altLang="zh-CN" sz="2000" b="1" dirty="0">
                <a:ea typeface="宋体" charset="-122"/>
              </a:rPr>
              <a:t>1</a:t>
            </a:r>
            <a:r>
              <a:rPr lang="zh-CN" altLang="en-US" sz="2000" b="1" dirty="0">
                <a:ea typeface="宋体" charset="-122"/>
              </a:rPr>
              <a:t>部分：选择运算</a:t>
            </a:r>
            <a:endParaRPr lang="en-US" altLang="zh-CN" sz="2000" b="1" dirty="0">
              <a:ea typeface="宋体" charset="-122"/>
            </a:endParaRPr>
          </a:p>
          <a:p>
            <a:pPr lvl="2">
              <a:lnSpc>
                <a:spcPts val="3500"/>
              </a:lnSpc>
            </a:pPr>
            <a:r>
              <a:rPr lang="zh-CN" altLang="en-US" sz="1800" dirty="0">
                <a:ea typeface="宋体" charset="-122"/>
              </a:rPr>
              <a:t>读一遍</a:t>
            </a:r>
            <a:r>
              <a:rPr lang="en-US" altLang="zh-CN" sz="1800" dirty="0">
                <a:ea typeface="宋体" charset="-122"/>
              </a:rPr>
              <a:t>SC</a:t>
            </a:r>
            <a:r>
              <a:rPr lang="zh-CN" altLang="en-US" sz="1800" dirty="0">
                <a:ea typeface="宋体" charset="-122"/>
              </a:rPr>
              <a:t>表，存取</a:t>
            </a:r>
            <a:r>
              <a:rPr lang="en-US" altLang="zh-CN" sz="1800" dirty="0">
                <a:ea typeface="宋体" charset="-122"/>
              </a:rPr>
              <a:t>100</a:t>
            </a:r>
            <a:r>
              <a:rPr lang="zh-CN" altLang="en-US" sz="1800" dirty="0">
                <a:ea typeface="宋体" charset="-122"/>
              </a:rPr>
              <a:t>块花费时间为</a:t>
            </a:r>
            <a:r>
              <a:rPr lang="en-US" altLang="zh-CN" sz="1800" dirty="0">
                <a:ea typeface="宋体" charset="-122"/>
              </a:rPr>
              <a:t>5s</a:t>
            </a:r>
            <a:r>
              <a:rPr lang="zh-CN" altLang="en-US" sz="1800" dirty="0">
                <a:ea typeface="宋体" charset="-122"/>
              </a:rPr>
              <a:t>，因满足条件的元组仅</a:t>
            </a:r>
            <a:r>
              <a:rPr lang="en-US" altLang="zh-CN" sz="1800" dirty="0">
                <a:ea typeface="宋体" charset="-122"/>
              </a:rPr>
              <a:t>50</a:t>
            </a:r>
            <a:r>
              <a:rPr lang="zh-CN" altLang="en-US" sz="1800" dirty="0">
                <a:ea typeface="宋体" charset="-122"/>
              </a:rPr>
              <a:t>个，不必使用中间文件；</a:t>
            </a:r>
          </a:p>
          <a:p>
            <a:pPr lvl="1">
              <a:lnSpc>
                <a:spcPts val="3500"/>
              </a:lnSpc>
            </a:pPr>
            <a:r>
              <a:rPr lang="zh-CN" altLang="en-US" sz="2000" b="1" dirty="0">
                <a:ea typeface="宋体" charset="-122"/>
              </a:rPr>
              <a:t>第</a:t>
            </a:r>
            <a:r>
              <a:rPr lang="en-US" altLang="zh-CN" sz="2000" b="1" dirty="0">
                <a:ea typeface="宋体" charset="-122"/>
              </a:rPr>
              <a:t>2</a:t>
            </a:r>
            <a:r>
              <a:rPr lang="zh-CN" altLang="en-US" sz="2000" b="1" dirty="0">
                <a:ea typeface="宋体" charset="-122"/>
              </a:rPr>
              <a:t>部分：自然连接</a:t>
            </a:r>
            <a:endParaRPr lang="en-US" altLang="zh-CN" sz="2000" b="1" dirty="0">
              <a:ea typeface="宋体" charset="-122"/>
            </a:endParaRPr>
          </a:p>
          <a:p>
            <a:pPr lvl="2">
              <a:lnSpc>
                <a:spcPts val="3500"/>
              </a:lnSpc>
            </a:pPr>
            <a:r>
              <a:rPr lang="zh-CN" altLang="en-US" sz="1800" dirty="0">
                <a:ea typeface="宋体" charset="-122"/>
              </a:rPr>
              <a:t>读取</a:t>
            </a:r>
            <a:r>
              <a:rPr lang="en-US" altLang="zh-CN" sz="1800" dirty="0">
                <a:ea typeface="宋体" charset="-122"/>
              </a:rPr>
              <a:t>Student</a:t>
            </a:r>
            <a:r>
              <a:rPr lang="zh-CN" altLang="en-US" sz="1800" dirty="0">
                <a:ea typeface="宋体" charset="-122"/>
              </a:rPr>
              <a:t>表，把读入的</a:t>
            </a:r>
            <a:r>
              <a:rPr lang="en-US" altLang="zh-CN" sz="1800" dirty="0">
                <a:ea typeface="宋体" charset="-122"/>
              </a:rPr>
              <a:t>Student</a:t>
            </a:r>
            <a:r>
              <a:rPr lang="zh-CN" altLang="en-US" sz="1800" dirty="0">
                <a:ea typeface="宋体" charset="-122"/>
              </a:rPr>
              <a:t>元组和内存中的</a:t>
            </a:r>
            <a:r>
              <a:rPr lang="en-US" altLang="zh-CN" sz="1800" dirty="0">
                <a:ea typeface="宋体" charset="-122"/>
              </a:rPr>
              <a:t>SC</a:t>
            </a:r>
            <a:r>
              <a:rPr lang="zh-CN" altLang="en-US" sz="1800" dirty="0">
                <a:ea typeface="宋体" charset="-122"/>
              </a:rPr>
              <a:t>元组作连接。也只需读一遍</a:t>
            </a:r>
            <a:r>
              <a:rPr lang="en-US" altLang="zh-CN" sz="1800" dirty="0">
                <a:ea typeface="宋体" charset="-122"/>
              </a:rPr>
              <a:t>Student</a:t>
            </a:r>
            <a:r>
              <a:rPr lang="zh-CN" altLang="en-US" sz="1800" dirty="0">
                <a:ea typeface="宋体" charset="-122"/>
              </a:rPr>
              <a:t>表共</a:t>
            </a:r>
            <a:r>
              <a:rPr lang="en-US" altLang="zh-CN" sz="1800" dirty="0">
                <a:ea typeface="宋体" charset="-122"/>
              </a:rPr>
              <a:t>100</a:t>
            </a:r>
            <a:r>
              <a:rPr lang="zh-CN" altLang="en-US" sz="1800" dirty="0">
                <a:ea typeface="宋体" charset="-122"/>
              </a:rPr>
              <a:t>块，花费时间为</a:t>
            </a:r>
            <a:r>
              <a:rPr lang="en-US" altLang="zh-CN" sz="1800" dirty="0">
                <a:ea typeface="宋体" charset="-122"/>
              </a:rPr>
              <a:t>5s</a:t>
            </a:r>
            <a:r>
              <a:rPr lang="zh-CN" altLang="en-US" sz="1800" dirty="0">
                <a:ea typeface="宋体" charset="-122"/>
              </a:rPr>
              <a:t>；</a:t>
            </a:r>
          </a:p>
          <a:p>
            <a:pPr lvl="1">
              <a:lnSpc>
                <a:spcPts val="3500"/>
              </a:lnSpc>
            </a:pPr>
            <a:r>
              <a:rPr lang="zh-CN" altLang="en-US" sz="2000" b="1" dirty="0">
                <a:ea typeface="宋体" charset="-122"/>
              </a:rPr>
              <a:t>第</a:t>
            </a:r>
            <a:r>
              <a:rPr lang="en-US" altLang="zh-CN" sz="2000" b="1" dirty="0">
                <a:ea typeface="宋体" charset="-122"/>
              </a:rPr>
              <a:t>3</a:t>
            </a:r>
            <a:r>
              <a:rPr lang="zh-CN" altLang="en-US" sz="2000" b="1" dirty="0">
                <a:ea typeface="宋体" charset="-122"/>
              </a:rPr>
              <a:t>部分：</a:t>
            </a:r>
            <a:r>
              <a:rPr lang="en-US" altLang="zh-CN" sz="2000" b="1" dirty="0">
                <a:ea typeface="宋体" charset="-122"/>
              </a:rPr>
              <a:t> </a:t>
            </a:r>
            <a:r>
              <a:rPr lang="zh-CN" altLang="en-US" sz="2000" dirty="0">
                <a:ea typeface="宋体" charset="-122"/>
              </a:rPr>
              <a:t>把连接结果投影输出，时间忽略。  </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85738" y="1124744"/>
                <a:ext cx="8729662" cy="1080120"/>
              </a:xfrm>
              <a:prstGeom prst="rect">
                <a:avLst/>
              </a:prstGeom>
              <a:solidFill>
                <a:schemeClr val="bg1">
                  <a:lumMod val="90000"/>
                </a:schemeClr>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ea typeface="宋体" charset="-122"/>
                  </a:rPr>
                  <a:t>执行</a:t>
                </a:r>
                <a14:m>
                  <m:oMath xmlns:m="http://schemas.openxmlformats.org/officeDocument/2006/math">
                    <m:r>
                      <a:rPr lang="zh-CN" altLang="en-US" sz="2400" b="0" i="1" kern="0" dirty="0">
                        <a:latin typeface="Cambria Math"/>
                        <a:ea typeface="宋体" charset="-122"/>
                      </a:rPr>
                      <m:t>策略</m:t>
                    </m:r>
                    <m:r>
                      <a:rPr lang="en-US" altLang="zh-CN" sz="2400" b="0" i="1" kern="0" dirty="0" smtClean="0">
                        <a:latin typeface="Cambria Math"/>
                        <a:ea typeface="宋体" charset="-122"/>
                      </a:rPr>
                      <m:t>3</m:t>
                    </m:r>
                    <m:r>
                      <a:rPr lang="zh-CN" altLang="en-US" sz="2400" b="0" i="1" kern="0" dirty="0" smtClean="0">
                        <a:latin typeface="Cambria Math"/>
                        <a:ea typeface="宋体" charset="-122"/>
                      </a:rPr>
                      <m:t>：</m:t>
                    </m:r>
                  </m:oMath>
                </a14:m>
                <a:endParaRPr lang="en-US" altLang="zh-CN" sz="2400" b="0" i="1" kern="0" dirty="0">
                  <a:latin typeface="Cambria Math"/>
                  <a:ea typeface="宋体" charset="-122"/>
                </a:endParaRPr>
              </a:p>
              <a:p>
                <a:pPr marL="0" indent="0">
                  <a:lnSpc>
                    <a:spcPts val="3500"/>
                  </a:lnSpc>
                  <a:buNone/>
                </a:pPr>
                <a14:m>
                  <m:oMathPara xmlns:m="http://schemas.openxmlformats.org/officeDocument/2006/math">
                    <m:oMathParaPr>
                      <m:jc m:val="centerGroup"/>
                    </m:oMathParaPr>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a:latin typeface="Cambria Math"/>
                              <a:ea typeface="宋体" charset="-122"/>
                            </a:rPr>
                            <m:t>3</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r>
                        <a:rPr lang="en-US" altLang="zh-CN" sz="2400" b="0" i="1" dirty="0" err="1">
                          <a:latin typeface="Cambria Math"/>
                          <a:ea typeface="宋体" charset="-122"/>
                        </a:rPr>
                        <m:t>𝑆𝑡𝑢𝑑𝑒𝑛𝑡</m:t>
                      </m:r>
                      <m:r>
                        <a:rPr lang="en-US" altLang="zh-CN" sz="2400" b="0" i="1" dirty="0">
                          <a:latin typeface="Cambria Math"/>
                          <a:ea typeface="Cambria Math"/>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r>
                        <a:rPr lang="en-US" altLang="zh-CN" sz="2400" b="0" i="1" dirty="0">
                          <a:latin typeface="Cambria Math"/>
                          <a:ea typeface="宋体" charset="-122"/>
                        </a:rPr>
                        <m:t>(</m:t>
                      </m:r>
                      <m:r>
                        <a:rPr lang="en-US" altLang="zh-CN" sz="2400" b="0" i="1" dirty="0" err="1">
                          <a:latin typeface="Cambria Math"/>
                          <a:ea typeface="宋体" charset="-122"/>
                        </a:rPr>
                        <m:t>𝑆𝐶</m:t>
                      </m:r>
                      <m:r>
                        <a:rPr lang="en-US" altLang="zh-CN" sz="2400" b="0" i="1" dirty="0">
                          <a:latin typeface="Cambria Math"/>
                          <a:ea typeface="宋体" charset="-122"/>
                        </a:rPr>
                        <m:t>))</m:t>
                      </m:r>
                    </m:oMath>
                  </m:oMathPara>
                </a14:m>
                <a:endParaRPr lang="en-US" altLang="zh-CN" sz="2400" dirty="0">
                  <a:ea typeface="宋体"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85738" y="1124744"/>
                <a:ext cx="8729662" cy="1080120"/>
              </a:xfrm>
              <a:prstGeom prst="rect">
                <a:avLst/>
              </a:prstGeom>
              <a:blipFill rotWithShape="1">
                <a:blip r:embed="rId2"/>
                <a:stretch>
                  <a:fillRect l="-1256" t="-5085"/>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3"/>
          <p:cNvSpPr txBox="1">
            <a:spLocks noChangeArrowheads="1"/>
          </p:cNvSpPr>
          <p:nvPr/>
        </p:nvSpPr>
        <p:spPr bwMode="auto">
          <a:xfrm>
            <a:off x="206531" y="5597064"/>
            <a:ext cx="8729662" cy="792088"/>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defPPr>
              <a:defRPr lang="en-US"/>
            </a:defPPr>
            <a:lvl1pPr marL="342900" indent="-342900" algn="l" eaLnBrk="1" hangingPunct="1">
              <a:lnSpc>
                <a:spcPts val="3500"/>
              </a:lnSpc>
              <a:spcBef>
                <a:spcPct val="20000"/>
              </a:spcBef>
              <a:buClr>
                <a:schemeClr val="folHlink"/>
              </a:buClr>
              <a:buSzPct val="110000"/>
              <a:buChar char="•"/>
              <a:defRPr sz="2400" kern="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120000"/>
              <a:buChar char="•"/>
              <a:defRPr b="0" kern="0">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执行策略</a:t>
            </a:r>
            <a:r>
              <a:rPr lang="en-US" altLang="zh-CN" dirty="0"/>
              <a:t>3</a:t>
            </a:r>
            <a:r>
              <a:rPr lang="zh-CN" altLang="en-US" dirty="0"/>
              <a:t>估计时间：</a:t>
            </a:r>
            <a:r>
              <a:rPr lang="en-US" altLang="zh-CN" dirty="0"/>
              <a:t> </a:t>
            </a:r>
            <a:r>
              <a:rPr lang="en-US" altLang="zh-CN" b="0" dirty="0"/>
              <a:t>5+5≈10s </a:t>
            </a:r>
          </a:p>
        </p:txBody>
      </p:sp>
    </p:spTree>
    <p:extLst>
      <p:ext uri="{BB962C8B-B14F-4D97-AF65-F5344CB8AC3E}">
        <p14:creationId xmlns:p14="http://schemas.microsoft.com/office/powerpoint/2010/main" val="17932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barn(inVertical)">
                                      <p:cBhvr>
                                        <p:cTn id="7" dur="500"/>
                                        <p:tgtEl>
                                          <p:spTgt spid="44544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5443">
                                            <p:txEl>
                                              <p:pRg st="1" end="1"/>
                                            </p:txEl>
                                          </p:spTgt>
                                        </p:tgtEl>
                                        <p:attrNameLst>
                                          <p:attrName>style.visibility</p:attrName>
                                        </p:attrNameLst>
                                      </p:cBhvr>
                                      <p:to>
                                        <p:strVal val="visible"/>
                                      </p:to>
                                    </p:set>
                                    <p:animEffect transition="in" filter="barn(inVertical)">
                                      <p:cBhvr>
                                        <p:cTn id="10" dur="500"/>
                                        <p:tgtEl>
                                          <p:spTgt spid="44544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45443">
                                            <p:txEl>
                                              <p:pRg st="2" end="2"/>
                                            </p:txEl>
                                          </p:spTgt>
                                        </p:tgtEl>
                                        <p:attrNameLst>
                                          <p:attrName>style.visibility</p:attrName>
                                        </p:attrNameLst>
                                      </p:cBhvr>
                                      <p:to>
                                        <p:strVal val="visible"/>
                                      </p:to>
                                    </p:set>
                                    <p:animEffect transition="in" filter="barn(inVertical)">
                                      <p:cBhvr>
                                        <p:cTn id="13" dur="500"/>
                                        <p:tgtEl>
                                          <p:spTgt spid="44544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45443">
                                            <p:txEl>
                                              <p:pRg st="3" end="3"/>
                                            </p:txEl>
                                          </p:spTgt>
                                        </p:tgtEl>
                                        <p:attrNameLst>
                                          <p:attrName>style.visibility</p:attrName>
                                        </p:attrNameLst>
                                      </p:cBhvr>
                                      <p:to>
                                        <p:strVal val="visible"/>
                                      </p:to>
                                    </p:set>
                                    <p:animEffect transition="in" filter="barn(inVertical)">
                                      <p:cBhvr>
                                        <p:cTn id="16" dur="500"/>
                                        <p:tgtEl>
                                          <p:spTgt spid="44544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45443">
                                            <p:txEl>
                                              <p:pRg st="4" end="4"/>
                                            </p:txEl>
                                          </p:spTgt>
                                        </p:tgtEl>
                                        <p:attrNameLst>
                                          <p:attrName>style.visibility</p:attrName>
                                        </p:attrNameLst>
                                      </p:cBhvr>
                                      <p:to>
                                        <p:strVal val="visible"/>
                                      </p:to>
                                    </p:set>
                                    <p:animEffect transition="in" filter="barn(inVertical)">
                                      <p:cBhvr>
                                        <p:cTn id="19" dur="500"/>
                                        <p:tgtEl>
                                          <p:spTgt spid="44544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sz="3200" dirty="0">
                <a:ea typeface="宋体" charset="-122"/>
              </a:rPr>
              <a:t>查询优化：示例</a:t>
            </a:r>
          </a:p>
        </p:txBody>
      </p:sp>
      <p:sp>
        <p:nvSpPr>
          <p:cNvPr id="446467" name="Rectangle 3"/>
          <p:cNvSpPr>
            <a:spLocks noGrp="1" noChangeArrowheads="1"/>
          </p:cNvSpPr>
          <p:nvPr>
            <p:ph type="body" idx="1"/>
          </p:nvPr>
        </p:nvSpPr>
        <p:spPr>
          <a:xfrm>
            <a:off x="185738" y="2276872"/>
            <a:ext cx="8729662" cy="40324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进一步的优化</a:t>
            </a:r>
            <a:endParaRPr lang="en-US" altLang="zh-CN" sz="2400" dirty="0">
              <a:ea typeface="宋体" charset="-122"/>
            </a:endParaRPr>
          </a:p>
          <a:p>
            <a:pPr lvl="1">
              <a:lnSpc>
                <a:spcPts val="3500"/>
              </a:lnSpc>
            </a:pPr>
            <a:r>
              <a:rPr lang="zh-CN" altLang="en-US" sz="2000" b="1" dirty="0">
                <a:ea typeface="宋体" charset="-122"/>
              </a:rPr>
              <a:t>若</a:t>
            </a:r>
            <a:r>
              <a:rPr lang="en-US" altLang="zh-CN" sz="2000" b="1" dirty="0">
                <a:ea typeface="宋体" charset="-122"/>
              </a:rPr>
              <a:t>SC</a:t>
            </a:r>
            <a:r>
              <a:rPr lang="zh-CN" altLang="en-US" sz="2000" b="1" dirty="0">
                <a:ea typeface="宋体" charset="-122"/>
              </a:rPr>
              <a:t>表的</a:t>
            </a:r>
            <a:r>
              <a:rPr lang="en-US" altLang="zh-CN" sz="2000" b="1" dirty="0" err="1">
                <a:ea typeface="宋体" charset="-122"/>
              </a:rPr>
              <a:t>Cno</a:t>
            </a:r>
            <a:r>
              <a:rPr lang="zh-CN" altLang="en-US" sz="2000" b="1" dirty="0">
                <a:ea typeface="宋体" charset="-122"/>
              </a:rPr>
              <a:t>字段上有索引</a:t>
            </a:r>
            <a:endParaRPr lang="en-US" altLang="zh-CN" sz="2000" dirty="0">
              <a:ea typeface="宋体" charset="-122"/>
            </a:endParaRPr>
          </a:p>
          <a:p>
            <a:pPr lvl="2">
              <a:lnSpc>
                <a:spcPts val="3500"/>
              </a:lnSpc>
            </a:pPr>
            <a:r>
              <a:rPr lang="zh-CN" altLang="en-US" sz="1800" dirty="0">
                <a:ea typeface="宋体" charset="-122"/>
              </a:rPr>
              <a:t>可直接读取</a:t>
            </a:r>
            <a:r>
              <a:rPr lang="en-US" altLang="zh-CN" sz="1800" dirty="0" err="1">
                <a:ea typeface="宋体" charset="-122"/>
              </a:rPr>
              <a:t>Cno</a:t>
            </a:r>
            <a:r>
              <a:rPr lang="en-US" altLang="zh-CN" sz="1800" dirty="0">
                <a:ea typeface="宋体" charset="-122"/>
              </a:rPr>
              <a:t>=‘2’</a:t>
            </a:r>
            <a:r>
              <a:rPr lang="zh-CN" altLang="en-US" sz="1800" dirty="0">
                <a:ea typeface="宋体" charset="-122"/>
              </a:rPr>
              <a:t>的那些元组</a:t>
            </a:r>
            <a:r>
              <a:rPr lang="en-US" altLang="zh-CN" sz="1800" dirty="0">
                <a:ea typeface="宋体" charset="-122"/>
              </a:rPr>
              <a:t>(50</a:t>
            </a:r>
            <a:r>
              <a:rPr lang="zh-CN" altLang="en-US" sz="1800" dirty="0">
                <a:ea typeface="宋体" charset="-122"/>
              </a:rPr>
              <a:t>个</a:t>
            </a:r>
            <a:r>
              <a:rPr lang="en-US" altLang="zh-CN" sz="1800" dirty="0">
                <a:ea typeface="宋体" charset="-122"/>
              </a:rPr>
              <a:t>)</a:t>
            </a:r>
            <a:r>
              <a:rPr lang="zh-CN" altLang="en-US" sz="1800" dirty="0">
                <a:ea typeface="宋体" charset="-122"/>
              </a:rPr>
              <a:t>，而不必读取所有的</a:t>
            </a:r>
            <a:r>
              <a:rPr lang="en-US" altLang="zh-CN" sz="1800" dirty="0">
                <a:ea typeface="宋体" charset="-122"/>
              </a:rPr>
              <a:t>SC</a:t>
            </a:r>
            <a:r>
              <a:rPr lang="zh-CN" altLang="en-US" sz="1800" dirty="0">
                <a:ea typeface="宋体" charset="-122"/>
              </a:rPr>
              <a:t>元组；</a:t>
            </a:r>
            <a:endParaRPr lang="en-US" altLang="zh-CN" sz="1800" dirty="0">
              <a:ea typeface="宋体" charset="-122"/>
            </a:endParaRPr>
          </a:p>
          <a:p>
            <a:pPr lvl="2">
              <a:lnSpc>
                <a:spcPts val="3500"/>
              </a:lnSpc>
            </a:pPr>
            <a:r>
              <a:rPr lang="zh-CN" altLang="en-US" sz="1800" dirty="0">
                <a:ea typeface="宋体" charset="-122"/>
              </a:rPr>
              <a:t>存取的索引块和</a:t>
            </a:r>
            <a:r>
              <a:rPr lang="en-US" altLang="zh-CN" sz="1800" dirty="0">
                <a:ea typeface="宋体" charset="-122"/>
              </a:rPr>
              <a:t>SC</a:t>
            </a:r>
            <a:r>
              <a:rPr lang="zh-CN" altLang="en-US" sz="1800" dirty="0">
                <a:ea typeface="宋体" charset="-122"/>
              </a:rPr>
              <a:t>中满足条件的数据块大约总共</a:t>
            </a:r>
            <a:r>
              <a:rPr lang="en-US" altLang="zh-CN" sz="1800" dirty="0">
                <a:ea typeface="宋体" charset="-122"/>
              </a:rPr>
              <a:t>3</a:t>
            </a:r>
            <a:r>
              <a:rPr lang="zh-CN" altLang="en-US" sz="1800" dirty="0">
                <a:ea typeface="宋体" charset="-122"/>
              </a:rPr>
              <a:t>～</a:t>
            </a:r>
            <a:r>
              <a:rPr lang="en-US" altLang="zh-CN" sz="1800" dirty="0">
                <a:ea typeface="宋体" charset="-122"/>
              </a:rPr>
              <a:t>4</a:t>
            </a:r>
            <a:r>
              <a:rPr lang="zh-CN" altLang="en-US" sz="1800" dirty="0">
                <a:ea typeface="宋体" charset="-122"/>
              </a:rPr>
              <a:t>块。</a:t>
            </a:r>
          </a:p>
          <a:p>
            <a:pPr lvl="1">
              <a:lnSpc>
                <a:spcPts val="3500"/>
              </a:lnSpc>
            </a:pPr>
            <a:r>
              <a:rPr lang="zh-CN" altLang="en-US" sz="2000" b="1" dirty="0">
                <a:ea typeface="宋体" charset="-122"/>
              </a:rPr>
              <a:t>若</a:t>
            </a:r>
            <a:r>
              <a:rPr lang="en-US" altLang="zh-CN" sz="2000" b="1" dirty="0">
                <a:ea typeface="宋体" charset="-122"/>
              </a:rPr>
              <a:t>Student</a:t>
            </a:r>
            <a:r>
              <a:rPr lang="zh-CN" altLang="en-US" sz="2000" b="1" dirty="0">
                <a:ea typeface="宋体" charset="-122"/>
              </a:rPr>
              <a:t>表在</a:t>
            </a:r>
            <a:r>
              <a:rPr lang="en-US" altLang="zh-CN" sz="2000" b="1" dirty="0" err="1">
                <a:ea typeface="宋体" charset="-122"/>
              </a:rPr>
              <a:t>Sno</a:t>
            </a:r>
            <a:r>
              <a:rPr lang="zh-CN" altLang="en-US" sz="2000" b="1" dirty="0">
                <a:ea typeface="宋体" charset="-122"/>
              </a:rPr>
              <a:t>上也有索引</a:t>
            </a:r>
          </a:p>
          <a:p>
            <a:pPr lvl="2">
              <a:lnSpc>
                <a:spcPts val="3500"/>
              </a:lnSpc>
            </a:pPr>
            <a:r>
              <a:rPr lang="zh-CN" altLang="en-US" sz="1800" dirty="0">
                <a:ea typeface="宋体" charset="-122"/>
              </a:rPr>
              <a:t>因为满足条件的</a:t>
            </a:r>
            <a:r>
              <a:rPr lang="en-US" altLang="zh-CN" sz="1800" dirty="0">
                <a:ea typeface="宋体" charset="-122"/>
              </a:rPr>
              <a:t>SC</a:t>
            </a:r>
            <a:r>
              <a:rPr lang="zh-CN" altLang="en-US" sz="1800" dirty="0">
                <a:ea typeface="宋体" charset="-122"/>
              </a:rPr>
              <a:t>记录仅</a:t>
            </a:r>
            <a:r>
              <a:rPr lang="en-US" altLang="zh-CN" sz="1800" dirty="0">
                <a:ea typeface="宋体" charset="-122"/>
              </a:rPr>
              <a:t>50</a:t>
            </a:r>
            <a:r>
              <a:rPr lang="zh-CN" altLang="en-US" sz="1800" dirty="0">
                <a:ea typeface="宋体" charset="-122"/>
              </a:rPr>
              <a:t>个，涉及最多</a:t>
            </a:r>
            <a:r>
              <a:rPr lang="en-US" altLang="zh-CN" sz="1800" dirty="0">
                <a:ea typeface="宋体" charset="-122"/>
              </a:rPr>
              <a:t>50</a:t>
            </a:r>
            <a:r>
              <a:rPr lang="zh-CN" altLang="en-US" sz="1800" dirty="0">
                <a:ea typeface="宋体" charset="-122"/>
              </a:rPr>
              <a:t>个</a:t>
            </a:r>
            <a:r>
              <a:rPr lang="en-US" altLang="zh-CN" sz="1800" dirty="0">
                <a:ea typeface="宋体" charset="-122"/>
              </a:rPr>
              <a:t>Student</a:t>
            </a:r>
            <a:r>
              <a:rPr lang="zh-CN" altLang="en-US" sz="1800" dirty="0">
                <a:ea typeface="宋体" charset="-122"/>
              </a:rPr>
              <a:t>记录；</a:t>
            </a:r>
          </a:p>
          <a:p>
            <a:pPr lvl="2">
              <a:lnSpc>
                <a:spcPts val="3500"/>
              </a:lnSpc>
            </a:pPr>
            <a:r>
              <a:rPr lang="zh-CN" altLang="en-US" sz="1800" dirty="0">
                <a:ea typeface="宋体" charset="-122"/>
              </a:rPr>
              <a:t>读取</a:t>
            </a:r>
            <a:r>
              <a:rPr lang="en-US" altLang="zh-CN" sz="1800" dirty="0">
                <a:ea typeface="宋体" charset="-122"/>
              </a:rPr>
              <a:t>Student</a:t>
            </a:r>
            <a:r>
              <a:rPr lang="zh-CN" altLang="en-US" sz="1800" dirty="0">
                <a:ea typeface="宋体" charset="-122"/>
              </a:rPr>
              <a:t>表的块数也可大大减少 。</a:t>
            </a:r>
          </a:p>
        </p:txBody>
      </p:sp>
      <p:sp>
        <p:nvSpPr>
          <p:cNvPr id="4" name="Rectangle 3"/>
          <p:cNvSpPr txBox="1">
            <a:spLocks noChangeArrowheads="1"/>
          </p:cNvSpPr>
          <p:nvPr/>
        </p:nvSpPr>
        <p:spPr bwMode="auto">
          <a:xfrm>
            <a:off x="185738" y="1124744"/>
            <a:ext cx="8850758" cy="936104"/>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不同的执行策略</a:t>
            </a:r>
            <a:r>
              <a:rPr lang="zh-CN" altLang="en-US" sz="2400" dirty="0">
                <a:ea typeface="宋体" charset="-122"/>
              </a:rPr>
              <a:t>具有截然不同的性能，表明数据库操作具有极大优化空间。</a:t>
            </a:r>
            <a:endParaRPr lang="en-US" altLang="zh-CN" sz="2400" dirty="0">
              <a:ea typeface="宋体" charset="-122"/>
            </a:endParaRPr>
          </a:p>
        </p:txBody>
      </p:sp>
      <p:sp>
        <p:nvSpPr>
          <p:cNvPr id="2" name="矩形 1"/>
          <p:cNvSpPr/>
          <p:nvPr/>
        </p:nvSpPr>
        <p:spPr>
          <a:xfrm>
            <a:off x="4637501" y="2276872"/>
            <a:ext cx="4094391" cy="541174"/>
          </a:xfrm>
          <a:prstGeom prst="rect">
            <a:avLst/>
          </a:prstGeom>
        </p:spPr>
        <p:txBody>
          <a:bodyPr wrap="none">
            <a:spAutoFit/>
          </a:bodyPr>
          <a:lstStyle/>
          <a:p>
            <a:pPr algn="l">
              <a:lnSpc>
                <a:spcPts val="3500"/>
              </a:lnSpc>
            </a:pPr>
            <a:r>
              <a:rPr lang="zh-CN" altLang="en-US" dirty="0">
                <a:solidFill>
                  <a:srgbClr val="FF0000"/>
                </a:solidFill>
                <a:latin typeface="华文新魏" panose="02010800040101010101" pitchFamily="2" charset="-122"/>
                <a:ea typeface="华文新魏" panose="02010800040101010101" pitchFamily="2" charset="-122"/>
              </a:rPr>
              <a:t>总的存取时间将进一步减少到数秒 </a:t>
            </a:r>
          </a:p>
        </p:txBody>
      </p:sp>
    </p:spTree>
    <p:extLst>
      <p:ext uri="{BB962C8B-B14F-4D97-AF65-F5344CB8AC3E}">
        <p14:creationId xmlns:p14="http://schemas.microsoft.com/office/powerpoint/2010/main" val="38260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46467">
                                            <p:txEl>
                                              <p:pRg st="0" end="0"/>
                                            </p:txEl>
                                          </p:spTgt>
                                        </p:tgtEl>
                                        <p:attrNameLst>
                                          <p:attrName>style.visibility</p:attrName>
                                        </p:attrNameLst>
                                      </p:cBhvr>
                                      <p:to>
                                        <p:strVal val="visible"/>
                                      </p:to>
                                    </p:set>
                                    <p:animEffect transition="in" filter="barn(inVertical)">
                                      <p:cBhvr>
                                        <p:cTn id="25" dur="500"/>
                                        <p:tgtEl>
                                          <p:spTgt spid="446467">
                                            <p:txEl>
                                              <p:pRg st="0" end="0"/>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46467">
                                            <p:txEl>
                                              <p:pRg st="1" end="1"/>
                                            </p:txEl>
                                          </p:spTgt>
                                        </p:tgtEl>
                                        <p:attrNameLst>
                                          <p:attrName>style.visibility</p:attrName>
                                        </p:attrNameLst>
                                      </p:cBhvr>
                                      <p:to>
                                        <p:strVal val="visible"/>
                                      </p:to>
                                    </p:set>
                                    <p:animEffect transition="in" filter="barn(inVertical)">
                                      <p:cBhvr>
                                        <p:cTn id="28" dur="500"/>
                                        <p:tgtEl>
                                          <p:spTgt spid="446467">
                                            <p:txEl>
                                              <p:pRg st="1" end="1"/>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46467">
                                            <p:txEl>
                                              <p:pRg st="2" end="2"/>
                                            </p:txEl>
                                          </p:spTgt>
                                        </p:tgtEl>
                                        <p:attrNameLst>
                                          <p:attrName>style.visibility</p:attrName>
                                        </p:attrNameLst>
                                      </p:cBhvr>
                                      <p:to>
                                        <p:strVal val="visible"/>
                                      </p:to>
                                    </p:set>
                                    <p:animEffect transition="in" filter="barn(inVertical)">
                                      <p:cBhvr>
                                        <p:cTn id="31" dur="500"/>
                                        <p:tgtEl>
                                          <p:spTgt spid="446467">
                                            <p:txEl>
                                              <p:pRg st="2" end="2"/>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46467">
                                            <p:txEl>
                                              <p:pRg st="3" end="3"/>
                                            </p:txEl>
                                          </p:spTgt>
                                        </p:tgtEl>
                                        <p:attrNameLst>
                                          <p:attrName>style.visibility</p:attrName>
                                        </p:attrNameLst>
                                      </p:cBhvr>
                                      <p:to>
                                        <p:strVal val="visible"/>
                                      </p:to>
                                    </p:set>
                                    <p:animEffect transition="in" filter="barn(inVertical)">
                                      <p:cBhvr>
                                        <p:cTn id="34" dur="500"/>
                                        <p:tgtEl>
                                          <p:spTgt spid="446467">
                                            <p:txEl>
                                              <p:pRg st="3" end="3"/>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6467">
                                            <p:txEl>
                                              <p:pRg st="4" end="4"/>
                                            </p:txEl>
                                          </p:spTgt>
                                        </p:tgtEl>
                                        <p:attrNameLst>
                                          <p:attrName>style.visibility</p:attrName>
                                        </p:attrNameLst>
                                      </p:cBhvr>
                                      <p:to>
                                        <p:strVal val="visible"/>
                                      </p:to>
                                    </p:set>
                                    <p:animEffect transition="in" filter="barn(inVertical)">
                                      <p:cBhvr>
                                        <p:cTn id="37" dur="500"/>
                                        <p:tgtEl>
                                          <p:spTgt spid="446467">
                                            <p:txEl>
                                              <p:pRg st="4" end="4"/>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46467">
                                            <p:txEl>
                                              <p:pRg st="5" end="5"/>
                                            </p:txEl>
                                          </p:spTgt>
                                        </p:tgtEl>
                                        <p:attrNameLst>
                                          <p:attrName>style.visibility</p:attrName>
                                        </p:attrNameLst>
                                      </p:cBhvr>
                                      <p:to>
                                        <p:strVal val="visible"/>
                                      </p:to>
                                    </p:set>
                                    <p:animEffect transition="in" filter="barn(inVertical)">
                                      <p:cBhvr>
                                        <p:cTn id="40" dur="500"/>
                                        <p:tgtEl>
                                          <p:spTgt spid="446467">
                                            <p:txEl>
                                              <p:pRg st="5" end="5"/>
                                            </p:tx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46467">
                                            <p:txEl>
                                              <p:pRg st="6" end="6"/>
                                            </p:txEl>
                                          </p:spTgt>
                                        </p:tgtEl>
                                        <p:attrNameLst>
                                          <p:attrName>style.visibility</p:attrName>
                                        </p:attrNameLst>
                                      </p:cBhvr>
                                      <p:to>
                                        <p:strVal val="visible"/>
                                      </p:to>
                                    </p:set>
                                    <p:animEffect transition="in" filter="barn(inVertical)">
                                      <p:cBhvr>
                                        <p:cTn id="43" dur="500"/>
                                        <p:tgtEl>
                                          <p:spTgt spid="44646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80">
                                          <p:stCondLst>
                                            <p:cond delay="0"/>
                                          </p:stCondLst>
                                        </p:cTn>
                                        <p:tgtEl>
                                          <p:spTgt spid="2"/>
                                        </p:tgtEl>
                                      </p:cBhvr>
                                    </p:animEffect>
                                    <p:anim calcmode="lin" valueType="num">
                                      <p:cBhvr>
                                        <p:cTn id="4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4" dur="26">
                                          <p:stCondLst>
                                            <p:cond delay="650"/>
                                          </p:stCondLst>
                                        </p:cTn>
                                        <p:tgtEl>
                                          <p:spTgt spid="2"/>
                                        </p:tgtEl>
                                      </p:cBhvr>
                                      <p:to x="100000" y="60000"/>
                                    </p:animScale>
                                    <p:animScale>
                                      <p:cBhvr>
                                        <p:cTn id="55" dur="166" decel="50000">
                                          <p:stCondLst>
                                            <p:cond delay="676"/>
                                          </p:stCondLst>
                                        </p:cTn>
                                        <p:tgtEl>
                                          <p:spTgt spid="2"/>
                                        </p:tgtEl>
                                      </p:cBhvr>
                                      <p:to x="100000" y="100000"/>
                                    </p:animScale>
                                    <p:animScale>
                                      <p:cBhvr>
                                        <p:cTn id="56" dur="26">
                                          <p:stCondLst>
                                            <p:cond delay="1312"/>
                                          </p:stCondLst>
                                        </p:cTn>
                                        <p:tgtEl>
                                          <p:spTgt spid="2"/>
                                        </p:tgtEl>
                                      </p:cBhvr>
                                      <p:to x="100000" y="80000"/>
                                    </p:animScale>
                                    <p:animScale>
                                      <p:cBhvr>
                                        <p:cTn id="57" dur="166" decel="50000">
                                          <p:stCondLst>
                                            <p:cond delay="1338"/>
                                          </p:stCondLst>
                                        </p:cTn>
                                        <p:tgtEl>
                                          <p:spTgt spid="2"/>
                                        </p:tgtEl>
                                      </p:cBhvr>
                                      <p:to x="100000" y="100000"/>
                                    </p:animScale>
                                    <p:animScale>
                                      <p:cBhvr>
                                        <p:cTn id="58" dur="26">
                                          <p:stCondLst>
                                            <p:cond delay="1642"/>
                                          </p:stCondLst>
                                        </p:cTn>
                                        <p:tgtEl>
                                          <p:spTgt spid="2"/>
                                        </p:tgtEl>
                                      </p:cBhvr>
                                      <p:to x="100000" y="90000"/>
                                    </p:animScale>
                                    <p:animScale>
                                      <p:cBhvr>
                                        <p:cTn id="59" dur="166" decel="50000">
                                          <p:stCondLst>
                                            <p:cond delay="1668"/>
                                          </p:stCondLst>
                                        </p:cTn>
                                        <p:tgtEl>
                                          <p:spTgt spid="2"/>
                                        </p:tgtEl>
                                      </p:cBhvr>
                                      <p:to x="100000" y="100000"/>
                                    </p:animScale>
                                    <p:animScale>
                                      <p:cBhvr>
                                        <p:cTn id="60" dur="26">
                                          <p:stCondLst>
                                            <p:cond delay="1808"/>
                                          </p:stCondLst>
                                        </p:cTn>
                                        <p:tgtEl>
                                          <p:spTgt spid="2"/>
                                        </p:tgtEl>
                                      </p:cBhvr>
                                      <p:to x="100000" y="95000"/>
                                    </p:animScale>
                                    <p:animScale>
                                      <p:cBhvr>
                                        <p:cTn id="6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P spid="4"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sz="3200" dirty="0">
                <a:ea typeface="宋体" charset="-122"/>
              </a:rPr>
              <a:t>查询优化</a:t>
            </a:r>
          </a:p>
        </p:txBody>
      </p:sp>
      <p:sp>
        <p:nvSpPr>
          <p:cNvPr id="432131" name="Rectangle 3"/>
          <p:cNvSpPr>
            <a:spLocks noGrp="1" noChangeArrowheads="1"/>
          </p:cNvSpPr>
          <p:nvPr>
            <p:ph type="body" idx="1"/>
          </p:nvPr>
        </p:nvSpPr>
        <p:spPr>
          <a:xfrm>
            <a:off x="185738" y="1196753"/>
            <a:ext cx="8501062" cy="29523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将代数表达式</a:t>
            </a:r>
            <a:r>
              <a:rPr lang="en-US" altLang="zh-CN" sz="2400" dirty="0">
                <a:ea typeface="宋体" charset="-122"/>
              </a:rPr>
              <a:t>Q</a:t>
            </a:r>
            <a:r>
              <a:rPr lang="en-US" altLang="zh-CN" sz="2400" baseline="-25000" dirty="0">
                <a:ea typeface="宋体" charset="-122"/>
              </a:rPr>
              <a:t>1</a:t>
            </a:r>
            <a:r>
              <a:rPr lang="zh-CN" altLang="en-US" sz="2400" dirty="0">
                <a:ea typeface="宋体" charset="-122"/>
              </a:rPr>
              <a:t>变换为</a:t>
            </a:r>
            <a:r>
              <a:rPr lang="en-US" altLang="zh-CN" sz="2400" dirty="0">
                <a:ea typeface="宋体" charset="-122"/>
              </a:rPr>
              <a:t>Q</a:t>
            </a:r>
            <a:r>
              <a:rPr lang="en-US" altLang="zh-CN" sz="2400" baseline="-25000" dirty="0">
                <a:ea typeface="宋体" charset="-122"/>
              </a:rPr>
              <a:t>2</a:t>
            </a:r>
            <a:r>
              <a:rPr lang="zh-CN" altLang="en-US" sz="2400" dirty="0">
                <a:ea typeface="宋体" charset="-122"/>
              </a:rPr>
              <a:t>、 </a:t>
            </a:r>
            <a:r>
              <a:rPr lang="en-US" altLang="zh-CN" sz="2400" dirty="0">
                <a:ea typeface="宋体" charset="-122"/>
              </a:rPr>
              <a:t>Q</a:t>
            </a:r>
            <a:r>
              <a:rPr lang="en-US" altLang="zh-CN" sz="2400" baseline="-25000" dirty="0">
                <a:ea typeface="宋体" charset="-122"/>
              </a:rPr>
              <a:t>3</a:t>
            </a:r>
            <a:r>
              <a:rPr lang="zh-CN" altLang="en-US" sz="2400" dirty="0">
                <a:ea typeface="宋体" charset="-122"/>
              </a:rPr>
              <a:t>，即有选择和连接操作时，先做选择操作，减少参加连接的元组的数目，这种优化方式称为</a:t>
            </a:r>
            <a:r>
              <a:rPr lang="zh-CN" altLang="en-US" sz="2400" dirty="0">
                <a:solidFill>
                  <a:schemeClr val="tx2">
                    <a:lumMod val="60000"/>
                    <a:lumOff val="40000"/>
                  </a:schemeClr>
                </a:solidFill>
                <a:ea typeface="宋体" charset="-122"/>
              </a:rPr>
              <a:t>代数优化</a:t>
            </a:r>
            <a:r>
              <a:rPr lang="zh-CN" altLang="en-US" sz="2400" dirty="0">
                <a:ea typeface="宋体" charset="-122"/>
              </a:rPr>
              <a:t>。</a:t>
            </a:r>
          </a:p>
          <a:p>
            <a:pPr>
              <a:lnSpc>
                <a:spcPts val="3500"/>
              </a:lnSpc>
            </a:pPr>
            <a:r>
              <a:rPr lang="zh-CN" altLang="en-US" sz="2400" dirty="0">
                <a:ea typeface="宋体" charset="-122"/>
              </a:rPr>
              <a:t>在</a:t>
            </a:r>
            <a:r>
              <a:rPr lang="en-US" altLang="zh-CN" sz="2400" dirty="0">
                <a:ea typeface="宋体" charset="-122"/>
              </a:rPr>
              <a:t>Q</a:t>
            </a:r>
            <a:r>
              <a:rPr lang="en-US" altLang="zh-CN" sz="2400" baseline="-25000" dirty="0">
                <a:ea typeface="宋体" charset="-122"/>
              </a:rPr>
              <a:t>3</a:t>
            </a:r>
            <a:r>
              <a:rPr lang="zh-CN" altLang="en-US" sz="2400" dirty="0">
                <a:ea typeface="宋体" charset="-122"/>
              </a:rPr>
              <a:t>中，利用索引减少</a:t>
            </a:r>
            <a:r>
              <a:rPr lang="en-US" altLang="zh-CN" sz="2400" dirty="0">
                <a:ea typeface="宋体" charset="-122"/>
              </a:rPr>
              <a:t>SC</a:t>
            </a:r>
            <a:r>
              <a:rPr lang="zh-CN" altLang="en-US" sz="2400" dirty="0">
                <a:ea typeface="宋体" charset="-122"/>
              </a:rPr>
              <a:t>表的扫描时间，</a:t>
            </a:r>
            <a:r>
              <a:rPr lang="en-US" altLang="zh-CN" sz="2400" dirty="0">
                <a:ea typeface="宋体" charset="-122"/>
              </a:rPr>
              <a:t>Student</a:t>
            </a:r>
            <a:r>
              <a:rPr lang="zh-CN" altLang="en-US" sz="2400" dirty="0">
                <a:ea typeface="宋体" charset="-122"/>
              </a:rPr>
              <a:t>和</a:t>
            </a:r>
            <a:r>
              <a:rPr lang="en-US" altLang="zh-CN" sz="2400" dirty="0">
                <a:ea typeface="宋体" charset="-122"/>
              </a:rPr>
              <a:t>SC</a:t>
            </a:r>
            <a:r>
              <a:rPr lang="zh-CN" altLang="en-US" sz="2400" dirty="0">
                <a:ea typeface="宋体" charset="-122"/>
              </a:rPr>
              <a:t>表的连接，也利用</a:t>
            </a:r>
            <a:r>
              <a:rPr lang="en-US" altLang="zh-CN" sz="2400" dirty="0">
                <a:ea typeface="宋体" charset="-122"/>
              </a:rPr>
              <a:t>Student</a:t>
            </a:r>
            <a:r>
              <a:rPr lang="zh-CN" altLang="en-US" sz="2400" dirty="0">
                <a:ea typeface="宋体" charset="-122"/>
              </a:rPr>
              <a:t>表上的索引，采用</a:t>
            </a:r>
            <a:r>
              <a:rPr lang="en-US" altLang="zh-CN" sz="2400" dirty="0">
                <a:ea typeface="宋体" charset="-122"/>
              </a:rPr>
              <a:t>index join</a:t>
            </a:r>
            <a:r>
              <a:rPr lang="zh-CN" altLang="en-US" sz="2400" dirty="0">
                <a:ea typeface="宋体" charset="-122"/>
              </a:rPr>
              <a:t>连接方式，这种优化方式称为</a:t>
            </a:r>
            <a:r>
              <a:rPr lang="zh-CN" altLang="en-US" sz="2400" dirty="0">
                <a:solidFill>
                  <a:schemeClr val="tx2">
                    <a:lumMod val="60000"/>
                    <a:lumOff val="40000"/>
                  </a:schemeClr>
                </a:solidFill>
                <a:ea typeface="宋体" charset="-122"/>
              </a:rPr>
              <a:t>物理优化 </a:t>
            </a:r>
            <a:r>
              <a:rPr lang="zh-CN" altLang="en-US" sz="2400" dirty="0">
                <a:ea typeface="宋体" charset="-122"/>
              </a:rPr>
              <a:t>。</a:t>
            </a:r>
          </a:p>
        </p:txBody>
      </p:sp>
    </p:spTree>
    <p:extLst>
      <p:ext uri="{BB962C8B-B14F-4D97-AF65-F5344CB8AC3E}">
        <p14:creationId xmlns:p14="http://schemas.microsoft.com/office/powerpoint/2010/main" val="3563253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sz="3200" dirty="0">
                <a:ea typeface="宋体" charset="-122"/>
              </a:rPr>
              <a:t>代数优化</a:t>
            </a:r>
          </a:p>
        </p:txBody>
      </p:sp>
      <p:sp>
        <p:nvSpPr>
          <p:cNvPr id="461827" name="Rectangle 3"/>
          <p:cNvSpPr>
            <a:spLocks noGrp="1" noChangeArrowheads="1"/>
          </p:cNvSpPr>
          <p:nvPr>
            <p:ph type="body" idx="1"/>
          </p:nvPr>
        </p:nvSpPr>
        <p:spPr>
          <a:xfrm>
            <a:off x="185738" y="1196753"/>
            <a:ext cx="8778875" cy="554461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latin typeface="宋体" panose="02010600030101010101" pitchFamily="2" charset="-122"/>
                <a:ea typeface="宋体" panose="02010600030101010101" pitchFamily="2" charset="-122"/>
              </a:rPr>
              <a:t>代数优化的启发式规则</a:t>
            </a:r>
          </a:p>
          <a:p>
            <a:pPr lvl="1">
              <a:lnSpc>
                <a:spcPts val="3500"/>
              </a:lnSpc>
            </a:pPr>
            <a:r>
              <a:rPr lang="zh-CN" altLang="en-US" sz="2000" dirty="0">
                <a:latin typeface="宋体" panose="02010600030101010101" pitchFamily="2" charset="-122"/>
                <a:ea typeface="宋体" panose="02010600030101010101" pitchFamily="2" charset="-122"/>
              </a:rPr>
              <a:t>选择运算应尽可能先做。</a:t>
            </a:r>
            <a:endParaRPr lang="en-US" altLang="zh-CN" sz="2000" dirty="0">
              <a:latin typeface="宋体" panose="02010600030101010101" pitchFamily="2" charset="-122"/>
              <a:ea typeface="宋体" panose="02010600030101010101" pitchFamily="2" charset="-122"/>
            </a:endParaRPr>
          </a:p>
          <a:p>
            <a:pPr lvl="1">
              <a:lnSpc>
                <a:spcPts val="3500"/>
              </a:lnSpc>
            </a:pPr>
            <a:r>
              <a:rPr lang="zh-CN" altLang="en-US" sz="2000" dirty="0">
                <a:latin typeface="宋体" panose="02010600030101010101" pitchFamily="2" charset="-122"/>
                <a:ea typeface="宋体" panose="02010600030101010101" pitchFamily="2" charset="-122"/>
              </a:rPr>
              <a:t>把投影运算和选择运算同时进行</a:t>
            </a:r>
          </a:p>
          <a:p>
            <a:pPr lvl="2">
              <a:lnSpc>
                <a:spcPts val="3500"/>
              </a:lnSpc>
            </a:pPr>
            <a:r>
              <a:rPr lang="zh-CN" altLang="en-US" sz="1800" dirty="0">
                <a:latin typeface="宋体" panose="02010600030101010101" pitchFamily="2" charset="-122"/>
                <a:ea typeface="宋体" panose="02010600030101010101" pitchFamily="2" charset="-122"/>
              </a:rPr>
              <a:t>如有若干投影和选择运算，并且它们都对同一个关系操作，则可以在扫描此关系的同时完成所有的这些运算以避免重复扫描关系。</a:t>
            </a:r>
            <a:endParaRPr lang="en-US" altLang="zh-CN" sz="1800" dirty="0">
              <a:latin typeface="宋体" panose="02010600030101010101" pitchFamily="2" charset="-122"/>
              <a:ea typeface="宋体" panose="02010600030101010101" pitchFamily="2" charset="-122"/>
            </a:endParaRPr>
          </a:p>
          <a:p>
            <a:pPr lvl="1">
              <a:lnSpc>
                <a:spcPts val="3500"/>
              </a:lnSpc>
            </a:pPr>
            <a:r>
              <a:rPr lang="zh-CN" altLang="en-US" sz="2000" dirty="0">
                <a:latin typeface="宋体" panose="02010600030101010101" pitchFamily="2" charset="-122"/>
                <a:ea typeface="宋体" panose="02010600030101010101" pitchFamily="2" charset="-122"/>
              </a:rPr>
              <a:t>把投影同其前或其后的双目运算结合起来</a:t>
            </a:r>
          </a:p>
          <a:p>
            <a:pPr lvl="1">
              <a:lnSpc>
                <a:spcPts val="3500"/>
              </a:lnSpc>
            </a:pPr>
            <a:r>
              <a:rPr lang="zh-CN" altLang="en-US" sz="2000" dirty="0">
                <a:latin typeface="宋体" panose="02010600030101010101" pitchFamily="2" charset="-122"/>
                <a:ea typeface="宋体" panose="02010600030101010101" pitchFamily="2" charset="-122"/>
              </a:rPr>
              <a:t>把某些选择同在它前面要执行的笛卡尔积结合起来成为一个连接运算</a:t>
            </a:r>
          </a:p>
          <a:p>
            <a:pPr lvl="1">
              <a:lnSpc>
                <a:spcPts val="3500"/>
              </a:lnSpc>
            </a:pPr>
            <a:r>
              <a:rPr lang="zh-CN" altLang="en-US" sz="2000" dirty="0">
                <a:latin typeface="宋体" panose="02010600030101010101" pitchFamily="2" charset="-122"/>
                <a:ea typeface="宋体" panose="02010600030101010101" pitchFamily="2" charset="-122"/>
              </a:rPr>
              <a:t>找出公共子表达式</a:t>
            </a:r>
            <a:r>
              <a:rPr lang="zh-CN" altLang="en-US" sz="18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避免重复计算。</a:t>
            </a:r>
          </a:p>
        </p:txBody>
      </p:sp>
    </p:spTree>
    <p:extLst>
      <p:ext uri="{BB962C8B-B14F-4D97-AF65-F5344CB8AC3E}">
        <p14:creationId xmlns:p14="http://schemas.microsoft.com/office/powerpoint/2010/main" val="1427937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sz="3200" dirty="0">
                <a:ea typeface="宋体" charset="-122"/>
              </a:rPr>
              <a:t>代数优化</a:t>
            </a:r>
          </a:p>
        </p:txBody>
      </p:sp>
      <mc:AlternateContent xmlns:mc="http://schemas.openxmlformats.org/markup-compatibility/2006" xmlns:a14="http://schemas.microsoft.com/office/drawing/2010/main">
        <mc:Choice Requires="a14">
          <p:sp>
            <p:nvSpPr>
              <p:cNvPr id="465923" name="Rectangle 3"/>
              <p:cNvSpPr>
                <a:spLocks noGrp="1" noChangeArrowheads="1"/>
              </p:cNvSpPr>
              <p:nvPr>
                <p:ph type="body" idx="1"/>
              </p:nvPr>
            </p:nvSpPr>
            <p:spPr>
              <a:xfrm>
                <a:off x="323528" y="1268760"/>
                <a:ext cx="7906072" cy="1561042"/>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dirty="0">
                    <a:ea typeface="宋体" charset="-122"/>
                  </a:rPr>
                  <a:t>代数优化示例</a:t>
                </a:r>
                <a:endParaRPr lang="en-US" altLang="zh-CN" sz="2400" dirty="0">
                  <a:ea typeface="宋体" charset="-122"/>
                </a:endParaRPr>
              </a:p>
              <a:p>
                <a:pPr marL="0" indent="0">
                  <a:lnSpc>
                    <a:spcPts val="3500"/>
                  </a:lnSpc>
                  <a:buNone/>
                </a:pPr>
                <a14:m>
                  <m:oMathPara xmlns:m="http://schemas.openxmlformats.org/officeDocument/2006/math">
                    <m:oMathParaPr>
                      <m:jc m:val="centerGroup"/>
                    </m:oMathParaPr>
                    <m:oMath xmlns:m="http://schemas.openxmlformats.org/officeDocument/2006/math">
                      <m:sSub>
                        <m:sSubPr>
                          <m:ctrlPr>
                            <a:rPr lang="en-US" altLang="zh-CN" sz="2400" b="0" i="1" dirty="0">
                              <a:latin typeface="Cambria Math" panose="02040503050406030204" pitchFamily="18" charset="0"/>
                              <a:ea typeface="宋体" charset="-122"/>
                            </a:rPr>
                          </m:ctrlPr>
                        </m:sSubPr>
                        <m:e>
                          <m:r>
                            <a:rPr lang="en-US" altLang="zh-CN" sz="2400" b="0" i="1" dirty="0">
                              <a:latin typeface="Cambria Math"/>
                              <a:ea typeface="宋体" charset="-122"/>
                            </a:rPr>
                            <m:t>𝑄</m:t>
                          </m:r>
                        </m:e>
                        <m:sub>
                          <m:r>
                            <a:rPr lang="en-US" altLang="zh-CN" sz="2400" b="0" i="1" dirty="0">
                              <a:latin typeface="Cambria Math"/>
                              <a:ea typeface="宋体" charset="-122"/>
                            </a:rPr>
                            <m:t>1</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𝜋</m:t>
                          </m:r>
                        </m:e>
                        <m:sub>
                          <m:r>
                            <a:rPr lang="en-US" altLang="zh-CN" sz="2400" b="0" i="1" dirty="0">
                              <a:latin typeface="Cambria Math"/>
                              <a:ea typeface="宋体" charset="-122"/>
                            </a:rPr>
                            <m:t>𝑠𝑛𝑎𝑚𝑒</m:t>
                          </m:r>
                        </m:sub>
                      </m:sSub>
                      <m:r>
                        <a:rPr lang="en-US" altLang="zh-CN" sz="2400" b="0" i="1" dirty="0">
                          <a:latin typeface="Cambria Math"/>
                          <a:ea typeface="宋体" charset="-122"/>
                        </a:rPr>
                        <m:t>(</m:t>
                      </m:r>
                      <m:sSub>
                        <m:sSubPr>
                          <m:ctrlPr>
                            <a:rPr lang="en-US" altLang="zh-CN" sz="2400" b="0" i="1" dirty="0">
                              <a:latin typeface="Cambria Math" panose="02040503050406030204" pitchFamily="18" charset="0"/>
                              <a:ea typeface="宋体" charset="-122"/>
                            </a:rPr>
                          </m:ctrlPr>
                        </m:sSubPr>
                        <m:e>
                          <m:r>
                            <a:rPr lang="zh-CN" altLang="en-US" sz="2400" b="0" i="1" dirty="0">
                              <a:latin typeface="Cambria Math"/>
                              <a:ea typeface="宋体" charset="-122"/>
                            </a:rPr>
                            <m:t>𝜎</m:t>
                          </m:r>
                        </m:e>
                        <m:sub>
                          <m:r>
                            <a:rPr lang="en-US" altLang="zh-CN" sz="2400" b="0" i="1" dirty="0">
                              <a:latin typeface="Cambria Math"/>
                              <a:ea typeface="宋体" charset="-122"/>
                            </a:rPr>
                            <m:t>𝑠𝑡𝑢𝑑𝑒𝑛𝑡</m:t>
                          </m:r>
                          <m:r>
                            <a:rPr lang="en-US" altLang="zh-CN" sz="2400" b="0" i="1" dirty="0">
                              <a:latin typeface="Cambria Math"/>
                              <a:ea typeface="宋体" charset="-122"/>
                            </a:rPr>
                            <m:t>.</m:t>
                          </m:r>
                          <m:r>
                            <a:rPr lang="en-US" altLang="zh-CN" sz="2400" b="0" i="1" dirty="0">
                              <a:latin typeface="Cambria Math"/>
                              <a:ea typeface="宋体" charset="-122"/>
                            </a:rPr>
                            <m:t>𝑠𝑛𝑜</m:t>
                          </m:r>
                          <m:r>
                            <a:rPr lang="en-US" altLang="zh-CN" sz="2400" b="0" i="1" dirty="0">
                              <a:latin typeface="Cambria Math"/>
                              <a:ea typeface="宋体" charset="-122"/>
                            </a:rPr>
                            <m:t>=</m:t>
                          </m:r>
                          <m:r>
                            <a:rPr lang="en-US" altLang="zh-CN" sz="2400" b="0" i="1" dirty="0">
                              <a:latin typeface="Cambria Math"/>
                              <a:ea typeface="宋体" charset="-122"/>
                            </a:rPr>
                            <m:t>𝑆𝐶</m:t>
                          </m:r>
                          <m:r>
                            <a:rPr lang="en-US" altLang="zh-CN" sz="2400" b="0" i="1" dirty="0">
                              <a:latin typeface="Cambria Math"/>
                              <a:ea typeface="宋体" charset="-122"/>
                            </a:rPr>
                            <m:t>.</m:t>
                          </m:r>
                          <m:r>
                            <a:rPr lang="en-US" altLang="zh-CN" sz="2400" b="0" i="1" dirty="0">
                              <a:latin typeface="Cambria Math"/>
                              <a:ea typeface="宋体" charset="-122"/>
                            </a:rPr>
                            <m:t>𝑠𝑛𝑜</m:t>
                          </m:r>
                          <m:r>
                            <a:rPr lang="en-US" altLang="zh-CN" sz="2400" b="0" i="1" dirty="0">
                              <a:latin typeface="Cambria Math"/>
                              <a:ea typeface="Cambria Math"/>
                            </a:rPr>
                            <m:t>⋀</m:t>
                          </m:r>
                          <m:r>
                            <a:rPr lang="en-US" altLang="zh-CN" sz="2400" b="0" i="1" dirty="0">
                              <a:latin typeface="Cambria Math"/>
                              <a:ea typeface="Cambria Math"/>
                            </a:rPr>
                            <m:t>𝑆𝐶</m:t>
                          </m:r>
                          <m:r>
                            <a:rPr lang="en-US" altLang="zh-CN" sz="2400" b="0" i="1" dirty="0">
                              <a:latin typeface="Cambria Math"/>
                              <a:ea typeface="Cambria Math"/>
                            </a:rPr>
                            <m:t>.</m:t>
                          </m:r>
                          <m:r>
                            <a:rPr lang="en-US" altLang="zh-CN" sz="2400" b="0" i="1" dirty="0">
                              <a:latin typeface="Cambria Math"/>
                              <a:ea typeface="Cambria Math"/>
                            </a:rPr>
                            <m:t>𝑐𝑛𝑜</m:t>
                          </m:r>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m:t>
                              </m:r>
                            </m:e>
                            <m:sup>
                              <m:r>
                                <a:rPr lang="en-US" altLang="zh-CN" sz="2400" b="0" i="1" dirty="0">
                                  <a:latin typeface="Cambria Math"/>
                                  <a:ea typeface="Cambria Math"/>
                                </a:rPr>
                                <m:t>′</m:t>
                              </m:r>
                            </m:sup>
                          </m:sSup>
                          <m:sSup>
                            <m:sSupPr>
                              <m:ctrlPr>
                                <a:rPr lang="en-US" altLang="zh-CN" sz="2400" b="0" i="1" dirty="0">
                                  <a:latin typeface="Cambria Math" panose="02040503050406030204" pitchFamily="18" charset="0"/>
                                  <a:ea typeface="Cambria Math"/>
                                </a:rPr>
                              </m:ctrlPr>
                            </m:sSupPr>
                            <m:e>
                              <m:r>
                                <a:rPr lang="en-US" altLang="zh-CN" sz="2400" b="0" i="1" dirty="0">
                                  <a:latin typeface="Cambria Math"/>
                                  <a:ea typeface="Cambria Math"/>
                                </a:rPr>
                                <m:t>2</m:t>
                              </m:r>
                            </m:e>
                            <m:sup>
                              <m:r>
                                <a:rPr lang="en-US" altLang="zh-CN" sz="2400" b="0" i="1" dirty="0">
                                  <a:latin typeface="Cambria Math"/>
                                  <a:ea typeface="Cambria Math"/>
                                </a:rPr>
                                <m:t>′</m:t>
                              </m:r>
                            </m:sup>
                          </m:sSup>
                        </m:sub>
                      </m:sSub>
                      <m:r>
                        <a:rPr lang="en-US" altLang="zh-CN" sz="2400" b="0" i="1" dirty="0">
                          <a:latin typeface="Cambria Math"/>
                          <a:ea typeface="宋体" charset="-122"/>
                        </a:rPr>
                        <m:t>(</m:t>
                      </m:r>
                      <m:r>
                        <a:rPr lang="en-US" altLang="zh-CN" sz="2400" b="0" i="1" dirty="0" err="1">
                          <a:latin typeface="Cambria Math"/>
                          <a:ea typeface="宋体" charset="-122"/>
                        </a:rPr>
                        <m:t>𝑆𝑡𝑢𝑑𝑒𝑛𝑡</m:t>
                      </m:r>
                      <m:r>
                        <a:rPr lang="en-US" altLang="zh-CN" sz="2400" b="0" i="1" dirty="0" err="1">
                          <a:latin typeface="Cambria Math"/>
                          <a:ea typeface="宋体" charset="-122"/>
                        </a:rPr>
                        <m:t>×</m:t>
                      </m:r>
                      <m:r>
                        <a:rPr lang="en-US" altLang="zh-CN" sz="2400" b="0" i="1" dirty="0" err="1">
                          <a:latin typeface="Cambria Math"/>
                          <a:ea typeface="宋体" charset="-122"/>
                        </a:rPr>
                        <m:t>𝑆𝐶</m:t>
                      </m:r>
                      <m:r>
                        <a:rPr lang="en-US" altLang="zh-CN" sz="2400" b="0" i="1" dirty="0">
                          <a:latin typeface="Cambria Math"/>
                          <a:ea typeface="宋体" charset="-122"/>
                        </a:rPr>
                        <m:t>))</m:t>
                      </m:r>
                    </m:oMath>
                  </m:oMathPara>
                </a14:m>
                <a:endParaRPr lang="zh-CN" altLang="en-US" sz="2400" dirty="0">
                  <a:ea typeface="宋体" charset="-122"/>
                </a:endParaRPr>
              </a:p>
              <a:p>
                <a:pPr>
                  <a:lnSpc>
                    <a:spcPts val="3500"/>
                  </a:lnSpc>
                </a:pPr>
                <a:r>
                  <a:rPr lang="zh-CN" altLang="en-US" sz="2400" dirty="0">
                    <a:ea typeface="宋体" charset="-122"/>
                  </a:rPr>
                  <a:t>	</a:t>
                </a:r>
              </a:p>
            </p:txBody>
          </p:sp>
        </mc:Choice>
        <mc:Fallback xmlns="">
          <p:sp>
            <p:nvSpPr>
              <p:cNvPr id="465923" name="Rectangle 3"/>
              <p:cNvSpPr>
                <a:spLocks noGrp="1" noRot="1" noChangeAspect="1" noMove="1" noResize="1" noEditPoints="1" noAdjustHandles="1" noChangeArrowheads="1" noChangeShapeType="1" noTextEdit="1"/>
              </p:cNvSpPr>
              <p:nvPr>
                <p:ph type="body" idx="1"/>
              </p:nvPr>
            </p:nvSpPr>
            <p:spPr>
              <a:xfrm>
                <a:off x="323528" y="1268760"/>
                <a:ext cx="7906072" cy="1561042"/>
              </a:xfrm>
              <a:blipFill>
                <a:blip r:embed="rId2"/>
                <a:stretch>
                  <a:fillRect l="-1465" t="-1953" b="-42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465924" name="Picture 4" descr="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3024333"/>
            <a:ext cx="2577059" cy="309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9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2854918"/>
            <a:ext cx="2073971" cy="326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9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3365551"/>
            <a:ext cx="1865313"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84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关于查询处理</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选择操作及其优化</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连接操作及其优化</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基于关系代数的优化</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物理优化</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Tree>
    <p:extLst>
      <p:ext uri="{BB962C8B-B14F-4D97-AF65-F5344CB8AC3E}">
        <p14:creationId xmlns:p14="http://schemas.microsoft.com/office/powerpoint/2010/main" val="181369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185738" y="152400"/>
            <a:ext cx="8729662" cy="468288"/>
          </a:xfrm>
        </p:spPr>
        <p:txBody>
          <a:bodyPr/>
          <a:lstStyle/>
          <a:p>
            <a:r>
              <a:rPr lang="zh-CN" altLang="en-US" sz="3200" dirty="0">
                <a:ea typeface="宋体" charset="-122"/>
              </a:rPr>
              <a:t>物理优化</a:t>
            </a:r>
          </a:p>
        </p:txBody>
      </p:sp>
      <p:sp>
        <p:nvSpPr>
          <p:cNvPr id="471043" name="Rectangle 3"/>
          <p:cNvSpPr>
            <a:spLocks noGrp="1" noChangeArrowheads="1"/>
          </p:cNvSpPr>
          <p:nvPr>
            <p:ph type="body" idx="1"/>
          </p:nvPr>
        </p:nvSpPr>
        <p:spPr>
          <a:xfrm>
            <a:off x="185738" y="1124744"/>
            <a:ext cx="8634734" cy="2952328"/>
          </a:xfrm>
        </p:spPr>
        <p:txBody>
          <a:bodyPr/>
          <a:lstStyle/>
          <a:p>
            <a:pPr>
              <a:lnSpc>
                <a:spcPts val="3500"/>
              </a:lnSpc>
            </a:pPr>
            <a:r>
              <a:rPr lang="zh-CN" altLang="en-US" sz="2400" dirty="0">
                <a:ea typeface="宋体" charset="-122"/>
              </a:rPr>
              <a:t>代数优化改变查询语句中操作的次序和组合，不涉及底层的存取路径；</a:t>
            </a:r>
          </a:p>
          <a:p>
            <a:pPr>
              <a:lnSpc>
                <a:spcPts val="3500"/>
              </a:lnSpc>
            </a:pPr>
            <a:r>
              <a:rPr lang="zh-CN" altLang="en-US" sz="2400" dirty="0">
                <a:ea typeface="宋体" charset="-122"/>
              </a:rPr>
              <a:t>对于一个查询语句有许多存取方案，它们的执行效率不同， 仅仅进行代数优化是不够的；</a:t>
            </a:r>
          </a:p>
          <a:p>
            <a:pPr>
              <a:lnSpc>
                <a:spcPts val="3500"/>
              </a:lnSpc>
            </a:pPr>
            <a:r>
              <a:rPr lang="zh-CN" altLang="en-US" sz="2400" dirty="0">
                <a:ea typeface="宋体" charset="-122"/>
              </a:rPr>
              <a:t>物理优化就是要选择高效合理的操作算法或存取路径，求得优化的查询计划。</a:t>
            </a:r>
          </a:p>
        </p:txBody>
      </p:sp>
    </p:spTree>
    <p:extLst>
      <p:ext uri="{BB962C8B-B14F-4D97-AF65-F5344CB8AC3E}">
        <p14:creationId xmlns:p14="http://schemas.microsoft.com/office/powerpoint/2010/main" val="1996066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sz="3200" dirty="0">
                <a:ea typeface="宋体" charset="-122"/>
              </a:rPr>
              <a:t>物理优化</a:t>
            </a:r>
          </a:p>
        </p:txBody>
      </p:sp>
      <p:sp>
        <p:nvSpPr>
          <p:cNvPr id="472067" name="Rectangle 3"/>
          <p:cNvSpPr>
            <a:spLocks noGrp="1" noChangeArrowheads="1"/>
          </p:cNvSpPr>
          <p:nvPr>
            <p:ph type="body" idx="1"/>
          </p:nvPr>
        </p:nvSpPr>
        <p:spPr>
          <a:xfrm>
            <a:off x="185738" y="1196752"/>
            <a:ext cx="8729662" cy="2016224"/>
          </a:xfrm>
        </p:spPr>
        <p:txBody>
          <a:bodyPr/>
          <a:lstStyle/>
          <a:p>
            <a:pPr>
              <a:lnSpc>
                <a:spcPts val="3500"/>
              </a:lnSpc>
            </a:pPr>
            <a:r>
              <a:rPr lang="zh-CN" altLang="en-US" sz="2400" b="1" dirty="0">
                <a:ea typeface="宋体" charset="-122"/>
              </a:rPr>
              <a:t>典型优化方法 </a:t>
            </a:r>
          </a:p>
          <a:p>
            <a:pPr lvl="1">
              <a:lnSpc>
                <a:spcPts val="3500"/>
              </a:lnSpc>
            </a:pPr>
            <a:r>
              <a:rPr lang="zh-CN" altLang="en-US" sz="2000" dirty="0">
                <a:ea typeface="宋体" charset="-122"/>
              </a:rPr>
              <a:t>基于规则的启发式优化</a:t>
            </a:r>
          </a:p>
          <a:p>
            <a:pPr lvl="1">
              <a:lnSpc>
                <a:spcPts val="3500"/>
              </a:lnSpc>
            </a:pPr>
            <a:r>
              <a:rPr lang="zh-CN" altLang="en-US" sz="2000" dirty="0">
                <a:ea typeface="宋体" charset="-122"/>
              </a:rPr>
              <a:t>基于代价估算的优化</a:t>
            </a:r>
          </a:p>
          <a:p>
            <a:pPr lvl="1">
              <a:lnSpc>
                <a:spcPts val="3500"/>
              </a:lnSpc>
            </a:pPr>
            <a:r>
              <a:rPr lang="zh-CN" altLang="en-US" sz="2000" dirty="0">
                <a:ea typeface="宋体" charset="-122"/>
              </a:rPr>
              <a:t>两者结合的优化方法</a:t>
            </a:r>
          </a:p>
        </p:txBody>
      </p:sp>
    </p:spTree>
    <p:extLst>
      <p:ext uri="{BB962C8B-B14F-4D97-AF65-F5344CB8AC3E}">
        <p14:creationId xmlns:p14="http://schemas.microsoft.com/office/powerpoint/2010/main" val="497558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sz="2800" dirty="0">
                <a:ea typeface="宋体" charset="-122"/>
              </a:rPr>
              <a:t>物理优化：基于启发式规则的优化</a:t>
            </a:r>
          </a:p>
        </p:txBody>
      </p:sp>
      <p:sp>
        <p:nvSpPr>
          <p:cNvPr id="476163" name="Rectangle 3"/>
          <p:cNvSpPr>
            <a:spLocks noGrp="1" noChangeArrowheads="1"/>
          </p:cNvSpPr>
          <p:nvPr>
            <p:ph type="body" idx="1"/>
          </p:nvPr>
        </p:nvSpPr>
        <p:spPr>
          <a:xfrm>
            <a:off x="81888" y="1052736"/>
            <a:ext cx="8915400" cy="5400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选择操作的启发式规则 </a:t>
            </a:r>
          </a:p>
          <a:p>
            <a:pPr lvl="1">
              <a:lnSpc>
                <a:spcPts val="3500"/>
              </a:lnSpc>
            </a:pPr>
            <a:r>
              <a:rPr lang="zh-CN" altLang="en-US" sz="2000" dirty="0">
                <a:ea typeface="宋体" charset="-122"/>
              </a:rPr>
              <a:t>对于</a:t>
            </a:r>
            <a:r>
              <a:rPr lang="zh-CN" altLang="en-US" sz="2000" b="1" dirty="0">
                <a:solidFill>
                  <a:schemeClr val="tx2">
                    <a:lumMod val="60000"/>
                    <a:lumOff val="40000"/>
                  </a:schemeClr>
                </a:solidFill>
                <a:ea typeface="宋体" charset="-122"/>
              </a:rPr>
              <a:t>小关系</a:t>
            </a:r>
            <a:r>
              <a:rPr lang="zh-CN" altLang="en-US" sz="2000" dirty="0">
                <a:ea typeface="宋体" charset="-122"/>
              </a:rPr>
              <a:t>，使用全表顺序扫描，即使选择列上有索引； </a:t>
            </a:r>
          </a:p>
          <a:p>
            <a:pPr lvl="1">
              <a:lnSpc>
                <a:spcPts val="3500"/>
              </a:lnSpc>
            </a:pPr>
            <a:r>
              <a:rPr lang="zh-CN" altLang="en-US" sz="2000" dirty="0">
                <a:ea typeface="宋体" charset="-122"/>
              </a:rPr>
              <a:t>对于</a:t>
            </a:r>
            <a:r>
              <a:rPr lang="zh-CN" altLang="en-US" sz="2000" b="1" dirty="0">
                <a:solidFill>
                  <a:schemeClr val="tx2">
                    <a:lumMod val="60000"/>
                    <a:lumOff val="40000"/>
                  </a:schemeClr>
                </a:solidFill>
                <a:ea typeface="宋体" charset="-122"/>
              </a:rPr>
              <a:t>大关系</a:t>
            </a:r>
            <a:r>
              <a:rPr lang="zh-CN" altLang="en-US" sz="2000" dirty="0">
                <a:ea typeface="宋体" charset="-122"/>
              </a:rPr>
              <a:t>，启发式规则有：</a:t>
            </a:r>
          </a:p>
          <a:p>
            <a:pPr lvl="2">
              <a:lnSpc>
                <a:spcPts val="3500"/>
              </a:lnSpc>
            </a:pPr>
            <a:r>
              <a:rPr lang="zh-CN" altLang="en-US" sz="1800" dirty="0">
                <a:ea typeface="宋体" charset="-122"/>
              </a:rPr>
              <a:t>对于选择条件是“主码＝值”的查询</a:t>
            </a:r>
          </a:p>
          <a:p>
            <a:pPr lvl="3">
              <a:lnSpc>
                <a:spcPts val="3500"/>
              </a:lnSpc>
            </a:pPr>
            <a:r>
              <a:rPr lang="zh-CN" altLang="en-US" sz="1800" dirty="0"/>
              <a:t>查询结果最多是一个元组，可以选择主码索引；</a:t>
            </a:r>
          </a:p>
          <a:p>
            <a:pPr lvl="2">
              <a:lnSpc>
                <a:spcPts val="3500"/>
              </a:lnSpc>
            </a:pPr>
            <a:r>
              <a:rPr lang="zh-CN" altLang="en-US" sz="1800" dirty="0">
                <a:ea typeface="宋体" charset="-122"/>
              </a:rPr>
              <a:t>对于选择条件是“非主属性＝值”的查询，并且选择列上有索引</a:t>
            </a:r>
          </a:p>
          <a:p>
            <a:pPr lvl="3">
              <a:lnSpc>
                <a:spcPts val="3500"/>
              </a:lnSpc>
            </a:pPr>
            <a:r>
              <a:rPr lang="zh-CN" altLang="en-US" sz="1800" dirty="0"/>
              <a:t>估算查询结果的元组数目，若比例较小</a:t>
            </a:r>
            <a:r>
              <a:rPr lang="en-US" altLang="zh-CN" sz="1800" dirty="0"/>
              <a:t>(&lt;10%)</a:t>
            </a:r>
            <a:r>
              <a:rPr lang="zh-CN" altLang="en-US" sz="1800" dirty="0"/>
              <a:t>可以使用索引扫描方法，否则还是使用全表顺序扫描；</a:t>
            </a:r>
            <a:endParaRPr lang="en-US" altLang="zh-CN" sz="1800" dirty="0"/>
          </a:p>
          <a:p>
            <a:pPr lvl="2">
              <a:lnSpc>
                <a:spcPts val="3500"/>
              </a:lnSpc>
            </a:pPr>
            <a:r>
              <a:rPr lang="zh-CN" altLang="en-US" sz="1800" dirty="0">
                <a:ea typeface="宋体" charset="-122"/>
              </a:rPr>
              <a:t>对于选择条件是属性上的非等值查询或者范围查询，并且选择列上有索引</a:t>
            </a:r>
          </a:p>
          <a:p>
            <a:pPr lvl="3">
              <a:lnSpc>
                <a:spcPts val="3500"/>
              </a:lnSpc>
            </a:pPr>
            <a:r>
              <a:rPr lang="zh-CN" altLang="en-US" sz="1800" dirty="0"/>
              <a:t>估算查询结果的元组数目，若比例较小</a:t>
            </a:r>
            <a:r>
              <a:rPr lang="en-US" altLang="zh-CN" sz="1800" dirty="0"/>
              <a:t>(&lt;10%)</a:t>
            </a:r>
            <a:r>
              <a:rPr lang="zh-CN" altLang="en-US" sz="1800" dirty="0"/>
              <a:t>可以使用索引扫描方法，否则还是使用全表顺序扫描。 </a:t>
            </a:r>
          </a:p>
        </p:txBody>
      </p:sp>
    </p:spTree>
    <p:extLst>
      <p:ext uri="{BB962C8B-B14F-4D97-AF65-F5344CB8AC3E}">
        <p14:creationId xmlns:p14="http://schemas.microsoft.com/office/powerpoint/2010/main" val="202924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200" dirty="0">
                <a:ea typeface="宋体" charset="-122"/>
              </a:rPr>
              <a:t>物理优化：基于启发式规则的优化</a:t>
            </a:r>
          </a:p>
        </p:txBody>
      </p:sp>
      <p:sp>
        <p:nvSpPr>
          <p:cNvPr id="499715" name="Rectangle 3"/>
          <p:cNvSpPr>
            <a:spLocks noGrp="1" noChangeArrowheads="1"/>
          </p:cNvSpPr>
          <p:nvPr>
            <p:ph type="body" idx="1"/>
          </p:nvPr>
        </p:nvSpPr>
        <p:spPr>
          <a:xfrm>
            <a:off x="185738" y="1124744"/>
            <a:ext cx="8562726" cy="5184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500"/>
              </a:lnSpc>
            </a:pPr>
            <a:r>
              <a:rPr lang="zh-CN" altLang="en-US" sz="2000" dirty="0">
                <a:ea typeface="宋体" charset="-122"/>
              </a:rPr>
              <a:t>对于用</a:t>
            </a:r>
            <a:r>
              <a:rPr lang="en-US" altLang="zh-CN" sz="2000" dirty="0">
                <a:ea typeface="宋体" charset="-122"/>
              </a:rPr>
              <a:t>AND</a:t>
            </a:r>
            <a:r>
              <a:rPr lang="zh-CN" altLang="en-US" sz="2000" dirty="0">
                <a:ea typeface="宋体" charset="-122"/>
              </a:rPr>
              <a:t>连接的合取选择条件</a:t>
            </a:r>
          </a:p>
          <a:p>
            <a:pPr lvl="2">
              <a:lnSpc>
                <a:spcPts val="3500"/>
              </a:lnSpc>
            </a:pPr>
            <a:r>
              <a:rPr lang="zh-CN" altLang="en-US" sz="1800" dirty="0">
                <a:ea typeface="宋体" charset="-122"/>
              </a:rPr>
              <a:t>如果有涉及这些属性的组合索引</a:t>
            </a:r>
          </a:p>
          <a:p>
            <a:pPr lvl="3">
              <a:lnSpc>
                <a:spcPts val="3500"/>
              </a:lnSpc>
            </a:pPr>
            <a:r>
              <a:rPr lang="zh-CN" altLang="en-US" sz="1800" dirty="0"/>
              <a:t>优先采用组合索引扫描方法</a:t>
            </a:r>
          </a:p>
          <a:p>
            <a:pPr lvl="2">
              <a:lnSpc>
                <a:spcPts val="3500"/>
              </a:lnSpc>
            </a:pPr>
            <a:r>
              <a:rPr lang="zh-CN" altLang="en-US" sz="1800" dirty="0">
                <a:ea typeface="宋体" charset="-122"/>
              </a:rPr>
              <a:t>如果某些属性上有一般的索引</a:t>
            </a:r>
          </a:p>
          <a:p>
            <a:pPr lvl="3">
              <a:lnSpc>
                <a:spcPts val="3500"/>
              </a:lnSpc>
            </a:pPr>
            <a:r>
              <a:rPr lang="zh-CN" altLang="en-US" sz="1800" dirty="0"/>
              <a:t>则可以利用这些索引</a:t>
            </a:r>
          </a:p>
          <a:p>
            <a:pPr lvl="2">
              <a:lnSpc>
                <a:spcPts val="3500"/>
              </a:lnSpc>
            </a:pPr>
            <a:r>
              <a:rPr lang="zh-CN" altLang="en-US" sz="1800" dirty="0"/>
              <a:t>否则，使用全表顺序扫描。</a:t>
            </a:r>
          </a:p>
          <a:p>
            <a:pPr lvl="1">
              <a:lnSpc>
                <a:spcPts val="3500"/>
              </a:lnSpc>
            </a:pPr>
            <a:r>
              <a:rPr lang="zh-CN" altLang="en-US" sz="2000" dirty="0">
                <a:ea typeface="宋体" charset="-122"/>
              </a:rPr>
              <a:t>对于用</a:t>
            </a:r>
            <a:r>
              <a:rPr lang="en-US" altLang="zh-CN" sz="2000" dirty="0">
                <a:ea typeface="宋体" charset="-122"/>
              </a:rPr>
              <a:t>OR</a:t>
            </a:r>
            <a:r>
              <a:rPr lang="zh-CN" altLang="en-US" sz="2000" dirty="0">
                <a:ea typeface="宋体" charset="-122"/>
              </a:rPr>
              <a:t>连接的析取选择条件，一般使用全表顺序扫描。</a:t>
            </a:r>
          </a:p>
        </p:txBody>
      </p:sp>
    </p:spTree>
    <p:extLst>
      <p:ext uri="{BB962C8B-B14F-4D97-AF65-F5344CB8AC3E}">
        <p14:creationId xmlns:p14="http://schemas.microsoft.com/office/powerpoint/2010/main" val="220173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 子</a:t>
            </a:r>
          </a:p>
        </p:txBody>
      </p:sp>
      <p:sp>
        <p:nvSpPr>
          <p:cNvPr id="4" name="矩形 3"/>
          <p:cNvSpPr/>
          <p:nvPr/>
        </p:nvSpPr>
        <p:spPr>
          <a:xfrm>
            <a:off x="4327252" y="1030326"/>
            <a:ext cx="4878288" cy="1323439"/>
          </a:xfrm>
          <a:prstGeom prst="rect">
            <a:avLst/>
          </a:prstGeom>
          <a:solidFill>
            <a:srgbClr val="DDE6A4"/>
          </a:solidFill>
        </p:spPr>
        <p:txBody>
          <a:bodyPr wrap="square">
            <a:spAutoFit/>
          </a:bodyPr>
          <a:lstStyle/>
          <a:p>
            <a:pPr algn="l"/>
            <a:r>
              <a:rPr lang="en-US" altLang="zh-CN" b="0" dirty="0">
                <a:solidFill>
                  <a:schemeClr val="tx1"/>
                </a:solidFill>
                <a:latin typeface="宋体" panose="02010600030101010101" pitchFamily="2" charset="-122"/>
                <a:ea typeface="宋体" panose="02010600030101010101" pitchFamily="2" charset="-122"/>
              </a:rPr>
              <a:t>2017</a:t>
            </a:r>
            <a:r>
              <a:rPr lang="zh-CN" altLang="en-US" b="0" dirty="0">
                <a:solidFill>
                  <a:schemeClr val="tx1"/>
                </a:solidFill>
                <a:latin typeface="宋体" panose="02010600030101010101" pitchFamily="2" charset="-122"/>
                <a:ea typeface="宋体" panose="02010600030101010101" pitchFamily="2" charset="-122"/>
              </a:rPr>
              <a:t>年</a:t>
            </a:r>
            <a:r>
              <a:rPr lang="en-US" altLang="zh-CN" b="0" dirty="0">
                <a:solidFill>
                  <a:schemeClr val="tx1"/>
                </a:solidFill>
                <a:latin typeface="宋体" panose="02010600030101010101" pitchFamily="2" charset="-122"/>
                <a:ea typeface="宋体" panose="02010600030101010101" pitchFamily="2" charset="-122"/>
              </a:rPr>
              <a:t>11</a:t>
            </a:r>
            <a:r>
              <a:rPr lang="zh-CN" altLang="en-US" b="0" dirty="0">
                <a:solidFill>
                  <a:schemeClr val="tx1"/>
                </a:solidFill>
                <a:latin typeface="宋体" panose="02010600030101010101" pitchFamily="2" charset="-122"/>
                <a:ea typeface="宋体" panose="02010600030101010101" pitchFamily="2" charset="-122"/>
              </a:rPr>
              <a:t>月</a:t>
            </a:r>
            <a:r>
              <a:rPr lang="en-US" altLang="zh-CN" b="0" dirty="0">
                <a:solidFill>
                  <a:schemeClr val="tx1"/>
                </a:solidFill>
                <a:latin typeface="宋体" panose="02010600030101010101" pitchFamily="2" charset="-122"/>
                <a:ea typeface="宋体" panose="02010600030101010101" pitchFamily="2" charset="-122"/>
              </a:rPr>
              <a:t>11</a:t>
            </a:r>
            <a:r>
              <a:rPr lang="zh-CN" altLang="en-US" b="0" dirty="0">
                <a:solidFill>
                  <a:schemeClr val="tx1"/>
                </a:solidFill>
                <a:latin typeface="宋体" panose="02010600030101010101" pitchFamily="2" charset="-122"/>
                <a:ea typeface="宋体" panose="02010600030101010101" pitchFamily="2" charset="-122"/>
              </a:rPr>
              <a:t>日，天猫总成交额达</a:t>
            </a:r>
            <a:r>
              <a:rPr lang="en-US" altLang="zh-CN" b="0" dirty="0">
                <a:solidFill>
                  <a:schemeClr val="tx1"/>
                </a:solidFill>
                <a:latin typeface="宋体" panose="02010600030101010101" pitchFamily="2" charset="-122"/>
                <a:ea typeface="宋体" panose="02010600030101010101" pitchFamily="2" charset="-122"/>
              </a:rPr>
              <a:t>1682</a:t>
            </a:r>
            <a:r>
              <a:rPr lang="zh-CN" altLang="en-US" b="0" dirty="0">
                <a:solidFill>
                  <a:schemeClr val="tx1"/>
                </a:solidFill>
                <a:latin typeface="宋体" panose="02010600030101010101" pitchFamily="2" charset="-122"/>
                <a:ea typeface="宋体" panose="02010600030101010101" pitchFamily="2" charset="-122"/>
              </a:rPr>
              <a:t>亿元，支付宝支付笔数超</a:t>
            </a:r>
            <a:r>
              <a:rPr lang="en-US" altLang="zh-CN" b="0" dirty="0">
                <a:solidFill>
                  <a:schemeClr val="tx1"/>
                </a:solidFill>
                <a:latin typeface="宋体" panose="02010600030101010101" pitchFamily="2" charset="-122"/>
                <a:ea typeface="宋体" panose="02010600030101010101" pitchFamily="2" charset="-122"/>
              </a:rPr>
              <a:t>14.8</a:t>
            </a:r>
            <a:r>
              <a:rPr lang="zh-CN" altLang="en-US" b="0" dirty="0">
                <a:solidFill>
                  <a:schemeClr val="tx1"/>
                </a:solidFill>
                <a:latin typeface="宋体" panose="02010600030101010101" pitchFamily="2" charset="-122"/>
                <a:ea typeface="宋体" panose="02010600030101010101" pitchFamily="2" charset="-122"/>
              </a:rPr>
              <a:t>亿笔，支付峰值达到</a:t>
            </a:r>
            <a:r>
              <a:rPr lang="en-US" altLang="zh-CN" b="0" dirty="0">
                <a:solidFill>
                  <a:schemeClr val="tx1"/>
                </a:solidFill>
                <a:latin typeface="宋体" panose="02010600030101010101" pitchFamily="2" charset="-122"/>
                <a:ea typeface="宋体" panose="02010600030101010101" pitchFamily="2" charset="-122"/>
              </a:rPr>
              <a:t>25.6</a:t>
            </a:r>
            <a:r>
              <a:rPr lang="zh-CN" altLang="en-US" b="0" dirty="0">
                <a:solidFill>
                  <a:schemeClr val="tx1"/>
                </a:solidFill>
                <a:latin typeface="宋体" panose="02010600030101010101" pitchFamily="2" charset="-122"/>
                <a:ea typeface="宋体" panose="02010600030101010101" pitchFamily="2" charset="-122"/>
              </a:rPr>
              <a:t>万笔</a:t>
            </a:r>
            <a:r>
              <a:rPr lang="en-US" altLang="zh-CN" b="0" dirty="0">
                <a:solidFill>
                  <a:schemeClr val="tx1"/>
                </a:solidFill>
                <a:latin typeface="宋体" panose="02010600030101010101" pitchFamily="2" charset="-122"/>
                <a:ea typeface="宋体" panose="02010600030101010101" pitchFamily="2" charset="-122"/>
              </a:rPr>
              <a:t>/</a:t>
            </a:r>
            <a:r>
              <a:rPr lang="zh-CN" altLang="en-US" b="0" dirty="0">
                <a:solidFill>
                  <a:schemeClr val="tx1"/>
                </a:solidFill>
                <a:latin typeface="宋体" panose="02010600030101010101" pitchFamily="2" charset="-122"/>
                <a:ea typeface="宋体" panose="02010600030101010101" pitchFamily="2" charset="-122"/>
              </a:rPr>
              <a:t>秒。这对数据库的存储和查询性能提出了极大挑战。</a:t>
            </a:r>
          </a:p>
        </p:txBody>
      </p:sp>
      <p:sp>
        <p:nvSpPr>
          <p:cNvPr id="5" name="TextBox 4"/>
          <p:cNvSpPr txBox="1"/>
          <p:nvPr/>
        </p:nvSpPr>
        <p:spPr>
          <a:xfrm>
            <a:off x="0" y="1030326"/>
            <a:ext cx="3995936" cy="1015663"/>
          </a:xfrm>
          <a:prstGeom prst="rect">
            <a:avLst/>
          </a:prstGeom>
          <a:solidFill>
            <a:srgbClr val="ECD0AA"/>
          </a:solidFill>
        </p:spPr>
        <p:txBody>
          <a:bodyPr wrap="square">
            <a:spAutoFit/>
          </a:bodyPr>
          <a:lstStyle>
            <a:defPPr>
              <a:defRPr lang="en-US"/>
            </a:defPPr>
            <a:lvl1pPr algn="l">
              <a:defRPr b="0">
                <a:solidFill>
                  <a:schemeClr val="tx1"/>
                </a:solidFill>
                <a:latin typeface="宋体" panose="02010600030101010101" pitchFamily="2" charset="-122"/>
                <a:ea typeface="宋体" panose="02010600030101010101" pitchFamily="2" charset="-122"/>
              </a:defRPr>
            </a:lvl1pPr>
          </a:lstStyle>
          <a:p>
            <a:r>
              <a:rPr lang="zh-CN" altLang="en-US" dirty="0"/>
              <a:t>数据库一直追求的目标和新挑战</a:t>
            </a:r>
            <a:endParaRPr lang="en-US" altLang="zh-CN" dirty="0"/>
          </a:p>
          <a:p>
            <a:pPr marL="457200" indent="-457200">
              <a:buAutoNum type="arabicPeriod"/>
            </a:pPr>
            <a:r>
              <a:rPr lang="zh-CN" altLang="en-US" dirty="0"/>
              <a:t>能管理更大量的数据；</a:t>
            </a:r>
            <a:endParaRPr lang="en-US" altLang="zh-CN" dirty="0"/>
          </a:p>
          <a:p>
            <a:pPr marL="457200" indent="-457200">
              <a:buAutoNum type="arabicPeriod"/>
            </a:pPr>
            <a:r>
              <a:rPr lang="zh-CN" altLang="en-US" dirty="0"/>
              <a:t>能提供更快的查询效率；</a:t>
            </a:r>
            <a:endParaRPr lang="en-US" altLang="zh-CN" dirty="0"/>
          </a:p>
        </p:txBody>
      </p:sp>
      <p:sp>
        <p:nvSpPr>
          <p:cNvPr id="6" name="TextBox 5"/>
          <p:cNvSpPr txBox="1"/>
          <p:nvPr/>
        </p:nvSpPr>
        <p:spPr>
          <a:xfrm>
            <a:off x="0" y="2355274"/>
            <a:ext cx="9178280" cy="400110"/>
          </a:xfrm>
          <a:prstGeom prst="rect">
            <a:avLst/>
          </a:prstGeom>
          <a:solidFill>
            <a:srgbClr val="D69AC9"/>
          </a:solidFill>
        </p:spPr>
        <p:txBody>
          <a:bodyPr wrap="square">
            <a:spAutoFit/>
          </a:bodyPr>
          <a:lstStyle>
            <a:defPPr>
              <a:defRPr lang="en-US"/>
            </a:defPPr>
            <a:lvl1pPr algn="l">
              <a:defRPr b="0">
                <a:solidFill>
                  <a:schemeClr val="tx1"/>
                </a:solidFill>
                <a:latin typeface="宋体" panose="02010600030101010101" pitchFamily="2" charset="-122"/>
                <a:ea typeface="宋体" panose="02010600030101010101" pitchFamily="2" charset="-122"/>
              </a:defRPr>
            </a:lvl1pPr>
          </a:lstStyle>
          <a:p>
            <a:r>
              <a:rPr lang="zh-CN" altLang="en-US" dirty="0">
                <a:latin typeface="楷体" panose="02010609060101010101" pitchFamily="49" charset="-122"/>
                <a:ea typeface="楷体" panose="02010609060101010101" pitchFamily="49" charset="-122"/>
              </a:rPr>
              <a:t>您的一次淘宝登录：</a:t>
            </a:r>
            <a:endParaRPr lang="en-US" altLang="zh-CN" dirty="0">
              <a:latin typeface="楷体" panose="02010609060101010101" pitchFamily="49" charset="-122"/>
              <a:ea typeface="楷体" panose="02010609060101010101"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215027772"/>
              </p:ext>
            </p:extLst>
          </p:nvPr>
        </p:nvGraphicFramePr>
        <p:xfrm>
          <a:off x="0" y="3372961"/>
          <a:ext cx="3044205" cy="1483360"/>
        </p:xfrm>
        <a:graphic>
          <a:graphicData uri="http://schemas.openxmlformats.org/drawingml/2006/table">
            <a:tbl>
              <a:tblPr firstRow="1" bandRow="1">
                <a:tableStyleId>{5C22544A-7EE6-4342-B048-85BDC9FD1C3A}</a:tableStyleId>
              </a:tblPr>
              <a:tblGrid>
                <a:gridCol w="1086743">
                  <a:extLst>
                    <a:ext uri="{9D8B030D-6E8A-4147-A177-3AD203B41FA5}">
                      <a16:colId xmlns:a16="http://schemas.microsoft.com/office/drawing/2014/main" val="20000"/>
                    </a:ext>
                  </a:extLst>
                </a:gridCol>
                <a:gridCol w="1086743">
                  <a:extLst>
                    <a:ext uri="{9D8B030D-6E8A-4147-A177-3AD203B41FA5}">
                      <a16:colId xmlns:a16="http://schemas.microsoft.com/office/drawing/2014/main" val="20001"/>
                    </a:ext>
                  </a:extLst>
                </a:gridCol>
                <a:gridCol w="870719">
                  <a:extLst>
                    <a:ext uri="{9D8B030D-6E8A-4147-A177-3AD203B41FA5}">
                      <a16:colId xmlns:a16="http://schemas.microsoft.com/office/drawing/2014/main" val="20002"/>
                    </a:ext>
                  </a:extLst>
                </a:gridCol>
              </a:tblGrid>
              <a:tr h="370840">
                <a:tc>
                  <a:txBody>
                    <a:bodyPr/>
                    <a:lstStyle/>
                    <a:p>
                      <a:pPr algn="ctr"/>
                      <a:r>
                        <a:rPr lang="zh-CN" altLang="en-US" sz="1600" dirty="0">
                          <a:solidFill>
                            <a:schemeClr val="accent3"/>
                          </a:solidFill>
                        </a:rPr>
                        <a:t>用户</a:t>
                      </a:r>
                      <a:r>
                        <a:rPr lang="en-US" altLang="zh-CN" sz="1600" dirty="0">
                          <a:solidFill>
                            <a:schemeClr val="accent3"/>
                          </a:solidFill>
                        </a:rPr>
                        <a:t>ID</a:t>
                      </a:r>
                      <a:endParaRPr lang="zh-CN" altLang="en-US" sz="1600" dirty="0">
                        <a:solidFill>
                          <a:schemeClr val="accent3"/>
                        </a:solidFill>
                      </a:endParaRPr>
                    </a:p>
                  </a:txBody>
                  <a:tcPr anchor="ctr">
                    <a:solidFill>
                      <a:schemeClr val="tx2">
                        <a:lumMod val="60000"/>
                        <a:lumOff val="40000"/>
                      </a:schemeClr>
                    </a:solidFill>
                  </a:tcPr>
                </a:tc>
                <a:tc>
                  <a:txBody>
                    <a:bodyPr/>
                    <a:lstStyle/>
                    <a:p>
                      <a:pPr algn="ctr"/>
                      <a:r>
                        <a:rPr lang="zh-CN" altLang="en-US" sz="1600" dirty="0">
                          <a:solidFill>
                            <a:schemeClr val="accent3"/>
                          </a:solidFill>
                        </a:rPr>
                        <a:t>用户名称</a:t>
                      </a:r>
                    </a:p>
                  </a:txBody>
                  <a:tcPr anchor="ctr">
                    <a:solidFill>
                      <a:schemeClr val="tx2">
                        <a:lumMod val="60000"/>
                        <a:lumOff val="40000"/>
                      </a:schemeClr>
                    </a:solidFill>
                  </a:tcPr>
                </a:tc>
                <a:tc>
                  <a:txBody>
                    <a:bodyPr/>
                    <a:lstStyle/>
                    <a:p>
                      <a:pPr algn="ctr"/>
                      <a:r>
                        <a:rPr lang="en-US" altLang="zh-CN" sz="1600" dirty="0">
                          <a:solidFill>
                            <a:schemeClr val="accent3"/>
                          </a:solidFill>
                        </a:rPr>
                        <a:t>……</a:t>
                      </a:r>
                      <a:endParaRPr lang="zh-CN" altLang="en-US" sz="1600" dirty="0">
                        <a:solidFill>
                          <a:schemeClr val="accent3"/>
                        </a:solidFill>
                      </a:endParaRPr>
                    </a:p>
                  </a:txBody>
                  <a:tcPr anchor="ctr">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1"/>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bl>
          </a:graphicData>
        </a:graphic>
      </p:graphicFrame>
      <p:sp>
        <p:nvSpPr>
          <p:cNvPr id="8" name="TextBox 7"/>
          <p:cNvSpPr txBox="1"/>
          <p:nvPr/>
        </p:nvSpPr>
        <p:spPr>
          <a:xfrm>
            <a:off x="0" y="2972851"/>
            <a:ext cx="1576908" cy="400110"/>
          </a:xfrm>
          <a:prstGeom prst="rect">
            <a:avLst/>
          </a:prstGeom>
          <a:solidFill>
            <a:srgbClr val="FFC000"/>
          </a:solidFill>
        </p:spPr>
        <p:txBody>
          <a:bodyPr wrap="square">
            <a:spAutoFit/>
          </a:bodyPr>
          <a:lstStyle>
            <a:defPPr>
              <a:defRPr lang="en-US"/>
            </a:defPPr>
            <a:lvl1pPr algn="l">
              <a:defRPr b="0">
                <a:solidFill>
                  <a:schemeClr val="tx1"/>
                </a:solidFill>
                <a:latin typeface="宋体" panose="02010600030101010101" pitchFamily="2" charset="-122"/>
                <a:ea typeface="宋体" panose="02010600030101010101" pitchFamily="2" charset="-122"/>
              </a:defRPr>
            </a:lvl1pPr>
          </a:lstStyle>
          <a:p>
            <a:r>
              <a:rPr lang="zh-CN" altLang="en-US" dirty="0">
                <a:latin typeface="华文新魏" panose="02010800040101010101" pitchFamily="2" charset="-122"/>
                <a:ea typeface="华文新魏" panose="02010800040101010101" pitchFamily="2" charset="-122"/>
              </a:rPr>
              <a:t>用户信息表</a:t>
            </a:r>
            <a:endParaRPr lang="en-US" altLang="zh-CN" dirty="0">
              <a:latin typeface="华文新魏" panose="02010800040101010101" pitchFamily="2" charset="-122"/>
              <a:ea typeface="华文新魏" panose="02010800040101010101" pitchFamily="2" charset="-122"/>
            </a:endParaRPr>
          </a:p>
        </p:txBody>
      </p:sp>
      <p:sp>
        <p:nvSpPr>
          <p:cNvPr id="9" name="TextBox 8"/>
          <p:cNvSpPr txBox="1"/>
          <p:nvPr/>
        </p:nvSpPr>
        <p:spPr>
          <a:xfrm>
            <a:off x="3369320" y="3661136"/>
            <a:ext cx="1576908"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购买记录表</a:t>
            </a:r>
            <a:endParaRPr lang="en-US" altLang="zh-CN" dirty="0"/>
          </a:p>
        </p:txBody>
      </p:sp>
      <p:sp>
        <p:nvSpPr>
          <p:cNvPr id="10" name="TextBox 9"/>
          <p:cNvSpPr txBox="1"/>
          <p:nvPr/>
        </p:nvSpPr>
        <p:spPr>
          <a:xfrm>
            <a:off x="6472870" y="2772796"/>
            <a:ext cx="1576908"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商品信息表</a:t>
            </a:r>
            <a:endParaRPr lang="en-US" altLang="zh-CN" dirty="0"/>
          </a:p>
        </p:txBody>
      </p:sp>
      <p:sp>
        <p:nvSpPr>
          <p:cNvPr id="12" name="TextBox 11"/>
          <p:cNvSpPr txBox="1"/>
          <p:nvPr/>
        </p:nvSpPr>
        <p:spPr>
          <a:xfrm>
            <a:off x="3881989" y="6061488"/>
            <a:ext cx="1532899"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评价记录表</a:t>
            </a:r>
            <a:endParaRPr lang="en-US" altLang="zh-CN" dirty="0"/>
          </a:p>
        </p:txBody>
      </p:sp>
      <p:sp>
        <p:nvSpPr>
          <p:cNvPr id="13" name="TextBox 12"/>
          <p:cNvSpPr txBox="1"/>
          <p:nvPr/>
        </p:nvSpPr>
        <p:spPr>
          <a:xfrm>
            <a:off x="6508142" y="5878837"/>
            <a:ext cx="2024298"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产品推荐信息表</a:t>
            </a:r>
            <a:endParaRPr lang="en-US" altLang="zh-CN" dirty="0"/>
          </a:p>
        </p:txBody>
      </p:sp>
      <p:sp>
        <p:nvSpPr>
          <p:cNvPr id="14" name="TextBox 13"/>
          <p:cNvSpPr txBox="1"/>
          <p:nvPr/>
        </p:nvSpPr>
        <p:spPr>
          <a:xfrm>
            <a:off x="539553" y="5846704"/>
            <a:ext cx="2016224"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畅销产品信息表</a:t>
            </a:r>
            <a:endParaRPr lang="en-US" altLang="zh-CN" dirty="0"/>
          </a:p>
        </p:txBody>
      </p:sp>
      <p:graphicFrame>
        <p:nvGraphicFramePr>
          <p:cNvPr id="15" name="表格 14"/>
          <p:cNvGraphicFramePr>
            <a:graphicFrameLocks noGrp="1"/>
          </p:cNvGraphicFramePr>
          <p:nvPr>
            <p:extLst>
              <p:ext uri="{D42A27DB-BD31-4B8C-83A1-F6EECF244321}">
                <p14:modId xmlns:p14="http://schemas.microsoft.com/office/powerpoint/2010/main" val="466083275"/>
              </p:ext>
            </p:extLst>
          </p:nvPr>
        </p:nvGraphicFramePr>
        <p:xfrm>
          <a:off x="3369320" y="4084672"/>
          <a:ext cx="2785585" cy="1483360"/>
        </p:xfrm>
        <a:graphic>
          <a:graphicData uri="http://schemas.openxmlformats.org/drawingml/2006/table">
            <a:tbl>
              <a:tblPr firstRow="1" bandRow="1">
                <a:tableStyleId>{5C22544A-7EE6-4342-B048-85BDC9FD1C3A}</a:tableStyleId>
              </a:tblPr>
              <a:tblGrid>
                <a:gridCol w="1002448">
                  <a:extLst>
                    <a:ext uri="{9D8B030D-6E8A-4147-A177-3AD203B41FA5}">
                      <a16:colId xmlns:a16="http://schemas.microsoft.com/office/drawing/2014/main" val="20000"/>
                    </a:ext>
                  </a:extLst>
                </a:gridCol>
                <a:gridCol w="1002448">
                  <a:extLst>
                    <a:ext uri="{9D8B030D-6E8A-4147-A177-3AD203B41FA5}">
                      <a16:colId xmlns:a16="http://schemas.microsoft.com/office/drawing/2014/main" val="20001"/>
                    </a:ext>
                  </a:extLst>
                </a:gridCol>
                <a:gridCol w="780689">
                  <a:extLst>
                    <a:ext uri="{9D8B030D-6E8A-4147-A177-3AD203B41FA5}">
                      <a16:colId xmlns:a16="http://schemas.microsoft.com/office/drawing/2014/main" val="20002"/>
                    </a:ext>
                  </a:extLst>
                </a:gridCol>
              </a:tblGrid>
              <a:tr h="370840">
                <a:tc>
                  <a:txBody>
                    <a:bodyPr/>
                    <a:lstStyle/>
                    <a:p>
                      <a:pPr algn="ctr"/>
                      <a:r>
                        <a:rPr lang="zh-CN" altLang="en-US" sz="1600" dirty="0">
                          <a:solidFill>
                            <a:schemeClr val="accent3"/>
                          </a:solidFill>
                        </a:rPr>
                        <a:t>用户</a:t>
                      </a:r>
                      <a:r>
                        <a:rPr lang="en-US" altLang="zh-CN" sz="1600" dirty="0">
                          <a:solidFill>
                            <a:schemeClr val="accent3"/>
                          </a:solidFill>
                        </a:rPr>
                        <a:t>ID</a:t>
                      </a:r>
                      <a:endParaRPr lang="zh-CN" altLang="en-US" sz="1600" dirty="0">
                        <a:solidFill>
                          <a:schemeClr val="accent3"/>
                        </a:solidFill>
                      </a:endParaRPr>
                    </a:p>
                  </a:txBody>
                  <a:tcPr anchor="ctr">
                    <a:solidFill>
                      <a:schemeClr val="tx2">
                        <a:lumMod val="60000"/>
                        <a:lumOff val="40000"/>
                      </a:schemeClr>
                    </a:solidFill>
                  </a:tcPr>
                </a:tc>
                <a:tc>
                  <a:txBody>
                    <a:bodyPr/>
                    <a:lstStyle/>
                    <a:p>
                      <a:pPr algn="ctr"/>
                      <a:r>
                        <a:rPr lang="zh-CN" altLang="en-US" sz="1600" dirty="0">
                          <a:solidFill>
                            <a:schemeClr val="accent3"/>
                          </a:solidFill>
                        </a:rPr>
                        <a:t>商品</a:t>
                      </a:r>
                      <a:r>
                        <a:rPr lang="en-US" altLang="zh-CN" sz="1600" dirty="0">
                          <a:solidFill>
                            <a:schemeClr val="accent3"/>
                          </a:solidFill>
                        </a:rPr>
                        <a:t>ID</a:t>
                      </a:r>
                      <a:endParaRPr lang="zh-CN" altLang="en-US" sz="1600" dirty="0">
                        <a:solidFill>
                          <a:schemeClr val="accent3"/>
                        </a:solidFill>
                      </a:endParaRPr>
                    </a:p>
                  </a:txBody>
                  <a:tcPr anchor="ctr">
                    <a:solidFill>
                      <a:schemeClr val="tx2">
                        <a:lumMod val="60000"/>
                        <a:lumOff val="40000"/>
                      </a:schemeClr>
                    </a:solidFill>
                  </a:tcPr>
                </a:tc>
                <a:tc>
                  <a:txBody>
                    <a:bodyPr/>
                    <a:lstStyle/>
                    <a:p>
                      <a:pPr algn="ctr"/>
                      <a:r>
                        <a:rPr lang="en-US" altLang="zh-CN" sz="1600" dirty="0">
                          <a:solidFill>
                            <a:schemeClr val="accent3"/>
                          </a:solidFill>
                        </a:rPr>
                        <a:t>……</a:t>
                      </a:r>
                      <a:endParaRPr lang="zh-CN" altLang="en-US" sz="1600" dirty="0">
                        <a:solidFill>
                          <a:schemeClr val="accent3"/>
                        </a:solidFill>
                      </a:endParaRPr>
                    </a:p>
                  </a:txBody>
                  <a:tcPr anchor="ctr">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1"/>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16904074"/>
              </p:ext>
            </p:extLst>
          </p:nvPr>
        </p:nvGraphicFramePr>
        <p:xfrm>
          <a:off x="6472870" y="3172906"/>
          <a:ext cx="2732670" cy="1483360"/>
        </p:xfrm>
        <a:graphic>
          <a:graphicData uri="http://schemas.openxmlformats.org/drawingml/2006/table">
            <a:tbl>
              <a:tblPr firstRow="1" bandRow="1">
                <a:tableStyleId>{5C22544A-7EE6-4342-B048-85BDC9FD1C3A}</a:tableStyleId>
              </a:tblPr>
              <a:tblGrid>
                <a:gridCol w="1002448">
                  <a:extLst>
                    <a:ext uri="{9D8B030D-6E8A-4147-A177-3AD203B41FA5}">
                      <a16:colId xmlns:a16="http://schemas.microsoft.com/office/drawing/2014/main" val="20000"/>
                    </a:ext>
                  </a:extLst>
                </a:gridCol>
                <a:gridCol w="1002448">
                  <a:extLst>
                    <a:ext uri="{9D8B030D-6E8A-4147-A177-3AD203B41FA5}">
                      <a16:colId xmlns:a16="http://schemas.microsoft.com/office/drawing/2014/main" val="20001"/>
                    </a:ext>
                  </a:extLst>
                </a:gridCol>
                <a:gridCol w="727774">
                  <a:extLst>
                    <a:ext uri="{9D8B030D-6E8A-4147-A177-3AD203B41FA5}">
                      <a16:colId xmlns:a16="http://schemas.microsoft.com/office/drawing/2014/main" val="20002"/>
                    </a:ext>
                  </a:extLst>
                </a:gridCol>
              </a:tblGrid>
              <a:tr h="370840">
                <a:tc>
                  <a:txBody>
                    <a:bodyPr/>
                    <a:lstStyle/>
                    <a:p>
                      <a:pPr algn="ctr"/>
                      <a:r>
                        <a:rPr lang="zh-CN" altLang="en-US" sz="1600" dirty="0">
                          <a:solidFill>
                            <a:schemeClr val="accent3"/>
                          </a:solidFill>
                        </a:rPr>
                        <a:t>商品</a:t>
                      </a:r>
                      <a:r>
                        <a:rPr lang="en-US" altLang="zh-CN" sz="1600" dirty="0">
                          <a:solidFill>
                            <a:schemeClr val="accent3"/>
                          </a:solidFill>
                        </a:rPr>
                        <a:t>ID</a:t>
                      </a:r>
                      <a:endParaRPr lang="zh-CN" altLang="en-US" sz="1600" dirty="0">
                        <a:solidFill>
                          <a:schemeClr val="accent3"/>
                        </a:solidFill>
                      </a:endParaRPr>
                    </a:p>
                  </a:txBody>
                  <a:tcPr anchor="ctr">
                    <a:solidFill>
                      <a:schemeClr val="tx2">
                        <a:lumMod val="60000"/>
                        <a:lumOff val="40000"/>
                      </a:schemeClr>
                    </a:solidFill>
                  </a:tcPr>
                </a:tc>
                <a:tc>
                  <a:txBody>
                    <a:bodyPr/>
                    <a:lstStyle/>
                    <a:p>
                      <a:pPr algn="ctr"/>
                      <a:r>
                        <a:rPr lang="zh-CN" altLang="en-US" sz="1600" dirty="0">
                          <a:solidFill>
                            <a:schemeClr val="accent3"/>
                          </a:solidFill>
                        </a:rPr>
                        <a:t>商品名称</a:t>
                      </a:r>
                    </a:p>
                  </a:txBody>
                  <a:tcPr anchor="ctr">
                    <a:solidFill>
                      <a:schemeClr val="tx2">
                        <a:lumMod val="60000"/>
                        <a:lumOff val="40000"/>
                      </a:schemeClr>
                    </a:solidFill>
                  </a:tcPr>
                </a:tc>
                <a:tc>
                  <a:txBody>
                    <a:bodyPr/>
                    <a:lstStyle/>
                    <a:p>
                      <a:pPr algn="ctr"/>
                      <a:r>
                        <a:rPr lang="en-US" altLang="zh-CN" sz="1600" dirty="0">
                          <a:solidFill>
                            <a:schemeClr val="accent3"/>
                          </a:solidFill>
                        </a:rPr>
                        <a:t>……</a:t>
                      </a:r>
                      <a:endParaRPr lang="zh-CN" altLang="en-US" sz="1600" dirty="0">
                        <a:solidFill>
                          <a:schemeClr val="accent3"/>
                        </a:solidFill>
                      </a:endParaRPr>
                    </a:p>
                  </a:txBody>
                  <a:tcPr anchor="ctr">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0001"/>
                  </a:ext>
                </a:extLst>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bl>
          </a:graphicData>
        </a:graphic>
      </p:graphicFrame>
      <p:sp>
        <p:nvSpPr>
          <p:cNvPr id="17" name="TextBox 16"/>
          <p:cNvSpPr txBox="1"/>
          <p:nvPr/>
        </p:nvSpPr>
        <p:spPr>
          <a:xfrm>
            <a:off x="7292776" y="5069552"/>
            <a:ext cx="1510308" cy="400110"/>
          </a:xfrm>
          <a:prstGeom prst="rect">
            <a:avLst/>
          </a:prstGeom>
          <a:solidFill>
            <a:srgbClr val="FFC000"/>
          </a:solidFill>
        </p:spPr>
        <p:txBody>
          <a:bodyPr wrap="square">
            <a:spAutoFit/>
          </a:bodyPr>
          <a:lstStyle>
            <a:defPPr>
              <a:defRPr lang="en-US"/>
            </a:defPPr>
            <a:lvl1pPr algn="l">
              <a:defRPr b="0">
                <a:solidFill>
                  <a:schemeClr val="tx1"/>
                </a:solidFill>
                <a:latin typeface="华文新魏" panose="02010800040101010101" pitchFamily="2" charset="-122"/>
                <a:ea typeface="华文新魏" panose="02010800040101010101" pitchFamily="2" charset="-122"/>
              </a:defRPr>
            </a:lvl1pPr>
          </a:lstStyle>
          <a:p>
            <a:r>
              <a:rPr lang="zh-CN" altLang="en-US" dirty="0"/>
              <a:t>商户信息表</a:t>
            </a:r>
            <a:endParaRPr lang="en-US" altLang="zh-CN" dirty="0"/>
          </a:p>
        </p:txBody>
      </p:sp>
      <p:cxnSp>
        <p:nvCxnSpPr>
          <p:cNvPr id="19" name="直接连接符 18"/>
          <p:cNvCxnSpPr/>
          <p:nvPr/>
        </p:nvCxnSpPr>
        <p:spPr bwMode="auto">
          <a:xfrm>
            <a:off x="1576908" y="4856321"/>
            <a:ext cx="0" cy="35691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1576908" y="5199876"/>
            <a:ext cx="1792412" cy="0"/>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5502212" y="3754472"/>
            <a:ext cx="0" cy="35691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5502212" y="3754472"/>
            <a:ext cx="1037258" cy="0"/>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flipH="1">
            <a:off x="2195736" y="5521927"/>
            <a:ext cx="1440160" cy="324777"/>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endCxn id="12" idx="0"/>
          </p:cNvCxnSpPr>
          <p:nvPr/>
        </p:nvCxnSpPr>
        <p:spPr bwMode="auto">
          <a:xfrm>
            <a:off x="4648438" y="5568032"/>
            <a:ext cx="1" cy="493456"/>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7884369" y="4656266"/>
            <a:ext cx="0" cy="449546"/>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940152" y="5568032"/>
            <a:ext cx="1321172" cy="324777"/>
          </a:xfrm>
          <a:prstGeom prst="line">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971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par>
                                <p:cTn id="29" presetID="16" presetClass="entr" presetSubtype="2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arn(inVertical)">
                                      <p:cBhvr>
                                        <p:cTn id="42" dur="500"/>
                                        <p:tgtEl>
                                          <p:spTgt spid="24"/>
                                        </p:tgtEl>
                                      </p:cBhvr>
                                    </p:animEffect>
                                  </p:childTnLst>
                                </p:cTn>
                              </p:par>
                              <p:par>
                                <p:cTn id="43" presetID="16" presetClass="entr" presetSubtype="2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par>
                                <p:cTn id="54" presetID="16" presetClass="entr" presetSubtype="21"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arn(inVertic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barn(inVertical)">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arn(inVertical)">
                                      <p:cBhvr>
                                        <p:cTn id="69" dur="500"/>
                                        <p:tgtEl>
                                          <p:spTgt spid="26"/>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arn(inVertic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arn(inVertical)">
                                      <p:cBhvr>
                                        <p:cTn id="77" dur="500"/>
                                        <p:tgtEl>
                                          <p:spTgt spid="33"/>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arn(inVertical)">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2" grpId="0" animBg="1"/>
      <p:bldP spid="13" grpId="0" animBg="1"/>
      <p:bldP spid="14"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z="3200" dirty="0">
                <a:ea typeface="宋体" charset="-122"/>
              </a:rPr>
              <a:t>物理优化：基于启发式规则的优化</a:t>
            </a:r>
          </a:p>
        </p:txBody>
      </p:sp>
      <p:sp>
        <p:nvSpPr>
          <p:cNvPr id="479235" name="Rectangle 3"/>
          <p:cNvSpPr>
            <a:spLocks noGrp="1" noChangeArrowheads="1"/>
          </p:cNvSpPr>
          <p:nvPr>
            <p:ph type="body" idx="1"/>
          </p:nvPr>
        </p:nvSpPr>
        <p:spPr>
          <a:xfrm>
            <a:off x="179388" y="1196752"/>
            <a:ext cx="8640762" cy="4495800"/>
          </a:xfrm>
        </p:spPr>
        <p:txBody>
          <a:bodyPr/>
          <a:lstStyle/>
          <a:p>
            <a:pPr>
              <a:lnSpc>
                <a:spcPct val="130000"/>
              </a:lnSpc>
            </a:pPr>
            <a:r>
              <a:rPr lang="zh-CN" altLang="en-US" sz="2400" b="1" dirty="0">
                <a:ea typeface="宋体" charset="-122"/>
              </a:rPr>
              <a:t>连接操作的启发式规则</a:t>
            </a:r>
            <a:endParaRPr lang="en-US" altLang="zh-CN" sz="2400" dirty="0">
              <a:ea typeface="宋体" charset="-122"/>
            </a:endParaRPr>
          </a:p>
          <a:p>
            <a:pPr lvl="1">
              <a:lnSpc>
                <a:spcPct val="130000"/>
              </a:lnSpc>
            </a:pPr>
            <a:r>
              <a:rPr lang="zh-CN" altLang="en-US" sz="2000" dirty="0">
                <a:ea typeface="宋体" charset="-122"/>
              </a:rPr>
              <a:t>如果</a:t>
            </a:r>
            <a:r>
              <a:rPr lang="en-US" altLang="zh-CN" sz="2000" dirty="0">
                <a:ea typeface="宋体" charset="-122"/>
              </a:rPr>
              <a:t>2</a:t>
            </a:r>
            <a:r>
              <a:rPr lang="zh-CN" altLang="en-US" sz="2000" dirty="0">
                <a:ea typeface="宋体" charset="-122"/>
              </a:rPr>
              <a:t>个表都已经按照连接属性排序</a:t>
            </a:r>
            <a:endParaRPr lang="en-US" altLang="zh-CN" sz="2000" dirty="0">
              <a:ea typeface="宋体" charset="-122"/>
            </a:endParaRPr>
          </a:p>
          <a:p>
            <a:pPr lvl="2">
              <a:lnSpc>
                <a:spcPct val="130000"/>
              </a:lnSpc>
            </a:pPr>
            <a:r>
              <a:rPr lang="zh-CN" altLang="en-US" sz="1800" dirty="0">
                <a:ea typeface="宋体" charset="-122"/>
              </a:rPr>
              <a:t>选用排序</a:t>
            </a:r>
            <a:r>
              <a:rPr lang="en-US" altLang="zh-CN" sz="1800" dirty="0">
                <a:ea typeface="宋体" charset="-122"/>
              </a:rPr>
              <a:t>-</a:t>
            </a:r>
            <a:r>
              <a:rPr lang="zh-CN" altLang="en-US" sz="1800" dirty="0">
                <a:ea typeface="宋体" charset="-122"/>
              </a:rPr>
              <a:t>合并方法</a:t>
            </a:r>
            <a:endParaRPr lang="en-US" altLang="zh-CN" sz="1800" dirty="0">
              <a:ea typeface="宋体" charset="-122"/>
            </a:endParaRPr>
          </a:p>
          <a:p>
            <a:pPr lvl="1">
              <a:lnSpc>
                <a:spcPct val="130000"/>
              </a:lnSpc>
            </a:pPr>
            <a:r>
              <a:rPr lang="zh-CN" altLang="en-US" sz="2000" dirty="0">
                <a:ea typeface="宋体" charset="-122"/>
              </a:rPr>
              <a:t>如果一个表在连接属性上有索引</a:t>
            </a:r>
            <a:endParaRPr lang="en-US" altLang="zh-CN" sz="2000" dirty="0">
              <a:ea typeface="宋体" charset="-122"/>
            </a:endParaRPr>
          </a:p>
          <a:p>
            <a:pPr lvl="2">
              <a:lnSpc>
                <a:spcPct val="130000"/>
              </a:lnSpc>
            </a:pPr>
            <a:r>
              <a:rPr lang="zh-CN" altLang="en-US" sz="1800" dirty="0">
                <a:ea typeface="宋体" charset="-122"/>
              </a:rPr>
              <a:t>选用索引连接方法</a:t>
            </a:r>
            <a:endParaRPr lang="en-US" altLang="zh-CN" sz="1800" dirty="0">
              <a:ea typeface="宋体" charset="-122"/>
            </a:endParaRPr>
          </a:p>
          <a:p>
            <a:pPr lvl="1">
              <a:lnSpc>
                <a:spcPct val="130000"/>
              </a:lnSpc>
            </a:pPr>
            <a:r>
              <a:rPr lang="zh-CN" altLang="en-US" sz="2000" dirty="0">
                <a:ea typeface="宋体" charset="-122"/>
              </a:rPr>
              <a:t>如果上面</a:t>
            </a:r>
            <a:r>
              <a:rPr lang="en-US" altLang="zh-CN" sz="2000" dirty="0">
                <a:ea typeface="宋体" charset="-122"/>
              </a:rPr>
              <a:t>2</a:t>
            </a:r>
            <a:r>
              <a:rPr lang="zh-CN" altLang="en-US" sz="2000" dirty="0">
                <a:ea typeface="宋体" charset="-122"/>
              </a:rPr>
              <a:t>个规则都不适用，其中一个表较小</a:t>
            </a:r>
            <a:endParaRPr lang="en-US" altLang="zh-CN" sz="2000" dirty="0">
              <a:ea typeface="宋体" charset="-122"/>
            </a:endParaRPr>
          </a:p>
          <a:p>
            <a:pPr lvl="2">
              <a:lnSpc>
                <a:spcPct val="130000"/>
              </a:lnSpc>
            </a:pPr>
            <a:r>
              <a:rPr lang="zh-CN" altLang="en-US" sz="1800" dirty="0">
                <a:ea typeface="宋体" charset="-122"/>
              </a:rPr>
              <a:t>选用</a:t>
            </a:r>
            <a:r>
              <a:rPr lang="en-US" altLang="zh-CN" sz="1800" dirty="0">
                <a:ea typeface="宋体" charset="-122"/>
              </a:rPr>
              <a:t>Hash join</a:t>
            </a:r>
            <a:r>
              <a:rPr lang="zh-CN" altLang="en-US" sz="1800" dirty="0">
                <a:ea typeface="宋体" charset="-122"/>
              </a:rPr>
              <a:t>方法</a:t>
            </a:r>
          </a:p>
          <a:p>
            <a:pPr>
              <a:buFont typeface="Wingdings" pitchFamily="2" charset="2"/>
              <a:buNone/>
            </a:pPr>
            <a:r>
              <a:rPr lang="zh-CN" altLang="en-US" sz="2400" dirty="0">
                <a:ea typeface="宋体" charset="-122"/>
              </a:rPr>
              <a:t>	</a:t>
            </a:r>
          </a:p>
        </p:txBody>
      </p:sp>
    </p:spTree>
    <p:extLst>
      <p:ext uri="{BB962C8B-B14F-4D97-AF65-F5344CB8AC3E}">
        <p14:creationId xmlns:p14="http://schemas.microsoft.com/office/powerpoint/2010/main" val="389262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sz="3200" dirty="0">
                <a:ea typeface="宋体" charset="-122"/>
              </a:rPr>
              <a:t>物理优化：基于启发式规则的优化</a:t>
            </a:r>
          </a:p>
        </p:txBody>
      </p:sp>
      <mc:AlternateContent xmlns:mc="http://schemas.openxmlformats.org/markup-compatibility/2006" xmlns:a14="http://schemas.microsoft.com/office/drawing/2010/main">
        <mc:Choice Requires="a14">
          <p:sp>
            <p:nvSpPr>
              <p:cNvPr id="494595" name="Rectangle 3"/>
              <p:cNvSpPr>
                <a:spLocks noGrp="1" noChangeArrowheads="1"/>
              </p:cNvSpPr>
              <p:nvPr>
                <p:ph type="body" idx="1"/>
              </p:nvPr>
            </p:nvSpPr>
            <p:spPr>
              <a:xfrm>
                <a:off x="185738" y="1124744"/>
                <a:ext cx="8634734" cy="5276056"/>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ct val="130000"/>
                  </a:lnSpc>
                </a:pPr>
                <a:r>
                  <a:rPr lang="zh-CN" altLang="en-US" sz="2000" dirty="0">
                    <a:ea typeface="宋体" charset="-122"/>
                  </a:rPr>
                  <a:t>若选用嵌套循环方法，应选择其中较小的表，即占用块数较少的表，作为外表（外循环的表），计算依据如下：</a:t>
                </a:r>
              </a:p>
              <a:p>
                <a:pPr lvl="2">
                  <a:lnSpc>
                    <a:spcPct val="130000"/>
                  </a:lnSpc>
                </a:pPr>
                <a:r>
                  <a:rPr lang="zh-CN" altLang="en-US" sz="1800" dirty="0">
                    <a:ea typeface="宋体" charset="-122"/>
                  </a:rPr>
                  <a:t>设连接表</a:t>
                </a:r>
                <a:r>
                  <a:rPr lang="en-US" altLang="zh-CN" sz="1800" dirty="0">
                    <a:ea typeface="宋体" charset="-122"/>
                  </a:rPr>
                  <a:t>R</a:t>
                </a:r>
                <a:r>
                  <a:rPr lang="zh-CN" altLang="en-US" sz="1800" dirty="0">
                    <a:ea typeface="宋体" charset="-122"/>
                  </a:rPr>
                  <a:t>与</a:t>
                </a:r>
                <a:r>
                  <a:rPr lang="en-US" altLang="zh-CN" sz="1800" dirty="0">
                    <a:ea typeface="宋体" charset="-122"/>
                  </a:rPr>
                  <a:t>S</a:t>
                </a:r>
                <a:r>
                  <a:rPr lang="zh-CN" altLang="en-US" sz="1800" dirty="0">
                    <a:ea typeface="宋体" charset="-122"/>
                  </a:rPr>
                  <a:t>分别占用的块数为</a:t>
                </a:r>
                <a:r>
                  <a:rPr lang="en-US" altLang="zh-CN" sz="1800" dirty="0">
                    <a:ea typeface="宋体" charset="-122"/>
                  </a:rPr>
                  <a:t>B</a:t>
                </a:r>
                <a:r>
                  <a:rPr lang="en-US" altLang="zh-CN" sz="1800" baseline="-25000" dirty="0">
                    <a:ea typeface="宋体" charset="-122"/>
                  </a:rPr>
                  <a:t>r</a:t>
                </a:r>
                <a:r>
                  <a:rPr lang="zh-CN" altLang="en-US" sz="1800" dirty="0">
                    <a:ea typeface="宋体" charset="-122"/>
                  </a:rPr>
                  <a:t>与</a:t>
                </a:r>
                <a:r>
                  <a:rPr lang="en-US" altLang="zh-CN" sz="1800" dirty="0" err="1">
                    <a:ea typeface="宋体" charset="-122"/>
                  </a:rPr>
                  <a:t>B</a:t>
                </a:r>
                <a:r>
                  <a:rPr lang="en-US" altLang="zh-CN" sz="1800" baseline="-25000" dirty="0" err="1">
                    <a:ea typeface="宋体" charset="-122"/>
                  </a:rPr>
                  <a:t>s</a:t>
                </a:r>
                <a:endParaRPr lang="en-US" altLang="zh-CN" sz="1800" baseline="-25000" dirty="0">
                  <a:ea typeface="宋体" charset="-122"/>
                </a:endParaRPr>
              </a:p>
              <a:p>
                <a:pPr lvl="2">
                  <a:lnSpc>
                    <a:spcPct val="130000"/>
                  </a:lnSpc>
                </a:pPr>
                <a:r>
                  <a:rPr lang="zh-CN" altLang="en-US" sz="1800" dirty="0">
                    <a:ea typeface="宋体" charset="-122"/>
                  </a:rPr>
                  <a:t>连接操作使用的内存缓冲区块数为</a:t>
                </a:r>
                <a:r>
                  <a:rPr lang="en-US" altLang="zh-CN" sz="1800" dirty="0">
                    <a:ea typeface="宋体" charset="-122"/>
                  </a:rPr>
                  <a:t>K</a:t>
                </a:r>
              </a:p>
              <a:p>
                <a:pPr lvl="2">
                  <a:lnSpc>
                    <a:spcPct val="130000"/>
                  </a:lnSpc>
                </a:pPr>
                <a:r>
                  <a:rPr lang="zh-CN" altLang="en-US" sz="1800" dirty="0">
                    <a:ea typeface="宋体" charset="-122"/>
                  </a:rPr>
                  <a:t>分配</a:t>
                </a:r>
                <a:r>
                  <a:rPr lang="en-US" altLang="zh-CN" sz="1800" dirty="0">
                    <a:ea typeface="宋体" charset="-122"/>
                  </a:rPr>
                  <a:t>K-1</a:t>
                </a:r>
                <a:r>
                  <a:rPr lang="zh-CN" altLang="en-US" sz="1800" dirty="0">
                    <a:ea typeface="宋体" charset="-122"/>
                  </a:rPr>
                  <a:t>块给外表</a:t>
                </a:r>
              </a:p>
              <a:p>
                <a:pPr lvl="2">
                  <a:lnSpc>
                    <a:spcPct val="130000"/>
                  </a:lnSpc>
                </a:pPr>
                <a:r>
                  <a:rPr lang="zh-CN" altLang="en-US" sz="1800" dirty="0">
                    <a:ea typeface="宋体" charset="-122"/>
                  </a:rPr>
                  <a:t>如果</a:t>
                </a:r>
                <a:r>
                  <a:rPr lang="en-US" altLang="zh-CN" sz="1800" dirty="0">
                    <a:ea typeface="宋体" charset="-122"/>
                  </a:rPr>
                  <a:t>R</a:t>
                </a:r>
                <a:r>
                  <a:rPr lang="zh-CN" altLang="en-US" sz="1800" dirty="0">
                    <a:ea typeface="宋体" charset="-122"/>
                  </a:rPr>
                  <a:t>为外表，则嵌套循环法存取的块数为</a:t>
                </a:r>
                <a14:m>
                  <m:oMath xmlns:m="http://schemas.openxmlformats.org/officeDocument/2006/math">
                    <m:r>
                      <a:rPr lang="en-US" altLang="zh-CN" sz="1800" i="1" dirty="0" smtClean="0">
                        <a:latin typeface="Cambria Math"/>
                        <a:ea typeface="宋体" charset="-122"/>
                      </a:rPr>
                      <m:t>𝐵</m:t>
                    </m:r>
                    <m:r>
                      <a:rPr lang="en-US" altLang="zh-CN" sz="1800" i="1" baseline="-25000" dirty="0">
                        <a:latin typeface="Cambria Math"/>
                        <a:ea typeface="宋体" charset="-122"/>
                      </a:rPr>
                      <m:t>𝑟</m:t>
                    </m:r>
                    <m:r>
                      <a:rPr lang="en-US" altLang="zh-CN" sz="1800" i="1" dirty="0">
                        <a:latin typeface="Cambria Math"/>
                        <a:ea typeface="宋体" charset="-122"/>
                      </a:rPr>
                      <m:t>+( </m:t>
                    </m:r>
                    <m:r>
                      <a:rPr lang="en-US" altLang="zh-CN" sz="1800" i="1" dirty="0" smtClean="0">
                        <a:latin typeface="Cambria Math"/>
                        <a:ea typeface="宋体" charset="-122"/>
                      </a:rPr>
                      <m:t>𝐵</m:t>
                    </m:r>
                    <m:r>
                      <a:rPr lang="en-US" altLang="zh-CN" sz="1800" i="1" baseline="-25000" dirty="0" smtClean="0">
                        <a:latin typeface="Cambria Math"/>
                        <a:ea typeface="宋体" charset="-122"/>
                      </a:rPr>
                      <m:t>𝑟</m:t>
                    </m:r>
                    <m:r>
                      <a:rPr lang="en-US" altLang="zh-CN" sz="1800" i="1" dirty="0" smtClean="0">
                        <a:latin typeface="Cambria Math"/>
                        <a:ea typeface="宋体" charset="-122"/>
                      </a:rPr>
                      <m:t>/</m:t>
                    </m:r>
                    <m:r>
                      <a:rPr lang="en-US" altLang="zh-CN" sz="1800" i="1" dirty="0">
                        <a:latin typeface="Cambria Math"/>
                        <a:ea typeface="宋体" charset="-122"/>
                      </a:rPr>
                      <m:t>(</m:t>
                    </m:r>
                    <m:r>
                      <a:rPr lang="en-US" altLang="zh-CN" sz="1800" i="1" dirty="0" smtClean="0">
                        <a:latin typeface="Cambria Math"/>
                        <a:ea typeface="宋体" charset="-122"/>
                      </a:rPr>
                      <m:t>𝐾</m:t>
                    </m:r>
                    <m:r>
                      <a:rPr lang="en-US" altLang="zh-CN" sz="1800" i="1" dirty="0" smtClean="0">
                        <a:latin typeface="Cambria Math"/>
                        <a:ea typeface="宋体" charset="-122"/>
                      </a:rPr>
                      <m:t>−1))∗</m:t>
                    </m:r>
                    <m:r>
                      <a:rPr lang="en-US" altLang="zh-CN" sz="1800" i="1" dirty="0" err="1" smtClean="0">
                        <a:latin typeface="Cambria Math"/>
                        <a:ea typeface="宋体" charset="-122"/>
                      </a:rPr>
                      <m:t>𝐵</m:t>
                    </m:r>
                    <m:r>
                      <a:rPr lang="en-US" altLang="zh-CN" sz="1800" i="1" baseline="-25000" dirty="0" err="1" smtClean="0">
                        <a:latin typeface="Cambria Math"/>
                        <a:ea typeface="宋体" charset="-122"/>
                      </a:rPr>
                      <m:t>𝑠</m:t>
                    </m:r>
                  </m:oMath>
                </a14:m>
                <a:endParaRPr lang="en-US" altLang="zh-CN" sz="1800" baseline="-25000" dirty="0">
                  <a:ea typeface="宋体" charset="-122"/>
                </a:endParaRPr>
              </a:p>
              <a:p>
                <a:pPr lvl="2">
                  <a:lnSpc>
                    <a:spcPct val="130000"/>
                  </a:lnSpc>
                </a:pPr>
                <a:r>
                  <a:rPr lang="zh-CN" altLang="en-US" sz="1800" dirty="0">
                    <a:ea typeface="宋体" charset="-122"/>
                  </a:rPr>
                  <a:t>显然应该选块数小的表作为外表  </a:t>
                </a:r>
              </a:p>
              <a:p>
                <a:pPr>
                  <a:lnSpc>
                    <a:spcPct val="130000"/>
                  </a:lnSpc>
                </a:pPr>
                <a:endParaRPr lang="en-US" altLang="zh-CN" sz="2400" dirty="0">
                  <a:ea typeface="宋体" charset="-122"/>
                </a:endParaRPr>
              </a:p>
            </p:txBody>
          </p:sp>
        </mc:Choice>
        <mc:Fallback xmlns="">
          <p:sp>
            <p:nvSpPr>
              <p:cNvPr id="494595" name="Rectangle 3"/>
              <p:cNvSpPr>
                <a:spLocks noGrp="1" noRot="1" noChangeAspect="1" noMove="1" noResize="1" noEditPoints="1" noAdjustHandles="1" noChangeArrowheads="1" noChangeShapeType="1" noTextEdit="1"/>
              </p:cNvSpPr>
              <p:nvPr>
                <p:ph type="body" idx="1"/>
              </p:nvPr>
            </p:nvSpPr>
            <p:spPr>
              <a:xfrm>
                <a:off x="185738" y="1124744"/>
                <a:ext cx="8634734" cy="5276056"/>
              </a:xfrm>
              <a:blipFill rotWithShape="1">
                <a:blip r:embed="rId2"/>
                <a:stretch>
                  <a:fillRect t="-10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345794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en-US" sz="3200" dirty="0">
                <a:ea typeface="宋体" charset="-122"/>
              </a:rPr>
              <a:t>物理优化：基于代价的优化</a:t>
            </a:r>
            <a:r>
              <a:rPr lang="zh-CN" altLang="en-US" dirty="0">
                <a:ea typeface="宋体" charset="-122"/>
              </a:rPr>
              <a:t> </a:t>
            </a:r>
          </a:p>
        </p:txBody>
      </p:sp>
      <p:sp>
        <p:nvSpPr>
          <p:cNvPr id="480259" name="Rectangle 3"/>
          <p:cNvSpPr>
            <a:spLocks noGrp="1" noChangeArrowheads="1"/>
          </p:cNvSpPr>
          <p:nvPr>
            <p:ph type="body" idx="1"/>
          </p:nvPr>
        </p:nvSpPr>
        <p:spPr>
          <a:xfrm>
            <a:off x="185738" y="1124744"/>
            <a:ext cx="8562726"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30000"/>
              </a:lnSpc>
            </a:pPr>
            <a:r>
              <a:rPr lang="zh-CN" altLang="en-US" sz="2400" dirty="0">
                <a:ea typeface="宋体" charset="-122"/>
              </a:rPr>
              <a:t>启发式规则优化是定性的选择，适合解释执行的系统</a:t>
            </a:r>
          </a:p>
          <a:p>
            <a:pPr lvl="1">
              <a:lnSpc>
                <a:spcPct val="130000"/>
              </a:lnSpc>
            </a:pPr>
            <a:r>
              <a:rPr lang="zh-CN" altLang="en-US" sz="2000" dirty="0">
                <a:ea typeface="宋体" charset="-122"/>
              </a:rPr>
              <a:t>解释执行的系统，优化开销包含在查询总开销之中 </a:t>
            </a:r>
          </a:p>
          <a:p>
            <a:pPr>
              <a:lnSpc>
                <a:spcPct val="130000"/>
              </a:lnSpc>
            </a:pPr>
            <a:r>
              <a:rPr lang="zh-CN" altLang="en-US" sz="2400" dirty="0">
                <a:ea typeface="宋体" charset="-122"/>
              </a:rPr>
              <a:t>编译执行的系统中查询优化和查询执行是分开的</a:t>
            </a:r>
          </a:p>
          <a:p>
            <a:pPr lvl="1">
              <a:lnSpc>
                <a:spcPct val="130000"/>
              </a:lnSpc>
            </a:pPr>
            <a:r>
              <a:rPr lang="zh-CN" altLang="en-US" sz="2000" dirty="0">
                <a:ea typeface="宋体" charset="-122"/>
              </a:rPr>
              <a:t>可以采用精细复杂一些的基于代价的优化方法  </a:t>
            </a:r>
          </a:p>
        </p:txBody>
      </p:sp>
    </p:spTree>
    <p:extLst>
      <p:ext uri="{BB962C8B-B14F-4D97-AF65-F5344CB8AC3E}">
        <p14:creationId xmlns:p14="http://schemas.microsoft.com/office/powerpoint/2010/main" val="362645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sz="3200" dirty="0">
                <a:ea typeface="宋体" charset="-122"/>
              </a:rPr>
              <a:t>物理优化：基于代价的优化</a:t>
            </a:r>
          </a:p>
        </p:txBody>
      </p:sp>
      <p:sp>
        <p:nvSpPr>
          <p:cNvPr id="483331" name="Rectangle 3"/>
          <p:cNvSpPr>
            <a:spLocks noGrp="1" noChangeArrowheads="1"/>
          </p:cNvSpPr>
          <p:nvPr>
            <p:ph type="body" idx="1"/>
          </p:nvPr>
        </p:nvSpPr>
        <p:spPr>
          <a:xfrm>
            <a:off x="185738" y="1196752"/>
            <a:ext cx="8729662" cy="45365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基于代价的优化方法要计算各种操作算法的执行代价，与数据库的状态密切相关。</a:t>
            </a:r>
          </a:p>
          <a:p>
            <a:pPr>
              <a:lnSpc>
                <a:spcPts val="3500"/>
              </a:lnSpc>
            </a:pPr>
            <a:endParaRPr lang="zh-CN" altLang="en-US" sz="2400" dirty="0">
              <a:ea typeface="宋体" charset="-122"/>
            </a:endParaRPr>
          </a:p>
          <a:p>
            <a:pPr>
              <a:lnSpc>
                <a:spcPts val="3500"/>
              </a:lnSpc>
            </a:pPr>
            <a:r>
              <a:rPr lang="zh-CN" altLang="en-US" sz="2400" dirty="0">
                <a:ea typeface="宋体" charset="-122"/>
              </a:rPr>
              <a:t>统计估算相关的统计信息 </a:t>
            </a:r>
          </a:p>
          <a:p>
            <a:pPr lvl="1">
              <a:lnSpc>
                <a:spcPts val="3500"/>
              </a:lnSpc>
            </a:pPr>
            <a:r>
              <a:rPr lang="zh-CN" altLang="en-US" sz="2000" dirty="0">
                <a:ea typeface="宋体" charset="-122"/>
              </a:rPr>
              <a:t>对每个基本表</a:t>
            </a:r>
          </a:p>
          <a:p>
            <a:pPr lvl="2">
              <a:lnSpc>
                <a:spcPts val="3500"/>
              </a:lnSpc>
            </a:pPr>
            <a:r>
              <a:rPr lang="zh-CN" altLang="en-US" sz="1800" dirty="0">
                <a:ea typeface="宋体" charset="-122"/>
              </a:rPr>
              <a:t>该表的元组总数</a:t>
            </a:r>
            <a:r>
              <a:rPr lang="en-US" altLang="zh-CN" sz="1800" dirty="0">
                <a:ea typeface="宋体" charset="-122"/>
              </a:rPr>
              <a:t>(N)</a:t>
            </a:r>
          </a:p>
          <a:p>
            <a:pPr lvl="2">
              <a:lnSpc>
                <a:spcPts val="3500"/>
              </a:lnSpc>
            </a:pPr>
            <a:r>
              <a:rPr lang="zh-CN" altLang="en-US" sz="1800" dirty="0">
                <a:ea typeface="宋体" charset="-122"/>
              </a:rPr>
              <a:t>元组长度</a:t>
            </a:r>
            <a:r>
              <a:rPr lang="en-US" altLang="zh-CN" sz="1800" dirty="0">
                <a:ea typeface="宋体" charset="-122"/>
              </a:rPr>
              <a:t>(l)</a:t>
            </a:r>
          </a:p>
          <a:p>
            <a:pPr lvl="2">
              <a:lnSpc>
                <a:spcPts val="3500"/>
              </a:lnSpc>
            </a:pPr>
            <a:r>
              <a:rPr lang="zh-CN" altLang="en-US" sz="1800" dirty="0">
                <a:ea typeface="宋体" charset="-122"/>
              </a:rPr>
              <a:t>占用的块数</a:t>
            </a:r>
            <a:r>
              <a:rPr lang="en-US" altLang="zh-CN" sz="1800" dirty="0">
                <a:ea typeface="宋体" charset="-122"/>
              </a:rPr>
              <a:t>(B)</a:t>
            </a:r>
          </a:p>
          <a:p>
            <a:pPr lvl="2">
              <a:lnSpc>
                <a:spcPts val="3500"/>
              </a:lnSpc>
            </a:pPr>
            <a:r>
              <a:rPr lang="zh-CN" altLang="en-US" sz="1800" dirty="0">
                <a:ea typeface="宋体" charset="-122"/>
              </a:rPr>
              <a:t>占用的溢出块数</a:t>
            </a:r>
            <a:r>
              <a:rPr lang="en-US" altLang="zh-CN" sz="1800" dirty="0">
                <a:ea typeface="宋体" charset="-122"/>
              </a:rPr>
              <a:t>(BO)</a:t>
            </a:r>
          </a:p>
        </p:txBody>
      </p:sp>
    </p:spTree>
    <p:extLst>
      <p:ext uri="{BB962C8B-B14F-4D97-AF65-F5344CB8AC3E}">
        <p14:creationId xmlns:p14="http://schemas.microsoft.com/office/powerpoint/2010/main" val="1451954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sz="3200" dirty="0">
                <a:ea typeface="宋体" charset="-122"/>
              </a:rPr>
              <a:t>物理优化：基于代价的优化</a:t>
            </a:r>
          </a:p>
        </p:txBody>
      </p:sp>
      <p:sp>
        <p:nvSpPr>
          <p:cNvPr id="495619" name="Rectangle 3"/>
          <p:cNvSpPr>
            <a:spLocks noGrp="1" noChangeArrowheads="1"/>
          </p:cNvSpPr>
          <p:nvPr>
            <p:ph type="body" idx="1"/>
          </p:nvPr>
        </p:nvSpPr>
        <p:spPr>
          <a:xfrm>
            <a:off x="185738" y="1124745"/>
            <a:ext cx="8729662" cy="47525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500"/>
              </a:lnSpc>
            </a:pPr>
            <a:r>
              <a:rPr lang="zh-CN" altLang="en-US" sz="2000" dirty="0">
                <a:ea typeface="宋体" charset="-122"/>
              </a:rPr>
              <a:t>对基本表的每个列</a:t>
            </a:r>
          </a:p>
          <a:p>
            <a:pPr lvl="2">
              <a:lnSpc>
                <a:spcPts val="3500"/>
              </a:lnSpc>
            </a:pPr>
            <a:r>
              <a:rPr lang="zh-CN" altLang="en-US" sz="1800" dirty="0">
                <a:ea typeface="宋体" charset="-122"/>
              </a:rPr>
              <a:t>该列不同值的个数</a:t>
            </a:r>
            <a:r>
              <a:rPr lang="en-US" altLang="zh-CN" sz="1800" dirty="0">
                <a:ea typeface="宋体" charset="-122"/>
              </a:rPr>
              <a:t>(m)</a:t>
            </a:r>
          </a:p>
          <a:p>
            <a:pPr lvl="2">
              <a:lnSpc>
                <a:spcPts val="3500"/>
              </a:lnSpc>
            </a:pPr>
            <a:r>
              <a:rPr lang="zh-CN" altLang="en-US" sz="1800" dirty="0">
                <a:ea typeface="宋体" charset="-122"/>
              </a:rPr>
              <a:t>选择率</a:t>
            </a:r>
            <a:r>
              <a:rPr lang="en-US" altLang="zh-CN" sz="1800" dirty="0">
                <a:ea typeface="宋体" charset="-122"/>
              </a:rPr>
              <a:t>(f)</a:t>
            </a:r>
          </a:p>
          <a:p>
            <a:pPr lvl="3">
              <a:lnSpc>
                <a:spcPts val="3500"/>
              </a:lnSpc>
            </a:pPr>
            <a:r>
              <a:rPr lang="zh-CN" altLang="en-US" sz="1800" dirty="0"/>
              <a:t>如果不同值的分布是均匀的，</a:t>
            </a:r>
            <a:r>
              <a:rPr lang="en-US" altLang="zh-CN" sz="1800" dirty="0"/>
              <a:t>f</a:t>
            </a:r>
            <a:r>
              <a:rPr lang="zh-CN" altLang="en-US" sz="1800" dirty="0"/>
              <a:t>＝</a:t>
            </a:r>
            <a:r>
              <a:rPr lang="en-US" altLang="zh-CN" sz="1800" dirty="0"/>
              <a:t>1/m</a:t>
            </a:r>
          </a:p>
          <a:p>
            <a:pPr lvl="3">
              <a:lnSpc>
                <a:spcPts val="3500"/>
              </a:lnSpc>
            </a:pPr>
            <a:r>
              <a:rPr lang="zh-CN" altLang="en-US" sz="1800" dirty="0"/>
              <a:t>如果不同值的分布不均匀，则每个值的选择率＝具有该值的元组数</a:t>
            </a:r>
            <a:r>
              <a:rPr lang="en-US" altLang="zh-CN" sz="1800" dirty="0"/>
              <a:t>/N</a:t>
            </a:r>
          </a:p>
          <a:p>
            <a:pPr lvl="2">
              <a:lnSpc>
                <a:spcPts val="3500"/>
              </a:lnSpc>
            </a:pPr>
            <a:r>
              <a:rPr lang="zh-CN" altLang="en-US" sz="1800" dirty="0">
                <a:ea typeface="宋体" charset="-122"/>
              </a:rPr>
              <a:t>该列最大值</a:t>
            </a:r>
          </a:p>
          <a:p>
            <a:pPr lvl="2">
              <a:lnSpc>
                <a:spcPts val="3500"/>
              </a:lnSpc>
            </a:pPr>
            <a:r>
              <a:rPr lang="zh-CN" altLang="en-US" sz="1800" dirty="0">
                <a:ea typeface="宋体" charset="-122"/>
              </a:rPr>
              <a:t>该列最小值</a:t>
            </a:r>
          </a:p>
          <a:p>
            <a:pPr lvl="2">
              <a:lnSpc>
                <a:spcPts val="3500"/>
              </a:lnSpc>
            </a:pPr>
            <a:r>
              <a:rPr lang="zh-CN" altLang="en-US" sz="1800" dirty="0">
                <a:ea typeface="宋体" charset="-122"/>
              </a:rPr>
              <a:t>该列上是否已经建立了索引</a:t>
            </a:r>
          </a:p>
          <a:p>
            <a:pPr lvl="2">
              <a:lnSpc>
                <a:spcPts val="3500"/>
              </a:lnSpc>
            </a:pPr>
            <a:r>
              <a:rPr lang="zh-CN" altLang="en-US" sz="1800" dirty="0">
                <a:ea typeface="宋体" charset="-122"/>
              </a:rPr>
              <a:t>索引类型（</a:t>
            </a:r>
            <a:r>
              <a:rPr lang="en-US" altLang="zh-CN" sz="1800" dirty="0">
                <a:ea typeface="宋体" charset="-122"/>
              </a:rPr>
              <a:t>B+</a:t>
            </a:r>
            <a:r>
              <a:rPr lang="zh-CN" altLang="en-US" sz="1800" dirty="0">
                <a:ea typeface="宋体" charset="-122"/>
              </a:rPr>
              <a:t>树索引、</a:t>
            </a:r>
            <a:r>
              <a:rPr lang="en-US" altLang="zh-CN" sz="1800" dirty="0">
                <a:ea typeface="宋体" charset="-122"/>
              </a:rPr>
              <a:t>Hash</a:t>
            </a:r>
            <a:r>
              <a:rPr lang="zh-CN" altLang="en-US" sz="1800" dirty="0">
                <a:ea typeface="宋体" charset="-122"/>
              </a:rPr>
              <a:t>索引、聚集索引）</a:t>
            </a:r>
            <a:endParaRPr lang="en-US" altLang="zh-CN" sz="1800" dirty="0">
              <a:ea typeface="宋体" charset="-122"/>
            </a:endParaRPr>
          </a:p>
        </p:txBody>
      </p:sp>
    </p:spTree>
    <p:extLst>
      <p:ext uri="{BB962C8B-B14F-4D97-AF65-F5344CB8AC3E}">
        <p14:creationId xmlns:p14="http://schemas.microsoft.com/office/powerpoint/2010/main" val="271299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sz="3200" dirty="0">
                <a:ea typeface="宋体" charset="-122"/>
              </a:rPr>
              <a:t>物理优化：基于代价的优化</a:t>
            </a:r>
          </a:p>
        </p:txBody>
      </p:sp>
      <p:sp>
        <p:nvSpPr>
          <p:cNvPr id="501763" name="Rectangle 3"/>
          <p:cNvSpPr>
            <a:spLocks noGrp="1" noChangeArrowheads="1"/>
          </p:cNvSpPr>
          <p:nvPr>
            <p:ph type="body" idx="1"/>
          </p:nvPr>
        </p:nvSpPr>
        <p:spPr>
          <a:xfrm>
            <a:off x="323528" y="1124744"/>
            <a:ext cx="8496944"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ct val="130000"/>
              </a:lnSpc>
            </a:pPr>
            <a:r>
              <a:rPr lang="zh-CN" altLang="en-US" sz="2000" dirty="0">
                <a:ea typeface="宋体" charset="-122"/>
              </a:rPr>
              <a:t>对索引（如</a:t>
            </a:r>
            <a:r>
              <a:rPr lang="en-US" altLang="zh-CN" sz="2000" dirty="0">
                <a:ea typeface="宋体" charset="-122"/>
              </a:rPr>
              <a:t>B+</a:t>
            </a:r>
            <a:r>
              <a:rPr lang="zh-CN" altLang="en-US" sz="2000" dirty="0">
                <a:ea typeface="宋体" charset="-122"/>
              </a:rPr>
              <a:t>树索引）</a:t>
            </a:r>
            <a:endParaRPr lang="en-US" altLang="zh-CN" sz="2000" dirty="0">
              <a:ea typeface="宋体" charset="-122"/>
            </a:endParaRPr>
          </a:p>
          <a:p>
            <a:pPr lvl="2">
              <a:lnSpc>
                <a:spcPct val="130000"/>
              </a:lnSpc>
            </a:pPr>
            <a:r>
              <a:rPr lang="zh-CN" altLang="en-US" sz="1800" dirty="0">
                <a:ea typeface="宋体" charset="-122"/>
              </a:rPr>
              <a:t>索引的层数</a:t>
            </a:r>
            <a:r>
              <a:rPr lang="en-US" altLang="zh-CN" sz="1800" dirty="0">
                <a:ea typeface="宋体" charset="-122"/>
              </a:rPr>
              <a:t>(L)</a:t>
            </a:r>
          </a:p>
          <a:p>
            <a:pPr lvl="2">
              <a:lnSpc>
                <a:spcPct val="130000"/>
              </a:lnSpc>
            </a:pPr>
            <a:r>
              <a:rPr lang="zh-CN" altLang="en-US" sz="1800" dirty="0">
                <a:ea typeface="宋体" charset="-122"/>
              </a:rPr>
              <a:t>不同索引值的个数</a:t>
            </a:r>
          </a:p>
          <a:p>
            <a:pPr lvl="2">
              <a:lnSpc>
                <a:spcPct val="130000"/>
              </a:lnSpc>
            </a:pPr>
            <a:r>
              <a:rPr lang="zh-CN" altLang="en-US" sz="1800" dirty="0">
                <a:ea typeface="宋体" charset="-122"/>
              </a:rPr>
              <a:t>索引的选择基数</a:t>
            </a:r>
            <a:r>
              <a:rPr lang="en-US" altLang="zh-CN" sz="1800" dirty="0">
                <a:ea typeface="宋体" charset="-122"/>
              </a:rPr>
              <a:t>S</a:t>
            </a:r>
            <a:r>
              <a:rPr lang="zh-CN" altLang="en-US" sz="1800" dirty="0">
                <a:ea typeface="宋体" charset="-122"/>
              </a:rPr>
              <a:t>（有</a:t>
            </a:r>
            <a:r>
              <a:rPr lang="en-US" altLang="zh-CN" sz="1800" dirty="0">
                <a:ea typeface="宋体" charset="-122"/>
              </a:rPr>
              <a:t>S</a:t>
            </a:r>
            <a:r>
              <a:rPr lang="zh-CN" altLang="en-US" sz="1800" dirty="0">
                <a:ea typeface="宋体" charset="-122"/>
              </a:rPr>
              <a:t>个元组具有某个索引值）</a:t>
            </a:r>
            <a:endParaRPr lang="en-US" altLang="zh-CN" sz="1800" dirty="0">
              <a:ea typeface="宋体" charset="-122"/>
            </a:endParaRPr>
          </a:p>
          <a:p>
            <a:pPr lvl="2">
              <a:lnSpc>
                <a:spcPct val="130000"/>
              </a:lnSpc>
            </a:pPr>
            <a:r>
              <a:rPr lang="zh-CN" altLang="en-US" sz="1800" dirty="0">
                <a:ea typeface="宋体" charset="-122"/>
              </a:rPr>
              <a:t>索引的叶结点数（</a:t>
            </a:r>
            <a:r>
              <a:rPr lang="en-US" altLang="zh-CN" sz="1800" dirty="0">
                <a:ea typeface="宋体" charset="-122"/>
              </a:rPr>
              <a:t>Y</a:t>
            </a:r>
            <a:r>
              <a:rPr lang="zh-CN" altLang="en-US" sz="1800" dirty="0">
                <a:ea typeface="宋体" charset="-122"/>
              </a:rPr>
              <a:t>）</a:t>
            </a:r>
            <a:r>
              <a:rPr lang="en-US" altLang="zh-CN" sz="1800" dirty="0">
                <a:ea typeface="宋体" charset="-122"/>
              </a:rPr>
              <a:t> </a:t>
            </a:r>
          </a:p>
          <a:p>
            <a:pPr>
              <a:lnSpc>
                <a:spcPct val="130000"/>
              </a:lnSpc>
            </a:pPr>
            <a:endParaRPr lang="en-US" altLang="zh-CN" sz="2400" dirty="0">
              <a:ea typeface="宋体" charset="-122"/>
            </a:endParaRPr>
          </a:p>
        </p:txBody>
      </p:sp>
    </p:spTree>
    <p:extLst>
      <p:ext uri="{BB962C8B-B14F-4D97-AF65-F5344CB8AC3E}">
        <p14:creationId xmlns:p14="http://schemas.microsoft.com/office/powerpoint/2010/main" val="896345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sz="3200" dirty="0">
                <a:ea typeface="宋体" charset="-122"/>
              </a:rPr>
              <a:t>物理优化：基于代价的优化</a:t>
            </a:r>
          </a:p>
        </p:txBody>
      </p:sp>
      <p:sp>
        <p:nvSpPr>
          <p:cNvPr id="484355" name="Rectangle 3"/>
          <p:cNvSpPr>
            <a:spLocks noGrp="1" noChangeArrowheads="1"/>
          </p:cNvSpPr>
          <p:nvPr>
            <p:ph type="body" idx="1"/>
          </p:nvPr>
        </p:nvSpPr>
        <p:spPr>
          <a:xfrm>
            <a:off x="185738" y="1196752"/>
            <a:ext cx="8729662" cy="20162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30000"/>
              </a:lnSpc>
            </a:pPr>
            <a:r>
              <a:rPr lang="zh-CN" altLang="en-US" sz="2400" dirty="0">
                <a:ea typeface="宋体" charset="-122"/>
              </a:rPr>
              <a:t>代价估算</a:t>
            </a:r>
          </a:p>
          <a:p>
            <a:pPr lvl="1">
              <a:lnSpc>
                <a:spcPct val="130000"/>
              </a:lnSpc>
            </a:pPr>
            <a:r>
              <a:rPr lang="zh-CN" altLang="en-US" sz="2000" dirty="0">
                <a:ea typeface="宋体" charset="-122"/>
              </a:rPr>
              <a:t>全表扫描算法的代价估算公式</a:t>
            </a:r>
          </a:p>
          <a:p>
            <a:pPr lvl="2">
              <a:lnSpc>
                <a:spcPct val="130000"/>
              </a:lnSpc>
            </a:pPr>
            <a:r>
              <a:rPr lang="zh-CN" altLang="en-US" sz="2000" dirty="0">
                <a:ea typeface="宋体" charset="-122"/>
              </a:rPr>
              <a:t>如果基本表大小为</a:t>
            </a:r>
            <a:r>
              <a:rPr lang="en-US" altLang="zh-CN" sz="2000" dirty="0">
                <a:ea typeface="宋体" charset="-122"/>
              </a:rPr>
              <a:t>B</a:t>
            </a:r>
            <a:r>
              <a:rPr lang="zh-CN" altLang="en-US" sz="2000" dirty="0">
                <a:ea typeface="宋体" charset="-122"/>
              </a:rPr>
              <a:t>块，全表扫描算法的代价 </a:t>
            </a:r>
            <a:r>
              <a:rPr lang="en-US" altLang="zh-CN" sz="2000" dirty="0">
                <a:ea typeface="宋体" charset="-122"/>
              </a:rPr>
              <a:t>cost</a:t>
            </a:r>
            <a:r>
              <a:rPr lang="zh-CN" altLang="en-US" sz="2000" dirty="0">
                <a:ea typeface="宋体" charset="-122"/>
              </a:rPr>
              <a:t>＝</a:t>
            </a:r>
            <a:r>
              <a:rPr lang="en-US" altLang="zh-CN" sz="2000" dirty="0">
                <a:ea typeface="宋体" charset="-122"/>
              </a:rPr>
              <a:t>B</a:t>
            </a:r>
          </a:p>
          <a:p>
            <a:pPr lvl="2">
              <a:lnSpc>
                <a:spcPct val="130000"/>
              </a:lnSpc>
            </a:pPr>
            <a:r>
              <a:rPr lang="zh-CN" altLang="en-US" sz="2000" dirty="0">
                <a:ea typeface="宋体" charset="-122"/>
              </a:rPr>
              <a:t>如果选择条件是“码＝值”，那么平均搜索代价 </a:t>
            </a:r>
            <a:r>
              <a:rPr lang="en-US" altLang="zh-CN" sz="2000" dirty="0">
                <a:ea typeface="宋体" charset="-122"/>
              </a:rPr>
              <a:t>cost</a:t>
            </a:r>
            <a:r>
              <a:rPr lang="zh-CN" altLang="en-US" sz="2000" dirty="0">
                <a:ea typeface="宋体" charset="-122"/>
              </a:rPr>
              <a:t>＝</a:t>
            </a:r>
            <a:r>
              <a:rPr lang="en-US" altLang="zh-CN" sz="2000" dirty="0">
                <a:ea typeface="宋体" charset="-122"/>
              </a:rPr>
              <a:t>B/2</a:t>
            </a:r>
          </a:p>
          <a:p>
            <a:pPr>
              <a:lnSpc>
                <a:spcPct val="130000"/>
              </a:lnSpc>
            </a:pPr>
            <a:endParaRPr lang="en-US" altLang="zh-CN" sz="2400" dirty="0">
              <a:ea typeface="宋体" charset="-122"/>
            </a:endParaRPr>
          </a:p>
        </p:txBody>
      </p:sp>
    </p:spTree>
    <p:extLst>
      <p:ext uri="{BB962C8B-B14F-4D97-AF65-F5344CB8AC3E}">
        <p14:creationId xmlns:p14="http://schemas.microsoft.com/office/powerpoint/2010/main" val="3427927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sz="3200" dirty="0">
                <a:ea typeface="宋体" charset="-122"/>
              </a:rPr>
              <a:t>物理优化：基于代价的优化</a:t>
            </a:r>
          </a:p>
        </p:txBody>
      </p:sp>
      <p:sp>
        <p:nvSpPr>
          <p:cNvPr id="486403" name="Rectangle 3"/>
          <p:cNvSpPr>
            <a:spLocks noGrp="1" noChangeArrowheads="1"/>
          </p:cNvSpPr>
          <p:nvPr>
            <p:ph type="body" idx="1"/>
          </p:nvPr>
        </p:nvSpPr>
        <p:spPr>
          <a:xfrm>
            <a:off x="185738" y="1124744"/>
            <a:ext cx="8729662"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索引扫描算法的代价估算公式</a:t>
            </a:r>
          </a:p>
          <a:p>
            <a:pPr lvl="1">
              <a:lnSpc>
                <a:spcPts val="3500"/>
              </a:lnSpc>
            </a:pPr>
            <a:r>
              <a:rPr lang="zh-CN" altLang="en-US" sz="2000" dirty="0">
                <a:ea typeface="宋体" charset="-122"/>
              </a:rPr>
              <a:t>如果选择条件是码＝值</a:t>
            </a:r>
          </a:p>
          <a:p>
            <a:pPr lvl="2">
              <a:lnSpc>
                <a:spcPts val="3500"/>
              </a:lnSpc>
            </a:pPr>
            <a:r>
              <a:rPr lang="zh-CN" altLang="en-US" sz="1800" dirty="0">
                <a:ea typeface="宋体" charset="-122"/>
              </a:rPr>
              <a:t>则采用该表的主索引</a:t>
            </a:r>
          </a:p>
          <a:p>
            <a:pPr lvl="2">
              <a:lnSpc>
                <a:spcPts val="3500"/>
              </a:lnSpc>
            </a:pPr>
            <a:r>
              <a:rPr lang="zh-CN" altLang="en-US" sz="1800" dirty="0">
                <a:ea typeface="宋体" charset="-122"/>
              </a:rPr>
              <a:t>若为</a:t>
            </a:r>
            <a:r>
              <a:rPr lang="en-US" altLang="zh-CN" sz="1800" dirty="0">
                <a:ea typeface="宋体" charset="-122"/>
              </a:rPr>
              <a:t>B+</a:t>
            </a:r>
            <a:r>
              <a:rPr lang="zh-CN" altLang="en-US" sz="1800" dirty="0">
                <a:ea typeface="宋体" charset="-122"/>
              </a:rPr>
              <a:t>树，层数为</a:t>
            </a:r>
            <a:r>
              <a:rPr lang="en-US" altLang="zh-CN" sz="1800" dirty="0">
                <a:ea typeface="宋体" charset="-122"/>
              </a:rPr>
              <a:t>L</a:t>
            </a:r>
            <a:r>
              <a:rPr lang="zh-CN" altLang="en-US" sz="1800" dirty="0">
                <a:ea typeface="宋体" charset="-122"/>
              </a:rPr>
              <a:t>，需要存取</a:t>
            </a:r>
            <a:r>
              <a:rPr lang="en-US" altLang="zh-CN" sz="1800" dirty="0">
                <a:ea typeface="宋体" charset="-122"/>
              </a:rPr>
              <a:t>B+</a:t>
            </a:r>
            <a:r>
              <a:rPr lang="zh-CN" altLang="en-US" sz="1800" dirty="0">
                <a:ea typeface="宋体" charset="-122"/>
              </a:rPr>
              <a:t>树中从根结点到叶结点</a:t>
            </a:r>
            <a:r>
              <a:rPr lang="en-US" altLang="zh-CN" sz="1800" dirty="0">
                <a:ea typeface="宋体" charset="-122"/>
              </a:rPr>
              <a:t>L</a:t>
            </a:r>
            <a:r>
              <a:rPr lang="zh-CN" altLang="en-US" sz="1800" dirty="0">
                <a:ea typeface="宋体" charset="-122"/>
              </a:rPr>
              <a:t>块，再加上基本表中该元组所在的那一块，所以</a:t>
            </a:r>
            <a:r>
              <a:rPr lang="en-US" altLang="zh-CN" sz="1800" dirty="0">
                <a:ea typeface="宋体" charset="-122"/>
              </a:rPr>
              <a:t>cost=L+1</a:t>
            </a:r>
          </a:p>
          <a:p>
            <a:pPr lvl="1">
              <a:lnSpc>
                <a:spcPts val="3500"/>
              </a:lnSpc>
            </a:pPr>
            <a:r>
              <a:rPr lang="zh-CN" altLang="en-US" sz="2000" dirty="0">
                <a:ea typeface="宋体" charset="-122"/>
              </a:rPr>
              <a:t>如果选择条件涉及非码属性</a:t>
            </a:r>
          </a:p>
          <a:p>
            <a:pPr lvl="2">
              <a:lnSpc>
                <a:spcPts val="3500"/>
              </a:lnSpc>
            </a:pPr>
            <a:r>
              <a:rPr lang="zh-CN" altLang="en-US" sz="1800" dirty="0">
                <a:ea typeface="宋体" charset="-122"/>
              </a:rPr>
              <a:t>若为</a:t>
            </a:r>
            <a:r>
              <a:rPr lang="en-US" altLang="zh-CN" sz="1800" dirty="0">
                <a:ea typeface="宋体" charset="-122"/>
              </a:rPr>
              <a:t>B+</a:t>
            </a:r>
            <a:r>
              <a:rPr lang="zh-CN" altLang="en-US" sz="1800" dirty="0">
                <a:ea typeface="宋体" charset="-122"/>
              </a:rPr>
              <a:t>树索引，选择条件是相等比较，</a:t>
            </a:r>
            <a:r>
              <a:rPr lang="en-US" altLang="zh-CN" sz="1800" dirty="0">
                <a:ea typeface="宋体" charset="-122"/>
              </a:rPr>
              <a:t>S</a:t>
            </a:r>
            <a:r>
              <a:rPr lang="zh-CN" altLang="en-US" sz="1800" dirty="0">
                <a:ea typeface="宋体" charset="-122"/>
              </a:rPr>
              <a:t>是索引的选择基数（有</a:t>
            </a:r>
            <a:r>
              <a:rPr lang="en-US" altLang="zh-CN" sz="1800" dirty="0">
                <a:ea typeface="宋体" charset="-122"/>
              </a:rPr>
              <a:t>S</a:t>
            </a:r>
            <a:r>
              <a:rPr lang="zh-CN" altLang="en-US" sz="1800" dirty="0">
                <a:ea typeface="宋体" charset="-122"/>
              </a:rPr>
              <a:t>个元组满足条件）</a:t>
            </a:r>
            <a:endParaRPr lang="en-US" altLang="zh-CN" sz="1800" dirty="0">
              <a:ea typeface="宋体" charset="-122"/>
            </a:endParaRPr>
          </a:p>
          <a:p>
            <a:pPr lvl="2">
              <a:lnSpc>
                <a:spcPts val="3500"/>
              </a:lnSpc>
            </a:pPr>
            <a:r>
              <a:rPr lang="zh-CN" altLang="en-US" sz="1800" dirty="0">
                <a:ea typeface="宋体" charset="-122"/>
              </a:rPr>
              <a:t>最坏的情况下，满足条件的元组可能会保存在不同的块上，此时，</a:t>
            </a:r>
            <a:r>
              <a:rPr lang="en-US" altLang="zh-CN" sz="1800" dirty="0">
                <a:ea typeface="宋体" charset="-122"/>
              </a:rPr>
              <a:t>cost=L+S </a:t>
            </a:r>
          </a:p>
        </p:txBody>
      </p:sp>
    </p:spTree>
    <p:extLst>
      <p:ext uri="{BB962C8B-B14F-4D97-AF65-F5344CB8AC3E}">
        <p14:creationId xmlns:p14="http://schemas.microsoft.com/office/powerpoint/2010/main" val="1718023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sz="3200" dirty="0">
                <a:ea typeface="宋体" charset="-122"/>
              </a:rPr>
              <a:t>物理优化：基于代价的优化</a:t>
            </a:r>
          </a:p>
        </p:txBody>
      </p:sp>
      <mc:AlternateContent xmlns:mc="http://schemas.openxmlformats.org/markup-compatibility/2006" xmlns:a14="http://schemas.microsoft.com/office/drawing/2010/main">
        <mc:Choice Requires="a14">
          <p:sp>
            <p:nvSpPr>
              <p:cNvPr id="496643" name="Rectangle 3"/>
              <p:cNvSpPr>
                <a:spLocks noGrp="1" noChangeArrowheads="1"/>
              </p:cNvSpPr>
              <p:nvPr>
                <p:ph type="body" idx="1"/>
              </p:nvPr>
            </p:nvSpPr>
            <p:spPr>
              <a:xfrm>
                <a:off x="185738" y="1124744"/>
                <a:ext cx="8729662" cy="5276056"/>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lnSpc>
                    <a:spcPts val="3500"/>
                  </a:lnSpc>
                </a:pPr>
                <a:r>
                  <a:rPr lang="zh-CN" altLang="en-US" sz="2000" dirty="0">
                    <a:ea typeface="宋体" charset="-122"/>
                  </a:rPr>
                  <a:t>如果比较条件是＞，＞＝，＜，＜＝操作</a:t>
                </a:r>
              </a:p>
              <a:p>
                <a:pPr lvl="2">
                  <a:lnSpc>
                    <a:spcPts val="3500"/>
                  </a:lnSpc>
                </a:pPr>
                <a:r>
                  <a:rPr lang="zh-CN" altLang="en-US" sz="1800" dirty="0">
                    <a:ea typeface="宋体" charset="-122"/>
                  </a:rPr>
                  <a:t>假设有一半的元组满足条件就要存取一半的叶结点</a:t>
                </a:r>
              </a:p>
              <a:p>
                <a:pPr lvl="2">
                  <a:lnSpc>
                    <a:spcPts val="3500"/>
                  </a:lnSpc>
                </a:pPr>
                <a:r>
                  <a:rPr lang="zh-CN" altLang="en-US" sz="1800" dirty="0">
                    <a:ea typeface="宋体" charset="-122"/>
                  </a:rPr>
                  <a:t>通过索引访问一半的表存储块</a:t>
                </a:r>
                <a14:m>
                  <m:oMath xmlns:m="http://schemas.openxmlformats.org/officeDocument/2006/math">
                    <m:r>
                      <a:rPr lang="en-US" altLang="zh-CN" sz="1800" i="1" dirty="0" smtClean="0">
                        <a:latin typeface="Cambria Math"/>
                        <a:ea typeface="宋体" charset="-122"/>
                      </a:rPr>
                      <m:t>𝑐𝑜𝑠𝑡</m:t>
                    </m:r>
                    <m:r>
                      <a:rPr lang="en-US" altLang="zh-CN" sz="1800" i="1" dirty="0" smtClean="0">
                        <a:latin typeface="Cambria Math"/>
                        <a:ea typeface="宋体" charset="-122"/>
                      </a:rPr>
                      <m:t>=</m:t>
                    </m:r>
                    <m:r>
                      <a:rPr lang="en-US" altLang="zh-CN" sz="1800" i="1" dirty="0" smtClean="0">
                        <a:latin typeface="Cambria Math"/>
                        <a:ea typeface="宋体" charset="-122"/>
                      </a:rPr>
                      <m:t>𝐿</m:t>
                    </m:r>
                    <m:r>
                      <a:rPr lang="en-US" altLang="zh-CN" sz="1800" i="1" dirty="0" smtClean="0">
                        <a:latin typeface="Cambria Math"/>
                        <a:ea typeface="宋体" charset="-122"/>
                      </a:rPr>
                      <m:t>+</m:t>
                    </m:r>
                    <m:r>
                      <a:rPr lang="en-US" altLang="zh-CN" sz="1800" i="1" dirty="0" smtClean="0">
                        <a:latin typeface="Cambria Math"/>
                        <a:ea typeface="宋体" charset="-122"/>
                      </a:rPr>
                      <m:t>𝑌</m:t>
                    </m:r>
                    <m:r>
                      <a:rPr lang="en-US" altLang="zh-CN" sz="1800" i="1" dirty="0" smtClean="0">
                        <a:latin typeface="Cambria Math"/>
                        <a:ea typeface="宋体" charset="-122"/>
                      </a:rPr>
                      <m:t>/2+</m:t>
                    </m:r>
                    <m:r>
                      <a:rPr lang="en-US" altLang="zh-CN" sz="1800" i="1" dirty="0" smtClean="0">
                        <a:latin typeface="Cambria Math"/>
                        <a:ea typeface="宋体" charset="-122"/>
                      </a:rPr>
                      <m:t>𝐵</m:t>
                    </m:r>
                    <m:r>
                      <a:rPr lang="en-US" altLang="zh-CN" sz="1800" i="1" dirty="0" smtClean="0">
                        <a:latin typeface="Cambria Math"/>
                        <a:ea typeface="宋体" charset="-122"/>
                      </a:rPr>
                      <m:t>/2</m:t>
                    </m:r>
                  </m:oMath>
                </a14:m>
                <a:endParaRPr lang="en-US" altLang="zh-CN" sz="1800" dirty="0">
                  <a:ea typeface="宋体" charset="-122"/>
                </a:endParaRPr>
              </a:p>
              <a:p>
                <a:pPr lvl="2">
                  <a:lnSpc>
                    <a:spcPts val="3500"/>
                  </a:lnSpc>
                </a:pPr>
                <a:r>
                  <a:rPr lang="zh-CN" altLang="en-US" sz="1800" dirty="0">
                    <a:ea typeface="宋体" charset="-122"/>
                  </a:rPr>
                  <a:t>如果可以获得更准确的选择基数，可以进一步修正</a:t>
                </a:r>
                <a:r>
                  <a:rPr lang="en-US" altLang="zh-CN" sz="1800" dirty="0">
                    <a:ea typeface="宋体" charset="-122"/>
                  </a:rPr>
                  <a:t>Y/2</a:t>
                </a:r>
                <a:r>
                  <a:rPr lang="zh-CN" altLang="en-US" sz="1800" dirty="0">
                    <a:ea typeface="宋体" charset="-122"/>
                  </a:rPr>
                  <a:t>与</a:t>
                </a:r>
                <a:r>
                  <a:rPr lang="en-US" altLang="zh-CN" sz="1800" dirty="0">
                    <a:ea typeface="宋体" charset="-122"/>
                  </a:rPr>
                  <a:t>B/2</a:t>
                </a:r>
              </a:p>
            </p:txBody>
          </p:sp>
        </mc:Choice>
        <mc:Fallback xmlns="">
          <p:sp>
            <p:nvSpPr>
              <p:cNvPr id="496643" name="Rectangle 3"/>
              <p:cNvSpPr>
                <a:spLocks noGrp="1" noRot="1" noChangeAspect="1" noMove="1" noResize="1" noEditPoints="1" noAdjustHandles="1" noChangeArrowheads="1" noChangeShapeType="1" noTextEdit="1"/>
              </p:cNvSpPr>
              <p:nvPr>
                <p:ph type="body" idx="1"/>
              </p:nvPr>
            </p:nvSpPr>
            <p:spPr>
              <a:xfrm>
                <a:off x="185738" y="1124744"/>
                <a:ext cx="8729662" cy="5276056"/>
              </a:xfrm>
              <a:blipFill rotWithShape="1">
                <a:blip r:embed="rId2"/>
                <a:stretch>
                  <a:fillRect t="-3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998378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sz="3200" dirty="0">
                <a:ea typeface="宋体" charset="-122"/>
              </a:rPr>
              <a:t>物理优化：基于代价的优化</a:t>
            </a:r>
          </a:p>
        </p:txBody>
      </p:sp>
      <mc:AlternateContent xmlns:mc="http://schemas.openxmlformats.org/markup-compatibility/2006" xmlns:a14="http://schemas.microsoft.com/office/drawing/2010/main">
        <mc:Choice Requires="a14">
          <p:sp>
            <p:nvSpPr>
              <p:cNvPr id="487427" name="Rectangle 3"/>
              <p:cNvSpPr>
                <a:spLocks noGrp="1" noChangeArrowheads="1"/>
              </p:cNvSpPr>
              <p:nvPr>
                <p:ph type="body" idx="1"/>
              </p:nvPr>
            </p:nvSpPr>
            <p:spPr>
              <a:xfrm>
                <a:off x="185738" y="1124744"/>
                <a:ext cx="8729662" cy="5276056"/>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嵌套循环连接算法的代价估算公式</a:t>
                </a:r>
              </a:p>
              <a:p>
                <a:pPr lvl="1">
                  <a:lnSpc>
                    <a:spcPts val="3500"/>
                  </a:lnSpc>
                </a:pPr>
                <a:r>
                  <a:rPr lang="zh-CN" altLang="en-US" sz="2000" dirty="0">
                    <a:ea typeface="宋体" charset="-122"/>
                  </a:rPr>
                  <a:t>嵌套循环连接算法的代价：</a:t>
                </a:r>
                <a14:m>
                  <m:oMath xmlns:m="http://schemas.openxmlformats.org/officeDocument/2006/math">
                    <m:r>
                      <a:rPr lang="en-US" altLang="zh-CN" sz="2000" i="1" dirty="0" smtClean="0">
                        <a:latin typeface="Cambria Math"/>
                        <a:ea typeface="宋体" charset="-122"/>
                      </a:rPr>
                      <m:t>𝑐𝑜𝑠𝑡</m:t>
                    </m:r>
                    <m:r>
                      <a:rPr lang="zh-CN" altLang="en-US" sz="2000" i="1" dirty="0">
                        <a:latin typeface="Cambria Math"/>
                        <a:ea typeface="宋体" charset="-122"/>
                      </a:rPr>
                      <m:t>＝</m:t>
                    </m:r>
                    <m:r>
                      <a:rPr lang="en-US" altLang="zh-CN" sz="2000" i="1" dirty="0" smtClean="0">
                        <a:latin typeface="Cambria Math"/>
                        <a:ea typeface="宋体" charset="-122"/>
                      </a:rPr>
                      <m:t>𝐵</m:t>
                    </m:r>
                    <m:r>
                      <a:rPr lang="en-US" altLang="zh-CN" sz="2000" i="1" baseline="-25000" dirty="0" smtClean="0">
                        <a:latin typeface="Cambria Math"/>
                        <a:ea typeface="宋体" charset="-122"/>
                      </a:rPr>
                      <m:t>𝑟</m:t>
                    </m:r>
                    <m:r>
                      <a:rPr lang="en-US" altLang="zh-CN" sz="2000" i="1" dirty="0" smtClean="0">
                        <a:latin typeface="Cambria Math"/>
                        <a:ea typeface="宋体" charset="-122"/>
                      </a:rPr>
                      <m:t>+</m:t>
                    </m:r>
                    <m:r>
                      <a:rPr lang="en-US" altLang="zh-CN" sz="2000" i="1" dirty="0">
                        <a:latin typeface="Cambria Math"/>
                        <a:ea typeface="宋体" charset="-122"/>
                      </a:rPr>
                      <m:t>(</m:t>
                    </m:r>
                    <m:r>
                      <a:rPr lang="en-US" altLang="zh-CN" sz="2000" i="1" dirty="0" err="1" smtClean="0">
                        <a:latin typeface="Cambria Math"/>
                        <a:ea typeface="宋体" charset="-122"/>
                      </a:rPr>
                      <m:t>𝐵</m:t>
                    </m:r>
                    <m:r>
                      <a:rPr lang="en-US" altLang="zh-CN" sz="2000" i="1" baseline="-25000" dirty="0" err="1" smtClean="0">
                        <a:latin typeface="Cambria Math"/>
                        <a:ea typeface="宋体" charset="-122"/>
                      </a:rPr>
                      <m:t>𝑠</m:t>
                    </m:r>
                    <m:r>
                      <a:rPr lang="en-US" altLang="zh-CN" sz="2000" i="1" dirty="0">
                        <a:latin typeface="Cambria Math"/>
                        <a:ea typeface="宋体" charset="-122"/>
                      </a:rPr>
                      <m:t>/(</m:t>
                    </m:r>
                    <m:r>
                      <a:rPr lang="en-US" altLang="zh-CN" sz="2000" i="1" dirty="0">
                        <a:latin typeface="Cambria Math"/>
                        <a:ea typeface="宋体" charset="-122"/>
                      </a:rPr>
                      <m:t>𝐾</m:t>
                    </m:r>
                    <m:r>
                      <a:rPr lang="en-US" altLang="zh-CN" sz="2000" i="1" dirty="0">
                        <a:latin typeface="Cambria Math"/>
                        <a:ea typeface="宋体" charset="-122"/>
                      </a:rPr>
                      <m:t>−1))∗ </m:t>
                    </m:r>
                    <m:r>
                      <a:rPr lang="en-US" altLang="zh-CN" sz="2000" i="1" dirty="0">
                        <a:latin typeface="Cambria Math"/>
                        <a:ea typeface="宋体" charset="-122"/>
                      </a:rPr>
                      <m:t>𝐵𝑟</m:t>
                    </m:r>
                    <m:r>
                      <a:rPr lang="en-US" altLang="zh-CN" sz="2000" i="1" dirty="0">
                        <a:latin typeface="Cambria Math"/>
                        <a:ea typeface="宋体" charset="-122"/>
                      </a:rPr>
                      <m:t> </m:t>
                    </m:r>
                  </m:oMath>
                </a14:m>
                <a:endParaRPr lang="en-US" altLang="zh-CN" sz="2000" dirty="0">
                  <a:ea typeface="宋体" charset="-122"/>
                </a:endParaRPr>
              </a:p>
              <a:p>
                <a:pPr lvl="2">
                  <a:lnSpc>
                    <a:spcPts val="3500"/>
                  </a:lnSpc>
                </a:pPr>
                <a:r>
                  <a:rPr lang="zh-CN" altLang="en-US" sz="1800" dirty="0">
                    <a:ea typeface="宋体" charset="-122"/>
                  </a:rPr>
                  <a:t>若需要把连接结果写回磁盘，</a:t>
                </a:r>
              </a:p>
              <a:p>
                <a:pPr marL="914400" lvl="2" indent="0">
                  <a:lnSpc>
                    <a:spcPts val="3500"/>
                  </a:lnSpc>
                  <a:buNone/>
                </a:pPr>
                <a14:m>
                  <m:oMathPara xmlns:m="http://schemas.openxmlformats.org/officeDocument/2006/math">
                    <m:oMathParaPr>
                      <m:jc m:val="centerGroup"/>
                    </m:oMathParaPr>
                    <m:oMath xmlns:m="http://schemas.openxmlformats.org/officeDocument/2006/math">
                      <m:r>
                        <a:rPr lang="en-US" altLang="zh-CN" sz="1800" i="1" dirty="0" smtClean="0">
                          <a:latin typeface="Cambria Math"/>
                          <a:ea typeface="宋体" charset="-122"/>
                        </a:rPr>
                        <m:t>    </m:t>
                      </m:r>
                      <m:r>
                        <a:rPr lang="en-US" altLang="zh-CN" sz="1800" i="1" dirty="0" smtClean="0">
                          <a:latin typeface="Cambria Math"/>
                          <a:ea typeface="宋体" charset="-122"/>
                        </a:rPr>
                        <m:t>𝑐𝑜𝑠𝑡</m:t>
                      </m:r>
                      <m:r>
                        <a:rPr lang="zh-CN" altLang="en-US" sz="1800" i="1" dirty="0">
                          <a:latin typeface="Cambria Math"/>
                          <a:ea typeface="宋体" charset="-122"/>
                        </a:rPr>
                        <m:t>＝</m:t>
                      </m:r>
                      <m:r>
                        <a:rPr lang="en-US" altLang="zh-CN" sz="1800" i="1" dirty="0">
                          <a:latin typeface="Cambria Math"/>
                          <a:ea typeface="宋体" charset="-122"/>
                        </a:rPr>
                        <m:t>𝐵</m:t>
                      </m:r>
                      <m:r>
                        <a:rPr lang="en-US" altLang="zh-CN" sz="1800" i="1" baseline="-25000" dirty="0">
                          <a:latin typeface="Cambria Math"/>
                          <a:ea typeface="宋体" charset="-122"/>
                        </a:rPr>
                        <m:t>𝑟</m:t>
                      </m:r>
                      <m:r>
                        <a:rPr lang="en-US" altLang="zh-CN" sz="1800" i="1" dirty="0" smtClean="0">
                          <a:latin typeface="Cambria Math"/>
                          <a:ea typeface="宋体" charset="-122"/>
                        </a:rPr>
                        <m:t>+(</m:t>
                      </m:r>
                      <m:r>
                        <a:rPr lang="en-US" altLang="zh-CN" sz="1800" i="1" dirty="0" err="1" smtClean="0">
                          <a:latin typeface="Cambria Math"/>
                          <a:ea typeface="宋体" charset="-122"/>
                        </a:rPr>
                        <m:t>𝐵</m:t>
                      </m:r>
                      <m:r>
                        <a:rPr lang="en-US" altLang="zh-CN" sz="1800" i="1" baseline="-25000" dirty="0" err="1" smtClean="0">
                          <a:latin typeface="Cambria Math"/>
                          <a:ea typeface="宋体" charset="-122"/>
                        </a:rPr>
                        <m:t>𝑠</m:t>
                      </m:r>
                      <m:r>
                        <a:rPr lang="en-US" altLang="zh-CN" sz="1800" i="1" dirty="0">
                          <a:latin typeface="Cambria Math"/>
                          <a:ea typeface="宋体" charset="-122"/>
                        </a:rPr>
                        <m:t>/(</m:t>
                      </m:r>
                      <m:r>
                        <a:rPr lang="en-US" altLang="zh-CN" sz="1800" i="1" dirty="0">
                          <a:latin typeface="Cambria Math"/>
                          <a:ea typeface="宋体" charset="-122"/>
                        </a:rPr>
                        <m:t>𝐾</m:t>
                      </m:r>
                      <m:r>
                        <a:rPr lang="en-US" altLang="zh-CN" sz="1800" i="1" dirty="0">
                          <a:latin typeface="Cambria Math"/>
                          <a:ea typeface="宋体" charset="-122"/>
                        </a:rPr>
                        <m:t>−1)) ∗</m:t>
                      </m:r>
                      <m:r>
                        <a:rPr lang="en-US" altLang="zh-CN" sz="1800" i="1" dirty="0" smtClean="0">
                          <a:latin typeface="Cambria Math"/>
                          <a:ea typeface="宋体" charset="-122"/>
                        </a:rPr>
                        <m:t>𝐵𝑟</m:t>
                      </m:r>
                      <m:r>
                        <a:rPr lang="en-US" altLang="zh-CN" sz="1800" i="1" dirty="0" smtClean="0">
                          <a:latin typeface="Cambria Math"/>
                          <a:ea typeface="宋体" charset="-122"/>
                        </a:rPr>
                        <m:t> +(</m:t>
                      </m:r>
                      <m:r>
                        <a:rPr lang="en-US" altLang="zh-CN" sz="1800" i="1" dirty="0" err="1">
                          <a:latin typeface="Cambria Math"/>
                          <a:ea typeface="宋体" charset="-122"/>
                        </a:rPr>
                        <m:t>𝐹</m:t>
                      </m:r>
                      <m:r>
                        <a:rPr lang="en-US" altLang="zh-CN" sz="1800" i="1" baseline="-25000" dirty="0" err="1">
                          <a:latin typeface="Cambria Math"/>
                          <a:ea typeface="宋体" charset="-122"/>
                        </a:rPr>
                        <m:t>𝑟𝑠</m:t>
                      </m:r>
                      <m:r>
                        <a:rPr lang="en-US" altLang="zh-CN" sz="1800" i="1" dirty="0">
                          <a:latin typeface="Cambria Math"/>
                          <a:ea typeface="宋体" charset="-122"/>
                        </a:rPr>
                        <m:t>∗</m:t>
                      </m:r>
                      <m:r>
                        <a:rPr lang="en-US" altLang="zh-CN" sz="1800" i="1" dirty="0">
                          <a:latin typeface="Cambria Math"/>
                          <a:ea typeface="宋体" charset="-122"/>
                        </a:rPr>
                        <m:t>𝑁𝑟</m:t>
                      </m:r>
                      <m:r>
                        <a:rPr lang="en-US" altLang="zh-CN" sz="1800" i="1" dirty="0">
                          <a:latin typeface="Cambria Math"/>
                          <a:ea typeface="宋体" charset="-122"/>
                        </a:rPr>
                        <m:t>∗</m:t>
                      </m:r>
                      <m:r>
                        <a:rPr lang="en-US" altLang="zh-CN" sz="1800" i="1" dirty="0">
                          <a:latin typeface="Cambria Math"/>
                          <a:ea typeface="宋体" charset="-122"/>
                        </a:rPr>
                        <m:t>𝑁𝑠</m:t>
                      </m:r>
                      <m:r>
                        <a:rPr lang="en-US" altLang="zh-CN" sz="1800" i="1" dirty="0">
                          <a:latin typeface="Cambria Math"/>
                          <a:ea typeface="宋体" charset="-122"/>
                        </a:rPr>
                        <m:t>)/</m:t>
                      </m:r>
                      <m:r>
                        <a:rPr lang="en-US" altLang="zh-CN" sz="1800" i="1" dirty="0" err="1">
                          <a:latin typeface="Cambria Math"/>
                          <a:ea typeface="宋体" charset="-122"/>
                        </a:rPr>
                        <m:t>𝑀</m:t>
                      </m:r>
                      <m:r>
                        <a:rPr lang="en-US" altLang="zh-CN" sz="1800" i="1" baseline="-25000" dirty="0" err="1">
                          <a:latin typeface="Cambria Math"/>
                          <a:ea typeface="宋体" charset="-122"/>
                        </a:rPr>
                        <m:t>𝑟𝑠</m:t>
                      </m:r>
                    </m:oMath>
                  </m:oMathPara>
                </a14:m>
                <a:endParaRPr lang="en-US" altLang="zh-CN" sz="1800" baseline="-25000" dirty="0">
                  <a:ea typeface="宋体" charset="-122"/>
                </a:endParaRPr>
              </a:p>
              <a:p>
                <a:pPr lvl="3">
                  <a:lnSpc>
                    <a:spcPts val="3500"/>
                  </a:lnSpc>
                </a:pPr>
                <a:r>
                  <a:rPr lang="zh-CN" altLang="en-US" dirty="0"/>
                  <a:t>其中</a:t>
                </a:r>
                <a:r>
                  <a:rPr lang="en-US" altLang="zh-CN" dirty="0" err="1"/>
                  <a:t>F</a:t>
                </a:r>
                <a:r>
                  <a:rPr lang="en-US" altLang="zh-CN" baseline="-25000" dirty="0" err="1"/>
                  <a:t>rs</a:t>
                </a:r>
                <a:r>
                  <a:rPr lang="zh-CN" altLang="en-US" dirty="0"/>
                  <a:t>为连接选择性，表示连接结果元组数的比例；</a:t>
                </a:r>
              </a:p>
              <a:p>
                <a:pPr lvl="3">
                  <a:lnSpc>
                    <a:spcPts val="3500"/>
                  </a:lnSpc>
                </a:pPr>
                <a:r>
                  <a:rPr lang="en-US" altLang="zh-CN" dirty="0" err="1"/>
                  <a:t>M</a:t>
                </a:r>
                <a:r>
                  <a:rPr lang="en-US" altLang="zh-CN" baseline="-25000" dirty="0" err="1"/>
                  <a:t>rs</a:t>
                </a:r>
                <a:r>
                  <a:rPr lang="zh-CN" altLang="en-US" dirty="0"/>
                  <a:t>是存放连接结果的块因子，表示每块中可以存放的结果元组数目。</a:t>
                </a:r>
              </a:p>
            </p:txBody>
          </p:sp>
        </mc:Choice>
        <mc:Fallback xmlns="">
          <p:sp>
            <p:nvSpPr>
              <p:cNvPr id="487427" name="Rectangle 3"/>
              <p:cNvSpPr>
                <a:spLocks noGrp="1" noRot="1" noChangeAspect="1" noMove="1" noResize="1" noEditPoints="1" noAdjustHandles="1" noChangeArrowheads="1" noChangeShapeType="1" noTextEdit="1"/>
              </p:cNvSpPr>
              <p:nvPr>
                <p:ph type="body" idx="1"/>
              </p:nvPr>
            </p:nvSpPr>
            <p:spPr>
              <a:xfrm>
                <a:off x="185738" y="1124744"/>
                <a:ext cx="8729662" cy="5276056"/>
              </a:xfrm>
              <a:blipFill rotWithShape="1">
                <a:blip r:embed="rId2"/>
                <a:stretch>
                  <a:fillRect l="-1256" t="-10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274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dirty="0">
                <a:ea typeface="宋体" charset="-122"/>
              </a:rPr>
              <a:t>查询处理</a:t>
            </a:r>
          </a:p>
        </p:txBody>
      </p:sp>
      <p:sp>
        <p:nvSpPr>
          <p:cNvPr id="403459" name="Rectangle 3"/>
          <p:cNvSpPr>
            <a:spLocks noGrp="1" noChangeArrowheads="1"/>
          </p:cNvSpPr>
          <p:nvPr>
            <p:ph type="body" idx="1"/>
          </p:nvPr>
        </p:nvSpPr>
        <p:spPr>
          <a:xfrm>
            <a:off x="185738" y="1196752"/>
            <a:ext cx="3738190" cy="2736304"/>
          </a:xfrm>
        </p:spPr>
        <p:txBody>
          <a:bodyPr/>
          <a:lstStyle/>
          <a:p>
            <a:pPr>
              <a:lnSpc>
                <a:spcPts val="3500"/>
              </a:lnSpc>
            </a:pPr>
            <a:r>
              <a:rPr lang="en-US" altLang="zh-CN" sz="2400" b="1" dirty="0">
                <a:ea typeface="宋体" charset="-122"/>
              </a:rPr>
              <a:t>RDBMS</a:t>
            </a:r>
            <a:r>
              <a:rPr lang="zh-CN" altLang="en-US" sz="2400" b="1" dirty="0">
                <a:ea typeface="宋体" charset="-122"/>
              </a:rPr>
              <a:t>查询处理 </a:t>
            </a:r>
            <a:endParaRPr lang="en-US" altLang="zh-CN" sz="2400" dirty="0">
              <a:ea typeface="宋体" charset="-122"/>
            </a:endParaRPr>
          </a:p>
          <a:p>
            <a:pPr lvl="1">
              <a:lnSpc>
                <a:spcPts val="3500"/>
              </a:lnSpc>
            </a:pPr>
            <a:r>
              <a:rPr lang="zh-CN" altLang="en-US" sz="2000" dirty="0">
                <a:ea typeface="宋体" charset="-122"/>
              </a:rPr>
              <a:t>查询分析</a:t>
            </a:r>
            <a:endParaRPr lang="en-US" altLang="zh-CN" sz="2000" dirty="0">
              <a:ea typeface="宋体" charset="-122"/>
            </a:endParaRPr>
          </a:p>
          <a:p>
            <a:pPr lvl="1">
              <a:lnSpc>
                <a:spcPts val="3500"/>
              </a:lnSpc>
            </a:pPr>
            <a:r>
              <a:rPr lang="zh-CN" altLang="en-US" sz="2000" dirty="0">
                <a:ea typeface="宋体" charset="-122"/>
              </a:rPr>
              <a:t>查询检查</a:t>
            </a:r>
            <a:endParaRPr lang="en-US" altLang="zh-CN" sz="2000" dirty="0">
              <a:ea typeface="宋体" charset="-122"/>
            </a:endParaRPr>
          </a:p>
          <a:p>
            <a:pPr lvl="1">
              <a:lnSpc>
                <a:spcPts val="3500"/>
              </a:lnSpc>
            </a:pPr>
            <a:r>
              <a:rPr lang="zh-CN" altLang="en-US" sz="2000" dirty="0">
                <a:ea typeface="宋体" charset="-122"/>
              </a:rPr>
              <a:t>查询优化</a:t>
            </a:r>
            <a:endParaRPr lang="en-US" altLang="zh-CN" sz="2000" dirty="0">
              <a:ea typeface="宋体" charset="-122"/>
            </a:endParaRPr>
          </a:p>
          <a:p>
            <a:pPr lvl="1">
              <a:lnSpc>
                <a:spcPts val="3500"/>
              </a:lnSpc>
            </a:pPr>
            <a:r>
              <a:rPr lang="zh-CN" altLang="en-US" sz="2000" dirty="0">
                <a:ea typeface="宋体" charset="-122"/>
              </a:rPr>
              <a:t>查询执行   </a:t>
            </a:r>
          </a:p>
        </p:txBody>
      </p:sp>
      <p:pic>
        <p:nvPicPr>
          <p:cNvPr id="4" name="Picture 4" descr="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5088" y="1483881"/>
            <a:ext cx="50403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4644008" y="985356"/>
            <a:ext cx="4176464" cy="499428"/>
          </a:xfrm>
          <a:prstGeom prst="wedgeRoundRectCallout">
            <a:avLst>
              <a:gd name="adj1" fmla="val -55492"/>
              <a:gd name="adj2" fmla="val 166850"/>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zh-CN" altLang="en-US" sz="1600" b="0" dirty="0">
                <a:solidFill>
                  <a:schemeClr val="tx1"/>
                </a:solidFill>
                <a:ea typeface="宋体" charset="-122"/>
              </a:rPr>
              <a:t>对查询语句进行扫描、词法分析和语法分析 </a:t>
            </a:r>
          </a:p>
        </p:txBody>
      </p:sp>
      <p:sp>
        <p:nvSpPr>
          <p:cNvPr id="6" name="圆角矩形标注 5"/>
          <p:cNvSpPr/>
          <p:nvPr/>
        </p:nvSpPr>
        <p:spPr bwMode="auto">
          <a:xfrm>
            <a:off x="179512" y="4736197"/>
            <a:ext cx="7560840" cy="2088515"/>
          </a:xfrm>
          <a:prstGeom prst="wedgeRoundRectCallout">
            <a:avLst>
              <a:gd name="adj1" fmla="val -370"/>
              <a:gd name="adj2" fmla="val -123870"/>
              <a:gd name="adj3" fmla="val 16667"/>
            </a:avLst>
          </a:prstGeom>
          <a:solidFill>
            <a:srgbClr val="DEC09E"/>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en-US" altLang="zh-CN" sz="1600" b="0" dirty="0">
                <a:solidFill>
                  <a:schemeClr val="tx1"/>
                </a:solidFill>
                <a:ea typeface="宋体" charset="-122"/>
              </a:rPr>
              <a:t>1. </a:t>
            </a:r>
            <a:r>
              <a:rPr lang="zh-CN" altLang="en-US" sz="1600" b="0" dirty="0">
                <a:solidFill>
                  <a:schemeClr val="tx1"/>
                </a:solidFill>
                <a:ea typeface="宋体" charset="-122"/>
              </a:rPr>
              <a:t>根据数据字典对合法的查询语句进行语义检查； </a:t>
            </a:r>
          </a:p>
          <a:p>
            <a:pPr algn="l">
              <a:lnSpc>
                <a:spcPts val="2800"/>
              </a:lnSpc>
            </a:pPr>
            <a:r>
              <a:rPr lang="en-US" altLang="zh-CN" sz="1600" b="0" dirty="0">
                <a:solidFill>
                  <a:schemeClr val="tx1"/>
                </a:solidFill>
                <a:ea typeface="宋体" charset="-122"/>
              </a:rPr>
              <a:t>2. </a:t>
            </a:r>
            <a:r>
              <a:rPr lang="zh-CN" altLang="en-US" sz="1600" b="0" dirty="0">
                <a:solidFill>
                  <a:schemeClr val="tx1"/>
                </a:solidFill>
                <a:ea typeface="宋体" charset="-122"/>
              </a:rPr>
              <a:t>根据数据字典中的用户权限和完整性约束定义对用户的存取权限进行检查； </a:t>
            </a:r>
          </a:p>
          <a:p>
            <a:pPr algn="l">
              <a:lnSpc>
                <a:spcPts val="2800"/>
              </a:lnSpc>
            </a:pPr>
            <a:r>
              <a:rPr lang="en-US" altLang="zh-CN" sz="1600" b="0" dirty="0">
                <a:solidFill>
                  <a:schemeClr val="tx1"/>
                </a:solidFill>
                <a:ea typeface="宋体" charset="-122"/>
              </a:rPr>
              <a:t>3. </a:t>
            </a:r>
            <a:r>
              <a:rPr lang="zh-CN" altLang="en-US" sz="1600" b="0" dirty="0">
                <a:solidFill>
                  <a:schemeClr val="tx1"/>
                </a:solidFill>
                <a:ea typeface="宋体" charset="-122"/>
              </a:rPr>
              <a:t>把</a:t>
            </a:r>
            <a:r>
              <a:rPr lang="en-US" altLang="zh-CN" sz="1600" b="0" dirty="0">
                <a:solidFill>
                  <a:schemeClr val="tx1"/>
                </a:solidFill>
                <a:ea typeface="宋体" charset="-122"/>
              </a:rPr>
              <a:t>SQL</a:t>
            </a:r>
            <a:r>
              <a:rPr lang="zh-CN" altLang="en-US" sz="1600" b="0" dirty="0">
                <a:solidFill>
                  <a:schemeClr val="tx1"/>
                </a:solidFill>
                <a:ea typeface="宋体" charset="-122"/>
              </a:rPr>
              <a:t>查询语句转换成等价的关系代数表达式（</a:t>
            </a:r>
            <a:r>
              <a:rPr lang="en-US" altLang="zh-CN" sz="1600" b="0" dirty="0">
                <a:solidFill>
                  <a:schemeClr val="tx1"/>
                </a:solidFill>
                <a:ea typeface="宋体" charset="-122"/>
              </a:rPr>
              <a:t>RDBMS</a:t>
            </a:r>
            <a:r>
              <a:rPr lang="zh-CN" altLang="en-US" sz="1600" b="0" dirty="0">
                <a:solidFill>
                  <a:schemeClr val="tx1"/>
                </a:solidFill>
                <a:ea typeface="宋体" charset="-122"/>
              </a:rPr>
              <a:t>一般都用查询树</a:t>
            </a:r>
            <a:r>
              <a:rPr lang="en-US" altLang="zh-CN" sz="1600" b="0" dirty="0">
                <a:solidFill>
                  <a:schemeClr val="tx1"/>
                </a:solidFill>
                <a:ea typeface="宋体" charset="-122"/>
              </a:rPr>
              <a:t>(</a:t>
            </a:r>
            <a:r>
              <a:rPr lang="zh-CN" altLang="en-US" sz="1600" b="0" dirty="0">
                <a:solidFill>
                  <a:schemeClr val="tx1"/>
                </a:solidFill>
                <a:ea typeface="宋体" charset="-122"/>
              </a:rPr>
              <a:t>语法分析树</a:t>
            </a:r>
            <a:r>
              <a:rPr lang="en-US" altLang="zh-CN" sz="1600" b="0" dirty="0">
                <a:solidFill>
                  <a:schemeClr val="tx1"/>
                </a:solidFill>
                <a:ea typeface="宋体" charset="-122"/>
              </a:rPr>
              <a:t>)</a:t>
            </a:r>
            <a:r>
              <a:rPr lang="zh-CN" altLang="en-US" sz="1600" b="0" dirty="0">
                <a:solidFill>
                  <a:schemeClr val="tx1"/>
                </a:solidFill>
                <a:ea typeface="宋体" charset="-122"/>
              </a:rPr>
              <a:t>来表示扩展的关系代数表达式）； </a:t>
            </a:r>
          </a:p>
          <a:p>
            <a:pPr algn="l">
              <a:lnSpc>
                <a:spcPts val="2800"/>
              </a:lnSpc>
            </a:pPr>
            <a:r>
              <a:rPr lang="en-US" altLang="zh-CN" sz="1600" b="0" dirty="0">
                <a:solidFill>
                  <a:schemeClr val="tx1"/>
                </a:solidFill>
                <a:ea typeface="宋体" charset="-122"/>
              </a:rPr>
              <a:t>4. </a:t>
            </a:r>
            <a:r>
              <a:rPr lang="zh-CN" altLang="en-US" sz="1600" b="0" dirty="0">
                <a:solidFill>
                  <a:schemeClr val="tx1"/>
                </a:solidFill>
                <a:ea typeface="宋体" charset="-122"/>
              </a:rPr>
              <a:t>把数据库对象的外部名称转换为内部表示。 </a:t>
            </a:r>
          </a:p>
        </p:txBody>
      </p:sp>
      <p:sp>
        <p:nvSpPr>
          <p:cNvPr id="7" name="圆角矩形标注 6"/>
          <p:cNvSpPr/>
          <p:nvPr/>
        </p:nvSpPr>
        <p:spPr bwMode="auto">
          <a:xfrm>
            <a:off x="4968044" y="1916832"/>
            <a:ext cx="3456384" cy="499428"/>
          </a:xfrm>
          <a:prstGeom prst="wedgeRoundRectCallout">
            <a:avLst>
              <a:gd name="adj1" fmla="val -65717"/>
              <a:gd name="adj2" fmla="val 375369"/>
              <a:gd name="adj3" fmla="val 16667"/>
            </a:avLst>
          </a:prstGeom>
          <a:solidFill>
            <a:srgbClr val="F599D6"/>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zh-CN" altLang="en-US" sz="1600" b="0" dirty="0">
                <a:solidFill>
                  <a:schemeClr val="tx1"/>
                </a:solidFill>
                <a:ea typeface="宋体" charset="-122"/>
              </a:rPr>
              <a:t>选择一个高效执行的查询处理策略 </a:t>
            </a:r>
          </a:p>
        </p:txBody>
      </p:sp>
      <p:sp>
        <p:nvSpPr>
          <p:cNvPr id="8" name="圆角矩形标注 7"/>
          <p:cNvSpPr/>
          <p:nvPr/>
        </p:nvSpPr>
        <p:spPr bwMode="auto">
          <a:xfrm>
            <a:off x="4355976" y="2996952"/>
            <a:ext cx="4680520" cy="896699"/>
          </a:xfrm>
          <a:prstGeom prst="wedgeRoundRectCallout">
            <a:avLst>
              <a:gd name="adj1" fmla="val -47492"/>
              <a:gd name="adj2" fmla="val 220155"/>
              <a:gd name="adj3" fmla="val 16667"/>
            </a:avLst>
          </a:prstGeom>
          <a:solidFill>
            <a:srgbClr val="D0CEA0"/>
          </a:solidFill>
          <a:ln>
            <a:noFill/>
          </a:ln>
          <a:effectLst/>
        </p:spPr>
        <p:txBody>
          <a:bodyPr vert="horz" wrap="square" lIns="91440" tIns="45720" rIns="91440" bIns="45720" numCol="1" rtlCol="0" anchor="t" anchorCtr="0" compatLnSpc="1">
            <a:prstTxWarp prst="textNoShape">
              <a:avLst/>
            </a:prstTxWarp>
            <a:spAutoFit/>
          </a:bodyPr>
          <a:lstStyle/>
          <a:p>
            <a:pPr algn="l">
              <a:lnSpc>
                <a:spcPts val="2800"/>
              </a:lnSpc>
            </a:pPr>
            <a:r>
              <a:rPr lang="en-US" altLang="zh-CN" sz="1600" b="0" dirty="0">
                <a:solidFill>
                  <a:schemeClr val="tx1"/>
                </a:solidFill>
                <a:ea typeface="宋体" charset="-122"/>
              </a:rPr>
              <a:t>1. </a:t>
            </a:r>
            <a:r>
              <a:rPr lang="zh-CN" altLang="en-US" sz="1600" b="0" dirty="0">
                <a:solidFill>
                  <a:schemeClr val="tx1"/>
                </a:solidFill>
                <a:ea typeface="宋体" charset="-122"/>
              </a:rPr>
              <a:t>依据优化器得到的执行策略生成查询计划；</a:t>
            </a:r>
          </a:p>
          <a:p>
            <a:pPr algn="l">
              <a:lnSpc>
                <a:spcPts val="2800"/>
              </a:lnSpc>
            </a:pPr>
            <a:r>
              <a:rPr lang="en-US" altLang="zh-CN" sz="1600" b="0" dirty="0">
                <a:solidFill>
                  <a:schemeClr val="tx1"/>
                </a:solidFill>
                <a:ea typeface="宋体" charset="-122"/>
              </a:rPr>
              <a:t>2. </a:t>
            </a:r>
            <a:r>
              <a:rPr lang="zh-CN" altLang="en-US" sz="1600" b="0" dirty="0">
                <a:solidFill>
                  <a:schemeClr val="tx1"/>
                </a:solidFill>
                <a:ea typeface="宋体" charset="-122"/>
              </a:rPr>
              <a:t>代码生成器生成执行查询计划的代码。 </a:t>
            </a:r>
          </a:p>
        </p:txBody>
      </p:sp>
    </p:spTree>
    <p:extLst>
      <p:ext uri="{BB962C8B-B14F-4D97-AF65-F5344CB8AC3E}">
        <p14:creationId xmlns:p14="http://schemas.microsoft.com/office/powerpoint/2010/main" val="144561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1+ppt_w/2"/>
                                          </p:val>
                                        </p:tav>
                                      </p:tavLst>
                                    </p:anim>
                                    <p:anim calcmode="lin" valueType="num">
                                      <p:cBhvr additive="base">
                                        <p:cTn id="12" dur="500"/>
                                        <p:tgtEl>
                                          <p:spTgt spid="5"/>
                                        </p:tgtEl>
                                        <p:attrNameLst>
                                          <p:attrName>ppt_y</p:attrName>
                                        </p:attrNameLst>
                                      </p:cBhvr>
                                      <p:tavLst>
                                        <p:tav tm="0">
                                          <p:val>
                                            <p:strVal val="ppt_y"/>
                                          </p:val>
                                        </p:tav>
                                        <p:tav tm="100000">
                                          <p:val>
                                            <p:strVal val="ppt_y"/>
                                          </p:val>
                                        </p:tav>
                                      </p:tavLst>
                                    </p:anim>
                                    <p:set>
                                      <p:cBhvr>
                                        <p:cTn id="13" dur="1" fill="hold">
                                          <p:stCondLst>
                                            <p:cond delay="499"/>
                                          </p:stCondLst>
                                        </p:cTn>
                                        <p:tgtEl>
                                          <p:spTgt spid="5"/>
                                        </p:tgtEl>
                                        <p:attrNameLst>
                                          <p:attrName>style.visibility</p:attrName>
                                        </p:attrNameLst>
                                      </p:cBhvr>
                                      <p:to>
                                        <p:strVal val="hidden"/>
                                      </p:to>
                                    </p:se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1+ppt_w/2"/>
                                          </p:val>
                                        </p:tav>
                                      </p:tavLst>
                                    </p:anim>
                                    <p:anim calcmode="lin" valueType="num">
                                      <p:cBhvr additive="base">
                                        <p:cTn id="21" dur="500"/>
                                        <p:tgtEl>
                                          <p:spTgt spid="6"/>
                                        </p:tgtEl>
                                        <p:attrNameLst>
                                          <p:attrName>ppt_y</p:attrName>
                                        </p:attrNameLst>
                                      </p:cBhvr>
                                      <p:tavLst>
                                        <p:tav tm="0">
                                          <p:val>
                                            <p:strVal val="ppt_y"/>
                                          </p:val>
                                        </p:tav>
                                        <p:tav tm="100000">
                                          <p:val>
                                            <p:strVal val="ppt_y"/>
                                          </p:val>
                                        </p:tav>
                                      </p:tavLst>
                                    </p:anim>
                                    <p:set>
                                      <p:cBhvr>
                                        <p:cTn id="22" dur="1" fill="hold">
                                          <p:stCondLst>
                                            <p:cond delay="499"/>
                                          </p:stCondLst>
                                        </p:cTn>
                                        <p:tgtEl>
                                          <p:spTgt spid="6"/>
                                        </p:tgtEl>
                                        <p:attrNameLst>
                                          <p:attrName>style.visibility</p:attrName>
                                        </p:attrNameLst>
                                      </p:cBhvr>
                                      <p:to>
                                        <p:strVal val="hidden"/>
                                      </p:to>
                                    </p:se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grpId="1" nodeType="clickEffect">
                                  <p:stCondLst>
                                    <p:cond delay="0"/>
                                  </p:stCondLst>
                                  <p:childTnLst>
                                    <p:anim calcmode="lin" valueType="num">
                                      <p:cBhvr additive="base">
                                        <p:cTn id="29" dur="500"/>
                                        <p:tgtEl>
                                          <p:spTgt spid="7"/>
                                        </p:tgtEl>
                                        <p:attrNameLst>
                                          <p:attrName>ppt_x</p:attrName>
                                        </p:attrNameLst>
                                      </p:cBhvr>
                                      <p:tavLst>
                                        <p:tav tm="0">
                                          <p:val>
                                            <p:strVal val="ppt_x"/>
                                          </p:val>
                                        </p:tav>
                                        <p:tav tm="100000">
                                          <p:val>
                                            <p:strVal val="1+ppt_w/2"/>
                                          </p:val>
                                        </p:tav>
                                      </p:tavLst>
                                    </p:anim>
                                    <p:anim calcmode="lin" valueType="num">
                                      <p:cBhvr additive="base">
                                        <p:cTn id="30" dur="500"/>
                                        <p:tgtEl>
                                          <p:spTgt spid="7"/>
                                        </p:tgtEl>
                                        <p:attrNameLst>
                                          <p:attrName>ppt_y</p:attrName>
                                        </p:attrNameLst>
                                      </p:cBhvr>
                                      <p:tavLst>
                                        <p:tav tm="0">
                                          <p:val>
                                            <p:strVal val="ppt_y"/>
                                          </p:val>
                                        </p:tav>
                                        <p:tav tm="100000">
                                          <p:val>
                                            <p:strVal val="ppt_y"/>
                                          </p:val>
                                        </p:tav>
                                      </p:tavLst>
                                    </p:anim>
                                    <p:set>
                                      <p:cBhvr>
                                        <p:cTn id="31" dur="1" fill="hold">
                                          <p:stCondLst>
                                            <p:cond delay="499"/>
                                          </p:stCondLst>
                                        </p:cTn>
                                        <p:tgtEl>
                                          <p:spTgt spid="7"/>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sz="3200" dirty="0">
                <a:ea typeface="宋体" charset="-122"/>
              </a:rPr>
              <a:t>物理优化：基于代价的优化</a:t>
            </a:r>
          </a:p>
        </p:txBody>
      </p:sp>
      <mc:AlternateContent xmlns:mc="http://schemas.openxmlformats.org/markup-compatibility/2006" xmlns:a14="http://schemas.microsoft.com/office/drawing/2010/main">
        <mc:Choice Requires="a14">
          <p:sp>
            <p:nvSpPr>
              <p:cNvPr id="488451" name="Rectangle 3"/>
              <p:cNvSpPr>
                <a:spLocks noGrp="1" noChangeArrowheads="1"/>
              </p:cNvSpPr>
              <p:nvPr>
                <p:ph type="body" idx="1"/>
              </p:nvPr>
            </p:nvSpPr>
            <p:spPr>
              <a:xfrm>
                <a:off x="185738" y="1124744"/>
                <a:ext cx="8562726" cy="5276056"/>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30000"/>
                  </a:lnSpc>
                </a:pPr>
                <a:r>
                  <a:rPr lang="zh-CN" altLang="en-US" sz="2400" dirty="0">
                    <a:ea typeface="宋体" charset="-122"/>
                  </a:rPr>
                  <a:t>排序</a:t>
                </a:r>
                <a:r>
                  <a:rPr lang="en-US" altLang="zh-CN" sz="2400" dirty="0">
                    <a:ea typeface="宋体" charset="-122"/>
                  </a:rPr>
                  <a:t>-</a:t>
                </a:r>
                <a:r>
                  <a:rPr lang="zh-CN" altLang="en-US" sz="2400" dirty="0">
                    <a:ea typeface="宋体" charset="-122"/>
                  </a:rPr>
                  <a:t>合并连接算法的代价估算公式</a:t>
                </a:r>
              </a:p>
              <a:p>
                <a:pPr lvl="1">
                  <a:lnSpc>
                    <a:spcPct val="130000"/>
                  </a:lnSpc>
                </a:pPr>
                <a:r>
                  <a:rPr lang="zh-CN" altLang="en-US" sz="2000" dirty="0">
                    <a:ea typeface="宋体" charset="-122"/>
                  </a:rPr>
                  <a:t>如果连接表已经按照连接属性排好序，则</a:t>
                </a:r>
                <a:br>
                  <a:rPr lang="zh-CN" altLang="en-US" sz="2000" dirty="0">
                    <a:ea typeface="宋体" charset="-122"/>
                  </a:rPr>
                </a:br>
                <a14:m>
                  <m:oMath xmlns:m="http://schemas.openxmlformats.org/officeDocument/2006/math">
                    <m:r>
                      <a:rPr lang="en-US" altLang="zh-CN" sz="2000" i="1" dirty="0" smtClean="0">
                        <a:latin typeface="Cambria Math"/>
                        <a:ea typeface="宋体" charset="-122"/>
                      </a:rPr>
                      <m:t>𝑐𝑜𝑠𝑡</m:t>
                    </m:r>
                    <m:r>
                      <a:rPr lang="zh-CN" altLang="en-US" sz="2000" i="1" dirty="0">
                        <a:latin typeface="Cambria Math"/>
                        <a:ea typeface="宋体" charset="-122"/>
                      </a:rPr>
                      <m:t>＝</m:t>
                    </m:r>
                    <m:r>
                      <a:rPr lang="en-US" altLang="zh-CN" sz="2000" i="1" dirty="0" err="1">
                        <a:latin typeface="Cambria Math"/>
                        <a:ea typeface="宋体" charset="-122"/>
                      </a:rPr>
                      <m:t>𝐵</m:t>
                    </m:r>
                    <m:r>
                      <a:rPr lang="en-US" altLang="zh-CN" sz="2000" i="1" baseline="-25000" dirty="0" err="1">
                        <a:latin typeface="Cambria Math"/>
                        <a:ea typeface="宋体" charset="-122"/>
                      </a:rPr>
                      <m:t>𝑟</m:t>
                    </m:r>
                    <m:r>
                      <a:rPr lang="en-US" altLang="zh-CN" sz="2000" i="1" dirty="0" err="1">
                        <a:latin typeface="Cambria Math"/>
                        <a:ea typeface="宋体" charset="-122"/>
                      </a:rPr>
                      <m:t>+</m:t>
                    </m:r>
                    <m:r>
                      <a:rPr lang="en-US" altLang="zh-CN" sz="2000" i="1" dirty="0" err="1">
                        <a:latin typeface="Cambria Math"/>
                        <a:ea typeface="宋体" charset="-122"/>
                      </a:rPr>
                      <m:t>𝐵𝑠</m:t>
                    </m:r>
                    <m:r>
                      <a:rPr lang="en-US" altLang="zh-CN" sz="2000" i="1" dirty="0">
                        <a:latin typeface="Cambria Math"/>
                        <a:ea typeface="宋体" charset="-122"/>
                      </a:rPr>
                      <m:t>+(</m:t>
                    </m:r>
                    <m:r>
                      <a:rPr lang="en-US" altLang="zh-CN" sz="2000" i="1" dirty="0" err="1">
                        <a:latin typeface="Cambria Math"/>
                        <a:ea typeface="宋体" charset="-122"/>
                      </a:rPr>
                      <m:t>𝐹</m:t>
                    </m:r>
                    <m:r>
                      <a:rPr lang="en-US" altLang="zh-CN" sz="2000" i="1" baseline="-25000" dirty="0" err="1">
                        <a:latin typeface="Cambria Math"/>
                        <a:ea typeface="宋体" charset="-122"/>
                      </a:rPr>
                      <m:t>𝑟𝑠</m:t>
                    </m:r>
                    <m:r>
                      <a:rPr lang="en-US" altLang="zh-CN" sz="2000" i="1" dirty="0">
                        <a:latin typeface="Cambria Math"/>
                        <a:ea typeface="宋体" charset="-122"/>
                      </a:rPr>
                      <m:t>∗</m:t>
                    </m:r>
                    <m:r>
                      <a:rPr lang="en-US" altLang="zh-CN" sz="2000" i="1" dirty="0">
                        <a:latin typeface="Cambria Math"/>
                        <a:ea typeface="宋体" charset="-122"/>
                      </a:rPr>
                      <m:t>𝑁𝑟</m:t>
                    </m:r>
                    <m:r>
                      <a:rPr lang="en-US" altLang="zh-CN" sz="2000" i="1" dirty="0">
                        <a:latin typeface="Cambria Math"/>
                        <a:ea typeface="宋体" charset="-122"/>
                      </a:rPr>
                      <m:t>∗</m:t>
                    </m:r>
                    <m:r>
                      <a:rPr lang="en-US" altLang="zh-CN" sz="2000" i="1" dirty="0">
                        <a:latin typeface="Cambria Math"/>
                        <a:ea typeface="宋体" charset="-122"/>
                      </a:rPr>
                      <m:t>𝑁𝑠</m:t>
                    </m:r>
                    <m:r>
                      <a:rPr lang="en-US" altLang="zh-CN" sz="2000" i="1" dirty="0">
                        <a:latin typeface="Cambria Math"/>
                        <a:ea typeface="宋体" charset="-122"/>
                      </a:rPr>
                      <m:t>)/</m:t>
                    </m:r>
                    <m:r>
                      <a:rPr lang="en-US" altLang="zh-CN" sz="2000" i="1" dirty="0" err="1" smtClean="0">
                        <a:latin typeface="Cambria Math"/>
                        <a:ea typeface="宋体" charset="-122"/>
                      </a:rPr>
                      <m:t>𝑀</m:t>
                    </m:r>
                    <m:r>
                      <a:rPr lang="en-US" altLang="zh-CN" sz="2000" i="1" baseline="-25000" dirty="0" err="1" smtClean="0">
                        <a:latin typeface="Cambria Math"/>
                        <a:ea typeface="宋体" charset="-122"/>
                      </a:rPr>
                      <m:t>𝑟𝑠</m:t>
                    </m:r>
                  </m:oMath>
                </a14:m>
                <a:endParaRPr lang="zh-CN" altLang="en-US" sz="2000" dirty="0">
                  <a:ea typeface="宋体" charset="-122"/>
                </a:endParaRPr>
              </a:p>
              <a:p>
                <a:pPr lvl="1">
                  <a:lnSpc>
                    <a:spcPct val="130000"/>
                  </a:lnSpc>
                </a:pPr>
                <a:r>
                  <a:rPr lang="zh-CN" altLang="en-US" sz="2000" dirty="0">
                    <a:ea typeface="宋体" charset="-122"/>
                  </a:rPr>
                  <a:t>如果必须对文件排序</a:t>
                </a:r>
              </a:p>
              <a:p>
                <a:pPr lvl="2">
                  <a:lnSpc>
                    <a:spcPct val="130000"/>
                  </a:lnSpc>
                </a:pPr>
                <a:r>
                  <a:rPr lang="zh-CN" altLang="en-US" sz="1800" dirty="0">
                    <a:ea typeface="宋体" charset="-122"/>
                  </a:rPr>
                  <a:t>需要在代价函数中加上排序的代价</a:t>
                </a:r>
              </a:p>
              <a:p>
                <a:pPr lvl="2">
                  <a:lnSpc>
                    <a:spcPct val="130000"/>
                  </a:lnSpc>
                </a:pPr>
                <a:r>
                  <a:rPr lang="zh-CN" altLang="en-US" sz="1800" dirty="0">
                    <a:ea typeface="宋体" charset="-122"/>
                  </a:rPr>
                  <a:t>对于包含</a:t>
                </a:r>
                <a:r>
                  <a:rPr lang="en-US" altLang="zh-CN" sz="1800" dirty="0">
                    <a:ea typeface="宋体" charset="-122"/>
                  </a:rPr>
                  <a:t>B</a:t>
                </a:r>
                <a:r>
                  <a:rPr lang="zh-CN" altLang="en-US" sz="1800" dirty="0">
                    <a:ea typeface="宋体" charset="-122"/>
                  </a:rPr>
                  <a:t>个块的文件排序的代价大约是</a:t>
                </a:r>
                <a14:m>
                  <m:oMath xmlns:m="http://schemas.openxmlformats.org/officeDocument/2006/math">
                    <m:r>
                      <a:rPr lang="en-US" altLang="zh-CN" sz="1800" i="1" dirty="0" smtClean="0">
                        <a:latin typeface="Cambria Math"/>
                        <a:ea typeface="宋体" charset="-122"/>
                      </a:rPr>
                      <m:t>(2∗</m:t>
                    </m:r>
                    <m:r>
                      <a:rPr lang="en-US" altLang="zh-CN" sz="1800" i="1" dirty="0" smtClean="0">
                        <a:latin typeface="Cambria Math"/>
                        <a:ea typeface="宋体" charset="-122"/>
                      </a:rPr>
                      <m:t>𝐵</m:t>
                    </m:r>
                    <m:r>
                      <a:rPr lang="en-US" altLang="zh-CN" sz="1800" i="1" dirty="0" smtClean="0">
                        <a:latin typeface="Cambria Math"/>
                        <a:ea typeface="宋体" charset="-122"/>
                      </a:rPr>
                      <m:t>)+(2∗</m:t>
                    </m:r>
                    <m:r>
                      <a:rPr lang="en-US" altLang="zh-CN" sz="1800" i="1" dirty="0" smtClean="0">
                        <a:latin typeface="Cambria Math"/>
                        <a:ea typeface="宋体" charset="-122"/>
                      </a:rPr>
                      <m:t>𝐵</m:t>
                    </m:r>
                    <m:r>
                      <a:rPr lang="en-US" altLang="zh-CN" sz="1800" i="1" dirty="0" smtClean="0">
                        <a:latin typeface="Cambria Math"/>
                        <a:ea typeface="宋体" charset="-122"/>
                      </a:rPr>
                      <m:t>∗</m:t>
                    </m:r>
                    <m:r>
                      <m:rPr>
                        <m:sty m:val="p"/>
                      </m:rPr>
                      <a:rPr lang="en-US" altLang="zh-CN" sz="1800" i="1" dirty="0" smtClean="0">
                        <a:latin typeface="Cambria Math"/>
                        <a:ea typeface="宋体" charset="-122"/>
                      </a:rPr>
                      <m:t>log</m:t>
                    </m:r>
                    <m:r>
                      <a:rPr lang="en-US" altLang="zh-CN" sz="1800" i="1" baseline="-25000" dirty="0">
                        <a:latin typeface="Cambria Math"/>
                        <a:ea typeface="宋体" charset="-122"/>
                      </a:rPr>
                      <m:t>2</m:t>
                    </m:r>
                    <m:r>
                      <a:rPr lang="en-US" altLang="zh-CN" sz="1800" i="1" dirty="0">
                        <a:latin typeface="Cambria Math"/>
                        <a:ea typeface="宋体" charset="-122"/>
                      </a:rPr>
                      <m:t>𝐵</m:t>
                    </m:r>
                    <m:r>
                      <a:rPr lang="en-US" altLang="zh-CN" sz="1800" i="1" dirty="0">
                        <a:latin typeface="Cambria Math"/>
                        <a:ea typeface="宋体" charset="-122"/>
                      </a:rPr>
                      <m:t>)</m:t>
                    </m:r>
                  </m:oMath>
                </a14:m>
                <a:endParaRPr lang="en-US" altLang="zh-CN" sz="1800" dirty="0">
                  <a:ea typeface="宋体" charset="-122"/>
                </a:endParaRPr>
              </a:p>
            </p:txBody>
          </p:sp>
        </mc:Choice>
        <mc:Fallback xmlns="">
          <p:sp>
            <p:nvSpPr>
              <p:cNvPr id="488451" name="Rectangle 3"/>
              <p:cNvSpPr>
                <a:spLocks noGrp="1" noRot="1" noChangeAspect="1" noMove="1" noResize="1" noEditPoints="1" noAdjustHandles="1" noChangeArrowheads="1" noChangeShapeType="1" noTextEdit="1"/>
              </p:cNvSpPr>
              <p:nvPr>
                <p:ph type="body" idx="1"/>
              </p:nvPr>
            </p:nvSpPr>
            <p:spPr>
              <a:xfrm>
                <a:off x="185738" y="1124744"/>
                <a:ext cx="8562726" cy="5276056"/>
              </a:xfrm>
              <a:blipFill rotWithShape="1">
                <a:blip r:embed="rId2"/>
                <a:stretch>
                  <a:fillRect l="-1281" t="-5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77429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 Server</a:t>
            </a:r>
            <a:r>
              <a:rPr lang="zh-CN" altLang="en-US" dirty="0"/>
              <a:t>的查询计划示例</a:t>
            </a:r>
          </a:p>
        </p:txBody>
      </p:sp>
      <p:sp>
        <p:nvSpPr>
          <p:cNvPr id="3" name="内容占位符 2"/>
          <p:cNvSpPr>
            <a:spLocks noGrp="1"/>
          </p:cNvSpPr>
          <p:nvPr>
            <p:ph idx="1"/>
          </p:nvPr>
        </p:nvSpPr>
        <p:spPr>
          <a:xfrm>
            <a:off x="185738" y="1124744"/>
            <a:ext cx="8729662" cy="864096"/>
          </a:xfrm>
          <a:solidFill>
            <a:schemeClr val="bg1">
              <a:lumMod val="90000"/>
            </a:schemeClr>
          </a:solidFill>
        </p:spPr>
        <p:txBody>
          <a:bodyPr/>
          <a:lstStyle/>
          <a:p>
            <a:pPr marL="0" indent="0">
              <a:buNone/>
            </a:pPr>
            <a:r>
              <a:rPr lang="en-US" altLang="zh-CN" sz="2000" b="0" dirty="0">
                <a:solidFill>
                  <a:schemeClr val="tx2">
                    <a:lumMod val="60000"/>
                    <a:lumOff val="40000"/>
                  </a:schemeClr>
                </a:solidFill>
              </a:rPr>
              <a:t>     SELECT </a:t>
            </a:r>
            <a:r>
              <a:rPr lang="en-US" altLang="zh-CN" sz="2000" b="0" dirty="0" err="1">
                <a:solidFill>
                  <a:schemeClr val="tx2">
                    <a:lumMod val="60000"/>
                    <a:lumOff val="40000"/>
                  </a:schemeClr>
                </a:solidFill>
              </a:rPr>
              <a:t>Sname</a:t>
            </a:r>
            <a:r>
              <a:rPr lang="zh-CN" altLang="en-US" sz="2000" b="0" dirty="0">
                <a:solidFill>
                  <a:schemeClr val="tx2">
                    <a:lumMod val="60000"/>
                    <a:lumOff val="40000"/>
                  </a:schemeClr>
                </a:solidFill>
              </a:rPr>
              <a:t> </a:t>
            </a:r>
            <a:r>
              <a:rPr lang="en-US" altLang="zh-CN" sz="2000" b="0" dirty="0">
                <a:solidFill>
                  <a:schemeClr val="tx2">
                    <a:lumMod val="60000"/>
                    <a:lumOff val="40000"/>
                  </a:schemeClr>
                </a:solidFill>
              </a:rPr>
              <a:t>FROM Student, SC</a:t>
            </a:r>
          </a:p>
          <a:p>
            <a:pPr marL="0" indent="0">
              <a:buNone/>
            </a:pPr>
            <a:r>
              <a:rPr lang="en-US" altLang="zh-CN" sz="2000" b="0" dirty="0">
                <a:solidFill>
                  <a:schemeClr val="tx2">
                    <a:lumMod val="60000"/>
                    <a:lumOff val="40000"/>
                  </a:schemeClr>
                </a:solidFill>
              </a:rPr>
              <a:t>     WHERE </a:t>
            </a:r>
            <a:r>
              <a:rPr lang="en-US" altLang="zh-CN" sz="2000" b="0" dirty="0" err="1">
                <a:solidFill>
                  <a:schemeClr val="tx2">
                    <a:lumMod val="60000"/>
                    <a:lumOff val="40000"/>
                  </a:schemeClr>
                </a:solidFill>
              </a:rPr>
              <a:t>Student.Sno</a:t>
            </a:r>
            <a:r>
              <a:rPr lang="en-US" altLang="zh-CN" sz="2000" b="0" dirty="0">
                <a:solidFill>
                  <a:schemeClr val="tx2">
                    <a:lumMod val="60000"/>
                    <a:lumOff val="40000"/>
                  </a:schemeClr>
                </a:solidFill>
              </a:rPr>
              <a:t>=</a:t>
            </a:r>
            <a:r>
              <a:rPr lang="en-US" altLang="zh-CN" sz="2000" b="0" dirty="0" err="1">
                <a:solidFill>
                  <a:schemeClr val="tx2">
                    <a:lumMod val="60000"/>
                    <a:lumOff val="40000"/>
                  </a:schemeClr>
                </a:solidFill>
              </a:rPr>
              <a:t>SC.Sno</a:t>
            </a:r>
            <a:r>
              <a:rPr lang="en-US" altLang="zh-CN" sz="2000" b="0" dirty="0">
                <a:solidFill>
                  <a:schemeClr val="tx2">
                    <a:lumMod val="60000"/>
                    <a:lumOff val="40000"/>
                  </a:schemeClr>
                </a:solidFill>
              </a:rPr>
              <a:t>  AND </a:t>
            </a:r>
            <a:r>
              <a:rPr lang="en-US" altLang="zh-CN" sz="2000" b="0" dirty="0" err="1">
                <a:solidFill>
                  <a:schemeClr val="tx2">
                    <a:lumMod val="60000"/>
                    <a:lumOff val="40000"/>
                  </a:schemeClr>
                </a:solidFill>
              </a:rPr>
              <a:t>Cno</a:t>
            </a:r>
            <a:r>
              <a:rPr lang="en-US" altLang="zh-CN" sz="2000" b="0" dirty="0">
                <a:solidFill>
                  <a:schemeClr val="tx2">
                    <a:lumMod val="60000"/>
                    <a:lumOff val="40000"/>
                  </a:schemeClr>
                </a:solidFill>
              </a:rPr>
              <a:t>=‘2’</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91" y="2132856"/>
            <a:ext cx="3667384"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2" y="2996952"/>
            <a:ext cx="23622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4005064"/>
            <a:ext cx="54483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08723" y="2122102"/>
            <a:ext cx="2978701" cy="400110"/>
          </a:xfrm>
          <a:prstGeom prst="rect">
            <a:avLst/>
          </a:prstGeom>
          <a:solidFill>
            <a:srgbClr val="FFFF00"/>
          </a:solidFill>
        </p:spPr>
        <p:txBody>
          <a:bodyPr wrap="square" rtlCol="0">
            <a:spAutoFit/>
          </a:bodyPr>
          <a:lstStyle>
            <a:defPPr>
              <a:defRPr lang="en-US"/>
            </a:defPPr>
            <a:lvl1pPr algn="l">
              <a:defRPr>
                <a:solidFill>
                  <a:schemeClr val="tx1"/>
                </a:solidFill>
                <a:latin typeface="华文新魏" panose="02010800040101010101" pitchFamily="2" charset="-122"/>
                <a:ea typeface="华文新魏" panose="02010800040101010101" pitchFamily="2" charset="-122"/>
              </a:defRPr>
            </a:lvl1pPr>
          </a:lstStyle>
          <a:p>
            <a:r>
              <a:rPr lang="zh-CN" altLang="en-US" dirty="0"/>
              <a:t>没有任何索引的执行计划</a:t>
            </a:r>
          </a:p>
        </p:txBody>
      </p:sp>
      <p:sp>
        <p:nvSpPr>
          <p:cNvPr id="8" name="TextBox 7"/>
          <p:cNvSpPr txBox="1"/>
          <p:nvPr/>
        </p:nvSpPr>
        <p:spPr>
          <a:xfrm>
            <a:off x="4364337" y="3297178"/>
            <a:ext cx="4536504" cy="707886"/>
          </a:xfrm>
          <a:prstGeom prst="rect">
            <a:avLst/>
          </a:prstGeom>
          <a:solidFill>
            <a:srgbClr val="FFFF00"/>
          </a:solidFill>
        </p:spPr>
        <p:txBody>
          <a:bodyPr wrap="square" rtlCol="0">
            <a:spAutoFit/>
          </a:bodyPr>
          <a:lstStyle/>
          <a:p>
            <a:pPr algn="l"/>
            <a:r>
              <a:rPr lang="zh-CN" altLang="en-US" dirty="0">
                <a:solidFill>
                  <a:schemeClr val="tx1"/>
                </a:solidFill>
                <a:latin typeface="华文新魏" panose="02010800040101010101" pitchFamily="2" charset="-122"/>
                <a:ea typeface="华文新魏" panose="02010800040101010101" pitchFamily="2" charset="-122"/>
              </a:rPr>
              <a:t>在</a:t>
            </a:r>
            <a:r>
              <a:rPr lang="en-US" altLang="zh-CN" dirty="0">
                <a:solidFill>
                  <a:schemeClr val="tx1"/>
                </a:solidFill>
                <a:latin typeface="华文新魏" panose="02010800040101010101" pitchFamily="2" charset="-122"/>
                <a:ea typeface="华文新魏" panose="02010800040101010101" pitchFamily="2" charset="-122"/>
              </a:rPr>
              <a:t>Student</a:t>
            </a:r>
            <a:r>
              <a:rPr lang="zh-CN" altLang="en-US" dirty="0">
                <a:solidFill>
                  <a:schemeClr val="tx1"/>
                </a:solidFill>
                <a:latin typeface="华文新魏" panose="02010800040101010101" pitchFamily="2" charset="-122"/>
                <a:ea typeface="华文新魏" panose="02010800040101010101" pitchFamily="2" charset="-122"/>
              </a:rPr>
              <a:t>表的</a:t>
            </a:r>
            <a:r>
              <a:rPr lang="en-US" altLang="zh-CN" dirty="0" err="1">
                <a:solidFill>
                  <a:schemeClr val="tx1"/>
                </a:solidFill>
                <a:latin typeface="华文新魏" panose="02010800040101010101" pitchFamily="2" charset="-122"/>
                <a:ea typeface="华文新魏" panose="02010800040101010101" pitchFamily="2" charset="-122"/>
              </a:rPr>
              <a:t>Sno</a:t>
            </a:r>
            <a:r>
              <a:rPr lang="zh-CN" altLang="en-US" dirty="0">
                <a:solidFill>
                  <a:schemeClr val="tx1"/>
                </a:solidFill>
                <a:latin typeface="华文新魏" panose="02010800040101010101" pitchFamily="2" charset="-122"/>
                <a:ea typeface="华文新魏" panose="02010800040101010101" pitchFamily="2" charset="-122"/>
              </a:rPr>
              <a:t>和</a:t>
            </a:r>
            <a:r>
              <a:rPr lang="en-US" altLang="zh-CN" dirty="0">
                <a:solidFill>
                  <a:schemeClr val="tx1"/>
                </a:solidFill>
                <a:latin typeface="华文新魏" panose="02010800040101010101" pitchFamily="2" charset="-122"/>
                <a:ea typeface="华文新魏" panose="02010800040101010101" pitchFamily="2" charset="-122"/>
              </a:rPr>
              <a:t>SC</a:t>
            </a:r>
            <a:r>
              <a:rPr lang="zh-CN" altLang="en-US" dirty="0">
                <a:solidFill>
                  <a:schemeClr val="tx1"/>
                </a:solidFill>
                <a:latin typeface="华文新魏" panose="02010800040101010101" pitchFamily="2" charset="-122"/>
                <a:ea typeface="华文新魏" panose="02010800040101010101" pitchFamily="2" charset="-122"/>
              </a:rPr>
              <a:t>表的</a:t>
            </a:r>
            <a:r>
              <a:rPr lang="en-US" altLang="zh-CN" dirty="0" err="1">
                <a:solidFill>
                  <a:schemeClr val="tx1"/>
                </a:solidFill>
                <a:latin typeface="华文新魏" panose="02010800040101010101" pitchFamily="2" charset="-122"/>
                <a:ea typeface="华文新魏" panose="02010800040101010101" pitchFamily="2" charset="-122"/>
              </a:rPr>
              <a:t>Cno</a:t>
            </a:r>
            <a:r>
              <a:rPr lang="zh-CN" altLang="en-US" dirty="0">
                <a:solidFill>
                  <a:schemeClr val="tx1"/>
                </a:solidFill>
                <a:latin typeface="华文新魏" panose="02010800040101010101" pitchFamily="2" charset="-122"/>
                <a:ea typeface="华文新魏" panose="02010800040101010101" pitchFamily="2" charset="-122"/>
              </a:rPr>
              <a:t>上建有索引的执行计划</a:t>
            </a:r>
          </a:p>
        </p:txBody>
      </p:sp>
    </p:spTree>
    <p:extLst>
      <p:ext uri="{BB962C8B-B14F-4D97-AF65-F5344CB8AC3E}">
        <p14:creationId xmlns:p14="http://schemas.microsoft.com/office/powerpoint/2010/main" val="32570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4514"/>
                                        </p:tgtEl>
                                        <p:attrNameLst>
                                          <p:attrName>style.visibility</p:attrName>
                                        </p:attrNameLst>
                                      </p:cBhvr>
                                      <p:to>
                                        <p:strVal val="visible"/>
                                      </p:to>
                                    </p:set>
                                    <p:animEffect transition="in" filter="barn(inVertical)">
                                      <p:cBhvr>
                                        <p:cTn id="10" dur="500"/>
                                        <p:tgtEl>
                                          <p:spTgt spid="64514"/>
                                        </p:tgtEl>
                                      </p:cBhvr>
                                    </p:animEffect>
                                  </p:childTnLst>
                                </p:cTn>
                              </p:par>
                              <p:par>
                                <p:cTn id="11" presetID="16" presetClass="entr" presetSubtype="21" fill="hold" nodeType="with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barn(inVertical)">
                                      <p:cBhvr>
                                        <p:cTn id="13" dur="500"/>
                                        <p:tgtEl>
                                          <p:spTgt spid="645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1+ppt_h/2"/>
                                          </p:val>
                                        </p:tav>
                                      </p:tavLst>
                                    </p:anim>
                                    <p:set>
                                      <p:cBhvr>
                                        <p:cTn id="19" dur="1" fill="hold">
                                          <p:stCondLst>
                                            <p:cond delay="499"/>
                                          </p:stCondLst>
                                        </p:cTn>
                                        <p:tgtEl>
                                          <p:spTgt spid="4"/>
                                        </p:tgtEl>
                                        <p:attrNameLst>
                                          <p:attrName>style.visibility</p:attrName>
                                        </p:attrNameLst>
                                      </p:cBhvr>
                                      <p:to>
                                        <p:strVal val="hidden"/>
                                      </p:to>
                                    </p:set>
                                  </p:childTnLst>
                                </p:cTn>
                              </p:par>
                              <p:par>
                                <p:cTn id="20" presetID="2" presetClass="exit" presetSubtype="4" fill="hold" nodeType="withEffect">
                                  <p:stCondLst>
                                    <p:cond delay="0"/>
                                  </p:stCondLst>
                                  <p:childTnLst>
                                    <p:anim calcmode="lin" valueType="num">
                                      <p:cBhvr additive="base">
                                        <p:cTn id="21" dur="500"/>
                                        <p:tgtEl>
                                          <p:spTgt spid="64514"/>
                                        </p:tgtEl>
                                        <p:attrNameLst>
                                          <p:attrName>ppt_x</p:attrName>
                                        </p:attrNameLst>
                                      </p:cBhvr>
                                      <p:tavLst>
                                        <p:tav tm="0">
                                          <p:val>
                                            <p:strVal val="ppt_x"/>
                                          </p:val>
                                        </p:tav>
                                        <p:tav tm="100000">
                                          <p:val>
                                            <p:strVal val="ppt_x"/>
                                          </p:val>
                                        </p:tav>
                                      </p:tavLst>
                                    </p:anim>
                                    <p:anim calcmode="lin" valueType="num">
                                      <p:cBhvr additive="base">
                                        <p:cTn id="22" dur="500"/>
                                        <p:tgtEl>
                                          <p:spTgt spid="64514"/>
                                        </p:tgtEl>
                                        <p:attrNameLst>
                                          <p:attrName>ppt_y</p:attrName>
                                        </p:attrNameLst>
                                      </p:cBhvr>
                                      <p:tavLst>
                                        <p:tav tm="0">
                                          <p:val>
                                            <p:strVal val="ppt_y"/>
                                          </p:val>
                                        </p:tav>
                                        <p:tav tm="100000">
                                          <p:val>
                                            <p:strVal val="1+ppt_h/2"/>
                                          </p:val>
                                        </p:tav>
                                      </p:tavLst>
                                    </p:anim>
                                    <p:set>
                                      <p:cBhvr>
                                        <p:cTn id="23" dur="1" fill="hold">
                                          <p:stCondLst>
                                            <p:cond delay="499"/>
                                          </p:stCondLst>
                                        </p:cTn>
                                        <p:tgtEl>
                                          <p:spTgt spid="645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64515"/>
                                        </p:tgtEl>
                                        <p:attrNameLst>
                                          <p:attrName>ppt_x</p:attrName>
                                        </p:attrNameLst>
                                      </p:cBhvr>
                                      <p:tavLst>
                                        <p:tav tm="0">
                                          <p:val>
                                            <p:strVal val="ppt_x"/>
                                          </p:val>
                                        </p:tav>
                                        <p:tav tm="100000">
                                          <p:val>
                                            <p:strVal val="ppt_x"/>
                                          </p:val>
                                        </p:tav>
                                      </p:tavLst>
                                    </p:anim>
                                    <p:anim calcmode="lin" valueType="num">
                                      <p:cBhvr additive="base">
                                        <p:cTn id="26" dur="500"/>
                                        <p:tgtEl>
                                          <p:spTgt spid="64515"/>
                                        </p:tgtEl>
                                        <p:attrNameLst>
                                          <p:attrName>ppt_y</p:attrName>
                                        </p:attrNameLst>
                                      </p:cBhvr>
                                      <p:tavLst>
                                        <p:tav tm="0">
                                          <p:val>
                                            <p:strVal val="ppt_y"/>
                                          </p:val>
                                        </p:tav>
                                        <p:tav tm="100000">
                                          <p:val>
                                            <p:strVal val="1+ppt_h/2"/>
                                          </p:val>
                                        </p:tav>
                                      </p:tavLst>
                                    </p:anim>
                                    <p:set>
                                      <p:cBhvr>
                                        <p:cTn id="27" dur="1" fill="hold">
                                          <p:stCondLst>
                                            <p:cond delay="499"/>
                                          </p:stCondLst>
                                        </p:cTn>
                                        <p:tgtEl>
                                          <p:spTgt spid="64515"/>
                                        </p:tgtEl>
                                        <p:attrNameLst>
                                          <p:attrName>style.visibility</p:attrName>
                                        </p:attrNameLst>
                                      </p:cBhvr>
                                      <p:to>
                                        <p:strVal val="hidden"/>
                                      </p:to>
                                    </p:se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nodeType="withEffect">
                                  <p:stCondLst>
                                    <p:cond delay="0"/>
                                  </p:stCondLst>
                                  <p:childTnLst>
                                    <p:set>
                                      <p:cBhvr>
                                        <p:cTn id="32" dur="1" fill="hold">
                                          <p:stCondLst>
                                            <p:cond delay="0"/>
                                          </p:stCondLst>
                                        </p:cTn>
                                        <p:tgtEl>
                                          <p:spTgt spid="64516"/>
                                        </p:tgtEl>
                                        <p:attrNameLst>
                                          <p:attrName>style.visibility</p:attrName>
                                        </p:attrNameLst>
                                      </p:cBhvr>
                                      <p:to>
                                        <p:strVal val="visible"/>
                                      </p:to>
                                    </p:set>
                                    <p:animEffect transition="in" filter="barn(inVertical)">
                                      <p:cBhvr>
                                        <p:cTn id="33"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关于查询处理</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选择操作及其优化</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连接操作及其优化</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基于关系代数的优化</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物理优化</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8136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85738" y="152400"/>
            <a:ext cx="8729662" cy="468288"/>
          </a:xfrm>
        </p:spPr>
        <p:txBody>
          <a:bodyPr/>
          <a:lstStyle/>
          <a:p>
            <a:r>
              <a:rPr lang="zh-CN" altLang="en-US" dirty="0">
                <a:ea typeface="宋体" charset="-122"/>
              </a:rPr>
              <a:t>选择操作及其优化 </a:t>
            </a:r>
          </a:p>
        </p:txBody>
      </p:sp>
      <p:sp>
        <p:nvSpPr>
          <p:cNvPr id="413699" name="Rectangle 3"/>
          <p:cNvSpPr>
            <a:spLocks noGrp="1" noChangeArrowheads="1"/>
          </p:cNvSpPr>
          <p:nvPr>
            <p:ph type="body" idx="1"/>
          </p:nvPr>
        </p:nvSpPr>
        <p:spPr>
          <a:xfrm>
            <a:off x="185738" y="1124744"/>
            <a:ext cx="8634734"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dirty="0">
                <a:ea typeface="宋体" charset="-122"/>
              </a:rPr>
              <a:t>考虑一下查询操作：</a:t>
            </a:r>
            <a:endParaRPr lang="en-US" altLang="zh-CN" sz="2400" dirty="0">
              <a:ea typeface="宋体" charset="-122"/>
            </a:endParaRPr>
          </a:p>
          <a:p>
            <a:pPr marL="0" indent="0">
              <a:lnSpc>
                <a:spcPts val="3500"/>
              </a:lnSpc>
              <a:buNone/>
            </a:pPr>
            <a:r>
              <a:rPr lang="en-US" altLang="zh-CN" sz="2400" dirty="0">
                <a:ea typeface="宋体" charset="-122"/>
              </a:rPr>
              <a:t>   </a:t>
            </a:r>
            <a:r>
              <a:rPr lang="en-US" altLang="zh-CN" sz="2400" dirty="0">
                <a:solidFill>
                  <a:schemeClr val="tx2">
                    <a:lumMod val="60000"/>
                    <a:lumOff val="40000"/>
                  </a:schemeClr>
                </a:solidFill>
                <a:ea typeface="宋体" charset="-122"/>
              </a:rPr>
              <a:t>SELECT * FROM student </a:t>
            </a:r>
          </a:p>
          <a:p>
            <a:pPr marL="0" indent="0">
              <a:lnSpc>
                <a:spcPts val="3500"/>
              </a:lnSpc>
              <a:buNone/>
            </a:pPr>
            <a:r>
              <a:rPr lang="en-US" altLang="zh-CN" sz="2400" dirty="0">
                <a:solidFill>
                  <a:schemeClr val="tx2">
                    <a:lumMod val="60000"/>
                    <a:lumOff val="40000"/>
                  </a:schemeClr>
                </a:solidFill>
                <a:ea typeface="宋体" charset="-122"/>
              </a:rPr>
              <a:t>   WHERE &lt;</a:t>
            </a:r>
            <a:r>
              <a:rPr lang="zh-CN" altLang="en-US" sz="2400" dirty="0">
                <a:solidFill>
                  <a:schemeClr val="tx2">
                    <a:lumMod val="60000"/>
                    <a:lumOff val="40000"/>
                  </a:schemeClr>
                </a:solidFill>
                <a:ea typeface="宋体" charset="-122"/>
              </a:rPr>
              <a:t>条件表达式</a:t>
            </a:r>
            <a:r>
              <a:rPr lang="en-US" altLang="zh-CN" sz="2400" dirty="0">
                <a:solidFill>
                  <a:schemeClr val="tx2">
                    <a:lumMod val="60000"/>
                    <a:lumOff val="40000"/>
                  </a:schemeClr>
                </a:solidFill>
                <a:ea typeface="宋体" charset="-122"/>
              </a:rPr>
              <a:t>&gt; </a:t>
            </a:r>
            <a:r>
              <a:rPr lang="zh-CN" altLang="en-US" sz="2400" dirty="0">
                <a:solidFill>
                  <a:schemeClr val="tx2">
                    <a:lumMod val="60000"/>
                    <a:lumOff val="40000"/>
                  </a:schemeClr>
                </a:solidFill>
                <a:ea typeface="宋体" charset="-122"/>
              </a:rPr>
              <a:t>；</a:t>
            </a:r>
          </a:p>
          <a:p>
            <a:pPr>
              <a:lnSpc>
                <a:spcPts val="3500"/>
              </a:lnSpc>
            </a:pPr>
            <a:endParaRPr lang="en-US" altLang="zh-CN" sz="2400" dirty="0">
              <a:ea typeface="宋体" charset="-122"/>
            </a:endParaRPr>
          </a:p>
          <a:p>
            <a:pPr lvl="1">
              <a:lnSpc>
                <a:spcPts val="3500"/>
              </a:lnSpc>
            </a:pPr>
            <a:r>
              <a:rPr lang="en-US" altLang="zh-CN" sz="2000" dirty="0">
                <a:ea typeface="宋体" charset="-122"/>
              </a:rPr>
              <a:t>&lt;</a:t>
            </a:r>
            <a:r>
              <a:rPr lang="zh-CN" altLang="en-US" sz="2000" dirty="0">
                <a:ea typeface="宋体" charset="-122"/>
              </a:rPr>
              <a:t>条件表达式</a:t>
            </a:r>
            <a:r>
              <a:rPr lang="en-US" altLang="zh-CN" sz="2000" dirty="0">
                <a:ea typeface="宋体" charset="-122"/>
              </a:rPr>
              <a:t>&gt;</a:t>
            </a:r>
            <a:r>
              <a:rPr lang="zh-CN" altLang="en-US" sz="2000" dirty="0">
                <a:ea typeface="宋体" charset="-122"/>
              </a:rPr>
              <a:t>可能是以下几种情况：</a:t>
            </a:r>
          </a:p>
          <a:p>
            <a:pPr lvl="2">
              <a:lnSpc>
                <a:spcPts val="3500"/>
              </a:lnSpc>
            </a:pPr>
            <a:r>
              <a:rPr lang="en-US" altLang="zh-CN" sz="2000" dirty="0">
                <a:ea typeface="宋体" charset="-122"/>
              </a:rPr>
              <a:t>C</a:t>
            </a:r>
            <a:r>
              <a:rPr lang="en-US" altLang="zh-CN" sz="2000" baseline="-25000" dirty="0">
                <a:ea typeface="宋体" charset="-122"/>
              </a:rPr>
              <a:t>1</a:t>
            </a:r>
            <a:r>
              <a:rPr lang="zh-CN" altLang="en-US" sz="2000" dirty="0">
                <a:ea typeface="宋体" charset="-122"/>
              </a:rPr>
              <a:t>：无条件；</a:t>
            </a:r>
          </a:p>
          <a:p>
            <a:pPr lvl="2">
              <a:lnSpc>
                <a:spcPts val="3500"/>
              </a:lnSpc>
            </a:pPr>
            <a:r>
              <a:rPr lang="en-US" altLang="zh-CN" sz="2000" dirty="0">
                <a:ea typeface="宋体" charset="-122"/>
              </a:rPr>
              <a:t>C</a:t>
            </a:r>
            <a:r>
              <a:rPr lang="en-US" altLang="zh-CN" sz="2000" baseline="-25000" dirty="0">
                <a:ea typeface="宋体" charset="-122"/>
              </a:rPr>
              <a:t>2</a:t>
            </a:r>
            <a:r>
              <a:rPr lang="zh-CN" altLang="en-US" sz="2000" dirty="0">
                <a:ea typeface="宋体" charset="-122"/>
              </a:rPr>
              <a:t>：</a:t>
            </a:r>
            <a:r>
              <a:rPr lang="en-US" altLang="zh-CN" sz="2000" dirty="0" err="1">
                <a:ea typeface="宋体" charset="-122"/>
              </a:rPr>
              <a:t>Sno</a:t>
            </a:r>
            <a:r>
              <a:rPr lang="zh-CN" altLang="en-US" sz="2000" dirty="0">
                <a:ea typeface="宋体" charset="-122"/>
              </a:rPr>
              <a:t>＝</a:t>
            </a:r>
            <a:r>
              <a:rPr lang="en-US" altLang="zh-CN" sz="2000" dirty="0">
                <a:ea typeface="宋体" charset="-122"/>
              </a:rPr>
              <a:t>‘03001’</a:t>
            </a:r>
            <a:r>
              <a:rPr lang="zh-CN" altLang="en-US" sz="2000" dirty="0">
                <a:ea typeface="宋体" charset="-122"/>
              </a:rPr>
              <a:t>；</a:t>
            </a:r>
            <a:r>
              <a:rPr lang="en-US" altLang="zh-CN" sz="2000" dirty="0">
                <a:ea typeface="宋体" charset="-122"/>
              </a:rPr>
              <a:t>//</a:t>
            </a:r>
            <a:r>
              <a:rPr lang="zh-CN" altLang="en-US" sz="2000" dirty="0">
                <a:ea typeface="宋体" charset="-122"/>
              </a:rPr>
              <a:t>等值条件</a:t>
            </a:r>
          </a:p>
          <a:p>
            <a:pPr lvl="2">
              <a:lnSpc>
                <a:spcPts val="3500"/>
              </a:lnSpc>
            </a:pPr>
            <a:r>
              <a:rPr lang="en-US" altLang="zh-CN" sz="2000" dirty="0">
                <a:ea typeface="宋体" charset="-122"/>
              </a:rPr>
              <a:t>C</a:t>
            </a:r>
            <a:r>
              <a:rPr lang="en-US" altLang="zh-CN" sz="2000" baseline="-25000" dirty="0">
                <a:ea typeface="宋体" charset="-122"/>
              </a:rPr>
              <a:t>3</a:t>
            </a:r>
            <a:r>
              <a:rPr lang="zh-CN" altLang="en-US" sz="2000" dirty="0">
                <a:ea typeface="宋体" charset="-122"/>
              </a:rPr>
              <a:t>：</a:t>
            </a:r>
            <a:r>
              <a:rPr lang="en-US" altLang="zh-CN" sz="2000" dirty="0">
                <a:ea typeface="宋体" charset="-122"/>
              </a:rPr>
              <a:t>Sage&gt;20</a:t>
            </a:r>
            <a:r>
              <a:rPr lang="zh-CN" altLang="en-US" sz="2000" dirty="0">
                <a:ea typeface="宋体" charset="-122"/>
              </a:rPr>
              <a:t>；</a:t>
            </a:r>
          </a:p>
          <a:p>
            <a:pPr lvl="2">
              <a:lnSpc>
                <a:spcPts val="3500"/>
              </a:lnSpc>
            </a:pPr>
            <a:r>
              <a:rPr lang="en-US" altLang="zh-CN" sz="2000" dirty="0">
                <a:ea typeface="宋体" charset="-122"/>
              </a:rPr>
              <a:t>C</a:t>
            </a:r>
            <a:r>
              <a:rPr lang="en-US" altLang="zh-CN" sz="2000" baseline="-25000" dirty="0">
                <a:ea typeface="宋体" charset="-122"/>
              </a:rPr>
              <a:t>4</a:t>
            </a:r>
            <a:r>
              <a:rPr lang="zh-CN" altLang="en-US" sz="2000" dirty="0">
                <a:ea typeface="宋体" charset="-122"/>
              </a:rPr>
              <a:t>：</a:t>
            </a:r>
            <a:r>
              <a:rPr lang="en-US" altLang="zh-CN" sz="2000" dirty="0" err="1">
                <a:ea typeface="宋体" charset="-122"/>
              </a:rPr>
              <a:t>Sdept</a:t>
            </a:r>
            <a:r>
              <a:rPr lang="zh-CN" altLang="en-US" sz="2000" dirty="0">
                <a:ea typeface="宋体" charset="-122"/>
              </a:rPr>
              <a:t>＝</a:t>
            </a:r>
            <a:r>
              <a:rPr lang="en-US" altLang="zh-CN" sz="2000" dirty="0">
                <a:ea typeface="宋体" charset="-122"/>
              </a:rPr>
              <a:t>'CS' AND Sage&gt;20</a:t>
            </a:r>
            <a:r>
              <a:rPr lang="zh-CN" altLang="en-US" sz="2000" dirty="0">
                <a:ea typeface="宋体" charset="-122"/>
              </a:rPr>
              <a:t>； </a:t>
            </a:r>
          </a:p>
        </p:txBody>
      </p:sp>
    </p:spTree>
    <p:extLst>
      <p:ext uri="{BB962C8B-B14F-4D97-AF65-F5344CB8AC3E}">
        <p14:creationId xmlns:p14="http://schemas.microsoft.com/office/powerpoint/2010/main" val="378000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sz="3200" dirty="0">
                <a:ea typeface="宋体" charset="-122"/>
              </a:rPr>
              <a:t>选择操作及其优化 </a:t>
            </a:r>
          </a:p>
        </p:txBody>
      </p:sp>
      <p:sp>
        <p:nvSpPr>
          <p:cNvPr id="415747" name="Rectangle 3"/>
          <p:cNvSpPr>
            <a:spLocks noGrp="1" noChangeArrowheads="1"/>
          </p:cNvSpPr>
          <p:nvPr>
            <p:ph type="body" idx="1"/>
          </p:nvPr>
        </p:nvSpPr>
        <p:spPr>
          <a:xfrm>
            <a:off x="185738" y="1124744"/>
            <a:ext cx="8634734"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选择操作的典型实现方法</a:t>
            </a:r>
          </a:p>
          <a:p>
            <a:pPr lvl="1">
              <a:lnSpc>
                <a:spcPts val="3500"/>
              </a:lnSpc>
            </a:pPr>
            <a:r>
              <a:rPr lang="zh-CN" altLang="en-US" sz="2000" b="1" dirty="0">
                <a:ea typeface="宋体" charset="-122"/>
              </a:rPr>
              <a:t>全表扫描方法 </a:t>
            </a:r>
          </a:p>
          <a:p>
            <a:pPr lvl="2">
              <a:lnSpc>
                <a:spcPts val="3500"/>
              </a:lnSpc>
            </a:pPr>
            <a:r>
              <a:rPr lang="zh-CN" altLang="en-US" sz="1800" dirty="0"/>
              <a:t>对查询的基本表顺序扫描，逐一检查每个元组是否满足选择条件，把满足条件的元组作为结果输出； </a:t>
            </a:r>
          </a:p>
          <a:p>
            <a:pPr lvl="2">
              <a:lnSpc>
                <a:spcPts val="3500"/>
              </a:lnSpc>
            </a:pPr>
            <a:r>
              <a:rPr lang="zh-CN" altLang="en-US" sz="1800" b="1" dirty="0">
                <a:solidFill>
                  <a:srgbClr val="FF0000"/>
                </a:solidFill>
              </a:rPr>
              <a:t>适合小表，不适合大表。</a:t>
            </a:r>
          </a:p>
          <a:p>
            <a:pPr lvl="1">
              <a:lnSpc>
                <a:spcPts val="3500"/>
              </a:lnSpc>
            </a:pPr>
            <a:r>
              <a:rPr lang="zh-CN" altLang="en-US" sz="2000" b="1" dirty="0">
                <a:ea typeface="宋体" charset="-122"/>
              </a:rPr>
              <a:t>索引（或散列）扫描方法 </a:t>
            </a:r>
          </a:p>
          <a:p>
            <a:pPr lvl="2">
              <a:lnSpc>
                <a:spcPts val="3500"/>
              </a:lnSpc>
            </a:pPr>
            <a:r>
              <a:rPr lang="zh-CN" altLang="en-US" sz="1800" dirty="0"/>
              <a:t>在选择条件上建立索引（例如</a:t>
            </a:r>
            <a:r>
              <a:rPr lang="en-US" altLang="zh-CN" sz="1800" dirty="0"/>
              <a:t>B+</a:t>
            </a:r>
            <a:r>
              <a:rPr lang="zh-CN" altLang="en-US" sz="1800" dirty="0"/>
              <a:t>树索引或</a:t>
            </a:r>
            <a:r>
              <a:rPr lang="en-US" altLang="zh-CN" sz="1800" dirty="0"/>
              <a:t>Hash</a:t>
            </a:r>
            <a:r>
              <a:rPr lang="zh-CN" altLang="en-US" sz="1800" dirty="0"/>
              <a:t>索引）；</a:t>
            </a:r>
            <a:endParaRPr lang="en-US" altLang="zh-CN" sz="1800" dirty="0"/>
          </a:p>
          <a:p>
            <a:pPr lvl="2">
              <a:lnSpc>
                <a:spcPts val="3500"/>
              </a:lnSpc>
            </a:pPr>
            <a:r>
              <a:rPr lang="zh-CN" altLang="en-US" sz="1800" dirty="0"/>
              <a:t>通过索引先找到满足条件的元组的指针，再通过元组指针直接在基本表中找到元组。 </a:t>
            </a:r>
          </a:p>
        </p:txBody>
      </p:sp>
    </p:spTree>
    <p:extLst>
      <p:ext uri="{BB962C8B-B14F-4D97-AF65-F5344CB8AC3E}">
        <p14:creationId xmlns:p14="http://schemas.microsoft.com/office/powerpoint/2010/main" val="406639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sz="3200" dirty="0">
                <a:ea typeface="宋体" charset="-122"/>
              </a:rPr>
              <a:t>选择操作及其优化：等值条件选择 </a:t>
            </a:r>
          </a:p>
        </p:txBody>
      </p:sp>
      <p:sp>
        <p:nvSpPr>
          <p:cNvPr id="416771" name="Rectangle 3"/>
          <p:cNvSpPr>
            <a:spLocks noGrp="1" noChangeArrowheads="1"/>
          </p:cNvSpPr>
          <p:nvPr>
            <p:ph type="body" idx="1"/>
          </p:nvPr>
        </p:nvSpPr>
        <p:spPr>
          <a:xfrm>
            <a:off x="467544" y="1052736"/>
            <a:ext cx="8276902" cy="149416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0" indent="0">
              <a:lnSpc>
                <a:spcPts val="3500"/>
              </a:lnSpc>
              <a:buNone/>
            </a:pPr>
            <a:r>
              <a:rPr lang="en-US" altLang="zh-CN" sz="2000" b="0" dirty="0">
                <a:solidFill>
                  <a:schemeClr val="tx2">
                    <a:lumMod val="60000"/>
                    <a:lumOff val="40000"/>
                  </a:schemeClr>
                </a:solidFill>
                <a:ea typeface="宋体" charset="-122"/>
              </a:rPr>
              <a:t>SELECT * FROM student </a:t>
            </a:r>
          </a:p>
          <a:p>
            <a:pPr marL="0" indent="0">
              <a:lnSpc>
                <a:spcPts val="3500"/>
              </a:lnSpc>
              <a:buNone/>
            </a:pPr>
            <a:r>
              <a:rPr lang="en-US" altLang="zh-CN" sz="2000" b="0" dirty="0">
                <a:solidFill>
                  <a:schemeClr val="tx2">
                    <a:lumMod val="60000"/>
                    <a:lumOff val="40000"/>
                  </a:schemeClr>
                </a:solidFill>
                <a:ea typeface="宋体" charset="-122"/>
              </a:rPr>
              <a:t>WHERE </a:t>
            </a:r>
            <a:r>
              <a:rPr lang="en-US" altLang="zh-CN" sz="2000" b="0" dirty="0" err="1">
                <a:solidFill>
                  <a:schemeClr val="tx2">
                    <a:lumMod val="60000"/>
                    <a:lumOff val="40000"/>
                  </a:schemeClr>
                </a:solidFill>
                <a:ea typeface="宋体" charset="-122"/>
              </a:rPr>
              <a:t>Sno</a:t>
            </a:r>
            <a:r>
              <a:rPr lang="en-US" altLang="zh-CN" sz="2000" b="0" dirty="0">
                <a:solidFill>
                  <a:schemeClr val="tx2">
                    <a:lumMod val="60000"/>
                    <a:lumOff val="40000"/>
                  </a:schemeClr>
                </a:solidFill>
                <a:ea typeface="宋体" charset="-122"/>
              </a:rPr>
              <a:t>=‘04002’</a:t>
            </a:r>
          </a:p>
          <a:p>
            <a:pPr>
              <a:lnSpc>
                <a:spcPts val="3500"/>
              </a:lnSpc>
              <a:buSzPct val="65000"/>
              <a:buFont typeface="Wingdings" panose="05000000000000000000" pitchFamily="2" charset="2"/>
              <a:buChar char="l"/>
            </a:pPr>
            <a:r>
              <a:rPr lang="zh-CN" altLang="en-US" sz="2000" b="0" dirty="0">
                <a:ea typeface="宋体" charset="-122"/>
              </a:rPr>
              <a:t>在</a:t>
            </a:r>
            <a:r>
              <a:rPr lang="en-US" altLang="zh-CN" sz="2000" b="0" dirty="0" err="1">
                <a:ea typeface="宋体" charset="-122"/>
              </a:rPr>
              <a:t>Sno</a:t>
            </a:r>
            <a:r>
              <a:rPr lang="zh-CN" altLang="en-US" sz="2000" b="0" dirty="0">
                <a:ea typeface="宋体" charset="-122"/>
              </a:rPr>
              <a:t>上建立（散列）索引</a:t>
            </a:r>
          </a:p>
        </p:txBody>
      </p:sp>
      <p:graphicFrame>
        <p:nvGraphicFramePr>
          <p:cNvPr id="4" name="表格 3"/>
          <p:cNvGraphicFramePr>
            <a:graphicFrameLocks noGrp="1"/>
          </p:cNvGraphicFramePr>
          <p:nvPr>
            <p:extLst>
              <p:ext uri="{D42A27DB-BD31-4B8C-83A1-F6EECF244321}">
                <p14:modId xmlns:p14="http://schemas.microsoft.com/office/powerpoint/2010/main" val="4143136191"/>
              </p:ext>
            </p:extLst>
          </p:nvPr>
        </p:nvGraphicFramePr>
        <p:xfrm>
          <a:off x="152250" y="2930302"/>
          <a:ext cx="2232248" cy="2497276"/>
        </p:xfrm>
        <a:graphic>
          <a:graphicData uri="http://schemas.openxmlformats.org/drawingml/2006/table">
            <a:tbl>
              <a:tblPr firstRow="1" bandRow="1">
                <a:tableStyleId>{5C22544A-7EE6-4342-B048-85BDC9FD1C3A}</a:tableStyleId>
              </a:tblPr>
              <a:tblGrid>
                <a:gridCol w="1070432">
                  <a:extLst>
                    <a:ext uri="{9D8B030D-6E8A-4147-A177-3AD203B41FA5}">
                      <a16:colId xmlns:a16="http://schemas.microsoft.com/office/drawing/2014/main" val="20000"/>
                    </a:ext>
                  </a:extLst>
                </a:gridCol>
                <a:gridCol w="1161816">
                  <a:extLst>
                    <a:ext uri="{9D8B030D-6E8A-4147-A177-3AD203B41FA5}">
                      <a16:colId xmlns:a16="http://schemas.microsoft.com/office/drawing/2014/main" val="20001"/>
                    </a:ext>
                  </a:extLst>
                </a:gridCol>
              </a:tblGrid>
              <a:tr h="553988">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Pointer</a:t>
                      </a: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0000"/>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3399"/>
                          </a:solidFill>
                          <a:effectLst/>
                          <a:latin typeface="Arial" charset="0"/>
                          <a:ea typeface="宋体" charset="-122"/>
                        </a:rPr>
                        <a:t>04001</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485822">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FF33CC"/>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r h="4858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4"/>
                  </a:ext>
                </a:extLst>
              </a:tr>
            </a:tbl>
          </a:graphicData>
        </a:graphic>
      </p:graphicFrame>
      <p:cxnSp>
        <p:nvCxnSpPr>
          <p:cNvPr id="5" name="直接连接符 4"/>
          <p:cNvCxnSpPr/>
          <p:nvPr/>
        </p:nvCxnSpPr>
        <p:spPr bwMode="auto">
          <a:xfrm>
            <a:off x="1736426" y="3740398"/>
            <a:ext cx="1461852"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736426" y="4194522"/>
            <a:ext cx="1368152" cy="0"/>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1736426" y="4676502"/>
            <a:ext cx="1197744" cy="0"/>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208126" y="3740398"/>
            <a:ext cx="15652" cy="656208"/>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3223778" y="4396606"/>
            <a:ext cx="290028" cy="0"/>
          </a:xfrm>
          <a:prstGeom prst="line">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937742" y="4676502"/>
            <a:ext cx="0" cy="576064"/>
          </a:xfrm>
          <a:prstGeom prst="line">
            <a:avLst/>
          </a:prstGeom>
          <a:noFill/>
          <a:ln w="19050" cap="flat" cmpd="sng" algn="ctr">
            <a:solidFill>
              <a:srgbClr val="FF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934170" y="5250234"/>
            <a:ext cx="552376" cy="0"/>
          </a:xfrm>
          <a:prstGeom prst="line">
            <a:avLst/>
          </a:prstGeom>
          <a:noFill/>
          <a:ln w="19050" cap="flat" cmpd="sng" algn="ctr">
            <a:solidFill>
              <a:srgbClr val="FF33CC"/>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104578" y="5612606"/>
            <a:ext cx="369888" cy="0"/>
          </a:xfrm>
          <a:prstGeom prst="line">
            <a:avLst/>
          </a:prstGeom>
          <a:noFill/>
          <a:ln w="19050" cap="flat" cmpd="sng" algn="ctr">
            <a:solidFill>
              <a:srgbClr val="00339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104578" y="4173934"/>
            <a:ext cx="0" cy="1438672"/>
          </a:xfrm>
          <a:prstGeom prst="line">
            <a:avLst/>
          </a:prstGeom>
          <a:noFill/>
          <a:ln w="19050" cap="flat" cmpd="sng" algn="ctr">
            <a:solidFill>
              <a:srgbClr val="00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7" name="表格 16"/>
          <p:cNvGraphicFramePr>
            <a:graphicFrameLocks noGrp="1"/>
          </p:cNvGraphicFramePr>
          <p:nvPr>
            <p:extLst>
              <p:ext uri="{D42A27DB-BD31-4B8C-83A1-F6EECF244321}">
                <p14:modId xmlns:p14="http://schemas.microsoft.com/office/powerpoint/2010/main" val="3707696613"/>
              </p:ext>
            </p:extLst>
          </p:nvPr>
        </p:nvGraphicFramePr>
        <p:xfrm>
          <a:off x="3513808" y="3740398"/>
          <a:ext cx="5602930" cy="2101616"/>
        </p:xfrm>
        <a:graphic>
          <a:graphicData uri="http://schemas.openxmlformats.org/drawingml/2006/table">
            <a:tbl>
              <a:tblPr firstRow="1" bandRow="1">
                <a:tableStyleId>{5C22544A-7EE6-4342-B048-85BDC9FD1C3A}</a:tableStyleId>
              </a:tblPr>
              <a:tblGrid>
                <a:gridCol w="1120586">
                  <a:extLst>
                    <a:ext uri="{9D8B030D-6E8A-4147-A177-3AD203B41FA5}">
                      <a16:colId xmlns:a16="http://schemas.microsoft.com/office/drawing/2014/main" val="20000"/>
                    </a:ext>
                  </a:extLst>
                </a:gridCol>
                <a:gridCol w="1120586">
                  <a:extLst>
                    <a:ext uri="{9D8B030D-6E8A-4147-A177-3AD203B41FA5}">
                      <a16:colId xmlns:a16="http://schemas.microsoft.com/office/drawing/2014/main" val="20001"/>
                    </a:ext>
                  </a:extLst>
                </a:gridCol>
                <a:gridCol w="1120586">
                  <a:extLst>
                    <a:ext uri="{9D8B030D-6E8A-4147-A177-3AD203B41FA5}">
                      <a16:colId xmlns:a16="http://schemas.microsoft.com/office/drawing/2014/main" val="20002"/>
                    </a:ext>
                  </a:extLst>
                </a:gridCol>
                <a:gridCol w="1120586">
                  <a:extLst>
                    <a:ext uri="{9D8B030D-6E8A-4147-A177-3AD203B41FA5}">
                      <a16:colId xmlns:a16="http://schemas.microsoft.com/office/drawing/2014/main" val="20003"/>
                    </a:ext>
                  </a:extLst>
                </a:gridCol>
                <a:gridCol w="1120586">
                  <a:extLst>
                    <a:ext uri="{9D8B030D-6E8A-4147-A177-3AD203B41FA5}">
                      <a16:colId xmlns:a16="http://schemas.microsoft.com/office/drawing/2014/main" val="20004"/>
                    </a:ext>
                  </a:extLst>
                </a:gridCol>
              </a:tblGrid>
              <a:tr h="33508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Sno</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Sname</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Ssex</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chemeClr val="bg1"/>
                          </a:solidFill>
                          <a:effectLst/>
                          <a:latin typeface="Arial" charset="0"/>
                          <a:ea typeface="宋体" charset="-122"/>
                        </a:rPr>
                        <a:t>Sdept</a:t>
                      </a:r>
                      <a:endParaRPr kumimoji="0" lang="en-US" altLang="zh-CN" sz="20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25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25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2"/>
                  </a:ext>
                </a:extLst>
              </a:tr>
              <a:tr h="425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3"/>
                  </a:ext>
                </a:extLst>
              </a:tr>
              <a:tr h="425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cxnSp>
        <p:nvCxnSpPr>
          <p:cNvPr id="28" name="直接连接符 27"/>
          <p:cNvCxnSpPr/>
          <p:nvPr/>
        </p:nvCxnSpPr>
        <p:spPr bwMode="auto">
          <a:xfrm>
            <a:off x="1748506" y="5233342"/>
            <a:ext cx="730926"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2459526" y="4823658"/>
            <a:ext cx="0" cy="41387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flipV="1">
            <a:off x="2459526" y="4820518"/>
            <a:ext cx="1066360" cy="15840"/>
          </a:xfrm>
          <a:prstGeom prst="line">
            <a:avLst/>
          </a:prstGeom>
          <a:noFill/>
          <a:ln w="1905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555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par>
                          <p:cTn id="19" fill="hold">
                            <p:stCondLst>
                              <p:cond delay="2000"/>
                            </p:stCondLst>
                            <p:childTnLst>
                              <p:par>
                                <p:cTn id="20" presetID="6"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par>
                                <p:cTn id="26" presetID="6"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par>
                                <p:cTn id="33" presetID="6" presetClass="entr" presetSubtype="1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2000"/>
                                        <p:tgtEl>
                                          <p:spTgt spid="11"/>
                                        </p:tgtEl>
                                      </p:cBhvr>
                                    </p:animEffect>
                                  </p:childTnLst>
                                </p:cTn>
                              </p:par>
                              <p:par>
                                <p:cTn id="36" presetID="6"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childTnLst>
                          </p:cTn>
                        </p:par>
                        <p:par>
                          <p:cTn id="39" fill="hold">
                            <p:stCondLst>
                              <p:cond delay="6000"/>
                            </p:stCondLst>
                            <p:childTnLst>
                              <p:par>
                                <p:cTn id="40" presetID="6" presetClass="entr" presetSubtype="1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circle(in)">
                                      <p:cBhvr>
                                        <p:cTn id="42" dur="2000"/>
                                        <p:tgtEl>
                                          <p:spTgt spid="28"/>
                                        </p:tgtEl>
                                      </p:cBhvr>
                                    </p:animEffect>
                                  </p:childTnLst>
                                </p:cTn>
                              </p:par>
                              <p:par>
                                <p:cTn id="43" presetID="6" presetClass="entr" presetSubtype="16"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circle(in)">
                                      <p:cBhvr>
                                        <p:cTn id="45" dur="2000"/>
                                        <p:tgtEl>
                                          <p:spTgt spid="29"/>
                                        </p:tgtEl>
                                      </p:cBhvr>
                                    </p:animEffect>
                                  </p:childTnLst>
                                </p:cTn>
                              </p:par>
                              <p:par>
                                <p:cTn id="46" presetID="6" presetClass="entr" presetSubtype="16"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circle(in)">
                                      <p:cBhvr>
                                        <p:cTn id="4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1584</TotalTime>
  <Words>4063</Words>
  <Application>Microsoft Office PowerPoint</Application>
  <PresentationFormat>全屏显示(4:3)</PresentationFormat>
  <Paragraphs>720</Paragraphs>
  <Slides>52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52</vt:i4>
      </vt:variant>
    </vt:vector>
  </HeadingPairs>
  <TitlesOfParts>
    <vt:vector size="65" baseType="lpstr">
      <vt:lpstr>黑体</vt:lpstr>
      <vt:lpstr>华文新魏</vt:lpstr>
      <vt:lpstr>楷体</vt:lpstr>
      <vt:lpstr>楷体_GB2312</vt:lpstr>
      <vt:lpstr>宋体</vt:lpstr>
      <vt:lpstr>Arial</vt:lpstr>
      <vt:lpstr>Calibri</vt:lpstr>
      <vt:lpstr>Cambria Math</vt:lpstr>
      <vt:lpstr>Lucida Sans Unicode</vt:lpstr>
      <vt:lpstr>Times New Roman</vt:lpstr>
      <vt:lpstr>Verdana</vt:lpstr>
      <vt:lpstr>Wingdings</vt:lpstr>
      <vt:lpstr>028betty_white</vt:lpstr>
      <vt:lpstr>数据库系统原理</vt:lpstr>
      <vt:lpstr>讲解纲要</vt:lpstr>
      <vt:lpstr>引 子</vt:lpstr>
      <vt:lpstr>引 子</vt:lpstr>
      <vt:lpstr>查询处理</vt:lpstr>
      <vt:lpstr>讲解纲要</vt:lpstr>
      <vt:lpstr>选择操作及其优化 </vt:lpstr>
      <vt:lpstr>选择操作及其优化 </vt:lpstr>
      <vt:lpstr>选择操作及其优化：等值条件选择 </vt:lpstr>
      <vt:lpstr>选择操作及其优化：范围选择 </vt:lpstr>
      <vt:lpstr>选择操作及其优化：符合条件选择 </vt:lpstr>
      <vt:lpstr>讲解纲要</vt:lpstr>
      <vt:lpstr>连接操作及其优化</vt:lpstr>
      <vt:lpstr>连接操作及其优化</vt:lpstr>
      <vt:lpstr>连接操作及其优化</vt:lpstr>
      <vt:lpstr>连接操作及其优化</vt:lpstr>
      <vt:lpstr>连接操作及其优化</vt:lpstr>
      <vt:lpstr>连接操作及其优化</vt:lpstr>
      <vt:lpstr>连接操作及其优化</vt:lpstr>
      <vt:lpstr>连接操作及其优化</vt:lpstr>
      <vt:lpstr>连接操作及其优化</vt:lpstr>
      <vt:lpstr>讲解纲要</vt:lpstr>
      <vt:lpstr>关系数据库的查询优化</vt:lpstr>
      <vt:lpstr>查询优化：示例</vt:lpstr>
      <vt:lpstr>查询优化：示例</vt:lpstr>
      <vt:lpstr>查询优化：示例</vt:lpstr>
      <vt:lpstr>查询优化：示例</vt:lpstr>
      <vt:lpstr>查询优化：示例</vt:lpstr>
      <vt:lpstr>查询优化：示例</vt:lpstr>
      <vt:lpstr>查询优化：示例</vt:lpstr>
      <vt:lpstr>查询优化：示例</vt:lpstr>
      <vt:lpstr>查询优化</vt:lpstr>
      <vt:lpstr>代数优化</vt:lpstr>
      <vt:lpstr>代数优化</vt:lpstr>
      <vt:lpstr>讲解纲要</vt:lpstr>
      <vt:lpstr>物理优化</vt:lpstr>
      <vt:lpstr>物理优化</vt:lpstr>
      <vt:lpstr>物理优化：基于启发式规则的优化</vt:lpstr>
      <vt:lpstr>物理优化：基于启发式规则的优化</vt:lpstr>
      <vt:lpstr>物理优化：基于启发式规则的优化</vt:lpstr>
      <vt:lpstr>物理优化：基于启发式规则的优化</vt:lpstr>
      <vt:lpstr>物理优化：基于代价的优化 </vt:lpstr>
      <vt:lpstr>物理优化：基于代价的优化</vt:lpstr>
      <vt:lpstr>物理优化：基于代价的优化</vt:lpstr>
      <vt:lpstr>物理优化：基于代价的优化</vt:lpstr>
      <vt:lpstr>物理优化：基于代价的优化</vt:lpstr>
      <vt:lpstr>物理优化：基于代价的优化</vt:lpstr>
      <vt:lpstr>物理优化：基于代价的优化</vt:lpstr>
      <vt:lpstr>物理优化：基于代价的优化</vt:lpstr>
      <vt:lpstr>物理优化：基于代价的优化</vt:lpstr>
      <vt:lpstr>SQL Server的查询计划示例</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58</cp:revision>
  <dcterms:created xsi:type="dcterms:W3CDTF">2013-05-28T06:12:06Z</dcterms:created>
  <dcterms:modified xsi:type="dcterms:W3CDTF">2022-03-18T04:23:53Z</dcterms:modified>
</cp:coreProperties>
</file>