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4" r:id="rId1"/>
  </p:sldMasterIdLst>
  <p:notesMasterIdLst>
    <p:notesMasterId r:id="rId55"/>
  </p:notesMasterIdLst>
  <p:handoutMasterIdLst>
    <p:handoutMasterId r:id="rId56"/>
  </p:handoutMasterIdLst>
  <p:sldIdLst>
    <p:sldId id="826" r:id="rId2"/>
    <p:sldId id="940" r:id="rId3"/>
    <p:sldId id="1050" r:id="rId4"/>
    <p:sldId id="1051" r:id="rId5"/>
    <p:sldId id="1044" r:id="rId6"/>
    <p:sldId id="1045" r:id="rId7"/>
    <p:sldId id="1056" r:id="rId8"/>
    <p:sldId id="1053" r:id="rId9"/>
    <p:sldId id="1052" r:id="rId10"/>
    <p:sldId id="656" r:id="rId11"/>
    <p:sldId id="945" r:id="rId12"/>
    <p:sldId id="951" r:id="rId13"/>
    <p:sldId id="957" r:id="rId14"/>
    <p:sldId id="952" r:id="rId15"/>
    <p:sldId id="941" r:id="rId16"/>
    <p:sldId id="1046" r:id="rId17"/>
    <p:sldId id="1047" r:id="rId18"/>
    <p:sldId id="946" r:id="rId19"/>
    <p:sldId id="958" r:id="rId20"/>
    <p:sldId id="959" r:id="rId21"/>
    <p:sldId id="981" r:id="rId22"/>
    <p:sldId id="1019" r:id="rId23"/>
    <p:sldId id="1029" r:id="rId24"/>
    <p:sldId id="1017" r:id="rId25"/>
    <p:sldId id="1048" r:id="rId26"/>
    <p:sldId id="1018" r:id="rId27"/>
    <p:sldId id="960" r:id="rId28"/>
    <p:sldId id="964" r:id="rId29"/>
    <p:sldId id="961" r:id="rId30"/>
    <p:sldId id="965" r:id="rId31"/>
    <p:sldId id="1032" r:id="rId32"/>
    <p:sldId id="1054" r:id="rId33"/>
    <p:sldId id="1055" r:id="rId34"/>
    <p:sldId id="966" r:id="rId35"/>
    <p:sldId id="1035" r:id="rId36"/>
    <p:sldId id="967" r:id="rId37"/>
    <p:sldId id="1033" r:id="rId38"/>
    <p:sldId id="1034" r:id="rId39"/>
    <p:sldId id="1049" r:id="rId40"/>
    <p:sldId id="962" r:id="rId41"/>
    <p:sldId id="968" r:id="rId42"/>
    <p:sldId id="1021" r:id="rId43"/>
    <p:sldId id="1026" r:id="rId44"/>
    <p:sldId id="1023" r:id="rId45"/>
    <p:sldId id="1025" r:id="rId46"/>
    <p:sldId id="1022" r:id="rId47"/>
    <p:sldId id="1028" r:id="rId48"/>
    <p:sldId id="1027" r:id="rId49"/>
    <p:sldId id="956" r:id="rId50"/>
    <p:sldId id="999" r:id="rId51"/>
    <p:sldId id="1000" r:id="rId52"/>
    <p:sldId id="1001" r:id="rId53"/>
    <p:sldId id="997" r:id="rId54"/>
  </p:sldIdLst>
  <p:sldSz cx="9144000" cy="6858000" type="screen4x3"/>
  <p:notesSz cx="7104063" cy="10234613"/>
  <p:embeddedFontLst>
    <p:embeddedFont>
      <p:font typeface="Cambria Math" panose="02040503050406030204" pitchFamily="18" charset="0"/>
      <p:regular r:id="rId57"/>
    </p:embeddedFont>
    <p:embeddedFont>
      <p:font typeface="Consolas" panose="020B0609020204030204" pitchFamily="49" charset="0"/>
      <p:regular r:id="rId58"/>
      <p:bold r:id="rId59"/>
      <p:italic r:id="rId60"/>
      <p:boldItalic r:id="rId61"/>
    </p:embeddedFont>
    <p:embeddedFont>
      <p:font typeface="Tw Cen MT" panose="020B0602020104020603" pitchFamily="34" charset="0"/>
      <p:regular r:id="rId62"/>
      <p:bold r:id="rId63"/>
      <p:italic r:id="rId64"/>
      <p:boldItalic r:id="rId65"/>
    </p:embeddedFont>
    <p:embeddedFont>
      <p:font typeface="Wingdings 2" panose="05020102010507070707" pitchFamily="18" charset="2"/>
      <p:regular r:id="rId66"/>
    </p:embeddedFont>
    <p:embeddedFont>
      <p:font typeface="黑体" panose="02010609060101010101" pitchFamily="49" charset="-122"/>
      <p:regular r:id="rId67"/>
    </p:embeddedFont>
    <p:embeddedFont>
      <p:font typeface="华文新魏" panose="02010800040101010101" pitchFamily="2" charset="-122"/>
      <p:regular r:id="rId68"/>
    </p:embeddedFont>
    <p:embeddedFont>
      <p:font typeface="华文中宋" panose="02010600040101010101" pitchFamily="2" charset="-122"/>
      <p:regular r:id="rId69"/>
    </p:embeddedFont>
    <p:embeddedFont>
      <p:font typeface="微软雅黑" panose="020B0503020204020204" pitchFamily="34" charset="-122"/>
      <p:regular r:id="rId70"/>
      <p:bold r:id="rId71"/>
    </p:embeddedFont>
    <p:embeddedFont>
      <p:font typeface="微软雅黑" panose="020B0503020204020204" pitchFamily="34" charset="-122"/>
      <p:regular r:id="rId70"/>
      <p:bold r:id="rId71"/>
    </p:embeddedFont>
  </p:embeddedFontLst>
  <p:defaultTextStyle>
    <a:defPPr>
      <a:defRPr lang="zh-CN"/>
    </a:defPPr>
    <a:lvl1pPr algn="l" defTabSz="457200" rtl="0" eaLnBrk="0" fontAlgn="base" hangingPunct="0">
      <a:spcBef>
        <a:spcPct val="0"/>
      </a:spcBef>
      <a:spcAft>
        <a:spcPct val="0"/>
      </a:spcAft>
      <a:defRPr kern="1200">
        <a:solidFill>
          <a:schemeClr val="tx1"/>
        </a:solidFill>
        <a:latin typeface="Arial" charset="0"/>
        <a:ea typeface="宋体" charset="-122"/>
        <a:cs typeface="+mn-cs"/>
      </a:defRPr>
    </a:lvl1pPr>
    <a:lvl2pPr marL="457200" algn="l" defTabSz="457200" rtl="0" eaLnBrk="0" fontAlgn="base" hangingPunct="0">
      <a:spcBef>
        <a:spcPct val="0"/>
      </a:spcBef>
      <a:spcAft>
        <a:spcPct val="0"/>
      </a:spcAft>
      <a:defRPr kern="1200">
        <a:solidFill>
          <a:schemeClr val="tx1"/>
        </a:solidFill>
        <a:latin typeface="Arial" charset="0"/>
        <a:ea typeface="宋体" charset="-122"/>
        <a:cs typeface="+mn-cs"/>
      </a:defRPr>
    </a:lvl2pPr>
    <a:lvl3pPr marL="914400" algn="l" defTabSz="457200" rtl="0" eaLnBrk="0" fontAlgn="base" hangingPunct="0">
      <a:spcBef>
        <a:spcPct val="0"/>
      </a:spcBef>
      <a:spcAft>
        <a:spcPct val="0"/>
      </a:spcAft>
      <a:defRPr kern="1200">
        <a:solidFill>
          <a:schemeClr val="tx1"/>
        </a:solidFill>
        <a:latin typeface="Arial" charset="0"/>
        <a:ea typeface="宋体" charset="-122"/>
        <a:cs typeface="+mn-cs"/>
      </a:defRPr>
    </a:lvl3pPr>
    <a:lvl4pPr marL="1371600" algn="l" defTabSz="457200" rtl="0" eaLnBrk="0" fontAlgn="base" hangingPunct="0">
      <a:spcBef>
        <a:spcPct val="0"/>
      </a:spcBef>
      <a:spcAft>
        <a:spcPct val="0"/>
      </a:spcAft>
      <a:defRPr kern="1200">
        <a:solidFill>
          <a:schemeClr val="tx1"/>
        </a:solidFill>
        <a:latin typeface="Arial" charset="0"/>
        <a:ea typeface="宋体" charset="-122"/>
        <a:cs typeface="+mn-cs"/>
      </a:defRPr>
    </a:lvl4pPr>
    <a:lvl5pPr marL="1828800" algn="l" defTabSz="457200"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215">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B10FC"/>
    <a:srgbClr val="369648"/>
    <a:srgbClr val="FFE697"/>
    <a:srgbClr val="3333CC"/>
    <a:srgbClr val="85EB9D"/>
    <a:srgbClr val="FAC2D6"/>
    <a:srgbClr val="CCFFCC"/>
    <a:srgbClr val="BD9975"/>
    <a:srgbClr val="000099"/>
    <a:srgbClr val="D5EE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41" autoAdjust="0"/>
    <p:restoredTop sz="94414" autoAdjust="0"/>
  </p:normalViewPr>
  <p:slideViewPr>
    <p:cSldViewPr snapToGrid="0" snapToObjects="1">
      <p:cViewPr varScale="1">
        <p:scale>
          <a:sx n="85" d="100"/>
          <a:sy n="85" d="100"/>
        </p:scale>
        <p:origin x="1838" y="48"/>
      </p:cViewPr>
      <p:guideLst>
        <p:guide orient="horz" pos="2215"/>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48" d="100"/>
          <a:sy n="48" d="100"/>
        </p:scale>
        <p:origin x="2898" y="60"/>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7.fntdata"/><Relationship Id="rId68"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61"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64" Type="http://schemas.openxmlformats.org/officeDocument/2006/relationships/font" Target="fonts/font8.fntdata"/><Relationship Id="rId69"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EC8C3D9F-D0A5-4920-BECA-4AD106AB0C5B}" type="datetime1">
              <a:rPr lang="zh-CN" altLang="en-US" smtClean="0"/>
              <a:pPr/>
              <a:t>2022/9/23</a:t>
            </a:fld>
            <a:endParaRPr lang="zh-CN" altLang="en-US"/>
          </a:p>
        </p:txBody>
      </p:sp>
      <p:sp>
        <p:nvSpPr>
          <p:cNvPr id="4" name="页脚占位符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657C22B4-6110-42E6-869B-62F9A6C65CE5}" type="slidenum">
              <a:rPr lang="zh-CN" altLang="en-US" smtClean="0"/>
              <a:pPr/>
              <a:t>‹#›</a:t>
            </a:fld>
            <a:endParaRPr lang="zh-CN" altLang="en-US"/>
          </a:p>
        </p:txBody>
      </p:sp>
    </p:spTree>
    <p:extLst>
      <p:ext uri="{BB962C8B-B14F-4D97-AF65-F5344CB8AC3E}">
        <p14:creationId xmlns:p14="http://schemas.microsoft.com/office/powerpoint/2010/main" val="40079486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3078163" cy="511175"/>
          </a:xfrm>
          <a:prstGeom prst="rect">
            <a:avLst/>
          </a:prstGeom>
          <a:noFill/>
          <a:ln>
            <a:noFill/>
          </a:ln>
        </p:spPr>
        <p:txBody>
          <a:bodyPr vert="horz" wrap="square" lIns="99075" tIns="49538" rIns="99075" bIns="49538" numCol="1" anchor="t" anchorCtr="0" compatLnSpc="1">
            <a:prstTxWarp prst="textNoShape">
              <a:avLst/>
            </a:prstTxWarp>
          </a:bodyPr>
          <a:lstStyle>
            <a:lvl1pPr eaLnBrk="1" hangingPunct="1">
              <a:buFont typeface="Arial" panose="020B0604020202020204" pitchFamily="34" charset="0"/>
              <a:buNone/>
              <a:defRPr sz="1300">
                <a:latin typeface="Arial" panose="020B0604020202020204" pitchFamily="34" charset="0"/>
                <a:ea typeface="宋体" panose="02010600030101010101" pitchFamily="2" charset="-122"/>
              </a:defRPr>
            </a:lvl1pPr>
          </a:lstStyle>
          <a:p>
            <a:pPr>
              <a:defRPr/>
            </a:pPr>
            <a:endParaRPr lang="zh-CN" altLang="zh-CN"/>
          </a:p>
        </p:txBody>
      </p:sp>
      <p:sp>
        <p:nvSpPr>
          <p:cNvPr id="2051" name="日期占位符 2"/>
          <p:cNvSpPr>
            <a:spLocks noGrp="1" noChangeArrowheads="1"/>
          </p:cNvSpPr>
          <p:nvPr>
            <p:ph type="dt" idx="1"/>
          </p:nvPr>
        </p:nvSpPr>
        <p:spPr bwMode="auto">
          <a:xfrm>
            <a:off x="4022725" y="0"/>
            <a:ext cx="3079750" cy="511175"/>
          </a:xfrm>
          <a:prstGeom prst="rect">
            <a:avLst/>
          </a:prstGeom>
          <a:noFill/>
          <a:ln>
            <a:noFill/>
          </a:ln>
        </p:spPr>
        <p:txBody>
          <a:bodyPr vert="horz" wrap="square" lIns="99075" tIns="49538" rIns="99075" bIns="49538" numCol="1" anchor="t" anchorCtr="0" compatLnSpc="1">
            <a:prstTxWarp prst="textNoShape">
              <a:avLst/>
            </a:prstTxWarp>
          </a:bodyPr>
          <a:lstStyle>
            <a:lvl1pPr algn="r" eaLnBrk="1" hangingPunct="1">
              <a:buFont typeface="Arial" panose="020B0604020202020204" pitchFamily="34" charset="0"/>
              <a:buNone/>
              <a:defRPr>
                <a:latin typeface="Arial" panose="020B0604020202020204" pitchFamily="34" charset="0"/>
                <a:ea typeface="宋体" panose="02010600030101010101" pitchFamily="2" charset="-122"/>
              </a:defRPr>
            </a:lvl1pPr>
          </a:lstStyle>
          <a:p>
            <a:pPr>
              <a:defRPr/>
            </a:pPr>
            <a:fld id="{B662E01E-1AD3-4B02-9BDE-E94A407B85F1}" type="datetime1">
              <a:rPr lang="zh-CN" altLang="en-US" smtClean="0"/>
              <a:pPr>
                <a:defRPr/>
              </a:pPr>
              <a:t>2022/9/23</a:t>
            </a:fld>
            <a:endParaRPr lang="zh-CN" altLang="en-US" sz="1300"/>
          </a:p>
        </p:txBody>
      </p:sp>
      <p:sp>
        <p:nvSpPr>
          <p:cNvPr id="58372" name="幻灯片图像占位符 3"/>
          <p:cNvSpPr>
            <a:spLocks noGrp="1" noRot="1" noChangeAspect="1" noChangeArrowheads="1"/>
          </p:cNvSpPr>
          <p:nvPr>
            <p:ph type="sldImg" idx="2"/>
          </p:nvPr>
        </p:nvSpPr>
        <p:spPr bwMode="auto">
          <a:xfrm>
            <a:off x="995363" y="768350"/>
            <a:ext cx="5113337"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709613" y="4860925"/>
            <a:ext cx="5683250" cy="4605338"/>
          </a:xfrm>
          <a:prstGeom prst="rect">
            <a:avLst/>
          </a:prstGeom>
          <a:noFill/>
          <a:ln>
            <a:noFill/>
          </a:ln>
        </p:spPr>
        <p:txBody>
          <a:bodyPr lIns="99075" tIns="49538" rIns="99075" bIns="49538"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defRPr/>
            </a:pPr>
            <a:r>
              <a:rPr lang="zh-CN" altLang="en-US">
                <a:ea typeface="宋体" panose="02010600030101010101" pitchFamily="2" charset="-122"/>
              </a:rPr>
              <a:t>单击此处编辑母版文本样式</a:t>
            </a:r>
          </a:p>
          <a:p>
            <a:pPr>
              <a:defRPr/>
            </a:pPr>
            <a:r>
              <a:rPr lang="zh-CN" altLang="en-US">
                <a:ea typeface="宋体" panose="02010600030101010101" pitchFamily="2" charset="-122"/>
              </a:rPr>
              <a:t>二级</a:t>
            </a:r>
          </a:p>
          <a:p>
            <a:pPr>
              <a:defRPr/>
            </a:pPr>
            <a:r>
              <a:rPr lang="zh-CN" altLang="en-US">
                <a:ea typeface="宋体" panose="02010600030101010101" pitchFamily="2" charset="-122"/>
              </a:rPr>
              <a:t>三级</a:t>
            </a:r>
          </a:p>
          <a:p>
            <a:pPr>
              <a:defRPr/>
            </a:pPr>
            <a:r>
              <a:rPr lang="zh-CN" altLang="en-US">
                <a:ea typeface="宋体" panose="02010600030101010101" pitchFamily="2" charset="-122"/>
              </a:rPr>
              <a:t>四级</a:t>
            </a:r>
          </a:p>
          <a:p>
            <a:pPr>
              <a:defRPr/>
            </a:pPr>
            <a:r>
              <a:rPr lang="zh-CN" altLang="en-US">
                <a:ea typeface="宋体" panose="02010600030101010101" pitchFamily="2" charset="-122"/>
              </a:rPr>
              <a:t>五级</a:t>
            </a:r>
          </a:p>
        </p:txBody>
      </p:sp>
      <p:sp>
        <p:nvSpPr>
          <p:cNvPr id="2054" name="页脚占位符 5"/>
          <p:cNvSpPr>
            <a:spLocks noGrp="1" noChangeArrowheads="1"/>
          </p:cNvSpPr>
          <p:nvPr>
            <p:ph type="ftr" sz="quarter" idx="4"/>
          </p:nvPr>
        </p:nvSpPr>
        <p:spPr bwMode="auto">
          <a:xfrm>
            <a:off x="0" y="9720263"/>
            <a:ext cx="3078163" cy="512762"/>
          </a:xfrm>
          <a:prstGeom prst="rect">
            <a:avLst/>
          </a:prstGeom>
          <a:noFill/>
          <a:ln>
            <a:noFill/>
          </a:ln>
        </p:spPr>
        <p:txBody>
          <a:bodyPr vert="horz" wrap="square" lIns="99075" tIns="49538" rIns="99075" bIns="49538" numCol="1" anchor="b" anchorCtr="0" compatLnSpc="1">
            <a:prstTxWarp prst="textNoShape">
              <a:avLst/>
            </a:prstTxWarp>
          </a:bodyPr>
          <a:lstStyle>
            <a:lvl1pPr eaLnBrk="1" hangingPunct="1">
              <a:buFont typeface="Arial" panose="020B0604020202020204" pitchFamily="34" charset="0"/>
              <a:buNone/>
              <a:defRPr sz="1300">
                <a:latin typeface="Arial" panose="020B0604020202020204" pitchFamily="34" charset="0"/>
                <a:ea typeface="宋体" panose="02010600030101010101" pitchFamily="2" charset="-122"/>
              </a:defRPr>
            </a:lvl1pPr>
          </a:lstStyle>
          <a:p>
            <a:pPr>
              <a:defRPr/>
            </a:pPr>
            <a:endParaRPr lang="zh-CN" altLang="zh-CN"/>
          </a:p>
        </p:txBody>
      </p:sp>
      <p:sp>
        <p:nvSpPr>
          <p:cNvPr id="2055" name="幻灯片编号占位符 6"/>
          <p:cNvSpPr>
            <a:spLocks noGrp="1" noChangeArrowheads="1"/>
          </p:cNvSpPr>
          <p:nvPr>
            <p:ph type="sldNum" sz="quarter" idx="5"/>
          </p:nvPr>
        </p:nvSpPr>
        <p:spPr bwMode="auto">
          <a:xfrm>
            <a:off x="4022725" y="9720263"/>
            <a:ext cx="3079750" cy="512762"/>
          </a:xfrm>
          <a:prstGeom prst="rect">
            <a:avLst/>
          </a:prstGeom>
          <a:noFill/>
          <a:ln>
            <a:noFill/>
          </a:ln>
        </p:spPr>
        <p:txBody>
          <a:bodyPr vert="horz" wrap="square" lIns="99075" tIns="49538" rIns="99075" bIns="49538" numCol="1" anchor="b" anchorCtr="0" compatLnSpc="1">
            <a:prstTxWarp prst="textNoShape">
              <a:avLst/>
            </a:prstTxWarp>
          </a:bodyPr>
          <a:lstStyle>
            <a:lvl1pPr algn="r" eaLnBrk="1" hangingPunct="1">
              <a:buFont typeface="Arial" charset="0"/>
              <a:buNone/>
              <a:defRPr smtClean="0"/>
            </a:lvl1pPr>
          </a:lstStyle>
          <a:p>
            <a:pPr>
              <a:defRPr/>
            </a:pPr>
            <a:fld id="{97D78B0D-C5B9-4CCF-AA9D-27E9940E5644}" type="slidenum">
              <a:rPr lang="zh-CN" altLang="en-US"/>
              <a:pPr>
                <a:defRPr/>
              </a:pPr>
              <a:t>‹#›</a:t>
            </a:fld>
            <a:endParaRPr lang="zh-CN" altLang="en-US" sz="1300"/>
          </a:p>
        </p:txBody>
      </p:sp>
    </p:spTree>
    <p:extLst>
      <p:ext uri="{BB962C8B-B14F-4D97-AF65-F5344CB8AC3E}">
        <p14:creationId xmlns:p14="http://schemas.microsoft.com/office/powerpoint/2010/main" val="495302404"/>
      </p:ext>
    </p:extLst>
  </p:cSld>
  <p:clrMap bg1="lt1" tx1="dk1" bg2="lt2" tx2="dk2" accent1="accent1" accent2="accent2" accent3="accent3" accent4="accent4" accent5="accent5" accent6="accent6" hlink="hlink" folHlink="folHlink"/>
  <p:hf hdr="0" ftr="0" dt="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860925"/>
            <a:ext cx="5683250" cy="4605338"/>
          </a:xfrm>
          <a:prstGeom prst="rect">
            <a:avLst/>
          </a:prstGeom>
        </p:spPr>
        <p:txBody>
          <a:bodyPr>
            <a:normAutofit/>
          </a:bodyPr>
          <a:lstStyle/>
          <a:p>
            <a:endParaRPr lang="zh-CN" altLang="en-US" sz="2000" kern="1200" dirty="0">
              <a:solidFill>
                <a:srgbClr val="F9F9F9"/>
              </a:solidFill>
              <a:latin typeface="Tw Cen MT"/>
              <a:ea typeface="宋体" charset="-122"/>
              <a:cs typeface="+mn-cs"/>
              <a:sym typeface="Tw Cen MT"/>
            </a:endParaRPr>
          </a:p>
        </p:txBody>
      </p:sp>
      <p:sp>
        <p:nvSpPr>
          <p:cNvPr id="5" name="灯片编号占位符 4"/>
          <p:cNvSpPr>
            <a:spLocks noGrp="1"/>
          </p:cNvSpPr>
          <p:nvPr>
            <p:ph type="sldNum" sz="quarter" idx="11"/>
          </p:nvPr>
        </p:nvSpPr>
        <p:spPr/>
        <p:txBody>
          <a:bodyPr/>
          <a:lstStyle/>
          <a:p>
            <a:pPr>
              <a:defRPr/>
            </a:pPr>
            <a:fld id="{97D78B0D-C5B9-4CCF-AA9D-27E9940E5644}" type="slidenum">
              <a:rPr lang="zh-CN" altLang="en-US" smtClean="0"/>
              <a:pPr>
                <a:defRPr/>
              </a:pPr>
              <a:t>1</a:t>
            </a:fld>
            <a:endParaRPr lang="zh-CN" altLang="en-US" sz="1300"/>
          </a:p>
        </p:txBody>
      </p:sp>
    </p:spTree>
    <p:extLst>
      <p:ext uri="{BB962C8B-B14F-4D97-AF65-F5344CB8AC3E}">
        <p14:creationId xmlns:p14="http://schemas.microsoft.com/office/powerpoint/2010/main" val="2077398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43</a:t>
            </a:fld>
            <a:endParaRPr lang="zh-CN" altLang="en-US" sz="1300"/>
          </a:p>
        </p:txBody>
      </p:sp>
    </p:spTree>
    <p:extLst>
      <p:ext uri="{BB962C8B-B14F-4D97-AF65-F5344CB8AC3E}">
        <p14:creationId xmlns:p14="http://schemas.microsoft.com/office/powerpoint/2010/main" val="1840245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44</a:t>
            </a:fld>
            <a:endParaRPr lang="zh-CN" altLang="en-US" sz="1300"/>
          </a:p>
        </p:txBody>
      </p:sp>
    </p:spTree>
    <p:extLst>
      <p:ext uri="{BB962C8B-B14F-4D97-AF65-F5344CB8AC3E}">
        <p14:creationId xmlns:p14="http://schemas.microsoft.com/office/powerpoint/2010/main" val="3383997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45</a:t>
            </a:fld>
            <a:endParaRPr lang="zh-CN" altLang="en-US" sz="1300"/>
          </a:p>
        </p:txBody>
      </p:sp>
    </p:spTree>
    <p:extLst>
      <p:ext uri="{BB962C8B-B14F-4D97-AF65-F5344CB8AC3E}">
        <p14:creationId xmlns:p14="http://schemas.microsoft.com/office/powerpoint/2010/main" val="3137863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46</a:t>
            </a:fld>
            <a:endParaRPr lang="zh-CN" altLang="en-US" sz="1300"/>
          </a:p>
        </p:txBody>
      </p:sp>
    </p:spTree>
    <p:extLst>
      <p:ext uri="{BB962C8B-B14F-4D97-AF65-F5344CB8AC3E}">
        <p14:creationId xmlns:p14="http://schemas.microsoft.com/office/powerpoint/2010/main" val="22929643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47</a:t>
            </a:fld>
            <a:endParaRPr lang="zh-CN" altLang="en-US" sz="1300"/>
          </a:p>
        </p:txBody>
      </p:sp>
    </p:spTree>
    <p:extLst>
      <p:ext uri="{BB962C8B-B14F-4D97-AF65-F5344CB8AC3E}">
        <p14:creationId xmlns:p14="http://schemas.microsoft.com/office/powerpoint/2010/main" val="1373493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48</a:t>
            </a:fld>
            <a:endParaRPr lang="zh-CN" altLang="en-US" sz="1300"/>
          </a:p>
        </p:txBody>
      </p:sp>
    </p:spTree>
    <p:extLst>
      <p:ext uri="{BB962C8B-B14F-4D97-AF65-F5344CB8AC3E}">
        <p14:creationId xmlns:p14="http://schemas.microsoft.com/office/powerpoint/2010/main" val="2167373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49</a:t>
            </a:fld>
            <a:endParaRPr lang="zh-CN" altLang="en-US" sz="1300"/>
          </a:p>
        </p:txBody>
      </p:sp>
    </p:spTree>
    <p:extLst>
      <p:ext uri="{BB962C8B-B14F-4D97-AF65-F5344CB8AC3E}">
        <p14:creationId xmlns:p14="http://schemas.microsoft.com/office/powerpoint/2010/main" val="1659501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97D78B0D-C5B9-4CCF-AA9D-27E9940E5644}" type="slidenum">
              <a:rPr lang="zh-CN" altLang="en-US" smtClean="0"/>
              <a:pPr>
                <a:defRPr/>
              </a:pPr>
              <a:t>10</a:t>
            </a:fld>
            <a:endParaRPr lang="zh-CN" altLang="en-US" sz="1300"/>
          </a:p>
        </p:txBody>
      </p:sp>
    </p:spTree>
    <p:extLst>
      <p:ext uri="{BB962C8B-B14F-4D97-AF65-F5344CB8AC3E}">
        <p14:creationId xmlns:p14="http://schemas.microsoft.com/office/powerpoint/2010/main" val="3993815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5" name="灯片编号占位符 4"/>
          <p:cNvSpPr>
            <a:spLocks noGrp="1"/>
          </p:cNvSpPr>
          <p:nvPr>
            <p:ph type="sldNum" sz="quarter" idx="11"/>
          </p:nvPr>
        </p:nvSpPr>
        <p:spPr/>
        <p:txBody>
          <a:bodyPr/>
          <a:lstStyle/>
          <a:p>
            <a:pPr>
              <a:defRPr/>
            </a:pPr>
            <a:fld id="{97D78B0D-C5B9-4CCF-AA9D-27E9940E5644}" type="slidenum">
              <a:rPr lang="zh-CN" altLang="en-US" smtClean="0"/>
              <a:pPr>
                <a:defRPr/>
              </a:pPr>
              <a:t>15</a:t>
            </a:fld>
            <a:endParaRPr lang="zh-CN" altLang="en-US" sz="1300"/>
          </a:p>
        </p:txBody>
      </p:sp>
    </p:spTree>
    <p:extLst>
      <p:ext uri="{BB962C8B-B14F-4D97-AF65-F5344CB8AC3E}">
        <p14:creationId xmlns:p14="http://schemas.microsoft.com/office/powerpoint/2010/main" val="3079839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21</a:t>
            </a:fld>
            <a:endParaRPr lang="zh-CN" altLang="en-US" sz="1300"/>
          </a:p>
        </p:txBody>
      </p:sp>
    </p:spTree>
    <p:extLst>
      <p:ext uri="{BB962C8B-B14F-4D97-AF65-F5344CB8AC3E}">
        <p14:creationId xmlns:p14="http://schemas.microsoft.com/office/powerpoint/2010/main" val="80122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22</a:t>
            </a:fld>
            <a:endParaRPr lang="zh-CN" altLang="en-US" sz="1300"/>
          </a:p>
        </p:txBody>
      </p:sp>
    </p:spTree>
    <p:extLst>
      <p:ext uri="{BB962C8B-B14F-4D97-AF65-F5344CB8AC3E}">
        <p14:creationId xmlns:p14="http://schemas.microsoft.com/office/powerpoint/2010/main" val="1576159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23</a:t>
            </a:fld>
            <a:endParaRPr lang="zh-CN" altLang="en-US" sz="1300"/>
          </a:p>
        </p:txBody>
      </p:sp>
    </p:spTree>
    <p:extLst>
      <p:ext uri="{BB962C8B-B14F-4D97-AF65-F5344CB8AC3E}">
        <p14:creationId xmlns:p14="http://schemas.microsoft.com/office/powerpoint/2010/main" val="3098577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26</a:t>
            </a:fld>
            <a:endParaRPr lang="zh-CN" altLang="en-US" sz="1300"/>
          </a:p>
        </p:txBody>
      </p:sp>
    </p:spTree>
    <p:extLst>
      <p:ext uri="{BB962C8B-B14F-4D97-AF65-F5344CB8AC3E}">
        <p14:creationId xmlns:p14="http://schemas.microsoft.com/office/powerpoint/2010/main" val="2878674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32</a:t>
            </a:fld>
            <a:endParaRPr lang="zh-CN" altLang="en-US" sz="1300"/>
          </a:p>
        </p:txBody>
      </p:sp>
    </p:spTree>
    <p:extLst>
      <p:ext uri="{BB962C8B-B14F-4D97-AF65-F5344CB8AC3E}">
        <p14:creationId xmlns:p14="http://schemas.microsoft.com/office/powerpoint/2010/main" val="2197366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11200" y="4926013"/>
            <a:ext cx="5683250" cy="4029075"/>
          </a:xfrm>
          <a:prstGeom prst="rect">
            <a:avLst/>
          </a:prstGeom>
        </p:spPr>
        <p:txBody>
          <a:bodyPr/>
          <a:lstStyle/>
          <a:p>
            <a:pPr marL="228600" indent="-228600">
              <a:buAutoNum type="arabicPeriod"/>
            </a:pPr>
            <a:r>
              <a:rPr lang="zh-CN" altLang="en-US" dirty="0"/>
              <a:t>内存访问的本质是按址访问</a:t>
            </a:r>
            <a:endParaRPr lang="en-US" altLang="zh-CN" dirty="0"/>
          </a:p>
          <a:p>
            <a:pPr marL="228600" indent="-228600">
              <a:buAutoNum type="arabicPeriod"/>
            </a:pPr>
            <a:r>
              <a:rPr lang="zh-CN" altLang="en-US" dirty="0"/>
              <a:t>变量的声明、实例化和初始化</a:t>
            </a:r>
          </a:p>
        </p:txBody>
      </p:sp>
      <p:sp>
        <p:nvSpPr>
          <p:cNvPr id="4" name="灯片编号占位符 3"/>
          <p:cNvSpPr>
            <a:spLocks noGrp="1"/>
          </p:cNvSpPr>
          <p:nvPr>
            <p:ph type="sldNum" sz="quarter" idx="10"/>
          </p:nvPr>
        </p:nvSpPr>
        <p:spPr/>
        <p:txBody>
          <a:bodyPr/>
          <a:lstStyle/>
          <a:p>
            <a:pPr>
              <a:defRPr/>
            </a:pPr>
            <a:fld id="{97D78B0D-C5B9-4CCF-AA9D-27E9940E5644}" type="slidenum">
              <a:rPr lang="zh-CN" altLang="en-US" smtClean="0"/>
              <a:pPr>
                <a:defRPr/>
              </a:pPr>
              <a:t>42</a:t>
            </a:fld>
            <a:endParaRPr lang="zh-CN" altLang="en-US" sz="1300"/>
          </a:p>
        </p:txBody>
      </p:sp>
    </p:spTree>
    <p:extLst>
      <p:ext uri="{BB962C8B-B14F-4D97-AF65-F5344CB8AC3E}">
        <p14:creationId xmlns:p14="http://schemas.microsoft.com/office/powerpoint/2010/main" val="8950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p:spPr>
        <p:txBody>
          <a:bodyPr/>
          <a:lstStyle>
            <a:lvl1pPr marL="0" indent="0" algn="ctr">
              <a:buNone/>
              <a:defRPr sz="2400">
                <a:latin typeface="华文中宋" panose="02010600040101010101" pitchFamily="2" charset="-122"/>
                <a:ea typeface="华文中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6" name="标题 5"/>
          <p:cNvSpPr>
            <a:spLocks noGrp="1"/>
          </p:cNvSpPr>
          <p:nvPr>
            <p:ph type="title"/>
          </p:nvPr>
        </p:nvSpPr>
        <p:spPr/>
        <p:txBody>
          <a:bodyPr/>
          <a:lstStyle>
            <a:lvl1pPr>
              <a:defRPr sz="4000">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Tree>
    <p:extLst>
      <p:ext uri="{BB962C8B-B14F-4D97-AF65-F5344CB8AC3E}">
        <p14:creationId xmlns:p14="http://schemas.microsoft.com/office/powerpoint/2010/main" val="321906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14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7825" y="228600"/>
            <a:ext cx="2038350" cy="58975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28600"/>
            <a:ext cx="5965825" cy="58975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86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59026"/>
            <a:ext cx="8153400" cy="887896"/>
          </a:xfrm>
        </p:spPr>
        <p:txBody>
          <a:bodyPr/>
          <a:lstStyle/>
          <a:p>
            <a:r>
              <a:rPr lang="zh-CN" altLang="en-US" dirty="0"/>
              <a:t>单击此处编辑母版标题样式</a:t>
            </a:r>
          </a:p>
        </p:txBody>
      </p:sp>
      <p:sp>
        <p:nvSpPr>
          <p:cNvPr id="3" name="文本占位符 2"/>
          <p:cNvSpPr>
            <a:spLocks noGrp="1"/>
          </p:cNvSpPr>
          <p:nvPr>
            <p:ph type="body" sz="half" idx="1"/>
          </p:nvPr>
        </p:nvSpPr>
        <p:spPr>
          <a:xfrm>
            <a:off x="612775" y="1484243"/>
            <a:ext cx="40005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5675" y="1484243"/>
            <a:ext cx="4000500" cy="483704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8359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anose="02010800040101010101" pitchFamily="2" charset="-122"/>
                <a:ea typeface="华文新魏" panose="020108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9891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145230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2775" y="1484243"/>
            <a:ext cx="4000500" cy="4810539"/>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765675" y="1484243"/>
            <a:ext cx="4000500" cy="48105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899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668545"/>
          </a:xfrm>
        </p:spPr>
        <p:txBody>
          <a:bodyPr/>
          <a:lstStyle/>
          <a:p>
            <a:r>
              <a:rPr lang="zh-CN" altLang="en-US"/>
              <a:t>单击此处编辑母版标题样式</a:t>
            </a:r>
          </a:p>
        </p:txBody>
      </p:sp>
      <p:sp>
        <p:nvSpPr>
          <p:cNvPr id="3" name="文本占位符 2"/>
          <p:cNvSpPr>
            <a:spLocks noGrp="1"/>
          </p:cNvSpPr>
          <p:nvPr>
            <p:ph type="body" idx="1"/>
          </p:nvPr>
        </p:nvSpPr>
        <p:spPr>
          <a:xfrm>
            <a:off x="630238" y="1469131"/>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293042"/>
            <a:ext cx="3868737"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69131"/>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293042"/>
            <a:ext cx="3887788" cy="396198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865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3555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957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85032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Tw Cen MT" panose="020B0602020104020603"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60408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Title Placeholder 21"/>
          <p:cNvSpPr>
            <a:spLocks noGrp="1" noChangeArrowheads="1"/>
          </p:cNvSpPr>
          <p:nvPr>
            <p:ph type="title" idx="4294967295"/>
          </p:nvPr>
        </p:nvSpPr>
        <p:spPr bwMode="auto">
          <a:xfrm>
            <a:off x="609600" y="228600"/>
            <a:ext cx="8153400" cy="712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zh-CN" dirty="0">
                <a:sym typeface="Tw Cen MT"/>
              </a:rPr>
              <a:t>单击此处编辑母版标题样式</a:t>
            </a:r>
          </a:p>
        </p:txBody>
      </p:sp>
      <p:sp>
        <p:nvSpPr>
          <p:cNvPr id="1027" name="Text Placeholder 12"/>
          <p:cNvSpPr>
            <a:spLocks noGrp="1" noChangeArrowheads="1"/>
          </p:cNvSpPr>
          <p:nvPr>
            <p:ph type="body" idx="1"/>
          </p:nvPr>
        </p:nvSpPr>
        <p:spPr bwMode="auto">
          <a:xfrm>
            <a:off x="612775" y="1341438"/>
            <a:ext cx="8153400" cy="4784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zh-CN" dirty="0">
                <a:sym typeface="Tw Cen MT"/>
              </a:rPr>
              <a:t>单击此处编辑母版文本样式</a:t>
            </a:r>
          </a:p>
          <a:p>
            <a:pPr lvl="1"/>
            <a:r>
              <a:rPr lang="zh-CN" altLang="zh-CN" dirty="0">
                <a:sym typeface="Tw Cen MT"/>
              </a:rPr>
              <a:t>二级</a:t>
            </a:r>
          </a:p>
          <a:p>
            <a:pPr lvl="2"/>
            <a:r>
              <a:rPr lang="zh-CN" altLang="zh-CN" dirty="0">
                <a:sym typeface="Tw Cen MT"/>
              </a:rPr>
              <a:t>三级</a:t>
            </a:r>
          </a:p>
          <a:p>
            <a:pPr lvl="3"/>
            <a:r>
              <a:rPr lang="zh-CN" altLang="zh-CN" dirty="0">
                <a:sym typeface="Tw Cen MT"/>
              </a:rPr>
              <a:t>四级</a:t>
            </a:r>
          </a:p>
          <a:p>
            <a:pPr lvl="4"/>
            <a:r>
              <a:rPr lang="zh-CN" altLang="zh-CN" dirty="0">
                <a:sym typeface="Tw Cen MT"/>
              </a:rPr>
              <a:t>五级</a:t>
            </a:r>
          </a:p>
        </p:txBody>
      </p:sp>
      <p:sp>
        <p:nvSpPr>
          <p:cNvPr id="1029" name="Rectangle 7"/>
          <p:cNvSpPr>
            <a:spLocks noChangeArrowheads="1"/>
          </p:cNvSpPr>
          <p:nvPr userDrawn="1"/>
        </p:nvSpPr>
        <p:spPr bwMode="auto">
          <a:xfrm>
            <a:off x="0" y="1027113"/>
            <a:ext cx="533400" cy="228600"/>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sym typeface="Arial" panose="020B0604020202020204" pitchFamily="34" charset="0"/>
            </a:endParaRPr>
          </a:p>
        </p:txBody>
      </p:sp>
      <p:sp>
        <p:nvSpPr>
          <p:cNvPr id="1030" name="Rectangle 8"/>
          <p:cNvSpPr>
            <a:spLocks noChangeArrowheads="1"/>
          </p:cNvSpPr>
          <p:nvPr/>
        </p:nvSpPr>
        <p:spPr bwMode="auto">
          <a:xfrm>
            <a:off x="590550" y="1027113"/>
            <a:ext cx="8553450" cy="228600"/>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sym typeface="Arial" panose="020B0604020202020204" pitchFamily="34" charset="0"/>
            </a:endParaRPr>
          </a:p>
        </p:txBody>
      </p:sp>
      <p:sp>
        <p:nvSpPr>
          <p:cNvPr id="1033" name="Rectangle 10"/>
          <p:cNvSpPr>
            <a:spLocks noChangeArrowheads="1"/>
          </p:cNvSpPr>
          <p:nvPr/>
        </p:nvSpPr>
        <p:spPr bwMode="auto">
          <a:xfrm>
            <a:off x="0" y="6508750"/>
            <a:ext cx="2994025" cy="319088"/>
          </a:xfrm>
          <a:prstGeom prst="rect">
            <a:avLst/>
          </a:prstGeom>
          <a:solidFill>
            <a:schemeClr val="accent2"/>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sym typeface="Arial" panose="020B0604020202020204" pitchFamily="34" charset="0"/>
            </a:endParaRPr>
          </a:p>
        </p:txBody>
      </p:sp>
      <p:sp>
        <p:nvSpPr>
          <p:cNvPr id="1034" name="Rectangle 11"/>
          <p:cNvSpPr>
            <a:spLocks noChangeArrowheads="1"/>
          </p:cNvSpPr>
          <p:nvPr/>
        </p:nvSpPr>
        <p:spPr bwMode="auto">
          <a:xfrm>
            <a:off x="3067050" y="6508750"/>
            <a:ext cx="2962275" cy="320675"/>
          </a:xfrm>
          <a:prstGeom prst="rect">
            <a:avLst/>
          </a:prstGeom>
          <a:solidFill>
            <a:schemeClr val="accent1"/>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计算机与信息安全学院</a:t>
            </a:r>
            <a:endParaRPr lang="zh-CN" altLang="zh-CN" sz="1600" dirty="0">
              <a:solidFill>
                <a:srgbClr val="FFFFFF"/>
              </a:solidFill>
              <a:sym typeface="Arial" panose="020B0604020202020204" pitchFamily="34" charset="0"/>
            </a:endParaRPr>
          </a:p>
        </p:txBody>
      </p:sp>
      <p:sp>
        <p:nvSpPr>
          <p:cNvPr id="1035" name="Subtitle 8"/>
          <p:cNvSpPr>
            <a:spLocks noChangeArrowheads="1"/>
          </p:cNvSpPr>
          <p:nvPr/>
        </p:nvSpPr>
        <p:spPr bwMode="auto">
          <a:xfrm>
            <a:off x="3068638" y="6508750"/>
            <a:ext cx="2962275"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600" dirty="0">
              <a:solidFill>
                <a:srgbClr val="555555"/>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6" name="Rectangle 11"/>
          <p:cNvSpPr>
            <a:spLocks noChangeArrowheads="1"/>
          </p:cNvSpPr>
          <p:nvPr/>
        </p:nvSpPr>
        <p:spPr bwMode="auto">
          <a:xfrm>
            <a:off x="6097588" y="6508750"/>
            <a:ext cx="3043237" cy="320675"/>
          </a:xfrm>
          <a:prstGeom prst="rect">
            <a:avLst/>
          </a:prstGeom>
          <a:solidFill>
            <a:srgbClr val="B29C93"/>
          </a:solidFill>
          <a:ln>
            <a:noFill/>
          </a:ln>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a:solidFill>
                <a:srgbClr val="FFFFFF"/>
              </a:solidFill>
              <a:sym typeface="Arial" panose="020B0604020202020204" pitchFamily="34" charset="0"/>
            </a:endParaRPr>
          </a:p>
        </p:txBody>
      </p:sp>
      <p:sp>
        <p:nvSpPr>
          <p:cNvPr id="1037" name="Subtitle 8"/>
          <p:cNvSpPr>
            <a:spLocks noChangeArrowheads="1"/>
          </p:cNvSpPr>
          <p:nvPr userDrawn="1"/>
        </p:nvSpPr>
        <p:spPr bwMode="auto">
          <a:xfrm>
            <a:off x="6099175" y="6508750"/>
            <a:ext cx="3043238"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rPr>
              <a:t>软件工程</a:t>
            </a:r>
            <a:endParaRPr lang="zh-CN" altLang="zh-CN"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038" name="Subtitle 8"/>
          <p:cNvSpPr>
            <a:spLocks noChangeArrowheads="1"/>
          </p:cNvSpPr>
          <p:nvPr/>
        </p:nvSpPr>
        <p:spPr bwMode="auto">
          <a:xfrm>
            <a:off x="0" y="6508750"/>
            <a:ext cx="2994025" cy="292100"/>
          </a:xfrm>
          <a:prstGeom prst="rect">
            <a:avLst/>
          </a:prstGeom>
          <a:noFill/>
          <a:ln>
            <a:noFill/>
          </a:ln>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桂林电子科技</a:t>
            </a:r>
            <a:r>
              <a:rPr lang="zh-CN" altLang="zh-CN" sz="1600" dirty="0">
                <a:solidFill>
                  <a:srgbClr val="F9F9F9"/>
                </a:solidFill>
                <a:latin typeface="Tw Cen MT" panose="020B0602020104020603" pitchFamily="34" charset="0"/>
                <a:ea typeface="华文仿宋" panose="02010600040101010101" pitchFamily="2" charset="-122"/>
                <a:sym typeface="华文仿宋" panose="02010600040101010101" pitchFamily="2" charset="-122"/>
              </a:rPr>
              <a:t>大学</a:t>
            </a:r>
          </a:p>
          <a:p>
            <a:pPr algn="ctr" eaLnBrk="1" hangingPunct="1">
              <a:defRPr/>
            </a:pPr>
            <a:endParaRPr lang="zh-CN" altLang="en-US" sz="1600" dirty="0">
              <a:solidFill>
                <a:srgbClr val="FFFFFF"/>
              </a:solidFill>
              <a:latin typeface="Tw Cen MT" panose="020B0602020104020603" pitchFamily="34" charset="0"/>
              <a:ea typeface="华文仿宋" panose="02010600040101010101" pitchFamily="2" charset="-122"/>
              <a:sym typeface="华文仿宋" panose="02010600040101010101" pitchFamily="2" charset="-122"/>
            </a:endParaRPr>
          </a:p>
        </p:txBody>
      </p:sp>
      <p:sp>
        <p:nvSpPr>
          <p:cNvPr id="14" name="文本框 13"/>
          <p:cNvSpPr txBox="1"/>
          <p:nvPr userDrawn="1"/>
        </p:nvSpPr>
        <p:spPr>
          <a:xfrm>
            <a:off x="53788" y="968282"/>
            <a:ext cx="436338" cy="338554"/>
          </a:xfrm>
          <a:prstGeom prst="rect">
            <a:avLst/>
          </a:prstGeom>
          <a:noFill/>
        </p:spPr>
        <p:txBody>
          <a:bodyPr wrap="none" rtlCol="0">
            <a:spAutoFit/>
          </a:bodyPr>
          <a:lstStyle/>
          <a:p>
            <a:fld id="{AE5FC7BA-3490-42F5-AB11-D54952D85A48}" type="slidenum">
              <a:rPr lang="zh-CN" altLang="en-US" sz="1600" smtClean="0">
                <a:solidFill>
                  <a:schemeClr val="bg1"/>
                </a:solidFill>
              </a:rPr>
              <a:pPr/>
              <a:t>‹#›</a:t>
            </a:fld>
            <a:endParaRPr lang="zh-CN" altLang="en-US" sz="1600" dirty="0">
              <a:solidFill>
                <a:schemeClr val="bg1"/>
              </a:solidFill>
            </a:endParaRPr>
          </a:p>
        </p:txBody>
      </p:sp>
    </p:spTree>
    <p:extLst>
      <p:ext uri="{BB962C8B-B14F-4D97-AF65-F5344CB8AC3E}">
        <p14:creationId xmlns:p14="http://schemas.microsoft.com/office/powerpoint/2010/main" val="1531323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sldNum="0" hdr="0" ftr="0" dt="0"/>
  <p:txStyles>
    <p:titleStyle>
      <a:lvl1pPr algn="l" rtl="0" eaLnBrk="0" fontAlgn="base" hangingPunct="0">
        <a:spcBef>
          <a:spcPct val="0"/>
        </a:spcBef>
        <a:spcAft>
          <a:spcPct val="0"/>
        </a:spcAft>
        <a:defRPr sz="4000" kern="1200">
          <a:solidFill>
            <a:schemeClr val="tx2"/>
          </a:solidFill>
          <a:latin typeface="华文新魏" panose="02010800040101010101" pitchFamily="2" charset="-122"/>
          <a:ea typeface="华文新魏" panose="02010800040101010101" pitchFamily="2" charset="-122"/>
          <a:cs typeface="+mj-cs"/>
          <a:sym typeface="Tw Cen MT"/>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9pPr>
    </p:titleStyle>
    <p:body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baike.baidu.com/item/malloc/65996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aike.baidu.com/item/%E6%8C%87%E9%92%88"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a:off x="0" y="5970588"/>
            <a:ext cx="9144000" cy="887412"/>
          </a:xfrm>
          <a:prstGeom prst="rect">
            <a:avLst/>
          </a:prstGeom>
          <a:solidFill>
            <a:srgbClr val="FFFFFF"/>
          </a:solidFill>
          <a:ln w="9525">
            <a:noFill/>
            <a:miter lim="800000"/>
            <a:headEnd/>
            <a:tailEnd/>
          </a:ln>
        </p:spPr>
        <p:txBody>
          <a:bodyPr anchor="ctr"/>
          <a:lstStyle/>
          <a:p>
            <a:pPr eaLnBrk="1" hangingPunct="1">
              <a:buFont typeface="Arial" charset="0"/>
              <a:buNone/>
            </a:pPr>
            <a:endParaRPr lang="zh-CN" altLang="zh-CN">
              <a:solidFill>
                <a:srgbClr val="FFFFFF"/>
              </a:solidFill>
              <a:sym typeface="Arial" charset="0"/>
            </a:endParaRPr>
          </a:p>
        </p:txBody>
      </p:sp>
      <p:sp>
        <p:nvSpPr>
          <p:cNvPr id="16387" name="Rectangle 10"/>
          <p:cNvSpPr>
            <a:spLocks noChangeArrowheads="1"/>
          </p:cNvSpPr>
          <p:nvPr/>
        </p:nvSpPr>
        <p:spPr bwMode="auto">
          <a:xfrm>
            <a:off x="0" y="6048375"/>
            <a:ext cx="2994025" cy="712788"/>
          </a:xfrm>
          <a:prstGeom prst="rect">
            <a:avLst/>
          </a:prstGeom>
          <a:solidFill>
            <a:schemeClr val="accent2"/>
          </a:solidFill>
          <a:ln w="9525">
            <a:noFill/>
            <a:miter lim="800000"/>
            <a:headEnd/>
            <a:tailEnd/>
          </a:ln>
        </p:spPr>
        <p:txBody>
          <a:bodyPr anchor="ctr"/>
          <a:lstStyle/>
          <a:p>
            <a:pPr eaLnBrk="1" hangingPunct="1">
              <a:buFont typeface="Arial" charset="0"/>
              <a:buNone/>
            </a:pPr>
            <a:endParaRPr lang="zh-CN" altLang="zh-CN">
              <a:solidFill>
                <a:srgbClr val="FFFFFF"/>
              </a:solidFill>
              <a:sym typeface="Arial" charset="0"/>
            </a:endParaRPr>
          </a:p>
        </p:txBody>
      </p:sp>
      <p:sp>
        <p:nvSpPr>
          <p:cNvPr id="16388" name="Rectangle 11"/>
          <p:cNvSpPr>
            <a:spLocks noChangeArrowheads="1"/>
          </p:cNvSpPr>
          <p:nvPr/>
        </p:nvSpPr>
        <p:spPr bwMode="auto">
          <a:xfrm>
            <a:off x="3067050" y="6048375"/>
            <a:ext cx="2962275" cy="714375"/>
          </a:xfrm>
          <a:prstGeom prst="rect">
            <a:avLst/>
          </a:prstGeom>
          <a:solidFill>
            <a:schemeClr val="accent1"/>
          </a:solidFill>
          <a:ln w="9525">
            <a:noFill/>
            <a:miter lim="800000"/>
            <a:headEnd/>
            <a:tailEnd/>
          </a:ln>
        </p:spPr>
        <p:txBody>
          <a:bodyPr anchor="ctr"/>
          <a:lstStyle/>
          <a:p>
            <a:pPr algn="ctr" eaLnBrk="1" hangingPunct="1"/>
            <a:r>
              <a:rPr lang="zh-CN" altLang="en-US" sz="2000" dirty="0">
                <a:solidFill>
                  <a:srgbClr val="F9F9F9"/>
                </a:solidFill>
                <a:latin typeface="Tw Cen MT"/>
                <a:sym typeface="Tw Cen MT"/>
              </a:rPr>
              <a:t>计算机与信息安全学院</a:t>
            </a:r>
            <a:endParaRPr lang="zh-CN" altLang="zh-CN" sz="2000" dirty="0">
              <a:solidFill>
                <a:srgbClr val="F9F9F9"/>
              </a:solidFill>
              <a:latin typeface="Tw Cen MT"/>
              <a:sym typeface="Arial" charset="0"/>
            </a:endParaRPr>
          </a:p>
        </p:txBody>
      </p:sp>
      <p:sp>
        <p:nvSpPr>
          <p:cNvPr id="16389" name="Rectangle 11"/>
          <p:cNvSpPr>
            <a:spLocks noChangeArrowheads="1"/>
          </p:cNvSpPr>
          <p:nvPr/>
        </p:nvSpPr>
        <p:spPr bwMode="auto">
          <a:xfrm>
            <a:off x="6097588" y="6048375"/>
            <a:ext cx="3043237" cy="714375"/>
          </a:xfrm>
          <a:prstGeom prst="rect">
            <a:avLst/>
          </a:prstGeom>
          <a:solidFill>
            <a:srgbClr val="B29C93"/>
          </a:solidFill>
          <a:ln w="9525">
            <a:noFill/>
            <a:miter lim="800000"/>
            <a:headEnd/>
            <a:tailEnd/>
          </a:ln>
        </p:spPr>
        <p:txBody>
          <a:bodyPr anchor="ctr"/>
          <a:lstStyle/>
          <a:p>
            <a:pPr eaLnBrk="1" hangingPunct="1">
              <a:buFont typeface="Arial" charset="0"/>
              <a:buNone/>
            </a:pPr>
            <a:endParaRPr lang="zh-CN" altLang="zh-CN">
              <a:solidFill>
                <a:srgbClr val="FFFFFF"/>
              </a:solidFill>
              <a:sym typeface="Arial" charset="0"/>
            </a:endParaRPr>
          </a:p>
        </p:txBody>
      </p:sp>
      <p:sp>
        <p:nvSpPr>
          <p:cNvPr id="16390" name="Subtitle 8"/>
          <p:cNvSpPr>
            <a:spLocks noChangeArrowheads="1"/>
          </p:cNvSpPr>
          <p:nvPr/>
        </p:nvSpPr>
        <p:spPr bwMode="auto">
          <a:xfrm>
            <a:off x="6099175" y="6048375"/>
            <a:ext cx="3044825" cy="685800"/>
          </a:xfrm>
          <a:prstGeom prst="rect">
            <a:avLst/>
          </a:prstGeom>
          <a:noFill/>
          <a:ln w="9525">
            <a:noFill/>
            <a:miter lim="800000"/>
            <a:headEnd/>
            <a:tailEnd/>
          </a:ln>
        </p:spPr>
        <p:txBody>
          <a:bodyPr anchor="ctr"/>
          <a:lstStyle/>
          <a:p>
            <a:pPr algn="ctr" eaLnBrk="1" hangingPunct="1">
              <a:spcBef>
                <a:spcPts val="700"/>
              </a:spcBef>
              <a:buClr>
                <a:srgbClr val="DD8047"/>
              </a:buClr>
              <a:buSzPct val="60000"/>
              <a:buFont typeface="Wingdings" pitchFamily="2" charset="2"/>
              <a:buNone/>
            </a:pPr>
            <a:r>
              <a:rPr lang="zh-CN" altLang="en-US" sz="2000" dirty="0">
                <a:solidFill>
                  <a:srgbClr val="F9F9F9"/>
                </a:solidFill>
                <a:latin typeface="Tw Cen MT"/>
                <a:sym typeface="Tw Cen MT"/>
              </a:rPr>
              <a:t>软件工程</a:t>
            </a:r>
            <a:endParaRPr lang="zh-CN" altLang="zh-CN" sz="2000" dirty="0">
              <a:solidFill>
                <a:srgbClr val="F9F9F9"/>
              </a:solidFill>
              <a:latin typeface="Tw Cen MT"/>
              <a:sym typeface="Tw Cen MT"/>
            </a:endParaRPr>
          </a:p>
        </p:txBody>
      </p:sp>
      <p:sp>
        <p:nvSpPr>
          <p:cNvPr id="16392" name="副标题 2"/>
          <p:cNvSpPr>
            <a:spLocks noGrp="1" noChangeArrowheads="1"/>
          </p:cNvSpPr>
          <p:nvPr>
            <p:ph type="subTitle" idx="1"/>
          </p:nvPr>
        </p:nvSpPr>
        <p:spPr>
          <a:xfrm>
            <a:off x="0" y="17463"/>
            <a:ext cx="9144000" cy="1997317"/>
          </a:xfrm>
          <a:solidFill>
            <a:schemeClr val="accent1"/>
          </a:solidFill>
        </p:spPr>
        <p:txBody>
          <a:bodyPr anchor="ctr"/>
          <a:lstStyle/>
          <a:p>
            <a:pPr eaLnBrk="1" hangingPunct="1"/>
            <a:r>
              <a:rPr lang="zh-CN" altLang="en-US" sz="3600" dirty="0">
                <a:solidFill>
                  <a:schemeClr val="bg1"/>
                </a:solidFill>
                <a:latin typeface="Times New Roman" pitchFamily="18" charset="0"/>
                <a:ea typeface="华文中宋" pitchFamily="2" charset="-122"/>
                <a:sym typeface="Times New Roman" pitchFamily="18" charset="0"/>
              </a:rPr>
              <a:t>数据结构与算法</a:t>
            </a:r>
          </a:p>
        </p:txBody>
      </p:sp>
      <p:sp>
        <p:nvSpPr>
          <p:cNvPr id="16393" name="Rectangle 4"/>
          <p:cNvSpPr>
            <a:spLocks noChangeArrowheads="1"/>
          </p:cNvSpPr>
          <p:nvPr/>
        </p:nvSpPr>
        <p:spPr bwMode="auto">
          <a:xfrm>
            <a:off x="323850" y="301625"/>
            <a:ext cx="8339138" cy="1476375"/>
          </a:xfrm>
          <a:prstGeom prst="rect">
            <a:avLst/>
          </a:prstGeom>
          <a:noFill/>
          <a:ln w="9525">
            <a:noFill/>
            <a:miter lim="800000"/>
            <a:headEnd/>
            <a:tailEnd/>
          </a:ln>
        </p:spPr>
        <p:txBody>
          <a:bodyPr anchor="ctr"/>
          <a:lstStyle/>
          <a:p>
            <a:pPr algn="ctr">
              <a:buFont typeface="Arial" charset="0"/>
              <a:buNone/>
            </a:pPr>
            <a:endParaRPr lang="zh-CN" altLang="zh-CN" sz="3600">
              <a:solidFill>
                <a:srgbClr val="555555"/>
              </a:solidFill>
              <a:latin typeface="Times New Roman" pitchFamily="18" charset="0"/>
              <a:ea typeface="华文中宋" pitchFamily="2" charset="-122"/>
              <a:sym typeface="Times New Roman" pitchFamily="18" charset="0"/>
            </a:endParaRPr>
          </a:p>
        </p:txBody>
      </p:sp>
      <p:sp>
        <p:nvSpPr>
          <p:cNvPr id="16394" name="文本框 1"/>
          <p:cNvSpPr>
            <a:spLocks noChangeArrowheads="1"/>
          </p:cNvSpPr>
          <p:nvPr/>
        </p:nvSpPr>
        <p:spPr bwMode="auto">
          <a:xfrm>
            <a:off x="647700" y="2742982"/>
            <a:ext cx="8015288" cy="1263650"/>
          </a:xfrm>
          <a:prstGeom prst="rect">
            <a:avLst/>
          </a:prstGeom>
          <a:noFill/>
          <a:ln w="9525">
            <a:noFill/>
            <a:miter lim="800000"/>
            <a:headEnd/>
            <a:tailEnd/>
          </a:ln>
        </p:spPr>
        <p:txBody>
          <a:bodyPr lIns="0" tIns="0" rIns="0" bIns="0" anchor="ctr"/>
          <a:lstStyle/>
          <a:p>
            <a:pPr algn="ctr" eaLnBrk="1" hangingPunct="1">
              <a:buFont typeface="Arial" charset="0"/>
              <a:buNone/>
            </a:pPr>
            <a:r>
              <a:rPr lang="zh-CN" altLang="en-US" sz="4400" b="1" dirty="0">
                <a:solidFill>
                  <a:srgbClr val="555555"/>
                </a:solidFill>
                <a:latin typeface="微软雅黑" pitchFamily="34" charset="-122"/>
                <a:ea typeface="微软雅黑" pitchFamily="34" charset="-122"/>
                <a:sym typeface="华文仿宋" pitchFamily="2" charset="-122"/>
              </a:rPr>
              <a:t>第</a:t>
            </a:r>
            <a:r>
              <a:rPr lang="en-US" altLang="zh-CN" sz="4400" b="1" dirty="0">
                <a:solidFill>
                  <a:srgbClr val="555555"/>
                </a:solidFill>
                <a:latin typeface="微软雅黑" pitchFamily="34" charset="-122"/>
                <a:ea typeface="微软雅黑" pitchFamily="34" charset="-122"/>
                <a:sym typeface="华文仿宋" pitchFamily="2" charset="-122"/>
              </a:rPr>
              <a:t>2</a:t>
            </a:r>
            <a:r>
              <a:rPr lang="zh-CN" altLang="en-US" sz="4400" b="1" dirty="0">
                <a:solidFill>
                  <a:srgbClr val="555555"/>
                </a:solidFill>
                <a:latin typeface="微软雅黑" pitchFamily="34" charset="-122"/>
                <a:ea typeface="微软雅黑" pitchFamily="34" charset="-122"/>
                <a:sym typeface="华文仿宋" pitchFamily="2" charset="-122"/>
              </a:rPr>
              <a:t>章   线性表</a:t>
            </a:r>
          </a:p>
        </p:txBody>
      </p:sp>
      <p:sp>
        <p:nvSpPr>
          <p:cNvPr id="16395" name="Subtitle 8"/>
          <p:cNvSpPr>
            <a:spLocks noChangeArrowheads="1"/>
          </p:cNvSpPr>
          <p:nvPr/>
        </p:nvSpPr>
        <p:spPr bwMode="auto">
          <a:xfrm>
            <a:off x="3067050" y="6049963"/>
            <a:ext cx="2962275" cy="685800"/>
          </a:xfrm>
          <a:prstGeom prst="rect">
            <a:avLst/>
          </a:prstGeom>
          <a:noFill/>
          <a:ln w="9525">
            <a:noFill/>
            <a:miter lim="800000"/>
            <a:headEnd/>
            <a:tailEnd/>
          </a:ln>
        </p:spPr>
        <p:txBody>
          <a:bodyPr anchor="ctr"/>
          <a:lstStyle/>
          <a:p>
            <a:pPr algn="ctr" eaLnBrk="1" hangingPunct="1">
              <a:spcBef>
                <a:spcPts val="700"/>
              </a:spcBef>
              <a:buClr>
                <a:srgbClr val="DD8047"/>
              </a:buClr>
              <a:buSzPct val="60000"/>
              <a:buFont typeface="Wingdings" pitchFamily="2" charset="2"/>
              <a:buNone/>
            </a:pPr>
            <a:endParaRPr lang="zh-CN" altLang="en-US" sz="2000">
              <a:solidFill>
                <a:srgbClr val="F9F9F9"/>
              </a:solidFill>
              <a:latin typeface="Tw Cen MT"/>
              <a:sym typeface="Tw Cen MT"/>
            </a:endParaRPr>
          </a:p>
        </p:txBody>
      </p:sp>
      <p:sp>
        <p:nvSpPr>
          <p:cNvPr id="16396" name="Text Box 9"/>
          <p:cNvSpPr>
            <a:spLocks noChangeArrowheads="1"/>
          </p:cNvSpPr>
          <p:nvPr/>
        </p:nvSpPr>
        <p:spPr bwMode="auto">
          <a:xfrm>
            <a:off x="2692400" y="4461083"/>
            <a:ext cx="3622675" cy="830997"/>
          </a:xfrm>
          <a:prstGeom prst="rect">
            <a:avLst/>
          </a:prstGeom>
          <a:noFill/>
          <a:ln w="9525">
            <a:noFill/>
            <a:miter lim="800000"/>
            <a:headEnd/>
            <a:tailEnd/>
          </a:ln>
        </p:spPr>
        <p:txBody>
          <a:bodyPr>
            <a:spAutoFit/>
          </a:bodyPr>
          <a:lstStyle/>
          <a:p>
            <a:pPr algn="ctr" eaLnBrk="1" hangingPunct="1">
              <a:buFont typeface="Arial" charset="0"/>
              <a:buNone/>
            </a:pPr>
            <a:r>
              <a:rPr lang="zh-CN" altLang="en-US" sz="4800" dirty="0">
                <a:solidFill>
                  <a:srgbClr val="555555"/>
                </a:solidFill>
                <a:latin typeface="华文新魏" pitchFamily="2" charset="-122"/>
                <a:ea typeface="华文新魏" pitchFamily="2" charset="-122"/>
                <a:sym typeface="华文新魏" pitchFamily="2" charset="-122"/>
              </a:rPr>
              <a:t>王宇英</a:t>
            </a:r>
          </a:p>
        </p:txBody>
      </p:sp>
      <p:sp>
        <p:nvSpPr>
          <p:cNvPr id="16397" name="Subtitle 8"/>
          <p:cNvSpPr>
            <a:spLocks noChangeArrowheads="1"/>
          </p:cNvSpPr>
          <p:nvPr/>
        </p:nvSpPr>
        <p:spPr bwMode="auto">
          <a:xfrm>
            <a:off x="0" y="6061075"/>
            <a:ext cx="2994025" cy="685800"/>
          </a:xfrm>
          <a:prstGeom prst="rect">
            <a:avLst/>
          </a:prstGeom>
          <a:noFill/>
          <a:ln w="9525">
            <a:noFill/>
            <a:miter lim="800000"/>
            <a:headEnd/>
            <a:tailEnd/>
          </a:ln>
        </p:spPr>
        <p:txBody>
          <a:bodyPr anchor="ctr"/>
          <a:lstStyle/>
          <a:p>
            <a:pPr algn="ctr" eaLnBrk="1" hangingPunct="1">
              <a:spcBef>
                <a:spcPts val="700"/>
              </a:spcBef>
              <a:buClr>
                <a:srgbClr val="DD8047"/>
              </a:buClr>
              <a:buSzPct val="60000"/>
            </a:pPr>
            <a:r>
              <a:rPr lang="zh-CN" altLang="en-US" sz="2000" dirty="0">
                <a:solidFill>
                  <a:srgbClr val="FFFFFF"/>
                </a:solidFill>
                <a:latin typeface="Tw Cen MT"/>
                <a:sym typeface="Tw Cen MT"/>
              </a:rPr>
              <a:t>桂林电子科技</a:t>
            </a:r>
            <a:r>
              <a:rPr lang="zh-CN" altLang="en-US" sz="2000" dirty="0">
                <a:solidFill>
                  <a:srgbClr val="F9F9F9"/>
                </a:solidFill>
                <a:latin typeface="Tw Cen MT"/>
                <a:sym typeface="Tw Cen MT"/>
              </a:rPr>
              <a:t>大学</a:t>
            </a:r>
            <a:endParaRPr lang="zh-CN" altLang="zh-CN" sz="2000" dirty="0">
              <a:solidFill>
                <a:srgbClr val="FFFFFF"/>
              </a:solidFill>
              <a:latin typeface="Tw Cen MT"/>
              <a:sym typeface="Tw Cen MT"/>
            </a:endParaRPr>
          </a:p>
        </p:txBody>
      </p:sp>
    </p:spTree>
    <p:extLst>
      <p:ext uri="{BB962C8B-B14F-4D97-AF65-F5344CB8AC3E}">
        <p14:creationId xmlns:p14="http://schemas.microsoft.com/office/powerpoint/2010/main" val="299891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8613" y="249238"/>
            <a:ext cx="5181600" cy="606425"/>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4400" dirty="0">
                <a:sym typeface="Comic Sans MS" pitchFamily="66" charset="0"/>
              </a:rPr>
              <a:t>内容概要</a:t>
            </a:r>
          </a:p>
        </p:txBody>
      </p:sp>
      <p:sp>
        <p:nvSpPr>
          <p:cNvPr id="17411" name="AutoShape 15"/>
          <p:cNvSpPr>
            <a:spLocks noChangeArrowheads="1"/>
          </p:cNvSpPr>
          <p:nvPr/>
        </p:nvSpPr>
        <p:spPr bwMode="auto">
          <a:xfrm>
            <a:off x="2430463" y="2522538"/>
            <a:ext cx="4579937" cy="528637"/>
          </a:xfrm>
          <a:prstGeom prst="roundRect">
            <a:avLst>
              <a:gd name="adj" fmla="val 16667"/>
            </a:avLst>
          </a:prstGeom>
          <a:noFill/>
          <a:ln w="28575">
            <a:solidFill>
              <a:schemeClr val="accent1"/>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12" name="AutoShape 16"/>
          <p:cNvSpPr>
            <a:spLocks noChangeArrowheads="1"/>
          </p:cNvSpPr>
          <p:nvPr/>
        </p:nvSpPr>
        <p:spPr bwMode="auto">
          <a:xfrm>
            <a:off x="2028825" y="2384425"/>
            <a:ext cx="723900" cy="793750"/>
          </a:xfrm>
          <a:prstGeom prst="diamond">
            <a:avLst/>
          </a:prstGeom>
          <a:solidFill>
            <a:schemeClr val="accent1"/>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13" name="Text Box 17"/>
          <p:cNvSpPr>
            <a:spLocks noChangeArrowheads="1"/>
          </p:cNvSpPr>
          <p:nvPr/>
        </p:nvSpPr>
        <p:spPr bwMode="auto">
          <a:xfrm>
            <a:off x="2928938" y="2586038"/>
            <a:ext cx="3117902" cy="461665"/>
          </a:xfrm>
          <a:prstGeom prst="rect">
            <a:avLst/>
          </a:prstGeom>
          <a:noFill/>
          <a:ln w="9525">
            <a:noFill/>
            <a:miter lim="800000"/>
            <a:headEnd/>
            <a:tailEnd/>
          </a:ln>
        </p:spPr>
        <p:txBody>
          <a:bodyPr wrap="square">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顺序表</a:t>
            </a:r>
          </a:p>
        </p:txBody>
      </p:sp>
      <p:sp>
        <p:nvSpPr>
          <p:cNvPr id="17414" name="Text Box 18"/>
          <p:cNvSpPr>
            <a:spLocks noChangeArrowheads="1"/>
          </p:cNvSpPr>
          <p:nvPr/>
        </p:nvSpPr>
        <p:spPr bwMode="auto">
          <a:xfrm>
            <a:off x="2195513" y="2498725"/>
            <a:ext cx="338554" cy="461665"/>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2</a:t>
            </a:r>
            <a:endParaRPr lang="zh-CN" altLang="en-US">
              <a:solidFill>
                <a:srgbClr val="555555"/>
              </a:solidFill>
              <a:latin typeface="黑体" pitchFamily="49" charset="-122"/>
              <a:ea typeface="黑体" pitchFamily="49" charset="-122"/>
            </a:endParaRPr>
          </a:p>
        </p:txBody>
      </p:sp>
      <p:grpSp>
        <p:nvGrpSpPr>
          <p:cNvPr id="17415" name="Group 7"/>
          <p:cNvGrpSpPr>
            <a:grpSpLocks/>
          </p:cNvGrpSpPr>
          <p:nvPr/>
        </p:nvGrpSpPr>
        <p:grpSpPr bwMode="auto">
          <a:xfrm>
            <a:off x="2084388" y="5138738"/>
            <a:ext cx="4946650" cy="784225"/>
            <a:chOff x="0" y="0"/>
            <a:chExt cx="2976" cy="432"/>
          </a:xfrm>
        </p:grpSpPr>
        <p:sp>
          <p:nvSpPr>
            <p:cNvPr id="17431"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32"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33" name="Text Box 22"/>
            <p:cNvSpPr>
              <a:spLocks noChangeArrowheads="1"/>
            </p:cNvSpPr>
            <p:nvPr/>
          </p:nvSpPr>
          <p:spPr bwMode="auto">
            <a:xfrm>
              <a:off x="384" y="110"/>
              <a:ext cx="2160" cy="254"/>
            </a:xfrm>
            <a:prstGeom prst="rect">
              <a:avLst/>
            </a:prstGeom>
            <a:noFill/>
            <a:ln w="9525">
              <a:noFill/>
              <a:miter lim="800000"/>
              <a:headEnd/>
              <a:tailEnd/>
            </a:ln>
          </p:spPr>
          <p:txBody>
            <a:bodyPr>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小 结</a:t>
              </a:r>
              <a:endParaRPr lang="zh-CN" altLang="zh-CN" dirty="0">
                <a:solidFill>
                  <a:srgbClr val="555555"/>
                </a:solidFill>
                <a:latin typeface="黑体" pitchFamily="49" charset="-122"/>
                <a:ea typeface="黑体" pitchFamily="49" charset="-122"/>
              </a:endParaRPr>
            </a:p>
          </p:txBody>
        </p:sp>
        <p:sp>
          <p:nvSpPr>
            <p:cNvPr id="17434" name="Text Box 23"/>
            <p:cNvSpPr>
              <a:spLocks noChangeArrowheads="1"/>
            </p:cNvSpPr>
            <p:nvPr/>
          </p:nvSpPr>
          <p:spPr bwMode="auto">
            <a:xfrm>
              <a:off x="99"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5</a:t>
              </a:r>
              <a:endParaRPr lang="zh-CN" altLang="en-US">
                <a:solidFill>
                  <a:srgbClr val="555555"/>
                </a:solidFill>
                <a:latin typeface="黑体" pitchFamily="49" charset="-122"/>
                <a:ea typeface="黑体" pitchFamily="49" charset="-122"/>
              </a:endParaRPr>
            </a:p>
          </p:txBody>
        </p:sp>
      </p:grpSp>
      <p:grpSp>
        <p:nvGrpSpPr>
          <p:cNvPr id="17416" name="Group 12"/>
          <p:cNvGrpSpPr>
            <a:grpSpLocks/>
          </p:cNvGrpSpPr>
          <p:nvPr/>
        </p:nvGrpSpPr>
        <p:grpSpPr bwMode="auto">
          <a:xfrm>
            <a:off x="2084388" y="4203700"/>
            <a:ext cx="4981575" cy="793750"/>
            <a:chOff x="0" y="0"/>
            <a:chExt cx="2976" cy="432"/>
          </a:xfrm>
        </p:grpSpPr>
        <p:sp>
          <p:nvSpPr>
            <p:cNvPr id="17427" name="AutoShape 15"/>
            <p:cNvSpPr>
              <a:spLocks noChangeArrowheads="1"/>
            </p:cNvSpPr>
            <p:nvPr/>
          </p:nvSpPr>
          <p:spPr bwMode="auto">
            <a:xfrm>
              <a:off x="240" y="75"/>
              <a:ext cx="2736" cy="288"/>
            </a:xfrm>
            <a:prstGeom prst="roundRect">
              <a:avLst>
                <a:gd name="adj" fmla="val 16667"/>
              </a:avLst>
            </a:prstGeom>
            <a:noFill/>
            <a:ln w="28575">
              <a:solidFill>
                <a:schemeClr val="accent1"/>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8" name="AutoShape 16"/>
            <p:cNvSpPr>
              <a:spLocks noChangeArrowheads="1"/>
            </p:cNvSpPr>
            <p:nvPr/>
          </p:nvSpPr>
          <p:spPr bwMode="auto">
            <a:xfrm>
              <a:off x="0" y="0"/>
              <a:ext cx="432" cy="432"/>
            </a:xfrm>
            <a:prstGeom prst="diamond">
              <a:avLst/>
            </a:prstGeom>
            <a:solidFill>
              <a:schemeClr val="accent1"/>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9" name="Text Box 17"/>
            <p:cNvSpPr>
              <a:spLocks noChangeArrowheads="1"/>
            </p:cNvSpPr>
            <p:nvPr/>
          </p:nvSpPr>
          <p:spPr bwMode="auto">
            <a:xfrm>
              <a:off x="384" y="110"/>
              <a:ext cx="2159" cy="251"/>
            </a:xfrm>
            <a:prstGeom prst="rect">
              <a:avLst/>
            </a:prstGeom>
            <a:noFill/>
            <a:ln w="9525">
              <a:noFill/>
              <a:miter lim="800000"/>
              <a:headEnd/>
              <a:tailEnd/>
            </a:ln>
          </p:spPr>
          <p:txBody>
            <a:bodyPr>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应用案例与分析</a:t>
              </a:r>
              <a:endParaRPr lang="zh-CN" altLang="zh-CN" sz="2400" dirty="0">
                <a:solidFill>
                  <a:srgbClr val="555555"/>
                </a:solidFill>
                <a:latin typeface="黑体" pitchFamily="49" charset="-122"/>
                <a:ea typeface="黑体" pitchFamily="49" charset="-122"/>
              </a:endParaRPr>
            </a:p>
          </p:txBody>
        </p:sp>
        <p:sp>
          <p:nvSpPr>
            <p:cNvPr id="17430" name="Text Box 18"/>
            <p:cNvSpPr>
              <a:spLocks noChangeArrowheads="1"/>
            </p:cNvSpPr>
            <p:nvPr/>
          </p:nvSpPr>
          <p:spPr bwMode="auto">
            <a:xfrm>
              <a:off x="100" y="62"/>
              <a:ext cx="202" cy="251"/>
            </a:xfrm>
            <a:prstGeom prst="rect">
              <a:avLst/>
            </a:prstGeom>
            <a:noFill/>
            <a:ln w="9525">
              <a:noFill/>
              <a:miter lim="800000"/>
              <a:headEnd/>
              <a:tailEnd/>
            </a:ln>
          </p:spPr>
          <p:txBody>
            <a:bodyPr wrap="none">
              <a:spAutoFit/>
            </a:bodyPr>
            <a:lstStyle/>
            <a:p>
              <a:pPr algn="ctr">
                <a:buFont typeface="Arial" charset="0"/>
                <a:buNone/>
              </a:pPr>
              <a:r>
                <a:rPr lang="en-US" altLang="zh-CN" sz="2400" dirty="0">
                  <a:solidFill>
                    <a:srgbClr val="F9F9F9"/>
                  </a:solidFill>
                  <a:latin typeface="黑体" pitchFamily="49" charset="-122"/>
                  <a:ea typeface="黑体" pitchFamily="49" charset="-122"/>
                  <a:sym typeface="微软雅黑" pitchFamily="34" charset="-122"/>
                </a:rPr>
                <a:t>4</a:t>
              </a:r>
              <a:endParaRPr lang="zh-CN" altLang="en-US" dirty="0">
                <a:solidFill>
                  <a:srgbClr val="555555"/>
                </a:solidFill>
                <a:latin typeface="黑体" pitchFamily="49" charset="-122"/>
                <a:ea typeface="黑体" pitchFamily="49" charset="-122"/>
              </a:endParaRPr>
            </a:p>
          </p:txBody>
        </p:sp>
      </p:grpSp>
      <p:grpSp>
        <p:nvGrpSpPr>
          <p:cNvPr id="17417" name="Group 17"/>
          <p:cNvGrpSpPr>
            <a:grpSpLocks/>
          </p:cNvGrpSpPr>
          <p:nvPr/>
        </p:nvGrpSpPr>
        <p:grpSpPr bwMode="auto">
          <a:xfrm>
            <a:off x="2066925" y="3292475"/>
            <a:ext cx="4946650" cy="784225"/>
            <a:chOff x="0" y="0"/>
            <a:chExt cx="2976" cy="432"/>
          </a:xfrm>
        </p:grpSpPr>
        <p:sp>
          <p:nvSpPr>
            <p:cNvPr id="17423"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4"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5" name="Text Box 22"/>
            <p:cNvSpPr>
              <a:spLocks noChangeArrowheads="1"/>
            </p:cNvSpPr>
            <p:nvPr/>
          </p:nvSpPr>
          <p:spPr bwMode="auto">
            <a:xfrm>
              <a:off x="384" y="110"/>
              <a:ext cx="2187" cy="252"/>
            </a:xfrm>
            <a:prstGeom prst="rect">
              <a:avLst/>
            </a:prstGeom>
            <a:noFill/>
            <a:ln w="9525">
              <a:noFill/>
              <a:miter lim="800000"/>
              <a:headEnd/>
              <a:tailEnd/>
            </a:ln>
          </p:spPr>
          <p:txBody>
            <a:bodyPr wrap="square">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链接表</a:t>
              </a:r>
            </a:p>
          </p:txBody>
        </p:sp>
        <p:sp>
          <p:nvSpPr>
            <p:cNvPr id="17426" name="Text Box 23"/>
            <p:cNvSpPr>
              <a:spLocks noChangeArrowheads="1"/>
            </p:cNvSpPr>
            <p:nvPr/>
          </p:nvSpPr>
          <p:spPr bwMode="auto">
            <a:xfrm>
              <a:off x="99"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3</a:t>
              </a:r>
              <a:endParaRPr lang="zh-CN" altLang="en-US">
                <a:solidFill>
                  <a:srgbClr val="555555"/>
                </a:solidFill>
                <a:latin typeface="黑体" pitchFamily="49" charset="-122"/>
                <a:ea typeface="黑体" pitchFamily="49" charset="-122"/>
              </a:endParaRPr>
            </a:p>
          </p:txBody>
        </p:sp>
      </p:grpSp>
      <p:grpSp>
        <p:nvGrpSpPr>
          <p:cNvPr id="17418" name="Group 22"/>
          <p:cNvGrpSpPr>
            <a:grpSpLocks/>
          </p:cNvGrpSpPr>
          <p:nvPr/>
        </p:nvGrpSpPr>
        <p:grpSpPr bwMode="auto">
          <a:xfrm>
            <a:off x="2032000" y="1497013"/>
            <a:ext cx="4946650" cy="938529"/>
            <a:chOff x="0" y="0"/>
            <a:chExt cx="2976" cy="517"/>
          </a:xfrm>
        </p:grpSpPr>
        <p:sp>
          <p:nvSpPr>
            <p:cNvPr id="17419"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0"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1" name="Text Box 22"/>
            <p:cNvSpPr>
              <a:spLocks noChangeArrowheads="1"/>
            </p:cNvSpPr>
            <p:nvPr/>
          </p:nvSpPr>
          <p:spPr bwMode="auto">
            <a:xfrm>
              <a:off x="384" y="110"/>
              <a:ext cx="2160" cy="407"/>
            </a:xfrm>
            <a:prstGeom prst="rect">
              <a:avLst/>
            </a:prstGeom>
            <a:noFill/>
            <a:ln w="9525">
              <a:noFill/>
              <a:miter lim="800000"/>
              <a:headEnd/>
              <a:tailEnd/>
            </a:ln>
          </p:spPr>
          <p:txBody>
            <a:bodyPr>
              <a:spAutoFit/>
            </a:bodyPr>
            <a:lstStyle/>
            <a:p>
              <a:pPr algn="ctr"/>
              <a:r>
                <a:rPr lang="zh-CN" altLang="en-US" sz="2400" dirty="0">
                  <a:solidFill>
                    <a:srgbClr val="555555"/>
                  </a:solidFill>
                  <a:latin typeface="黑体" pitchFamily="49" charset="-122"/>
                  <a:ea typeface="黑体" pitchFamily="49" charset="-122"/>
                  <a:sym typeface="微软雅黑" pitchFamily="34" charset="-122"/>
                </a:rPr>
                <a:t> </a:t>
              </a:r>
              <a:r>
                <a:rPr lang="zh-CN" altLang="en-US" sz="2400" dirty="0">
                  <a:solidFill>
                    <a:srgbClr val="FF0000"/>
                  </a:solidFill>
                  <a:latin typeface="黑体" pitchFamily="49" charset="-122"/>
                  <a:ea typeface="黑体" pitchFamily="49" charset="-122"/>
                  <a:sym typeface="微软雅黑" pitchFamily="34" charset="-122"/>
                </a:rPr>
                <a:t>线性表：抽象数据类型</a:t>
              </a:r>
              <a:endParaRPr lang="zh-CN" altLang="en-US" sz="2400" dirty="0">
                <a:solidFill>
                  <a:srgbClr val="FF0000"/>
                </a:solidFill>
                <a:latin typeface="黑体" pitchFamily="49" charset="-122"/>
                <a:ea typeface="黑体" pitchFamily="49" charset="-122"/>
              </a:endParaRPr>
            </a:p>
            <a:p>
              <a:pPr algn="ctr">
                <a:buFont typeface="Arial" charset="0"/>
                <a:buNone/>
              </a:pPr>
              <a:endParaRPr lang="zh-CN" altLang="en-US" dirty="0">
                <a:solidFill>
                  <a:srgbClr val="FF0000"/>
                </a:solidFill>
                <a:latin typeface="黑体" pitchFamily="49" charset="-122"/>
                <a:ea typeface="黑体" pitchFamily="49" charset="-122"/>
              </a:endParaRPr>
            </a:p>
          </p:txBody>
        </p:sp>
        <p:sp>
          <p:nvSpPr>
            <p:cNvPr id="17422" name="Text Box 23"/>
            <p:cNvSpPr>
              <a:spLocks noChangeArrowheads="1"/>
            </p:cNvSpPr>
            <p:nvPr/>
          </p:nvSpPr>
          <p:spPr bwMode="auto">
            <a:xfrm>
              <a:off x="98"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1</a:t>
              </a:r>
              <a:endParaRPr lang="zh-CN" altLang="en-US">
                <a:solidFill>
                  <a:srgbClr val="555555"/>
                </a:solidFill>
                <a:latin typeface="黑体" pitchFamily="49" charset="-122"/>
                <a:ea typeface="黑体" pitchFamily="49" charset="-122"/>
              </a:endParaRPr>
            </a:p>
          </p:txBody>
        </p:sp>
      </p:grpSp>
    </p:spTree>
    <p:extLst>
      <p:ext uri="{BB962C8B-B14F-4D97-AF65-F5344CB8AC3E}">
        <p14:creationId xmlns:p14="http://schemas.microsoft.com/office/powerpoint/2010/main" val="10049945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线性表</a:t>
            </a:r>
          </a:p>
        </p:txBody>
      </p:sp>
      <p:sp>
        <p:nvSpPr>
          <p:cNvPr id="3" name="内容占位符 2"/>
          <p:cNvSpPr>
            <a:spLocks noGrp="1"/>
          </p:cNvSpPr>
          <p:nvPr>
            <p:ph idx="1"/>
          </p:nvPr>
        </p:nvSpPr>
        <p:spPr>
          <a:xfrm>
            <a:off x="595765" y="2232690"/>
            <a:ext cx="8153400" cy="3932136"/>
          </a:xfrm>
        </p:spPr>
        <p:txBody>
          <a:bodyPr/>
          <a:lstStyle/>
          <a:p>
            <a:pPr eaLnBrk="1" hangingPunct="1"/>
            <a:r>
              <a:rPr lang="zh-CN" altLang="en-US" sz="2400" dirty="0"/>
              <a:t>线性表是零个或多个数据元素的有穷序列，表示为</a:t>
            </a:r>
            <a:endParaRPr lang="en-US" altLang="zh-CN" sz="2400" dirty="0"/>
          </a:p>
          <a:p>
            <a:pPr marL="0" indent="0" eaLnBrk="1" hangingPunct="1">
              <a:buNone/>
            </a:pPr>
            <a:r>
              <a:rPr lang="en-US" altLang="zh-CN" sz="2400" dirty="0"/>
              <a:t>    </a:t>
            </a:r>
            <a:r>
              <a:rPr lang="en-US" altLang="zh-CN" sz="2400" dirty="0">
                <a:solidFill>
                  <a:srgbClr val="3333CC"/>
                </a:solidFill>
              </a:rPr>
              <a:t>L=&lt;K, R&gt;</a:t>
            </a:r>
          </a:p>
          <a:p>
            <a:pPr marL="0" indent="0" eaLnBrk="1" hangingPunct="1">
              <a:buNone/>
            </a:pPr>
            <a:r>
              <a:rPr lang="en-US" altLang="zh-CN" sz="2400" dirty="0"/>
              <a:t>    K=( k</a:t>
            </a:r>
            <a:r>
              <a:rPr lang="en-US" altLang="zh-CN" sz="2400" baseline="-25000" dirty="0"/>
              <a:t>0</a:t>
            </a:r>
            <a:r>
              <a:rPr lang="zh-CN" altLang="en-US" sz="2400" dirty="0"/>
              <a:t>，</a:t>
            </a:r>
            <a:r>
              <a:rPr lang="en-US" altLang="zh-CN" sz="2400" dirty="0"/>
              <a:t>k</a:t>
            </a:r>
            <a:r>
              <a:rPr lang="en-US" altLang="zh-CN" sz="2400" baseline="-25000" dirty="0"/>
              <a:t>1</a:t>
            </a:r>
            <a:r>
              <a:rPr lang="zh-CN" altLang="en-US" sz="2400" dirty="0"/>
              <a:t>，</a:t>
            </a:r>
            <a:r>
              <a:rPr lang="en-US" altLang="zh-CN" sz="2400" dirty="0"/>
              <a:t>…</a:t>
            </a:r>
            <a:r>
              <a:rPr lang="zh-CN" altLang="en-US" sz="2400" dirty="0"/>
              <a:t>，</a:t>
            </a:r>
            <a:r>
              <a:rPr lang="en-US" altLang="zh-CN" sz="2400" dirty="0" err="1"/>
              <a:t>k</a:t>
            </a:r>
            <a:r>
              <a:rPr lang="en-US" altLang="zh-CN" sz="2400" baseline="-25000" dirty="0" err="1"/>
              <a:t>n</a:t>
            </a:r>
            <a:r>
              <a:rPr lang="zh-CN" altLang="en-US" sz="2400" baseline="-25000" dirty="0"/>
              <a:t>－</a:t>
            </a:r>
            <a:r>
              <a:rPr lang="en-US" altLang="zh-CN" sz="2400" baseline="-25000" dirty="0"/>
              <a:t>1 </a:t>
            </a:r>
            <a:r>
              <a:rPr lang="en-US" altLang="zh-CN" sz="2400" dirty="0"/>
              <a:t>)</a:t>
            </a:r>
          </a:p>
          <a:p>
            <a:pPr marL="0" indent="0" eaLnBrk="1" hangingPunct="1">
              <a:buNone/>
            </a:pPr>
            <a:r>
              <a:rPr lang="en-US" altLang="zh-CN" sz="2400" dirty="0"/>
              <a:t>    R={ &lt; </a:t>
            </a:r>
            <a:r>
              <a:rPr lang="en-US" altLang="zh-CN" sz="2400" dirty="0" err="1"/>
              <a:t>k</a:t>
            </a:r>
            <a:r>
              <a:rPr lang="en-US" altLang="zh-CN" sz="2400" baseline="-25000" dirty="0" err="1"/>
              <a:t>i</a:t>
            </a:r>
            <a:r>
              <a:rPr lang="zh-CN" altLang="en-US" sz="2400" baseline="-25000" dirty="0"/>
              <a:t>， </a:t>
            </a:r>
            <a:r>
              <a:rPr lang="en-US" altLang="zh-CN" sz="2400" dirty="0"/>
              <a:t>k</a:t>
            </a:r>
            <a:r>
              <a:rPr lang="en-US" altLang="zh-CN" sz="2400" baseline="-25000" dirty="0"/>
              <a:t>i+1</a:t>
            </a:r>
            <a:r>
              <a:rPr lang="en-US" altLang="zh-CN" sz="2400" dirty="0"/>
              <a:t>&gt;| 0≤i≤n-2}</a:t>
            </a:r>
            <a:endParaRPr lang="zh-CN" altLang="en-US" sz="2400" dirty="0"/>
          </a:p>
          <a:p>
            <a:pPr eaLnBrk="1" hangingPunct="1"/>
            <a:r>
              <a:rPr lang="zh-CN" altLang="en-US" sz="2400" dirty="0"/>
              <a:t>若一个线性结构的数据元素集合非空，则有</a:t>
            </a:r>
          </a:p>
          <a:p>
            <a:pPr lvl="1" eaLnBrk="1" hangingPunct="1"/>
            <a:r>
              <a:rPr lang="zh-CN" altLang="en-US" sz="2000" dirty="0"/>
              <a:t>集合中存在唯一的第一个元素和唯一的最后一个元素</a:t>
            </a:r>
          </a:p>
          <a:p>
            <a:pPr lvl="1" eaLnBrk="1" hangingPunct="1"/>
            <a:r>
              <a:rPr lang="zh-CN" altLang="en-US" sz="2000" dirty="0"/>
              <a:t>除第一个元素外，每个元素都存在唯一的直接前驱</a:t>
            </a:r>
          </a:p>
          <a:p>
            <a:pPr lvl="1" eaLnBrk="1" hangingPunct="1"/>
            <a:r>
              <a:rPr lang="zh-CN" altLang="en-US" sz="2000" dirty="0"/>
              <a:t>除最后一个元素外，每个元素都存在唯一的直接后继</a:t>
            </a:r>
            <a:endParaRPr lang="en-US" altLang="zh-CN" dirty="0"/>
          </a:p>
        </p:txBody>
      </p:sp>
      <p:grpSp>
        <p:nvGrpSpPr>
          <p:cNvPr id="4" name="组合 3"/>
          <p:cNvGrpSpPr/>
          <p:nvPr/>
        </p:nvGrpSpPr>
        <p:grpSpPr>
          <a:xfrm>
            <a:off x="1366837" y="1597025"/>
            <a:ext cx="3581400" cy="228600"/>
            <a:chOff x="1366837" y="1597025"/>
            <a:chExt cx="3581400" cy="228600"/>
          </a:xfrm>
        </p:grpSpPr>
        <p:sp>
          <p:nvSpPr>
            <p:cNvPr id="5" name="Oval 16"/>
            <p:cNvSpPr>
              <a:spLocks noChangeArrowheads="1"/>
            </p:cNvSpPr>
            <p:nvPr/>
          </p:nvSpPr>
          <p:spPr bwMode="auto">
            <a:xfrm>
              <a:off x="1366837" y="1597025"/>
              <a:ext cx="228600" cy="228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17"/>
            <p:cNvSpPr>
              <a:spLocks noChangeArrowheads="1"/>
            </p:cNvSpPr>
            <p:nvPr/>
          </p:nvSpPr>
          <p:spPr bwMode="auto">
            <a:xfrm>
              <a:off x="2205037" y="1597025"/>
              <a:ext cx="228600" cy="228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18"/>
            <p:cNvSpPr>
              <a:spLocks noChangeArrowheads="1"/>
            </p:cNvSpPr>
            <p:nvPr/>
          </p:nvSpPr>
          <p:spPr bwMode="auto">
            <a:xfrm>
              <a:off x="3043237" y="1597025"/>
              <a:ext cx="228600" cy="228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19"/>
            <p:cNvSpPr>
              <a:spLocks noChangeArrowheads="1"/>
            </p:cNvSpPr>
            <p:nvPr/>
          </p:nvSpPr>
          <p:spPr bwMode="auto">
            <a:xfrm>
              <a:off x="3881437" y="1597025"/>
              <a:ext cx="228600" cy="228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 name="Oval 20"/>
            <p:cNvSpPr>
              <a:spLocks noChangeArrowheads="1"/>
            </p:cNvSpPr>
            <p:nvPr/>
          </p:nvSpPr>
          <p:spPr bwMode="auto">
            <a:xfrm>
              <a:off x="4719637" y="1597025"/>
              <a:ext cx="228600" cy="228600"/>
            </a:xfrm>
            <a:prstGeom prst="ellipse">
              <a:avLst/>
            </a:prstGeom>
            <a:solidFill>
              <a:srgbClr val="0000FF"/>
            </a:solidFill>
            <a:ln w="9525">
              <a:solidFill>
                <a:schemeClr val="tx1"/>
              </a:solidFill>
              <a:round/>
              <a:headEnd/>
              <a:tailEnd/>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 name="Line 21"/>
            <p:cNvSpPr>
              <a:spLocks noChangeShapeType="1"/>
            </p:cNvSpPr>
            <p:nvPr/>
          </p:nvSpPr>
          <p:spPr bwMode="auto">
            <a:xfrm>
              <a:off x="1636032" y="1711325"/>
              <a:ext cx="533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22"/>
            <p:cNvSpPr>
              <a:spLocks noChangeShapeType="1"/>
            </p:cNvSpPr>
            <p:nvPr/>
          </p:nvSpPr>
          <p:spPr bwMode="auto">
            <a:xfrm>
              <a:off x="2480809" y="1715634"/>
              <a:ext cx="533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23"/>
            <p:cNvSpPr>
              <a:spLocks noChangeShapeType="1"/>
            </p:cNvSpPr>
            <p:nvPr/>
          </p:nvSpPr>
          <p:spPr bwMode="auto">
            <a:xfrm>
              <a:off x="3314246" y="1706563"/>
              <a:ext cx="533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24"/>
            <p:cNvSpPr>
              <a:spLocks noChangeShapeType="1"/>
            </p:cNvSpPr>
            <p:nvPr/>
          </p:nvSpPr>
          <p:spPr bwMode="auto">
            <a:xfrm>
              <a:off x="4139065" y="1715634"/>
              <a:ext cx="533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26"/>
          <p:cNvSpPr txBox="1">
            <a:spLocks noChangeArrowheads="1"/>
          </p:cNvSpPr>
          <p:nvPr/>
        </p:nvSpPr>
        <p:spPr bwMode="auto">
          <a:xfrm>
            <a:off x="5151438" y="1497013"/>
            <a:ext cx="2941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华文中宋" panose="02010600040101010101" pitchFamily="2" charset="-122"/>
                <a:ea typeface="华文中宋" panose="02010600040101010101" pitchFamily="2" charset="-122"/>
              </a:rPr>
              <a:t>线性结构（一对一）</a:t>
            </a:r>
          </a:p>
        </p:txBody>
      </p:sp>
    </p:spTree>
    <p:extLst>
      <p:ext uri="{BB962C8B-B14F-4D97-AF65-F5344CB8AC3E}">
        <p14:creationId xmlns:p14="http://schemas.microsoft.com/office/powerpoint/2010/main" val="18105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线性表</a:t>
            </a:r>
          </a:p>
        </p:txBody>
      </p:sp>
      <p:sp>
        <p:nvSpPr>
          <p:cNvPr id="3" name="内容占位符 2"/>
          <p:cNvSpPr>
            <a:spLocks noGrp="1"/>
          </p:cNvSpPr>
          <p:nvPr>
            <p:ph idx="1"/>
          </p:nvPr>
        </p:nvSpPr>
        <p:spPr>
          <a:xfrm>
            <a:off x="452354" y="1341439"/>
            <a:ext cx="8153400" cy="1563994"/>
          </a:xfrm>
          <a:noFill/>
          <a:ln w="9525">
            <a:noFill/>
            <a:miter lim="800000"/>
            <a:headEnd/>
            <a:tailEnd/>
          </a:ln>
        </p:spPr>
        <p:txBody>
          <a:bodyPr vert="horz" wrap="square" lIns="91440" tIns="45720" rIns="91440" bIns="45720" numCol="1" anchor="t" anchorCtr="0" compatLnSpc="1">
            <a:prstTxWarp prst="textNoShape">
              <a:avLst/>
            </a:prstTxWarp>
          </a:bodyPr>
          <a:lstStyle/>
          <a:p>
            <a:pPr eaLnBrk="1" hangingPunct="1"/>
            <a:r>
              <a:rPr lang="zh-CN" altLang="en-US" sz="2400" dirty="0"/>
              <a:t>线性表的长度：数据元素的个数</a:t>
            </a:r>
          </a:p>
          <a:p>
            <a:pPr eaLnBrk="1" hangingPunct="1"/>
            <a:r>
              <a:rPr lang="zh-CN" altLang="en-US" sz="2400" dirty="0"/>
              <a:t>空表</a:t>
            </a:r>
            <a:r>
              <a:rPr lang="en-US" altLang="zh-CN" sz="2400" dirty="0"/>
              <a:t>: </a:t>
            </a:r>
            <a:r>
              <a:rPr lang="zh-CN" altLang="en-US" sz="2400" dirty="0"/>
              <a:t>数据元素为空集的线性表，长度</a:t>
            </a:r>
            <a:r>
              <a:rPr lang="en-US" altLang="zh-CN" sz="2400" dirty="0"/>
              <a:t>n=0</a:t>
            </a:r>
          </a:p>
          <a:p>
            <a:pPr eaLnBrk="1" hangingPunct="1"/>
            <a:r>
              <a:rPr lang="zh-CN" altLang="en-US" sz="2400" dirty="0"/>
              <a:t>非空的线性表</a:t>
            </a:r>
            <a:r>
              <a:rPr lang="en-US" altLang="zh-CN" sz="2400" dirty="0"/>
              <a:t>L(n&gt;0)</a:t>
            </a:r>
            <a:r>
              <a:rPr lang="zh-CN" altLang="en-US" sz="2400" dirty="0"/>
              <a:t>简记为：</a:t>
            </a:r>
            <a:r>
              <a:rPr lang="en-US" altLang="zh-CN" sz="2400" dirty="0"/>
              <a:t>L=( k</a:t>
            </a:r>
            <a:r>
              <a:rPr lang="en-US" altLang="zh-CN" sz="2400" baseline="-25000" dirty="0"/>
              <a:t>0</a:t>
            </a:r>
            <a:r>
              <a:rPr lang="zh-CN" altLang="en-US" sz="2400" dirty="0"/>
              <a:t>，</a:t>
            </a:r>
            <a:r>
              <a:rPr lang="en-US" altLang="zh-CN" sz="2400" dirty="0"/>
              <a:t>k</a:t>
            </a:r>
            <a:r>
              <a:rPr lang="en-US" altLang="zh-CN" sz="2400" baseline="-25000" dirty="0"/>
              <a:t>1</a:t>
            </a:r>
            <a:r>
              <a:rPr lang="zh-CN" altLang="en-US" sz="2400" dirty="0"/>
              <a:t>，</a:t>
            </a:r>
            <a:r>
              <a:rPr lang="en-US" altLang="zh-CN" sz="2400" dirty="0"/>
              <a:t>…</a:t>
            </a:r>
            <a:r>
              <a:rPr lang="zh-CN" altLang="en-US" sz="2400" dirty="0"/>
              <a:t>，</a:t>
            </a:r>
            <a:r>
              <a:rPr lang="en-US" altLang="zh-CN" sz="2400" dirty="0"/>
              <a:t>k</a:t>
            </a:r>
            <a:r>
              <a:rPr lang="en-US" altLang="zh-CN" sz="2400" baseline="-25000" dirty="0"/>
              <a:t>n-1</a:t>
            </a:r>
            <a:r>
              <a:rPr lang="en-US" altLang="zh-CN" sz="2400" dirty="0"/>
              <a:t> )</a:t>
            </a:r>
          </a:p>
        </p:txBody>
      </p:sp>
      <p:sp>
        <p:nvSpPr>
          <p:cNvPr id="5" name="椭圆 4"/>
          <p:cNvSpPr/>
          <p:nvPr/>
        </p:nvSpPr>
        <p:spPr bwMode="auto">
          <a:xfrm>
            <a:off x="4315142" y="3887147"/>
            <a:ext cx="1440000" cy="1440000"/>
          </a:xfrm>
          <a:prstGeom prst="ellipse">
            <a:avLst/>
          </a:prstGeom>
          <a:noFill/>
          <a:ln w="254000"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椭圆 5"/>
          <p:cNvSpPr/>
          <p:nvPr/>
        </p:nvSpPr>
        <p:spPr bwMode="auto">
          <a:xfrm>
            <a:off x="3955142" y="3527147"/>
            <a:ext cx="2160000" cy="2160000"/>
          </a:xfrm>
          <a:prstGeom prst="ellipse">
            <a:avLst/>
          </a:prstGeom>
          <a:noFill/>
          <a:ln w="254000"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bwMode="auto">
          <a:xfrm>
            <a:off x="3595142" y="3167147"/>
            <a:ext cx="2880000" cy="2880000"/>
          </a:xfrm>
          <a:prstGeom prst="ellipse">
            <a:avLst/>
          </a:prstGeom>
          <a:noFill/>
          <a:ln w="254000"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椭圆 7"/>
          <p:cNvSpPr/>
          <p:nvPr/>
        </p:nvSpPr>
        <p:spPr bwMode="auto">
          <a:xfrm>
            <a:off x="3235142" y="2807147"/>
            <a:ext cx="3600000" cy="3600000"/>
          </a:xfrm>
          <a:prstGeom prst="ellipse">
            <a:avLst/>
          </a:prstGeom>
          <a:noFill/>
          <a:ln w="254000" cap="flat" cmpd="sng" algn="ctr">
            <a:solidFill>
              <a:schemeClr val="accent4">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圆角矩形 8"/>
          <p:cNvSpPr/>
          <p:nvPr/>
        </p:nvSpPr>
        <p:spPr bwMode="auto">
          <a:xfrm>
            <a:off x="4768243" y="3415244"/>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圆角矩形 9"/>
          <p:cNvSpPr/>
          <p:nvPr/>
        </p:nvSpPr>
        <p:spPr bwMode="auto">
          <a:xfrm>
            <a:off x="5072235" y="3405440"/>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圆角矩形 10"/>
          <p:cNvSpPr/>
          <p:nvPr/>
        </p:nvSpPr>
        <p:spPr bwMode="auto">
          <a:xfrm>
            <a:off x="5348560" y="3488959"/>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11"/>
          <p:cNvSpPr/>
          <p:nvPr/>
        </p:nvSpPr>
        <p:spPr bwMode="auto">
          <a:xfrm>
            <a:off x="5606887" y="3625083"/>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圆角矩形 12"/>
          <p:cNvSpPr/>
          <p:nvPr/>
        </p:nvSpPr>
        <p:spPr bwMode="auto">
          <a:xfrm>
            <a:off x="5812877" y="3895104"/>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圆角矩形 13"/>
          <p:cNvSpPr/>
          <p:nvPr/>
        </p:nvSpPr>
        <p:spPr bwMode="auto">
          <a:xfrm>
            <a:off x="5935441" y="4153154"/>
            <a:ext cx="245128" cy="245973"/>
          </a:xfrm>
          <a:prstGeom prst="round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1910322271"/>
              </p:ext>
            </p:extLst>
          </p:nvPr>
        </p:nvGraphicFramePr>
        <p:xfrm>
          <a:off x="6810331" y="3118119"/>
          <a:ext cx="2187090" cy="741680"/>
        </p:xfrm>
        <a:graphic>
          <a:graphicData uri="http://schemas.openxmlformats.org/drawingml/2006/table">
            <a:tbl>
              <a:tblPr firstRow="1" bandRow="1">
                <a:tableStyleId>{5C22544A-7EE6-4342-B048-85BDC9FD1C3A}</a:tableStyleId>
              </a:tblPr>
              <a:tblGrid>
                <a:gridCol w="1093545">
                  <a:extLst>
                    <a:ext uri="{9D8B030D-6E8A-4147-A177-3AD203B41FA5}">
                      <a16:colId xmlns:a16="http://schemas.microsoft.com/office/drawing/2014/main" val="20000"/>
                    </a:ext>
                  </a:extLst>
                </a:gridCol>
                <a:gridCol w="1093545">
                  <a:extLst>
                    <a:ext uri="{9D8B030D-6E8A-4147-A177-3AD203B41FA5}">
                      <a16:colId xmlns:a16="http://schemas.microsoft.com/office/drawing/2014/main" val="20001"/>
                    </a:ext>
                  </a:extLst>
                </a:gridCol>
              </a:tblGrid>
              <a:tr h="370840">
                <a:tc>
                  <a:txBody>
                    <a:bodyPr/>
                    <a:lstStyle/>
                    <a:p>
                      <a:pPr algn="ctr"/>
                      <a:r>
                        <a:rPr lang="zh-CN" altLang="en-US" dirty="0">
                          <a:latin typeface="华文中宋" panose="02010600040101010101" pitchFamily="2" charset="-122"/>
                          <a:ea typeface="华文中宋" panose="02010600040101010101" pitchFamily="2" charset="-122"/>
                        </a:rPr>
                        <a:t>起 点</a:t>
                      </a:r>
                    </a:p>
                  </a:txBody>
                  <a:tcPr/>
                </a:tc>
                <a:tc>
                  <a:txBody>
                    <a:bodyPr/>
                    <a:lstStyle/>
                    <a:p>
                      <a:pPr algn="ctr"/>
                      <a:r>
                        <a:rPr lang="zh-CN" altLang="en-US" dirty="0">
                          <a:latin typeface="华文中宋" panose="02010600040101010101" pitchFamily="2" charset="-122"/>
                          <a:ea typeface="华文中宋" panose="02010600040101010101" pitchFamily="2" charset="-122"/>
                        </a:rPr>
                        <a:t>结 束</a:t>
                      </a:r>
                    </a:p>
                  </a:txBody>
                  <a:tcPr/>
                </a:tc>
                <a:extLst>
                  <a:ext uri="{0D108BD9-81ED-4DB2-BD59-A6C34878D82A}">
                    <a16:rowId xmlns:a16="http://schemas.microsoft.com/office/drawing/2014/main" val="10000"/>
                  </a:ext>
                </a:extLst>
              </a:tr>
              <a:tr h="370840">
                <a:tc>
                  <a:txBody>
                    <a:bodyPr/>
                    <a:lstStyle/>
                    <a:p>
                      <a:pPr algn="ctr"/>
                      <a:endParaRPr lang="zh-CN" altLang="en-US" dirty="0">
                        <a:latin typeface="华文中宋" panose="02010600040101010101" pitchFamily="2" charset="-122"/>
                        <a:ea typeface="华文中宋" panose="02010600040101010101" pitchFamily="2" charset="-122"/>
                      </a:endParaRPr>
                    </a:p>
                  </a:txBody>
                  <a:tcPr/>
                </a:tc>
                <a:tc>
                  <a:txBody>
                    <a:bodyPr/>
                    <a:lstStyle/>
                    <a:p>
                      <a:pPr algn="ct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0001"/>
                  </a:ext>
                </a:extLst>
              </a:tr>
            </a:tbl>
          </a:graphicData>
        </a:graphic>
      </p:graphicFrame>
      <p:sp>
        <p:nvSpPr>
          <p:cNvPr id="16" name="任意多边形 15"/>
          <p:cNvSpPr/>
          <p:nvPr/>
        </p:nvSpPr>
        <p:spPr bwMode="auto">
          <a:xfrm>
            <a:off x="4898572" y="2909000"/>
            <a:ext cx="2481943" cy="806657"/>
          </a:xfrm>
          <a:custGeom>
            <a:avLst/>
            <a:gdLst>
              <a:gd name="connsiteX0" fmla="*/ 2481943 w 2481943"/>
              <a:gd name="connsiteY0" fmla="*/ 806657 h 806657"/>
              <a:gd name="connsiteX1" fmla="*/ 1436914 w 2481943"/>
              <a:gd name="connsiteY1" fmla="*/ 8371 h 806657"/>
              <a:gd name="connsiteX2" fmla="*/ 0 w 2481943"/>
              <a:gd name="connsiteY2" fmla="*/ 458314 h 806657"/>
            </a:gdLst>
            <a:ahLst/>
            <a:cxnLst>
              <a:cxn ang="0">
                <a:pos x="connsiteX0" y="connsiteY0"/>
              </a:cxn>
              <a:cxn ang="0">
                <a:pos x="connsiteX1" y="connsiteY1"/>
              </a:cxn>
              <a:cxn ang="0">
                <a:pos x="connsiteX2" y="connsiteY2"/>
              </a:cxn>
            </a:cxnLst>
            <a:rect l="l" t="t" r="r" b="b"/>
            <a:pathLst>
              <a:path w="2481943" h="806657">
                <a:moveTo>
                  <a:pt x="2481943" y="806657"/>
                </a:moveTo>
                <a:cubicBezTo>
                  <a:pt x="2166257" y="436542"/>
                  <a:pt x="1850571" y="66428"/>
                  <a:pt x="1436914" y="8371"/>
                </a:cubicBezTo>
                <a:cubicBezTo>
                  <a:pt x="1023257" y="-49686"/>
                  <a:pt x="511628" y="204314"/>
                  <a:pt x="0" y="458314"/>
                </a:cubicBezTo>
              </a:path>
            </a:pathLst>
          </a:custGeom>
          <a:no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椭圆 16"/>
          <p:cNvSpPr/>
          <p:nvPr/>
        </p:nvSpPr>
        <p:spPr bwMode="auto">
          <a:xfrm>
            <a:off x="7212559" y="3567027"/>
            <a:ext cx="246241" cy="222194"/>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effectLst/>
              <a:latin typeface="Arial" panose="020B0604020202020204" pitchFamily="34" charset="0"/>
              <a:ea typeface="宋体" panose="02010600030101010101" pitchFamily="2" charset="-122"/>
            </a:endParaRPr>
          </a:p>
        </p:txBody>
      </p:sp>
      <p:sp>
        <p:nvSpPr>
          <p:cNvPr id="18" name="椭圆 17"/>
          <p:cNvSpPr/>
          <p:nvPr/>
        </p:nvSpPr>
        <p:spPr bwMode="auto">
          <a:xfrm>
            <a:off x="8299588" y="3553737"/>
            <a:ext cx="246241" cy="222194"/>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effectLst/>
              <a:latin typeface="Arial" panose="020B0604020202020204" pitchFamily="34" charset="0"/>
              <a:ea typeface="宋体" panose="02010600030101010101" pitchFamily="2" charset="-122"/>
            </a:endParaRPr>
          </a:p>
        </p:txBody>
      </p:sp>
      <p:sp>
        <p:nvSpPr>
          <p:cNvPr id="19" name="任意多边形 18"/>
          <p:cNvSpPr/>
          <p:nvPr/>
        </p:nvSpPr>
        <p:spPr bwMode="auto">
          <a:xfrm>
            <a:off x="6190343" y="3730171"/>
            <a:ext cx="2220686" cy="650261"/>
          </a:xfrm>
          <a:custGeom>
            <a:avLst/>
            <a:gdLst>
              <a:gd name="connsiteX0" fmla="*/ 2220686 w 2220686"/>
              <a:gd name="connsiteY0" fmla="*/ 0 h 650261"/>
              <a:gd name="connsiteX1" fmla="*/ 1698172 w 2220686"/>
              <a:gd name="connsiteY1" fmla="*/ 595086 h 650261"/>
              <a:gd name="connsiteX2" fmla="*/ 0 w 2220686"/>
              <a:gd name="connsiteY2" fmla="*/ 624115 h 650261"/>
              <a:gd name="connsiteX3" fmla="*/ 0 w 2220686"/>
              <a:gd name="connsiteY3" fmla="*/ 624115 h 650261"/>
              <a:gd name="connsiteX4" fmla="*/ 14515 w 2220686"/>
              <a:gd name="connsiteY4" fmla="*/ 624115 h 6502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686" h="650261">
                <a:moveTo>
                  <a:pt x="2220686" y="0"/>
                </a:moveTo>
                <a:cubicBezTo>
                  <a:pt x="2144486" y="245533"/>
                  <a:pt x="2068286" y="491067"/>
                  <a:pt x="1698172" y="595086"/>
                </a:cubicBezTo>
                <a:cubicBezTo>
                  <a:pt x="1328058" y="699105"/>
                  <a:pt x="0" y="624115"/>
                  <a:pt x="0" y="624115"/>
                </a:cubicBezTo>
                <a:lnTo>
                  <a:pt x="0" y="624115"/>
                </a:lnTo>
                <a:lnTo>
                  <a:pt x="14515" y="624115"/>
                </a:lnTo>
              </a:path>
            </a:pathLst>
          </a:custGeom>
          <a:noFill/>
          <a:ln w="38100"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92038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线性表：示例</a:t>
            </a:r>
          </a:p>
        </p:txBody>
      </p:sp>
      <p:sp>
        <p:nvSpPr>
          <p:cNvPr id="3" name="内容占位符 2"/>
          <p:cNvSpPr>
            <a:spLocks noGrp="1"/>
          </p:cNvSpPr>
          <p:nvPr>
            <p:ph idx="1"/>
          </p:nvPr>
        </p:nvSpPr>
        <p:spPr/>
        <p:txBody>
          <a:bodyPr/>
          <a:lstStyle/>
          <a:p>
            <a:r>
              <a:rPr lang="zh-CN" altLang="en-US" dirty="0"/>
              <a:t>香港电影中的卧底和上级（单线联系）</a:t>
            </a:r>
            <a:endParaRPr lang="en-US" altLang="zh-CN" dirty="0"/>
          </a:p>
          <a:p>
            <a:r>
              <a:rPr lang="zh-CN" altLang="en-US" dirty="0"/>
              <a:t>幼儿园小朋友拉着衣服排的队伍</a:t>
            </a:r>
            <a:endParaRPr lang="en-US" altLang="zh-CN" dirty="0"/>
          </a:p>
          <a:p>
            <a:r>
              <a:rPr lang="en-US" altLang="zh-CN" dirty="0"/>
              <a:t>26</a:t>
            </a:r>
            <a:r>
              <a:rPr lang="zh-CN" altLang="en-US" dirty="0"/>
              <a:t>个英文字母表（</a:t>
            </a:r>
            <a:r>
              <a:rPr lang="en-US" altLang="zh-CN" dirty="0" err="1"/>
              <a:t>a,b,c,d</a:t>
            </a:r>
            <a:r>
              <a:rPr lang="en-US" altLang="zh-CN" dirty="0"/>
              <a:t>……)</a:t>
            </a:r>
          </a:p>
          <a:p>
            <a:r>
              <a:rPr lang="zh-CN" altLang="en-US" dirty="0"/>
              <a:t>十二生肖表</a:t>
            </a:r>
            <a:endParaRPr lang="en-US" altLang="zh-CN" dirty="0"/>
          </a:p>
          <a:p>
            <a:r>
              <a:rPr lang="zh-CN" altLang="en-US" dirty="0"/>
              <a:t>点名册</a:t>
            </a:r>
          </a:p>
        </p:txBody>
      </p:sp>
    </p:spTree>
    <p:extLst>
      <p:ext uri="{BB962C8B-B14F-4D97-AF65-F5344CB8AC3E}">
        <p14:creationId xmlns:p14="http://schemas.microsoft.com/office/powerpoint/2010/main" val="2437835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线性表抽象数据类型</a:t>
            </a:r>
          </a:p>
        </p:txBody>
      </p:sp>
      <p:sp>
        <p:nvSpPr>
          <p:cNvPr id="3" name="内容占位符 2"/>
          <p:cNvSpPr>
            <a:spLocks noGrp="1"/>
          </p:cNvSpPr>
          <p:nvPr>
            <p:ph idx="1"/>
          </p:nvPr>
        </p:nvSpPr>
        <p:spPr>
          <a:xfrm>
            <a:off x="452354" y="1488922"/>
            <a:ext cx="8153400" cy="4749646"/>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lnSpc>
                <a:spcPts val="2500"/>
              </a:lnSpc>
              <a:buNone/>
            </a:pPr>
            <a:r>
              <a:rPr lang="en-US" altLang="zh-CN" sz="1800" dirty="0"/>
              <a:t>ADT </a:t>
            </a:r>
            <a:r>
              <a:rPr lang="en-US" altLang="zh-CN" sz="1800" b="1" dirty="0">
                <a:solidFill>
                  <a:srgbClr val="3333CC"/>
                </a:solidFill>
              </a:rPr>
              <a:t>List</a:t>
            </a:r>
            <a:r>
              <a:rPr lang="en-US" altLang="zh-CN" sz="1800" dirty="0"/>
              <a:t> is </a:t>
            </a:r>
          </a:p>
          <a:p>
            <a:pPr marL="0" indent="0">
              <a:lnSpc>
                <a:spcPts val="2500"/>
              </a:lnSpc>
              <a:buNone/>
            </a:pPr>
            <a:r>
              <a:rPr lang="en-US" altLang="zh-CN" sz="2000" b="1" dirty="0">
                <a:solidFill>
                  <a:srgbClr val="3333CC"/>
                </a:solidFill>
              </a:rPr>
              <a:t>operation</a:t>
            </a:r>
            <a:r>
              <a:rPr lang="en-US" altLang="zh-CN" sz="2000" dirty="0">
                <a:solidFill>
                  <a:srgbClr val="3333CC"/>
                </a:solidFill>
              </a:rPr>
              <a:t>s</a:t>
            </a:r>
          </a:p>
          <a:p>
            <a:pPr marL="0" indent="0">
              <a:lnSpc>
                <a:spcPts val="2500"/>
              </a:lnSpc>
              <a:buNone/>
            </a:pPr>
            <a:r>
              <a:rPr lang="en-US" altLang="zh-CN" sz="2000" dirty="0"/>
              <a:t>  List </a:t>
            </a:r>
            <a:r>
              <a:rPr lang="en-US" altLang="zh-CN" sz="2000" dirty="0" err="1"/>
              <a:t>createNullList</a:t>
            </a:r>
            <a:r>
              <a:rPr lang="en-US" altLang="zh-CN" sz="2000" dirty="0"/>
              <a:t> (void)</a:t>
            </a:r>
          </a:p>
          <a:p>
            <a:pPr marL="0" indent="0">
              <a:lnSpc>
                <a:spcPts val="2500"/>
              </a:lnSpc>
              <a:buNone/>
            </a:pPr>
            <a:r>
              <a:rPr lang="en-US" altLang="zh-CN" sz="2000" dirty="0"/>
              <a:t>  </a:t>
            </a:r>
            <a:r>
              <a:rPr lang="en-US" altLang="zh-CN" sz="2000" dirty="0" err="1"/>
              <a:t>int</a:t>
            </a:r>
            <a:r>
              <a:rPr lang="en-US" altLang="zh-CN" sz="2000" dirty="0"/>
              <a:t>  </a:t>
            </a:r>
            <a:r>
              <a:rPr lang="en-US" altLang="zh-CN" sz="2000" dirty="0" err="1"/>
              <a:t>isNull</a:t>
            </a:r>
            <a:r>
              <a:rPr lang="en-US" altLang="zh-CN" sz="2000" dirty="0"/>
              <a:t> (List list)</a:t>
            </a:r>
          </a:p>
          <a:p>
            <a:pPr marL="0" indent="0">
              <a:lnSpc>
                <a:spcPts val="2500"/>
              </a:lnSpc>
              <a:buNone/>
            </a:pPr>
            <a:r>
              <a:rPr lang="en-US" altLang="zh-CN" sz="2000" dirty="0"/>
              <a:t>  position locate(List </a:t>
            </a:r>
            <a:r>
              <a:rPr lang="en-US" altLang="zh-CN" sz="2000" dirty="0" err="1"/>
              <a:t>list</a:t>
            </a:r>
            <a:r>
              <a:rPr lang="en-US" altLang="zh-CN" sz="2000" dirty="0"/>
              <a:t>, Datatype x)</a:t>
            </a:r>
          </a:p>
          <a:p>
            <a:pPr marL="0" indent="0">
              <a:lnSpc>
                <a:spcPts val="2500"/>
              </a:lnSpc>
              <a:buNone/>
            </a:pPr>
            <a:r>
              <a:rPr lang="en-US" altLang="zh-CN" sz="2000" dirty="0"/>
              <a:t>  </a:t>
            </a:r>
            <a:r>
              <a:rPr lang="en-US" altLang="zh-CN" sz="2000" dirty="0" err="1"/>
              <a:t>int</a:t>
            </a:r>
            <a:r>
              <a:rPr lang="en-US" altLang="zh-CN" sz="2000" dirty="0"/>
              <a:t> </a:t>
            </a:r>
            <a:r>
              <a:rPr lang="en-US" altLang="zh-CN" sz="2000" dirty="0" err="1"/>
              <a:t>insertPre</a:t>
            </a:r>
            <a:r>
              <a:rPr lang="en-US" altLang="zh-CN" sz="2000" dirty="0"/>
              <a:t>(List </a:t>
            </a:r>
            <a:r>
              <a:rPr lang="en-US" altLang="zh-CN" sz="2000" dirty="0" err="1"/>
              <a:t>list</a:t>
            </a:r>
            <a:r>
              <a:rPr lang="en-US" altLang="zh-CN" sz="2000" dirty="0"/>
              <a:t>, position p, Datatype x)</a:t>
            </a:r>
          </a:p>
          <a:p>
            <a:pPr marL="0" indent="0">
              <a:lnSpc>
                <a:spcPts val="2500"/>
              </a:lnSpc>
              <a:buNone/>
            </a:pPr>
            <a:r>
              <a:rPr lang="en-US" altLang="zh-CN" sz="2000" dirty="0"/>
              <a:t>  </a:t>
            </a:r>
            <a:r>
              <a:rPr lang="en-US" altLang="zh-CN" sz="2000" dirty="0" err="1"/>
              <a:t>int</a:t>
            </a:r>
            <a:r>
              <a:rPr lang="en-US" altLang="zh-CN" sz="2000" dirty="0"/>
              <a:t> </a:t>
            </a:r>
            <a:r>
              <a:rPr lang="en-US" altLang="zh-CN" sz="2000" dirty="0" err="1"/>
              <a:t>insertPost</a:t>
            </a:r>
            <a:r>
              <a:rPr lang="en-US" altLang="zh-CN" sz="2000" dirty="0"/>
              <a:t>(List </a:t>
            </a:r>
            <a:r>
              <a:rPr lang="en-US" altLang="zh-CN" sz="2000" dirty="0" err="1"/>
              <a:t>list</a:t>
            </a:r>
            <a:r>
              <a:rPr lang="en-US" altLang="zh-CN" sz="2000" dirty="0"/>
              <a:t>, position p, Datatype x)</a:t>
            </a:r>
          </a:p>
          <a:p>
            <a:pPr marL="0" indent="0">
              <a:lnSpc>
                <a:spcPts val="2500"/>
              </a:lnSpc>
              <a:buNone/>
            </a:pPr>
            <a:r>
              <a:rPr lang="en-US" altLang="zh-CN" sz="2000" dirty="0"/>
              <a:t>  </a:t>
            </a:r>
            <a:r>
              <a:rPr lang="en-US" altLang="zh-CN" sz="2000" dirty="0" err="1"/>
              <a:t>int</a:t>
            </a:r>
            <a:r>
              <a:rPr lang="en-US" altLang="zh-CN" sz="2000" dirty="0"/>
              <a:t> </a:t>
            </a:r>
            <a:r>
              <a:rPr lang="en-US" altLang="zh-CN" sz="2000" dirty="0" err="1"/>
              <a:t>deleteV</a:t>
            </a:r>
            <a:r>
              <a:rPr lang="en-US" altLang="zh-CN" sz="2000" dirty="0"/>
              <a:t> (List </a:t>
            </a:r>
            <a:r>
              <a:rPr lang="en-US" altLang="zh-CN" sz="2000" dirty="0" err="1"/>
              <a:t>list,Datatype</a:t>
            </a:r>
            <a:r>
              <a:rPr lang="en-US" altLang="zh-CN" sz="2000" dirty="0"/>
              <a:t> x) </a:t>
            </a:r>
          </a:p>
          <a:p>
            <a:pPr marL="0" indent="0">
              <a:lnSpc>
                <a:spcPts val="2500"/>
              </a:lnSpc>
              <a:buNone/>
            </a:pPr>
            <a:r>
              <a:rPr lang="en-US" altLang="zh-CN" sz="2000" dirty="0"/>
              <a:t>  </a:t>
            </a:r>
            <a:r>
              <a:rPr lang="en-US" altLang="zh-CN" sz="2000" dirty="0" err="1"/>
              <a:t>int</a:t>
            </a:r>
            <a:r>
              <a:rPr lang="en-US" altLang="zh-CN" sz="2000" dirty="0"/>
              <a:t> </a:t>
            </a:r>
            <a:r>
              <a:rPr lang="en-US" altLang="zh-CN" sz="2000" dirty="0" err="1"/>
              <a:t>deleteP</a:t>
            </a:r>
            <a:r>
              <a:rPr lang="en-US" altLang="zh-CN" sz="2000" dirty="0"/>
              <a:t> (List </a:t>
            </a:r>
            <a:r>
              <a:rPr lang="en-US" altLang="zh-CN" sz="2000" dirty="0" err="1"/>
              <a:t>list</a:t>
            </a:r>
            <a:r>
              <a:rPr lang="en-US" altLang="zh-CN" sz="2000" dirty="0"/>
              <a:t>, position p)</a:t>
            </a:r>
          </a:p>
          <a:p>
            <a:pPr marL="0" indent="0">
              <a:lnSpc>
                <a:spcPts val="2500"/>
              </a:lnSpc>
              <a:buNone/>
            </a:pPr>
            <a:r>
              <a:rPr lang="en-US" altLang="zh-CN" sz="2000" dirty="0"/>
              <a:t>End ADT </a:t>
            </a:r>
            <a:r>
              <a:rPr lang="en-US" altLang="zh-CN" sz="2000" b="1" dirty="0">
                <a:solidFill>
                  <a:srgbClr val="3333CC"/>
                </a:solidFill>
              </a:rPr>
              <a:t>List</a:t>
            </a:r>
            <a:endParaRPr lang="en-US" altLang="zh-CN" sz="2000" dirty="0"/>
          </a:p>
        </p:txBody>
      </p:sp>
    </p:spTree>
    <p:extLst>
      <p:ext uri="{BB962C8B-B14F-4D97-AF65-F5344CB8AC3E}">
        <p14:creationId xmlns:p14="http://schemas.microsoft.com/office/powerpoint/2010/main" val="77558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8613" y="249238"/>
            <a:ext cx="5181600" cy="606425"/>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sz="4400" dirty="0">
                <a:sym typeface="Comic Sans MS" pitchFamily="66" charset="0"/>
              </a:rPr>
              <a:t>内容概要</a:t>
            </a:r>
          </a:p>
        </p:txBody>
      </p:sp>
      <p:sp>
        <p:nvSpPr>
          <p:cNvPr id="17411" name="AutoShape 15"/>
          <p:cNvSpPr>
            <a:spLocks noChangeArrowheads="1"/>
          </p:cNvSpPr>
          <p:nvPr/>
        </p:nvSpPr>
        <p:spPr bwMode="auto">
          <a:xfrm>
            <a:off x="2430463" y="2522538"/>
            <a:ext cx="4579937" cy="528637"/>
          </a:xfrm>
          <a:prstGeom prst="roundRect">
            <a:avLst>
              <a:gd name="adj" fmla="val 16667"/>
            </a:avLst>
          </a:prstGeom>
          <a:noFill/>
          <a:ln w="28575">
            <a:solidFill>
              <a:schemeClr val="accent1"/>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12" name="AutoShape 16"/>
          <p:cNvSpPr>
            <a:spLocks noChangeArrowheads="1"/>
          </p:cNvSpPr>
          <p:nvPr/>
        </p:nvSpPr>
        <p:spPr bwMode="auto">
          <a:xfrm>
            <a:off x="2028825" y="2384425"/>
            <a:ext cx="723900" cy="793750"/>
          </a:xfrm>
          <a:prstGeom prst="diamond">
            <a:avLst/>
          </a:prstGeom>
          <a:solidFill>
            <a:schemeClr val="accent1"/>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13" name="Text Box 17"/>
          <p:cNvSpPr>
            <a:spLocks noChangeArrowheads="1"/>
          </p:cNvSpPr>
          <p:nvPr/>
        </p:nvSpPr>
        <p:spPr bwMode="auto">
          <a:xfrm>
            <a:off x="2928938" y="2586038"/>
            <a:ext cx="3117902" cy="461665"/>
          </a:xfrm>
          <a:prstGeom prst="rect">
            <a:avLst/>
          </a:prstGeom>
          <a:noFill/>
          <a:ln w="9525">
            <a:noFill/>
            <a:miter lim="800000"/>
            <a:headEnd/>
            <a:tailEnd/>
          </a:ln>
        </p:spPr>
        <p:txBody>
          <a:bodyPr wrap="square">
            <a:spAutoFit/>
          </a:bodyPr>
          <a:lstStyle/>
          <a:p>
            <a:pPr algn="ctr">
              <a:buFont typeface="Arial" charset="0"/>
              <a:buNone/>
            </a:pPr>
            <a:r>
              <a:rPr lang="zh-CN" altLang="en-US" sz="2400" dirty="0">
                <a:solidFill>
                  <a:srgbClr val="FF0000"/>
                </a:solidFill>
                <a:latin typeface="黑体" pitchFamily="49" charset="-122"/>
                <a:ea typeface="黑体" pitchFamily="49" charset="-122"/>
                <a:sym typeface="微软雅黑" pitchFamily="34" charset="-122"/>
              </a:rPr>
              <a:t>顺序表</a:t>
            </a:r>
          </a:p>
        </p:txBody>
      </p:sp>
      <p:sp>
        <p:nvSpPr>
          <p:cNvPr id="17414" name="Text Box 18"/>
          <p:cNvSpPr>
            <a:spLocks noChangeArrowheads="1"/>
          </p:cNvSpPr>
          <p:nvPr/>
        </p:nvSpPr>
        <p:spPr bwMode="auto">
          <a:xfrm>
            <a:off x="2195513" y="2498725"/>
            <a:ext cx="338554" cy="461665"/>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2</a:t>
            </a:r>
            <a:endParaRPr lang="zh-CN" altLang="en-US">
              <a:solidFill>
                <a:srgbClr val="555555"/>
              </a:solidFill>
              <a:latin typeface="黑体" pitchFamily="49" charset="-122"/>
              <a:ea typeface="黑体" pitchFamily="49" charset="-122"/>
            </a:endParaRPr>
          </a:p>
        </p:txBody>
      </p:sp>
      <p:grpSp>
        <p:nvGrpSpPr>
          <p:cNvPr id="17415" name="Group 7"/>
          <p:cNvGrpSpPr>
            <a:grpSpLocks/>
          </p:cNvGrpSpPr>
          <p:nvPr/>
        </p:nvGrpSpPr>
        <p:grpSpPr bwMode="auto">
          <a:xfrm>
            <a:off x="2084388" y="5138738"/>
            <a:ext cx="4946650" cy="784225"/>
            <a:chOff x="0" y="0"/>
            <a:chExt cx="2976" cy="432"/>
          </a:xfrm>
        </p:grpSpPr>
        <p:sp>
          <p:nvSpPr>
            <p:cNvPr id="17431"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32"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33" name="Text Box 22"/>
            <p:cNvSpPr>
              <a:spLocks noChangeArrowheads="1"/>
            </p:cNvSpPr>
            <p:nvPr/>
          </p:nvSpPr>
          <p:spPr bwMode="auto">
            <a:xfrm>
              <a:off x="384" y="110"/>
              <a:ext cx="2160" cy="254"/>
            </a:xfrm>
            <a:prstGeom prst="rect">
              <a:avLst/>
            </a:prstGeom>
            <a:noFill/>
            <a:ln w="9525">
              <a:noFill/>
              <a:miter lim="800000"/>
              <a:headEnd/>
              <a:tailEnd/>
            </a:ln>
          </p:spPr>
          <p:txBody>
            <a:bodyPr>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小 结</a:t>
              </a:r>
              <a:endParaRPr lang="zh-CN" altLang="zh-CN" dirty="0">
                <a:solidFill>
                  <a:srgbClr val="555555"/>
                </a:solidFill>
                <a:latin typeface="黑体" pitchFamily="49" charset="-122"/>
                <a:ea typeface="黑体" pitchFamily="49" charset="-122"/>
              </a:endParaRPr>
            </a:p>
          </p:txBody>
        </p:sp>
        <p:sp>
          <p:nvSpPr>
            <p:cNvPr id="17434" name="Text Box 23"/>
            <p:cNvSpPr>
              <a:spLocks noChangeArrowheads="1"/>
            </p:cNvSpPr>
            <p:nvPr/>
          </p:nvSpPr>
          <p:spPr bwMode="auto">
            <a:xfrm>
              <a:off x="99"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5</a:t>
              </a:r>
              <a:endParaRPr lang="zh-CN" altLang="en-US">
                <a:solidFill>
                  <a:srgbClr val="555555"/>
                </a:solidFill>
                <a:latin typeface="黑体" pitchFamily="49" charset="-122"/>
                <a:ea typeface="黑体" pitchFamily="49" charset="-122"/>
              </a:endParaRPr>
            </a:p>
          </p:txBody>
        </p:sp>
      </p:grpSp>
      <p:grpSp>
        <p:nvGrpSpPr>
          <p:cNvPr id="17416" name="Group 12"/>
          <p:cNvGrpSpPr>
            <a:grpSpLocks/>
          </p:cNvGrpSpPr>
          <p:nvPr/>
        </p:nvGrpSpPr>
        <p:grpSpPr bwMode="auto">
          <a:xfrm>
            <a:off x="2084388" y="4203700"/>
            <a:ext cx="4981575" cy="793750"/>
            <a:chOff x="0" y="0"/>
            <a:chExt cx="2976" cy="432"/>
          </a:xfrm>
        </p:grpSpPr>
        <p:sp>
          <p:nvSpPr>
            <p:cNvPr id="17427" name="AutoShape 15"/>
            <p:cNvSpPr>
              <a:spLocks noChangeArrowheads="1"/>
            </p:cNvSpPr>
            <p:nvPr/>
          </p:nvSpPr>
          <p:spPr bwMode="auto">
            <a:xfrm>
              <a:off x="240" y="75"/>
              <a:ext cx="2736" cy="288"/>
            </a:xfrm>
            <a:prstGeom prst="roundRect">
              <a:avLst>
                <a:gd name="adj" fmla="val 16667"/>
              </a:avLst>
            </a:prstGeom>
            <a:noFill/>
            <a:ln w="28575">
              <a:solidFill>
                <a:schemeClr val="accent1"/>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8" name="AutoShape 16"/>
            <p:cNvSpPr>
              <a:spLocks noChangeArrowheads="1"/>
            </p:cNvSpPr>
            <p:nvPr/>
          </p:nvSpPr>
          <p:spPr bwMode="auto">
            <a:xfrm>
              <a:off x="0" y="0"/>
              <a:ext cx="432" cy="432"/>
            </a:xfrm>
            <a:prstGeom prst="diamond">
              <a:avLst/>
            </a:prstGeom>
            <a:solidFill>
              <a:schemeClr val="accent1"/>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9" name="Text Box 17"/>
            <p:cNvSpPr>
              <a:spLocks noChangeArrowheads="1"/>
            </p:cNvSpPr>
            <p:nvPr/>
          </p:nvSpPr>
          <p:spPr bwMode="auto">
            <a:xfrm>
              <a:off x="384" y="110"/>
              <a:ext cx="2159" cy="251"/>
            </a:xfrm>
            <a:prstGeom prst="rect">
              <a:avLst/>
            </a:prstGeom>
            <a:noFill/>
            <a:ln w="9525">
              <a:noFill/>
              <a:miter lim="800000"/>
              <a:headEnd/>
              <a:tailEnd/>
            </a:ln>
          </p:spPr>
          <p:txBody>
            <a:bodyPr>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应用案例与分析</a:t>
              </a:r>
              <a:endParaRPr lang="zh-CN" altLang="zh-CN" sz="2400" dirty="0">
                <a:solidFill>
                  <a:srgbClr val="555555"/>
                </a:solidFill>
                <a:latin typeface="黑体" pitchFamily="49" charset="-122"/>
                <a:ea typeface="黑体" pitchFamily="49" charset="-122"/>
              </a:endParaRPr>
            </a:p>
          </p:txBody>
        </p:sp>
        <p:sp>
          <p:nvSpPr>
            <p:cNvPr id="17430" name="Text Box 18"/>
            <p:cNvSpPr>
              <a:spLocks noChangeArrowheads="1"/>
            </p:cNvSpPr>
            <p:nvPr/>
          </p:nvSpPr>
          <p:spPr bwMode="auto">
            <a:xfrm>
              <a:off x="100" y="62"/>
              <a:ext cx="202" cy="251"/>
            </a:xfrm>
            <a:prstGeom prst="rect">
              <a:avLst/>
            </a:prstGeom>
            <a:noFill/>
            <a:ln w="9525">
              <a:noFill/>
              <a:miter lim="800000"/>
              <a:headEnd/>
              <a:tailEnd/>
            </a:ln>
          </p:spPr>
          <p:txBody>
            <a:bodyPr wrap="none">
              <a:spAutoFit/>
            </a:bodyPr>
            <a:lstStyle/>
            <a:p>
              <a:pPr algn="ctr">
                <a:buFont typeface="Arial" charset="0"/>
                <a:buNone/>
              </a:pPr>
              <a:r>
                <a:rPr lang="en-US" altLang="zh-CN" sz="2400" dirty="0">
                  <a:solidFill>
                    <a:srgbClr val="F9F9F9"/>
                  </a:solidFill>
                  <a:latin typeface="黑体" pitchFamily="49" charset="-122"/>
                  <a:ea typeface="黑体" pitchFamily="49" charset="-122"/>
                  <a:sym typeface="微软雅黑" pitchFamily="34" charset="-122"/>
                </a:rPr>
                <a:t>4</a:t>
              </a:r>
              <a:endParaRPr lang="zh-CN" altLang="en-US" dirty="0">
                <a:solidFill>
                  <a:srgbClr val="555555"/>
                </a:solidFill>
                <a:latin typeface="黑体" pitchFamily="49" charset="-122"/>
                <a:ea typeface="黑体" pitchFamily="49" charset="-122"/>
              </a:endParaRPr>
            </a:p>
          </p:txBody>
        </p:sp>
      </p:grpSp>
      <p:grpSp>
        <p:nvGrpSpPr>
          <p:cNvPr id="17417" name="Group 17"/>
          <p:cNvGrpSpPr>
            <a:grpSpLocks/>
          </p:cNvGrpSpPr>
          <p:nvPr/>
        </p:nvGrpSpPr>
        <p:grpSpPr bwMode="auto">
          <a:xfrm>
            <a:off x="2066925" y="3292475"/>
            <a:ext cx="4946650" cy="784225"/>
            <a:chOff x="0" y="0"/>
            <a:chExt cx="2976" cy="432"/>
          </a:xfrm>
        </p:grpSpPr>
        <p:sp>
          <p:nvSpPr>
            <p:cNvPr id="17423"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4"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5" name="Text Box 22"/>
            <p:cNvSpPr>
              <a:spLocks noChangeArrowheads="1"/>
            </p:cNvSpPr>
            <p:nvPr/>
          </p:nvSpPr>
          <p:spPr bwMode="auto">
            <a:xfrm>
              <a:off x="384" y="110"/>
              <a:ext cx="2187" cy="252"/>
            </a:xfrm>
            <a:prstGeom prst="rect">
              <a:avLst/>
            </a:prstGeom>
            <a:noFill/>
            <a:ln w="9525">
              <a:noFill/>
              <a:miter lim="800000"/>
              <a:headEnd/>
              <a:tailEnd/>
            </a:ln>
          </p:spPr>
          <p:txBody>
            <a:bodyPr wrap="square">
              <a:spAutoFit/>
            </a:bodyPr>
            <a:lstStyle/>
            <a:p>
              <a:pPr algn="ctr">
                <a:buFont typeface="Arial" charset="0"/>
                <a:buNone/>
              </a:pPr>
              <a:r>
                <a:rPr lang="zh-CN" altLang="en-US" sz="2400" dirty="0">
                  <a:solidFill>
                    <a:srgbClr val="555555"/>
                  </a:solidFill>
                  <a:latin typeface="黑体" pitchFamily="49" charset="-122"/>
                  <a:ea typeface="黑体" pitchFamily="49" charset="-122"/>
                  <a:sym typeface="微软雅黑" pitchFamily="34" charset="-122"/>
                </a:rPr>
                <a:t>链接表</a:t>
              </a:r>
            </a:p>
          </p:txBody>
        </p:sp>
        <p:sp>
          <p:nvSpPr>
            <p:cNvPr id="17426" name="Text Box 23"/>
            <p:cNvSpPr>
              <a:spLocks noChangeArrowheads="1"/>
            </p:cNvSpPr>
            <p:nvPr/>
          </p:nvSpPr>
          <p:spPr bwMode="auto">
            <a:xfrm>
              <a:off x="99"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3</a:t>
              </a:r>
              <a:endParaRPr lang="zh-CN" altLang="en-US">
                <a:solidFill>
                  <a:srgbClr val="555555"/>
                </a:solidFill>
                <a:latin typeface="黑体" pitchFamily="49" charset="-122"/>
                <a:ea typeface="黑体" pitchFamily="49" charset="-122"/>
              </a:endParaRPr>
            </a:p>
          </p:txBody>
        </p:sp>
      </p:grpSp>
      <p:grpSp>
        <p:nvGrpSpPr>
          <p:cNvPr id="17418" name="Group 22"/>
          <p:cNvGrpSpPr>
            <a:grpSpLocks/>
          </p:cNvGrpSpPr>
          <p:nvPr/>
        </p:nvGrpSpPr>
        <p:grpSpPr bwMode="auto">
          <a:xfrm>
            <a:off x="2032000" y="1497013"/>
            <a:ext cx="4946650" cy="938529"/>
            <a:chOff x="0" y="0"/>
            <a:chExt cx="2976" cy="517"/>
          </a:xfrm>
        </p:grpSpPr>
        <p:sp>
          <p:nvSpPr>
            <p:cNvPr id="17419" name="AutoShape 20"/>
            <p:cNvSpPr>
              <a:spLocks noChangeArrowheads="1"/>
            </p:cNvSpPr>
            <p:nvPr/>
          </p:nvSpPr>
          <p:spPr bwMode="auto">
            <a:xfrm>
              <a:off x="240" y="75"/>
              <a:ext cx="2736" cy="288"/>
            </a:xfrm>
            <a:prstGeom prst="roundRect">
              <a:avLst>
                <a:gd name="adj" fmla="val 16667"/>
              </a:avLst>
            </a:prstGeom>
            <a:noFill/>
            <a:ln w="28575">
              <a:solidFill>
                <a:schemeClr val="hlink"/>
              </a:solidFill>
              <a:round/>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0" name="AutoShape 21"/>
            <p:cNvSpPr>
              <a:spLocks noChangeArrowheads="1"/>
            </p:cNvSpPr>
            <p:nvPr/>
          </p:nvSpPr>
          <p:spPr bwMode="auto">
            <a:xfrm>
              <a:off x="0" y="0"/>
              <a:ext cx="432" cy="432"/>
            </a:xfrm>
            <a:prstGeom prst="diamond">
              <a:avLst/>
            </a:prstGeom>
            <a:solidFill>
              <a:schemeClr val="hlink"/>
            </a:solidFill>
            <a:ln w="25400">
              <a:solidFill>
                <a:schemeClr val="bg1"/>
              </a:solidFill>
              <a:miter lim="800000"/>
              <a:headEnd/>
              <a:tailEnd/>
            </a:ln>
          </p:spPr>
          <p:txBody>
            <a:bodyPr wrap="none" anchor="ctr"/>
            <a:lstStyle/>
            <a:p>
              <a:pPr algn="ctr" eaLnBrk="1" hangingPunct="1">
                <a:spcBef>
                  <a:spcPct val="50000"/>
                </a:spcBef>
                <a:buFont typeface="Arial" charset="0"/>
                <a:buNone/>
              </a:pPr>
              <a:endParaRPr lang="zh-CN" altLang="zh-CN" sz="4000">
                <a:solidFill>
                  <a:srgbClr val="555555"/>
                </a:solidFill>
                <a:latin typeface="黑体" pitchFamily="49" charset="-122"/>
                <a:ea typeface="黑体" pitchFamily="49" charset="-122"/>
                <a:sym typeface="微软雅黑" pitchFamily="34" charset="-122"/>
              </a:endParaRPr>
            </a:p>
          </p:txBody>
        </p:sp>
        <p:sp>
          <p:nvSpPr>
            <p:cNvPr id="17421" name="Text Box 22"/>
            <p:cNvSpPr>
              <a:spLocks noChangeArrowheads="1"/>
            </p:cNvSpPr>
            <p:nvPr/>
          </p:nvSpPr>
          <p:spPr bwMode="auto">
            <a:xfrm>
              <a:off x="384" y="110"/>
              <a:ext cx="2160" cy="407"/>
            </a:xfrm>
            <a:prstGeom prst="rect">
              <a:avLst/>
            </a:prstGeom>
            <a:noFill/>
            <a:ln w="9525">
              <a:noFill/>
              <a:miter lim="800000"/>
              <a:headEnd/>
              <a:tailEnd/>
            </a:ln>
          </p:spPr>
          <p:txBody>
            <a:bodyPr>
              <a:spAutoFit/>
            </a:bodyPr>
            <a:lstStyle/>
            <a:p>
              <a:pPr algn="ctr"/>
              <a:r>
                <a:rPr lang="zh-CN" altLang="en-US" sz="2400" dirty="0">
                  <a:solidFill>
                    <a:srgbClr val="555555"/>
                  </a:solidFill>
                  <a:latin typeface="黑体" pitchFamily="49" charset="-122"/>
                  <a:ea typeface="黑体" pitchFamily="49" charset="-122"/>
                  <a:sym typeface="微软雅黑" pitchFamily="34" charset="-122"/>
                </a:rPr>
                <a:t> </a:t>
              </a:r>
              <a:r>
                <a:rPr lang="zh-CN" altLang="en-US" sz="2400" dirty="0">
                  <a:latin typeface="黑体" pitchFamily="49" charset="-122"/>
                  <a:ea typeface="黑体" pitchFamily="49" charset="-122"/>
                  <a:sym typeface="微软雅黑" pitchFamily="34" charset="-122"/>
                </a:rPr>
                <a:t>线性表：抽象数据类型</a:t>
              </a:r>
              <a:endParaRPr lang="zh-CN" altLang="en-US" sz="2400" dirty="0">
                <a:latin typeface="黑体" pitchFamily="49" charset="-122"/>
                <a:ea typeface="黑体" pitchFamily="49" charset="-122"/>
              </a:endParaRPr>
            </a:p>
            <a:p>
              <a:pPr algn="ctr">
                <a:buFont typeface="Arial" charset="0"/>
                <a:buNone/>
              </a:pPr>
              <a:endParaRPr lang="zh-CN" altLang="en-US" dirty="0">
                <a:solidFill>
                  <a:srgbClr val="FF0000"/>
                </a:solidFill>
                <a:latin typeface="黑体" pitchFamily="49" charset="-122"/>
                <a:ea typeface="黑体" pitchFamily="49" charset="-122"/>
              </a:endParaRPr>
            </a:p>
          </p:txBody>
        </p:sp>
        <p:sp>
          <p:nvSpPr>
            <p:cNvPr id="17422" name="Text Box 23"/>
            <p:cNvSpPr>
              <a:spLocks noChangeArrowheads="1"/>
            </p:cNvSpPr>
            <p:nvPr/>
          </p:nvSpPr>
          <p:spPr bwMode="auto">
            <a:xfrm>
              <a:off x="98" y="62"/>
              <a:ext cx="204" cy="254"/>
            </a:xfrm>
            <a:prstGeom prst="rect">
              <a:avLst/>
            </a:prstGeom>
            <a:noFill/>
            <a:ln w="9525">
              <a:noFill/>
              <a:miter lim="800000"/>
              <a:headEnd/>
              <a:tailEnd/>
            </a:ln>
          </p:spPr>
          <p:txBody>
            <a:bodyPr wrap="none">
              <a:spAutoFit/>
            </a:bodyPr>
            <a:lstStyle/>
            <a:p>
              <a:pPr algn="ctr">
                <a:buFont typeface="Arial" charset="0"/>
                <a:buNone/>
              </a:pPr>
              <a:r>
                <a:rPr lang="en-US" altLang="zh-CN" sz="2400">
                  <a:solidFill>
                    <a:srgbClr val="F9F9F9"/>
                  </a:solidFill>
                  <a:latin typeface="黑体" pitchFamily="49" charset="-122"/>
                  <a:ea typeface="黑体" pitchFamily="49" charset="-122"/>
                  <a:sym typeface="微软雅黑" pitchFamily="34" charset="-122"/>
                </a:rPr>
                <a:t>1</a:t>
              </a:r>
              <a:endParaRPr lang="zh-CN" altLang="en-US">
                <a:solidFill>
                  <a:srgbClr val="555555"/>
                </a:solidFill>
                <a:latin typeface="黑体" pitchFamily="49" charset="-122"/>
                <a:ea typeface="黑体" pitchFamily="49" charset="-122"/>
              </a:endParaRPr>
            </a:p>
          </p:txBody>
        </p:sp>
      </p:grpSp>
    </p:spTree>
    <p:extLst>
      <p:ext uri="{BB962C8B-B14F-4D97-AF65-F5344CB8AC3E}">
        <p14:creationId xmlns:p14="http://schemas.microsoft.com/office/powerpoint/2010/main" val="38067429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问题描述</a:t>
            </a:r>
          </a:p>
        </p:txBody>
      </p:sp>
      <p:sp>
        <p:nvSpPr>
          <p:cNvPr id="3" name="内容占位符 2"/>
          <p:cNvSpPr>
            <a:spLocks noGrp="1"/>
          </p:cNvSpPr>
          <p:nvPr>
            <p:ph idx="1"/>
          </p:nvPr>
        </p:nvSpPr>
        <p:spPr>
          <a:xfrm>
            <a:off x="452354" y="1341438"/>
            <a:ext cx="8153400" cy="2906097"/>
          </a:xfrm>
        </p:spPr>
        <p:txBody>
          <a:bodyPr/>
          <a:lstStyle/>
          <a:p>
            <a:r>
              <a:rPr lang="en-US" altLang="zh-CN" dirty="0"/>
              <a:t>1. </a:t>
            </a:r>
            <a:r>
              <a:rPr lang="zh-CN" altLang="en-US" dirty="0"/>
              <a:t>有一组数据，以第一个数据为基准，比基准小的数排列在基准数据之前，比基准大的数排列在基准之后</a:t>
            </a:r>
            <a:endParaRPr lang="en-US" altLang="zh-CN" dirty="0"/>
          </a:p>
          <a:p>
            <a:r>
              <a:rPr lang="en-US" altLang="zh-CN" dirty="0"/>
              <a:t>2.</a:t>
            </a:r>
            <a:r>
              <a:rPr lang="zh-CN" altLang="en-US" dirty="0"/>
              <a:t>有一组数据需要将其逆置</a:t>
            </a:r>
            <a:endParaRPr lang="en-US" altLang="zh-CN" dirty="0"/>
          </a:p>
        </p:txBody>
      </p:sp>
      <p:graphicFrame>
        <p:nvGraphicFramePr>
          <p:cNvPr id="6" name="表格 5">
            <a:extLst>
              <a:ext uri="{FF2B5EF4-FFF2-40B4-BE49-F238E27FC236}">
                <a16:creationId xmlns:a16="http://schemas.microsoft.com/office/drawing/2014/main" id="{90D26F3E-99AE-4BC7-96AF-BBB19E4B3F60}"/>
              </a:ext>
            </a:extLst>
          </p:cNvPr>
          <p:cNvGraphicFramePr>
            <a:graphicFrameLocks noGrp="1"/>
          </p:cNvGraphicFramePr>
          <p:nvPr>
            <p:extLst>
              <p:ext uri="{D42A27DB-BD31-4B8C-83A1-F6EECF244321}">
                <p14:modId xmlns:p14="http://schemas.microsoft.com/office/powerpoint/2010/main" val="3797281827"/>
              </p:ext>
            </p:extLst>
          </p:nvPr>
        </p:nvGraphicFramePr>
        <p:xfrm>
          <a:off x="1407163" y="3336265"/>
          <a:ext cx="6095999" cy="75216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752166">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0</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bl>
          </a:graphicData>
        </a:graphic>
      </p:graphicFrame>
      <p:graphicFrame>
        <p:nvGraphicFramePr>
          <p:cNvPr id="7" name="表格 6">
            <a:extLst>
              <a:ext uri="{FF2B5EF4-FFF2-40B4-BE49-F238E27FC236}">
                <a16:creationId xmlns:a16="http://schemas.microsoft.com/office/drawing/2014/main" id="{8B4A5FBB-C96D-4903-BE0D-F6D724F69FEA}"/>
              </a:ext>
            </a:extLst>
          </p:cNvPr>
          <p:cNvGraphicFramePr>
            <a:graphicFrameLocks noGrp="1"/>
          </p:cNvGraphicFramePr>
          <p:nvPr>
            <p:extLst>
              <p:ext uri="{D42A27DB-BD31-4B8C-83A1-F6EECF244321}">
                <p14:modId xmlns:p14="http://schemas.microsoft.com/office/powerpoint/2010/main" val="594359323"/>
              </p:ext>
            </p:extLst>
          </p:nvPr>
        </p:nvGraphicFramePr>
        <p:xfrm>
          <a:off x="1407162" y="4271502"/>
          <a:ext cx="6095999" cy="75216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752166">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n-2</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0</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1378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问题描述</a:t>
            </a:r>
          </a:p>
        </p:txBody>
      </p:sp>
      <p:sp>
        <p:nvSpPr>
          <p:cNvPr id="3" name="内容占位符 2"/>
          <p:cNvSpPr>
            <a:spLocks noGrp="1"/>
          </p:cNvSpPr>
          <p:nvPr>
            <p:ph idx="1"/>
          </p:nvPr>
        </p:nvSpPr>
        <p:spPr>
          <a:xfrm>
            <a:off x="452354" y="1341438"/>
            <a:ext cx="8153400" cy="2906097"/>
          </a:xfrm>
        </p:spPr>
        <p:txBody>
          <a:bodyPr/>
          <a:lstStyle/>
          <a:p>
            <a:r>
              <a:rPr lang="zh-CN" altLang="en-US" dirty="0"/>
              <a:t>有一组数据需要将其逆置</a:t>
            </a:r>
            <a:endParaRPr lang="en-US" altLang="zh-CN" dirty="0"/>
          </a:p>
          <a:p>
            <a:pPr>
              <a:buFont typeface="Wingdings" panose="05000000000000000000" pitchFamily="2" charset="2"/>
              <a:buChar char="n"/>
            </a:pPr>
            <a:r>
              <a:rPr lang="en-US" altLang="zh-CN" dirty="0"/>
              <a:t>   </a:t>
            </a:r>
            <a:r>
              <a:rPr lang="zh-CN" altLang="en-US" dirty="0"/>
              <a:t>顺序存储数据，还需要存储数据的个数</a:t>
            </a:r>
            <a:endParaRPr lang="en-US" altLang="zh-CN" dirty="0"/>
          </a:p>
          <a:p>
            <a:pPr marL="0" indent="0">
              <a:buNone/>
            </a:pPr>
            <a:endParaRPr lang="en-US" altLang="zh-CN" dirty="0"/>
          </a:p>
        </p:txBody>
      </p:sp>
      <p:graphicFrame>
        <p:nvGraphicFramePr>
          <p:cNvPr id="6" name="表格 5">
            <a:extLst>
              <a:ext uri="{FF2B5EF4-FFF2-40B4-BE49-F238E27FC236}">
                <a16:creationId xmlns:a16="http://schemas.microsoft.com/office/drawing/2014/main" id="{90D26F3E-99AE-4BC7-96AF-BBB19E4B3F60}"/>
              </a:ext>
            </a:extLst>
          </p:cNvPr>
          <p:cNvGraphicFramePr>
            <a:graphicFrameLocks noGrp="1"/>
          </p:cNvGraphicFramePr>
          <p:nvPr/>
        </p:nvGraphicFramePr>
        <p:xfrm>
          <a:off x="1407163" y="3336265"/>
          <a:ext cx="6095999" cy="75216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752166">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0</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bl>
          </a:graphicData>
        </a:graphic>
      </p:graphicFrame>
      <p:graphicFrame>
        <p:nvGraphicFramePr>
          <p:cNvPr id="7" name="表格 6">
            <a:extLst>
              <a:ext uri="{FF2B5EF4-FFF2-40B4-BE49-F238E27FC236}">
                <a16:creationId xmlns:a16="http://schemas.microsoft.com/office/drawing/2014/main" id="{8B4A5FBB-C96D-4903-BE0D-F6D724F69FEA}"/>
              </a:ext>
            </a:extLst>
          </p:cNvPr>
          <p:cNvGraphicFramePr>
            <a:graphicFrameLocks noGrp="1"/>
          </p:cNvGraphicFramePr>
          <p:nvPr/>
        </p:nvGraphicFramePr>
        <p:xfrm>
          <a:off x="1407162" y="4271502"/>
          <a:ext cx="6095999" cy="75216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752166">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n-2</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0</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97467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3" name="内容占位符 2"/>
          <p:cNvSpPr>
            <a:spLocks noGrp="1"/>
          </p:cNvSpPr>
          <p:nvPr>
            <p:ph idx="1"/>
          </p:nvPr>
        </p:nvSpPr>
        <p:spPr>
          <a:xfrm>
            <a:off x="452354" y="1341438"/>
            <a:ext cx="8153400" cy="2906097"/>
          </a:xfrm>
        </p:spPr>
        <p:txBody>
          <a:bodyPr/>
          <a:lstStyle/>
          <a:p>
            <a:r>
              <a:rPr lang="zh-CN" altLang="en-US" dirty="0"/>
              <a:t>线性表的关系映射</a:t>
            </a:r>
            <a:endParaRPr lang="en-US" altLang="zh-CN" dirty="0"/>
          </a:p>
          <a:p>
            <a:pPr lvl="1"/>
            <a:r>
              <a:rPr lang="zh-CN" altLang="en-US" dirty="0"/>
              <a:t>用数据元素在存储器上</a:t>
            </a:r>
            <a:r>
              <a:rPr lang="zh-CN" altLang="en-US" dirty="0">
                <a:solidFill>
                  <a:srgbClr val="1B10FC"/>
                </a:solidFill>
              </a:rPr>
              <a:t>存储位置的邻接性</a:t>
            </a:r>
            <a:r>
              <a:rPr lang="zh-CN" altLang="en-US" dirty="0"/>
              <a:t>来映射数据元素之间的</a:t>
            </a:r>
            <a:r>
              <a:rPr lang="zh-CN" altLang="en-US" dirty="0">
                <a:solidFill>
                  <a:srgbClr val="1B10FC"/>
                </a:solidFill>
              </a:rPr>
              <a:t>前驱和后继</a:t>
            </a:r>
            <a:r>
              <a:rPr lang="zh-CN" altLang="en-US" dirty="0"/>
              <a:t>关系</a:t>
            </a:r>
            <a:endParaRPr lang="en-US" altLang="zh-CN" dirty="0"/>
          </a:p>
          <a:p>
            <a:endParaRPr lang="en-US" altLang="zh-CN" dirty="0"/>
          </a:p>
          <a:p>
            <a:r>
              <a:rPr lang="zh-CN" altLang="en-US" dirty="0"/>
              <a:t>顺序表：将线性表中的数据元素逐个存在相邻的存储区域中</a:t>
            </a:r>
            <a:endParaRPr lang="en-US" altLang="zh-CN" dirty="0"/>
          </a:p>
        </p:txBody>
      </p:sp>
      <p:sp>
        <p:nvSpPr>
          <p:cNvPr id="4" name="矩形 3"/>
          <p:cNvSpPr/>
          <p:nvPr/>
        </p:nvSpPr>
        <p:spPr>
          <a:xfrm>
            <a:off x="2495761" y="4364900"/>
            <a:ext cx="3772186" cy="477054"/>
          </a:xfrm>
          <a:prstGeom prst="rect">
            <a:avLst/>
          </a:prstGeom>
          <a:solidFill>
            <a:schemeClr val="accent2">
              <a:lumMod val="60000"/>
              <a:lumOff val="40000"/>
            </a:schemeClr>
          </a:solidFill>
        </p:spPr>
        <p:txBody>
          <a:bodyPr wrap="none">
            <a:spAutoFit/>
          </a:bodyPr>
          <a:lstStyle/>
          <a:p>
            <a:pPr marL="368300" lvl="1" defTabSz="0">
              <a:lnSpc>
                <a:spcPts val="3000"/>
              </a:lnSpc>
              <a:spcBef>
                <a:spcPts val="550"/>
              </a:spcBef>
              <a:buClr>
                <a:schemeClr val="accent1"/>
              </a:buClr>
              <a:buSzPct val="70000"/>
            </a:pPr>
            <a:r>
              <a:rPr lang="en-US" altLang="zh-CN" sz="2400" dirty="0">
                <a:latin typeface="华文中宋" panose="02010600040101010101" pitchFamily="2" charset="-122"/>
                <a:ea typeface="华文中宋" panose="02010600040101010101" pitchFamily="2" charset="-122"/>
                <a:sym typeface="Tw Cen MT"/>
              </a:rPr>
              <a:t>L= ( k</a:t>
            </a:r>
            <a:r>
              <a:rPr lang="en-US" altLang="zh-CN" sz="2400" baseline="-25000" dirty="0">
                <a:latin typeface="华文中宋" panose="02010600040101010101" pitchFamily="2" charset="-122"/>
                <a:ea typeface="华文中宋" panose="02010600040101010101" pitchFamily="2" charset="-122"/>
                <a:sym typeface="Tw Cen MT"/>
              </a:rPr>
              <a:t>0</a:t>
            </a:r>
            <a:r>
              <a:rPr lang="zh-CN" altLang="en-US" sz="2400" dirty="0">
                <a:latin typeface="华文中宋" panose="02010600040101010101" pitchFamily="2" charset="-122"/>
                <a:ea typeface="华文中宋" panose="02010600040101010101" pitchFamily="2" charset="-122"/>
                <a:sym typeface="Tw Cen MT"/>
              </a:rPr>
              <a:t>，</a:t>
            </a:r>
            <a:r>
              <a:rPr lang="en-US" altLang="zh-CN" sz="2400" dirty="0">
                <a:latin typeface="华文中宋" panose="02010600040101010101" pitchFamily="2" charset="-122"/>
                <a:ea typeface="华文中宋" panose="02010600040101010101" pitchFamily="2" charset="-122"/>
                <a:sym typeface="Tw Cen MT"/>
              </a:rPr>
              <a:t>k</a:t>
            </a:r>
            <a:r>
              <a:rPr lang="en-US" altLang="zh-CN" sz="2400" baseline="-25000" dirty="0">
                <a:latin typeface="华文中宋" panose="02010600040101010101" pitchFamily="2" charset="-122"/>
                <a:ea typeface="华文中宋" panose="02010600040101010101" pitchFamily="2" charset="-122"/>
                <a:sym typeface="Tw Cen MT"/>
              </a:rPr>
              <a:t>1</a:t>
            </a:r>
            <a:r>
              <a:rPr lang="zh-CN" altLang="en-US" sz="2400" dirty="0">
                <a:latin typeface="华文中宋" panose="02010600040101010101" pitchFamily="2" charset="-122"/>
                <a:ea typeface="华文中宋" panose="02010600040101010101" pitchFamily="2" charset="-122"/>
                <a:sym typeface="Tw Cen MT"/>
              </a:rPr>
              <a:t>，</a:t>
            </a:r>
            <a:r>
              <a:rPr lang="en-US" altLang="zh-CN" sz="2400" dirty="0">
                <a:latin typeface="华文中宋" panose="02010600040101010101" pitchFamily="2" charset="-122"/>
                <a:ea typeface="华文中宋" panose="02010600040101010101" pitchFamily="2" charset="-122"/>
                <a:sym typeface="Tw Cen MT"/>
              </a:rPr>
              <a:t>…</a:t>
            </a:r>
            <a:r>
              <a:rPr lang="zh-CN" altLang="en-US" sz="2400" dirty="0">
                <a:latin typeface="华文中宋" panose="02010600040101010101" pitchFamily="2" charset="-122"/>
                <a:ea typeface="华文中宋" panose="02010600040101010101" pitchFamily="2" charset="-122"/>
                <a:sym typeface="Tw Cen MT"/>
              </a:rPr>
              <a:t>，</a:t>
            </a:r>
            <a:r>
              <a:rPr lang="en-US" altLang="zh-CN" sz="2400" dirty="0">
                <a:latin typeface="华文中宋" panose="02010600040101010101" pitchFamily="2" charset="-122"/>
                <a:ea typeface="华文中宋" panose="02010600040101010101" pitchFamily="2" charset="-122"/>
                <a:sym typeface="Tw Cen MT"/>
              </a:rPr>
              <a:t>k</a:t>
            </a:r>
            <a:r>
              <a:rPr lang="en-US" altLang="zh-CN" sz="2400" baseline="-25000" dirty="0">
                <a:latin typeface="华文中宋" panose="02010600040101010101" pitchFamily="2" charset="-122"/>
                <a:ea typeface="华文中宋" panose="02010600040101010101" pitchFamily="2" charset="-122"/>
                <a:sym typeface="Tw Cen MT"/>
              </a:rPr>
              <a:t>n-1 </a:t>
            </a:r>
            <a:r>
              <a:rPr lang="en-US" altLang="zh-CN" sz="2400" dirty="0">
                <a:latin typeface="华文中宋" panose="02010600040101010101" pitchFamily="2" charset="-122"/>
                <a:ea typeface="华文中宋" panose="02010600040101010101" pitchFamily="2" charset="-122"/>
                <a:sym typeface="Tw Cen MT"/>
              </a:rPr>
              <a:t>)</a:t>
            </a:r>
          </a:p>
        </p:txBody>
      </p:sp>
      <p:graphicFrame>
        <p:nvGraphicFramePr>
          <p:cNvPr id="5" name="表格 4"/>
          <p:cNvGraphicFramePr>
            <a:graphicFrameLocks noGrp="1"/>
          </p:cNvGraphicFramePr>
          <p:nvPr>
            <p:extLst>
              <p:ext uri="{D42A27DB-BD31-4B8C-83A1-F6EECF244321}">
                <p14:modId xmlns:p14="http://schemas.microsoft.com/office/powerpoint/2010/main" val="1752513835"/>
              </p:ext>
            </p:extLst>
          </p:nvPr>
        </p:nvGraphicFramePr>
        <p:xfrm>
          <a:off x="1481054" y="5442156"/>
          <a:ext cx="6095999" cy="752166"/>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752166">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0</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altLang="zh-CN" sz="1800" dirty="0">
                          <a:latin typeface="华文中宋" panose="02010600040101010101" pitchFamily="2" charset="-122"/>
                          <a:ea typeface="华文中宋" panose="02010600040101010101" pitchFamily="2" charset="-122"/>
                          <a:sym typeface="Tw Cen MT"/>
                        </a:rPr>
                        <a:t>k</a:t>
                      </a:r>
                      <a:r>
                        <a:rPr lang="en-US" altLang="zh-CN" sz="1800" baseline="-25000" dirty="0">
                          <a:latin typeface="华文中宋" panose="02010600040101010101" pitchFamily="2" charset="-122"/>
                          <a:ea typeface="华文中宋" panose="02010600040101010101" pitchFamily="2" charset="-122"/>
                          <a:sym typeface="Tw Cen MT"/>
                        </a:rPr>
                        <a:t>n-1</a:t>
                      </a: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endParaRPr lang="zh-CN" altLang="en-US" dirty="0">
                        <a:ln w="38100">
                          <a:solidFill>
                            <a:schemeClr val="tx1"/>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651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4" name="Text Box 3"/>
          <p:cNvSpPr txBox="1">
            <a:spLocks noChangeArrowheads="1"/>
          </p:cNvSpPr>
          <p:nvPr/>
        </p:nvSpPr>
        <p:spPr bwMode="auto">
          <a:xfrm>
            <a:off x="221226" y="1397000"/>
            <a:ext cx="7123471" cy="18827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defTabSz="0">
              <a:lnSpc>
                <a:spcPts val="3000"/>
              </a:lnSpc>
              <a:spcBef>
                <a:spcPts val="700"/>
              </a:spcBef>
              <a:buClr>
                <a:schemeClr val="accent2"/>
              </a:buClr>
              <a:buSzPct val="60000"/>
              <a:buFont typeface="Wingdings" pitchFamily="2" charset="2"/>
              <a:buChar char=""/>
              <a:defRPr sz="2800">
                <a:latin typeface="华文中宋" panose="02010600040101010101" pitchFamily="2" charset="-122"/>
                <a:ea typeface="华文中宋" panose="02010600040101010101" pitchFamily="2" charset="-122"/>
                <a:sym typeface="Tw Cen MT"/>
              </a:defRPr>
            </a:lvl1pPr>
            <a:lvl2pPr marL="639763" lvl="1" indent="-271463" defTabSz="0">
              <a:lnSpc>
                <a:spcPts val="3000"/>
              </a:lnSpc>
              <a:spcBef>
                <a:spcPts val="550"/>
              </a:spcBef>
              <a:buClr>
                <a:schemeClr val="accent1"/>
              </a:buClr>
              <a:buSzPct val="70000"/>
              <a:buFont typeface="Wingdings 2" pitchFamily="18" charset="2"/>
              <a:buChar char=""/>
              <a:defRPr sz="2400">
                <a:latin typeface="华文中宋" panose="02010600040101010101" pitchFamily="2" charset="-122"/>
                <a:ea typeface="华文中宋" panose="02010600040101010101" pitchFamily="2" charset="-122"/>
                <a:sym typeface="Tw Cen MT"/>
              </a:defRPr>
            </a:lvl2pPr>
            <a:lvl3pPr indent="-228600" defTabSz="0">
              <a:lnSpc>
                <a:spcPts val="3000"/>
              </a:lnSpc>
              <a:spcBef>
                <a:spcPts val="500"/>
              </a:spcBef>
              <a:buClr>
                <a:schemeClr val="accent2"/>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3pPr>
            <a:lvl4pPr indent="-228600" defTabSz="0">
              <a:lnSpc>
                <a:spcPts val="3000"/>
              </a:lnSpc>
              <a:spcBef>
                <a:spcPts val="400"/>
              </a:spcBef>
              <a:buClr>
                <a:srgbClr val="A5AB81"/>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4pPr>
            <a:lvl5pPr indent="-228600" defTabSz="0">
              <a:lnSpc>
                <a:spcPts val="3000"/>
              </a:lnSpc>
              <a:spcBef>
                <a:spcPts val="400"/>
              </a:spcBef>
              <a:buClr>
                <a:srgbClr val="D8B25C"/>
              </a:buClr>
              <a:buSzPct val="65000"/>
              <a:buFont typeface="Wingdings" pitchFamily="2" charset="2"/>
              <a:buChar char=""/>
              <a:defRPr sz="2000">
                <a:latin typeface="华文中宋" panose="02010600040101010101" pitchFamily="2" charset="-122"/>
                <a:ea typeface="华文中宋" panose="02010600040101010101" pitchFamily="2" charset="-122"/>
                <a:sym typeface="Tw Cen MT"/>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r>
              <a:rPr lang="zh-CN" altLang="en-US" sz="2400" dirty="0"/>
              <a:t>顺序表的特点</a:t>
            </a:r>
            <a:endParaRPr lang="en-US" altLang="zh-CN" sz="2400" dirty="0"/>
          </a:p>
          <a:p>
            <a:pPr lvl="1"/>
            <a:r>
              <a:rPr lang="zh-CN" altLang="en-US" sz="2000" dirty="0"/>
              <a:t>采用一组地址连续的存储单元依次存储线性表中各元素</a:t>
            </a:r>
            <a:endParaRPr lang="en-US" altLang="zh-CN" sz="2000" dirty="0"/>
          </a:p>
          <a:p>
            <a:pPr lvl="1"/>
            <a:r>
              <a:rPr lang="zh-CN" altLang="en-US" sz="2000" dirty="0">
                <a:solidFill>
                  <a:srgbClr val="C00000"/>
                </a:solidFill>
              </a:rPr>
              <a:t>逻辑上相邻的结点其物理位置亦相邻</a:t>
            </a:r>
            <a:endParaRPr lang="en-US" altLang="zh-CN" sz="2000" dirty="0">
              <a:solidFill>
                <a:srgbClr val="C00000"/>
              </a:solidFill>
            </a:endParaRPr>
          </a:p>
          <a:p>
            <a:pPr lvl="1"/>
            <a:r>
              <a:rPr lang="zh-CN" altLang="en-US" sz="2000" dirty="0"/>
              <a:t>是一种</a:t>
            </a:r>
            <a:r>
              <a:rPr lang="en-US" altLang="zh-CN" sz="2000" dirty="0"/>
              <a:t>Random Access </a:t>
            </a:r>
            <a:r>
              <a:rPr lang="zh-CN" altLang="en-US" sz="2000" dirty="0"/>
              <a:t>结构</a:t>
            </a:r>
          </a:p>
          <a:p>
            <a:endParaRPr lang="zh-CN" altLang="en-US" dirty="0"/>
          </a:p>
        </p:txBody>
      </p:sp>
      <p:sp>
        <p:nvSpPr>
          <p:cNvPr id="5" name="AutoShape 5"/>
          <p:cNvSpPr>
            <a:spLocks/>
          </p:cNvSpPr>
          <p:nvPr/>
        </p:nvSpPr>
        <p:spPr bwMode="auto">
          <a:xfrm>
            <a:off x="4904891" y="3227869"/>
            <a:ext cx="241300" cy="533400"/>
          </a:xfrm>
          <a:prstGeom prst="rightBrace">
            <a:avLst>
              <a:gd name="adj1" fmla="val 18421"/>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kumimoji="0" lang="zh-CN" altLang="en-US" sz="1800">
              <a:latin typeface="华文中宋" panose="02010600040101010101" pitchFamily="2" charset="-122"/>
              <a:ea typeface="华文中宋" panose="02010600040101010101" pitchFamily="2" charset="-122"/>
            </a:endParaRPr>
          </a:p>
        </p:txBody>
      </p:sp>
      <p:sp>
        <p:nvSpPr>
          <p:cNvPr id="8" name="Text Box 8"/>
          <p:cNvSpPr txBox="1">
            <a:spLocks noChangeArrowheads="1"/>
          </p:cNvSpPr>
          <p:nvPr/>
        </p:nvSpPr>
        <p:spPr bwMode="auto">
          <a:xfrm>
            <a:off x="5246146" y="3224002"/>
            <a:ext cx="1883849" cy="461665"/>
          </a:xfrm>
          <a:prstGeom prst="rect">
            <a:avLst/>
          </a:prstGeom>
          <a:noFill/>
          <a:ln>
            <a:noFill/>
          </a:ln>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a:solidFill>
                  <a:srgbClr val="000099"/>
                </a:solidFill>
                <a:latin typeface="华文中宋" panose="02010600040101010101" pitchFamily="2" charset="-122"/>
                <a:ea typeface="华文中宋" panose="02010600040101010101" pitchFamily="2" charset="-122"/>
              </a:rPr>
              <a:t>c</a:t>
            </a:r>
            <a:r>
              <a:rPr lang="zh-CN" altLang="en-US" sz="2400" dirty="0">
                <a:solidFill>
                  <a:srgbClr val="000099"/>
                </a:solidFill>
                <a:latin typeface="华文中宋" panose="02010600040101010101" pitchFamily="2" charset="-122"/>
                <a:ea typeface="华文中宋" panose="02010600040101010101" pitchFamily="2" charset="-122"/>
              </a:rPr>
              <a:t>个存储单元</a:t>
            </a:r>
            <a:endParaRPr lang="zh-CN" altLang="en-US" sz="2400" dirty="0">
              <a:latin typeface="华文中宋" panose="02010600040101010101" pitchFamily="2" charset="-122"/>
              <a:ea typeface="华文中宋" panose="02010600040101010101" pitchFamily="2" charset="-122"/>
            </a:endParaRPr>
          </a:p>
        </p:txBody>
      </p:sp>
      <p:sp>
        <p:nvSpPr>
          <p:cNvPr id="9" name="Text Box 9"/>
          <p:cNvSpPr txBox="1">
            <a:spLocks noChangeArrowheads="1"/>
          </p:cNvSpPr>
          <p:nvPr/>
        </p:nvSpPr>
        <p:spPr bwMode="auto">
          <a:xfrm>
            <a:off x="1755219" y="3279775"/>
            <a:ext cx="1305165"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err="1">
                <a:solidFill>
                  <a:srgbClr val="0000FF"/>
                </a:solidFill>
                <a:latin typeface="华文中宋" panose="02010600040101010101" pitchFamily="2" charset="-122"/>
                <a:ea typeface="华文中宋" panose="02010600040101010101" pitchFamily="2" charset="-122"/>
              </a:rPr>
              <a:t>Loc</a:t>
            </a:r>
            <a:r>
              <a:rPr lang="en-US" altLang="zh-CN" sz="2400" dirty="0">
                <a:solidFill>
                  <a:srgbClr val="0000FF"/>
                </a:solidFill>
                <a:latin typeface="华文中宋" panose="02010600040101010101" pitchFamily="2" charset="-122"/>
                <a:ea typeface="华文中宋" panose="02010600040101010101" pitchFamily="2" charset="-122"/>
              </a:rPr>
              <a:t>(k</a:t>
            </a:r>
            <a:r>
              <a:rPr lang="en-US" altLang="zh-CN" sz="2400" baseline="-25000" dirty="0">
                <a:solidFill>
                  <a:srgbClr val="0000FF"/>
                </a:solidFill>
                <a:latin typeface="华文中宋" panose="02010600040101010101" pitchFamily="2" charset="-122"/>
                <a:ea typeface="华文中宋" panose="02010600040101010101" pitchFamily="2" charset="-122"/>
              </a:rPr>
              <a:t>0</a:t>
            </a:r>
            <a:r>
              <a:rPr lang="en-US" altLang="zh-CN" sz="2400" dirty="0">
                <a:solidFill>
                  <a:srgbClr val="0000FF"/>
                </a:solidFill>
                <a:latin typeface="华文中宋" panose="02010600040101010101" pitchFamily="2" charset="-122"/>
                <a:ea typeface="华文中宋" panose="02010600040101010101" pitchFamily="2" charset="-122"/>
              </a:rPr>
              <a:t> )</a:t>
            </a:r>
            <a:endParaRPr lang="en-US" altLang="zh-CN" sz="2400" dirty="0">
              <a:latin typeface="华文中宋" panose="02010600040101010101" pitchFamily="2" charset="-122"/>
              <a:ea typeface="华文中宋" panose="02010600040101010101" pitchFamily="2" charset="-122"/>
            </a:endParaRPr>
          </a:p>
        </p:txBody>
      </p:sp>
      <p:sp>
        <p:nvSpPr>
          <p:cNvPr id="10" name="Text Box 10"/>
          <p:cNvSpPr txBox="1">
            <a:spLocks noChangeArrowheads="1"/>
          </p:cNvSpPr>
          <p:nvPr/>
        </p:nvSpPr>
        <p:spPr bwMode="auto">
          <a:xfrm>
            <a:off x="1468349" y="4558940"/>
            <a:ext cx="1784463"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err="1">
                <a:solidFill>
                  <a:srgbClr val="0000FF"/>
                </a:solidFill>
                <a:latin typeface="华文中宋" panose="02010600040101010101" pitchFamily="2" charset="-122"/>
                <a:ea typeface="华文中宋" panose="02010600040101010101" pitchFamily="2" charset="-122"/>
              </a:rPr>
              <a:t>Loc</a:t>
            </a:r>
            <a:r>
              <a:rPr lang="en-US" altLang="zh-CN" sz="2400" dirty="0">
                <a:solidFill>
                  <a:srgbClr val="0000FF"/>
                </a:solidFill>
                <a:latin typeface="华文中宋" panose="02010600040101010101" pitchFamily="2" charset="-122"/>
                <a:ea typeface="华文中宋" panose="02010600040101010101" pitchFamily="2" charset="-122"/>
              </a:rPr>
              <a:t>(</a:t>
            </a:r>
            <a:r>
              <a:rPr lang="en-US" altLang="zh-CN" sz="2400" dirty="0" err="1">
                <a:solidFill>
                  <a:srgbClr val="0000FF"/>
                </a:solidFill>
                <a:latin typeface="华文中宋" panose="02010600040101010101" pitchFamily="2" charset="-122"/>
                <a:ea typeface="华文中宋" panose="02010600040101010101" pitchFamily="2" charset="-122"/>
              </a:rPr>
              <a:t>k</a:t>
            </a:r>
            <a:r>
              <a:rPr lang="en-US" altLang="zh-CN" sz="2400" baseline="-25000" dirty="0" err="1">
                <a:solidFill>
                  <a:srgbClr val="0000FF"/>
                </a:solidFill>
                <a:latin typeface="华文中宋" panose="02010600040101010101" pitchFamily="2" charset="-122"/>
                <a:ea typeface="华文中宋" panose="02010600040101010101" pitchFamily="2" charset="-122"/>
              </a:rPr>
              <a:t>i</a:t>
            </a:r>
            <a:r>
              <a:rPr lang="en-US" altLang="zh-CN" sz="2400" dirty="0">
                <a:solidFill>
                  <a:srgbClr val="0000FF"/>
                </a:solidFill>
                <a:latin typeface="华文中宋" panose="02010600040101010101" pitchFamily="2" charset="-122"/>
                <a:ea typeface="华文中宋" panose="02010600040101010101" pitchFamily="2" charset="-122"/>
              </a:rPr>
              <a:t> ) = </a:t>
            </a:r>
            <a:r>
              <a:rPr lang="en-US" altLang="zh-CN" sz="2400" b="1" dirty="0">
                <a:solidFill>
                  <a:srgbClr val="FF0000"/>
                </a:solidFill>
                <a:latin typeface="华文中宋" panose="02010600040101010101" pitchFamily="2" charset="-122"/>
                <a:ea typeface="华文中宋" panose="02010600040101010101" pitchFamily="2" charset="-122"/>
              </a:rPr>
              <a:t>?</a:t>
            </a:r>
          </a:p>
        </p:txBody>
      </p:sp>
      <p:sp>
        <p:nvSpPr>
          <p:cNvPr id="11" name="Text Box 11"/>
          <p:cNvSpPr txBox="1">
            <a:spLocks noChangeArrowheads="1"/>
          </p:cNvSpPr>
          <p:nvPr/>
        </p:nvSpPr>
        <p:spPr bwMode="auto">
          <a:xfrm>
            <a:off x="5389685" y="5113039"/>
            <a:ext cx="3480619" cy="4616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sz="2400" dirty="0" err="1">
                <a:solidFill>
                  <a:srgbClr val="000066"/>
                </a:solidFill>
                <a:latin typeface="华文中宋" panose="02010600040101010101" pitchFamily="2" charset="-122"/>
                <a:ea typeface="华文中宋" panose="02010600040101010101" pitchFamily="2" charset="-122"/>
              </a:rPr>
              <a:t>Loc</a:t>
            </a:r>
            <a:r>
              <a:rPr lang="en-US" altLang="zh-CN" sz="2400" dirty="0">
                <a:solidFill>
                  <a:srgbClr val="000066"/>
                </a:solidFill>
                <a:latin typeface="华文中宋" panose="02010600040101010101" pitchFamily="2" charset="-122"/>
                <a:ea typeface="华文中宋" panose="02010600040101010101" pitchFamily="2" charset="-122"/>
              </a:rPr>
              <a:t>(</a:t>
            </a:r>
            <a:r>
              <a:rPr lang="en-US" altLang="zh-CN" sz="2400" dirty="0" err="1">
                <a:solidFill>
                  <a:srgbClr val="000066"/>
                </a:solidFill>
                <a:latin typeface="华文中宋" panose="02010600040101010101" pitchFamily="2" charset="-122"/>
                <a:ea typeface="华文中宋" panose="02010600040101010101" pitchFamily="2" charset="-122"/>
              </a:rPr>
              <a:t>k</a:t>
            </a:r>
            <a:r>
              <a:rPr lang="en-US" altLang="zh-CN" sz="2400" baseline="-25000" dirty="0" err="1">
                <a:solidFill>
                  <a:srgbClr val="000066"/>
                </a:solidFill>
                <a:latin typeface="华文中宋" panose="02010600040101010101" pitchFamily="2" charset="-122"/>
                <a:ea typeface="华文中宋" panose="02010600040101010101" pitchFamily="2" charset="-122"/>
              </a:rPr>
              <a:t>i</a:t>
            </a:r>
            <a:r>
              <a:rPr lang="en-US" altLang="zh-CN" sz="2400" dirty="0">
                <a:solidFill>
                  <a:srgbClr val="000066"/>
                </a:solidFill>
                <a:latin typeface="华文中宋" panose="02010600040101010101" pitchFamily="2" charset="-122"/>
                <a:ea typeface="华文中宋" panose="02010600040101010101" pitchFamily="2" charset="-122"/>
              </a:rPr>
              <a:t> )= </a:t>
            </a:r>
            <a:r>
              <a:rPr lang="en-US" altLang="zh-CN" sz="2400" dirty="0" err="1">
                <a:solidFill>
                  <a:srgbClr val="000066"/>
                </a:solidFill>
                <a:latin typeface="华文中宋" panose="02010600040101010101" pitchFamily="2" charset="-122"/>
                <a:ea typeface="华文中宋" panose="02010600040101010101" pitchFamily="2" charset="-122"/>
              </a:rPr>
              <a:t>Loc</a:t>
            </a:r>
            <a:r>
              <a:rPr lang="en-US" altLang="zh-CN" sz="2400" dirty="0">
                <a:solidFill>
                  <a:srgbClr val="000066"/>
                </a:solidFill>
                <a:latin typeface="华文中宋" panose="02010600040101010101" pitchFamily="2" charset="-122"/>
                <a:ea typeface="华文中宋" panose="02010600040101010101" pitchFamily="2" charset="-122"/>
              </a:rPr>
              <a:t>(k</a:t>
            </a:r>
            <a:r>
              <a:rPr lang="en-US" altLang="zh-CN" sz="2400" baseline="-25000" dirty="0">
                <a:solidFill>
                  <a:srgbClr val="000066"/>
                </a:solidFill>
                <a:latin typeface="华文中宋" panose="02010600040101010101" pitchFamily="2" charset="-122"/>
                <a:ea typeface="华文中宋" panose="02010600040101010101" pitchFamily="2" charset="-122"/>
              </a:rPr>
              <a:t>0</a:t>
            </a:r>
            <a:r>
              <a:rPr lang="en-US" altLang="zh-CN" sz="2400" dirty="0">
                <a:solidFill>
                  <a:srgbClr val="000066"/>
                </a:solidFill>
                <a:latin typeface="华文中宋" panose="02010600040101010101" pitchFamily="2" charset="-122"/>
                <a:ea typeface="华文中宋" panose="02010600040101010101" pitchFamily="2" charset="-122"/>
              </a:rPr>
              <a:t> )+</a:t>
            </a:r>
            <a:r>
              <a:rPr lang="en-US" altLang="zh-CN" sz="2400" dirty="0" err="1">
                <a:solidFill>
                  <a:srgbClr val="000066"/>
                </a:solidFill>
                <a:latin typeface="华文中宋" panose="02010600040101010101" pitchFamily="2" charset="-122"/>
                <a:ea typeface="华文中宋" panose="02010600040101010101" pitchFamily="2" charset="-122"/>
              </a:rPr>
              <a:t>i</a:t>
            </a:r>
            <a:r>
              <a:rPr lang="en-US" altLang="zh-CN" sz="2400" dirty="0">
                <a:solidFill>
                  <a:srgbClr val="000066"/>
                </a:solidFill>
                <a:latin typeface="华文中宋" panose="02010600040101010101" pitchFamily="2" charset="-122"/>
                <a:ea typeface="华文中宋" panose="02010600040101010101" pitchFamily="2" charset="-122"/>
              </a:rPr>
              <a:t>*c</a:t>
            </a:r>
            <a:endParaRPr lang="en-US" altLang="zh-CN" sz="2400" dirty="0">
              <a:solidFill>
                <a:srgbClr val="6600CC"/>
              </a:solidFill>
              <a:latin typeface="华文中宋" panose="02010600040101010101" pitchFamily="2" charset="-122"/>
              <a:ea typeface="华文中宋" panose="02010600040101010101" pitchFamily="2" charset="-122"/>
            </a:endParaRPr>
          </a:p>
        </p:txBody>
      </p:sp>
      <p:sp>
        <p:nvSpPr>
          <p:cNvPr id="27" name="矩形 26"/>
          <p:cNvSpPr/>
          <p:nvPr/>
        </p:nvSpPr>
        <p:spPr bwMode="auto">
          <a:xfrm>
            <a:off x="3929034" y="3167188"/>
            <a:ext cx="848733"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k</a:t>
            </a:r>
            <a:r>
              <a:rPr kumimoji="0" lang="en-US" altLang="zh-CN"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rPr>
              <a:t>0</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9" name="矩形 28"/>
          <p:cNvSpPr/>
          <p:nvPr/>
        </p:nvSpPr>
        <p:spPr bwMode="auto">
          <a:xfrm>
            <a:off x="3929034" y="3812732"/>
            <a:ext cx="848733"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30" name="矩形 29"/>
          <p:cNvSpPr/>
          <p:nvPr/>
        </p:nvSpPr>
        <p:spPr bwMode="auto">
          <a:xfrm>
            <a:off x="3929034" y="4458276"/>
            <a:ext cx="848733"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err="1">
                <a:latin typeface="华文中宋" panose="02010600040101010101" pitchFamily="2" charset="-122"/>
                <a:ea typeface="华文中宋" panose="02010600040101010101" pitchFamily="2" charset="-122"/>
              </a:rPr>
              <a:t>k</a:t>
            </a:r>
            <a:r>
              <a:rPr lang="en-US" altLang="zh-CN" sz="2400" baseline="-25000" dirty="0" err="1">
                <a:latin typeface="华文中宋" panose="02010600040101010101" pitchFamily="2" charset="-122"/>
                <a:ea typeface="华文中宋" panose="02010600040101010101" pitchFamily="2" charset="-122"/>
              </a:rPr>
              <a:t>i</a:t>
            </a:r>
            <a:endParaRPr lang="zh-CN" altLang="en-US" sz="2400" baseline="-25000" dirty="0">
              <a:latin typeface="华文中宋" panose="02010600040101010101" pitchFamily="2" charset="-122"/>
              <a:ea typeface="华文中宋" panose="02010600040101010101" pitchFamily="2" charset="-122"/>
            </a:endParaRPr>
          </a:p>
        </p:txBody>
      </p:sp>
      <p:sp>
        <p:nvSpPr>
          <p:cNvPr id="31" name="矩形 30"/>
          <p:cNvSpPr/>
          <p:nvPr/>
        </p:nvSpPr>
        <p:spPr bwMode="auto">
          <a:xfrm>
            <a:off x="3929034" y="5103820"/>
            <a:ext cx="848733"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a:latin typeface="华文中宋" panose="02010600040101010101" pitchFamily="2" charset="-122"/>
                <a:ea typeface="华文中宋" panose="02010600040101010101" pitchFamily="2" charset="-122"/>
              </a:rPr>
              <a:t>…</a:t>
            </a:r>
            <a:endParaRPr lang="zh-CN" altLang="en-US" sz="2400">
              <a:latin typeface="华文中宋" panose="02010600040101010101" pitchFamily="2" charset="-122"/>
              <a:ea typeface="华文中宋" panose="02010600040101010101" pitchFamily="2" charset="-122"/>
            </a:endParaRPr>
          </a:p>
        </p:txBody>
      </p:sp>
      <p:sp>
        <p:nvSpPr>
          <p:cNvPr id="32" name="矩形 31"/>
          <p:cNvSpPr/>
          <p:nvPr/>
        </p:nvSpPr>
        <p:spPr bwMode="auto">
          <a:xfrm>
            <a:off x="3929034" y="5749366"/>
            <a:ext cx="848733"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K</a:t>
            </a:r>
            <a:r>
              <a:rPr lang="en-US" altLang="zh-CN" sz="2400" baseline="-25000" dirty="0">
                <a:latin typeface="华文中宋" panose="02010600040101010101" pitchFamily="2" charset="-122"/>
                <a:ea typeface="华文中宋" panose="02010600040101010101" pitchFamily="2" charset="-122"/>
              </a:rPr>
              <a:t>n-1</a:t>
            </a:r>
            <a:endParaRPr lang="zh-CN" altLang="en-US" sz="2400" baseline="-25000" dirty="0">
              <a:latin typeface="华文中宋" panose="02010600040101010101" pitchFamily="2" charset="-122"/>
              <a:ea typeface="华文中宋" panose="02010600040101010101" pitchFamily="2" charset="-122"/>
            </a:endParaRPr>
          </a:p>
        </p:txBody>
      </p:sp>
      <p:cxnSp>
        <p:nvCxnSpPr>
          <p:cNvPr id="34" name="直接箭头连接符 33"/>
          <p:cNvCxnSpPr/>
          <p:nvPr/>
        </p:nvCxnSpPr>
        <p:spPr bwMode="auto">
          <a:xfrm>
            <a:off x="3256535" y="3494569"/>
            <a:ext cx="672499"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a:off x="3192826" y="4789773"/>
            <a:ext cx="672499"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791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utoUpdateAnimBg="0"/>
      <p:bldP spid="9" grpId="0" autoUpdateAnimBg="0"/>
      <p:bldP spid="10" grpId="0" autoUpdateAnimBg="0"/>
      <p:bldP spid="1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内容回顾</a:t>
            </a:r>
          </a:p>
        </p:txBody>
      </p:sp>
      <p:sp>
        <p:nvSpPr>
          <p:cNvPr id="3" name="内容占位符 2"/>
          <p:cNvSpPr>
            <a:spLocks noGrp="1"/>
          </p:cNvSpPr>
          <p:nvPr>
            <p:ph idx="1"/>
          </p:nvPr>
        </p:nvSpPr>
        <p:spPr>
          <a:xfrm>
            <a:off x="452354" y="1341438"/>
            <a:ext cx="8153400" cy="4784725"/>
          </a:xfrm>
        </p:spPr>
        <p:txBody>
          <a:bodyPr/>
          <a:lstStyle/>
          <a:p>
            <a:r>
              <a:rPr lang="zh-CN" altLang="en-US" dirty="0"/>
              <a:t>数据的逻辑结构</a:t>
            </a:r>
            <a:endParaRPr lang="en-US" altLang="zh-CN" dirty="0"/>
          </a:p>
          <a:p>
            <a:pPr lvl="1"/>
            <a:r>
              <a:rPr lang="zh-CN" altLang="en-US" dirty="0"/>
              <a:t>线性、树形、图形</a:t>
            </a:r>
            <a:endParaRPr lang="en-US" altLang="zh-CN" dirty="0"/>
          </a:p>
          <a:p>
            <a:r>
              <a:rPr lang="zh-CN" altLang="en-US" dirty="0"/>
              <a:t>数据的物理结构</a:t>
            </a:r>
            <a:endParaRPr lang="en-US" altLang="zh-CN" dirty="0"/>
          </a:p>
          <a:p>
            <a:pPr lvl="1"/>
            <a:r>
              <a:rPr lang="zh-CN" altLang="en-US" dirty="0"/>
              <a:t>顺序、链接、索引、散列</a:t>
            </a:r>
            <a:endParaRPr lang="en-US" altLang="zh-CN" dirty="0"/>
          </a:p>
          <a:p>
            <a:r>
              <a:rPr lang="zh-CN" altLang="en-US" dirty="0"/>
              <a:t>算法</a:t>
            </a:r>
            <a:endParaRPr lang="en-US" altLang="zh-CN" dirty="0"/>
          </a:p>
          <a:p>
            <a:pPr lvl="1"/>
            <a:r>
              <a:rPr lang="zh-CN" altLang="en-US" dirty="0"/>
              <a:t>算法设计 </a:t>
            </a:r>
            <a:r>
              <a:rPr lang="en-US" altLang="zh-CN" dirty="0"/>
              <a:t>+ </a:t>
            </a:r>
            <a:r>
              <a:rPr lang="zh-CN" altLang="en-US" dirty="0"/>
              <a:t>算法描述 </a:t>
            </a:r>
            <a:r>
              <a:rPr lang="en-US" altLang="zh-CN" dirty="0"/>
              <a:t>+ </a:t>
            </a:r>
            <a:r>
              <a:rPr lang="zh-CN" altLang="en-US" dirty="0"/>
              <a:t>算法分析</a:t>
            </a:r>
            <a:endParaRPr lang="en-US" altLang="zh-CN" dirty="0"/>
          </a:p>
          <a:p>
            <a:r>
              <a:rPr lang="zh-CN" altLang="en-US" dirty="0"/>
              <a:t>抽象数据类型</a:t>
            </a:r>
            <a:endParaRPr lang="en-US" altLang="zh-CN" dirty="0"/>
          </a:p>
          <a:p>
            <a:pPr lvl="1"/>
            <a:endParaRPr lang="en-US" altLang="zh-CN" dirty="0"/>
          </a:p>
        </p:txBody>
      </p:sp>
    </p:spTree>
    <p:extLst>
      <p:ext uri="{BB962C8B-B14F-4D97-AF65-F5344CB8AC3E}">
        <p14:creationId xmlns:p14="http://schemas.microsoft.com/office/powerpoint/2010/main" val="2778247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顺序表：定义</a:t>
            </a:r>
          </a:p>
        </p:txBody>
      </p:sp>
      <p:sp>
        <p:nvSpPr>
          <p:cNvPr id="3" name="内容占位符 2"/>
          <p:cNvSpPr>
            <a:spLocks noGrp="1"/>
          </p:cNvSpPr>
          <p:nvPr>
            <p:ph idx="1"/>
          </p:nvPr>
        </p:nvSpPr>
        <p:spPr>
          <a:xfrm>
            <a:off x="231128" y="1606910"/>
            <a:ext cx="3677194" cy="2168677"/>
          </a:xfrm>
        </p:spPr>
        <p:txBody>
          <a:bodyPr/>
          <a:lstStyle/>
          <a:p>
            <a:pPr marL="0" indent="0">
              <a:lnSpc>
                <a:spcPts val="2500"/>
              </a:lnSpc>
              <a:buNone/>
            </a:pPr>
            <a:r>
              <a:rPr lang="en-US" altLang="zh-CN" sz="2000" dirty="0"/>
              <a:t>#define  MAXNUM 100</a:t>
            </a:r>
          </a:p>
          <a:p>
            <a:pPr marL="0" indent="0">
              <a:lnSpc>
                <a:spcPts val="2500"/>
              </a:lnSpc>
              <a:buNone/>
            </a:pPr>
            <a:r>
              <a:rPr lang="en-US" altLang="zh-CN" sz="2000" dirty="0" err="1"/>
              <a:t>Struct</a:t>
            </a:r>
            <a:r>
              <a:rPr lang="en-US" altLang="zh-CN" sz="2000" dirty="0"/>
              <a:t> </a:t>
            </a:r>
            <a:r>
              <a:rPr lang="en-US" altLang="zh-CN" sz="2000" dirty="0" err="1"/>
              <a:t>SeqList</a:t>
            </a:r>
            <a:r>
              <a:rPr lang="en-US" altLang="zh-CN" sz="2000" dirty="0"/>
              <a:t>{</a:t>
            </a:r>
          </a:p>
          <a:p>
            <a:pPr marL="0" indent="0">
              <a:lnSpc>
                <a:spcPts val="2500"/>
              </a:lnSpc>
              <a:buNone/>
            </a:pPr>
            <a:r>
              <a:rPr lang="en-US" altLang="zh-CN" sz="2000" dirty="0"/>
              <a:t>    </a:t>
            </a:r>
            <a:r>
              <a:rPr lang="en-US" altLang="zh-CN" sz="2000" dirty="0" err="1"/>
              <a:t>int</a:t>
            </a:r>
            <a:r>
              <a:rPr lang="en-US" altLang="zh-CN" sz="2000" dirty="0"/>
              <a:t> n;</a:t>
            </a:r>
          </a:p>
          <a:p>
            <a:pPr marL="0" indent="0">
              <a:lnSpc>
                <a:spcPts val="2500"/>
              </a:lnSpc>
              <a:buNone/>
            </a:pPr>
            <a:r>
              <a:rPr lang="en-US" altLang="zh-CN" sz="2000" dirty="0"/>
              <a:t>    </a:t>
            </a:r>
            <a:r>
              <a:rPr lang="en-US" altLang="zh-CN" sz="2000" dirty="0" err="1"/>
              <a:t>DataType</a:t>
            </a:r>
            <a:r>
              <a:rPr lang="en-US" altLang="zh-CN" sz="2000" dirty="0"/>
              <a:t>  *element;</a:t>
            </a:r>
          </a:p>
          <a:p>
            <a:pPr marL="0" indent="0">
              <a:lnSpc>
                <a:spcPts val="2500"/>
              </a:lnSpc>
              <a:buNone/>
            </a:pPr>
            <a:r>
              <a:rPr lang="en-US" altLang="zh-CN" sz="2000" dirty="0"/>
              <a:t>}</a:t>
            </a:r>
          </a:p>
          <a:p>
            <a:pPr marL="0" indent="0">
              <a:lnSpc>
                <a:spcPts val="2500"/>
              </a:lnSpc>
              <a:buNone/>
            </a:pPr>
            <a:endParaRPr lang="en-US" altLang="zh-CN" sz="2000" dirty="0"/>
          </a:p>
          <a:p>
            <a:pPr marL="0" indent="0">
              <a:lnSpc>
                <a:spcPts val="2500"/>
              </a:lnSpc>
              <a:buNone/>
            </a:pPr>
            <a:endParaRPr lang="en-US" altLang="zh-CN" sz="2000" dirty="0"/>
          </a:p>
          <a:p>
            <a:pPr marL="0" indent="0">
              <a:lnSpc>
                <a:spcPts val="2500"/>
              </a:lnSpc>
              <a:buNone/>
            </a:pPr>
            <a:endParaRPr lang="en-US" altLang="zh-CN" sz="2000" dirty="0"/>
          </a:p>
          <a:p>
            <a:pPr>
              <a:lnSpc>
                <a:spcPts val="2500"/>
              </a:lnSpc>
            </a:pPr>
            <a:endParaRPr lang="en-US" altLang="zh-CN" sz="2000" dirty="0"/>
          </a:p>
        </p:txBody>
      </p:sp>
      <p:sp>
        <p:nvSpPr>
          <p:cNvPr id="5" name="矩形 4"/>
          <p:cNvSpPr/>
          <p:nvPr/>
        </p:nvSpPr>
        <p:spPr>
          <a:xfrm>
            <a:off x="231128" y="3795068"/>
            <a:ext cx="3873689" cy="412934"/>
          </a:xfrm>
          <a:prstGeom prst="rect">
            <a:avLst/>
          </a:prstGeom>
        </p:spPr>
        <p:txBody>
          <a:bodyPr wrap="none">
            <a:spAutoFit/>
          </a:bodyPr>
          <a:lstStyle/>
          <a:p>
            <a:pPr marL="0" indent="0">
              <a:lnSpc>
                <a:spcPts val="2500"/>
              </a:lnSpc>
              <a:buNone/>
            </a:pPr>
            <a:r>
              <a:rPr lang="en-US" altLang="zh-CN" b="1" dirty="0" err="1">
                <a:solidFill>
                  <a:srgbClr val="3333CC"/>
                </a:solidFill>
              </a:rPr>
              <a:t>typedef</a:t>
            </a:r>
            <a:r>
              <a:rPr lang="en-US" altLang="zh-CN" b="1" dirty="0">
                <a:solidFill>
                  <a:srgbClr val="3333CC"/>
                </a:solidFill>
              </a:rPr>
              <a:t> </a:t>
            </a:r>
            <a:r>
              <a:rPr lang="en-US" altLang="zh-CN" b="1" dirty="0" err="1">
                <a:solidFill>
                  <a:srgbClr val="3333CC"/>
                </a:solidFill>
              </a:rPr>
              <a:t>struct</a:t>
            </a:r>
            <a:r>
              <a:rPr lang="en-US" altLang="zh-CN" b="1" dirty="0">
                <a:solidFill>
                  <a:srgbClr val="3333CC"/>
                </a:solidFill>
              </a:rPr>
              <a:t> </a:t>
            </a:r>
            <a:r>
              <a:rPr lang="en-US" altLang="zh-CN" b="1" dirty="0" err="1">
                <a:solidFill>
                  <a:srgbClr val="3333CC"/>
                </a:solidFill>
              </a:rPr>
              <a:t>SeqList</a:t>
            </a:r>
            <a:r>
              <a:rPr lang="en-US" altLang="zh-CN" b="1" dirty="0">
                <a:solidFill>
                  <a:srgbClr val="3333CC"/>
                </a:solidFill>
              </a:rPr>
              <a:t> *</a:t>
            </a:r>
            <a:r>
              <a:rPr lang="en-US" altLang="zh-CN" b="1" dirty="0" err="1">
                <a:solidFill>
                  <a:srgbClr val="3333CC"/>
                </a:solidFill>
              </a:rPr>
              <a:t>PSeqList</a:t>
            </a:r>
            <a:r>
              <a:rPr lang="en-US" altLang="zh-CN" b="1" dirty="0">
                <a:solidFill>
                  <a:srgbClr val="3333CC"/>
                </a:solidFill>
              </a:rPr>
              <a:t>;</a:t>
            </a:r>
          </a:p>
        </p:txBody>
      </p:sp>
    </p:spTree>
    <p:extLst>
      <p:ext uri="{BB962C8B-B14F-4D97-AF65-F5344CB8AC3E}">
        <p14:creationId xmlns:p14="http://schemas.microsoft.com/office/powerpoint/2010/main" val="168221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3" name="内容占位符 2"/>
          <p:cNvSpPr>
            <a:spLocks noGrp="1"/>
          </p:cNvSpPr>
          <p:nvPr>
            <p:ph idx="1"/>
          </p:nvPr>
        </p:nvSpPr>
        <p:spPr>
          <a:xfrm>
            <a:off x="609600" y="1301982"/>
            <a:ext cx="3229897" cy="605349"/>
          </a:xfrm>
        </p:spPr>
        <p:txBody>
          <a:bodyPr/>
          <a:lstStyle/>
          <a:p>
            <a:r>
              <a:rPr lang="zh-CN" altLang="en-US" dirty="0"/>
              <a:t>顺序表</a:t>
            </a:r>
            <a:endParaRPr lang="en-US" altLang="zh-CN" dirty="0"/>
          </a:p>
        </p:txBody>
      </p:sp>
      <p:sp>
        <p:nvSpPr>
          <p:cNvPr id="5" name="矩形 4"/>
          <p:cNvSpPr/>
          <p:nvPr/>
        </p:nvSpPr>
        <p:spPr bwMode="auto">
          <a:xfrm>
            <a:off x="5400368" y="1945747"/>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5400368" y="259129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5400368" y="323683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8" name="矩形 7"/>
          <p:cNvSpPr/>
          <p:nvPr/>
        </p:nvSpPr>
        <p:spPr bwMode="auto">
          <a:xfrm>
            <a:off x="5400368" y="3882379"/>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25" name="矩形 24"/>
          <p:cNvSpPr/>
          <p:nvPr/>
        </p:nvSpPr>
        <p:spPr bwMode="auto">
          <a:xfrm>
            <a:off x="206477" y="2006585"/>
            <a:ext cx="1523933" cy="654763"/>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8" name="矩形 27"/>
          <p:cNvSpPr/>
          <p:nvPr/>
        </p:nvSpPr>
        <p:spPr bwMode="auto">
          <a:xfrm>
            <a:off x="2591854" y="2772615"/>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rPr>
              <a:t>element</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9" name="矩形 28"/>
          <p:cNvSpPr/>
          <p:nvPr/>
        </p:nvSpPr>
        <p:spPr bwMode="auto">
          <a:xfrm>
            <a:off x="2591854" y="2111243"/>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2400" baseline="-25000" dirty="0">
                <a:latin typeface="华文中宋" panose="02010600040101010101" pitchFamily="2" charset="-122"/>
                <a:ea typeface="华文中宋" panose="02010600040101010101" pitchFamily="2" charset="-122"/>
              </a:rPr>
              <a:t>n</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cxnSp>
        <p:nvCxnSpPr>
          <p:cNvPr id="31" name="直接箭头连接符 30"/>
          <p:cNvCxnSpPr>
            <a:cxnSpLocks/>
          </p:cNvCxnSpPr>
          <p:nvPr/>
        </p:nvCxnSpPr>
        <p:spPr bwMode="auto">
          <a:xfrm>
            <a:off x="1471044" y="2322604"/>
            <a:ext cx="1120810" cy="12167"/>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31"/>
          <p:cNvSpPr txBox="1"/>
          <p:nvPr/>
        </p:nvSpPr>
        <p:spPr>
          <a:xfrm>
            <a:off x="332682" y="2067870"/>
            <a:ext cx="877163" cy="400110"/>
          </a:xfrm>
          <a:prstGeom prst="rect">
            <a:avLst/>
          </a:prstGeom>
          <a:noFill/>
        </p:spPr>
        <p:txBody>
          <a:bodyPr wrap="none" rtlCol="0">
            <a:spAutoFit/>
          </a:bodyPr>
          <a:lstStyle/>
          <a:p>
            <a:r>
              <a:rPr lang="en-US" altLang="zh-CN" sz="2000" dirty="0" err="1">
                <a:latin typeface="华文中宋" panose="02010600040101010101" pitchFamily="2" charset="-122"/>
                <a:ea typeface="华文中宋" panose="02010600040101010101" pitchFamily="2" charset="-122"/>
              </a:rPr>
              <a:t>palist</a:t>
            </a:r>
            <a:endParaRPr lang="zh-CN" altLang="en-US" sz="2000" dirty="0">
              <a:latin typeface="华文中宋" panose="02010600040101010101" pitchFamily="2" charset="-122"/>
              <a:ea typeface="华文中宋" panose="02010600040101010101" pitchFamily="2" charset="-122"/>
            </a:endParaRPr>
          </a:p>
        </p:txBody>
      </p:sp>
      <p:cxnSp>
        <p:nvCxnSpPr>
          <p:cNvPr id="33" name="直接箭头连接符 32"/>
          <p:cNvCxnSpPr/>
          <p:nvPr/>
        </p:nvCxnSpPr>
        <p:spPr bwMode="auto">
          <a:xfrm>
            <a:off x="3948085" y="3126650"/>
            <a:ext cx="717863"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V="1">
            <a:off x="4665948" y="1460090"/>
            <a:ext cx="5359" cy="167872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4671307" y="1470032"/>
            <a:ext cx="1333710"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5993778" y="1491577"/>
            <a:ext cx="0" cy="463387"/>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文本框 42"/>
          <p:cNvSpPr txBox="1"/>
          <p:nvPr/>
        </p:nvSpPr>
        <p:spPr>
          <a:xfrm>
            <a:off x="6521178" y="2058257"/>
            <a:ext cx="2468135" cy="400110"/>
          </a:xfrm>
          <a:prstGeom prst="rect">
            <a:avLst/>
          </a:prstGeom>
          <a:noFill/>
        </p:spPr>
        <p:txBody>
          <a:bodyPr wrap="square" rtlCol="0">
            <a:spAutoFit/>
          </a:bodyPr>
          <a:lstStyle/>
          <a:p>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-&gt;element[0]</a:t>
            </a:r>
            <a:endParaRPr lang="zh-CN" altLang="en-US" sz="2000" dirty="0">
              <a:latin typeface="华文中宋" panose="02010600040101010101" pitchFamily="2" charset="-122"/>
              <a:ea typeface="华文中宋" panose="02010600040101010101" pitchFamily="2" charset="-122"/>
            </a:endParaRPr>
          </a:p>
        </p:txBody>
      </p:sp>
      <p:sp>
        <p:nvSpPr>
          <p:cNvPr id="44" name="文本框 43"/>
          <p:cNvSpPr txBox="1"/>
          <p:nvPr/>
        </p:nvSpPr>
        <p:spPr>
          <a:xfrm>
            <a:off x="6541651" y="2656923"/>
            <a:ext cx="2468135" cy="400110"/>
          </a:xfrm>
          <a:prstGeom prst="rect">
            <a:avLst/>
          </a:prstGeom>
          <a:noFill/>
        </p:spPr>
        <p:txBody>
          <a:bodyPr wrap="square" rtlCol="0">
            <a:spAutoFit/>
          </a:bodyPr>
          <a:lstStyle/>
          <a:p>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-&gt;element[1]</a:t>
            </a:r>
            <a:endParaRPr lang="zh-CN" altLang="en-US" sz="2000" dirty="0">
              <a:latin typeface="华文中宋" panose="02010600040101010101" pitchFamily="2" charset="-122"/>
              <a:ea typeface="华文中宋" panose="02010600040101010101" pitchFamily="2" charset="-122"/>
            </a:endParaRPr>
          </a:p>
        </p:txBody>
      </p:sp>
      <p:sp>
        <p:nvSpPr>
          <p:cNvPr id="45" name="文本框 44"/>
          <p:cNvSpPr txBox="1"/>
          <p:nvPr/>
        </p:nvSpPr>
        <p:spPr>
          <a:xfrm>
            <a:off x="6541651" y="3306427"/>
            <a:ext cx="2468135" cy="400110"/>
          </a:xfrm>
          <a:prstGeom prst="rect">
            <a:avLst/>
          </a:prstGeom>
          <a:noFill/>
        </p:spPr>
        <p:txBody>
          <a:bodyPr wrap="square" rtlCol="0">
            <a:spAutoFit/>
          </a:bodyPr>
          <a:lstStyle/>
          <a:p>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-&gt;element[2]</a:t>
            </a:r>
            <a:endParaRPr lang="zh-CN" altLang="en-US" sz="2000" dirty="0">
              <a:latin typeface="华文中宋" panose="02010600040101010101" pitchFamily="2" charset="-122"/>
              <a:ea typeface="华文中宋" panose="02010600040101010101" pitchFamily="2" charset="-122"/>
            </a:endParaRPr>
          </a:p>
        </p:txBody>
      </p:sp>
      <p:sp>
        <p:nvSpPr>
          <p:cNvPr id="24" name="文本框 23">
            <a:extLst>
              <a:ext uri="{FF2B5EF4-FFF2-40B4-BE49-F238E27FC236}">
                <a16:creationId xmlns:a16="http://schemas.microsoft.com/office/drawing/2014/main" id="{B839DD3C-9D6A-403A-9FB3-4F425E6FCA86}"/>
              </a:ext>
            </a:extLst>
          </p:cNvPr>
          <p:cNvSpPr txBox="1"/>
          <p:nvPr/>
        </p:nvSpPr>
        <p:spPr>
          <a:xfrm>
            <a:off x="206477" y="4506510"/>
            <a:ext cx="4898183" cy="400110"/>
          </a:xfrm>
          <a:prstGeom prst="rect">
            <a:avLst/>
          </a:prstGeom>
          <a:noFill/>
        </p:spPr>
        <p:txBody>
          <a:bodyPr wrap="square" rtlCol="0">
            <a:spAutoFit/>
          </a:bodyPr>
          <a:lstStyle/>
          <a:p>
            <a:r>
              <a:rPr lang="zh-CN" altLang="en-US" sz="2000" dirty="0">
                <a:solidFill>
                  <a:srgbClr val="C00000"/>
                </a:solidFill>
                <a:latin typeface="华文中宋" panose="02010600040101010101" pitchFamily="2" charset="-122"/>
                <a:ea typeface="华文中宋" panose="02010600040101010101" pitchFamily="2" charset="-122"/>
              </a:rPr>
              <a:t>初始化（创建）一个空线性表要做什么？</a:t>
            </a:r>
          </a:p>
        </p:txBody>
      </p:sp>
      <p:sp>
        <p:nvSpPr>
          <p:cNvPr id="26" name="文本框 25">
            <a:extLst>
              <a:ext uri="{FF2B5EF4-FFF2-40B4-BE49-F238E27FC236}">
                <a16:creationId xmlns:a16="http://schemas.microsoft.com/office/drawing/2014/main" id="{39B95BA0-7FDA-42F9-9551-03BEA2F7690A}"/>
              </a:ext>
            </a:extLst>
          </p:cNvPr>
          <p:cNvSpPr txBox="1"/>
          <p:nvPr/>
        </p:nvSpPr>
        <p:spPr>
          <a:xfrm>
            <a:off x="206476" y="5048003"/>
            <a:ext cx="4898183"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1.</a:t>
            </a:r>
            <a:r>
              <a:rPr lang="zh-CN" altLang="en-US" sz="2000" dirty="0">
                <a:solidFill>
                  <a:srgbClr val="C00000"/>
                </a:solidFill>
                <a:latin typeface="华文中宋" panose="02010600040101010101" pitchFamily="2" charset="-122"/>
                <a:ea typeface="华文中宋" panose="02010600040101010101" pitchFamily="2" charset="-122"/>
              </a:rPr>
              <a:t>需要一个</a:t>
            </a:r>
            <a:r>
              <a:rPr lang="en-US" altLang="zh-CN" sz="2000" dirty="0">
                <a:solidFill>
                  <a:srgbClr val="1B10FC"/>
                </a:solidFill>
              </a:rPr>
              <a:t>Struct </a:t>
            </a:r>
            <a:r>
              <a:rPr lang="en-US" altLang="zh-CN" sz="2000" dirty="0" err="1">
                <a:solidFill>
                  <a:srgbClr val="1B10FC"/>
                </a:solidFill>
              </a:rPr>
              <a:t>SeqList</a:t>
            </a:r>
            <a:endParaRPr lang="zh-CN" altLang="en-US" sz="2000" dirty="0">
              <a:solidFill>
                <a:srgbClr val="C00000"/>
              </a:solidFill>
              <a:latin typeface="华文中宋" panose="02010600040101010101" pitchFamily="2" charset="-122"/>
              <a:ea typeface="华文中宋" panose="02010600040101010101" pitchFamily="2" charset="-122"/>
            </a:endParaRPr>
          </a:p>
        </p:txBody>
      </p:sp>
      <p:sp>
        <p:nvSpPr>
          <p:cNvPr id="27" name="内容占位符 2">
            <a:extLst>
              <a:ext uri="{FF2B5EF4-FFF2-40B4-BE49-F238E27FC236}">
                <a16:creationId xmlns:a16="http://schemas.microsoft.com/office/drawing/2014/main" id="{68F900AC-21CE-4010-AF24-183B02CC4678}"/>
              </a:ext>
            </a:extLst>
          </p:cNvPr>
          <p:cNvSpPr txBox="1">
            <a:spLocks/>
          </p:cNvSpPr>
          <p:nvPr/>
        </p:nvSpPr>
        <p:spPr bwMode="auto">
          <a:xfrm>
            <a:off x="5993777" y="4678210"/>
            <a:ext cx="3224433" cy="21686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500"/>
              </a:lnSpc>
              <a:buFont typeface="Wingdings" pitchFamily="2" charset="2"/>
              <a:buNone/>
            </a:pPr>
            <a:r>
              <a:rPr lang="en-US" altLang="zh-CN" sz="2000" dirty="0">
                <a:solidFill>
                  <a:srgbClr val="1B10FC"/>
                </a:solidFill>
              </a:rPr>
              <a:t>#define  MAXNUM 100</a:t>
            </a:r>
          </a:p>
          <a:p>
            <a:pPr marL="0" indent="0">
              <a:lnSpc>
                <a:spcPts val="2500"/>
              </a:lnSpc>
              <a:buFont typeface="Wingdings" pitchFamily="2" charset="2"/>
              <a:buNone/>
            </a:pPr>
            <a:r>
              <a:rPr lang="en-US" altLang="zh-CN" sz="2000" dirty="0">
                <a:solidFill>
                  <a:srgbClr val="1B10FC"/>
                </a:solidFill>
              </a:rPr>
              <a:t>Struct </a:t>
            </a:r>
            <a:r>
              <a:rPr lang="en-US" altLang="zh-CN" sz="2000" dirty="0" err="1">
                <a:solidFill>
                  <a:srgbClr val="1B10FC"/>
                </a:solidFill>
              </a:rPr>
              <a:t>SeqList</a:t>
            </a:r>
            <a:r>
              <a:rPr lang="en-US" altLang="zh-CN" sz="2000" dirty="0">
                <a:solidFill>
                  <a:srgbClr val="1B10FC"/>
                </a:solidFill>
              </a:rPr>
              <a:t>{</a:t>
            </a:r>
          </a:p>
          <a:p>
            <a:pPr marL="0" indent="0">
              <a:lnSpc>
                <a:spcPts val="2500"/>
              </a:lnSpc>
              <a:buFont typeface="Wingdings" pitchFamily="2" charset="2"/>
              <a:buNone/>
            </a:pPr>
            <a:r>
              <a:rPr lang="en-US" altLang="zh-CN" sz="2000" dirty="0">
                <a:solidFill>
                  <a:srgbClr val="1B10FC"/>
                </a:solidFill>
              </a:rPr>
              <a:t>    int n;</a:t>
            </a:r>
          </a:p>
          <a:p>
            <a:pPr marL="0" indent="0">
              <a:lnSpc>
                <a:spcPts val="2500"/>
              </a:lnSpc>
              <a:buFont typeface="Wingdings" pitchFamily="2" charset="2"/>
              <a:buNone/>
            </a:pPr>
            <a:r>
              <a:rPr lang="en-US" altLang="zh-CN" sz="2000" dirty="0">
                <a:solidFill>
                  <a:srgbClr val="1B10FC"/>
                </a:solidFill>
              </a:rPr>
              <a:t>    </a:t>
            </a:r>
            <a:r>
              <a:rPr lang="en-US" altLang="zh-CN" sz="2000" dirty="0" err="1">
                <a:solidFill>
                  <a:srgbClr val="1B10FC"/>
                </a:solidFill>
              </a:rPr>
              <a:t>DataType</a:t>
            </a:r>
            <a:r>
              <a:rPr lang="en-US" altLang="zh-CN" sz="2000" dirty="0">
                <a:solidFill>
                  <a:srgbClr val="1B10FC"/>
                </a:solidFill>
              </a:rPr>
              <a:t>  *element;</a:t>
            </a:r>
          </a:p>
          <a:p>
            <a:pPr marL="0" indent="0">
              <a:lnSpc>
                <a:spcPts val="2500"/>
              </a:lnSpc>
              <a:buFont typeface="Wingdings" pitchFamily="2" charset="2"/>
              <a:buNone/>
            </a:pPr>
            <a:r>
              <a:rPr lang="en-US" altLang="zh-CN" sz="2000" dirty="0">
                <a:solidFill>
                  <a:srgbClr val="1B10FC"/>
                </a:solidFill>
              </a:rPr>
              <a:t>}</a:t>
            </a:r>
          </a:p>
          <a:p>
            <a:pPr marL="0" indent="0">
              <a:lnSpc>
                <a:spcPts val="2500"/>
              </a:lnSpc>
              <a:buFont typeface="Wingdings" pitchFamily="2" charset="2"/>
              <a:buNone/>
            </a:pPr>
            <a:endParaRPr lang="en-US" altLang="zh-CN" sz="2000" dirty="0">
              <a:solidFill>
                <a:srgbClr val="1B10FC"/>
              </a:solidFill>
            </a:endParaRPr>
          </a:p>
          <a:p>
            <a:pPr marL="0" indent="0">
              <a:lnSpc>
                <a:spcPts val="2500"/>
              </a:lnSpc>
              <a:buFont typeface="Wingdings" pitchFamily="2" charset="2"/>
              <a:buNone/>
            </a:pPr>
            <a:endParaRPr lang="en-US" altLang="zh-CN" sz="2000" dirty="0">
              <a:solidFill>
                <a:srgbClr val="1B10FC"/>
              </a:solidFill>
            </a:endParaRPr>
          </a:p>
          <a:p>
            <a:pPr marL="0" indent="0">
              <a:lnSpc>
                <a:spcPts val="2500"/>
              </a:lnSpc>
              <a:buFont typeface="Wingdings" pitchFamily="2" charset="2"/>
              <a:buNone/>
            </a:pPr>
            <a:endParaRPr lang="en-US" altLang="zh-CN" sz="2000" dirty="0">
              <a:solidFill>
                <a:srgbClr val="1B10FC"/>
              </a:solidFill>
            </a:endParaRPr>
          </a:p>
          <a:p>
            <a:pPr>
              <a:lnSpc>
                <a:spcPts val="2500"/>
              </a:lnSpc>
            </a:pPr>
            <a:endParaRPr lang="en-US" altLang="zh-CN" sz="2000" dirty="0">
              <a:solidFill>
                <a:srgbClr val="1B10FC"/>
              </a:solidFill>
            </a:endParaRPr>
          </a:p>
        </p:txBody>
      </p:sp>
      <p:sp>
        <p:nvSpPr>
          <p:cNvPr id="34" name="文本框 33">
            <a:extLst>
              <a:ext uri="{FF2B5EF4-FFF2-40B4-BE49-F238E27FC236}">
                <a16:creationId xmlns:a16="http://schemas.microsoft.com/office/drawing/2014/main" id="{30D8EDE2-AAB8-4FC0-88AB-CFDDD4A65FB1}"/>
              </a:ext>
            </a:extLst>
          </p:cNvPr>
          <p:cNvSpPr txBox="1"/>
          <p:nvPr/>
        </p:nvSpPr>
        <p:spPr>
          <a:xfrm>
            <a:off x="206475" y="5492291"/>
            <a:ext cx="4898183"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2.</a:t>
            </a:r>
            <a:r>
              <a:rPr lang="zh-CN" altLang="en-US" sz="2000" dirty="0">
                <a:solidFill>
                  <a:srgbClr val="C00000"/>
                </a:solidFill>
                <a:latin typeface="华文中宋" panose="02010600040101010101" pitchFamily="2" charset="-122"/>
                <a:ea typeface="华文中宋" panose="02010600040101010101" pitchFamily="2" charset="-122"/>
              </a:rPr>
              <a:t>需要存放数据元素的存储空间</a:t>
            </a:r>
          </a:p>
        </p:txBody>
      </p:sp>
      <p:sp>
        <p:nvSpPr>
          <p:cNvPr id="36" name="文本框 35">
            <a:extLst>
              <a:ext uri="{FF2B5EF4-FFF2-40B4-BE49-F238E27FC236}">
                <a16:creationId xmlns:a16="http://schemas.microsoft.com/office/drawing/2014/main" id="{BACC2777-79AC-4DEB-9685-7ECB1967E9E4}"/>
              </a:ext>
            </a:extLst>
          </p:cNvPr>
          <p:cNvSpPr txBox="1"/>
          <p:nvPr/>
        </p:nvSpPr>
        <p:spPr>
          <a:xfrm>
            <a:off x="206477" y="5974108"/>
            <a:ext cx="6114424"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3.</a:t>
            </a:r>
            <a:r>
              <a:rPr lang="zh-CN" altLang="en-US" sz="2000" dirty="0">
                <a:solidFill>
                  <a:srgbClr val="C00000"/>
                </a:solidFill>
                <a:latin typeface="华文中宋" panose="02010600040101010101" pitchFamily="2" charset="-122"/>
                <a:ea typeface="华文中宋" panose="02010600040101010101" pitchFamily="2" charset="-122"/>
              </a:rPr>
              <a:t>为访问方便，需要一个指向</a:t>
            </a:r>
            <a:r>
              <a:rPr lang="en-US" altLang="zh-CN" sz="2000" dirty="0">
                <a:solidFill>
                  <a:srgbClr val="1B10FC"/>
                </a:solidFill>
              </a:rPr>
              <a:t>Struct </a:t>
            </a:r>
            <a:r>
              <a:rPr lang="en-US" altLang="zh-CN" sz="2000" dirty="0" err="1">
                <a:solidFill>
                  <a:srgbClr val="1B10FC"/>
                </a:solidFill>
              </a:rPr>
              <a:t>SeqList</a:t>
            </a:r>
            <a:r>
              <a:rPr lang="zh-CN" altLang="en-US" sz="2000" dirty="0">
                <a:solidFill>
                  <a:srgbClr val="1B10FC"/>
                </a:solidFill>
              </a:rPr>
              <a:t>的指针</a:t>
            </a:r>
            <a:endParaRPr lang="zh-CN" altLang="en-US" sz="200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7640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34"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5" name="矩形 4"/>
          <p:cNvSpPr/>
          <p:nvPr/>
        </p:nvSpPr>
        <p:spPr bwMode="auto">
          <a:xfrm>
            <a:off x="5986103" y="27672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5986103" y="922268"/>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5986103" y="156781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25" name="矩形 24"/>
          <p:cNvSpPr/>
          <p:nvPr/>
        </p:nvSpPr>
        <p:spPr bwMode="auto">
          <a:xfrm>
            <a:off x="792212" y="337562"/>
            <a:ext cx="1523933" cy="654763"/>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8" name="矩形 27"/>
          <p:cNvSpPr/>
          <p:nvPr/>
        </p:nvSpPr>
        <p:spPr bwMode="auto">
          <a:xfrm>
            <a:off x="3154781" y="1017667"/>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rPr>
              <a:t>element</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9" name="矩形 28"/>
          <p:cNvSpPr/>
          <p:nvPr/>
        </p:nvSpPr>
        <p:spPr bwMode="auto">
          <a:xfrm>
            <a:off x="3154781" y="356295"/>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2400" baseline="-25000" dirty="0">
                <a:latin typeface="华文中宋" panose="02010600040101010101" pitchFamily="2" charset="-122"/>
                <a:ea typeface="华文中宋" panose="02010600040101010101" pitchFamily="2" charset="-122"/>
              </a:rPr>
              <a:t>n</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cxnSp>
        <p:nvCxnSpPr>
          <p:cNvPr id="31" name="直接箭头连接符 30"/>
          <p:cNvCxnSpPr>
            <a:cxnSpLocks/>
          </p:cNvCxnSpPr>
          <p:nvPr/>
        </p:nvCxnSpPr>
        <p:spPr bwMode="auto">
          <a:xfrm>
            <a:off x="2056779" y="653581"/>
            <a:ext cx="1120810" cy="12167"/>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31"/>
          <p:cNvSpPr txBox="1"/>
          <p:nvPr/>
        </p:nvSpPr>
        <p:spPr>
          <a:xfrm>
            <a:off x="918417" y="398847"/>
            <a:ext cx="877163" cy="400110"/>
          </a:xfrm>
          <a:prstGeom prst="rect">
            <a:avLst/>
          </a:prstGeom>
          <a:noFill/>
        </p:spPr>
        <p:txBody>
          <a:bodyPr wrap="none" rtlCol="0">
            <a:spAutoFit/>
          </a:bodyPr>
          <a:lstStyle/>
          <a:p>
            <a:r>
              <a:rPr lang="en-US" altLang="zh-CN" sz="2000" dirty="0" err="1">
                <a:latin typeface="华文中宋" panose="02010600040101010101" pitchFamily="2" charset="-122"/>
                <a:ea typeface="华文中宋" panose="02010600040101010101" pitchFamily="2" charset="-122"/>
              </a:rPr>
              <a:t>palist</a:t>
            </a:r>
            <a:endParaRPr lang="zh-CN" altLang="en-US" sz="2000" dirty="0">
              <a:latin typeface="华文中宋" panose="02010600040101010101" pitchFamily="2" charset="-122"/>
              <a:ea typeface="华文中宋" panose="02010600040101010101" pitchFamily="2" charset="-122"/>
            </a:endParaRPr>
          </a:p>
        </p:txBody>
      </p:sp>
      <p:cxnSp>
        <p:nvCxnSpPr>
          <p:cNvPr id="33" name="直接箭头连接符 32"/>
          <p:cNvCxnSpPr/>
          <p:nvPr/>
        </p:nvCxnSpPr>
        <p:spPr bwMode="auto">
          <a:xfrm>
            <a:off x="4539179" y="1402691"/>
            <a:ext cx="717863"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V="1">
            <a:off x="5257042" y="78611"/>
            <a:ext cx="0" cy="133624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5272035" y="78611"/>
            <a:ext cx="1333710"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6579513" y="90778"/>
            <a:ext cx="0" cy="195163"/>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a:extLst>
              <a:ext uri="{FF2B5EF4-FFF2-40B4-BE49-F238E27FC236}">
                <a16:creationId xmlns:a16="http://schemas.microsoft.com/office/drawing/2014/main" id="{39B95BA0-7FDA-42F9-9551-03BEA2F7690A}"/>
              </a:ext>
            </a:extLst>
          </p:cNvPr>
          <p:cNvSpPr txBox="1"/>
          <p:nvPr/>
        </p:nvSpPr>
        <p:spPr>
          <a:xfrm>
            <a:off x="206473" y="2030305"/>
            <a:ext cx="4898183"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1.</a:t>
            </a:r>
            <a:r>
              <a:rPr lang="zh-CN" altLang="en-US" sz="2000" dirty="0">
                <a:solidFill>
                  <a:srgbClr val="C00000"/>
                </a:solidFill>
                <a:latin typeface="华文中宋" panose="02010600040101010101" pitchFamily="2" charset="-122"/>
                <a:ea typeface="华文中宋" panose="02010600040101010101" pitchFamily="2" charset="-122"/>
              </a:rPr>
              <a:t>需要一个</a:t>
            </a:r>
            <a:r>
              <a:rPr lang="en-US" altLang="zh-CN" sz="2000" dirty="0">
                <a:solidFill>
                  <a:srgbClr val="1B10FC"/>
                </a:solidFill>
              </a:rPr>
              <a:t>Struct </a:t>
            </a:r>
            <a:r>
              <a:rPr lang="en-US" altLang="zh-CN" sz="2000" dirty="0" err="1">
                <a:solidFill>
                  <a:srgbClr val="1B10FC"/>
                </a:solidFill>
              </a:rPr>
              <a:t>SeqList</a:t>
            </a:r>
            <a:endParaRPr lang="zh-CN" altLang="en-US" sz="2000" dirty="0">
              <a:solidFill>
                <a:srgbClr val="C00000"/>
              </a:solidFill>
              <a:latin typeface="华文中宋" panose="02010600040101010101" pitchFamily="2" charset="-122"/>
              <a:ea typeface="华文中宋" panose="02010600040101010101" pitchFamily="2" charset="-122"/>
            </a:endParaRPr>
          </a:p>
        </p:txBody>
      </p:sp>
      <p:sp>
        <p:nvSpPr>
          <p:cNvPr id="34" name="文本框 33">
            <a:extLst>
              <a:ext uri="{FF2B5EF4-FFF2-40B4-BE49-F238E27FC236}">
                <a16:creationId xmlns:a16="http://schemas.microsoft.com/office/drawing/2014/main" id="{30D8EDE2-AAB8-4FC0-88AB-CFDDD4A65FB1}"/>
              </a:ext>
            </a:extLst>
          </p:cNvPr>
          <p:cNvSpPr txBox="1"/>
          <p:nvPr/>
        </p:nvSpPr>
        <p:spPr>
          <a:xfrm>
            <a:off x="206472" y="2474593"/>
            <a:ext cx="4898183"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2.</a:t>
            </a:r>
            <a:r>
              <a:rPr lang="zh-CN" altLang="en-US" sz="2000" dirty="0">
                <a:solidFill>
                  <a:srgbClr val="C00000"/>
                </a:solidFill>
                <a:latin typeface="华文中宋" panose="02010600040101010101" pitchFamily="2" charset="-122"/>
                <a:ea typeface="华文中宋" panose="02010600040101010101" pitchFamily="2" charset="-122"/>
              </a:rPr>
              <a:t>需要存放数据元素的存储空间</a:t>
            </a:r>
          </a:p>
        </p:txBody>
      </p:sp>
      <p:sp>
        <p:nvSpPr>
          <p:cNvPr id="36" name="文本框 35">
            <a:extLst>
              <a:ext uri="{FF2B5EF4-FFF2-40B4-BE49-F238E27FC236}">
                <a16:creationId xmlns:a16="http://schemas.microsoft.com/office/drawing/2014/main" id="{BACC2777-79AC-4DEB-9685-7ECB1967E9E4}"/>
              </a:ext>
            </a:extLst>
          </p:cNvPr>
          <p:cNvSpPr txBox="1"/>
          <p:nvPr/>
        </p:nvSpPr>
        <p:spPr>
          <a:xfrm>
            <a:off x="206474" y="2956410"/>
            <a:ext cx="6114424" cy="400110"/>
          </a:xfrm>
          <a:prstGeom prst="rect">
            <a:avLst/>
          </a:prstGeom>
          <a:noFill/>
        </p:spPr>
        <p:txBody>
          <a:bodyPr wrap="square" rtlCol="0">
            <a:spAutoFit/>
          </a:bodyPr>
          <a:lstStyle/>
          <a:p>
            <a:r>
              <a:rPr lang="en-US" altLang="zh-CN" sz="2000" dirty="0">
                <a:solidFill>
                  <a:srgbClr val="C00000"/>
                </a:solidFill>
                <a:latin typeface="华文中宋" panose="02010600040101010101" pitchFamily="2" charset="-122"/>
                <a:ea typeface="华文中宋" panose="02010600040101010101" pitchFamily="2" charset="-122"/>
              </a:rPr>
              <a:t>3.</a:t>
            </a:r>
            <a:r>
              <a:rPr lang="zh-CN" altLang="en-US" sz="2000" dirty="0">
                <a:solidFill>
                  <a:srgbClr val="C00000"/>
                </a:solidFill>
                <a:latin typeface="华文中宋" panose="02010600040101010101" pitchFamily="2" charset="-122"/>
                <a:ea typeface="华文中宋" panose="02010600040101010101" pitchFamily="2" charset="-122"/>
              </a:rPr>
              <a:t>为访问方便，需要一个指向</a:t>
            </a:r>
            <a:r>
              <a:rPr lang="en-US" altLang="zh-CN" sz="2000" dirty="0">
                <a:solidFill>
                  <a:srgbClr val="1B10FC"/>
                </a:solidFill>
              </a:rPr>
              <a:t>Struct </a:t>
            </a:r>
            <a:r>
              <a:rPr lang="en-US" altLang="zh-CN" sz="2000" dirty="0" err="1">
                <a:solidFill>
                  <a:srgbClr val="1B10FC"/>
                </a:solidFill>
              </a:rPr>
              <a:t>SeqList</a:t>
            </a:r>
            <a:r>
              <a:rPr lang="zh-CN" altLang="en-US" sz="2000" dirty="0">
                <a:solidFill>
                  <a:srgbClr val="1B10FC"/>
                </a:solidFill>
              </a:rPr>
              <a:t>的指针</a:t>
            </a:r>
            <a:endParaRPr lang="zh-CN" altLang="en-US" sz="2000" dirty="0">
              <a:solidFill>
                <a:srgbClr val="C00000"/>
              </a:solidFill>
              <a:latin typeface="华文中宋" panose="02010600040101010101" pitchFamily="2" charset="-122"/>
              <a:ea typeface="华文中宋" panose="02010600040101010101" pitchFamily="2" charset="-122"/>
            </a:endParaRPr>
          </a:p>
        </p:txBody>
      </p:sp>
      <p:sp>
        <p:nvSpPr>
          <p:cNvPr id="12" name="矩形 11">
            <a:extLst>
              <a:ext uri="{FF2B5EF4-FFF2-40B4-BE49-F238E27FC236}">
                <a16:creationId xmlns:a16="http://schemas.microsoft.com/office/drawing/2014/main" id="{AA805829-8E02-4CE5-AB64-7C00D7C9A695}"/>
              </a:ext>
            </a:extLst>
          </p:cNvPr>
          <p:cNvSpPr/>
          <p:nvPr/>
        </p:nvSpPr>
        <p:spPr>
          <a:xfrm>
            <a:off x="323848" y="3608538"/>
            <a:ext cx="8579528" cy="2862322"/>
          </a:xfrm>
          <a:prstGeom prst="rect">
            <a:avLst/>
          </a:prstGeom>
        </p:spPr>
        <p:txBody>
          <a:bodyPr wrap="square">
            <a:spAutoFit/>
          </a:bodyPr>
          <a:lstStyle/>
          <a:p>
            <a:r>
              <a:rPr lang="en-US" altLang="zh-CN" dirty="0" err="1">
                <a:solidFill>
                  <a:schemeClr val="bg1">
                    <a:lumMod val="10000"/>
                  </a:schemeClr>
                </a:solidFill>
                <a:latin typeface="Consolas" panose="020B0609020204030204" pitchFamily="49" charset="0"/>
              </a:rPr>
              <a:t>PseqList</a:t>
            </a:r>
            <a:r>
              <a:rPr lang="en-US" altLang="zh-CN" dirty="0">
                <a:solidFill>
                  <a:schemeClr val="bg1">
                    <a:lumMod val="10000"/>
                  </a:schemeClr>
                </a:solidFill>
                <a:latin typeface="Consolas" panose="020B0609020204030204" pitchFamily="49" charset="0"/>
              </a:rPr>
              <a:t> </a:t>
            </a:r>
            <a:r>
              <a:rPr lang="en-US" altLang="zh-CN" dirty="0" err="1">
                <a:solidFill>
                  <a:schemeClr val="bg1">
                    <a:lumMod val="10000"/>
                  </a:schemeClr>
                </a:solidFill>
                <a:latin typeface="Consolas" panose="020B0609020204030204" pitchFamily="49" charset="0"/>
              </a:rPr>
              <a:t>createNullList_seq</a:t>
            </a:r>
            <a:r>
              <a:rPr lang="en-US" altLang="zh-CN" dirty="0">
                <a:solidFill>
                  <a:schemeClr val="bg1">
                    <a:lumMod val="10000"/>
                  </a:schemeClr>
                </a:solidFill>
                <a:latin typeface="Consolas" panose="020B0609020204030204" pitchFamily="49" charset="0"/>
              </a:rPr>
              <a:t>(   )</a:t>
            </a:r>
          </a:p>
          <a:p>
            <a:r>
              <a:rPr lang="en-US" altLang="zh-CN" b="0" dirty="0">
                <a:solidFill>
                  <a:schemeClr val="bg1">
                    <a:lumMod val="10000"/>
                  </a:schemeClr>
                </a:solidFill>
                <a:effectLst/>
                <a:latin typeface="Consolas" panose="020B0609020204030204" pitchFamily="49" charset="0"/>
              </a:rPr>
              <a:t>{</a:t>
            </a:r>
          </a:p>
          <a:p>
            <a:r>
              <a:rPr lang="en-US" altLang="zh-CN" dirty="0">
                <a:solidFill>
                  <a:schemeClr val="bg1">
                    <a:lumMod val="10000"/>
                  </a:schemeClr>
                </a:solidFill>
                <a:latin typeface="Consolas" panose="020B0609020204030204" pitchFamily="49" charset="0"/>
              </a:rPr>
              <a:t>   struct </a:t>
            </a:r>
            <a:r>
              <a:rPr lang="en-US" altLang="zh-CN" dirty="0" err="1">
                <a:solidFill>
                  <a:schemeClr val="bg1">
                    <a:lumMod val="10000"/>
                  </a:schemeClr>
                </a:solidFill>
                <a:latin typeface="Consolas" panose="020B0609020204030204" pitchFamily="49" charset="0"/>
              </a:rPr>
              <a:t>SeqList</a:t>
            </a:r>
            <a:r>
              <a:rPr lang="en-US" altLang="zh-CN" dirty="0">
                <a:solidFill>
                  <a:schemeClr val="bg1">
                    <a:lumMod val="10000"/>
                  </a:schemeClr>
                </a:solidFill>
                <a:latin typeface="Consolas" panose="020B0609020204030204" pitchFamily="49" charset="0"/>
              </a:rPr>
              <a:t> *</a:t>
            </a:r>
            <a:r>
              <a:rPr lang="en-US" altLang="zh-CN" dirty="0" err="1">
                <a:solidFill>
                  <a:schemeClr val="bg1">
                    <a:lumMod val="10000"/>
                  </a:schemeClr>
                </a:solidFill>
                <a:latin typeface="Consolas" panose="020B0609020204030204" pitchFamily="49" charset="0"/>
              </a:rPr>
              <a:t>palist</a:t>
            </a:r>
            <a:r>
              <a:rPr lang="en-US" altLang="zh-CN" dirty="0">
                <a:solidFill>
                  <a:schemeClr val="bg1">
                    <a:lumMod val="10000"/>
                  </a:schemeClr>
                </a:solidFill>
                <a:latin typeface="Consolas" panose="020B0609020204030204" pitchFamily="49" charset="0"/>
              </a:rPr>
              <a:t>;</a:t>
            </a:r>
          </a:p>
          <a:p>
            <a:r>
              <a:rPr lang="en-US" altLang="zh-CN" dirty="0">
                <a:solidFill>
                  <a:schemeClr val="bg1">
                    <a:lumMod val="10000"/>
                  </a:schemeClr>
                </a:solidFill>
                <a:latin typeface="Consolas" panose="020B0609020204030204" pitchFamily="49" charset="0"/>
              </a:rPr>
              <a:t>   </a:t>
            </a:r>
            <a:r>
              <a:rPr lang="en-US" altLang="zh-CN" dirty="0" err="1">
                <a:solidFill>
                  <a:schemeClr val="bg1">
                    <a:lumMod val="10000"/>
                  </a:schemeClr>
                </a:solidFill>
                <a:latin typeface="Consolas" panose="020B0609020204030204" pitchFamily="49" charset="0"/>
              </a:rPr>
              <a:t>palist</a:t>
            </a:r>
            <a:r>
              <a:rPr lang="en-US" altLang="zh-CN" dirty="0">
                <a:solidFill>
                  <a:schemeClr val="bg1">
                    <a:lumMod val="10000"/>
                  </a:schemeClr>
                </a:solidFill>
                <a:latin typeface="Consolas" panose="020B0609020204030204" pitchFamily="49" charset="0"/>
              </a:rPr>
              <a:t> = (</a:t>
            </a:r>
            <a:r>
              <a:rPr lang="en-US" altLang="zh-CN" dirty="0">
                <a:solidFill>
                  <a:srgbClr val="1B10FC"/>
                </a:solidFill>
              </a:rPr>
              <a:t>Struct </a:t>
            </a:r>
            <a:r>
              <a:rPr lang="en-US" altLang="zh-CN" dirty="0" err="1">
                <a:solidFill>
                  <a:srgbClr val="1B10FC"/>
                </a:solidFill>
              </a:rPr>
              <a:t>SeqList</a:t>
            </a:r>
            <a:r>
              <a:rPr lang="en-US" altLang="zh-CN" dirty="0">
                <a:solidFill>
                  <a:srgbClr val="1B10FC"/>
                </a:solidFill>
              </a:rPr>
              <a:t>*</a:t>
            </a:r>
            <a:r>
              <a:rPr lang="en-US" altLang="zh-CN" dirty="0">
                <a:solidFill>
                  <a:schemeClr val="bg1">
                    <a:lumMod val="10000"/>
                  </a:schemeClr>
                </a:solidFill>
                <a:latin typeface="Consolas" panose="020B0609020204030204" pitchFamily="49" charset="0"/>
              </a:rPr>
              <a:t>)malloc(</a:t>
            </a:r>
            <a:r>
              <a:rPr lang="en-US" altLang="zh-CN">
                <a:solidFill>
                  <a:schemeClr val="bg1">
                    <a:lumMod val="10000"/>
                  </a:schemeClr>
                </a:solidFill>
                <a:latin typeface="Consolas" panose="020B0609020204030204" pitchFamily="49" charset="0"/>
              </a:rPr>
              <a:t>sizeof</a:t>
            </a:r>
            <a:r>
              <a:rPr lang="en-US" altLang="zh-CN" dirty="0">
                <a:solidFill>
                  <a:schemeClr val="bg1">
                    <a:lumMod val="10000"/>
                  </a:schemeClr>
                </a:solidFill>
                <a:latin typeface="Consolas" panose="020B0609020204030204" pitchFamily="49" charset="0"/>
              </a:rPr>
              <a:t>(</a:t>
            </a:r>
            <a:r>
              <a:rPr lang="en-US" altLang="zh-CN" dirty="0">
                <a:solidFill>
                  <a:srgbClr val="1B10FC"/>
                </a:solidFill>
              </a:rPr>
              <a:t>Struct </a:t>
            </a:r>
            <a:r>
              <a:rPr lang="en-US" altLang="zh-CN" dirty="0" err="1">
                <a:solidFill>
                  <a:srgbClr val="1B10FC"/>
                </a:solidFill>
              </a:rPr>
              <a:t>SeqList</a:t>
            </a:r>
            <a:r>
              <a:rPr lang="en-US" altLang="zh-CN" dirty="0">
                <a:solidFill>
                  <a:schemeClr val="bg1">
                    <a:lumMod val="10000"/>
                  </a:schemeClr>
                </a:solidFill>
                <a:latin typeface="Consolas" panose="020B0609020204030204" pitchFamily="49" charset="0"/>
              </a:rPr>
              <a:t>));</a:t>
            </a:r>
          </a:p>
          <a:p>
            <a:r>
              <a:rPr lang="en-US" altLang="zh-CN" dirty="0">
                <a:solidFill>
                  <a:schemeClr val="bg1">
                    <a:lumMod val="10000"/>
                  </a:schemeClr>
                </a:solidFill>
                <a:latin typeface="Consolas" panose="020B0609020204030204" pitchFamily="49" charset="0"/>
              </a:rPr>
              <a:t>   </a:t>
            </a:r>
            <a:r>
              <a:rPr lang="en-US" altLang="zh-CN" dirty="0" err="1">
                <a:solidFill>
                  <a:schemeClr val="bg1">
                    <a:lumMod val="10000"/>
                  </a:schemeClr>
                </a:solidFill>
                <a:latin typeface="Consolas" panose="020B0609020204030204" pitchFamily="49" charset="0"/>
              </a:rPr>
              <a:t>palist</a:t>
            </a:r>
            <a:r>
              <a:rPr lang="en-US" altLang="zh-CN" dirty="0">
                <a:solidFill>
                  <a:schemeClr val="bg1">
                    <a:lumMod val="10000"/>
                  </a:schemeClr>
                </a:solidFill>
                <a:latin typeface="Consolas" panose="020B0609020204030204" pitchFamily="49" charset="0"/>
              </a:rPr>
              <a:t>-&gt;n = 0;</a:t>
            </a:r>
          </a:p>
          <a:p>
            <a:r>
              <a:rPr lang="en-US" altLang="zh-CN" dirty="0">
                <a:solidFill>
                  <a:schemeClr val="bg1">
                    <a:lumMod val="10000"/>
                  </a:schemeClr>
                </a:solidFill>
                <a:latin typeface="Consolas" panose="020B0609020204030204" pitchFamily="49" charset="0"/>
              </a:rPr>
              <a:t>   </a:t>
            </a:r>
            <a:r>
              <a:rPr lang="en-US" altLang="zh-CN" dirty="0" err="1">
                <a:solidFill>
                  <a:schemeClr val="bg1">
                    <a:lumMod val="10000"/>
                  </a:schemeClr>
                </a:solidFill>
                <a:latin typeface="Consolas" panose="020B0609020204030204" pitchFamily="49" charset="0"/>
              </a:rPr>
              <a:t>palist</a:t>
            </a:r>
            <a:r>
              <a:rPr lang="en-US" altLang="zh-CN" dirty="0">
                <a:solidFill>
                  <a:schemeClr val="bg1">
                    <a:lumMod val="10000"/>
                  </a:schemeClr>
                </a:solidFill>
                <a:latin typeface="Consolas" panose="020B0609020204030204" pitchFamily="49" charset="0"/>
              </a:rPr>
              <a:t>-&gt;element= </a:t>
            </a:r>
          </a:p>
          <a:p>
            <a:r>
              <a:rPr lang="en-US" altLang="zh-CN" dirty="0">
                <a:solidFill>
                  <a:schemeClr val="bg1">
                    <a:lumMod val="10000"/>
                  </a:schemeClr>
                </a:solidFill>
                <a:latin typeface="Consolas" panose="020B0609020204030204" pitchFamily="49" charset="0"/>
              </a:rPr>
              <a:t>(</a:t>
            </a:r>
            <a:r>
              <a:rPr lang="en-US" altLang="zh-CN" dirty="0" err="1">
                <a:solidFill>
                  <a:schemeClr val="bg1">
                    <a:lumMod val="10000"/>
                  </a:schemeClr>
                </a:solidFill>
                <a:latin typeface="Consolas" panose="020B0609020204030204" pitchFamily="49" charset="0"/>
              </a:rPr>
              <a:t>DataType</a:t>
            </a:r>
            <a:r>
              <a:rPr lang="en-US" altLang="zh-CN" dirty="0">
                <a:solidFill>
                  <a:schemeClr val="bg1">
                    <a:lumMod val="10000"/>
                  </a:schemeClr>
                </a:solidFill>
                <a:latin typeface="Consolas" panose="020B0609020204030204" pitchFamily="49" charset="0"/>
              </a:rPr>
              <a:t> *)malloc(</a:t>
            </a:r>
            <a:r>
              <a:rPr lang="en-US" altLang="zh-CN" dirty="0" err="1">
                <a:solidFill>
                  <a:schemeClr val="bg1">
                    <a:lumMod val="10000"/>
                  </a:schemeClr>
                </a:solidFill>
                <a:latin typeface="Consolas" panose="020B0609020204030204" pitchFamily="49" charset="0"/>
              </a:rPr>
              <a:t>sizeof</a:t>
            </a:r>
            <a:r>
              <a:rPr lang="en-US" altLang="zh-CN" dirty="0">
                <a:solidFill>
                  <a:schemeClr val="bg1">
                    <a:lumMod val="10000"/>
                  </a:schemeClr>
                </a:solidFill>
                <a:latin typeface="Consolas" panose="020B0609020204030204" pitchFamily="49" charset="0"/>
              </a:rPr>
              <a:t>(</a:t>
            </a:r>
            <a:r>
              <a:rPr lang="en-US" altLang="zh-CN" dirty="0" err="1">
                <a:solidFill>
                  <a:schemeClr val="bg1">
                    <a:lumMod val="10000"/>
                  </a:schemeClr>
                </a:solidFill>
                <a:latin typeface="Consolas" panose="020B0609020204030204" pitchFamily="49" charset="0"/>
              </a:rPr>
              <a:t>DataType</a:t>
            </a:r>
            <a:r>
              <a:rPr lang="en-US" altLang="zh-CN" dirty="0">
                <a:solidFill>
                  <a:schemeClr val="bg1">
                    <a:lumMod val="10000"/>
                  </a:schemeClr>
                </a:solidFill>
                <a:latin typeface="Consolas" panose="020B0609020204030204" pitchFamily="49" charset="0"/>
              </a:rPr>
              <a:t>)*MAXSIZE);</a:t>
            </a:r>
          </a:p>
          <a:p>
            <a:r>
              <a:rPr lang="en-US" altLang="zh-CN" b="0" dirty="0">
                <a:solidFill>
                  <a:schemeClr val="bg1">
                    <a:lumMod val="10000"/>
                  </a:schemeClr>
                </a:solidFill>
                <a:effectLst/>
                <a:latin typeface="Consolas" panose="020B0609020204030204" pitchFamily="49" charset="0"/>
              </a:rPr>
              <a:t>   return </a:t>
            </a:r>
            <a:r>
              <a:rPr lang="en-US" altLang="zh-CN" b="0" dirty="0" err="1">
                <a:solidFill>
                  <a:schemeClr val="bg1">
                    <a:lumMod val="10000"/>
                  </a:schemeClr>
                </a:solidFill>
                <a:effectLst/>
                <a:latin typeface="Consolas" panose="020B0609020204030204" pitchFamily="49" charset="0"/>
              </a:rPr>
              <a:t>palist</a:t>
            </a:r>
            <a:r>
              <a:rPr lang="en-US" altLang="zh-CN" b="0" dirty="0">
                <a:solidFill>
                  <a:schemeClr val="bg1">
                    <a:lumMod val="10000"/>
                  </a:schemeClr>
                </a:solidFill>
                <a:effectLst/>
                <a:latin typeface="Consolas" panose="020B0609020204030204" pitchFamily="49" charset="0"/>
              </a:rPr>
              <a:t> ;</a:t>
            </a:r>
          </a:p>
          <a:p>
            <a:endParaRPr lang="en-US" altLang="zh-CN" dirty="0">
              <a:solidFill>
                <a:schemeClr val="bg1">
                  <a:lumMod val="10000"/>
                </a:schemeClr>
              </a:solidFill>
              <a:latin typeface="Consolas" panose="020B0609020204030204" pitchFamily="49" charset="0"/>
            </a:endParaRPr>
          </a:p>
          <a:p>
            <a:r>
              <a:rPr lang="en-US" altLang="zh-CN" dirty="0">
                <a:solidFill>
                  <a:schemeClr val="bg1">
                    <a:lumMod val="10000"/>
                  </a:schemeClr>
                </a:solidFill>
                <a:latin typeface="Consolas" panose="020B0609020204030204" pitchFamily="49" charset="0"/>
              </a:rPr>
              <a:t>}</a:t>
            </a:r>
            <a:endParaRPr lang="en-US" altLang="zh-CN" b="0" dirty="0">
              <a:solidFill>
                <a:schemeClr val="bg1">
                  <a:lumMod val="10000"/>
                </a:schemeClr>
              </a:solidFill>
              <a:effectLst/>
              <a:latin typeface="Consolas" panose="020B0609020204030204" pitchFamily="49" charset="0"/>
            </a:endParaRPr>
          </a:p>
        </p:txBody>
      </p:sp>
    </p:spTree>
    <p:extLst>
      <p:ext uri="{BB962C8B-B14F-4D97-AF65-F5344CB8AC3E}">
        <p14:creationId xmlns:p14="http://schemas.microsoft.com/office/powerpoint/2010/main" val="715533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4" grpId="0"/>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12" name="矩形 11">
            <a:extLst>
              <a:ext uri="{FF2B5EF4-FFF2-40B4-BE49-F238E27FC236}">
                <a16:creationId xmlns:a16="http://schemas.microsoft.com/office/drawing/2014/main" id="{AA805829-8E02-4CE5-AB64-7C00D7C9A695}"/>
              </a:ext>
            </a:extLst>
          </p:cNvPr>
          <p:cNvSpPr/>
          <p:nvPr/>
        </p:nvSpPr>
        <p:spPr>
          <a:xfrm>
            <a:off x="112451" y="3141375"/>
            <a:ext cx="8579528" cy="1877437"/>
          </a:xfrm>
          <a:prstGeom prst="rect">
            <a:avLst/>
          </a:prstGeom>
        </p:spPr>
        <p:txBody>
          <a:bodyPr wrap="square">
            <a:spAutoFit/>
          </a:bodyPr>
          <a:lstStyle/>
          <a:p>
            <a:endParaRPr lang="en-US" altLang="zh-CN" dirty="0">
              <a:solidFill>
                <a:schemeClr val="bg1">
                  <a:lumMod val="10000"/>
                </a:schemeClr>
              </a:solidFill>
              <a:latin typeface="Consolas" panose="020B0609020204030204" pitchFamily="49" charset="0"/>
            </a:endParaRPr>
          </a:p>
          <a:p>
            <a:endParaRPr lang="en-US" altLang="zh-CN" dirty="0">
              <a:solidFill>
                <a:schemeClr val="bg1">
                  <a:lumMod val="10000"/>
                </a:schemeClr>
              </a:solidFill>
              <a:latin typeface="Consolas" panose="020B0609020204030204" pitchFamily="49" charset="0"/>
            </a:endParaRPr>
          </a:p>
          <a:p>
            <a:r>
              <a:rPr lang="zh-CN" altLang="en-US" sz="2000" b="1" dirty="0">
                <a:solidFill>
                  <a:srgbClr val="C00000"/>
                </a:solidFill>
                <a:latin typeface="Consolas" panose="020B0609020204030204" pitchFamily="49" charset="0"/>
              </a:rPr>
              <a:t>评价一下这个设计的局限性并改进：</a:t>
            </a:r>
            <a:endParaRPr lang="en-US" altLang="zh-CN" sz="2000" b="1" dirty="0">
              <a:solidFill>
                <a:srgbClr val="C00000"/>
              </a:solidFill>
              <a:latin typeface="Consolas" panose="020B0609020204030204" pitchFamily="49" charset="0"/>
            </a:endParaRPr>
          </a:p>
          <a:p>
            <a:r>
              <a:rPr lang="zh-CN" altLang="en-US" sz="2000" b="1" dirty="0">
                <a:solidFill>
                  <a:schemeClr val="bg1">
                    <a:lumMod val="10000"/>
                  </a:schemeClr>
                </a:solidFill>
                <a:effectLst/>
                <a:latin typeface="Consolas" panose="020B0609020204030204" pitchFamily="49" charset="0"/>
              </a:rPr>
              <a:t>线性表能存放的最多元素个数</a:t>
            </a:r>
            <a:r>
              <a:rPr lang="en-US" altLang="zh-CN" sz="2000" b="1" dirty="0">
                <a:solidFill>
                  <a:schemeClr val="bg1">
                    <a:lumMod val="10000"/>
                  </a:schemeClr>
                </a:solidFill>
                <a:latin typeface="Consolas" panose="020B0609020204030204" pitchFamily="49" charset="0"/>
              </a:rPr>
              <a:t>MAXSIZE</a:t>
            </a:r>
          </a:p>
          <a:p>
            <a:r>
              <a:rPr lang="zh-CN" altLang="en-US" sz="2000" b="1" dirty="0">
                <a:solidFill>
                  <a:schemeClr val="bg1">
                    <a:lumMod val="10000"/>
                  </a:schemeClr>
                </a:solidFill>
                <a:latin typeface="Consolas" panose="020B0609020204030204" pitchFamily="49" charset="0"/>
              </a:rPr>
              <a:t>若存放数据元素过少，则浪费</a:t>
            </a:r>
            <a:endParaRPr lang="en-US" altLang="zh-CN" sz="2000" b="1" dirty="0">
              <a:solidFill>
                <a:schemeClr val="bg1">
                  <a:lumMod val="10000"/>
                </a:schemeClr>
              </a:solidFill>
              <a:latin typeface="Consolas" panose="020B0609020204030204" pitchFamily="49" charset="0"/>
            </a:endParaRPr>
          </a:p>
          <a:p>
            <a:r>
              <a:rPr lang="zh-CN" altLang="en-US" sz="2000" b="1" dirty="0">
                <a:solidFill>
                  <a:schemeClr val="bg1">
                    <a:lumMod val="10000"/>
                  </a:schemeClr>
                </a:solidFill>
                <a:latin typeface="Consolas" panose="020B0609020204030204" pitchFamily="49" charset="0"/>
              </a:rPr>
              <a:t>若想存储多于</a:t>
            </a:r>
            <a:r>
              <a:rPr lang="en-US" altLang="zh-CN" sz="2000" b="1" dirty="0">
                <a:solidFill>
                  <a:schemeClr val="bg1">
                    <a:lumMod val="10000"/>
                  </a:schemeClr>
                </a:solidFill>
                <a:latin typeface="Consolas" panose="020B0609020204030204" pitchFamily="49" charset="0"/>
              </a:rPr>
              <a:t>100</a:t>
            </a:r>
            <a:r>
              <a:rPr lang="zh-CN" altLang="en-US" sz="2000" b="1" dirty="0">
                <a:solidFill>
                  <a:schemeClr val="bg1">
                    <a:lumMod val="10000"/>
                  </a:schemeClr>
                </a:solidFill>
                <a:latin typeface="Consolas" panose="020B0609020204030204" pitchFamily="49" charset="0"/>
              </a:rPr>
              <a:t>个元素，怎么办？灵活性不够</a:t>
            </a:r>
            <a:endParaRPr lang="en-US" altLang="zh-CN" sz="2000" b="1" dirty="0">
              <a:solidFill>
                <a:schemeClr val="bg1">
                  <a:lumMod val="10000"/>
                </a:schemeClr>
              </a:solidFill>
              <a:effectLst/>
              <a:latin typeface="Consolas" panose="020B0609020204030204" pitchFamily="49" charset="0"/>
            </a:endParaRPr>
          </a:p>
        </p:txBody>
      </p:sp>
      <p:sp>
        <p:nvSpPr>
          <p:cNvPr id="17" name="内容占位符 2">
            <a:extLst>
              <a:ext uri="{FF2B5EF4-FFF2-40B4-BE49-F238E27FC236}">
                <a16:creationId xmlns:a16="http://schemas.microsoft.com/office/drawing/2014/main" id="{47DA5210-E226-4493-9CEB-81730D8DD720}"/>
              </a:ext>
            </a:extLst>
          </p:cNvPr>
          <p:cNvSpPr>
            <a:spLocks noGrp="1"/>
          </p:cNvSpPr>
          <p:nvPr>
            <p:ph idx="1"/>
          </p:nvPr>
        </p:nvSpPr>
        <p:spPr>
          <a:xfrm>
            <a:off x="231128" y="1349458"/>
            <a:ext cx="3677194" cy="2168677"/>
          </a:xfrm>
        </p:spPr>
        <p:txBody>
          <a:bodyPr/>
          <a:lstStyle/>
          <a:p>
            <a:pPr marL="0" indent="0">
              <a:lnSpc>
                <a:spcPts val="2500"/>
              </a:lnSpc>
              <a:buNone/>
            </a:pPr>
            <a:r>
              <a:rPr lang="en-US" altLang="zh-CN" sz="2000" dirty="0"/>
              <a:t>#define  MAXNUM 100</a:t>
            </a:r>
          </a:p>
          <a:p>
            <a:pPr marL="0" indent="0">
              <a:lnSpc>
                <a:spcPts val="2500"/>
              </a:lnSpc>
              <a:buNone/>
            </a:pPr>
            <a:r>
              <a:rPr lang="en-US" altLang="zh-CN" sz="2000" dirty="0" err="1"/>
              <a:t>Struct</a:t>
            </a:r>
            <a:r>
              <a:rPr lang="en-US" altLang="zh-CN" sz="2000" dirty="0"/>
              <a:t> </a:t>
            </a:r>
            <a:r>
              <a:rPr lang="en-US" altLang="zh-CN" sz="2000" dirty="0" err="1"/>
              <a:t>SeqList</a:t>
            </a:r>
            <a:r>
              <a:rPr lang="en-US" altLang="zh-CN" sz="2000" dirty="0"/>
              <a:t>{</a:t>
            </a:r>
          </a:p>
          <a:p>
            <a:pPr marL="0" indent="0">
              <a:lnSpc>
                <a:spcPts val="2500"/>
              </a:lnSpc>
              <a:buNone/>
            </a:pPr>
            <a:r>
              <a:rPr lang="en-US" altLang="zh-CN" sz="2000" dirty="0"/>
              <a:t>    </a:t>
            </a:r>
            <a:r>
              <a:rPr lang="en-US" altLang="zh-CN" sz="2000" dirty="0" err="1"/>
              <a:t>int</a:t>
            </a:r>
            <a:r>
              <a:rPr lang="en-US" altLang="zh-CN" sz="2000" dirty="0"/>
              <a:t> n;</a:t>
            </a:r>
          </a:p>
          <a:p>
            <a:pPr marL="0" indent="0">
              <a:lnSpc>
                <a:spcPts val="2500"/>
              </a:lnSpc>
              <a:buNone/>
            </a:pPr>
            <a:r>
              <a:rPr lang="en-US" altLang="zh-CN" sz="2000" dirty="0"/>
              <a:t>    </a:t>
            </a:r>
            <a:r>
              <a:rPr lang="en-US" altLang="zh-CN" sz="2000" dirty="0" err="1"/>
              <a:t>DataType</a:t>
            </a:r>
            <a:r>
              <a:rPr lang="en-US" altLang="zh-CN" sz="2000" dirty="0"/>
              <a:t>  *element;</a:t>
            </a:r>
          </a:p>
          <a:p>
            <a:pPr marL="0" indent="0">
              <a:lnSpc>
                <a:spcPts val="2500"/>
              </a:lnSpc>
              <a:buNone/>
            </a:pPr>
            <a:r>
              <a:rPr lang="en-US" altLang="zh-CN" sz="2000" dirty="0"/>
              <a:t>}</a:t>
            </a:r>
          </a:p>
          <a:p>
            <a:pPr marL="0" indent="0">
              <a:lnSpc>
                <a:spcPts val="2500"/>
              </a:lnSpc>
              <a:buNone/>
            </a:pPr>
            <a:endParaRPr lang="en-US" altLang="zh-CN" sz="2000" dirty="0"/>
          </a:p>
          <a:p>
            <a:pPr marL="0" indent="0">
              <a:lnSpc>
                <a:spcPts val="2500"/>
              </a:lnSpc>
              <a:buNone/>
            </a:pPr>
            <a:endParaRPr lang="en-US" altLang="zh-CN" sz="2000" dirty="0"/>
          </a:p>
          <a:p>
            <a:pPr marL="0" indent="0">
              <a:lnSpc>
                <a:spcPts val="2500"/>
              </a:lnSpc>
              <a:buNone/>
            </a:pPr>
            <a:endParaRPr lang="en-US" altLang="zh-CN" sz="2000" dirty="0"/>
          </a:p>
          <a:p>
            <a:pPr>
              <a:lnSpc>
                <a:spcPts val="2500"/>
              </a:lnSpc>
            </a:pPr>
            <a:endParaRPr lang="en-US" altLang="zh-CN" sz="2000" dirty="0"/>
          </a:p>
        </p:txBody>
      </p:sp>
      <p:sp>
        <p:nvSpPr>
          <p:cNvPr id="18" name="矩形 17">
            <a:extLst>
              <a:ext uri="{FF2B5EF4-FFF2-40B4-BE49-F238E27FC236}">
                <a16:creationId xmlns:a16="http://schemas.microsoft.com/office/drawing/2014/main" id="{D89E4458-091D-4539-9CC1-115AD063A7BF}"/>
              </a:ext>
            </a:extLst>
          </p:cNvPr>
          <p:cNvSpPr/>
          <p:nvPr/>
        </p:nvSpPr>
        <p:spPr>
          <a:xfrm>
            <a:off x="231128" y="5223036"/>
            <a:ext cx="1346844" cy="382862"/>
          </a:xfrm>
          <a:prstGeom prst="rect">
            <a:avLst/>
          </a:prstGeom>
        </p:spPr>
        <p:txBody>
          <a:bodyPr wrap="none">
            <a:spAutoFit/>
          </a:bodyPr>
          <a:lstStyle/>
          <a:p>
            <a:pPr marL="0" indent="0">
              <a:lnSpc>
                <a:spcPts val="2500"/>
              </a:lnSpc>
              <a:buNone/>
            </a:pPr>
            <a:r>
              <a:rPr lang="zh-CN" altLang="en-US" b="1" dirty="0">
                <a:solidFill>
                  <a:srgbClr val="3333CC"/>
                </a:solidFill>
              </a:rPr>
              <a:t>怎么改进？</a:t>
            </a:r>
            <a:endParaRPr lang="en-US" altLang="zh-CN" b="1" dirty="0">
              <a:solidFill>
                <a:srgbClr val="3333CC"/>
              </a:solidFill>
            </a:endParaRPr>
          </a:p>
        </p:txBody>
      </p:sp>
    </p:spTree>
    <p:extLst>
      <p:ext uri="{BB962C8B-B14F-4D97-AF65-F5344CB8AC3E}">
        <p14:creationId xmlns:p14="http://schemas.microsoft.com/office/powerpoint/2010/main" val="394294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改进顺序表定义</a:t>
            </a:r>
          </a:p>
        </p:txBody>
      </p:sp>
      <p:sp>
        <p:nvSpPr>
          <p:cNvPr id="4" name="矩形 3"/>
          <p:cNvSpPr/>
          <p:nvPr/>
        </p:nvSpPr>
        <p:spPr>
          <a:xfrm>
            <a:off x="216699" y="1393086"/>
            <a:ext cx="8856280" cy="3738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typedef int </a:t>
            </a:r>
            <a:r>
              <a:rPr lang="en-US" altLang="zh-CN" sz="2000" dirty="0" err="1">
                <a:latin typeface="华文中宋" panose="02010600040101010101" pitchFamily="2" charset="-122"/>
                <a:ea typeface="华文中宋" panose="02010600040101010101" pitchFamily="2" charset="-122"/>
                <a:sym typeface="Tw Cen MT"/>
              </a:rPr>
              <a:t>DataType</a:t>
            </a: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struct </a:t>
            </a:r>
            <a:r>
              <a:rPr lang="en-US" altLang="zh-CN" sz="2000" dirty="0" err="1">
                <a:latin typeface="华文中宋" panose="02010600040101010101" pitchFamily="2" charset="-122"/>
                <a:ea typeface="华文中宋" panose="02010600040101010101" pitchFamily="2" charset="-122"/>
                <a:sym typeface="Tw Cen MT"/>
              </a:rPr>
              <a:t>seqList</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MAXNUM;//</a:t>
            </a:r>
            <a:r>
              <a:rPr lang="zh-CN" altLang="en-US" sz="2000" dirty="0">
                <a:latin typeface="华文中宋" panose="02010600040101010101" pitchFamily="2" charset="-122"/>
                <a:ea typeface="华文中宋" panose="02010600040101010101" pitchFamily="2" charset="-122"/>
                <a:sym typeface="Tw Cen MT"/>
              </a:rPr>
              <a:t>用于记录顺序线性表中能存放的最大元素个数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n;//</a:t>
            </a:r>
            <a:r>
              <a:rPr lang="zh-CN" altLang="en-US" sz="2000" dirty="0">
                <a:latin typeface="华文中宋" panose="02010600040101010101" pitchFamily="2" charset="-122"/>
                <a:ea typeface="华文中宋" panose="02010600040101010101" pitchFamily="2" charset="-122"/>
                <a:sym typeface="Tw Cen MT"/>
              </a:rPr>
              <a:t>用于存放顺序线性表中数据元素的个数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err="1">
                <a:solidFill>
                  <a:srgbClr val="FF0000"/>
                </a:solidFill>
                <a:latin typeface="华文中宋" panose="02010600040101010101" pitchFamily="2" charset="-122"/>
                <a:ea typeface="华文中宋" panose="02010600040101010101" pitchFamily="2" charset="-122"/>
                <a:sym typeface="Tw Cen MT"/>
              </a:rPr>
              <a:t>DataType</a:t>
            </a:r>
            <a:r>
              <a:rPr lang="en-US" altLang="zh-CN" sz="2000" dirty="0">
                <a:solidFill>
                  <a:srgbClr val="FF0000"/>
                </a:solidFill>
                <a:latin typeface="华文中宋" panose="02010600040101010101" pitchFamily="2" charset="-122"/>
                <a:ea typeface="华文中宋" panose="02010600040101010101" pitchFamily="2" charset="-122"/>
                <a:sym typeface="Tw Cen MT"/>
              </a:rPr>
              <a:t> *element</a:t>
            </a:r>
            <a:r>
              <a:rPr lang="en-US" altLang="zh-CN" dirty="0">
                <a:solidFill>
                  <a:srgbClr val="FF0000"/>
                </a:solidFill>
                <a:latin typeface="华文中宋" panose="02010600040101010101" pitchFamily="2" charset="-122"/>
                <a:ea typeface="华文中宋" panose="02010600040101010101" pitchFamily="2" charset="-122"/>
                <a:sym typeface="Tw Cen MT"/>
              </a:rPr>
              <a:t>;//</a:t>
            </a:r>
            <a:r>
              <a:rPr lang="zh-CN" altLang="en-US" dirty="0">
                <a:latin typeface="华文中宋" panose="02010600040101010101" pitchFamily="2" charset="-122"/>
                <a:ea typeface="华文中宋" panose="02010600040101010101" pitchFamily="2" charset="-122"/>
                <a:sym typeface="Tw Cen MT"/>
              </a:rPr>
              <a:t>用于存放顺序线性表数据元素的连续空间的起始地址  </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a:t>
            </a:r>
          </a:p>
        </p:txBody>
      </p:sp>
      <p:sp>
        <p:nvSpPr>
          <p:cNvPr id="5" name="矩形 4"/>
          <p:cNvSpPr/>
          <p:nvPr/>
        </p:nvSpPr>
        <p:spPr>
          <a:xfrm>
            <a:off x="216698" y="4290881"/>
            <a:ext cx="3873689" cy="412934"/>
          </a:xfrm>
          <a:prstGeom prst="rect">
            <a:avLst/>
          </a:prstGeom>
        </p:spPr>
        <p:txBody>
          <a:bodyPr wrap="none">
            <a:spAutoFit/>
          </a:bodyPr>
          <a:lstStyle/>
          <a:p>
            <a:pPr marL="0" indent="0">
              <a:lnSpc>
                <a:spcPts val="2500"/>
              </a:lnSpc>
              <a:buNone/>
            </a:pPr>
            <a:r>
              <a:rPr lang="en-US" altLang="zh-CN" b="1" dirty="0" err="1">
                <a:solidFill>
                  <a:srgbClr val="3333CC"/>
                </a:solidFill>
              </a:rPr>
              <a:t>typedef</a:t>
            </a:r>
            <a:r>
              <a:rPr lang="en-US" altLang="zh-CN" b="1" dirty="0">
                <a:solidFill>
                  <a:srgbClr val="3333CC"/>
                </a:solidFill>
              </a:rPr>
              <a:t> </a:t>
            </a:r>
            <a:r>
              <a:rPr lang="en-US" altLang="zh-CN" b="1" dirty="0" err="1">
                <a:solidFill>
                  <a:srgbClr val="3333CC"/>
                </a:solidFill>
              </a:rPr>
              <a:t>struct</a:t>
            </a:r>
            <a:r>
              <a:rPr lang="en-US" altLang="zh-CN" b="1" dirty="0">
                <a:solidFill>
                  <a:srgbClr val="3333CC"/>
                </a:solidFill>
              </a:rPr>
              <a:t> </a:t>
            </a:r>
            <a:r>
              <a:rPr lang="en-US" altLang="zh-CN" b="1" dirty="0" err="1">
                <a:solidFill>
                  <a:srgbClr val="3333CC"/>
                </a:solidFill>
              </a:rPr>
              <a:t>SeqList</a:t>
            </a:r>
            <a:r>
              <a:rPr lang="en-US" altLang="zh-CN" b="1" dirty="0">
                <a:solidFill>
                  <a:srgbClr val="3333CC"/>
                </a:solidFill>
              </a:rPr>
              <a:t> *</a:t>
            </a:r>
            <a:r>
              <a:rPr lang="en-US" altLang="zh-CN" b="1" dirty="0" err="1">
                <a:solidFill>
                  <a:srgbClr val="3333CC"/>
                </a:solidFill>
              </a:rPr>
              <a:t>PSeqList</a:t>
            </a:r>
            <a:r>
              <a:rPr lang="en-US" altLang="zh-CN" b="1" dirty="0">
                <a:solidFill>
                  <a:srgbClr val="3333CC"/>
                </a:solidFill>
              </a:rPr>
              <a:t>;</a:t>
            </a:r>
          </a:p>
        </p:txBody>
      </p:sp>
    </p:spTree>
    <p:extLst>
      <p:ext uri="{BB962C8B-B14F-4D97-AF65-F5344CB8AC3E}">
        <p14:creationId xmlns:p14="http://schemas.microsoft.com/office/powerpoint/2010/main" val="1095958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顺序表定义</a:t>
            </a:r>
          </a:p>
        </p:txBody>
      </p:sp>
      <p:sp>
        <p:nvSpPr>
          <p:cNvPr id="4" name="矩形 3"/>
          <p:cNvSpPr/>
          <p:nvPr/>
        </p:nvSpPr>
        <p:spPr>
          <a:xfrm>
            <a:off x="216699" y="1393086"/>
            <a:ext cx="8856280" cy="3738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typedef int </a:t>
            </a:r>
            <a:r>
              <a:rPr lang="en-US" altLang="zh-CN" sz="2000" dirty="0" err="1">
                <a:latin typeface="华文中宋" panose="02010600040101010101" pitchFamily="2" charset="-122"/>
                <a:ea typeface="华文中宋" panose="02010600040101010101" pitchFamily="2" charset="-122"/>
                <a:sym typeface="Tw Cen MT"/>
              </a:rPr>
              <a:t>DataType</a:t>
            </a: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struct </a:t>
            </a:r>
            <a:r>
              <a:rPr lang="en-US" altLang="zh-CN" sz="2000" dirty="0" err="1">
                <a:latin typeface="华文中宋" panose="02010600040101010101" pitchFamily="2" charset="-122"/>
                <a:ea typeface="华文中宋" panose="02010600040101010101" pitchFamily="2" charset="-122"/>
                <a:sym typeface="Tw Cen MT"/>
              </a:rPr>
              <a:t>seqList</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MAXNUM;//</a:t>
            </a:r>
            <a:r>
              <a:rPr lang="zh-CN" altLang="en-US" sz="2000" dirty="0">
                <a:latin typeface="华文中宋" panose="02010600040101010101" pitchFamily="2" charset="-122"/>
                <a:ea typeface="华文中宋" panose="02010600040101010101" pitchFamily="2" charset="-122"/>
                <a:sym typeface="Tw Cen MT"/>
              </a:rPr>
              <a:t>用于记录顺序线性表中能存放的最大元素个数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a:t>
            </a:r>
            <a:r>
              <a:rPr lang="en-US" altLang="zh-CN" sz="2000" dirty="0" err="1">
                <a:solidFill>
                  <a:srgbClr val="FF0000"/>
                </a:solidFill>
                <a:latin typeface="华文中宋" panose="02010600040101010101" pitchFamily="2" charset="-122"/>
                <a:ea typeface="华文中宋" panose="02010600040101010101" pitchFamily="2" charset="-122"/>
                <a:sym typeface="Tw Cen MT"/>
              </a:rPr>
              <a:t>curNum</a:t>
            </a:r>
            <a:r>
              <a:rPr lang="en-US" altLang="zh-CN" sz="2000" dirty="0">
                <a:solidFill>
                  <a:srgbClr val="FF0000"/>
                </a:solidFill>
                <a:latin typeface="华文中宋" panose="02010600040101010101" pitchFamily="2" charset="-122"/>
                <a:ea typeface="华文中宋" panose="02010600040101010101" pitchFamily="2" charset="-122"/>
                <a:sym typeface="Tw Cen MT"/>
              </a:rPr>
              <a:t>;//</a:t>
            </a:r>
            <a:r>
              <a:rPr lang="zh-CN" altLang="en-US" sz="2000" dirty="0">
                <a:latin typeface="华文中宋" panose="02010600040101010101" pitchFamily="2" charset="-122"/>
                <a:ea typeface="华文中宋" panose="02010600040101010101" pitchFamily="2" charset="-122"/>
                <a:sym typeface="Tw Cen MT"/>
              </a:rPr>
              <a:t>用于存放顺序线性表中数据元素的个数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err="1">
                <a:solidFill>
                  <a:srgbClr val="FF0000"/>
                </a:solidFill>
                <a:latin typeface="华文中宋" panose="02010600040101010101" pitchFamily="2" charset="-122"/>
                <a:ea typeface="华文中宋" panose="02010600040101010101" pitchFamily="2" charset="-122"/>
                <a:sym typeface="Tw Cen MT"/>
              </a:rPr>
              <a:t>DataType</a:t>
            </a:r>
            <a:r>
              <a:rPr lang="en-US" altLang="zh-CN" sz="2000" dirty="0">
                <a:solidFill>
                  <a:srgbClr val="FF0000"/>
                </a:solidFill>
                <a:latin typeface="华文中宋" panose="02010600040101010101" pitchFamily="2" charset="-122"/>
                <a:ea typeface="华文中宋" panose="02010600040101010101" pitchFamily="2" charset="-122"/>
                <a:sym typeface="Tw Cen MT"/>
              </a:rPr>
              <a:t> *element</a:t>
            </a:r>
            <a:r>
              <a:rPr lang="en-US" altLang="zh-CN" dirty="0">
                <a:solidFill>
                  <a:srgbClr val="FF0000"/>
                </a:solidFill>
                <a:latin typeface="华文中宋" panose="02010600040101010101" pitchFamily="2" charset="-122"/>
                <a:ea typeface="华文中宋" panose="02010600040101010101" pitchFamily="2" charset="-122"/>
                <a:sym typeface="Tw Cen MT"/>
              </a:rPr>
              <a:t>;//</a:t>
            </a:r>
            <a:r>
              <a:rPr lang="zh-CN" altLang="en-US" dirty="0">
                <a:latin typeface="华文中宋" panose="02010600040101010101" pitchFamily="2" charset="-122"/>
                <a:ea typeface="华文中宋" panose="02010600040101010101" pitchFamily="2" charset="-122"/>
                <a:sym typeface="Tw Cen MT"/>
              </a:rPr>
              <a:t>用于存放顺序线性表数据元素的连续空间的起始地址  </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a:t>
            </a:r>
          </a:p>
        </p:txBody>
      </p:sp>
      <p:sp>
        <p:nvSpPr>
          <p:cNvPr id="5" name="矩形 4"/>
          <p:cNvSpPr/>
          <p:nvPr/>
        </p:nvSpPr>
        <p:spPr>
          <a:xfrm>
            <a:off x="216698" y="4290881"/>
            <a:ext cx="2618024" cy="1347164"/>
          </a:xfrm>
          <a:prstGeom prst="rect">
            <a:avLst/>
          </a:prstGeom>
        </p:spPr>
        <p:txBody>
          <a:bodyPr wrap="none">
            <a:spAutoFit/>
          </a:bodyPr>
          <a:lstStyle/>
          <a:p>
            <a:pPr marL="0" indent="0">
              <a:lnSpc>
                <a:spcPts val="2500"/>
              </a:lnSpc>
              <a:buNone/>
            </a:pPr>
            <a:r>
              <a:rPr lang="en-US" altLang="zh-CN" b="1" dirty="0">
                <a:solidFill>
                  <a:srgbClr val="1B10FC"/>
                </a:solidFill>
              </a:rPr>
              <a:t> struct </a:t>
            </a:r>
            <a:r>
              <a:rPr lang="en-US" altLang="zh-CN" b="1" dirty="0" err="1">
                <a:solidFill>
                  <a:srgbClr val="1B10FC"/>
                </a:solidFill>
              </a:rPr>
              <a:t>SeqList</a:t>
            </a:r>
            <a:r>
              <a:rPr lang="en-US" altLang="zh-CN" b="1" dirty="0">
                <a:solidFill>
                  <a:srgbClr val="1B10FC"/>
                </a:solidFill>
              </a:rPr>
              <a:t> list;</a:t>
            </a:r>
          </a:p>
          <a:p>
            <a:pPr marL="0" indent="0">
              <a:lnSpc>
                <a:spcPts val="2500"/>
              </a:lnSpc>
              <a:buNone/>
            </a:pPr>
            <a:r>
              <a:rPr lang="en-US" altLang="zh-CN" b="1" dirty="0">
                <a:solidFill>
                  <a:srgbClr val="1B10FC"/>
                </a:solidFill>
              </a:rPr>
              <a:t>List.</a:t>
            </a:r>
            <a:r>
              <a:rPr lang="en-US" altLang="zh-CN" sz="1800" dirty="0">
                <a:solidFill>
                  <a:srgbClr val="1B10FC"/>
                </a:solidFill>
                <a:latin typeface="华文中宋" panose="02010600040101010101" pitchFamily="2" charset="-122"/>
                <a:ea typeface="华文中宋" panose="02010600040101010101" pitchFamily="2" charset="-122"/>
                <a:sym typeface="Tw Cen MT"/>
              </a:rPr>
              <a:t> MAXNUM = 100;</a:t>
            </a:r>
          </a:p>
          <a:p>
            <a:pPr marL="0" indent="0">
              <a:lnSpc>
                <a:spcPts val="2500"/>
              </a:lnSpc>
              <a:buNone/>
            </a:pPr>
            <a:r>
              <a:rPr lang="en-US" altLang="zh-CN" b="1" dirty="0" err="1">
                <a:solidFill>
                  <a:srgbClr val="1B10FC"/>
                </a:solidFill>
                <a:latin typeface="华文中宋" panose="02010600040101010101" pitchFamily="2" charset="-122"/>
                <a:ea typeface="华文中宋" panose="02010600040101010101" pitchFamily="2" charset="-122"/>
                <a:sym typeface="Tw Cen MT"/>
              </a:rPr>
              <a:t>List.curNum</a:t>
            </a:r>
            <a:r>
              <a:rPr lang="en-US" altLang="zh-CN" b="1" dirty="0">
                <a:solidFill>
                  <a:srgbClr val="1B10FC"/>
                </a:solidFill>
                <a:latin typeface="华文中宋" panose="02010600040101010101" pitchFamily="2" charset="-122"/>
                <a:ea typeface="华文中宋" panose="02010600040101010101" pitchFamily="2" charset="-122"/>
                <a:sym typeface="Tw Cen MT"/>
              </a:rPr>
              <a:t> = 0;</a:t>
            </a:r>
          </a:p>
          <a:p>
            <a:pPr marL="0" indent="0">
              <a:lnSpc>
                <a:spcPts val="2500"/>
              </a:lnSpc>
              <a:buNone/>
            </a:pPr>
            <a:r>
              <a:rPr lang="en-US" altLang="zh-CN" b="1" dirty="0" err="1">
                <a:solidFill>
                  <a:srgbClr val="1B10FC"/>
                </a:solidFill>
                <a:latin typeface="华文中宋" panose="02010600040101010101" pitchFamily="2" charset="-122"/>
                <a:ea typeface="华文中宋" panose="02010600040101010101" pitchFamily="2" charset="-122"/>
                <a:sym typeface="Tw Cen MT"/>
              </a:rPr>
              <a:t>List.element</a:t>
            </a:r>
            <a:r>
              <a:rPr lang="en-US" altLang="zh-CN" b="1" dirty="0">
                <a:solidFill>
                  <a:srgbClr val="1B10FC"/>
                </a:solidFill>
                <a:latin typeface="华文中宋" panose="02010600040101010101" pitchFamily="2" charset="-122"/>
                <a:ea typeface="华文中宋" panose="02010600040101010101" pitchFamily="2" charset="-122"/>
                <a:sym typeface="Tw Cen MT"/>
              </a:rPr>
              <a:t> = null;</a:t>
            </a:r>
            <a:endParaRPr lang="en-US" altLang="zh-CN" b="1" dirty="0">
              <a:solidFill>
                <a:srgbClr val="1B10FC"/>
              </a:solidFill>
            </a:endParaRPr>
          </a:p>
        </p:txBody>
      </p:sp>
      <p:sp>
        <p:nvSpPr>
          <p:cNvPr id="6" name="矩形 5">
            <a:extLst>
              <a:ext uri="{FF2B5EF4-FFF2-40B4-BE49-F238E27FC236}">
                <a16:creationId xmlns:a16="http://schemas.microsoft.com/office/drawing/2014/main" id="{CA6BA298-AA80-4D2D-B1B3-C87C8547A2D4}"/>
              </a:ext>
            </a:extLst>
          </p:cNvPr>
          <p:cNvSpPr/>
          <p:nvPr/>
        </p:nvSpPr>
        <p:spPr bwMode="auto">
          <a:xfrm>
            <a:off x="2990304" y="5467381"/>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rPr>
              <a:t>element</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7" name="矩形 6">
            <a:extLst>
              <a:ext uri="{FF2B5EF4-FFF2-40B4-BE49-F238E27FC236}">
                <a16:creationId xmlns:a16="http://schemas.microsoft.com/office/drawing/2014/main" id="{36E7B5CF-0072-4C7B-9CD5-AC9BB13D9CA5}"/>
              </a:ext>
            </a:extLst>
          </p:cNvPr>
          <p:cNvSpPr/>
          <p:nvPr/>
        </p:nvSpPr>
        <p:spPr bwMode="auto">
          <a:xfrm>
            <a:off x="2990304" y="4806009"/>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2400" baseline="-25000" dirty="0" err="1">
                <a:latin typeface="华文中宋" panose="02010600040101010101" pitchFamily="2" charset="-122"/>
                <a:ea typeface="华文中宋" panose="02010600040101010101" pitchFamily="2" charset="-122"/>
              </a:rPr>
              <a:t>curNum</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8" name="矩形 7">
            <a:extLst>
              <a:ext uri="{FF2B5EF4-FFF2-40B4-BE49-F238E27FC236}">
                <a16:creationId xmlns:a16="http://schemas.microsoft.com/office/drawing/2014/main" id="{E53B2924-ADB8-4018-B6DB-21D7DCC10B84}"/>
              </a:ext>
            </a:extLst>
          </p:cNvPr>
          <p:cNvSpPr/>
          <p:nvPr/>
        </p:nvSpPr>
        <p:spPr bwMode="auto">
          <a:xfrm>
            <a:off x="2990304" y="4085770"/>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2000" dirty="0">
                <a:solidFill>
                  <a:srgbClr val="FF0000"/>
                </a:solidFill>
                <a:latin typeface="华文中宋" panose="02010600040101010101" pitchFamily="2" charset="-122"/>
                <a:ea typeface="华文中宋" panose="02010600040101010101" pitchFamily="2" charset="-122"/>
                <a:sym typeface="Tw Cen MT"/>
              </a:rPr>
              <a:t>MAXNUM</a:t>
            </a:r>
            <a:endParaRPr kumimoji="0" lang="zh-CN" altLang="en-US" sz="20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grpSp>
        <p:nvGrpSpPr>
          <p:cNvPr id="3" name="组合 2">
            <a:extLst>
              <a:ext uri="{FF2B5EF4-FFF2-40B4-BE49-F238E27FC236}">
                <a16:creationId xmlns:a16="http://schemas.microsoft.com/office/drawing/2014/main" id="{CC6EC06F-0F02-4C54-8780-3CDA94473D69}"/>
              </a:ext>
            </a:extLst>
          </p:cNvPr>
          <p:cNvGrpSpPr/>
          <p:nvPr/>
        </p:nvGrpSpPr>
        <p:grpSpPr>
          <a:xfrm>
            <a:off x="7806491" y="353717"/>
            <a:ext cx="1120810" cy="2591395"/>
            <a:chOff x="5870884" y="3882379"/>
            <a:chExt cx="1120810" cy="2591395"/>
          </a:xfrm>
        </p:grpSpPr>
        <p:sp>
          <p:nvSpPr>
            <p:cNvPr id="9" name="矩形 8">
              <a:extLst>
                <a:ext uri="{FF2B5EF4-FFF2-40B4-BE49-F238E27FC236}">
                  <a16:creationId xmlns:a16="http://schemas.microsoft.com/office/drawing/2014/main" id="{3B09738D-CA73-48AE-8CFB-D78FC861D84B}"/>
                </a:ext>
              </a:extLst>
            </p:cNvPr>
            <p:cNvSpPr/>
            <p:nvPr/>
          </p:nvSpPr>
          <p:spPr bwMode="auto">
            <a:xfrm>
              <a:off x="5870884" y="3882379"/>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10" name="矩形 9">
              <a:extLst>
                <a:ext uri="{FF2B5EF4-FFF2-40B4-BE49-F238E27FC236}">
                  <a16:creationId xmlns:a16="http://schemas.microsoft.com/office/drawing/2014/main" id="{B8899B33-BC6C-4691-9FE8-DC40A0D7719A}"/>
                </a:ext>
              </a:extLst>
            </p:cNvPr>
            <p:cNvSpPr/>
            <p:nvPr/>
          </p:nvSpPr>
          <p:spPr bwMode="auto">
            <a:xfrm>
              <a:off x="5870884" y="4527923"/>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11" name="矩形 10">
              <a:extLst>
                <a:ext uri="{FF2B5EF4-FFF2-40B4-BE49-F238E27FC236}">
                  <a16:creationId xmlns:a16="http://schemas.microsoft.com/office/drawing/2014/main" id="{87B57615-EF20-47E8-B4FE-45E1735813ED}"/>
                </a:ext>
              </a:extLst>
            </p:cNvPr>
            <p:cNvSpPr/>
            <p:nvPr/>
          </p:nvSpPr>
          <p:spPr bwMode="auto">
            <a:xfrm>
              <a:off x="5870884" y="5173467"/>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12" name="矩形 11">
              <a:extLst>
                <a:ext uri="{FF2B5EF4-FFF2-40B4-BE49-F238E27FC236}">
                  <a16:creationId xmlns:a16="http://schemas.microsoft.com/office/drawing/2014/main" id="{376EA381-A803-4983-B91D-59BFFB047177}"/>
                </a:ext>
              </a:extLst>
            </p:cNvPr>
            <p:cNvSpPr/>
            <p:nvPr/>
          </p:nvSpPr>
          <p:spPr bwMode="auto">
            <a:xfrm>
              <a:off x="5870884" y="58190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grpSp>
      <p:sp>
        <p:nvSpPr>
          <p:cNvPr id="14" name="文本框 13">
            <a:extLst>
              <a:ext uri="{FF2B5EF4-FFF2-40B4-BE49-F238E27FC236}">
                <a16:creationId xmlns:a16="http://schemas.microsoft.com/office/drawing/2014/main" id="{864C6447-5DDD-488F-8FA0-04C633E1639E}"/>
              </a:ext>
            </a:extLst>
          </p:cNvPr>
          <p:cNvSpPr txBox="1"/>
          <p:nvPr/>
        </p:nvSpPr>
        <p:spPr>
          <a:xfrm>
            <a:off x="5026579" y="4096768"/>
            <a:ext cx="4046400" cy="923330"/>
          </a:xfrm>
          <a:prstGeom prst="rect">
            <a:avLst/>
          </a:prstGeom>
          <a:noFill/>
        </p:spPr>
        <p:txBody>
          <a:bodyPr wrap="square">
            <a:spAutoFit/>
          </a:bodyPr>
          <a:lstStyle/>
          <a:p>
            <a:r>
              <a:rPr lang="en-US" altLang="zh-CN" b="1" dirty="0" err="1">
                <a:solidFill>
                  <a:srgbClr val="1B10FC"/>
                </a:solidFill>
                <a:latin typeface="华文中宋" panose="02010600040101010101" pitchFamily="2" charset="-122"/>
                <a:ea typeface="华文中宋" panose="02010600040101010101" pitchFamily="2" charset="-122"/>
                <a:sym typeface="Tw Cen MT"/>
              </a:rPr>
              <a:t>List.element</a:t>
            </a:r>
            <a:r>
              <a:rPr lang="en-US" altLang="zh-CN" b="1" dirty="0">
                <a:solidFill>
                  <a:srgbClr val="1B10FC"/>
                </a:solidFill>
                <a:latin typeface="华文中宋" panose="02010600040101010101" pitchFamily="2" charset="-122"/>
                <a:ea typeface="华文中宋" panose="02010600040101010101" pitchFamily="2" charset="-122"/>
                <a:sym typeface="Tw Cen MT"/>
              </a:rPr>
              <a:t> = (</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a:t>
            </a:r>
          </a:p>
          <a:p>
            <a:r>
              <a:rPr lang="en-US" altLang="zh-CN" b="1" dirty="0">
                <a:solidFill>
                  <a:srgbClr val="1B10FC"/>
                </a:solidFill>
                <a:latin typeface="华文中宋" panose="02010600040101010101" pitchFamily="2" charset="-122"/>
                <a:ea typeface="华文中宋" panose="02010600040101010101" pitchFamily="2" charset="-122"/>
                <a:sym typeface="Tw Cen MT"/>
              </a:rPr>
              <a:t>Malloc(</a:t>
            </a:r>
            <a:r>
              <a:rPr lang="en-US" altLang="zh-CN" b="1" dirty="0" err="1">
                <a:solidFill>
                  <a:srgbClr val="1B10FC"/>
                </a:solidFill>
                <a:latin typeface="华文中宋" panose="02010600040101010101" pitchFamily="2" charset="-122"/>
                <a:ea typeface="华文中宋" panose="02010600040101010101" pitchFamily="2" charset="-122"/>
                <a:sym typeface="Tw Cen MT"/>
              </a:rPr>
              <a:t>sizeof</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a:solidFill>
                  <a:srgbClr val="1B10FC"/>
                </a:solidFill>
              </a:rPr>
              <a:t> List.</a:t>
            </a:r>
            <a:r>
              <a:rPr lang="en-US" altLang="zh-CN" sz="1800" dirty="0">
                <a:solidFill>
                  <a:srgbClr val="1B10FC"/>
                </a:solidFill>
                <a:latin typeface="华文中宋" panose="02010600040101010101" pitchFamily="2" charset="-122"/>
                <a:ea typeface="华文中宋" panose="02010600040101010101" pitchFamily="2" charset="-122"/>
                <a:sym typeface="Tw Cen MT"/>
              </a:rPr>
              <a:t> MAXNUM );</a:t>
            </a:r>
            <a:endParaRPr lang="zh-CN" altLang="en-US" dirty="0"/>
          </a:p>
        </p:txBody>
      </p:sp>
      <p:cxnSp>
        <p:nvCxnSpPr>
          <p:cNvPr id="16" name="直接箭头连接符 15">
            <a:extLst>
              <a:ext uri="{FF2B5EF4-FFF2-40B4-BE49-F238E27FC236}">
                <a16:creationId xmlns:a16="http://schemas.microsoft.com/office/drawing/2014/main" id="{D71FD7B9-0515-4EB8-B4FA-F46A0F9D1B1B}"/>
              </a:ext>
            </a:extLst>
          </p:cNvPr>
          <p:cNvCxnSpPr/>
          <p:nvPr/>
        </p:nvCxnSpPr>
        <p:spPr bwMode="auto">
          <a:xfrm flipV="1">
            <a:off x="4447713" y="353717"/>
            <a:ext cx="3358778" cy="547378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9297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练一练（</a:t>
            </a:r>
            <a:r>
              <a:rPr lang="zh-CN" altLang="en-US" sz="4400" b="1" dirty="0">
                <a:solidFill>
                  <a:srgbClr val="FF0000"/>
                </a:solidFill>
                <a:latin typeface="-apple-system"/>
              </a:rPr>
              <a:t>顺序线性表课上练</a:t>
            </a:r>
            <a:r>
              <a:rPr lang="zh-CN" altLang="en-US" sz="4400" dirty="0"/>
              <a:t>）</a:t>
            </a:r>
          </a:p>
        </p:txBody>
      </p:sp>
      <p:sp>
        <p:nvSpPr>
          <p:cNvPr id="24" name="矩形 23">
            <a:extLst>
              <a:ext uri="{FF2B5EF4-FFF2-40B4-BE49-F238E27FC236}">
                <a16:creationId xmlns:a16="http://schemas.microsoft.com/office/drawing/2014/main" id="{5AC6B178-D422-4BE9-94BC-3A21EEF290D8}"/>
              </a:ext>
            </a:extLst>
          </p:cNvPr>
          <p:cNvSpPr/>
          <p:nvPr/>
        </p:nvSpPr>
        <p:spPr>
          <a:xfrm>
            <a:off x="532968" y="1392391"/>
            <a:ext cx="8433479" cy="5324535"/>
          </a:xfrm>
          <a:prstGeom prst="rect">
            <a:avLst/>
          </a:prstGeom>
        </p:spPr>
        <p:txBody>
          <a:bodyPr wrap="square">
            <a:spAutoFit/>
          </a:bodyPr>
          <a:lstStyle/>
          <a:p>
            <a:r>
              <a:rPr lang="en-US" altLang="zh-CN" sz="2800" b="1" dirty="0" err="1">
                <a:solidFill>
                  <a:srgbClr val="FF0000"/>
                </a:solidFill>
                <a:latin typeface="-apple-system"/>
              </a:rPr>
              <a:t>Educoder</a:t>
            </a:r>
            <a:r>
              <a:rPr lang="en-US" altLang="zh-CN" sz="2800" b="1" dirty="0">
                <a:solidFill>
                  <a:srgbClr val="FF0000"/>
                </a:solidFill>
                <a:latin typeface="-apple-system"/>
              </a:rPr>
              <a:t> </a:t>
            </a:r>
            <a:r>
              <a:rPr lang="zh-CN" altLang="en-US" sz="2800" b="1" dirty="0">
                <a:solidFill>
                  <a:srgbClr val="FF0000"/>
                </a:solidFill>
                <a:latin typeface="-apple-system"/>
              </a:rPr>
              <a:t>实训项目第一关</a:t>
            </a:r>
            <a:endParaRPr lang="en-US" altLang="zh-CN" sz="2800" b="1" dirty="0">
              <a:solidFill>
                <a:srgbClr val="FF0000"/>
              </a:solidFill>
              <a:latin typeface="-apple-system"/>
            </a:endParaRPr>
          </a:p>
          <a:p>
            <a:r>
              <a:rPr lang="en-US" altLang="zh-CN" sz="2800" b="1" dirty="0">
                <a:solidFill>
                  <a:srgbClr val="1B10FC"/>
                </a:solidFill>
              </a:rPr>
              <a:t>struct </a:t>
            </a:r>
            <a:r>
              <a:rPr lang="en-US" altLang="zh-CN" sz="2800" b="1" dirty="0" err="1">
                <a:solidFill>
                  <a:srgbClr val="1B10FC"/>
                </a:solidFill>
              </a:rPr>
              <a:t>SeqList</a:t>
            </a:r>
            <a:r>
              <a:rPr lang="en-US" altLang="zh-CN" sz="2800" b="1" dirty="0">
                <a:solidFill>
                  <a:srgbClr val="1B10FC"/>
                </a:solidFill>
              </a:rPr>
              <a:t> *</a:t>
            </a:r>
            <a:r>
              <a:rPr lang="en-US" altLang="zh-CN" sz="2800" dirty="0"/>
              <a:t> </a:t>
            </a:r>
            <a:r>
              <a:rPr lang="en-US" altLang="zh-CN" sz="2800" dirty="0" err="1"/>
              <a:t>createNullList_seq</a:t>
            </a:r>
            <a:r>
              <a:rPr lang="en-US" altLang="zh-CN" sz="2800" dirty="0"/>
              <a:t>(int</a:t>
            </a:r>
            <a:r>
              <a:rPr lang="zh-CN" altLang="en-US" sz="2800" dirty="0"/>
              <a:t> </a:t>
            </a:r>
            <a:r>
              <a:rPr lang="en-US" altLang="zh-CN" sz="2800" dirty="0"/>
              <a:t>m)</a:t>
            </a:r>
            <a:endParaRPr lang="zh-CN" altLang="en-US" sz="2800" dirty="0"/>
          </a:p>
          <a:p>
            <a:r>
              <a:rPr lang="en-US" altLang="zh-CN" sz="2800" dirty="0"/>
              <a:t>{//</a:t>
            </a:r>
            <a:r>
              <a:rPr lang="zh-CN" altLang="en-US" sz="2000" dirty="0"/>
              <a:t>填写代码，创建一个空的顺序线性表，能存放的最大元素个数为 </a:t>
            </a:r>
            <a:r>
              <a:rPr lang="en-US" altLang="zh-CN" sz="2000" dirty="0"/>
              <a:t>m</a:t>
            </a:r>
            <a:endParaRPr lang="zh-CN" altLang="en-US" sz="2000" dirty="0"/>
          </a:p>
          <a:p>
            <a:r>
              <a:rPr lang="zh-CN" altLang="en-US" sz="2000" dirty="0"/>
              <a:t> </a:t>
            </a:r>
            <a:r>
              <a:rPr lang="en-US" altLang="zh-CN" sz="2000" dirty="0"/>
              <a:t>//</a:t>
            </a:r>
            <a:r>
              <a:rPr lang="zh-CN" altLang="en-US" sz="2000" dirty="0"/>
              <a:t>若</a:t>
            </a:r>
            <a:r>
              <a:rPr lang="en-US" altLang="zh-CN" sz="2000" dirty="0"/>
              <a:t>m=0</a:t>
            </a:r>
            <a:r>
              <a:rPr lang="zh-CN" altLang="en-US" sz="2000" dirty="0"/>
              <a:t>，则返回</a:t>
            </a:r>
            <a:r>
              <a:rPr lang="en-US" altLang="zh-CN" sz="2000" dirty="0"/>
              <a:t>NULL </a:t>
            </a:r>
          </a:p>
          <a:p>
            <a:endParaRPr lang="zh-CN" altLang="en-US" sz="2000" dirty="0"/>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endParaRPr lang="en-US" altLang="zh-CN" dirty="0">
              <a:solidFill>
                <a:srgbClr val="05101A"/>
              </a:solidFill>
              <a:latin typeface="-apple-system"/>
            </a:endParaRPr>
          </a:p>
          <a:p>
            <a:br>
              <a:rPr lang="zh-CN" altLang="en-US" dirty="0">
                <a:solidFill>
                  <a:srgbClr val="05101A"/>
                </a:solidFill>
                <a:latin typeface="-apple-system"/>
              </a:rPr>
            </a:br>
            <a:endParaRPr lang="en-US" altLang="zh-CN" dirty="0">
              <a:solidFill>
                <a:srgbClr val="05101A"/>
              </a:solidFill>
              <a:latin typeface="-apple-system"/>
            </a:endParaRPr>
          </a:p>
          <a:p>
            <a:r>
              <a:rPr lang="en-US" altLang="zh-CN" dirty="0">
                <a:solidFill>
                  <a:srgbClr val="05101A"/>
                </a:solidFill>
                <a:latin typeface="-apple-system"/>
              </a:rPr>
              <a:t>}</a:t>
            </a:r>
            <a:endParaRPr lang="zh-CN" altLang="en-US" dirty="0"/>
          </a:p>
        </p:txBody>
      </p:sp>
      <p:sp>
        <p:nvSpPr>
          <p:cNvPr id="5" name="矩形 4">
            <a:extLst>
              <a:ext uri="{FF2B5EF4-FFF2-40B4-BE49-F238E27FC236}">
                <a16:creationId xmlns:a16="http://schemas.microsoft.com/office/drawing/2014/main" id="{5BF16FBF-C0D1-4865-BF81-3BADA1D4C496}"/>
              </a:ext>
            </a:extLst>
          </p:cNvPr>
          <p:cNvSpPr/>
          <p:nvPr/>
        </p:nvSpPr>
        <p:spPr>
          <a:xfrm>
            <a:off x="710551" y="3065762"/>
            <a:ext cx="7951498" cy="1928733"/>
          </a:xfrm>
          <a:prstGeom prst="rect">
            <a:avLst/>
          </a:prstGeom>
          <a:solidFill>
            <a:schemeClr val="tx2">
              <a:lumMod val="20000"/>
              <a:lumOff val="80000"/>
            </a:schemeClr>
          </a:solidFill>
        </p:spPr>
        <p:txBody>
          <a:bodyPr wrap="square">
            <a:spAutoFit/>
          </a:bodyPr>
          <a:lstStyle/>
          <a:p>
            <a:pPr marL="0" indent="0">
              <a:lnSpc>
                <a:spcPts val="2500"/>
              </a:lnSpc>
              <a:buNone/>
            </a:pPr>
            <a:r>
              <a:rPr lang="zh-CN" altLang="en-US" b="1" dirty="0">
                <a:solidFill>
                  <a:srgbClr val="1B10FC"/>
                </a:solidFill>
              </a:rPr>
              <a:t>我们能不能这样做</a:t>
            </a:r>
            <a:r>
              <a:rPr lang="en-US" altLang="zh-CN" b="1" dirty="0">
                <a:solidFill>
                  <a:srgbClr val="1B10FC"/>
                </a:solidFill>
              </a:rPr>
              <a:t> </a:t>
            </a:r>
          </a:p>
          <a:p>
            <a:pPr marL="0" indent="0">
              <a:lnSpc>
                <a:spcPts val="2500"/>
              </a:lnSpc>
              <a:buNone/>
            </a:pPr>
            <a:r>
              <a:rPr lang="en-US" altLang="zh-CN" b="1" dirty="0">
                <a:solidFill>
                  <a:srgbClr val="1B10FC"/>
                </a:solidFill>
              </a:rPr>
              <a:t>struct </a:t>
            </a:r>
            <a:r>
              <a:rPr lang="en-US" altLang="zh-CN" b="1" dirty="0" err="1">
                <a:solidFill>
                  <a:srgbClr val="1B10FC"/>
                </a:solidFill>
              </a:rPr>
              <a:t>SeqList</a:t>
            </a:r>
            <a:r>
              <a:rPr lang="en-US" altLang="zh-CN" b="1" dirty="0">
                <a:solidFill>
                  <a:srgbClr val="1B10FC"/>
                </a:solidFill>
              </a:rPr>
              <a:t> list;</a:t>
            </a:r>
          </a:p>
          <a:p>
            <a:pPr marL="0" indent="0">
              <a:lnSpc>
                <a:spcPts val="2500"/>
              </a:lnSpc>
              <a:buNone/>
            </a:pPr>
            <a:r>
              <a:rPr lang="en-US" altLang="zh-CN" b="1" dirty="0">
                <a:solidFill>
                  <a:srgbClr val="1B10FC"/>
                </a:solidFill>
              </a:rPr>
              <a:t>List.</a:t>
            </a:r>
            <a:r>
              <a:rPr lang="en-US" altLang="zh-CN" sz="1800" dirty="0">
                <a:solidFill>
                  <a:srgbClr val="1B10FC"/>
                </a:solidFill>
                <a:latin typeface="华文中宋" panose="02010600040101010101" pitchFamily="2" charset="-122"/>
                <a:ea typeface="华文中宋" panose="02010600040101010101" pitchFamily="2" charset="-122"/>
                <a:sym typeface="Tw Cen MT"/>
              </a:rPr>
              <a:t> MAXNUM = m;</a:t>
            </a:r>
          </a:p>
          <a:p>
            <a:pPr marL="0" indent="0">
              <a:lnSpc>
                <a:spcPts val="2500"/>
              </a:lnSpc>
              <a:buNone/>
            </a:pPr>
            <a:r>
              <a:rPr lang="en-US" altLang="zh-CN" b="1" dirty="0" err="1">
                <a:solidFill>
                  <a:srgbClr val="1B10FC"/>
                </a:solidFill>
                <a:latin typeface="华文中宋" panose="02010600040101010101" pitchFamily="2" charset="-122"/>
                <a:ea typeface="华文中宋" panose="02010600040101010101" pitchFamily="2" charset="-122"/>
                <a:sym typeface="Tw Cen MT"/>
              </a:rPr>
              <a:t>List.curNum</a:t>
            </a:r>
            <a:r>
              <a:rPr lang="en-US" altLang="zh-CN" b="1" dirty="0">
                <a:solidFill>
                  <a:srgbClr val="1B10FC"/>
                </a:solidFill>
                <a:latin typeface="华文中宋" panose="02010600040101010101" pitchFamily="2" charset="-122"/>
                <a:ea typeface="华文中宋" panose="02010600040101010101" pitchFamily="2" charset="-122"/>
                <a:sym typeface="Tw Cen MT"/>
              </a:rPr>
              <a:t> = 0;</a:t>
            </a:r>
          </a:p>
          <a:p>
            <a:r>
              <a:rPr lang="en-US" altLang="zh-CN" b="1" dirty="0" err="1">
                <a:solidFill>
                  <a:srgbClr val="1B10FC"/>
                </a:solidFill>
                <a:latin typeface="华文中宋" panose="02010600040101010101" pitchFamily="2" charset="-122"/>
                <a:ea typeface="华文中宋" panose="02010600040101010101" pitchFamily="2" charset="-122"/>
                <a:sym typeface="Tw Cen MT"/>
              </a:rPr>
              <a:t>List.element</a:t>
            </a:r>
            <a:r>
              <a:rPr lang="en-US" altLang="zh-CN" b="1" dirty="0">
                <a:solidFill>
                  <a:srgbClr val="1B10FC"/>
                </a:solidFill>
                <a:latin typeface="华文中宋" panose="02010600040101010101" pitchFamily="2" charset="-122"/>
                <a:ea typeface="华文中宋" panose="02010600040101010101" pitchFamily="2" charset="-122"/>
                <a:sym typeface="Tw Cen MT"/>
              </a:rPr>
              <a:t> = (</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*)Malloc(</a:t>
            </a:r>
            <a:r>
              <a:rPr lang="en-US" altLang="zh-CN" b="1" dirty="0" err="1">
                <a:solidFill>
                  <a:srgbClr val="1B10FC"/>
                </a:solidFill>
                <a:latin typeface="华文中宋" panose="02010600040101010101" pitchFamily="2" charset="-122"/>
                <a:ea typeface="华文中宋" panose="02010600040101010101" pitchFamily="2" charset="-122"/>
                <a:sym typeface="Tw Cen MT"/>
              </a:rPr>
              <a:t>sizeof</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a:solidFill>
                  <a:srgbClr val="1B10FC"/>
                </a:solidFill>
              </a:rPr>
              <a:t> List.</a:t>
            </a:r>
            <a:r>
              <a:rPr lang="en-US" altLang="zh-CN" dirty="0">
                <a:solidFill>
                  <a:srgbClr val="1B10FC"/>
                </a:solidFill>
                <a:latin typeface="华文中宋" panose="02010600040101010101" pitchFamily="2" charset="-122"/>
                <a:ea typeface="华文中宋" panose="02010600040101010101" pitchFamily="2" charset="-122"/>
                <a:sym typeface="Tw Cen MT"/>
              </a:rPr>
              <a:t> MAXNUM );</a:t>
            </a:r>
          </a:p>
          <a:p>
            <a:r>
              <a:rPr lang="en-US" altLang="zh-CN" dirty="0">
                <a:solidFill>
                  <a:srgbClr val="1B10FC"/>
                </a:solidFill>
                <a:latin typeface="华文中宋" panose="02010600040101010101" pitchFamily="2" charset="-122"/>
                <a:ea typeface="华文中宋" panose="02010600040101010101" pitchFamily="2" charset="-122"/>
                <a:sym typeface="Tw Cen MT"/>
              </a:rPr>
              <a:t>return list;</a:t>
            </a:r>
            <a:endParaRPr lang="zh-CN" altLang="en-US" dirty="0"/>
          </a:p>
        </p:txBody>
      </p:sp>
      <p:sp>
        <p:nvSpPr>
          <p:cNvPr id="6" name="矩形 5">
            <a:extLst>
              <a:ext uri="{FF2B5EF4-FFF2-40B4-BE49-F238E27FC236}">
                <a16:creationId xmlns:a16="http://schemas.microsoft.com/office/drawing/2014/main" id="{24EFAA86-033E-474B-A318-6568A56F4640}"/>
              </a:ext>
            </a:extLst>
          </p:cNvPr>
          <p:cNvSpPr/>
          <p:nvPr/>
        </p:nvSpPr>
        <p:spPr>
          <a:xfrm>
            <a:off x="710551" y="3099119"/>
            <a:ext cx="7951498" cy="3167534"/>
          </a:xfrm>
          <a:prstGeom prst="rect">
            <a:avLst/>
          </a:prstGeom>
          <a:solidFill>
            <a:schemeClr val="tx2">
              <a:lumMod val="20000"/>
              <a:lumOff val="80000"/>
            </a:schemeClr>
          </a:solidFill>
        </p:spPr>
        <p:txBody>
          <a:bodyPr wrap="square">
            <a:spAutoFit/>
          </a:bodyPr>
          <a:lstStyle/>
          <a:p>
            <a:pPr marL="0" indent="0">
              <a:lnSpc>
                <a:spcPts val="2500"/>
              </a:lnSpc>
              <a:buNone/>
            </a:pPr>
            <a:r>
              <a:rPr lang="en-US" altLang="zh-CN" b="1" dirty="0">
                <a:solidFill>
                  <a:srgbClr val="1B10FC"/>
                </a:solidFill>
              </a:rPr>
              <a:t>//</a:t>
            </a:r>
          </a:p>
          <a:p>
            <a:pPr marL="0" indent="0">
              <a:lnSpc>
                <a:spcPts val="2500"/>
              </a:lnSpc>
              <a:buNone/>
            </a:pPr>
            <a:r>
              <a:rPr lang="en-US" altLang="zh-CN" b="1" dirty="0">
                <a:solidFill>
                  <a:srgbClr val="1B10FC"/>
                </a:solidFill>
              </a:rPr>
              <a:t>if(m == 0) return null;</a:t>
            </a:r>
          </a:p>
          <a:p>
            <a:pPr marL="0" indent="0">
              <a:lnSpc>
                <a:spcPts val="2500"/>
              </a:lnSpc>
              <a:buNone/>
            </a:pPr>
            <a:r>
              <a:rPr lang="en-US" altLang="zh-CN" b="1" dirty="0">
                <a:solidFill>
                  <a:srgbClr val="1B10FC"/>
                </a:solidFill>
              </a:rPr>
              <a:t>struct </a:t>
            </a:r>
            <a:r>
              <a:rPr lang="en-US" altLang="zh-CN" b="1" dirty="0" err="1">
                <a:solidFill>
                  <a:srgbClr val="1B10FC"/>
                </a:solidFill>
              </a:rPr>
              <a:t>SeqList</a:t>
            </a:r>
            <a:r>
              <a:rPr lang="en-US" altLang="zh-CN" b="1" dirty="0">
                <a:solidFill>
                  <a:srgbClr val="1B10FC"/>
                </a:solidFill>
              </a:rPr>
              <a:t> *list;</a:t>
            </a:r>
          </a:p>
          <a:p>
            <a:pPr marL="0" indent="0">
              <a:lnSpc>
                <a:spcPts val="2500"/>
              </a:lnSpc>
              <a:buNone/>
            </a:pPr>
            <a:endParaRPr lang="en-US" altLang="zh-CN" b="1" dirty="0">
              <a:solidFill>
                <a:srgbClr val="1B10FC"/>
              </a:solidFill>
            </a:endParaRPr>
          </a:p>
          <a:p>
            <a:pPr marL="0" indent="0">
              <a:lnSpc>
                <a:spcPts val="2500"/>
              </a:lnSpc>
              <a:buNone/>
            </a:pPr>
            <a:endParaRPr lang="en-US" altLang="zh-CN" b="1" dirty="0">
              <a:solidFill>
                <a:srgbClr val="1B10FC"/>
              </a:solidFill>
            </a:endParaRPr>
          </a:p>
          <a:p>
            <a:pPr marL="0" indent="0">
              <a:lnSpc>
                <a:spcPts val="2500"/>
              </a:lnSpc>
              <a:buNone/>
            </a:pPr>
            <a:r>
              <a:rPr lang="en-US" altLang="zh-CN" b="1" dirty="0">
                <a:solidFill>
                  <a:srgbClr val="1B10FC"/>
                </a:solidFill>
              </a:rPr>
              <a:t>List-&gt;</a:t>
            </a:r>
            <a:r>
              <a:rPr lang="en-US" altLang="zh-CN" sz="1800" dirty="0">
                <a:solidFill>
                  <a:srgbClr val="1B10FC"/>
                </a:solidFill>
                <a:latin typeface="华文中宋" panose="02010600040101010101" pitchFamily="2" charset="-122"/>
                <a:ea typeface="华文中宋" panose="02010600040101010101" pitchFamily="2" charset="-122"/>
                <a:sym typeface="Tw Cen MT"/>
              </a:rPr>
              <a:t>MAXNUM = m;</a:t>
            </a:r>
          </a:p>
          <a:p>
            <a:pPr marL="0" indent="0">
              <a:lnSpc>
                <a:spcPts val="2500"/>
              </a:lnSpc>
              <a:buNone/>
            </a:pPr>
            <a:r>
              <a:rPr lang="en-US" altLang="zh-CN" b="1" dirty="0">
                <a:solidFill>
                  <a:srgbClr val="1B10FC"/>
                </a:solidFill>
                <a:latin typeface="华文中宋" panose="02010600040101010101" pitchFamily="2" charset="-122"/>
                <a:ea typeface="华文中宋" panose="02010600040101010101" pitchFamily="2" charset="-122"/>
                <a:sym typeface="Tw Cen MT"/>
              </a:rPr>
              <a:t>List-&gt;</a:t>
            </a:r>
            <a:r>
              <a:rPr lang="en-US" altLang="zh-CN" b="1" dirty="0" err="1">
                <a:solidFill>
                  <a:srgbClr val="1B10FC"/>
                </a:solidFill>
                <a:latin typeface="华文中宋" panose="02010600040101010101" pitchFamily="2" charset="-122"/>
                <a:ea typeface="华文中宋" panose="02010600040101010101" pitchFamily="2" charset="-122"/>
                <a:sym typeface="Tw Cen MT"/>
              </a:rPr>
              <a:t>curNum</a:t>
            </a:r>
            <a:r>
              <a:rPr lang="en-US" altLang="zh-CN" b="1" dirty="0">
                <a:solidFill>
                  <a:srgbClr val="1B10FC"/>
                </a:solidFill>
                <a:latin typeface="华文中宋" panose="02010600040101010101" pitchFamily="2" charset="-122"/>
                <a:ea typeface="华文中宋" panose="02010600040101010101" pitchFamily="2" charset="-122"/>
                <a:sym typeface="Tw Cen MT"/>
              </a:rPr>
              <a:t> = 0;</a:t>
            </a:r>
          </a:p>
          <a:p>
            <a:r>
              <a:rPr lang="en-US" altLang="zh-CN" b="1" dirty="0">
                <a:solidFill>
                  <a:srgbClr val="1B10FC"/>
                </a:solidFill>
                <a:latin typeface="华文中宋" panose="02010600040101010101" pitchFamily="2" charset="-122"/>
                <a:ea typeface="华文中宋" panose="02010600040101010101" pitchFamily="2" charset="-122"/>
                <a:sym typeface="Tw Cen MT"/>
              </a:rPr>
              <a:t>List-&gt;element = (</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*)Malloc(</a:t>
            </a:r>
            <a:r>
              <a:rPr lang="en-US" altLang="zh-CN" b="1" dirty="0" err="1">
                <a:solidFill>
                  <a:srgbClr val="1B10FC"/>
                </a:solidFill>
                <a:latin typeface="华文中宋" panose="02010600040101010101" pitchFamily="2" charset="-122"/>
                <a:ea typeface="华文中宋" panose="02010600040101010101" pitchFamily="2" charset="-122"/>
                <a:sym typeface="Tw Cen MT"/>
              </a:rPr>
              <a:t>sizeof</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err="1">
                <a:solidFill>
                  <a:srgbClr val="1B10FC"/>
                </a:solidFill>
                <a:latin typeface="华文中宋" panose="02010600040101010101" pitchFamily="2" charset="-122"/>
                <a:ea typeface="华文中宋" panose="02010600040101010101" pitchFamily="2" charset="-122"/>
                <a:sym typeface="Tw Cen MT"/>
              </a:rPr>
              <a:t>DataType</a:t>
            </a:r>
            <a:r>
              <a:rPr lang="en-US" altLang="zh-CN" b="1" dirty="0">
                <a:solidFill>
                  <a:srgbClr val="1B10FC"/>
                </a:solidFill>
                <a:latin typeface="华文中宋" panose="02010600040101010101" pitchFamily="2" charset="-122"/>
                <a:ea typeface="华文中宋" panose="02010600040101010101" pitchFamily="2" charset="-122"/>
                <a:sym typeface="Tw Cen MT"/>
              </a:rPr>
              <a:t>)*</a:t>
            </a:r>
            <a:r>
              <a:rPr lang="en-US" altLang="zh-CN" b="1" dirty="0">
                <a:solidFill>
                  <a:srgbClr val="1B10FC"/>
                </a:solidFill>
              </a:rPr>
              <a:t> List</a:t>
            </a:r>
            <a:r>
              <a:rPr lang="en-US" altLang="zh-CN" dirty="0">
                <a:solidFill>
                  <a:srgbClr val="1B10FC"/>
                </a:solidFill>
                <a:latin typeface="华文中宋" panose="02010600040101010101" pitchFamily="2" charset="-122"/>
                <a:ea typeface="华文中宋" panose="02010600040101010101" pitchFamily="2" charset="-122"/>
                <a:sym typeface="Tw Cen MT"/>
              </a:rPr>
              <a:t>-&gt;MAXNUM );</a:t>
            </a:r>
          </a:p>
          <a:p>
            <a:r>
              <a:rPr lang="en-US" altLang="zh-CN" dirty="0">
                <a:solidFill>
                  <a:srgbClr val="1B10FC"/>
                </a:solidFill>
                <a:latin typeface="华文中宋" panose="02010600040101010101" pitchFamily="2" charset="-122"/>
                <a:ea typeface="华文中宋" panose="02010600040101010101" pitchFamily="2" charset="-122"/>
                <a:sym typeface="Tw Cen MT"/>
              </a:rPr>
              <a:t>return list;</a:t>
            </a:r>
            <a:endParaRPr lang="zh-CN" altLang="en-US" dirty="0"/>
          </a:p>
        </p:txBody>
      </p:sp>
      <p:sp>
        <p:nvSpPr>
          <p:cNvPr id="8" name="标题 1">
            <a:extLst>
              <a:ext uri="{FF2B5EF4-FFF2-40B4-BE49-F238E27FC236}">
                <a16:creationId xmlns:a16="http://schemas.microsoft.com/office/drawing/2014/main" id="{9092B801-02AF-420F-A608-F8A9140F1722}"/>
              </a:ext>
            </a:extLst>
          </p:cNvPr>
          <p:cNvSpPr txBox="1">
            <a:spLocks/>
          </p:cNvSpPr>
          <p:nvPr/>
        </p:nvSpPr>
        <p:spPr bwMode="auto">
          <a:xfrm>
            <a:off x="627356" y="4054658"/>
            <a:ext cx="8153400" cy="7127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华文新魏" panose="02010800040101010101" pitchFamily="2" charset="-122"/>
                <a:ea typeface="华文新魏" panose="02010800040101010101" pitchFamily="2" charset="-122"/>
                <a:cs typeface="+mj-cs"/>
                <a:sym typeface="Tw Cen MT"/>
              </a:defRPr>
            </a:lvl1pPr>
            <a:lvl2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2pPr>
            <a:lvl3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3pPr>
            <a:lvl4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4pPr>
            <a:lvl5pPr algn="l" rtl="0" eaLnBrk="0" fontAlgn="base" hangingPunct="0">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a:defRPr>
            </a:lvl5pPr>
            <a:lvl6pPr marL="4572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ea typeface="华文仿宋" panose="02010600040101010101" pitchFamily="2" charset="-122"/>
                <a:sym typeface="Tw Cen MT" panose="020B0602020104020603" pitchFamily="34" charset="0"/>
              </a:defRPr>
            </a:lvl9pPr>
          </a:lstStyle>
          <a:p>
            <a:pPr defTabSz="914400"/>
            <a:r>
              <a:rPr lang="en-US" altLang="zh-CN" sz="2000" b="1" dirty="0">
                <a:solidFill>
                  <a:srgbClr val="C00000"/>
                </a:solidFill>
              </a:rPr>
              <a:t>List = (struct </a:t>
            </a:r>
            <a:r>
              <a:rPr lang="en-US" altLang="zh-CN" sz="2000" b="1" dirty="0" err="1">
                <a:solidFill>
                  <a:srgbClr val="C00000"/>
                </a:solidFill>
              </a:rPr>
              <a:t>SeqList</a:t>
            </a:r>
            <a:r>
              <a:rPr lang="en-US" altLang="zh-CN" sz="2000" b="1" dirty="0">
                <a:solidFill>
                  <a:srgbClr val="C00000"/>
                </a:solidFill>
              </a:rPr>
              <a:t> *)malloc(</a:t>
            </a:r>
            <a:r>
              <a:rPr lang="en-US" altLang="zh-CN" sz="2000" b="1" dirty="0" err="1">
                <a:solidFill>
                  <a:srgbClr val="C00000"/>
                </a:solidFill>
              </a:rPr>
              <a:t>sizeof</a:t>
            </a:r>
            <a:r>
              <a:rPr lang="en-US" altLang="zh-CN" sz="2000" b="1" dirty="0">
                <a:solidFill>
                  <a:srgbClr val="C00000"/>
                </a:solidFill>
              </a:rPr>
              <a:t>(struct </a:t>
            </a:r>
            <a:r>
              <a:rPr lang="en-US" altLang="zh-CN" sz="2000" b="1" dirty="0" err="1">
                <a:solidFill>
                  <a:srgbClr val="C00000"/>
                </a:solidFill>
              </a:rPr>
              <a:t>SeqList</a:t>
            </a:r>
            <a:r>
              <a:rPr lang="en-US" altLang="zh-CN" sz="2000" b="1" dirty="0">
                <a:solidFill>
                  <a:srgbClr val="C00000"/>
                </a:solidFill>
              </a:rPr>
              <a:t> ));</a:t>
            </a:r>
            <a:endParaRPr lang="zh-CN" altLang="en-US" sz="2000" b="1" dirty="0">
              <a:solidFill>
                <a:srgbClr val="C00000"/>
              </a:solidFill>
            </a:endParaRPr>
          </a:p>
        </p:txBody>
      </p:sp>
    </p:spTree>
    <p:extLst>
      <p:ext uri="{BB962C8B-B14F-4D97-AF65-F5344CB8AC3E}">
        <p14:creationId xmlns:p14="http://schemas.microsoft.com/office/powerpoint/2010/main" val="31218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创建空的顺序表</a:t>
            </a:r>
            <a:endParaRPr lang="en-US" altLang="zh-CN" sz="4400" dirty="0"/>
          </a:p>
        </p:txBody>
      </p:sp>
      <p:sp>
        <p:nvSpPr>
          <p:cNvPr id="4" name="矩形 3"/>
          <p:cNvSpPr/>
          <p:nvPr/>
        </p:nvSpPr>
        <p:spPr>
          <a:xfrm>
            <a:off x="490564" y="1485293"/>
            <a:ext cx="7795892" cy="4606389"/>
          </a:xfrm>
          <a:prstGeom prst="rect">
            <a:avLst/>
          </a:prstGeom>
          <a:solidFill>
            <a:schemeClr val="tx1">
              <a:lumMod val="20000"/>
              <a:lumOff val="80000"/>
            </a:schemeClr>
          </a:solidFill>
        </p:spPr>
        <p:txBody>
          <a:bodyPr wrap="square">
            <a:spAutoFit/>
          </a:bodyPr>
          <a:lstStyle/>
          <a:p>
            <a:pPr eaLnBrk="1" hangingPunct="1">
              <a:lnSpc>
                <a:spcPts val="2200"/>
              </a:lnSpc>
            </a:pPr>
            <a:r>
              <a:rPr lang="en-US" altLang="zh-CN" dirty="0" err="1">
                <a:solidFill>
                  <a:srgbClr val="1818E8"/>
                </a:solidFill>
                <a:latin typeface="华文中宋" panose="02010600040101010101" pitchFamily="2" charset="-122"/>
                <a:ea typeface="华文中宋" panose="02010600040101010101" pitchFamily="2" charset="-122"/>
              </a:rPr>
              <a:t>PSeqList</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createNullList_seq</a:t>
            </a: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int</a:t>
            </a:r>
            <a:r>
              <a:rPr lang="en-US" altLang="zh-CN" dirty="0">
                <a:latin typeface="华文中宋" panose="02010600040101010101" pitchFamily="2" charset="-122"/>
                <a:ea typeface="华文中宋" panose="02010600040101010101" pitchFamily="2" charset="-122"/>
              </a:rPr>
              <a:t> m)</a:t>
            </a:r>
          </a:p>
          <a:p>
            <a:pPr eaLnBrk="1" hangingPunct="1">
              <a:lnSpc>
                <a:spcPts val="2200"/>
              </a:lnSpc>
            </a:pPr>
            <a:r>
              <a:rPr lang="en-US" altLang="zh-CN" dirty="0">
                <a:latin typeface="华文中宋" panose="02010600040101010101" pitchFamily="2" charset="-122"/>
                <a:ea typeface="华文中宋" panose="02010600040101010101" pitchFamily="2" charset="-122"/>
              </a:rPr>
              <a:t>{</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err="1">
                <a:solidFill>
                  <a:srgbClr val="1818E8"/>
                </a:solidFill>
                <a:latin typeface="华文中宋" panose="02010600040101010101" pitchFamily="2" charset="-122"/>
                <a:ea typeface="华文中宋" panose="02010600040101010101" pitchFamily="2" charset="-122"/>
              </a:rPr>
              <a:t>PSeqList</a:t>
            </a:r>
            <a:r>
              <a:rPr lang="en-US" altLang="zh-CN" dirty="0">
                <a:solidFill>
                  <a:srgbClr val="1818E8"/>
                </a:solidFill>
                <a:latin typeface="华文中宋" panose="02010600040101010101" pitchFamily="2" charset="-122"/>
                <a:ea typeface="华文中宋" panose="02010600040101010101" pitchFamily="2" charset="-122"/>
              </a:rPr>
              <a:t> </a:t>
            </a:r>
            <a:r>
              <a:rPr lang="en-US" altLang="zh-CN" dirty="0" err="1">
                <a:solidFill>
                  <a:srgbClr val="1818E8"/>
                </a:solidFill>
                <a:latin typeface="华文中宋" panose="02010600040101010101" pitchFamily="2" charset="-122"/>
                <a:ea typeface="华文中宋" panose="02010600040101010101" pitchFamily="2" charset="-122"/>
              </a:rPr>
              <a:t>palist</a:t>
            </a:r>
            <a:r>
              <a:rPr lang="en-US" altLang="zh-CN" dirty="0">
                <a:solidFill>
                  <a:srgbClr val="1818E8"/>
                </a:solidFill>
                <a:latin typeface="华文中宋" panose="02010600040101010101" pitchFamily="2" charset="-122"/>
                <a:ea typeface="华文中宋" panose="02010600040101010101" pitchFamily="2" charset="-122"/>
              </a:rPr>
              <a:t> </a:t>
            </a:r>
            <a:r>
              <a:rPr lang="en-US" altLang="zh-CN" dirty="0">
                <a:solidFill>
                  <a:srgbClr val="FF0000"/>
                </a:solidFill>
                <a:latin typeface="华文中宋" panose="02010600040101010101" pitchFamily="2" charset="-122"/>
                <a:ea typeface="华文中宋" panose="02010600040101010101" pitchFamily="2" charset="-122"/>
              </a:rPr>
              <a:t>= (</a:t>
            </a:r>
            <a:r>
              <a:rPr lang="en-US" altLang="zh-CN" dirty="0" err="1">
                <a:solidFill>
                  <a:srgbClr val="FF0000"/>
                </a:solidFill>
                <a:latin typeface="华文中宋" panose="02010600040101010101" pitchFamily="2" charset="-122"/>
                <a:ea typeface="华文中宋" panose="02010600040101010101" pitchFamily="2" charset="-122"/>
              </a:rPr>
              <a:t>PSeqList</a:t>
            </a:r>
            <a:r>
              <a:rPr lang="en-US" altLang="zh-CN" dirty="0">
                <a:solidFill>
                  <a:srgbClr val="FF0000"/>
                </a:solidFill>
                <a:latin typeface="华文中宋" panose="02010600040101010101" pitchFamily="2" charset="-122"/>
                <a:ea typeface="华文中宋" panose="02010600040101010101" pitchFamily="2" charset="-122"/>
              </a:rPr>
              <a:t>) </a:t>
            </a:r>
            <a:r>
              <a:rPr lang="en-US" altLang="zh-CN" dirty="0" err="1">
                <a:solidFill>
                  <a:srgbClr val="FF0000"/>
                </a:solidFill>
                <a:latin typeface="华文中宋" panose="02010600040101010101" pitchFamily="2" charset="-122"/>
                <a:ea typeface="华文中宋" panose="02010600040101010101" pitchFamily="2" charset="-122"/>
              </a:rPr>
              <a:t>malloc</a:t>
            </a:r>
            <a:r>
              <a:rPr lang="en-US" altLang="zh-CN" dirty="0">
                <a:solidFill>
                  <a:srgbClr val="FF0000"/>
                </a:solidFill>
                <a:latin typeface="华文中宋" panose="02010600040101010101" pitchFamily="2" charset="-122"/>
                <a:ea typeface="华文中宋" panose="02010600040101010101" pitchFamily="2" charset="-122"/>
              </a:rPr>
              <a:t> ( </a:t>
            </a:r>
            <a:r>
              <a:rPr lang="en-US" altLang="zh-CN" dirty="0" err="1">
                <a:solidFill>
                  <a:srgbClr val="FF0000"/>
                </a:solidFill>
                <a:latin typeface="华文中宋" panose="02010600040101010101" pitchFamily="2" charset="-122"/>
                <a:ea typeface="华文中宋" panose="02010600040101010101" pitchFamily="2" charset="-122"/>
              </a:rPr>
              <a:t>sizeof</a:t>
            </a:r>
            <a:r>
              <a:rPr lang="en-US" altLang="zh-CN" dirty="0">
                <a:solidFill>
                  <a:srgbClr val="FF0000"/>
                </a:solidFill>
                <a:latin typeface="华文中宋" panose="02010600040101010101" pitchFamily="2" charset="-122"/>
                <a:ea typeface="华文中宋" panose="02010600040101010101" pitchFamily="2" charset="-122"/>
              </a:rPr>
              <a:t> (</a:t>
            </a:r>
            <a:r>
              <a:rPr lang="en-US" altLang="zh-CN" dirty="0" err="1">
                <a:solidFill>
                  <a:srgbClr val="FF0000"/>
                </a:solidFill>
                <a:latin typeface="华文中宋" panose="02010600040101010101" pitchFamily="2" charset="-122"/>
                <a:ea typeface="华文中宋" panose="02010600040101010101" pitchFamily="2" charset="-122"/>
              </a:rPr>
              <a:t>struct</a:t>
            </a:r>
            <a:r>
              <a:rPr lang="en-US" altLang="zh-CN" dirty="0">
                <a:solidFill>
                  <a:srgbClr val="FF0000"/>
                </a:solidFill>
                <a:latin typeface="华文中宋" panose="02010600040101010101" pitchFamily="2" charset="-122"/>
                <a:ea typeface="华文中宋" panose="02010600040101010101" pitchFamily="2" charset="-122"/>
              </a:rPr>
              <a:t> </a:t>
            </a:r>
            <a:r>
              <a:rPr lang="en-US" altLang="zh-CN" dirty="0" err="1">
                <a:solidFill>
                  <a:srgbClr val="FF0000"/>
                </a:solidFill>
                <a:latin typeface="华文中宋" panose="02010600040101010101" pitchFamily="2" charset="-122"/>
                <a:ea typeface="华文中宋" panose="02010600040101010101" pitchFamily="2" charset="-122"/>
              </a:rPr>
              <a:t>SeqList</a:t>
            </a:r>
            <a:r>
              <a:rPr lang="en-US" altLang="zh-CN" dirty="0">
                <a:solidFill>
                  <a:srgbClr val="FF0000"/>
                </a:solidFill>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if ( </a:t>
            </a:r>
            <a:r>
              <a:rPr lang="en-US" altLang="zh-CN" dirty="0" err="1">
                <a:latin typeface="华文中宋" panose="02010600040101010101" pitchFamily="2" charset="-122"/>
                <a:ea typeface="华文中宋" panose="02010600040101010101" pitchFamily="2" charset="-122"/>
              </a:rPr>
              <a:t>palist</a:t>
            </a:r>
            <a:r>
              <a:rPr lang="en-US" altLang="zh-CN" dirty="0">
                <a:latin typeface="华文中宋" panose="02010600040101010101" pitchFamily="2" charset="-122"/>
                <a:ea typeface="华文中宋" panose="02010600040101010101" pitchFamily="2" charset="-122"/>
              </a:rPr>
              <a:t>!=NULL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palist</a:t>
            </a:r>
            <a:r>
              <a:rPr lang="en-US" altLang="zh-CN" dirty="0">
                <a:latin typeface="华文中宋" panose="02010600040101010101" pitchFamily="2" charset="-122"/>
                <a:ea typeface="华文中宋" panose="02010600040101010101" pitchFamily="2" charset="-122"/>
              </a:rPr>
              <a:t>-&gt;element</a:t>
            </a:r>
            <a:r>
              <a:rPr lang="en-US" altLang="zh-CN" dirty="0">
                <a:solidFill>
                  <a:srgbClr val="FF0000"/>
                </a:solidFill>
                <a:latin typeface="华文中宋" panose="02010600040101010101" pitchFamily="2" charset="-122"/>
                <a:ea typeface="华文中宋" panose="02010600040101010101" pitchFamily="2" charset="-122"/>
              </a:rPr>
              <a:t>= ( </a:t>
            </a:r>
            <a:r>
              <a:rPr lang="en-US" altLang="zh-CN" dirty="0" err="1">
                <a:solidFill>
                  <a:srgbClr val="FF0000"/>
                </a:solidFill>
                <a:latin typeface="华文中宋" panose="02010600040101010101" pitchFamily="2" charset="-122"/>
                <a:ea typeface="华文中宋" panose="02010600040101010101" pitchFamily="2" charset="-122"/>
              </a:rPr>
              <a:t>DataType</a:t>
            </a:r>
            <a:r>
              <a:rPr lang="en-US" altLang="zh-CN" dirty="0">
                <a:solidFill>
                  <a:srgbClr val="FF0000"/>
                </a:solidFill>
                <a:latin typeface="华文中宋" panose="02010600040101010101" pitchFamily="2" charset="-122"/>
                <a:ea typeface="华文中宋" panose="02010600040101010101" pitchFamily="2" charset="-122"/>
              </a:rPr>
              <a:t> * ) </a:t>
            </a:r>
            <a:r>
              <a:rPr lang="en-US" altLang="zh-CN" dirty="0" err="1">
                <a:solidFill>
                  <a:srgbClr val="FF0000"/>
                </a:solidFill>
                <a:latin typeface="华文中宋" panose="02010600040101010101" pitchFamily="2" charset="-122"/>
                <a:ea typeface="华文中宋" panose="02010600040101010101" pitchFamily="2" charset="-122"/>
              </a:rPr>
              <a:t>malloc</a:t>
            </a:r>
            <a:r>
              <a:rPr lang="en-US" altLang="zh-CN" dirty="0">
                <a:solidFill>
                  <a:srgbClr val="FF0000"/>
                </a:solidFill>
                <a:latin typeface="华文中宋" panose="02010600040101010101" pitchFamily="2" charset="-122"/>
                <a:ea typeface="华文中宋" panose="02010600040101010101" pitchFamily="2" charset="-122"/>
              </a:rPr>
              <a:t> (</a:t>
            </a:r>
            <a:r>
              <a:rPr lang="en-US" altLang="zh-CN" dirty="0" err="1">
                <a:solidFill>
                  <a:srgbClr val="FF0000"/>
                </a:solidFill>
                <a:latin typeface="华文中宋" panose="02010600040101010101" pitchFamily="2" charset="-122"/>
                <a:ea typeface="华文中宋" panose="02010600040101010101" pitchFamily="2" charset="-122"/>
              </a:rPr>
              <a:t>sizeof</a:t>
            </a:r>
            <a:r>
              <a:rPr lang="en-US" altLang="zh-CN" dirty="0">
                <a:solidFill>
                  <a:srgbClr val="FF0000"/>
                </a:solidFill>
                <a:latin typeface="华文中宋" panose="02010600040101010101" pitchFamily="2" charset="-122"/>
                <a:ea typeface="华文中宋" panose="02010600040101010101" pitchFamily="2" charset="-122"/>
              </a:rPr>
              <a:t>(</a:t>
            </a:r>
            <a:r>
              <a:rPr lang="en-US" altLang="zh-CN" dirty="0" err="1">
                <a:solidFill>
                  <a:srgbClr val="FF0000"/>
                </a:solidFill>
                <a:latin typeface="华文中宋" panose="02010600040101010101" pitchFamily="2" charset="-122"/>
                <a:ea typeface="华文中宋" panose="02010600040101010101" pitchFamily="2" charset="-122"/>
              </a:rPr>
              <a:t>DataType</a:t>
            </a:r>
            <a:r>
              <a:rPr lang="en-US" altLang="zh-CN" dirty="0">
                <a:solidFill>
                  <a:srgbClr val="FF0000"/>
                </a:solidFill>
                <a:latin typeface="华文中宋" panose="02010600040101010101" pitchFamily="2" charset="-122"/>
                <a:ea typeface="华文中宋" panose="02010600040101010101" pitchFamily="2" charset="-122"/>
              </a:rPr>
              <a:t>)*m);</a:t>
            </a:r>
          </a:p>
          <a:p>
            <a:pPr eaLnBrk="1" hangingPunct="1">
              <a:lnSpc>
                <a:spcPts val="2200"/>
              </a:lnSpc>
            </a:pPr>
            <a:r>
              <a:rPr lang="en-US" altLang="zh-CN" dirty="0">
                <a:latin typeface="华文中宋" panose="02010600040101010101" pitchFamily="2" charset="-122"/>
                <a:ea typeface="华文中宋" panose="02010600040101010101" pitchFamily="2" charset="-122"/>
              </a:rPr>
              <a:t>		if(</a:t>
            </a:r>
            <a:r>
              <a:rPr lang="en-US" altLang="zh-CN" dirty="0" err="1">
                <a:latin typeface="华文中宋" panose="02010600040101010101" pitchFamily="2" charset="-122"/>
                <a:ea typeface="华文中宋" panose="02010600040101010101" pitchFamily="2" charset="-122"/>
              </a:rPr>
              <a:t>palist</a:t>
            </a:r>
            <a:r>
              <a:rPr lang="en-US" altLang="zh-CN" dirty="0">
                <a:latin typeface="华文中宋" panose="02010600040101010101" pitchFamily="2" charset="-122"/>
                <a:ea typeface="华文中宋" panose="02010600040101010101" pitchFamily="2" charset="-122"/>
              </a:rPr>
              <a:t>-&gt;element)</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palist</a:t>
            </a:r>
            <a:r>
              <a:rPr lang="en-US" altLang="zh-CN" dirty="0">
                <a:latin typeface="华文中宋" panose="02010600040101010101" pitchFamily="2" charset="-122"/>
                <a:ea typeface="华文中宋" panose="02010600040101010101" pitchFamily="2" charset="-122"/>
              </a:rPr>
              <a:t>-&gt;MAXNUM=m;</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palist</a:t>
            </a:r>
            <a:r>
              <a:rPr lang="en-US" altLang="zh-CN" dirty="0">
                <a:latin typeface="华文中宋" panose="02010600040101010101" pitchFamily="2" charset="-122"/>
                <a:ea typeface="华文中宋" panose="02010600040101010101" pitchFamily="2" charset="-122"/>
              </a:rPr>
              <a:t>-&gt;n=0;</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a:solidFill>
                  <a:srgbClr val="1818E8"/>
                </a:solidFill>
                <a:latin typeface="华文中宋" panose="02010600040101010101" pitchFamily="2" charset="-122"/>
                <a:ea typeface="华文中宋" panose="02010600040101010101" pitchFamily="2" charset="-122"/>
              </a:rPr>
              <a:t>return( </a:t>
            </a:r>
            <a:r>
              <a:rPr lang="en-US" altLang="zh-CN" dirty="0" err="1">
                <a:solidFill>
                  <a:srgbClr val="1818E8"/>
                </a:solidFill>
                <a:latin typeface="华文中宋" panose="02010600040101010101" pitchFamily="2" charset="-122"/>
                <a:ea typeface="华文中宋" panose="02010600040101010101" pitchFamily="2" charset="-122"/>
              </a:rPr>
              <a:t>palist</a:t>
            </a:r>
            <a:r>
              <a:rPr lang="en-US" altLang="zh-CN" dirty="0">
                <a:solidFill>
                  <a:srgbClr val="1818E8"/>
                </a:solidFill>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p>
          <a:p>
            <a:pPr eaLnBrk="1" hangingPunct="1">
              <a:lnSpc>
                <a:spcPts val="2200"/>
              </a:lnSpc>
            </a:pPr>
            <a:r>
              <a:rPr lang="en-US" altLang="zh-CN" dirty="0">
                <a:latin typeface="华文中宋" panose="02010600040101010101" pitchFamily="2" charset="-122"/>
                <a:ea typeface="华文中宋" panose="02010600040101010101" pitchFamily="2" charset="-122"/>
              </a:rPr>
              <a:t>	</a:t>
            </a:r>
            <a:r>
              <a:rPr lang="en-US" altLang="zh-CN" dirty="0" err="1">
                <a:latin typeface="华文中宋" panose="02010600040101010101" pitchFamily="2" charset="-122"/>
                <a:ea typeface="华文中宋" panose="02010600040101010101" pitchFamily="2" charset="-122"/>
              </a:rPr>
              <a:t>printf</a:t>
            </a:r>
            <a:r>
              <a:rPr lang="en-US" altLang="zh-CN" dirty="0">
                <a:latin typeface="华文中宋" panose="02010600040101010101" pitchFamily="2" charset="-122"/>
                <a:ea typeface="华文中宋" panose="02010600040101010101" pitchFamily="2" charset="-122"/>
              </a:rPr>
              <a:t>("out of space!!\n");</a:t>
            </a:r>
          </a:p>
          <a:p>
            <a:pPr eaLnBrk="1" hangingPunct="1">
              <a:lnSpc>
                <a:spcPts val="2200"/>
              </a:lnSpc>
            </a:pPr>
            <a:r>
              <a:rPr lang="en-US" altLang="zh-CN" dirty="0">
                <a:latin typeface="华文中宋" panose="02010600040101010101" pitchFamily="2" charset="-122"/>
                <a:ea typeface="华文中宋" panose="02010600040101010101" pitchFamily="2" charset="-122"/>
              </a:rPr>
              <a:t>	return 0;</a:t>
            </a:r>
          </a:p>
          <a:p>
            <a:pPr eaLnBrk="1" hangingPunct="1">
              <a:lnSpc>
                <a:spcPts val="2200"/>
              </a:lnSpc>
            </a:pPr>
            <a:r>
              <a:rPr lang="en-US" altLang="zh-CN"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059833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顺序表的插入</a:t>
            </a:r>
          </a:p>
        </p:txBody>
      </p:sp>
      <p:sp>
        <p:nvSpPr>
          <p:cNvPr id="5" name="矩形 4"/>
          <p:cNvSpPr/>
          <p:nvPr/>
        </p:nvSpPr>
        <p:spPr bwMode="auto">
          <a:xfrm>
            <a:off x="2814106" y="128790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1</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2814106" y="1933448"/>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23</a:t>
            </a:r>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2814106" y="257899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-4</a:t>
            </a:r>
            <a:endParaRPr lang="zh-CN" altLang="en-US" sz="2400" baseline="-25000" dirty="0">
              <a:latin typeface="华文中宋" panose="02010600040101010101" pitchFamily="2" charset="-122"/>
              <a:ea typeface="华文中宋" panose="02010600040101010101" pitchFamily="2" charset="-122"/>
            </a:endParaRPr>
          </a:p>
        </p:txBody>
      </p:sp>
      <p:sp>
        <p:nvSpPr>
          <p:cNvPr id="8" name="矩形 7"/>
          <p:cNvSpPr/>
          <p:nvPr/>
        </p:nvSpPr>
        <p:spPr bwMode="auto">
          <a:xfrm>
            <a:off x="2814106" y="3224536"/>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a:t>
            </a:r>
            <a:endParaRPr lang="zh-CN" altLang="en-US" sz="2400" baseline="-25000" dirty="0">
              <a:latin typeface="华文中宋" panose="02010600040101010101" pitchFamily="2" charset="-122"/>
              <a:ea typeface="华文中宋" panose="02010600040101010101" pitchFamily="2" charset="-122"/>
            </a:endParaRPr>
          </a:p>
        </p:txBody>
      </p:sp>
      <p:sp>
        <p:nvSpPr>
          <p:cNvPr id="9" name="矩形 8"/>
          <p:cNvSpPr/>
          <p:nvPr/>
        </p:nvSpPr>
        <p:spPr bwMode="auto">
          <a:xfrm>
            <a:off x="2814106" y="387008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9</a:t>
            </a:r>
            <a:endParaRPr lang="zh-CN" altLang="en-US" sz="2400" baseline="-25000" dirty="0">
              <a:latin typeface="华文中宋" panose="02010600040101010101" pitchFamily="2" charset="-122"/>
              <a:ea typeface="华文中宋" panose="02010600040101010101" pitchFamily="2" charset="-122"/>
            </a:endParaRPr>
          </a:p>
        </p:txBody>
      </p:sp>
      <p:sp>
        <p:nvSpPr>
          <p:cNvPr id="10" name="矩形 9"/>
          <p:cNvSpPr/>
          <p:nvPr/>
        </p:nvSpPr>
        <p:spPr bwMode="auto">
          <a:xfrm>
            <a:off x="2811237" y="453406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67</a:t>
            </a:r>
            <a:endParaRPr lang="zh-CN" altLang="en-US" sz="2400" baseline="-25000" dirty="0">
              <a:latin typeface="华文中宋" panose="02010600040101010101" pitchFamily="2" charset="-122"/>
              <a:ea typeface="华文中宋" panose="02010600040101010101" pitchFamily="2" charset="-122"/>
            </a:endParaRPr>
          </a:p>
        </p:txBody>
      </p:sp>
      <p:sp>
        <p:nvSpPr>
          <p:cNvPr id="11" name="矩形 10"/>
          <p:cNvSpPr/>
          <p:nvPr/>
        </p:nvSpPr>
        <p:spPr bwMode="auto">
          <a:xfrm>
            <a:off x="2814106" y="51667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endParaRPr lang="zh-CN" altLang="en-US" sz="2400" dirty="0">
              <a:latin typeface="华文中宋" panose="02010600040101010101" pitchFamily="2" charset="-122"/>
              <a:ea typeface="华文中宋" panose="02010600040101010101" pitchFamily="2" charset="-122"/>
            </a:endParaRPr>
          </a:p>
        </p:txBody>
      </p:sp>
      <p:sp>
        <p:nvSpPr>
          <p:cNvPr id="12" name="矩形 11"/>
          <p:cNvSpPr/>
          <p:nvPr/>
        </p:nvSpPr>
        <p:spPr bwMode="auto">
          <a:xfrm>
            <a:off x="7644050" y="1297123"/>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1</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13" name="矩形 12"/>
          <p:cNvSpPr/>
          <p:nvPr/>
        </p:nvSpPr>
        <p:spPr bwMode="auto">
          <a:xfrm>
            <a:off x="7644050" y="1942667"/>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23</a:t>
            </a:r>
            <a:endParaRPr lang="zh-CN" altLang="en-US" sz="2400" baseline="-25000" dirty="0">
              <a:latin typeface="华文中宋" panose="02010600040101010101" pitchFamily="2" charset="-122"/>
              <a:ea typeface="华文中宋" panose="02010600040101010101" pitchFamily="2" charset="-122"/>
            </a:endParaRPr>
          </a:p>
        </p:txBody>
      </p:sp>
      <p:sp>
        <p:nvSpPr>
          <p:cNvPr id="14" name="矩形 13"/>
          <p:cNvSpPr/>
          <p:nvPr/>
        </p:nvSpPr>
        <p:spPr bwMode="auto">
          <a:xfrm>
            <a:off x="7644050" y="25882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solidFill>
                  <a:srgbClr val="FF0000"/>
                </a:solidFill>
                <a:latin typeface="华文中宋" panose="02010600040101010101" pitchFamily="2" charset="-122"/>
                <a:ea typeface="华文中宋" panose="02010600040101010101" pitchFamily="2" charset="-122"/>
              </a:rPr>
              <a:t>x</a:t>
            </a:r>
            <a:endParaRPr lang="zh-CN" altLang="en-US" sz="2400" dirty="0">
              <a:solidFill>
                <a:srgbClr val="FF0000"/>
              </a:solidFill>
              <a:latin typeface="华文中宋" panose="02010600040101010101" pitchFamily="2" charset="-122"/>
              <a:ea typeface="华文中宋" panose="02010600040101010101" pitchFamily="2" charset="-122"/>
            </a:endParaRPr>
          </a:p>
        </p:txBody>
      </p:sp>
      <p:sp>
        <p:nvSpPr>
          <p:cNvPr id="15" name="矩形 14"/>
          <p:cNvSpPr/>
          <p:nvPr/>
        </p:nvSpPr>
        <p:spPr bwMode="auto">
          <a:xfrm>
            <a:off x="7644050" y="323375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-4</a:t>
            </a:r>
            <a:endParaRPr lang="zh-CN" altLang="en-US" sz="2400" baseline="-25000" dirty="0">
              <a:latin typeface="华文中宋" panose="02010600040101010101" pitchFamily="2" charset="-122"/>
              <a:ea typeface="华文中宋" panose="02010600040101010101" pitchFamily="2" charset="-122"/>
            </a:endParaRPr>
          </a:p>
        </p:txBody>
      </p:sp>
      <p:sp>
        <p:nvSpPr>
          <p:cNvPr id="16" name="矩形 15"/>
          <p:cNvSpPr/>
          <p:nvPr/>
        </p:nvSpPr>
        <p:spPr bwMode="auto">
          <a:xfrm>
            <a:off x="7644050" y="387930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a:t>
            </a:r>
            <a:endParaRPr lang="zh-CN" altLang="en-US" sz="2400" baseline="-25000" dirty="0">
              <a:latin typeface="华文中宋" panose="02010600040101010101" pitchFamily="2" charset="-122"/>
              <a:ea typeface="华文中宋" panose="02010600040101010101" pitchFamily="2" charset="-122"/>
            </a:endParaRPr>
          </a:p>
        </p:txBody>
      </p:sp>
      <p:sp>
        <p:nvSpPr>
          <p:cNvPr id="17" name="矩形 16"/>
          <p:cNvSpPr/>
          <p:nvPr/>
        </p:nvSpPr>
        <p:spPr bwMode="auto">
          <a:xfrm>
            <a:off x="7644050" y="453038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9</a:t>
            </a:r>
            <a:endParaRPr lang="zh-CN" altLang="en-US" sz="2400" dirty="0">
              <a:latin typeface="华文中宋" panose="02010600040101010101" pitchFamily="2" charset="-122"/>
              <a:ea typeface="华文中宋" panose="02010600040101010101" pitchFamily="2" charset="-122"/>
            </a:endParaRPr>
          </a:p>
        </p:txBody>
      </p:sp>
      <p:sp>
        <p:nvSpPr>
          <p:cNvPr id="18" name="矩形 17"/>
          <p:cNvSpPr/>
          <p:nvPr/>
        </p:nvSpPr>
        <p:spPr bwMode="auto">
          <a:xfrm>
            <a:off x="7644050" y="5175930"/>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67</a:t>
            </a:r>
            <a:endParaRPr lang="zh-CN" altLang="en-US" sz="2400" baseline="-25000" dirty="0">
              <a:latin typeface="华文中宋" panose="02010600040101010101" pitchFamily="2" charset="-122"/>
              <a:ea typeface="华文中宋" panose="02010600040101010101" pitchFamily="2" charset="-122"/>
            </a:endParaRPr>
          </a:p>
        </p:txBody>
      </p:sp>
      <p:sp>
        <p:nvSpPr>
          <p:cNvPr id="19" name="文本框 18"/>
          <p:cNvSpPr txBox="1"/>
          <p:nvPr/>
        </p:nvSpPr>
        <p:spPr>
          <a:xfrm>
            <a:off x="5108397" y="2656422"/>
            <a:ext cx="750526"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p=2</a:t>
            </a:r>
            <a:endParaRPr lang="zh-CN" altLang="en-US" sz="2400" dirty="0">
              <a:latin typeface="华文中宋" panose="02010600040101010101" pitchFamily="2" charset="-122"/>
              <a:ea typeface="华文中宋" panose="02010600040101010101" pitchFamily="2" charset="-122"/>
            </a:endParaRPr>
          </a:p>
        </p:txBody>
      </p:sp>
      <p:cxnSp>
        <p:nvCxnSpPr>
          <p:cNvPr id="21" name="直接箭头连接符 20"/>
          <p:cNvCxnSpPr/>
          <p:nvPr/>
        </p:nvCxnSpPr>
        <p:spPr bwMode="auto">
          <a:xfrm>
            <a:off x="4076700" y="3066508"/>
            <a:ext cx="3356487" cy="0"/>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bwMode="auto">
          <a:xfrm>
            <a:off x="2811237" y="582147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23" name="矩形 22"/>
          <p:cNvSpPr/>
          <p:nvPr/>
        </p:nvSpPr>
        <p:spPr bwMode="auto">
          <a:xfrm>
            <a:off x="7641181" y="582102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24" name="文本框 23"/>
          <p:cNvSpPr txBox="1"/>
          <p:nvPr/>
        </p:nvSpPr>
        <p:spPr>
          <a:xfrm>
            <a:off x="4317766" y="1677730"/>
            <a:ext cx="3041217" cy="461665"/>
          </a:xfrm>
          <a:prstGeom prst="rect">
            <a:avLst/>
          </a:prstGeom>
          <a:solidFill>
            <a:schemeClr val="accent2">
              <a:lumMod val="60000"/>
              <a:lumOff val="40000"/>
            </a:schemeClr>
          </a:solidFill>
        </p:spPr>
        <p:txBody>
          <a:bodyPr wrap="none" rtlCol="0">
            <a:spAutoFit/>
          </a:bodyPr>
          <a:lstStyle/>
          <a:p>
            <a:r>
              <a:rPr lang="en-US" altLang="zh-CN" sz="2400" dirty="0" err="1">
                <a:latin typeface="华文中宋" panose="02010600040101010101" pitchFamily="2" charset="-122"/>
                <a:ea typeface="华文中宋" panose="02010600040101010101" pitchFamily="2" charset="-122"/>
              </a:rPr>
              <a:t>insertPre</a:t>
            </a:r>
            <a:r>
              <a:rPr lang="en-US" altLang="zh-CN" sz="2400" dirty="0">
                <a:latin typeface="华文中宋" panose="02010600040101010101" pitchFamily="2" charset="-122"/>
                <a:ea typeface="华文中宋" panose="02010600040101010101" pitchFamily="2" charset="-122"/>
              </a:rPr>
              <a:t>(list, p , x)</a:t>
            </a:r>
            <a:endParaRPr lang="zh-CN" altLang="en-US" sz="2400" dirty="0">
              <a:latin typeface="华文中宋" panose="02010600040101010101" pitchFamily="2" charset="-122"/>
              <a:ea typeface="华文中宋" panose="02010600040101010101" pitchFamily="2" charset="-122"/>
            </a:endParaRPr>
          </a:p>
        </p:txBody>
      </p:sp>
      <p:sp>
        <p:nvSpPr>
          <p:cNvPr id="26" name="文本框 25"/>
          <p:cNvSpPr txBox="1"/>
          <p:nvPr/>
        </p:nvSpPr>
        <p:spPr>
          <a:xfrm>
            <a:off x="917510" y="3552180"/>
            <a:ext cx="1181734"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p=-1</a:t>
            </a:r>
            <a:r>
              <a:rPr lang="zh-CN" altLang="en-US" sz="2400" dirty="0">
                <a:latin typeface="华文中宋" panose="02010600040101010101" pitchFamily="2" charset="-122"/>
                <a:ea typeface="华文中宋" panose="02010600040101010101" pitchFamily="2" charset="-122"/>
              </a:rPr>
              <a:t>？</a:t>
            </a:r>
          </a:p>
        </p:txBody>
      </p:sp>
      <p:sp>
        <p:nvSpPr>
          <p:cNvPr id="27" name="文本框 26"/>
          <p:cNvSpPr txBox="1"/>
          <p:nvPr/>
        </p:nvSpPr>
        <p:spPr>
          <a:xfrm>
            <a:off x="917510" y="4303231"/>
            <a:ext cx="1446230"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p=n+2</a:t>
            </a:r>
            <a:r>
              <a:rPr lang="zh-CN" altLang="en-US" sz="2400" dirty="0">
                <a:latin typeface="华文中宋" panose="02010600040101010101" pitchFamily="2" charset="-122"/>
                <a:ea typeface="华文中宋" panose="02010600040101010101" pitchFamily="2" charset="-122"/>
              </a:rPr>
              <a:t>？</a:t>
            </a:r>
          </a:p>
        </p:txBody>
      </p:sp>
      <p:sp>
        <p:nvSpPr>
          <p:cNvPr id="25" name="文本框 24"/>
          <p:cNvSpPr txBox="1"/>
          <p:nvPr/>
        </p:nvSpPr>
        <p:spPr>
          <a:xfrm>
            <a:off x="4317766" y="2191382"/>
            <a:ext cx="2222083" cy="461665"/>
          </a:xfrm>
          <a:prstGeom prst="rect">
            <a:avLst/>
          </a:prstGeom>
          <a:solidFill>
            <a:srgbClr val="FFE697"/>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a:t>
            </a:r>
            <a:r>
              <a:rPr lang="zh-CN" altLang="en-US" sz="2400" dirty="0">
                <a:latin typeface="华文中宋" panose="02010600040101010101" pitchFamily="2" charset="-122"/>
                <a:ea typeface="华文中宋" panose="02010600040101010101" pitchFamily="2" charset="-122"/>
              </a:rPr>
              <a:t>表示元素下标</a:t>
            </a:r>
          </a:p>
        </p:txBody>
      </p:sp>
      <p:sp>
        <p:nvSpPr>
          <p:cNvPr id="28" name="文本框 27">
            <a:extLst>
              <a:ext uri="{FF2B5EF4-FFF2-40B4-BE49-F238E27FC236}">
                <a16:creationId xmlns:a16="http://schemas.microsoft.com/office/drawing/2014/main" id="{446D7E76-967D-49B2-8573-759B9F8F3D0A}"/>
              </a:ext>
            </a:extLst>
          </p:cNvPr>
          <p:cNvSpPr txBox="1"/>
          <p:nvPr/>
        </p:nvSpPr>
        <p:spPr>
          <a:xfrm>
            <a:off x="4228990" y="4075242"/>
            <a:ext cx="2988556" cy="2308324"/>
          </a:xfrm>
          <a:prstGeom prst="rect">
            <a:avLst/>
          </a:prstGeom>
          <a:solidFill>
            <a:schemeClr val="accent6">
              <a:lumMod val="20000"/>
              <a:lumOff val="8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for(</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=5;i&gt;=2;i--)</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   a[i+1] = a[</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a[2] = x ;</a:t>
            </a:r>
          </a:p>
          <a:p>
            <a:r>
              <a:rPr lang="en-US" altLang="zh-CN" sz="2400" b="1" dirty="0">
                <a:latin typeface="华文中宋" panose="02010600040101010101" pitchFamily="2" charset="-122"/>
                <a:ea typeface="华文中宋" panose="02010600040101010101" pitchFamily="2" charset="-122"/>
              </a:rPr>
              <a:t>  </a:t>
            </a:r>
            <a:endParaRPr lang="zh-CN" altLang="en-US" sz="2400" b="1" dirty="0">
              <a:latin typeface="华文中宋" panose="02010600040101010101" pitchFamily="2" charset="-122"/>
              <a:ea typeface="华文中宋" panose="02010600040101010101" pitchFamily="2" charset="-122"/>
            </a:endParaRPr>
          </a:p>
        </p:txBody>
      </p:sp>
      <p:sp>
        <p:nvSpPr>
          <p:cNvPr id="29" name="文本框 28">
            <a:extLst>
              <a:ext uri="{FF2B5EF4-FFF2-40B4-BE49-F238E27FC236}">
                <a16:creationId xmlns:a16="http://schemas.microsoft.com/office/drawing/2014/main" id="{581E250E-7851-479D-94CA-7C19899A00C5}"/>
              </a:ext>
            </a:extLst>
          </p:cNvPr>
          <p:cNvSpPr txBox="1"/>
          <p:nvPr/>
        </p:nvSpPr>
        <p:spPr>
          <a:xfrm>
            <a:off x="1580226" y="4047071"/>
            <a:ext cx="6498454" cy="2677656"/>
          </a:xfrm>
          <a:prstGeom prst="rect">
            <a:avLst/>
          </a:prstGeom>
          <a:solidFill>
            <a:schemeClr val="accent6">
              <a:lumMod val="20000"/>
              <a:lumOff val="8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for(</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=5;i&gt;=2;i--)</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   list-&gt;element[i+1] = list-&gt;element[</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list-&gt;</a:t>
            </a:r>
            <a:r>
              <a:rPr lang="en-US" altLang="zh-CN" sz="2400" b="1" dirty="0" err="1">
                <a:latin typeface="华文中宋" panose="02010600040101010101" pitchFamily="2" charset="-122"/>
                <a:ea typeface="华文中宋" panose="02010600040101010101" pitchFamily="2" charset="-122"/>
              </a:rPr>
              <a:t>elementa</a:t>
            </a:r>
            <a:r>
              <a:rPr lang="en-US" altLang="zh-CN" sz="2400" b="1" dirty="0">
                <a:latin typeface="华文中宋" panose="02010600040101010101" pitchFamily="2" charset="-122"/>
                <a:ea typeface="华文中宋" panose="02010600040101010101" pitchFamily="2" charset="-122"/>
              </a:rPr>
              <a:t>[2] = x ;</a:t>
            </a:r>
          </a:p>
          <a:p>
            <a:r>
              <a:rPr lang="en-US" altLang="zh-CN" sz="2400" b="1" dirty="0">
                <a:latin typeface="华文中宋" panose="02010600040101010101" pitchFamily="2" charset="-122"/>
                <a:ea typeface="华文中宋" panose="02010600040101010101" pitchFamily="2" charset="-122"/>
              </a:rPr>
              <a:t>List-&gt;</a:t>
            </a:r>
            <a:r>
              <a:rPr lang="en-US" altLang="zh-CN" sz="2400" b="1" dirty="0" err="1">
                <a:latin typeface="华文中宋" panose="02010600040101010101" pitchFamily="2" charset="-122"/>
                <a:ea typeface="华文中宋" panose="02010600040101010101" pitchFamily="2" charset="-122"/>
              </a:rPr>
              <a:t>curNum</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  </a:t>
            </a:r>
            <a:endParaRPr lang="zh-CN" altLang="en-US" sz="2400" b="1" dirty="0">
              <a:latin typeface="华文中宋" panose="02010600040101010101" pitchFamily="2" charset="-122"/>
              <a:ea typeface="华文中宋" panose="02010600040101010101" pitchFamily="2" charset="-122"/>
            </a:endParaRPr>
          </a:p>
        </p:txBody>
      </p:sp>
      <p:sp>
        <p:nvSpPr>
          <p:cNvPr id="30" name="文本框 29">
            <a:extLst>
              <a:ext uri="{FF2B5EF4-FFF2-40B4-BE49-F238E27FC236}">
                <a16:creationId xmlns:a16="http://schemas.microsoft.com/office/drawing/2014/main" id="{557FD4F2-E0DD-4E3F-813C-E5A96724B2CB}"/>
              </a:ext>
            </a:extLst>
          </p:cNvPr>
          <p:cNvSpPr txBox="1"/>
          <p:nvPr/>
        </p:nvSpPr>
        <p:spPr>
          <a:xfrm>
            <a:off x="1580226" y="4067851"/>
            <a:ext cx="6498454" cy="2677656"/>
          </a:xfrm>
          <a:prstGeom prst="rect">
            <a:avLst/>
          </a:prstGeom>
          <a:solidFill>
            <a:schemeClr val="bg2">
              <a:lumMod val="9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for(</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=5;i&gt;=</a:t>
            </a:r>
            <a:r>
              <a:rPr lang="en-US" altLang="zh-CN" sz="2400" b="1" dirty="0" err="1">
                <a:solidFill>
                  <a:srgbClr val="C00000"/>
                </a:solidFill>
                <a:latin typeface="华文中宋" panose="02010600040101010101" pitchFamily="2" charset="-122"/>
                <a:ea typeface="华文中宋" panose="02010600040101010101" pitchFamily="2" charset="-122"/>
              </a:rPr>
              <a:t>p</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   list-&gt;element[i+1] = list-&gt;element[</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list-&gt;</a:t>
            </a:r>
            <a:r>
              <a:rPr lang="en-US" altLang="zh-CN" sz="2400" b="1" dirty="0" err="1">
                <a:latin typeface="华文中宋" panose="02010600040101010101" pitchFamily="2" charset="-122"/>
                <a:ea typeface="华文中宋" panose="02010600040101010101" pitchFamily="2" charset="-122"/>
              </a:rPr>
              <a:t>elementa</a:t>
            </a:r>
            <a:r>
              <a:rPr lang="en-US" altLang="zh-CN" sz="2400" b="1" dirty="0">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rPr>
              <a:t>p</a:t>
            </a:r>
            <a:r>
              <a:rPr lang="en-US" altLang="zh-CN" sz="2400" b="1" dirty="0">
                <a:latin typeface="华文中宋" panose="02010600040101010101" pitchFamily="2" charset="-122"/>
                <a:ea typeface="华文中宋" panose="02010600040101010101" pitchFamily="2" charset="-122"/>
              </a:rPr>
              <a:t>] = x ;</a:t>
            </a:r>
          </a:p>
          <a:p>
            <a:r>
              <a:rPr lang="en-US" altLang="zh-CN" sz="2400" b="1" dirty="0">
                <a:latin typeface="华文中宋" panose="02010600040101010101" pitchFamily="2" charset="-122"/>
                <a:ea typeface="华文中宋" panose="02010600040101010101" pitchFamily="2" charset="-122"/>
              </a:rPr>
              <a:t>List-&gt;</a:t>
            </a:r>
            <a:r>
              <a:rPr lang="en-US" altLang="zh-CN" sz="2400" b="1" dirty="0" err="1">
                <a:latin typeface="华文中宋" panose="02010600040101010101" pitchFamily="2" charset="-122"/>
                <a:ea typeface="华文中宋" panose="02010600040101010101" pitchFamily="2" charset="-122"/>
              </a:rPr>
              <a:t>curNum</a:t>
            </a:r>
            <a:r>
              <a:rPr lang="en-US" altLang="zh-CN" sz="2400" b="1" dirty="0">
                <a:latin typeface="华文中宋" panose="02010600040101010101" pitchFamily="2" charset="-122"/>
                <a:ea typeface="华文中宋" panose="02010600040101010101" pitchFamily="2" charset="-122"/>
              </a:rPr>
              <a:t>++;</a:t>
            </a:r>
          </a:p>
          <a:p>
            <a:r>
              <a:rPr lang="en-US" altLang="zh-CN" sz="2400" b="1" dirty="0">
                <a:latin typeface="华文中宋" panose="02010600040101010101" pitchFamily="2" charset="-122"/>
                <a:ea typeface="华文中宋" panose="02010600040101010101" pitchFamily="2" charset="-122"/>
              </a:rPr>
              <a:t>  </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5599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8" grpId="0" animBg="1"/>
      <p:bldP spid="29" grpId="0" animBg="1"/>
      <p:bldP spid="3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顺序表的插入</a:t>
            </a:r>
          </a:p>
        </p:txBody>
      </p:sp>
      <p:sp>
        <p:nvSpPr>
          <p:cNvPr id="4" name="矩形 3"/>
          <p:cNvSpPr/>
          <p:nvPr/>
        </p:nvSpPr>
        <p:spPr>
          <a:xfrm>
            <a:off x="1469441" y="1491758"/>
            <a:ext cx="7005484" cy="4862357"/>
          </a:xfrm>
          <a:prstGeom prst="rect">
            <a:avLst/>
          </a:prstGeom>
          <a:solidFill>
            <a:schemeClr val="tx1">
              <a:lumMod val="20000"/>
              <a:lumOff val="80000"/>
            </a:schemeClr>
          </a:solidFill>
        </p:spPr>
        <p:txBody>
          <a:bodyPr wrap="square">
            <a:spAutoFit/>
          </a:bodyPr>
          <a:lstStyle/>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a:t>
            </a:r>
            <a:r>
              <a:rPr lang="zh-CN" altLang="en-US" sz="1600" dirty="0">
                <a:latin typeface="华文中宋" panose="02010600040101010101" pitchFamily="2" charset="-122"/>
                <a:ea typeface="华文中宋" panose="02010600040101010101" pitchFamily="2" charset="-122"/>
                <a:cs typeface="Times New Roman" panose="02020603050405020304" pitchFamily="18" charset="0"/>
              </a:rPr>
              <a:t>在</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zh-CN" altLang="en-US" sz="1600" dirty="0">
                <a:latin typeface="华文中宋" panose="02010600040101010101" pitchFamily="2" charset="-122"/>
                <a:ea typeface="华文中宋" panose="02010600040101010101" pitchFamily="2" charset="-122"/>
                <a:cs typeface="Times New Roman" panose="02020603050405020304" pitchFamily="18" charset="0"/>
              </a:rPr>
              <a:t>所指顺序表中下标为</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p</a:t>
            </a:r>
            <a:r>
              <a:rPr lang="zh-CN" altLang="en-US" sz="1600" dirty="0">
                <a:latin typeface="华文中宋" panose="02010600040101010101" pitchFamily="2" charset="-122"/>
                <a:ea typeface="华文中宋" panose="02010600040101010101" pitchFamily="2" charset="-122"/>
                <a:cs typeface="Times New Roman" panose="02020603050405020304" pitchFamily="18" charset="0"/>
              </a:rPr>
              <a:t>的元素之前插入元素</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x</a:t>
            </a:r>
          </a:p>
          <a:p>
            <a:pPr>
              <a:lnSpc>
                <a:spcPct val="130000"/>
              </a:lnSpc>
            </a:pP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insertPre_seq</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PSeqList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p,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DataType</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x )</a:t>
            </a:r>
            <a:r>
              <a:rPr lang="en-US" altLang="zh-CN" sz="1600" dirty="0">
                <a:latin typeface="华文中宋" panose="02010600040101010101" pitchFamily="2" charset="-122"/>
                <a:ea typeface="华文中宋" panose="02010600040101010101" pitchFamily="2" charset="-122"/>
              </a:rPr>
              <a:t></a:t>
            </a: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q;</a:t>
            </a:r>
            <a:endParaRPr lang="en-US" altLang="zh-CN" sz="1600" dirty="0">
              <a:latin typeface="华文中宋" panose="02010600040101010101" pitchFamily="2" charset="-122"/>
              <a:ea typeface="华文中宋" panose="02010600040101010101" pitchFamily="2" charset="-122"/>
            </a:endParaRP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if (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-&gt;n == MAXNUM</a:t>
            </a:r>
            <a:r>
              <a:rPr lang="zh-CN" altLang="en-US" sz="1600" dirty="0">
                <a:latin typeface="华文中宋" panose="02010600040101010101" pitchFamily="2" charset="-122"/>
                <a:ea typeface="华文中宋" panose="02010600040101010101" pitchFamily="2" charset="-122"/>
              </a:rPr>
              <a:t>－</a:t>
            </a:r>
            <a:r>
              <a:rPr lang="en-US" altLang="zh-CN" sz="1600" dirty="0">
                <a:latin typeface="华文中宋" panose="02010600040101010101" pitchFamily="2" charset="-122"/>
                <a:ea typeface="华文中宋" panose="02010600040101010101" pitchFamily="2" charset="-122"/>
              </a:rPr>
              <a:t>1</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 	</a:t>
            </a:r>
            <a:endParaRPr lang="en-US" altLang="zh-CN" sz="1600" dirty="0">
              <a:solidFill>
                <a:srgbClr val="009900"/>
              </a:solidFill>
              <a:latin typeface="华文中宋" panose="02010600040101010101" pitchFamily="2" charset="-122"/>
              <a:ea typeface="华文中宋" panose="02010600040101010101" pitchFamily="2" charset="-122"/>
            </a:endParaRP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printf</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("Overflow!\n");  return ( FALSE );   }</a:t>
            </a:r>
            <a:endParaRPr lang="en-US" altLang="zh-CN" sz="1600" dirty="0">
              <a:latin typeface="华文中宋" panose="02010600040101010101" pitchFamily="2" charset="-122"/>
              <a:ea typeface="华文中宋" panose="02010600040101010101" pitchFamily="2" charset="-122"/>
            </a:endParaRP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if (  p&lt;0  ||  p&gt;</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-&gt;n  )</a:t>
            </a:r>
            <a:endParaRPr lang="en-US" altLang="zh-CN" sz="1600" dirty="0">
              <a:solidFill>
                <a:srgbClr val="009900"/>
              </a:solidFill>
              <a:latin typeface="华文中宋" panose="02010600040101010101" pitchFamily="2" charset="-122"/>
              <a:ea typeface="华文中宋" panose="02010600040101010101" pitchFamily="2" charset="-122"/>
            </a:endParaRP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printf</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("Not exist! \n");  return ( FALSE );   }</a:t>
            </a:r>
          </a:p>
          <a:p>
            <a:pPr>
              <a:lnSpc>
                <a:spcPct val="130000"/>
              </a:lnSpc>
            </a:pPr>
            <a:endParaRPr lang="en-US" altLang="zh-CN" sz="1600"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130000"/>
              </a:lnSpc>
            </a:pPr>
            <a:r>
              <a:rPr lang="en-US" altLang="zh-CN" sz="16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4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for(q=</a:t>
            </a:r>
            <a:r>
              <a:rPr lang="en-US" altLang="zh-CN" sz="2400" dirty="0" err="1">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24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-&gt;n-1; q&gt;=p; q- -) </a:t>
            </a:r>
          </a:p>
          <a:p>
            <a:pPr>
              <a:lnSpc>
                <a:spcPct val="130000"/>
              </a:lnSpc>
            </a:pPr>
            <a:r>
              <a:rPr lang="en-US" altLang="zh-CN" sz="24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400" dirty="0" err="1">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24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-&gt;element[q+1] = </a:t>
            </a:r>
            <a:r>
              <a:rPr lang="en-US" altLang="zh-CN" sz="2400" dirty="0" err="1">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2400" dirty="0">
                <a:solidFill>
                  <a:srgbClr val="3333CC"/>
                </a:solidFill>
                <a:latin typeface="华文中宋" panose="02010600040101010101" pitchFamily="2" charset="-122"/>
                <a:ea typeface="华文中宋" panose="02010600040101010101" pitchFamily="2" charset="-122"/>
                <a:cs typeface="Times New Roman" panose="02020603050405020304" pitchFamily="18" charset="0"/>
              </a:rPr>
              <a:t>-&gt;element[q];</a:t>
            </a:r>
            <a:endParaRPr lang="en-US" altLang="zh-CN" sz="2400" dirty="0">
              <a:solidFill>
                <a:srgbClr val="3333CC"/>
              </a:solidFill>
              <a:latin typeface="华文中宋" panose="02010600040101010101" pitchFamily="2" charset="-122"/>
              <a:ea typeface="华文中宋" panose="02010600040101010101" pitchFamily="2" charset="-122"/>
            </a:endParaRP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-&gt;element[p] = x;</a:t>
            </a: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-&gt;n = </a:t>
            </a:r>
            <a:r>
              <a:rPr lang="en-US" altLang="zh-CN" sz="16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-&gt;n + 1;</a:t>
            </a:r>
          </a:p>
          <a:p>
            <a:pPr>
              <a:lnSpc>
                <a:spcPct val="130000"/>
              </a:lnSpc>
            </a:pPr>
            <a:r>
              <a:rPr lang="en-US" altLang="zh-CN" sz="1600" dirty="0">
                <a:latin typeface="华文中宋" panose="02010600040101010101" pitchFamily="2" charset="-122"/>
                <a:ea typeface="华文中宋" panose="02010600040101010101" pitchFamily="2" charset="-122"/>
                <a:cs typeface="Times New Roman" panose="02020603050405020304" pitchFamily="18" charset="0"/>
              </a:rPr>
              <a:t> return 1;</a:t>
            </a:r>
          </a:p>
          <a:p>
            <a:pPr>
              <a:lnSpc>
                <a:spcPct val="130000"/>
              </a:lnSpc>
            </a:pPr>
            <a:r>
              <a:rPr lang="en-US" altLang="zh-CN" sz="160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02258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第一个问题</a:t>
            </a:r>
          </a:p>
        </p:txBody>
      </p:sp>
      <p:sp>
        <p:nvSpPr>
          <p:cNvPr id="4" name="内容占位符 2"/>
          <p:cNvSpPr txBox="1">
            <a:spLocks/>
          </p:cNvSpPr>
          <p:nvPr/>
        </p:nvSpPr>
        <p:spPr bwMode="auto">
          <a:xfrm>
            <a:off x="120730" y="1412378"/>
            <a:ext cx="8718469" cy="2182469"/>
          </a:xfrm>
          <a:prstGeom prst="rect">
            <a:avLst/>
          </a:prstGeom>
          <a:solidFill>
            <a:schemeClr val="bg1">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637" lvl="2" indent="0">
              <a:spcBef>
                <a:spcPts val="700"/>
              </a:spcBef>
              <a:buSzPct val="60000"/>
              <a:buFont typeface="Wingdings" pitchFamily="2" charset="2"/>
              <a:buNone/>
            </a:pPr>
            <a:r>
              <a:rPr lang="zh-CN" altLang="en-US" dirty="0"/>
              <a:t>问题描述：给定含</a:t>
            </a:r>
            <a:r>
              <a:rPr lang="en-US" altLang="zh-CN" dirty="0"/>
              <a:t>n(n&gt;=1)</a:t>
            </a:r>
            <a:r>
              <a:rPr lang="zh-CN" altLang="en-US" dirty="0"/>
              <a:t>个未排序的整数，请设计一个在时间上尽可能高效的算法</a:t>
            </a:r>
            <a:r>
              <a:rPr lang="en-US" altLang="zh-CN" dirty="0"/>
              <a:t>(</a:t>
            </a:r>
            <a:r>
              <a:rPr lang="zh-CN" altLang="en-US" dirty="0"/>
              <a:t>算法时间复杂度</a:t>
            </a:r>
            <a:r>
              <a:rPr lang="en-US" altLang="zh-CN" dirty="0"/>
              <a:t>O(n) )</a:t>
            </a:r>
            <a:r>
              <a:rPr lang="zh-CN" altLang="en-US" dirty="0"/>
              <a:t>，找出其中没有出现的最小的正整数。</a:t>
            </a:r>
          </a:p>
          <a:p>
            <a:pPr marL="274637" lvl="2" indent="0">
              <a:spcBef>
                <a:spcPts val="700"/>
              </a:spcBef>
              <a:buSzPct val="60000"/>
              <a:buFont typeface="Wingdings" pitchFamily="2" charset="2"/>
              <a:buNone/>
            </a:pPr>
            <a:r>
              <a:rPr lang="zh-CN" altLang="en-US" dirty="0"/>
              <a:t>例如，数组</a:t>
            </a:r>
            <a:r>
              <a:rPr lang="en-US" altLang="zh-CN" dirty="0"/>
              <a:t>{-5</a:t>
            </a:r>
            <a:r>
              <a:rPr lang="zh-CN" altLang="en-US" dirty="0"/>
              <a:t>，</a:t>
            </a:r>
            <a:r>
              <a:rPr lang="en-US" altLang="zh-CN" dirty="0"/>
              <a:t>3</a:t>
            </a:r>
            <a:r>
              <a:rPr lang="zh-CN" altLang="en-US" dirty="0"/>
              <a:t>，</a:t>
            </a:r>
            <a:r>
              <a:rPr lang="en-US" altLang="zh-CN" dirty="0"/>
              <a:t>2</a:t>
            </a:r>
            <a:r>
              <a:rPr lang="zh-CN" altLang="en-US" dirty="0"/>
              <a:t>，</a:t>
            </a:r>
            <a:r>
              <a:rPr lang="en-US" altLang="zh-CN" dirty="0"/>
              <a:t>3}</a:t>
            </a:r>
            <a:r>
              <a:rPr lang="zh-CN" altLang="en-US" dirty="0"/>
              <a:t>中未出现的最小正整数是</a:t>
            </a:r>
            <a:r>
              <a:rPr lang="en-US" altLang="zh-CN" dirty="0"/>
              <a:t>1</a:t>
            </a:r>
            <a:r>
              <a:rPr lang="zh-CN" altLang="en-US" dirty="0"/>
              <a:t>；数组</a:t>
            </a:r>
            <a:r>
              <a:rPr lang="en-US" altLang="zh-CN" dirty="0"/>
              <a:t>{1</a:t>
            </a:r>
            <a:r>
              <a:rPr lang="zh-CN" altLang="en-US" dirty="0"/>
              <a:t>，</a:t>
            </a:r>
            <a:r>
              <a:rPr lang="en-US" altLang="zh-CN" dirty="0"/>
              <a:t>2</a:t>
            </a:r>
            <a:r>
              <a:rPr lang="zh-CN" altLang="en-US" dirty="0"/>
              <a:t>，</a:t>
            </a:r>
            <a:r>
              <a:rPr lang="en-US" altLang="zh-CN" dirty="0"/>
              <a:t>3}</a:t>
            </a:r>
            <a:r>
              <a:rPr lang="zh-CN" altLang="en-US" dirty="0"/>
              <a:t>中未出现的最小正整数是</a:t>
            </a:r>
            <a:r>
              <a:rPr lang="en-US" altLang="zh-CN" dirty="0"/>
              <a:t>4</a:t>
            </a:r>
            <a:r>
              <a:rPr lang="zh-CN" altLang="en-US" dirty="0"/>
              <a:t>。</a:t>
            </a:r>
          </a:p>
        </p:txBody>
      </p:sp>
      <p:sp>
        <p:nvSpPr>
          <p:cNvPr id="7" name="内容占位符 2">
            <a:extLst>
              <a:ext uri="{FF2B5EF4-FFF2-40B4-BE49-F238E27FC236}">
                <a16:creationId xmlns:a16="http://schemas.microsoft.com/office/drawing/2014/main" id="{62DB1EE1-DDCB-29EF-1946-8438D3508AEB}"/>
              </a:ext>
            </a:extLst>
          </p:cNvPr>
          <p:cNvSpPr>
            <a:spLocks noGrp="1"/>
          </p:cNvSpPr>
          <p:nvPr>
            <p:ph idx="1"/>
          </p:nvPr>
        </p:nvSpPr>
        <p:spPr>
          <a:xfrm>
            <a:off x="120731" y="3663299"/>
            <a:ext cx="8718468" cy="1917956"/>
          </a:xfrm>
          <a:solidFill>
            <a:schemeClr val="bg1">
              <a:lumMod val="90000"/>
            </a:schemeClr>
          </a:solidFill>
        </p:spPr>
        <p:txBody>
          <a:bodyPr/>
          <a:lstStyle/>
          <a:p>
            <a:pPr marL="274637" lvl="2" indent="0">
              <a:spcBef>
                <a:spcPts val="700"/>
              </a:spcBef>
              <a:buSzPct val="60000"/>
              <a:buNone/>
            </a:pPr>
            <a:r>
              <a:rPr lang="en-US" altLang="zh-CN" dirty="0"/>
              <a:t>1.</a:t>
            </a:r>
            <a:r>
              <a:rPr lang="zh-CN" altLang="en-US" dirty="0"/>
              <a:t>要存储的数据是什么？数据之间有什么关系？怎么存放？</a:t>
            </a:r>
            <a:endParaRPr lang="en-US" altLang="zh-CN" dirty="0"/>
          </a:p>
          <a:p>
            <a:pPr marL="274637" lvl="2" indent="0">
              <a:spcBef>
                <a:spcPts val="700"/>
              </a:spcBef>
              <a:buSzPct val="60000"/>
              <a:buNone/>
            </a:pPr>
            <a:r>
              <a:rPr lang="en-US" altLang="zh-CN" dirty="0"/>
              <a:t>2.</a:t>
            </a:r>
            <a:r>
              <a:rPr lang="zh-CN" altLang="en-US" dirty="0"/>
              <a:t>有哪些方法可以找出没有出现过的最小的正整数</a:t>
            </a:r>
            <a:endParaRPr lang="en-US" altLang="zh-CN" dirty="0"/>
          </a:p>
          <a:p>
            <a:pPr marL="274637" lvl="2" indent="0">
              <a:spcBef>
                <a:spcPts val="700"/>
              </a:spcBef>
              <a:buSzPct val="60000"/>
              <a:buNone/>
            </a:pPr>
            <a:r>
              <a:rPr lang="en-US" altLang="zh-CN" dirty="0"/>
              <a:t>3.</a:t>
            </a:r>
            <a:r>
              <a:rPr lang="zh-CN" altLang="en-US" dirty="0"/>
              <a:t>如何保障时间复杂度</a:t>
            </a:r>
            <a:endParaRPr lang="en-US" altLang="zh-CN" dirty="0"/>
          </a:p>
        </p:txBody>
      </p:sp>
    </p:spTree>
    <p:extLst>
      <p:ext uri="{BB962C8B-B14F-4D97-AF65-F5344CB8AC3E}">
        <p14:creationId xmlns:p14="http://schemas.microsoft.com/office/powerpoint/2010/main" val="372673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顺序表插入算法分析</a:t>
            </a:r>
          </a:p>
        </p:txBody>
      </p:sp>
      <p:sp>
        <p:nvSpPr>
          <p:cNvPr id="3" name="内容占位符 2"/>
          <p:cNvSpPr>
            <a:spLocks noGrp="1"/>
          </p:cNvSpPr>
          <p:nvPr>
            <p:ph idx="1"/>
          </p:nvPr>
        </p:nvSpPr>
        <p:spPr>
          <a:xfrm>
            <a:off x="452353" y="1341438"/>
            <a:ext cx="8558911" cy="5029865"/>
          </a:xfrm>
        </p:spPr>
        <p:txBody>
          <a:bodyPr/>
          <a:lstStyle/>
          <a:p>
            <a:r>
              <a:rPr lang="zh-CN" altLang="en-US" dirty="0"/>
              <a:t>顺序表插入算法的时间复杂度</a:t>
            </a:r>
            <a:endParaRPr lang="en-US" altLang="zh-CN" dirty="0"/>
          </a:p>
          <a:p>
            <a:pPr lvl="1"/>
            <a:r>
              <a:rPr lang="zh-CN" altLang="en-US" dirty="0">
                <a:solidFill>
                  <a:srgbClr val="3333CC"/>
                </a:solidFill>
                <a:latin typeface="宋体" panose="02010600030101010101" pitchFamily="2" charset="-122"/>
              </a:rPr>
              <a:t>问题规模</a:t>
            </a:r>
            <a:r>
              <a:rPr lang="zh-CN" altLang="en-US" dirty="0">
                <a:latin typeface="宋体" panose="02010600030101010101" pitchFamily="2" charset="-122"/>
              </a:rPr>
              <a:t>：表的长度</a:t>
            </a:r>
            <a:r>
              <a:rPr lang="en-US" altLang="zh-CN" dirty="0">
                <a:latin typeface="宋体" panose="02010600030101010101" pitchFamily="2" charset="-122"/>
              </a:rPr>
              <a:t>n</a:t>
            </a:r>
          </a:p>
          <a:p>
            <a:pPr lvl="1"/>
            <a:r>
              <a:rPr lang="zh-CN" altLang="en-US" dirty="0">
                <a:solidFill>
                  <a:srgbClr val="3333CC"/>
                </a:solidFill>
                <a:latin typeface="宋体" panose="02010600030101010101" pitchFamily="2" charset="-122"/>
              </a:rPr>
              <a:t>频繁操作</a:t>
            </a:r>
            <a:r>
              <a:rPr lang="zh-CN" altLang="en-US" dirty="0">
                <a:latin typeface="宋体" panose="02010600030101010101" pitchFamily="2" charset="-122"/>
              </a:rPr>
              <a:t>：结点移动，在表中下标</a:t>
            </a:r>
            <a:r>
              <a:rPr lang="en-US" altLang="zh-CN" dirty="0" err="1">
                <a:solidFill>
                  <a:srgbClr val="FF0000"/>
                </a:solidFill>
                <a:latin typeface="宋体" panose="02010600030101010101" pitchFamily="2" charset="-122"/>
              </a:rPr>
              <a:t>i</a:t>
            </a:r>
            <a:r>
              <a:rPr lang="zh-CN" altLang="en-US" dirty="0">
                <a:latin typeface="宋体" panose="02010600030101010101" pitchFamily="2" charset="-122"/>
              </a:rPr>
              <a:t>的位置上插入一个结点的移动次数为（</a:t>
            </a:r>
            <a:r>
              <a:rPr lang="en-US" altLang="zh-CN" dirty="0">
                <a:latin typeface="宋体" panose="02010600030101010101" pitchFamily="2" charset="-122"/>
              </a:rPr>
              <a:t>n-</a:t>
            </a:r>
            <a:r>
              <a:rPr lang="en-US" altLang="zh-CN" dirty="0" err="1">
                <a:latin typeface="宋体" panose="02010600030101010101" pitchFamily="2" charset="-122"/>
              </a:rPr>
              <a:t>i</a:t>
            </a:r>
            <a:r>
              <a:rPr lang="zh-CN" altLang="en-US" dirty="0">
                <a:latin typeface="宋体" panose="02010600030101010101" pitchFamily="2" charset="-122"/>
              </a:rPr>
              <a:t>）</a:t>
            </a:r>
            <a:endParaRPr lang="en-US" altLang="zh-CN" dirty="0">
              <a:latin typeface="宋体" panose="02010600030101010101" pitchFamily="2" charset="-122"/>
            </a:endParaRPr>
          </a:p>
          <a:p>
            <a:pPr lvl="1"/>
            <a:endParaRPr lang="zh-CN" altLang="en-US" dirty="0">
              <a:solidFill>
                <a:srgbClr val="FF0000"/>
              </a:solidFill>
              <a:latin typeface="宋体" panose="02010600030101010101" pitchFamily="2" charset="-122"/>
            </a:endParaRPr>
          </a:p>
          <a:p>
            <a:r>
              <a:rPr lang="zh-CN" altLang="en-US" dirty="0">
                <a:latin typeface="宋体" panose="02010600030101010101" pitchFamily="2" charset="-122"/>
              </a:rPr>
              <a:t>最好时间复杂度</a:t>
            </a:r>
            <a:r>
              <a:rPr lang="en-US" altLang="zh-CN" dirty="0">
                <a:latin typeface="宋体" panose="02010600030101010101" pitchFamily="2" charset="-122"/>
              </a:rPr>
              <a:t>O(1)</a:t>
            </a:r>
          </a:p>
          <a:p>
            <a:pPr lvl="1"/>
            <a:r>
              <a:rPr lang="zh-CN" altLang="en-US" dirty="0">
                <a:latin typeface="宋体" panose="02010600030101010101" pitchFamily="2" charset="-122"/>
              </a:rPr>
              <a:t>当</a:t>
            </a:r>
            <a:r>
              <a:rPr lang="en-US" altLang="zh-CN" dirty="0" err="1">
                <a:latin typeface="宋体" panose="02010600030101010101" pitchFamily="2" charset="-122"/>
              </a:rPr>
              <a:t>i</a:t>
            </a:r>
            <a:r>
              <a:rPr lang="en-US" altLang="zh-CN" dirty="0">
                <a:latin typeface="宋体" panose="02010600030101010101" pitchFamily="2" charset="-122"/>
              </a:rPr>
              <a:t>=n-1</a:t>
            </a:r>
            <a:r>
              <a:rPr lang="zh-CN" altLang="en-US" dirty="0">
                <a:latin typeface="宋体" panose="02010600030101010101" pitchFamily="2" charset="-122"/>
              </a:rPr>
              <a:t>时，无须移动结点</a:t>
            </a:r>
          </a:p>
          <a:p>
            <a:endParaRPr lang="en-US" altLang="zh-CN" dirty="0">
              <a:latin typeface="宋体" panose="02010600030101010101" pitchFamily="2" charset="-122"/>
            </a:endParaRPr>
          </a:p>
          <a:p>
            <a:r>
              <a:rPr lang="zh-CN" altLang="en-US" dirty="0">
                <a:latin typeface="宋体" panose="02010600030101010101" pitchFamily="2" charset="-122"/>
              </a:rPr>
              <a:t>最坏时间复杂度</a:t>
            </a:r>
            <a:r>
              <a:rPr lang="en-US" altLang="zh-CN" dirty="0">
                <a:latin typeface="宋体" panose="02010600030101010101" pitchFamily="2" charset="-122"/>
              </a:rPr>
              <a:t>O(n)</a:t>
            </a:r>
          </a:p>
          <a:p>
            <a:pPr lvl="1"/>
            <a:r>
              <a:rPr lang="zh-CN" altLang="en-US" dirty="0">
                <a:latin typeface="宋体" panose="02010600030101010101" pitchFamily="2" charset="-122"/>
              </a:rPr>
              <a:t>当</a:t>
            </a:r>
            <a:r>
              <a:rPr lang="en-US" altLang="zh-CN" dirty="0" err="1">
                <a:latin typeface="宋体" panose="02010600030101010101" pitchFamily="2" charset="-122"/>
              </a:rPr>
              <a:t>i</a:t>
            </a:r>
            <a:r>
              <a:rPr lang="en-US" altLang="zh-CN" dirty="0">
                <a:latin typeface="宋体" panose="02010600030101010101" pitchFamily="2" charset="-122"/>
              </a:rPr>
              <a:t>=0</a:t>
            </a:r>
            <a:r>
              <a:rPr lang="zh-CN" altLang="en-US" dirty="0">
                <a:latin typeface="宋体" panose="02010600030101010101" pitchFamily="2" charset="-122"/>
              </a:rPr>
              <a:t>时，须移动表中所有结点</a:t>
            </a:r>
          </a:p>
          <a:p>
            <a:endParaRPr lang="en-US" altLang="zh-CN" dirty="0">
              <a:latin typeface="宋体" panose="02010600030101010101" pitchFamily="2" charset="-122"/>
            </a:endParaRPr>
          </a:p>
        </p:txBody>
      </p:sp>
    </p:spTree>
    <p:extLst>
      <p:ext uri="{BB962C8B-B14F-4D97-AF65-F5344CB8AC3E}">
        <p14:creationId xmlns:p14="http://schemas.microsoft.com/office/powerpoint/2010/main" val="189995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228600"/>
            <a:ext cx="8614299" cy="712788"/>
          </a:xfrm>
        </p:spPr>
        <p:txBody>
          <a:bodyPr/>
          <a:lstStyle/>
          <a:p>
            <a:r>
              <a:rPr lang="zh-CN" altLang="en-US" sz="3200" dirty="0"/>
              <a:t>练一练（</a:t>
            </a:r>
            <a:r>
              <a:rPr lang="zh-CN" altLang="en-US" sz="3200" dirty="0">
                <a:solidFill>
                  <a:srgbClr val="C00000"/>
                </a:solidFill>
              </a:rPr>
              <a:t>顺序线性表课上练第二关</a:t>
            </a:r>
            <a:r>
              <a:rPr lang="zh-CN" altLang="en-US" sz="4400" dirty="0"/>
              <a:t>）</a:t>
            </a:r>
          </a:p>
        </p:txBody>
      </p:sp>
      <p:sp>
        <p:nvSpPr>
          <p:cNvPr id="6" name="内容占位符 5">
            <a:extLst>
              <a:ext uri="{FF2B5EF4-FFF2-40B4-BE49-F238E27FC236}">
                <a16:creationId xmlns:a16="http://schemas.microsoft.com/office/drawing/2014/main" id="{BCA59BE6-9798-49F2-BDA1-BCA2B58B20BE}"/>
              </a:ext>
            </a:extLst>
          </p:cNvPr>
          <p:cNvSpPr>
            <a:spLocks noGrp="1"/>
          </p:cNvSpPr>
          <p:nvPr>
            <p:ph idx="1"/>
          </p:nvPr>
        </p:nvSpPr>
        <p:spPr>
          <a:xfrm>
            <a:off x="213064" y="1252661"/>
            <a:ext cx="8549936" cy="4784725"/>
          </a:xfrm>
        </p:spPr>
        <p:txBody>
          <a:bodyPr/>
          <a:lstStyle/>
          <a:p>
            <a:pPr marL="0" indent="0">
              <a:buNone/>
            </a:pPr>
            <a:r>
              <a:rPr lang="en-US" altLang="zh-CN" dirty="0">
                <a:solidFill>
                  <a:srgbClr val="C00000"/>
                </a:solidFill>
              </a:rPr>
              <a:t>1. int </a:t>
            </a:r>
            <a:r>
              <a:rPr lang="en-US" altLang="zh-CN" dirty="0" err="1">
                <a:solidFill>
                  <a:srgbClr val="C00000"/>
                </a:solidFill>
              </a:rPr>
              <a:t>insertP_seq</a:t>
            </a:r>
            <a:r>
              <a:rPr lang="en-US" altLang="zh-CN" dirty="0">
                <a:solidFill>
                  <a:srgbClr val="C00000"/>
                </a:solidFill>
              </a:rPr>
              <a:t>(</a:t>
            </a:r>
            <a:r>
              <a:rPr lang="en-US" altLang="zh-CN" dirty="0" err="1">
                <a:solidFill>
                  <a:srgbClr val="C00000"/>
                </a:solidFill>
              </a:rPr>
              <a:t>PseqList</a:t>
            </a:r>
            <a:r>
              <a:rPr lang="en-US" altLang="zh-CN" dirty="0">
                <a:solidFill>
                  <a:srgbClr val="C00000"/>
                </a:solidFill>
              </a:rPr>
              <a:t> L , int p ,int x)</a:t>
            </a:r>
          </a:p>
          <a:p>
            <a:pPr marL="0" indent="0">
              <a:buNone/>
            </a:pPr>
            <a:r>
              <a:rPr lang="en-US" altLang="zh-CN" sz="2000" dirty="0"/>
              <a:t>{</a:t>
            </a:r>
            <a:r>
              <a:rPr lang="en-US" altLang="zh-CN" sz="1800" dirty="0"/>
              <a:t>// </a:t>
            </a:r>
            <a:r>
              <a:rPr lang="zh-CN" altLang="en-US" sz="1800" dirty="0"/>
              <a:t>在线性表</a:t>
            </a:r>
            <a:r>
              <a:rPr lang="en-US" altLang="zh-CN" sz="1800" dirty="0"/>
              <a:t>L</a:t>
            </a:r>
            <a:r>
              <a:rPr lang="zh-CN" altLang="en-US" sz="1800" dirty="0"/>
              <a:t>中下标为</a:t>
            </a:r>
            <a:r>
              <a:rPr lang="en-US" altLang="zh-CN" sz="1800" dirty="0"/>
              <a:t>p</a:t>
            </a:r>
            <a:r>
              <a:rPr lang="zh-CN" altLang="en-US" sz="1800" dirty="0"/>
              <a:t>的位置插入数据元素</a:t>
            </a:r>
            <a:r>
              <a:rPr lang="en-US" altLang="zh-CN" sz="1800" dirty="0"/>
              <a:t>x</a:t>
            </a:r>
            <a:r>
              <a:rPr lang="zh-CN" altLang="en-US" sz="1800" dirty="0"/>
              <a:t>，若下标</a:t>
            </a:r>
            <a:r>
              <a:rPr lang="en-US" altLang="zh-CN" sz="1800" dirty="0"/>
              <a:t>p</a:t>
            </a:r>
            <a:r>
              <a:rPr lang="zh-CN" altLang="en-US" sz="1800" dirty="0"/>
              <a:t>非法或线性表   已满无法插入数据，返回</a:t>
            </a:r>
            <a:r>
              <a:rPr lang="en-US" altLang="zh-CN" sz="1800" dirty="0"/>
              <a:t>0</a:t>
            </a:r>
            <a:r>
              <a:rPr lang="zh-CN" altLang="en-US" sz="1800" dirty="0"/>
              <a:t>；插入成功返回值为</a:t>
            </a:r>
            <a:r>
              <a:rPr lang="en-US" altLang="zh-CN" sz="1800" dirty="0"/>
              <a:t>1</a:t>
            </a:r>
            <a:r>
              <a:rPr lang="en-US" altLang="zh-CN" dirty="0"/>
              <a:t>}</a:t>
            </a:r>
          </a:p>
          <a:p>
            <a:pPr marL="0" indent="0">
              <a:buNone/>
            </a:pPr>
            <a:r>
              <a:rPr lang="en-US" altLang="zh-CN" sz="2000" dirty="0">
                <a:solidFill>
                  <a:srgbClr val="C00000"/>
                </a:solidFill>
              </a:rPr>
              <a:t>2. int </a:t>
            </a:r>
            <a:r>
              <a:rPr lang="en-US" altLang="zh-CN" sz="2000" dirty="0" err="1">
                <a:solidFill>
                  <a:srgbClr val="C00000"/>
                </a:solidFill>
              </a:rPr>
              <a:t>insertPre_seq</a:t>
            </a:r>
            <a:r>
              <a:rPr lang="en-US" altLang="zh-CN" sz="2000" dirty="0">
                <a:solidFill>
                  <a:srgbClr val="C00000"/>
                </a:solidFill>
              </a:rPr>
              <a:t>(</a:t>
            </a:r>
            <a:r>
              <a:rPr lang="en-US" altLang="zh-CN" sz="2000" dirty="0" err="1">
                <a:solidFill>
                  <a:srgbClr val="C00000"/>
                </a:solidFill>
              </a:rPr>
              <a:t>PseqList</a:t>
            </a:r>
            <a:r>
              <a:rPr lang="en-US" altLang="zh-CN" sz="2000" dirty="0">
                <a:solidFill>
                  <a:srgbClr val="C00000"/>
                </a:solidFill>
              </a:rPr>
              <a:t> L , int p ,int x)</a:t>
            </a:r>
          </a:p>
          <a:p>
            <a:pPr marL="0" indent="0">
              <a:buNone/>
            </a:pPr>
            <a:r>
              <a:rPr lang="en-US" altLang="zh-CN" sz="2000" dirty="0">
                <a:solidFill>
                  <a:schemeClr val="bg1">
                    <a:lumMod val="10000"/>
                  </a:schemeClr>
                </a:solidFill>
              </a:rPr>
              <a:t>{ </a:t>
            </a:r>
            <a:r>
              <a:rPr lang="en-US" altLang="zh-CN" sz="1800" dirty="0">
                <a:solidFill>
                  <a:schemeClr val="bg1">
                    <a:lumMod val="10000"/>
                  </a:schemeClr>
                </a:solidFill>
              </a:rPr>
              <a:t>// </a:t>
            </a:r>
            <a:r>
              <a:rPr lang="zh-CN" altLang="en-US" sz="1800" dirty="0">
                <a:solidFill>
                  <a:schemeClr val="bg1">
                    <a:lumMod val="10000"/>
                  </a:schemeClr>
                </a:solidFill>
              </a:rPr>
              <a:t>在线性表</a:t>
            </a:r>
            <a:r>
              <a:rPr lang="en-US" altLang="zh-CN" sz="1800" dirty="0">
                <a:solidFill>
                  <a:schemeClr val="bg1">
                    <a:lumMod val="10000"/>
                  </a:schemeClr>
                </a:solidFill>
              </a:rPr>
              <a:t>L</a:t>
            </a:r>
            <a:r>
              <a:rPr lang="zh-CN" altLang="en-US" sz="1800" dirty="0">
                <a:solidFill>
                  <a:schemeClr val="bg1">
                    <a:lumMod val="10000"/>
                  </a:schemeClr>
                </a:solidFill>
              </a:rPr>
              <a:t>中下标为</a:t>
            </a:r>
            <a:r>
              <a:rPr lang="en-US" altLang="zh-CN" sz="1800" dirty="0">
                <a:solidFill>
                  <a:schemeClr val="bg1">
                    <a:lumMod val="10000"/>
                  </a:schemeClr>
                </a:solidFill>
              </a:rPr>
              <a:t>p</a:t>
            </a:r>
            <a:r>
              <a:rPr lang="zh-CN" altLang="en-US" sz="1800" dirty="0">
                <a:solidFill>
                  <a:schemeClr val="bg1">
                    <a:lumMod val="10000"/>
                  </a:schemeClr>
                </a:solidFill>
              </a:rPr>
              <a:t>的位置的前面插入数据元素</a:t>
            </a:r>
            <a:r>
              <a:rPr lang="en-US" altLang="zh-CN" sz="1800" dirty="0">
                <a:solidFill>
                  <a:schemeClr val="bg1">
                    <a:lumMod val="10000"/>
                  </a:schemeClr>
                </a:solidFill>
              </a:rPr>
              <a:t>x</a:t>
            </a:r>
            <a:r>
              <a:rPr lang="zh-CN" altLang="en-US" sz="1800" dirty="0">
                <a:solidFill>
                  <a:schemeClr val="bg1">
                    <a:lumMod val="10000"/>
                  </a:schemeClr>
                </a:solidFill>
              </a:rPr>
              <a:t>，若下标</a:t>
            </a:r>
            <a:r>
              <a:rPr lang="en-US" altLang="zh-CN" sz="1800" dirty="0">
                <a:solidFill>
                  <a:schemeClr val="bg1">
                    <a:lumMod val="10000"/>
                  </a:schemeClr>
                </a:solidFill>
              </a:rPr>
              <a:t>p</a:t>
            </a:r>
            <a:r>
              <a:rPr lang="zh-CN" altLang="en-US" sz="1800" dirty="0">
                <a:solidFill>
                  <a:schemeClr val="bg1">
                    <a:lumMod val="10000"/>
                  </a:schemeClr>
                </a:solidFill>
              </a:rPr>
              <a:t>非法或线性表已满无法插入数据，返回</a:t>
            </a:r>
            <a:r>
              <a:rPr lang="en-US" altLang="zh-CN" sz="1800" dirty="0">
                <a:solidFill>
                  <a:schemeClr val="bg1">
                    <a:lumMod val="10000"/>
                  </a:schemeClr>
                </a:solidFill>
              </a:rPr>
              <a:t>0</a:t>
            </a:r>
            <a:r>
              <a:rPr lang="zh-CN" altLang="en-US" sz="1800" dirty="0">
                <a:solidFill>
                  <a:schemeClr val="bg1">
                    <a:lumMod val="10000"/>
                  </a:schemeClr>
                </a:solidFill>
              </a:rPr>
              <a:t>；插入成功返回值为</a:t>
            </a:r>
            <a:r>
              <a:rPr lang="en-US" altLang="zh-CN" sz="1800" dirty="0">
                <a:solidFill>
                  <a:schemeClr val="bg1">
                    <a:lumMod val="10000"/>
                  </a:schemeClr>
                </a:solidFill>
              </a:rPr>
              <a:t>1</a:t>
            </a:r>
            <a:endParaRPr lang="zh-CN" altLang="en-US" sz="1800" dirty="0">
              <a:solidFill>
                <a:schemeClr val="bg1">
                  <a:lumMod val="10000"/>
                </a:schemeClr>
              </a:solidFill>
            </a:endParaRPr>
          </a:p>
          <a:p>
            <a:pPr marL="0" indent="0">
              <a:buNone/>
            </a:pPr>
            <a:r>
              <a:rPr lang="en-US" altLang="zh-CN" sz="1800" dirty="0">
                <a:solidFill>
                  <a:schemeClr val="bg1">
                    <a:lumMod val="10000"/>
                  </a:schemeClr>
                </a:solidFill>
              </a:rPr>
              <a:t>//</a:t>
            </a:r>
            <a:r>
              <a:rPr lang="zh-CN" altLang="en-US" sz="1800" dirty="0">
                <a:solidFill>
                  <a:schemeClr val="bg1">
                    <a:lumMod val="10000"/>
                  </a:schemeClr>
                </a:solidFill>
              </a:rPr>
              <a:t>提示：直接调用</a:t>
            </a:r>
            <a:r>
              <a:rPr lang="en-US" altLang="zh-CN" sz="1800" dirty="0" err="1">
                <a:solidFill>
                  <a:schemeClr val="bg1">
                    <a:lumMod val="10000"/>
                  </a:schemeClr>
                </a:solidFill>
              </a:rPr>
              <a:t>insertP</a:t>
            </a:r>
            <a:r>
              <a:rPr lang="zh-CN" altLang="en-US" sz="1800" dirty="0">
                <a:solidFill>
                  <a:schemeClr val="bg1">
                    <a:lumMod val="10000"/>
                  </a:schemeClr>
                </a:solidFill>
              </a:rPr>
              <a:t>函数实现即可 </a:t>
            </a:r>
            <a:r>
              <a:rPr lang="zh-CN" altLang="en-US" sz="2000" dirty="0">
                <a:solidFill>
                  <a:schemeClr val="bg1">
                    <a:lumMod val="10000"/>
                  </a:schemeClr>
                </a:solidFill>
              </a:rPr>
              <a:t>  </a:t>
            </a:r>
            <a:r>
              <a:rPr lang="en-US" altLang="zh-CN" sz="2000" dirty="0">
                <a:solidFill>
                  <a:schemeClr val="bg1">
                    <a:lumMod val="10000"/>
                  </a:schemeClr>
                </a:solidFill>
              </a:rPr>
              <a:t>}</a:t>
            </a:r>
          </a:p>
          <a:p>
            <a:pPr marL="0" indent="0">
              <a:buNone/>
            </a:pPr>
            <a:r>
              <a:rPr lang="en-US" altLang="zh-CN" sz="2000" dirty="0">
                <a:solidFill>
                  <a:srgbClr val="C00000"/>
                </a:solidFill>
              </a:rPr>
              <a:t>3.int </a:t>
            </a:r>
            <a:r>
              <a:rPr lang="en-US" altLang="zh-CN" sz="2000" dirty="0" err="1">
                <a:solidFill>
                  <a:srgbClr val="C00000"/>
                </a:solidFill>
              </a:rPr>
              <a:t>insertPost_seq</a:t>
            </a:r>
            <a:r>
              <a:rPr lang="en-US" altLang="zh-CN" sz="2000" dirty="0">
                <a:solidFill>
                  <a:srgbClr val="C00000"/>
                </a:solidFill>
              </a:rPr>
              <a:t>(</a:t>
            </a:r>
            <a:r>
              <a:rPr lang="en-US" altLang="zh-CN" sz="2000" dirty="0" err="1">
                <a:solidFill>
                  <a:srgbClr val="C00000"/>
                </a:solidFill>
              </a:rPr>
              <a:t>PseqList</a:t>
            </a:r>
            <a:r>
              <a:rPr lang="en-US" altLang="zh-CN" sz="2000" dirty="0">
                <a:solidFill>
                  <a:srgbClr val="C00000"/>
                </a:solidFill>
              </a:rPr>
              <a:t> L , int p ,int x)</a:t>
            </a:r>
          </a:p>
          <a:p>
            <a:pPr marL="0" indent="0">
              <a:buNone/>
            </a:pPr>
            <a:r>
              <a:rPr lang="en-US" altLang="zh-CN" sz="2000" dirty="0">
                <a:solidFill>
                  <a:schemeClr val="bg1">
                    <a:lumMod val="10000"/>
                  </a:schemeClr>
                </a:solidFill>
              </a:rPr>
              <a:t>{ // </a:t>
            </a:r>
            <a:r>
              <a:rPr lang="zh-CN" altLang="en-US" sz="1800" dirty="0">
                <a:solidFill>
                  <a:schemeClr val="bg1">
                    <a:lumMod val="10000"/>
                  </a:schemeClr>
                </a:solidFill>
              </a:rPr>
              <a:t>在线性表</a:t>
            </a:r>
            <a:r>
              <a:rPr lang="en-US" altLang="zh-CN" sz="1800" dirty="0">
                <a:solidFill>
                  <a:schemeClr val="bg1">
                    <a:lumMod val="10000"/>
                  </a:schemeClr>
                </a:solidFill>
              </a:rPr>
              <a:t>L</a:t>
            </a:r>
            <a:r>
              <a:rPr lang="zh-CN" altLang="en-US" sz="1800" dirty="0">
                <a:solidFill>
                  <a:schemeClr val="bg1">
                    <a:lumMod val="10000"/>
                  </a:schemeClr>
                </a:solidFill>
              </a:rPr>
              <a:t>中下标为</a:t>
            </a:r>
            <a:r>
              <a:rPr lang="en-US" altLang="zh-CN" sz="1800" dirty="0">
                <a:solidFill>
                  <a:schemeClr val="bg1">
                    <a:lumMod val="10000"/>
                  </a:schemeClr>
                </a:solidFill>
              </a:rPr>
              <a:t>p</a:t>
            </a:r>
            <a:r>
              <a:rPr lang="zh-CN" altLang="en-US" sz="1800" dirty="0">
                <a:solidFill>
                  <a:schemeClr val="bg1">
                    <a:lumMod val="10000"/>
                  </a:schemeClr>
                </a:solidFill>
              </a:rPr>
              <a:t>的位置的后面插入数据元素</a:t>
            </a:r>
            <a:r>
              <a:rPr lang="en-US" altLang="zh-CN" sz="1800" dirty="0">
                <a:solidFill>
                  <a:schemeClr val="bg1">
                    <a:lumMod val="10000"/>
                  </a:schemeClr>
                </a:solidFill>
              </a:rPr>
              <a:t>x</a:t>
            </a:r>
            <a:r>
              <a:rPr lang="zh-CN" altLang="en-US" sz="1800" dirty="0">
                <a:solidFill>
                  <a:schemeClr val="bg1">
                    <a:lumMod val="10000"/>
                  </a:schemeClr>
                </a:solidFill>
              </a:rPr>
              <a:t>，若下标</a:t>
            </a:r>
            <a:r>
              <a:rPr lang="en-US" altLang="zh-CN" sz="1800" dirty="0">
                <a:solidFill>
                  <a:schemeClr val="bg1">
                    <a:lumMod val="10000"/>
                  </a:schemeClr>
                </a:solidFill>
              </a:rPr>
              <a:t>p</a:t>
            </a:r>
            <a:r>
              <a:rPr lang="zh-CN" altLang="en-US" sz="1800" dirty="0">
                <a:solidFill>
                  <a:schemeClr val="bg1">
                    <a:lumMod val="10000"/>
                  </a:schemeClr>
                </a:solidFill>
              </a:rPr>
              <a:t>非法或线性表已满无法插入数据，返回</a:t>
            </a:r>
            <a:r>
              <a:rPr lang="en-US" altLang="zh-CN" sz="1800" dirty="0">
                <a:solidFill>
                  <a:schemeClr val="bg1">
                    <a:lumMod val="10000"/>
                  </a:schemeClr>
                </a:solidFill>
              </a:rPr>
              <a:t>0</a:t>
            </a:r>
            <a:r>
              <a:rPr lang="zh-CN" altLang="en-US" sz="1800" dirty="0">
                <a:solidFill>
                  <a:schemeClr val="bg1">
                    <a:lumMod val="10000"/>
                  </a:schemeClr>
                </a:solidFill>
              </a:rPr>
              <a:t>；插入成功返回值为</a:t>
            </a:r>
            <a:r>
              <a:rPr lang="en-US" altLang="zh-CN" sz="1800" dirty="0">
                <a:solidFill>
                  <a:schemeClr val="bg1">
                    <a:lumMod val="10000"/>
                  </a:schemeClr>
                </a:solidFill>
              </a:rPr>
              <a:t>1</a:t>
            </a:r>
            <a:endParaRPr lang="zh-CN" altLang="en-US" sz="1800" dirty="0">
              <a:solidFill>
                <a:schemeClr val="bg1">
                  <a:lumMod val="10000"/>
                </a:schemeClr>
              </a:solidFill>
            </a:endParaRPr>
          </a:p>
          <a:p>
            <a:pPr marL="0" indent="0">
              <a:buNone/>
            </a:pPr>
            <a:r>
              <a:rPr lang="en-US" altLang="zh-CN" sz="1800" dirty="0">
                <a:solidFill>
                  <a:schemeClr val="bg1">
                    <a:lumMod val="10000"/>
                  </a:schemeClr>
                </a:solidFill>
              </a:rPr>
              <a:t>//</a:t>
            </a:r>
            <a:r>
              <a:rPr lang="zh-CN" altLang="en-US" sz="1800" dirty="0">
                <a:solidFill>
                  <a:schemeClr val="bg1">
                    <a:lumMod val="10000"/>
                  </a:schemeClr>
                </a:solidFill>
              </a:rPr>
              <a:t>提示：直接调用</a:t>
            </a:r>
            <a:r>
              <a:rPr lang="en-US" altLang="zh-CN" sz="1800" dirty="0" err="1">
                <a:solidFill>
                  <a:schemeClr val="bg1">
                    <a:lumMod val="10000"/>
                  </a:schemeClr>
                </a:solidFill>
              </a:rPr>
              <a:t>insertP</a:t>
            </a:r>
            <a:r>
              <a:rPr lang="zh-CN" altLang="en-US" sz="1800" dirty="0">
                <a:solidFill>
                  <a:schemeClr val="bg1">
                    <a:lumMod val="10000"/>
                  </a:schemeClr>
                </a:solidFill>
              </a:rPr>
              <a:t>函数实现即可   </a:t>
            </a:r>
            <a:r>
              <a:rPr lang="en-US" altLang="zh-CN" sz="2000" dirty="0">
                <a:solidFill>
                  <a:schemeClr val="bg1">
                    <a:lumMod val="10000"/>
                  </a:schemeClr>
                </a:solidFill>
              </a:rPr>
              <a:t>}</a:t>
            </a:r>
            <a:endParaRPr lang="zh-CN" altLang="en-US" sz="2000" dirty="0">
              <a:solidFill>
                <a:schemeClr val="bg1">
                  <a:lumMod val="10000"/>
                </a:schemeClr>
              </a:solidFill>
            </a:endParaRPr>
          </a:p>
          <a:p>
            <a:pPr marL="0" indent="0">
              <a:buNone/>
            </a:pPr>
            <a:endParaRPr lang="zh-CN" altLang="en-US" sz="2000" dirty="0">
              <a:solidFill>
                <a:srgbClr val="1B10FC"/>
              </a:solidFill>
            </a:endParaRPr>
          </a:p>
          <a:p>
            <a:pPr marL="0" indent="0">
              <a:buNone/>
            </a:pPr>
            <a:endParaRPr lang="zh-CN" altLang="en-US" sz="2000" dirty="0">
              <a:solidFill>
                <a:srgbClr val="1B10FC"/>
              </a:solidFill>
            </a:endParaRPr>
          </a:p>
          <a:p>
            <a:pPr>
              <a:buFont typeface="Wingdings" panose="05000000000000000000" pitchFamily="2" charset="2"/>
              <a:buChar char="n"/>
            </a:pPr>
            <a:endParaRPr lang="en-US" altLang="zh-CN" dirty="0"/>
          </a:p>
        </p:txBody>
      </p:sp>
      <p:sp>
        <p:nvSpPr>
          <p:cNvPr id="4" name="文本框 3">
            <a:extLst>
              <a:ext uri="{FF2B5EF4-FFF2-40B4-BE49-F238E27FC236}">
                <a16:creationId xmlns:a16="http://schemas.microsoft.com/office/drawing/2014/main" id="{A89FF952-C826-4567-B11A-3D25B8DFAD19}"/>
              </a:ext>
            </a:extLst>
          </p:cNvPr>
          <p:cNvSpPr txBox="1"/>
          <p:nvPr/>
        </p:nvSpPr>
        <p:spPr>
          <a:xfrm>
            <a:off x="275208" y="3899175"/>
            <a:ext cx="6498454" cy="461665"/>
          </a:xfrm>
          <a:prstGeom prst="rect">
            <a:avLst/>
          </a:prstGeom>
          <a:solidFill>
            <a:schemeClr val="bg2">
              <a:lumMod val="9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return </a:t>
            </a:r>
            <a:r>
              <a:rPr lang="en-US" altLang="zh-CN" sz="2400" dirty="0" err="1">
                <a:solidFill>
                  <a:srgbClr val="C00000"/>
                </a:solidFill>
              </a:rPr>
              <a:t>insertP_seq</a:t>
            </a:r>
            <a:r>
              <a:rPr lang="en-US" altLang="zh-CN" sz="2400" dirty="0">
                <a:solidFill>
                  <a:srgbClr val="C00000"/>
                </a:solidFill>
              </a:rPr>
              <a:t>(L , p-1 ,x);  }</a:t>
            </a:r>
            <a:endParaRPr lang="zh-CN" altLang="en-US" sz="2400" b="1" dirty="0">
              <a:latin typeface="华文中宋" panose="02010600040101010101" pitchFamily="2" charset="-122"/>
              <a:ea typeface="华文中宋" panose="02010600040101010101" pitchFamily="2" charset="-122"/>
            </a:endParaRPr>
          </a:p>
        </p:txBody>
      </p:sp>
      <p:sp>
        <p:nvSpPr>
          <p:cNvPr id="5" name="文本框 4">
            <a:extLst>
              <a:ext uri="{FF2B5EF4-FFF2-40B4-BE49-F238E27FC236}">
                <a16:creationId xmlns:a16="http://schemas.microsoft.com/office/drawing/2014/main" id="{A53CE16B-91CF-41FA-8242-DD12B4252305}"/>
              </a:ext>
            </a:extLst>
          </p:cNvPr>
          <p:cNvSpPr txBox="1"/>
          <p:nvPr/>
        </p:nvSpPr>
        <p:spPr>
          <a:xfrm>
            <a:off x="213064" y="5806553"/>
            <a:ext cx="6498454" cy="461665"/>
          </a:xfrm>
          <a:prstGeom prst="rect">
            <a:avLst/>
          </a:prstGeom>
          <a:solidFill>
            <a:schemeClr val="bg2">
              <a:lumMod val="9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return </a:t>
            </a:r>
            <a:r>
              <a:rPr lang="en-US" altLang="zh-CN" sz="2400" dirty="0" err="1">
                <a:solidFill>
                  <a:srgbClr val="C00000"/>
                </a:solidFill>
              </a:rPr>
              <a:t>insertP_seq</a:t>
            </a:r>
            <a:r>
              <a:rPr lang="en-US" altLang="zh-CN" sz="2400" dirty="0">
                <a:solidFill>
                  <a:srgbClr val="C00000"/>
                </a:solidFill>
              </a:rPr>
              <a:t>(L , p +1 ,x);  }</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4383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顺序表回顾</a:t>
            </a:r>
          </a:p>
        </p:txBody>
      </p:sp>
      <p:grpSp>
        <p:nvGrpSpPr>
          <p:cNvPr id="4" name="组合 3">
            <a:extLst>
              <a:ext uri="{FF2B5EF4-FFF2-40B4-BE49-F238E27FC236}">
                <a16:creationId xmlns:a16="http://schemas.microsoft.com/office/drawing/2014/main" id="{19CDC975-31AF-79C6-606C-C80F79ACB0E5}"/>
              </a:ext>
            </a:extLst>
          </p:cNvPr>
          <p:cNvGrpSpPr/>
          <p:nvPr/>
        </p:nvGrpSpPr>
        <p:grpSpPr>
          <a:xfrm>
            <a:off x="5400368" y="1945747"/>
            <a:ext cx="1120810" cy="2591395"/>
            <a:chOff x="5400368" y="1945747"/>
            <a:chExt cx="1120810" cy="2591395"/>
          </a:xfrm>
        </p:grpSpPr>
        <p:sp>
          <p:nvSpPr>
            <p:cNvPr id="5" name="矩形 4"/>
            <p:cNvSpPr/>
            <p:nvPr/>
          </p:nvSpPr>
          <p:spPr bwMode="auto">
            <a:xfrm>
              <a:off x="5400368" y="1945747"/>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5400368" y="259129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5400368" y="323683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sp>
          <p:nvSpPr>
            <p:cNvPr id="8" name="矩形 7"/>
            <p:cNvSpPr/>
            <p:nvPr/>
          </p:nvSpPr>
          <p:spPr bwMode="auto">
            <a:xfrm>
              <a:off x="5400368" y="3882379"/>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endParaRPr lang="zh-CN" altLang="en-US" sz="2400" baseline="-25000" dirty="0">
                <a:latin typeface="华文中宋" panose="02010600040101010101" pitchFamily="2" charset="-122"/>
                <a:ea typeface="华文中宋" panose="02010600040101010101" pitchFamily="2" charset="-122"/>
              </a:endParaRPr>
            </a:p>
          </p:txBody>
        </p:sp>
      </p:grpSp>
      <p:sp>
        <p:nvSpPr>
          <p:cNvPr id="28" name="矩形 27"/>
          <p:cNvSpPr/>
          <p:nvPr/>
        </p:nvSpPr>
        <p:spPr bwMode="auto">
          <a:xfrm>
            <a:off x="2591854" y="2772615"/>
            <a:ext cx="1581696" cy="720239"/>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rPr>
              <a:t>element</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29" name="矩形 28"/>
          <p:cNvSpPr/>
          <p:nvPr/>
        </p:nvSpPr>
        <p:spPr bwMode="auto">
          <a:xfrm>
            <a:off x="2591854" y="2237286"/>
            <a:ext cx="1581696" cy="594196"/>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2400" baseline="-25000" dirty="0" err="1">
                <a:latin typeface="华文中宋" panose="02010600040101010101" pitchFamily="2" charset="-122"/>
                <a:ea typeface="华文中宋" panose="02010600040101010101" pitchFamily="2" charset="-122"/>
              </a:rPr>
              <a:t>curNum</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cxnSp>
        <p:nvCxnSpPr>
          <p:cNvPr id="31" name="直接箭头连接符 30"/>
          <p:cNvCxnSpPr>
            <a:cxnSpLocks/>
          </p:cNvCxnSpPr>
          <p:nvPr/>
        </p:nvCxnSpPr>
        <p:spPr bwMode="auto">
          <a:xfrm>
            <a:off x="1471044" y="1737504"/>
            <a:ext cx="1120810" cy="12167"/>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组合 12">
            <a:extLst>
              <a:ext uri="{FF2B5EF4-FFF2-40B4-BE49-F238E27FC236}">
                <a16:creationId xmlns:a16="http://schemas.microsoft.com/office/drawing/2014/main" id="{AA49F3EF-736E-4EBB-7A33-E290353F35A2}"/>
              </a:ext>
            </a:extLst>
          </p:cNvPr>
          <p:cNvGrpSpPr/>
          <p:nvPr/>
        </p:nvGrpSpPr>
        <p:grpSpPr>
          <a:xfrm>
            <a:off x="216679" y="1552074"/>
            <a:ext cx="1523933" cy="654763"/>
            <a:chOff x="216679" y="1552074"/>
            <a:chExt cx="1523933" cy="654763"/>
          </a:xfrm>
        </p:grpSpPr>
        <p:sp>
          <p:nvSpPr>
            <p:cNvPr id="25" name="矩形 24"/>
            <p:cNvSpPr/>
            <p:nvPr/>
          </p:nvSpPr>
          <p:spPr bwMode="auto">
            <a:xfrm>
              <a:off x="216679" y="1552074"/>
              <a:ext cx="1523933" cy="654763"/>
            </a:xfrm>
            <a:prstGeom prst="rect">
              <a:avLst/>
            </a:prstGeom>
            <a:solidFill>
              <a:srgbClr val="CCFFCC"/>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32" name="文本框 31"/>
            <p:cNvSpPr txBox="1"/>
            <p:nvPr/>
          </p:nvSpPr>
          <p:spPr>
            <a:xfrm>
              <a:off x="472058" y="1679400"/>
              <a:ext cx="877163" cy="400110"/>
            </a:xfrm>
            <a:prstGeom prst="rect">
              <a:avLst/>
            </a:prstGeom>
            <a:noFill/>
          </p:spPr>
          <p:txBody>
            <a:bodyPr wrap="none" rtlCol="0">
              <a:spAutoFit/>
            </a:bodyPr>
            <a:lstStyle/>
            <a:p>
              <a:r>
                <a:rPr lang="en-US" altLang="zh-CN" sz="2000" dirty="0" err="1">
                  <a:latin typeface="华文中宋" panose="02010600040101010101" pitchFamily="2" charset="-122"/>
                  <a:ea typeface="华文中宋" panose="02010600040101010101" pitchFamily="2" charset="-122"/>
                </a:rPr>
                <a:t>palist</a:t>
              </a:r>
              <a:endParaRPr lang="zh-CN" altLang="en-US" sz="2000" dirty="0">
                <a:latin typeface="华文中宋" panose="02010600040101010101" pitchFamily="2" charset="-122"/>
                <a:ea typeface="华文中宋" panose="02010600040101010101" pitchFamily="2" charset="-122"/>
              </a:endParaRPr>
            </a:p>
          </p:txBody>
        </p:sp>
      </p:grpSp>
      <p:grpSp>
        <p:nvGrpSpPr>
          <p:cNvPr id="10" name="组合 9">
            <a:extLst>
              <a:ext uri="{FF2B5EF4-FFF2-40B4-BE49-F238E27FC236}">
                <a16:creationId xmlns:a16="http://schemas.microsoft.com/office/drawing/2014/main" id="{A6515361-B61F-AB2A-76ED-B7095F423457}"/>
              </a:ext>
            </a:extLst>
          </p:cNvPr>
          <p:cNvGrpSpPr/>
          <p:nvPr/>
        </p:nvGrpSpPr>
        <p:grpSpPr>
          <a:xfrm>
            <a:off x="3948085" y="1460090"/>
            <a:ext cx="2056932" cy="1678727"/>
            <a:chOff x="3948085" y="1460090"/>
            <a:chExt cx="2056932" cy="1678727"/>
          </a:xfrm>
        </p:grpSpPr>
        <p:cxnSp>
          <p:nvCxnSpPr>
            <p:cNvPr id="33" name="直接箭头连接符 32"/>
            <p:cNvCxnSpPr/>
            <p:nvPr/>
          </p:nvCxnSpPr>
          <p:spPr bwMode="auto">
            <a:xfrm>
              <a:off x="3948085" y="3126650"/>
              <a:ext cx="717863"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p:cNvCxnSpPr/>
            <p:nvPr/>
          </p:nvCxnSpPr>
          <p:spPr bwMode="auto">
            <a:xfrm flipV="1">
              <a:off x="4665948" y="1460090"/>
              <a:ext cx="5359" cy="167872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p:nvPr/>
          </p:nvCxnSpPr>
          <p:spPr bwMode="auto">
            <a:xfrm>
              <a:off x="4671307" y="1470032"/>
              <a:ext cx="1333710" cy="12167"/>
            </a:xfrm>
            <a:prstGeom prst="straightConnector1">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p:cNvCxnSpPr/>
            <p:nvPr/>
          </p:nvCxnSpPr>
          <p:spPr bwMode="auto">
            <a:xfrm>
              <a:off x="5993778" y="1491577"/>
              <a:ext cx="0" cy="463387"/>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文本框 23">
            <a:extLst>
              <a:ext uri="{FF2B5EF4-FFF2-40B4-BE49-F238E27FC236}">
                <a16:creationId xmlns:a16="http://schemas.microsoft.com/office/drawing/2014/main" id="{B839DD3C-9D6A-403A-9FB3-4F425E6FCA86}"/>
              </a:ext>
            </a:extLst>
          </p:cNvPr>
          <p:cNvSpPr txBox="1"/>
          <p:nvPr/>
        </p:nvSpPr>
        <p:spPr>
          <a:xfrm>
            <a:off x="216676" y="4080539"/>
            <a:ext cx="5435929" cy="400110"/>
          </a:xfrm>
          <a:prstGeom prst="rect">
            <a:avLst/>
          </a:prstGeom>
          <a:noFill/>
        </p:spPr>
        <p:txBody>
          <a:bodyPr wrap="square" rtlCol="0">
            <a:spAutoFit/>
          </a:bodyPr>
          <a:lstStyle/>
          <a:p>
            <a:r>
              <a:rPr lang="zh-CN" altLang="en-US" sz="2000" dirty="0">
                <a:solidFill>
                  <a:srgbClr val="C00000"/>
                </a:solidFill>
                <a:latin typeface="华文中宋" panose="02010600040101010101" pitchFamily="2" charset="-122"/>
                <a:ea typeface="华文中宋" panose="02010600040101010101" pitchFamily="2" charset="-122"/>
              </a:rPr>
              <a:t>需要一片连续的空间，存储线性表的数据元素</a:t>
            </a:r>
          </a:p>
        </p:txBody>
      </p:sp>
      <p:sp>
        <p:nvSpPr>
          <p:cNvPr id="27" name="内容占位符 2">
            <a:extLst>
              <a:ext uri="{FF2B5EF4-FFF2-40B4-BE49-F238E27FC236}">
                <a16:creationId xmlns:a16="http://schemas.microsoft.com/office/drawing/2014/main" id="{68F900AC-21CE-4010-AF24-183B02CC4678}"/>
              </a:ext>
            </a:extLst>
          </p:cNvPr>
          <p:cNvSpPr txBox="1">
            <a:spLocks/>
          </p:cNvSpPr>
          <p:nvPr/>
        </p:nvSpPr>
        <p:spPr bwMode="auto">
          <a:xfrm>
            <a:off x="138597" y="3560301"/>
            <a:ext cx="3224433" cy="4973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500"/>
              </a:lnSpc>
              <a:buFont typeface="Wingdings" pitchFamily="2" charset="2"/>
              <a:buNone/>
            </a:pPr>
            <a:r>
              <a:rPr lang="en-US" altLang="zh-CN" sz="2000" dirty="0">
                <a:solidFill>
                  <a:srgbClr val="1B10FC"/>
                </a:solidFill>
              </a:rPr>
              <a:t>#define  MAXNUM 100</a:t>
            </a:r>
          </a:p>
          <a:p>
            <a:pPr marL="0" indent="0">
              <a:lnSpc>
                <a:spcPts val="2500"/>
              </a:lnSpc>
              <a:buFont typeface="Wingdings" pitchFamily="2" charset="2"/>
              <a:buNone/>
            </a:pPr>
            <a:endParaRPr lang="en-US" altLang="zh-CN" sz="2000" dirty="0">
              <a:solidFill>
                <a:srgbClr val="1B10FC"/>
              </a:solidFill>
            </a:endParaRPr>
          </a:p>
          <a:p>
            <a:pPr marL="0" indent="0">
              <a:lnSpc>
                <a:spcPts val="2500"/>
              </a:lnSpc>
              <a:buFont typeface="Wingdings" pitchFamily="2" charset="2"/>
              <a:buNone/>
            </a:pPr>
            <a:endParaRPr lang="en-US" altLang="zh-CN" sz="2000" dirty="0">
              <a:solidFill>
                <a:srgbClr val="1B10FC"/>
              </a:solidFill>
            </a:endParaRPr>
          </a:p>
          <a:p>
            <a:pPr marL="0" indent="0">
              <a:lnSpc>
                <a:spcPts val="2500"/>
              </a:lnSpc>
              <a:buFont typeface="Wingdings" pitchFamily="2" charset="2"/>
              <a:buNone/>
            </a:pPr>
            <a:endParaRPr lang="en-US" altLang="zh-CN" sz="2000" dirty="0">
              <a:solidFill>
                <a:srgbClr val="1B10FC"/>
              </a:solidFill>
            </a:endParaRPr>
          </a:p>
          <a:p>
            <a:pPr>
              <a:lnSpc>
                <a:spcPts val="2500"/>
              </a:lnSpc>
            </a:pPr>
            <a:endParaRPr lang="en-US" altLang="zh-CN" sz="2000" dirty="0">
              <a:solidFill>
                <a:srgbClr val="1B10FC"/>
              </a:solidFill>
            </a:endParaRPr>
          </a:p>
        </p:txBody>
      </p:sp>
      <p:sp>
        <p:nvSpPr>
          <p:cNvPr id="9" name="矩形 8">
            <a:extLst>
              <a:ext uri="{FF2B5EF4-FFF2-40B4-BE49-F238E27FC236}">
                <a16:creationId xmlns:a16="http://schemas.microsoft.com/office/drawing/2014/main" id="{9358FA8D-40EA-14CF-7B1C-2641AD19507A}"/>
              </a:ext>
            </a:extLst>
          </p:cNvPr>
          <p:cNvSpPr/>
          <p:nvPr/>
        </p:nvSpPr>
        <p:spPr bwMode="auto">
          <a:xfrm>
            <a:off x="2591854" y="1654411"/>
            <a:ext cx="1581696" cy="594196"/>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25000" dirty="0" err="1">
                <a:ln>
                  <a:noFill/>
                </a:ln>
                <a:solidFill>
                  <a:schemeClr val="tx1"/>
                </a:solidFill>
                <a:effectLst/>
                <a:latin typeface="华文中宋" panose="02010600040101010101" pitchFamily="2" charset="-122"/>
                <a:ea typeface="华文中宋" panose="02010600040101010101" pitchFamily="2" charset="-122"/>
              </a:rPr>
              <a:t>MaxNum</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14" name="文本框 13">
            <a:extLst>
              <a:ext uri="{FF2B5EF4-FFF2-40B4-BE49-F238E27FC236}">
                <a16:creationId xmlns:a16="http://schemas.microsoft.com/office/drawing/2014/main" id="{FBB02545-3380-C7DF-8213-A9066DAE3DE4}"/>
              </a:ext>
            </a:extLst>
          </p:cNvPr>
          <p:cNvSpPr txBox="1"/>
          <p:nvPr/>
        </p:nvSpPr>
        <p:spPr>
          <a:xfrm>
            <a:off x="216679" y="4458761"/>
            <a:ext cx="5435929" cy="400110"/>
          </a:xfrm>
          <a:prstGeom prst="rect">
            <a:avLst/>
          </a:prstGeom>
          <a:noFill/>
        </p:spPr>
        <p:txBody>
          <a:bodyPr wrap="square" rtlCol="0">
            <a:spAutoFit/>
          </a:bodyPr>
          <a:lstStyle/>
          <a:p>
            <a:r>
              <a:rPr lang="zh-CN" altLang="en-US" sz="2000" dirty="0">
                <a:solidFill>
                  <a:srgbClr val="C00000"/>
                </a:solidFill>
                <a:latin typeface="华文中宋" panose="02010600040101010101" pitchFamily="2" charset="-122"/>
                <a:ea typeface="华文中宋" panose="02010600040101010101" pitchFamily="2" charset="-122"/>
              </a:rPr>
              <a:t>用</a:t>
            </a:r>
            <a:r>
              <a:rPr lang="en-US" altLang="zh-CN" sz="2000" dirty="0">
                <a:solidFill>
                  <a:srgbClr val="C00000"/>
                </a:solidFill>
                <a:latin typeface="华文中宋" panose="02010600040101010101" pitchFamily="2" charset="-122"/>
                <a:ea typeface="华文中宋" panose="02010600040101010101" pitchFamily="2" charset="-122"/>
              </a:rPr>
              <a:t>element[MAXNUM]    </a:t>
            </a:r>
            <a:r>
              <a:rPr lang="zh-CN" altLang="en-US" sz="2000" b="1" dirty="0">
                <a:solidFill>
                  <a:srgbClr val="1B10FC"/>
                </a:solidFill>
                <a:latin typeface="华文中宋" panose="02010600040101010101" pitchFamily="2" charset="-122"/>
                <a:ea typeface="华文中宋" panose="02010600040101010101" pitchFamily="2" charset="-122"/>
              </a:rPr>
              <a:t>还是  </a:t>
            </a:r>
            <a:r>
              <a:rPr lang="en-US" altLang="zh-CN" sz="2000" b="1" dirty="0">
                <a:solidFill>
                  <a:srgbClr val="1B10FC"/>
                </a:solidFill>
                <a:latin typeface="华文中宋" panose="02010600040101010101" pitchFamily="2" charset="-122"/>
                <a:ea typeface="华文中宋" panose="02010600040101010101" pitchFamily="2" charset="-122"/>
              </a:rPr>
              <a:t> </a:t>
            </a:r>
            <a:r>
              <a:rPr lang="zh-CN" altLang="en-US" sz="2000" b="1" dirty="0">
                <a:solidFill>
                  <a:srgbClr val="1B10FC"/>
                </a:solidFill>
                <a:latin typeface="华文中宋" panose="02010600040101010101" pitchFamily="2" charset="-122"/>
                <a:ea typeface="华文中宋" panose="02010600040101010101" pitchFamily="2" charset="-122"/>
              </a:rPr>
              <a:t>*</a:t>
            </a:r>
            <a:r>
              <a:rPr lang="en-US" altLang="zh-CN" sz="2000" b="1" dirty="0">
                <a:solidFill>
                  <a:srgbClr val="1B10FC"/>
                </a:solidFill>
                <a:latin typeface="华文中宋" panose="02010600040101010101" pitchFamily="2" charset="-122"/>
                <a:ea typeface="华文中宋" panose="02010600040101010101" pitchFamily="2" charset="-122"/>
              </a:rPr>
              <a:t> element</a:t>
            </a:r>
            <a:r>
              <a:rPr lang="zh-CN" altLang="en-US" sz="2000" b="1" dirty="0">
                <a:solidFill>
                  <a:srgbClr val="1B10FC"/>
                </a:solidFill>
                <a:latin typeface="华文中宋" panose="02010600040101010101" pitchFamily="2" charset="-122"/>
                <a:ea typeface="华文中宋" panose="02010600040101010101" pitchFamily="2" charset="-122"/>
              </a:rPr>
              <a:t>？</a:t>
            </a:r>
          </a:p>
        </p:txBody>
      </p:sp>
      <p:sp>
        <p:nvSpPr>
          <p:cNvPr id="15" name="文本框 14">
            <a:extLst>
              <a:ext uri="{FF2B5EF4-FFF2-40B4-BE49-F238E27FC236}">
                <a16:creationId xmlns:a16="http://schemas.microsoft.com/office/drawing/2014/main" id="{10236235-49AF-3CFB-B891-A12FAC2393D5}"/>
              </a:ext>
            </a:extLst>
          </p:cNvPr>
          <p:cNvSpPr txBox="1"/>
          <p:nvPr/>
        </p:nvSpPr>
        <p:spPr>
          <a:xfrm>
            <a:off x="216679" y="4885096"/>
            <a:ext cx="5435929" cy="400110"/>
          </a:xfrm>
          <a:prstGeom prst="rect">
            <a:avLst/>
          </a:prstGeom>
          <a:noFill/>
        </p:spPr>
        <p:txBody>
          <a:bodyPr wrap="square" rtlCol="0">
            <a:spAutoFit/>
          </a:bodyPr>
          <a:lstStyle/>
          <a:p>
            <a:r>
              <a:rPr lang="zh-CN" altLang="en-US" sz="2000" dirty="0">
                <a:solidFill>
                  <a:srgbClr val="C00000"/>
                </a:solidFill>
                <a:latin typeface="华文中宋" panose="02010600040101010101" pitchFamily="2" charset="-122"/>
                <a:ea typeface="华文中宋" panose="02010600040101010101" pitchFamily="2" charset="-122"/>
              </a:rPr>
              <a:t>如何保存线性表的长度？</a:t>
            </a:r>
          </a:p>
        </p:txBody>
      </p:sp>
      <p:sp>
        <p:nvSpPr>
          <p:cNvPr id="16" name="文本框 15">
            <a:extLst>
              <a:ext uri="{FF2B5EF4-FFF2-40B4-BE49-F238E27FC236}">
                <a16:creationId xmlns:a16="http://schemas.microsoft.com/office/drawing/2014/main" id="{42C2D645-6413-FD71-B0D5-A3FE185C7F06}"/>
              </a:ext>
            </a:extLst>
          </p:cNvPr>
          <p:cNvSpPr txBox="1"/>
          <p:nvPr/>
        </p:nvSpPr>
        <p:spPr>
          <a:xfrm>
            <a:off x="216679" y="5285206"/>
            <a:ext cx="5435929" cy="400110"/>
          </a:xfrm>
          <a:prstGeom prst="rect">
            <a:avLst/>
          </a:prstGeom>
          <a:noFill/>
        </p:spPr>
        <p:txBody>
          <a:bodyPr wrap="square" rtlCol="0">
            <a:spAutoFit/>
          </a:bodyPr>
          <a:lstStyle/>
          <a:p>
            <a:r>
              <a:rPr lang="zh-CN" altLang="en-US" sz="2000" dirty="0">
                <a:solidFill>
                  <a:srgbClr val="C00000"/>
                </a:solidFill>
                <a:latin typeface="华文中宋" panose="02010600040101010101" pitchFamily="2" charset="-122"/>
                <a:ea typeface="华文中宋" panose="02010600040101010101" pitchFamily="2" charset="-122"/>
              </a:rPr>
              <a:t>如何保存线性表最多能容纳多少数据元素？</a:t>
            </a:r>
          </a:p>
        </p:txBody>
      </p:sp>
    </p:spTree>
    <p:extLst>
      <p:ext uri="{BB962C8B-B14F-4D97-AF65-F5344CB8AC3E}">
        <p14:creationId xmlns:p14="http://schemas.microsoft.com/office/powerpoint/2010/main" val="36421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4" grpId="0"/>
      <p:bldP spid="27" grpId="0"/>
      <p:bldP spid="9" grpId="0" animBg="1"/>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顺序表定义</a:t>
            </a:r>
          </a:p>
        </p:txBody>
      </p:sp>
      <p:sp>
        <p:nvSpPr>
          <p:cNvPr id="4" name="矩形 3"/>
          <p:cNvSpPr/>
          <p:nvPr/>
        </p:nvSpPr>
        <p:spPr>
          <a:xfrm>
            <a:off x="216699" y="1342422"/>
            <a:ext cx="8856280" cy="37382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typedef int </a:t>
            </a:r>
            <a:r>
              <a:rPr lang="en-US" altLang="zh-CN" sz="2000" dirty="0" err="1">
                <a:latin typeface="华文中宋" panose="02010600040101010101" pitchFamily="2" charset="-122"/>
                <a:ea typeface="华文中宋" panose="02010600040101010101" pitchFamily="2" charset="-122"/>
                <a:sym typeface="Tw Cen MT"/>
              </a:rPr>
              <a:t>DataType</a:t>
            </a: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struct </a:t>
            </a:r>
            <a:r>
              <a:rPr lang="en-US" altLang="zh-CN" sz="2000" dirty="0" err="1">
                <a:latin typeface="华文中宋" panose="02010600040101010101" pitchFamily="2" charset="-122"/>
                <a:ea typeface="华文中宋" panose="02010600040101010101" pitchFamily="2" charset="-122"/>
                <a:sym typeface="Tw Cen MT"/>
              </a:rPr>
              <a:t>seqList</a:t>
            </a:r>
            <a:r>
              <a:rPr lang="en-US" altLang="zh-CN" sz="2000" dirty="0">
                <a:latin typeface="华文中宋" panose="02010600040101010101" pitchFamily="2" charset="-122"/>
                <a:ea typeface="华文中宋" panose="02010600040101010101" pitchFamily="2" charset="-122"/>
                <a:sym typeface="Tw Cen MT"/>
              </a:rPr>
              <a:t>{</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MAXNUM;//</a:t>
            </a:r>
            <a:r>
              <a:rPr lang="zh-CN" altLang="en-US" sz="2000" dirty="0">
                <a:latin typeface="华文中宋" panose="02010600040101010101" pitchFamily="2" charset="-122"/>
                <a:ea typeface="华文中宋" panose="02010600040101010101" pitchFamily="2" charset="-122"/>
                <a:sym typeface="Tw Cen MT"/>
              </a:rPr>
              <a:t>用于记录顺序线性表中能存放的最大元素个数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a:solidFill>
                  <a:srgbClr val="FF0000"/>
                </a:solidFill>
                <a:latin typeface="华文中宋" panose="02010600040101010101" pitchFamily="2" charset="-122"/>
                <a:ea typeface="华文中宋" panose="02010600040101010101" pitchFamily="2" charset="-122"/>
                <a:sym typeface="Tw Cen MT"/>
              </a:rPr>
              <a:t>int </a:t>
            </a:r>
            <a:r>
              <a:rPr lang="en-US" altLang="zh-CN" sz="2000" dirty="0" err="1">
                <a:solidFill>
                  <a:srgbClr val="FF0000"/>
                </a:solidFill>
                <a:latin typeface="华文中宋" panose="02010600040101010101" pitchFamily="2" charset="-122"/>
                <a:ea typeface="华文中宋" panose="02010600040101010101" pitchFamily="2" charset="-122"/>
                <a:sym typeface="Tw Cen MT"/>
              </a:rPr>
              <a:t>curNum</a:t>
            </a:r>
            <a:r>
              <a:rPr lang="en-US" altLang="zh-CN" sz="2000" dirty="0">
                <a:solidFill>
                  <a:srgbClr val="FF0000"/>
                </a:solidFill>
                <a:latin typeface="华文中宋" panose="02010600040101010101" pitchFamily="2" charset="-122"/>
                <a:ea typeface="华文中宋" panose="02010600040101010101" pitchFamily="2" charset="-122"/>
                <a:sym typeface="Tw Cen MT"/>
              </a:rPr>
              <a:t>;//</a:t>
            </a:r>
            <a:r>
              <a:rPr lang="zh-CN" altLang="en-US" sz="2000" dirty="0">
                <a:latin typeface="华文中宋" panose="02010600040101010101" pitchFamily="2" charset="-122"/>
                <a:ea typeface="华文中宋" panose="02010600040101010101" pitchFamily="2" charset="-122"/>
                <a:sym typeface="Tw Cen MT"/>
              </a:rPr>
              <a:t>用于存放顺序线性表中数据元素的个数</a:t>
            </a:r>
            <a:endParaRPr lang="en-US" altLang="zh-CN" sz="2000" dirty="0">
              <a:latin typeface="华文中宋" panose="02010600040101010101" pitchFamily="2" charset="-122"/>
              <a:ea typeface="华文中宋" panose="02010600040101010101" pitchFamily="2" charset="-122"/>
              <a:sym typeface="Tw Cen MT"/>
            </a:endParaRP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  </a:t>
            </a:r>
            <a:r>
              <a:rPr lang="en-US" altLang="zh-CN" sz="2000" dirty="0" err="1">
                <a:solidFill>
                  <a:srgbClr val="FF0000"/>
                </a:solidFill>
                <a:latin typeface="华文中宋" panose="02010600040101010101" pitchFamily="2" charset="-122"/>
                <a:ea typeface="华文中宋" panose="02010600040101010101" pitchFamily="2" charset="-122"/>
                <a:sym typeface="Tw Cen MT"/>
              </a:rPr>
              <a:t>DataType</a:t>
            </a:r>
            <a:r>
              <a:rPr lang="en-US" altLang="zh-CN" sz="2000" dirty="0">
                <a:solidFill>
                  <a:srgbClr val="FF0000"/>
                </a:solidFill>
                <a:latin typeface="华文中宋" panose="02010600040101010101" pitchFamily="2" charset="-122"/>
                <a:ea typeface="华文中宋" panose="02010600040101010101" pitchFamily="2" charset="-122"/>
                <a:sym typeface="Tw Cen MT"/>
              </a:rPr>
              <a:t> *element</a:t>
            </a:r>
            <a:r>
              <a:rPr lang="en-US" altLang="zh-CN" dirty="0">
                <a:solidFill>
                  <a:srgbClr val="FF0000"/>
                </a:solidFill>
                <a:latin typeface="华文中宋" panose="02010600040101010101" pitchFamily="2" charset="-122"/>
                <a:ea typeface="华文中宋" panose="02010600040101010101" pitchFamily="2" charset="-122"/>
                <a:sym typeface="Tw Cen MT"/>
              </a:rPr>
              <a:t>;//</a:t>
            </a:r>
            <a:r>
              <a:rPr lang="zh-CN" altLang="en-US" dirty="0">
                <a:latin typeface="华文中宋" panose="02010600040101010101" pitchFamily="2" charset="-122"/>
                <a:ea typeface="华文中宋" panose="02010600040101010101" pitchFamily="2" charset="-122"/>
                <a:sym typeface="Tw Cen MT"/>
              </a:rPr>
              <a:t>用于存放顺序线性表数据元素的连续空间的起始地址  </a:t>
            </a:r>
          </a:p>
          <a:p>
            <a:pPr defTabSz="0">
              <a:lnSpc>
                <a:spcPts val="2500"/>
              </a:lnSpc>
              <a:spcBef>
                <a:spcPts val="700"/>
              </a:spcBef>
              <a:buClr>
                <a:schemeClr val="accent2"/>
              </a:buClr>
              <a:buSzPct val="60000"/>
              <a:buFont typeface="Wingdings" pitchFamily="2" charset="2"/>
              <a:buNone/>
            </a:pPr>
            <a:r>
              <a:rPr lang="en-US" altLang="zh-CN" sz="2000" dirty="0">
                <a:latin typeface="华文中宋" panose="02010600040101010101" pitchFamily="2" charset="-122"/>
                <a:ea typeface="华文中宋" panose="02010600040101010101" pitchFamily="2" charset="-122"/>
                <a:sym typeface="Tw Cen MT"/>
              </a:rPr>
              <a:t>};</a:t>
            </a:r>
          </a:p>
        </p:txBody>
      </p:sp>
      <p:sp>
        <p:nvSpPr>
          <p:cNvPr id="5" name="矩形 4"/>
          <p:cNvSpPr/>
          <p:nvPr/>
        </p:nvSpPr>
        <p:spPr>
          <a:xfrm>
            <a:off x="216698" y="3842646"/>
            <a:ext cx="2262158" cy="385362"/>
          </a:xfrm>
          <a:prstGeom prst="rect">
            <a:avLst/>
          </a:prstGeom>
        </p:spPr>
        <p:txBody>
          <a:bodyPr wrap="none">
            <a:spAutoFit/>
          </a:bodyPr>
          <a:lstStyle/>
          <a:p>
            <a:pPr marL="0" indent="0">
              <a:lnSpc>
                <a:spcPts val="2500"/>
              </a:lnSpc>
              <a:buNone/>
            </a:pPr>
            <a:r>
              <a:rPr lang="en-US" altLang="zh-CN" b="1" dirty="0">
                <a:solidFill>
                  <a:srgbClr val="1B10FC"/>
                </a:solidFill>
              </a:rPr>
              <a:t> struct </a:t>
            </a:r>
            <a:r>
              <a:rPr lang="en-US" altLang="zh-CN" b="1" dirty="0" err="1">
                <a:solidFill>
                  <a:srgbClr val="1B10FC"/>
                </a:solidFill>
              </a:rPr>
              <a:t>SeqList</a:t>
            </a:r>
            <a:r>
              <a:rPr lang="en-US" altLang="zh-CN" b="1" dirty="0">
                <a:solidFill>
                  <a:srgbClr val="1B10FC"/>
                </a:solidFill>
              </a:rPr>
              <a:t> list;</a:t>
            </a:r>
          </a:p>
        </p:txBody>
      </p:sp>
      <p:sp>
        <p:nvSpPr>
          <p:cNvPr id="13" name="矩形 12">
            <a:extLst>
              <a:ext uri="{FF2B5EF4-FFF2-40B4-BE49-F238E27FC236}">
                <a16:creationId xmlns:a16="http://schemas.microsoft.com/office/drawing/2014/main" id="{AA55D519-A432-9C60-709C-346F5268DBBF}"/>
              </a:ext>
            </a:extLst>
          </p:cNvPr>
          <p:cNvSpPr/>
          <p:nvPr/>
        </p:nvSpPr>
        <p:spPr>
          <a:xfrm>
            <a:off x="2770336" y="3840239"/>
            <a:ext cx="4208203" cy="382862"/>
          </a:xfrm>
          <a:prstGeom prst="rect">
            <a:avLst/>
          </a:prstGeom>
        </p:spPr>
        <p:txBody>
          <a:bodyPr wrap="none">
            <a:spAutoFit/>
          </a:bodyPr>
          <a:lstStyle/>
          <a:p>
            <a:pPr marL="0" indent="0">
              <a:lnSpc>
                <a:spcPts val="2500"/>
              </a:lnSpc>
              <a:buNone/>
            </a:pPr>
            <a:r>
              <a:rPr lang="en-US" altLang="zh-CN" b="1" dirty="0">
                <a:solidFill>
                  <a:srgbClr val="FF0000"/>
                </a:solidFill>
              </a:rPr>
              <a:t> struct </a:t>
            </a:r>
            <a:r>
              <a:rPr lang="en-US" altLang="zh-CN" b="1" dirty="0" err="1">
                <a:solidFill>
                  <a:srgbClr val="FF0000"/>
                </a:solidFill>
              </a:rPr>
              <a:t>SeqList</a:t>
            </a:r>
            <a:r>
              <a:rPr lang="en-US" altLang="zh-CN" b="1" dirty="0">
                <a:solidFill>
                  <a:srgbClr val="FF0000"/>
                </a:solidFill>
              </a:rPr>
              <a:t> *</a:t>
            </a:r>
            <a:r>
              <a:rPr lang="en-US" altLang="zh-CN" b="1" dirty="0" err="1">
                <a:solidFill>
                  <a:srgbClr val="FF0000"/>
                </a:solidFill>
              </a:rPr>
              <a:t>plist</a:t>
            </a:r>
            <a:r>
              <a:rPr lang="en-US" altLang="zh-CN" b="1" dirty="0">
                <a:solidFill>
                  <a:srgbClr val="FF0000"/>
                </a:solidFill>
              </a:rPr>
              <a:t>;     </a:t>
            </a:r>
            <a:r>
              <a:rPr lang="zh-CN" altLang="en-US" b="1" dirty="0">
                <a:solidFill>
                  <a:srgbClr val="FF0000"/>
                </a:solidFill>
              </a:rPr>
              <a:t>区别是什么？</a:t>
            </a:r>
            <a:endParaRPr lang="en-US" altLang="zh-CN" b="1" dirty="0">
              <a:solidFill>
                <a:srgbClr val="FF0000"/>
              </a:solidFill>
            </a:endParaRPr>
          </a:p>
        </p:txBody>
      </p:sp>
    </p:spTree>
    <p:extLst>
      <p:ext uri="{BB962C8B-B14F-4D97-AF65-F5344CB8AC3E}">
        <p14:creationId xmlns:p14="http://schemas.microsoft.com/office/powerpoint/2010/main" val="73512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顺序表插入算法分析</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2354" y="1341438"/>
                <a:ext cx="8459634" cy="3162323"/>
              </a:xfrm>
            </p:spPr>
            <p:txBody>
              <a:bodyPr/>
              <a:lstStyle/>
              <a:p>
                <a:r>
                  <a:rPr lang="en-US" altLang="zh-CN" sz="2400" dirty="0"/>
                  <a:t>EIS(n):  </a:t>
                </a:r>
                <a:r>
                  <a:rPr lang="zh-CN" altLang="en-US" sz="2400" dirty="0"/>
                  <a:t>移动结点次数的期望值，即移动结点的平均次数</a:t>
                </a:r>
                <a:endParaRPr lang="en-US" altLang="zh-CN" sz="2400" dirty="0"/>
              </a:p>
              <a:p>
                <a:pPr lvl="1"/>
                <a:r>
                  <a:rPr lang="zh-CN" altLang="en-US" sz="2000" dirty="0"/>
                  <a:t>在表中下标</a:t>
                </a:r>
                <a:r>
                  <a:rPr lang="en-US" altLang="zh-CN" sz="2000" dirty="0" err="1"/>
                  <a:t>i</a:t>
                </a:r>
                <a:r>
                  <a:rPr lang="zh-CN" altLang="en-US" sz="2000" dirty="0"/>
                  <a:t>的位置上插入一个结点的移动次数为</a:t>
                </a:r>
                <a:r>
                  <a:rPr lang="zh-CN" altLang="en-US" sz="2000" dirty="0">
                    <a:solidFill>
                      <a:srgbClr val="3333CC"/>
                    </a:solidFill>
                  </a:rPr>
                  <a:t>（</a:t>
                </a:r>
                <a:r>
                  <a:rPr lang="en-US" altLang="zh-CN" sz="2000" dirty="0">
                    <a:solidFill>
                      <a:srgbClr val="3333CC"/>
                    </a:solidFill>
                  </a:rPr>
                  <a:t>n-</a:t>
                </a:r>
                <a:r>
                  <a:rPr lang="en-US" altLang="zh-CN" sz="2000" dirty="0" err="1">
                    <a:solidFill>
                      <a:srgbClr val="3333CC"/>
                    </a:solidFill>
                  </a:rPr>
                  <a:t>i</a:t>
                </a:r>
                <a:r>
                  <a:rPr lang="zh-CN" altLang="en-US" sz="2000" dirty="0">
                    <a:solidFill>
                      <a:srgbClr val="3333CC"/>
                    </a:solidFill>
                  </a:rPr>
                  <a:t>）</a:t>
                </a:r>
                <a:endParaRPr lang="en-US" altLang="zh-CN" sz="2000" dirty="0">
                  <a:solidFill>
                    <a:srgbClr val="3333CC"/>
                  </a:solidFill>
                </a:endParaRPr>
              </a:p>
              <a:p>
                <a:pPr lvl="1"/>
                <a:r>
                  <a:rPr lang="en-US" altLang="zh-CN" sz="2000" dirty="0">
                    <a:solidFill>
                      <a:srgbClr val="3333CC"/>
                    </a:solidFill>
                  </a:rPr>
                  <a:t>p</a:t>
                </a:r>
                <a:r>
                  <a:rPr lang="en-US" altLang="zh-CN" sz="2000" baseline="-25000" dirty="0">
                    <a:solidFill>
                      <a:srgbClr val="3333CC"/>
                    </a:solidFill>
                  </a:rPr>
                  <a:t>i</a:t>
                </a:r>
                <a:r>
                  <a:rPr lang="zh-CN" altLang="zh-CN" sz="2000" dirty="0"/>
                  <a:t>表示在表中</a:t>
                </a:r>
                <a:r>
                  <a:rPr lang="zh-CN" altLang="en-US" sz="2000" dirty="0"/>
                  <a:t>下标为</a:t>
                </a:r>
                <a:r>
                  <a:rPr lang="en-US" altLang="zh-CN" sz="2000" dirty="0" err="1"/>
                  <a:t>i</a:t>
                </a:r>
                <a:r>
                  <a:rPr lang="zh-CN" altLang="en-US" sz="2000" dirty="0"/>
                  <a:t>的</a:t>
                </a:r>
                <a:r>
                  <a:rPr lang="zh-CN" altLang="zh-CN" sz="2000" dirty="0"/>
                  <a:t>位置上插入一个结点的概率</a:t>
                </a:r>
                <a:endParaRPr lang="en-US" altLang="zh-CN" sz="2000" dirty="0"/>
              </a:p>
              <a:p>
                <a:pPr eaLnBrk="1" hangingPunct="1">
                  <a:lnSpc>
                    <a:spcPct val="130000"/>
                  </a:lnSpc>
                  <a:spcBef>
                    <a:spcPct val="0"/>
                  </a:spcBef>
                  <a:buClrTx/>
                  <a:buSzTx/>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𝐸𝐼𝑆</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=0</m:t>
                          </m:r>
                        </m:sub>
                        <m:sup>
                          <m:r>
                            <a:rPr lang="en-US" altLang="zh-CN" sz="2400" b="0" i="1" smtClean="0">
                              <a:latin typeface="Cambria Math" panose="02040503050406030204" pitchFamily="18" charset="0"/>
                            </a:rPr>
                            <m:t>𝑛</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e>
                      </m:nary>
                    </m:oMath>
                  </m:oMathPara>
                </a14:m>
                <a:endParaRPr lang="zh-CN" altLang="en-US" sz="2400" dirty="0"/>
              </a:p>
              <a:p>
                <a:pPr eaLnBrk="1" hangingPunct="1">
                  <a:spcBef>
                    <a:spcPct val="0"/>
                  </a:spcBef>
                  <a:buClrTx/>
                  <a:buSzTx/>
                  <a:buFontTx/>
                  <a:buNone/>
                </a:pPr>
                <a:r>
                  <a:rPr lang="zh-CN" altLang="en-US" sz="2000" dirty="0"/>
                  <a:t>若等概率，即 </a:t>
                </a:r>
                <a:r>
                  <a:rPr lang="en-US" altLang="zh-CN" sz="2000" dirty="0"/>
                  <a:t>p</a:t>
                </a:r>
                <a:r>
                  <a:rPr lang="en-US" altLang="zh-CN" sz="2000" baseline="-25000" dirty="0"/>
                  <a:t>0</a:t>
                </a:r>
                <a:r>
                  <a:rPr lang="en-US" altLang="zh-CN" sz="2000" dirty="0"/>
                  <a:t>=p</a:t>
                </a:r>
                <a:r>
                  <a:rPr lang="en-US" altLang="zh-CN" sz="2000" baseline="-25000" dirty="0"/>
                  <a:t>1</a:t>
                </a:r>
                <a:r>
                  <a:rPr lang="en-US" altLang="zh-CN" sz="2000" dirty="0"/>
                  <a:t>=…=</a:t>
                </a:r>
                <a:r>
                  <a:rPr lang="en-US" altLang="zh-CN" sz="2000" dirty="0" err="1"/>
                  <a:t>p</a:t>
                </a:r>
                <a:r>
                  <a:rPr lang="en-US" altLang="zh-CN" sz="2000" baseline="-25000" dirty="0" err="1"/>
                  <a:t>n</a:t>
                </a:r>
                <a:r>
                  <a:rPr lang="en-US" altLang="zh-CN" sz="2000" dirty="0"/>
                  <a:t>=1/(n+1)</a:t>
                </a:r>
                <a:endParaRPr lang="en-US" altLang="zh-CN" dirty="0"/>
              </a:p>
              <a:p>
                <a:pPr eaLnBrk="1" hangingPunct="1">
                  <a:spcBef>
                    <a:spcPct val="0"/>
                  </a:spcBef>
                  <a:buClrTx/>
                  <a:buSzTx/>
                  <a:buFontTx/>
                  <a:buNone/>
                </a:pPr>
                <a:endParaRPr lang="en-US" altLang="zh-CN" dirty="0"/>
              </a:p>
              <a:p>
                <a:pPr eaLnBrk="1" hangingPunct="1">
                  <a:spcBef>
                    <a:spcPct val="0"/>
                  </a:spcBef>
                  <a:buClrTx/>
                  <a:buSzTx/>
                  <a:buFontTx/>
                  <a:buNone/>
                </a:pPr>
                <a:endParaRPr lang="en-US" altLang="zh-CN" dirty="0"/>
              </a:p>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𝐸𝐼𝑆</m:t>
                      </m:r>
                      <m:r>
                        <a:rPr lang="en-US" altLang="zh-CN" sz="2000" i="1">
                          <a:latin typeface="Cambria Math" panose="02040503050406030204" pitchFamily="18" charset="0"/>
                        </a:rPr>
                        <m:t>(</m:t>
                      </m:r>
                      <m:r>
                        <a:rPr lang="en-US" altLang="zh-CN" sz="2000" i="1">
                          <a:latin typeface="Cambria Math" panose="02040503050406030204" pitchFamily="18" charset="0"/>
                        </a:rPr>
                        <m:t>𝑛</m:t>
                      </m:r>
                      <m:r>
                        <a:rPr lang="en-US" altLang="zh-CN" sz="2000"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=0</m:t>
                          </m:r>
                        </m:sub>
                        <m:sup>
                          <m:r>
                            <a:rPr lang="en-US" altLang="zh-CN" sz="2000" i="1">
                              <a:latin typeface="Cambria Math" panose="02040503050406030204" pitchFamily="18" charset="0"/>
                            </a:rPr>
                            <m:t>𝑛</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𝑖</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𝑛</m:t>
                              </m:r>
                            </m:num>
                            <m:den>
                              <m:r>
                                <a:rPr lang="en-US" altLang="zh-CN" sz="2000" b="0" i="1" smtClean="0">
                                  <a:latin typeface="Cambria Math" panose="02040503050406030204" pitchFamily="18" charset="0"/>
                                </a:rPr>
                                <m:t>2</m:t>
                              </m:r>
                            </m:den>
                          </m:f>
                        </m:e>
                      </m:nary>
                    </m:oMath>
                  </m:oMathPara>
                </a14:m>
                <a:endParaRPr lang="en-US" altLang="zh-CN" sz="2000" dirty="0">
                  <a:solidFill>
                    <a:schemeClr val="accent2"/>
                  </a:solidFill>
                </a:endParaRPr>
              </a:p>
              <a:p>
                <a:pPr eaLnBrk="1" hangingPunct="1">
                  <a:spcBef>
                    <a:spcPct val="0"/>
                  </a:spcBef>
                  <a:buClrTx/>
                  <a:buSzTx/>
                  <a:buFontTx/>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2354" y="1341438"/>
                <a:ext cx="8459634" cy="3162323"/>
              </a:xfrm>
              <a:blipFill rotWithShape="0">
                <a:blip r:embed="rId2" cstate="print"/>
                <a:stretch>
                  <a:fillRect l="-720" t="-1734" b="-84200"/>
                </a:stretch>
              </a:blipFill>
            </p:spPr>
            <p:txBody>
              <a:bodyPr/>
              <a:lstStyle/>
              <a:p>
                <a:r>
                  <a:rPr lang="zh-CN" altLang="en-US">
                    <a:noFill/>
                  </a:rPr>
                  <a:t> </a:t>
                </a:r>
              </a:p>
            </p:txBody>
          </p:sp>
        </mc:Fallback>
      </mc:AlternateContent>
      <p:sp>
        <p:nvSpPr>
          <p:cNvPr id="4" name="矩形 3"/>
          <p:cNvSpPr/>
          <p:nvPr/>
        </p:nvSpPr>
        <p:spPr>
          <a:xfrm>
            <a:off x="1776187" y="5844883"/>
            <a:ext cx="6515817" cy="461665"/>
          </a:xfrm>
          <a:prstGeom prst="rect">
            <a:avLst/>
          </a:prstGeom>
          <a:solidFill>
            <a:srgbClr val="FFE697"/>
          </a:solidFill>
        </p:spPr>
        <p:txBody>
          <a:bodyPr wrap="square">
            <a:spAutoFit/>
          </a:bodyPr>
          <a:lstStyle/>
          <a:p>
            <a:pPr eaLnBrk="1" hangingPunct="1"/>
            <a:r>
              <a:rPr lang="zh-CN" altLang="en-US" sz="2400" dirty="0">
                <a:latin typeface="华文中宋" panose="02010600040101010101" pitchFamily="2" charset="-122"/>
                <a:ea typeface="华文中宋" panose="02010600040101010101" pitchFamily="2" charset="-122"/>
              </a:rPr>
              <a:t>顺序表上做插入运算，平均时间复杂度是</a:t>
            </a:r>
            <a:r>
              <a:rPr lang="zh-CN" altLang="en-US" sz="2400" dirty="0">
                <a:solidFill>
                  <a:schemeClr val="accent2"/>
                </a:solidFill>
                <a:latin typeface="华文中宋" panose="02010600040101010101" pitchFamily="2" charset="-122"/>
                <a:ea typeface="华文中宋" panose="02010600040101010101" pitchFamily="2" charset="-122"/>
              </a:rPr>
              <a:t> </a:t>
            </a:r>
            <a:r>
              <a:rPr lang="en-US" altLang="zh-CN" sz="2400" dirty="0">
                <a:solidFill>
                  <a:srgbClr val="3333CC"/>
                </a:solidFill>
                <a:latin typeface="华文中宋" panose="02010600040101010101" pitchFamily="2" charset="-122"/>
                <a:ea typeface="华文中宋" panose="02010600040101010101" pitchFamily="2" charset="-122"/>
              </a:rPr>
              <a:t>O(n)</a:t>
            </a:r>
            <a:endParaRPr lang="zh-CN" altLang="en-US" sz="2400" dirty="0">
              <a:solidFill>
                <a:srgbClr val="3333CC"/>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276607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顺序表查找</a:t>
            </a:r>
          </a:p>
        </p:txBody>
      </p:sp>
      <p:sp>
        <p:nvSpPr>
          <p:cNvPr id="5" name="矩形 4"/>
          <p:cNvSpPr/>
          <p:nvPr/>
        </p:nvSpPr>
        <p:spPr bwMode="auto">
          <a:xfrm>
            <a:off x="2814106" y="128790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99</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2814106" y="1933448"/>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-1</a:t>
            </a:r>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2811237" y="25882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3</a:t>
            </a:r>
            <a:endParaRPr lang="zh-CN" altLang="en-US" sz="2400" baseline="-25000" dirty="0">
              <a:latin typeface="华文中宋" panose="02010600040101010101" pitchFamily="2" charset="-122"/>
              <a:ea typeface="华文中宋" panose="02010600040101010101" pitchFamily="2" charset="-122"/>
            </a:endParaRPr>
          </a:p>
        </p:txBody>
      </p:sp>
      <p:sp>
        <p:nvSpPr>
          <p:cNvPr id="8" name="矩形 7"/>
          <p:cNvSpPr/>
          <p:nvPr/>
        </p:nvSpPr>
        <p:spPr bwMode="auto">
          <a:xfrm>
            <a:off x="2814106" y="3224536"/>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4</a:t>
            </a:r>
            <a:endParaRPr lang="zh-CN" altLang="en-US" sz="2400" baseline="-25000" dirty="0">
              <a:latin typeface="华文中宋" panose="02010600040101010101" pitchFamily="2" charset="-122"/>
              <a:ea typeface="华文中宋" panose="02010600040101010101" pitchFamily="2" charset="-122"/>
            </a:endParaRPr>
          </a:p>
        </p:txBody>
      </p:sp>
      <p:sp>
        <p:nvSpPr>
          <p:cNvPr id="9" name="矩形 8"/>
          <p:cNvSpPr/>
          <p:nvPr/>
        </p:nvSpPr>
        <p:spPr bwMode="auto">
          <a:xfrm>
            <a:off x="2814106" y="387008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2</a:t>
            </a:r>
            <a:endParaRPr lang="zh-CN" altLang="en-US" sz="2400" baseline="-25000" dirty="0">
              <a:latin typeface="华文中宋" panose="02010600040101010101" pitchFamily="2" charset="-122"/>
              <a:ea typeface="华文中宋" panose="02010600040101010101" pitchFamily="2" charset="-122"/>
            </a:endParaRPr>
          </a:p>
        </p:txBody>
      </p:sp>
      <p:sp>
        <p:nvSpPr>
          <p:cNvPr id="10" name="矩形 9"/>
          <p:cNvSpPr/>
          <p:nvPr/>
        </p:nvSpPr>
        <p:spPr bwMode="auto">
          <a:xfrm>
            <a:off x="2814106" y="452116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baseline="-25000" dirty="0">
                <a:latin typeface="华文中宋" panose="02010600040101010101" pitchFamily="2" charset="-122"/>
                <a:ea typeface="华文中宋" panose="02010600040101010101" pitchFamily="2" charset="-122"/>
              </a:rPr>
              <a:t>5</a:t>
            </a:r>
            <a:endParaRPr lang="zh-CN" altLang="en-US" sz="2400" baseline="-25000" dirty="0">
              <a:latin typeface="华文中宋" panose="02010600040101010101" pitchFamily="2" charset="-122"/>
              <a:ea typeface="华文中宋" panose="02010600040101010101" pitchFamily="2" charset="-122"/>
            </a:endParaRPr>
          </a:p>
        </p:txBody>
      </p:sp>
      <p:sp>
        <p:nvSpPr>
          <p:cNvPr id="11" name="矩形 10"/>
          <p:cNvSpPr/>
          <p:nvPr/>
        </p:nvSpPr>
        <p:spPr bwMode="auto">
          <a:xfrm>
            <a:off x="2814106" y="51667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19" name="文本框 18"/>
          <p:cNvSpPr txBox="1"/>
          <p:nvPr/>
        </p:nvSpPr>
        <p:spPr>
          <a:xfrm>
            <a:off x="4113226" y="2787546"/>
            <a:ext cx="750526"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x=2</a:t>
            </a:r>
            <a:endParaRPr lang="zh-CN" altLang="en-US" sz="2400" dirty="0">
              <a:latin typeface="华文中宋" panose="02010600040101010101" pitchFamily="2" charset="-122"/>
              <a:ea typeface="华文中宋" panose="02010600040101010101" pitchFamily="2" charset="-122"/>
            </a:endParaRPr>
          </a:p>
        </p:txBody>
      </p:sp>
      <p:sp>
        <p:nvSpPr>
          <p:cNvPr id="22" name="矩形 21"/>
          <p:cNvSpPr/>
          <p:nvPr/>
        </p:nvSpPr>
        <p:spPr bwMode="auto">
          <a:xfrm>
            <a:off x="2811237" y="582147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24" name="文本框 23"/>
          <p:cNvSpPr txBox="1"/>
          <p:nvPr/>
        </p:nvSpPr>
        <p:spPr>
          <a:xfrm>
            <a:off x="4076700" y="1659646"/>
            <a:ext cx="2630848" cy="461665"/>
          </a:xfrm>
          <a:prstGeom prst="rect">
            <a:avLst/>
          </a:prstGeom>
          <a:solidFill>
            <a:schemeClr val="accent2">
              <a:lumMod val="60000"/>
              <a:lumOff val="40000"/>
            </a:schemeClr>
          </a:solidFill>
        </p:spPr>
        <p:txBody>
          <a:bodyPr wrap="none" rtlCol="0">
            <a:spAutoFit/>
          </a:bodyPr>
          <a:lstStyle/>
          <a:p>
            <a:pPr>
              <a:buNone/>
            </a:pPr>
            <a:r>
              <a:rPr lang="en-US" altLang="zh-CN" sz="2400" dirty="0"/>
              <a:t> </a:t>
            </a:r>
            <a:r>
              <a:rPr lang="en-US" altLang="zh-CN" sz="2400" dirty="0" err="1"/>
              <a:t>locate_seq</a:t>
            </a:r>
            <a:r>
              <a:rPr lang="en-US" altLang="zh-CN" sz="2400" dirty="0"/>
              <a:t>( L,  x)</a:t>
            </a:r>
          </a:p>
        </p:txBody>
      </p:sp>
      <p:sp>
        <p:nvSpPr>
          <p:cNvPr id="26" name="文本框 25"/>
          <p:cNvSpPr txBox="1"/>
          <p:nvPr/>
        </p:nvSpPr>
        <p:spPr>
          <a:xfrm>
            <a:off x="917510" y="3552180"/>
            <a:ext cx="1515158"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pos=-1</a:t>
            </a:r>
            <a:r>
              <a:rPr lang="zh-CN" altLang="en-US" sz="2400" dirty="0">
                <a:latin typeface="华文中宋" panose="02010600040101010101" pitchFamily="2" charset="-122"/>
                <a:ea typeface="华文中宋" panose="02010600040101010101" pitchFamily="2" charset="-122"/>
              </a:rPr>
              <a:t>？</a:t>
            </a:r>
          </a:p>
        </p:txBody>
      </p:sp>
      <p:sp>
        <p:nvSpPr>
          <p:cNvPr id="27" name="文本框 26"/>
          <p:cNvSpPr txBox="1"/>
          <p:nvPr/>
        </p:nvSpPr>
        <p:spPr>
          <a:xfrm>
            <a:off x="917510" y="4303231"/>
            <a:ext cx="1588897"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Pos&gt;=n</a:t>
            </a:r>
            <a:r>
              <a:rPr lang="zh-CN" altLang="en-US" sz="2400" dirty="0">
                <a:latin typeface="华文中宋" panose="02010600040101010101" pitchFamily="2" charset="-122"/>
                <a:ea typeface="华文中宋" panose="02010600040101010101" pitchFamily="2" charset="-122"/>
              </a:rPr>
              <a:t>？</a:t>
            </a:r>
          </a:p>
        </p:txBody>
      </p:sp>
      <p:sp>
        <p:nvSpPr>
          <p:cNvPr id="25" name="文本框 24"/>
          <p:cNvSpPr txBox="1"/>
          <p:nvPr/>
        </p:nvSpPr>
        <p:spPr>
          <a:xfrm>
            <a:off x="4113226" y="2191382"/>
            <a:ext cx="1896673" cy="461665"/>
          </a:xfrm>
          <a:prstGeom prst="rect">
            <a:avLst/>
          </a:prstGeom>
          <a:solidFill>
            <a:srgbClr val="FFE697"/>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x</a:t>
            </a:r>
            <a:r>
              <a:rPr lang="zh-CN" altLang="en-US" sz="2400" dirty="0">
                <a:latin typeface="华文中宋" panose="02010600040101010101" pitchFamily="2" charset="-122"/>
                <a:ea typeface="华文中宋" panose="02010600040101010101" pitchFamily="2" charset="-122"/>
              </a:rPr>
              <a:t>表示元素值</a:t>
            </a:r>
          </a:p>
        </p:txBody>
      </p:sp>
      <p:sp>
        <p:nvSpPr>
          <p:cNvPr id="28" name="文本框 27">
            <a:extLst>
              <a:ext uri="{FF2B5EF4-FFF2-40B4-BE49-F238E27FC236}">
                <a16:creationId xmlns:a16="http://schemas.microsoft.com/office/drawing/2014/main" id="{A0805FD1-5C47-4344-97AD-BBBA6F2FAED0}"/>
              </a:ext>
            </a:extLst>
          </p:cNvPr>
          <p:cNvSpPr txBox="1"/>
          <p:nvPr/>
        </p:nvSpPr>
        <p:spPr>
          <a:xfrm>
            <a:off x="4306948" y="3437426"/>
            <a:ext cx="3403496" cy="461665"/>
          </a:xfrm>
          <a:prstGeom prst="rect">
            <a:avLst/>
          </a:prstGeom>
          <a:solidFill>
            <a:schemeClr val="accent2">
              <a:lumMod val="60000"/>
              <a:lumOff val="40000"/>
            </a:schemeClr>
          </a:solidFill>
        </p:spPr>
        <p:txBody>
          <a:bodyPr wrap="none" rtlCol="0">
            <a:spAutoFit/>
          </a:bodyPr>
          <a:lstStyle/>
          <a:p>
            <a:pPr>
              <a:buNone/>
            </a:pPr>
            <a:r>
              <a:rPr lang="en-US" altLang="zh-CN" sz="2400" dirty="0" err="1"/>
              <a:t>locatePos_seq</a:t>
            </a:r>
            <a:r>
              <a:rPr lang="en-US" altLang="zh-CN" sz="2400" dirty="0"/>
              <a:t>( L, pos)</a:t>
            </a:r>
          </a:p>
        </p:txBody>
      </p:sp>
    </p:spTree>
    <p:extLst>
      <p:ext uri="{BB962C8B-B14F-4D97-AF65-F5344CB8AC3E}">
        <p14:creationId xmlns:p14="http://schemas.microsoft.com/office/powerpoint/2010/main" val="287462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练一练（</a:t>
            </a:r>
            <a:r>
              <a:rPr lang="zh-CN" altLang="en-US" sz="3200" dirty="0">
                <a:solidFill>
                  <a:srgbClr val="C00000"/>
                </a:solidFill>
              </a:rPr>
              <a:t>顺序线性表课上</a:t>
            </a:r>
            <a:r>
              <a:rPr lang="zh-CN" altLang="en-US" sz="3200">
                <a:solidFill>
                  <a:srgbClr val="C00000"/>
                </a:solidFill>
              </a:rPr>
              <a:t>练第四关</a:t>
            </a:r>
            <a:r>
              <a:rPr lang="zh-CN" altLang="en-US" sz="3200" dirty="0"/>
              <a:t>）</a:t>
            </a:r>
            <a:endParaRPr lang="zh-CN" altLang="en-US" sz="4400" dirty="0"/>
          </a:p>
        </p:txBody>
      </p:sp>
      <p:sp>
        <p:nvSpPr>
          <p:cNvPr id="3" name="内容占位符 2"/>
          <p:cNvSpPr>
            <a:spLocks noGrp="1"/>
          </p:cNvSpPr>
          <p:nvPr>
            <p:ph idx="1"/>
          </p:nvPr>
        </p:nvSpPr>
        <p:spPr>
          <a:xfrm>
            <a:off x="452354" y="1341438"/>
            <a:ext cx="8153400" cy="516859"/>
          </a:xfrm>
        </p:spPr>
        <p:txBody>
          <a:bodyPr/>
          <a:lstStyle/>
          <a:p>
            <a:endParaRPr lang="en-US" altLang="zh-CN" dirty="0"/>
          </a:p>
        </p:txBody>
      </p:sp>
      <p:sp>
        <p:nvSpPr>
          <p:cNvPr id="5" name="Text Box 3"/>
          <p:cNvSpPr txBox="1">
            <a:spLocks noChangeArrowheads="1"/>
          </p:cNvSpPr>
          <p:nvPr/>
        </p:nvSpPr>
        <p:spPr bwMode="auto">
          <a:xfrm>
            <a:off x="1402461" y="2258347"/>
            <a:ext cx="6567677" cy="3293209"/>
          </a:xfrm>
          <a:prstGeom prst="rect">
            <a:avLst/>
          </a:prstGeom>
          <a:solidFill>
            <a:schemeClr val="tx1">
              <a:lumMod val="20000"/>
              <a:lumOff val="80000"/>
            </a:schemeClr>
          </a:solidFill>
          <a:ln>
            <a:noFill/>
          </a:ln>
          <a:effectLst/>
        </p:spPr>
        <p:txBody>
          <a:bodyPr wrap="squar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ClrTx/>
              <a:buSzTx/>
              <a:buNone/>
            </a:pPr>
            <a:r>
              <a:rPr lang="en-US" altLang="zh-CN" sz="2000" dirty="0">
                <a:latin typeface="华文中宋" panose="02010600040101010101" pitchFamily="2" charset="-122"/>
                <a:ea typeface="华文中宋" panose="02010600040101010101" pitchFamily="2" charset="-122"/>
              </a:rPr>
              <a:t>/* </a:t>
            </a:r>
            <a:r>
              <a:rPr lang="zh-CN" altLang="en-US" sz="2000" dirty="0">
                <a:latin typeface="华文中宋" panose="02010600040101010101" pitchFamily="2" charset="-122"/>
                <a:ea typeface="华文中宋" panose="02010600040101010101" pitchFamily="2" charset="-122"/>
              </a:rPr>
              <a:t>求ｘ在</a:t>
            </a:r>
            <a:r>
              <a:rPr lang="en-US" altLang="zh-CN" sz="2000" dirty="0" err="1">
                <a:latin typeface="华文中宋" panose="02010600040101010101" pitchFamily="2" charset="-122"/>
                <a:ea typeface="华文中宋" panose="02010600040101010101" pitchFamily="2" charset="-122"/>
              </a:rPr>
              <a:t>palist</a:t>
            </a:r>
            <a:r>
              <a:rPr lang="zh-CN" altLang="en-US" sz="2000" dirty="0">
                <a:latin typeface="华文中宋" panose="02010600040101010101" pitchFamily="2" charset="-122"/>
                <a:ea typeface="华文中宋" panose="02010600040101010101" pitchFamily="2" charset="-122"/>
              </a:rPr>
              <a:t>所指顺序表中的下标位置 *</a:t>
            </a:r>
            <a:r>
              <a:rPr lang="en-US" altLang="zh-CN" sz="2000" dirty="0">
                <a:latin typeface="华文中宋" panose="02010600040101010101" pitchFamily="2" charset="-122"/>
                <a:ea typeface="华文中宋" panose="02010600040101010101" pitchFamily="2" charset="-122"/>
              </a:rPr>
              <a:t>/</a:t>
            </a:r>
          </a:p>
          <a:p>
            <a:pPr>
              <a:lnSpc>
                <a:spcPct val="130000"/>
              </a:lnSpc>
              <a:spcBef>
                <a:spcPct val="0"/>
              </a:spcBef>
              <a:buClrTx/>
              <a:buSzTx/>
              <a:buFontTx/>
              <a:buNone/>
            </a:pP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locate_seq</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PSeqList</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DataType</a:t>
            </a:r>
            <a:r>
              <a:rPr lang="en-US" altLang="zh-CN" sz="2000" dirty="0">
                <a:latin typeface="华文中宋" panose="02010600040101010101" pitchFamily="2" charset="-122"/>
                <a:ea typeface="华文中宋" panose="02010600040101010101" pitchFamily="2" charset="-122"/>
              </a:rPr>
              <a:t> x )</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q;</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  for ( q=0; q&lt;</a:t>
            </a:r>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-&gt;n ; q++)</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	if (  </a:t>
            </a:r>
            <a:r>
              <a:rPr lang="en-US" altLang="zh-CN" sz="2000" dirty="0" err="1">
                <a:latin typeface="华文中宋" panose="02010600040101010101" pitchFamily="2" charset="-122"/>
                <a:ea typeface="华文中宋" panose="02010600040101010101" pitchFamily="2" charset="-122"/>
              </a:rPr>
              <a:t>palist</a:t>
            </a:r>
            <a:r>
              <a:rPr lang="en-US" altLang="zh-CN" sz="2000" dirty="0">
                <a:latin typeface="华文中宋" panose="02010600040101010101" pitchFamily="2" charset="-122"/>
                <a:ea typeface="华文中宋" panose="02010600040101010101" pitchFamily="2" charset="-122"/>
              </a:rPr>
              <a:t>-&gt;element[q]==x )</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		return (q);</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  return  (-1);</a:t>
            </a:r>
          </a:p>
          <a:p>
            <a:pPr>
              <a:lnSpc>
                <a:spcPct val="130000"/>
              </a:lnSpc>
              <a:spcBef>
                <a:spcPct val="0"/>
              </a:spcBef>
              <a:buClrTx/>
              <a:buSzTx/>
              <a:buFontTx/>
              <a:buNone/>
            </a:pPr>
            <a:r>
              <a:rPr lang="en-US" altLang="zh-CN" sz="2000" dirty="0">
                <a:latin typeface="华文中宋" panose="02010600040101010101" pitchFamily="2" charset="-122"/>
                <a:ea typeface="华文中宋" panose="02010600040101010101" pitchFamily="2" charset="-122"/>
              </a:rPr>
              <a:t>}</a:t>
            </a:r>
            <a:endParaRPr lang="en-US" altLang="zh-CN" sz="2000" dirty="0">
              <a:solidFill>
                <a:schemeClr val="accent2"/>
              </a:solidFill>
              <a:latin typeface="华文中宋" panose="02010600040101010101" pitchFamily="2" charset="-122"/>
              <a:ea typeface="华文中宋" panose="02010600040101010101" pitchFamily="2" charset="-122"/>
            </a:endParaRPr>
          </a:p>
        </p:txBody>
      </p:sp>
      <p:sp>
        <p:nvSpPr>
          <p:cNvPr id="6" name="Text Box 3">
            <a:extLst>
              <a:ext uri="{FF2B5EF4-FFF2-40B4-BE49-F238E27FC236}">
                <a16:creationId xmlns:a16="http://schemas.microsoft.com/office/drawing/2014/main" id="{9E03C3DE-0551-4FAC-A53B-54BBD717BD91}"/>
              </a:ext>
            </a:extLst>
          </p:cNvPr>
          <p:cNvSpPr txBox="1">
            <a:spLocks noChangeArrowheads="1"/>
          </p:cNvSpPr>
          <p:nvPr/>
        </p:nvSpPr>
        <p:spPr bwMode="auto">
          <a:xfrm>
            <a:off x="298474" y="1353481"/>
            <a:ext cx="8461159" cy="4918269"/>
          </a:xfrm>
          <a:prstGeom prst="rect">
            <a:avLst/>
          </a:prstGeom>
          <a:solidFill>
            <a:schemeClr val="tx1">
              <a:lumMod val="20000"/>
              <a:lumOff val="80000"/>
            </a:schemeClr>
          </a:solidFill>
          <a:ln>
            <a:noFill/>
          </a:ln>
          <a:effectLst/>
        </p:spPr>
        <p:txBody>
          <a:bodyPr wrap="square">
            <a:spAutoFit/>
          </a:bodyPr>
          <a:lstStyle>
            <a:lvl1pPr eaLnBrk="0" hangingPunct="0">
              <a:spcBef>
                <a:spcPct val="20000"/>
              </a:spcBef>
              <a:buClr>
                <a:schemeClr val="accent1"/>
              </a:buClr>
              <a:buSzPct val="90000"/>
              <a:buFont typeface="Monotype Sorts" pitchFamily="2" charset="2"/>
              <a:buChar char="4"/>
              <a:defRPr kumimoji="1" sz="3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1"/>
              </a:buClr>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1"/>
              </a:buClr>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Clr>
                <a:schemeClr val="accent1"/>
              </a:buClr>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ClrTx/>
              <a:buSzTx/>
              <a:buNone/>
            </a:pPr>
            <a:r>
              <a:rPr lang="zh-CN" altLang="en-US" dirty="0"/>
              <a:t>第</a:t>
            </a:r>
            <a:r>
              <a:rPr lang="en-US" altLang="zh-CN" dirty="0"/>
              <a:t>4</a:t>
            </a:r>
            <a:r>
              <a:rPr lang="zh-CN" altLang="en-US" dirty="0"/>
              <a:t>关</a:t>
            </a:r>
            <a:endParaRPr lang="en-US" altLang="zh-CN" dirty="0"/>
          </a:p>
          <a:p>
            <a:pPr>
              <a:lnSpc>
                <a:spcPct val="130000"/>
              </a:lnSpc>
              <a:spcBef>
                <a:spcPct val="0"/>
              </a:spcBef>
              <a:buClrTx/>
              <a:buSzTx/>
              <a:buNone/>
            </a:pPr>
            <a:r>
              <a:rPr lang="en-US" altLang="zh-CN" sz="2400" dirty="0"/>
              <a:t>1.</a:t>
            </a:r>
            <a:r>
              <a:rPr lang="zh-CN" altLang="en-US" sz="2400" dirty="0"/>
              <a:t>在顺序线性表中查找第一个值为</a:t>
            </a:r>
            <a:r>
              <a:rPr lang="en-US" altLang="zh-CN" sz="2400" dirty="0"/>
              <a:t>x</a:t>
            </a:r>
            <a:r>
              <a:rPr lang="zh-CN" altLang="en-US" sz="2400" dirty="0"/>
              <a:t>的元素下标。</a:t>
            </a:r>
            <a:endParaRPr lang="en-US" altLang="zh-CN" sz="2400" dirty="0"/>
          </a:p>
          <a:p>
            <a:pPr>
              <a:buNone/>
            </a:pPr>
            <a:r>
              <a:rPr lang="en-US" altLang="zh-CN" sz="2400" dirty="0"/>
              <a:t>int </a:t>
            </a:r>
            <a:r>
              <a:rPr lang="en-US" altLang="zh-CN" sz="2400" dirty="0" err="1"/>
              <a:t>locate_seq</a:t>
            </a:r>
            <a:r>
              <a:rPr lang="en-US" altLang="zh-CN" sz="2400" dirty="0"/>
              <a:t>(</a:t>
            </a:r>
            <a:r>
              <a:rPr lang="en-US" altLang="zh-CN" sz="2400" dirty="0" err="1"/>
              <a:t>PseqList</a:t>
            </a:r>
            <a:r>
              <a:rPr lang="en-US" altLang="zh-CN" sz="2400" dirty="0"/>
              <a:t> </a:t>
            </a:r>
            <a:r>
              <a:rPr lang="en-US" altLang="zh-CN" sz="2400" dirty="0" err="1"/>
              <a:t>L,int</a:t>
            </a:r>
            <a:r>
              <a:rPr lang="en-US" altLang="zh-CN" sz="2400" dirty="0"/>
              <a:t> x)</a:t>
            </a:r>
          </a:p>
          <a:p>
            <a:pPr>
              <a:buNone/>
            </a:pPr>
            <a:r>
              <a:rPr lang="en-US" altLang="zh-CN" sz="2400" dirty="0"/>
              <a:t>{//</a:t>
            </a:r>
            <a:r>
              <a:rPr lang="zh-CN" altLang="en-US" sz="2400" dirty="0"/>
              <a:t>在顺序表</a:t>
            </a:r>
            <a:r>
              <a:rPr lang="en-US" altLang="zh-CN" sz="2400" dirty="0"/>
              <a:t>L</a:t>
            </a:r>
            <a:r>
              <a:rPr lang="zh-CN" altLang="en-US" sz="2400" dirty="0"/>
              <a:t>中查找给定值</a:t>
            </a:r>
            <a:r>
              <a:rPr lang="en-US" altLang="zh-CN" sz="2400" dirty="0"/>
              <a:t>x</a:t>
            </a:r>
            <a:r>
              <a:rPr lang="zh-CN" altLang="en-US" sz="2400" dirty="0"/>
              <a:t>首次出现的位置，若不存在给定值，则返回</a:t>
            </a:r>
            <a:r>
              <a:rPr lang="en-US" altLang="zh-CN" sz="2400" dirty="0"/>
              <a:t>-1</a:t>
            </a:r>
          </a:p>
          <a:p>
            <a:pPr>
              <a:buNone/>
            </a:pPr>
            <a:r>
              <a:rPr lang="en-US" altLang="zh-CN" sz="2400" dirty="0"/>
              <a:t>}</a:t>
            </a:r>
            <a:endParaRPr lang="zh-CN" altLang="en-US" sz="2400" dirty="0"/>
          </a:p>
          <a:p>
            <a:pPr>
              <a:lnSpc>
                <a:spcPct val="130000"/>
              </a:lnSpc>
              <a:spcBef>
                <a:spcPct val="0"/>
              </a:spcBef>
              <a:buClrTx/>
              <a:buSzTx/>
              <a:buNone/>
            </a:pPr>
            <a:r>
              <a:rPr lang="zh-CN" altLang="en-US" sz="2400" dirty="0"/>
              <a:t> </a:t>
            </a:r>
            <a:endParaRPr lang="en-US" altLang="zh-CN" sz="2400" dirty="0"/>
          </a:p>
          <a:p>
            <a:pPr>
              <a:lnSpc>
                <a:spcPct val="130000"/>
              </a:lnSpc>
              <a:spcBef>
                <a:spcPct val="0"/>
              </a:spcBef>
              <a:buClrTx/>
              <a:buSzTx/>
              <a:buNone/>
            </a:pPr>
            <a:r>
              <a:rPr lang="en-US" altLang="zh-CN" sz="2400" dirty="0"/>
              <a:t>2.</a:t>
            </a:r>
            <a:r>
              <a:rPr lang="zh-CN" altLang="en-US" sz="2400" dirty="0"/>
              <a:t>在顺序线性表中查找某个位置</a:t>
            </a:r>
            <a:r>
              <a:rPr lang="en-US" altLang="zh-CN" sz="2400" dirty="0"/>
              <a:t>pos</a:t>
            </a:r>
            <a:r>
              <a:rPr lang="zh-CN" altLang="en-US" sz="2400" dirty="0"/>
              <a:t>处的数据元素</a:t>
            </a:r>
            <a:endParaRPr lang="en-US" altLang="zh-CN" sz="2400" dirty="0"/>
          </a:p>
          <a:p>
            <a:pPr>
              <a:buNone/>
            </a:pPr>
            <a:r>
              <a:rPr lang="en-US" altLang="zh-CN" sz="2000" dirty="0" err="1"/>
              <a:t>DataType</a:t>
            </a:r>
            <a:r>
              <a:rPr lang="en-US" altLang="zh-CN" sz="2000" dirty="0"/>
              <a:t> </a:t>
            </a:r>
            <a:r>
              <a:rPr lang="en-US" altLang="zh-CN" sz="2000" dirty="0" err="1"/>
              <a:t>locatePos_seq</a:t>
            </a:r>
            <a:r>
              <a:rPr lang="en-US" altLang="zh-CN" sz="2000" dirty="0"/>
              <a:t>(</a:t>
            </a:r>
            <a:r>
              <a:rPr lang="en-US" altLang="zh-CN" sz="2000" dirty="0" err="1"/>
              <a:t>PseqList</a:t>
            </a:r>
            <a:r>
              <a:rPr lang="en-US" altLang="zh-CN" sz="2000" dirty="0"/>
              <a:t> </a:t>
            </a:r>
            <a:r>
              <a:rPr lang="en-US" altLang="zh-CN" sz="2000" dirty="0" err="1"/>
              <a:t>L,int</a:t>
            </a:r>
            <a:r>
              <a:rPr lang="en-US" altLang="zh-CN" sz="2000" dirty="0"/>
              <a:t> pos)</a:t>
            </a:r>
          </a:p>
          <a:p>
            <a:pPr>
              <a:buNone/>
            </a:pPr>
            <a:r>
              <a:rPr lang="en-US" altLang="zh-CN" sz="2000" dirty="0"/>
              <a:t>{// </a:t>
            </a:r>
            <a:r>
              <a:rPr lang="zh-CN" altLang="en-US" sz="2000" dirty="0"/>
              <a:t>在顺序表</a:t>
            </a:r>
            <a:r>
              <a:rPr lang="en-US" altLang="zh-CN" sz="2000" dirty="0"/>
              <a:t>L</a:t>
            </a:r>
            <a:r>
              <a:rPr lang="zh-CN" altLang="en-US" sz="2000" dirty="0"/>
              <a:t>中查找指定位置</a:t>
            </a:r>
            <a:r>
              <a:rPr lang="en-US" altLang="zh-CN" sz="2000" dirty="0"/>
              <a:t>pos</a:t>
            </a:r>
            <a:r>
              <a:rPr lang="zh-CN" altLang="en-US" sz="2000" dirty="0"/>
              <a:t>处的数据元素，若位置非法，则返回第</a:t>
            </a:r>
            <a:r>
              <a:rPr lang="en-US" altLang="zh-CN" sz="2000" dirty="0"/>
              <a:t>0</a:t>
            </a:r>
            <a:r>
              <a:rPr lang="zh-CN" altLang="en-US" sz="2000" dirty="0"/>
              <a:t>个数据元素</a:t>
            </a:r>
            <a:r>
              <a:rPr lang="en-US" altLang="zh-CN" sz="2000" dirty="0"/>
              <a:t>}</a:t>
            </a:r>
            <a:endParaRPr lang="en-US" altLang="zh-CN" sz="2000" dirty="0">
              <a:solidFill>
                <a:schemeClr val="accent2"/>
              </a:solidFill>
              <a:latin typeface="华文中宋" panose="02010600040101010101" pitchFamily="2" charset="-122"/>
              <a:ea typeface="华文中宋" panose="02010600040101010101" pitchFamily="2" charset="-122"/>
            </a:endParaRPr>
          </a:p>
        </p:txBody>
      </p:sp>
      <p:sp>
        <p:nvSpPr>
          <p:cNvPr id="7" name="文本框 6">
            <a:extLst>
              <a:ext uri="{FF2B5EF4-FFF2-40B4-BE49-F238E27FC236}">
                <a16:creationId xmlns:a16="http://schemas.microsoft.com/office/drawing/2014/main" id="{AA179D3E-6B6C-4451-B879-54179309B8DB}"/>
              </a:ext>
            </a:extLst>
          </p:cNvPr>
          <p:cNvSpPr txBox="1"/>
          <p:nvPr/>
        </p:nvSpPr>
        <p:spPr>
          <a:xfrm>
            <a:off x="452353" y="3027785"/>
            <a:ext cx="7741735" cy="1569660"/>
          </a:xfrm>
          <a:prstGeom prst="rect">
            <a:avLst/>
          </a:prstGeom>
          <a:solidFill>
            <a:schemeClr val="bg2">
              <a:lumMod val="9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for(int </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 = 0 ;</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&lt;L-&gt;</a:t>
            </a:r>
            <a:r>
              <a:rPr lang="en-US" altLang="zh-CN" sz="2400" b="1" dirty="0" err="1">
                <a:latin typeface="华文中宋" panose="02010600040101010101" pitchFamily="2" charset="-122"/>
                <a:ea typeface="华文中宋" panose="02010600040101010101" pitchFamily="2" charset="-122"/>
              </a:rPr>
              <a:t>curNum;i</a:t>
            </a:r>
            <a:r>
              <a:rPr lang="en-US" altLang="zh-CN" sz="2400" b="1" dirty="0">
                <a:latin typeface="华文中宋" panose="02010600040101010101" pitchFamily="2" charset="-122"/>
                <a:ea typeface="华文中宋" panose="02010600040101010101" pitchFamily="2" charset="-122"/>
              </a:rPr>
              <a:t>++)</a:t>
            </a:r>
          </a:p>
          <a:p>
            <a:r>
              <a:rPr lang="zh-CN" altLang="en-US" sz="2400" b="1" dirty="0">
                <a:latin typeface="华文中宋" panose="02010600040101010101" pitchFamily="2" charset="-122"/>
                <a:ea typeface="华文中宋" panose="02010600040101010101" pitchFamily="2" charset="-122"/>
              </a:rPr>
              <a:t>  </a:t>
            </a:r>
            <a:r>
              <a:rPr lang="en-US" altLang="zh-CN" sz="2400" b="1" dirty="0">
                <a:latin typeface="华文中宋" panose="02010600040101010101" pitchFamily="2" charset="-122"/>
                <a:ea typeface="华文中宋" panose="02010600040101010101" pitchFamily="2" charset="-122"/>
              </a:rPr>
              <a:t>if(L-&gt;element[</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 ==x) return </a:t>
            </a:r>
            <a:r>
              <a:rPr lang="en-US" altLang="zh-CN" sz="2400" b="1" dirty="0" err="1">
                <a:latin typeface="华文中宋" panose="02010600040101010101" pitchFamily="2" charset="-122"/>
                <a:ea typeface="华文中宋" panose="02010600040101010101" pitchFamily="2" charset="-122"/>
              </a:rPr>
              <a:t>i</a:t>
            </a:r>
            <a:r>
              <a:rPr lang="en-US" altLang="zh-CN" sz="2400" b="1" dirty="0">
                <a:latin typeface="华文中宋" panose="02010600040101010101" pitchFamily="2" charset="-122"/>
                <a:ea typeface="华文中宋" panose="02010600040101010101" pitchFamily="2" charset="-122"/>
              </a:rPr>
              <a:t>;</a:t>
            </a:r>
          </a:p>
          <a:p>
            <a:endParaRPr lang="en-US" altLang="zh-CN" sz="2400" b="1" dirty="0">
              <a:latin typeface="华文中宋" panose="02010600040101010101" pitchFamily="2" charset="-122"/>
              <a:ea typeface="华文中宋" panose="02010600040101010101" pitchFamily="2" charset="-122"/>
            </a:endParaRPr>
          </a:p>
          <a:p>
            <a:r>
              <a:rPr lang="en-US" altLang="zh-CN" sz="2400" b="1" dirty="0">
                <a:latin typeface="华文中宋" panose="02010600040101010101" pitchFamily="2" charset="-122"/>
                <a:ea typeface="华文中宋" panose="02010600040101010101" pitchFamily="2" charset="-122"/>
              </a:rPr>
              <a:t>return -1;</a:t>
            </a:r>
            <a:endParaRPr lang="zh-CN" altLang="en-US" sz="2400" b="1" dirty="0">
              <a:latin typeface="华文中宋" panose="02010600040101010101" pitchFamily="2" charset="-122"/>
              <a:ea typeface="华文中宋" panose="02010600040101010101" pitchFamily="2" charset="-122"/>
            </a:endParaRPr>
          </a:p>
        </p:txBody>
      </p:sp>
      <p:sp>
        <p:nvSpPr>
          <p:cNvPr id="8" name="文本框 7">
            <a:extLst>
              <a:ext uri="{FF2B5EF4-FFF2-40B4-BE49-F238E27FC236}">
                <a16:creationId xmlns:a16="http://schemas.microsoft.com/office/drawing/2014/main" id="{E5D6C60E-9DB0-48A6-A1D7-D48D4B437AD1}"/>
              </a:ext>
            </a:extLst>
          </p:cNvPr>
          <p:cNvSpPr txBox="1"/>
          <p:nvPr/>
        </p:nvSpPr>
        <p:spPr>
          <a:xfrm>
            <a:off x="452354" y="5188379"/>
            <a:ext cx="7741735" cy="1200329"/>
          </a:xfrm>
          <a:prstGeom prst="rect">
            <a:avLst/>
          </a:prstGeom>
          <a:solidFill>
            <a:schemeClr val="bg2">
              <a:lumMod val="90000"/>
            </a:schemeClr>
          </a:solidFill>
        </p:spPr>
        <p:txBody>
          <a:bodyPr wrap="square" rtlCol="0">
            <a:spAutoFit/>
          </a:bodyPr>
          <a:lstStyle/>
          <a:p>
            <a:r>
              <a:rPr lang="en-US" altLang="zh-CN" sz="2400" b="1" dirty="0">
                <a:latin typeface="华文中宋" panose="02010600040101010101" pitchFamily="2" charset="-122"/>
                <a:ea typeface="华文中宋" panose="02010600040101010101" pitchFamily="2" charset="-122"/>
              </a:rPr>
              <a:t>if(pos&gt;0 &amp;&amp; pos&lt;L-&gt;curNum-1) return L-&gt;element[pos];</a:t>
            </a:r>
          </a:p>
          <a:p>
            <a:r>
              <a:rPr lang="en-US" altLang="zh-CN" sz="2400" b="1" dirty="0">
                <a:latin typeface="华文中宋" panose="02010600040101010101" pitchFamily="2" charset="-122"/>
                <a:ea typeface="华文中宋" panose="02010600040101010101" pitchFamily="2" charset="-122"/>
              </a:rPr>
              <a:t>else return 0;</a:t>
            </a:r>
            <a:endParaRPr lang="zh-CN" altLang="en-US" sz="2400" b="1"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92994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顺序表的删除</a:t>
            </a:r>
          </a:p>
        </p:txBody>
      </p:sp>
      <p:sp>
        <p:nvSpPr>
          <p:cNvPr id="5" name="矩形 4"/>
          <p:cNvSpPr/>
          <p:nvPr/>
        </p:nvSpPr>
        <p:spPr bwMode="auto">
          <a:xfrm>
            <a:off x="2814106" y="128790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1</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6" name="矩形 5"/>
          <p:cNvSpPr/>
          <p:nvPr/>
        </p:nvSpPr>
        <p:spPr bwMode="auto">
          <a:xfrm>
            <a:off x="2814106" y="1933448"/>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2</a:t>
            </a:r>
            <a:endParaRPr lang="zh-CN" altLang="en-US" sz="2400" baseline="-25000" dirty="0">
              <a:latin typeface="华文中宋" panose="02010600040101010101" pitchFamily="2" charset="-122"/>
              <a:ea typeface="华文中宋" panose="02010600040101010101" pitchFamily="2" charset="-122"/>
            </a:endParaRPr>
          </a:p>
        </p:txBody>
      </p:sp>
      <p:sp>
        <p:nvSpPr>
          <p:cNvPr id="7" name="矩形 6"/>
          <p:cNvSpPr/>
          <p:nvPr/>
        </p:nvSpPr>
        <p:spPr bwMode="auto">
          <a:xfrm>
            <a:off x="2814106" y="257899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3</a:t>
            </a:r>
            <a:endParaRPr lang="zh-CN" altLang="en-US" sz="2400" baseline="-25000" dirty="0">
              <a:latin typeface="华文中宋" panose="02010600040101010101" pitchFamily="2" charset="-122"/>
              <a:ea typeface="华文中宋" panose="02010600040101010101" pitchFamily="2" charset="-122"/>
            </a:endParaRPr>
          </a:p>
        </p:txBody>
      </p:sp>
      <p:sp>
        <p:nvSpPr>
          <p:cNvPr id="8" name="矩形 7"/>
          <p:cNvSpPr/>
          <p:nvPr/>
        </p:nvSpPr>
        <p:spPr bwMode="auto">
          <a:xfrm>
            <a:off x="2814106" y="3224536"/>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4</a:t>
            </a:r>
            <a:endParaRPr lang="zh-CN" altLang="en-US" sz="2400" baseline="-25000" dirty="0">
              <a:latin typeface="华文中宋" panose="02010600040101010101" pitchFamily="2" charset="-122"/>
              <a:ea typeface="华文中宋" panose="02010600040101010101" pitchFamily="2" charset="-122"/>
            </a:endParaRPr>
          </a:p>
        </p:txBody>
      </p:sp>
      <p:sp>
        <p:nvSpPr>
          <p:cNvPr id="9" name="矩形 8"/>
          <p:cNvSpPr/>
          <p:nvPr/>
        </p:nvSpPr>
        <p:spPr bwMode="auto">
          <a:xfrm>
            <a:off x="2814106" y="3870082"/>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5</a:t>
            </a:r>
            <a:endParaRPr lang="zh-CN" altLang="en-US" sz="2400" baseline="-25000" dirty="0">
              <a:latin typeface="华文中宋" panose="02010600040101010101" pitchFamily="2" charset="-122"/>
              <a:ea typeface="华文中宋" panose="02010600040101010101" pitchFamily="2" charset="-122"/>
            </a:endParaRPr>
          </a:p>
        </p:txBody>
      </p:sp>
      <p:sp>
        <p:nvSpPr>
          <p:cNvPr id="10" name="矩形 9"/>
          <p:cNvSpPr/>
          <p:nvPr/>
        </p:nvSpPr>
        <p:spPr bwMode="auto">
          <a:xfrm>
            <a:off x="2814106" y="452116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a:t>
            </a:r>
            <a:endParaRPr lang="zh-CN" altLang="en-US" sz="2400" baseline="-25000" dirty="0">
              <a:latin typeface="华文中宋" panose="02010600040101010101" pitchFamily="2" charset="-122"/>
              <a:ea typeface="华文中宋" panose="02010600040101010101" pitchFamily="2" charset="-122"/>
            </a:endParaRPr>
          </a:p>
        </p:txBody>
      </p:sp>
      <p:sp>
        <p:nvSpPr>
          <p:cNvPr id="11" name="矩形 10"/>
          <p:cNvSpPr/>
          <p:nvPr/>
        </p:nvSpPr>
        <p:spPr bwMode="auto">
          <a:xfrm>
            <a:off x="2814106" y="5166711"/>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7</a:t>
            </a:r>
            <a:endParaRPr lang="zh-CN" altLang="en-US" sz="2400" dirty="0">
              <a:latin typeface="华文中宋" panose="02010600040101010101" pitchFamily="2" charset="-122"/>
              <a:ea typeface="华文中宋" panose="02010600040101010101" pitchFamily="2" charset="-122"/>
            </a:endParaRPr>
          </a:p>
        </p:txBody>
      </p:sp>
      <p:sp>
        <p:nvSpPr>
          <p:cNvPr id="12" name="矩形 11"/>
          <p:cNvSpPr/>
          <p:nvPr/>
        </p:nvSpPr>
        <p:spPr bwMode="auto">
          <a:xfrm>
            <a:off x="7644050" y="1297123"/>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1"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1</a:t>
            </a:r>
            <a:endParaRPr kumimoji="0" lang="zh-CN" altLang="en-US" sz="2400" b="0" i="0" u="none" strike="noStrike" cap="none" normalizeH="0" baseline="-25000" dirty="0">
              <a:ln>
                <a:noFill/>
              </a:ln>
              <a:solidFill>
                <a:schemeClr val="tx1"/>
              </a:solidFill>
              <a:effectLst/>
              <a:latin typeface="华文中宋" panose="02010600040101010101" pitchFamily="2" charset="-122"/>
              <a:ea typeface="华文中宋" panose="02010600040101010101" pitchFamily="2" charset="-122"/>
            </a:endParaRPr>
          </a:p>
        </p:txBody>
      </p:sp>
      <p:sp>
        <p:nvSpPr>
          <p:cNvPr id="13" name="矩形 12"/>
          <p:cNvSpPr/>
          <p:nvPr/>
        </p:nvSpPr>
        <p:spPr bwMode="auto">
          <a:xfrm>
            <a:off x="7644050" y="1942667"/>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2</a:t>
            </a:r>
            <a:endParaRPr lang="zh-CN" altLang="en-US" sz="2400" baseline="-25000" dirty="0">
              <a:latin typeface="华文中宋" panose="02010600040101010101" pitchFamily="2" charset="-122"/>
              <a:ea typeface="华文中宋" panose="02010600040101010101" pitchFamily="2" charset="-122"/>
            </a:endParaRPr>
          </a:p>
        </p:txBody>
      </p:sp>
      <p:sp>
        <p:nvSpPr>
          <p:cNvPr id="16" name="矩形 15"/>
          <p:cNvSpPr/>
          <p:nvPr/>
        </p:nvSpPr>
        <p:spPr bwMode="auto">
          <a:xfrm>
            <a:off x="7646919" y="2608486"/>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4</a:t>
            </a:r>
            <a:endParaRPr lang="zh-CN" altLang="en-US" sz="2400" baseline="-25000" dirty="0">
              <a:latin typeface="华文中宋" panose="02010600040101010101" pitchFamily="2" charset="-122"/>
              <a:ea typeface="华文中宋" panose="02010600040101010101" pitchFamily="2" charset="-122"/>
            </a:endParaRPr>
          </a:p>
        </p:txBody>
      </p:sp>
      <p:sp>
        <p:nvSpPr>
          <p:cNvPr id="17" name="矩形 16"/>
          <p:cNvSpPr/>
          <p:nvPr/>
        </p:nvSpPr>
        <p:spPr bwMode="auto">
          <a:xfrm>
            <a:off x="7646919" y="3259569"/>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5</a:t>
            </a:r>
            <a:endParaRPr lang="zh-CN" altLang="en-US" sz="2400" dirty="0">
              <a:latin typeface="华文中宋" panose="02010600040101010101" pitchFamily="2" charset="-122"/>
              <a:ea typeface="华文中宋" panose="02010600040101010101" pitchFamily="2" charset="-122"/>
            </a:endParaRPr>
          </a:p>
        </p:txBody>
      </p:sp>
      <p:sp>
        <p:nvSpPr>
          <p:cNvPr id="18" name="矩形 17"/>
          <p:cNvSpPr/>
          <p:nvPr/>
        </p:nvSpPr>
        <p:spPr bwMode="auto">
          <a:xfrm>
            <a:off x="7646919" y="3905115"/>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r>
              <a:rPr lang="en-US" altLang="zh-CN" sz="2400" dirty="0">
                <a:latin typeface="华文中宋" panose="02010600040101010101" pitchFamily="2" charset="-122"/>
                <a:ea typeface="华文中宋" panose="02010600040101010101" pitchFamily="2" charset="-122"/>
              </a:rPr>
              <a:t>6</a:t>
            </a:r>
            <a:endParaRPr lang="zh-CN" altLang="en-US" sz="2400" baseline="-25000" dirty="0">
              <a:latin typeface="华文中宋" panose="02010600040101010101" pitchFamily="2" charset="-122"/>
              <a:ea typeface="华文中宋" panose="02010600040101010101" pitchFamily="2" charset="-122"/>
            </a:endParaRPr>
          </a:p>
        </p:txBody>
      </p:sp>
      <p:sp>
        <p:nvSpPr>
          <p:cNvPr id="19" name="文本框 18"/>
          <p:cNvSpPr txBox="1"/>
          <p:nvPr/>
        </p:nvSpPr>
        <p:spPr>
          <a:xfrm>
            <a:off x="5108397" y="2935868"/>
            <a:ext cx="750526"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p=2</a:t>
            </a:r>
            <a:endParaRPr lang="zh-CN" altLang="en-US" sz="2400" dirty="0">
              <a:latin typeface="华文中宋" panose="02010600040101010101" pitchFamily="2" charset="-122"/>
              <a:ea typeface="华文中宋" panose="02010600040101010101" pitchFamily="2" charset="-122"/>
            </a:endParaRPr>
          </a:p>
        </p:txBody>
      </p:sp>
      <p:cxnSp>
        <p:nvCxnSpPr>
          <p:cNvPr id="21" name="直接箭头连接符 20"/>
          <p:cNvCxnSpPr/>
          <p:nvPr/>
        </p:nvCxnSpPr>
        <p:spPr bwMode="auto">
          <a:xfrm>
            <a:off x="4076700" y="2935868"/>
            <a:ext cx="3356487" cy="0"/>
          </a:xfrm>
          <a:prstGeom prst="straightConnector1">
            <a:avLst/>
          </a:prstGeom>
          <a:solidFill>
            <a:schemeClr val="accent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bwMode="auto">
          <a:xfrm>
            <a:off x="2811237" y="5821474"/>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a:latin typeface="华文中宋" panose="02010600040101010101" pitchFamily="2" charset="-122"/>
                <a:ea typeface="华文中宋" panose="02010600040101010101" pitchFamily="2" charset="-122"/>
              </a:rPr>
              <a:t>…</a:t>
            </a:r>
            <a:endParaRPr lang="zh-CN" altLang="en-US" sz="2400" dirty="0">
              <a:latin typeface="华文中宋" panose="02010600040101010101" pitchFamily="2" charset="-122"/>
              <a:ea typeface="华文中宋" panose="02010600040101010101" pitchFamily="2" charset="-122"/>
            </a:endParaRPr>
          </a:p>
        </p:txBody>
      </p:sp>
      <p:sp>
        <p:nvSpPr>
          <p:cNvPr id="23" name="矩形 22"/>
          <p:cNvSpPr/>
          <p:nvPr/>
        </p:nvSpPr>
        <p:spPr bwMode="auto">
          <a:xfrm>
            <a:off x="7644050" y="4550206"/>
            <a:ext cx="1120810" cy="654763"/>
          </a:xfrm>
          <a:prstGeom prst="rect">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buFont typeface="Arial" panose="020B0604020202020204" pitchFamily="34" charset="0"/>
              <a:buNone/>
            </a:pPr>
            <a:r>
              <a:rPr lang="en-US" altLang="zh-CN" sz="2400" dirty="0">
                <a:latin typeface="华文中宋" panose="02010600040101010101" pitchFamily="2" charset="-122"/>
                <a:ea typeface="华文中宋" panose="02010600040101010101" pitchFamily="2" charset="-122"/>
              </a:rPr>
              <a:t>7</a:t>
            </a:r>
            <a:endParaRPr lang="zh-CN" altLang="en-US" sz="2400" dirty="0">
              <a:latin typeface="华文中宋" panose="02010600040101010101" pitchFamily="2" charset="-122"/>
              <a:ea typeface="华文中宋" panose="02010600040101010101" pitchFamily="2" charset="-122"/>
            </a:endParaRPr>
          </a:p>
        </p:txBody>
      </p:sp>
      <p:sp>
        <p:nvSpPr>
          <p:cNvPr id="24" name="文本框 23"/>
          <p:cNvSpPr txBox="1"/>
          <p:nvPr/>
        </p:nvSpPr>
        <p:spPr>
          <a:xfrm>
            <a:off x="4076700" y="1659646"/>
            <a:ext cx="3411511" cy="497829"/>
          </a:xfrm>
          <a:prstGeom prst="rect">
            <a:avLst/>
          </a:prstGeom>
          <a:solidFill>
            <a:schemeClr val="accent2">
              <a:lumMod val="60000"/>
              <a:lumOff val="40000"/>
            </a:schemeClr>
          </a:solidFill>
        </p:spPr>
        <p:txBody>
          <a:bodyPr wrap="none" rtlCol="0">
            <a:spAutoFit/>
          </a:bodyPr>
          <a:lstStyle/>
          <a:p>
            <a:pPr eaLnBrk="1" hangingPunct="1">
              <a:lnSpc>
                <a:spcPct val="120000"/>
              </a:lnSpc>
            </a:pPr>
            <a:r>
              <a:rPr lang="en-US" altLang="zh-CN" sz="2400" dirty="0" err="1">
                <a:latin typeface="华文中宋" panose="02010600040101010101" pitchFamily="2" charset="-122"/>
                <a:ea typeface="华文中宋" panose="02010600040101010101" pitchFamily="2" charset="-122"/>
                <a:cs typeface="Times New Roman" panose="02020603050405020304" pitchFamily="18" charset="0"/>
              </a:rPr>
              <a:t>deleteP_seq</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a:t>
            </a:r>
            <a:r>
              <a:rPr lang="en-US" altLang="zh-CN" sz="2400"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sz="2400" dirty="0">
                <a:latin typeface="华文中宋" panose="02010600040101010101" pitchFamily="2" charset="-122"/>
                <a:ea typeface="华文中宋" panose="02010600040101010101" pitchFamily="2" charset="-122"/>
                <a:cs typeface="Times New Roman" panose="02020603050405020304" pitchFamily="18" charset="0"/>
              </a:rPr>
              <a:t>, p )</a:t>
            </a:r>
            <a:endParaRPr lang="en-US" altLang="zh-CN" sz="2400" dirty="0">
              <a:latin typeface="华文中宋" panose="02010600040101010101" pitchFamily="2" charset="-122"/>
              <a:ea typeface="华文中宋" panose="02010600040101010101" pitchFamily="2" charset="-122"/>
            </a:endParaRPr>
          </a:p>
        </p:txBody>
      </p:sp>
      <p:sp>
        <p:nvSpPr>
          <p:cNvPr id="26" name="文本框 25"/>
          <p:cNvSpPr txBox="1"/>
          <p:nvPr/>
        </p:nvSpPr>
        <p:spPr>
          <a:xfrm>
            <a:off x="917510" y="3552180"/>
            <a:ext cx="1181734"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p=-1</a:t>
            </a:r>
            <a:r>
              <a:rPr lang="zh-CN" altLang="en-US" sz="2400" dirty="0">
                <a:latin typeface="华文中宋" panose="02010600040101010101" pitchFamily="2" charset="-122"/>
                <a:ea typeface="华文中宋" panose="02010600040101010101" pitchFamily="2" charset="-122"/>
              </a:rPr>
              <a:t>？</a:t>
            </a:r>
          </a:p>
        </p:txBody>
      </p:sp>
      <p:sp>
        <p:nvSpPr>
          <p:cNvPr id="27" name="文本框 26"/>
          <p:cNvSpPr txBox="1"/>
          <p:nvPr/>
        </p:nvSpPr>
        <p:spPr>
          <a:xfrm>
            <a:off x="917510" y="4303231"/>
            <a:ext cx="1071127" cy="461665"/>
          </a:xfrm>
          <a:prstGeom prst="rect">
            <a:avLst/>
          </a:prstGeom>
          <a:solidFill>
            <a:schemeClr val="accent2">
              <a:lumMod val="60000"/>
              <a:lumOff val="40000"/>
            </a:schemeClr>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p=n</a:t>
            </a:r>
            <a:r>
              <a:rPr lang="zh-CN" altLang="en-US" sz="2400" dirty="0">
                <a:latin typeface="华文中宋" panose="02010600040101010101" pitchFamily="2" charset="-122"/>
                <a:ea typeface="华文中宋" panose="02010600040101010101" pitchFamily="2" charset="-122"/>
              </a:rPr>
              <a:t>？</a:t>
            </a:r>
          </a:p>
        </p:txBody>
      </p:sp>
      <p:sp>
        <p:nvSpPr>
          <p:cNvPr id="25" name="文本框 24"/>
          <p:cNvSpPr txBox="1"/>
          <p:nvPr/>
        </p:nvSpPr>
        <p:spPr>
          <a:xfrm>
            <a:off x="4317766" y="2191382"/>
            <a:ext cx="2222083" cy="461665"/>
          </a:xfrm>
          <a:prstGeom prst="rect">
            <a:avLst/>
          </a:prstGeom>
          <a:solidFill>
            <a:srgbClr val="FFE697"/>
          </a:solidFill>
        </p:spPr>
        <p:txBody>
          <a:bodyPr wrap="none" rtlCol="0">
            <a:spAutoFit/>
          </a:bodyPr>
          <a:lstStyle/>
          <a:p>
            <a:r>
              <a:rPr lang="en-US" altLang="zh-CN" sz="2400" dirty="0">
                <a:latin typeface="华文中宋" panose="02010600040101010101" pitchFamily="2" charset="-122"/>
                <a:ea typeface="华文中宋" panose="02010600040101010101" pitchFamily="2" charset="-122"/>
              </a:rPr>
              <a:t>p</a:t>
            </a:r>
            <a:r>
              <a:rPr lang="zh-CN" altLang="en-US" sz="2400" dirty="0">
                <a:latin typeface="华文中宋" panose="02010600040101010101" pitchFamily="2" charset="-122"/>
                <a:ea typeface="华文中宋" panose="02010600040101010101" pitchFamily="2" charset="-122"/>
              </a:rPr>
              <a:t>表示元素下标</a:t>
            </a:r>
          </a:p>
        </p:txBody>
      </p:sp>
      <p:sp>
        <p:nvSpPr>
          <p:cNvPr id="28" name="文本框 27">
            <a:extLst>
              <a:ext uri="{FF2B5EF4-FFF2-40B4-BE49-F238E27FC236}">
                <a16:creationId xmlns:a16="http://schemas.microsoft.com/office/drawing/2014/main" id="{A50DEB76-E274-4559-AAF1-7C4A995520A7}"/>
              </a:ext>
            </a:extLst>
          </p:cNvPr>
          <p:cNvSpPr txBox="1"/>
          <p:nvPr/>
        </p:nvSpPr>
        <p:spPr>
          <a:xfrm>
            <a:off x="3204839" y="3648466"/>
            <a:ext cx="5558161" cy="1569660"/>
          </a:xfrm>
          <a:prstGeom prst="rect">
            <a:avLst/>
          </a:prstGeom>
          <a:solidFill>
            <a:schemeClr val="accent2">
              <a:lumMod val="60000"/>
              <a:lumOff val="40000"/>
            </a:schemeClr>
          </a:solid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for(</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p ;</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&lt;=L-&gt;curNum-2 ; </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a:t>
            </a:r>
          </a:p>
          <a:p>
            <a:r>
              <a:rPr lang="en-US" altLang="zh-CN" sz="2400" dirty="0">
                <a:latin typeface="华文中宋" panose="02010600040101010101" pitchFamily="2" charset="-122"/>
                <a:ea typeface="华文中宋" panose="02010600040101010101" pitchFamily="2" charset="-122"/>
              </a:rPr>
              <a:t>   L-&gt;element[</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L-&gt;element[i+1];</a:t>
            </a:r>
          </a:p>
          <a:p>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L-&gt;</a:t>
            </a:r>
            <a:r>
              <a:rPr lang="en-US" altLang="zh-CN" sz="2400" dirty="0" err="1">
                <a:latin typeface="华文中宋" panose="02010600040101010101" pitchFamily="2" charset="-122"/>
                <a:ea typeface="华文中宋" panose="02010600040101010101" pitchFamily="2" charset="-122"/>
              </a:rPr>
              <a:t>curNum</a:t>
            </a:r>
            <a:r>
              <a:rPr lang="en-US" altLang="zh-CN" sz="2400"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289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8" grpId="0" animBg="1"/>
      <p:bldP spid="19" grpId="0" animBg="1"/>
      <p:bldP spid="23" grpId="0" animBg="1"/>
      <p:bldP spid="26" grpId="0" animBg="1"/>
      <p:bldP spid="27"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228600"/>
            <a:ext cx="8614299" cy="712788"/>
          </a:xfrm>
        </p:spPr>
        <p:txBody>
          <a:bodyPr/>
          <a:lstStyle/>
          <a:p>
            <a:r>
              <a:rPr lang="zh-CN" altLang="en-US" sz="3200" dirty="0"/>
              <a:t>练一练（</a:t>
            </a:r>
            <a:r>
              <a:rPr lang="zh-CN" altLang="en-US" sz="3200" dirty="0">
                <a:solidFill>
                  <a:srgbClr val="C00000"/>
                </a:solidFill>
              </a:rPr>
              <a:t>顺序线性表课上练第</a:t>
            </a:r>
            <a:r>
              <a:rPr lang="en-US" altLang="zh-CN" sz="3200" dirty="0">
                <a:solidFill>
                  <a:srgbClr val="C00000"/>
                </a:solidFill>
              </a:rPr>
              <a:t>5</a:t>
            </a:r>
            <a:r>
              <a:rPr lang="zh-CN" altLang="en-US" sz="3200" dirty="0">
                <a:solidFill>
                  <a:srgbClr val="C00000"/>
                </a:solidFill>
              </a:rPr>
              <a:t>关</a:t>
            </a:r>
            <a:r>
              <a:rPr lang="zh-CN" altLang="en-US" sz="4400" dirty="0"/>
              <a:t>）</a:t>
            </a:r>
          </a:p>
        </p:txBody>
      </p:sp>
      <p:sp>
        <p:nvSpPr>
          <p:cNvPr id="6" name="内容占位符 5">
            <a:extLst>
              <a:ext uri="{FF2B5EF4-FFF2-40B4-BE49-F238E27FC236}">
                <a16:creationId xmlns:a16="http://schemas.microsoft.com/office/drawing/2014/main" id="{BCA59BE6-9798-49F2-BDA1-BCA2B58B20BE}"/>
              </a:ext>
            </a:extLst>
          </p:cNvPr>
          <p:cNvSpPr>
            <a:spLocks noGrp="1"/>
          </p:cNvSpPr>
          <p:nvPr>
            <p:ph idx="1"/>
          </p:nvPr>
        </p:nvSpPr>
        <p:spPr>
          <a:xfrm>
            <a:off x="213064" y="1252661"/>
            <a:ext cx="8549936" cy="4784725"/>
          </a:xfrm>
        </p:spPr>
        <p:txBody>
          <a:bodyPr/>
          <a:lstStyle/>
          <a:p>
            <a:pPr marL="0" indent="0">
              <a:buNone/>
            </a:pPr>
            <a:endParaRPr lang="zh-CN" altLang="en-US" sz="2000" dirty="0">
              <a:solidFill>
                <a:srgbClr val="1B10FC"/>
              </a:solidFill>
            </a:endParaRPr>
          </a:p>
          <a:p>
            <a:pPr marL="0" indent="0">
              <a:buNone/>
            </a:pPr>
            <a:endParaRPr lang="zh-CN" altLang="en-US" sz="2000" dirty="0">
              <a:solidFill>
                <a:srgbClr val="1B10FC"/>
              </a:solidFill>
            </a:endParaRPr>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3" name="矩形 2">
            <a:extLst>
              <a:ext uri="{FF2B5EF4-FFF2-40B4-BE49-F238E27FC236}">
                <a16:creationId xmlns:a16="http://schemas.microsoft.com/office/drawing/2014/main" id="{11E48AE5-ABDB-4F21-9D71-BFB0DF9BBCBE}"/>
              </a:ext>
            </a:extLst>
          </p:cNvPr>
          <p:cNvSpPr/>
          <p:nvPr/>
        </p:nvSpPr>
        <p:spPr>
          <a:xfrm>
            <a:off x="461639" y="1546908"/>
            <a:ext cx="8301361" cy="4708981"/>
          </a:xfrm>
          <a:prstGeom prst="rect">
            <a:avLst/>
          </a:prstGeom>
        </p:spPr>
        <p:txBody>
          <a:bodyPr wrap="square">
            <a:spAutoFit/>
          </a:bodyPr>
          <a:lstStyle/>
          <a:p>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1</a:t>
            </a:r>
            <a:r>
              <a:rPr lang="zh-CN" altLang="en-US" sz="2400" dirty="0">
                <a:solidFill>
                  <a:srgbClr val="333333"/>
                </a:solidFill>
                <a:latin typeface="Microsoft YaHei" panose="020B0503020204020204" pitchFamily="34" charset="-122"/>
                <a:ea typeface="Microsoft YaHei" panose="020B0503020204020204" pitchFamily="34" charset="-122"/>
              </a:rPr>
              <a:t>）在顺序表</a:t>
            </a:r>
            <a:r>
              <a:rPr lang="en-US" altLang="zh-CN" sz="2400" dirty="0">
                <a:solidFill>
                  <a:srgbClr val="333333"/>
                </a:solidFill>
                <a:latin typeface="Microsoft YaHei" panose="020B0503020204020204" pitchFamily="34" charset="-122"/>
                <a:ea typeface="Microsoft YaHei" panose="020B0503020204020204" pitchFamily="34" charset="-122"/>
              </a:rPr>
              <a:t>L</a:t>
            </a:r>
            <a:r>
              <a:rPr lang="zh-CN" altLang="en-US" sz="2400" dirty="0">
                <a:solidFill>
                  <a:srgbClr val="333333"/>
                </a:solidFill>
                <a:latin typeface="Microsoft YaHei" panose="020B0503020204020204" pitchFamily="34" charset="-122"/>
                <a:ea typeface="Microsoft YaHei" panose="020B0503020204020204" pitchFamily="34" charset="-122"/>
              </a:rPr>
              <a:t>中删除下标</a:t>
            </a:r>
            <a:r>
              <a:rPr lang="en-US" altLang="zh-CN" sz="2400" dirty="0">
                <a:solidFill>
                  <a:srgbClr val="333333"/>
                </a:solidFill>
                <a:latin typeface="Microsoft YaHei" panose="020B0503020204020204" pitchFamily="34" charset="-122"/>
                <a:ea typeface="Microsoft YaHei" panose="020B0503020204020204" pitchFamily="34" charset="-122"/>
              </a:rPr>
              <a:t>pos</a:t>
            </a:r>
            <a:r>
              <a:rPr lang="zh-CN" altLang="en-US" sz="2400" dirty="0">
                <a:solidFill>
                  <a:srgbClr val="333333"/>
                </a:solidFill>
                <a:latin typeface="Microsoft YaHei" panose="020B0503020204020204" pitchFamily="34" charset="-122"/>
                <a:ea typeface="Microsoft YaHei" panose="020B0503020204020204" pitchFamily="34" charset="-122"/>
              </a:rPr>
              <a:t>处的数据元素 </a:t>
            </a:r>
            <a:endParaRPr lang="en-US" altLang="zh-CN" sz="2400" dirty="0">
              <a:solidFill>
                <a:srgbClr val="333333"/>
              </a:solidFill>
              <a:latin typeface="Microsoft YaHei" panose="020B0503020204020204" pitchFamily="34" charset="-122"/>
              <a:ea typeface="Microsoft YaHei" panose="020B0503020204020204" pitchFamily="34" charset="-122"/>
            </a:endParaRPr>
          </a:p>
          <a:p>
            <a:r>
              <a:rPr lang="en-US" altLang="zh-CN" sz="2400" dirty="0">
                <a:solidFill>
                  <a:srgbClr val="C00000"/>
                </a:solidFill>
              </a:rPr>
              <a:t>int </a:t>
            </a:r>
            <a:r>
              <a:rPr lang="en-US" altLang="zh-CN" sz="2400" dirty="0" err="1">
                <a:solidFill>
                  <a:srgbClr val="C00000"/>
                </a:solidFill>
              </a:rPr>
              <a:t>deletePos_seq</a:t>
            </a:r>
            <a:r>
              <a:rPr lang="en-US" altLang="zh-CN" sz="2400" dirty="0">
                <a:solidFill>
                  <a:srgbClr val="C00000"/>
                </a:solidFill>
              </a:rPr>
              <a:t>(</a:t>
            </a:r>
            <a:r>
              <a:rPr lang="en-US" altLang="zh-CN" sz="2400" dirty="0" err="1">
                <a:solidFill>
                  <a:srgbClr val="C00000"/>
                </a:solidFill>
              </a:rPr>
              <a:t>PseqList</a:t>
            </a:r>
            <a:r>
              <a:rPr lang="en-US" altLang="zh-CN" sz="2400" dirty="0">
                <a:solidFill>
                  <a:srgbClr val="C00000"/>
                </a:solidFill>
              </a:rPr>
              <a:t> </a:t>
            </a:r>
            <a:r>
              <a:rPr lang="en-US" altLang="zh-CN" sz="2400" dirty="0" err="1">
                <a:solidFill>
                  <a:srgbClr val="C00000"/>
                </a:solidFill>
              </a:rPr>
              <a:t>L,int</a:t>
            </a:r>
            <a:r>
              <a:rPr lang="en-US" altLang="zh-CN" sz="2400" dirty="0">
                <a:solidFill>
                  <a:srgbClr val="C00000"/>
                </a:solidFill>
              </a:rPr>
              <a:t> pos)</a:t>
            </a:r>
          </a:p>
          <a:p>
            <a:r>
              <a:rPr lang="en-US" altLang="zh-CN" dirty="0"/>
              <a:t>{</a:t>
            </a:r>
          </a:p>
          <a:p>
            <a:r>
              <a:rPr lang="en-US" altLang="zh-CN" dirty="0"/>
              <a:t>//</a:t>
            </a:r>
            <a:r>
              <a:rPr lang="zh-CN" altLang="en-US" dirty="0"/>
              <a:t>在顺序表</a:t>
            </a:r>
            <a:r>
              <a:rPr lang="en-US" altLang="zh-CN" dirty="0"/>
              <a:t>L</a:t>
            </a:r>
            <a:r>
              <a:rPr lang="zh-CN" altLang="en-US" dirty="0"/>
              <a:t>中删除与下标</a:t>
            </a:r>
            <a:r>
              <a:rPr lang="en-US" altLang="zh-CN" dirty="0"/>
              <a:t>pos</a:t>
            </a:r>
            <a:r>
              <a:rPr lang="zh-CN" altLang="en-US" dirty="0"/>
              <a:t>处的数据元素，若</a:t>
            </a:r>
            <a:r>
              <a:rPr lang="en-US" altLang="zh-CN" dirty="0"/>
              <a:t>pos</a:t>
            </a:r>
            <a:r>
              <a:rPr lang="zh-CN" altLang="en-US" dirty="0"/>
              <a:t>非法，则返回</a:t>
            </a:r>
            <a:r>
              <a:rPr lang="en-US" altLang="zh-CN" dirty="0"/>
              <a:t>-1</a:t>
            </a:r>
            <a:r>
              <a:rPr lang="zh-CN" altLang="en-US" dirty="0"/>
              <a:t>；否则返回</a:t>
            </a:r>
            <a:r>
              <a:rPr lang="en-US" altLang="zh-CN" dirty="0"/>
              <a:t>1</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t>
            </a:r>
            <a:endParaRPr lang="zh-CN" altLang="en-US" dirty="0"/>
          </a:p>
          <a:p>
            <a:endParaRPr lang="en-US" altLang="zh-CN" dirty="0">
              <a:solidFill>
                <a:srgbClr val="333333"/>
              </a:solidFill>
              <a:latin typeface="Microsoft YaHei" panose="020B0503020204020204" pitchFamily="34" charset="-122"/>
              <a:ea typeface="Microsoft YaHei" panose="020B0503020204020204" pitchFamily="34" charset="-122"/>
            </a:endParaRPr>
          </a:p>
          <a:p>
            <a:endParaRPr lang="zh-CN" altLang="en-US" dirty="0"/>
          </a:p>
        </p:txBody>
      </p:sp>
      <p:sp>
        <p:nvSpPr>
          <p:cNvPr id="5" name="文本框 4">
            <a:extLst>
              <a:ext uri="{FF2B5EF4-FFF2-40B4-BE49-F238E27FC236}">
                <a16:creationId xmlns:a16="http://schemas.microsoft.com/office/drawing/2014/main" id="{12A0801B-16FF-43B6-A0DA-E2E11CF9B0C6}"/>
              </a:ext>
            </a:extLst>
          </p:cNvPr>
          <p:cNvSpPr txBox="1"/>
          <p:nvPr/>
        </p:nvSpPr>
        <p:spPr>
          <a:xfrm>
            <a:off x="609599" y="2999069"/>
            <a:ext cx="7584490" cy="2308324"/>
          </a:xfrm>
          <a:prstGeom prst="rect">
            <a:avLst/>
          </a:prstGeom>
          <a:solidFill>
            <a:schemeClr val="tx1">
              <a:lumMod val="20000"/>
              <a:lumOff val="80000"/>
            </a:schemeClr>
          </a:solid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if(pos &lt; 0||pos&gt;L-&gt;curNum-1) return -1 ;</a:t>
            </a:r>
          </a:p>
          <a:p>
            <a:r>
              <a:rPr lang="en-US" altLang="zh-CN" sz="2400" dirty="0">
                <a:latin typeface="华文中宋" panose="02010600040101010101" pitchFamily="2" charset="-122"/>
                <a:ea typeface="华文中宋" panose="02010600040101010101" pitchFamily="2" charset="-122"/>
              </a:rPr>
              <a:t>for(</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pos ;</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&lt;L-&gt;curNum-2 ; </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a:t>
            </a:r>
          </a:p>
          <a:p>
            <a:r>
              <a:rPr lang="en-US" altLang="zh-CN" sz="2400" dirty="0">
                <a:latin typeface="华文中宋" panose="02010600040101010101" pitchFamily="2" charset="-122"/>
                <a:ea typeface="华文中宋" panose="02010600040101010101" pitchFamily="2" charset="-122"/>
              </a:rPr>
              <a:t>   L-&gt;element[</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L-&gt;element[i+1];</a:t>
            </a:r>
          </a:p>
          <a:p>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L-&gt;</a:t>
            </a:r>
            <a:r>
              <a:rPr lang="en-US" altLang="zh-CN" sz="2400" dirty="0" err="1">
                <a:latin typeface="华文中宋" panose="02010600040101010101" pitchFamily="2" charset="-122"/>
                <a:ea typeface="华文中宋" panose="02010600040101010101" pitchFamily="2" charset="-122"/>
              </a:rPr>
              <a:t>curNum</a:t>
            </a:r>
            <a:r>
              <a:rPr lang="en-US" altLang="zh-CN" sz="2400" dirty="0">
                <a:latin typeface="华文中宋" panose="02010600040101010101" pitchFamily="2" charset="-122"/>
                <a:ea typeface="华文中宋" panose="02010600040101010101" pitchFamily="2" charset="-122"/>
              </a:rPr>
              <a:t>--;   </a:t>
            </a:r>
          </a:p>
          <a:p>
            <a:r>
              <a:rPr lang="en-US" altLang="zh-CN" sz="2400" dirty="0">
                <a:latin typeface="华文中宋" panose="02010600040101010101" pitchFamily="2" charset="-122"/>
                <a:ea typeface="华文中宋" panose="02010600040101010101" pitchFamily="2" charset="-122"/>
              </a:rPr>
              <a:t>return 1; </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2743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99" y="228600"/>
            <a:ext cx="8614299" cy="712788"/>
          </a:xfrm>
        </p:spPr>
        <p:txBody>
          <a:bodyPr/>
          <a:lstStyle/>
          <a:p>
            <a:r>
              <a:rPr lang="zh-CN" altLang="en-US" sz="3200" dirty="0"/>
              <a:t>练一练（</a:t>
            </a:r>
            <a:r>
              <a:rPr lang="zh-CN" altLang="en-US" sz="3200" dirty="0">
                <a:solidFill>
                  <a:srgbClr val="C00000"/>
                </a:solidFill>
              </a:rPr>
              <a:t>顺序线性表课上练第</a:t>
            </a:r>
            <a:r>
              <a:rPr lang="en-US" altLang="zh-CN" sz="3200" dirty="0">
                <a:solidFill>
                  <a:srgbClr val="C00000"/>
                </a:solidFill>
              </a:rPr>
              <a:t>5</a:t>
            </a:r>
            <a:r>
              <a:rPr lang="zh-CN" altLang="en-US" sz="3200" dirty="0">
                <a:solidFill>
                  <a:srgbClr val="C00000"/>
                </a:solidFill>
              </a:rPr>
              <a:t>关</a:t>
            </a:r>
            <a:r>
              <a:rPr lang="zh-CN" altLang="en-US" sz="4400" dirty="0"/>
              <a:t>）</a:t>
            </a:r>
          </a:p>
        </p:txBody>
      </p:sp>
      <p:sp>
        <p:nvSpPr>
          <p:cNvPr id="6" name="内容占位符 5">
            <a:extLst>
              <a:ext uri="{FF2B5EF4-FFF2-40B4-BE49-F238E27FC236}">
                <a16:creationId xmlns:a16="http://schemas.microsoft.com/office/drawing/2014/main" id="{BCA59BE6-9798-49F2-BDA1-BCA2B58B20BE}"/>
              </a:ext>
            </a:extLst>
          </p:cNvPr>
          <p:cNvSpPr>
            <a:spLocks noGrp="1"/>
          </p:cNvSpPr>
          <p:nvPr>
            <p:ph idx="1"/>
          </p:nvPr>
        </p:nvSpPr>
        <p:spPr>
          <a:xfrm>
            <a:off x="213064" y="1252661"/>
            <a:ext cx="8549936" cy="4784725"/>
          </a:xfrm>
        </p:spPr>
        <p:txBody>
          <a:bodyPr/>
          <a:lstStyle/>
          <a:p>
            <a:pPr marL="0" indent="0">
              <a:buNone/>
            </a:pPr>
            <a:endParaRPr lang="zh-CN" altLang="en-US" sz="2000" dirty="0">
              <a:solidFill>
                <a:srgbClr val="1B10FC"/>
              </a:solidFill>
            </a:endParaRPr>
          </a:p>
          <a:p>
            <a:pPr marL="0" indent="0">
              <a:buNone/>
            </a:pPr>
            <a:endParaRPr lang="zh-CN" altLang="en-US" sz="2000" dirty="0">
              <a:solidFill>
                <a:srgbClr val="1B10FC"/>
              </a:solidFill>
            </a:endParaRPr>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endParaRPr lang="en-US" altLang="zh-CN" dirty="0"/>
          </a:p>
        </p:txBody>
      </p:sp>
      <p:sp>
        <p:nvSpPr>
          <p:cNvPr id="3" name="矩形 2">
            <a:extLst>
              <a:ext uri="{FF2B5EF4-FFF2-40B4-BE49-F238E27FC236}">
                <a16:creationId xmlns:a16="http://schemas.microsoft.com/office/drawing/2014/main" id="{11E48AE5-ABDB-4F21-9D71-BFB0DF9BBCBE}"/>
              </a:ext>
            </a:extLst>
          </p:cNvPr>
          <p:cNvSpPr/>
          <p:nvPr/>
        </p:nvSpPr>
        <p:spPr>
          <a:xfrm>
            <a:off x="461639" y="1546908"/>
            <a:ext cx="8301361" cy="5262979"/>
          </a:xfrm>
          <a:prstGeom prst="rect">
            <a:avLst/>
          </a:prstGeom>
        </p:spPr>
        <p:txBody>
          <a:bodyPr wrap="square">
            <a:spAutoFit/>
          </a:bodyPr>
          <a:lstStyle/>
          <a:p>
            <a:endParaRPr lang="en-US" altLang="zh-CN" dirty="0">
              <a:solidFill>
                <a:srgbClr val="333333"/>
              </a:solidFill>
              <a:latin typeface="Microsoft YaHei" panose="020B0503020204020204" pitchFamily="34" charset="-122"/>
              <a:ea typeface="Microsoft YaHei" panose="020B0503020204020204" pitchFamily="34" charset="-122"/>
            </a:endParaRPr>
          </a:p>
          <a:p>
            <a:r>
              <a:rPr lang="zh-CN" altLang="en-US" sz="2400" dirty="0">
                <a:solidFill>
                  <a:srgbClr val="333333"/>
                </a:solidFill>
                <a:latin typeface="Microsoft YaHei" panose="020B0503020204020204" pitchFamily="34" charset="-122"/>
                <a:ea typeface="Microsoft YaHei" panose="020B0503020204020204" pitchFamily="34" charset="-122"/>
              </a:rPr>
              <a:t>（</a:t>
            </a:r>
            <a:r>
              <a:rPr lang="en-US" altLang="zh-CN" sz="2400" dirty="0">
                <a:solidFill>
                  <a:srgbClr val="333333"/>
                </a:solidFill>
                <a:latin typeface="Microsoft YaHei" panose="020B0503020204020204" pitchFamily="34" charset="-122"/>
                <a:ea typeface="Microsoft YaHei" panose="020B0503020204020204" pitchFamily="34" charset="-122"/>
              </a:rPr>
              <a:t>2</a:t>
            </a:r>
            <a:r>
              <a:rPr lang="zh-CN" altLang="en-US" sz="2400" dirty="0">
                <a:solidFill>
                  <a:srgbClr val="333333"/>
                </a:solidFill>
                <a:latin typeface="Microsoft YaHei" panose="020B0503020204020204" pitchFamily="34" charset="-122"/>
                <a:ea typeface="Microsoft YaHei" panose="020B0503020204020204" pitchFamily="34" charset="-122"/>
              </a:rPr>
              <a:t>）在顺序表</a:t>
            </a:r>
            <a:r>
              <a:rPr lang="en-US" altLang="zh-CN" sz="2400" dirty="0">
                <a:solidFill>
                  <a:srgbClr val="333333"/>
                </a:solidFill>
                <a:latin typeface="Microsoft YaHei" panose="020B0503020204020204" pitchFamily="34" charset="-122"/>
                <a:ea typeface="Microsoft YaHei" panose="020B0503020204020204" pitchFamily="34" charset="-122"/>
              </a:rPr>
              <a:t>L</a:t>
            </a:r>
            <a:r>
              <a:rPr lang="zh-CN" altLang="en-US" sz="2400" dirty="0">
                <a:solidFill>
                  <a:srgbClr val="333333"/>
                </a:solidFill>
                <a:latin typeface="Microsoft YaHei" panose="020B0503020204020204" pitchFamily="34" charset="-122"/>
                <a:ea typeface="Microsoft YaHei" panose="020B0503020204020204" pitchFamily="34" charset="-122"/>
              </a:rPr>
              <a:t>中删除与参数</a:t>
            </a:r>
            <a:r>
              <a:rPr lang="en-US" altLang="zh-CN" sz="2400" dirty="0">
                <a:solidFill>
                  <a:srgbClr val="333333"/>
                </a:solidFill>
                <a:latin typeface="Microsoft YaHei" panose="020B0503020204020204" pitchFamily="34" charset="-122"/>
                <a:ea typeface="Microsoft YaHei" panose="020B0503020204020204" pitchFamily="34" charset="-122"/>
              </a:rPr>
              <a:t>x</a:t>
            </a:r>
            <a:r>
              <a:rPr lang="zh-CN" altLang="en-US" sz="2400" dirty="0">
                <a:solidFill>
                  <a:srgbClr val="333333"/>
                </a:solidFill>
                <a:latin typeface="Microsoft YaHei" panose="020B0503020204020204" pitchFamily="34" charset="-122"/>
                <a:ea typeface="Microsoft YaHei" panose="020B0503020204020204" pitchFamily="34" charset="-122"/>
              </a:rPr>
              <a:t>值相同的数据元素</a:t>
            </a:r>
            <a:endParaRPr lang="en-US" altLang="zh-CN" sz="2400" dirty="0">
              <a:solidFill>
                <a:srgbClr val="333333"/>
              </a:solidFill>
              <a:latin typeface="Microsoft YaHei" panose="020B0503020204020204" pitchFamily="34" charset="-122"/>
              <a:ea typeface="Microsoft YaHei" panose="020B0503020204020204" pitchFamily="34" charset="-122"/>
            </a:endParaRPr>
          </a:p>
          <a:p>
            <a:r>
              <a:rPr lang="en-US" altLang="zh-CN" sz="2400" dirty="0">
                <a:solidFill>
                  <a:srgbClr val="C00000"/>
                </a:solidFill>
              </a:rPr>
              <a:t>int </a:t>
            </a:r>
            <a:r>
              <a:rPr lang="en-US" altLang="zh-CN" sz="2400" dirty="0" err="1">
                <a:solidFill>
                  <a:srgbClr val="C00000"/>
                </a:solidFill>
              </a:rPr>
              <a:t>delete_seq</a:t>
            </a:r>
            <a:r>
              <a:rPr lang="en-US" altLang="zh-CN" sz="2400" dirty="0">
                <a:solidFill>
                  <a:srgbClr val="C00000"/>
                </a:solidFill>
              </a:rPr>
              <a:t>(</a:t>
            </a:r>
            <a:r>
              <a:rPr lang="en-US" altLang="zh-CN" sz="2400" dirty="0" err="1">
                <a:solidFill>
                  <a:srgbClr val="C00000"/>
                </a:solidFill>
              </a:rPr>
              <a:t>PseqList</a:t>
            </a:r>
            <a:r>
              <a:rPr lang="en-US" altLang="zh-CN" sz="2400" dirty="0">
                <a:solidFill>
                  <a:srgbClr val="C00000"/>
                </a:solidFill>
              </a:rPr>
              <a:t> </a:t>
            </a:r>
            <a:r>
              <a:rPr lang="en-US" altLang="zh-CN" sz="2400" dirty="0" err="1">
                <a:solidFill>
                  <a:srgbClr val="C00000"/>
                </a:solidFill>
              </a:rPr>
              <a:t>L,int</a:t>
            </a:r>
            <a:r>
              <a:rPr lang="en-US" altLang="zh-CN" sz="2400" dirty="0">
                <a:solidFill>
                  <a:srgbClr val="C00000"/>
                </a:solidFill>
              </a:rPr>
              <a:t> x)</a:t>
            </a:r>
          </a:p>
          <a:p>
            <a:r>
              <a:rPr lang="en-US" altLang="zh-CN" dirty="0"/>
              <a:t>{</a:t>
            </a:r>
          </a:p>
          <a:p>
            <a:r>
              <a:rPr lang="en-US" altLang="zh-CN" dirty="0"/>
              <a:t>//</a:t>
            </a:r>
            <a:r>
              <a:rPr lang="zh-CN" altLang="en-US" dirty="0"/>
              <a:t>在顺序表</a:t>
            </a:r>
            <a:r>
              <a:rPr lang="en-US" altLang="zh-CN" dirty="0"/>
              <a:t>L</a:t>
            </a:r>
            <a:r>
              <a:rPr lang="zh-CN" altLang="en-US" dirty="0"/>
              <a:t>中删除与参数</a:t>
            </a:r>
            <a:r>
              <a:rPr lang="en-US" altLang="zh-CN" dirty="0"/>
              <a:t>x</a:t>
            </a:r>
            <a:r>
              <a:rPr lang="zh-CN" altLang="en-US" dirty="0"/>
              <a:t>值相同的数据元素，返回删除数据元素的个数</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  </a:t>
            </a:r>
            <a:r>
              <a:rPr lang="en-US" altLang="zh-CN" dirty="0"/>
              <a:t>//</a:t>
            </a:r>
            <a:r>
              <a:rPr lang="zh-CN" altLang="en-US" dirty="0"/>
              <a:t>可以使用之前已完成的操作</a:t>
            </a:r>
          </a:p>
          <a:p>
            <a:r>
              <a:rPr lang="en-US" altLang="zh-CN" dirty="0"/>
              <a:t>}</a:t>
            </a:r>
            <a:endParaRPr lang="zh-CN" altLang="en-US" dirty="0"/>
          </a:p>
        </p:txBody>
      </p:sp>
      <p:sp>
        <p:nvSpPr>
          <p:cNvPr id="5" name="文本框 4">
            <a:extLst>
              <a:ext uri="{FF2B5EF4-FFF2-40B4-BE49-F238E27FC236}">
                <a16:creationId xmlns:a16="http://schemas.microsoft.com/office/drawing/2014/main" id="{12A0801B-16FF-43B6-A0DA-E2E11CF9B0C6}"/>
              </a:ext>
            </a:extLst>
          </p:cNvPr>
          <p:cNvSpPr txBox="1"/>
          <p:nvPr/>
        </p:nvSpPr>
        <p:spPr>
          <a:xfrm>
            <a:off x="609599" y="3263659"/>
            <a:ext cx="7584490" cy="2677656"/>
          </a:xfrm>
          <a:prstGeom prst="rect">
            <a:avLst/>
          </a:prstGeom>
          <a:solidFill>
            <a:schemeClr val="tx1">
              <a:lumMod val="20000"/>
              <a:lumOff val="80000"/>
            </a:schemeClr>
          </a:solidFill>
        </p:spPr>
        <p:txBody>
          <a:bodyPr wrap="square" rtlCol="0">
            <a:spAutoFit/>
          </a:bodyPr>
          <a:lstStyle/>
          <a:p>
            <a:r>
              <a:rPr lang="en-US" altLang="zh-CN" sz="2400" dirty="0">
                <a:latin typeface="华文中宋" panose="02010600040101010101" pitchFamily="2" charset="-122"/>
                <a:ea typeface="华文中宋" panose="02010600040101010101" pitchFamily="2" charset="-122"/>
              </a:rPr>
              <a:t>if(L==NULL) return 0;</a:t>
            </a:r>
          </a:p>
          <a:p>
            <a:r>
              <a:rPr lang="en-US" altLang="zh-CN" sz="2400" dirty="0">
                <a:latin typeface="华文中宋" panose="02010600040101010101" pitchFamily="2" charset="-122"/>
                <a:ea typeface="华文中宋" panose="02010600040101010101" pitchFamily="2" charset="-122"/>
              </a:rPr>
              <a:t>for(</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0 ,</a:t>
            </a:r>
            <a:r>
              <a:rPr lang="en-US" altLang="zh-CN" sz="2400" dirty="0" err="1">
                <a:latin typeface="华文中宋" panose="02010600040101010101" pitchFamily="2" charset="-122"/>
                <a:ea typeface="华文中宋" panose="02010600040101010101" pitchFamily="2" charset="-122"/>
              </a:rPr>
              <a:t>cnt</a:t>
            </a:r>
            <a:r>
              <a:rPr lang="en-US" altLang="zh-CN" sz="2400" dirty="0">
                <a:latin typeface="华文中宋" panose="02010600040101010101" pitchFamily="2" charset="-122"/>
                <a:ea typeface="华文中宋" panose="02010600040101010101" pitchFamily="2" charset="-122"/>
              </a:rPr>
              <a:t> =0;i&lt;L-&gt;</a:t>
            </a:r>
            <a:r>
              <a:rPr lang="en-US" altLang="zh-CN" sz="2400" dirty="0" err="1">
                <a:latin typeface="华文中宋" panose="02010600040101010101" pitchFamily="2" charset="-122"/>
                <a:ea typeface="华文中宋" panose="02010600040101010101" pitchFamily="2" charset="-122"/>
              </a:rPr>
              <a:t>curNum</a:t>
            </a:r>
            <a:r>
              <a:rPr lang="en-US" altLang="zh-CN" sz="2400" dirty="0">
                <a:latin typeface="华文中宋" panose="02010600040101010101" pitchFamily="2" charset="-122"/>
                <a:ea typeface="华文中宋" panose="02010600040101010101" pitchFamily="2" charset="-122"/>
              </a:rPr>
              <a:t> ; </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a:t>
            </a:r>
          </a:p>
          <a:p>
            <a:r>
              <a:rPr lang="en-US" altLang="zh-CN" sz="2400" dirty="0">
                <a:latin typeface="华文中宋" panose="02010600040101010101" pitchFamily="2" charset="-122"/>
                <a:ea typeface="华文中宋" panose="02010600040101010101" pitchFamily="2" charset="-122"/>
              </a:rPr>
              <a:t>   if(L-&gt;element[</a:t>
            </a:r>
            <a:r>
              <a:rPr lang="en-US" altLang="zh-CN" sz="2400" dirty="0" err="1">
                <a:latin typeface="华文中宋" panose="02010600040101010101" pitchFamily="2" charset="-122"/>
                <a:ea typeface="华文中宋" panose="02010600040101010101" pitchFamily="2" charset="-122"/>
              </a:rPr>
              <a:t>i</a:t>
            </a:r>
            <a:r>
              <a:rPr lang="en-US" altLang="zh-CN" sz="2400" dirty="0">
                <a:latin typeface="华文中宋" panose="02010600040101010101" pitchFamily="2" charset="-122"/>
                <a:ea typeface="华文中宋" panose="02010600040101010101" pitchFamily="2" charset="-122"/>
              </a:rPr>
              <a:t>] == x)</a:t>
            </a:r>
          </a:p>
          <a:p>
            <a:r>
              <a:rPr lang="en-US" altLang="zh-CN" sz="2400" dirty="0">
                <a:latin typeface="华文中宋" panose="02010600040101010101" pitchFamily="2" charset="-122"/>
                <a:ea typeface="华文中宋" panose="02010600040101010101" pitchFamily="2" charset="-122"/>
              </a:rPr>
              <a:t>    {</a:t>
            </a:r>
            <a:r>
              <a:rPr lang="en-US" altLang="zh-CN" sz="2400" dirty="0" err="1">
                <a:solidFill>
                  <a:srgbClr val="C00000"/>
                </a:solidFill>
              </a:rPr>
              <a:t>deletePos_seq</a:t>
            </a:r>
            <a:r>
              <a:rPr lang="en-US" altLang="zh-CN" sz="2400" dirty="0">
                <a:solidFill>
                  <a:srgbClr val="C00000"/>
                </a:solidFill>
              </a:rPr>
              <a:t>(</a:t>
            </a:r>
            <a:r>
              <a:rPr lang="en-US" altLang="zh-CN" sz="2400" dirty="0" err="1">
                <a:solidFill>
                  <a:srgbClr val="C00000"/>
                </a:solidFill>
              </a:rPr>
              <a:t>L,i</a:t>
            </a:r>
            <a:r>
              <a:rPr lang="en-US" altLang="zh-CN" sz="2400" dirty="0">
                <a:solidFill>
                  <a:srgbClr val="C00000"/>
                </a:solidFill>
              </a:rPr>
              <a:t>);</a:t>
            </a:r>
            <a:br>
              <a:rPr lang="en-US" altLang="zh-CN" sz="2400" dirty="0">
                <a:solidFill>
                  <a:srgbClr val="C00000"/>
                </a:solidFill>
              </a:rPr>
            </a:br>
            <a:r>
              <a:rPr lang="en-US" altLang="zh-CN" sz="2400" dirty="0">
                <a:solidFill>
                  <a:srgbClr val="C00000"/>
                </a:solidFill>
              </a:rPr>
              <a:t>      </a:t>
            </a:r>
            <a:r>
              <a:rPr lang="en-US" altLang="zh-CN" sz="2400" dirty="0" err="1">
                <a:solidFill>
                  <a:srgbClr val="C00000"/>
                </a:solidFill>
              </a:rPr>
              <a:t>cnt</a:t>
            </a:r>
            <a:r>
              <a:rPr lang="en-US" altLang="zh-CN" sz="2400" dirty="0">
                <a:solidFill>
                  <a:srgbClr val="C00000"/>
                </a:solidFill>
              </a:rPr>
              <a:t>++;</a:t>
            </a:r>
          </a:p>
          <a:p>
            <a:r>
              <a:rPr lang="en-US" altLang="zh-CN" sz="2400" dirty="0">
                <a:solidFill>
                  <a:srgbClr val="C00000"/>
                </a:solidFill>
              </a:rPr>
              <a:t>     }</a:t>
            </a:r>
            <a:endParaRPr lang="en-US" altLang="zh-CN" sz="2400" dirty="0">
              <a:latin typeface="华文中宋" panose="02010600040101010101" pitchFamily="2" charset="-122"/>
              <a:ea typeface="华文中宋" panose="02010600040101010101" pitchFamily="2" charset="-122"/>
            </a:endParaRPr>
          </a:p>
          <a:p>
            <a:r>
              <a:rPr lang="en-US" altLang="zh-CN" sz="2400" dirty="0">
                <a:latin typeface="华文中宋" panose="02010600040101010101" pitchFamily="2" charset="-122"/>
                <a:ea typeface="华文中宋" panose="02010600040101010101" pitchFamily="2" charset="-122"/>
              </a:rPr>
              <a:t>return </a:t>
            </a:r>
            <a:r>
              <a:rPr lang="en-US" altLang="zh-CN" sz="2400" dirty="0" err="1">
                <a:latin typeface="华文中宋" panose="02010600040101010101" pitchFamily="2" charset="-122"/>
                <a:ea typeface="华文中宋" panose="02010600040101010101" pitchFamily="2" charset="-122"/>
              </a:rPr>
              <a:t>cnt</a:t>
            </a:r>
            <a:r>
              <a:rPr lang="en-US" altLang="zh-CN" sz="2400" dirty="0">
                <a:latin typeface="华文中宋" panose="02010600040101010101" pitchFamily="2" charset="-122"/>
                <a:ea typeface="华文中宋" panose="02010600040101010101" pitchFamily="2" charset="-122"/>
              </a:rPr>
              <a:t>; </a:t>
            </a:r>
            <a:endParaRPr lang="zh-CN" altLang="en-US" sz="240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423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第二个问题</a:t>
            </a:r>
          </a:p>
        </p:txBody>
      </p:sp>
      <p:sp>
        <p:nvSpPr>
          <p:cNvPr id="4" name="内容占位符 2"/>
          <p:cNvSpPr txBox="1">
            <a:spLocks/>
          </p:cNvSpPr>
          <p:nvPr/>
        </p:nvSpPr>
        <p:spPr bwMode="auto">
          <a:xfrm>
            <a:off x="120730" y="1412378"/>
            <a:ext cx="8718469" cy="2388657"/>
          </a:xfrm>
          <a:prstGeom prst="rect">
            <a:avLst/>
          </a:prstGeom>
          <a:solidFill>
            <a:schemeClr val="bg1">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637" lvl="2" indent="0">
              <a:spcBef>
                <a:spcPts val="700"/>
              </a:spcBef>
              <a:buSzPct val="60000"/>
              <a:buFont typeface="Wingdings" pitchFamily="2" charset="2"/>
              <a:buNone/>
            </a:pPr>
            <a:r>
              <a:rPr lang="zh-CN" altLang="en-US" dirty="0"/>
              <a:t>约瑟夫生者死者游戏问题描述：</a:t>
            </a:r>
            <a:r>
              <a:rPr lang="en-US" altLang="zh-CN" dirty="0"/>
              <a:t>30</a:t>
            </a:r>
            <a:r>
              <a:rPr lang="zh-CN" altLang="en-US" dirty="0"/>
              <a:t>个旅客同乘一条船，因为严重超载，加上风高浪大，危险万分；因此船长告诉乘客，只有将全船一半的旅客投入海中，其余人才能幸免遇难。无奈，大家只得同意这种办法，并议定</a:t>
            </a:r>
            <a:r>
              <a:rPr lang="en-US" altLang="zh-CN" dirty="0"/>
              <a:t>30</a:t>
            </a:r>
            <a:r>
              <a:rPr lang="zh-CN" altLang="en-US" dirty="0"/>
              <a:t>个人围成一圈，由第一个人开始，依次报数，数到第</a:t>
            </a:r>
            <a:r>
              <a:rPr lang="en-US" altLang="zh-CN" dirty="0"/>
              <a:t>9</a:t>
            </a:r>
            <a:r>
              <a:rPr lang="zh-CN" altLang="en-US" dirty="0"/>
              <a:t>人，便把他投入大海中，然后从他的下一个人数起，数到第</a:t>
            </a:r>
            <a:r>
              <a:rPr lang="en-US" altLang="zh-CN" dirty="0"/>
              <a:t>9</a:t>
            </a:r>
            <a:r>
              <a:rPr lang="zh-CN" altLang="en-US" dirty="0"/>
              <a:t>人，再将他投入大海，如此循环，直到剩下</a:t>
            </a:r>
            <a:r>
              <a:rPr lang="en-US" altLang="zh-CN" dirty="0"/>
              <a:t>15</a:t>
            </a:r>
            <a:r>
              <a:rPr lang="zh-CN" altLang="en-US" dirty="0"/>
              <a:t>个乘客为止。问哪些位置是将被扔下大海的位置。</a:t>
            </a:r>
          </a:p>
        </p:txBody>
      </p:sp>
      <p:sp>
        <p:nvSpPr>
          <p:cNvPr id="7" name="内容占位符 2">
            <a:extLst>
              <a:ext uri="{FF2B5EF4-FFF2-40B4-BE49-F238E27FC236}">
                <a16:creationId xmlns:a16="http://schemas.microsoft.com/office/drawing/2014/main" id="{62DB1EE1-DDCB-29EF-1946-8438D3508AEB}"/>
              </a:ext>
            </a:extLst>
          </p:cNvPr>
          <p:cNvSpPr>
            <a:spLocks noGrp="1"/>
          </p:cNvSpPr>
          <p:nvPr>
            <p:ph idx="1"/>
          </p:nvPr>
        </p:nvSpPr>
        <p:spPr>
          <a:xfrm>
            <a:off x="120730" y="4129464"/>
            <a:ext cx="8718469" cy="1917956"/>
          </a:xfrm>
          <a:solidFill>
            <a:schemeClr val="bg1">
              <a:lumMod val="90000"/>
            </a:schemeClr>
          </a:solidFill>
        </p:spPr>
        <p:txBody>
          <a:bodyPr/>
          <a:lstStyle/>
          <a:p>
            <a:pPr marL="274637" lvl="2" indent="0">
              <a:spcBef>
                <a:spcPts val="700"/>
              </a:spcBef>
              <a:buSzPct val="60000"/>
              <a:buNone/>
            </a:pPr>
            <a:r>
              <a:rPr lang="en-US" altLang="zh-CN" dirty="0"/>
              <a:t>1.</a:t>
            </a:r>
            <a:r>
              <a:rPr lang="zh-CN" altLang="en-US" dirty="0"/>
              <a:t>要存储的数据是什么？数据之间有什么关系？用什么结构存储数据？</a:t>
            </a:r>
            <a:endParaRPr lang="en-US" altLang="zh-CN" dirty="0"/>
          </a:p>
          <a:p>
            <a:pPr marL="274637" lvl="2" indent="0">
              <a:spcBef>
                <a:spcPts val="700"/>
              </a:spcBef>
              <a:buSzPct val="60000"/>
              <a:buNone/>
            </a:pPr>
            <a:r>
              <a:rPr lang="en-US" altLang="zh-CN" dirty="0"/>
              <a:t>2.</a:t>
            </a:r>
            <a:r>
              <a:rPr lang="zh-CN" altLang="en-US" dirty="0"/>
              <a:t>怎么表示被扔下大海？</a:t>
            </a:r>
            <a:endParaRPr lang="en-US" altLang="zh-CN" dirty="0"/>
          </a:p>
          <a:p>
            <a:pPr marL="274637" lvl="2" indent="0">
              <a:spcBef>
                <a:spcPts val="700"/>
              </a:spcBef>
              <a:buSzPct val="60000"/>
              <a:buNone/>
            </a:pPr>
            <a:r>
              <a:rPr lang="en-US" altLang="zh-CN" dirty="0"/>
              <a:t>3.</a:t>
            </a:r>
            <a:r>
              <a:rPr lang="zh-CN" altLang="en-US" dirty="0"/>
              <a:t>圈怎么表达？报数怎么表示？</a:t>
            </a:r>
            <a:endParaRPr lang="en-US" altLang="zh-CN" dirty="0"/>
          </a:p>
        </p:txBody>
      </p:sp>
    </p:spTree>
    <p:extLst>
      <p:ext uri="{BB962C8B-B14F-4D97-AF65-F5344CB8AC3E}">
        <p14:creationId xmlns:p14="http://schemas.microsoft.com/office/powerpoint/2010/main" val="330500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顺序表的删除</a:t>
            </a:r>
          </a:p>
        </p:txBody>
      </p:sp>
      <p:sp>
        <p:nvSpPr>
          <p:cNvPr id="4" name="矩形 3"/>
          <p:cNvSpPr/>
          <p:nvPr/>
        </p:nvSpPr>
        <p:spPr>
          <a:xfrm>
            <a:off x="1367161" y="1669002"/>
            <a:ext cx="7395839" cy="4385239"/>
          </a:xfrm>
          <a:prstGeom prst="rect">
            <a:avLst/>
          </a:prstGeom>
          <a:solidFill>
            <a:schemeClr val="tx1">
              <a:lumMod val="20000"/>
              <a:lumOff val="80000"/>
            </a:schemeClr>
          </a:solidFill>
        </p:spPr>
        <p:txBody>
          <a:bodyPr wrap="square">
            <a:spAutoFit/>
          </a:bodyPr>
          <a:lstStyle/>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zh-CN" altLang="en-US" dirty="0">
                <a:latin typeface="华文中宋" panose="02010600040101010101" pitchFamily="2" charset="-122"/>
                <a:ea typeface="华文中宋" panose="02010600040101010101" pitchFamily="2" charset="-122"/>
              </a:rPr>
              <a:t>在</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zh-CN" altLang="en-US" dirty="0">
                <a:latin typeface="华文中宋" panose="02010600040101010101" pitchFamily="2" charset="-122"/>
                <a:ea typeface="华文中宋" panose="02010600040101010101" pitchFamily="2" charset="-122"/>
              </a:rPr>
              <a:t>所指顺序表中删除下标为ｐ的元素</a:t>
            </a:r>
            <a:r>
              <a:rPr lang="zh-CN" altLang="en-US"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a:t>
            </a:r>
          </a:p>
          <a:p>
            <a:pPr eaLnBrk="1" hangingPunct="1">
              <a:lnSpc>
                <a:spcPct val="120000"/>
              </a:lnSpc>
            </a:pP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deleteP_seq</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PSeqList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p )</a:t>
            </a:r>
            <a:endParaRPr lang="en-US" altLang="zh-CN" dirty="0">
              <a:latin typeface="华文中宋" panose="02010600040101010101" pitchFamily="2" charset="-122"/>
              <a:ea typeface="华文中宋" panose="02010600040101010101" pitchFamily="2" charset="-122"/>
            </a:endParaRP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int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 q;</a:t>
            </a:r>
            <a:endParaRPr lang="en-US" altLang="zh-CN" dirty="0">
              <a:latin typeface="华文中宋" panose="02010600040101010101" pitchFamily="2" charset="-122"/>
              <a:ea typeface="华文中宋" panose="02010600040101010101" pitchFamily="2" charset="-122"/>
            </a:endParaRP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if (  p&lt;0  ||  p &gt;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-&gt;n-1  ) 	</a:t>
            </a: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printf</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("Not exist!\n ");	  return  (FALSE);}</a:t>
            </a:r>
          </a:p>
          <a:p>
            <a:pPr eaLnBrk="1" hangingPunct="1">
              <a:lnSpc>
                <a:spcPct val="120000"/>
              </a:lnSpc>
            </a:pPr>
            <a:endParaRPr lang="en-US" altLang="zh-CN" dirty="0">
              <a:latin typeface="华文中宋" panose="02010600040101010101" pitchFamily="2" charset="-122"/>
              <a:ea typeface="华文中宋" panose="02010600040101010101" pitchFamily="2" charset="-122"/>
            </a:endParaRP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for(q=p; q &lt;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-&gt;n-1; q++) </a:t>
            </a: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-&gt;element[q] =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-&gt;element[q+1];</a:t>
            </a:r>
          </a:p>
          <a:p>
            <a:pPr eaLnBrk="1" hangingPunct="1">
              <a:lnSpc>
                <a:spcPct val="120000"/>
              </a:lnSpc>
            </a:pPr>
            <a:endParaRPr lang="en-US" altLang="zh-CN" dirty="0">
              <a:latin typeface="华文中宋" panose="02010600040101010101" pitchFamily="2" charset="-122"/>
              <a:ea typeface="华文中宋" panose="02010600040101010101" pitchFamily="2" charset="-122"/>
            </a:endParaRP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-&gt;n = </a:t>
            </a:r>
            <a:r>
              <a:rPr lang="en-US" altLang="zh-CN" dirty="0" err="1">
                <a:latin typeface="华文中宋" panose="02010600040101010101" pitchFamily="2" charset="-122"/>
                <a:ea typeface="华文中宋" panose="02010600040101010101" pitchFamily="2" charset="-122"/>
                <a:cs typeface="Times New Roman" panose="02020603050405020304" pitchFamily="18" charset="0"/>
              </a:rPr>
              <a:t>palist</a:t>
            </a:r>
            <a:r>
              <a:rPr lang="en-US" altLang="zh-CN" dirty="0">
                <a:latin typeface="华文中宋" panose="02010600040101010101" pitchFamily="2" charset="-122"/>
                <a:ea typeface="华文中宋" panose="02010600040101010101" pitchFamily="2" charset="-122"/>
                <a:cs typeface="Times New Roman" panose="02020603050405020304" pitchFamily="18" charset="0"/>
              </a:rPr>
              <a:t>-&gt;n - 1;		</a:t>
            </a: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  return ( TRUE );</a:t>
            </a:r>
          </a:p>
          <a:p>
            <a:pPr eaLnBrk="1" hangingPunct="1">
              <a:lnSpc>
                <a:spcPct val="120000"/>
              </a:lnSpc>
            </a:pPr>
            <a:r>
              <a:rPr lang="en-US" altLang="zh-CN" dirty="0">
                <a:latin typeface="华文中宋" panose="02010600040101010101" pitchFamily="2" charset="-122"/>
                <a:ea typeface="华文中宋" panose="02010600040101010101" pitchFamily="2" charset="-122"/>
                <a:cs typeface="Times New Roman" panose="02020603050405020304" pitchFamily="18" charset="0"/>
              </a:rPr>
              <a:t>}</a:t>
            </a: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49930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顺序表</a:t>
            </a:r>
          </a:p>
        </p:txBody>
      </p:sp>
      <p:sp>
        <p:nvSpPr>
          <p:cNvPr id="3" name="内容占位符 2"/>
          <p:cNvSpPr>
            <a:spLocks noGrp="1"/>
          </p:cNvSpPr>
          <p:nvPr>
            <p:ph idx="1"/>
          </p:nvPr>
        </p:nvSpPr>
        <p:spPr>
          <a:xfrm>
            <a:off x="452354" y="1341438"/>
            <a:ext cx="8153400" cy="4513452"/>
          </a:xfrm>
        </p:spPr>
        <p:txBody>
          <a:bodyPr/>
          <a:lstStyle/>
          <a:p>
            <a:r>
              <a:rPr lang="zh-CN" altLang="en-US" dirty="0"/>
              <a:t>顺序表删除运算的时间复杂度</a:t>
            </a:r>
            <a:endParaRPr lang="en-US" altLang="zh-CN" dirty="0"/>
          </a:p>
          <a:p>
            <a:pPr lvl="1"/>
            <a:r>
              <a:rPr lang="zh-CN" altLang="en-US" dirty="0"/>
              <a:t>最好时间复杂度：</a:t>
            </a:r>
            <a:r>
              <a:rPr lang="en-US" altLang="zh-CN" dirty="0"/>
              <a:t>O(1)</a:t>
            </a:r>
          </a:p>
          <a:p>
            <a:pPr lvl="2"/>
            <a:endParaRPr lang="en-US" altLang="zh-CN" dirty="0"/>
          </a:p>
          <a:p>
            <a:pPr lvl="1"/>
            <a:r>
              <a:rPr lang="zh-CN" altLang="en-US" dirty="0"/>
              <a:t>最坏时间复杂度</a:t>
            </a:r>
            <a:r>
              <a:rPr lang="zh-CN" altLang="en-US" dirty="0">
                <a:sym typeface="Wingdings" panose="05000000000000000000" pitchFamily="2" charset="2"/>
              </a:rPr>
              <a:t>：</a:t>
            </a:r>
            <a:r>
              <a:rPr lang="en-US" altLang="zh-CN" dirty="0">
                <a:sym typeface="Wingdings" panose="05000000000000000000" pitchFamily="2" charset="2"/>
              </a:rPr>
              <a:t>O(n)</a:t>
            </a:r>
            <a:endParaRPr lang="en-US" altLang="zh-CN" dirty="0"/>
          </a:p>
          <a:p>
            <a:pPr lvl="2"/>
            <a:endParaRPr lang="en-US" altLang="zh-CN" dirty="0"/>
          </a:p>
          <a:p>
            <a:pPr lvl="1"/>
            <a:r>
              <a:rPr lang="zh-CN" altLang="en-US" dirty="0"/>
              <a:t>等概率情况下的平均时间复杂度：</a:t>
            </a:r>
            <a:r>
              <a:rPr lang="en-US" altLang="zh-CN" dirty="0"/>
              <a:t>O(n)</a:t>
            </a:r>
          </a:p>
          <a:p>
            <a:pPr marL="685800" lvl="2" indent="0">
              <a:buNone/>
            </a:pPr>
            <a:endParaRPr lang="en-US" altLang="zh-CN" dirty="0"/>
          </a:p>
        </p:txBody>
      </p:sp>
      <mc:AlternateContent xmlns:mc="http://schemas.openxmlformats.org/markup-compatibility/2006" xmlns:a14="http://schemas.microsoft.com/office/drawing/2010/main">
        <mc:Choice Requires="a14">
          <p:sp>
            <p:nvSpPr>
              <p:cNvPr id="4" name="矩形 3"/>
              <p:cNvSpPr/>
              <p:nvPr/>
            </p:nvSpPr>
            <p:spPr>
              <a:xfrm>
                <a:off x="2508592" y="4464932"/>
                <a:ext cx="5848011" cy="8707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𝐸𝐼𝑆</m:t>
                      </m:r>
                      <m:r>
                        <a:rPr lang="en-US" altLang="zh-CN" i="1" smtClean="0">
                          <a:latin typeface="Cambria Math" panose="02040503050406030204" pitchFamily="18" charset="0"/>
                        </a:rPr>
                        <m:t>(</m:t>
                      </m:r>
                      <m:r>
                        <a:rPr lang="en-US" altLang="zh-CN" i="1" smtClean="0">
                          <a:latin typeface="Cambria Math" panose="02040503050406030204" pitchFamily="18" charset="0"/>
                        </a:rPr>
                        <m:t>𝑛</m:t>
                      </m:r>
                      <m:r>
                        <a:rPr lang="en-US" altLang="zh-CN" i="1" smtClean="0">
                          <a:latin typeface="Cambria Math" panose="02040503050406030204" pitchFamily="18" charset="0"/>
                        </a:rPr>
                        <m:t>)=</m:t>
                      </m:r>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b="0" i="1" smtClean="0">
                              <a:latin typeface="Cambria Math" panose="02040503050406030204" pitchFamily="18" charset="0"/>
                            </a:rPr>
                            <m:t>−1</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𝑖</m:t>
                              </m:r>
                            </m:sub>
                          </m:sSub>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−1</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𝑛</m:t>
                              </m:r>
                              <m:r>
                                <a:rPr lang="en-US" altLang="zh-CN" i="1">
                                  <a:latin typeface="Cambria Math" panose="02040503050406030204" pitchFamily="18" charset="0"/>
                                </a:rPr>
                                <m:t>−1</m:t>
                              </m:r>
                            </m:sup>
                            <m:e>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e>
                          </m:nary>
                        </m:e>
                      </m:nary>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2508592" y="4464932"/>
                <a:ext cx="5848011" cy="870751"/>
              </a:xfrm>
              <a:prstGeom prst="rect">
                <a:avLst/>
              </a:prstGeom>
              <a:blipFill rotWithShape="0">
                <a:blip r:embed="rId2" cstate="print"/>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1064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内存动态分配与回收</a:t>
            </a:r>
          </a:p>
        </p:txBody>
      </p:sp>
      <p:sp>
        <p:nvSpPr>
          <p:cNvPr id="3" name="内容占位符 2"/>
          <p:cNvSpPr>
            <a:spLocks noGrp="1"/>
          </p:cNvSpPr>
          <p:nvPr>
            <p:ph idx="1"/>
          </p:nvPr>
        </p:nvSpPr>
        <p:spPr>
          <a:xfrm>
            <a:off x="612774" y="1341438"/>
            <a:ext cx="8319117" cy="5079502"/>
          </a:xfrm>
        </p:spPr>
        <p:txBody>
          <a:bodyPr/>
          <a:lstStyle/>
          <a:p>
            <a:r>
              <a:rPr lang="zh-CN" altLang="en-US" dirty="0"/>
              <a:t>为什么需要内存动态分配？</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r>
              <a:rPr lang="zh-CN" altLang="en-US" dirty="0"/>
              <a:t>因为内存太贵，容量小</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r>
              <a:rPr lang="zh-CN" altLang="en-US" dirty="0"/>
              <a:t>如果全部是静止内存不能释放，对于小的程序可以运行完毕。但是对于大的程序，还没运行完，内存就要被占用完，此时就要发生内存泄露</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r>
              <a:rPr lang="zh-CN" altLang="en-US" dirty="0"/>
              <a:t>如果所需内存大小在编程阶段无法预知</a:t>
            </a:r>
            <a:endParaRPr lang="en-US" altLang="zh-CN" dirty="0"/>
          </a:p>
          <a:p>
            <a:endParaRPr lang="en-US" altLang="zh-CN" dirty="0"/>
          </a:p>
        </p:txBody>
      </p:sp>
    </p:spTree>
    <p:extLst>
      <p:ext uri="{BB962C8B-B14F-4D97-AF65-F5344CB8AC3E}">
        <p14:creationId xmlns:p14="http://schemas.microsoft.com/office/powerpoint/2010/main" val="21758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内存动态分配与回收</a:t>
            </a:r>
          </a:p>
        </p:txBody>
      </p:sp>
      <p:sp>
        <p:nvSpPr>
          <p:cNvPr id="18" name="矩形 17"/>
          <p:cNvSpPr/>
          <p:nvPr/>
        </p:nvSpPr>
        <p:spPr>
          <a:xfrm>
            <a:off x="2394701" y="6068098"/>
            <a:ext cx="3262432" cy="400110"/>
          </a:xfrm>
          <a:prstGeom prst="rect">
            <a:avLst/>
          </a:prstGeom>
          <a:solidFill>
            <a:srgbClr val="FAC2D6"/>
          </a:solid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内存访问的本质是按址访问</a:t>
            </a:r>
          </a:p>
        </p:txBody>
      </p:sp>
      <p:pic>
        <p:nvPicPr>
          <p:cNvPr id="19" name="图片 18">
            <a:extLst>
              <a:ext uri="{FF2B5EF4-FFF2-40B4-BE49-F238E27FC236}">
                <a16:creationId xmlns:a16="http://schemas.microsoft.com/office/drawing/2014/main" id="{C2E062AD-882F-4E86-B606-06C42E3CEA9A}"/>
              </a:ext>
            </a:extLst>
          </p:cNvPr>
          <p:cNvPicPr>
            <a:picLocks noChangeAspect="1"/>
          </p:cNvPicPr>
          <p:nvPr/>
        </p:nvPicPr>
        <p:blipFill>
          <a:blip r:embed="rId3"/>
          <a:stretch>
            <a:fillRect/>
          </a:stretch>
        </p:blipFill>
        <p:spPr>
          <a:xfrm>
            <a:off x="2148186" y="1494232"/>
            <a:ext cx="5886106" cy="4022330"/>
          </a:xfrm>
          <a:prstGeom prst="rect">
            <a:avLst/>
          </a:prstGeom>
        </p:spPr>
      </p:pic>
    </p:spTree>
    <p:extLst>
      <p:ext uri="{BB962C8B-B14F-4D97-AF65-F5344CB8AC3E}">
        <p14:creationId xmlns:p14="http://schemas.microsoft.com/office/powerpoint/2010/main" val="159836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ppt_w</p:attrName>
                                        </p:attrNameLst>
                                      </p:cBhvr>
                                      <p:tavLst>
                                        <p:tav tm="0" fmla="#ppt_w*sin(2.5*pi*$)">
                                          <p:val>
                                            <p:fltVal val="0"/>
                                          </p:val>
                                        </p:tav>
                                        <p:tav tm="100000">
                                          <p:val>
                                            <p:fltVal val="1"/>
                                          </p:val>
                                        </p:tav>
                                      </p:tavLst>
                                    </p:anim>
                                    <p:anim calcmode="lin" valueType="num">
                                      <p:cBhvr>
                                        <p:cTn id="9" dur="2000" fill="hold"/>
                                        <p:tgtEl>
                                          <p:spTgt spid="18"/>
                                        </p:tgtEl>
                                        <p:attrNameLst>
                                          <p:attrName>ppt_h</p:attrName>
                                        </p:attrNameLst>
                                      </p:cBhvr>
                                      <p:tavLst>
                                        <p:tav tm="0">
                                          <p:val>
                                            <p:strVal val="#ppt_h"/>
                                          </p:val>
                                        </p:tav>
                                        <p:tav tm="100000">
                                          <p:val>
                                            <p:strVal val="#ppt_h"/>
                                          </p:val>
                                        </p:tav>
                                      </p:tavLst>
                                    </p:anim>
                                  </p:childTnLst>
                                </p:cTn>
                              </p:par>
                              <p:par>
                                <p:cTn id="10" presetID="1" presetClass="entr" presetSubtype="0" fill="hold" nodeType="with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内存动态分配与回收</a:t>
            </a:r>
          </a:p>
        </p:txBody>
      </p:sp>
      <p:sp>
        <p:nvSpPr>
          <p:cNvPr id="3" name="内容占位符 2"/>
          <p:cNvSpPr>
            <a:spLocks noGrp="1"/>
          </p:cNvSpPr>
          <p:nvPr>
            <p:ph idx="1"/>
          </p:nvPr>
        </p:nvSpPr>
        <p:spPr>
          <a:xfrm>
            <a:off x="612774" y="1341438"/>
            <a:ext cx="7785501" cy="5079502"/>
          </a:xfrm>
        </p:spPr>
        <p:txBody>
          <a:bodyPr/>
          <a:lstStyle/>
          <a:p>
            <a:endParaRPr lang="en-US" altLang="zh-CN" dirty="0"/>
          </a:p>
          <a:p>
            <a:pPr>
              <a:buFont typeface="Wingdings" panose="05000000000000000000" pitchFamily="2" charset="2"/>
              <a:buChar char="n"/>
            </a:pPr>
            <a:r>
              <a:rPr lang="zh-CN" altLang="en-US" dirty="0">
                <a:solidFill>
                  <a:srgbClr val="FF0000"/>
                </a:solidFill>
              </a:rPr>
              <a:t>栈区（</a:t>
            </a:r>
            <a:r>
              <a:rPr lang="en-US" altLang="zh-CN" dirty="0">
                <a:solidFill>
                  <a:srgbClr val="FF0000"/>
                </a:solidFill>
              </a:rPr>
              <a:t>stack</a:t>
            </a:r>
            <a:r>
              <a:rPr lang="zh-CN" altLang="en-US" dirty="0">
                <a:solidFill>
                  <a:srgbClr val="FF0000"/>
                </a:solidFill>
              </a:rPr>
              <a:t>）</a:t>
            </a:r>
            <a:r>
              <a:rPr lang="en-US" altLang="zh-CN" dirty="0"/>
              <a:t>— </a:t>
            </a:r>
            <a:r>
              <a:rPr lang="zh-CN" altLang="en-US" dirty="0"/>
              <a:t>由编译器自己主动分配释放 。存放函数的参数值，局部变量的值等。其操作方式类似于数据结构中的栈</a:t>
            </a:r>
            <a:endParaRPr lang="en-US" altLang="zh-CN" dirty="0"/>
          </a:p>
          <a:p>
            <a:pPr>
              <a:buFont typeface="Wingdings" panose="05000000000000000000" pitchFamily="2" charset="2"/>
              <a:buChar char="n"/>
            </a:pPr>
            <a:endParaRPr lang="en-US" altLang="zh-CN" dirty="0"/>
          </a:p>
          <a:p>
            <a:pPr>
              <a:buFont typeface="Wingdings" panose="05000000000000000000" pitchFamily="2" charset="2"/>
              <a:buChar char="n"/>
            </a:pPr>
            <a:r>
              <a:rPr lang="zh-CN" altLang="en-US" dirty="0">
                <a:solidFill>
                  <a:srgbClr val="FF0000"/>
                </a:solidFill>
              </a:rPr>
              <a:t>堆区（</a:t>
            </a:r>
            <a:r>
              <a:rPr lang="en-US" altLang="zh-CN" dirty="0">
                <a:solidFill>
                  <a:srgbClr val="FF0000"/>
                </a:solidFill>
              </a:rPr>
              <a:t>heap</a:t>
            </a:r>
            <a:r>
              <a:rPr lang="zh-CN" altLang="en-US" dirty="0">
                <a:solidFill>
                  <a:srgbClr val="FF0000"/>
                </a:solidFill>
              </a:rPr>
              <a:t>） </a:t>
            </a:r>
            <a:r>
              <a:rPr lang="en-US" altLang="zh-CN" dirty="0"/>
              <a:t>— </a:t>
            </a:r>
            <a:r>
              <a:rPr lang="zh-CN" altLang="en-US" dirty="0"/>
              <a:t>一般由程序猿动态分配和释放。 若程序猿不释放，程序结束时可由</a:t>
            </a:r>
            <a:r>
              <a:rPr lang="en-US" altLang="zh-CN" dirty="0"/>
              <a:t>OS</a:t>
            </a:r>
            <a:r>
              <a:rPr lang="zh-CN" altLang="en-US" dirty="0"/>
              <a:t>回收 。注意它与数据结构中的堆是两回事，分配方式类似于链表</a:t>
            </a:r>
            <a:endParaRPr lang="en-US" altLang="zh-CN" dirty="0"/>
          </a:p>
          <a:p>
            <a:endParaRPr lang="en-US" altLang="zh-CN" dirty="0"/>
          </a:p>
        </p:txBody>
      </p:sp>
    </p:spTree>
    <p:extLst>
      <p:ext uri="{BB962C8B-B14F-4D97-AF65-F5344CB8AC3E}">
        <p14:creationId xmlns:p14="http://schemas.microsoft.com/office/powerpoint/2010/main" val="34251969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内存动态分配与回收</a:t>
            </a:r>
          </a:p>
        </p:txBody>
      </p:sp>
      <p:sp>
        <p:nvSpPr>
          <p:cNvPr id="3" name="内容占位符 2"/>
          <p:cNvSpPr>
            <a:spLocks noGrp="1"/>
          </p:cNvSpPr>
          <p:nvPr>
            <p:ph idx="1"/>
          </p:nvPr>
        </p:nvSpPr>
        <p:spPr>
          <a:xfrm>
            <a:off x="612774" y="1341438"/>
            <a:ext cx="7785501" cy="5079502"/>
          </a:xfrm>
        </p:spPr>
        <p:txBody>
          <a:bodyPr/>
          <a:lstStyle/>
          <a:p>
            <a:pPr>
              <a:buFont typeface="Wingdings" panose="05000000000000000000" pitchFamily="2" charset="2"/>
              <a:buChar char="n"/>
            </a:pPr>
            <a:r>
              <a:rPr lang="zh-CN" altLang="en-US" dirty="0">
                <a:solidFill>
                  <a:srgbClr val="FF0000"/>
                </a:solidFill>
              </a:rPr>
              <a:t>全局区（静态区）（</a:t>
            </a:r>
            <a:r>
              <a:rPr lang="en-US" altLang="zh-CN" dirty="0">
                <a:solidFill>
                  <a:srgbClr val="FF0000"/>
                </a:solidFill>
              </a:rPr>
              <a:t>static</a:t>
            </a:r>
            <a:r>
              <a:rPr lang="zh-CN" altLang="en-US" dirty="0">
                <a:solidFill>
                  <a:srgbClr val="FF0000"/>
                </a:solidFill>
              </a:rPr>
              <a:t>）</a:t>
            </a:r>
            <a:r>
              <a:rPr lang="en-US" altLang="zh-CN" dirty="0"/>
              <a:t>—</a:t>
            </a:r>
            <a:r>
              <a:rPr lang="zh-CN" altLang="en-US" dirty="0"/>
              <a:t>全局变量和静态变量的存储是放在一块的，初始化的全局变量和静态变量在一块区域， 未初始化的全局变量和未初始化的静态变量在相邻的还有一块区域。 </a:t>
            </a:r>
            <a:r>
              <a:rPr lang="en-US" altLang="zh-CN" dirty="0"/>
              <a:t>- </a:t>
            </a:r>
            <a:r>
              <a:rPr lang="zh-CN" altLang="en-US" dirty="0"/>
              <a:t>程序结束后有操作系统释放 </a:t>
            </a:r>
            <a:br>
              <a:rPr lang="zh-CN" altLang="en-US" dirty="0"/>
            </a:br>
            <a:endParaRPr lang="en-US" altLang="zh-CN" dirty="0"/>
          </a:p>
          <a:p>
            <a:pPr>
              <a:buFont typeface="Wingdings" panose="05000000000000000000" pitchFamily="2" charset="2"/>
              <a:buChar char="n"/>
            </a:pPr>
            <a:r>
              <a:rPr lang="zh-CN" altLang="en-US" dirty="0">
                <a:solidFill>
                  <a:srgbClr val="FF0000"/>
                </a:solidFill>
              </a:rPr>
              <a:t>常量区</a:t>
            </a:r>
            <a:r>
              <a:rPr lang="en-US" altLang="zh-CN" dirty="0"/>
              <a:t>—</a:t>
            </a:r>
            <a:r>
              <a:rPr lang="zh-CN" altLang="en-US" dirty="0"/>
              <a:t>常量字符串。 程序结束后由操作系统释放</a:t>
            </a:r>
            <a:br>
              <a:rPr lang="zh-CN" altLang="en-US" dirty="0"/>
            </a:br>
            <a:endParaRPr lang="en-US" altLang="zh-CN" dirty="0"/>
          </a:p>
          <a:p>
            <a:pPr>
              <a:buFont typeface="Wingdings" panose="05000000000000000000" pitchFamily="2" charset="2"/>
              <a:buChar char="n"/>
            </a:pPr>
            <a:r>
              <a:rPr lang="zh-CN" altLang="en-US" dirty="0">
                <a:solidFill>
                  <a:srgbClr val="FF0000"/>
                </a:solidFill>
              </a:rPr>
              <a:t>程序代码区</a:t>
            </a:r>
            <a:r>
              <a:rPr lang="en-US" altLang="zh-CN" dirty="0"/>
              <a:t>—</a:t>
            </a:r>
            <a:r>
              <a:rPr lang="zh-CN" altLang="en-US" dirty="0"/>
              <a:t>存放函数的二进制代码。</a:t>
            </a:r>
            <a:endParaRPr lang="en-US" altLang="zh-CN" dirty="0"/>
          </a:p>
        </p:txBody>
      </p:sp>
    </p:spTree>
    <p:extLst>
      <p:ext uri="{BB962C8B-B14F-4D97-AF65-F5344CB8AC3E}">
        <p14:creationId xmlns:p14="http://schemas.microsoft.com/office/powerpoint/2010/main" val="4121022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内存动态分配函数</a:t>
            </a:r>
            <a:endParaRPr lang="en-US" altLang="zh-CN" dirty="0"/>
          </a:p>
        </p:txBody>
      </p:sp>
      <p:sp>
        <p:nvSpPr>
          <p:cNvPr id="3" name="内容占位符 2"/>
          <p:cNvSpPr>
            <a:spLocks noGrp="1"/>
          </p:cNvSpPr>
          <p:nvPr>
            <p:ph idx="1"/>
          </p:nvPr>
        </p:nvSpPr>
        <p:spPr>
          <a:xfrm>
            <a:off x="301841" y="1341438"/>
            <a:ext cx="8630051" cy="5079502"/>
          </a:xfrm>
        </p:spPr>
        <p:txBody>
          <a:bodyPr/>
          <a:lstStyle/>
          <a:p>
            <a:r>
              <a:rPr lang="zh-CN" altLang="en-US" dirty="0"/>
              <a:t>函数原型</a:t>
            </a:r>
            <a:endParaRPr lang="en-US" altLang="zh-CN" dirty="0"/>
          </a:p>
          <a:p>
            <a:pPr marL="0" indent="0">
              <a:buNone/>
            </a:pPr>
            <a:r>
              <a:rPr lang="en-US" altLang="zh-CN" dirty="0"/>
              <a:t>void *malloc(unsigned int size)</a:t>
            </a:r>
          </a:p>
          <a:p>
            <a:pPr marL="0" indent="0">
              <a:buNone/>
            </a:pPr>
            <a:r>
              <a:rPr lang="zh-CN" altLang="en-US" dirty="0">
                <a:solidFill>
                  <a:srgbClr val="1B10FC"/>
                </a:solidFill>
              </a:rPr>
              <a:t>指针名</a:t>
            </a:r>
            <a:r>
              <a:rPr lang="en-US" altLang="zh-CN" dirty="0">
                <a:solidFill>
                  <a:srgbClr val="1B10FC"/>
                </a:solidFill>
              </a:rPr>
              <a:t>=(</a:t>
            </a:r>
            <a:r>
              <a:rPr lang="zh-CN" altLang="en-US" dirty="0">
                <a:solidFill>
                  <a:srgbClr val="1B10FC"/>
                </a:solidFill>
              </a:rPr>
              <a:t>数据类型*</a:t>
            </a:r>
            <a:r>
              <a:rPr lang="en-US" altLang="zh-CN" dirty="0">
                <a:solidFill>
                  <a:srgbClr val="1B10FC"/>
                </a:solidFill>
              </a:rPr>
              <a:t>)malloc(</a:t>
            </a:r>
            <a:r>
              <a:rPr lang="zh-CN" altLang="en-US" dirty="0">
                <a:solidFill>
                  <a:srgbClr val="1B10FC"/>
                </a:solidFill>
              </a:rPr>
              <a:t>内存块大小</a:t>
            </a:r>
            <a:r>
              <a:rPr lang="en-US" altLang="zh-CN" dirty="0">
                <a:solidFill>
                  <a:srgbClr val="1B10FC"/>
                </a:solidFill>
              </a:rPr>
              <a:t>);</a:t>
            </a:r>
          </a:p>
          <a:p>
            <a:pPr marL="0" indent="0">
              <a:buNone/>
            </a:pPr>
            <a:endParaRPr lang="en-US" altLang="zh-CN" dirty="0"/>
          </a:p>
          <a:p>
            <a:pPr marL="0" indent="0">
              <a:buNone/>
            </a:pPr>
            <a:r>
              <a:rPr lang="en-US" altLang="zh-CN" dirty="0"/>
              <a:t>void* </a:t>
            </a:r>
            <a:r>
              <a:rPr lang="en-US" altLang="zh-CN" dirty="0" err="1"/>
              <a:t>calloc</a:t>
            </a:r>
            <a:r>
              <a:rPr lang="zh-CN" altLang="en-US" dirty="0"/>
              <a:t>（</a:t>
            </a:r>
            <a:r>
              <a:rPr lang="en-US" altLang="zh-CN" dirty="0"/>
              <a:t>unsigned int num</a:t>
            </a:r>
            <a:r>
              <a:rPr lang="zh-CN" altLang="en-US" dirty="0"/>
              <a:t>，</a:t>
            </a:r>
            <a:r>
              <a:rPr lang="en-US" altLang="zh-CN" dirty="0"/>
              <a:t>unsigned int size</a:t>
            </a:r>
            <a:r>
              <a:rPr lang="zh-CN" altLang="en-US" dirty="0"/>
              <a:t>）</a:t>
            </a:r>
            <a:endParaRPr lang="en-US" altLang="zh-CN" dirty="0"/>
          </a:p>
          <a:p>
            <a:pPr marL="0" indent="0">
              <a:buNone/>
            </a:pPr>
            <a:r>
              <a:rPr lang="zh-CN" altLang="en-US" dirty="0">
                <a:solidFill>
                  <a:srgbClr val="1B10FC"/>
                </a:solidFill>
              </a:rPr>
              <a:t>在内存的动态存储区中分配</a:t>
            </a:r>
            <a:r>
              <a:rPr lang="en-US" altLang="zh-CN" dirty="0">
                <a:solidFill>
                  <a:srgbClr val="1B10FC"/>
                </a:solidFill>
              </a:rPr>
              <a:t>num</a:t>
            </a:r>
            <a:r>
              <a:rPr lang="zh-CN" altLang="en-US" dirty="0">
                <a:solidFill>
                  <a:srgbClr val="1B10FC"/>
                </a:solidFill>
              </a:rPr>
              <a:t>个长度为</a:t>
            </a:r>
            <a:r>
              <a:rPr lang="en-US" altLang="zh-CN" dirty="0">
                <a:solidFill>
                  <a:srgbClr val="1B10FC"/>
                </a:solidFill>
              </a:rPr>
              <a:t>size</a:t>
            </a:r>
            <a:r>
              <a:rPr lang="zh-CN" altLang="en-US" dirty="0">
                <a:solidFill>
                  <a:srgbClr val="1B10FC"/>
                </a:solidFill>
              </a:rPr>
              <a:t>的连续空间</a:t>
            </a:r>
            <a:endParaRPr lang="en-US" altLang="zh-CN" dirty="0">
              <a:solidFill>
                <a:srgbClr val="1B10FC"/>
              </a:solidFill>
            </a:endParaRPr>
          </a:p>
          <a:p>
            <a:pPr marL="0" indent="0">
              <a:buNone/>
            </a:pPr>
            <a:endParaRPr lang="en-US" altLang="zh-CN" dirty="0">
              <a:solidFill>
                <a:srgbClr val="1B10FC"/>
              </a:solidFill>
            </a:endParaRPr>
          </a:p>
          <a:p>
            <a:pPr marL="0" indent="0">
              <a:buNone/>
            </a:pPr>
            <a:r>
              <a:rPr lang="en-US" altLang="zh-CN" sz="2000" dirty="0" err="1">
                <a:solidFill>
                  <a:srgbClr val="C00000"/>
                </a:solidFill>
              </a:rPr>
              <a:t>calloc</a:t>
            </a:r>
            <a:r>
              <a:rPr lang="zh-CN" altLang="en-US" sz="2000" dirty="0">
                <a:solidFill>
                  <a:srgbClr val="C00000"/>
                </a:solidFill>
              </a:rPr>
              <a:t>在动态分配完内存后，自动初始化该内存空间为零，而</a:t>
            </a:r>
            <a:r>
              <a:rPr lang="en-US" altLang="zh-CN" sz="2000" dirty="0">
                <a:solidFill>
                  <a:srgbClr val="C00000"/>
                </a:solidFill>
                <a:hlinkClick r:id="rId3">
                  <a:extLst>
                    <a:ext uri="{A12FA001-AC4F-418D-AE19-62706E023703}">
                      <ahyp:hlinkClr xmlns:ahyp="http://schemas.microsoft.com/office/drawing/2018/hyperlinkcolor" val="tx"/>
                    </a:ext>
                  </a:extLst>
                </a:hlinkClick>
              </a:rPr>
              <a:t>malloc</a:t>
            </a:r>
            <a:r>
              <a:rPr lang="zh-CN" altLang="en-US" sz="2000" dirty="0">
                <a:solidFill>
                  <a:srgbClr val="C00000"/>
                </a:solidFill>
              </a:rPr>
              <a:t>不做初始化，分配到的空间中的数据是随机数据。</a:t>
            </a:r>
            <a:endParaRPr lang="en-US" altLang="zh-CN" sz="2000" dirty="0">
              <a:solidFill>
                <a:srgbClr val="C00000"/>
              </a:solidFill>
            </a:endParaRPr>
          </a:p>
          <a:p>
            <a:endParaRPr lang="en-US" altLang="zh-CN" dirty="0"/>
          </a:p>
        </p:txBody>
      </p:sp>
    </p:spTree>
    <p:extLst>
      <p:ext uri="{BB962C8B-B14F-4D97-AF65-F5344CB8AC3E}">
        <p14:creationId xmlns:p14="http://schemas.microsoft.com/office/powerpoint/2010/main" val="20334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内存动态分配函数</a:t>
            </a:r>
            <a:endParaRPr lang="en-US" altLang="zh-CN" dirty="0"/>
          </a:p>
        </p:txBody>
      </p:sp>
      <p:sp>
        <p:nvSpPr>
          <p:cNvPr id="3" name="内容占位符 2"/>
          <p:cNvSpPr>
            <a:spLocks noGrp="1"/>
          </p:cNvSpPr>
          <p:nvPr>
            <p:ph idx="1"/>
          </p:nvPr>
        </p:nvSpPr>
        <p:spPr>
          <a:xfrm>
            <a:off x="612775" y="1341438"/>
            <a:ext cx="8319117" cy="5079502"/>
          </a:xfrm>
        </p:spPr>
        <p:txBody>
          <a:bodyPr/>
          <a:lstStyle/>
          <a:p>
            <a:r>
              <a:rPr lang="en-US" altLang="zh-CN" dirty="0"/>
              <a:t>extern void *</a:t>
            </a:r>
            <a:r>
              <a:rPr lang="en-US" altLang="zh-CN" dirty="0" err="1"/>
              <a:t>realloc</a:t>
            </a:r>
            <a:r>
              <a:rPr lang="en-US" altLang="zh-CN" dirty="0"/>
              <a:t>(void *</a:t>
            </a:r>
            <a:r>
              <a:rPr lang="en-US" altLang="zh-CN" dirty="0" err="1"/>
              <a:t>mem_address</a:t>
            </a:r>
            <a:r>
              <a:rPr lang="en-US" altLang="zh-CN" dirty="0"/>
              <a:t>, unsigned int </a:t>
            </a:r>
            <a:r>
              <a:rPr lang="en-US" altLang="zh-CN" dirty="0" err="1"/>
              <a:t>newsize</a:t>
            </a:r>
            <a:r>
              <a:rPr lang="en-US" altLang="zh-CN" dirty="0"/>
              <a:t>)</a:t>
            </a:r>
          </a:p>
          <a:p>
            <a:endParaRPr lang="en-US" altLang="zh-CN" dirty="0"/>
          </a:p>
          <a:p>
            <a:pPr marL="0" indent="0">
              <a:buNone/>
            </a:pPr>
            <a:r>
              <a:rPr lang="zh-CN" altLang="en-US" dirty="0">
                <a:solidFill>
                  <a:srgbClr val="1B10FC"/>
                </a:solidFill>
                <a:hlinkClick r:id="rId3">
                  <a:extLst>
                    <a:ext uri="{A12FA001-AC4F-418D-AE19-62706E023703}">
                      <ahyp:hlinkClr xmlns:ahyp="http://schemas.microsoft.com/office/drawing/2018/hyperlinkcolor" val="tx"/>
                    </a:ext>
                  </a:extLst>
                </a:hlinkClick>
              </a:rPr>
              <a:t>指针</a:t>
            </a:r>
            <a:r>
              <a:rPr lang="zh-CN" altLang="en-US" dirty="0">
                <a:solidFill>
                  <a:srgbClr val="1B10FC"/>
                </a:solidFill>
              </a:rPr>
              <a:t>名</a:t>
            </a:r>
            <a:r>
              <a:rPr lang="en-US" altLang="zh-CN" dirty="0">
                <a:solidFill>
                  <a:srgbClr val="1B10FC"/>
                </a:solidFill>
              </a:rPr>
              <a:t>=</a:t>
            </a:r>
            <a:r>
              <a:rPr lang="zh-CN" altLang="en-US" dirty="0">
                <a:solidFill>
                  <a:srgbClr val="1B10FC"/>
                </a:solidFill>
              </a:rPr>
              <a:t>（数据类型*）</a:t>
            </a:r>
            <a:r>
              <a:rPr lang="en-US" altLang="zh-CN" dirty="0" err="1">
                <a:solidFill>
                  <a:srgbClr val="1B10FC"/>
                </a:solidFill>
              </a:rPr>
              <a:t>realloc</a:t>
            </a:r>
            <a:r>
              <a:rPr lang="zh-CN" altLang="en-US" dirty="0">
                <a:solidFill>
                  <a:srgbClr val="1B10FC"/>
                </a:solidFill>
              </a:rPr>
              <a:t>（要改变内存大小的指针名，新的大小）。</a:t>
            </a:r>
            <a:endParaRPr lang="en-US" altLang="zh-CN" dirty="0">
              <a:solidFill>
                <a:srgbClr val="1B10FC"/>
              </a:solidFill>
            </a:endParaRPr>
          </a:p>
          <a:p>
            <a:endParaRPr lang="en-US" altLang="zh-CN" dirty="0"/>
          </a:p>
          <a:p>
            <a:endParaRPr lang="en-US" altLang="zh-CN" dirty="0"/>
          </a:p>
        </p:txBody>
      </p:sp>
    </p:spTree>
    <p:extLst>
      <p:ext uri="{BB962C8B-B14F-4D97-AF65-F5344CB8AC3E}">
        <p14:creationId xmlns:p14="http://schemas.microsoft.com/office/powerpoint/2010/main" val="294085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883" y="228600"/>
            <a:ext cx="8319117" cy="712788"/>
          </a:xfrm>
        </p:spPr>
        <p:txBody>
          <a:bodyPr/>
          <a:lstStyle/>
          <a:p>
            <a:r>
              <a:rPr lang="zh-CN" altLang="en-US" dirty="0"/>
              <a:t>内存动态回收函数</a:t>
            </a:r>
            <a:endParaRPr lang="en-US" altLang="zh-CN" dirty="0"/>
          </a:p>
        </p:txBody>
      </p:sp>
      <p:sp>
        <p:nvSpPr>
          <p:cNvPr id="3" name="内容占位符 2"/>
          <p:cNvSpPr>
            <a:spLocks noGrp="1"/>
          </p:cNvSpPr>
          <p:nvPr>
            <p:ph idx="1"/>
          </p:nvPr>
        </p:nvSpPr>
        <p:spPr>
          <a:xfrm>
            <a:off x="612775" y="1341438"/>
            <a:ext cx="8319117" cy="5079502"/>
          </a:xfrm>
        </p:spPr>
        <p:txBody>
          <a:bodyPr/>
          <a:lstStyle/>
          <a:p>
            <a:endParaRPr lang="en-US" altLang="zh-CN" dirty="0"/>
          </a:p>
          <a:p>
            <a:r>
              <a:rPr lang="en-US" altLang="zh-CN" dirty="0"/>
              <a:t>free()</a:t>
            </a:r>
            <a:r>
              <a:rPr lang="zh-CN" altLang="en-US" dirty="0"/>
              <a:t>是</a:t>
            </a:r>
            <a:r>
              <a:rPr lang="en-US" altLang="zh-CN" dirty="0"/>
              <a:t>C</a:t>
            </a:r>
            <a:r>
              <a:rPr lang="zh-CN" altLang="en-US" dirty="0"/>
              <a:t>语言中释放内存空间的函数，通常与申请内存空间的函数</a:t>
            </a:r>
            <a:r>
              <a:rPr lang="en-US" altLang="zh-CN" dirty="0"/>
              <a:t>malloc()</a:t>
            </a:r>
            <a:r>
              <a:rPr lang="zh-CN" altLang="en-US" dirty="0"/>
              <a:t>结合使用，</a:t>
            </a:r>
            <a:r>
              <a:rPr lang="zh-CN" altLang="en-US" dirty="0">
                <a:solidFill>
                  <a:srgbClr val="1B10FC"/>
                </a:solidFill>
              </a:rPr>
              <a:t>可以释放由 </a:t>
            </a:r>
            <a:r>
              <a:rPr lang="en-US" altLang="zh-CN" dirty="0">
                <a:solidFill>
                  <a:srgbClr val="1B10FC"/>
                </a:solidFill>
              </a:rPr>
              <a:t>malloc()</a:t>
            </a:r>
            <a:r>
              <a:rPr lang="zh-CN" altLang="en-US" dirty="0">
                <a:solidFill>
                  <a:srgbClr val="1B10FC"/>
                </a:solidFill>
              </a:rPr>
              <a:t>、</a:t>
            </a:r>
            <a:r>
              <a:rPr lang="en-US" altLang="zh-CN" dirty="0" err="1">
                <a:solidFill>
                  <a:srgbClr val="1B10FC"/>
                </a:solidFill>
              </a:rPr>
              <a:t>calloc</a:t>
            </a:r>
            <a:r>
              <a:rPr lang="en-US" altLang="zh-CN" dirty="0">
                <a:solidFill>
                  <a:srgbClr val="1B10FC"/>
                </a:solidFill>
              </a:rPr>
              <a:t>()</a:t>
            </a:r>
            <a:r>
              <a:rPr lang="zh-CN" altLang="en-US" dirty="0">
                <a:solidFill>
                  <a:srgbClr val="1B10FC"/>
                </a:solidFill>
              </a:rPr>
              <a:t>、</a:t>
            </a:r>
            <a:r>
              <a:rPr lang="en-US" altLang="zh-CN" dirty="0" err="1">
                <a:solidFill>
                  <a:srgbClr val="1B10FC"/>
                </a:solidFill>
              </a:rPr>
              <a:t>realloc</a:t>
            </a:r>
            <a:r>
              <a:rPr lang="en-US" altLang="zh-CN" dirty="0">
                <a:solidFill>
                  <a:srgbClr val="1B10FC"/>
                </a:solidFill>
              </a:rPr>
              <a:t>() </a:t>
            </a:r>
            <a:r>
              <a:rPr lang="zh-CN" altLang="en-US" dirty="0">
                <a:solidFill>
                  <a:srgbClr val="1B10FC"/>
                </a:solidFill>
              </a:rPr>
              <a:t>等函数申请的内存空间。</a:t>
            </a:r>
            <a:endParaRPr lang="en-US" altLang="zh-CN" dirty="0">
              <a:solidFill>
                <a:srgbClr val="1B10FC"/>
              </a:solidFill>
            </a:endParaRPr>
          </a:p>
          <a:p>
            <a:endParaRPr lang="en-US" altLang="zh-CN" dirty="0"/>
          </a:p>
          <a:p>
            <a:r>
              <a:rPr lang="zh-CN" altLang="en-US" dirty="0"/>
              <a:t>函数原型：</a:t>
            </a:r>
            <a:r>
              <a:rPr lang="en-US" altLang="zh-CN" dirty="0"/>
              <a:t>void free(void *</a:t>
            </a:r>
            <a:r>
              <a:rPr lang="en-US" altLang="zh-CN" dirty="0" err="1"/>
              <a:t>ptr</a:t>
            </a:r>
            <a:r>
              <a:rPr lang="en-US" altLang="zh-CN" dirty="0"/>
              <a:t>)</a:t>
            </a:r>
          </a:p>
          <a:p>
            <a:pPr marL="0" indent="0">
              <a:buNone/>
            </a:pPr>
            <a:r>
              <a:rPr lang="en-US" altLang="zh-CN" dirty="0"/>
              <a:t>  </a:t>
            </a:r>
            <a:r>
              <a:rPr lang="en-US" altLang="zh-CN" sz="2000" dirty="0" err="1"/>
              <a:t>ptr</a:t>
            </a:r>
            <a:r>
              <a:rPr lang="en-US" altLang="zh-CN" sz="2000" dirty="0"/>
              <a:t>-- </a:t>
            </a:r>
            <a:r>
              <a:rPr lang="zh-CN" altLang="en-US" sz="2000" dirty="0"/>
              <a:t>指针指向一个要释放的内存块，该内存块之前是通过调用 </a:t>
            </a:r>
            <a:r>
              <a:rPr lang="en-US" altLang="zh-CN" sz="2000" dirty="0"/>
              <a:t>malloc</a:t>
            </a:r>
            <a:r>
              <a:rPr lang="zh-CN" altLang="en-US" sz="2000" dirty="0"/>
              <a:t>、</a:t>
            </a:r>
            <a:r>
              <a:rPr lang="en-US" altLang="zh-CN" sz="2000" dirty="0" err="1"/>
              <a:t>calloc</a:t>
            </a:r>
            <a:r>
              <a:rPr lang="en-US" altLang="zh-CN" sz="2000" dirty="0"/>
              <a:t> </a:t>
            </a:r>
            <a:r>
              <a:rPr lang="zh-CN" altLang="en-US" sz="2000" dirty="0"/>
              <a:t>或 </a:t>
            </a:r>
            <a:r>
              <a:rPr lang="en-US" altLang="zh-CN" sz="2000" dirty="0" err="1"/>
              <a:t>realloc</a:t>
            </a:r>
            <a:r>
              <a:rPr lang="en-US" altLang="zh-CN" sz="2000" dirty="0"/>
              <a:t> </a:t>
            </a:r>
            <a:r>
              <a:rPr lang="zh-CN" altLang="en-US" sz="2000" dirty="0"/>
              <a:t>进行分配的。如果传递的参数是一个空指针，则不会执行任何动作</a:t>
            </a:r>
            <a:endParaRPr lang="en-US" altLang="zh-CN" sz="2000" dirty="0"/>
          </a:p>
        </p:txBody>
      </p:sp>
    </p:spTree>
    <p:extLst>
      <p:ext uri="{BB962C8B-B14F-4D97-AF65-F5344CB8AC3E}">
        <p14:creationId xmlns:p14="http://schemas.microsoft.com/office/powerpoint/2010/main" val="3151325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bwMode="auto">
          <a:xfrm>
            <a:off x="6372296" y="3374367"/>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1" name="矩形 30"/>
          <p:cNvSpPr/>
          <p:nvPr/>
        </p:nvSpPr>
        <p:spPr bwMode="auto">
          <a:xfrm>
            <a:off x="6371423" y="4363475"/>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矩形 29"/>
          <p:cNvSpPr/>
          <p:nvPr/>
        </p:nvSpPr>
        <p:spPr bwMode="auto">
          <a:xfrm>
            <a:off x="6372296" y="2365270"/>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r>
              <a:rPr lang="zh-CN" altLang="en-US" dirty="0"/>
              <a:t>指针与</a:t>
            </a:r>
            <a:r>
              <a:rPr lang="en-US" altLang="zh-CN" dirty="0"/>
              <a:t>malloc</a:t>
            </a:r>
            <a:endParaRPr lang="zh-CN" altLang="en-US" dirty="0"/>
          </a:p>
        </p:txBody>
      </p:sp>
      <p:sp>
        <p:nvSpPr>
          <p:cNvPr id="3" name="内容占位符 2"/>
          <p:cNvSpPr>
            <a:spLocks noGrp="1"/>
          </p:cNvSpPr>
          <p:nvPr>
            <p:ph idx="1"/>
          </p:nvPr>
        </p:nvSpPr>
        <p:spPr>
          <a:xfrm>
            <a:off x="612775" y="1341438"/>
            <a:ext cx="8153400" cy="5079502"/>
          </a:xfrm>
        </p:spPr>
        <p:txBody>
          <a:bodyPr/>
          <a:lstStyle/>
          <a:p>
            <a:r>
              <a:rPr lang="zh-CN" altLang="en-US" dirty="0"/>
              <a:t>理解指针</a:t>
            </a:r>
            <a:endParaRPr lang="en-US" altLang="zh-CN" dirty="0"/>
          </a:p>
          <a:p>
            <a:pPr lvl="1"/>
            <a:r>
              <a:rPr lang="zh-CN" altLang="en-US" dirty="0"/>
              <a:t>下面的代码发生了什么？</a:t>
            </a:r>
            <a:endParaRPr lang="en-US" altLang="zh-CN" dirty="0"/>
          </a:p>
          <a:p>
            <a:pPr marL="368300" lvl="1" indent="0">
              <a:buNone/>
            </a:pPr>
            <a:r>
              <a:rPr lang="en-US" altLang="zh-CN" dirty="0" err="1"/>
              <a:t>int</a:t>
            </a:r>
            <a:r>
              <a:rPr lang="en-US" altLang="zh-CN" dirty="0"/>
              <a:t> x=6;</a:t>
            </a:r>
          </a:p>
          <a:p>
            <a:pPr marL="368300" lvl="1" indent="0">
              <a:buNone/>
            </a:pPr>
            <a:r>
              <a:rPr lang="en-US" altLang="zh-CN" dirty="0" err="1"/>
              <a:t>int</a:t>
            </a:r>
            <a:r>
              <a:rPr lang="en-US" altLang="zh-CN" dirty="0"/>
              <a:t> *a;</a:t>
            </a:r>
          </a:p>
          <a:p>
            <a:pPr marL="368300" lvl="1" indent="0">
              <a:buNone/>
            </a:pPr>
            <a:r>
              <a:rPr lang="en-US" altLang="zh-CN" dirty="0"/>
              <a:t>a=(</a:t>
            </a:r>
            <a:r>
              <a:rPr lang="en-US" altLang="zh-CN" dirty="0" err="1"/>
              <a:t>int</a:t>
            </a:r>
            <a:r>
              <a:rPr lang="en-US" altLang="zh-CN" dirty="0"/>
              <a:t> *)</a:t>
            </a:r>
            <a:r>
              <a:rPr lang="en-US" altLang="zh-CN" dirty="0" err="1"/>
              <a:t>malloc</a:t>
            </a:r>
            <a:r>
              <a:rPr lang="en-US" altLang="zh-CN" dirty="0"/>
              <a:t>(</a:t>
            </a:r>
            <a:r>
              <a:rPr lang="en-US" altLang="zh-CN" dirty="0" err="1"/>
              <a:t>sizeof</a:t>
            </a:r>
            <a:r>
              <a:rPr lang="en-US" altLang="zh-CN" dirty="0"/>
              <a:t>(</a:t>
            </a:r>
            <a:r>
              <a:rPr lang="en-US" altLang="zh-CN" dirty="0" err="1"/>
              <a:t>int</a:t>
            </a:r>
            <a:r>
              <a:rPr lang="en-US" altLang="zh-CN" dirty="0"/>
              <a:t>));  </a:t>
            </a:r>
          </a:p>
          <a:p>
            <a:pPr marL="368300" lvl="1" indent="0">
              <a:buNone/>
            </a:pPr>
            <a:r>
              <a:rPr lang="en-US" altLang="zh-CN" dirty="0"/>
              <a:t>*a=4;</a:t>
            </a:r>
          </a:p>
          <a:p>
            <a:pPr marL="368300" lvl="1" indent="0">
              <a:buNone/>
            </a:pPr>
            <a:r>
              <a:rPr lang="en-US" altLang="zh-CN" dirty="0"/>
              <a:t>//a =(</a:t>
            </a:r>
            <a:r>
              <a:rPr lang="en-US" altLang="zh-CN" dirty="0" err="1"/>
              <a:t>int</a:t>
            </a:r>
            <a:r>
              <a:rPr lang="en-US" altLang="zh-CN" dirty="0"/>
              <a:t> *)</a:t>
            </a:r>
            <a:r>
              <a:rPr lang="en-US" altLang="zh-CN" dirty="0" err="1"/>
              <a:t>malloc</a:t>
            </a:r>
            <a:r>
              <a:rPr lang="en-US" altLang="zh-CN" dirty="0"/>
              <a:t>(</a:t>
            </a:r>
            <a:r>
              <a:rPr lang="en-US" altLang="zh-CN" dirty="0" err="1"/>
              <a:t>sizeof</a:t>
            </a:r>
            <a:r>
              <a:rPr lang="en-US" altLang="zh-CN" dirty="0"/>
              <a:t>(</a:t>
            </a:r>
            <a:r>
              <a:rPr lang="en-US" altLang="zh-CN" dirty="0" err="1"/>
              <a:t>int</a:t>
            </a:r>
            <a:r>
              <a:rPr lang="en-US" altLang="zh-CN" dirty="0"/>
              <a:t>)); </a:t>
            </a:r>
          </a:p>
          <a:p>
            <a:pPr marL="368300" lvl="1" indent="0">
              <a:buNone/>
            </a:pPr>
            <a:r>
              <a:rPr lang="en-US" altLang="zh-CN" dirty="0"/>
              <a:t>//</a:t>
            </a:r>
            <a:r>
              <a:rPr lang="zh-CN" altLang="en-US" dirty="0"/>
              <a:t>*</a:t>
            </a:r>
            <a:r>
              <a:rPr lang="en-US" altLang="zh-CN" dirty="0"/>
              <a:t>a=10;</a:t>
            </a:r>
          </a:p>
          <a:p>
            <a:endParaRPr lang="en-US" altLang="zh-CN" dirty="0"/>
          </a:p>
        </p:txBody>
      </p:sp>
      <p:sp>
        <p:nvSpPr>
          <p:cNvPr id="4" name="矩形 3"/>
          <p:cNvSpPr/>
          <p:nvPr/>
        </p:nvSpPr>
        <p:spPr bwMode="auto">
          <a:xfrm>
            <a:off x="6372296" y="2364304"/>
            <a:ext cx="2045446" cy="50144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7" name="矩形 6"/>
          <p:cNvSpPr/>
          <p:nvPr/>
        </p:nvSpPr>
        <p:spPr bwMode="auto">
          <a:xfrm>
            <a:off x="6372296" y="1861893"/>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文本框 7"/>
          <p:cNvSpPr txBox="1"/>
          <p:nvPr/>
        </p:nvSpPr>
        <p:spPr>
          <a:xfrm>
            <a:off x="6922141" y="1341438"/>
            <a:ext cx="697627" cy="400110"/>
          </a:xfrm>
          <a:prstGeom prst="rect">
            <a:avLst/>
          </a:prstGeom>
          <a:no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内存</a:t>
            </a:r>
          </a:p>
        </p:txBody>
      </p:sp>
      <p:sp>
        <p:nvSpPr>
          <p:cNvPr id="9" name="矩形 8"/>
          <p:cNvSpPr/>
          <p:nvPr/>
        </p:nvSpPr>
        <p:spPr bwMode="auto">
          <a:xfrm>
            <a:off x="6372296" y="3369126"/>
            <a:ext cx="2045446" cy="501445"/>
          </a:xfrm>
          <a:prstGeom prst="rect">
            <a:avLst/>
          </a:prstGeom>
          <a:solidFill>
            <a:srgbClr val="85EB9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6372296" y="5364021"/>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11" name="矩形 10"/>
          <p:cNvSpPr/>
          <p:nvPr/>
        </p:nvSpPr>
        <p:spPr bwMode="auto">
          <a:xfrm>
            <a:off x="6372296" y="4359200"/>
            <a:ext cx="2045446" cy="50144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r>
              <a:rPr lang="en-US" altLang="zh-CN" dirty="0">
                <a:latin typeface="Arial" panose="020B0604020202020204" pitchFamily="34" charset="0"/>
                <a:ea typeface="宋体" panose="02010600030101010101" pitchFamily="2" charset="-122"/>
              </a:rPr>
              <a:t>4</a:t>
            </a:r>
            <a:endParaRPr lang="zh-CN" altLang="en-US" dirty="0">
              <a:latin typeface="Arial" panose="020B0604020202020204" pitchFamily="34" charset="0"/>
              <a:ea typeface="宋体" panose="02010600030101010101" pitchFamily="2" charset="-122"/>
            </a:endParaRPr>
          </a:p>
        </p:txBody>
      </p:sp>
      <p:sp>
        <p:nvSpPr>
          <p:cNvPr id="12" name="矩形 11"/>
          <p:cNvSpPr/>
          <p:nvPr/>
        </p:nvSpPr>
        <p:spPr bwMode="auto">
          <a:xfrm>
            <a:off x="6372296" y="3856789"/>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6372296" y="2866715"/>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bwMode="auto">
          <a:xfrm>
            <a:off x="6372296" y="4861611"/>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文本框 14"/>
          <p:cNvSpPr txBox="1"/>
          <p:nvPr/>
        </p:nvSpPr>
        <p:spPr>
          <a:xfrm>
            <a:off x="5925505" y="2414971"/>
            <a:ext cx="328936" cy="400110"/>
          </a:xfrm>
          <a:prstGeom prst="rect">
            <a:avLst/>
          </a:prstGeom>
          <a:solidFill>
            <a:srgbClr val="FFC000"/>
          </a:solidFill>
        </p:spPr>
        <p:txBody>
          <a:bodyPr wrap="none" rtlCol="0">
            <a:spAutoFit/>
          </a:bodyPr>
          <a:lstStyle/>
          <a:p>
            <a:r>
              <a:rPr lang="en-US" altLang="zh-CN" sz="2000" dirty="0">
                <a:latin typeface="华文中宋" panose="02010600040101010101" pitchFamily="2" charset="-122"/>
                <a:ea typeface="华文中宋" panose="02010600040101010101" pitchFamily="2" charset="-122"/>
              </a:rPr>
              <a:t>x</a:t>
            </a:r>
            <a:endParaRPr lang="zh-CN" altLang="en-US" sz="2000" dirty="0">
              <a:latin typeface="华文中宋" panose="02010600040101010101" pitchFamily="2" charset="-122"/>
              <a:ea typeface="华文中宋" panose="02010600040101010101" pitchFamily="2" charset="-122"/>
            </a:endParaRPr>
          </a:p>
        </p:txBody>
      </p:sp>
      <p:sp>
        <p:nvSpPr>
          <p:cNvPr id="16" name="文本框 15"/>
          <p:cNvSpPr txBox="1"/>
          <p:nvPr/>
        </p:nvSpPr>
        <p:spPr>
          <a:xfrm>
            <a:off x="5857265" y="4416988"/>
            <a:ext cx="445956" cy="400110"/>
          </a:xfrm>
          <a:prstGeom prst="rect">
            <a:avLst/>
          </a:prstGeom>
          <a:solidFill>
            <a:srgbClr val="FFC000"/>
          </a:solid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a</a:t>
            </a:r>
            <a:endParaRPr lang="zh-CN" altLang="en-US" sz="2000" dirty="0">
              <a:latin typeface="华文中宋" panose="02010600040101010101" pitchFamily="2" charset="-122"/>
              <a:ea typeface="华文中宋" panose="02010600040101010101" pitchFamily="2" charset="-122"/>
            </a:endParaRPr>
          </a:p>
        </p:txBody>
      </p:sp>
      <p:sp>
        <p:nvSpPr>
          <p:cNvPr id="17" name="文本框 16"/>
          <p:cNvSpPr txBox="1"/>
          <p:nvPr/>
        </p:nvSpPr>
        <p:spPr>
          <a:xfrm>
            <a:off x="5925505" y="3402087"/>
            <a:ext cx="333746" cy="400110"/>
          </a:xfrm>
          <a:prstGeom prst="rect">
            <a:avLst/>
          </a:prstGeom>
          <a:solidFill>
            <a:srgbClr val="FFC000"/>
          </a:solidFill>
        </p:spPr>
        <p:txBody>
          <a:bodyPr wrap="none" rtlCol="0">
            <a:spAutoFit/>
          </a:bodyPr>
          <a:lstStyle/>
          <a:p>
            <a:r>
              <a:rPr lang="en-US" altLang="zh-CN" sz="2000" dirty="0">
                <a:latin typeface="华文中宋" panose="02010600040101010101" pitchFamily="2" charset="-122"/>
                <a:ea typeface="华文中宋" panose="02010600040101010101" pitchFamily="2" charset="-122"/>
              </a:rPr>
              <a:t>a</a:t>
            </a:r>
            <a:endParaRPr lang="zh-CN" altLang="en-US" sz="2000" dirty="0">
              <a:latin typeface="华文中宋" panose="02010600040101010101" pitchFamily="2" charset="-122"/>
              <a:ea typeface="华文中宋" panose="02010600040101010101" pitchFamily="2" charset="-122"/>
            </a:endParaRPr>
          </a:p>
        </p:txBody>
      </p:sp>
      <p:sp>
        <p:nvSpPr>
          <p:cNvPr id="18" name="矩形 17"/>
          <p:cNvSpPr/>
          <p:nvPr/>
        </p:nvSpPr>
        <p:spPr>
          <a:xfrm>
            <a:off x="5763803" y="6018753"/>
            <a:ext cx="3262432" cy="400110"/>
          </a:xfrm>
          <a:prstGeom prst="rect">
            <a:avLst/>
          </a:prstGeom>
          <a:solidFill>
            <a:srgbClr val="FAC2D6"/>
          </a:solid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内存访问的本质是按址访问</a:t>
            </a:r>
          </a:p>
        </p:txBody>
      </p:sp>
      <p:cxnSp>
        <p:nvCxnSpPr>
          <p:cNvPr id="20" name="直接连接符 19"/>
          <p:cNvCxnSpPr/>
          <p:nvPr/>
        </p:nvCxnSpPr>
        <p:spPr bwMode="auto">
          <a:xfrm>
            <a:off x="7619768" y="3656251"/>
            <a:ext cx="1146407"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8766175" y="3656251"/>
            <a:ext cx="0" cy="95367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p:nvPr/>
        </p:nvCxnSpPr>
        <p:spPr bwMode="auto">
          <a:xfrm flipH="1">
            <a:off x="8393321" y="4620252"/>
            <a:ext cx="372854"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矩形 32"/>
          <p:cNvSpPr/>
          <p:nvPr/>
        </p:nvSpPr>
        <p:spPr bwMode="auto">
          <a:xfrm>
            <a:off x="6369355" y="4347750"/>
            <a:ext cx="2045446" cy="50144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r>
              <a:rPr lang="en-US" altLang="zh-CN" dirty="0">
                <a:latin typeface="Arial" panose="020B0604020202020204" pitchFamily="34" charset="0"/>
                <a:ea typeface="宋体" panose="02010600030101010101" pitchFamily="2" charset="-122"/>
              </a:rPr>
              <a:t>10</a:t>
            </a:r>
            <a:endParaRPr lang="zh-CN" altLang="en-US"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63432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childTnLst>
                          </p:cTn>
                        </p:par>
                      </p:childTnLst>
                    </p:cTn>
                  </p:par>
                  <p:par>
                    <p:cTn id="40" fill="hold">
                      <p:stCondLst>
                        <p:cond delay="indefinite"/>
                      </p:stCondLst>
                      <p:childTnLst>
                        <p:par>
                          <p:cTn id="41" fill="hold">
                            <p:stCondLst>
                              <p:cond delay="0"/>
                            </p:stCondLst>
                            <p:childTnLst>
                              <p:par>
                                <p:cTn id="42" presetID="45"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2000"/>
                                        <p:tgtEl>
                                          <p:spTgt spid="18"/>
                                        </p:tgtEl>
                                      </p:cBhvr>
                                    </p:animEffect>
                                    <p:anim calcmode="lin" valueType="num">
                                      <p:cBhvr>
                                        <p:cTn id="45" dur="2000" fill="hold"/>
                                        <p:tgtEl>
                                          <p:spTgt spid="18"/>
                                        </p:tgtEl>
                                        <p:attrNameLst>
                                          <p:attrName>ppt_w</p:attrName>
                                        </p:attrNameLst>
                                      </p:cBhvr>
                                      <p:tavLst>
                                        <p:tav tm="0" fmla="#ppt_w*sin(2.5*pi*$)">
                                          <p:val>
                                            <p:fltVal val="0"/>
                                          </p:val>
                                        </p:tav>
                                        <p:tav tm="100000">
                                          <p:val>
                                            <p:fltVal val="1"/>
                                          </p:val>
                                        </p:tav>
                                      </p:tavLst>
                                    </p:anim>
                                    <p:anim calcmode="lin" valueType="num">
                                      <p:cBhvr>
                                        <p:cTn id="46"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P spid="15" grpId="0" animBg="1"/>
      <p:bldP spid="16" grpId="0" animBg="1"/>
      <p:bldP spid="17" grpId="0" animBg="1"/>
      <p:bldP spid="18"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第三个问题</a:t>
            </a:r>
          </a:p>
        </p:txBody>
      </p:sp>
      <p:sp>
        <p:nvSpPr>
          <p:cNvPr id="13" name="内容占位符 2">
            <a:extLst>
              <a:ext uri="{FF2B5EF4-FFF2-40B4-BE49-F238E27FC236}">
                <a16:creationId xmlns:a16="http://schemas.microsoft.com/office/drawing/2014/main" id="{FF0A1C41-9D1A-4089-A348-191648586E55}"/>
              </a:ext>
            </a:extLst>
          </p:cNvPr>
          <p:cNvSpPr>
            <a:spLocks noGrp="1"/>
          </p:cNvSpPr>
          <p:nvPr>
            <p:ph idx="1"/>
          </p:nvPr>
        </p:nvSpPr>
        <p:spPr>
          <a:xfrm>
            <a:off x="237697" y="1341604"/>
            <a:ext cx="8525303" cy="3355901"/>
          </a:xfrm>
        </p:spPr>
        <p:txBody>
          <a:bodyPr/>
          <a:lstStyle/>
          <a:p>
            <a:pPr indent="266700" algn="just">
              <a:lnSpc>
                <a:spcPct val="150000"/>
              </a:lnSpc>
            </a:pPr>
            <a:r>
              <a:rPr lang="zh-CN" altLang="zh-CN" sz="2400" dirty="0"/>
              <a:t>考试报名工作给各高校报名工作带来了新的挑战，给教务管理部门增加了很大的工作量，报名数据手工录入既费时又会不可避免地出现错误。本项目是对考试报名管理的简单模拟，用菜单选择方式完成下列功能：输入考生信息；输出考生信息；查询考生信息；添加考生信息；修改考生信息；删除考生信息。</a:t>
            </a:r>
          </a:p>
        </p:txBody>
      </p:sp>
      <p:sp>
        <p:nvSpPr>
          <p:cNvPr id="7" name="文本框 6">
            <a:extLst>
              <a:ext uri="{FF2B5EF4-FFF2-40B4-BE49-F238E27FC236}">
                <a16:creationId xmlns:a16="http://schemas.microsoft.com/office/drawing/2014/main" id="{2C258301-A0C5-C004-ACC5-B3E4259C9960}"/>
              </a:ext>
            </a:extLst>
          </p:cNvPr>
          <p:cNvSpPr txBox="1"/>
          <p:nvPr/>
        </p:nvSpPr>
        <p:spPr>
          <a:xfrm>
            <a:off x="609600" y="4913055"/>
            <a:ext cx="4616824" cy="461665"/>
          </a:xfrm>
          <a:prstGeom prst="rect">
            <a:avLst/>
          </a:prstGeom>
          <a:noFill/>
        </p:spPr>
        <p:txBody>
          <a:bodyPr wrap="square" rtlCol="0">
            <a:spAutoFit/>
          </a:bodyPr>
          <a:lstStyle/>
          <a:p>
            <a:r>
              <a:rPr lang="zh-CN" altLang="en-US" sz="2400" dirty="0">
                <a:solidFill>
                  <a:srgbClr val="FF0000"/>
                </a:solidFill>
                <a:latin typeface="华文中宋" panose="02010600040101010101" pitchFamily="2" charset="-122"/>
                <a:ea typeface="华文中宋" panose="02010600040101010101" pitchFamily="2" charset="-122"/>
              </a:rPr>
              <a:t>本项目使用顺序表的优势和缺点</a:t>
            </a:r>
          </a:p>
        </p:txBody>
      </p:sp>
    </p:spTree>
    <p:extLst>
      <p:ext uri="{BB962C8B-B14F-4D97-AF65-F5344CB8AC3E}">
        <p14:creationId xmlns:p14="http://schemas.microsoft.com/office/powerpoint/2010/main" val="2505951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bwMode="auto">
          <a:xfrm>
            <a:off x="6903863" y="1850803"/>
            <a:ext cx="663783" cy="51121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8" name="矩形 57"/>
          <p:cNvSpPr/>
          <p:nvPr/>
        </p:nvSpPr>
        <p:spPr bwMode="auto">
          <a:xfrm>
            <a:off x="7554886" y="2872582"/>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标题 1"/>
          <p:cNvSpPr>
            <a:spLocks noGrp="1"/>
          </p:cNvSpPr>
          <p:nvPr>
            <p:ph type="title"/>
          </p:nvPr>
        </p:nvSpPr>
        <p:spPr/>
        <p:txBody>
          <a:bodyPr/>
          <a:lstStyle/>
          <a:p>
            <a:r>
              <a:rPr lang="zh-CN" altLang="en-US" dirty="0"/>
              <a:t>指针与数组</a:t>
            </a:r>
          </a:p>
        </p:txBody>
      </p:sp>
      <p:sp>
        <p:nvSpPr>
          <p:cNvPr id="3" name="内容占位符 2"/>
          <p:cNvSpPr>
            <a:spLocks noGrp="1"/>
          </p:cNvSpPr>
          <p:nvPr>
            <p:ph idx="1"/>
          </p:nvPr>
        </p:nvSpPr>
        <p:spPr>
          <a:xfrm>
            <a:off x="290375" y="1313141"/>
            <a:ext cx="5611396" cy="3083078"/>
          </a:xfrm>
        </p:spPr>
        <p:txBody>
          <a:bodyPr/>
          <a:lstStyle/>
          <a:p>
            <a:r>
              <a:rPr lang="zh-CN" altLang="en-US" dirty="0"/>
              <a:t>进一步理解</a:t>
            </a:r>
            <a:r>
              <a:rPr lang="en-US" altLang="zh-CN" dirty="0" err="1"/>
              <a:t>int</a:t>
            </a:r>
            <a:r>
              <a:rPr lang="en-US" altLang="zh-CN" dirty="0"/>
              <a:t> *a </a:t>
            </a:r>
            <a:r>
              <a:rPr lang="zh-CN" altLang="en-US" dirty="0"/>
              <a:t>和 </a:t>
            </a:r>
            <a:r>
              <a:rPr lang="en-US" altLang="zh-CN" dirty="0" err="1"/>
              <a:t>int</a:t>
            </a:r>
            <a:r>
              <a:rPr lang="en-US" altLang="zh-CN" dirty="0"/>
              <a:t> a[];</a:t>
            </a:r>
          </a:p>
          <a:p>
            <a:pPr marL="0" indent="0">
              <a:buNone/>
            </a:pPr>
            <a:r>
              <a:rPr lang="en-US" altLang="zh-CN" sz="2400" dirty="0"/>
              <a:t>    </a:t>
            </a:r>
            <a:r>
              <a:rPr lang="en-US" altLang="zh-CN" sz="2400" dirty="0" err="1"/>
              <a:t>int</a:t>
            </a:r>
            <a:r>
              <a:rPr lang="en-US" altLang="zh-CN" sz="2400" dirty="0"/>
              <a:t> *a=(</a:t>
            </a:r>
            <a:r>
              <a:rPr lang="en-US" altLang="zh-CN" sz="2400" dirty="0" err="1"/>
              <a:t>int</a:t>
            </a:r>
            <a:r>
              <a:rPr lang="en-US" altLang="zh-CN" sz="2400" dirty="0"/>
              <a:t> *)</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int</a:t>
            </a:r>
            <a:r>
              <a:rPr lang="en-US" altLang="zh-CN" sz="2400" dirty="0"/>
              <a:t>));</a:t>
            </a:r>
          </a:p>
          <a:p>
            <a:pPr marL="0" indent="0">
              <a:buNone/>
            </a:pPr>
            <a:r>
              <a:rPr lang="en-US" altLang="zh-CN" sz="2400" dirty="0"/>
              <a:t>    </a:t>
            </a:r>
            <a:r>
              <a:rPr lang="en-US" altLang="zh-CN" sz="2400" dirty="0" err="1"/>
              <a:t>int</a:t>
            </a:r>
            <a:r>
              <a:rPr lang="en-US" altLang="zh-CN" sz="2400" dirty="0"/>
              <a:t> *b=(</a:t>
            </a:r>
            <a:r>
              <a:rPr lang="en-US" altLang="zh-CN" sz="2400" dirty="0" err="1"/>
              <a:t>int</a:t>
            </a:r>
            <a:r>
              <a:rPr lang="en-US" altLang="zh-CN" sz="2400" dirty="0"/>
              <a:t> *)</a:t>
            </a:r>
            <a:r>
              <a:rPr lang="en-US" altLang="zh-CN" sz="2400" dirty="0" err="1"/>
              <a:t>malloc</a:t>
            </a:r>
            <a:r>
              <a:rPr lang="en-US" altLang="zh-CN" sz="2400" dirty="0"/>
              <a:t>(10*</a:t>
            </a:r>
            <a:r>
              <a:rPr lang="en-US" altLang="zh-CN" sz="2400" dirty="0" err="1"/>
              <a:t>sizeof</a:t>
            </a:r>
            <a:r>
              <a:rPr lang="en-US" altLang="zh-CN" sz="2400" dirty="0"/>
              <a:t>(</a:t>
            </a:r>
            <a:r>
              <a:rPr lang="en-US" altLang="zh-CN" sz="2400" dirty="0" err="1"/>
              <a:t>int</a:t>
            </a:r>
            <a:r>
              <a:rPr lang="en-US" altLang="zh-CN" sz="2400" dirty="0"/>
              <a:t>));</a:t>
            </a:r>
          </a:p>
          <a:p>
            <a:pPr marL="0" indent="0">
              <a:buNone/>
            </a:pPr>
            <a:r>
              <a:rPr lang="en-US" altLang="zh-CN" sz="2400" dirty="0"/>
              <a:t>    </a:t>
            </a:r>
            <a:r>
              <a:rPr lang="en-US" altLang="zh-CN" sz="2400" dirty="0" err="1"/>
              <a:t>int</a:t>
            </a:r>
            <a:r>
              <a:rPr lang="en-US" altLang="zh-CN" sz="2400" dirty="0"/>
              <a:t> c[10];</a:t>
            </a:r>
          </a:p>
          <a:p>
            <a:pPr marL="0" indent="0">
              <a:buNone/>
            </a:pPr>
            <a:endParaRPr lang="en-US" altLang="zh-CN" dirty="0"/>
          </a:p>
          <a:p>
            <a:endParaRPr lang="en-US" altLang="zh-CN" sz="2400" dirty="0"/>
          </a:p>
          <a:p>
            <a:endParaRPr lang="zh-CN" altLang="en-US" dirty="0"/>
          </a:p>
        </p:txBody>
      </p:sp>
      <p:sp>
        <p:nvSpPr>
          <p:cNvPr id="4" name="矩形 3"/>
          <p:cNvSpPr/>
          <p:nvPr/>
        </p:nvSpPr>
        <p:spPr bwMode="auto">
          <a:xfrm>
            <a:off x="6241578" y="287161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bwMode="auto">
          <a:xfrm>
            <a:off x="6240705" y="3864309"/>
            <a:ext cx="663783" cy="484212"/>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bwMode="auto">
          <a:xfrm>
            <a:off x="6241578" y="1862519"/>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6241578" y="1359142"/>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p:cNvSpPr txBox="1"/>
          <p:nvPr/>
        </p:nvSpPr>
        <p:spPr>
          <a:xfrm>
            <a:off x="7045987" y="593816"/>
            <a:ext cx="697627" cy="400110"/>
          </a:xfrm>
          <a:prstGeom prst="rect">
            <a:avLst/>
          </a:prstGeom>
          <a:no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内存</a:t>
            </a:r>
          </a:p>
        </p:txBody>
      </p:sp>
      <p:sp>
        <p:nvSpPr>
          <p:cNvPr id="11" name="矩形 10"/>
          <p:cNvSpPr/>
          <p:nvPr/>
        </p:nvSpPr>
        <p:spPr bwMode="auto">
          <a:xfrm>
            <a:off x="6241578" y="4847622"/>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13" name="矩形 12"/>
          <p:cNvSpPr/>
          <p:nvPr/>
        </p:nvSpPr>
        <p:spPr bwMode="auto">
          <a:xfrm>
            <a:off x="6241578" y="3354038"/>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bwMode="auto">
          <a:xfrm>
            <a:off x="6241578" y="236396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6241578" y="4345212"/>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3" name="矩形 22"/>
          <p:cNvSpPr/>
          <p:nvPr/>
        </p:nvSpPr>
        <p:spPr bwMode="auto">
          <a:xfrm>
            <a:off x="6903863" y="2865410"/>
            <a:ext cx="655051" cy="509584"/>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矩形 23"/>
          <p:cNvSpPr/>
          <p:nvPr/>
        </p:nvSpPr>
        <p:spPr bwMode="auto">
          <a:xfrm>
            <a:off x="6902990" y="3849008"/>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6" name="矩形 25"/>
          <p:cNvSpPr/>
          <p:nvPr/>
        </p:nvSpPr>
        <p:spPr bwMode="auto">
          <a:xfrm>
            <a:off x="6903863" y="136107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7" name="矩形 26"/>
          <p:cNvSpPr/>
          <p:nvPr/>
        </p:nvSpPr>
        <p:spPr bwMode="auto">
          <a:xfrm>
            <a:off x="6903863" y="484955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28" name="矩形 27"/>
          <p:cNvSpPr/>
          <p:nvPr/>
        </p:nvSpPr>
        <p:spPr bwMode="auto">
          <a:xfrm>
            <a:off x="6903863" y="3355970"/>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矩形 29"/>
          <p:cNvSpPr/>
          <p:nvPr/>
        </p:nvSpPr>
        <p:spPr bwMode="auto">
          <a:xfrm>
            <a:off x="6903863" y="434714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2" name="矩形 31"/>
          <p:cNvSpPr/>
          <p:nvPr/>
        </p:nvSpPr>
        <p:spPr bwMode="auto">
          <a:xfrm>
            <a:off x="7563280" y="3849008"/>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3" name="矩形 32"/>
          <p:cNvSpPr/>
          <p:nvPr/>
        </p:nvSpPr>
        <p:spPr bwMode="auto">
          <a:xfrm>
            <a:off x="7564153" y="1850803"/>
            <a:ext cx="663783" cy="515093"/>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nvSpPr>
        <p:spPr bwMode="auto">
          <a:xfrm>
            <a:off x="7564153" y="136107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5" name="矩形 34"/>
          <p:cNvSpPr/>
          <p:nvPr/>
        </p:nvSpPr>
        <p:spPr bwMode="auto">
          <a:xfrm>
            <a:off x="7564153" y="484955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36" name="矩形 35"/>
          <p:cNvSpPr/>
          <p:nvPr/>
        </p:nvSpPr>
        <p:spPr bwMode="auto">
          <a:xfrm>
            <a:off x="7564153" y="3355970"/>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矩形 36"/>
          <p:cNvSpPr/>
          <p:nvPr/>
        </p:nvSpPr>
        <p:spPr bwMode="auto">
          <a:xfrm>
            <a:off x="7564153" y="236589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矩形 37"/>
          <p:cNvSpPr/>
          <p:nvPr/>
        </p:nvSpPr>
        <p:spPr bwMode="auto">
          <a:xfrm>
            <a:off x="7564153" y="434714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 name="矩形 9"/>
          <p:cNvSpPr/>
          <p:nvPr/>
        </p:nvSpPr>
        <p:spPr bwMode="auto">
          <a:xfrm>
            <a:off x="6237392" y="1855113"/>
            <a:ext cx="663159" cy="507651"/>
          </a:xfrm>
          <a:prstGeom prst="rect">
            <a:avLst/>
          </a:prstGeom>
          <a:solidFill>
            <a:srgbClr val="85EB9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39" name="矩形 38"/>
          <p:cNvSpPr/>
          <p:nvPr/>
        </p:nvSpPr>
        <p:spPr bwMode="auto">
          <a:xfrm>
            <a:off x="6905361" y="2872582"/>
            <a:ext cx="667524"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*a</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0" name="矩形 39"/>
          <p:cNvSpPr/>
          <p:nvPr/>
        </p:nvSpPr>
        <p:spPr bwMode="auto">
          <a:xfrm>
            <a:off x="7567054" y="1856245"/>
            <a:ext cx="663159" cy="507651"/>
          </a:xfrm>
          <a:prstGeom prst="rect">
            <a:avLst/>
          </a:prstGeom>
          <a:solidFill>
            <a:srgbClr val="85EB9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41" name="矩形 40"/>
          <p:cNvSpPr/>
          <p:nvPr/>
        </p:nvSpPr>
        <p:spPr bwMode="auto">
          <a:xfrm>
            <a:off x="6241578" y="585342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42" name="矩形 41"/>
          <p:cNvSpPr/>
          <p:nvPr/>
        </p:nvSpPr>
        <p:spPr bwMode="auto">
          <a:xfrm>
            <a:off x="6241578" y="5351014"/>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3" name="矩形 42"/>
          <p:cNvSpPr/>
          <p:nvPr/>
        </p:nvSpPr>
        <p:spPr bwMode="auto">
          <a:xfrm>
            <a:off x="6903863" y="585535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44" name="矩形 43"/>
          <p:cNvSpPr/>
          <p:nvPr/>
        </p:nvSpPr>
        <p:spPr bwMode="auto">
          <a:xfrm>
            <a:off x="6903863" y="535294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bwMode="auto">
          <a:xfrm>
            <a:off x="7564153" y="585535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46" name="矩形 45"/>
          <p:cNvSpPr/>
          <p:nvPr/>
        </p:nvSpPr>
        <p:spPr bwMode="auto">
          <a:xfrm>
            <a:off x="7564153" y="535294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7" name="矩形 46"/>
          <p:cNvSpPr/>
          <p:nvPr/>
        </p:nvSpPr>
        <p:spPr bwMode="auto">
          <a:xfrm>
            <a:off x="8221199" y="2871615"/>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8" name="矩形 47"/>
          <p:cNvSpPr/>
          <p:nvPr/>
        </p:nvSpPr>
        <p:spPr bwMode="auto">
          <a:xfrm>
            <a:off x="8220326" y="3847075"/>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矩形 48"/>
          <p:cNvSpPr/>
          <p:nvPr/>
        </p:nvSpPr>
        <p:spPr bwMode="auto">
          <a:xfrm>
            <a:off x="8221199" y="1862518"/>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0" name="矩形 49"/>
          <p:cNvSpPr/>
          <p:nvPr/>
        </p:nvSpPr>
        <p:spPr bwMode="auto">
          <a:xfrm>
            <a:off x="8221199" y="1359141"/>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1" name="矩形 50"/>
          <p:cNvSpPr/>
          <p:nvPr/>
        </p:nvSpPr>
        <p:spPr bwMode="auto">
          <a:xfrm>
            <a:off x="8221199" y="4847621"/>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52" name="矩形 51"/>
          <p:cNvSpPr/>
          <p:nvPr/>
        </p:nvSpPr>
        <p:spPr bwMode="auto">
          <a:xfrm>
            <a:off x="8221199" y="3354037"/>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3" name="矩形 52"/>
          <p:cNvSpPr/>
          <p:nvPr/>
        </p:nvSpPr>
        <p:spPr bwMode="auto">
          <a:xfrm>
            <a:off x="8221199" y="2363963"/>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矩形 53"/>
          <p:cNvSpPr/>
          <p:nvPr/>
        </p:nvSpPr>
        <p:spPr bwMode="auto">
          <a:xfrm>
            <a:off x="8221199" y="4345211"/>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6" name="矩形 55"/>
          <p:cNvSpPr/>
          <p:nvPr/>
        </p:nvSpPr>
        <p:spPr bwMode="auto">
          <a:xfrm>
            <a:off x="8221199" y="5853423"/>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57" name="矩形 56"/>
          <p:cNvSpPr/>
          <p:nvPr/>
        </p:nvSpPr>
        <p:spPr bwMode="auto">
          <a:xfrm>
            <a:off x="8221199" y="5351013"/>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p:cNvSpPr/>
          <p:nvPr/>
        </p:nvSpPr>
        <p:spPr bwMode="auto">
          <a:xfrm>
            <a:off x="6903863" y="2365896"/>
            <a:ext cx="663783"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矩形 58"/>
          <p:cNvSpPr/>
          <p:nvPr/>
        </p:nvSpPr>
        <p:spPr bwMode="auto">
          <a:xfrm>
            <a:off x="7548846" y="3366460"/>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dirty="0">
                <a:latin typeface="Arial" panose="020B0604020202020204" pitchFamily="34" charset="0"/>
                <a:ea typeface="宋体" panose="02010600030101010101" pitchFamily="2" charset="-122"/>
              </a:rPr>
              <a:t>b</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0" name="矩形 59"/>
          <p:cNvSpPr/>
          <p:nvPr/>
        </p:nvSpPr>
        <p:spPr bwMode="auto">
          <a:xfrm>
            <a:off x="8222159" y="3368661"/>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b[3]</a:t>
            </a:r>
            <a:endParaRPr lang="zh-CN" altLang="en-US" dirty="0">
              <a:latin typeface="Arial" panose="020B0604020202020204" pitchFamily="34" charset="0"/>
              <a:ea typeface="宋体" panose="02010600030101010101" pitchFamily="2" charset="-122"/>
            </a:endParaRPr>
          </a:p>
        </p:txBody>
      </p:sp>
      <p:sp>
        <p:nvSpPr>
          <p:cNvPr id="61" name="矩形 60"/>
          <p:cNvSpPr/>
          <p:nvPr/>
        </p:nvSpPr>
        <p:spPr bwMode="auto">
          <a:xfrm>
            <a:off x="8209491" y="3862781"/>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b[7]</a:t>
            </a:r>
            <a:endParaRPr lang="zh-CN" altLang="en-US" dirty="0">
              <a:latin typeface="Arial" panose="020B0604020202020204" pitchFamily="34" charset="0"/>
              <a:ea typeface="宋体" panose="02010600030101010101" pitchFamily="2" charset="-122"/>
            </a:endParaRPr>
          </a:p>
        </p:txBody>
      </p:sp>
      <p:sp>
        <p:nvSpPr>
          <p:cNvPr id="62" name="矩形 61"/>
          <p:cNvSpPr/>
          <p:nvPr/>
        </p:nvSpPr>
        <p:spPr bwMode="auto">
          <a:xfrm>
            <a:off x="7543288" y="3864309"/>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b[6]</a:t>
            </a:r>
            <a:endParaRPr lang="zh-CN" altLang="en-US" dirty="0">
              <a:latin typeface="Arial" panose="020B0604020202020204" pitchFamily="34" charset="0"/>
              <a:ea typeface="宋体" panose="02010600030101010101" pitchFamily="2" charset="-122"/>
            </a:endParaRPr>
          </a:p>
        </p:txBody>
      </p:sp>
      <p:sp>
        <p:nvSpPr>
          <p:cNvPr id="64" name="矩形 63"/>
          <p:cNvSpPr/>
          <p:nvPr/>
        </p:nvSpPr>
        <p:spPr bwMode="auto">
          <a:xfrm>
            <a:off x="6250310" y="3869131"/>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b[4]</a:t>
            </a:r>
            <a:endParaRPr lang="zh-CN" altLang="en-US" dirty="0">
              <a:latin typeface="Arial" panose="020B0604020202020204" pitchFamily="34" charset="0"/>
              <a:ea typeface="宋体" panose="02010600030101010101" pitchFamily="2" charset="-122"/>
            </a:endParaRPr>
          </a:p>
        </p:txBody>
      </p:sp>
      <p:sp>
        <p:nvSpPr>
          <p:cNvPr id="65" name="矩形 64"/>
          <p:cNvSpPr/>
          <p:nvPr/>
        </p:nvSpPr>
        <p:spPr bwMode="auto">
          <a:xfrm>
            <a:off x="6251539" y="3366854"/>
            <a:ext cx="666650" cy="482153"/>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b[0]</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6" name="矩形 65"/>
          <p:cNvSpPr/>
          <p:nvPr/>
        </p:nvSpPr>
        <p:spPr bwMode="auto">
          <a:xfrm>
            <a:off x="6908534" y="3369752"/>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b[1]</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9" name="矩形 68"/>
          <p:cNvSpPr/>
          <p:nvPr/>
        </p:nvSpPr>
        <p:spPr bwMode="auto">
          <a:xfrm>
            <a:off x="7559237" y="4850191"/>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c[0]</a:t>
            </a:r>
            <a:endParaRPr lang="zh-CN" altLang="en-US" dirty="0">
              <a:latin typeface="Arial" panose="020B0604020202020204" pitchFamily="34" charset="0"/>
              <a:ea typeface="宋体" panose="02010600030101010101" pitchFamily="2" charset="-122"/>
            </a:endParaRPr>
          </a:p>
        </p:txBody>
      </p:sp>
      <p:sp>
        <p:nvSpPr>
          <p:cNvPr id="70" name="矩形 69"/>
          <p:cNvSpPr/>
          <p:nvPr/>
        </p:nvSpPr>
        <p:spPr bwMode="auto">
          <a:xfrm>
            <a:off x="8216109" y="4838242"/>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c[1]</a:t>
            </a:r>
            <a:endParaRPr lang="zh-CN" altLang="en-US" dirty="0">
              <a:latin typeface="Arial" panose="020B0604020202020204" pitchFamily="34" charset="0"/>
              <a:ea typeface="宋体" panose="02010600030101010101" pitchFamily="2" charset="-122"/>
            </a:endParaRPr>
          </a:p>
        </p:txBody>
      </p:sp>
      <p:sp>
        <p:nvSpPr>
          <p:cNvPr id="72" name="矩形 71"/>
          <p:cNvSpPr/>
          <p:nvPr/>
        </p:nvSpPr>
        <p:spPr bwMode="auto">
          <a:xfrm>
            <a:off x="7566561" y="5856102"/>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c[8]</a:t>
            </a:r>
            <a:endParaRPr lang="zh-CN" altLang="en-US" dirty="0">
              <a:latin typeface="Arial" panose="020B0604020202020204" pitchFamily="34" charset="0"/>
              <a:ea typeface="宋体" panose="02010600030101010101" pitchFamily="2" charset="-122"/>
            </a:endParaRPr>
          </a:p>
        </p:txBody>
      </p:sp>
      <p:sp>
        <p:nvSpPr>
          <p:cNvPr id="74" name="矩形 73"/>
          <p:cNvSpPr/>
          <p:nvPr/>
        </p:nvSpPr>
        <p:spPr bwMode="auto">
          <a:xfrm>
            <a:off x="6243654" y="5852458"/>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c[6]</a:t>
            </a:r>
            <a:endParaRPr lang="zh-CN" altLang="en-US" dirty="0">
              <a:latin typeface="Arial" panose="020B0604020202020204" pitchFamily="34" charset="0"/>
              <a:ea typeface="宋体" panose="02010600030101010101" pitchFamily="2" charset="-122"/>
            </a:endParaRPr>
          </a:p>
        </p:txBody>
      </p:sp>
      <p:sp>
        <p:nvSpPr>
          <p:cNvPr id="78" name="矩形 77"/>
          <p:cNvSpPr/>
          <p:nvPr/>
        </p:nvSpPr>
        <p:spPr bwMode="auto">
          <a:xfrm>
            <a:off x="6246306" y="5352407"/>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c[2]</a:t>
            </a:r>
            <a:endParaRPr lang="zh-CN" altLang="en-US" dirty="0">
              <a:latin typeface="Arial" panose="020B0604020202020204" pitchFamily="34" charset="0"/>
              <a:ea typeface="宋体" panose="02010600030101010101" pitchFamily="2" charset="-122"/>
            </a:endParaRPr>
          </a:p>
        </p:txBody>
      </p:sp>
      <p:sp>
        <p:nvSpPr>
          <p:cNvPr id="77" name="矩形 76"/>
          <p:cNvSpPr/>
          <p:nvPr/>
        </p:nvSpPr>
        <p:spPr bwMode="auto">
          <a:xfrm>
            <a:off x="6899148" y="5350195"/>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c[3]</a:t>
            </a:r>
            <a:endParaRPr lang="zh-CN" altLang="en-US" dirty="0">
              <a:latin typeface="Arial" panose="020B0604020202020204" pitchFamily="34" charset="0"/>
              <a:ea typeface="宋体" panose="02010600030101010101" pitchFamily="2" charset="-122"/>
            </a:endParaRPr>
          </a:p>
        </p:txBody>
      </p:sp>
      <p:sp>
        <p:nvSpPr>
          <p:cNvPr id="76" name="矩形 75"/>
          <p:cNvSpPr/>
          <p:nvPr/>
        </p:nvSpPr>
        <p:spPr bwMode="auto">
          <a:xfrm>
            <a:off x="7566672" y="5344149"/>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c[4]</a:t>
            </a:r>
            <a:endParaRPr lang="zh-CN" altLang="en-US" dirty="0">
              <a:latin typeface="Arial" panose="020B0604020202020204" pitchFamily="34" charset="0"/>
              <a:ea typeface="宋体" panose="02010600030101010101" pitchFamily="2" charset="-122"/>
            </a:endParaRPr>
          </a:p>
        </p:txBody>
      </p:sp>
      <p:sp>
        <p:nvSpPr>
          <p:cNvPr id="75" name="矩形 74"/>
          <p:cNvSpPr/>
          <p:nvPr/>
        </p:nvSpPr>
        <p:spPr bwMode="auto">
          <a:xfrm>
            <a:off x="8221436" y="5344717"/>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c[5]</a:t>
            </a:r>
            <a:endParaRPr lang="zh-CN" altLang="en-US" dirty="0">
              <a:latin typeface="Arial" panose="020B0604020202020204" pitchFamily="34" charset="0"/>
              <a:ea typeface="宋体" panose="02010600030101010101" pitchFamily="2" charset="-122"/>
            </a:endParaRPr>
          </a:p>
        </p:txBody>
      </p:sp>
      <p:sp>
        <p:nvSpPr>
          <p:cNvPr id="71" name="矩形 70"/>
          <p:cNvSpPr/>
          <p:nvPr/>
        </p:nvSpPr>
        <p:spPr bwMode="auto">
          <a:xfrm>
            <a:off x="8220863" y="5850319"/>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c[9]</a:t>
            </a:r>
            <a:endParaRPr lang="zh-CN" altLang="en-US" dirty="0">
              <a:latin typeface="Arial" panose="020B0604020202020204" pitchFamily="34" charset="0"/>
              <a:ea typeface="宋体" panose="02010600030101010101" pitchFamily="2" charset="-122"/>
            </a:endParaRPr>
          </a:p>
        </p:txBody>
      </p:sp>
      <p:sp>
        <p:nvSpPr>
          <p:cNvPr id="73" name="矩形 72"/>
          <p:cNvSpPr/>
          <p:nvPr/>
        </p:nvSpPr>
        <p:spPr bwMode="auto">
          <a:xfrm>
            <a:off x="6900071" y="5855650"/>
            <a:ext cx="663159" cy="507651"/>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c[7]</a:t>
            </a:r>
            <a:endParaRPr lang="zh-CN" altLang="en-US" dirty="0">
              <a:latin typeface="Arial" panose="020B0604020202020204" pitchFamily="34" charset="0"/>
              <a:ea typeface="宋体" panose="02010600030101010101" pitchFamily="2" charset="-122"/>
            </a:endParaRPr>
          </a:p>
        </p:txBody>
      </p:sp>
      <p:sp>
        <p:nvSpPr>
          <p:cNvPr id="67" name="矩形 66"/>
          <p:cNvSpPr/>
          <p:nvPr/>
        </p:nvSpPr>
        <p:spPr bwMode="auto">
          <a:xfrm>
            <a:off x="6897503" y="4354724"/>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b[9]</a:t>
            </a:r>
            <a:endParaRPr lang="zh-CN" altLang="en-US" dirty="0">
              <a:latin typeface="Arial" panose="020B0604020202020204" pitchFamily="34" charset="0"/>
              <a:ea typeface="宋体" panose="02010600030101010101" pitchFamily="2" charset="-122"/>
            </a:endParaRPr>
          </a:p>
        </p:txBody>
      </p:sp>
      <p:sp>
        <p:nvSpPr>
          <p:cNvPr id="63" name="矩形 62"/>
          <p:cNvSpPr/>
          <p:nvPr/>
        </p:nvSpPr>
        <p:spPr bwMode="auto">
          <a:xfrm>
            <a:off x="6903863" y="3867440"/>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b[5]</a:t>
            </a:r>
            <a:endParaRPr lang="zh-CN" altLang="en-US" dirty="0">
              <a:latin typeface="Arial" panose="020B0604020202020204" pitchFamily="34" charset="0"/>
              <a:ea typeface="宋体" panose="02010600030101010101" pitchFamily="2" charset="-122"/>
            </a:endParaRPr>
          </a:p>
        </p:txBody>
      </p:sp>
      <p:sp>
        <p:nvSpPr>
          <p:cNvPr id="68" name="矩形 67"/>
          <p:cNvSpPr/>
          <p:nvPr/>
        </p:nvSpPr>
        <p:spPr bwMode="auto">
          <a:xfrm>
            <a:off x="6244618" y="4356927"/>
            <a:ext cx="666650" cy="479256"/>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r>
              <a:rPr lang="en-US" altLang="zh-CN" dirty="0">
                <a:latin typeface="Arial" panose="020B0604020202020204" pitchFamily="34" charset="0"/>
                <a:ea typeface="宋体" panose="02010600030101010101" pitchFamily="2" charset="-122"/>
              </a:rPr>
              <a:t>b[8]</a:t>
            </a:r>
            <a:endParaRPr lang="zh-CN" altLang="en-US"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18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fade">
                                      <p:cBhvr>
                                        <p:cTn id="18" dur="500"/>
                                        <p:tgtEl>
                                          <p:spTgt spid="5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500"/>
                                        <p:tgtEl>
                                          <p:spTgt spid="6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fade">
                                      <p:cBhvr>
                                        <p:cTn id="30" dur="500"/>
                                        <p:tgtEl>
                                          <p:spTgt spid="6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fade">
                                      <p:cBhvr>
                                        <p:cTn id="33" dur="500"/>
                                        <p:tgtEl>
                                          <p:spTgt spid="6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5"/>
                                        </p:tgtEl>
                                        <p:attrNameLst>
                                          <p:attrName>style.visibility</p:attrName>
                                        </p:attrNameLst>
                                      </p:cBhvr>
                                      <p:to>
                                        <p:strVal val="visible"/>
                                      </p:to>
                                    </p:set>
                                    <p:animEffect transition="in" filter="fade">
                                      <p:cBhvr>
                                        <p:cTn id="36" dur="500"/>
                                        <p:tgtEl>
                                          <p:spTgt spid="6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animEffect transition="in" filter="fade">
                                      <p:cBhvr>
                                        <p:cTn id="45" dur="500"/>
                                        <p:tgtEl>
                                          <p:spTgt spid="6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fade">
                                      <p:cBhvr>
                                        <p:cTn id="48" dur="500"/>
                                        <p:tgtEl>
                                          <p:spTgt spid="69"/>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500"/>
                                        <p:tgtEl>
                                          <p:spTgt spid="71"/>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fade">
                                      <p:cBhvr>
                                        <p:cTn id="60" dur="500"/>
                                        <p:tgtEl>
                                          <p:spTgt spid="7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5"/>
                                        </p:tgtEl>
                                        <p:attrNameLst>
                                          <p:attrName>style.visibility</p:attrName>
                                        </p:attrNameLst>
                                      </p:cBhvr>
                                      <p:to>
                                        <p:strVal val="visible"/>
                                      </p:to>
                                    </p:set>
                                    <p:animEffect transition="in" filter="fade">
                                      <p:cBhvr>
                                        <p:cTn id="66" dur="500"/>
                                        <p:tgtEl>
                                          <p:spTgt spid="7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Effect transition="in" filter="fade">
                                      <p:cBhvr>
                                        <p:cTn id="69" dur="500"/>
                                        <p:tgtEl>
                                          <p:spTgt spid="7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500"/>
                                        <p:tgtEl>
                                          <p:spTgt spid="7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9" grpId="0" animBg="1"/>
      <p:bldP spid="40" grpId="0" animBg="1"/>
      <p:bldP spid="59" grpId="0" animBg="1"/>
      <p:bldP spid="60" grpId="0" animBg="1"/>
      <p:bldP spid="61" grpId="0" animBg="1"/>
      <p:bldP spid="62" grpId="0" animBg="1"/>
      <p:bldP spid="64" grpId="0" animBg="1"/>
      <p:bldP spid="65" grpId="0" animBg="1"/>
      <p:bldP spid="66" grpId="0" animBg="1"/>
      <p:bldP spid="69" grpId="0" animBg="1"/>
      <p:bldP spid="70" grpId="0" animBg="1"/>
      <p:bldP spid="72" grpId="0" animBg="1"/>
      <p:bldP spid="74" grpId="0" animBg="1"/>
      <p:bldP spid="78" grpId="0" animBg="1"/>
      <p:bldP spid="77" grpId="0" animBg="1"/>
      <p:bldP spid="76" grpId="0" animBg="1"/>
      <p:bldP spid="75" grpId="0" animBg="1"/>
      <p:bldP spid="71" grpId="0" animBg="1"/>
      <p:bldP spid="73" grpId="0" animBg="1"/>
      <p:bldP spid="67" grpId="0" animBg="1"/>
      <p:bldP spid="63" grpId="0" animBg="1"/>
      <p:bldP spid="6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指针与</a:t>
            </a:r>
            <a:r>
              <a:rPr lang="en-US" altLang="zh-CN" dirty="0"/>
              <a:t>free</a:t>
            </a:r>
            <a:endParaRPr lang="zh-CN" altLang="en-US" dirty="0"/>
          </a:p>
        </p:txBody>
      </p:sp>
      <p:sp>
        <p:nvSpPr>
          <p:cNvPr id="3" name="内容占位符 2"/>
          <p:cNvSpPr>
            <a:spLocks noGrp="1"/>
          </p:cNvSpPr>
          <p:nvPr>
            <p:ph idx="1"/>
          </p:nvPr>
        </p:nvSpPr>
        <p:spPr/>
        <p:txBody>
          <a:bodyPr/>
          <a:lstStyle/>
          <a:p>
            <a:r>
              <a:rPr lang="zh-CN" altLang="en-US" dirty="0"/>
              <a:t>内存空间释放</a:t>
            </a:r>
            <a:endParaRPr lang="en-US" altLang="zh-CN" dirty="0"/>
          </a:p>
          <a:p>
            <a:pPr marL="0" indent="0">
              <a:buNone/>
            </a:pPr>
            <a:r>
              <a:rPr lang="en-US" altLang="zh-CN" dirty="0"/>
              <a:t>   </a:t>
            </a:r>
            <a:endParaRPr lang="en-US" altLang="zh-CN" sz="2400" dirty="0"/>
          </a:p>
          <a:p>
            <a:pPr marL="0" indent="0">
              <a:buNone/>
            </a:pPr>
            <a:r>
              <a:rPr lang="en-US" altLang="zh-CN" sz="2400" dirty="0"/>
              <a:t>   </a:t>
            </a:r>
            <a:r>
              <a:rPr lang="en-US" altLang="zh-CN" sz="2400" dirty="0" err="1"/>
              <a:t>int</a:t>
            </a:r>
            <a:r>
              <a:rPr lang="en-US" altLang="zh-CN" sz="2400" dirty="0"/>
              <a:t> *b; </a:t>
            </a:r>
          </a:p>
          <a:p>
            <a:pPr marL="0" indent="0">
              <a:buNone/>
            </a:pPr>
            <a:r>
              <a:rPr lang="en-US" altLang="zh-CN" sz="2400" dirty="0"/>
              <a:t>   b=(</a:t>
            </a:r>
            <a:r>
              <a:rPr lang="en-US" altLang="zh-CN" sz="2400" dirty="0" err="1"/>
              <a:t>int</a:t>
            </a:r>
            <a:r>
              <a:rPr lang="en-US" altLang="zh-CN" sz="2400" dirty="0"/>
              <a:t> *)</a:t>
            </a:r>
            <a:r>
              <a:rPr lang="en-US" altLang="zh-CN" sz="2400" dirty="0" err="1"/>
              <a:t>malloc</a:t>
            </a:r>
            <a:r>
              <a:rPr lang="en-US" altLang="zh-CN" sz="2400" dirty="0"/>
              <a:t>(</a:t>
            </a:r>
            <a:r>
              <a:rPr lang="en-US" altLang="zh-CN" sz="2400" dirty="0" err="1"/>
              <a:t>sizeof</a:t>
            </a:r>
            <a:r>
              <a:rPr lang="en-US" altLang="zh-CN" sz="2400" dirty="0"/>
              <a:t>(</a:t>
            </a:r>
            <a:r>
              <a:rPr lang="en-US" altLang="zh-CN" sz="2400" dirty="0" err="1"/>
              <a:t>int</a:t>
            </a:r>
            <a:r>
              <a:rPr lang="en-US" altLang="zh-CN" sz="2400" dirty="0"/>
              <a:t>));</a:t>
            </a:r>
          </a:p>
          <a:p>
            <a:pPr marL="0" indent="0">
              <a:buNone/>
            </a:pPr>
            <a:r>
              <a:rPr lang="en-US" altLang="zh-CN" sz="2400" dirty="0"/>
              <a:t>   </a:t>
            </a:r>
            <a:r>
              <a:rPr lang="zh-CN" altLang="en-US" sz="2400" dirty="0"/>
              <a:t>*</a:t>
            </a:r>
            <a:r>
              <a:rPr lang="en-US" altLang="zh-CN" sz="2400" dirty="0"/>
              <a:t>b=10;</a:t>
            </a:r>
          </a:p>
          <a:p>
            <a:pPr marL="0" indent="0">
              <a:buNone/>
            </a:pPr>
            <a:r>
              <a:rPr lang="en-US" altLang="zh-CN" sz="2400" dirty="0"/>
              <a:t>   free(b);</a:t>
            </a:r>
          </a:p>
          <a:p>
            <a:pPr marL="0" indent="0">
              <a:buNone/>
            </a:pPr>
            <a:endParaRPr lang="en-US" altLang="zh-CN" sz="2400" dirty="0"/>
          </a:p>
          <a:p>
            <a:pPr marL="0" indent="0">
              <a:buNone/>
            </a:pPr>
            <a:r>
              <a:rPr lang="en-US" altLang="zh-CN" sz="2400" dirty="0"/>
              <a:t>   free(b)</a:t>
            </a:r>
            <a:r>
              <a:rPr lang="zh-CN" altLang="en-US" sz="2400" dirty="0"/>
              <a:t>释放了谁？</a:t>
            </a:r>
          </a:p>
          <a:p>
            <a:endParaRPr lang="zh-CN" altLang="en-US" dirty="0"/>
          </a:p>
        </p:txBody>
      </p:sp>
      <p:sp>
        <p:nvSpPr>
          <p:cNvPr id="4" name="矩形 3"/>
          <p:cNvSpPr/>
          <p:nvPr/>
        </p:nvSpPr>
        <p:spPr bwMode="auto">
          <a:xfrm>
            <a:off x="6372296" y="3374367"/>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bwMode="auto">
          <a:xfrm>
            <a:off x="6371423" y="4363475"/>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nvSpPr>
        <p:spPr bwMode="auto">
          <a:xfrm>
            <a:off x="6372296" y="2365270"/>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bwMode="auto">
          <a:xfrm>
            <a:off x="6372296" y="1861893"/>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p:cNvSpPr txBox="1"/>
          <p:nvPr/>
        </p:nvSpPr>
        <p:spPr>
          <a:xfrm>
            <a:off x="6922141" y="1341438"/>
            <a:ext cx="697627" cy="400110"/>
          </a:xfrm>
          <a:prstGeom prst="rect">
            <a:avLst/>
          </a:prstGeom>
          <a:no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内存</a:t>
            </a:r>
          </a:p>
        </p:txBody>
      </p:sp>
      <p:sp>
        <p:nvSpPr>
          <p:cNvPr id="10" name="矩形 9"/>
          <p:cNvSpPr/>
          <p:nvPr/>
        </p:nvSpPr>
        <p:spPr bwMode="auto">
          <a:xfrm>
            <a:off x="6372296" y="3369126"/>
            <a:ext cx="2045446" cy="501445"/>
          </a:xfrm>
          <a:prstGeom prst="rect">
            <a:avLst/>
          </a:prstGeom>
          <a:solidFill>
            <a:srgbClr val="85EB9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 name="矩形 10"/>
          <p:cNvSpPr/>
          <p:nvPr/>
        </p:nvSpPr>
        <p:spPr bwMode="auto">
          <a:xfrm>
            <a:off x="6372296" y="5364021"/>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endParaRPr lang="zh-CN" altLang="en-US">
              <a:latin typeface="Arial" panose="020B0604020202020204" pitchFamily="34" charset="0"/>
              <a:ea typeface="宋体" panose="02010600030101010101" pitchFamily="2" charset="-122"/>
            </a:endParaRPr>
          </a:p>
        </p:txBody>
      </p:sp>
      <p:sp>
        <p:nvSpPr>
          <p:cNvPr id="12" name="矩形 11"/>
          <p:cNvSpPr/>
          <p:nvPr/>
        </p:nvSpPr>
        <p:spPr bwMode="auto">
          <a:xfrm>
            <a:off x="6372296" y="4359200"/>
            <a:ext cx="2045446" cy="50144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r>
              <a:rPr lang="en-US" altLang="zh-CN" dirty="0">
                <a:latin typeface="Arial" panose="020B0604020202020204" pitchFamily="34" charset="0"/>
                <a:ea typeface="宋体" panose="02010600030101010101" pitchFamily="2" charset="-122"/>
              </a:rPr>
              <a:t>4</a:t>
            </a:r>
            <a:endParaRPr lang="zh-CN" altLang="en-US" dirty="0">
              <a:latin typeface="Arial" panose="020B0604020202020204" pitchFamily="34" charset="0"/>
              <a:ea typeface="宋体" panose="02010600030101010101" pitchFamily="2" charset="-122"/>
            </a:endParaRPr>
          </a:p>
        </p:txBody>
      </p:sp>
      <p:sp>
        <p:nvSpPr>
          <p:cNvPr id="13" name="矩形 12"/>
          <p:cNvSpPr/>
          <p:nvPr/>
        </p:nvSpPr>
        <p:spPr bwMode="auto">
          <a:xfrm>
            <a:off x="6372296" y="3856789"/>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4" name="矩形 13"/>
          <p:cNvSpPr/>
          <p:nvPr/>
        </p:nvSpPr>
        <p:spPr bwMode="auto">
          <a:xfrm>
            <a:off x="6372296" y="2866715"/>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5" name="矩形 14"/>
          <p:cNvSpPr/>
          <p:nvPr/>
        </p:nvSpPr>
        <p:spPr bwMode="auto">
          <a:xfrm>
            <a:off x="6372296" y="4861611"/>
            <a:ext cx="2045446" cy="501445"/>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4572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7" name="文本框 16"/>
          <p:cNvSpPr txBox="1"/>
          <p:nvPr/>
        </p:nvSpPr>
        <p:spPr>
          <a:xfrm>
            <a:off x="5857265" y="4416988"/>
            <a:ext cx="455574" cy="400110"/>
          </a:xfrm>
          <a:prstGeom prst="rect">
            <a:avLst/>
          </a:prstGeom>
          <a:solidFill>
            <a:srgbClr val="FFC000"/>
          </a:solidFill>
        </p:spPr>
        <p:txBody>
          <a:bodyPr wrap="none" rtlCol="0">
            <a:spAutoFit/>
          </a:bodyPr>
          <a:lstStyle/>
          <a:p>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b</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5925505" y="3402087"/>
            <a:ext cx="343364" cy="400110"/>
          </a:xfrm>
          <a:prstGeom prst="rect">
            <a:avLst/>
          </a:prstGeom>
          <a:solidFill>
            <a:srgbClr val="FFC000"/>
          </a:solidFill>
        </p:spPr>
        <p:txBody>
          <a:bodyPr wrap="none" rtlCol="0">
            <a:spAutoFit/>
          </a:bodyPr>
          <a:lstStyle/>
          <a:p>
            <a:r>
              <a:rPr lang="en-US" altLang="zh-CN" sz="2000" dirty="0">
                <a:latin typeface="华文中宋" panose="02010600040101010101" pitchFamily="2" charset="-122"/>
                <a:ea typeface="华文中宋" panose="02010600040101010101" pitchFamily="2" charset="-122"/>
              </a:rPr>
              <a:t>b</a:t>
            </a:r>
            <a:endParaRPr lang="zh-CN" altLang="en-US" sz="2000" dirty="0">
              <a:latin typeface="华文中宋" panose="02010600040101010101" pitchFamily="2" charset="-122"/>
              <a:ea typeface="华文中宋" panose="02010600040101010101" pitchFamily="2" charset="-122"/>
            </a:endParaRPr>
          </a:p>
        </p:txBody>
      </p:sp>
      <p:cxnSp>
        <p:nvCxnSpPr>
          <p:cNvPr id="19" name="直接连接符 18"/>
          <p:cNvCxnSpPr/>
          <p:nvPr/>
        </p:nvCxnSpPr>
        <p:spPr bwMode="auto">
          <a:xfrm>
            <a:off x="7619768" y="3656251"/>
            <a:ext cx="1146407"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8766175" y="3656251"/>
            <a:ext cx="0" cy="953671"/>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flipH="1">
            <a:off x="8393321" y="4620252"/>
            <a:ext cx="372854"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bwMode="auto">
          <a:xfrm>
            <a:off x="6369355" y="4347750"/>
            <a:ext cx="2045446" cy="501445"/>
          </a:xfrm>
          <a:prstGeom prst="rect">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algn="ctr" eaLnBrk="1" hangingPunct="1">
              <a:buFont typeface="Arial" panose="020B0604020202020204" pitchFamily="34" charset="0"/>
              <a:buNone/>
            </a:pPr>
            <a:r>
              <a:rPr lang="en-US" altLang="zh-CN" dirty="0">
                <a:latin typeface="Arial" panose="020B0604020202020204" pitchFamily="34" charset="0"/>
                <a:ea typeface="宋体" panose="02010600030101010101" pitchFamily="2" charset="-122"/>
              </a:rPr>
              <a:t>10</a:t>
            </a:r>
            <a:endParaRPr lang="zh-CN" altLang="en-US"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2062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7" grpId="0" animBg="1"/>
      <p:bldP spid="18" grpId="0" animBg="1"/>
      <p:bldP spid="2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45976"/>
            <a:ext cx="8153400" cy="395411"/>
          </a:xfrm>
        </p:spPr>
        <p:txBody>
          <a:bodyPr/>
          <a:lstStyle/>
          <a:p>
            <a:r>
              <a:rPr lang="zh-CN" altLang="en-US" dirty="0"/>
              <a:t>容易出错的指针</a:t>
            </a:r>
            <a:br>
              <a:rPr lang="en-US" altLang="zh-CN" dirty="0"/>
            </a:br>
            <a:endParaRPr lang="zh-CN" altLang="en-US" dirty="0"/>
          </a:p>
        </p:txBody>
      </p:sp>
      <p:sp>
        <p:nvSpPr>
          <p:cNvPr id="4" name="矩形 3"/>
          <p:cNvSpPr/>
          <p:nvPr/>
        </p:nvSpPr>
        <p:spPr>
          <a:xfrm>
            <a:off x="344129" y="3276558"/>
            <a:ext cx="4183626" cy="2554545"/>
          </a:xfrm>
          <a:prstGeom prst="rect">
            <a:avLst/>
          </a:prstGeom>
          <a:solidFill>
            <a:schemeClr val="tx1">
              <a:lumMod val="20000"/>
              <a:lumOff val="80000"/>
            </a:schemeClr>
          </a:solidFill>
        </p:spPr>
        <p:txBody>
          <a:bodyPr wrap="square">
            <a:spAutoFit/>
          </a:bodyPr>
          <a:lstStyle/>
          <a:p>
            <a:pPr marL="0" indent="0">
              <a:buNone/>
            </a:pP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a:t>
            </a: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malloc</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sizeof</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a:t>
            </a:r>
          </a:p>
          <a:p>
            <a:pPr marL="0" indent="0">
              <a:buNone/>
            </a:pP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*b=(</a:t>
            </a: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t>
            </a:r>
            <a:r>
              <a:rPr lang="en-US" altLang="zh-CN" sz="2000" dirty="0" err="1">
                <a:latin typeface="华文中宋" panose="02010600040101010101" pitchFamily="2" charset="-122"/>
                <a:ea typeface="华文中宋" panose="02010600040101010101" pitchFamily="2" charset="-122"/>
              </a:rPr>
              <a:t>malloc</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sizeof</a:t>
            </a:r>
            <a:r>
              <a:rPr lang="en-US" altLang="zh-CN" sz="2000" dirty="0">
                <a:latin typeface="华文中宋" panose="02010600040101010101" pitchFamily="2" charset="-122"/>
                <a:ea typeface="华文中宋" panose="02010600040101010101" pitchFamily="2" charset="-122"/>
              </a:rPr>
              <a:t>(</a:t>
            </a: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t>
            </a:r>
          </a:p>
          <a:p>
            <a:pPr marL="0" indent="0">
              <a:buNone/>
            </a:pPr>
            <a:r>
              <a:rPr lang="en-US" altLang="zh-CN" sz="2000" dirty="0">
                <a:latin typeface="华文中宋" panose="02010600040101010101" pitchFamily="2" charset="-122"/>
                <a:ea typeface="华文中宋" panose="02010600040101010101" pitchFamily="2" charset="-122"/>
              </a:rPr>
              <a:t>*a=10;</a:t>
            </a:r>
          </a:p>
          <a:p>
            <a:pPr marL="0" indent="0">
              <a:buNone/>
            </a:pPr>
            <a:r>
              <a:rPr lang="en-US" altLang="zh-CN" sz="2000" dirty="0">
                <a:latin typeface="华文中宋" panose="02010600040101010101" pitchFamily="2" charset="-122"/>
                <a:ea typeface="华文中宋" panose="02010600040101010101" pitchFamily="2" charset="-122"/>
              </a:rPr>
              <a:t>*b=20;</a:t>
            </a:r>
          </a:p>
          <a:p>
            <a:pPr marL="0" indent="0">
              <a:buNone/>
            </a:pPr>
            <a:r>
              <a:rPr lang="en-US" altLang="zh-CN" sz="2000" dirty="0">
                <a:latin typeface="华文中宋" panose="02010600040101010101" pitchFamily="2" charset="-122"/>
                <a:ea typeface="华文中宋" panose="02010600040101010101" pitchFamily="2" charset="-122"/>
              </a:rPr>
              <a:t>a=b;</a:t>
            </a:r>
          </a:p>
          <a:p>
            <a:pPr marL="0" indent="0">
              <a:buNone/>
            </a:pPr>
            <a:r>
              <a:rPr lang="en-US" altLang="zh-CN" sz="2000" dirty="0">
                <a:latin typeface="华文中宋" panose="02010600040101010101" pitchFamily="2" charset="-122"/>
                <a:ea typeface="华文中宋" panose="02010600040101010101" pitchFamily="2" charset="-122"/>
              </a:rPr>
              <a:t>//?*a,*b</a:t>
            </a:r>
          </a:p>
          <a:p>
            <a:pPr marL="0" indent="0">
              <a:buNone/>
            </a:pPr>
            <a:r>
              <a:rPr lang="en-US" altLang="zh-CN" sz="2000" dirty="0">
                <a:latin typeface="华文中宋" panose="02010600040101010101" pitchFamily="2" charset="-122"/>
                <a:ea typeface="华文中宋" panose="02010600040101010101" pitchFamily="2" charset="-122"/>
              </a:rPr>
              <a:t>free(a);</a:t>
            </a:r>
          </a:p>
          <a:p>
            <a:pPr marL="0" indent="0">
              <a:buNone/>
            </a:pPr>
            <a:r>
              <a:rPr lang="en-US" altLang="zh-CN" sz="2000" dirty="0">
                <a:latin typeface="华文中宋" panose="02010600040101010101" pitchFamily="2" charset="-122"/>
                <a:ea typeface="华文中宋" panose="02010600040101010101" pitchFamily="2" charset="-122"/>
              </a:rPr>
              <a:t>free(b);</a:t>
            </a:r>
          </a:p>
        </p:txBody>
      </p:sp>
      <p:sp>
        <p:nvSpPr>
          <p:cNvPr id="5" name="矩形 4"/>
          <p:cNvSpPr/>
          <p:nvPr/>
        </p:nvSpPr>
        <p:spPr>
          <a:xfrm>
            <a:off x="344129" y="2012413"/>
            <a:ext cx="4183626" cy="1015663"/>
          </a:xfrm>
          <a:prstGeom prst="rect">
            <a:avLst/>
          </a:prstGeom>
          <a:solidFill>
            <a:schemeClr val="tx1">
              <a:lumMod val="20000"/>
              <a:lumOff val="80000"/>
            </a:schemeClr>
          </a:solidFill>
        </p:spPr>
        <p:txBody>
          <a:bodyPr wrap="square">
            <a:spAutoFit/>
          </a:bodyPr>
          <a:lstStyle/>
          <a:p>
            <a:pPr marL="0" indent="0">
              <a:buNone/>
            </a:pP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a=10;</a:t>
            </a:r>
          </a:p>
          <a:p>
            <a:pPr marL="0" indent="0">
              <a:buNone/>
            </a:pPr>
            <a:r>
              <a:rPr lang="en-US" altLang="zh-CN" sz="2000" dirty="0" err="1">
                <a:latin typeface="华文中宋" panose="02010600040101010101" pitchFamily="2" charset="-122"/>
                <a:ea typeface="华文中宋" panose="02010600040101010101" pitchFamily="2" charset="-122"/>
              </a:rPr>
              <a:t>int</a:t>
            </a:r>
            <a:r>
              <a:rPr lang="en-US" altLang="zh-CN" sz="2000" dirty="0">
                <a:latin typeface="华文中宋" panose="02010600040101010101" pitchFamily="2" charset="-122"/>
                <a:ea typeface="华文中宋" panose="02010600040101010101" pitchFamily="2" charset="-122"/>
              </a:rPr>
              <a:t> *b=&amp;a; </a:t>
            </a:r>
          </a:p>
          <a:p>
            <a:pPr marL="0" indent="0">
              <a:buNone/>
            </a:pPr>
            <a:r>
              <a:rPr lang="en-US" altLang="zh-CN" sz="2000" dirty="0">
                <a:latin typeface="华文中宋" panose="02010600040101010101" pitchFamily="2" charset="-122"/>
                <a:ea typeface="华文中宋" panose="02010600040101010101" pitchFamily="2" charset="-122"/>
              </a:rPr>
              <a:t>free(b);</a:t>
            </a:r>
          </a:p>
        </p:txBody>
      </p:sp>
      <p:sp>
        <p:nvSpPr>
          <p:cNvPr id="7" name="文本框 6"/>
          <p:cNvSpPr txBox="1"/>
          <p:nvPr/>
        </p:nvSpPr>
        <p:spPr>
          <a:xfrm>
            <a:off x="4841603" y="2302034"/>
            <a:ext cx="3921397" cy="649594"/>
          </a:xfrm>
          <a:prstGeom prst="rect">
            <a:avLst/>
          </a:prstGeom>
          <a:solidFill>
            <a:srgbClr val="FFE697"/>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defTabSz="0">
              <a:lnSpc>
                <a:spcPts val="3000"/>
              </a:lnSpc>
              <a:spcBef>
                <a:spcPts val="700"/>
              </a:spcBef>
              <a:buClr>
                <a:schemeClr val="accent2"/>
              </a:buClr>
              <a:buSzPct val="60000"/>
              <a:buFont typeface="Wingdings" pitchFamily="2" charset="2"/>
              <a:buChar char=""/>
              <a:defRPr sz="2800">
                <a:latin typeface="华文中宋" panose="02010600040101010101" pitchFamily="2" charset="-122"/>
                <a:ea typeface="华文中宋" panose="02010600040101010101" pitchFamily="2" charset="-122"/>
                <a:sym typeface="Tw Cen MT"/>
              </a:defRPr>
            </a:lvl1pPr>
            <a:lvl2pPr marL="639763" indent="-271463" defTabSz="0">
              <a:lnSpc>
                <a:spcPts val="3000"/>
              </a:lnSpc>
              <a:spcBef>
                <a:spcPts val="550"/>
              </a:spcBef>
              <a:buClr>
                <a:schemeClr val="accent1"/>
              </a:buClr>
              <a:buSzPct val="70000"/>
              <a:buFont typeface="Wingdings 2" pitchFamily="18" charset="2"/>
              <a:buChar char=""/>
              <a:defRPr sz="2400">
                <a:latin typeface="华文中宋" panose="02010600040101010101" pitchFamily="2" charset="-122"/>
                <a:ea typeface="华文中宋" panose="02010600040101010101" pitchFamily="2" charset="-122"/>
                <a:sym typeface="Tw Cen MT"/>
              </a:defRPr>
            </a:lvl2pPr>
            <a:lvl3pPr indent="-228600" defTabSz="0">
              <a:lnSpc>
                <a:spcPts val="3000"/>
              </a:lnSpc>
              <a:spcBef>
                <a:spcPts val="500"/>
              </a:spcBef>
              <a:buClr>
                <a:schemeClr val="accent2"/>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3pPr>
            <a:lvl4pPr indent="-228600" defTabSz="0">
              <a:lnSpc>
                <a:spcPts val="3000"/>
              </a:lnSpc>
              <a:spcBef>
                <a:spcPts val="400"/>
              </a:spcBef>
              <a:buClr>
                <a:srgbClr val="A5AB81"/>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4pPr>
            <a:lvl5pPr indent="-228600" defTabSz="0">
              <a:lnSpc>
                <a:spcPts val="3000"/>
              </a:lnSpc>
              <a:spcBef>
                <a:spcPts val="400"/>
              </a:spcBef>
              <a:buClr>
                <a:srgbClr val="D8B25C"/>
              </a:buClr>
              <a:buSzPct val="65000"/>
              <a:buFont typeface="Wingdings" pitchFamily="2" charset="2"/>
              <a:buChar char=""/>
              <a:defRPr sz="2000">
                <a:latin typeface="华文中宋" panose="02010600040101010101" pitchFamily="2" charset="-122"/>
                <a:ea typeface="华文中宋" panose="02010600040101010101" pitchFamily="2" charset="-122"/>
                <a:sym typeface="Tw Cen MT"/>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2400" dirty="0"/>
              <a:t>释放不允许释放的空间</a:t>
            </a:r>
            <a:endParaRPr lang="en-US" altLang="zh-CN" sz="2400" dirty="0"/>
          </a:p>
          <a:p>
            <a:pPr marL="0" indent="0">
              <a:buNone/>
            </a:pPr>
            <a:endParaRPr lang="en-US" altLang="zh-CN" sz="2400" dirty="0"/>
          </a:p>
          <a:p>
            <a:pPr marL="0" indent="0">
              <a:buNone/>
            </a:pPr>
            <a:endParaRPr lang="en-US" altLang="zh-CN" sz="2400" dirty="0"/>
          </a:p>
        </p:txBody>
      </p:sp>
      <p:sp>
        <p:nvSpPr>
          <p:cNvPr id="8" name="文本框 7">
            <a:extLst>
              <a:ext uri="{FF2B5EF4-FFF2-40B4-BE49-F238E27FC236}">
                <a16:creationId xmlns:a16="http://schemas.microsoft.com/office/drawing/2014/main" id="{42FA098A-1014-4CAC-BB6D-A6A8760FDE0F}"/>
              </a:ext>
            </a:extLst>
          </p:cNvPr>
          <p:cNvSpPr txBox="1"/>
          <p:nvPr/>
        </p:nvSpPr>
        <p:spPr>
          <a:xfrm>
            <a:off x="4841603" y="2951628"/>
            <a:ext cx="3924572" cy="3360395"/>
          </a:xfrm>
          <a:prstGeom prst="rect">
            <a:avLst/>
          </a:prstGeom>
          <a:solidFill>
            <a:srgbClr val="FFE697"/>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defTabSz="0">
              <a:lnSpc>
                <a:spcPts val="3000"/>
              </a:lnSpc>
              <a:spcBef>
                <a:spcPts val="700"/>
              </a:spcBef>
              <a:buClr>
                <a:schemeClr val="accent2"/>
              </a:buClr>
              <a:buSzPct val="60000"/>
              <a:buFont typeface="Wingdings" pitchFamily="2" charset="2"/>
              <a:buChar char=""/>
              <a:defRPr sz="2800">
                <a:latin typeface="华文中宋" panose="02010600040101010101" pitchFamily="2" charset="-122"/>
                <a:ea typeface="华文中宋" panose="02010600040101010101" pitchFamily="2" charset="-122"/>
                <a:sym typeface="Tw Cen MT"/>
              </a:defRPr>
            </a:lvl1pPr>
            <a:lvl2pPr marL="639763" indent="-271463" defTabSz="0">
              <a:lnSpc>
                <a:spcPts val="3000"/>
              </a:lnSpc>
              <a:spcBef>
                <a:spcPts val="550"/>
              </a:spcBef>
              <a:buClr>
                <a:schemeClr val="accent1"/>
              </a:buClr>
              <a:buSzPct val="70000"/>
              <a:buFont typeface="Wingdings 2" pitchFamily="18" charset="2"/>
              <a:buChar char=""/>
              <a:defRPr sz="2400">
                <a:latin typeface="华文中宋" panose="02010600040101010101" pitchFamily="2" charset="-122"/>
                <a:ea typeface="华文中宋" panose="02010600040101010101" pitchFamily="2" charset="-122"/>
                <a:sym typeface="Tw Cen MT"/>
              </a:defRPr>
            </a:lvl2pPr>
            <a:lvl3pPr indent="-228600" defTabSz="0">
              <a:lnSpc>
                <a:spcPts val="3000"/>
              </a:lnSpc>
              <a:spcBef>
                <a:spcPts val="500"/>
              </a:spcBef>
              <a:buClr>
                <a:schemeClr val="accent2"/>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3pPr>
            <a:lvl4pPr indent="-228600" defTabSz="0">
              <a:lnSpc>
                <a:spcPts val="3000"/>
              </a:lnSpc>
              <a:spcBef>
                <a:spcPts val="400"/>
              </a:spcBef>
              <a:buClr>
                <a:srgbClr val="A5AB81"/>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4pPr>
            <a:lvl5pPr indent="-228600" defTabSz="0">
              <a:lnSpc>
                <a:spcPts val="3000"/>
              </a:lnSpc>
              <a:spcBef>
                <a:spcPts val="400"/>
              </a:spcBef>
              <a:buClr>
                <a:srgbClr val="D8B25C"/>
              </a:buClr>
              <a:buSzPct val="65000"/>
              <a:buFont typeface="Wingdings" pitchFamily="2" charset="2"/>
              <a:buChar char=""/>
              <a:defRPr sz="2000">
                <a:latin typeface="华文中宋" panose="02010600040101010101" pitchFamily="2" charset="-122"/>
                <a:ea typeface="华文中宋" panose="02010600040101010101" pitchFamily="2" charset="-122"/>
                <a:sym typeface="Tw Cen MT"/>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endParaRPr lang="en-US" altLang="zh-CN" sz="2400" dirty="0"/>
          </a:p>
          <a:p>
            <a:pPr marL="0" indent="0">
              <a:buNone/>
            </a:pPr>
            <a:r>
              <a:rPr lang="zh-CN" altLang="en-US" sz="2400" dirty="0"/>
              <a:t>多次释放同一空间</a:t>
            </a:r>
            <a:endParaRPr lang="en-US" altLang="zh-CN" sz="2400" dirty="0"/>
          </a:p>
          <a:p>
            <a:pPr marL="0" indent="0">
              <a:buNone/>
            </a:pPr>
            <a:r>
              <a:rPr lang="zh-CN" altLang="en-US" sz="2400" dirty="0"/>
              <a:t>内存泄露</a:t>
            </a:r>
            <a:r>
              <a:rPr lang="en-US" altLang="zh-CN" sz="1800" dirty="0">
                <a:solidFill>
                  <a:srgbClr val="1B10FC"/>
                </a:solidFill>
              </a:rPr>
              <a:t>(</a:t>
            </a:r>
            <a:r>
              <a:rPr lang="zh-CN" altLang="en-US" sz="1800" dirty="0">
                <a:solidFill>
                  <a:srgbClr val="1B10FC"/>
                </a:solidFill>
              </a:rPr>
              <a:t>是指程序中己动态分配的堆内存由于某种原因程序未释放或无法释放，造成系统内存的浪费，导致程序运行速度减慢甚至系统崩溃等严重后果</a:t>
            </a:r>
            <a:r>
              <a:rPr lang="en-US" altLang="zh-CN" sz="1800" dirty="0">
                <a:solidFill>
                  <a:srgbClr val="1B10FC"/>
                </a:solidFill>
              </a:rPr>
              <a:t>)</a:t>
            </a:r>
            <a:endParaRPr lang="zh-CN" altLang="en-US" sz="1800" dirty="0">
              <a:solidFill>
                <a:srgbClr val="1B10FC"/>
              </a:solidFill>
            </a:endParaRPr>
          </a:p>
        </p:txBody>
      </p:sp>
      <p:sp>
        <p:nvSpPr>
          <p:cNvPr id="9" name="文本框 8">
            <a:extLst>
              <a:ext uri="{FF2B5EF4-FFF2-40B4-BE49-F238E27FC236}">
                <a16:creationId xmlns:a16="http://schemas.microsoft.com/office/drawing/2014/main" id="{0138F3BF-686E-4FBF-A74E-467ACCB84DC0}"/>
              </a:ext>
            </a:extLst>
          </p:cNvPr>
          <p:cNvSpPr txBox="1"/>
          <p:nvPr/>
        </p:nvSpPr>
        <p:spPr>
          <a:xfrm>
            <a:off x="430775" y="5844222"/>
            <a:ext cx="3270835" cy="649594"/>
          </a:xfrm>
          <a:prstGeom prst="rect">
            <a:avLst/>
          </a:prstGeom>
          <a:solidFill>
            <a:srgbClr val="FFE697"/>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defTabSz="0">
              <a:lnSpc>
                <a:spcPts val="3000"/>
              </a:lnSpc>
              <a:spcBef>
                <a:spcPts val="700"/>
              </a:spcBef>
              <a:buClr>
                <a:schemeClr val="accent2"/>
              </a:buClr>
              <a:buSzPct val="60000"/>
              <a:buFont typeface="Wingdings" pitchFamily="2" charset="2"/>
              <a:buChar char=""/>
              <a:defRPr sz="2800">
                <a:latin typeface="华文中宋" panose="02010600040101010101" pitchFamily="2" charset="-122"/>
                <a:ea typeface="华文中宋" panose="02010600040101010101" pitchFamily="2" charset="-122"/>
                <a:sym typeface="Tw Cen MT"/>
              </a:defRPr>
            </a:lvl1pPr>
            <a:lvl2pPr marL="639763" indent="-271463" defTabSz="0">
              <a:lnSpc>
                <a:spcPts val="3000"/>
              </a:lnSpc>
              <a:spcBef>
                <a:spcPts val="550"/>
              </a:spcBef>
              <a:buClr>
                <a:schemeClr val="accent1"/>
              </a:buClr>
              <a:buSzPct val="70000"/>
              <a:buFont typeface="Wingdings 2" pitchFamily="18" charset="2"/>
              <a:buChar char=""/>
              <a:defRPr sz="2400">
                <a:latin typeface="华文中宋" panose="02010600040101010101" pitchFamily="2" charset="-122"/>
                <a:ea typeface="华文中宋" panose="02010600040101010101" pitchFamily="2" charset="-122"/>
                <a:sym typeface="Tw Cen MT"/>
              </a:defRPr>
            </a:lvl2pPr>
            <a:lvl3pPr indent="-228600" defTabSz="0">
              <a:lnSpc>
                <a:spcPts val="3000"/>
              </a:lnSpc>
              <a:spcBef>
                <a:spcPts val="500"/>
              </a:spcBef>
              <a:buClr>
                <a:schemeClr val="accent2"/>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3pPr>
            <a:lvl4pPr indent="-228600" defTabSz="0">
              <a:lnSpc>
                <a:spcPts val="3000"/>
              </a:lnSpc>
              <a:spcBef>
                <a:spcPts val="400"/>
              </a:spcBef>
              <a:buClr>
                <a:srgbClr val="A5AB81"/>
              </a:buClr>
              <a:buSzPct val="75000"/>
              <a:buFont typeface="Wingdings" pitchFamily="2" charset="2"/>
              <a:buChar char=""/>
              <a:defRPr sz="2000">
                <a:latin typeface="华文中宋" panose="02010600040101010101" pitchFamily="2" charset="-122"/>
                <a:ea typeface="华文中宋" panose="02010600040101010101" pitchFamily="2" charset="-122"/>
                <a:sym typeface="Tw Cen MT"/>
              </a:defRPr>
            </a:lvl4pPr>
            <a:lvl5pPr indent="-228600" defTabSz="0">
              <a:lnSpc>
                <a:spcPts val="3000"/>
              </a:lnSpc>
              <a:spcBef>
                <a:spcPts val="400"/>
              </a:spcBef>
              <a:buClr>
                <a:srgbClr val="D8B25C"/>
              </a:buClr>
              <a:buSzPct val="65000"/>
              <a:buFont typeface="Wingdings" pitchFamily="2" charset="2"/>
              <a:buChar char=""/>
              <a:defRPr sz="2000">
                <a:latin typeface="华文中宋" panose="02010600040101010101" pitchFamily="2" charset="-122"/>
                <a:ea typeface="华文中宋" panose="02010600040101010101" pitchFamily="2" charset="-122"/>
                <a:sym typeface="Tw Cen MT"/>
              </a:defRPr>
            </a:lvl5pPr>
            <a:lvl6pPr marL="2514600" indent="-228600">
              <a:lnSpc>
                <a:spcPct val="90000"/>
              </a:lnSpc>
              <a:spcBef>
                <a:spcPts val="500"/>
              </a:spcBef>
              <a:buFont typeface="Arial" panose="020B0604020202020204" pitchFamily="34" charset="0"/>
              <a:buChar char="•"/>
              <a:defRPr sz="1800">
                <a:latin typeface="+mn-lt"/>
                <a:ea typeface="+mn-ea"/>
              </a:defRPr>
            </a:lvl6pPr>
            <a:lvl7pPr marL="2971800" indent="-228600">
              <a:lnSpc>
                <a:spcPct val="90000"/>
              </a:lnSpc>
              <a:spcBef>
                <a:spcPts val="500"/>
              </a:spcBef>
              <a:buFont typeface="Arial" panose="020B0604020202020204" pitchFamily="34" charset="0"/>
              <a:buChar char="•"/>
              <a:defRPr sz="1800">
                <a:latin typeface="+mn-lt"/>
                <a:ea typeface="+mn-ea"/>
              </a:defRPr>
            </a:lvl7pPr>
            <a:lvl8pPr marL="3429000" indent="-228600">
              <a:lnSpc>
                <a:spcPct val="90000"/>
              </a:lnSpc>
              <a:spcBef>
                <a:spcPts val="500"/>
              </a:spcBef>
              <a:buFont typeface="Arial" panose="020B0604020202020204" pitchFamily="34" charset="0"/>
              <a:buChar char="•"/>
              <a:defRPr sz="1800">
                <a:latin typeface="+mn-lt"/>
                <a:ea typeface="+mn-ea"/>
              </a:defRPr>
            </a:lvl8pPr>
            <a:lvl9pPr marL="3886200" indent="-228600">
              <a:lnSpc>
                <a:spcPct val="90000"/>
              </a:lnSpc>
              <a:spcBef>
                <a:spcPts val="500"/>
              </a:spcBef>
              <a:buFont typeface="Arial" panose="020B0604020202020204" pitchFamily="34" charset="0"/>
              <a:buChar char="•"/>
              <a:defRPr sz="1800">
                <a:latin typeface="+mn-lt"/>
                <a:ea typeface="+mn-ea"/>
              </a:defRPr>
            </a:lvl9pPr>
          </a:lstStyle>
          <a:p>
            <a:pPr marL="0" indent="0">
              <a:buNone/>
            </a:pPr>
            <a:r>
              <a:rPr lang="zh-CN" altLang="en-US" sz="2400" dirty="0">
                <a:solidFill>
                  <a:srgbClr val="C00000"/>
                </a:solidFill>
              </a:rPr>
              <a:t>那什么是内存溢出呢？</a:t>
            </a:r>
            <a:endParaRPr lang="en-US" altLang="zh-CN" sz="2400" dirty="0">
              <a:solidFill>
                <a:srgbClr val="C00000"/>
              </a:solidFill>
            </a:endParaRPr>
          </a:p>
          <a:p>
            <a:pPr marL="0" indent="0">
              <a:buNone/>
            </a:pPr>
            <a:endParaRPr lang="en-US" altLang="zh-CN" sz="2400" dirty="0">
              <a:solidFill>
                <a:srgbClr val="C00000"/>
              </a:solidFill>
            </a:endParaRPr>
          </a:p>
          <a:p>
            <a:pPr marL="0" indent="0">
              <a:buNone/>
            </a:pPr>
            <a:endParaRPr lang="en-US" altLang="zh-CN" sz="2400" dirty="0"/>
          </a:p>
        </p:txBody>
      </p:sp>
    </p:spTree>
    <p:extLst>
      <p:ext uri="{BB962C8B-B14F-4D97-AF65-F5344CB8AC3E}">
        <p14:creationId xmlns:p14="http://schemas.microsoft.com/office/powerpoint/2010/main" val="135798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a:t>
            </a:r>
          </a:p>
        </p:txBody>
      </p:sp>
      <p:sp>
        <p:nvSpPr>
          <p:cNvPr id="3" name="内容占位符 2"/>
          <p:cNvSpPr>
            <a:spLocks noGrp="1"/>
          </p:cNvSpPr>
          <p:nvPr>
            <p:ph idx="1"/>
          </p:nvPr>
        </p:nvSpPr>
        <p:spPr>
          <a:xfrm>
            <a:off x="612775" y="1341438"/>
            <a:ext cx="8153400" cy="5139261"/>
          </a:xfrm>
        </p:spPr>
        <p:txBody>
          <a:bodyPr/>
          <a:lstStyle/>
          <a:p>
            <a:pPr marL="274637" lvl="2" indent="0">
              <a:spcBef>
                <a:spcPts val="700"/>
              </a:spcBef>
              <a:buSzPct val="60000"/>
              <a:buNone/>
            </a:pPr>
            <a:r>
              <a:rPr lang="en-US" altLang="zh-CN" dirty="0">
                <a:solidFill>
                  <a:srgbClr val="C00000"/>
                </a:solidFill>
              </a:rPr>
              <a:t>struct  Student1</a:t>
            </a:r>
            <a:r>
              <a:rPr lang="en-US" altLang="zh-CN" dirty="0"/>
              <a:t>{</a:t>
            </a:r>
          </a:p>
          <a:p>
            <a:pPr marL="274637" lvl="2" indent="0">
              <a:spcBef>
                <a:spcPts val="700"/>
              </a:spcBef>
              <a:buSzPct val="60000"/>
              <a:buNone/>
            </a:pPr>
            <a:r>
              <a:rPr lang="en-US" altLang="zh-CN" dirty="0"/>
              <a:t>    char *name; </a:t>
            </a:r>
          </a:p>
          <a:p>
            <a:pPr marL="274637" lvl="2" indent="0">
              <a:spcBef>
                <a:spcPts val="700"/>
              </a:spcBef>
              <a:buSzPct val="60000"/>
              <a:buNone/>
            </a:pPr>
            <a:r>
              <a:rPr lang="en-US" altLang="zh-CN" dirty="0"/>
              <a:t>    </a:t>
            </a:r>
            <a:r>
              <a:rPr lang="en-US" altLang="zh-CN" dirty="0" err="1"/>
              <a:t>int</a:t>
            </a:r>
            <a:r>
              <a:rPr lang="en-US" altLang="zh-CN" dirty="0"/>
              <a:t> </a:t>
            </a:r>
            <a:r>
              <a:rPr lang="en-US" altLang="zh-CN" dirty="0" err="1"/>
              <a:t>num</a:t>
            </a:r>
            <a:r>
              <a:rPr lang="en-US" altLang="zh-CN" dirty="0"/>
              <a:t>[10] </a:t>
            </a:r>
          </a:p>
          <a:p>
            <a:pPr marL="274637" lvl="2" indent="0">
              <a:spcBef>
                <a:spcPts val="700"/>
              </a:spcBef>
              <a:buSzPct val="60000"/>
              <a:buNone/>
            </a:pPr>
            <a:r>
              <a:rPr lang="en-US" altLang="zh-CN" dirty="0"/>
              <a:t>  }</a:t>
            </a:r>
            <a:r>
              <a:rPr lang="zh-CN" altLang="en-US" dirty="0"/>
              <a:t>；</a:t>
            </a:r>
            <a:endParaRPr lang="en-US" altLang="zh-CN" dirty="0"/>
          </a:p>
          <a:p>
            <a:pPr marL="368300" lvl="1" indent="0">
              <a:buNone/>
            </a:pPr>
            <a:r>
              <a:rPr lang="en-US" altLang="zh-CN" sz="2000" dirty="0">
                <a:solidFill>
                  <a:srgbClr val="C00000"/>
                </a:solidFill>
              </a:rPr>
              <a:t>typedef</a:t>
            </a:r>
            <a:r>
              <a:rPr lang="en-US" altLang="zh-CN" sz="2000" dirty="0">
                <a:solidFill>
                  <a:srgbClr val="1B10FC"/>
                </a:solidFill>
              </a:rPr>
              <a:t> struct Student1 </a:t>
            </a:r>
            <a:r>
              <a:rPr lang="en-US" altLang="zh-CN" sz="2000" dirty="0">
                <a:solidFill>
                  <a:srgbClr val="C00000"/>
                </a:solidFill>
              </a:rPr>
              <a:t>Student;</a:t>
            </a:r>
            <a:endParaRPr lang="en-US" altLang="zh-CN" sz="2000" dirty="0"/>
          </a:p>
          <a:p>
            <a:pPr marL="368300" lvl="1" indent="0">
              <a:buNone/>
            </a:pPr>
            <a:r>
              <a:rPr lang="en-US" altLang="zh-CN" sz="2000" dirty="0" err="1">
                <a:solidFill>
                  <a:schemeClr val="bg1">
                    <a:lumMod val="10000"/>
                  </a:schemeClr>
                </a:solidFill>
              </a:rPr>
              <a:t>struct</a:t>
            </a:r>
            <a:r>
              <a:rPr lang="en-US" altLang="zh-CN" sz="2000" dirty="0">
                <a:solidFill>
                  <a:schemeClr val="bg1">
                    <a:lumMod val="10000"/>
                  </a:schemeClr>
                </a:solidFill>
              </a:rPr>
              <a:t> Student1 stu1;</a:t>
            </a:r>
          </a:p>
          <a:p>
            <a:pPr marL="368300" lvl="1" indent="0">
              <a:buNone/>
            </a:pPr>
            <a:r>
              <a:rPr lang="en-US" altLang="zh-CN" sz="2000" dirty="0">
                <a:solidFill>
                  <a:srgbClr val="C00000"/>
                </a:solidFill>
              </a:rPr>
              <a:t>Student st33;</a:t>
            </a:r>
          </a:p>
          <a:p>
            <a:pPr marL="368300" lvl="1" indent="0">
              <a:buNone/>
            </a:pPr>
            <a:endParaRPr lang="en-US" altLang="zh-CN" sz="2000" dirty="0">
              <a:solidFill>
                <a:schemeClr val="bg1">
                  <a:lumMod val="10000"/>
                </a:schemeClr>
              </a:solidFill>
            </a:endParaRPr>
          </a:p>
          <a:p>
            <a:endParaRPr lang="en-US" altLang="zh-CN" dirty="0"/>
          </a:p>
          <a:p>
            <a:endParaRPr lang="zh-CN" altLang="en-US" dirty="0"/>
          </a:p>
        </p:txBody>
      </p:sp>
    </p:spTree>
    <p:extLst>
      <p:ext uri="{BB962C8B-B14F-4D97-AF65-F5344CB8AC3E}">
        <p14:creationId xmlns:p14="http://schemas.microsoft.com/office/powerpoint/2010/main" val="326124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第四个问题</a:t>
            </a:r>
          </a:p>
        </p:txBody>
      </p:sp>
      <p:sp>
        <p:nvSpPr>
          <p:cNvPr id="13" name="内容占位符 2">
            <a:extLst>
              <a:ext uri="{FF2B5EF4-FFF2-40B4-BE49-F238E27FC236}">
                <a16:creationId xmlns:a16="http://schemas.microsoft.com/office/drawing/2014/main" id="{FF0A1C41-9D1A-4089-A348-191648586E55}"/>
              </a:ext>
            </a:extLst>
          </p:cNvPr>
          <p:cNvSpPr>
            <a:spLocks noGrp="1"/>
          </p:cNvSpPr>
          <p:nvPr>
            <p:ph idx="1"/>
          </p:nvPr>
        </p:nvSpPr>
        <p:spPr>
          <a:xfrm>
            <a:off x="1" y="1341604"/>
            <a:ext cx="8763000" cy="1132655"/>
          </a:xfrm>
        </p:spPr>
        <p:txBody>
          <a:bodyPr/>
          <a:lstStyle/>
          <a:p>
            <a:pPr indent="266700" algn="just">
              <a:lnSpc>
                <a:spcPct val="150000"/>
              </a:lnSpc>
            </a:pPr>
            <a:r>
              <a:rPr lang="zh-CN" altLang="en-US" sz="2400" dirty="0"/>
              <a:t>实现两个一元多项式的相加</a:t>
            </a:r>
            <a:endParaRPr lang="zh-CN" altLang="zh-CN" sz="2400" dirty="0"/>
          </a:p>
        </p:txBody>
      </p:sp>
      <p:pic>
        <p:nvPicPr>
          <p:cNvPr id="4" name="图片 3">
            <a:extLst>
              <a:ext uri="{FF2B5EF4-FFF2-40B4-BE49-F238E27FC236}">
                <a16:creationId xmlns:a16="http://schemas.microsoft.com/office/drawing/2014/main" id="{79B7A0CF-9BDE-D5C9-94EB-0B14A897C580}"/>
              </a:ext>
            </a:extLst>
          </p:cNvPr>
          <p:cNvPicPr>
            <a:picLocks noChangeAspect="1"/>
          </p:cNvPicPr>
          <p:nvPr/>
        </p:nvPicPr>
        <p:blipFill>
          <a:blip r:embed="rId2"/>
          <a:stretch>
            <a:fillRect/>
          </a:stretch>
        </p:blipFill>
        <p:spPr>
          <a:xfrm>
            <a:off x="2456330" y="1962078"/>
            <a:ext cx="6241700" cy="787076"/>
          </a:xfrm>
          <a:prstGeom prst="rect">
            <a:avLst/>
          </a:prstGeom>
        </p:spPr>
      </p:pic>
      <p:sp>
        <p:nvSpPr>
          <p:cNvPr id="5" name="内容占位符 2">
            <a:extLst>
              <a:ext uri="{FF2B5EF4-FFF2-40B4-BE49-F238E27FC236}">
                <a16:creationId xmlns:a16="http://schemas.microsoft.com/office/drawing/2014/main" id="{49F39393-EA7B-A7D8-345E-E4166AB61D80}"/>
              </a:ext>
            </a:extLst>
          </p:cNvPr>
          <p:cNvSpPr txBox="1">
            <a:spLocks/>
          </p:cNvSpPr>
          <p:nvPr/>
        </p:nvSpPr>
        <p:spPr bwMode="auto">
          <a:xfrm>
            <a:off x="1" y="2051242"/>
            <a:ext cx="8763000" cy="11326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66700" algn="just">
              <a:lnSpc>
                <a:spcPct val="150000"/>
              </a:lnSpc>
            </a:pPr>
            <a:r>
              <a:rPr lang="zh-CN" altLang="en-US" sz="2400" dirty="0"/>
              <a:t>一元多项式</a:t>
            </a:r>
            <a:endParaRPr lang="zh-CN" altLang="zh-CN" sz="2400" dirty="0"/>
          </a:p>
        </p:txBody>
      </p:sp>
      <p:sp>
        <p:nvSpPr>
          <p:cNvPr id="6" name="内容占位符 2">
            <a:extLst>
              <a:ext uri="{FF2B5EF4-FFF2-40B4-BE49-F238E27FC236}">
                <a16:creationId xmlns:a16="http://schemas.microsoft.com/office/drawing/2014/main" id="{0D0A6B36-273D-6C8E-97D1-20790C513BEA}"/>
              </a:ext>
            </a:extLst>
          </p:cNvPr>
          <p:cNvSpPr txBox="1">
            <a:spLocks/>
          </p:cNvSpPr>
          <p:nvPr/>
        </p:nvSpPr>
        <p:spPr bwMode="auto">
          <a:xfrm>
            <a:off x="0" y="2803300"/>
            <a:ext cx="8763000" cy="113265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66700" algn="just">
              <a:lnSpc>
                <a:spcPct val="150000"/>
              </a:lnSpc>
            </a:pPr>
            <a:r>
              <a:rPr lang="en-US" altLang="zh-CN" sz="2400" dirty="0"/>
              <a:t>P0,p1…</a:t>
            </a:r>
            <a:r>
              <a:rPr lang="zh-CN" altLang="en-US" sz="2400" dirty="0"/>
              <a:t>称作系数，可为</a:t>
            </a:r>
            <a:r>
              <a:rPr lang="en-US" altLang="zh-CN" sz="2400" dirty="0"/>
              <a:t>0</a:t>
            </a:r>
            <a:endParaRPr lang="zh-CN" altLang="zh-CN" sz="2400" dirty="0"/>
          </a:p>
        </p:txBody>
      </p:sp>
      <p:pic>
        <p:nvPicPr>
          <p:cNvPr id="11" name="图片 10">
            <a:extLst>
              <a:ext uri="{FF2B5EF4-FFF2-40B4-BE49-F238E27FC236}">
                <a16:creationId xmlns:a16="http://schemas.microsoft.com/office/drawing/2014/main" id="{90CA66F4-5A05-6D58-7587-85965FED8C8E}"/>
              </a:ext>
            </a:extLst>
          </p:cNvPr>
          <p:cNvPicPr>
            <a:picLocks noChangeAspect="1"/>
          </p:cNvPicPr>
          <p:nvPr/>
        </p:nvPicPr>
        <p:blipFill>
          <a:blip r:embed="rId3"/>
          <a:stretch>
            <a:fillRect/>
          </a:stretch>
        </p:blipFill>
        <p:spPr>
          <a:xfrm>
            <a:off x="756425" y="3651423"/>
            <a:ext cx="3130507" cy="1016399"/>
          </a:xfrm>
          <a:prstGeom prst="rect">
            <a:avLst/>
          </a:prstGeom>
        </p:spPr>
      </p:pic>
      <p:pic>
        <p:nvPicPr>
          <p:cNvPr id="14" name="图片 13">
            <a:extLst>
              <a:ext uri="{FF2B5EF4-FFF2-40B4-BE49-F238E27FC236}">
                <a16:creationId xmlns:a16="http://schemas.microsoft.com/office/drawing/2014/main" id="{71685A23-CA8B-6247-F937-C87B65F4D2C8}"/>
              </a:ext>
            </a:extLst>
          </p:cNvPr>
          <p:cNvPicPr>
            <a:picLocks noChangeAspect="1"/>
          </p:cNvPicPr>
          <p:nvPr/>
        </p:nvPicPr>
        <p:blipFill>
          <a:blip r:embed="rId4"/>
          <a:stretch>
            <a:fillRect/>
          </a:stretch>
        </p:blipFill>
        <p:spPr>
          <a:xfrm>
            <a:off x="774353" y="5035273"/>
            <a:ext cx="4417075" cy="585597"/>
          </a:xfrm>
          <a:prstGeom prst="rect">
            <a:avLst/>
          </a:prstGeom>
        </p:spPr>
      </p:pic>
    </p:spTree>
    <p:extLst>
      <p:ext uri="{BB962C8B-B14F-4D97-AF65-F5344CB8AC3E}">
        <p14:creationId xmlns:p14="http://schemas.microsoft.com/office/powerpoint/2010/main" val="300057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a:t>第五个问题</a:t>
            </a:r>
          </a:p>
        </p:txBody>
      </p:sp>
      <p:sp>
        <p:nvSpPr>
          <p:cNvPr id="13" name="内容占位符 2">
            <a:extLst>
              <a:ext uri="{FF2B5EF4-FFF2-40B4-BE49-F238E27FC236}">
                <a16:creationId xmlns:a16="http://schemas.microsoft.com/office/drawing/2014/main" id="{FF0A1C41-9D1A-4089-A348-191648586E55}"/>
              </a:ext>
            </a:extLst>
          </p:cNvPr>
          <p:cNvSpPr>
            <a:spLocks noGrp="1"/>
          </p:cNvSpPr>
          <p:nvPr>
            <p:ph idx="1"/>
          </p:nvPr>
        </p:nvSpPr>
        <p:spPr>
          <a:xfrm>
            <a:off x="1" y="1341604"/>
            <a:ext cx="8763000" cy="5139878"/>
          </a:xfrm>
        </p:spPr>
        <p:txBody>
          <a:bodyPr/>
          <a:lstStyle/>
          <a:p>
            <a:pPr indent="266700" algn="just">
              <a:lnSpc>
                <a:spcPct val="150000"/>
              </a:lnSpc>
            </a:pPr>
            <a:r>
              <a:rPr lang="zh-CN" altLang="en-US" sz="2400" dirty="0"/>
              <a:t>大数就是超长位数（例如</a:t>
            </a:r>
            <a:r>
              <a:rPr lang="en-US" altLang="zh-CN" sz="2400" dirty="0"/>
              <a:t>1000</a:t>
            </a:r>
            <a:r>
              <a:rPr lang="zh-CN" altLang="en-US" sz="2400" dirty="0"/>
              <a:t>位的一个数字）</a:t>
            </a:r>
            <a:endParaRPr lang="en-US" altLang="zh-CN" sz="2400" dirty="0"/>
          </a:p>
          <a:p>
            <a:pPr indent="266700" algn="just">
              <a:lnSpc>
                <a:spcPct val="150000"/>
              </a:lnSpc>
            </a:pPr>
            <a:r>
              <a:rPr lang="zh-CN" altLang="en-US" sz="2400" dirty="0"/>
              <a:t>任务要求：实现两个大数的相加</a:t>
            </a:r>
            <a:endParaRPr lang="zh-CN" altLang="zh-CN" sz="2400" dirty="0"/>
          </a:p>
        </p:txBody>
      </p:sp>
      <p:sp>
        <p:nvSpPr>
          <p:cNvPr id="4" name="文本框 3">
            <a:extLst>
              <a:ext uri="{FF2B5EF4-FFF2-40B4-BE49-F238E27FC236}">
                <a16:creationId xmlns:a16="http://schemas.microsoft.com/office/drawing/2014/main" id="{F0C2939D-5783-A9EC-35E2-53DBFA2CF1A8}"/>
              </a:ext>
            </a:extLst>
          </p:cNvPr>
          <p:cNvSpPr txBox="1"/>
          <p:nvPr/>
        </p:nvSpPr>
        <p:spPr>
          <a:xfrm>
            <a:off x="537882" y="2908191"/>
            <a:ext cx="6840071" cy="461665"/>
          </a:xfrm>
          <a:prstGeom prst="rect">
            <a:avLst/>
          </a:prstGeom>
          <a:noFill/>
        </p:spPr>
        <p:txBody>
          <a:bodyPr wrap="square">
            <a:spAutoFit/>
          </a:bodyPr>
          <a:lstStyle/>
          <a:p>
            <a:r>
              <a:rPr lang="en-US" altLang="zh-CN" sz="2400" dirty="0"/>
              <a:t>22222</a:t>
            </a:r>
            <a:r>
              <a:rPr lang="zh-CN" altLang="en-US" sz="2400" dirty="0"/>
              <a:t>1234567899+ 65 = </a:t>
            </a:r>
            <a:r>
              <a:rPr lang="en-US" altLang="zh-CN" sz="2400" dirty="0"/>
              <a:t>22222</a:t>
            </a:r>
            <a:r>
              <a:rPr lang="zh-CN" altLang="en-US" sz="2400" dirty="0"/>
              <a:t>1234567964</a:t>
            </a:r>
          </a:p>
        </p:txBody>
      </p:sp>
    </p:spTree>
    <p:extLst>
      <p:ext uri="{BB962C8B-B14F-4D97-AF65-F5344CB8AC3E}">
        <p14:creationId xmlns:p14="http://schemas.microsoft.com/office/powerpoint/2010/main" val="229409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第六个问题</a:t>
            </a:r>
          </a:p>
        </p:txBody>
      </p:sp>
      <p:sp>
        <p:nvSpPr>
          <p:cNvPr id="4" name="内容占位符 2"/>
          <p:cNvSpPr txBox="1">
            <a:spLocks/>
          </p:cNvSpPr>
          <p:nvPr/>
        </p:nvSpPr>
        <p:spPr bwMode="auto">
          <a:xfrm>
            <a:off x="120730" y="1412378"/>
            <a:ext cx="8718469" cy="2388657"/>
          </a:xfrm>
          <a:prstGeom prst="rect">
            <a:avLst/>
          </a:prstGeom>
          <a:solidFill>
            <a:schemeClr val="bg1">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buNone/>
            </a:pPr>
            <a:r>
              <a:rPr lang="zh-CN" altLang="en-US" sz="2000" dirty="0"/>
              <a:t>如果有一个学生管理项目需求描述如下：</a:t>
            </a:r>
            <a:endParaRPr lang="en-US" altLang="zh-CN" sz="2000" dirty="0"/>
          </a:p>
          <a:p>
            <a:pPr indent="266700" algn="just"/>
            <a:r>
              <a:rPr lang="zh-CN" altLang="zh-CN" sz="2000" dirty="0"/>
              <a:t>学生管理是教务部门日常工作的重要组成部分，其处理信息量很大。本项目是对学生管理的简单模拟，用菜单选择方式完成下列功能：输入学生数据；输出学生数据；学生数据查询；添加学生数据；修改学生数据；删除学生数据。</a:t>
            </a:r>
          </a:p>
        </p:txBody>
      </p:sp>
      <p:sp>
        <p:nvSpPr>
          <p:cNvPr id="7" name="内容占位符 2">
            <a:extLst>
              <a:ext uri="{FF2B5EF4-FFF2-40B4-BE49-F238E27FC236}">
                <a16:creationId xmlns:a16="http://schemas.microsoft.com/office/drawing/2014/main" id="{62DB1EE1-DDCB-29EF-1946-8438D3508AEB}"/>
              </a:ext>
            </a:extLst>
          </p:cNvPr>
          <p:cNvSpPr>
            <a:spLocks noGrp="1"/>
          </p:cNvSpPr>
          <p:nvPr>
            <p:ph idx="1"/>
          </p:nvPr>
        </p:nvSpPr>
        <p:spPr>
          <a:xfrm>
            <a:off x="120730" y="4129464"/>
            <a:ext cx="8718469" cy="1917956"/>
          </a:xfrm>
          <a:solidFill>
            <a:schemeClr val="bg1">
              <a:lumMod val="90000"/>
            </a:schemeClr>
          </a:solidFill>
        </p:spPr>
        <p:txBody>
          <a:bodyPr/>
          <a:lstStyle/>
          <a:p>
            <a:pPr marL="274637" lvl="2" indent="0">
              <a:spcBef>
                <a:spcPts val="700"/>
              </a:spcBef>
              <a:buSzPct val="60000"/>
              <a:buNone/>
            </a:pPr>
            <a:r>
              <a:rPr lang="en-US" altLang="zh-CN" dirty="0"/>
              <a:t>1.</a:t>
            </a:r>
            <a:r>
              <a:rPr lang="zh-CN" altLang="en-US" dirty="0"/>
              <a:t>要存储的数据是</a:t>
            </a:r>
            <a:r>
              <a:rPr lang="zh-CN" altLang="en-US"/>
              <a:t>什么，数据之间有什么关系？用</a:t>
            </a:r>
            <a:r>
              <a:rPr lang="zh-CN" altLang="en-US" dirty="0"/>
              <a:t>什么结构存储数据？怎么存？</a:t>
            </a:r>
            <a:endParaRPr lang="en-US" altLang="zh-CN" dirty="0"/>
          </a:p>
          <a:p>
            <a:pPr marL="274637" lvl="2" indent="0">
              <a:spcBef>
                <a:spcPts val="700"/>
              </a:spcBef>
              <a:buSzPct val="60000"/>
              <a:buNone/>
            </a:pPr>
            <a:r>
              <a:rPr lang="en-US" altLang="zh-CN" dirty="0"/>
              <a:t>2.</a:t>
            </a:r>
            <a:r>
              <a:rPr lang="zh-CN" altLang="en-US" dirty="0"/>
              <a:t>输入、添加、修改、删除这些功能实质含义是什么？</a:t>
            </a:r>
            <a:endParaRPr lang="en-US" altLang="zh-CN" dirty="0"/>
          </a:p>
          <a:p>
            <a:pPr marL="274637" lvl="2" indent="0">
              <a:spcBef>
                <a:spcPts val="700"/>
              </a:spcBef>
              <a:buSzPct val="60000"/>
              <a:buNone/>
            </a:pPr>
            <a:r>
              <a:rPr lang="en-US" altLang="zh-CN" dirty="0"/>
              <a:t>3.</a:t>
            </a:r>
            <a:r>
              <a:rPr lang="zh-CN" altLang="en-US" dirty="0"/>
              <a:t>查询，输出的含义是什么？</a:t>
            </a:r>
            <a:endParaRPr lang="en-US" altLang="zh-CN" dirty="0"/>
          </a:p>
        </p:txBody>
      </p:sp>
    </p:spTree>
    <p:extLst>
      <p:ext uri="{BB962C8B-B14F-4D97-AF65-F5344CB8AC3E}">
        <p14:creationId xmlns:p14="http://schemas.microsoft.com/office/powerpoint/2010/main" val="99005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启示</a:t>
            </a:r>
          </a:p>
        </p:txBody>
      </p:sp>
      <p:sp>
        <p:nvSpPr>
          <p:cNvPr id="4" name="内容占位符 2"/>
          <p:cNvSpPr txBox="1">
            <a:spLocks/>
          </p:cNvSpPr>
          <p:nvPr/>
        </p:nvSpPr>
        <p:spPr bwMode="auto">
          <a:xfrm>
            <a:off x="120730" y="1412378"/>
            <a:ext cx="8718469" cy="3303057"/>
          </a:xfrm>
          <a:prstGeom prst="rect">
            <a:avLst/>
          </a:prstGeom>
          <a:solidFill>
            <a:schemeClr val="bg1">
              <a:lumMod val="9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defTabSz="0" rtl="0" eaLnBrk="0" fontAlgn="base" hangingPunct="0">
              <a:lnSpc>
                <a:spcPts val="3000"/>
              </a:lnSpc>
              <a:spcBef>
                <a:spcPts val="700"/>
              </a:spcBef>
              <a:spcAft>
                <a:spcPct val="0"/>
              </a:spcAft>
              <a:buClr>
                <a:schemeClr val="accent2"/>
              </a:buClr>
              <a:buSzPct val="60000"/>
              <a:buFont typeface="Wingdings" pitchFamily="2" charset="2"/>
              <a:buChar char=""/>
              <a:defRPr sz="2800" kern="1200">
                <a:solidFill>
                  <a:schemeClr val="tx1"/>
                </a:solidFill>
                <a:latin typeface="华文中宋" panose="02010600040101010101" pitchFamily="2" charset="-122"/>
                <a:ea typeface="华文中宋" panose="02010600040101010101" pitchFamily="2" charset="-122"/>
                <a:cs typeface="+mn-cs"/>
                <a:sym typeface="Tw Cen MT"/>
              </a:defRPr>
            </a:lvl1pPr>
            <a:lvl2pPr marL="639763" indent="-271463" algn="l" defTabSz="0" rtl="0" eaLnBrk="0" fontAlgn="base" hangingPunct="0">
              <a:lnSpc>
                <a:spcPts val="3000"/>
              </a:lnSpc>
              <a:spcBef>
                <a:spcPts val="550"/>
              </a:spcBef>
              <a:spcAft>
                <a:spcPct val="0"/>
              </a:spcAft>
              <a:buClr>
                <a:schemeClr val="accent1"/>
              </a:buClr>
              <a:buSzPct val="70000"/>
              <a:buFont typeface="Wingdings 2" pitchFamily="18" charset="2"/>
              <a:buChar char=""/>
              <a:defRPr sz="2400" kern="1200">
                <a:solidFill>
                  <a:schemeClr val="tx1"/>
                </a:solidFill>
                <a:latin typeface="华文中宋" panose="02010600040101010101" pitchFamily="2" charset="-122"/>
                <a:ea typeface="华文中宋" panose="02010600040101010101" pitchFamily="2" charset="-122"/>
                <a:cs typeface="+mn-cs"/>
                <a:sym typeface="Tw Cen MT"/>
              </a:defRPr>
            </a:lvl2pPr>
            <a:lvl3pPr marL="914400" indent="-228600" algn="l" defTabSz="0" rtl="0" eaLnBrk="0" fontAlgn="base" hangingPunct="0">
              <a:lnSpc>
                <a:spcPts val="3000"/>
              </a:lnSpc>
              <a:spcBef>
                <a:spcPts val="500"/>
              </a:spcBef>
              <a:spcAft>
                <a:spcPct val="0"/>
              </a:spcAft>
              <a:buClr>
                <a:schemeClr val="accent2"/>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3pPr>
            <a:lvl4pPr marL="1371600" indent="-228600" algn="l" defTabSz="0" rtl="0" eaLnBrk="0" fontAlgn="base" hangingPunct="0">
              <a:lnSpc>
                <a:spcPts val="3000"/>
              </a:lnSpc>
              <a:spcBef>
                <a:spcPts val="400"/>
              </a:spcBef>
              <a:spcAft>
                <a:spcPct val="0"/>
              </a:spcAft>
              <a:buClr>
                <a:srgbClr val="A5AB81"/>
              </a:buClr>
              <a:buSzPct val="7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4pPr>
            <a:lvl5pPr marL="1828800" indent="-228600" algn="l" defTabSz="0" rtl="0" eaLnBrk="0" fontAlgn="base" hangingPunct="0">
              <a:lnSpc>
                <a:spcPts val="3000"/>
              </a:lnSpc>
              <a:spcBef>
                <a:spcPts val="400"/>
              </a:spcBef>
              <a:spcAft>
                <a:spcPct val="0"/>
              </a:spcAft>
              <a:buClr>
                <a:srgbClr val="D8B25C"/>
              </a:buClr>
              <a:buSzPct val="65000"/>
              <a:buFont typeface="Wingdings" pitchFamily="2" charset="2"/>
              <a:buChar char=""/>
              <a:defRPr sz="2000" kern="1200">
                <a:solidFill>
                  <a:schemeClr val="tx1"/>
                </a:solidFill>
                <a:latin typeface="华文中宋" panose="02010600040101010101" pitchFamily="2" charset="-122"/>
                <a:ea typeface="华文中宋" panose="02010600040101010101" pitchFamily="2" charset="-122"/>
                <a:cs typeface="+mn-cs"/>
                <a:sym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637" lvl="2" indent="0">
              <a:spcBef>
                <a:spcPts val="700"/>
              </a:spcBef>
              <a:buSzPct val="60000"/>
              <a:buFont typeface="Wingdings" pitchFamily="2" charset="2"/>
              <a:buNone/>
            </a:pPr>
            <a:r>
              <a:rPr lang="zh-CN" altLang="en-US" dirty="0"/>
              <a:t>仔细阅读任务描述</a:t>
            </a:r>
            <a:endParaRPr lang="en-US" altLang="zh-CN" dirty="0"/>
          </a:p>
          <a:p>
            <a:pPr marL="274637" lvl="2" indent="0">
              <a:spcBef>
                <a:spcPts val="700"/>
              </a:spcBef>
              <a:buSzPct val="60000"/>
              <a:buFont typeface="Wingdings" pitchFamily="2" charset="2"/>
              <a:buNone/>
            </a:pPr>
            <a:r>
              <a:rPr lang="en-US" altLang="zh-CN" dirty="0"/>
              <a:t>1.</a:t>
            </a:r>
            <a:r>
              <a:rPr lang="zh-CN" altLang="en-US" dirty="0"/>
              <a:t>问题分析</a:t>
            </a:r>
            <a:endParaRPr lang="en-US" altLang="zh-CN" dirty="0"/>
          </a:p>
          <a:p>
            <a:pPr marL="274637" lvl="2" indent="0">
              <a:spcBef>
                <a:spcPts val="700"/>
              </a:spcBef>
              <a:buSzPct val="60000"/>
              <a:buFont typeface="Wingdings" pitchFamily="2" charset="2"/>
              <a:buNone/>
            </a:pPr>
            <a:r>
              <a:rPr lang="en-US" altLang="zh-CN" dirty="0"/>
              <a:t>2.</a:t>
            </a:r>
            <a:r>
              <a:rPr lang="zh-CN" altLang="en-US" dirty="0"/>
              <a:t>确定数据结构</a:t>
            </a:r>
            <a:endParaRPr lang="en-US" altLang="zh-CN" dirty="0"/>
          </a:p>
          <a:p>
            <a:pPr marL="274637" lvl="2" indent="0">
              <a:spcBef>
                <a:spcPts val="700"/>
              </a:spcBef>
              <a:buSzPct val="60000"/>
              <a:buFont typeface="Wingdings" pitchFamily="2" charset="2"/>
              <a:buNone/>
            </a:pPr>
            <a:r>
              <a:rPr lang="en-US" altLang="zh-CN" dirty="0"/>
              <a:t>3.</a:t>
            </a:r>
            <a:r>
              <a:rPr lang="zh-CN" altLang="en-US" dirty="0"/>
              <a:t>设计算法</a:t>
            </a:r>
            <a:endParaRPr lang="en-US" altLang="zh-CN" dirty="0"/>
          </a:p>
          <a:p>
            <a:pPr marL="274637" lvl="2" indent="0">
              <a:spcBef>
                <a:spcPts val="700"/>
              </a:spcBef>
              <a:buSzPct val="60000"/>
              <a:buFont typeface="Wingdings" pitchFamily="2" charset="2"/>
              <a:buNone/>
            </a:pPr>
            <a:r>
              <a:rPr lang="en-US" altLang="zh-CN" dirty="0"/>
              <a:t>4.</a:t>
            </a:r>
            <a:r>
              <a:rPr lang="zh-CN" altLang="en-US" dirty="0"/>
              <a:t>实现</a:t>
            </a:r>
            <a:endParaRPr lang="en-US" altLang="zh-CN" dirty="0"/>
          </a:p>
          <a:p>
            <a:pPr marL="274637" lvl="2" indent="0">
              <a:spcBef>
                <a:spcPts val="700"/>
              </a:spcBef>
              <a:buSzPct val="60000"/>
              <a:buFont typeface="Wingdings" pitchFamily="2" charset="2"/>
              <a:buNone/>
            </a:pPr>
            <a:r>
              <a:rPr lang="en-US" altLang="zh-CN" dirty="0"/>
              <a:t>5.</a:t>
            </a:r>
            <a:r>
              <a:rPr lang="zh-CN" altLang="en-US" dirty="0"/>
              <a:t>测试</a:t>
            </a:r>
            <a:endParaRPr lang="en-US" altLang="zh-CN" dirty="0"/>
          </a:p>
          <a:p>
            <a:pPr marL="274637" lvl="2" indent="0">
              <a:spcBef>
                <a:spcPts val="700"/>
              </a:spcBef>
              <a:buSzPct val="60000"/>
              <a:buFont typeface="Wingdings" pitchFamily="2" charset="2"/>
              <a:buNone/>
            </a:pPr>
            <a:r>
              <a:rPr lang="en-US" altLang="zh-CN" dirty="0"/>
              <a:t>6.</a:t>
            </a:r>
            <a:r>
              <a:rPr lang="zh-CN" altLang="en-US" dirty="0"/>
              <a:t>算法优化</a:t>
            </a:r>
          </a:p>
        </p:txBody>
      </p:sp>
    </p:spTree>
    <p:extLst>
      <p:ext uri="{BB962C8B-B14F-4D97-AF65-F5344CB8AC3E}">
        <p14:creationId xmlns:p14="http://schemas.microsoft.com/office/powerpoint/2010/main" val="17481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ayzhou.thmx.">
  <a:themeElements>
    <a:clrScheme name="">
      <a:dk1>
        <a:srgbClr val="555555"/>
      </a:dk1>
      <a:lt1>
        <a:srgbClr val="F9F9F9"/>
      </a:lt1>
      <a:dk2>
        <a:srgbClr val="775F55"/>
      </a:dk2>
      <a:lt2>
        <a:srgbClr val="EBDDC3"/>
      </a:lt2>
      <a:accent1>
        <a:srgbClr val="94B6D2"/>
      </a:accent1>
      <a:accent2>
        <a:srgbClr val="DD8047"/>
      </a:accent2>
      <a:accent3>
        <a:srgbClr val="FBFBFB"/>
      </a:accent3>
      <a:accent4>
        <a:srgbClr val="474747"/>
      </a:accent4>
      <a:accent5>
        <a:srgbClr val="C8D7E5"/>
      </a:accent5>
      <a:accent6>
        <a:srgbClr val="C8733F"/>
      </a:accent6>
      <a:hlink>
        <a:srgbClr val="F7B615"/>
      </a:hlink>
      <a:folHlink>
        <a:srgbClr val="704404"/>
      </a:folHlink>
    </a:clrScheme>
    <a:fontScheme name="ayzhou.thmx.">
      <a:majorFont>
        <a:latin typeface="Tw Cen MT"/>
        <a:ea typeface="华文仿宋"/>
        <a:cs typeface=""/>
      </a:majorFont>
      <a:minorFont>
        <a:latin typeface="Tw Cen MT"/>
        <a:ea typeface="华文仿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555555"/>
      </a:dk1>
      <a:lt1>
        <a:srgbClr val="F9F9F9"/>
      </a:lt1>
      <a:dk2>
        <a:srgbClr val="775F55"/>
      </a:dk2>
      <a:lt2>
        <a:srgbClr val="EBDDC3"/>
      </a:lt2>
      <a:accent1>
        <a:srgbClr val="94B6D2"/>
      </a:accent1>
      <a:accent2>
        <a:srgbClr val="DD8047"/>
      </a:accent2>
      <a:accent3>
        <a:srgbClr val="FBFBFB"/>
      </a:accent3>
      <a:accent4>
        <a:srgbClr val="474747"/>
      </a:accent4>
      <a:accent5>
        <a:srgbClr val="C8D7E5"/>
      </a:accent5>
      <a:accent6>
        <a:srgbClr val="C8733F"/>
      </a:accent6>
      <a:hlink>
        <a:srgbClr val="F7B615"/>
      </a:hlink>
      <a:folHlink>
        <a:srgbClr val="704404"/>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20259</TotalTime>
  <Pages>0</Pages>
  <Words>4465</Words>
  <Characters>0</Characters>
  <Application>Microsoft Office PowerPoint</Application>
  <DocSecurity>0</DocSecurity>
  <PresentationFormat>全屏显示(4:3)</PresentationFormat>
  <Lines>0</Lines>
  <Paragraphs>696</Paragraphs>
  <Slides>53</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53</vt:i4>
      </vt:variant>
    </vt:vector>
  </HeadingPairs>
  <TitlesOfParts>
    <vt:vector size="69" baseType="lpstr">
      <vt:lpstr>Consolas</vt:lpstr>
      <vt:lpstr>Times New Roman</vt:lpstr>
      <vt:lpstr>微软雅黑</vt:lpstr>
      <vt:lpstr>微软雅黑</vt:lpstr>
      <vt:lpstr>-apple-system</vt:lpstr>
      <vt:lpstr>宋体</vt:lpstr>
      <vt:lpstr>Wingdings 2</vt:lpstr>
      <vt:lpstr>黑体</vt:lpstr>
      <vt:lpstr>Monotype Sorts</vt:lpstr>
      <vt:lpstr>华文新魏</vt:lpstr>
      <vt:lpstr>Tw Cen MT</vt:lpstr>
      <vt:lpstr>华文中宋</vt:lpstr>
      <vt:lpstr>Cambria Math</vt:lpstr>
      <vt:lpstr>Wingdings</vt:lpstr>
      <vt:lpstr>Arial</vt:lpstr>
      <vt:lpstr>2_ayzhou.thmx.</vt:lpstr>
      <vt:lpstr>PowerPoint 演示文稿</vt:lpstr>
      <vt:lpstr>内容回顾</vt:lpstr>
      <vt:lpstr>第一个问题</vt:lpstr>
      <vt:lpstr>第二个问题</vt:lpstr>
      <vt:lpstr>第三个问题</vt:lpstr>
      <vt:lpstr>第四个问题</vt:lpstr>
      <vt:lpstr>第五个问题</vt:lpstr>
      <vt:lpstr>第六个问题</vt:lpstr>
      <vt:lpstr>启示</vt:lpstr>
      <vt:lpstr>内容概要</vt:lpstr>
      <vt:lpstr>线性表</vt:lpstr>
      <vt:lpstr>线性表</vt:lpstr>
      <vt:lpstr>线性表：示例</vt:lpstr>
      <vt:lpstr>线性表抽象数据类型</vt:lpstr>
      <vt:lpstr>内容概要</vt:lpstr>
      <vt:lpstr>问题描述</vt:lpstr>
      <vt:lpstr>问题描述</vt:lpstr>
      <vt:lpstr>顺序表</vt:lpstr>
      <vt:lpstr>顺序表</vt:lpstr>
      <vt:lpstr>顺序表：定义</vt:lpstr>
      <vt:lpstr>顺序表</vt:lpstr>
      <vt:lpstr>顺序表</vt:lpstr>
      <vt:lpstr>顺序表</vt:lpstr>
      <vt:lpstr>改进顺序表定义</vt:lpstr>
      <vt:lpstr>顺序表定义</vt:lpstr>
      <vt:lpstr>练一练（顺序线性表课上练）</vt:lpstr>
      <vt:lpstr>创建空的顺序表</vt:lpstr>
      <vt:lpstr>顺序表的插入</vt:lpstr>
      <vt:lpstr>顺序表的插入</vt:lpstr>
      <vt:lpstr>顺序表插入算法分析</vt:lpstr>
      <vt:lpstr>练一练（顺序线性表课上练第二关）</vt:lpstr>
      <vt:lpstr>顺序表回顾</vt:lpstr>
      <vt:lpstr>顺序表定义</vt:lpstr>
      <vt:lpstr>顺序表插入算法分析</vt:lpstr>
      <vt:lpstr>顺序表查找</vt:lpstr>
      <vt:lpstr>练一练（顺序线性表课上练第四关）</vt:lpstr>
      <vt:lpstr>顺序表的删除</vt:lpstr>
      <vt:lpstr>练一练（顺序线性表课上练第5关）</vt:lpstr>
      <vt:lpstr>练一练（顺序线性表课上练第5关）</vt:lpstr>
      <vt:lpstr>顺序表的删除</vt:lpstr>
      <vt:lpstr>顺序表</vt:lpstr>
      <vt:lpstr>内存动态分配与回收</vt:lpstr>
      <vt:lpstr>内存动态分配与回收</vt:lpstr>
      <vt:lpstr>内存动态分配与回收</vt:lpstr>
      <vt:lpstr>内存动态分配与回收</vt:lpstr>
      <vt:lpstr>内存动态分配函数</vt:lpstr>
      <vt:lpstr>内存动态分配函数</vt:lpstr>
      <vt:lpstr>内存动态回收函数</vt:lpstr>
      <vt:lpstr>指针与malloc</vt:lpstr>
      <vt:lpstr>指针与数组</vt:lpstr>
      <vt:lpstr>指针与free</vt:lpstr>
      <vt:lpstr>容易出错的指针 </vt:lpstr>
      <vt:lpstr>结构体</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大数据时代的 若干数据管理和分析问题</dc:title>
  <dc:creator>Aoying Zhou</dc:creator>
  <cp:lastModifiedBy>宇英</cp:lastModifiedBy>
  <cp:revision>1434</cp:revision>
  <dcterms:created xsi:type="dcterms:W3CDTF">2012-05-22T06:24:00Z</dcterms:created>
  <dcterms:modified xsi:type="dcterms:W3CDTF">2022-09-23T02:08:14Z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2052-9.1.0.4280</vt:lpwstr>
  </property>
</Properties>
</file>