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830" r:id="rId2"/>
    <p:sldId id="256" r:id="rId3"/>
    <p:sldId id="290" r:id="rId4"/>
    <p:sldId id="291" r:id="rId5"/>
    <p:sldId id="292" r:id="rId6"/>
    <p:sldId id="293" r:id="rId7"/>
    <p:sldId id="294" r:id="rId8"/>
    <p:sldId id="295" r:id="rId9"/>
    <p:sldId id="296" r:id="rId10"/>
    <p:sldId id="297" r:id="rId11"/>
    <p:sldId id="276" r:id="rId12"/>
    <p:sldId id="277" r:id="rId13"/>
    <p:sldId id="278" r:id="rId14"/>
    <p:sldId id="279" r:id="rId15"/>
    <p:sldId id="280" r:id="rId16"/>
    <p:sldId id="281" r:id="rId17"/>
    <p:sldId id="790" r:id="rId18"/>
    <p:sldId id="791" r:id="rId19"/>
    <p:sldId id="822" r:id="rId20"/>
    <p:sldId id="789" r:id="rId21"/>
    <p:sldId id="793" r:id="rId22"/>
    <p:sldId id="811" r:id="rId23"/>
    <p:sldId id="812" r:id="rId24"/>
    <p:sldId id="792" r:id="rId25"/>
    <p:sldId id="829" r:id="rId26"/>
    <p:sldId id="794" r:id="rId27"/>
    <p:sldId id="827" r:id="rId28"/>
    <p:sldId id="282" r:id="rId29"/>
    <p:sldId id="283" r:id="rId30"/>
    <p:sldId id="284" r:id="rId31"/>
    <p:sldId id="285" r:id="rId32"/>
    <p:sldId id="286" r:id="rId33"/>
    <p:sldId id="287" r:id="rId34"/>
    <p:sldId id="288" r:id="rId35"/>
    <p:sldId id="289" r:id="rId36"/>
    <p:sldId id="783" r:id="rId37"/>
    <p:sldId id="784" r:id="rId38"/>
    <p:sldId id="828" r:id="rId39"/>
    <p:sldId id="262" r:id="rId40"/>
    <p:sldId id="263" r:id="rId41"/>
    <p:sldId id="264" r:id="rId42"/>
    <p:sldId id="265" r:id="rId43"/>
    <p:sldId id="298" r:id="rId44"/>
    <p:sldId id="300" r:id="rId45"/>
    <p:sldId id="258" r:id="rId46"/>
    <p:sldId id="301" r:id="rId47"/>
    <p:sldId id="257" r:id="rId48"/>
    <p:sldId id="260" r:id="rId49"/>
    <p:sldId id="302" r:id="rId50"/>
    <p:sldId id="261" r:id="rId51"/>
    <p:sldId id="259" r:id="rId52"/>
    <p:sldId id="267" r:id="rId53"/>
    <p:sldId id="997" r:id="rId54"/>
    <p:sldId id="998" r:id="rId55"/>
    <p:sldId id="999" r:id="rId56"/>
    <p:sldId id="1000" r:id="rId57"/>
    <p:sldId id="303" r:id="rId58"/>
    <p:sldId id="266" r:id="rId59"/>
    <p:sldId id="270" r:id="rId60"/>
    <p:sldId id="271" r:id="rId61"/>
    <p:sldId id="274" r:id="rId62"/>
    <p:sldId id="272" r:id="rId63"/>
    <p:sldId id="299" r:id="rId64"/>
    <p:sldId id="996" r:id="rId65"/>
    <p:sldId id="798" r:id="rId66"/>
    <p:sldId id="820" r:id="rId67"/>
    <p:sldId id="993" r:id="rId68"/>
    <p:sldId id="994" r:id="rId69"/>
    <p:sldId id="819" r:id="rId70"/>
    <p:sldId id="799" r:id="rId71"/>
    <p:sldId id="831" r:id="rId72"/>
    <p:sldId id="995" r:id="rId73"/>
    <p:sldId id="992" r:id="rId74"/>
    <p:sldId id="809" r:id="rId75"/>
    <p:sldId id="810" r:id="rId76"/>
    <p:sldId id="814"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1:23:28.659"/>
    </inkml:context>
    <inkml:brush xml:id="br0">
      <inkml:brushProperty name="width" value="0.05" units="cm"/>
      <inkml:brushProperty name="height" value="0.05" units="cm"/>
    </inkml:brush>
  </inkml:definitions>
  <inkml:trace contextRef="#ctx0" brushRef="#br0">699 0 3314,'0'0'4802,"-78"35"-4802,35 16 0,-15 16 0,-15 14 64,-5 4-64,-5 3 0,3-5 48,8-9-48,13-8 0,18-12-368,17-8-785,14-17-1376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2-22T00:39:08.466"/>
    </inkml:context>
    <inkml:brush xml:id="br0">
      <inkml:brushProperty name="width" value="0.05292" units="cm"/>
      <inkml:brushProperty name="height" value="0.05292" units="cm"/>
      <inkml:brushProperty name="color" value="#FF0000"/>
    </inkml:brush>
  </inkml:definitions>
  <inkml:trace contextRef="#ctx0" brushRef="#br0">21595 3623 4 0,'0'0'12'0,"0"0"72"16,0 0-16-1,0 0 2-15,0 0 3 0,0 0-3 16,0 0-38-16,-38-57-17 15,38 57-15-15,0 0-9 16,0-3-7-16,23-8 5 16,16-15 11-16,14-16 0 15,10-13 4-15,4-9-4 16,-1 3 0-16,-8 12 0 16,-7 14-1-16,-13 15 1 15,-6 15-1-15,-7 5-3 16,-8 1-2-16,-4 24-4 15,-10 11 2-15,-3 10 5 16,-2 11 5-16,-18 7-4 16,-7 10 2-16,-4 6-13 15,-4 2-30-15,5-5 13 0,5-14 23 16,10-20 6-16,6-19 0 16,3-12-3-16,5-6 1 15,1-6-8-15,0 0 6 16,10-12-20-16,10-16 25 15,5-13 3-15,0-4-3 16,-1 0 0-16,-6 7-34 16,-6 7-24-16,-9 7-5 15,-3 4 25-15,0-2 38 16,-10 0 27-16,-3 0-25 16,3 3-2-16,-5 10-34 15</inkml:trace>
  <inkml:trace contextRef="#ctx0" brushRef="#br0" timeOffset="268.58">21747 3678 55 0,'0'0'5'0,"0"0"-5"16,0 0 3-16,0 0 2 16,0 0-1-16,5 96 5 15,21-19 28-15,13 25 36 16,1 22-12-16,4 14-37 15,-1 8-8-15,-3 6 0 16,-3 0-3-16,-4 0-7 16,-7-8-1-16,-10-8-5 15,-12-16 4-15,-4-20-1 0,-1-22-2 16,-12-29 1-16,-2-22 3 16,1-20-5-16,1-7-7 15,-8-34-98-15</inkml:trace>
  <inkml:trace contextRef="#ctx0" brushRef="#br0" timeOffset="435.54">22056 4201 248 0,'49'-78'2'0,"3"12"3"16,-3 15 8-16,-4 16 23 0,-9 13-16 15,-3 11-17-15,1 7 0 16,5 2-3-16,4 2 0 15,0 0-2-15,-5 5-15 16,-10 7-31-16,-12 0-71 16</inkml:trace>
  <inkml:trace contextRef="#ctx0" brushRef="#br0" timeOffset="998.71">22199 4523 145 0,'0'0'0'0,"0"0"-4"0,0 0 4 16,0 0 7-16,0 0 12 15,0 0 12-15,49-16 7 16,-23-7 6-16,2-4-6 16,-1-9-18-16,3 0-12 15,-4 5-5-15,-3 9-2 16,-8 11-2-16,-2 11-2 15,-5 5-22-15,-5 30-21 16,3 13 46-16,-6 11 4 16,0 2 0-16,-3 2-2 15,-13 2 0-15,-4 0 3 16,1-2-4-16,5-3 0 0,6-12 0 16,7-11 6-1,1-19-7-15,6-12-6 0,21-6 4 16,10-10 2-16,11-20 24 15,4-9 2-15,-1-8-10 16,-6 3-12-16,-6-1 1 16,-6 4-5-16,-7 3 0 15,-8 5-16-15,-7 6 3 16,-7 9-4-16,-4 6 8 16,0 5-3-16,0 4-11 15,0 3-25-15,0 0-5 16,6 9-12-16,9 12 65 15,7 9 43-15,8 5 36 16,4 5-8-16,2-1-33 16,0 0-12-16,-2-2-12 0,-1-3 2 15,-3-5-12-15,-5-3 0 16,-2-3-4-16,-6 3 0 16,-8 2-74-16,-9-15-259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FB599-E742-4FC5-A48B-9186EDA6727D}"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AC0A8-9809-4B62-8BCC-6469071D3671}" type="slidenum">
              <a:rPr lang="zh-CN" altLang="en-US" smtClean="0"/>
              <a:t>‹#›</a:t>
            </a:fld>
            <a:endParaRPr lang="zh-CN" altLang="en-US"/>
          </a:p>
        </p:txBody>
      </p:sp>
    </p:spTree>
    <p:extLst>
      <p:ext uri="{BB962C8B-B14F-4D97-AF65-F5344CB8AC3E}">
        <p14:creationId xmlns:p14="http://schemas.microsoft.com/office/powerpoint/2010/main" val="131636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419A0610-9168-9438-A3C5-7D209D9488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05FC8930-F578-4740-6F7F-57C9E1BD8A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5124" name="灯片编号占位符 3">
            <a:extLst>
              <a:ext uri="{FF2B5EF4-FFF2-40B4-BE49-F238E27FC236}">
                <a16:creationId xmlns:a16="http://schemas.microsoft.com/office/drawing/2014/main" id="{8D53C5F1-D669-EE19-C91D-80B9966530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0D1AAC-C081-41F5-B802-75CE93DD0555}" type="slidenum">
              <a:rPr lang="zh-CN" altLang="en-US" smtClean="0"/>
              <a:pPr/>
              <a:t>17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941AD0F-F942-DDE2-F254-DEA1B33BC9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F779262F-73F3-FA7A-8A2C-9BC4CCB119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41988" name="灯片编号占位符 3">
            <a:extLst>
              <a:ext uri="{FF2B5EF4-FFF2-40B4-BE49-F238E27FC236}">
                <a16:creationId xmlns:a16="http://schemas.microsoft.com/office/drawing/2014/main" id="{84A3170E-48FF-FB4C-73F5-E1308DFA48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117100-D430-4A6D-A25B-11C6192B69EB}" type="slidenum">
              <a:rPr lang="zh-CN" altLang="en-US" smtClean="0"/>
              <a:pPr/>
              <a:t>65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941AD0F-F942-DDE2-F254-DEA1B33BC9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F779262F-73F3-FA7A-8A2C-9BC4CCB119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41988" name="灯片编号占位符 3">
            <a:extLst>
              <a:ext uri="{FF2B5EF4-FFF2-40B4-BE49-F238E27FC236}">
                <a16:creationId xmlns:a16="http://schemas.microsoft.com/office/drawing/2014/main" id="{84A3170E-48FF-FB4C-73F5-E1308DFA48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117100-D430-4A6D-A25B-11C6192B69EB}" type="slidenum">
              <a:rPr lang="zh-CN" altLang="en-US" smtClean="0"/>
              <a:pPr/>
              <a:t>68</a:t>
            </a:fld>
            <a:endParaRPr lang="zh-CN" altLang="en-US"/>
          </a:p>
        </p:txBody>
      </p:sp>
    </p:spTree>
    <p:extLst>
      <p:ext uri="{BB962C8B-B14F-4D97-AF65-F5344CB8AC3E}">
        <p14:creationId xmlns:p14="http://schemas.microsoft.com/office/powerpoint/2010/main" val="958919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35C199B-FEAC-81E3-E880-202B420D9A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74F324AC-5539-FBF8-0828-2E9CCDC84F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44036" name="灯片编号占位符 3">
            <a:extLst>
              <a:ext uri="{FF2B5EF4-FFF2-40B4-BE49-F238E27FC236}">
                <a16:creationId xmlns:a16="http://schemas.microsoft.com/office/drawing/2014/main" id="{5D598597-AC9A-47C1-02EB-FC186F2186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136FDF-AC5F-44C5-B3F5-061FD3203947}" type="slidenum">
              <a:rPr lang="zh-CN" altLang="en-US" smtClean="0"/>
              <a:pPr/>
              <a:t>69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5908540D-DA1E-4D88-6444-FE1DF40220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2B933FBA-3DD1-2A67-4508-3BE162D751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7172" name="灯片编号占位符 3">
            <a:extLst>
              <a:ext uri="{FF2B5EF4-FFF2-40B4-BE49-F238E27FC236}">
                <a16:creationId xmlns:a16="http://schemas.microsoft.com/office/drawing/2014/main" id="{1FBF93EE-E19C-67A7-691E-B340DA20BD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57938B-2589-4A21-8FB2-5438B61D0EC5}" type="slidenum">
              <a:rPr lang="zh-CN" altLang="en-US" smtClean="0"/>
              <a:pPr/>
              <a:t>71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5908540D-DA1E-4D88-6444-FE1DF40220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2B933FBA-3DD1-2A67-4508-3BE162D751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7172" name="灯片编号占位符 3">
            <a:extLst>
              <a:ext uri="{FF2B5EF4-FFF2-40B4-BE49-F238E27FC236}">
                <a16:creationId xmlns:a16="http://schemas.microsoft.com/office/drawing/2014/main" id="{1FBF93EE-E19C-67A7-691E-B340DA20BD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57938B-2589-4A21-8FB2-5438B61D0EC5}" type="slidenum">
              <a:rPr lang="zh-CN" altLang="en-US" smtClean="0"/>
              <a:pPr/>
              <a:t>72</a:t>
            </a:fld>
            <a:endParaRPr lang="zh-CN" altLang="en-US"/>
          </a:p>
        </p:txBody>
      </p:sp>
    </p:spTree>
    <p:extLst>
      <p:ext uri="{BB962C8B-B14F-4D97-AF65-F5344CB8AC3E}">
        <p14:creationId xmlns:p14="http://schemas.microsoft.com/office/powerpoint/2010/main" val="178183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4CAA4A1-ECF5-C5EF-BD88-96CFAFA7C0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8A849A37-715C-20E7-DE2F-31B3686C2A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7172" name="灯片编号占位符 3">
            <a:extLst>
              <a:ext uri="{FF2B5EF4-FFF2-40B4-BE49-F238E27FC236}">
                <a16:creationId xmlns:a16="http://schemas.microsoft.com/office/drawing/2014/main" id="{66204AF8-552D-C8AA-20F0-55DEEE89F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9CD1EB-86CB-476D-9829-50E4F7735BCA}" type="slidenum">
              <a:rPr lang="zh-CN" altLang="en-US" smtClean="0"/>
              <a:pPr/>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29B2743-4823-1965-9809-9F9115B99D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C6B7CCD1-8702-45FB-E663-242608A25F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13316" name="灯片编号占位符 3">
            <a:extLst>
              <a:ext uri="{FF2B5EF4-FFF2-40B4-BE49-F238E27FC236}">
                <a16:creationId xmlns:a16="http://schemas.microsoft.com/office/drawing/2014/main" id="{5747E5A0-91C2-5750-566E-C4F9261BB9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DAAE015-A35B-483C-84A7-72537CF8FE58}" type="slidenum">
              <a:rPr lang="zh-CN" altLang="en-US" smtClean="0"/>
              <a:pPr/>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2F37A83B-2EAE-48AD-7758-8944B78CEF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B01039AF-B7F7-6247-3778-BD52BC5B5F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5364" name="灯片编号占位符 3">
            <a:extLst>
              <a:ext uri="{FF2B5EF4-FFF2-40B4-BE49-F238E27FC236}">
                <a16:creationId xmlns:a16="http://schemas.microsoft.com/office/drawing/2014/main" id="{BEFE8797-4AE0-0454-119B-BA8D7CB44F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0A56511-3119-4B51-9D67-A7AE4BB548A3}" type="slidenum">
              <a:rPr lang="zh-CN" altLang="en-US" smtClean="0"/>
              <a:pPr/>
              <a:t>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8F269B15-BEEC-387E-5299-EC38869867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913F03-12B6-0053-60E5-E0074BEEBC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7412" name="灯片编号占位符 3">
            <a:extLst>
              <a:ext uri="{FF2B5EF4-FFF2-40B4-BE49-F238E27FC236}">
                <a16:creationId xmlns:a16="http://schemas.microsoft.com/office/drawing/2014/main" id="{E0D2B039-3A86-7D0B-181B-2BF2DBA811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7963926-B0CA-4CE5-BCBD-45B6B18481F4}" type="slidenum">
              <a:rPr lang="zh-CN" altLang="en-US" smtClean="0"/>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C658274F-B297-84FC-0113-EF5D3B4B11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9D0A3C52-57E1-9AA7-84B9-62E965DA5E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struct node *q=H; </a:t>
            </a:r>
          </a:p>
          <a:p>
            <a:r>
              <a:rPr lang="en-US" altLang="zh-CN"/>
              <a:t>while(q-&gt;next!=p) q = q-&gt;next //</a:t>
            </a:r>
            <a:r>
              <a:rPr lang="zh-CN" altLang="en-US"/>
              <a:t>找到</a:t>
            </a:r>
            <a:r>
              <a:rPr lang="en-US" altLang="zh-CN"/>
              <a:t>p</a:t>
            </a:r>
            <a:r>
              <a:rPr lang="zh-CN" altLang="en-US"/>
              <a:t>的前驱 </a:t>
            </a:r>
            <a:endParaRPr lang="en-US" altLang="zh-CN"/>
          </a:p>
          <a:p>
            <a:r>
              <a:rPr lang="en-US" altLang="zh-CN"/>
              <a:t>q-&gt;next = p-&gt;next; </a:t>
            </a:r>
          </a:p>
          <a:p>
            <a:r>
              <a:rPr lang="en-US" altLang="zh-CN"/>
              <a:t>free(p)</a:t>
            </a:r>
            <a:endParaRPr kumimoji="1" lang="zh-CN" altLang="en-US"/>
          </a:p>
        </p:txBody>
      </p:sp>
      <p:sp>
        <p:nvSpPr>
          <p:cNvPr id="19460" name="灯片编号占位符 3">
            <a:extLst>
              <a:ext uri="{FF2B5EF4-FFF2-40B4-BE49-F238E27FC236}">
                <a16:creationId xmlns:a16="http://schemas.microsoft.com/office/drawing/2014/main" id="{5F00DB17-49C1-4C69-372D-F092D99EDC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AB4C474-A7DB-45F1-9A46-DD0F182D64C4}" type="slidenum">
              <a:rPr lang="zh-CN" altLang="en-US" smtClean="0"/>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50F4072F-0382-7BDF-EC03-F82A4CA4EA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0FAFD396-93EE-2D8D-F420-3CC0A17E89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q = p-&gt;link ; p-&gt;link = p-&gt;link-&gt;link; free(q);</a:t>
            </a:r>
          </a:p>
          <a:p>
            <a:r>
              <a:rPr lang="en-US" altLang="zh-CN"/>
              <a:t>q = Head ;while(q-&gt;link!=p) q = q-&gt;link;</a:t>
            </a:r>
          </a:p>
          <a:p>
            <a:r>
              <a:rPr lang="en-US" altLang="zh-CN"/>
              <a:t>q = Head ;while(q-&gt;link!=p) q = q-&gt;link; q-&gt;link = p-&gt;link ; free(p);</a:t>
            </a:r>
          </a:p>
          <a:p>
            <a:r>
              <a:rPr lang="en-US" altLang="zh-CN"/>
              <a:t>q = head-&gt;link; head-&gt;link = q-&gt;link ;free(q);</a:t>
            </a:r>
          </a:p>
          <a:p>
            <a:r>
              <a:rPr lang="en-US" altLang="zh-CN"/>
              <a:t>q= Head; while(q-&gt;link-&gt;link!=NULL) q = q-&gt;link; p = q-&gt;link ; q-&gt;link = NULLL; free(p) ;</a:t>
            </a:r>
          </a:p>
        </p:txBody>
      </p:sp>
      <p:sp>
        <p:nvSpPr>
          <p:cNvPr id="21508" name="灯片编号占位符 3">
            <a:extLst>
              <a:ext uri="{FF2B5EF4-FFF2-40B4-BE49-F238E27FC236}">
                <a16:creationId xmlns:a16="http://schemas.microsoft.com/office/drawing/2014/main" id="{F199979F-50F0-291E-FECA-187CE6E7FC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FA1A898-684C-4419-AF67-EACADDA299A0}" type="slidenum">
              <a:rPr lang="zh-CN" altLang="en-US" smtClean="0"/>
              <a:pPr/>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E3BCB052-66CD-2A70-27A0-FE299C9990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88C2ECC-5563-1A8A-8294-76B00C2E49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29700" name="灯片编号占位符 3">
            <a:extLst>
              <a:ext uri="{FF2B5EF4-FFF2-40B4-BE49-F238E27FC236}">
                <a16:creationId xmlns:a16="http://schemas.microsoft.com/office/drawing/2014/main" id="{EB6BD514-3EB4-8C05-31C8-4880D28AB4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B883F2E-132E-43AF-9AEC-B504B40F1C87}" type="slidenum">
              <a:rPr lang="zh-CN" altLang="en-US" smtClean="0"/>
              <a:pPr/>
              <a:t>36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A189EDF-85A7-508C-33F5-0ED8A92193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6E80B64-67DC-074A-4971-779EE2B8C6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31748" name="灯片编号占位符 3">
            <a:extLst>
              <a:ext uri="{FF2B5EF4-FFF2-40B4-BE49-F238E27FC236}">
                <a16:creationId xmlns:a16="http://schemas.microsoft.com/office/drawing/2014/main" id="{AF75A60F-7B9B-912A-0B88-79BC6AD935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9706CA-D1CD-48C0-B75B-7541E835F572}" type="slidenum">
              <a:rPr lang="zh-CN" altLang="en-US" smtClean="0"/>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7">
            <a:extLst>
              <a:ext uri="{FF2B5EF4-FFF2-40B4-BE49-F238E27FC236}">
                <a16:creationId xmlns:a16="http://schemas.microsoft.com/office/drawing/2014/main" id="{37DBBF14-28E9-990D-C3C3-A13F019DA482}"/>
              </a:ext>
            </a:extLst>
          </p:cNvPr>
          <p:cNvSpPr/>
          <p:nvPr userDrawn="1"/>
        </p:nvSpPr>
        <p:spPr>
          <a:xfrm flipH="1" flipV="1">
            <a:off x="6003924" y="82092"/>
            <a:ext cx="3059465" cy="542406"/>
          </a:xfrm>
          <a:custGeom>
            <a:avLst/>
            <a:gdLst>
              <a:gd name="connsiteX0" fmla="*/ 0 w 3456384"/>
              <a:gd name="connsiteY0" fmla="*/ 0 h 914400"/>
              <a:gd name="connsiteX1" fmla="*/ 3456384 w 3456384"/>
              <a:gd name="connsiteY1" fmla="*/ 0 h 914400"/>
              <a:gd name="connsiteX2" fmla="*/ 3456384 w 3456384"/>
              <a:gd name="connsiteY2" fmla="*/ 914400 h 914400"/>
              <a:gd name="connsiteX3" fmla="*/ 0 w 3456384"/>
              <a:gd name="connsiteY3" fmla="*/ 914400 h 914400"/>
              <a:gd name="connsiteX4" fmla="*/ 0 w 3456384"/>
              <a:gd name="connsiteY4" fmla="*/ 0 h 914400"/>
              <a:gd name="connsiteX0" fmla="*/ 0 w 3456384"/>
              <a:gd name="connsiteY0" fmla="*/ 9056 h 923456"/>
              <a:gd name="connsiteX1" fmla="*/ 2998767 w 3456384"/>
              <a:gd name="connsiteY1" fmla="*/ 0 h 923456"/>
              <a:gd name="connsiteX2" fmla="*/ 3456384 w 3456384"/>
              <a:gd name="connsiteY2" fmla="*/ 9056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9056 h 923456"/>
              <a:gd name="connsiteX1" fmla="*/ 2998767 w 3456384"/>
              <a:gd name="connsiteY1" fmla="*/ 0 h 923456"/>
              <a:gd name="connsiteX2" fmla="*/ 3456384 w 3456384"/>
              <a:gd name="connsiteY2" fmla="*/ 9056 h 923456"/>
              <a:gd name="connsiteX3" fmla="*/ 3442520 w 3456384"/>
              <a:gd name="connsiteY3" fmla="*/ 349624 h 923456"/>
              <a:gd name="connsiteX4" fmla="*/ 3456384 w 3456384"/>
              <a:gd name="connsiteY4" fmla="*/ 923456 h 923456"/>
              <a:gd name="connsiteX5" fmla="*/ 0 w 3456384"/>
              <a:gd name="connsiteY5" fmla="*/ 923456 h 923456"/>
              <a:gd name="connsiteX6" fmla="*/ 0 w 3456384"/>
              <a:gd name="connsiteY6" fmla="*/ 9056 h 923456"/>
              <a:gd name="connsiteX0" fmla="*/ 0 w 3456384"/>
              <a:gd name="connsiteY0" fmla="*/ 9056 h 923456"/>
              <a:gd name="connsiteX1" fmla="*/ 2998767 w 3456384"/>
              <a:gd name="connsiteY1" fmla="*/ 0 h 923456"/>
              <a:gd name="connsiteX2" fmla="*/ 3442520 w 3456384"/>
              <a:gd name="connsiteY2" fmla="*/ 349624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86116 h 1000516"/>
              <a:gd name="connsiteX1" fmla="*/ 2998767 w 3456384"/>
              <a:gd name="connsiteY1" fmla="*/ 77060 h 1000516"/>
              <a:gd name="connsiteX2" fmla="*/ 3442520 w 3456384"/>
              <a:gd name="connsiteY2" fmla="*/ 426684 h 1000516"/>
              <a:gd name="connsiteX3" fmla="*/ 3456384 w 3456384"/>
              <a:gd name="connsiteY3" fmla="*/ 1000516 h 1000516"/>
              <a:gd name="connsiteX4" fmla="*/ 0 w 3456384"/>
              <a:gd name="connsiteY4" fmla="*/ 1000516 h 1000516"/>
              <a:gd name="connsiteX5" fmla="*/ 0 w 3456384"/>
              <a:gd name="connsiteY5" fmla="*/ 86116 h 1000516"/>
              <a:gd name="connsiteX0" fmla="*/ 0 w 3456384"/>
              <a:gd name="connsiteY0" fmla="*/ 68426 h 982826"/>
              <a:gd name="connsiteX1" fmla="*/ 2998767 w 3456384"/>
              <a:gd name="connsiteY1" fmla="*/ 59370 h 982826"/>
              <a:gd name="connsiteX2" fmla="*/ 3442520 w 3456384"/>
              <a:gd name="connsiteY2" fmla="*/ 408994 h 982826"/>
              <a:gd name="connsiteX3" fmla="*/ 3456384 w 3456384"/>
              <a:gd name="connsiteY3" fmla="*/ 982826 h 982826"/>
              <a:gd name="connsiteX4" fmla="*/ 0 w 3456384"/>
              <a:gd name="connsiteY4" fmla="*/ 982826 h 982826"/>
              <a:gd name="connsiteX5" fmla="*/ 0 w 3456384"/>
              <a:gd name="connsiteY5" fmla="*/ 68426 h 982826"/>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240 h 923640"/>
              <a:gd name="connsiteX1" fmla="*/ 2998767 w 3456384"/>
              <a:gd name="connsiteY1" fmla="*/ 184 h 923640"/>
              <a:gd name="connsiteX2" fmla="*/ 3442520 w 3456384"/>
              <a:gd name="connsiteY2" fmla="*/ 349808 h 923640"/>
              <a:gd name="connsiteX3" fmla="*/ 3456384 w 3456384"/>
              <a:gd name="connsiteY3" fmla="*/ 923640 h 923640"/>
              <a:gd name="connsiteX4" fmla="*/ 0 w 3456384"/>
              <a:gd name="connsiteY4" fmla="*/ 923640 h 923640"/>
              <a:gd name="connsiteX5" fmla="*/ 0 w 3456384"/>
              <a:gd name="connsiteY5" fmla="*/ 9240 h 923640"/>
              <a:gd name="connsiteX0" fmla="*/ 0 w 3456384"/>
              <a:gd name="connsiteY0" fmla="*/ 9061 h 923461"/>
              <a:gd name="connsiteX1" fmla="*/ 2998767 w 3456384"/>
              <a:gd name="connsiteY1" fmla="*/ 5 h 923461"/>
              <a:gd name="connsiteX2" fmla="*/ 3442520 w 3456384"/>
              <a:gd name="connsiteY2" fmla="*/ 349629 h 923461"/>
              <a:gd name="connsiteX3" fmla="*/ 3456384 w 3456384"/>
              <a:gd name="connsiteY3" fmla="*/ 923461 h 923461"/>
              <a:gd name="connsiteX4" fmla="*/ 0 w 3456384"/>
              <a:gd name="connsiteY4" fmla="*/ 923461 h 923461"/>
              <a:gd name="connsiteX5" fmla="*/ 0 w 3456384"/>
              <a:gd name="connsiteY5" fmla="*/ 9061 h 923461"/>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4615790"/>
              <a:gd name="connsiteY0" fmla="*/ 10415 h 924815"/>
              <a:gd name="connsiteX1" fmla="*/ 2998767 w 4615790"/>
              <a:gd name="connsiteY1" fmla="*/ 1359 h 924815"/>
              <a:gd name="connsiteX2" fmla="*/ 3456384 w 4615790"/>
              <a:gd name="connsiteY2" fmla="*/ 924815 h 924815"/>
              <a:gd name="connsiteX3" fmla="*/ 0 w 4615790"/>
              <a:gd name="connsiteY3" fmla="*/ 924815 h 924815"/>
              <a:gd name="connsiteX4" fmla="*/ 0 w 4615790"/>
              <a:gd name="connsiteY4" fmla="*/ 10415 h 924815"/>
              <a:gd name="connsiteX0" fmla="*/ 0 w 4388774"/>
              <a:gd name="connsiteY0" fmla="*/ 10415 h 924815"/>
              <a:gd name="connsiteX1" fmla="*/ 2998767 w 4388774"/>
              <a:gd name="connsiteY1" fmla="*/ 1359 h 924815"/>
              <a:gd name="connsiteX2" fmla="*/ 3456384 w 4388774"/>
              <a:gd name="connsiteY2" fmla="*/ 924815 h 924815"/>
              <a:gd name="connsiteX3" fmla="*/ 0 w 4388774"/>
              <a:gd name="connsiteY3" fmla="*/ 924815 h 924815"/>
              <a:gd name="connsiteX4" fmla="*/ 0 w 4388774"/>
              <a:gd name="connsiteY4" fmla="*/ 10415 h 924815"/>
              <a:gd name="connsiteX0" fmla="*/ 0 w 4388774"/>
              <a:gd name="connsiteY0" fmla="*/ 9056 h 923456"/>
              <a:gd name="connsiteX1" fmla="*/ 2998767 w 4388774"/>
              <a:gd name="connsiteY1" fmla="*/ 0 h 923456"/>
              <a:gd name="connsiteX2" fmla="*/ 3456384 w 4388774"/>
              <a:gd name="connsiteY2" fmla="*/ 923456 h 923456"/>
              <a:gd name="connsiteX3" fmla="*/ 0 w 4388774"/>
              <a:gd name="connsiteY3" fmla="*/ 923456 h 923456"/>
              <a:gd name="connsiteX4" fmla="*/ 0 w 438877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846348"/>
              <a:gd name="connsiteY0" fmla="*/ 9056 h 923456"/>
              <a:gd name="connsiteX1" fmla="*/ 2622249 w 3846348"/>
              <a:gd name="connsiteY1" fmla="*/ 0 h 923456"/>
              <a:gd name="connsiteX2" fmla="*/ 3846348 w 3846348"/>
              <a:gd name="connsiteY2" fmla="*/ 923456 h 923456"/>
              <a:gd name="connsiteX3" fmla="*/ 0 w 3846348"/>
              <a:gd name="connsiteY3" fmla="*/ 923456 h 923456"/>
              <a:gd name="connsiteX4" fmla="*/ 0 w 3846348"/>
              <a:gd name="connsiteY4" fmla="*/ 9056 h 923456"/>
              <a:gd name="connsiteX0" fmla="*/ 0 w 3846348"/>
              <a:gd name="connsiteY0" fmla="*/ 555 h 914955"/>
              <a:gd name="connsiteX1" fmla="*/ 2958425 w 3846348"/>
              <a:gd name="connsiteY1" fmla="*/ 4946 h 914955"/>
              <a:gd name="connsiteX2" fmla="*/ 3846348 w 3846348"/>
              <a:gd name="connsiteY2" fmla="*/ 914955 h 914955"/>
              <a:gd name="connsiteX3" fmla="*/ 0 w 3846348"/>
              <a:gd name="connsiteY3" fmla="*/ 914955 h 914955"/>
              <a:gd name="connsiteX4" fmla="*/ 0 w 3846348"/>
              <a:gd name="connsiteY4" fmla="*/ 555 h 914955"/>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4088504"/>
              <a:gd name="connsiteY0" fmla="*/ 0 h 914400"/>
              <a:gd name="connsiteX1" fmla="*/ 3321495 w 4088504"/>
              <a:gd name="connsiteY1" fmla="*/ 4391 h 914400"/>
              <a:gd name="connsiteX2" fmla="*/ 4088504 w 4088504"/>
              <a:gd name="connsiteY2" fmla="*/ 914400 h 914400"/>
              <a:gd name="connsiteX3" fmla="*/ 0 w 4088504"/>
              <a:gd name="connsiteY3" fmla="*/ 914400 h 914400"/>
              <a:gd name="connsiteX4" fmla="*/ 0 w 4088504"/>
              <a:gd name="connsiteY4" fmla="*/ 0 h 914400"/>
              <a:gd name="connsiteX0" fmla="*/ 0 w 4088504"/>
              <a:gd name="connsiteY0" fmla="*/ 0 h 914400"/>
              <a:gd name="connsiteX1" fmla="*/ 3321495 w 4088504"/>
              <a:gd name="connsiteY1" fmla="*/ 4391 h 914400"/>
              <a:gd name="connsiteX2" fmla="*/ 4088504 w 4088504"/>
              <a:gd name="connsiteY2" fmla="*/ 914400 h 914400"/>
              <a:gd name="connsiteX3" fmla="*/ 0 w 4088504"/>
              <a:gd name="connsiteY3" fmla="*/ 914400 h 914400"/>
              <a:gd name="connsiteX4" fmla="*/ 0 w 4088504"/>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504" h="914400">
                <a:moveTo>
                  <a:pt x="0" y="0"/>
                </a:moveTo>
                <a:lnTo>
                  <a:pt x="3321495" y="4391"/>
                </a:lnTo>
                <a:cubicBezTo>
                  <a:pt x="3695853" y="177917"/>
                  <a:pt x="3899766" y="724374"/>
                  <a:pt x="4088504" y="914400"/>
                </a:cubicBezTo>
                <a:lnTo>
                  <a:pt x="0" y="914400"/>
                </a:lnTo>
                <a:lnTo>
                  <a:pt x="0" y="0"/>
                </a:lnTo>
                <a:close/>
              </a:path>
            </a:pathLst>
          </a:custGeom>
          <a:gradFill>
            <a:gsLst>
              <a:gs pos="0">
                <a:schemeClr val="accent4">
                  <a:lumMod val="0"/>
                  <a:lumOff val="100000"/>
                </a:schemeClr>
              </a:gs>
              <a:gs pos="100000">
                <a:srgbClr val="E1E1E1"/>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3">
            <a:extLst>
              <a:ext uri="{FF2B5EF4-FFF2-40B4-BE49-F238E27FC236}">
                <a16:creationId xmlns:a16="http://schemas.microsoft.com/office/drawing/2014/main" id="{1748255F-0C61-3554-2E29-AAFA5D4A57B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34925"/>
            <a:ext cx="2801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B2489B44-C9C0-3576-60AF-ED8279AAC461}"/>
              </a:ext>
            </a:extLst>
          </p:cNvPr>
          <p:cNvSpPr/>
          <p:nvPr userDrawn="1"/>
        </p:nvSpPr>
        <p:spPr>
          <a:xfrm>
            <a:off x="0" y="6597650"/>
            <a:ext cx="7740650" cy="260350"/>
          </a:xfrm>
          <a:prstGeom prst="rect">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5E116D0D-E4EF-50D4-3EA8-3CAE6E48D4AB}"/>
              </a:ext>
            </a:extLst>
          </p:cNvPr>
          <p:cNvSpPr/>
          <p:nvPr userDrawn="1"/>
        </p:nvSpPr>
        <p:spPr>
          <a:xfrm>
            <a:off x="7308850" y="6597650"/>
            <a:ext cx="1835150" cy="260350"/>
          </a:xfrm>
          <a:prstGeom prst="rect">
            <a:avLst/>
          </a:prstGeom>
          <a:solidFill>
            <a:srgbClr val="EA54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7">
            <a:extLst>
              <a:ext uri="{FF2B5EF4-FFF2-40B4-BE49-F238E27FC236}">
                <a16:creationId xmlns:a16="http://schemas.microsoft.com/office/drawing/2014/main" id="{53860BB5-8D62-2764-FEB6-D213482E2F76}"/>
              </a:ext>
            </a:extLst>
          </p:cNvPr>
          <p:cNvSpPr/>
          <p:nvPr userDrawn="1"/>
        </p:nvSpPr>
        <p:spPr>
          <a:xfrm>
            <a:off x="98425" y="82550"/>
            <a:ext cx="6242050" cy="541338"/>
          </a:xfrm>
          <a:custGeom>
            <a:avLst/>
            <a:gdLst>
              <a:gd name="connsiteX0" fmla="*/ 0 w 3456384"/>
              <a:gd name="connsiteY0" fmla="*/ 0 h 914400"/>
              <a:gd name="connsiteX1" fmla="*/ 3456384 w 3456384"/>
              <a:gd name="connsiteY1" fmla="*/ 0 h 914400"/>
              <a:gd name="connsiteX2" fmla="*/ 3456384 w 3456384"/>
              <a:gd name="connsiteY2" fmla="*/ 914400 h 914400"/>
              <a:gd name="connsiteX3" fmla="*/ 0 w 3456384"/>
              <a:gd name="connsiteY3" fmla="*/ 914400 h 914400"/>
              <a:gd name="connsiteX4" fmla="*/ 0 w 3456384"/>
              <a:gd name="connsiteY4" fmla="*/ 0 h 914400"/>
              <a:gd name="connsiteX0" fmla="*/ 0 w 3456384"/>
              <a:gd name="connsiteY0" fmla="*/ 9056 h 923456"/>
              <a:gd name="connsiteX1" fmla="*/ 2998767 w 3456384"/>
              <a:gd name="connsiteY1" fmla="*/ 0 h 923456"/>
              <a:gd name="connsiteX2" fmla="*/ 3456384 w 3456384"/>
              <a:gd name="connsiteY2" fmla="*/ 9056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9056 h 923456"/>
              <a:gd name="connsiteX1" fmla="*/ 2998767 w 3456384"/>
              <a:gd name="connsiteY1" fmla="*/ 0 h 923456"/>
              <a:gd name="connsiteX2" fmla="*/ 3456384 w 3456384"/>
              <a:gd name="connsiteY2" fmla="*/ 9056 h 923456"/>
              <a:gd name="connsiteX3" fmla="*/ 3442520 w 3456384"/>
              <a:gd name="connsiteY3" fmla="*/ 349624 h 923456"/>
              <a:gd name="connsiteX4" fmla="*/ 3456384 w 3456384"/>
              <a:gd name="connsiteY4" fmla="*/ 923456 h 923456"/>
              <a:gd name="connsiteX5" fmla="*/ 0 w 3456384"/>
              <a:gd name="connsiteY5" fmla="*/ 923456 h 923456"/>
              <a:gd name="connsiteX6" fmla="*/ 0 w 3456384"/>
              <a:gd name="connsiteY6" fmla="*/ 9056 h 923456"/>
              <a:gd name="connsiteX0" fmla="*/ 0 w 3456384"/>
              <a:gd name="connsiteY0" fmla="*/ 9056 h 923456"/>
              <a:gd name="connsiteX1" fmla="*/ 2998767 w 3456384"/>
              <a:gd name="connsiteY1" fmla="*/ 0 h 923456"/>
              <a:gd name="connsiteX2" fmla="*/ 3442520 w 3456384"/>
              <a:gd name="connsiteY2" fmla="*/ 349624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86116 h 1000516"/>
              <a:gd name="connsiteX1" fmla="*/ 2998767 w 3456384"/>
              <a:gd name="connsiteY1" fmla="*/ 77060 h 1000516"/>
              <a:gd name="connsiteX2" fmla="*/ 3442520 w 3456384"/>
              <a:gd name="connsiteY2" fmla="*/ 426684 h 1000516"/>
              <a:gd name="connsiteX3" fmla="*/ 3456384 w 3456384"/>
              <a:gd name="connsiteY3" fmla="*/ 1000516 h 1000516"/>
              <a:gd name="connsiteX4" fmla="*/ 0 w 3456384"/>
              <a:gd name="connsiteY4" fmla="*/ 1000516 h 1000516"/>
              <a:gd name="connsiteX5" fmla="*/ 0 w 3456384"/>
              <a:gd name="connsiteY5" fmla="*/ 86116 h 1000516"/>
              <a:gd name="connsiteX0" fmla="*/ 0 w 3456384"/>
              <a:gd name="connsiteY0" fmla="*/ 68426 h 982826"/>
              <a:gd name="connsiteX1" fmla="*/ 2998767 w 3456384"/>
              <a:gd name="connsiteY1" fmla="*/ 59370 h 982826"/>
              <a:gd name="connsiteX2" fmla="*/ 3442520 w 3456384"/>
              <a:gd name="connsiteY2" fmla="*/ 408994 h 982826"/>
              <a:gd name="connsiteX3" fmla="*/ 3456384 w 3456384"/>
              <a:gd name="connsiteY3" fmla="*/ 982826 h 982826"/>
              <a:gd name="connsiteX4" fmla="*/ 0 w 3456384"/>
              <a:gd name="connsiteY4" fmla="*/ 982826 h 982826"/>
              <a:gd name="connsiteX5" fmla="*/ 0 w 3456384"/>
              <a:gd name="connsiteY5" fmla="*/ 68426 h 982826"/>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240 h 923640"/>
              <a:gd name="connsiteX1" fmla="*/ 2998767 w 3456384"/>
              <a:gd name="connsiteY1" fmla="*/ 184 h 923640"/>
              <a:gd name="connsiteX2" fmla="*/ 3442520 w 3456384"/>
              <a:gd name="connsiteY2" fmla="*/ 349808 h 923640"/>
              <a:gd name="connsiteX3" fmla="*/ 3456384 w 3456384"/>
              <a:gd name="connsiteY3" fmla="*/ 923640 h 923640"/>
              <a:gd name="connsiteX4" fmla="*/ 0 w 3456384"/>
              <a:gd name="connsiteY4" fmla="*/ 923640 h 923640"/>
              <a:gd name="connsiteX5" fmla="*/ 0 w 3456384"/>
              <a:gd name="connsiteY5" fmla="*/ 9240 h 923640"/>
              <a:gd name="connsiteX0" fmla="*/ 0 w 3456384"/>
              <a:gd name="connsiteY0" fmla="*/ 9061 h 923461"/>
              <a:gd name="connsiteX1" fmla="*/ 2998767 w 3456384"/>
              <a:gd name="connsiteY1" fmla="*/ 5 h 923461"/>
              <a:gd name="connsiteX2" fmla="*/ 3442520 w 3456384"/>
              <a:gd name="connsiteY2" fmla="*/ 349629 h 923461"/>
              <a:gd name="connsiteX3" fmla="*/ 3456384 w 3456384"/>
              <a:gd name="connsiteY3" fmla="*/ 923461 h 923461"/>
              <a:gd name="connsiteX4" fmla="*/ 0 w 3456384"/>
              <a:gd name="connsiteY4" fmla="*/ 923461 h 923461"/>
              <a:gd name="connsiteX5" fmla="*/ 0 w 3456384"/>
              <a:gd name="connsiteY5" fmla="*/ 9061 h 923461"/>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4615790"/>
              <a:gd name="connsiteY0" fmla="*/ 10415 h 924815"/>
              <a:gd name="connsiteX1" fmla="*/ 2998767 w 4615790"/>
              <a:gd name="connsiteY1" fmla="*/ 1359 h 924815"/>
              <a:gd name="connsiteX2" fmla="*/ 3456384 w 4615790"/>
              <a:gd name="connsiteY2" fmla="*/ 924815 h 924815"/>
              <a:gd name="connsiteX3" fmla="*/ 0 w 4615790"/>
              <a:gd name="connsiteY3" fmla="*/ 924815 h 924815"/>
              <a:gd name="connsiteX4" fmla="*/ 0 w 4615790"/>
              <a:gd name="connsiteY4" fmla="*/ 10415 h 924815"/>
              <a:gd name="connsiteX0" fmla="*/ 0 w 4388774"/>
              <a:gd name="connsiteY0" fmla="*/ 10415 h 924815"/>
              <a:gd name="connsiteX1" fmla="*/ 2998767 w 4388774"/>
              <a:gd name="connsiteY1" fmla="*/ 1359 h 924815"/>
              <a:gd name="connsiteX2" fmla="*/ 3456384 w 4388774"/>
              <a:gd name="connsiteY2" fmla="*/ 924815 h 924815"/>
              <a:gd name="connsiteX3" fmla="*/ 0 w 4388774"/>
              <a:gd name="connsiteY3" fmla="*/ 924815 h 924815"/>
              <a:gd name="connsiteX4" fmla="*/ 0 w 4388774"/>
              <a:gd name="connsiteY4" fmla="*/ 10415 h 924815"/>
              <a:gd name="connsiteX0" fmla="*/ 0 w 4388774"/>
              <a:gd name="connsiteY0" fmla="*/ 9056 h 923456"/>
              <a:gd name="connsiteX1" fmla="*/ 2998767 w 4388774"/>
              <a:gd name="connsiteY1" fmla="*/ 0 h 923456"/>
              <a:gd name="connsiteX2" fmla="*/ 3456384 w 4388774"/>
              <a:gd name="connsiteY2" fmla="*/ 923456 h 923456"/>
              <a:gd name="connsiteX3" fmla="*/ 0 w 4388774"/>
              <a:gd name="connsiteY3" fmla="*/ 923456 h 923456"/>
              <a:gd name="connsiteX4" fmla="*/ 0 w 438877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846348"/>
              <a:gd name="connsiteY0" fmla="*/ 9056 h 923456"/>
              <a:gd name="connsiteX1" fmla="*/ 2622249 w 3846348"/>
              <a:gd name="connsiteY1" fmla="*/ 0 h 923456"/>
              <a:gd name="connsiteX2" fmla="*/ 3846348 w 3846348"/>
              <a:gd name="connsiteY2" fmla="*/ 923456 h 923456"/>
              <a:gd name="connsiteX3" fmla="*/ 0 w 3846348"/>
              <a:gd name="connsiteY3" fmla="*/ 923456 h 923456"/>
              <a:gd name="connsiteX4" fmla="*/ 0 w 3846348"/>
              <a:gd name="connsiteY4" fmla="*/ 9056 h 923456"/>
              <a:gd name="connsiteX0" fmla="*/ 0 w 3846348"/>
              <a:gd name="connsiteY0" fmla="*/ 555 h 914955"/>
              <a:gd name="connsiteX1" fmla="*/ 2958425 w 3846348"/>
              <a:gd name="connsiteY1" fmla="*/ 4946 h 914955"/>
              <a:gd name="connsiteX2" fmla="*/ 3846348 w 3846348"/>
              <a:gd name="connsiteY2" fmla="*/ 914955 h 914955"/>
              <a:gd name="connsiteX3" fmla="*/ 0 w 3846348"/>
              <a:gd name="connsiteY3" fmla="*/ 914955 h 914955"/>
              <a:gd name="connsiteX4" fmla="*/ 0 w 3846348"/>
              <a:gd name="connsiteY4" fmla="*/ 555 h 914955"/>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6348" h="914400">
                <a:moveTo>
                  <a:pt x="0" y="0"/>
                </a:moveTo>
                <a:lnTo>
                  <a:pt x="3321495" y="4391"/>
                </a:lnTo>
                <a:cubicBezTo>
                  <a:pt x="3695853" y="177917"/>
                  <a:pt x="3754472" y="747043"/>
                  <a:pt x="3846348" y="914400"/>
                </a:cubicBezTo>
                <a:lnTo>
                  <a:pt x="0" y="914400"/>
                </a:lnTo>
                <a:lnTo>
                  <a:pt x="0" y="0"/>
                </a:lnTo>
                <a:close/>
              </a:path>
            </a:pathLst>
          </a:cu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08521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E978F9-6306-468C-A8C1-196C8B6C2824}" type="datetimeFigureOut">
              <a:rPr lang="zh-CN" altLang="en-US" smtClean="0"/>
              <a:pPr/>
              <a:t>2022/12/9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78F9-6306-468C-A8C1-196C8B6C2824}" type="datetimeFigureOut">
              <a:rPr lang="zh-CN" altLang="en-US" smtClean="0"/>
              <a:pPr/>
              <a:t>2022/12/9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47B60-5F8D-4A85-93E0-18CDD21AB54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5312" y="1196752"/>
            <a:ext cx="7772400" cy="1008112"/>
          </a:xfrm>
        </p:spPr>
        <p:txBody>
          <a:bodyPr/>
          <a:lstStyle/>
          <a:p>
            <a:r>
              <a:rPr lang="zh-CN" altLang="en-US" b="1" dirty="0">
                <a:solidFill>
                  <a:srgbClr val="C00000"/>
                </a:solidFill>
              </a:rPr>
              <a:t>你学了些什么？</a:t>
            </a:r>
          </a:p>
        </p:txBody>
      </p:sp>
      <p:sp>
        <p:nvSpPr>
          <p:cNvPr id="7" name="标题 1">
            <a:extLst>
              <a:ext uri="{FF2B5EF4-FFF2-40B4-BE49-F238E27FC236}">
                <a16:creationId xmlns:a16="http://schemas.microsoft.com/office/drawing/2014/main" id="{FAC1EC8F-3489-CF79-5B9C-390BBDE5D5E5}"/>
              </a:ext>
            </a:extLst>
          </p:cNvPr>
          <p:cNvSpPr txBox="1">
            <a:spLocks/>
          </p:cNvSpPr>
          <p:nvPr/>
        </p:nvSpPr>
        <p:spPr>
          <a:xfrm>
            <a:off x="539552" y="2420888"/>
            <a:ext cx="77724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solidFill>
                  <a:srgbClr val="C00000"/>
                </a:solidFill>
              </a:rPr>
              <a:t>你会做什么？</a:t>
            </a:r>
          </a:p>
        </p:txBody>
      </p:sp>
    </p:spTree>
    <p:extLst>
      <p:ext uri="{BB962C8B-B14F-4D97-AF65-F5344CB8AC3E}">
        <p14:creationId xmlns:p14="http://schemas.microsoft.com/office/powerpoint/2010/main" val="184520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endParaRPr lang="en-US" altLang="zh-CN" b="1" dirty="0">
              <a:solidFill>
                <a:schemeClr val="tx1"/>
              </a:solidFill>
            </a:endParaRPr>
          </a:p>
          <a:p>
            <a:pPr algn="l"/>
            <a:r>
              <a:rPr lang="en-US" altLang="zh-CN" b="1" dirty="0">
                <a:solidFill>
                  <a:srgbClr val="C00000"/>
                </a:solidFill>
                <a:sym typeface="Symbol"/>
              </a:rPr>
              <a:t>5.</a:t>
            </a:r>
            <a:r>
              <a:rPr lang="zh-CN" altLang="zh-CN" b="1" dirty="0">
                <a:solidFill>
                  <a:schemeClr val="tx1"/>
                </a:solidFill>
              </a:rPr>
              <a:t>若对一棵有</a:t>
            </a:r>
            <a:r>
              <a:rPr lang="en-US" altLang="zh-CN" b="1" dirty="0">
                <a:solidFill>
                  <a:schemeClr val="tx1"/>
                </a:solidFill>
              </a:rPr>
              <a:t>n</a:t>
            </a:r>
            <a:r>
              <a:rPr lang="zh-CN" altLang="zh-CN" b="1" dirty="0">
                <a:solidFill>
                  <a:schemeClr val="tx1"/>
                </a:solidFill>
              </a:rPr>
              <a:t>个结点的完全二叉树结点按层序编号，则</a:t>
            </a:r>
          </a:p>
          <a:p>
            <a:pPr lvl="0" algn="l"/>
            <a:r>
              <a:rPr lang="zh-CN" altLang="zh-CN" b="1" dirty="0">
                <a:solidFill>
                  <a:srgbClr val="C00000"/>
                </a:solidFill>
              </a:rPr>
              <a:t>若</a:t>
            </a:r>
            <a:r>
              <a:rPr lang="en-US" altLang="zh-CN" b="1" dirty="0" err="1">
                <a:solidFill>
                  <a:srgbClr val="C00000"/>
                </a:solidFill>
              </a:rPr>
              <a:t>i</a:t>
            </a:r>
            <a:r>
              <a:rPr lang="en-US" altLang="zh-CN" b="1" dirty="0">
                <a:solidFill>
                  <a:srgbClr val="C00000"/>
                </a:solidFill>
              </a:rPr>
              <a:t>=0</a:t>
            </a:r>
            <a:r>
              <a:rPr lang="zh-CN" altLang="zh-CN" b="1" dirty="0">
                <a:solidFill>
                  <a:srgbClr val="C00000"/>
                </a:solidFill>
              </a:rPr>
              <a:t>；则该结点是根，没有双亲。</a:t>
            </a:r>
            <a:r>
              <a:rPr lang="en-US" altLang="zh-CN" b="1" dirty="0" err="1">
                <a:solidFill>
                  <a:srgbClr val="C00000"/>
                </a:solidFill>
              </a:rPr>
              <a:t>i</a:t>
            </a:r>
            <a:r>
              <a:rPr lang="en-US" altLang="zh-CN" b="1" dirty="0">
                <a:solidFill>
                  <a:srgbClr val="C00000"/>
                </a:solidFill>
              </a:rPr>
              <a:t>&gt;0</a:t>
            </a:r>
            <a:r>
              <a:rPr lang="zh-CN" altLang="zh-CN" b="1" dirty="0">
                <a:solidFill>
                  <a:srgbClr val="C00000"/>
                </a:solidFill>
              </a:rPr>
              <a:t>，则双亲结点是</a:t>
            </a:r>
            <a:r>
              <a:rPr lang="en-US" altLang="zh-CN" b="1" dirty="0">
                <a:solidFill>
                  <a:srgbClr val="C00000"/>
                </a:solidFill>
                <a:sym typeface="Symbol"/>
              </a:rPr>
              <a:t></a:t>
            </a:r>
            <a:r>
              <a:rPr lang="zh-CN" altLang="en-US" b="1" dirty="0">
                <a:solidFill>
                  <a:srgbClr val="C00000"/>
                </a:solidFill>
              </a:rPr>
              <a:t>（</a:t>
            </a:r>
            <a:r>
              <a:rPr lang="en-US" altLang="zh-CN" b="1" dirty="0">
                <a:solidFill>
                  <a:srgbClr val="C00000"/>
                </a:solidFill>
              </a:rPr>
              <a:t>i-1</a:t>
            </a:r>
            <a:r>
              <a:rPr lang="zh-CN" altLang="en-US" b="1" dirty="0">
                <a:solidFill>
                  <a:srgbClr val="C00000"/>
                </a:solidFill>
              </a:rPr>
              <a:t>）</a:t>
            </a:r>
            <a:r>
              <a:rPr lang="en-US" altLang="zh-CN" b="1" dirty="0">
                <a:solidFill>
                  <a:srgbClr val="C00000"/>
                </a:solidFill>
              </a:rPr>
              <a:t>/2</a:t>
            </a:r>
            <a:r>
              <a:rPr lang="en-US" altLang="zh-CN" b="1" dirty="0">
                <a:solidFill>
                  <a:srgbClr val="C00000"/>
                </a:solidFill>
                <a:sym typeface="Symbol"/>
              </a:rPr>
              <a:t></a:t>
            </a:r>
            <a:endParaRPr lang="zh-CN" altLang="zh-CN" b="1" dirty="0">
              <a:solidFill>
                <a:srgbClr val="C00000"/>
              </a:solidFill>
            </a:endParaRPr>
          </a:p>
          <a:p>
            <a:pPr lvl="0" algn="l"/>
            <a:r>
              <a:rPr lang="zh-CN" altLang="zh-CN" b="1" dirty="0">
                <a:solidFill>
                  <a:schemeClr val="tx1"/>
                </a:solidFill>
              </a:rPr>
              <a:t>若</a:t>
            </a:r>
            <a:r>
              <a:rPr lang="en-US" altLang="zh-CN" b="1" dirty="0">
                <a:solidFill>
                  <a:schemeClr val="tx1"/>
                </a:solidFill>
              </a:rPr>
              <a:t>2i+1&gt;n</a:t>
            </a:r>
            <a:r>
              <a:rPr lang="zh-CN" altLang="zh-CN" b="1" dirty="0">
                <a:solidFill>
                  <a:schemeClr val="tx1"/>
                </a:solidFill>
              </a:rPr>
              <a:t>，则结点无左孩子，否则左孩子结点编号为</a:t>
            </a:r>
            <a:r>
              <a:rPr lang="en-US" altLang="zh-CN" b="1" dirty="0">
                <a:solidFill>
                  <a:schemeClr val="tx1"/>
                </a:solidFill>
              </a:rPr>
              <a:t>2i+1</a:t>
            </a:r>
            <a:endParaRPr lang="zh-CN" altLang="zh-CN" b="1" dirty="0">
              <a:solidFill>
                <a:schemeClr val="tx1"/>
              </a:solidFill>
            </a:endParaRPr>
          </a:p>
          <a:p>
            <a:pPr lvl="0" algn="l"/>
            <a:r>
              <a:rPr lang="zh-CN" altLang="zh-CN" b="1" dirty="0">
                <a:solidFill>
                  <a:schemeClr val="tx1"/>
                </a:solidFill>
              </a:rPr>
              <a:t>若</a:t>
            </a:r>
            <a:r>
              <a:rPr lang="en-US" altLang="zh-CN" b="1" dirty="0">
                <a:solidFill>
                  <a:schemeClr val="tx1"/>
                </a:solidFill>
              </a:rPr>
              <a:t>2i</a:t>
            </a:r>
            <a:r>
              <a:rPr lang="zh-CN" altLang="zh-CN" b="1" dirty="0">
                <a:solidFill>
                  <a:schemeClr val="tx1"/>
                </a:solidFill>
              </a:rPr>
              <a:t>＋</a:t>
            </a:r>
            <a:r>
              <a:rPr lang="en-US" altLang="zh-CN" b="1" dirty="0">
                <a:solidFill>
                  <a:schemeClr val="tx1"/>
                </a:solidFill>
              </a:rPr>
              <a:t>2&gt;n</a:t>
            </a:r>
            <a:r>
              <a:rPr lang="zh-CN" altLang="zh-CN" b="1" dirty="0">
                <a:solidFill>
                  <a:schemeClr val="tx1"/>
                </a:solidFill>
              </a:rPr>
              <a:t>，则结点无右孩子，否则右孩子结点编号为</a:t>
            </a:r>
            <a:r>
              <a:rPr lang="en-US" altLang="zh-CN" b="1" dirty="0">
                <a:solidFill>
                  <a:schemeClr val="tx1"/>
                </a:solidFill>
              </a:rPr>
              <a:t>2i</a:t>
            </a:r>
            <a:r>
              <a:rPr lang="zh-CN" altLang="zh-CN" b="1" dirty="0">
                <a:solidFill>
                  <a:schemeClr val="tx1"/>
                </a:solidFill>
              </a:rPr>
              <a:t>＋</a:t>
            </a:r>
            <a:r>
              <a:rPr lang="en-US" altLang="zh-CN" b="1" dirty="0">
                <a:solidFill>
                  <a:schemeClr val="tx1"/>
                </a:solidFill>
              </a:rPr>
              <a:t>2</a:t>
            </a:r>
            <a:endParaRPr lang="zh-CN" altLang="zh-CN" b="1" dirty="0">
              <a:solidFill>
                <a:schemeClr val="tx1"/>
              </a:solidFill>
            </a:endParaRPr>
          </a:p>
          <a:p>
            <a:pPr algn="l"/>
            <a:endParaRPr lang="zh-CN" altLang="en-US"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fontScale="70000" lnSpcReduction="20000"/>
          </a:bodyPr>
          <a:lstStyle/>
          <a:p>
            <a:r>
              <a:rPr lang="zh-CN" altLang="zh-CN" b="1" dirty="0">
                <a:solidFill>
                  <a:srgbClr val="C00000"/>
                </a:solidFill>
              </a:rPr>
              <a:t>算法效率的度量方法</a:t>
            </a:r>
            <a:endParaRPr lang="zh-CN" altLang="zh-CN" dirty="0">
              <a:solidFill>
                <a:srgbClr val="C00000"/>
              </a:solidFill>
            </a:endParaRPr>
          </a:p>
          <a:p>
            <a:pPr algn="l">
              <a:lnSpc>
                <a:spcPct val="150000"/>
              </a:lnSpc>
            </a:pPr>
            <a:r>
              <a:rPr lang="en-US" altLang="zh-CN" b="1" dirty="0">
                <a:solidFill>
                  <a:srgbClr val="0070C0"/>
                </a:solidFill>
              </a:rPr>
              <a:t>1.</a:t>
            </a:r>
            <a:r>
              <a:rPr lang="zh-CN" altLang="zh-CN" b="1" dirty="0">
                <a:solidFill>
                  <a:srgbClr val="0070C0"/>
                </a:solidFill>
                <a:latin typeface="+mn-ea"/>
              </a:rPr>
              <a:t>事后统计</a:t>
            </a:r>
            <a:r>
              <a:rPr lang="zh-CN" altLang="zh-CN" dirty="0">
                <a:solidFill>
                  <a:schemeClr val="tx1"/>
                </a:solidFill>
                <a:latin typeface="+mn-ea"/>
              </a:rPr>
              <a:t>：</a:t>
            </a:r>
            <a:r>
              <a:rPr lang="zh-CN" altLang="zh-CN" sz="2600" b="1" dirty="0">
                <a:solidFill>
                  <a:schemeClr val="tx1"/>
                </a:solidFill>
                <a:latin typeface="+mn-ea"/>
              </a:rPr>
              <a:t>通过好的测试数据和程序，利用计算机计时器对不同算法程序进行运行时间</a:t>
            </a:r>
            <a:r>
              <a:rPr lang="en-US" altLang="zh-CN" sz="2600" b="1" dirty="0">
                <a:solidFill>
                  <a:schemeClr val="tx1"/>
                </a:solidFill>
                <a:latin typeface="+mn-ea"/>
              </a:rPr>
              <a:t>(running time calculations)</a:t>
            </a:r>
            <a:r>
              <a:rPr lang="zh-CN" altLang="zh-CN" sz="2600" b="1" dirty="0">
                <a:solidFill>
                  <a:schemeClr val="tx1"/>
                </a:solidFill>
                <a:latin typeface="+mn-ea"/>
              </a:rPr>
              <a:t>的比较；</a:t>
            </a:r>
          </a:p>
          <a:p>
            <a:pPr algn="l">
              <a:lnSpc>
                <a:spcPct val="150000"/>
              </a:lnSpc>
            </a:pPr>
            <a:r>
              <a:rPr lang="en-US" altLang="zh-CN" b="1" dirty="0">
                <a:solidFill>
                  <a:srgbClr val="0070C0"/>
                </a:solidFill>
                <a:latin typeface="+mn-ea"/>
              </a:rPr>
              <a:t>2.</a:t>
            </a:r>
            <a:r>
              <a:rPr lang="zh-CN" altLang="zh-CN" b="1" dirty="0">
                <a:solidFill>
                  <a:srgbClr val="0070C0"/>
                </a:solidFill>
                <a:latin typeface="+mn-ea"/>
              </a:rPr>
              <a:t>事前分析估算方法：</a:t>
            </a:r>
            <a:r>
              <a:rPr lang="zh-CN" altLang="zh-CN" b="1" dirty="0">
                <a:solidFill>
                  <a:schemeClr val="tx1"/>
                </a:solidFill>
                <a:latin typeface="+mn-ea"/>
              </a:rPr>
              <a:t>计算机程序编制前，依据统计方法进行估算。</a:t>
            </a:r>
          </a:p>
          <a:p>
            <a:pPr algn="l">
              <a:lnSpc>
                <a:spcPct val="150000"/>
              </a:lnSpc>
            </a:pPr>
            <a:r>
              <a:rPr lang="en-US" altLang="zh-CN" sz="3100" b="1" dirty="0">
                <a:solidFill>
                  <a:srgbClr val="0070C0"/>
                </a:solidFill>
                <a:latin typeface="+mn-ea"/>
              </a:rPr>
              <a:t>3.</a:t>
            </a:r>
            <a:r>
              <a:rPr lang="zh-CN" altLang="zh-CN" sz="3100" b="1" dirty="0">
                <a:solidFill>
                  <a:srgbClr val="0070C0"/>
                </a:solidFill>
                <a:latin typeface="+mn-ea"/>
              </a:rPr>
              <a:t>一般高级语言编写的程序在计算机运行的时间取决于：</a:t>
            </a:r>
          </a:p>
          <a:p>
            <a:pPr algn="l">
              <a:lnSpc>
                <a:spcPct val="150000"/>
              </a:lnSpc>
            </a:pPr>
            <a:r>
              <a:rPr lang="en-US" altLang="zh-CN" b="1" dirty="0">
                <a:solidFill>
                  <a:schemeClr val="tx1"/>
                </a:solidFill>
                <a:latin typeface="+mn-ea"/>
              </a:rPr>
              <a:t> </a:t>
            </a:r>
            <a:r>
              <a:rPr lang="zh-CN" altLang="zh-CN" b="1" dirty="0">
                <a:solidFill>
                  <a:schemeClr val="tx1"/>
                </a:solidFill>
                <a:latin typeface="+mn-ea"/>
              </a:rPr>
              <a:t>算法策略：是算法好坏的根本</a:t>
            </a:r>
          </a:p>
          <a:p>
            <a:pPr algn="l">
              <a:lnSpc>
                <a:spcPct val="150000"/>
              </a:lnSpc>
            </a:pPr>
            <a:r>
              <a:rPr lang="en-US" altLang="zh-CN" b="1" dirty="0">
                <a:solidFill>
                  <a:schemeClr val="tx1"/>
                </a:solidFill>
                <a:latin typeface="+mn-ea"/>
              </a:rPr>
              <a:t> </a:t>
            </a:r>
            <a:r>
              <a:rPr lang="zh-CN" altLang="zh-CN" b="1" dirty="0">
                <a:solidFill>
                  <a:schemeClr val="tx1"/>
                </a:solidFill>
                <a:latin typeface="+mn-ea"/>
              </a:rPr>
              <a:t>编译产生的代码质量：取决于软件的支持</a:t>
            </a:r>
          </a:p>
          <a:p>
            <a:pPr algn="l">
              <a:lnSpc>
                <a:spcPct val="150000"/>
              </a:lnSpc>
            </a:pPr>
            <a:r>
              <a:rPr lang="en-US" altLang="zh-CN" b="1" dirty="0">
                <a:solidFill>
                  <a:schemeClr val="tx1"/>
                </a:solidFill>
                <a:latin typeface="+mn-ea"/>
              </a:rPr>
              <a:t> </a:t>
            </a:r>
            <a:r>
              <a:rPr lang="zh-CN" altLang="zh-CN" b="1" dirty="0">
                <a:solidFill>
                  <a:schemeClr val="tx1"/>
                </a:solidFill>
                <a:latin typeface="+mn-ea"/>
              </a:rPr>
              <a:t>问题的输入规模：</a:t>
            </a:r>
          </a:p>
          <a:p>
            <a:pPr algn="l">
              <a:lnSpc>
                <a:spcPct val="150000"/>
              </a:lnSpc>
            </a:pPr>
            <a:r>
              <a:rPr lang="en-US" altLang="zh-CN" b="1" dirty="0">
                <a:solidFill>
                  <a:schemeClr val="tx1"/>
                </a:solidFill>
                <a:latin typeface="+mn-ea"/>
              </a:rPr>
              <a:t> </a:t>
            </a:r>
            <a:r>
              <a:rPr lang="zh-CN" altLang="zh-CN" b="1" dirty="0">
                <a:solidFill>
                  <a:schemeClr val="tx1"/>
                </a:solidFill>
                <a:latin typeface="+mn-ea"/>
              </a:rPr>
              <a:t>机器执行指令的速度：取决于硬件</a:t>
            </a:r>
          </a:p>
          <a:p>
            <a:pPr algn="l">
              <a:lnSpc>
                <a:spcPct val="150000"/>
              </a:lnSpc>
            </a:pPr>
            <a:endParaRPr lang="en-US" altLang="zh-CN" b="1" dirty="0">
              <a:solidFill>
                <a:srgbClr val="FF0000"/>
              </a:solidFill>
              <a:latin typeface="+mn-ea"/>
            </a:endParaRPr>
          </a:p>
          <a:p>
            <a:pPr algn="l">
              <a:lnSpc>
                <a:spcPct val="150000"/>
              </a:lnSpc>
            </a:pPr>
            <a:r>
              <a:rPr lang="zh-CN" altLang="zh-CN" b="1" dirty="0">
                <a:solidFill>
                  <a:srgbClr val="FF0000"/>
                </a:solidFill>
                <a:latin typeface="+mn-ea"/>
              </a:rPr>
              <a:t>去除软硬件因素，程序的运行时间依赖于算法策略的好坏和问题的输入规模</a:t>
            </a:r>
            <a:endParaRPr lang="zh-CN" altLang="en-US" b="1" dirty="0">
              <a:solidFill>
                <a:srgbClr val="FF0000"/>
              </a:solidFill>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a:bodyPr>
          <a:lstStyle/>
          <a:p>
            <a:r>
              <a:rPr lang="zh-CN" altLang="zh-CN" b="1" dirty="0">
                <a:solidFill>
                  <a:srgbClr val="C00000"/>
                </a:solidFill>
                <a:latin typeface="黑体" pitchFamily="49" charset="-122"/>
                <a:ea typeface="黑体" pitchFamily="49" charset="-122"/>
              </a:rPr>
              <a:t>推导大</a:t>
            </a:r>
            <a:r>
              <a:rPr lang="en-US" altLang="zh-CN" b="1" dirty="0">
                <a:solidFill>
                  <a:srgbClr val="C00000"/>
                </a:solidFill>
                <a:latin typeface="黑体" pitchFamily="49" charset="-122"/>
                <a:ea typeface="黑体" pitchFamily="49" charset="-122"/>
              </a:rPr>
              <a:t>O</a:t>
            </a:r>
            <a:r>
              <a:rPr lang="zh-CN" altLang="zh-CN" b="1" dirty="0">
                <a:solidFill>
                  <a:srgbClr val="C00000"/>
                </a:solidFill>
                <a:latin typeface="黑体" pitchFamily="49" charset="-122"/>
                <a:ea typeface="黑体" pitchFamily="49" charset="-122"/>
              </a:rPr>
              <a:t>阶方法</a:t>
            </a:r>
          </a:p>
          <a:p>
            <a:pPr algn="l"/>
            <a:r>
              <a:rPr lang="zh-CN" altLang="zh-CN" b="1" dirty="0">
                <a:solidFill>
                  <a:schemeClr val="tx1"/>
                </a:solidFill>
                <a:latin typeface="+mn-ea"/>
              </a:rPr>
              <a:t>（</a:t>
            </a:r>
            <a:r>
              <a:rPr lang="en-US" altLang="zh-CN" b="1" dirty="0">
                <a:solidFill>
                  <a:schemeClr val="tx1"/>
                </a:solidFill>
                <a:latin typeface="+mn-ea"/>
              </a:rPr>
              <a:t>1</a:t>
            </a:r>
            <a:r>
              <a:rPr lang="zh-CN" altLang="zh-CN" b="1" dirty="0">
                <a:solidFill>
                  <a:schemeClr val="tx1"/>
                </a:solidFill>
                <a:latin typeface="+mn-ea"/>
              </a:rPr>
              <a:t>）用常数</a:t>
            </a:r>
            <a:r>
              <a:rPr lang="en-US" altLang="zh-CN" b="1" dirty="0">
                <a:solidFill>
                  <a:schemeClr val="tx1"/>
                </a:solidFill>
                <a:latin typeface="+mn-ea"/>
              </a:rPr>
              <a:t>1</a:t>
            </a:r>
            <a:r>
              <a:rPr lang="zh-CN" altLang="zh-CN" b="1" dirty="0">
                <a:solidFill>
                  <a:schemeClr val="tx1"/>
                </a:solidFill>
                <a:latin typeface="+mn-ea"/>
              </a:rPr>
              <a:t>取代运行时间中的所有加法常</a:t>
            </a:r>
            <a:r>
              <a:rPr lang="en-US" altLang="zh-CN" b="1" dirty="0">
                <a:solidFill>
                  <a:schemeClr val="tx1"/>
                </a:solidFill>
                <a:latin typeface="+mn-ea"/>
              </a:rPr>
              <a:t>   </a:t>
            </a:r>
            <a:r>
              <a:rPr lang="zh-CN" altLang="zh-CN" b="1" dirty="0">
                <a:solidFill>
                  <a:schemeClr val="tx1"/>
                </a:solidFill>
                <a:latin typeface="+mn-ea"/>
              </a:rPr>
              <a:t>数；</a:t>
            </a:r>
          </a:p>
          <a:p>
            <a:pPr algn="l"/>
            <a:r>
              <a:rPr lang="zh-CN" altLang="zh-CN" b="1" dirty="0">
                <a:solidFill>
                  <a:schemeClr val="tx1"/>
                </a:solidFill>
                <a:latin typeface="+mn-ea"/>
              </a:rPr>
              <a:t>（</a:t>
            </a:r>
            <a:r>
              <a:rPr lang="en-US" altLang="zh-CN" b="1" dirty="0">
                <a:solidFill>
                  <a:schemeClr val="tx1"/>
                </a:solidFill>
                <a:latin typeface="+mn-ea"/>
              </a:rPr>
              <a:t>2</a:t>
            </a:r>
            <a:r>
              <a:rPr lang="zh-CN" altLang="zh-CN" b="1" dirty="0">
                <a:solidFill>
                  <a:schemeClr val="tx1"/>
                </a:solidFill>
                <a:latin typeface="+mn-ea"/>
              </a:rPr>
              <a:t>）在（</a:t>
            </a:r>
            <a:r>
              <a:rPr lang="en-US" altLang="zh-CN" b="1" dirty="0">
                <a:solidFill>
                  <a:schemeClr val="tx1"/>
                </a:solidFill>
                <a:latin typeface="+mn-ea"/>
              </a:rPr>
              <a:t>1</a:t>
            </a:r>
            <a:r>
              <a:rPr lang="zh-CN" altLang="zh-CN" b="1" dirty="0">
                <a:solidFill>
                  <a:schemeClr val="tx1"/>
                </a:solidFill>
                <a:latin typeface="+mn-ea"/>
              </a:rPr>
              <a:t>）结果中，只保留最高阶项；</a:t>
            </a:r>
          </a:p>
          <a:p>
            <a:pPr algn="l"/>
            <a:r>
              <a:rPr lang="zh-CN" altLang="zh-CN" b="1" dirty="0">
                <a:solidFill>
                  <a:schemeClr val="tx1"/>
                </a:solidFill>
                <a:latin typeface="+mn-ea"/>
              </a:rPr>
              <a:t>（</a:t>
            </a:r>
            <a:r>
              <a:rPr lang="en-US" altLang="zh-CN" b="1" dirty="0">
                <a:solidFill>
                  <a:schemeClr val="tx1"/>
                </a:solidFill>
                <a:latin typeface="+mn-ea"/>
              </a:rPr>
              <a:t>3</a:t>
            </a:r>
            <a:r>
              <a:rPr lang="zh-CN" altLang="zh-CN" b="1" dirty="0">
                <a:solidFill>
                  <a:schemeClr val="tx1"/>
                </a:solidFill>
                <a:latin typeface="+mn-ea"/>
              </a:rPr>
              <a:t>）最高阶项如果存在，且不是</a:t>
            </a:r>
            <a:r>
              <a:rPr lang="en-US" altLang="zh-CN" b="1" dirty="0">
                <a:solidFill>
                  <a:schemeClr val="tx1"/>
                </a:solidFill>
                <a:latin typeface="+mn-ea"/>
              </a:rPr>
              <a:t>1</a:t>
            </a:r>
            <a:r>
              <a:rPr lang="zh-CN" altLang="zh-CN" b="1" dirty="0">
                <a:solidFill>
                  <a:schemeClr val="tx1"/>
                </a:solidFill>
                <a:latin typeface="+mn-ea"/>
              </a:rPr>
              <a:t>，则去除与该最高项相乘的常数，所得结果就是大</a:t>
            </a:r>
            <a:r>
              <a:rPr lang="en-US" altLang="zh-CN" b="1" dirty="0">
                <a:solidFill>
                  <a:schemeClr val="tx1"/>
                </a:solidFill>
                <a:latin typeface="+mn-ea"/>
              </a:rPr>
              <a:t>O</a:t>
            </a:r>
            <a:r>
              <a:rPr lang="zh-CN" altLang="zh-CN" b="1" dirty="0">
                <a:solidFill>
                  <a:schemeClr val="tx1"/>
                </a:solidFill>
                <a:latin typeface="+mn-ea"/>
              </a:rPr>
              <a:t>阶</a:t>
            </a:r>
            <a:endParaRPr lang="zh-CN" altLang="en-US" b="1" dirty="0">
              <a:solidFill>
                <a:schemeClr val="tx1"/>
              </a:solidFill>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a:bodyPr>
          <a:lstStyle/>
          <a:p>
            <a:pPr algn="l"/>
            <a:r>
              <a:rPr lang="en-US" altLang="zh-CN" b="1" i="1" dirty="0">
                <a:solidFill>
                  <a:srgbClr val="C00000"/>
                </a:solidFill>
              </a:rPr>
              <a:t>1.</a:t>
            </a:r>
            <a:r>
              <a:rPr lang="zh-CN" altLang="zh-CN" b="1" i="1" dirty="0">
                <a:solidFill>
                  <a:srgbClr val="C00000"/>
                </a:solidFill>
              </a:rPr>
              <a:t>常数阶</a:t>
            </a:r>
            <a:endParaRPr lang="zh-CN" altLang="zh-CN" dirty="0">
              <a:solidFill>
                <a:srgbClr val="C00000"/>
              </a:solidFill>
            </a:endParaRPr>
          </a:p>
          <a:p>
            <a:pPr algn="l"/>
            <a:r>
              <a:rPr lang="en-US" altLang="zh-CN" dirty="0"/>
              <a:t> </a:t>
            </a:r>
            <a:r>
              <a:rPr lang="zh-CN" altLang="zh-CN" b="1" dirty="0">
                <a:solidFill>
                  <a:schemeClr val="tx1"/>
                </a:solidFill>
                <a:latin typeface="+mn-ea"/>
              </a:rPr>
              <a:t>顺序结构程序和分支结构程序，无论真假，执行次数都是恒定的，按照推导，时间复杂度都是</a:t>
            </a:r>
            <a:r>
              <a:rPr lang="en-US" altLang="zh-CN" b="1" dirty="0">
                <a:solidFill>
                  <a:schemeClr val="tx1"/>
                </a:solidFill>
                <a:latin typeface="+mn-ea"/>
              </a:rPr>
              <a:t>O(1),</a:t>
            </a:r>
            <a:r>
              <a:rPr lang="zh-CN" altLang="zh-CN" b="1" dirty="0">
                <a:solidFill>
                  <a:schemeClr val="tx1"/>
                </a:solidFill>
                <a:latin typeface="+mn-ea"/>
              </a:rPr>
              <a:t>称作常数阶。</a:t>
            </a:r>
            <a:endParaRPr lang="en-US" altLang="zh-CN" b="1" dirty="0">
              <a:solidFill>
                <a:schemeClr val="tx1"/>
              </a:solidFill>
              <a:latin typeface="+mn-ea"/>
            </a:endParaRPr>
          </a:p>
          <a:p>
            <a:pPr algn="l"/>
            <a:endParaRPr lang="en-US" altLang="zh-CN" b="1" dirty="0">
              <a:solidFill>
                <a:schemeClr val="tx1"/>
              </a:solidFill>
              <a:latin typeface="+mn-ea"/>
            </a:endParaRPr>
          </a:p>
          <a:p>
            <a:pPr algn="l"/>
            <a:r>
              <a:rPr lang="en-US" altLang="zh-CN" b="1" dirty="0">
                <a:solidFill>
                  <a:srgbClr val="C00000"/>
                </a:solidFill>
                <a:latin typeface="+mn-ea"/>
              </a:rPr>
              <a:t>2.</a:t>
            </a:r>
            <a:r>
              <a:rPr lang="zh-CN" altLang="en-US" b="1" dirty="0">
                <a:solidFill>
                  <a:srgbClr val="C00000"/>
                </a:solidFill>
                <a:latin typeface="+mn-ea"/>
              </a:rPr>
              <a:t>线性阶</a:t>
            </a:r>
            <a:endParaRPr lang="en-US" altLang="zh-CN" b="1" dirty="0">
              <a:solidFill>
                <a:srgbClr val="C00000"/>
              </a:solidFill>
              <a:latin typeface="+mn-ea"/>
            </a:endParaRPr>
          </a:p>
          <a:p>
            <a:pPr algn="l"/>
            <a:r>
              <a:rPr lang="en-US" altLang="zh-CN" b="1" dirty="0">
                <a:solidFill>
                  <a:schemeClr val="tx1"/>
                </a:solidFill>
                <a:latin typeface="+mn-ea"/>
              </a:rPr>
              <a:t> </a:t>
            </a:r>
            <a:r>
              <a:rPr lang="en-US" altLang="zh-CN" b="1" dirty="0" err="1">
                <a:solidFill>
                  <a:schemeClr val="tx1"/>
                </a:solidFill>
                <a:latin typeface="+mn-ea"/>
              </a:rPr>
              <a:t>int</a:t>
            </a:r>
            <a:r>
              <a:rPr lang="en-US" altLang="zh-CN" b="1" dirty="0">
                <a:solidFill>
                  <a:schemeClr val="tx1"/>
                </a:solidFill>
                <a:latin typeface="+mn-ea"/>
              </a:rPr>
              <a:t> </a:t>
            </a:r>
            <a:r>
              <a:rPr lang="en-US" altLang="zh-CN" b="1" dirty="0" err="1">
                <a:solidFill>
                  <a:schemeClr val="tx1"/>
                </a:solidFill>
                <a:latin typeface="+mn-ea"/>
              </a:rPr>
              <a:t>i</a:t>
            </a:r>
            <a:r>
              <a:rPr lang="en-US" altLang="zh-CN" b="1" dirty="0">
                <a:solidFill>
                  <a:schemeClr val="tx1"/>
                </a:solidFill>
                <a:latin typeface="+mn-ea"/>
              </a:rPr>
              <a:t>; </a:t>
            </a:r>
            <a:endParaRPr lang="zh-CN" altLang="zh-CN" b="1" dirty="0">
              <a:solidFill>
                <a:schemeClr val="tx1"/>
              </a:solidFill>
              <a:latin typeface="+mn-ea"/>
            </a:endParaRPr>
          </a:p>
          <a:p>
            <a:pPr algn="l"/>
            <a:r>
              <a:rPr lang="en-US" altLang="zh-CN" b="1" dirty="0">
                <a:solidFill>
                  <a:schemeClr val="tx1"/>
                </a:solidFill>
                <a:latin typeface="+mn-ea"/>
              </a:rPr>
              <a:t> for(</a:t>
            </a:r>
            <a:r>
              <a:rPr lang="en-US" altLang="zh-CN" b="1" dirty="0" err="1">
                <a:solidFill>
                  <a:schemeClr val="tx1"/>
                </a:solidFill>
                <a:latin typeface="+mn-ea"/>
              </a:rPr>
              <a:t>i</a:t>
            </a:r>
            <a:r>
              <a:rPr lang="en-US" altLang="zh-CN" b="1" dirty="0">
                <a:solidFill>
                  <a:schemeClr val="tx1"/>
                </a:solidFill>
                <a:latin typeface="+mn-ea"/>
              </a:rPr>
              <a:t>=</a:t>
            </a:r>
            <a:r>
              <a:rPr lang="en-US" altLang="zh-CN" b="1" dirty="0" err="1">
                <a:solidFill>
                  <a:schemeClr val="tx1"/>
                </a:solidFill>
                <a:latin typeface="+mn-ea"/>
              </a:rPr>
              <a:t>0;i</a:t>
            </a:r>
            <a:r>
              <a:rPr lang="en-US" altLang="zh-CN" b="1" dirty="0">
                <a:solidFill>
                  <a:schemeClr val="tx1"/>
                </a:solidFill>
                <a:latin typeface="+mn-ea"/>
              </a:rPr>
              <a:t>&lt;</a:t>
            </a:r>
            <a:r>
              <a:rPr lang="en-US" altLang="zh-CN" b="1" dirty="0" err="1">
                <a:solidFill>
                  <a:schemeClr val="tx1"/>
                </a:solidFill>
                <a:latin typeface="+mn-ea"/>
              </a:rPr>
              <a:t>n;i</a:t>
            </a:r>
            <a:r>
              <a:rPr lang="en-US" altLang="zh-CN" b="1" dirty="0">
                <a:solidFill>
                  <a:schemeClr val="tx1"/>
                </a:solidFill>
                <a:latin typeface="+mn-ea"/>
              </a:rPr>
              <a:t>++){ ….}  O(n)</a:t>
            </a:r>
            <a:endParaRPr lang="zh-CN" altLang="en-US" b="1" dirty="0">
              <a:solidFill>
                <a:schemeClr val="tx1"/>
              </a:solidFill>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fontScale="92500" lnSpcReduction="10000"/>
          </a:bodyPr>
          <a:lstStyle/>
          <a:p>
            <a:pPr algn="l"/>
            <a:r>
              <a:rPr lang="en-US" altLang="zh-CN" b="1" i="1" dirty="0">
                <a:solidFill>
                  <a:srgbClr val="C00000"/>
                </a:solidFill>
              </a:rPr>
              <a:t>3.</a:t>
            </a:r>
            <a:r>
              <a:rPr lang="zh-CN" altLang="zh-CN" b="1" dirty="0">
                <a:solidFill>
                  <a:srgbClr val="C00000"/>
                </a:solidFill>
                <a:latin typeface="黑体" pitchFamily="49" charset="-122"/>
                <a:ea typeface="黑体" pitchFamily="49" charset="-122"/>
              </a:rPr>
              <a:t>对数阶</a:t>
            </a:r>
            <a:endParaRPr lang="zh-CN" altLang="zh-CN" dirty="0">
              <a:solidFill>
                <a:srgbClr val="C00000"/>
              </a:solidFill>
              <a:latin typeface="黑体" pitchFamily="49" charset="-122"/>
              <a:ea typeface="黑体" pitchFamily="49" charset="-122"/>
            </a:endParaRPr>
          </a:p>
          <a:p>
            <a:pPr algn="l"/>
            <a:r>
              <a:rPr lang="en-US" altLang="zh-CN" dirty="0" err="1">
                <a:solidFill>
                  <a:schemeClr val="tx1"/>
                </a:solidFill>
              </a:rPr>
              <a:t>int</a:t>
            </a:r>
            <a:r>
              <a:rPr lang="en-US" altLang="zh-CN" dirty="0">
                <a:solidFill>
                  <a:schemeClr val="tx1"/>
                </a:solidFill>
              </a:rPr>
              <a:t> count=1;</a:t>
            </a:r>
            <a:endParaRPr lang="zh-CN" altLang="zh-CN" dirty="0">
              <a:solidFill>
                <a:schemeClr val="tx1"/>
              </a:solidFill>
            </a:endParaRPr>
          </a:p>
          <a:p>
            <a:pPr algn="l"/>
            <a:r>
              <a:rPr lang="en-US" altLang="zh-CN" dirty="0">
                <a:solidFill>
                  <a:schemeClr val="tx1"/>
                </a:solidFill>
              </a:rPr>
              <a:t>while(count&lt;n)</a:t>
            </a:r>
            <a:endParaRPr lang="zh-CN" altLang="zh-CN" dirty="0">
              <a:solidFill>
                <a:schemeClr val="tx1"/>
              </a:solidFill>
            </a:endParaRPr>
          </a:p>
          <a:p>
            <a:pPr algn="l"/>
            <a:r>
              <a:rPr lang="en-US" altLang="zh-CN" dirty="0">
                <a:solidFill>
                  <a:schemeClr val="tx1"/>
                </a:solidFill>
              </a:rPr>
              <a:t>  count = count*2;</a:t>
            </a:r>
            <a:endParaRPr lang="zh-CN" altLang="zh-CN" dirty="0">
              <a:solidFill>
                <a:schemeClr val="tx1"/>
              </a:solidFill>
            </a:endParaRPr>
          </a:p>
          <a:p>
            <a:pPr algn="l"/>
            <a:r>
              <a:rPr lang="zh-CN" altLang="zh-CN" dirty="0">
                <a:solidFill>
                  <a:schemeClr val="tx1"/>
                </a:solidFill>
              </a:rPr>
              <a:t>得到循环次数是</a:t>
            </a:r>
            <a:r>
              <a:rPr lang="en-US" altLang="zh-CN" dirty="0">
                <a:solidFill>
                  <a:schemeClr val="tx1"/>
                </a:solidFill>
              </a:rPr>
              <a:t> </a:t>
            </a:r>
            <a:r>
              <a:rPr lang="en-US" altLang="zh-CN" dirty="0" err="1">
                <a:solidFill>
                  <a:schemeClr val="tx1"/>
                </a:solidFill>
              </a:rPr>
              <a:t>logn</a:t>
            </a:r>
            <a:r>
              <a:rPr lang="en-US" altLang="zh-CN" dirty="0">
                <a:solidFill>
                  <a:schemeClr val="tx1"/>
                </a:solidFill>
              </a:rPr>
              <a:t>  ----------O(</a:t>
            </a:r>
            <a:r>
              <a:rPr lang="en-US" altLang="zh-CN" dirty="0" err="1">
                <a:solidFill>
                  <a:schemeClr val="tx1"/>
                </a:solidFill>
              </a:rPr>
              <a:t>logn</a:t>
            </a:r>
            <a:r>
              <a:rPr lang="en-US" altLang="zh-CN" dirty="0">
                <a:solidFill>
                  <a:schemeClr val="tx1"/>
                </a:solidFill>
              </a:rPr>
              <a:t>)</a:t>
            </a:r>
            <a:endParaRPr lang="zh-CN" altLang="zh-CN" dirty="0">
              <a:solidFill>
                <a:schemeClr val="tx1"/>
              </a:solidFill>
            </a:endParaRPr>
          </a:p>
          <a:p>
            <a:pPr algn="l"/>
            <a:endParaRPr lang="en-US" altLang="zh-CN" b="1" dirty="0">
              <a:solidFill>
                <a:schemeClr val="tx1"/>
              </a:solidFill>
              <a:latin typeface="+mn-ea"/>
            </a:endParaRPr>
          </a:p>
          <a:p>
            <a:pPr algn="l"/>
            <a:r>
              <a:rPr lang="en-US" altLang="zh-CN" b="1" dirty="0">
                <a:solidFill>
                  <a:srgbClr val="C00000"/>
                </a:solidFill>
                <a:latin typeface="+mn-ea"/>
              </a:rPr>
              <a:t>4.</a:t>
            </a:r>
            <a:r>
              <a:rPr lang="zh-CN" altLang="en-US" b="1" dirty="0">
                <a:solidFill>
                  <a:srgbClr val="C00000"/>
                </a:solidFill>
                <a:latin typeface="+mn-ea"/>
              </a:rPr>
              <a:t>平方阶</a:t>
            </a:r>
            <a:endParaRPr lang="en-US" altLang="zh-CN" b="1" dirty="0">
              <a:solidFill>
                <a:srgbClr val="C00000"/>
              </a:solidFill>
              <a:latin typeface="+mn-ea"/>
            </a:endParaRPr>
          </a:p>
          <a:p>
            <a:pPr algn="l"/>
            <a:r>
              <a:rPr lang="en-US" altLang="zh-CN" b="1" dirty="0" err="1">
                <a:solidFill>
                  <a:schemeClr val="tx1"/>
                </a:solidFill>
                <a:latin typeface="+mn-ea"/>
              </a:rPr>
              <a:t>int</a:t>
            </a:r>
            <a:r>
              <a:rPr lang="en-US" altLang="zh-CN" b="1" dirty="0">
                <a:solidFill>
                  <a:schemeClr val="tx1"/>
                </a:solidFill>
                <a:latin typeface="+mn-ea"/>
              </a:rPr>
              <a:t> </a:t>
            </a:r>
            <a:r>
              <a:rPr lang="en-US" altLang="zh-CN" b="1" dirty="0" err="1">
                <a:solidFill>
                  <a:schemeClr val="tx1"/>
                </a:solidFill>
                <a:latin typeface="+mn-ea"/>
              </a:rPr>
              <a:t>i,j,s</a:t>
            </a:r>
            <a:r>
              <a:rPr lang="en-US" altLang="zh-CN" b="1" dirty="0">
                <a:solidFill>
                  <a:schemeClr val="tx1"/>
                </a:solidFill>
                <a:latin typeface="+mn-ea"/>
              </a:rPr>
              <a:t>=1;</a:t>
            </a:r>
            <a:endParaRPr lang="zh-CN" altLang="zh-CN" b="1" dirty="0">
              <a:solidFill>
                <a:schemeClr val="tx1"/>
              </a:solidFill>
              <a:latin typeface="+mn-ea"/>
            </a:endParaRPr>
          </a:p>
          <a:p>
            <a:pPr algn="l"/>
            <a:r>
              <a:rPr lang="en-US" altLang="zh-CN" b="1" dirty="0">
                <a:solidFill>
                  <a:schemeClr val="tx1"/>
                </a:solidFill>
                <a:latin typeface="+mn-ea"/>
              </a:rPr>
              <a:t>for(</a:t>
            </a:r>
            <a:r>
              <a:rPr lang="en-US" altLang="zh-CN" b="1" dirty="0" err="1">
                <a:solidFill>
                  <a:schemeClr val="tx1"/>
                </a:solidFill>
                <a:latin typeface="+mn-ea"/>
              </a:rPr>
              <a:t>i</a:t>
            </a:r>
            <a:r>
              <a:rPr lang="en-US" altLang="zh-CN" b="1" dirty="0">
                <a:solidFill>
                  <a:schemeClr val="tx1"/>
                </a:solidFill>
                <a:latin typeface="+mn-ea"/>
              </a:rPr>
              <a:t>=</a:t>
            </a:r>
            <a:r>
              <a:rPr lang="en-US" altLang="zh-CN" b="1" dirty="0" err="1">
                <a:solidFill>
                  <a:schemeClr val="tx1"/>
                </a:solidFill>
                <a:latin typeface="+mn-ea"/>
              </a:rPr>
              <a:t>0;i</a:t>
            </a:r>
            <a:r>
              <a:rPr lang="en-US" altLang="zh-CN" b="1" dirty="0">
                <a:solidFill>
                  <a:schemeClr val="tx1"/>
                </a:solidFill>
                <a:latin typeface="+mn-ea"/>
              </a:rPr>
              <a:t>&lt;</a:t>
            </a:r>
            <a:r>
              <a:rPr lang="en-US" altLang="zh-CN" b="1" dirty="0" err="1">
                <a:solidFill>
                  <a:schemeClr val="tx1"/>
                </a:solidFill>
                <a:latin typeface="+mn-ea"/>
              </a:rPr>
              <a:t>n;i</a:t>
            </a:r>
            <a:r>
              <a:rPr lang="en-US" altLang="zh-CN" b="1" dirty="0">
                <a:solidFill>
                  <a:schemeClr val="tx1"/>
                </a:solidFill>
                <a:latin typeface="+mn-ea"/>
              </a:rPr>
              <a:t>++)</a:t>
            </a:r>
            <a:endParaRPr lang="zh-CN" altLang="zh-CN" b="1" dirty="0">
              <a:solidFill>
                <a:schemeClr val="tx1"/>
              </a:solidFill>
              <a:latin typeface="+mn-ea"/>
            </a:endParaRPr>
          </a:p>
          <a:p>
            <a:pPr algn="l"/>
            <a:r>
              <a:rPr lang="en-US" altLang="zh-CN" b="1" dirty="0">
                <a:solidFill>
                  <a:schemeClr val="tx1"/>
                </a:solidFill>
                <a:latin typeface="+mn-ea"/>
              </a:rPr>
              <a:t>  for(j=</a:t>
            </a:r>
            <a:r>
              <a:rPr lang="en-US" altLang="zh-CN" b="1" dirty="0" err="1">
                <a:solidFill>
                  <a:schemeClr val="tx1"/>
                </a:solidFill>
                <a:latin typeface="+mn-ea"/>
              </a:rPr>
              <a:t>0;j</a:t>
            </a:r>
            <a:r>
              <a:rPr lang="en-US" altLang="zh-CN" b="1" dirty="0">
                <a:solidFill>
                  <a:schemeClr val="tx1"/>
                </a:solidFill>
                <a:latin typeface="+mn-ea"/>
              </a:rPr>
              <a:t>&lt;</a:t>
            </a:r>
            <a:r>
              <a:rPr lang="en-US" altLang="zh-CN" b="1" dirty="0" err="1">
                <a:solidFill>
                  <a:schemeClr val="tx1"/>
                </a:solidFill>
                <a:latin typeface="+mn-ea"/>
              </a:rPr>
              <a:t>n;j</a:t>
            </a:r>
            <a:r>
              <a:rPr lang="en-US" altLang="zh-CN" b="1" dirty="0">
                <a:solidFill>
                  <a:schemeClr val="tx1"/>
                </a:solidFill>
                <a:latin typeface="+mn-ea"/>
              </a:rPr>
              <a:t>++)   {</a:t>
            </a:r>
            <a:endParaRPr lang="zh-CN" altLang="zh-CN" b="1" dirty="0">
              <a:solidFill>
                <a:schemeClr val="tx1"/>
              </a:solidFill>
              <a:latin typeface="+mn-ea"/>
            </a:endParaRPr>
          </a:p>
          <a:p>
            <a:pPr algn="l"/>
            <a:r>
              <a:rPr lang="en-US" altLang="zh-CN" b="1" dirty="0">
                <a:solidFill>
                  <a:schemeClr val="tx1"/>
                </a:solidFill>
                <a:latin typeface="+mn-ea"/>
              </a:rPr>
              <a:t>     s = </a:t>
            </a:r>
            <a:r>
              <a:rPr lang="en-US" altLang="zh-CN" b="1" dirty="0" err="1">
                <a:solidFill>
                  <a:schemeClr val="tx1"/>
                </a:solidFill>
                <a:latin typeface="+mn-ea"/>
              </a:rPr>
              <a:t>s+j</a:t>
            </a:r>
            <a:r>
              <a:rPr lang="en-US" altLang="zh-CN" b="1" dirty="0">
                <a:solidFill>
                  <a:schemeClr val="tx1"/>
                </a:solidFill>
                <a:latin typeface="+mn-ea"/>
              </a:rPr>
              <a:t>*j;    //</a:t>
            </a:r>
            <a:r>
              <a:rPr lang="zh-CN" altLang="zh-CN" b="1" dirty="0">
                <a:solidFill>
                  <a:schemeClr val="tx1"/>
                </a:solidFill>
                <a:latin typeface="+mn-ea"/>
              </a:rPr>
              <a:t>循环次数是</a:t>
            </a:r>
            <a:r>
              <a:rPr lang="en-US" altLang="zh-CN" b="1" dirty="0" err="1">
                <a:solidFill>
                  <a:schemeClr val="tx1"/>
                </a:solidFill>
                <a:latin typeface="+mn-ea"/>
              </a:rPr>
              <a:t>n</a:t>
            </a:r>
            <a:r>
              <a:rPr lang="en-US" altLang="zh-CN" b="1" baseline="30000" dirty="0" err="1">
                <a:solidFill>
                  <a:schemeClr val="tx1"/>
                </a:solidFill>
                <a:latin typeface="+mn-ea"/>
              </a:rPr>
              <a:t>2</a:t>
            </a:r>
            <a:r>
              <a:rPr lang="en-US" altLang="zh-CN" b="1" dirty="0" err="1">
                <a:solidFill>
                  <a:schemeClr val="tx1"/>
                </a:solidFill>
                <a:latin typeface="+mn-ea"/>
              </a:rPr>
              <a:t>,O</a:t>
            </a:r>
            <a:r>
              <a:rPr lang="en-US" altLang="zh-CN" b="1" dirty="0">
                <a:solidFill>
                  <a:schemeClr val="tx1"/>
                </a:solidFill>
                <a:latin typeface="+mn-ea"/>
              </a:rPr>
              <a:t>(</a:t>
            </a:r>
            <a:r>
              <a:rPr lang="en-US" altLang="zh-CN" b="1" dirty="0" err="1">
                <a:solidFill>
                  <a:schemeClr val="tx1"/>
                </a:solidFill>
                <a:latin typeface="+mn-ea"/>
              </a:rPr>
              <a:t>n</a:t>
            </a:r>
            <a:r>
              <a:rPr lang="en-US" altLang="zh-CN" b="1" baseline="30000" dirty="0" err="1">
                <a:solidFill>
                  <a:schemeClr val="tx1"/>
                </a:solidFill>
                <a:latin typeface="+mn-ea"/>
              </a:rPr>
              <a:t>2</a:t>
            </a:r>
            <a:r>
              <a:rPr lang="en-US" altLang="zh-CN" b="1" dirty="0">
                <a:solidFill>
                  <a:schemeClr val="tx1"/>
                </a:solidFill>
                <a:latin typeface="+mn-ea"/>
              </a:rPr>
              <a:t>)</a:t>
            </a:r>
            <a:endParaRPr lang="zh-CN" altLang="zh-CN" b="1" dirty="0">
              <a:solidFill>
                <a:schemeClr val="tx1"/>
              </a:solidFill>
              <a:latin typeface="+mn-ea"/>
            </a:endParaRPr>
          </a:p>
          <a:p>
            <a:r>
              <a:rPr lang="en-US" altLang="zh-CN" b="1" dirty="0">
                <a:solidFill>
                  <a:schemeClr val="tx1"/>
                </a:solidFill>
                <a:latin typeface="+mn-ea"/>
              </a:rPr>
              <a:t>}</a:t>
            </a:r>
            <a:endParaRPr lang="zh-CN" altLang="zh-CN" b="1" dirty="0">
              <a:solidFill>
                <a:schemeClr val="tx1"/>
              </a:solidFill>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a:bodyPr>
          <a:lstStyle/>
          <a:p>
            <a:pPr algn="l"/>
            <a:r>
              <a:rPr lang="zh-CN" altLang="en-US" b="1" dirty="0">
                <a:solidFill>
                  <a:schemeClr val="tx1"/>
                </a:solidFill>
                <a:latin typeface="+mn-ea"/>
              </a:rPr>
              <a:t>举例：</a:t>
            </a:r>
            <a:endParaRPr lang="en-US" altLang="zh-CN" b="1" dirty="0">
              <a:solidFill>
                <a:schemeClr val="tx1"/>
              </a:solidFill>
              <a:latin typeface="+mn-ea"/>
            </a:endParaRPr>
          </a:p>
          <a:p>
            <a:pPr algn="l"/>
            <a:r>
              <a:rPr lang="en-US" altLang="zh-CN" b="1" dirty="0">
                <a:solidFill>
                  <a:schemeClr val="tx1"/>
                </a:solidFill>
                <a:latin typeface="+mn-ea"/>
              </a:rPr>
              <a:t>1.</a:t>
            </a:r>
            <a:r>
              <a:rPr lang="en-US" altLang="zh-CN" dirty="0">
                <a:solidFill>
                  <a:schemeClr val="tx1"/>
                </a:solidFill>
              </a:rPr>
              <a:t> for(sum = 0,i = 1;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a:t>
            </a:r>
            <a:r>
              <a:rPr lang="en-US" altLang="zh-CN" dirty="0" err="1">
                <a:solidFill>
                  <a:schemeClr val="tx1"/>
                </a:solidFill>
              </a:rPr>
              <a:t>i</a:t>
            </a:r>
            <a:r>
              <a:rPr lang="en-US" altLang="zh-CN" dirty="0">
                <a:solidFill>
                  <a:schemeClr val="tx1"/>
                </a:solidFill>
              </a:rPr>
              <a:t>*4)</a:t>
            </a:r>
            <a:endParaRPr lang="zh-CN" altLang="zh-CN" dirty="0">
              <a:solidFill>
                <a:schemeClr val="tx1"/>
              </a:solidFill>
            </a:endParaRPr>
          </a:p>
          <a:p>
            <a:pPr algn="l"/>
            <a:r>
              <a:rPr lang="en-US" altLang="zh-CN" dirty="0">
                <a:solidFill>
                  <a:schemeClr val="tx1"/>
                </a:solidFill>
              </a:rPr>
              <a:t>   sum = sum +</a:t>
            </a:r>
            <a:r>
              <a:rPr lang="en-US" altLang="zh-CN" dirty="0" err="1">
                <a:solidFill>
                  <a:schemeClr val="tx1"/>
                </a:solidFill>
              </a:rPr>
              <a:t>i</a:t>
            </a:r>
            <a:r>
              <a:rPr lang="en-US" altLang="zh-CN" dirty="0">
                <a:solidFill>
                  <a:schemeClr val="tx1"/>
                </a:solidFill>
              </a:rPr>
              <a:t>*j;</a:t>
            </a:r>
          </a:p>
          <a:p>
            <a:pPr algn="l"/>
            <a:endParaRPr lang="en-US" altLang="zh-CN" b="1" dirty="0">
              <a:solidFill>
                <a:schemeClr val="tx1"/>
              </a:solidFill>
              <a:latin typeface="+mn-ea"/>
            </a:endParaRPr>
          </a:p>
          <a:p>
            <a:pPr algn="l"/>
            <a:r>
              <a:rPr lang="en-US" altLang="zh-CN" b="1" dirty="0">
                <a:solidFill>
                  <a:schemeClr val="tx1"/>
                </a:solidFill>
                <a:latin typeface="+mn-ea"/>
              </a:rPr>
              <a:t>2.</a:t>
            </a:r>
            <a:r>
              <a:rPr lang="en-US" altLang="zh-CN" dirty="0">
                <a:solidFill>
                  <a:schemeClr val="tx1"/>
                </a:solidFill>
              </a:rPr>
              <a:t> for(sum = </a:t>
            </a:r>
            <a:r>
              <a:rPr lang="en-US" altLang="zh-CN" dirty="0" err="1">
                <a:solidFill>
                  <a:schemeClr val="tx1"/>
                </a:solidFill>
              </a:rPr>
              <a:t>0,i</a:t>
            </a:r>
            <a:r>
              <a:rPr lang="en-US" altLang="zh-CN" dirty="0">
                <a:solidFill>
                  <a:schemeClr val="tx1"/>
                </a:solidFill>
              </a:rPr>
              <a:t> = 0;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a:t>
            </a:r>
            <a:endParaRPr lang="zh-CN" altLang="zh-CN" dirty="0">
              <a:solidFill>
                <a:schemeClr val="tx1"/>
              </a:solidFill>
            </a:endParaRPr>
          </a:p>
          <a:p>
            <a:pPr algn="l"/>
            <a:r>
              <a:rPr lang="en-US" altLang="zh-CN" dirty="0">
                <a:solidFill>
                  <a:schemeClr val="tx1"/>
                </a:solidFill>
              </a:rPr>
              <a:t>   for(j = 1;j&lt;N; j=j*2)</a:t>
            </a:r>
            <a:endParaRPr lang="zh-CN" altLang="zh-CN" dirty="0">
              <a:solidFill>
                <a:schemeClr val="tx1"/>
              </a:solidFill>
            </a:endParaRPr>
          </a:p>
          <a:p>
            <a:pPr algn="l"/>
            <a:r>
              <a:rPr lang="en-US" altLang="zh-CN" dirty="0">
                <a:solidFill>
                  <a:schemeClr val="tx1"/>
                </a:solidFill>
              </a:rPr>
              <a:t>    sum = sum +</a:t>
            </a:r>
            <a:r>
              <a:rPr lang="en-US" altLang="zh-CN" dirty="0" err="1">
                <a:solidFill>
                  <a:schemeClr val="tx1"/>
                </a:solidFill>
              </a:rPr>
              <a:t>i</a:t>
            </a:r>
            <a:r>
              <a:rPr lang="en-US" altLang="zh-CN" dirty="0">
                <a:solidFill>
                  <a:schemeClr val="tx1"/>
                </a:solidFill>
              </a:rPr>
              <a:t>*j; </a:t>
            </a:r>
          </a:p>
          <a:p>
            <a:pPr algn="l"/>
            <a:endParaRPr lang="en-US" altLang="zh-CN" b="1" dirty="0">
              <a:solidFill>
                <a:schemeClr val="tx1"/>
              </a:solidFill>
              <a:latin typeface="+mn-ea"/>
            </a:endParaRPr>
          </a:p>
          <a:p>
            <a:pPr algn="l"/>
            <a:r>
              <a:rPr lang="en-US" altLang="zh-CN" b="1" dirty="0" err="1">
                <a:solidFill>
                  <a:schemeClr val="tx1"/>
                </a:solidFill>
                <a:latin typeface="+mn-ea"/>
              </a:rPr>
              <a:t>3.int</a:t>
            </a:r>
            <a:r>
              <a:rPr lang="en-US" altLang="zh-CN" b="1" dirty="0">
                <a:solidFill>
                  <a:schemeClr val="tx1"/>
                </a:solidFill>
                <a:latin typeface="+mn-ea"/>
              </a:rPr>
              <a:t> </a:t>
            </a:r>
            <a:r>
              <a:rPr lang="en-US" altLang="zh-CN" b="1" dirty="0" err="1">
                <a:solidFill>
                  <a:schemeClr val="tx1"/>
                </a:solidFill>
                <a:latin typeface="+mn-ea"/>
              </a:rPr>
              <a:t>i</a:t>
            </a:r>
            <a:r>
              <a:rPr lang="en-US" altLang="zh-CN" b="1" dirty="0">
                <a:solidFill>
                  <a:schemeClr val="tx1"/>
                </a:solidFill>
                <a:latin typeface="+mn-ea"/>
              </a:rPr>
              <a:t> = 1 ,sum = 0</a:t>
            </a:r>
            <a:r>
              <a:rPr lang="zh-CN" altLang="en-US" b="1" dirty="0">
                <a:solidFill>
                  <a:schemeClr val="tx1"/>
                </a:solidFill>
                <a:latin typeface="+mn-ea"/>
              </a:rPr>
              <a:t>；</a:t>
            </a:r>
            <a:endParaRPr lang="en-US" altLang="zh-CN" b="1" dirty="0">
              <a:solidFill>
                <a:schemeClr val="tx1"/>
              </a:solidFill>
              <a:latin typeface="+mn-ea"/>
            </a:endParaRPr>
          </a:p>
          <a:p>
            <a:pPr algn="l"/>
            <a:r>
              <a:rPr lang="en-US" altLang="zh-CN" b="1" dirty="0">
                <a:solidFill>
                  <a:schemeClr val="tx1"/>
                </a:solidFill>
                <a:latin typeface="+mn-ea"/>
              </a:rPr>
              <a:t>  while(sum&lt;n) {</a:t>
            </a:r>
            <a:r>
              <a:rPr lang="en-US" altLang="zh-CN" b="1" dirty="0" err="1">
                <a:solidFill>
                  <a:schemeClr val="tx1"/>
                </a:solidFill>
                <a:latin typeface="+mn-ea"/>
              </a:rPr>
              <a:t>i</a:t>
            </a:r>
            <a:r>
              <a:rPr lang="en-US" altLang="zh-CN" b="1" dirty="0">
                <a:solidFill>
                  <a:schemeClr val="tx1"/>
                </a:solidFill>
                <a:latin typeface="+mn-ea"/>
              </a:rPr>
              <a:t>++; sum=</a:t>
            </a:r>
            <a:r>
              <a:rPr lang="en-US" altLang="zh-CN" b="1" dirty="0" err="1">
                <a:solidFill>
                  <a:schemeClr val="tx1"/>
                </a:solidFill>
                <a:latin typeface="+mn-ea"/>
              </a:rPr>
              <a:t>sum+i</a:t>
            </a:r>
            <a:r>
              <a:rPr lang="en-US" altLang="zh-CN" b="1" dirty="0">
                <a:solidFill>
                  <a:schemeClr val="tx1"/>
                </a:solidFill>
                <a:latin typeface="+mn-ea"/>
              </a:rPr>
              <a:t>;}</a:t>
            </a:r>
            <a:endParaRPr lang="zh-CN" altLang="zh-CN" b="1" dirty="0">
              <a:solidFill>
                <a:schemeClr val="tx1"/>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lnSpcReduction="10000"/>
          </a:bodyPr>
          <a:lstStyle/>
          <a:p>
            <a:pPr algn="l"/>
            <a:r>
              <a:rPr lang="zh-CN" altLang="en-US" b="1" dirty="0">
                <a:solidFill>
                  <a:schemeClr val="tx1"/>
                </a:solidFill>
                <a:latin typeface="+mn-ea"/>
              </a:rPr>
              <a:t>举例：</a:t>
            </a:r>
            <a:endParaRPr lang="en-US" altLang="zh-CN" b="1" dirty="0">
              <a:solidFill>
                <a:schemeClr val="tx1"/>
              </a:solidFill>
              <a:latin typeface="+mn-ea"/>
            </a:endParaRPr>
          </a:p>
          <a:p>
            <a:pPr algn="l"/>
            <a:r>
              <a:rPr lang="en-US" altLang="zh-CN" b="1" dirty="0">
                <a:solidFill>
                  <a:schemeClr val="tx1"/>
                </a:solidFill>
                <a:latin typeface="+mn-ea"/>
              </a:rPr>
              <a:t>4.</a:t>
            </a:r>
            <a:r>
              <a:rPr lang="en-US" altLang="zh-CN" dirty="0">
                <a:solidFill>
                  <a:schemeClr val="tx1"/>
                </a:solidFill>
              </a:rPr>
              <a:t> for(sum = </a:t>
            </a:r>
            <a:r>
              <a:rPr lang="en-US" altLang="zh-CN" dirty="0" err="1">
                <a:solidFill>
                  <a:schemeClr val="tx1"/>
                </a:solidFill>
              </a:rPr>
              <a:t>0,i</a:t>
            </a:r>
            <a:r>
              <a:rPr lang="en-US" altLang="zh-CN" dirty="0">
                <a:solidFill>
                  <a:schemeClr val="tx1"/>
                </a:solidFill>
              </a:rPr>
              <a:t> = 0;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a:t>
            </a:r>
            <a:endParaRPr lang="zh-CN" altLang="zh-CN" dirty="0">
              <a:solidFill>
                <a:schemeClr val="tx1"/>
              </a:solidFill>
            </a:endParaRPr>
          </a:p>
          <a:p>
            <a:pPr algn="l"/>
            <a:r>
              <a:rPr lang="en-US" altLang="zh-CN" dirty="0">
                <a:solidFill>
                  <a:schemeClr val="tx1"/>
                </a:solidFill>
              </a:rPr>
              <a:t>          for(j = </a:t>
            </a:r>
            <a:r>
              <a:rPr lang="en-US" altLang="zh-CN" dirty="0" err="1">
                <a:solidFill>
                  <a:schemeClr val="tx1"/>
                </a:solidFill>
              </a:rPr>
              <a:t>i</a:t>
            </a:r>
            <a:r>
              <a:rPr lang="en-US" altLang="zh-CN" dirty="0">
                <a:solidFill>
                  <a:schemeClr val="tx1"/>
                </a:solidFill>
              </a:rPr>
              <a:t>; j&lt;</a:t>
            </a:r>
            <a:r>
              <a:rPr lang="en-US" altLang="zh-CN" dirty="0" err="1">
                <a:solidFill>
                  <a:schemeClr val="tx1"/>
                </a:solidFill>
              </a:rPr>
              <a:t>M;j</a:t>
            </a:r>
            <a:r>
              <a:rPr lang="en-US" altLang="zh-CN" dirty="0">
                <a:solidFill>
                  <a:schemeClr val="tx1"/>
                </a:solidFill>
              </a:rPr>
              <a:t>++)</a:t>
            </a:r>
          </a:p>
          <a:p>
            <a:pPr algn="l"/>
            <a:r>
              <a:rPr lang="en-US" altLang="zh-CN" dirty="0">
                <a:solidFill>
                  <a:schemeClr val="tx1"/>
                </a:solidFill>
              </a:rPr>
              <a:t>            sum = </a:t>
            </a:r>
            <a:r>
              <a:rPr lang="en-US" altLang="zh-CN" dirty="0" err="1">
                <a:solidFill>
                  <a:schemeClr val="tx1"/>
                </a:solidFill>
              </a:rPr>
              <a:t>sum+i</a:t>
            </a:r>
            <a:r>
              <a:rPr lang="en-US" altLang="zh-CN" dirty="0">
                <a:solidFill>
                  <a:schemeClr val="tx1"/>
                </a:solidFill>
              </a:rPr>
              <a:t>*j;</a:t>
            </a:r>
          </a:p>
          <a:p>
            <a:pPr algn="l"/>
            <a:endParaRPr lang="en-US" altLang="zh-CN" b="1" dirty="0">
              <a:solidFill>
                <a:schemeClr val="tx1"/>
              </a:solidFill>
              <a:latin typeface="+mn-ea"/>
            </a:endParaRPr>
          </a:p>
          <a:p>
            <a:pPr algn="l"/>
            <a:r>
              <a:rPr lang="en-US" altLang="zh-CN" b="1" dirty="0">
                <a:solidFill>
                  <a:schemeClr val="tx1"/>
                </a:solidFill>
                <a:latin typeface="+mn-ea"/>
              </a:rPr>
              <a:t>5.</a:t>
            </a:r>
          </a:p>
          <a:p>
            <a:pPr algn="l"/>
            <a:r>
              <a:rPr lang="en-US" altLang="zh-CN" b="1" dirty="0" err="1">
                <a:solidFill>
                  <a:schemeClr val="tx1"/>
                </a:solidFill>
                <a:latin typeface="+mn-ea"/>
              </a:rPr>
              <a:t>int</a:t>
            </a:r>
            <a:r>
              <a:rPr lang="en-US" altLang="zh-CN" b="1" dirty="0">
                <a:solidFill>
                  <a:schemeClr val="tx1"/>
                </a:solidFill>
                <a:latin typeface="+mn-ea"/>
              </a:rPr>
              <a:t> j = N;</a:t>
            </a:r>
          </a:p>
          <a:p>
            <a:pPr algn="l"/>
            <a:r>
              <a:rPr lang="en-US" altLang="zh-CN" dirty="0">
                <a:solidFill>
                  <a:schemeClr val="tx1"/>
                </a:solidFill>
              </a:rPr>
              <a:t> for(sum = </a:t>
            </a:r>
            <a:r>
              <a:rPr lang="en-US" altLang="zh-CN" dirty="0" err="1">
                <a:solidFill>
                  <a:schemeClr val="tx1"/>
                </a:solidFill>
              </a:rPr>
              <a:t>0,i</a:t>
            </a:r>
            <a:r>
              <a:rPr lang="en-US" altLang="zh-CN" dirty="0">
                <a:solidFill>
                  <a:schemeClr val="tx1"/>
                </a:solidFill>
              </a:rPr>
              <a:t> = 0; </a:t>
            </a:r>
            <a:r>
              <a:rPr lang="en-US" altLang="zh-CN" dirty="0" err="1">
                <a:solidFill>
                  <a:schemeClr val="tx1"/>
                </a:solidFill>
              </a:rPr>
              <a:t>i</a:t>
            </a:r>
            <a:r>
              <a:rPr lang="en-US" altLang="zh-CN" dirty="0">
                <a:solidFill>
                  <a:schemeClr val="tx1"/>
                </a:solidFill>
              </a:rPr>
              <a:t>&lt;j; </a:t>
            </a:r>
            <a:r>
              <a:rPr lang="en-US" altLang="zh-CN" dirty="0" err="1">
                <a:solidFill>
                  <a:schemeClr val="tx1"/>
                </a:solidFill>
              </a:rPr>
              <a:t>i</a:t>
            </a:r>
            <a:r>
              <a:rPr lang="en-US" altLang="zh-CN" dirty="0">
                <a:solidFill>
                  <a:schemeClr val="tx1"/>
                </a:solidFill>
              </a:rPr>
              <a:t>++,j--)</a:t>
            </a:r>
          </a:p>
          <a:p>
            <a:pPr algn="l"/>
            <a:r>
              <a:rPr lang="en-US" altLang="zh-CN" dirty="0">
                <a:solidFill>
                  <a:schemeClr val="tx1"/>
                </a:solidFill>
              </a:rPr>
              <a:t>   sum = sum + </a:t>
            </a:r>
            <a:r>
              <a:rPr lang="en-US" altLang="zh-CN" dirty="0" err="1">
                <a:solidFill>
                  <a:schemeClr val="tx1"/>
                </a:solidFill>
              </a:rPr>
              <a:t>i</a:t>
            </a:r>
            <a:r>
              <a:rPr lang="en-US" altLang="zh-CN" dirty="0">
                <a:solidFill>
                  <a:schemeClr val="tx1"/>
                </a:solidFill>
              </a:rPr>
              <a:t>;</a:t>
            </a:r>
            <a:endParaRPr lang="zh-CN" altLang="zh-CN" dirty="0">
              <a:solidFill>
                <a:schemeClr val="tx1"/>
              </a:solidFill>
            </a:endParaRPr>
          </a:p>
          <a:p>
            <a:pPr algn="l"/>
            <a:r>
              <a:rPr lang="en-US" altLang="zh-CN" dirty="0">
                <a:solidFill>
                  <a:schemeClr val="tx1"/>
                </a:solidFill>
              </a:rPr>
              <a:t>         </a:t>
            </a:r>
            <a:endParaRPr lang="zh-CN" altLang="zh-CN" dirty="0">
              <a:solidFill>
                <a:schemeClr val="tx1"/>
              </a:solidFill>
            </a:endParaRPr>
          </a:p>
          <a:p>
            <a:pPr algn="l"/>
            <a:r>
              <a:rPr lang="en-US" altLang="zh-CN" dirty="0">
                <a:solidFill>
                  <a:schemeClr val="tx1"/>
                </a:solidFill>
              </a:rPr>
              <a:t>     </a:t>
            </a:r>
          </a:p>
          <a:p>
            <a:pPr algn="l"/>
            <a:endParaRPr lang="en-US" altLang="zh-CN" b="1" dirty="0">
              <a:solidFill>
                <a:schemeClr val="tx1"/>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3F17440C-0F79-C297-6CC8-FCF9DDFE524D}"/>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4099" name="矩形 5">
            <a:extLst>
              <a:ext uri="{FF2B5EF4-FFF2-40B4-BE49-F238E27FC236}">
                <a16:creationId xmlns:a16="http://schemas.microsoft.com/office/drawing/2014/main" id="{95A63FE8-549F-82F6-217C-6D56D36A5EA1}"/>
              </a:ext>
            </a:extLst>
          </p:cNvPr>
          <p:cNvSpPr>
            <a:spLocks noChangeArrowheads="1"/>
          </p:cNvSpPr>
          <p:nvPr/>
        </p:nvSpPr>
        <p:spPr bwMode="auto">
          <a:xfrm>
            <a:off x="0" y="617538"/>
            <a:ext cx="91440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、下列程序段的时间复杂度是（）</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for (int i = 0; i &lt; n; i *= 2)</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for (int j = 0; j &lt; n; ++j)</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++count;</a:t>
            </a:r>
          </a:p>
          <a:p>
            <a:pPr lvl="1">
              <a:buClr>
                <a:srgbClr val="D9253E"/>
              </a:buClr>
              <a:buSzPct val="84000"/>
            </a:pPr>
            <a:endPar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B. O(n)      C. O(nlog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D. O(n</a:t>
            </a:r>
            <a:r>
              <a:rPr lang="en-US" altLang="zh-CN" sz="2000" baseline="30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、下列程序段的时间复杂度是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for (int i = 0; i &lt; n; ++i)</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for (int j = 0; j &lt;= n; ++j)</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++count;</a:t>
            </a:r>
          </a:p>
          <a:p>
            <a:pPr lvl="1">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B. O(n)      C. O(nlog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D. O(n</a:t>
            </a:r>
            <a:r>
              <a:rPr lang="en-US" altLang="zh-CN" sz="2000" baseline="30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EF61BD66-BBF6-E08C-4271-65AAB00E1B2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6147" name="矩形 5">
            <a:extLst>
              <a:ext uri="{FF2B5EF4-FFF2-40B4-BE49-F238E27FC236}">
                <a16:creationId xmlns:a16="http://schemas.microsoft.com/office/drawing/2014/main" id="{835ECB04-A5EA-77EB-4ECC-9CA9EE57AD00}"/>
              </a:ext>
            </a:extLst>
          </p:cNvPr>
          <p:cNvSpPr>
            <a:spLocks noChangeArrowheads="1"/>
          </p:cNvSpPr>
          <p:nvPr/>
        </p:nvSpPr>
        <p:spPr bwMode="auto">
          <a:xfrm>
            <a:off x="0" y="617538"/>
            <a:ext cx="889317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、已知两个长度分别为</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的升序链表，若将它们合并为一个长度为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m+n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的降序链表，则最坏情况下的时间复杂度是（）</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buClr>
                <a:srgbClr val="D9253E"/>
              </a:buClr>
              <a:buSzPct val="84000"/>
            </a:pPr>
            <a:endPar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O(n)      B. O(mn)      C. O(min(m,n))      D. O(max(m,n))</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、下列程序段的空间复杂度是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int fact(int n) {</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if (n &lt;= 1) return 1;</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return n * fact(n – 1);</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a:t>
            </a:r>
          </a:p>
          <a:p>
            <a:pPr lvl="1">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B. O(n)      C. O(nlog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D. O(n</a:t>
            </a:r>
            <a:r>
              <a:rPr lang="en-US" altLang="zh-CN" sz="2000" baseline="30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FDBDB48C-3B08-1AD3-0BD3-2930F8B80E79}"/>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2291" name="矩形 5">
            <a:extLst>
              <a:ext uri="{FF2B5EF4-FFF2-40B4-BE49-F238E27FC236}">
                <a16:creationId xmlns:a16="http://schemas.microsoft.com/office/drawing/2014/main" id="{14897825-94FA-88A1-37DC-136E81F9BEEF}"/>
              </a:ext>
            </a:extLst>
          </p:cNvPr>
          <p:cNvSpPr>
            <a:spLocks noChangeArrowheads="1"/>
          </p:cNvSpPr>
          <p:nvPr/>
        </p:nvSpPr>
        <p:spPr bwMode="auto">
          <a:xfrm>
            <a:off x="0" y="617538"/>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在长度为</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的顺序表的第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从</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开始</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位置上插入一个元素，元素的移动次数为 （）。</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n-i       B. n-i+1        C. i            D. n-i-1</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带头结点的双向循环链表删除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所指向的节点的操作是（）</a:t>
            </a:r>
            <a:endParaRPr lang="en-US" altLang="zh-CN" sz="2000">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D. 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88641"/>
            <a:ext cx="7772400" cy="1008112"/>
          </a:xfrm>
        </p:spPr>
        <p:txBody>
          <a:bodyPr/>
          <a:lstStyle/>
          <a:p>
            <a:r>
              <a:rPr lang="zh-CN" altLang="en-US" b="1" dirty="0">
                <a:solidFill>
                  <a:srgbClr val="C00000"/>
                </a:solidFill>
              </a:rPr>
              <a:t>重要内容回顾</a:t>
            </a:r>
          </a:p>
        </p:txBody>
      </p:sp>
      <p:sp>
        <p:nvSpPr>
          <p:cNvPr id="3" name="副标题 2"/>
          <p:cNvSpPr>
            <a:spLocks noGrp="1"/>
          </p:cNvSpPr>
          <p:nvPr>
            <p:ph type="subTitle" idx="1"/>
          </p:nvPr>
        </p:nvSpPr>
        <p:spPr>
          <a:xfrm>
            <a:off x="467544" y="1052736"/>
            <a:ext cx="8136904" cy="5472608"/>
          </a:xfrm>
        </p:spPr>
        <p:txBody>
          <a:bodyPr>
            <a:normAutofit/>
          </a:bodyPr>
          <a:lstStyle/>
          <a:p>
            <a:pPr algn="l"/>
            <a:r>
              <a:rPr lang="zh-CN" altLang="en-US" b="1" dirty="0">
                <a:solidFill>
                  <a:schemeClr val="tx1"/>
                </a:solidFill>
              </a:rPr>
              <a:t>一、</a:t>
            </a:r>
            <a:r>
              <a:rPr lang="en-US" altLang="zh-CN" b="1" dirty="0">
                <a:solidFill>
                  <a:schemeClr val="tx1"/>
                </a:solidFill>
              </a:rPr>
              <a:t>physical structure</a:t>
            </a:r>
            <a:r>
              <a:rPr lang="zh-CN" altLang="en-US" b="1" dirty="0">
                <a:solidFill>
                  <a:schemeClr val="tx1"/>
                </a:solidFill>
              </a:rPr>
              <a:t>：</a:t>
            </a:r>
            <a:r>
              <a:rPr lang="en-US" altLang="zh-CN" b="1" dirty="0">
                <a:solidFill>
                  <a:schemeClr val="tx1"/>
                </a:solidFill>
              </a:rPr>
              <a:t> Sequential  storage  structure</a:t>
            </a:r>
            <a:r>
              <a:rPr lang="zh-CN" altLang="en-US" b="1" dirty="0">
                <a:solidFill>
                  <a:schemeClr val="tx1"/>
                </a:solidFill>
              </a:rPr>
              <a:t>、</a:t>
            </a:r>
            <a:r>
              <a:rPr lang="en-US" altLang="zh-CN" b="1" dirty="0">
                <a:solidFill>
                  <a:schemeClr val="tx1"/>
                </a:solidFill>
              </a:rPr>
              <a:t> Linked   storage   structure</a:t>
            </a:r>
          </a:p>
          <a:p>
            <a:pPr algn="l"/>
            <a:r>
              <a:rPr lang="zh-CN" altLang="en-US" b="1" dirty="0">
                <a:solidFill>
                  <a:schemeClr val="tx1"/>
                </a:solidFill>
              </a:rPr>
              <a:t>二、 </a:t>
            </a:r>
            <a:r>
              <a:rPr lang="en-US" altLang="zh-CN" b="1" dirty="0">
                <a:solidFill>
                  <a:schemeClr val="tx1"/>
                </a:solidFill>
              </a:rPr>
              <a:t>Logical structure</a:t>
            </a:r>
            <a:r>
              <a:rPr lang="zh-CN" altLang="zh-CN" b="1" dirty="0">
                <a:solidFill>
                  <a:schemeClr val="tx1"/>
                </a:solidFill>
              </a:rPr>
              <a:t>：</a:t>
            </a:r>
            <a:r>
              <a:rPr lang="en-US" altLang="zh-CN" b="1" dirty="0">
                <a:solidFill>
                  <a:schemeClr val="tx1"/>
                </a:solidFill>
              </a:rPr>
              <a:t> Linear structure</a:t>
            </a:r>
            <a:r>
              <a:rPr lang="zh-CN" altLang="en-US" b="1" dirty="0">
                <a:solidFill>
                  <a:schemeClr val="tx1"/>
                </a:solidFill>
              </a:rPr>
              <a:t>、</a:t>
            </a:r>
            <a:r>
              <a:rPr lang="en-US" altLang="zh-CN" b="1" dirty="0">
                <a:solidFill>
                  <a:schemeClr val="tx1"/>
                </a:solidFill>
              </a:rPr>
              <a:t>tree</a:t>
            </a:r>
          </a:p>
          <a:p>
            <a:pPr algn="l"/>
            <a:r>
              <a:rPr lang="zh-CN" altLang="en-US" b="1" dirty="0">
                <a:solidFill>
                  <a:schemeClr val="tx1"/>
                </a:solidFill>
              </a:rPr>
              <a:t>、</a:t>
            </a:r>
            <a:r>
              <a:rPr lang="en-US" altLang="zh-CN" b="1" dirty="0">
                <a:solidFill>
                  <a:schemeClr val="tx1"/>
                </a:solidFill>
              </a:rPr>
              <a:t>graph</a:t>
            </a:r>
          </a:p>
          <a:p>
            <a:pPr algn="l"/>
            <a:r>
              <a:rPr lang="zh-CN" altLang="en-US" b="1" dirty="0">
                <a:solidFill>
                  <a:schemeClr val="tx1"/>
                </a:solidFill>
              </a:rPr>
              <a:t>三、</a:t>
            </a:r>
            <a:r>
              <a:rPr lang="en-US" altLang="zh-CN" b="1" dirty="0">
                <a:solidFill>
                  <a:schemeClr val="tx1"/>
                </a:solidFill>
              </a:rPr>
              <a:t> Abstract Data Type</a:t>
            </a:r>
            <a:r>
              <a:rPr lang="zh-CN" altLang="zh-CN" b="1" dirty="0">
                <a:solidFill>
                  <a:schemeClr val="tx1"/>
                </a:solidFill>
              </a:rPr>
              <a:t>（</a:t>
            </a:r>
            <a:r>
              <a:rPr lang="en-US" altLang="zh-CN" b="1" dirty="0" err="1">
                <a:solidFill>
                  <a:schemeClr val="tx1"/>
                </a:solidFill>
              </a:rPr>
              <a:t>ADT</a:t>
            </a:r>
            <a:r>
              <a:rPr lang="zh-CN" altLang="zh-CN" b="1" dirty="0">
                <a:solidFill>
                  <a:schemeClr val="tx1"/>
                </a:solidFill>
              </a:rPr>
              <a:t>）</a:t>
            </a:r>
            <a:endParaRPr lang="en-US" altLang="zh-CN" b="1" dirty="0">
              <a:solidFill>
                <a:schemeClr val="tx1"/>
              </a:solidFill>
            </a:endParaRPr>
          </a:p>
          <a:p>
            <a:pPr algn="l"/>
            <a:r>
              <a:rPr lang="zh-CN" altLang="en-US" b="1" dirty="0">
                <a:solidFill>
                  <a:schemeClr val="tx1"/>
                </a:solidFill>
              </a:rPr>
              <a:t>四、</a:t>
            </a:r>
            <a:r>
              <a:rPr lang="en-US" altLang="zh-CN" b="1" dirty="0">
                <a:solidFill>
                  <a:schemeClr val="tx1"/>
                </a:solidFill>
              </a:rPr>
              <a:t>stack   queue </a:t>
            </a:r>
            <a:r>
              <a:rPr lang="zh-CN" altLang="en-US" b="1" dirty="0">
                <a:solidFill>
                  <a:schemeClr val="tx1"/>
                </a:solidFill>
              </a:rPr>
              <a:t>，</a:t>
            </a:r>
            <a:r>
              <a:rPr lang="en-US" altLang="zh-CN" b="1" dirty="0">
                <a:solidFill>
                  <a:schemeClr val="tx1"/>
                </a:solidFill>
              </a:rPr>
              <a:t>LIFO</a:t>
            </a:r>
            <a:r>
              <a:rPr lang="zh-CN" altLang="en-US" b="1" dirty="0">
                <a:solidFill>
                  <a:schemeClr val="tx1"/>
                </a:solidFill>
              </a:rPr>
              <a:t>， </a:t>
            </a:r>
            <a:r>
              <a:rPr lang="en-US" altLang="zh-CN" b="1" dirty="0">
                <a:solidFill>
                  <a:schemeClr val="tx1"/>
                </a:solidFill>
              </a:rPr>
              <a:t>FIFO</a:t>
            </a:r>
            <a:r>
              <a:rPr lang="zh-CN" altLang="en-US" b="1" dirty="0">
                <a:solidFill>
                  <a:schemeClr val="tx1"/>
                </a:solidFill>
              </a:rPr>
              <a:t>，</a:t>
            </a:r>
            <a:r>
              <a:rPr lang="en-US" altLang="zh-CN" b="1" dirty="0">
                <a:solidFill>
                  <a:schemeClr val="tx1"/>
                </a:solidFill>
              </a:rPr>
              <a:t>top</a:t>
            </a:r>
            <a:r>
              <a:rPr lang="zh-CN" altLang="en-US" b="1" dirty="0">
                <a:solidFill>
                  <a:schemeClr val="tx1"/>
                </a:solidFill>
              </a:rPr>
              <a:t>， </a:t>
            </a:r>
            <a:r>
              <a:rPr lang="en-US" altLang="zh-CN" b="1" dirty="0">
                <a:solidFill>
                  <a:schemeClr val="tx1"/>
                </a:solidFill>
              </a:rPr>
              <a:t>front</a:t>
            </a:r>
            <a:r>
              <a:rPr lang="zh-CN" altLang="en-US" b="1" dirty="0">
                <a:solidFill>
                  <a:schemeClr val="tx1"/>
                </a:solidFill>
              </a:rPr>
              <a:t>，</a:t>
            </a:r>
            <a:r>
              <a:rPr lang="en-US" altLang="zh-CN" b="1" dirty="0">
                <a:solidFill>
                  <a:schemeClr val="tx1"/>
                </a:solidFill>
              </a:rPr>
              <a:t>rear</a:t>
            </a:r>
            <a:r>
              <a:rPr lang="zh-CN" altLang="en-US" b="1" dirty="0">
                <a:solidFill>
                  <a:schemeClr val="tx1"/>
                </a:solidFill>
              </a:rPr>
              <a:t>，</a:t>
            </a:r>
            <a:r>
              <a:rPr lang="en-US" altLang="zh-CN" b="1" dirty="0">
                <a:solidFill>
                  <a:schemeClr val="tx1"/>
                </a:solidFill>
              </a:rPr>
              <a:t>push</a:t>
            </a:r>
            <a:r>
              <a:rPr lang="zh-CN" altLang="en-US" b="1" dirty="0">
                <a:solidFill>
                  <a:schemeClr val="tx1"/>
                </a:solidFill>
              </a:rPr>
              <a:t>，</a:t>
            </a:r>
            <a:r>
              <a:rPr lang="en-US" altLang="zh-CN" b="1" dirty="0">
                <a:solidFill>
                  <a:schemeClr val="tx1"/>
                </a:solidFill>
              </a:rPr>
              <a:t>pop</a:t>
            </a:r>
          </a:p>
          <a:p>
            <a:pPr algn="l"/>
            <a:endParaRPr lang="en-US" altLang="zh-CN" b="1" dirty="0">
              <a:solidFill>
                <a:schemeClr val="tx1"/>
              </a:solidFill>
            </a:endParaRPr>
          </a:p>
          <a:p>
            <a:pPr algn="l"/>
            <a:endParaRPr lang="zh-CN" altLang="en-US" b="1"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3BFF006B-502B-4E80-BF93-0F3406A9F309}"/>
                  </a:ext>
                </a:extLst>
              </p14:cNvPr>
              <p14:cNvContentPartPr/>
              <p14:nvPr/>
            </p14:nvContentPartPr>
            <p14:xfrm>
              <a:off x="1151334" y="3581868"/>
              <a:ext cx="252000" cy="273240"/>
            </p14:xfrm>
          </p:contentPart>
        </mc:Choice>
        <mc:Fallback xmlns="">
          <p:pic>
            <p:nvPicPr>
              <p:cNvPr id="4" name="墨迹 3">
                <a:extLst>
                  <a:ext uri="{FF2B5EF4-FFF2-40B4-BE49-F238E27FC236}">
                    <a16:creationId xmlns:a16="http://schemas.microsoft.com/office/drawing/2014/main" id="{3BFF006B-502B-4E80-BF93-0F3406A9F309}"/>
                  </a:ext>
                </a:extLst>
              </p:cNvPr>
              <p:cNvPicPr/>
              <p:nvPr/>
            </p:nvPicPr>
            <p:blipFill>
              <a:blip r:embed="rId3"/>
              <a:stretch>
                <a:fillRect/>
              </a:stretch>
            </p:blipFill>
            <p:spPr>
              <a:xfrm>
                <a:off x="1142334" y="3572868"/>
                <a:ext cx="269640" cy="2908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86E5CA6A-38F2-CF1C-D965-D7845AC081A8}"/>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4339" name="矩形 5">
            <a:extLst>
              <a:ext uri="{FF2B5EF4-FFF2-40B4-BE49-F238E27FC236}">
                <a16:creationId xmlns:a16="http://schemas.microsoft.com/office/drawing/2014/main" id="{1823D3D6-F563-7782-0EC9-014D218C9C71}"/>
              </a:ext>
            </a:extLst>
          </p:cNvPr>
          <p:cNvSpPr>
            <a:spLocks noChangeArrowheads="1"/>
          </p:cNvSpPr>
          <p:nvPr/>
        </p:nvSpPr>
        <p:spPr bwMode="auto">
          <a:xfrm>
            <a:off x="0" y="617538"/>
            <a:ext cx="91440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如果最常用的操作是取第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个结点及其前驱，则采用 （）存储方式最节省时间</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单链表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B.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双链表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C.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单循环链表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D.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顺序表</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若某表最常用的操作是在最后一个结点之后插入一个结点或删除最后一个结点，则采用 （）存储方式最节省运算时间。</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．单链表  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．给出表头指针的单循环链表    </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．双链表   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．带头结点的双循环链表 </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A55E31A4-37B3-98F6-65C8-527AFB5BEC1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6387" name="矩形 5">
            <a:extLst>
              <a:ext uri="{FF2B5EF4-FFF2-40B4-BE49-F238E27FC236}">
                <a16:creationId xmlns:a16="http://schemas.microsoft.com/office/drawing/2014/main" id="{049C04B9-97A2-7568-305B-EA6495C94C16}"/>
              </a:ext>
            </a:extLst>
          </p:cNvPr>
          <p:cNvSpPr>
            <a:spLocks noChangeArrowheads="1"/>
          </p:cNvSpPr>
          <p:nvPr/>
        </p:nvSpPr>
        <p:spPr bwMode="auto">
          <a:xfrm>
            <a:off x="0" y="617538"/>
            <a:ext cx="914400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cs typeface="Times New Roman" panose="02020603050405020304" pitchFamily="18" charset="0"/>
              </a:rPr>
              <a:t>若线性表最常用的操作是在最后一个元素之后插入一个元素和删除第一个元素，则下面最适合的存储结构是（）</a:t>
            </a:r>
            <a:endParaRPr lang="en-US" altLang="zh-CN" sz="2000">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t>带头指针的单链表</a:t>
            </a:r>
            <a:r>
              <a:rPr lang="en-US" altLang="zh-CN" sz="2000"/>
              <a:t>                               </a:t>
            </a:r>
            <a:r>
              <a:rPr lang="en-US" altLang="zh-CN" sz="2000">
                <a:solidFill>
                  <a:srgbClr val="404040"/>
                </a:solidFill>
                <a:latin typeface="微软雅黑" panose="020B0503020204020204" pitchFamily="34" charset="-122"/>
                <a:ea typeface="微软雅黑" panose="020B0503020204020204" pitchFamily="34" charset="-122"/>
              </a:rPr>
              <a:t>B</a:t>
            </a:r>
            <a:r>
              <a:rPr lang="zh-CN" altLang="en-US" sz="2000">
                <a:solidFill>
                  <a:srgbClr val="404040"/>
                </a:solidFill>
                <a:latin typeface="微软雅黑" panose="020B0503020204020204" pitchFamily="34" charset="-122"/>
                <a:ea typeface="微软雅黑" panose="020B0503020204020204" pitchFamily="34" charset="-122"/>
              </a:rPr>
              <a:t>、</a:t>
            </a:r>
            <a:r>
              <a:rPr lang="zh-CN" altLang="en-US" sz="2000"/>
              <a:t>带头指针的双链表</a:t>
            </a:r>
            <a:endParaRPr lang="en-US" altLang="zh-CN" sz="2000"/>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rPr>
              <a:t>C</a:t>
            </a:r>
            <a:r>
              <a:rPr lang="zh-CN" altLang="en-US" sz="2000">
                <a:solidFill>
                  <a:srgbClr val="404040"/>
                </a:solidFill>
                <a:latin typeface="微软雅黑" panose="020B0503020204020204" pitchFamily="34" charset="-122"/>
                <a:ea typeface="微软雅黑" panose="020B0503020204020204" pitchFamily="34" charset="-122"/>
              </a:rPr>
              <a:t>、</a:t>
            </a:r>
            <a:r>
              <a:rPr lang="zh-CN" altLang="en-US" sz="2000"/>
              <a:t>带头指针的单循环链表                       </a:t>
            </a:r>
            <a:r>
              <a:rPr lang="en-US" altLang="zh-CN" sz="2000"/>
              <a:t>D</a:t>
            </a:r>
            <a:r>
              <a:rPr lang="zh-CN" altLang="en-US" sz="2000"/>
              <a:t>、带尾指针的单循环链表</a:t>
            </a:r>
            <a:endParaRPr lang="en-US" altLang="zh-CN" sz="2000"/>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endParaRPr>
          </a:p>
          <a:p>
            <a:pPr lvl="1">
              <a:lnSpc>
                <a:spcPts val="4500"/>
              </a:lnSpc>
              <a:buClr>
                <a:srgbClr val="D9253E"/>
              </a:buClr>
              <a:buSzPct val="84000"/>
            </a:pPr>
            <a:endParaRPr lang="en-US" altLang="zh-CN" sz="20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81712CA3-1182-7F64-793A-D1F96F20CCD6}"/>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8435" name="矩形 5">
            <a:extLst>
              <a:ext uri="{FF2B5EF4-FFF2-40B4-BE49-F238E27FC236}">
                <a16:creationId xmlns:a16="http://schemas.microsoft.com/office/drawing/2014/main" id="{D61B138E-C6E2-8398-B7B6-A9191AB35A43}"/>
              </a:ext>
            </a:extLst>
          </p:cNvPr>
          <p:cNvSpPr>
            <a:spLocks noChangeArrowheads="1"/>
          </p:cNvSpPr>
          <p:nvPr/>
        </p:nvSpPr>
        <p:spPr bwMode="auto">
          <a:xfrm>
            <a:off x="0" y="617538"/>
            <a:ext cx="9144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t>假定</a:t>
            </a:r>
            <a:r>
              <a:rPr lang="en-US" altLang="zh-CN" sz="2000"/>
              <a:t>P</a:t>
            </a:r>
            <a:r>
              <a:rPr lang="zh-CN" altLang="en-US" sz="2000"/>
              <a:t>不是单链表的第一个元素结点，并设该单链表的头指针为</a:t>
            </a:r>
            <a:r>
              <a:rPr lang="en-US" altLang="zh-CN" sz="2000"/>
              <a:t>H</a:t>
            </a:r>
            <a:r>
              <a:rPr lang="zh-CN" altLang="en-US" sz="2000"/>
              <a:t>，试写出删除</a:t>
            </a:r>
            <a:r>
              <a:rPr lang="en-US" altLang="zh-CN" sz="2000"/>
              <a:t>P</a:t>
            </a:r>
            <a:r>
              <a:rPr lang="zh-CN" altLang="en-US" sz="2000"/>
              <a:t>的前驱的语句序列，要求释放被删除的结点。 结点数据结构定义：</a:t>
            </a: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436" name="图片 2">
            <a:extLst>
              <a:ext uri="{FF2B5EF4-FFF2-40B4-BE49-F238E27FC236}">
                <a16:creationId xmlns:a16="http://schemas.microsoft.com/office/drawing/2014/main" id="{723E3A1A-478A-6FBF-DF95-774C48C9F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01838"/>
            <a:ext cx="201612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321D2520-0014-8DA5-27F2-1D0538C99FEB}"/>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20483" name="矩形 5">
            <a:extLst>
              <a:ext uri="{FF2B5EF4-FFF2-40B4-BE49-F238E27FC236}">
                <a16:creationId xmlns:a16="http://schemas.microsoft.com/office/drawing/2014/main" id="{7880D38E-A528-F875-C0E3-C65E93F3E969}"/>
              </a:ext>
            </a:extLst>
          </p:cNvPr>
          <p:cNvSpPr>
            <a:spLocks noChangeArrowheads="1"/>
          </p:cNvSpPr>
          <p:nvPr/>
        </p:nvSpPr>
        <p:spPr bwMode="auto">
          <a:xfrm>
            <a:off x="0" y="617538"/>
            <a:ext cx="9144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t>已知</a:t>
            </a:r>
            <a:r>
              <a:rPr lang="en-US" altLang="zh-CN" sz="2000"/>
              <a:t>L</a:t>
            </a:r>
            <a:r>
              <a:rPr lang="zh-CN" altLang="en-US" sz="2000"/>
              <a:t>是带表头结点</a:t>
            </a:r>
            <a:r>
              <a:rPr lang="en-US" altLang="zh-CN" sz="2000"/>
              <a:t>(</a:t>
            </a:r>
            <a:r>
              <a:rPr lang="zh-CN" altLang="en-US" sz="2000"/>
              <a:t>假设头结点为</a:t>
            </a:r>
            <a:r>
              <a:rPr lang="en-US" altLang="zh-CN" sz="2000"/>
              <a:t>Head</a:t>
            </a:r>
            <a:r>
              <a:rPr lang="zh-CN" altLang="en-US" sz="2000"/>
              <a:t>）的非空单链表，且</a:t>
            </a:r>
            <a:r>
              <a:rPr lang="en-US" altLang="zh-CN" sz="2000"/>
              <a:t>P</a:t>
            </a:r>
            <a:r>
              <a:rPr lang="zh-CN" altLang="en-US" sz="2000"/>
              <a:t>结点既不是首结点，也不是尾结点，试给出完成下列要求的合适的语句序列。 结点结构</a:t>
            </a: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484" name="图片 2">
            <a:extLst>
              <a:ext uri="{FF2B5EF4-FFF2-40B4-BE49-F238E27FC236}">
                <a16:creationId xmlns:a16="http://schemas.microsoft.com/office/drawing/2014/main" id="{D9BF62EE-E44F-330D-249D-2B311BF0F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3"/>
            <a:ext cx="21209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4">
            <a:extLst>
              <a:ext uri="{FF2B5EF4-FFF2-40B4-BE49-F238E27FC236}">
                <a16:creationId xmlns:a16="http://schemas.microsoft.com/office/drawing/2014/main" id="{734267BE-F9A6-3248-2082-3F4456966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3860800"/>
            <a:ext cx="5084762"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A9F6A81A-F4A0-B111-DEEA-1CE8BBD398C6}"/>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pic>
        <p:nvPicPr>
          <p:cNvPr id="22531" name="图片 2">
            <a:extLst>
              <a:ext uri="{FF2B5EF4-FFF2-40B4-BE49-F238E27FC236}">
                <a16:creationId xmlns:a16="http://schemas.microsoft.com/office/drawing/2014/main" id="{F1542275-1DA9-4400-DF94-AF7EA12AC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765175"/>
            <a:ext cx="5472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D1D4A71-CFB9-5F5A-6992-20101DC6C8F8}"/>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pic>
        <p:nvPicPr>
          <p:cNvPr id="23555" name="图片 4">
            <a:extLst>
              <a:ext uri="{FF2B5EF4-FFF2-40B4-BE49-F238E27FC236}">
                <a16:creationId xmlns:a16="http://schemas.microsoft.com/office/drawing/2014/main" id="{660CEC24-8F72-B504-7641-509485D0E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765175"/>
            <a:ext cx="8982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FEA2A3DC-EACD-B27A-F640-518FD07B74B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25603" name="矩形 5">
            <a:extLst>
              <a:ext uri="{FF2B5EF4-FFF2-40B4-BE49-F238E27FC236}">
                <a16:creationId xmlns:a16="http://schemas.microsoft.com/office/drawing/2014/main" id="{208CBA9F-4EB3-34E3-F78B-9D4765DA2979}"/>
              </a:ext>
            </a:extLst>
          </p:cNvPr>
          <p:cNvSpPr>
            <a:spLocks noChangeArrowheads="1"/>
          </p:cNvSpPr>
          <p:nvPr/>
        </p:nvSpPr>
        <p:spPr bwMode="auto">
          <a:xfrm>
            <a:off x="0" y="617538"/>
            <a:ext cx="91440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t>判断两个单向链表所表示的线性表是否等价。两个线性表等价是指：两个线性表长度相同、数据相同且数据存放的顺序一致</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604" name="图片 2">
            <a:extLst>
              <a:ext uri="{FF2B5EF4-FFF2-40B4-BE49-F238E27FC236}">
                <a16:creationId xmlns:a16="http://schemas.microsoft.com/office/drawing/2014/main" id="{6F6AE2B6-B6C1-0CDF-388D-FD3741FDE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295116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AD62695B-F410-F7D7-A96C-C71C5F8786B2}"/>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pic>
        <p:nvPicPr>
          <p:cNvPr id="26627" name="图片 6">
            <a:extLst>
              <a:ext uri="{FF2B5EF4-FFF2-40B4-BE49-F238E27FC236}">
                <a16:creationId xmlns:a16="http://schemas.microsoft.com/office/drawing/2014/main" id="{065E0411-8D02-2BBE-5345-539D5DD7F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84313"/>
            <a:ext cx="702151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40000" lnSpcReduction="20000"/>
          </a:bodyPr>
          <a:lstStyle/>
          <a:p>
            <a:r>
              <a:rPr lang="en-US" altLang="zh-CN" sz="6500" b="1" dirty="0">
                <a:solidFill>
                  <a:srgbClr val="C00000"/>
                </a:solidFill>
                <a:latin typeface="黑体" pitchFamily="49" charset="-122"/>
                <a:ea typeface="黑体" pitchFamily="49" charset="-122"/>
              </a:rPr>
              <a:t>stack model</a:t>
            </a:r>
            <a:endParaRPr lang="zh-CN" altLang="zh-CN" sz="6500" dirty="0">
              <a:solidFill>
                <a:srgbClr val="C00000"/>
              </a:solidFill>
              <a:latin typeface="黑体" pitchFamily="49" charset="-122"/>
              <a:ea typeface="黑体" pitchFamily="49" charset="-122"/>
            </a:endParaRPr>
          </a:p>
          <a:p>
            <a:pPr algn="l">
              <a:lnSpc>
                <a:spcPct val="150000"/>
              </a:lnSpc>
            </a:pPr>
            <a:r>
              <a:rPr lang="en-US" altLang="zh-CN" sz="6700" dirty="0">
                <a:solidFill>
                  <a:schemeClr val="tx1"/>
                </a:solidFill>
              </a:rPr>
              <a:t>   </a:t>
            </a:r>
            <a:r>
              <a:rPr lang="zh-CN" altLang="zh-CN" sz="6700" b="1" dirty="0">
                <a:solidFill>
                  <a:schemeClr val="tx1"/>
                </a:solidFill>
              </a:rPr>
              <a:t>一种特殊的线性表，它所有的插入和删除操作都限制在表的同一端进行 </a:t>
            </a:r>
            <a:r>
              <a:rPr lang="en-US" altLang="zh-CN" sz="6700" b="1" dirty="0">
                <a:solidFill>
                  <a:schemeClr val="tx1"/>
                </a:solidFill>
              </a:rPr>
              <a:t>,</a:t>
            </a:r>
            <a:r>
              <a:rPr lang="zh-CN" altLang="zh-CN" sz="6700" b="1" dirty="0">
                <a:solidFill>
                  <a:schemeClr val="tx1"/>
                </a:solidFill>
              </a:rPr>
              <a:t>表中允许进行插入、删除操作的一端称为栈顶</a:t>
            </a:r>
            <a:r>
              <a:rPr lang="en-US" altLang="zh-CN" sz="6700" b="1" dirty="0">
                <a:solidFill>
                  <a:schemeClr val="tx1"/>
                </a:solidFill>
              </a:rPr>
              <a:t>,</a:t>
            </a:r>
            <a:r>
              <a:rPr lang="zh-CN" altLang="zh-CN" sz="6700" b="1" dirty="0">
                <a:solidFill>
                  <a:schemeClr val="tx1"/>
                </a:solidFill>
              </a:rPr>
              <a:t>另一端叫做栈底。也称作后进先出表。</a:t>
            </a:r>
            <a:endParaRPr lang="en-US" altLang="zh-CN" sz="6700" b="1" dirty="0">
              <a:solidFill>
                <a:schemeClr val="tx1"/>
              </a:solidFill>
            </a:endParaRPr>
          </a:p>
          <a:p>
            <a:pPr algn="l">
              <a:lnSpc>
                <a:spcPct val="150000"/>
              </a:lnSpc>
            </a:pPr>
            <a:endParaRPr lang="en-US" altLang="zh-CN" sz="4000" b="1" dirty="0">
              <a:solidFill>
                <a:schemeClr val="tx1"/>
              </a:solidFill>
            </a:endParaRPr>
          </a:p>
          <a:p>
            <a:pPr algn="l">
              <a:lnSpc>
                <a:spcPct val="150000"/>
              </a:lnSpc>
            </a:pPr>
            <a:r>
              <a:rPr lang="en-US" altLang="zh-CN" sz="6000" b="1" dirty="0">
                <a:solidFill>
                  <a:schemeClr val="tx1"/>
                </a:solidFill>
              </a:rPr>
              <a:t>         </a:t>
            </a:r>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
        <p:nvSpPr>
          <p:cNvPr id="4" name="矩形 3"/>
          <p:cNvSpPr/>
          <p:nvPr/>
        </p:nvSpPr>
        <p:spPr>
          <a:xfrm>
            <a:off x="683568" y="3284984"/>
            <a:ext cx="7344816" cy="3046988"/>
          </a:xfrm>
          <a:prstGeom prst="rect">
            <a:avLst/>
          </a:prstGeom>
        </p:spPr>
        <p:txBody>
          <a:bodyPr wrap="square">
            <a:spAutoFit/>
          </a:bodyPr>
          <a:lstStyle/>
          <a:p>
            <a:r>
              <a:rPr lang="en-US" altLang="zh-CN" sz="2400" b="1" dirty="0" err="1">
                <a:solidFill>
                  <a:srgbClr val="002060"/>
                </a:solidFill>
                <a:latin typeface="黑体" pitchFamily="49" charset="-122"/>
                <a:ea typeface="黑体" pitchFamily="49" charset="-122"/>
              </a:rPr>
              <a:t>ADT</a:t>
            </a:r>
            <a:r>
              <a:rPr lang="en-US" altLang="zh-CN" sz="2400" b="1" dirty="0">
                <a:solidFill>
                  <a:srgbClr val="002060"/>
                </a:solidFill>
                <a:latin typeface="黑体" pitchFamily="49" charset="-122"/>
                <a:ea typeface="黑体" pitchFamily="49" charset="-122"/>
              </a:rPr>
              <a:t> Stack is</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operations </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Stack  </a:t>
            </a:r>
            <a:r>
              <a:rPr lang="en-US" altLang="zh-CN" sz="2400" b="1" dirty="0" err="1">
                <a:solidFill>
                  <a:srgbClr val="002060"/>
                </a:solidFill>
                <a:latin typeface="黑体" pitchFamily="49" charset="-122"/>
                <a:ea typeface="黑体" pitchFamily="49" charset="-122"/>
              </a:rPr>
              <a:t>createEmptyStack</a:t>
            </a:r>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int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int</a:t>
            </a:r>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isEmptyStack</a:t>
            </a:r>
            <a:r>
              <a:rPr lang="en-US" altLang="zh-CN" sz="2400" b="1" dirty="0">
                <a:solidFill>
                  <a:srgbClr val="002060"/>
                </a:solidFill>
                <a:latin typeface="黑体" pitchFamily="49" charset="-122"/>
                <a:ea typeface="黑体" pitchFamily="49" charset="-122"/>
              </a:rPr>
              <a:t>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void  push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DataType</a:t>
            </a:r>
            <a:r>
              <a:rPr lang="en-US" altLang="zh-CN" sz="2400" b="1" dirty="0">
                <a:solidFill>
                  <a:srgbClr val="002060"/>
                </a:solidFill>
                <a:latin typeface="黑体" pitchFamily="49" charset="-122"/>
                <a:ea typeface="黑体" pitchFamily="49" charset="-122"/>
              </a:rPr>
              <a:t> x)</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void  pop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DataType</a:t>
            </a:r>
            <a:r>
              <a:rPr lang="en-US" altLang="zh-CN" sz="2400" b="1" dirty="0">
                <a:solidFill>
                  <a:srgbClr val="002060"/>
                </a:solidFill>
                <a:latin typeface="黑体" pitchFamily="49" charset="-122"/>
                <a:ea typeface="黑体" pitchFamily="49" charset="-122"/>
              </a:rPr>
              <a:t>  top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End </a:t>
            </a:r>
            <a:r>
              <a:rPr lang="en-US" altLang="zh-CN" sz="2400" b="1" dirty="0" err="1">
                <a:solidFill>
                  <a:srgbClr val="002060"/>
                </a:solidFill>
                <a:latin typeface="黑体" pitchFamily="49" charset="-122"/>
                <a:ea typeface="黑体" pitchFamily="49" charset="-122"/>
              </a:rPr>
              <a:t>ADT</a:t>
            </a:r>
            <a:r>
              <a:rPr lang="en-US" altLang="zh-CN" sz="2400" b="1" dirty="0">
                <a:solidFill>
                  <a:srgbClr val="002060"/>
                </a:solidFill>
                <a:latin typeface="黑体" pitchFamily="49" charset="-122"/>
                <a:ea typeface="黑体" pitchFamily="49" charset="-122"/>
              </a:rPr>
              <a:t> Stack</a:t>
            </a:r>
            <a:endParaRPr lang="zh-CN" altLang="zh-CN"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85000" lnSpcReduction="20000"/>
          </a:bodyPr>
          <a:lstStyle/>
          <a:p>
            <a:pPr algn="l"/>
            <a:r>
              <a:rPr lang="zh-CN" altLang="zh-CN" sz="5100" b="1" dirty="0">
                <a:solidFill>
                  <a:srgbClr val="C00000"/>
                </a:solidFill>
                <a:latin typeface="黑体" pitchFamily="49" charset="-122"/>
                <a:ea typeface="黑体" pitchFamily="49" charset="-122"/>
              </a:rPr>
              <a:t>栈的顺序表示：用一块连续的存储区域存放栈中元素，用一个变量指示当前栈顶</a:t>
            </a:r>
            <a:endParaRPr lang="en-US" altLang="zh-CN" sz="5100" b="1" dirty="0">
              <a:solidFill>
                <a:srgbClr val="C00000"/>
              </a:solidFill>
              <a:latin typeface="黑体" pitchFamily="49" charset="-122"/>
              <a:ea typeface="黑体" pitchFamily="49" charset="-122"/>
            </a:endParaRPr>
          </a:p>
          <a:p>
            <a:pPr algn="l">
              <a:lnSpc>
                <a:spcPct val="150000"/>
              </a:lnSpc>
            </a:pPr>
            <a:endParaRPr lang="en-US" altLang="zh-CN" sz="4000" b="1" dirty="0">
              <a:solidFill>
                <a:schemeClr val="tx1"/>
              </a:solidFill>
            </a:endParaRPr>
          </a:p>
          <a:p>
            <a:pPr algn="l">
              <a:lnSpc>
                <a:spcPct val="150000"/>
              </a:lnSpc>
            </a:pPr>
            <a:r>
              <a:rPr lang="en-US" altLang="zh-CN" sz="6000" b="1" dirty="0">
                <a:solidFill>
                  <a:schemeClr val="tx1"/>
                </a:solidFill>
              </a:rPr>
              <a:t>         </a:t>
            </a:r>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
        <p:nvSpPr>
          <p:cNvPr id="5" name="矩形 4"/>
          <p:cNvSpPr/>
          <p:nvPr/>
        </p:nvSpPr>
        <p:spPr>
          <a:xfrm>
            <a:off x="683568" y="2348880"/>
            <a:ext cx="7416824" cy="2954655"/>
          </a:xfrm>
          <a:prstGeom prst="rect">
            <a:avLst/>
          </a:prstGeom>
        </p:spPr>
        <p:txBody>
          <a:bodyPr wrap="square">
            <a:spAutoFit/>
          </a:bodyPr>
          <a:lstStyle/>
          <a:p>
            <a:endParaRPr lang="zh-CN" altLang="zh-CN" b="1" dirty="0">
              <a:solidFill>
                <a:srgbClr val="C00000"/>
              </a:solidFill>
              <a:latin typeface="黑体" pitchFamily="49" charset="-122"/>
              <a:ea typeface="黑体" pitchFamily="49" charset="-122"/>
            </a:endParaRPr>
          </a:p>
          <a:p>
            <a:r>
              <a:rPr lang="en-US" altLang="zh-CN" sz="2800" b="1" dirty="0" err="1">
                <a:solidFill>
                  <a:srgbClr val="002060"/>
                </a:solidFill>
              </a:rPr>
              <a:t>struct</a:t>
            </a:r>
            <a:r>
              <a:rPr lang="en-US" altLang="zh-CN" sz="2800" b="1" dirty="0">
                <a:solidFill>
                  <a:srgbClr val="002060"/>
                </a:solidFill>
              </a:rPr>
              <a:t> </a:t>
            </a:r>
            <a:r>
              <a:rPr lang="en-US" altLang="zh-CN" sz="2800" b="1" dirty="0" err="1">
                <a:solidFill>
                  <a:srgbClr val="002060"/>
                </a:solidFill>
              </a:rPr>
              <a:t>SeqStack</a:t>
            </a:r>
            <a:r>
              <a:rPr lang="en-US" altLang="zh-CN" sz="2800" b="1" dirty="0">
                <a:solidFill>
                  <a:srgbClr val="002060"/>
                </a:solidFill>
              </a:rPr>
              <a:t>{</a:t>
            </a:r>
            <a:endParaRPr lang="zh-CN" altLang="zh-CN" sz="2800" b="1" dirty="0">
              <a:solidFill>
                <a:srgbClr val="002060"/>
              </a:solidFill>
            </a:endParaRPr>
          </a:p>
          <a:p>
            <a:r>
              <a:rPr lang="en-US" altLang="zh-CN" sz="2800" b="1" dirty="0">
                <a:solidFill>
                  <a:srgbClr val="002060"/>
                </a:solidFill>
              </a:rPr>
              <a:t>    </a:t>
            </a:r>
            <a:r>
              <a:rPr lang="en-US" altLang="zh-CN" sz="2800" b="1" dirty="0" err="1">
                <a:solidFill>
                  <a:srgbClr val="002060"/>
                </a:solidFill>
              </a:rPr>
              <a:t>int</a:t>
            </a:r>
            <a:r>
              <a:rPr lang="en-US" altLang="zh-CN" sz="2800" b="1" dirty="0">
                <a:solidFill>
                  <a:srgbClr val="002060"/>
                </a:solidFill>
              </a:rPr>
              <a:t>  </a:t>
            </a:r>
            <a:r>
              <a:rPr lang="en-US" altLang="zh-CN" sz="2800" b="1" dirty="0" err="1">
                <a:solidFill>
                  <a:srgbClr val="002060"/>
                </a:solidFill>
              </a:rPr>
              <a:t>MAXNUM</a:t>
            </a:r>
            <a:r>
              <a:rPr lang="en-US" altLang="zh-CN" sz="2800" b="1" dirty="0">
                <a:solidFill>
                  <a:srgbClr val="002060"/>
                </a:solidFill>
              </a:rPr>
              <a:t>;</a:t>
            </a:r>
            <a:endParaRPr lang="zh-CN" altLang="zh-CN" sz="2800" b="1" dirty="0">
              <a:solidFill>
                <a:srgbClr val="002060"/>
              </a:solidFill>
            </a:endParaRPr>
          </a:p>
          <a:p>
            <a:r>
              <a:rPr lang="en-US" altLang="zh-CN" sz="2800" b="1" dirty="0">
                <a:solidFill>
                  <a:srgbClr val="002060"/>
                </a:solidFill>
              </a:rPr>
              <a:t>    </a:t>
            </a:r>
            <a:r>
              <a:rPr lang="en-US" altLang="zh-CN" sz="2800" b="1" dirty="0" err="1">
                <a:solidFill>
                  <a:srgbClr val="002060"/>
                </a:solidFill>
              </a:rPr>
              <a:t>int</a:t>
            </a:r>
            <a:r>
              <a:rPr lang="en-US" altLang="zh-CN" sz="2800" b="1" dirty="0">
                <a:solidFill>
                  <a:srgbClr val="002060"/>
                </a:solidFill>
              </a:rPr>
              <a:t>  top;</a:t>
            </a:r>
            <a:endParaRPr lang="zh-CN" altLang="zh-CN" sz="2800" b="1" dirty="0">
              <a:solidFill>
                <a:srgbClr val="002060"/>
              </a:solidFill>
            </a:endParaRPr>
          </a:p>
          <a:p>
            <a:r>
              <a:rPr lang="en-US" altLang="zh-CN" sz="2800" b="1" dirty="0">
                <a:solidFill>
                  <a:srgbClr val="002060"/>
                </a:solidFill>
              </a:rPr>
              <a:t>    </a:t>
            </a:r>
            <a:r>
              <a:rPr lang="en-US" altLang="zh-CN" sz="2800" b="1" dirty="0" err="1">
                <a:solidFill>
                  <a:srgbClr val="002060"/>
                </a:solidFill>
              </a:rPr>
              <a:t>DataType</a:t>
            </a:r>
            <a:r>
              <a:rPr lang="en-US" altLang="zh-CN" sz="2800" b="1" dirty="0">
                <a:solidFill>
                  <a:srgbClr val="002060"/>
                </a:solidFill>
              </a:rPr>
              <a:t>  *s;</a:t>
            </a:r>
          </a:p>
          <a:p>
            <a:r>
              <a:rPr lang="en-US" altLang="zh-CN" sz="2800" b="1" dirty="0">
                <a:solidFill>
                  <a:srgbClr val="002060"/>
                </a:solidFill>
              </a:rPr>
              <a:t>};</a:t>
            </a:r>
            <a:endParaRPr lang="zh-CN" altLang="zh-CN" sz="2800" b="1" dirty="0">
              <a:solidFill>
                <a:srgbClr val="002060"/>
              </a:solidFill>
            </a:endParaRPr>
          </a:p>
          <a:p>
            <a:r>
              <a:rPr lang="en-US" altLang="zh-CN" sz="2800" b="1" dirty="0" err="1">
                <a:solidFill>
                  <a:srgbClr val="002060"/>
                </a:solidFill>
              </a:rPr>
              <a:t>typedef</a:t>
            </a:r>
            <a:r>
              <a:rPr lang="en-US" altLang="zh-CN" sz="2800" b="1" dirty="0">
                <a:solidFill>
                  <a:srgbClr val="002060"/>
                </a:solidFill>
              </a:rPr>
              <a:t>  </a:t>
            </a:r>
            <a:r>
              <a:rPr lang="en-US" altLang="zh-CN" sz="2800" b="1" dirty="0" err="1">
                <a:solidFill>
                  <a:srgbClr val="002060"/>
                </a:solidFill>
              </a:rPr>
              <a:t>struct</a:t>
            </a:r>
            <a:r>
              <a:rPr lang="en-US" altLang="zh-CN" sz="2800" b="1" dirty="0">
                <a:solidFill>
                  <a:srgbClr val="002060"/>
                </a:solidFill>
              </a:rPr>
              <a:t>  </a:t>
            </a:r>
            <a:r>
              <a:rPr lang="en-US" altLang="zh-CN" sz="2800" b="1" dirty="0" err="1">
                <a:solidFill>
                  <a:srgbClr val="002060"/>
                </a:solidFill>
              </a:rPr>
              <a:t>SeqStack</a:t>
            </a:r>
            <a:r>
              <a:rPr lang="en-US" altLang="zh-CN" sz="2800" b="1" dirty="0">
                <a:solidFill>
                  <a:srgbClr val="002060"/>
                </a:solidFill>
              </a:rPr>
              <a:t>  *</a:t>
            </a:r>
            <a:r>
              <a:rPr lang="en-US" altLang="zh-CN" sz="2800" b="1" dirty="0" err="1">
                <a:solidFill>
                  <a:srgbClr val="002060"/>
                </a:solidFill>
              </a:rPr>
              <a:t>PSeqStack</a:t>
            </a:r>
            <a:r>
              <a:rPr lang="en-US" altLang="zh-CN" sz="2800" b="1" dirty="0">
                <a:solidFill>
                  <a:srgbClr val="002060"/>
                </a:solidFill>
              </a:rPr>
              <a:t>;</a:t>
            </a:r>
            <a:endParaRPr lang="zh-CN" altLang="zh-CN" sz="2800"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5472608"/>
          </a:xfrm>
        </p:spPr>
        <p:txBody>
          <a:bodyPr>
            <a:normAutofit/>
          </a:bodyPr>
          <a:lstStyle/>
          <a:p>
            <a:pPr algn="l"/>
            <a:r>
              <a:rPr lang="en-US" altLang="zh-CN" b="1" dirty="0">
                <a:solidFill>
                  <a:schemeClr val="tx1"/>
                </a:solidFill>
              </a:rPr>
              <a:t>Tree  </a:t>
            </a:r>
            <a:r>
              <a:rPr lang="zh-CN" altLang="en-US" b="1" dirty="0">
                <a:solidFill>
                  <a:schemeClr val="tx1"/>
                </a:solidFill>
              </a:rPr>
              <a:t>、 </a:t>
            </a:r>
            <a:r>
              <a:rPr lang="en-US" altLang="zh-CN" b="1" dirty="0">
                <a:solidFill>
                  <a:schemeClr val="tx1"/>
                </a:solidFill>
              </a:rPr>
              <a:t>root  </a:t>
            </a:r>
            <a:r>
              <a:rPr lang="zh-CN" altLang="en-US" b="1" dirty="0">
                <a:solidFill>
                  <a:schemeClr val="tx1"/>
                </a:solidFill>
              </a:rPr>
              <a:t>、</a:t>
            </a:r>
            <a:r>
              <a:rPr lang="en-US" altLang="zh-CN" b="1" dirty="0">
                <a:solidFill>
                  <a:schemeClr val="tx1"/>
                </a:solidFill>
              </a:rPr>
              <a:t>edge </a:t>
            </a:r>
            <a:r>
              <a:rPr lang="zh-CN" altLang="en-US" b="1" dirty="0">
                <a:solidFill>
                  <a:schemeClr val="tx1"/>
                </a:solidFill>
              </a:rPr>
              <a:t>、 </a:t>
            </a:r>
            <a:r>
              <a:rPr lang="en-US" altLang="zh-CN" b="1" dirty="0">
                <a:solidFill>
                  <a:schemeClr val="tx1"/>
                </a:solidFill>
              </a:rPr>
              <a:t>parent  </a:t>
            </a:r>
            <a:r>
              <a:rPr lang="zh-CN" altLang="en-US" b="1" dirty="0">
                <a:solidFill>
                  <a:schemeClr val="tx1"/>
                </a:solidFill>
              </a:rPr>
              <a:t>、</a:t>
            </a:r>
            <a:r>
              <a:rPr lang="en-US" altLang="zh-CN" b="1" dirty="0">
                <a:solidFill>
                  <a:schemeClr val="tx1"/>
                </a:solidFill>
              </a:rPr>
              <a:t>child </a:t>
            </a:r>
            <a:r>
              <a:rPr lang="zh-CN" altLang="en-US" b="1" dirty="0">
                <a:solidFill>
                  <a:schemeClr val="tx1"/>
                </a:solidFill>
              </a:rPr>
              <a:t>、  </a:t>
            </a:r>
            <a:r>
              <a:rPr lang="en-US" altLang="zh-CN" b="1" dirty="0">
                <a:solidFill>
                  <a:schemeClr val="tx1"/>
                </a:solidFill>
              </a:rPr>
              <a:t>sibling  </a:t>
            </a:r>
            <a:r>
              <a:rPr lang="zh-CN" altLang="en-US" b="1" dirty="0">
                <a:solidFill>
                  <a:schemeClr val="tx1"/>
                </a:solidFill>
              </a:rPr>
              <a:t>、</a:t>
            </a:r>
            <a:r>
              <a:rPr lang="en-US" altLang="zh-CN" b="1" dirty="0">
                <a:solidFill>
                  <a:schemeClr val="tx1"/>
                </a:solidFill>
              </a:rPr>
              <a:t>cousin  </a:t>
            </a:r>
            <a:r>
              <a:rPr lang="zh-CN" altLang="en-US" b="1" dirty="0">
                <a:solidFill>
                  <a:schemeClr val="tx1"/>
                </a:solidFill>
              </a:rPr>
              <a:t>、 </a:t>
            </a:r>
            <a:r>
              <a:rPr lang="en-US" altLang="zh-CN" b="1" dirty="0">
                <a:solidFill>
                  <a:schemeClr val="tx1"/>
                </a:solidFill>
              </a:rPr>
              <a:t>leaf  </a:t>
            </a:r>
            <a:r>
              <a:rPr lang="zh-CN" altLang="en-US" b="1" dirty="0">
                <a:solidFill>
                  <a:schemeClr val="tx1"/>
                </a:solidFill>
              </a:rPr>
              <a:t>、 </a:t>
            </a:r>
            <a:r>
              <a:rPr lang="en-US" altLang="zh-CN" b="1" dirty="0">
                <a:solidFill>
                  <a:schemeClr val="tx1"/>
                </a:solidFill>
              </a:rPr>
              <a:t>path  </a:t>
            </a:r>
            <a:r>
              <a:rPr lang="zh-CN" altLang="en-US" b="1" dirty="0">
                <a:solidFill>
                  <a:schemeClr val="tx1"/>
                </a:solidFill>
              </a:rPr>
              <a:t>、</a:t>
            </a:r>
            <a:r>
              <a:rPr lang="en-US" altLang="zh-CN" b="1" dirty="0">
                <a:solidFill>
                  <a:schemeClr val="tx1"/>
                </a:solidFill>
              </a:rPr>
              <a:t>depth  </a:t>
            </a:r>
            <a:r>
              <a:rPr lang="zh-CN" altLang="en-US" b="1" dirty="0">
                <a:solidFill>
                  <a:schemeClr val="tx1"/>
                </a:solidFill>
              </a:rPr>
              <a:t>、</a:t>
            </a:r>
            <a:r>
              <a:rPr lang="en-US" altLang="zh-CN" b="1" dirty="0">
                <a:solidFill>
                  <a:schemeClr val="tx1"/>
                </a:solidFill>
              </a:rPr>
              <a:t>Ancestor</a:t>
            </a:r>
            <a:r>
              <a:rPr lang="zh-CN" altLang="en-US" b="1" dirty="0">
                <a:solidFill>
                  <a:schemeClr val="tx1"/>
                </a:solidFill>
              </a:rPr>
              <a:t>、</a:t>
            </a:r>
            <a:r>
              <a:rPr lang="en-US" altLang="zh-CN" b="1" dirty="0">
                <a:solidFill>
                  <a:schemeClr val="tx1"/>
                </a:solidFill>
              </a:rPr>
              <a:t>descendant</a:t>
            </a:r>
            <a:r>
              <a:rPr lang="zh-CN" altLang="en-US" b="1" dirty="0">
                <a:solidFill>
                  <a:schemeClr val="tx1"/>
                </a:solidFill>
              </a:rPr>
              <a:t> 、</a:t>
            </a:r>
            <a:r>
              <a:rPr lang="en-US" altLang="zh-CN" b="1" dirty="0">
                <a:solidFill>
                  <a:schemeClr val="tx1"/>
                </a:solidFill>
              </a:rPr>
              <a:t>degree</a:t>
            </a:r>
            <a:r>
              <a:rPr lang="zh-CN" altLang="en-US" b="1" dirty="0">
                <a:solidFill>
                  <a:schemeClr val="tx1"/>
                </a:solidFill>
              </a:rPr>
              <a:t>、</a:t>
            </a:r>
            <a:r>
              <a:rPr lang="en-US" altLang="zh-CN" b="1" dirty="0">
                <a:solidFill>
                  <a:schemeClr val="tx1"/>
                </a:solidFill>
              </a:rPr>
              <a:t>forest</a:t>
            </a:r>
          </a:p>
          <a:p>
            <a:pPr algn="l"/>
            <a:endParaRPr lang="en-US" altLang="zh-CN" b="1" dirty="0">
              <a:solidFill>
                <a:schemeClr val="tx1"/>
              </a:solidFill>
            </a:endParaRPr>
          </a:p>
          <a:p>
            <a:pPr algn="l"/>
            <a:r>
              <a:rPr lang="en-US" altLang="zh-CN" b="1" dirty="0">
                <a:solidFill>
                  <a:srgbClr val="C00000"/>
                </a:solidFill>
              </a:rPr>
              <a:t>the height of </a:t>
            </a:r>
            <a:r>
              <a:rPr lang="en-US" altLang="zh-CN" b="1" dirty="0" err="1">
                <a:solidFill>
                  <a:srgbClr val="C00000"/>
                </a:solidFill>
              </a:rPr>
              <a:t>n</a:t>
            </a:r>
            <a:r>
              <a:rPr lang="en-US" altLang="zh-CN" b="1" baseline="-25000" dirty="0" err="1">
                <a:solidFill>
                  <a:srgbClr val="C00000"/>
                </a:solidFill>
              </a:rPr>
              <a:t>i</a:t>
            </a:r>
            <a:r>
              <a:rPr lang="en-US" altLang="zh-CN" b="1" dirty="0">
                <a:solidFill>
                  <a:srgbClr val="C00000"/>
                </a:solidFill>
              </a:rPr>
              <a:t> is the length of longest path from </a:t>
            </a:r>
            <a:r>
              <a:rPr lang="en-US" altLang="zh-CN" b="1" dirty="0" err="1">
                <a:solidFill>
                  <a:srgbClr val="C00000"/>
                </a:solidFill>
              </a:rPr>
              <a:t>n</a:t>
            </a:r>
            <a:r>
              <a:rPr lang="en-US" altLang="zh-CN" b="1" baseline="-25000" dirty="0" err="1">
                <a:solidFill>
                  <a:srgbClr val="C00000"/>
                </a:solidFill>
              </a:rPr>
              <a:t>i</a:t>
            </a:r>
            <a:r>
              <a:rPr lang="en-US" altLang="zh-CN" b="1" dirty="0">
                <a:solidFill>
                  <a:srgbClr val="C00000"/>
                </a:solidFill>
              </a:rPr>
              <a:t> to a </a:t>
            </a:r>
            <a:r>
              <a:rPr lang="en-US" altLang="zh-CN" b="1" i="1" dirty="0">
                <a:solidFill>
                  <a:srgbClr val="C00000"/>
                </a:solidFill>
              </a:rPr>
              <a:t>leaf</a:t>
            </a:r>
            <a:r>
              <a:rPr lang="zh-CN" altLang="en-US" b="1" i="1" dirty="0">
                <a:solidFill>
                  <a:srgbClr val="C00000"/>
                </a:solidFill>
              </a:rPr>
              <a:t>，</a:t>
            </a:r>
            <a:r>
              <a:rPr lang="en-US" altLang="zh-CN" dirty="0">
                <a:solidFill>
                  <a:srgbClr val="C00000"/>
                </a:solidFill>
              </a:rPr>
              <a:t>t</a:t>
            </a:r>
            <a:r>
              <a:rPr lang="en-US" altLang="zh-CN" b="1" dirty="0">
                <a:solidFill>
                  <a:srgbClr val="C00000"/>
                </a:solidFill>
              </a:rPr>
              <a:t>he height of tree is the height of root</a:t>
            </a:r>
            <a:endParaRPr lang="zh-CN" altLang="zh-CN" b="1" dirty="0">
              <a:solidFill>
                <a:srgbClr val="C00000"/>
              </a:solidFill>
            </a:endParaRPr>
          </a:p>
          <a:p>
            <a:pPr algn="l"/>
            <a:r>
              <a:rPr lang="en-US" altLang="zh-CN" dirty="0"/>
              <a:t> </a:t>
            </a:r>
            <a:r>
              <a:rPr lang="en-US" altLang="zh-CN" b="1" dirty="0">
                <a:solidFill>
                  <a:srgbClr val="002060"/>
                </a:solidFill>
              </a:rPr>
              <a:t>the </a:t>
            </a:r>
            <a:r>
              <a:rPr lang="en-US" altLang="zh-CN" b="1" i="1" dirty="0">
                <a:solidFill>
                  <a:srgbClr val="002060"/>
                </a:solidFill>
              </a:rPr>
              <a:t>depth</a:t>
            </a:r>
            <a:r>
              <a:rPr lang="en-US" altLang="zh-CN" b="1" dirty="0">
                <a:solidFill>
                  <a:srgbClr val="002060"/>
                </a:solidFill>
              </a:rPr>
              <a:t> of </a:t>
            </a:r>
            <a:r>
              <a:rPr lang="en-US" altLang="zh-CN" b="1" dirty="0" err="1">
                <a:solidFill>
                  <a:srgbClr val="002060"/>
                </a:solidFill>
              </a:rPr>
              <a:t>n</a:t>
            </a:r>
            <a:r>
              <a:rPr lang="en-US" altLang="zh-CN" b="1" baseline="-25000" dirty="0" err="1">
                <a:solidFill>
                  <a:srgbClr val="002060"/>
                </a:solidFill>
              </a:rPr>
              <a:t>i</a:t>
            </a:r>
            <a:r>
              <a:rPr lang="en-US" altLang="zh-CN" b="1" dirty="0">
                <a:solidFill>
                  <a:srgbClr val="002060"/>
                </a:solidFill>
              </a:rPr>
              <a:t> is the length  from root to </a:t>
            </a:r>
            <a:r>
              <a:rPr lang="en-US" altLang="zh-CN" b="1" dirty="0" err="1">
                <a:solidFill>
                  <a:srgbClr val="002060"/>
                </a:solidFill>
              </a:rPr>
              <a:t>n</a:t>
            </a:r>
            <a:r>
              <a:rPr lang="en-US" altLang="zh-CN" b="1" baseline="-25000" dirty="0" err="1">
                <a:solidFill>
                  <a:srgbClr val="002060"/>
                </a:solidFill>
              </a:rPr>
              <a:t>i</a:t>
            </a:r>
            <a:r>
              <a:rPr lang="zh-CN" altLang="en-US" b="1" baseline="-25000" dirty="0">
                <a:solidFill>
                  <a:srgbClr val="002060"/>
                </a:solidFill>
              </a:rPr>
              <a:t>，</a:t>
            </a:r>
            <a:r>
              <a:rPr lang="en-US" altLang="zh-CN" b="1" dirty="0">
                <a:solidFill>
                  <a:srgbClr val="002060"/>
                </a:solidFill>
              </a:rPr>
              <a:t>the depth of root is 0 </a:t>
            </a:r>
            <a:endParaRPr lang="zh-CN" altLang="zh-CN" b="1" dirty="0">
              <a:solidFill>
                <a:srgbClr val="002060"/>
              </a:solidFill>
            </a:endParaRP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a:bodyPr>
          <a:lstStyle/>
          <a:p>
            <a:pPr lvl="0" algn="l"/>
            <a:r>
              <a:rPr lang="zh-CN" altLang="zh-CN" sz="4800" b="1" dirty="0">
                <a:solidFill>
                  <a:srgbClr val="C00000"/>
                </a:solidFill>
              </a:rPr>
              <a:t>链栈：采用单链表存储栈元素，让单链表的表头结点作为栈顶。 </a:t>
            </a:r>
            <a:endParaRPr lang="zh-CN" altLang="zh-CN" sz="4800" dirty="0">
              <a:solidFill>
                <a:srgbClr val="C00000"/>
              </a:solidFill>
            </a:endParaRPr>
          </a:p>
          <a:p>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
        <p:nvSpPr>
          <p:cNvPr id="5" name="矩形 4"/>
          <p:cNvSpPr/>
          <p:nvPr/>
        </p:nvSpPr>
        <p:spPr>
          <a:xfrm>
            <a:off x="683568" y="2348880"/>
            <a:ext cx="7416824" cy="4247317"/>
          </a:xfrm>
          <a:prstGeom prst="rect">
            <a:avLst/>
          </a:prstGeom>
        </p:spPr>
        <p:txBody>
          <a:bodyPr wrap="square">
            <a:spAutoFit/>
          </a:bodyPr>
          <a:lstStyle/>
          <a:p>
            <a:endParaRPr lang="zh-CN" altLang="zh-CN" b="1" dirty="0">
              <a:solidFill>
                <a:srgbClr val="C00000"/>
              </a:solidFill>
              <a:latin typeface="黑体" pitchFamily="49" charset="-122"/>
              <a:ea typeface="黑体" pitchFamily="49" charset="-122"/>
            </a:endParaRPr>
          </a:p>
          <a:p>
            <a:r>
              <a:rPr lang="en-US" altLang="zh-CN" sz="2800" b="1" dirty="0" err="1">
                <a:solidFill>
                  <a:srgbClr val="0070C0"/>
                </a:solidFill>
              </a:rPr>
              <a:t>struct</a:t>
            </a:r>
            <a:r>
              <a:rPr lang="en-US" altLang="zh-CN" sz="2800" b="1" dirty="0">
                <a:solidFill>
                  <a:srgbClr val="0070C0"/>
                </a:solidFill>
              </a:rPr>
              <a:t> Node {</a:t>
            </a:r>
            <a:endParaRPr lang="zh-CN" altLang="zh-CN" sz="2800" b="1" dirty="0">
              <a:solidFill>
                <a:srgbClr val="0070C0"/>
              </a:solidFill>
            </a:endParaRPr>
          </a:p>
          <a:p>
            <a:r>
              <a:rPr lang="en-US" altLang="zh-CN" sz="2800" b="1" dirty="0">
                <a:solidFill>
                  <a:srgbClr val="0070C0"/>
                </a:solidFill>
              </a:rPr>
              <a:t>  </a:t>
            </a:r>
            <a:r>
              <a:rPr lang="en-US" altLang="zh-CN" sz="2800" b="1" dirty="0" err="1">
                <a:solidFill>
                  <a:srgbClr val="0070C0"/>
                </a:solidFill>
              </a:rPr>
              <a:t>DataType</a:t>
            </a:r>
            <a:r>
              <a:rPr lang="en-US" altLang="zh-CN" sz="2800" b="1" dirty="0">
                <a:solidFill>
                  <a:srgbClr val="0070C0"/>
                </a:solidFill>
              </a:rPr>
              <a:t>  info;</a:t>
            </a:r>
            <a:endParaRPr lang="zh-CN" altLang="zh-CN" sz="2800" b="1" dirty="0">
              <a:solidFill>
                <a:srgbClr val="0070C0"/>
              </a:solidFill>
            </a:endParaRPr>
          </a:p>
          <a:p>
            <a:r>
              <a:rPr lang="en-US" altLang="zh-CN" sz="2800" b="1" dirty="0">
                <a:solidFill>
                  <a:srgbClr val="0070C0"/>
                </a:solidFill>
              </a:rPr>
              <a:t>  </a:t>
            </a:r>
            <a:r>
              <a:rPr lang="en-US" altLang="zh-CN" sz="2800" b="1" dirty="0" err="1">
                <a:solidFill>
                  <a:srgbClr val="0070C0"/>
                </a:solidFill>
              </a:rPr>
              <a:t>PNode</a:t>
            </a:r>
            <a:r>
              <a:rPr lang="en-US" altLang="zh-CN" sz="2800" b="1" dirty="0">
                <a:solidFill>
                  <a:srgbClr val="0070C0"/>
                </a:solidFill>
              </a:rPr>
              <a:t>  link;};</a:t>
            </a:r>
            <a:endParaRPr lang="zh-CN" altLang="zh-CN" sz="2800" b="1" dirty="0">
              <a:solidFill>
                <a:srgbClr val="0070C0"/>
              </a:solidFill>
            </a:endParaRPr>
          </a:p>
          <a:p>
            <a:r>
              <a:rPr lang="en-US" altLang="zh-CN" sz="2800" b="1" dirty="0" err="1">
                <a:solidFill>
                  <a:srgbClr val="0070C0"/>
                </a:solidFill>
              </a:rPr>
              <a:t>typedef</a:t>
            </a:r>
            <a:r>
              <a:rPr lang="en-US" altLang="zh-CN" sz="2800" b="1" dirty="0">
                <a:solidFill>
                  <a:srgbClr val="0070C0"/>
                </a:solidFill>
              </a:rPr>
              <a:t> </a:t>
            </a:r>
            <a:r>
              <a:rPr lang="en-US" altLang="zh-CN" sz="2800" b="1" dirty="0" err="1">
                <a:solidFill>
                  <a:srgbClr val="0070C0"/>
                </a:solidFill>
              </a:rPr>
              <a:t>struct</a:t>
            </a:r>
            <a:r>
              <a:rPr lang="en-US" altLang="zh-CN" sz="2800" b="1" dirty="0">
                <a:solidFill>
                  <a:srgbClr val="0070C0"/>
                </a:solidFill>
              </a:rPr>
              <a:t> Node *</a:t>
            </a:r>
            <a:r>
              <a:rPr lang="en-US" altLang="zh-CN" sz="2800" b="1" dirty="0" err="1">
                <a:solidFill>
                  <a:srgbClr val="0070C0"/>
                </a:solidFill>
              </a:rPr>
              <a:t>PNode</a:t>
            </a:r>
            <a:r>
              <a:rPr lang="en-US" altLang="zh-CN" sz="2800" b="1" dirty="0">
                <a:solidFill>
                  <a:srgbClr val="0070C0"/>
                </a:solidFill>
              </a:rPr>
              <a:t>;</a:t>
            </a:r>
            <a:endParaRPr lang="zh-CN" altLang="zh-CN" sz="2800" b="1" dirty="0">
              <a:solidFill>
                <a:srgbClr val="0070C0"/>
              </a:solidFill>
            </a:endParaRPr>
          </a:p>
          <a:p>
            <a:pPr lvl="0"/>
            <a:r>
              <a:rPr lang="zh-CN" altLang="zh-CN" sz="2800" b="1" dirty="0">
                <a:solidFill>
                  <a:srgbClr val="FF0000"/>
                </a:solidFill>
              </a:rPr>
              <a:t>为了强调栈顶是栈的属性，对栈增加了一层封装，引入</a:t>
            </a:r>
            <a:r>
              <a:rPr lang="en-US" altLang="zh-CN" sz="2800" b="1" dirty="0" err="1">
                <a:solidFill>
                  <a:srgbClr val="FF0000"/>
                </a:solidFill>
              </a:rPr>
              <a:t>LinkStack</a:t>
            </a:r>
            <a:r>
              <a:rPr lang="zh-CN" altLang="zh-CN" sz="2800" b="1" dirty="0">
                <a:solidFill>
                  <a:srgbClr val="FF0000"/>
                </a:solidFill>
              </a:rPr>
              <a:t>结构的定义 </a:t>
            </a:r>
          </a:p>
          <a:p>
            <a:r>
              <a:rPr lang="en-US" altLang="zh-CN" sz="2800" b="1" dirty="0" err="1">
                <a:solidFill>
                  <a:srgbClr val="0070C0"/>
                </a:solidFill>
              </a:rPr>
              <a:t>struct</a:t>
            </a:r>
            <a:r>
              <a:rPr lang="en-US" altLang="zh-CN" sz="2800" b="1" dirty="0">
                <a:solidFill>
                  <a:srgbClr val="0070C0"/>
                </a:solidFill>
              </a:rPr>
              <a:t> </a:t>
            </a:r>
            <a:r>
              <a:rPr lang="en-US" altLang="zh-CN" sz="2800" b="1" dirty="0" err="1">
                <a:solidFill>
                  <a:srgbClr val="0070C0"/>
                </a:solidFill>
              </a:rPr>
              <a:t>LinkStack</a:t>
            </a:r>
            <a:r>
              <a:rPr lang="en-US" altLang="zh-CN" sz="2800" b="1" dirty="0">
                <a:solidFill>
                  <a:srgbClr val="0070C0"/>
                </a:solidFill>
              </a:rPr>
              <a:t> { </a:t>
            </a:r>
            <a:endParaRPr lang="zh-CN" altLang="zh-CN" sz="2800" b="1" dirty="0">
              <a:solidFill>
                <a:srgbClr val="0070C0"/>
              </a:solidFill>
            </a:endParaRPr>
          </a:p>
          <a:p>
            <a:r>
              <a:rPr lang="en-US" altLang="zh-CN" sz="2800" b="1" dirty="0">
                <a:solidFill>
                  <a:srgbClr val="0070C0"/>
                </a:solidFill>
              </a:rPr>
              <a:t>   </a:t>
            </a:r>
            <a:r>
              <a:rPr lang="en-US" altLang="zh-CN" sz="2800" b="1" dirty="0" err="1">
                <a:solidFill>
                  <a:srgbClr val="0070C0"/>
                </a:solidFill>
              </a:rPr>
              <a:t>PNode</a:t>
            </a:r>
            <a:r>
              <a:rPr lang="en-US" altLang="zh-CN" sz="2800" b="1" dirty="0">
                <a:solidFill>
                  <a:srgbClr val="0070C0"/>
                </a:solidFill>
              </a:rPr>
              <a:t>  top; </a:t>
            </a:r>
            <a:endParaRPr lang="zh-CN" altLang="zh-CN" sz="2800" b="1" dirty="0">
              <a:solidFill>
                <a:srgbClr val="0070C0"/>
              </a:solidFill>
            </a:endParaRPr>
          </a:p>
          <a:p>
            <a:r>
              <a:rPr lang="en-US" altLang="zh-CN" sz="2800" b="1" dirty="0">
                <a:solidFill>
                  <a:srgbClr val="0070C0"/>
                </a:solidFill>
              </a:rPr>
              <a:t>};</a:t>
            </a:r>
            <a:endParaRPr lang="zh-CN" altLang="zh-CN" sz="2800" b="1" dirty="0">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77500" lnSpcReduction="20000"/>
          </a:bodyPr>
          <a:lstStyle/>
          <a:p>
            <a:pPr lvl="0" algn="l"/>
            <a:r>
              <a:rPr lang="zh-CN" altLang="zh-CN" sz="4800" b="1" dirty="0">
                <a:solidFill>
                  <a:srgbClr val="0070C0"/>
                </a:solidFill>
              </a:rPr>
              <a:t>队列</a:t>
            </a:r>
            <a:r>
              <a:rPr lang="en-US" altLang="zh-CN" sz="4800" b="1" dirty="0">
                <a:solidFill>
                  <a:srgbClr val="0070C0"/>
                </a:solidFill>
              </a:rPr>
              <a:t>queue  </a:t>
            </a:r>
            <a:r>
              <a:rPr lang="zh-CN" altLang="zh-CN" sz="4800" b="1" dirty="0">
                <a:solidFill>
                  <a:srgbClr val="0070C0"/>
                </a:solidFill>
              </a:rPr>
              <a:t>：在表的一端进行插入操作，而在另一端进行删除操作的线性表，</a:t>
            </a:r>
            <a:r>
              <a:rPr lang="en-US" altLang="zh-CN" sz="4800" b="1" dirty="0">
                <a:solidFill>
                  <a:srgbClr val="0070C0"/>
                </a:solidFill>
              </a:rPr>
              <a:t>FIFO list </a:t>
            </a:r>
            <a:endParaRPr lang="zh-CN" altLang="zh-CN" sz="4800" b="1" dirty="0">
              <a:solidFill>
                <a:srgbClr val="0070C0"/>
              </a:solidFill>
            </a:endParaRPr>
          </a:p>
          <a:p>
            <a:pPr lvl="0" algn="l"/>
            <a:r>
              <a:rPr lang="zh-CN" altLang="zh-CN" sz="4800" b="1" dirty="0">
                <a:solidFill>
                  <a:schemeClr val="tx1"/>
                </a:solidFill>
              </a:rPr>
              <a:t>队头</a:t>
            </a:r>
            <a:r>
              <a:rPr lang="en-US" altLang="zh-CN" sz="4800" b="1" dirty="0">
                <a:solidFill>
                  <a:schemeClr val="tx1"/>
                </a:solidFill>
              </a:rPr>
              <a:t>front</a:t>
            </a:r>
            <a:r>
              <a:rPr lang="zh-CN" altLang="zh-CN" sz="4800" b="1" dirty="0">
                <a:solidFill>
                  <a:schemeClr val="tx1"/>
                </a:solidFill>
              </a:rPr>
              <a:t>：允许进行删除操作的这一端叫队列的头</a:t>
            </a:r>
            <a:r>
              <a:rPr lang="en-US" altLang="zh-CN" sz="4800" b="1" dirty="0">
                <a:solidFill>
                  <a:schemeClr val="tx1"/>
                </a:solidFill>
              </a:rPr>
              <a:t>   </a:t>
            </a:r>
            <a:endParaRPr lang="zh-CN" altLang="zh-CN" sz="4800" b="1" dirty="0">
              <a:solidFill>
                <a:schemeClr val="tx1"/>
              </a:solidFill>
            </a:endParaRPr>
          </a:p>
          <a:p>
            <a:pPr algn="l"/>
            <a:r>
              <a:rPr lang="zh-CN" altLang="zh-CN" sz="4800" b="1" dirty="0">
                <a:solidFill>
                  <a:schemeClr val="tx1"/>
                </a:solidFill>
              </a:rPr>
              <a:t>队尾</a:t>
            </a:r>
            <a:r>
              <a:rPr lang="en-US" altLang="zh-CN" sz="4800" b="1" dirty="0">
                <a:solidFill>
                  <a:schemeClr val="tx1"/>
                </a:solidFill>
              </a:rPr>
              <a:t>rear</a:t>
            </a:r>
            <a:r>
              <a:rPr lang="zh-CN" altLang="zh-CN" sz="4800" b="1" dirty="0">
                <a:solidFill>
                  <a:schemeClr val="tx1"/>
                </a:solidFill>
              </a:rPr>
              <a:t>：允许进行插入操作的这一端叫队列的尾</a:t>
            </a:r>
            <a:r>
              <a:rPr lang="en-US" altLang="zh-CN" sz="4800" b="1" dirty="0">
                <a:solidFill>
                  <a:schemeClr val="tx1"/>
                </a:solidFill>
              </a:rPr>
              <a:t> </a:t>
            </a:r>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77500" lnSpcReduction="20000"/>
          </a:bodyPr>
          <a:lstStyle/>
          <a:p>
            <a:pPr algn="l"/>
            <a:r>
              <a:rPr lang="en-US" altLang="zh-CN" sz="4400" dirty="0" err="1">
                <a:solidFill>
                  <a:schemeClr val="tx1"/>
                </a:solidFill>
              </a:rPr>
              <a:t>ADT</a:t>
            </a:r>
            <a:r>
              <a:rPr lang="en-US" altLang="zh-CN" sz="4400" dirty="0">
                <a:solidFill>
                  <a:schemeClr val="tx1"/>
                </a:solidFill>
              </a:rPr>
              <a:t> Queue is</a:t>
            </a:r>
            <a:endParaRPr lang="zh-CN" altLang="zh-CN" sz="4400" dirty="0">
              <a:solidFill>
                <a:schemeClr val="tx1"/>
              </a:solidFill>
            </a:endParaRPr>
          </a:p>
          <a:p>
            <a:pPr algn="l"/>
            <a:r>
              <a:rPr lang="en-US" altLang="zh-CN" sz="4400" dirty="0">
                <a:solidFill>
                  <a:schemeClr val="tx1"/>
                </a:solidFill>
              </a:rPr>
              <a:t>Operations</a:t>
            </a:r>
            <a:endParaRPr lang="zh-CN" altLang="zh-CN" sz="4400" dirty="0">
              <a:solidFill>
                <a:schemeClr val="tx1"/>
              </a:solidFill>
            </a:endParaRPr>
          </a:p>
          <a:p>
            <a:pPr algn="l"/>
            <a:r>
              <a:rPr lang="en-US" altLang="zh-CN" sz="4400" dirty="0">
                <a:solidFill>
                  <a:schemeClr val="tx1"/>
                </a:solidFill>
              </a:rPr>
              <a:t>   Queue </a:t>
            </a:r>
            <a:r>
              <a:rPr lang="en-US" altLang="zh-CN" sz="4400" dirty="0" err="1">
                <a:solidFill>
                  <a:schemeClr val="tx1"/>
                </a:solidFill>
              </a:rPr>
              <a:t>createEmptyQueue</a:t>
            </a:r>
            <a:r>
              <a:rPr lang="en-US" altLang="zh-CN" sz="4400" dirty="0">
                <a:solidFill>
                  <a:schemeClr val="tx1"/>
                </a:solidFill>
              </a:rPr>
              <a:t> (void)</a:t>
            </a:r>
            <a:endParaRPr lang="zh-CN" altLang="zh-CN" sz="4400" dirty="0">
              <a:solidFill>
                <a:schemeClr val="tx1"/>
              </a:solidFill>
            </a:endParaRPr>
          </a:p>
          <a:p>
            <a:pPr algn="l"/>
            <a:r>
              <a:rPr lang="en-US" altLang="zh-CN" sz="4400" dirty="0">
                <a:solidFill>
                  <a:schemeClr val="tx1"/>
                </a:solidFill>
              </a:rPr>
              <a:t>   </a:t>
            </a:r>
            <a:r>
              <a:rPr lang="en-US" altLang="zh-CN" sz="4400" dirty="0" err="1">
                <a:solidFill>
                  <a:schemeClr val="tx1"/>
                </a:solidFill>
              </a:rPr>
              <a:t>int</a:t>
            </a:r>
            <a:r>
              <a:rPr lang="en-US" altLang="zh-CN" sz="4400" dirty="0">
                <a:solidFill>
                  <a:schemeClr val="tx1"/>
                </a:solidFill>
              </a:rPr>
              <a:t> </a:t>
            </a:r>
            <a:r>
              <a:rPr lang="en-US" altLang="zh-CN" sz="4400" dirty="0" err="1">
                <a:solidFill>
                  <a:schemeClr val="tx1"/>
                </a:solidFill>
              </a:rPr>
              <a:t>isEmptyQueue</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 </a:t>
            </a:r>
            <a:endParaRPr lang="zh-CN" altLang="zh-CN" sz="4400" dirty="0">
              <a:solidFill>
                <a:schemeClr val="tx1"/>
              </a:solidFill>
            </a:endParaRPr>
          </a:p>
          <a:p>
            <a:pPr algn="l"/>
            <a:r>
              <a:rPr lang="en-US" altLang="zh-CN" sz="4400" dirty="0">
                <a:solidFill>
                  <a:schemeClr val="tx1"/>
                </a:solidFill>
              </a:rPr>
              <a:t>   void </a:t>
            </a:r>
            <a:r>
              <a:rPr lang="en-US" altLang="zh-CN" sz="4400" dirty="0" err="1">
                <a:solidFill>
                  <a:schemeClr val="tx1"/>
                </a:solidFill>
              </a:rPr>
              <a:t>enqueuer</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a:t>
            </a:r>
            <a:r>
              <a:rPr lang="en-US" altLang="zh-CN" sz="4400" dirty="0" err="1">
                <a:solidFill>
                  <a:schemeClr val="tx1"/>
                </a:solidFill>
              </a:rPr>
              <a:t>DataType</a:t>
            </a:r>
            <a:r>
              <a:rPr lang="en-US" altLang="zh-CN" sz="4400" dirty="0">
                <a:solidFill>
                  <a:schemeClr val="tx1"/>
                </a:solidFill>
              </a:rPr>
              <a:t> x ) </a:t>
            </a:r>
            <a:endParaRPr lang="zh-CN" altLang="zh-CN" sz="4400" dirty="0">
              <a:solidFill>
                <a:schemeClr val="tx1"/>
              </a:solidFill>
            </a:endParaRPr>
          </a:p>
          <a:p>
            <a:pPr algn="l"/>
            <a:r>
              <a:rPr lang="en-US" altLang="zh-CN" sz="4400" dirty="0">
                <a:solidFill>
                  <a:schemeClr val="tx1"/>
                </a:solidFill>
              </a:rPr>
              <a:t>   void </a:t>
            </a:r>
            <a:r>
              <a:rPr lang="en-US" altLang="zh-CN" sz="4400" dirty="0" err="1">
                <a:solidFill>
                  <a:schemeClr val="tx1"/>
                </a:solidFill>
              </a:rPr>
              <a:t>dequeuer</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 </a:t>
            </a:r>
            <a:endParaRPr lang="zh-CN" altLang="zh-CN" sz="4400" dirty="0">
              <a:solidFill>
                <a:schemeClr val="tx1"/>
              </a:solidFill>
            </a:endParaRPr>
          </a:p>
          <a:p>
            <a:pPr algn="l"/>
            <a:r>
              <a:rPr lang="en-US" altLang="zh-CN" sz="4400" dirty="0">
                <a:solidFill>
                  <a:schemeClr val="tx1"/>
                </a:solidFill>
              </a:rPr>
              <a:t>   </a:t>
            </a:r>
            <a:r>
              <a:rPr lang="en-US" altLang="zh-CN" sz="4400" dirty="0" err="1">
                <a:solidFill>
                  <a:schemeClr val="tx1"/>
                </a:solidFill>
              </a:rPr>
              <a:t>DataType</a:t>
            </a:r>
            <a:r>
              <a:rPr lang="en-US" altLang="zh-CN" sz="4400" dirty="0">
                <a:solidFill>
                  <a:schemeClr val="tx1"/>
                </a:solidFill>
              </a:rPr>
              <a:t> </a:t>
            </a:r>
            <a:r>
              <a:rPr lang="en-US" altLang="zh-CN" sz="4400" dirty="0" err="1">
                <a:solidFill>
                  <a:schemeClr val="tx1"/>
                </a:solidFill>
              </a:rPr>
              <a:t>frontQueue</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a:t>
            </a:r>
            <a:endParaRPr lang="zh-CN" altLang="zh-CN" sz="4400" dirty="0">
              <a:solidFill>
                <a:schemeClr val="tx1"/>
              </a:solidFill>
            </a:endParaRPr>
          </a:p>
          <a:p>
            <a:pPr algn="l"/>
            <a:r>
              <a:rPr lang="en-US" altLang="zh-CN" sz="4400" dirty="0">
                <a:solidFill>
                  <a:schemeClr val="tx1"/>
                </a:solidFill>
              </a:rPr>
              <a:t>end </a:t>
            </a:r>
            <a:r>
              <a:rPr lang="en-US" altLang="zh-CN" sz="4400" dirty="0" err="1">
                <a:solidFill>
                  <a:schemeClr val="tx1"/>
                </a:solidFill>
              </a:rPr>
              <a:t>ADT</a:t>
            </a:r>
            <a:r>
              <a:rPr lang="en-US" altLang="zh-CN" sz="4400" dirty="0">
                <a:solidFill>
                  <a:schemeClr val="tx1"/>
                </a:solidFill>
              </a:rPr>
              <a:t> Queue </a:t>
            </a:r>
            <a:r>
              <a:rPr lang="en-US" altLang="zh-CN" dirty="0">
                <a:solidFill>
                  <a:schemeClr val="tx1"/>
                </a:solidFill>
              </a:rPr>
              <a:t>     </a:t>
            </a:r>
          </a:p>
          <a:p>
            <a:pPr algn="l"/>
            <a:endParaRPr lang="en-US" altLang="zh-CN" b="1" dirty="0">
              <a:solidFill>
                <a:schemeClr val="tx1"/>
              </a:solidFill>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92500" lnSpcReduction="20000"/>
          </a:bodyPr>
          <a:lstStyle/>
          <a:p>
            <a:pPr algn="l"/>
            <a:r>
              <a:rPr lang="en-US" altLang="zh-CN" sz="4000" b="1" dirty="0" err="1">
                <a:solidFill>
                  <a:schemeClr val="tx1"/>
                </a:solidFill>
              </a:rPr>
              <a:t>struct</a:t>
            </a:r>
            <a:r>
              <a:rPr lang="en-US" altLang="zh-CN" sz="4000" b="1" dirty="0">
                <a:solidFill>
                  <a:schemeClr val="tx1"/>
                </a:solidFill>
              </a:rPr>
              <a:t> </a:t>
            </a:r>
            <a:r>
              <a:rPr lang="en-US" altLang="zh-CN" sz="4000" b="1" dirty="0" err="1">
                <a:solidFill>
                  <a:schemeClr val="tx1"/>
                </a:solidFill>
              </a:rPr>
              <a:t>SeqQueue</a:t>
            </a:r>
            <a:r>
              <a:rPr lang="en-US" altLang="zh-CN" sz="4000" b="1" dirty="0">
                <a:solidFill>
                  <a:schemeClr val="tx1"/>
                </a:solidFill>
              </a:rPr>
              <a:t> </a:t>
            </a:r>
          </a:p>
          <a:p>
            <a:pPr algn="l"/>
            <a:r>
              <a:rPr lang="en-US" altLang="zh-CN" sz="4000" b="1" dirty="0">
                <a:solidFill>
                  <a:schemeClr val="tx1"/>
                </a:solidFill>
              </a:rPr>
              <a:t>{ </a:t>
            </a:r>
            <a:endParaRPr lang="zh-CN" altLang="zh-CN" sz="4000" b="1" dirty="0">
              <a:solidFill>
                <a:schemeClr val="tx1"/>
              </a:solidFill>
            </a:endParaRPr>
          </a:p>
          <a:p>
            <a:pPr algn="l"/>
            <a:r>
              <a:rPr lang="en-US" altLang="zh-CN" sz="4000" b="1" dirty="0">
                <a:solidFill>
                  <a:schemeClr val="tx1"/>
                </a:solidFill>
              </a:rPr>
              <a:t>     </a:t>
            </a:r>
            <a:r>
              <a:rPr lang="en-US" altLang="zh-CN" sz="4000" b="1" dirty="0" err="1">
                <a:solidFill>
                  <a:schemeClr val="tx1"/>
                </a:solidFill>
              </a:rPr>
              <a:t>int</a:t>
            </a:r>
            <a:r>
              <a:rPr lang="en-US" altLang="zh-CN" sz="4000" b="1" dirty="0">
                <a:solidFill>
                  <a:schemeClr val="tx1"/>
                </a:solidFill>
              </a:rPr>
              <a:t> </a:t>
            </a:r>
            <a:r>
              <a:rPr lang="en-US" altLang="zh-CN" sz="4000" b="1" dirty="0" err="1">
                <a:solidFill>
                  <a:schemeClr val="tx1"/>
                </a:solidFill>
              </a:rPr>
              <a:t>MAXNUM</a:t>
            </a:r>
            <a:r>
              <a:rPr lang="en-US" altLang="zh-CN" sz="4000" b="1" dirty="0">
                <a:solidFill>
                  <a:schemeClr val="tx1"/>
                </a:solidFill>
              </a:rPr>
              <a:t>; </a:t>
            </a:r>
            <a:endParaRPr lang="zh-CN" altLang="zh-CN" sz="4000" b="1" dirty="0">
              <a:solidFill>
                <a:schemeClr val="tx1"/>
              </a:solidFill>
            </a:endParaRPr>
          </a:p>
          <a:p>
            <a:pPr algn="l"/>
            <a:r>
              <a:rPr lang="en-US" altLang="zh-CN" sz="4000" b="1" dirty="0">
                <a:solidFill>
                  <a:schemeClr val="tx1"/>
                </a:solidFill>
              </a:rPr>
              <a:t>     </a:t>
            </a:r>
            <a:r>
              <a:rPr lang="en-US" altLang="zh-CN" sz="4000" b="1" dirty="0" err="1">
                <a:solidFill>
                  <a:schemeClr val="tx1"/>
                </a:solidFill>
              </a:rPr>
              <a:t>int</a:t>
            </a:r>
            <a:r>
              <a:rPr lang="en-US" altLang="zh-CN" sz="4000" b="1" dirty="0">
                <a:solidFill>
                  <a:schemeClr val="tx1"/>
                </a:solidFill>
              </a:rPr>
              <a:t> front, rear;  </a:t>
            </a:r>
            <a:endParaRPr lang="zh-CN" altLang="zh-CN" sz="4000" b="1" dirty="0">
              <a:solidFill>
                <a:schemeClr val="tx1"/>
              </a:solidFill>
            </a:endParaRPr>
          </a:p>
          <a:p>
            <a:pPr algn="l"/>
            <a:r>
              <a:rPr lang="en-US" altLang="zh-CN" sz="4000" b="1" dirty="0">
                <a:solidFill>
                  <a:schemeClr val="tx1"/>
                </a:solidFill>
              </a:rPr>
              <a:t>     </a:t>
            </a:r>
            <a:r>
              <a:rPr lang="en-US" altLang="zh-CN" sz="4000" b="1" dirty="0" err="1">
                <a:solidFill>
                  <a:schemeClr val="tx1"/>
                </a:solidFill>
              </a:rPr>
              <a:t>DataType</a:t>
            </a:r>
            <a:r>
              <a:rPr lang="en-US" altLang="zh-CN" sz="4000" b="1" dirty="0">
                <a:solidFill>
                  <a:schemeClr val="tx1"/>
                </a:solidFill>
              </a:rPr>
              <a:t> *q ; </a:t>
            </a:r>
            <a:endParaRPr lang="zh-CN" altLang="zh-CN" sz="4000" b="1" dirty="0">
              <a:solidFill>
                <a:schemeClr val="tx1"/>
              </a:solidFill>
            </a:endParaRPr>
          </a:p>
          <a:p>
            <a:pPr algn="l"/>
            <a:r>
              <a:rPr lang="en-US" altLang="zh-CN" sz="4000" b="1" dirty="0">
                <a:solidFill>
                  <a:schemeClr val="tx1"/>
                </a:solidFill>
              </a:rPr>
              <a:t>  }; </a:t>
            </a:r>
            <a:endParaRPr lang="zh-CN" altLang="zh-CN" sz="4000" b="1" dirty="0">
              <a:solidFill>
                <a:schemeClr val="tx1"/>
              </a:solidFill>
            </a:endParaRPr>
          </a:p>
          <a:p>
            <a:pPr algn="l"/>
            <a:r>
              <a:rPr lang="en-US" altLang="zh-CN" sz="4000" b="1" dirty="0" err="1">
                <a:solidFill>
                  <a:schemeClr val="tx1"/>
                </a:solidFill>
              </a:rPr>
              <a:t>typedef</a:t>
            </a:r>
            <a:r>
              <a:rPr lang="en-US" altLang="zh-CN" sz="4000" b="1" dirty="0">
                <a:solidFill>
                  <a:schemeClr val="tx1"/>
                </a:solidFill>
              </a:rPr>
              <a:t> </a:t>
            </a:r>
            <a:r>
              <a:rPr lang="en-US" altLang="zh-CN" sz="4000" b="1" dirty="0" err="1">
                <a:solidFill>
                  <a:schemeClr val="tx1"/>
                </a:solidFill>
              </a:rPr>
              <a:t>struct</a:t>
            </a:r>
            <a:r>
              <a:rPr lang="en-US" altLang="zh-CN" sz="4000" b="1" dirty="0">
                <a:solidFill>
                  <a:schemeClr val="tx1"/>
                </a:solidFill>
              </a:rPr>
              <a:t> </a:t>
            </a:r>
            <a:r>
              <a:rPr lang="en-US" altLang="zh-CN" sz="4000" b="1" dirty="0" err="1">
                <a:solidFill>
                  <a:schemeClr val="tx1"/>
                </a:solidFill>
              </a:rPr>
              <a:t>SeqQueue</a:t>
            </a:r>
            <a:r>
              <a:rPr lang="en-US" altLang="zh-CN" sz="4000" b="1" dirty="0">
                <a:solidFill>
                  <a:schemeClr val="tx1"/>
                </a:solidFill>
              </a:rPr>
              <a:t>* </a:t>
            </a:r>
            <a:r>
              <a:rPr lang="en-US" altLang="zh-CN" sz="4000" b="1" dirty="0" err="1">
                <a:solidFill>
                  <a:schemeClr val="tx1"/>
                </a:solidFill>
              </a:rPr>
              <a:t>PSeqQueue</a:t>
            </a:r>
            <a:r>
              <a:rPr lang="en-US" altLang="zh-CN" sz="4000" b="1" dirty="0">
                <a:solidFill>
                  <a:schemeClr val="tx1"/>
                </a:solidFill>
              </a:rPr>
              <a:t>; </a:t>
            </a:r>
            <a:endParaRPr lang="en-US" altLang="zh-CN" b="1" dirty="0">
              <a:solidFill>
                <a:schemeClr val="tx1"/>
              </a:solidFill>
              <a:latin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60648"/>
            <a:ext cx="8964488" cy="4536504"/>
          </a:xfrm>
        </p:spPr>
        <p:txBody>
          <a:bodyPr>
            <a:normAutofit/>
          </a:bodyPr>
          <a:lstStyle/>
          <a:p>
            <a:pPr algn="l"/>
            <a:r>
              <a:rPr lang="zh-CN" altLang="zh-CN" sz="4000" b="1" dirty="0">
                <a:solidFill>
                  <a:schemeClr val="tx1"/>
                </a:solidFill>
              </a:rPr>
              <a:t>循环队列：</a:t>
            </a:r>
            <a:endParaRPr lang="en-US" altLang="zh-CN" sz="4000" b="1" dirty="0">
              <a:solidFill>
                <a:schemeClr val="tx1"/>
              </a:solidFill>
            </a:endParaRPr>
          </a:p>
          <a:p>
            <a:pPr algn="l"/>
            <a:r>
              <a:rPr lang="en-US" altLang="zh-CN" sz="4000" b="1" dirty="0">
                <a:solidFill>
                  <a:schemeClr val="tx1"/>
                </a:solidFill>
              </a:rPr>
              <a:t>Q-&gt;front == Q-&gt;rear  </a:t>
            </a:r>
            <a:r>
              <a:rPr lang="zh-CN" altLang="zh-CN" sz="4000" b="1" dirty="0">
                <a:solidFill>
                  <a:schemeClr val="tx1"/>
                </a:solidFill>
              </a:rPr>
              <a:t>表示空队</a:t>
            </a:r>
          </a:p>
          <a:p>
            <a:pPr algn="l"/>
            <a:r>
              <a:rPr lang="en-US" altLang="zh-CN" sz="4000" b="1" dirty="0">
                <a:solidFill>
                  <a:schemeClr val="tx1"/>
                </a:solidFill>
              </a:rPr>
              <a:t>(Q-&gt;</a:t>
            </a:r>
            <a:r>
              <a:rPr lang="en-US" altLang="zh-CN" sz="4000" b="1" dirty="0" err="1">
                <a:solidFill>
                  <a:schemeClr val="tx1"/>
                </a:solidFill>
              </a:rPr>
              <a:t>rear+1</a:t>
            </a:r>
            <a:r>
              <a:rPr lang="en-US" altLang="zh-CN" sz="4000" b="1" dirty="0">
                <a:solidFill>
                  <a:schemeClr val="tx1"/>
                </a:solidFill>
              </a:rPr>
              <a:t>)%Q-&gt; </a:t>
            </a:r>
            <a:r>
              <a:rPr lang="en-US" altLang="zh-CN" sz="4000" b="1" dirty="0" err="1">
                <a:solidFill>
                  <a:schemeClr val="tx1"/>
                </a:solidFill>
              </a:rPr>
              <a:t>MAXNUM</a:t>
            </a:r>
            <a:r>
              <a:rPr lang="en-US" altLang="zh-CN" sz="4000" b="1" dirty="0">
                <a:solidFill>
                  <a:schemeClr val="tx1"/>
                </a:solidFill>
              </a:rPr>
              <a:t> == Q-&gt;front </a:t>
            </a:r>
            <a:r>
              <a:rPr lang="zh-CN" altLang="zh-CN" sz="4000" b="1" dirty="0">
                <a:solidFill>
                  <a:schemeClr val="tx1"/>
                </a:solidFill>
              </a:rPr>
              <a:t>表示队满</a:t>
            </a:r>
            <a:endParaRPr lang="en-US" altLang="zh-CN" b="1" dirty="0">
              <a:solidFill>
                <a:schemeClr val="tx1"/>
              </a:solidFill>
              <a:latin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60648"/>
            <a:ext cx="8964488" cy="5832648"/>
          </a:xfrm>
        </p:spPr>
        <p:txBody>
          <a:bodyPr>
            <a:noAutofit/>
          </a:bodyPr>
          <a:lstStyle/>
          <a:p>
            <a:pPr lvl="0" algn="l"/>
            <a:r>
              <a:rPr lang="zh-CN" altLang="zh-CN" sz="2400" dirty="0">
                <a:solidFill>
                  <a:schemeClr val="tx1"/>
                </a:solidFill>
                <a:effectLst>
                  <a:outerShdw blurRad="38100" dist="38100" dir="2700000" algn="tl">
                    <a:srgbClr val="000000">
                      <a:alpha val="43137"/>
                    </a:srgbClr>
                  </a:outerShdw>
                </a:effectLst>
                <a:latin typeface="+mn-ea"/>
              </a:rPr>
              <a:t>用</a:t>
            </a:r>
            <a:r>
              <a:rPr lang="zh-CN" altLang="zh-CN" sz="2400" b="1" dirty="0">
                <a:solidFill>
                  <a:schemeClr val="tx1"/>
                </a:solidFill>
                <a:effectLst>
                  <a:outerShdw blurRad="38100" dist="38100" dir="2700000" algn="tl">
                    <a:srgbClr val="000000">
                      <a:alpha val="43137"/>
                    </a:srgbClr>
                  </a:outerShdw>
                </a:effectLst>
                <a:latin typeface="+mn-ea"/>
              </a:rPr>
              <a:t>单链表来存储队列元素，队列中的每个元素对应链表中的一个结点。</a:t>
            </a:r>
          </a:p>
          <a:p>
            <a:pPr algn="l"/>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Node {</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DataType</a:t>
            </a:r>
            <a:r>
              <a:rPr lang="en-US" altLang="zh-CN" sz="2400" b="1" dirty="0">
                <a:solidFill>
                  <a:schemeClr val="tx1"/>
                </a:solidFill>
                <a:effectLst>
                  <a:outerShdw blurRad="38100" dist="38100" dir="2700000" algn="tl">
                    <a:srgbClr val="000000">
                      <a:alpha val="43137"/>
                    </a:srgbClr>
                  </a:outerShdw>
                </a:effectLst>
                <a:latin typeface="+mn-ea"/>
              </a:rPr>
              <a:t>  info;</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  link;</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err="1">
                <a:solidFill>
                  <a:schemeClr val="tx1"/>
                </a:solidFill>
                <a:effectLst>
                  <a:outerShdw blurRad="38100" dist="38100" dir="2700000" algn="tl">
                    <a:srgbClr val="000000">
                      <a:alpha val="43137"/>
                    </a:srgbClr>
                  </a:outerShdw>
                </a:effectLst>
                <a:latin typeface="+mn-ea"/>
              </a:rPr>
              <a:t>typedef</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Node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LinkQueue</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 front;  /*</a:t>
            </a:r>
            <a:r>
              <a:rPr lang="zh-CN" altLang="zh-CN" sz="2400" b="1" dirty="0">
                <a:solidFill>
                  <a:schemeClr val="tx1"/>
                </a:solidFill>
                <a:effectLst>
                  <a:outerShdw blurRad="38100" dist="38100" dir="2700000" algn="tl">
                    <a:srgbClr val="000000">
                      <a:alpha val="43137"/>
                    </a:srgbClr>
                  </a:outerShdw>
                </a:effectLst>
                <a:latin typeface="+mn-ea"/>
              </a:rPr>
              <a:t>头指针</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 rear;  /*</a:t>
            </a:r>
            <a:r>
              <a:rPr lang="zh-CN" altLang="zh-CN" sz="2400" b="1" dirty="0">
                <a:solidFill>
                  <a:schemeClr val="tx1"/>
                </a:solidFill>
                <a:effectLst>
                  <a:outerShdw blurRad="38100" dist="38100" dir="2700000" algn="tl">
                    <a:srgbClr val="000000">
                      <a:alpha val="43137"/>
                    </a:srgbClr>
                  </a:outerShdw>
                </a:effectLst>
                <a:latin typeface="+mn-ea"/>
              </a:rPr>
              <a:t>尾指针</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err="1">
                <a:solidFill>
                  <a:schemeClr val="tx1"/>
                </a:solidFill>
                <a:effectLst>
                  <a:outerShdw blurRad="38100" dist="38100" dir="2700000" algn="tl">
                    <a:srgbClr val="000000">
                      <a:alpha val="43137"/>
                    </a:srgbClr>
                  </a:outerShdw>
                </a:effectLst>
                <a:latin typeface="+mn-ea"/>
              </a:rPr>
              <a:t>typedef</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LinkQueue</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PLinkQueue</a:t>
            </a:r>
            <a:r>
              <a:rPr lang="en-US" altLang="zh-CN" sz="2400" b="1" dirty="0">
                <a:solidFill>
                  <a:schemeClr val="tx1"/>
                </a:solidFill>
                <a:effectLst>
                  <a:outerShdw blurRad="38100" dist="38100" dir="2700000" algn="tl">
                    <a:srgbClr val="000000">
                      <a:alpha val="43137"/>
                    </a:srgbClr>
                  </a:outerShdw>
                </a:effectLst>
                <a:latin typeface="+mn-ea"/>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F24FA08-85A2-8129-65F3-D99676A9542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栈</a:t>
            </a:r>
          </a:p>
        </p:txBody>
      </p:sp>
      <p:sp>
        <p:nvSpPr>
          <p:cNvPr id="28675" name="矩形 5">
            <a:extLst>
              <a:ext uri="{FF2B5EF4-FFF2-40B4-BE49-F238E27FC236}">
                <a16:creationId xmlns:a16="http://schemas.microsoft.com/office/drawing/2014/main" id="{9E2A3768-FDEA-15BC-8476-87B95D76E3D1}"/>
              </a:ext>
            </a:extLst>
          </p:cNvPr>
          <p:cNvSpPr>
            <a:spLocks noChangeArrowheads="1"/>
          </p:cNvSpPr>
          <p:nvPr/>
        </p:nvSpPr>
        <p:spPr bwMode="auto">
          <a:xfrm>
            <a:off x="0" y="617538"/>
            <a:ext cx="9144000" cy="578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、假定利用数组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a[n]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顺序存储一个栈，</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top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表示栈顶指针，</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top = -1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表示栈空，则元素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x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的进栈操作为（）</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a[--top] = x    B. a[top--] = x   C. a[++top] = x   D. a[top++] =x</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2. 3</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个不同元素依次进栈，能得到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种不同的出栈序列</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4      B. 5      C. 6      D. 7</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设</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b, c, d, e, f</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以所给的次序进栈，若在进栈操作时，允许出栈操作，则下面得不到的序列为（）</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fedcba    B. bcafed    C. dcefba    D. cabdef</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5757B97-CA93-019F-A0C7-4191E6AD366A}"/>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队列</a:t>
            </a:r>
          </a:p>
        </p:txBody>
      </p:sp>
      <p:sp>
        <p:nvSpPr>
          <p:cNvPr id="30723" name="矩形 5">
            <a:extLst>
              <a:ext uri="{FF2B5EF4-FFF2-40B4-BE49-F238E27FC236}">
                <a16:creationId xmlns:a16="http://schemas.microsoft.com/office/drawing/2014/main" id="{07A68BEF-1779-8191-6637-A8FF6ACC5E7D}"/>
              </a:ext>
            </a:extLst>
          </p:cNvPr>
          <p:cNvSpPr>
            <a:spLocks noChangeArrowheads="1"/>
          </p:cNvSpPr>
          <p:nvPr/>
        </p:nvSpPr>
        <p:spPr bwMode="auto">
          <a:xfrm>
            <a:off x="0" y="617538"/>
            <a:ext cx="91440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、循环队列存储在数组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A[0…n]</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中，则入队时的操作为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rear = rear + 1    B. rear = (rear+1) mod (n – 1)</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Rear = (rear + 1) mod n    D. rear = (rear + 1) mod (n + 1)</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假设一个循环队列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Q[Max]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的对头指针为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front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，队尾指针为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rear</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，队列的最大容量为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MaxSize</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，则判断该队列满的条件为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Q.front == Q.rear    B. Q.front + Q.rear &gt;= MaxSize</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Q.front == (Q.rear + 1) % MaxSize</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D. Q.rear == (Q.front + 1) % MaxSize</a:t>
            </a:r>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660250BF-921D-BD86-3845-D6474749B193}"/>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栈和队列的应用</a:t>
            </a:r>
          </a:p>
        </p:txBody>
      </p:sp>
      <p:sp>
        <p:nvSpPr>
          <p:cNvPr id="32771" name="矩形 5">
            <a:extLst>
              <a:ext uri="{FF2B5EF4-FFF2-40B4-BE49-F238E27FC236}">
                <a16:creationId xmlns:a16="http://schemas.microsoft.com/office/drawing/2014/main" id="{75712B1E-11E0-6C91-7D39-6FA1C39A95CB}"/>
              </a:ext>
            </a:extLst>
          </p:cNvPr>
          <p:cNvSpPr>
            <a:spLocks noChangeArrowheads="1"/>
          </p:cNvSpPr>
          <p:nvPr/>
        </p:nvSpPr>
        <p:spPr bwMode="auto">
          <a:xfrm>
            <a:off x="0" y="617538"/>
            <a:ext cx="9144000"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ea typeface="微软雅黑" panose="020B0503020204020204" pitchFamily="34" charset="-122"/>
                <a:cs typeface="Times New Roman" panose="02020603050405020304" pitchFamily="18" charset="0"/>
              </a:rPr>
              <a:t>将中缀表达式 </a:t>
            </a:r>
            <a:r>
              <a:rPr lang="en-US" altLang="zh-CN" sz="2000">
                <a:ea typeface="微软雅黑" panose="020B0503020204020204" pitchFamily="34" charset="-122"/>
                <a:cs typeface="Times New Roman" panose="02020603050405020304" pitchFamily="18" charset="0"/>
              </a:rPr>
              <a:t>a*(b+c)-d </a:t>
            </a:r>
            <a:r>
              <a:rPr lang="zh-CN" altLang="en-US" sz="2000">
                <a:ea typeface="微软雅黑" panose="020B0503020204020204" pitchFamily="34" charset="-122"/>
                <a:cs typeface="Times New Roman" panose="02020603050405020304" pitchFamily="18" charset="0"/>
              </a:rPr>
              <a:t>，转换成后缀表达式是</a:t>
            </a:r>
            <a:r>
              <a:rPr lang="en-US" altLang="zh-CN" sz="2000" b="1">
                <a:ea typeface="微软雅黑" panose="020B0503020204020204" pitchFamily="34" charset="-122"/>
                <a:cs typeface="Times New Roman" panose="02020603050405020304" pitchFamily="18" charset="0"/>
              </a:rPr>
              <a:t>_abc+*d-_</a:t>
            </a:r>
            <a:r>
              <a:rPr lang="zh-CN" altLang="en-US" sz="2000">
                <a:ea typeface="微软雅黑" panose="020B0503020204020204" pitchFamily="34" charset="-122"/>
                <a:cs typeface="Times New Roman" panose="02020603050405020304" pitchFamily="18" charset="0"/>
              </a:rPr>
              <a:t>。</a:t>
            </a:r>
            <a:endParaRPr lang="en-US" altLang="zh-CN" sz="2000">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cs typeface="Times New Roman" panose="02020603050405020304" pitchFamily="18" charset="0"/>
              </a:rPr>
              <a:t>将中缀表达式（</a:t>
            </a:r>
            <a:r>
              <a:rPr lang="en-US" altLang="zh-CN" sz="2000">
                <a:cs typeface="Times New Roman" panose="02020603050405020304" pitchFamily="18" charset="0"/>
              </a:rPr>
              <a:t>1+5</a:t>
            </a:r>
            <a:r>
              <a:rPr lang="zh-CN" altLang="en-US" sz="2000">
                <a:cs typeface="Times New Roman" panose="02020603050405020304" pitchFamily="18" charset="0"/>
              </a:rPr>
              <a:t>）*（</a:t>
            </a:r>
            <a:r>
              <a:rPr lang="en-US" altLang="zh-CN" sz="2000">
                <a:cs typeface="Times New Roman" panose="02020603050405020304" pitchFamily="18" charset="0"/>
              </a:rPr>
              <a:t>2+12/4</a:t>
            </a:r>
            <a:r>
              <a:rPr lang="zh-CN" altLang="en-US" sz="2000">
                <a:cs typeface="Times New Roman" panose="02020603050405020304" pitchFamily="18" charset="0"/>
              </a:rPr>
              <a:t>）</a:t>
            </a:r>
            <a:r>
              <a:rPr lang="en-US" altLang="zh-CN" sz="2000">
                <a:cs typeface="Times New Roman" panose="02020603050405020304" pitchFamily="18" charset="0"/>
              </a:rPr>
              <a:t>+6 </a:t>
            </a:r>
            <a:r>
              <a:rPr lang="zh-CN" altLang="en-US" sz="2000">
                <a:cs typeface="Times New Roman" panose="02020603050405020304" pitchFamily="18" charset="0"/>
              </a:rPr>
              <a:t>，转换成后缀表达式是</a:t>
            </a:r>
            <a:r>
              <a:rPr lang="en-US" altLang="zh-CN" sz="2000" b="1">
                <a:cs typeface="Times New Roman" panose="02020603050405020304" pitchFamily="18" charset="0"/>
              </a:rPr>
              <a:t>_</a:t>
            </a:r>
          </a:p>
          <a:p>
            <a:pPr lvl="1">
              <a:lnSpc>
                <a:spcPts val="4500"/>
              </a:lnSpc>
              <a:buClr>
                <a:srgbClr val="D9253E"/>
              </a:buClr>
              <a:buSzPct val="84000"/>
            </a:pPr>
            <a:r>
              <a:rPr lang="en-US" altLang="zh-CN" sz="2000" b="1">
                <a:cs typeface="Times New Roman" panose="02020603050405020304" pitchFamily="18" charset="0"/>
              </a:rPr>
              <a:t>_1 5+2 12 4 / + * 6 +_</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buClr>
                <a:srgbClr val="D9253E"/>
              </a:buClr>
              <a:buSzPct val="84000"/>
            </a:pPr>
            <a:r>
              <a:rPr lang="zh-CN" altLang="en-US" sz="2000">
                <a:cs typeface="Times New Roman" panose="02020603050405020304" pitchFamily="18" charset="0"/>
              </a:rPr>
              <a:t>从中缀表达式转换到后缀表达式 规则：</a:t>
            </a:r>
            <a:endParaRPr lang="en-US" altLang="zh-CN" sz="2000">
              <a:cs typeface="Times New Roman" panose="02020603050405020304" pitchFamily="18" charset="0"/>
            </a:endParaRPr>
          </a:p>
          <a:p>
            <a:pPr lvl="1">
              <a:buClr>
                <a:srgbClr val="D9253E"/>
              </a:buClr>
              <a:buSzPct val="84000"/>
            </a:pPr>
            <a:r>
              <a:rPr lang="zh-CN" altLang="en-US" sz="2000">
                <a:cs typeface="Times New Roman" panose="02020603050405020304" pitchFamily="18" charset="0"/>
              </a:rPr>
              <a:t>第一步：从左到右扫描中缀表达式，若是操作数，直接输出。</a:t>
            </a:r>
            <a:endParaRPr lang="en-US" altLang="zh-CN" sz="2000">
              <a:cs typeface="Times New Roman" panose="02020603050405020304" pitchFamily="18" charset="0"/>
            </a:endParaRPr>
          </a:p>
          <a:p>
            <a:pPr lvl="1">
              <a:buClr>
                <a:srgbClr val="D9253E"/>
              </a:buClr>
              <a:buSzPct val="84000"/>
            </a:pPr>
            <a:r>
              <a:rPr lang="zh-CN" altLang="en-US" sz="2000">
                <a:solidFill>
                  <a:srgbClr val="404040"/>
                </a:solidFill>
                <a:cs typeface="Times New Roman" panose="02020603050405020304" pitchFamily="18" charset="0"/>
              </a:rPr>
              <a:t>第二步：</a:t>
            </a:r>
            <a:r>
              <a:rPr lang="zh-CN" altLang="zh-CN" sz="2000">
                <a:solidFill>
                  <a:srgbClr val="404040"/>
                </a:solidFill>
                <a:cs typeface="Times New Roman" panose="02020603050405020304" pitchFamily="18" charset="0"/>
              </a:rPr>
              <a:t>若是运算符：</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（1）该运算符是左括号 </a:t>
            </a:r>
            <a:r>
              <a:rPr lang="zh-CN" altLang="zh-CN" sz="2000">
                <a:solidFill>
                  <a:srgbClr val="404040"/>
                </a:solidFill>
                <a:latin typeface="Arial Unicode MS" panose="020B0604020202020204" pitchFamily="34" charset="-122"/>
                <a:cs typeface="Times New Roman" panose="02020603050405020304" pitchFamily="18" charset="0"/>
              </a:rPr>
              <a:t>(</a:t>
            </a:r>
            <a:r>
              <a:rPr lang="zh-CN" altLang="zh-CN" sz="2000">
                <a:solidFill>
                  <a:srgbClr val="404040"/>
                </a:solidFill>
                <a:cs typeface="Times New Roman" panose="02020603050405020304" pitchFamily="18" charset="0"/>
              </a:rPr>
              <a:t> , 则直接存入 栈</a:t>
            </a:r>
            <a:r>
              <a:rPr lang="zh-CN" altLang="en-US" sz="2000">
                <a:solidFill>
                  <a:srgbClr val="404040"/>
                </a:solidFill>
                <a:cs typeface="Times New Roman" panose="02020603050405020304" pitchFamily="18" charset="0"/>
              </a:rPr>
              <a:t>中</a:t>
            </a:r>
            <a:r>
              <a:rPr lang="zh-CN" altLang="zh-CN" sz="2000">
                <a:solidFill>
                  <a:srgbClr val="404040"/>
                </a:solidFill>
                <a:cs typeface="Times New Roman" panose="02020603050405020304" pitchFamily="18" charset="0"/>
              </a:rPr>
              <a:t>。</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（2）该运算符是右括号 </a:t>
            </a:r>
            <a:r>
              <a:rPr lang="zh-CN" altLang="zh-CN" sz="2000">
                <a:solidFill>
                  <a:srgbClr val="404040"/>
                </a:solidFill>
                <a:latin typeface="Arial Unicode MS" panose="020B0604020202020204" pitchFamily="34" charset="-122"/>
                <a:cs typeface="Times New Roman" panose="02020603050405020304" pitchFamily="18" charset="0"/>
              </a:rPr>
              <a:t>)</a:t>
            </a:r>
            <a:r>
              <a:rPr lang="zh-CN" altLang="zh-CN" sz="2000">
                <a:solidFill>
                  <a:srgbClr val="404040"/>
                </a:solidFill>
                <a:cs typeface="Times New Roman" panose="02020603050405020304" pitchFamily="18" charset="0"/>
              </a:rPr>
              <a:t>，则将 栈中 </a:t>
            </a:r>
            <a:r>
              <a:rPr lang="zh-CN" altLang="zh-CN" sz="2000">
                <a:solidFill>
                  <a:srgbClr val="404040"/>
                </a:solidFill>
                <a:latin typeface="Arial Unicode MS" panose="020B0604020202020204" pitchFamily="34" charset="-122"/>
                <a:cs typeface="Times New Roman" panose="02020603050405020304" pitchFamily="18" charset="0"/>
              </a:rPr>
              <a:t>(</a:t>
            </a:r>
            <a:r>
              <a:rPr lang="zh-CN" altLang="zh-CN" sz="2000">
                <a:solidFill>
                  <a:srgbClr val="404040"/>
                </a:solidFill>
                <a:cs typeface="Times New Roman" panose="02020603050405020304" pitchFamily="18" charset="0"/>
              </a:rPr>
              <a:t> 前的所有运算符出栈，</a:t>
            </a:r>
            <a:r>
              <a:rPr lang="zh-CN" altLang="en-US" sz="2000">
                <a:solidFill>
                  <a:srgbClr val="404040"/>
                </a:solidFill>
                <a:cs typeface="Times New Roman" panose="02020603050405020304" pitchFamily="18" charset="0"/>
              </a:rPr>
              <a:t>输出。</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（3）若该运算符为非括号，则将该运算符和 栈顶运算符作比较：若高于栈顶运算符，则直接存入 栈</a:t>
            </a:r>
            <a:r>
              <a:rPr lang="zh-CN" altLang="en-US" sz="2000">
                <a:solidFill>
                  <a:srgbClr val="404040"/>
                </a:solidFill>
                <a:cs typeface="Times New Roman" panose="02020603050405020304" pitchFamily="18" charset="0"/>
              </a:rPr>
              <a:t>中</a:t>
            </a:r>
            <a:r>
              <a:rPr lang="zh-CN" altLang="zh-CN" sz="2000">
                <a:solidFill>
                  <a:srgbClr val="404040"/>
                </a:solidFill>
                <a:cs typeface="Times New Roman" panose="02020603050405020304" pitchFamily="18" charset="0"/>
              </a:rPr>
              <a:t>，否则将栈顶运算符出栈（从栈中弹出元素直到遇到发现更低优先级的元素(或者栈为空)为止），</a:t>
            </a:r>
            <a:r>
              <a:rPr lang="zh-CN" altLang="en-US" sz="2000">
                <a:solidFill>
                  <a:srgbClr val="404040"/>
                </a:solidFill>
                <a:cs typeface="Times New Roman" panose="02020603050405020304" pitchFamily="18" charset="0"/>
              </a:rPr>
              <a:t>输出</a:t>
            </a:r>
            <a:r>
              <a:rPr lang="zh-CN" altLang="zh-CN" sz="2000">
                <a:solidFill>
                  <a:srgbClr val="404040"/>
                </a:solidFill>
                <a:cs typeface="Times New Roman" panose="02020603050405020304" pitchFamily="18" charset="0"/>
              </a:rPr>
              <a:t>。</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（4）当扫描完后，栈中还有运算符时，则将所有运算符出栈，</a:t>
            </a:r>
            <a:r>
              <a:rPr lang="zh-CN" altLang="en-US" sz="2000">
                <a:solidFill>
                  <a:srgbClr val="404040"/>
                </a:solidFill>
                <a:cs typeface="Times New Roman" panose="02020603050405020304" pitchFamily="18" charset="0"/>
              </a:rPr>
              <a:t>输出。</a:t>
            </a:r>
            <a:endParaRPr lang="zh-CN" altLang="zh-CN" sz="2000">
              <a:solidFill>
                <a:srgbClr val="404040"/>
              </a:solidFill>
              <a:cs typeface="Times New Roman" panose="02020603050405020304" pitchFamily="18" charset="0"/>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1.</a:t>
            </a:r>
            <a:r>
              <a:rPr lang="zh-CN" altLang="zh-CN" sz="4000" b="1" dirty="0">
                <a:solidFill>
                  <a:schemeClr val="tx1"/>
                </a:solidFill>
              </a:rPr>
              <a:t>具有</a:t>
            </a:r>
            <a:r>
              <a:rPr lang="en-US" altLang="zh-CN" sz="4000" b="1" dirty="0">
                <a:solidFill>
                  <a:schemeClr val="tx1"/>
                </a:solidFill>
              </a:rPr>
              <a:t>33</a:t>
            </a:r>
            <a:r>
              <a:rPr lang="zh-CN" altLang="zh-CN" sz="4000" b="1" dirty="0">
                <a:solidFill>
                  <a:schemeClr val="tx1"/>
                </a:solidFill>
              </a:rPr>
              <a:t>个结点的完全二叉树高度为</a:t>
            </a:r>
            <a:r>
              <a:rPr lang="en-US" altLang="zh-CN" sz="4000" b="1" dirty="0">
                <a:solidFill>
                  <a:schemeClr val="tx1"/>
                </a:solidFill>
              </a:rPr>
              <a:t>_____,</a:t>
            </a:r>
            <a:r>
              <a:rPr lang="zh-CN" altLang="zh-CN" sz="4000" b="1" dirty="0">
                <a:solidFill>
                  <a:schemeClr val="tx1"/>
                </a:solidFill>
              </a:rPr>
              <a:t>有</a:t>
            </a:r>
            <a:r>
              <a:rPr lang="en-US" altLang="zh-CN" sz="4000" b="1" dirty="0">
                <a:solidFill>
                  <a:schemeClr val="tx1"/>
                </a:solidFill>
              </a:rPr>
              <a:t>_____</a:t>
            </a:r>
            <a:r>
              <a:rPr lang="zh-CN" altLang="zh-CN" sz="4000" b="1" dirty="0">
                <a:solidFill>
                  <a:schemeClr val="tx1"/>
                </a:solidFill>
              </a:rPr>
              <a:t>个叶子结点，有</a:t>
            </a:r>
            <a:r>
              <a:rPr lang="en-US" altLang="zh-CN" sz="4000" b="1" dirty="0">
                <a:solidFill>
                  <a:schemeClr val="tx1"/>
                </a:solidFill>
              </a:rPr>
              <a:t>___</a:t>
            </a:r>
            <a:r>
              <a:rPr lang="zh-CN" altLang="zh-CN" sz="4000" b="1" dirty="0">
                <a:solidFill>
                  <a:schemeClr val="tx1"/>
                </a:solidFill>
              </a:rPr>
              <a:t>个度为</a:t>
            </a:r>
            <a:r>
              <a:rPr lang="en-US" altLang="zh-CN" sz="4000" b="1" dirty="0">
                <a:solidFill>
                  <a:schemeClr val="tx1"/>
                </a:solidFill>
              </a:rPr>
              <a:t>1 </a:t>
            </a:r>
            <a:r>
              <a:rPr lang="zh-CN" altLang="zh-CN" sz="4000" b="1" dirty="0">
                <a:solidFill>
                  <a:schemeClr val="tx1"/>
                </a:solidFill>
              </a:rPr>
              <a:t>的结点</a:t>
            </a:r>
            <a:r>
              <a:rPr lang="zh-CN" altLang="en-US" sz="4000" b="1" dirty="0">
                <a:solidFill>
                  <a:schemeClr val="tx1"/>
                </a:solidFill>
              </a:rPr>
              <a:t>。</a:t>
            </a:r>
            <a:endParaRPr lang="en-US" altLang="zh-CN" sz="4000" b="1" dirty="0">
              <a:solidFill>
                <a:schemeClr val="tx1"/>
              </a:solidFill>
            </a:endParaRPr>
          </a:p>
          <a:p>
            <a:pPr algn="l"/>
            <a:endParaRPr lang="en-US" altLang="zh-CN" sz="4000" b="1" dirty="0">
              <a:solidFill>
                <a:schemeClr val="tx1"/>
              </a:solidFill>
            </a:endParaRPr>
          </a:p>
          <a:p>
            <a:pPr algn="l"/>
            <a:r>
              <a:rPr lang="en-US" altLang="zh-CN" sz="4000" b="1" dirty="0">
                <a:solidFill>
                  <a:schemeClr val="tx1"/>
                </a:solidFill>
              </a:rPr>
              <a:t>2.</a:t>
            </a:r>
            <a:r>
              <a:rPr lang="zh-CN" altLang="zh-CN" sz="4000" b="1" dirty="0">
                <a:solidFill>
                  <a:schemeClr val="tx1"/>
                </a:solidFill>
              </a:rPr>
              <a:t>已知二叉树有</a:t>
            </a:r>
            <a:r>
              <a:rPr lang="en-US" altLang="zh-CN" sz="4000" b="1" dirty="0">
                <a:solidFill>
                  <a:schemeClr val="tx1"/>
                </a:solidFill>
              </a:rPr>
              <a:t>50</a:t>
            </a:r>
            <a:r>
              <a:rPr lang="zh-CN" altLang="zh-CN" sz="4000" b="1" dirty="0">
                <a:solidFill>
                  <a:schemeClr val="tx1"/>
                </a:solidFill>
              </a:rPr>
              <a:t>个叶子结点，有</a:t>
            </a:r>
            <a:r>
              <a:rPr lang="en-US" altLang="zh-CN" sz="4000" b="1" dirty="0">
                <a:solidFill>
                  <a:schemeClr val="tx1"/>
                </a:solidFill>
              </a:rPr>
              <a:t>30</a:t>
            </a:r>
            <a:r>
              <a:rPr lang="zh-CN" altLang="zh-CN" sz="4000" b="1" dirty="0">
                <a:solidFill>
                  <a:schemeClr val="tx1"/>
                </a:solidFill>
              </a:rPr>
              <a:t>个度为</a:t>
            </a:r>
            <a:r>
              <a:rPr lang="en-US" altLang="zh-CN" sz="4000" b="1" dirty="0">
                <a:solidFill>
                  <a:schemeClr val="tx1"/>
                </a:solidFill>
              </a:rPr>
              <a:t>1 </a:t>
            </a:r>
            <a:r>
              <a:rPr lang="zh-CN" altLang="zh-CN" sz="4000" b="1" dirty="0">
                <a:solidFill>
                  <a:schemeClr val="tx1"/>
                </a:solidFill>
              </a:rPr>
              <a:t>的结点，则该二叉树总的结点数是</a:t>
            </a:r>
            <a:r>
              <a:rPr lang="en-US" altLang="zh-CN" sz="4000" b="1" dirty="0">
                <a:solidFill>
                  <a:schemeClr val="tx1"/>
                </a:solidFill>
              </a:rPr>
              <a:t>______</a:t>
            </a:r>
            <a:r>
              <a:rPr lang="zh-CN" altLang="zh-CN" sz="4000" b="1" dirty="0">
                <a:solidFill>
                  <a:schemeClr val="tx1"/>
                </a:solidFill>
              </a:rPr>
              <a:t>。</a:t>
            </a:r>
            <a:endParaRPr lang="zh-CN" altLang="en-US" sz="4000" b="1" dirty="0">
              <a:solidFill>
                <a:schemeClr val="tx1"/>
              </a:solidFill>
            </a:endParaRPr>
          </a:p>
        </p:txBody>
      </p:sp>
      <p:sp>
        <p:nvSpPr>
          <p:cNvPr id="4" name="标题 3"/>
          <p:cNvSpPr>
            <a:spLocks noGrp="1"/>
          </p:cNvSpPr>
          <p:nvPr>
            <p:ph type="ctr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0"/>
            <a:ext cx="8136904" cy="6309320"/>
          </a:xfrm>
        </p:spPr>
        <p:txBody>
          <a:bodyPr>
            <a:normAutofit fontScale="92500"/>
          </a:bodyPr>
          <a:lstStyle/>
          <a:p>
            <a:pPr algn="l"/>
            <a:endParaRPr lang="en-US" altLang="zh-CN" b="1" dirty="0">
              <a:solidFill>
                <a:schemeClr val="tx1"/>
              </a:solidFill>
            </a:endParaRPr>
          </a:p>
          <a:p>
            <a:pPr algn="l"/>
            <a:r>
              <a:rPr lang="zh-CN" altLang="en-US" b="1" dirty="0">
                <a:solidFill>
                  <a:srgbClr val="C00000"/>
                </a:solidFill>
              </a:rPr>
              <a:t>二叉树：</a:t>
            </a:r>
            <a:r>
              <a:rPr lang="zh-CN" altLang="en-US" b="1" dirty="0">
                <a:solidFill>
                  <a:schemeClr val="tx1"/>
                </a:solidFill>
              </a:rPr>
              <a:t>若一棵有序树，树中任一结点的孩子都不能超过</a:t>
            </a:r>
            <a:r>
              <a:rPr lang="en-US" altLang="zh-CN" b="1" dirty="0">
                <a:solidFill>
                  <a:schemeClr val="tx1"/>
                </a:solidFill>
              </a:rPr>
              <a:t>2</a:t>
            </a:r>
            <a:r>
              <a:rPr lang="zh-CN" altLang="en-US" b="1" dirty="0">
                <a:solidFill>
                  <a:schemeClr val="tx1"/>
                </a:solidFill>
              </a:rPr>
              <a:t>个，则称</a:t>
            </a:r>
            <a:r>
              <a:rPr lang="en-US" altLang="zh-CN" b="1" dirty="0">
                <a:solidFill>
                  <a:schemeClr val="tx1"/>
                </a:solidFill>
              </a:rPr>
              <a:t>~</a:t>
            </a:r>
          </a:p>
          <a:p>
            <a:pPr algn="l"/>
            <a:endParaRPr lang="en-US" altLang="zh-CN" b="1" dirty="0">
              <a:solidFill>
                <a:schemeClr val="tx1"/>
              </a:solidFill>
            </a:endParaRPr>
          </a:p>
          <a:p>
            <a:pPr algn="l"/>
            <a:r>
              <a:rPr lang="zh-CN" altLang="en-US" b="1" dirty="0">
                <a:solidFill>
                  <a:srgbClr val="002060"/>
                </a:solidFill>
              </a:rPr>
              <a:t>满二叉树：</a:t>
            </a:r>
            <a:r>
              <a:rPr lang="zh-CN" altLang="zh-CN" b="1" dirty="0">
                <a:solidFill>
                  <a:schemeClr val="tx1"/>
                </a:solidFill>
              </a:rPr>
              <a:t>一棵深度为</a:t>
            </a:r>
            <a:r>
              <a:rPr lang="en-US" altLang="zh-CN" b="1" dirty="0">
                <a:solidFill>
                  <a:schemeClr val="tx1"/>
                </a:solidFill>
              </a:rPr>
              <a:t>k</a:t>
            </a:r>
            <a:r>
              <a:rPr lang="zh-CN" altLang="zh-CN" b="1" dirty="0">
                <a:solidFill>
                  <a:schemeClr val="tx1"/>
                </a:solidFill>
              </a:rPr>
              <a:t>的且有</a:t>
            </a:r>
            <a:r>
              <a:rPr lang="en-US" altLang="zh-CN" b="1" dirty="0">
                <a:solidFill>
                  <a:schemeClr val="tx1"/>
                </a:solidFill>
              </a:rPr>
              <a:t>2</a:t>
            </a:r>
            <a:r>
              <a:rPr lang="en-US" altLang="zh-CN" b="1" baseline="30000" dirty="0">
                <a:solidFill>
                  <a:schemeClr val="tx1"/>
                </a:solidFill>
              </a:rPr>
              <a:t>k+1</a:t>
            </a:r>
            <a:r>
              <a:rPr lang="zh-CN" altLang="zh-CN" b="1" dirty="0">
                <a:solidFill>
                  <a:schemeClr val="tx1"/>
                </a:solidFill>
              </a:rPr>
              <a:t>－</a:t>
            </a:r>
            <a:r>
              <a:rPr lang="en-US" altLang="zh-CN" b="1" dirty="0">
                <a:solidFill>
                  <a:schemeClr val="tx1"/>
                </a:solidFill>
              </a:rPr>
              <a:t>1</a:t>
            </a:r>
            <a:r>
              <a:rPr lang="zh-CN" altLang="zh-CN" b="1" dirty="0">
                <a:solidFill>
                  <a:schemeClr val="tx1"/>
                </a:solidFill>
              </a:rPr>
              <a:t>个结点的二叉树为满二叉树</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chemeClr val="accent6">
                    <a:lumMod val="50000"/>
                  </a:schemeClr>
                </a:solidFill>
              </a:rPr>
              <a:t>完全二叉树：</a:t>
            </a:r>
            <a:r>
              <a:rPr lang="zh-CN" altLang="en-US" b="1" dirty="0">
                <a:solidFill>
                  <a:schemeClr val="tx1"/>
                </a:solidFill>
              </a:rPr>
              <a:t>对</a:t>
            </a:r>
            <a:r>
              <a:rPr lang="zh-CN" altLang="zh-CN" b="1" dirty="0">
                <a:solidFill>
                  <a:schemeClr val="tx1"/>
                </a:solidFill>
                <a:ea typeface="宋体" pitchFamily="2" charset="-122"/>
              </a:rPr>
              <a:t>有</a:t>
            </a:r>
            <a:r>
              <a:rPr lang="en-US" altLang="zh-CN" b="1" dirty="0">
                <a:solidFill>
                  <a:schemeClr val="tx1"/>
                </a:solidFill>
                <a:ea typeface="宋体" pitchFamily="2" charset="-122"/>
              </a:rPr>
              <a:t>n</a:t>
            </a:r>
            <a:r>
              <a:rPr lang="zh-CN" altLang="zh-CN" b="1" dirty="0">
                <a:solidFill>
                  <a:schemeClr val="tx1"/>
                </a:solidFill>
                <a:ea typeface="宋体" pitchFamily="2" charset="-122"/>
              </a:rPr>
              <a:t>个结点的二叉树结点编号，如果编号</a:t>
            </a:r>
            <a:r>
              <a:rPr lang="zh-CN" altLang="en-US" b="1" dirty="0">
                <a:solidFill>
                  <a:schemeClr val="tx1"/>
                </a:solidFill>
                <a:ea typeface="宋体" pitchFamily="2" charset="-122"/>
              </a:rPr>
              <a:t>顺序</a:t>
            </a:r>
            <a:r>
              <a:rPr lang="zh-CN" altLang="zh-CN" b="1" dirty="0">
                <a:solidFill>
                  <a:schemeClr val="tx1"/>
                </a:solidFill>
                <a:ea typeface="宋体" pitchFamily="2" charset="-122"/>
              </a:rPr>
              <a:t>和深度为</a:t>
            </a:r>
            <a:r>
              <a:rPr lang="en-US" altLang="zh-CN" b="1" dirty="0">
                <a:solidFill>
                  <a:schemeClr val="tx1"/>
                </a:solidFill>
                <a:ea typeface="宋体" pitchFamily="2" charset="-122"/>
              </a:rPr>
              <a:t>k</a:t>
            </a:r>
            <a:r>
              <a:rPr lang="zh-CN" altLang="zh-CN" b="1" dirty="0">
                <a:solidFill>
                  <a:schemeClr val="tx1"/>
                </a:solidFill>
                <a:ea typeface="宋体" pitchFamily="2" charset="-122"/>
              </a:rPr>
              <a:t>的满二叉树</a:t>
            </a:r>
            <a:r>
              <a:rPr lang="zh-CN" altLang="en-US" b="1" dirty="0">
                <a:solidFill>
                  <a:schemeClr val="tx1"/>
                </a:solidFill>
                <a:ea typeface="宋体" pitchFamily="2" charset="-122"/>
              </a:rPr>
              <a:t>的前</a:t>
            </a:r>
            <a:r>
              <a:rPr lang="en-US" altLang="zh-CN" b="1" dirty="0">
                <a:solidFill>
                  <a:schemeClr val="tx1"/>
                </a:solidFill>
                <a:ea typeface="宋体" pitchFamily="2" charset="-122"/>
              </a:rPr>
              <a:t>n</a:t>
            </a:r>
            <a:r>
              <a:rPr lang="zh-CN" altLang="en-US" b="1" dirty="0">
                <a:solidFill>
                  <a:schemeClr val="tx1"/>
                </a:solidFill>
                <a:ea typeface="宋体" pitchFamily="2" charset="-122"/>
              </a:rPr>
              <a:t>个结点编号相同</a:t>
            </a:r>
            <a:r>
              <a:rPr lang="zh-CN" altLang="zh-CN" b="1" dirty="0">
                <a:solidFill>
                  <a:schemeClr val="tx1"/>
                </a:solidFill>
                <a:ea typeface="宋体" pitchFamily="2" charset="-122"/>
              </a:rPr>
              <a:t>，则该二叉树是完全二叉树。</a:t>
            </a:r>
            <a:endParaRPr lang="en-US" altLang="zh-CN" b="1" dirty="0">
              <a:solidFill>
                <a:schemeClr val="tx1"/>
              </a:solidFill>
              <a:ea typeface="宋体" pitchFamily="2" charset="-122"/>
            </a:endParaRPr>
          </a:p>
          <a:p>
            <a:pPr algn="l"/>
            <a:endParaRPr lang="en-US" altLang="zh-CN" b="1" dirty="0">
              <a:solidFill>
                <a:schemeClr val="tx1"/>
              </a:solidFill>
              <a:ea typeface="宋体" pitchFamily="2" charset="-122"/>
            </a:endParaRPr>
          </a:p>
          <a:p>
            <a:pPr algn="l"/>
            <a:r>
              <a:rPr lang="zh-CN" altLang="en-US" b="1" dirty="0">
                <a:solidFill>
                  <a:schemeClr val="accent6">
                    <a:lumMod val="50000"/>
                  </a:schemeClr>
                </a:solidFill>
              </a:rPr>
              <a:t>扩充二叉树</a:t>
            </a:r>
            <a:endParaRPr lang="zh-CN" altLang="zh-CN" b="1" dirty="0">
              <a:solidFill>
                <a:schemeClr val="accent6">
                  <a:lumMod val="50000"/>
                </a:schemeClr>
              </a:solidFill>
            </a:endParaRPr>
          </a:p>
          <a:p>
            <a:pPr algn="l"/>
            <a:endParaRPr lang="zh-CN" altLang="en-US" b="1"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5A1C61F-5EBF-4215-AE21-BC3AFEC20351}"/>
                  </a:ext>
                </a:extLst>
              </p14:cNvPr>
              <p14:cNvContentPartPr/>
              <p14:nvPr/>
            </p14:nvContentPartPr>
            <p14:xfrm>
              <a:off x="7760520" y="1150200"/>
              <a:ext cx="562680" cy="822240"/>
            </p14:xfrm>
          </p:contentPart>
        </mc:Choice>
        <mc:Fallback xmlns="">
          <p:pic>
            <p:nvPicPr>
              <p:cNvPr id="2" name="墨迹 1">
                <a:extLst>
                  <a:ext uri="{FF2B5EF4-FFF2-40B4-BE49-F238E27FC236}">
                    <a16:creationId xmlns:a16="http://schemas.microsoft.com/office/drawing/2014/main" id="{35A1C61F-5EBF-4215-AE21-BC3AFEC20351}"/>
                  </a:ext>
                </a:extLst>
              </p:cNvPr>
              <p:cNvPicPr/>
              <p:nvPr/>
            </p:nvPicPr>
            <p:blipFill>
              <a:blip r:embed="rId3"/>
              <a:stretch>
                <a:fillRect/>
              </a:stretch>
            </p:blipFill>
            <p:spPr>
              <a:xfrm>
                <a:off x="7751160" y="1140840"/>
                <a:ext cx="581400" cy="840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checkerboard(across)">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3.</a:t>
            </a:r>
            <a:r>
              <a:rPr lang="zh-CN" altLang="zh-CN" sz="4000" b="1" dirty="0">
                <a:solidFill>
                  <a:schemeClr val="tx1"/>
                </a:solidFill>
              </a:rPr>
              <a:t>已知一棵满二叉树有</a:t>
            </a:r>
            <a:r>
              <a:rPr lang="en-US" altLang="zh-CN" sz="4000" b="1" dirty="0">
                <a:solidFill>
                  <a:schemeClr val="tx1"/>
                </a:solidFill>
              </a:rPr>
              <a:t>16</a:t>
            </a:r>
            <a:r>
              <a:rPr lang="zh-CN" altLang="zh-CN" sz="4000" b="1" dirty="0">
                <a:solidFill>
                  <a:schemeClr val="tx1"/>
                </a:solidFill>
              </a:rPr>
              <a:t>个叶子结点，则该满二叉树的结点个数是</a:t>
            </a:r>
            <a:r>
              <a:rPr lang="en-US" altLang="zh-CN" sz="4000" b="1" dirty="0">
                <a:solidFill>
                  <a:schemeClr val="tx1"/>
                </a:solidFill>
              </a:rPr>
              <a:t>______</a:t>
            </a:r>
            <a:r>
              <a:rPr lang="zh-CN" altLang="zh-CN" sz="4000" dirty="0"/>
              <a:t>。</a:t>
            </a:r>
            <a:endParaRPr lang="en-US" altLang="zh-CN" sz="4000" b="1" dirty="0">
              <a:solidFill>
                <a:schemeClr val="tx1"/>
              </a:solidFill>
            </a:endParaRPr>
          </a:p>
          <a:p>
            <a:pPr algn="l"/>
            <a:endParaRPr lang="en-US" altLang="zh-CN" sz="4000" b="1" dirty="0">
              <a:solidFill>
                <a:schemeClr val="tx1"/>
              </a:solidFill>
            </a:endParaRPr>
          </a:p>
          <a:p>
            <a:pPr algn="l"/>
            <a:r>
              <a:rPr lang="en-US" altLang="zh-CN" sz="4000" b="1" dirty="0">
                <a:solidFill>
                  <a:schemeClr val="tx1"/>
                </a:solidFill>
              </a:rPr>
              <a:t>4.</a:t>
            </a:r>
            <a:r>
              <a:rPr lang="zh-CN" altLang="zh-CN" sz="4000" b="1" dirty="0">
                <a:solidFill>
                  <a:schemeClr val="tx1"/>
                </a:solidFill>
              </a:rPr>
              <a:t>一棵完全二叉树的最大结点编号是</a:t>
            </a:r>
            <a:r>
              <a:rPr lang="en-US" altLang="zh-CN" sz="4000" b="1" dirty="0">
                <a:solidFill>
                  <a:schemeClr val="tx1"/>
                </a:solidFill>
              </a:rPr>
              <a:t>99</a:t>
            </a:r>
            <a:r>
              <a:rPr lang="zh-CN" altLang="zh-CN" sz="4000" b="1" dirty="0">
                <a:solidFill>
                  <a:schemeClr val="tx1"/>
                </a:solidFill>
              </a:rPr>
              <a:t>（从</a:t>
            </a:r>
            <a:r>
              <a:rPr lang="en-US" altLang="zh-CN" sz="4000" b="1" dirty="0">
                <a:solidFill>
                  <a:schemeClr val="tx1"/>
                </a:solidFill>
              </a:rPr>
              <a:t>0</a:t>
            </a:r>
            <a:r>
              <a:rPr lang="zh-CN" altLang="zh-CN" sz="4000" b="1" dirty="0">
                <a:solidFill>
                  <a:schemeClr val="tx1"/>
                </a:solidFill>
              </a:rPr>
              <a:t>开始编号），则度为</a:t>
            </a:r>
            <a:r>
              <a:rPr lang="en-US" altLang="zh-CN" sz="4000" b="1" dirty="0">
                <a:solidFill>
                  <a:schemeClr val="tx1"/>
                </a:solidFill>
              </a:rPr>
              <a:t>0</a:t>
            </a:r>
            <a:r>
              <a:rPr lang="zh-CN" altLang="zh-CN" sz="4000" b="1" dirty="0">
                <a:solidFill>
                  <a:schemeClr val="tx1"/>
                </a:solidFill>
              </a:rPr>
              <a:t>，</a:t>
            </a:r>
            <a:r>
              <a:rPr lang="en-US" altLang="zh-CN" sz="4000" b="1" dirty="0">
                <a:solidFill>
                  <a:schemeClr val="tx1"/>
                </a:solidFill>
              </a:rPr>
              <a:t>1,2</a:t>
            </a:r>
            <a:r>
              <a:rPr lang="zh-CN" altLang="zh-CN" sz="4000" b="1" dirty="0">
                <a:solidFill>
                  <a:schemeClr val="tx1"/>
                </a:solidFill>
              </a:rPr>
              <a:t>的结点分别是多少？</a:t>
            </a:r>
            <a:endParaRPr lang="zh-CN" altLang="en-US" sz="4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5.</a:t>
            </a:r>
            <a:r>
              <a:rPr lang="zh-CN" altLang="zh-CN" sz="4000" b="1" dirty="0">
                <a:solidFill>
                  <a:schemeClr val="tx1"/>
                </a:solidFill>
              </a:rPr>
              <a:t>一棵度为</a:t>
            </a:r>
            <a:r>
              <a:rPr lang="en-US" altLang="zh-CN" sz="4000" b="1" dirty="0">
                <a:solidFill>
                  <a:schemeClr val="tx1"/>
                </a:solidFill>
              </a:rPr>
              <a:t>4</a:t>
            </a:r>
            <a:r>
              <a:rPr lang="zh-CN" altLang="zh-CN" sz="4000" b="1" dirty="0">
                <a:solidFill>
                  <a:schemeClr val="tx1"/>
                </a:solidFill>
              </a:rPr>
              <a:t>的树中，有</a:t>
            </a:r>
            <a:r>
              <a:rPr lang="en-US" altLang="zh-CN" sz="4000" b="1" dirty="0">
                <a:solidFill>
                  <a:schemeClr val="tx1"/>
                </a:solidFill>
              </a:rPr>
              <a:t>20</a:t>
            </a:r>
            <a:r>
              <a:rPr lang="zh-CN" altLang="zh-CN" sz="4000" b="1" dirty="0">
                <a:solidFill>
                  <a:schemeClr val="tx1"/>
                </a:solidFill>
              </a:rPr>
              <a:t>个度为</a:t>
            </a:r>
            <a:r>
              <a:rPr lang="en-US" altLang="zh-CN" sz="4000" b="1" dirty="0">
                <a:solidFill>
                  <a:schemeClr val="tx1"/>
                </a:solidFill>
              </a:rPr>
              <a:t>4</a:t>
            </a:r>
            <a:r>
              <a:rPr lang="zh-CN" altLang="zh-CN" sz="4000" b="1" dirty="0">
                <a:solidFill>
                  <a:schemeClr val="tx1"/>
                </a:solidFill>
              </a:rPr>
              <a:t>的结点，</a:t>
            </a:r>
            <a:r>
              <a:rPr lang="en-US" altLang="zh-CN" sz="4000" b="1" dirty="0">
                <a:solidFill>
                  <a:schemeClr val="tx1"/>
                </a:solidFill>
              </a:rPr>
              <a:t>10</a:t>
            </a:r>
            <a:r>
              <a:rPr lang="zh-CN" altLang="zh-CN" sz="4000" b="1" dirty="0">
                <a:solidFill>
                  <a:schemeClr val="tx1"/>
                </a:solidFill>
              </a:rPr>
              <a:t>个度为</a:t>
            </a:r>
            <a:r>
              <a:rPr lang="en-US" altLang="zh-CN" sz="4000" b="1" dirty="0">
                <a:solidFill>
                  <a:schemeClr val="tx1"/>
                </a:solidFill>
              </a:rPr>
              <a:t>3</a:t>
            </a:r>
            <a:r>
              <a:rPr lang="zh-CN" altLang="zh-CN" sz="4000" b="1" dirty="0">
                <a:solidFill>
                  <a:schemeClr val="tx1"/>
                </a:solidFill>
              </a:rPr>
              <a:t>的结点，</a:t>
            </a:r>
            <a:r>
              <a:rPr lang="en-US" altLang="zh-CN" sz="4000" b="1" dirty="0">
                <a:solidFill>
                  <a:schemeClr val="tx1"/>
                </a:solidFill>
              </a:rPr>
              <a:t>1</a:t>
            </a:r>
            <a:r>
              <a:rPr lang="zh-CN" altLang="zh-CN" sz="4000" b="1" dirty="0">
                <a:solidFill>
                  <a:schemeClr val="tx1"/>
                </a:solidFill>
              </a:rPr>
              <a:t>个度为</a:t>
            </a:r>
            <a:r>
              <a:rPr lang="en-US" altLang="zh-CN" sz="4000" b="1" dirty="0">
                <a:solidFill>
                  <a:schemeClr val="tx1"/>
                </a:solidFill>
              </a:rPr>
              <a:t>2</a:t>
            </a:r>
            <a:r>
              <a:rPr lang="zh-CN" altLang="zh-CN" sz="4000" b="1" dirty="0">
                <a:solidFill>
                  <a:schemeClr val="tx1"/>
                </a:solidFill>
              </a:rPr>
              <a:t>的结点，</a:t>
            </a:r>
            <a:r>
              <a:rPr lang="en-US" altLang="zh-CN" sz="4000" b="1" dirty="0">
                <a:solidFill>
                  <a:schemeClr val="tx1"/>
                </a:solidFill>
              </a:rPr>
              <a:t>10</a:t>
            </a:r>
            <a:r>
              <a:rPr lang="zh-CN" altLang="zh-CN" sz="4000" b="1" dirty="0">
                <a:solidFill>
                  <a:schemeClr val="tx1"/>
                </a:solidFill>
              </a:rPr>
              <a:t>个度为</a:t>
            </a:r>
            <a:r>
              <a:rPr lang="en-US" altLang="zh-CN" sz="4000" b="1" dirty="0">
                <a:solidFill>
                  <a:schemeClr val="tx1"/>
                </a:solidFill>
              </a:rPr>
              <a:t>1</a:t>
            </a:r>
            <a:r>
              <a:rPr lang="zh-CN" altLang="zh-CN" sz="4000" b="1" dirty="0">
                <a:solidFill>
                  <a:schemeClr val="tx1"/>
                </a:solidFill>
              </a:rPr>
              <a:t>的结点，则叶子数为多少？ </a:t>
            </a:r>
            <a:r>
              <a:rPr lang="zh-CN" altLang="zh-CN" sz="4000" dirty="0"/>
              <a:t>。</a:t>
            </a:r>
            <a:endParaRPr lang="en-US" altLang="zh-CN" sz="4000" b="1" dirty="0">
              <a:solidFill>
                <a:schemeClr val="tx1"/>
              </a:solidFill>
            </a:endParaRPr>
          </a:p>
          <a:p>
            <a:pPr algn="l"/>
            <a:endParaRPr lang="en-US" altLang="zh-CN" sz="4000" b="1"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6.</a:t>
            </a:r>
            <a:r>
              <a:rPr lang="zh-CN" altLang="zh-CN" sz="4000" b="1" dirty="0">
                <a:solidFill>
                  <a:schemeClr val="tx1"/>
                </a:solidFill>
              </a:rPr>
              <a:t>将森林转换成相应二叉树，若在</a:t>
            </a:r>
            <a:r>
              <a:rPr lang="zh-CN" altLang="en-US" sz="4000" b="1" dirty="0">
                <a:solidFill>
                  <a:schemeClr val="tx1"/>
                </a:solidFill>
              </a:rPr>
              <a:t>相应</a:t>
            </a:r>
            <a:r>
              <a:rPr lang="zh-CN" altLang="zh-CN" sz="4000" b="1" dirty="0">
                <a:solidFill>
                  <a:schemeClr val="tx1"/>
                </a:solidFill>
              </a:rPr>
              <a:t>二叉树中，结点</a:t>
            </a:r>
            <a:r>
              <a:rPr lang="en-US" altLang="zh-CN" sz="4000" b="1" dirty="0">
                <a:solidFill>
                  <a:schemeClr val="tx1"/>
                </a:solidFill>
              </a:rPr>
              <a:t>U </a:t>
            </a:r>
            <a:r>
              <a:rPr lang="zh-CN" altLang="zh-CN" sz="4000" b="1" dirty="0">
                <a:solidFill>
                  <a:schemeClr val="tx1"/>
                </a:solidFill>
              </a:rPr>
              <a:t>是结点</a:t>
            </a:r>
            <a:r>
              <a:rPr lang="en-US" altLang="zh-CN" sz="4000" b="1" dirty="0">
                <a:solidFill>
                  <a:schemeClr val="tx1"/>
                </a:solidFill>
              </a:rPr>
              <a:t> V</a:t>
            </a:r>
            <a:r>
              <a:rPr lang="zh-CN" altLang="zh-CN" sz="4000" b="1" dirty="0">
                <a:solidFill>
                  <a:schemeClr val="tx1"/>
                </a:solidFill>
              </a:rPr>
              <a:t>的双亲结点的双亲结点，则在原森林中，</a:t>
            </a:r>
            <a:r>
              <a:rPr lang="en-US" altLang="zh-CN" sz="4000" b="1" dirty="0">
                <a:solidFill>
                  <a:schemeClr val="tx1"/>
                </a:solidFill>
              </a:rPr>
              <a:t> U </a:t>
            </a:r>
            <a:r>
              <a:rPr lang="zh-CN" altLang="zh-CN" sz="4000" b="1" dirty="0">
                <a:solidFill>
                  <a:schemeClr val="tx1"/>
                </a:solidFill>
              </a:rPr>
              <a:t>和</a:t>
            </a:r>
            <a:r>
              <a:rPr lang="en-US" altLang="zh-CN" sz="4000" b="1" dirty="0">
                <a:solidFill>
                  <a:schemeClr val="tx1"/>
                </a:solidFill>
              </a:rPr>
              <a:t> V </a:t>
            </a:r>
            <a:r>
              <a:rPr lang="zh-CN" altLang="zh-CN" sz="4000" b="1" dirty="0">
                <a:solidFill>
                  <a:schemeClr val="tx1"/>
                </a:solidFill>
              </a:rPr>
              <a:t>可能具有的关系是什么？</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4608512"/>
          </a:xfrm>
        </p:spPr>
        <p:txBody>
          <a:bodyPr>
            <a:noAutofit/>
          </a:bodyPr>
          <a:lstStyle/>
          <a:p>
            <a:pPr algn="l"/>
            <a:r>
              <a:rPr lang="zh-CN" altLang="zh-CN" b="1" dirty="0">
                <a:solidFill>
                  <a:schemeClr val="tx1"/>
                </a:solidFill>
              </a:rPr>
              <a:t>设计算法将一个带头结点的单链表</a:t>
            </a:r>
            <a:r>
              <a:rPr lang="en-US" altLang="zh-CN" b="1" dirty="0">
                <a:solidFill>
                  <a:schemeClr val="tx1"/>
                </a:solidFill>
              </a:rPr>
              <a:t> A </a:t>
            </a:r>
            <a:r>
              <a:rPr lang="zh-CN" altLang="zh-CN" b="1" dirty="0">
                <a:solidFill>
                  <a:schemeClr val="tx1"/>
                </a:solidFill>
              </a:rPr>
              <a:t>分解为两个具有相同结构的链表</a:t>
            </a:r>
            <a:r>
              <a:rPr lang="en-US" altLang="zh-CN" b="1" dirty="0">
                <a:solidFill>
                  <a:schemeClr val="tx1"/>
                </a:solidFill>
              </a:rPr>
              <a:t> B</a:t>
            </a:r>
            <a:r>
              <a:rPr lang="zh-CN" altLang="zh-CN" b="1" dirty="0">
                <a:solidFill>
                  <a:schemeClr val="tx1"/>
                </a:solidFill>
              </a:rPr>
              <a:t>、</a:t>
            </a:r>
            <a:r>
              <a:rPr lang="en-US" altLang="zh-CN" b="1" dirty="0">
                <a:solidFill>
                  <a:schemeClr val="tx1"/>
                </a:solidFill>
              </a:rPr>
              <a:t>C</a:t>
            </a:r>
            <a:r>
              <a:rPr lang="zh-CN" altLang="zh-CN" b="1" dirty="0">
                <a:solidFill>
                  <a:schemeClr val="tx1"/>
                </a:solidFill>
              </a:rPr>
              <a:t>，其中：</a:t>
            </a:r>
            <a:r>
              <a:rPr lang="en-US" altLang="zh-CN" b="1" dirty="0">
                <a:solidFill>
                  <a:schemeClr val="tx1"/>
                </a:solidFill>
              </a:rPr>
              <a:t>B </a:t>
            </a:r>
            <a:r>
              <a:rPr lang="zh-CN" altLang="zh-CN" b="1" dirty="0">
                <a:solidFill>
                  <a:schemeClr val="tx1"/>
                </a:solidFill>
              </a:rPr>
              <a:t>表中的结点为</a:t>
            </a:r>
            <a:r>
              <a:rPr lang="en-US" altLang="zh-CN" b="1" dirty="0">
                <a:solidFill>
                  <a:schemeClr val="tx1"/>
                </a:solidFill>
              </a:rPr>
              <a:t> A </a:t>
            </a:r>
            <a:r>
              <a:rPr lang="zh-CN" altLang="zh-CN" b="1" dirty="0">
                <a:solidFill>
                  <a:schemeClr val="tx1"/>
                </a:solidFill>
              </a:rPr>
              <a:t>表中值为奇数的结点，而</a:t>
            </a:r>
            <a:r>
              <a:rPr lang="en-US" altLang="zh-CN" b="1" dirty="0">
                <a:solidFill>
                  <a:schemeClr val="tx1"/>
                </a:solidFill>
              </a:rPr>
              <a:t> C </a:t>
            </a:r>
            <a:r>
              <a:rPr lang="zh-CN" altLang="zh-CN" b="1" dirty="0">
                <a:solidFill>
                  <a:schemeClr val="tx1"/>
                </a:solidFill>
              </a:rPr>
              <a:t>表中的结点为</a:t>
            </a:r>
            <a:r>
              <a:rPr lang="en-US" altLang="zh-CN" b="1" dirty="0">
                <a:solidFill>
                  <a:schemeClr val="tx1"/>
                </a:solidFill>
              </a:rPr>
              <a:t> A </a:t>
            </a:r>
            <a:r>
              <a:rPr lang="zh-CN" altLang="zh-CN" b="1" dirty="0">
                <a:solidFill>
                  <a:schemeClr val="tx1"/>
                </a:solidFill>
              </a:rPr>
              <a:t>表中值为偶数的结点。（假设每个结点的数据域为整型值。要求利用原表结点。）</a:t>
            </a:r>
            <a:r>
              <a:rPr lang="en-US" altLang="zh-CN" b="1" dirty="0">
                <a:solidFill>
                  <a:schemeClr val="tx1"/>
                </a:solidFill>
              </a:rPr>
              <a:t>.</a:t>
            </a:r>
            <a:endParaRPr lang="zh-CN" altLang="zh-CN" b="1"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89" name="Picture 77"/>
          <p:cNvPicPr>
            <a:picLocks noChangeAspect="1" noChangeArrowheads="1"/>
          </p:cNvPicPr>
          <p:nvPr/>
        </p:nvPicPr>
        <p:blipFill>
          <a:blip r:embed="rId2" cstate="print"/>
          <a:srcRect/>
          <a:stretch>
            <a:fillRect/>
          </a:stretch>
        </p:blipFill>
        <p:spPr bwMode="auto">
          <a:xfrm>
            <a:off x="323528" y="1124744"/>
            <a:ext cx="8753003" cy="2500858"/>
          </a:xfrm>
          <a:prstGeom prst="rect">
            <a:avLst/>
          </a:prstGeom>
          <a:noFill/>
          <a:ln w="9525">
            <a:noFill/>
            <a:miter lim="800000"/>
            <a:headEnd/>
            <a:tailEnd/>
          </a:ln>
        </p:spPr>
      </p:pic>
      <p:sp>
        <p:nvSpPr>
          <p:cNvPr id="81" name="副标题 2"/>
          <p:cNvSpPr>
            <a:spLocks noGrp="1"/>
          </p:cNvSpPr>
          <p:nvPr>
            <p:ph type="subTitle" idx="1"/>
          </p:nvPr>
        </p:nvSpPr>
        <p:spPr>
          <a:xfrm>
            <a:off x="1371600" y="3886200"/>
            <a:ext cx="6400800" cy="1752600"/>
          </a:xfrm>
        </p:spPr>
        <p:txBody>
          <a:bodyPr/>
          <a:lstStyle/>
          <a:p>
            <a:pPr algn="l"/>
            <a:r>
              <a:rPr lang="zh-CN" altLang="en-US" b="1" dirty="0">
                <a:solidFill>
                  <a:schemeClr val="tx1"/>
                </a:solidFill>
              </a:rPr>
              <a:t>上图中，</a:t>
            </a:r>
            <a:r>
              <a:rPr lang="en-US" altLang="zh-CN" b="1" dirty="0">
                <a:solidFill>
                  <a:schemeClr val="tx1"/>
                </a:solidFill>
              </a:rPr>
              <a:t>_____</a:t>
            </a:r>
            <a:r>
              <a:rPr lang="zh-CN" altLang="en-US" b="1" dirty="0">
                <a:solidFill>
                  <a:schemeClr val="tx1"/>
                </a:solidFill>
              </a:rPr>
              <a:t>是完全二叉树</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chemeClr val="tx1"/>
                </a:solidFill>
              </a:rPr>
              <a:t>有</a:t>
            </a:r>
            <a:r>
              <a:rPr lang="en-US" altLang="zh-CN" b="1" dirty="0">
                <a:solidFill>
                  <a:schemeClr val="tx1"/>
                </a:solidFill>
              </a:rPr>
              <a:t>n</a:t>
            </a:r>
            <a:r>
              <a:rPr lang="zh-CN" altLang="en-US" b="1" dirty="0">
                <a:solidFill>
                  <a:schemeClr val="tx1"/>
                </a:solidFill>
              </a:rPr>
              <a:t>个结点的完全二叉树</a:t>
            </a:r>
            <a:r>
              <a:rPr lang="en-US" altLang="zh-CN" b="1" dirty="0">
                <a:solidFill>
                  <a:schemeClr val="tx1"/>
                </a:solidFill>
              </a:rPr>
              <a:t>,</a:t>
            </a:r>
            <a:r>
              <a:rPr lang="zh-CN" altLang="en-US" b="1" dirty="0">
                <a:solidFill>
                  <a:schemeClr val="tx1"/>
                </a:solidFill>
              </a:rPr>
              <a:t>深度为</a:t>
            </a:r>
            <a:r>
              <a:rPr lang="en-US" altLang="zh-CN" b="1" dirty="0">
                <a:solidFill>
                  <a:schemeClr val="tx1"/>
                </a:solidFill>
              </a:rPr>
              <a:t>----</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blinds(horizontal)">
                                      <p:cBhvr>
                                        <p:cTn id="7" dur="500"/>
                                        <p:tgtEl>
                                          <p:spTgt spid="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9552" y="332656"/>
            <a:ext cx="7920880" cy="1368152"/>
          </a:xfrm>
        </p:spPr>
        <p:txBody>
          <a:bodyPr/>
          <a:lstStyle/>
          <a:p>
            <a:pPr algn="l"/>
            <a:r>
              <a:rPr lang="zh-CN" altLang="en-US" b="1" dirty="0">
                <a:solidFill>
                  <a:schemeClr val="tx1"/>
                </a:solidFill>
              </a:rPr>
              <a:t>假设根的深度为</a:t>
            </a:r>
            <a:r>
              <a:rPr lang="en-US" altLang="zh-CN" b="1" dirty="0">
                <a:solidFill>
                  <a:schemeClr val="tx1"/>
                </a:solidFill>
              </a:rPr>
              <a:t>1</a:t>
            </a:r>
            <a:r>
              <a:rPr lang="zh-CN" altLang="en-US" b="1" dirty="0">
                <a:solidFill>
                  <a:schemeClr val="tx1"/>
                </a:solidFill>
              </a:rPr>
              <a:t>，则深度为</a:t>
            </a:r>
            <a:r>
              <a:rPr lang="en-US" altLang="zh-CN" b="1" dirty="0">
                <a:solidFill>
                  <a:schemeClr val="tx1"/>
                </a:solidFill>
              </a:rPr>
              <a:t>5</a:t>
            </a:r>
            <a:r>
              <a:rPr lang="zh-CN" altLang="en-US" b="1" dirty="0">
                <a:solidFill>
                  <a:schemeClr val="tx1"/>
                </a:solidFill>
              </a:rPr>
              <a:t>的二叉树，最多有</a:t>
            </a:r>
            <a:r>
              <a:rPr lang="en-US" altLang="zh-CN" b="1" dirty="0">
                <a:solidFill>
                  <a:schemeClr val="tx1"/>
                </a:solidFill>
              </a:rPr>
              <a:t>_____</a:t>
            </a:r>
            <a:r>
              <a:rPr lang="zh-CN" altLang="en-US" b="1" dirty="0">
                <a:solidFill>
                  <a:schemeClr val="tx1"/>
                </a:solidFill>
              </a:rPr>
              <a:t>个结点</a:t>
            </a:r>
          </a:p>
        </p:txBody>
      </p:sp>
      <p:sp>
        <p:nvSpPr>
          <p:cNvPr id="5" name="副标题 2"/>
          <p:cNvSpPr txBox="1">
            <a:spLocks/>
          </p:cNvSpPr>
          <p:nvPr/>
        </p:nvSpPr>
        <p:spPr>
          <a:xfrm>
            <a:off x="539552" y="1988840"/>
            <a:ext cx="7920880" cy="2736304"/>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若某二叉树先序遍历和后序遍历得到的结点序列相同，则该二叉树</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_______</a:t>
            </a:r>
          </a:p>
          <a:p>
            <a:r>
              <a:rPr lang="en-US" altLang="zh-CN" sz="3200" b="1" dirty="0">
                <a:solidFill>
                  <a:srgbClr val="FF0000"/>
                </a:solidFill>
              </a:rPr>
              <a:t>A.</a:t>
            </a:r>
            <a:r>
              <a:rPr lang="zh-CN" altLang="zh-CN" sz="3200" b="1" dirty="0">
                <a:solidFill>
                  <a:srgbClr val="FF0000"/>
                </a:solidFill>
              </a:rPr>
              <a:t>空或只有一个结点</a:t>
            </a:r>
            <a:r>
              <a:rPr lang="en-US" altLang="zh-CN" sz="3200" b="1" dirty="0">
                <a:solidFill>
                  <a:srgbClr val="FF0000"/>
                </a:solidFill>
              </a:rPr>
              <a:t>		</a:t>
            </a:r>
          </a:p>
          <a:p>
            <a:r>
              <a:rPr lang="en-US" altLang="zh-CN" sz="3200" b="1" dirty="0">
                <a:solidFill>
                  <a:srgbClr val="FF0000"/>
                </a:solidFill>
              </a:rPr>
              <a:t>B.</a:t>
            </a:r>
            <a:r>
              <a:rPr lang="zh-CN" altLang="zh-CN" sz="3200" b="1" dirty="0">
                <a:solidFill>
                  <a:srgbClr val="FF0000"/>
                </a:solidFill>
              </a:rPr>
              <a:t>树高度等于其结点数</a:t>
            </a:r>
          </a:p>
          <a:p>
            <a:pPr fontAlgn="b"/>
            <a:r>
              <a:rPr lang="en-US" altLang="zh-CN" sz="3200" b="1" dirty="0">
                <a:solidFill>
                  <a:srgbClr val="FF0000"/>
                </a:solidFill>
              </a:rPr>
              <a:t>C.</a:t>
            </a:r>
            <a:r>
              <a:rPr lang="zh-CN" altLang="zh-CN" sz="3200" b="1" dirty="0">
                <a:solidFill>
                  <a:srgbClr val="FF0000"/>
                </a:solidFill>
              </a:rPr>
              <a:t>树中任一结点无左孩子</a:t>
            </a:r>
            <a:r>
              <a:rPr lang="en-US" altLang="zh-CN" sz="3200" b="1" dirty="0">
                <a:solidFill>
                  <a:srgbClr val="FF0000"/>
                </a:solidFill>
              </a:rPr>
              <a:t>           </a:t>
            </a:r>
          </a:p>
          <a:p>
            <a:pPr fontAlgn="b"/>
            <a:r>
              <a:rPr lang="en-US" altLang="zh-CN" sz="3200" b="1" dirty="0">
                <a:solidFill>
                  <a:srgbClr val="FF0000"/>
                </a:solidFill>
              </a:rPr>
              <a:t>D.</a:t>
            </a:r>
            <a:r>
              <a:rPr lang="zh-CN" altLang="zh-CN" sz="3200" b="1" dirty="0">
                <a:solidFill>
                  <a:srgbClr val="FF0000"/>
                </a:solidFill>
              </a:rPr>
              <a:t>树中任一结点无右孩子</a:t>
            </a:r>
            <a:endParaRPr kumimoji="0" lang="zh-CN" altLang="en-US" sz="3200" b="1" i="0" u="none" strike="noStrike" kern="1200" cap="none" spc="0" normalizeH="0" baseline="0" noProof="0" dirty="0">
              <a:ln>
                <a:noFill/>
              </a:ln>
              <a:solidFill>
                <a:srgbClr val="FF0000"/>
              </a:solidFill>
              <a:effectLst/>
              <a:uLnTx/>
              <a:uFillTx/>
              <a:latin typeface="+mn-lt"/>
              <a:ea typeface="+mn-ea"/>
              <a:cs typeface="+mn-cs"/>
            </a:endParaRPr>
          </a:p>
        </p:txBody>
      </p:sp>
      <p:sp>
        <p:nvSpPr>
          <p:cNvPr id="6" name="副标题 2"/>
          <p:cNvSpPr txBox="1">
            <a:spLocks/>
          </p:cNvSpPr>
          <p:nvPr/>
        </p:nvSpPr>
        <p:spPr>
          <a:xfrm>
            <a:off x="611560" y="5157192"/>
            <a:ext cx="7920880" cy="1368152"/>
          </a:xfrm>
          <a:prstGeom prst="rect">
            <a:avLst/>
          </a:prstGeom>
        </p:spPr>
        <p:txBody>
          <a:bodyPr vert="horz" lIns="91440" tIns="45720" rIns="91440" bIns="45720" rtlCol="0">
            <a:normAutofit/>
          </a:bodyPr>
          <a:lstStyle/>
          <a:p>
            <a:pPr lvl="0">
              <a:spcBef>
                <a:spcPct val="20000"/>
              </a:spcBef>
            </a:pPr>
            <a:r>
              <a:rPr lang="zh-CN" altLang="zh-CN" sz="3200" b="1" dirty="0"/>
              <a:t>一棵完全二叉树</a:t>
            </a:r>
            <a:r>
              <a:rPr lang="en-US" altLang="zh-CN" sz="3200" b="1" dirty="0"/>
              <a:t>T</a:t>
            </a:r>
            <a:r>
              <a:rPr lang="zh-CN" altLang="zh-CN" sz="3200" b="1" dirty="0"/>
              <a:t>的第</a:t>
            </a:r>
            <a:r>
              <a:rPr lang="en-US" altLang="zh-CN" sz="3200" b="1" dirty="0"/>
              <a:t>6</a:t>
            </a:r>
            <a:r>
              <a:rPr lang="zh-CN" altLang="zh-CN" sz="3200" b="1" dirty="0"/>
              <a:t>层（根为第</a:t>
            </a:r>
            <a:r>
              <a:rPr lang="en-US" altLang="zh-CN" sz="3200" b="1" dirty="0"/>
              <a:t>0</a:t>
            </a:r>
            <a:r>
              <a:rPr lang="zh-CN" altLang="zh-CN" sz="3200" b="1" dirty="0"/>
              <a:t>层）有</a:t>
            </a:r>
            <a:r>
              <a:rPr lang="en-US" altLang="zh-CN" sz="3200" b="1" dirty="0"/>
              <a:t>4</a:t>
            </a:r>
            <a:r>
              <a:rPr lang="zh-CN" altLang="zh-CN" sz="3200" b="1" dirty="0"/>
              <a:t>个结点，则</a:t>
            </a:r>
            <a:r>
              <a:rPr lang="en-US" altLang="zh-CN" sz="3200" b="1" dirty="0"/>
              <a:t>T</a:t>
            </a:r>
            <a:r>
              <a:rPr lang="zh-CN" altLang="zh-CN" sz="3200" b="1" dirty="0"/>
              <a:t>有</a:t>
            </a:r>
            <a:r>
              <a:rPr lang="en-US" altLang="zh-CN" sz="3200" b="1" u="sng" dirty="0"/>
              <a:t>        </a:t>
            </a:r>
            <a:r>
              <a:rPr lang="zh-CN" altLang="zh-CN" sz="3200" b="1" dirty="0"/>
              <a:t>个叶子结点。</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副标题 2"/>
          <p:cNvSpPr>
            <a:spLocks noGrp="1"/>
          </p:cNvSpPr>
          <p:nvPr>
            <p:ph type="subTitle" idx="1"/>
          </p:nvPr>
        </p:nvSpPr>
        <p:spPr>
          <a:xfrm>
            <a:off x="467544" y="476672"/>
            <a:ext cx="8208912" cy="5112568"/>
          </a:xfrm>
        </p:spPr>
        <p:txBody>
          <a:bodyPr>
            <a:noAutofit/>
          </a:bodyPr>
          <a:lstStyle/>
          <a:p>
            <a:pPr algn="l"/>
            <a:r>
              <a:rPr lang="zh-CN" altLang="en-US" b="1" dirty="0">
                <a:solidFill>
                  <a:schemeClr val="tx1"/>
                </a:solidFill>
              </a:rPr>
              <a:t>有</a:t>
            </a:r>
            <a:r>
              <a:rPr lang="en-US" altLang="zh-CN" b="1" dirty="0">
                <a:solidFill>
                  <a:schemeClr val="tx1"/>
                </a:solidFill>
              </a:rPr>
              <a:t>3</a:t>
            </a:r>
            <a:r>
              <a:rPr lang="zh-CN" altLang="en-US" b="1" dirty="0">
                <a:solidFill>
                  <a:schemeClr val="tx1"/>
                </a:solidFill>
              </a:rPr>
              <a:t>个结点的二叉树有多少种不同形态</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rgbClr val="C00000"/>
                </a:solidFill>
              </a:rPr>
              <a:t>一棵具有</a:t>
            </a:r>
            <a:r>
              <a:rPr lang="en-US" altLang="zh-CN" b="1" dirty="0">
                <a:solidFill>
                  <a:srgbClr val="C00000"/>
                </a:solidFill>
              </a:rPr>
              <a:t>1025</a:t>
            </a:r>
            <a:r>
              <a:rPr lang="zh-CN" altLang="en-US" b="1" dirty="0">
                <a:solidFill>
                  <a:srgbClr val="C00000"/>
                </a:solidFill>
              </a:rPr>
              <a:t>个结点的完全二叉树高</a:t>
            </a:r>
            <a:r>
              <a:rPr lang="en-US" altLang="zh-CN" b="1" dirty="0">
                <a:solidFill>
                  <a:srgbClr val="C00000"/>
                </a:solidFill>
              </a:rPr>
              <a:t>h=</a:t>
            </a:r>
            <a:r>
              <a:rPr lang="zh-CN" altLang="en-US" b="1" dirty="0">
                <a:solidFill>
                  <a:srgbClr val="C00000"/>
                </a:solidFill>
              </a:rPr>
              <a:t>？</a:t>
            </a:r>
            <a:endParaRPr lang="en-US" altLang="zh-CN" b="1" dirty="0">
              <a:solidFill>
                <a:srgbClr val="C00000"/>
              </a:solidFill>
            </a:endParaRPr>
          </a:p>
          <a:p>
            <a:pPr algn="l"/>
            <a:endParaRPr lang="en-US" altLang="zh-CN" b="1" dirty="0">
              <a:solidFill>
                <a:srgbClr val="C00000"/>
              </a:solidFill>
            </a:endParaRPr>
          </a:p>
          <a:p>
            <a:pPr algn="l"/>
            <a:r>
              <a:rPr lang="zh-CN" altLang="en-US" b="1" dirty="0">
                <a:solidFill>
                  <a:schemeClr val="tx1"/>
                </a:solidFill>
              </a:rPr>
              <a:t>深度为</a:t>
            </a:r>
            <a:r>
              <a:rPr lang="en-US" altLang="zh-CN" b="1" dirty="0">
                <a:solidFill>
                  <a:schemeClr val="tx1"/>
                </a:solidFill>
              </a:rPr>
              <a:t>h </a:t>
            </a:r>
            <a:r>
              <a:rPr lang="zh-CN" altLang="en-US" b="1" dirty="0">
                <a:solidFill>
                  <a:schemeClr val="tx1"/>
                </a:solidFill>
              </a:rPr>
              <a:t>的满二叉树第</a:t>
            </a:r>
            <a:r>
              <a:rPr lang="en-US" altLang="zh-CN" b="1" dirty="0">
                <a:solidFill>
                  <a:schemeClr val="tx1"/>
                </a:solidFill>
              </a:rPr>
              <a:t>k</a:t>
            </a:r>
            <a:r>
              <a:rPr lang="zh-CN" altLang="en-US" b="1" dirty="0">
                <a:solidFill>
                  <a:schemeClr val="tx1"/>
                </a:solidFill>
              </a:rPr>
              <a:t>层有？个结点</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rgbClr val="0070C0"/>
                </a:solidFill>
              </a:rPr>
              <a:t>一棵完全二叉树上有</a:t>
            </a:r>
            <a:r>
              <a:rPr lang="en-US" altLang="zh-CN" b="1" dirty="0">
                <a:solidFill>
                  <a:srgbClr val="0070C0"/>
                </a:solidFill>
              </a:rPr>
              <a:t>1001</a:t>
            </a:r>
            <a:r>
              <a:rPr lang="zh-CN" altLang="en-US" b="1" dirty="0">
                <a:solidFill>
                  <a:srgbClr val="0070C0"/>
                </a:solidFill>
              </a:rPr>
              <a:t>个结点，则叶子结点数是：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blinds(horizontal)">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
                                            <p:txEl>
                                              <p:pRg st="2" end="2"/>
                                            </p:txEl>
                                          </p:spTgt>
                                        </p:tgtEl>
                                        <p:attrNameLst>
                                          <p:attrName>style.visibility</p:attrName>
                                        </p:attrNameLst>
                                      </p:cBhvr>
                                      <p:to>
                                        <p:strVal val="visible"/>
                                      </p:to>
                                    </p:set>
                                    <p:animEffect transition="in" filter="blinds(horizontal)">
                                      <p:cBhvr>
                                        <p:cTn id="12" dur="500"/>
                                        <p:tgtEl>
                                          <p:spTgt spid="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
                                            <p:txEl>
                                              <p:pRg st="4" end="4"/>
                                            </p:txEl>
                                          </p:spTgt>
                                        </p:tgtEl>
                                        <p:attrNameLst>
                                          <p:attrName>style.visibility</p:attrName>
                                        </p:attrNameLst>
                                      </p:cBhvr>
                                      <p:to>
                                        <p:strVal val="visible"/>
                                      </p:to>
                                    </p:set>
                                    <p:animEffect transition="in" filter="blinds(horizontal)">
                                      <p:cBhvr>
                                        <p:cTn id="17" dur="500"/>
                                        <p:tgtEl>
                                          <p:spTgt spid="8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
                                            <p:txEl>
                                              <p:pRg st="6" end="6"/>
                                            </p:txEl>
                                          </p:spTgt>
                                        </p:tgtEl>
                                        <p:attrNameLst>
                                          <p:attrName>style.visibility</p:attrName>
                                        </p:attrNameLst>
                                      </p:cBhvr>
                                      <p:to>
                                        <p:strVal val="visible"/>
                                      </p:to>
                                    </p:set>
                                    <p:animEffect transition="in" filter="blinds(horizontal)">
                                      <p:cBhvr>
                                        <p:cTn id="22"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endParaRPr lang="zh-CN" altLang="en-US" dirty="0"/>
          </a:p>
        </p:txBody>
      </p:sp>
      <p:sp>
        <p:nvSpPr>
          <p:cNvPr id="3" name="副标题 2"/>
          <p:cNvSpPr>
            <a:spLocks noGrp="1"/>
          </p:cNvSpPr>
          <p:nvPr>
            <p:ph type="subTitle" idx="1"/>
          </p:nvPr>
        </p:nvSpPr>
        <p:spPr>
          <a:xfrm>
            <a:off x="971600" y="3886200"/>
            <a:ext cx="7632848" cy="1752600"/>
          </a:xfrm>
        </p:spPr>
        <p:txBody>
          <a:bodyPr/>
          <a:lstStyle/>
          <a:p>
            <a:pPr algn="l"/>
            <a:r>
              <a:rPr lang="zh-CN" altLang="en-US" b="1" dirty="0">
                <a:solidFill>
                  <a:schemeClr val="tx1"/>
                </a:solidFill>
              </a:rPr>
              <a:t>若某二叉树是由上图中的树转化而来，则中序遍历生成的二叉树结果是</a:t>
            </a:r>
            <a:r>
              <a:rPr lang="en-US" altLang="zh-CN" b="1" dirty="0">
                <a:solidFill>
                  <a:schemeClr val="tx1"/>
                </a:solidFill>
              </a:rPr>
              <a:t>________</a:t>
            </a:r>
            <a:endParaRPr lang="zh-CN" altLang="en-US" b="1" dirty="0">
              <a:solidFill>
                <a:schemeClr val="tx1"/>
              </a:solidFill>
            </a:endParaRPr>
          </a:p>
        </p:txBody>
      </p:sp>
      <p:pic>
        <p:nvPicPr>
          <p:cNvPr id="2049" name="Picture 1"/>
          <p:cNvPicPr>
            <a:picLocks noChangeAspect="1" noChangeArrowheads="1"/>
          </p:cNvPicPr>
          <p:nvPr/>
        </p:nvPicPr>
        <p:blipFill>
          <a:blip r:embed="rId2" cstate="print"/>
          <a:srcRect/>
          <a:stretch>
            <a:fillRect/>
          </a:stretch>
        </p:blipFill>
        <p:spPr bwMode="auto">
          <a:xfrm>
            <a:off x="467544" y="980728"/>
            <a:ext cx="7981148" cy="25526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1371600" y="4293096"/>
            <a:ext cx="6400800" cy="1345704"/>
          </a:xfrm>
        </p:spPr>
        <p:txBody>
          <a:bodyPr/>
          <a:lstStyle/>
          <a:p>
            <a:r>
              <a:rPr lang="zh-CN" altLang="zh-CN" b="1" dirty="0">
                <a:solidFill>
                  <a:schemeClr val="tx1"/>
                </a:solidFill>
              </a:rPr>
              <a:t>一棵二叉树如图所示，其</a:t>
            </a:r>
            <a:r>
              <a:rPr lang="zh-CN" altLang="en-US" b="1" dirty="0">
                <a:solidFill>
                  <a:schemeClr val="tx1"/>
                </a:solidFill>
              </a:rPr>
              <a:t>先序、</a:t>
            </a:r>
            <a:r>
              <a:rPr lang="zh-CN" altLang="zh-CN" b="1" dirty="0">
                <a:solidFill>
                  <a:schemeClr val="tx1"/>
                </a:solidFill>
              </a:rPr>
              <a:t>中序</a:t>
            </a:r>
            <a:r>
              <a:rPr lang="zh-CN" altLang="en-US" b="1" dirty="0">
                <a:solidFill>
                  <a:schemeClr val="tx1"/>
                </a:solidFill>
              </a:rPr>
              <a:t>、后序</a:t>
            </a:r>
            <a:r>
              <a:rPr lang="zh-CN" altLang="zh-CN" b="1" dirty="0">
                <a:solidFill>
                  <a:schemeClr val="tx1"/>
                </a:solidFill>
              </a:rPr>
              <a:t>遍历得到的结点序列是</a:t>
            </a:r>
            <a:endParaRPr lang="zh-CN" altLang="en-US" b="1" dirty="0">
              <a:solidFill>
                <a:schemeClr val="tx1"/>
              </a:solidFill>
            </a:endParaRPr>
          </a:p>
        </p:txBody>
      </p:sp>
      <p:grpSp>
        <p:nvGrpSpPr>
          <p:cNvPr id="16402" name="Group 18"/>
          <p:cNvGrpSpPr>
            <a:grpSpLocks/>
          </p:cNvGrpSpPr>
          <p:nvPr/>
        </p:nvGrpSpPr>
        <p:grpSpPr bwMode="auto">
          <a:xfrm>
            <a:off x="1475656" y="692696"/>
            <a:ext cx="4752528" cy="3168352"/>
            <a:chOff x="3780" y="4248"/>
            <a:chExt cx="3960" cy="2883"/>
          </a:xfrm>
        </p:grpSpPr>
        <p:sp>
          <p:nvSpPr>
            <p:cNvPr id="16403" name="Oval 19"/>
            <p:cNvSpPr>
              <a:spLocks noChangeArrowheads="1"/>
            </p:cNvSpPr>
            <p:nvPr/>
          </p:nvSpPr>
          <p:spPr bwMode="auto">
            <a:xfrm>
              <a:off x="4500" y="6591"/>
              <a:ext cx="540" cy="540"/>
            </a:xfrm>
            <a:prstGeom prst="ellipse">
              <a:avLst/>
            </a:prstGeom>
            <a:noFill/>
            <a:ln w="9525">
              <a:solidFill>
                <a:srgbClr val="000000"/>
              </a:solidFill>
              <a:round/>
              <a:headEnd/>
              <a:tailEnd/>
            </a:ln>
          </p:spPr>
          <p:txBody>
            <a:bodyPr vert="horz" wrap="square" lIns="91440" tIns="1080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g</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4" name="Oval 20"/>
            <p:cNvSpPr>
              <a:spLocks noChangeArrowheads="1"/>
            </p:cNvSpPr>
            <p:nvPr/>
          </p:nvSpPr>
          <p:spPr bwMode="auto">
            <a:xfrm>
              <a:off x="3780" y="565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d</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5" name="Oval 21"/>
            <p:cNvSpPr>
              <a:spLocks noChangeArrowheads="1"/>
            </p:cNvSpPr>
            <p:nvPr/>
          </p:nvSpPr>
          <p:spPr bwMode="auto">
            <a:xfrm>
              <a:off x="4320" y="487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b</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6" name="Oval 22"/>
            <p:cNvSpPr>
              <a:spLocks noChangeArrowheads="1"/>
            </p:cNvSpPr>
            <p:nvPr/>
          </p:nvSpPr>
          <p:spPr bwMode="auto">
            <a:xfrm>
              <a:off x="6660" y="658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7" name="Oval 23"/>
            <p:cNvSpPr>
              <a:spLocks noChangeArrowheads="1"/>
            </p:cNvSpPr>
            <p:nvPr/>
          </p:nvSpPr>
          <p:spPr bwMode="auto">
            <a:xfrm>
              <a:off x="5580" y="565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e</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8" name="Oval 24"/>
            <p:cNvSpPr>
              <a:spLocks noChangeArrowheads="1"/>
            </p:cNvSpPr>
            <p:nvPr/>
          </p:nvSpPr>
          <p:spPr bwMode="auto">
            <a:xfrm>
              <a:off x="7200" y="565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f</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9" name="Oval 25"/>
            <p:cNvSpPr>
              <a:spLocks noChangeArrowheads="1"/>
            </p:cNvSpPr>
            <p:nvPr/>
          </p:nvSpPr>
          <p:spPr bwMode="auto">
            <a:xfrm>
              <a:off x="6300" y="487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c</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10" name="Oval 26"/>
            <p:cNvSpPr>
              <a:spLocks noChangeArrowheads="1"/>
            </p:cNvSpPr>
            <p:nvPr/>
          </p:nvSpPr>
          <p:spPr bwMode="auto">
            <a:xfrm>
              <a:off x="5400" y="424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a</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11" name="Line 27"/>
            <p:cNvSpPr>
              <a:spLocks noChangeShapeType="1"/>
            </p:cNvSpPr>
            <p:nvPr/>
          </p:nvSpPr>
          <p:spPr bwMode="auto">
            <a:xfrm>
              <a:off x="5940" y="4638"/>
              <a:ext cx="540" cy="2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2" name="Line 28"/>
            <p:cNvSpPr>
              <a:spLocks noChangeShapeType="1"/>
            </p:cNvSpPr>
            <p:nvPr/>
          </p:nvSpPr>
          <p:spPr bwMode="auto">
            <a:xfrm flipH="1">
              <a:off x="4860" y="4716"/>
              <a:ext cx="54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3" name="Line 29"/>
            <p:cNvSpPr>
              <a:spLocks noChangeShapeType="1"/>
            </p:cNvSpPr>
            <p:nvPr/>
          </p:nvSpPr>
          <p:spPr bwMode="auto">
            <a:xfrm flipH="1">
              <a:off x="4140" y="5370"/>
              <a:ext cx="346" cy="2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4" name="Line 30"/>
            <p:cNvSpPr>
              <a:spLocks noChangeShapeType="1"/>
            </p:cNvSpPr>
            <p:nvPr/>
          </p:nvSpPr>
          <p:spPr bwMode="auto">
            <a:xfrm>
              <a:off x="4140" y="6198"/>
              <a:ext cx="496"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5" name="Line 31"/>
            <p:cNvSpPr>
              <a:spLocks noChangeShapeType="1"/>
            </p:cNvSpPr>
            <p:nvPr/>
          </p:nvSpPr>
          <p:spPr bwMode="auto">
            <a:xfrm flipH="1">
              <a:off x="5940" y="5184"/>
              <a:ext cx="36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6" name="Line 32"/>
            <p:cNvSpPr>
              <a:spLocks noChangeShapeType="1"/>
            </p:cNvSpPr>
            <p:nvPr/>
          </p:nvSpPr>
          <p:spPr bwMode="auto">
            <a:xfrm>
              <a:off x="6840" y="5262"/>
              <a:ext cx="54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7" name="Line 33"/>
            <p:cNvSpPr>
              <a:spLocks noChangeShapeType="1"/>
            </p:cNvSpPr>
            <p:nvPr/>
          </p:nvSpPr>
          <p:spPr bwMode="auto">
            <a:xfrm flipH="1">
              <a:off x="7064" y="6198"/>
              <a:ext cx="316" cy="42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755576" y="3789040"/>
            <a:ext cx="7704856" cy="2088232"/>
          </a:xfrm>
        </p:spPr>
        <p:txBody>
          <a:bodyPr>
            <a:normAutofit/>
          </a:bodyPr>
          <a:lstStyle/>
          <a:p>
            <a:r>
              <a:rPr lang="zh-CN" altLang="zh-CN" b="1" dirty="0">
                <a:solidFill>
                  <a:schemeClr val="tx1"/>
                </a:solidFill>
              </a:rPr>
              <a:t>任意一个有</a:t>
            </a:r>
            <a:r>
              <a:rPr lang="en-US" altLang="zh-CN" b="1" dirty="0">
                <a:solidFill>
                  <a:schemeClr val="tx1"/>
                </a:solidFill>
              </a:rPr>
              <a:t>n</a:t>
            </a:r>
            <a:r>
              <a:rPr lang="zh-CN" altLang="zh-CN" b="1" dirty="0">
                <a:solidFill>
                  <a:schemeClr val="tx1"/>
                </a:solidFill>
              </a:rPr>
              <a:t>个结点的二叉树，已知它有</a:t>
            </a:r>
            <a:r>
              <a:rPr lang="en-US" altLang="zh-CN" b="1" dirty="0">
                <a:solidFill>
                  <a:schemeClr val="tx1"/>
                </a:solidFill>
              </a:rPr>
              <a:t>m</a:t>
            </a:r>
            <a:r>
              <a:rPr lang="zh-CN" altLang="zh-CN" b="1" dirty="0">
                <a:solidFill>
                  <a:schemeClr val="tx1"/>
                </a:solidFill>
              </a:rPr>
              <a:t>个叶子结点，试证明非叶子结点中有度数为</a:t>
            </a:r>
            <a:r>
              <a:rPr lang="en-US" altLang="zh-CN" b="1" dirty="0">
                <a:solidFill>
                  <a:schemeClr val="tx1"/>
                </a:solidFill>
              </a:rPr>
              <a:t>2</a:t>
            </a:r>
            <a:r>
              <a:rPr lang="zh-CN" altLang="zh-CN" b="1" dirty="0">
                <a:solidFill>
                  <a:schemeClr val="tx1"/>
                </a:solidFill>
              </a:rPr>
              <a:t>的结点（</a:t>
            </a:r>
            <a:r>
              <a:rPr lang="en-US" altLang="zh-CN" b="1" dirty="0">
                <a:solidFill>
                  <a:schemeClr val="tx1"/>
                </a:solidFill>
              </a:rPr>
              <a:t>m-1</a:t>
            </a:r>
            <a:r>
              <a:rPr lang="zh-CN" altLang="zh-CN" b="1" dirty="0">
                <a:solidFill>
                  <a:schemeClr val="tx1"/>
                </a:solidFill>
              </a:rPr>
              <a:t>）个，其余结点度数为</a:t>
            </a:r>
            <a:r>
              <a:rPr lang="en-US" altLang="zh-CN" b="1" dirty="0">
                <a:solidFill>
                  <a:schemeClr val="tx1"/>
                </a:solidFill>
              </a:rPr>
              <a:t>1</a:t>
            </a:r>
            <a:endParaRPr lang="zh-CN" altLang="en-US" b="1" dirty="0">
              <a:solidFill>
                <a:schemeClr val="tx1"/>
              </a:solidFill>
            </a:endParaRPr>
          </a:p>
        </p:txBody>
      </p:sp>
      <p:sp>
        <p:nvSpPr>
          <p:cNvPr id="19" name="副标题 6"/>
          <p:cNvSpPr txBox="1">
            <a:spLocks/>
          </p:cNvSpPr>
          <p:nvPr/>
        </p:nvSpPr>
        <p:spPr>
          <a:xfrm>
            <a:off x="611560" y="476672"/>
            <a:ext cx="7704856" cy="2088232"/>
          </a:xfrm>
          <a:prstGeom prst="rect">
            <a:avLst/>
          </a:prstGeom>
        </p:spPr>
        <p:txBody>
          <a:bodyPr vert="horz" lIns="91440" tIns="45720" rIns="91440" bIns="45720" rtlCol="0">
            <a:normAutofit/>
          </a:bodyPr>
          <a:lstStyle/>
          <a:p>
            <a:pPr lvl="0"/>
            <a:r>
              <a:rPr lang="zh-CN" altLang="zh-CN" sz="3200" b="1" dirty="0"/>
              <a:t>二叉树的前序序列是：</a:t>
            </a:r>
            <a:r>
              <a:rPr lang="en-US" altLang="zh-CN" sz="3200" b="1" dirty="0"/>
              <a:t>ABDCGEF</a:t>
            </a:r>
            <a:r>
              <a:rPr lang="zh-CN" altLang="zh-CN" sz="3200" b="1" dirty="0"/>
              <a:t>，中序遍历序列是：</a:t>
            </a:r>
            <a:r>
              <a:rPr lang="en-US" altLang="zh-CN" sz="3200" b="1" dirty="0"/>
              <a:t>DBCGAEF</a:t>
            </a:r>
            <a:r>
              <a:rPr lang="zh-CN" altLang="zh-CN" sz="3200" b="1" dirty="0"/>
              <a:t>，则该二叉树的叶子结点数目是（）。</a:t>
            </a:r>
          </a:p>
          <a:p>
            <a:r>
              <a:rPr lang="en-US" altLang="zh-CN" sz="3200" b="1" dirty="0"/>
              <a:t>A</a:t>
            </a:r>
            <a:r>
              <a:rPr lang="zh-CN" altLang="zh-CN" sz="3200" b="1" dirty="0"/>
              <a:t>．</a:t>
            </a:r>
            <a:r>
              <a:rPr lang="en-US" altLang="zh-CN" sz="3200" b="1" dirty="0"/>
              <a:t>2          B</a:t>
            </a:r>
            <a:r>
              <a:rPr lang="zh-CN" altLang="zh-CN" sz="3200" b="1" dirty="0"/>
              <a:t>．</a:t>
            </a:r>
            <a:r>
              <a:rPr lang="en-US" altLang="zh-CN" sz="3200" b="1" dirty="0"/>
              <a:t>3          C</a:t>
            </a:r>
            <a:r>
              <a:rPr lang="zh-CN" altLang="zh-CN" sz="3200" b="1" dirty="0"/>
              <a:t>．</a:t>
            </a:r>
            <a:r>
              <a:rPr lang="en-US" altLang="zh-CN" sz="3200" b="1" dirty="0"/>
              <a:t>4         D</a:t>
            </a:r>
            <a:r>
              <a:rPr lang="zh-CN" altLang="zh-CN" sz="3200" b="1" dirty="0"/>
              <a:t>．</a:t>
            </a:r>
            <a:r>
              <a:rPr lang="en-US" altLang="zh-CN" sz="3200" b="1" dirty="0"/>
              <a:t>5</a:t>
            </a:r>
            <a:endParaRPr lang="zh-CN"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5328592"/>
          </a:xfrm>
        </p:spPr>
        <p:txBody>
          <a:bodyPr>
            <a:normAutofit lnSpcReduction="10000"/>
          </a:bodyPr>
          <a:lstStyle/>
          <a:p>
            <a:pPr algn="l"/>
            <a:endParaRPr lang="en-US" altLang="zh-CN" b="1" dirty="0">
              <a:solidFill>
                <a:schemeClr val="tx1"/>
              </a:solidFill>
            </a:endParaRPr>
          </a:p>
          <a:p>
            <a:pPr algn="l"/>
            <a:r>
              <a:rPr lang="zh-CN" altLang="en-US" b="1" dirty="0">
                <a:solidFill>
                  <a:srgbClr val="C00000"/>
                </a:solidFill>
              </a:rPr>
              <a:t>哈夫曼树：</a:t>
            </a:r>
            <a:r>
              <a:rPr lang="zh-CN" altLang="zh-CN" sz="3800" b="1" dirty="0">
                <a:solidFill>
                  <a:schemeClr val="tx1"/>
                </a:solidFill>
              </a:rPr>
              <a:t>带权路径长度</a:t>
            </a:r>
            <a:r>
              <a:rPr lang="zh-CN" altLang="en-US" sz="3800" b="1" dirty="0">
                <a:solidFill>
                  <a:schemeClr val="tx1"/>
                </a:solidFill>
              </a:rPr>
              <a:t>（</a:t>
            </a:r>
            <a:r>
              <a:rPr lang="en-US" altLang="zh-CN" sz="3800" b="1" dirty="0">
                <a:solidFill>
                  <a:schemeClr val="tx1"/>
                </a:solidFill>
              </a:rPr>
              <a:t>WPL</a:t>
            </a:r>
            <a:r>
              <a:rPr lang="zh-CN" altLang="en-US" sz="3800" b="1" dirty="0">
                <a:solidFill>
                  <a:schemeClr val="tx1"/>
                </a:solidFill>
              </a:rPr>
              <a:t>）</a:t>
            </a:r>
            <a:r>
              <a:rPr lang="zh-CN" altLang="zh-CN" sz="3800" b="1" dirty="0">
                <a:solidFill>
                  <a:schemeClr val="tx1"/>
                </a:solidFill>
              </a:rPr>
              <a:t>最短的树</a:t>
            </a:r>
            <a:r>
              <a:rPr lang="zh-CN" altLang="en-US" sz="3800" b="1" dirty="0">
                <a:solidFill>
                  <a:schemeClr val="tx1"/>
                </a:solidFill>
              </a:rPr>
              <a:t>。</a:t>
            </a:r>
            <a:endParaRPr lang="en-US" altLang="zh-CN" sz="3800" b="1" dirty="0">
              <a:solidFill>
                <a:schemeClr val="tx1"/>
              </a:solidFill>
            </a:endParaRPr>
          </a:p>
          <a:p>
            <a:pPr algn="l"/>
            <a:r>
              <a:rPr lang="zh-CN" altLang="zh-CN" sz="3800" b="1" dirty="0">
                <a:solidFill>
                  <a:schemeClr val="tx1"/>
                </a:solidFill>
              </a:rPr>
              <a:t>树中每个叶子结点与根结点之间的路径长度与相应结点权值乘积的和，记做</a:t>
            </a:r>
            <a:r>
              <a:rPr lang="en-US" altLang="zh-CN" sz="3800" b="1" dirty="0">
                <a:solidFill>
                  <a:schemeClr val="tx1"/>
                </a:solidFill>
              </a:rPr>
              <a:t>WPL</a:t>
            </a:r>
            <a:r>
              <a:rPr lang="zh-CN" altLang="zh-CN" sz="3800" b="1" dirty="0">
                <a:solidFill>
                  <a:schemeClr val="tx1"/>
                </a:solidFill>
              </a:rPr>
              <a:t>。</a:t>
            </a:r>
            <a:endParaRPr lang="en-US" altLang="zh-CN" sz="3800" b="1" dirty="0">
              <a:solidFill>
                <a:schemeClr val="tx1"/>
              </a:solidFill>
            </a:endParaRPr>
          </a:p>
          <a:p>
            <a:pPr algn="l"/>
            <a:r>
              <a:rPr lang="zh-CN" altLang="zh-CN" sz="3800" b="1" dirty="0">
                <a:solidFill>
                  <a:schemeClr val="tx1"/>
                </a:solidFill>
              </a:rPr>
              <a:t>哈夫曼树中，没有度为</a:t>
            </a:r>
            <a:r>
              <a:rPr lang="en-US" altLang="zh-CN" sz="3800" b="1" dirty="0">
                <a:solidFill>
                  <a:schemeClr val="tx1"/>
                </a:solidFill>
              </a:rPr>
              <a:t>1</a:t>
            </a:r>
            <a:r>
              <a:rPr lang="zh-CN" altLang="zh-CN" sz="3800" b="1" dirty="0">
                <a:solidFill>
                  <a:schemeClr val="tx1"/>
                </a:solidFill>
              </a:rPr>
              <a:t>的结点，所以有</a:t>
            </a:r>
            <a:r>
              <a:rPr lang="en-US" altLang="zh-CN" sz="3800" b="1" dirty="0">
                <a:solidFill>
                  <a:schemeClr val="tx1"/>
                </a:solidFill>
              </a:rPr>
              <a:t>n</a:t>
            </a:r>
            <a:r>
              <a:rPr lang="zh-CN" altLang="zh-CN" sz="3800" b="1" dirty="0">
                <a:solidFill>
                  <a:schemeClr val="tx1"/>
                </a:solidFill>
              </a:rPr>
              <a:t>个叶子的哈夫曼树有</a:t>
            </a:r>
            <a:r>
              <a:rPr lang="en-US" altLang="zh-CN" sz="3800" b="1" dirty="0">
                <a:solidFill>
                  <a:schemeClr val="tx1"/>
                </a:solidFill>
              </a:rPr>
              <a:t>2n</a:t>
            </a:r>
            <a:r>
              <a:rPr lang="zh-CN" altLang="zh-CN" sz="3800" b="1" dirty="0">
                <a:solidFill>
                  <a:schemeClr val="tx1"/>
                </a:solidFill>
              </a:rPr>
              <a:t>－</a:t>
            </a:r>
            <a:r>
              <a:rPr lang="en-US" altLang="zh-CN" sz="3800" b="1" dirty="0">
                <a:solidFill>
                  <a:schemeClr val="tx1"/>
                </a:solidFill>
              </a:rPr>
              <a:t>1</a:t>
            </a:r>
            <a:r>
              <a:rPr lang="zh-CN" altLang="zh-CN" sz="3800" b="1" dirty="0">
                <a:solidFill>
                  <a:schemeClr val="tx1"/>
                </a:solidFill>
              </a:rPr>
              <a:t>个结点</a:t>
            </a:r>
          </a:p>
          <a:p>
            <a:pPr algn="l"/>
            <a:endParaRPr lang="en-US" altLang="zh-CN" b="1" dirty="0">
              <a:solidFill>
                <a:schemeClr val="tx1"/>
              </a:solidFill>
            </a:endParaRPr>
          </a:p>
          <a:p>
            <a:pPr algn="l"/>
            <a:endParaRPr lang="en-US" altLang="zh-CN" b="1" dirty="0">
              <a:solidFill>
                <a:schemeClr val="tx1"/>
              </a:solidFill>
            </a:endParaRPr>
          </a:p>
          <a:p>
            <a:pPr algn="l"/>
            <a:endParaRPr lang="zh-CN" altLang="en-US" b="1" dirty="0">
              <a:solidFill>
                <a:schemeClr val="tx1"/>
              </a:solidFill>
            </a:endParaRPr>
          </a:p>
        </p:txBody>
      </p:sp>
      <p:sp>
        <p:nvSpPr>
          <p:cNvPr id="4" name="标题 3"/>
          <p:cNvSpPr>
            <a:spLocks noGrp="1"/>
          </p:cNvSpPr>
          <p:nvPr>
            <p:ph type="ctr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323528" y="332656"/>
            <a:ext cx="8280920" cy="1800200"/>
          </a:xfrm>
        </p:spPr>
        <p:txBody>
          <a:bodyPr>
            <a:noAutofit/>
          </a:bodyPr>
          <a:lstStyle/>
          <a:p>
            <a:pPr algn="l"/>
            <a:r>
              <a:rPr lang="zh-CN" altLang="zh-CN" b="1" dirty="0">
                <a:solidFill>
                  <a:schemeClr val="tx1"/>
                </a:solidFill>
              </a:rPr>
              <a:t>已知一棵度为</a:t>
            </a:r>
            <a:r>
              <a:rPr lang="en-US" altLang="zh-CN" b="1" dirty="0">
                <a:solidFill>
                  <a:schemeClr val="tx1"/>
                </a:solidFill>
              </a:rPr>
              <a:t>m</a:t>
            </a:r>
            <a:r>
              <a:rPr lang="zh-CN" altLang="zh-CN" b="1" dirty="0">
                <a:solidFill>
                  <a:schemeClr val="tx1"/>
                </a:solidFill>
              </a:rPr>
              <a:t>的树中有</a:t>
            </a:r>
            <a:r>
              <a:rPr lang="en-US" altLang="zh-CN" b="1" dirty="0">
                <a:solidFill>
                  <a:schemeClr val="tx1"/>
                </a:solidFill>
              </a:rPr>
              <a:t>n</a:t>
            </a:r>
            <a:r>
              <a:rPr lang="en-US" altLang="zh-CN" b="1" baseline="-25000" dirty="0">
                <a:solidFill>
                  <a:schemeClr val="tx1"/>
                </a:solidFill>
              </a:rPr>
              <a:t>1</a:t>
            </a:r>
            <a:r>
              <a:rPr lang="zh-CN" altLang="zh-CN" b="1" dirty="0">
                <a:solidFill>
                  <a:schemeClr val="tx1"/>
                </a:solidFill>
              </a:rPr>
              <a:t>个度为</a:t>
            </a:r>
            <a:r>
              <a:rPr lang="en-US" altLang="zh-CN" b="1" dirty="0">
                <a:solidFill>
                  <a:schemeClr val="tx1"/>
                </a:solidFill>
              </a:rPr>
              <a:t>1</a:t>
            </a:r>
            <a:r>
              <a:rPr lang="zh-CN" altLang="zh-CN" b="1" dirty="0">
                <a:solidFill>
                  <a:schemeClr val="tx1"/>
                </a:solidFill>
              </a:rPr>
              <a:t>的结点，</a:t>
            </a:r>
            <a:r>
              <a:rPr lang="en-US" altLang="zh-CN" b="1" dirty="0">
                <a:solidFill>
                  <a:schemeClr val="tx1"/>
                </a:solidFill>
              </a:rPr>
              <a:t>n</a:t>
            </a:r>
            <a:r>
              <a:rPr lang="en-US" altLang="zh-CN" b="1" baseline="-25000" dirty="0">
                <a:solidFill>
                  <a:schemeClr val="tx1"/>
                </a:solidFill>
              </a:rPr>
              <a:t>2</a:t>
            </a:r>
            <a:r>
              <a:rPr lang="zh-CN" altLang="zh-CN" b="1" dirty="0">
                <a:solidFill>
                  <a:schemeClr val="tx1"/>
                </a:solidFill>
              </a:rPr>
              <a:t>个度为</a:t>
            </a:r>
            <a:r>
              <a:rPr lang="en-US" altLang="zh-CN" b="1" dirty="0">
                <a:solidFill>
                  <a:schemeClr val="tx1"/>
                </a:solidFill>
              </a:rPr>
              <a:t>2</a:t>
            </a:r>
            <a:r>
              <a:rPr lang="zh-CN" altLang="zh-CN" b="1" dirty="0">
                <a:solidFill>
                  <a:schemeClr val="tx1"/>
                </a:solidFill>
              </a:rPr>
              <a:t>的结点，</a:t>
            </a:r>
            <a:r>
              <a:rPr lang="en-US" altLang="zh-CN" b="1" dirty="0">
                <a:solidFill>
                  <a:schemeClr val="tx1"/>
                </a:solidFill>
              </a:rPr>
              <a:t>……n</a:t>
            </a:r>
            <a:r>
              <a:rPr lang="en-US" altLang="zh-CN" b="1" baseline="-25000" dirty="0">
                <a:solidFill>
                  <a:schemeClr val="tx1"/>
                </a:solidFill>
              </a:rPr>
              <a:t>m</a:t>
            </a:r>
            <a:r>
              <a:rPr lang="zh-CN" altLang="zh-CN" b="1" dirty="0">
                <a:solidFill>
                  <a:schemeClr val="tx1"/>
                </a:solidFill>
              </a:rPr>
              <a:t>个度为</a:t>
            </a:r>
            <a:r>
              <a:rPr lang="en-US" altLang="zh-CN" b="1" dirty="0">
                <a:solidFill>
                  <a:schemeClr val="tx1"/>
                </a:solidFill>
              </a:rPr>
              <a:t>m</a:t>
            </a:r>
            <a:r>
              <a:rPr lang="zh-CN" altLang="zh-CN" b="1" dirty="0">
                <a:solidFill>
                  <a:schemeClr val="tx1"/>
                </a:solidFill>
              </a:rPr>
              <a:t>的结点，问该树中有多少个终端结点？</a:t>
            </a:r>
            <a:endParaRPr lang="zh-CN" altLang="en-US" b="1" dirty="0">
              <a:solidFill>
                <a:schemeClr val="tx1"/>
              </a:solidFill>
            </a:endParaRPr>
          </a:p>
        </p:txBody>
      </p:sp>
      <p:sp>
        <p:nvSpPr>
          <p:cNvPr id="19" name="副标题 6"/>
          <p:cNvSpPr txBox="1">
            <a:spLocks/>
          </p:cNvSpPr>
          <p:nvPr/>
        </p:nvSpPr>
        <p:spPr>
          <a:xfrm>
            <a:off x="323528" y="2204864"/>
            <a:ext cx="8424936" cy="4032448"/>
          </a:xfrm>
          <a:prstGeom prst="rect">
            <a:avLst/>
          </a:prstGeom>
        </p:spPr>
        <p:txBody>
          <a:bodyPr vert="horz" lIns="91440" tIns="45720" rIns="91440" bIns="45720" rtlCol="0">
            <a:noAutofit/>
          </a:bodyPr>
          <a:lstStyle/>
          <a:p>
            <a:pPr lvl="0">
              <a:spcBef>
                <a:spcPct val="20000"/>
              </a:spcBef>
            </a:pPr>
            <a:r>
              <a:rPr lang="zh-CN" altLang="zh-CN" sz="3200" b="1" dirty="0">
                <a:solidFill>
                  <a:srgbClr val="C00000"/>
                </a:solidFill>
              </a:rPr>
              <a:t>已知一棵二叉树的中序序列</a:t>
            </a:r>
            <a:r>
              <a:rPr lang="en-US" altLang="zh-CN" sz="3200" b="1" dirty="0" err="1">
                <a:solidFill>
                  <a:srgbClr val="C00000"/>
                </a:solidFill>
              </a:rPr>
              <a:t>cbedahgijf</a:t>
            </a:r>
            <a:r>
              <a:rPr lang="en-US" altLang="zh-CN" sz="3200" b="1" dirty="0">
                <a:solidFill>
                  <a:srgbClr val="C00000"/>
                </a:solidFill>
              </a:rPr>
              <a:t>,</a:t>
            </a:r>
            <a:r>
              <a:rPr lang="zh-CN" altLang="zh-CN" sz="3200" b="1" dirty="0">
                <a:solidFill>
                  <a:srgbClr val="C00000"/>
                </a:solidFill>
              </a:rPr>
              <a:t>后序序列为</a:t>
            </a:r>
            <a:r>
              <a:rPr lang="en-US" altLang="zh-CN" sz="3200" b="1" dirty="0" err="1">
                <a:solidFill>
                  <a:srgbClr val="C00000"/>
                </a:solidFill>
              </a:rPr>
              <a:t>cedbhjigfa</a:t>
            </a:r>
            <a:r>
              <a:rPr lang="en-US" altLang="zh-CN" sz="3200" b="1" dirty="0">
                <a:solidFill>
                  <a:srgbClr val="C00000"/>
                </a:solidFill>
              </a:rPr>
              <a:t>,</a:t>
            </a:r>
            <a:r>
              <a:rPr lang="zh-CN" altLang="zh-CN" sz="3200" b="1" dirty="0">
                <a:solidFill>
                  <a:srgbClr val="C00000"/>
                </a:solidFill>
              </a:rPr>
              <a:t>画出该二叉树</a:t>
            </a:r>
            <a:endParaRPr lang="en-US" altLang="zh-CN" sz="3200" b="1" dirty="0">
              <a:solidFill>
                <a:srgbClr val="C00000"/>
              </a:solidFill>
            </a:endParaRPr>
          </a:p>
          <a:p>
            <a:pPr lvl="0">
              <a:spcBef>
                <a:spcPct val="20000"/>
              </a:spcBef>
            </a:pPr>
            <a:endParaRPr lang="en-US" altLang="zh-CN" sz="3200" b="1" dirty="0">
              <a:solidFill>
                <a:srgbClr val="C00000"/>
              </a:solidFill>
            </a:endParaRPr>
          </a:p>
          <a:p>
            <a:pPr>
              <a:spcBef>
                <a:spcPct val="20000"/>
              </a:spcBef>
            </a:pPr>
            <a:r>
              <a:rPr lang="zh-CN" altLang="zh-CN" sz="3200" b="1" dirty="0">
                <a:solidFill>
                  <a:srgbClr val="0070C0"/>
                </a:solidFill>
              </a:rPr>
              <a:t>已知某二叉树的后序遍历是</a:t>
            </a:r>
            <a:r>
              <a:rPr lang="en-US" altLang="zh-CN" sz="3200" b="1" dirty="0" err="1">
                <a:solidFill>
                  <a:srgbClr val="0070C0"/>
                </a:solidFill>
              </a:rPr>
              <a:t>dabec</a:t>
            </a:r>
            <a:r>
              <a:rPr lang="en-US" altLang="zh-CN" sz="3200" b="1" dirty="0">
                <a:solidFill>
                  <a:srgbClr val="0070C0"/>
                </a:solidFill>
              </a:rPr>
              <a:t>,</a:t>
            </a:r>
            <a:r>
              <a:rPr lang="zh-CN" altLang="zh-CN" sz="3200" b="1" dirty="0">
                <a:solidFill>
                  <a:srgbClr val="0070C0"/>
                </a:solidFill>
              </a:rPr>
              <a:t>中序遍历序列是</a:t>
            </a:r>
            <a:r>
              <a:rPr lang="en-US" altLang="zh-CN" sz="3200" b="1" dirty="0" err="1">
                <a:solidFill>
                  <a:srgbClr val="0070C0"/>
                </a:solidFill>
              </a:rPr>
              <a:t>debac</a:t>
            </a:r>
            <a:r>
              <a:rPr lang="en-US" altLang="zh-CN" sz="3200" b="1" dirty="0">
                <a:solidFill>
                  <a:srgbClr val="0070C0"/>
                </a:solidFill>
              </a:rPr>
              <a:t>,</a:t>
            </a:r>
            <a:r>
              <a:rPr lang="zh-CN" altLang="zh-CN" sz="3200" b="1" dirty="0">
                <a:solidFill>
                  <a:srgbClr val="0070C0"/>
                </a:solidFill>
              </a:rPr>
              <a:t>它的前序遍历是（ ）</a:t>
            </a:r>
            <a:endParaRPr lang="en-US" altLang="zh-CN" sz="3200" b="1" dirty="0">
              <a:solidFill>
                <a:srgbClr val="0070C0"/>
              </a:solidFill>
            </a:endParaRPr>
          </a:p>
          <a:p>
            <a:pPr>
              <a:spcBef>
                <a:spcPct val="20000"/>
              </a:spcBef>
            </a:pPr>
            <a:endParaRPr lang="en-US" altLang="zh-CN" sz="3200" b="1" dirty="0">
              <a:solidFill>
                <a:srgbClr val="0070C0"/>
              </a:solidFill>
            </a:endParaRPr>
          </a:p>
          <a:p>
            <a:pPr>
              <a:spcBef>
                <a:spcPct val="20000"/>
              </a:spcBef>
            </a:pPr>
            <a:r>
              <a:rPr lang="zh-CN" altLang="en-US" sz="3200" b="1" dirty="0">
                <a:solidFill>
                  <a:schemeClr val="accent4"/>
                </a:solidFill>
              </a:rPr>
              <a:t>先序遍历</a:t>
            </a:r>
            <a:r>
              <a:rPr lang="en-US" altLang="zh-CN" sz="3200" b="1" dirty="0">
                <a:solidFill>
                  <a:schemeClr val="accent4"/>
                </a:solidFill>
              </a:rPr>
              <a:t>ABDFCEGH,</a:t>
            </a:r>
            <a:r>
              <a:rPr lang="zh-CN" altLang="en-US" sz="3200" b="1" dirty="0">
                <a:solidFill>
                  <a:schemeClr val="accent4"/>
                </a:solidFill>
              </a:rPr>
              <a:t>中序</a:t>
            </a:r>
            <a:r>
              <a:rPr lang="en-US" altLang="zh-CN" sz="3200" b="1" dirty="0">
                <a:solidFill>
                  <a:schemeClr val="accent4"/>
                </a:solidFill>
              </a:rPr>
              <a:t>BFDAGEHC</a:t>
            </a:r>
            <a:endParaRPr lang="zh-CN" altLang="zh-CN" sz="3200" b="1" dirty="0">
              <a:solidFill>
                <a:schemeClr val="accent4"/>
              </a:solidFill>
            </a:endParaRPr>
          </a:p>
          <a:p>
            <a:pPr lvl="0">
              <a:spcBef>
                <a:spcPct val="20000"/>
              </a:spcBef>
            </a:pPr>
            <a:endParaRPr kumimoji="0" lang="zh-CN" altLang="en-US" sz="3200" b="1" i="0" u="none" strike="noStrike" kern="1200" cap="none" spc="0" normalizeH="0" baseline="0" noProof="0" dirty="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02624" cy="2594719"/>
          </a:xfrm>
        </p:spPr>
        <p:txBody>
          <a:bodyPr>
            <a:normAutofit fontScale="90000"/>
          </a:bodyPr>
          <a:lstStyle/>
          <a:p>
            <a:pPr algn="l"/>
            <a:r>
              <a:rPr lang="zh-CN" altLang="zh-CN" sz="3600" b="1" dirty="0"/>
              <a:t>给定一棵具有</a:t>
            </a:r>
            <a:r>
              <a:rPr lang="en-US" altLang="zh-CN" sz="3600" b="1" dirty="0"/>
              <a:t>n</a:t>
            </a:r>
            <a:r>
              <a:rPr lang="zh-CN" altLang="zh-CN" sz="3600" b="1" dirty="0"/>
              <a:t>个结点的二叉树，在不违背二叉树定义以及不改变根结点的基础上，向二叉树中任意一个可插入结点的位置插入一个新的结点，则生成的新二叉树有（）。种可能。</a:t>
            </a:r>
            <a:br>
              <a:rPr lang="zh-CN" altLang="zh-CN" dirty="0"/>
            </a:br>
            <a:r>
              <a:rPr lang="en-US" altLang="zh-CN" dirty="0"/>
              <a:t>  A</a:t>
            </a:r>
            <a:r>
              <a:rPr lang="zh-CN" altLang="zh-CN" dirty="0"/>
              <a:t>．</a:t>
            </a:r>
            <a:r>
              <a:rPr lang="en-US" altLang="zh-CN" dirty="0"/>
              <a:t>n-1		B</a:t>
            </a:r>
            <a:r>
              <a:rPr lang="zh-CN" altLang="zh-CN" dirty="0"/>
              <a:t>．</a:t>
            </a:r>
            <a:r>
              <a:rPr lang="en-US" altLang="zh-CN" dirty="0"/>
              <a:t>N	C</a:t>
            </a:r>
            <a:r>
              <a:rPr lang="zh-CN" altLang="zh-CN" dirty="0"/>
              <a:t>．</a:t>
            </a:r>
            <a:r>
              <a:rPr lang="en-US" altLang="zh-CN" dirty="0"/>
              <a:t>n+1	</a:t>
            </a:r>
            <a:r>
              <a:rPr lang="zh-CN" altLang="zh-CN" dirty="0"/>
              <a:t>．</a:t>
            </a:r>
            <a:r>
              <a:rPr lang="en-US" altLang="zh-CN" dirty="0"/>
              <a:t>2n</a:t>
            </a:r>
            <a:br>
              <a:rPr lang="zh-CN" altLang="zh-CN" dirty="0"/>
            </a:b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3568" y="3933056"/>
            <a:ext cx="7772400" cy="1470025"/>
          </a:xfrm>
        </p:spPr>
        <p:txBody>
          <a:bodyPr>
            <a:normAutofit/>
          </a:bodyPr>
          <a:lstStyle/>
          <a:p>
            <a:pPr algn="l"/>
            <a:r>
              <a:rPr lang="zh-CN" altLang="en-US" sz="3200" b="1" dirty="0">
                <a:solidFill>
                  <a:srgbClr val="C00000"/>
                </a:solidFill>
              </a:rPr>
              <a:t>将以上森林转换为二叉树，并给出先序、中序、后序遍历</a:t>
            </a:r>
          </a:p>
        </p:txBody>
      </p:sp>
      <p:pic>
        <p:nvPicPr>
          <p:cNvPr id="17410" name="Picture 2"/>
          <p:cNvPicPr>
            <a:picLocks noChangeAspect="1" noChangeArrowheads="1"/>
          </p:cNvPicPr>
          <p:nvPr/>
        </p:nvPicPr>
        <p:blipFill>
          <a:blip r:embed="rId2" cstate="print"/>
          <a:srcRect/>
          <a:stretch>
            <a:fillRect/>
          </a:stretch>
        </p:blipFill>
        <p:spPr bwMode="auto">
          <a:xfrm>
            <a:off x="1259632" y="548680"/>
            <a:ext cx="6222735" cy="3168352"/>
          </a:xfrm>
          <a:prstGeom prst="rect">
            <a:avLst/>
          </a:prstGeom>
          <a:noFill/>
          <a:ln w="9525">
            <a:noFill/>
            <a:miter lim="800000"/>
            <a:headEnd/>
            <a:tailEnd/>
          </a:ln>
        </p:spPr>
      </p:pic>
    </p:spTree>
    <p:extLst>
      <p:ext uri="{BB962C8B-B14F-4D97-AF65-F5344CB8AC3E}">
        <p14:creationId xmlns:p14="http://schemas.microsoft.com/office/powerpoint/2010/main" val="2537893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7D299C8-C767-1DDB-09AE-1AF833BC9D1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内容总结</a:t>
            </a:r>
          </a:p>
        </p:txBody>
      </p:sp>
    </p:spTree>
    <p:extLst>
      <p:ext uri="{BB962C8B-B14F-4D97-AF65-F5344CB8AC3E}">
        <p14:creationId xmlns:p14="http://schemas.microsoft.com/office/powerpoint/2010/main" val="219937099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7D299C8-C767-1DDB-09AE-1AF833BC9D1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内容总结</a:t>
            </a:r>
          </a:p>
        </p:txBody>
      </p:sp>
    </p:spTree>
    <p:extLst>
      <p:ext uri="{BB962C8B-B14F-4D97-AF65-F5344CB8AC3E}">
        <p14:creationId xmlns:p14="http://schemas.microsoft.com/office/powerpoint/2010/main" val="603387558"/>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7D299C8-C767-1DDB-09AE-1AF833BC9D1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内容总结</a:t>
            </a:r>
          </a:p>
        </p:txBody>
      </p:sp>
    </p:spTree>
    <p:extLst>
      <p:ext uri="{BB962C8B-B14F-4D97-AF65-F5344CB8AC3E}">
        <p14:creationId xmlns:p14="http://schemas.microsoft.com/office/powerpoint/2010/main" val="2643389409"/>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7D299C8-C767-1DDB-09AE-1AF833BC9D1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内容总结</a:t>
            </a:r>
          </a:p>
        </p:txBody>
      </p:sp>
    </p:spTree>
    <p:extLst>
      <p:ext uri="{BB962C8B-B14F-4D97-AF65-F5344CB8AC3E}">
        <p14:creationId xmlns:p14="http://schemas.microsoft.com/office/powerpoint/2010/main" val="2500578514"/>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5"/>
            <a:ext cx="8352928" cy="2592288"/>
          </a:xfrm>
        </p:spPr>
        <p:txBody>
          <a:bodyPr>
            <a:normAutofit/>
          </a:bodyPr>
          <a:lstStyle/>
          <a:p>
            <a:pPr algn="l"/>
            <a:r>
              <a:rPr lang="zh-CN" altLang="en-US" sz="3600" b="1" dirty="0"/>
              <a:t>证明：</a:t>
            </a:r>
            <a:r>
              <a:rPr lang="zh-CN" altLang="zh-CN" sz="3600" b="1" dirty="0"/>
              <a:t>在</a:t>
            </a:r>
            <a:r>
              <a:rPr lang="zh-CN" altLang="zh-CN" sz="3200" b="1" dirty="0"/>
              <a:t>任意一棵具有</a:t>
            </a:r>
            <a:r>
              <a:rPr lang="en-US" altLang="zh-CN" sz="3200" b="1" dirty="0"/>
              <a:t>N</a:t>
            </a:r>
            <a:r>
              <a:rPr lang="zh-CN" altLang="zh-CN" sz="3200" b="1" dirty="0"/>
              <a:t>个结点的满二叉树（</a:t>
            </a:r>
            <a:r>
              <a:rPr lang="en-US" altLang="zh-CN" sz="3200" b="1" dirty="0"/>
              <a:t>N&gt;0</a:t>
            </a:r>
            <a:r>
              <a:rPr lang="zh-CN" altLang="zh-CN" sz="3200" b="1" dirty="0"/>
              <a:t>）的叶子结点数目为（</a:t>
            </a:r>
            <a:r>
              <a:rPr lang="en-US" altLang="zh-CN" sz="3200" b="1" dirty="0"/>
              <a:t>N+1</a:t>
            </a:r>
            <a:r>
              <a:rPr lang="zh-CN" altLang="zh-CN" sz="3200" b="1" dirty="0"/>
              <a:t>）</a:t>
            </a:r>
            <a:r>
              <a:rPr lang="en-US" altLang="zh-CN" sz="3200" b="1" dirty="0"/>
              <a:t>/2 </a:t>
            </a:r>
            <a:br>
              <a:rPr lang="zh-CN" altLang="zh-CN" dirty="0"/>
            </a:br>
            <a:endParaRPr lang="zh-CN" altLang="en-US" dirty="0"/>
          </a:p>
        </p:txBody>
      </p:sp>
      <p:sp>
        <p:nvSpPr>
          <p:cNvPr id="4" name="标题 1"/>
          <p:cNvSpPr txBox="1">
            <a:spLocks/>
          </p:cNvSpPr>
          <p:nvPr/>
        </p:nvSpPr>
        <p:spPr>
          <a:xfrm>
            <a:off x="467544" y="2564904"/>
            <a:ext cx="8352928" cy="1296144"/>
          </a:xfrm>
          <a:prstGeom prst="rect">
            <a:avLst/>
          </a:prstGeom>
        </p:spPr>
        <p:txBody>
          <a:bodyPr vert="horz" lIns="91440" tIns="45720" rIns="91440" bIns="45720" rtlCol="0" anchor="ctr">
            <a:normAutofit fontScale="8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设深度为</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h</a:t>
            </a: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的二叉树上，只有度为</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0</a:t>
            </a: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和度为</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2</a:t>
            </a: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的结点，此二叉树中，包含的结点数至少是</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____</a:t>
            </a:r>
            <a:br>
              <a:rPr kumimoji="0" lang="zh-CN" altLang="zh-CN" sz="4400" b="0" i="0" u="none" strike="noStrike" kern="1200" cap="none" spc="0" normalizeH="0" baseline="0" noProof="0" dirty="0">
                <a:ln>
                  <a:noFill/>
                </a:ln>
                <a:solidFill>
                  <a:schemeClr val="tx1"/>
                </a:solidFill>
                <a:effectLst/>
                <a:uLnTx/>
                <a:uFillTx/>
                <a:latin typeface="+mj-lt"/>
                <a:ea typeface="+mj-ea"/>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文本框 5">
            <a:extLst>
              <a:ext uri="{FF2B5EF4-FFF2-40B4-BE49-F238E27FC236}">
                <a16:creationId xmlns:a16="http://schemas.microsoft.com/office/drawing/2014/main" id="{D7BF9990-CF33-D0B0-F9E0-E920BEC95678}"/>
              </a:ext>
            </a:extLst>
          </p:cNvPr>
          <p:cNvSpPr txBox="1"/>
          <p:nvPr/>
        </p:nvSpPr>
        <p:spPr>
          <a:xfrm>
            <a:off x="611560" y="3789040"/>
            <a:ext cx="7848872" cy="1200329"/>
          </a:xfrm>
          <a:prstGeom prst="rect">
            <a:avLst/>
          </a:prstGeom>
          <a:noFill/>
        </p:spPr>
        <p:txBody>
          <a:bodyPr wrap="square">
            <a:spAutoFit/>
          </a:bodyPr>
          <a:lstStyle/>
          <a:p>
            <a:pPr algn="l"/>
            <a:r>
              <a:rPr lang="zh-CN" altLang="en-US" sz="2400" b="0" i="0" dirty="0">
                <a:solidFill>
                  <a:srgbClr val="333333"/>
                </a:solidFill>
                <a:effectLst/>
                <a:latin typeface="Microsoft YaHei" panose="020B0503020204020204" pitchFamily="34" charset="-122"/>
                <a:ea typeface="Microsoft YaHei" panose="020B0503020204020204" pitchFamily="34" charset="-122"/>
              </a:rPr>
              <a:t>若入栈操作记做</a:t>
            </a:r>
            <a:r>
              <a:rPr lang="en-US" altLang="zh-CN" sz="2400" b="0" i="0" dirty="0">
                <a:solidFill>
                  <a:srgbClr val="333333"/>
                </a:solidFill>
                <a:effectLst/>
                <a:latin typeface="Microsoft YaHei" panose="020B0503020204020204" pitchFamily="34" charset="-122"/>
                <a:ea typeface="Microsoft YaHei" panose="020B0503020204020204" pitchFamily="34" charset="-122"/>
              </a:rPr>
              <a:t>U</a:t>
            </a:r>
            <a:r>
              <a:rPr lang="zh-CN" altLang="en-US" sz="2400" b="0" i="0" dirty="0">
                <a:solidFill>
                  <a:srgbClr val="333333"/>
                </a:solidFill>
                <a:effectLst/>
                <a:latin typeface="Microsoft YaHei" panose="020B0503020204020204" pitchFamily="34" charset="-122"/>
                <a:ea typeface="Microsoft YaHei" panose="020B0503020204020204" pitchFamily="34" charset="-122"/>
              </a:rPr>
              <a:t>，出栈操作记做</a:t>
            </a:r>
            <a:r>
              <a:rPr lang="en-US" altLang="zh-CN" sz="2400" b="0" i="0" dirty="0">
                <a:solidFill>
                  <a:srgbClr val="333333"/>
                </a:solidFill>
                <a:effectLst/>
                <a:latin typeface="Microsoft YaHei" panose="020B0503020204020204" pitchFamily="34" charset="-122"/>
                <a:ea typeface="Microsoft YaHei" panose="020B0503020204020204" pitchFamily="34" charset="-122"/>
              </a:rPr>
              <a:t>V</a:t>
            </a:r>
            <a:r>
              <a:rPr lang="zh-CN" altLang="en-US" sz="2400" b="0" i="0" dirty="0">
                <a:solidFill>
                  <a:srgbClr val="333333"/>
                </a:solidFill>
                <a:effectLst/>
                <a:latin typeface="Microsoft YaHei" panose="020B0503020204020204" pitchFamily="34" charset="-122"/>
                <a:ea typeface="Microsoft YaHei" panose="020B0503020204020204" pitchFamily="34" charset="-122"/>
              </a:rPr>
              <a:t>，假设按</a:t>
            </a:r>
            <a:r>
              <a:rPr lang="en-US" altLang="zh-CN" sz="2400" b="0" i="0" dirty="0" err="1">
                <a:solidFill>
                  <a:srgbClr val="333333"/>
                </a:solidFill>
                <a:effectLst/>
                <a:latin typeface="Microsoft YaHei" panose="020B0503020204020204" pitchFamily="34" charset="-122"/>
                <a:ea typeface="Microsoft YaHei" panose="020B0503020204020204" pitchFamily="34" charset="-122"/>
              </a:rPr>
              <a:t>abcde</a:t>
            </a:r>
            <a:r>
              <a:rPr lang="zh-CN" altLang="en-US" sz="2400" b="0" i="0" dirty="0">
                <a:solidFill>
                  <a:srgbClr val="333333"/>
                </a:solidFill>
                <a:effectLst/>
                <a:latin typeface="Microsoft YaHei" panose="020B0503020204020204" pitchFamily="34" charset="-122"/>
                <a:ea typeface="Microsoft YaHei" panose="020B0503020204020204" pitchFamily="34" charset="-122"/>
              </a:rPr>
              <a:t>的顺序进行出入栈操作，操作串是</a:t>
            </a:r>
            <a:r>
              <a:rPr lang="en-US" altLang="zh-CN" sz="2400" b="0" i="0" dirty="0">
                <a:solidFill>
                  <a:srgbClr val="333333"/>
                </a:solidFill>
                <a:effectLst/>
                <a:latin typeface="Microsoft YaHei" panose="020B0503020204020204" pitchFamily="34" charset="-122"/>
                <a:ea typeface="Microsoft YaHei" panose="020B0503020204020204" pitchFamily="34" charset="-122"/>
              </a:rPr>
              <a:t>UUUVVUVVUV,</a:t>
            </a:r>
            <a:r>
              <a:rPr lang="zh-CN" altLang="en-US" sz="2400" b="0" i="0" dirty="0">
                <a:solidFill>
                  <a:srgbClr val="333333"/>
                </a:solidFill>
                <a:effectLst/>
                <a:latin typeface="Microsoft YaHei" panose="020B0503020204020204" pitchFamily="34" charset="-122"/>
                <a:ea typeface="Microsoft YaHei" panose="020B0503020204020204" pitchFamily="34" charset="-122"/>
              </a:rPr>
              <a:t>则出栈得到的字母顺序是▁▁▁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7.</a:t>
            </a:r>
            <a:r>
              <a:rPr lang="zh-CN" altLang="zh-CN" sz="4000" b="1" dirty="0">
                <a:solidFill>
                  <a:schemeClr val="tx1"/>
                </a:solidFill>
              </a:rPr>
              <a:t>设森林中有三棵树，三棵树的结点个数分别是</a:t>
            </a:r>
            <a:r>
              <a:rPr lang="en-US" altLang="zh-CN" sz="4000" b="1" dirty="0">
                <a:solidFill>
                  <a:schemeClr val="tx1"/>
                </a:solidFill>
              </a:rPr>
              <a:t>m1 , m2 , m3</a:t>
            </a:r>
            <a:r>
              <a:rPr lang="zh-CN" altLang="zh-CN" sz="4000" b="1" dirty="0">
                <a:solidFill>
                  <a:schemeClr val="tx1"/>
                </a:solidFill>
              </a:rPr>
              <a:t>个，那么由该森林转换成二叉树（从</a:t>
            </a:r>
            <a:r>
              <a:rPr lang="en-US" altLang="zh-CN" sz="4000" b="1" dirty="0">
                <a:solidFill>
                  <a:schemeClr val="tx1"/>
                </a:solidFill>
              </a:rPr>
              <a:t>m1</a:t>
            </a:r>
            <a:r>
              <a:rPr lang="zh-CN" altLang="zh-CN" sz="4000" b="1" dirty="0">
                <a:solidFill>
                  <a:schemeClr val="tx1"/>
                </a:solidFill>
              </a:rPr>
              <a:t>的那棵树开始转换），则根的右子树上的结点个数是多少？</a:t>
            </a:r>
          </a:p>
        </p:txBody>
      </p:sp>
    </p:spTree>
    <p:extLst>
      <p:ext uri="{BB962C8B-B14F-4D97-AF65-F5344CB8AC3E}">
        <p14:creationId xmlns:p14="http://schemas.microsoft.com/office/powerpoint/2010/main" val="1176272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a:bodyPr>
          <a:lstStyle/>
          <a:p>
            <a:pPr algn="l"/>
            <a:r>
              <a:rPr lang="zh-CN" altLang="zh-CN" sz="4000" b="1" dirty="0">
                <a:solidFill>
                  <a:schemeClr val="tx1"/>
                </a:solidFill>
              </a:rPr>
              <a:t>设字符</a:t>
            </a:r>
            <a:r>
              <a:rPr lang="en-US" altLang="zh-CN" sz="4000" b="1" dirty="0">
                <a:solidFill>
                  <a:schemeClr val="tx1"/>
                </a:solidFill>
              </a:rPr>
              <a:t>a b </a:t>
            </a:r>
            <a:r>
              <a:rPr lang="en-US" altLang="zh-CN" sz="4000" b="1" dirty="0" err="1">
                <a:solidFill>
                  <a:schemeClr val="tx1"/>
                </a:solidFill>
              </a:rPr>
              <a:t>cdef</a:t>
            </a:r>
            <a:r>
              <a:rPr lang="zh-CN" altLang="zh-CN" sz="4000" b="1" dirty="0">
                <a:solidFill>
                  <a:schemeClr val="tx1"/>
                </a:solidFill>
              </a:rPr>
              <a:t>的使用频度为</a:t>
            </a:r>
            <a:r>
              <a:rPr lang="en-US" altLang="zh-CN" sz="4000" b="1" dirty="0">
                <a:solidFill>
                  <a:schemeClr val="tx1"/>
                </a:solidFill>
              </a:rPr>
              <a:t>3,4,9,11,15,22</a:t>
            </a:r>
            <a:r>
              <a:rPr lang="zh-CN" altLang="zh-CN" sz="4000" b="1" dirty="0">
                <a:solidFill>
                  <a:schemeClr val="tx1"/>
                </a:solidFill>
              </a:rPr>
              <a:t>，请根据频度为字符构造哈夫曼编码，画出相应哈夫曼树</a:t>
            </a:r>
          </a:p>
        </p:txBody>
      </p:sp>
    </p:spTree>
    <p:extLst>
      <p:ext uri="{BB962C8B-B14F-4D97-AF65-F5344CB8AC3E}">
        <p14:creationId xmlns:p14="http://schemas.microsoft.com/office/powerpoint/2010/main" val="222522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4680520"/>
          </a:xfrm>
        </p:spPr>
        <p:txBody>
          <a:bodyPr>
            <a:normAutofit fontScale="92500" lnSpcReduction="20000"/>
          </a:bodyPr>
          <a:lstStyle/>
          <a:p>
            <a:pPr algn="l"/>
            <a:endParaRPr lang="en-US" altLang="zh-CN" b="1" dirty="0">
              <a:solidFill>
                <a:schemeClr val="tx1"/>
              </a:solidFill>
            </a:endParaRPr>
          </a:p>
          <a:p>
            <a:pPr algn="l"/>
            <a:endParaRPr lang="en-US" altLang="zh-CN" b="1" dirty="0">
              <a:solidFill>
                <a:schemeClr val="tx1"/>
              </a:solidFill>
            </a:endParaRPr>
          </a:p>
          <a:p>
            <a:pPr algn="l">
              <a:lnSpc>
                <a:spcPct val="150000"/>
              </a:lnSpc>
            </a:pPr>
            <a:r>
              <a:rPr lang="zh-CN" altLang="en-US" b="1" dirty="0">
                <a:solidFill>
                  <a:srgbClr val="C00000"/>
                </a:solidFill>
              </a:rPr>
              <a:t>二叉排序树：</a:t>
            </a:r>
            <a:r>
              <a:rPr lang="zh-CN" altLang="zh-CN" b="1" dirty="0">
                <a:solidFill>
                  <a:schemeClr val="tx1"/>
                </a:solidFill>
              </a:rPr>
              <a:t>二叉查找树或者是一棵空树，或者是具有下面性质的二叉树：</a:t>
            </a:r>
            <a:r>
              <a:rPr lang="zh-CN" altLang="zh-CN" b="1" dirty="0">
                <a:solidFill>
                  <a:srgbClr val="7030A0"/>
                </a:solidFill>
              </a:rPr>
              <a:t>若它的左子树不空，则左子树上所有结点的值均小于它的根结点的值，</a:t>
            </a:r>
            <a:r>
              <a:rPr lang="zh-CN" altLang="zh-CN" b="1" dirty="0">
                <a:solidFill>
                  <a:srgbClr val="FF0000"/>
                </a:solidFill>
              </a:rPr>
              <a:t>若它的右子树不空，则右子树的结点的值均大于它根结点的值</a:t>
            </a:r>
            <a:r>
              <a:rPr lang="zh-CN" altLang="zh-CN" b="1" dirty="0">
                <a:solidFill>
                  <a:schemeClr val="tx1"/>
                </a:solidFill>
              </a:rPr>
              <a:t>。它的左右子树也是二叉排序树</a:t>
            </a:r>
          </a:p>
          <a:p>
            <a:pPr algn="l"/>
            <a:endParaRPr lang="en-US" altLang="zh-CN" b="1" dirty="0">
              <a:solidFill>
                <a:schemeClr val="tx1"/>
              </a:solidFill>
            </a:endParaRP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a:bodyPr>
          <a:lstStyle/>
          <a:p>
            <a:pPr algn="l"/>
            <a:r>
              <a:rPr lang="zh-CN" altLang="zh-CN" b="1" dirty="0">
                <a:solidFill>
                  <a:schemeClr val="tx1"/>
                </a:solidFill>
              </a:rPr>
              <a:t>假设用于通信的电文仅有</a:t>
            </a:r>
            <a:r>
              <a:rPr lang="en-US" altLang="zh-CN" b="1" dirty="0">
                <a:solidFill>
                  <a:schemeClr val="tx1"/>
                </a:solidFill>
              </a:rPr>
              <a:t>8</a:t>
            </a:r>
            <a:r>
              <a:rPr lang="zh-CN" altLang="zh-CN" b="1" dirty="0">
                <a:solidFill>
                  <a:schemeClr val="tx1"/>
                </a:solidFill>
              </a:rPr>
              <a:t>种字符</a:t>
            </a:r>
            <a:r>
              <a:rPr lang="en-US" altLang="zh-CN" b="1" dirty="0">
                <a:solidFill>
                  <a:schemeClr val="tx1"/>
                </a:solidFill>
              </a:rPr>
              <a:t>{A,B,C,D,E,F,G,H}</a:t>
            </a:r>
            <a:r>
              <a:rPr lang="zh-CN" altLang="zh-CN" b="1" dirty="0">
                <a:solidFill>
                  <a:schemeClr val="tx1"/>
                </a:solidFill>
              </a:rPr>
              <a:t>出现，它们在电文中出现的频率分别为：</a:t>
            </a:r>
            <a:r>
              <a:rPr lang="en-US" altLang="zh-CN" b="1" dirty="0">
                <a:solidFill>
                  <a:schemeClr val="tx1"/>
                </a:solidFill>
              </a:rPr>
              <a:t>6 , 1, 2 ,4, 17 ,15, 21, 10</a:t>
            </a:r>
            <a:r>
              <a:rPr lang="zh-CN" altLang="zh-CN" b="1" dirty="0">
                <a:solidFill>
                  <a:schemeClr val="tx1"/>
                </a:solidFill>
              </a:rPr>
              <a:t>，试画出</a:t>
            </a:r>
            <a:r>
              <a:rPr lang="en-US" altLang="zh-CN" b="1" dirty="0" err="1">
                <a:solidFill>
                  <a:schemeClr val="tx1"/>
                </a:solidFill>
              </a:rPr>
              <a:t>huffman</a:t>
            </a:r>
            <a:r>
              <a:rPr lang="zh-CN" altLang="zh-CN" b="1" dirty="0">
                <a:solidFill>
                  <a:schemeClr val="tx1"/>
                </a:solidFill>
              </a:rPr>
              <a:t>树，并为该</a:t>
            </a:r>
            <a:r>
              <a:rPr lang="en-US" altLang="zh-CN" b="1" dirty="0">
                <a:solidFill>
                  <a:schemeClr val="tx1"/>
                </a:solidFill>
              </a:rPr>
              <a:t>8</a:t>
            </a:r>
            <a:r>
              <a:rPr lang="zh-CN" altLang="zh-CN" b="1" dirty="0">
                <a:solidFill>
                  <a:schemeClr val="tx1"/>
                </a:solidFill>
              </a:rPr>
              <a:t>种字符设计</a:t>
            </a:r>
            <a:r>
              <a:rPr lang="en-US" altLang="zh-CN" b="1" dirty="0" err="1">
                <a:solidFill>
                  <a:schemeClr val="tx1"/>
                </a:solidFill>
              </a:rPr>
              <a:t>huffman</a:t>
            </a:r>
            <a:r>
              <a:rPr lang="zh-CN" altLang="zh-CN" b="1" dirty="0">
                <a:solidFill>
                  <a:schemeClr val="tx1"/>
                </a:solidFill>
              </a:rPr>
              <a:t>编码。 </a:t>
            </a:r>
          </a:p>
        </p:txBody>
      </p:sp>
    </p:spTree>
    <p:extLst>
      <p:ext uri="{BB962C8B-B14F-4D97-AF65-F5344CB8AC3E}">
        <p14:creationId xmlns:p14="http://schemas.microsoft.com/office/powerpoint/2010/main" val="221429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4608512"/>
          </a:xfrm>
        </p:spPr>
        <p:txBody>
          <a:bodyPr>
            <a:noAutofit/>
          </a:bodyPr>
          <a:lstStyle/>
          <a:p>
            <a:pPr algn="l"/>
            <a:r>
              <a:rPr lang="zh-CN" altLang="zh-CN" b="1" dirty="0">
                <a:solidFill>
                  <a:schemeClr val="tx1"/>
                </a:solidFill>
              </a:rPr>
              <a:t>已知一棵二叉树的中序遍历得到的结点序列是：</a:t>
            </a:r>
            <a:r>
              <a:rPr lang="en-US" altLang="zh-CN" b="1" dirty="0">
                <a:solidFill>
                  <a:schemeClr val="tx1"/>
                </a:solidFill>
              </a:rPr>
              <a:t>BLEACXWDY,  </a:t>
            </a:r>
            <a:r>
              <a:rPr lang="zh-CN" altLang="zh-CN" b="1" dirty="0">
                <a:solidFill>
                  <a:schemeClr val="tx1"/>
                </a:solidFill>
              </a:rPr>
              <a:t>后序遍历得到的结点序列是：</a:t>
            </a:r>
            <a:r>
              <a:rPr lang="en-US" altLang="zh-CN" b="1" dirty="0">
                <a:solidFill>
                  <a:schemeClr val="tx1"/>
                </a:solidFill>
              </a:rPr>
              <a:t>BELXWYDCA</a:t>
            </a:r>
            <a:r>
              <a:rPr lang="zh-CN" altLang="zh-CN" b="1" dirty="0">
                <a:solidFill>
                  <a:schemeClr val="tx1"/>
                </a:solidFill>
              </a:rPr>
              <a:t>，画出这棵二叉树。</a:t>
            </a:r>
          </a:p>
        </p:txBody>
      </p:sp>
    </p:spTree>
    <p:extLst>
      <p:ext uri="{BB962C8B-B14F-4D97-AF65-F5344CB8AC3E}">
        <p14:creationId xmlns:p14="http://schemas.microsoft.com/office/powerpoint/2010/main" val="3459515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a:bodyPr>
          <a:lstStyle/>
          <a:p>
            <a:pPr algn="l"/>
            <a:r>
              <a:rPr lang="zh-CN" altLang="zh-CN" b="1" dirty="0">
                <a:solidFill>
                  <a:schemeClr val="tx1"/>
                </a:solidFill>
              </a:rPr>
              <a:t>从一棵空树开始，按</a:t>
            </a:r>
            <a:r>
              <a:rPr lang="en-US" altLang="zh-CN" b="1" dirty="0">
                <a:solidFill>
                  <a:schemeClr val="tx1"/>
                </a:solidFill>
              </a:rPr>
              <a:t>(5</a:t>
            </a:r>
            <a:r>
              <a:rPr lang="zh-CN" altLang="zh-CN" b="1" dirty="0">
                <a:solidFill>
                  <a:schemeClr val="tx1"/>
                </a:solidFill>
              </a:rPr>
              <a:t>，</a:t>
            </a:r>
            <a:r>
              <a:rPr lang="en-US" altLang="zh-CN" b="1" dirty="0">
                <a:solidFill>
                  <a:schemeClr val="tx1"/>
                </a:solidFill>
              </a:rPr>
              <a:t>19</a:t>
            </a:r>
            <a:r>
              <a:rPr lang="zh-CN" altLang="zh-CN" b="1" dirty="0">
                <a:solidFill>
                  <a:schemeClr val="tx1"/>
                </a:solidFill>
              </a:rPr>
              <a:t>，</a:t>
            </a:r>
            <a:r>
              <a:rPr lang="en-US" altLang="zh-CN" b="1" dirty="0">
                <a:solidFill>
                  <a:schemeClr val="tx1"/>
                </a:solidFill>
              </a:rPr>
              <a:t>6</a:t>
            </a:r>
            <a:r>
              <a:rPr lang="zh-CN" altLang="zh-CN" b="1" dirty="0">
                <a:solidFill>
                  <a:schemeClr val="tx1"/>
                </a:solidFill>
              </a:rPr>
              <a:t>，</a:t>
            </a:r>
            <a:r>
              <a:rPr lang="en-US" altLang="zh-CN" b="1" dirty="0">
                <a:solidFill>
                  <a:schemeClr val="tx1"/>
                </a:solidFill>
              </a:rPr>
              <a:t>22</a:t>
            </a:r>
            <a:r>
              <a:rPr lang="zh-CN" altLang="zh-CN" b="1" dirty="0">
                <a:solidFill>
                  <a:schemeClr val="tx1"/>
                </a:solidFill>
              </a:rPr>
              <a:t>，</a:t>
            </a:r>
            <a:r>
              <a:rPr lang="en-US" altLang="zh-CN" b="1" dirty="0">
                <a:solidFill>
                  <a:schemeClr val="tx1"/>
                </a:solidFill>
              </a:rPr>
              <a:t>32, 16</a:t>
            </a:r>
            <a:r>
              <a:rPr lang="zh-CN" altLang="zh-CN" b="1" dirty="0">
                <a:solidFill>
                  <a:schemeClr val="tx1"/>
                </a:solidFill>
              </a:rPr>
              <a:t>，</a:t>
            </a:r>
            <a:r>
              <a:rPr lang="en-US" altLang="zh-CN" b="1" dirty="0">
                <a:solidFill>
                  <a:schemeClr val="tx1"/>
                </a:solidFill>
              </a:rPr>
              <a:t>15</a:t>
            </a:r>
            <a:r>
              <a:rPr lang="zh-CN" altLang="zh-CN" b="1" dirty="0">
                <a:solidFill>
                  <a:schemeClr val="tx1"/>
                </a:solidFill>
              </a:rPr>
              <a:t>，</a:t>
            </a:r>
            <a:r>
              <a:rPr lang="en-US" altLang="zh-CN" b="1" dirty="0">
                <a:solidFill>
                  <a:schemeClr val="tx1"/>
                </a:solidFill>
              </a:rPr>
              <a:t>30)</a:t>
            </a:r>
            <a:r>
              <a:rPr lang="zh-CN" altLang="zh-CN" b="1" dirty="0">
                <a:solidFill>
                  <a:schemeClr val="tx1"/>
                </a:solidFill>
              </a:rPr>
              <a:t>顺序，依次插入结点，构造一棵平衡二叉树。画出每个结点插入后的情况。</a:t>
            </a:r>
          </a:p>
          <a:p>
            <a:pPr algn="l"/>
            <a:r>
              <a:rPr lang="zh-CN" altLang="zh-CN" b="1" dirty="0">
                <a:solidFill>
                  <a:schemeClr val="tx1"/>
                </a:solidFill>
              </a:rPr>
              <a:t>。 </a:t>
            </a:r>
          </a:p>
        </p:txBody>
      </p:sp>
    </p:spTree>
    <p:extLst>
      <p:ext uri="{BB962C8B-B14F-4D97-AF65-F5344CB8AC3E}">
        <p14:creationId xmlns:p14="http://schemas.microsoft.com/office/powerpoint/2010/main" val="2488000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fontScale="92500" lnSpcReduction="20000"/>
          </a:bodyPr>
          <a:lstStyle/>
          <a:p>
            <a:pPr algn="l"/>
            <a:r>
              <a:rPr lang="zh-CN" altLang="zh-CN" b="1" dirty="0">
                <a:solidFill>
                  <a:schemeClr val="tx1"/>
                </a:solidFill>
              </a:rPr>
              <a:t>从一棵空树开始，按</a:t>
            </a:r>
            <a:r>
              <a:rPr lang="en-US" altLang="zh-CN" b="1" dirty="0">
                <a:solidFill>
                  <a:schemeClr val="tx1"/>
                </a:solidFill>
              </a:rPr>
              <a:t>(3</a:t>
            </a:r>
            <a:r>
              <a:rPr lang="zh-CN" altLang="en-US" b="1" dirty="0">
                <a:solidFill>
                  <a:schemeClr val="tx1"/>
                </a:solidFill>
              </a:rPr>
              <a:t>，</a:t>
            </a:r>
            <a:r>
              <a:rPr lang="en-US" altLang="zh-CN" b="1" dirty="0">
                <a:solidFill>
                  <a:schemeClr val="tx1"/>
                </a:solidFill>
              </a:rPr>
              <a:t>2</a:t>
            </a:r>
            <a:r>
              <a:rPr lang="zh-CN" altLang="en-US" b="1" dirty="0">
                <a:solidFill>
                  <a:schemeClr val="tx1"/>
                </a:solidFill>
              </a:rPr>
              <a:t>，</a:t>
            </a:r>
            <a:r>
              <a:rPr lang="en-US" altLang="zh-CN" b="1" dirty="0">
                <a:solidFill>
                  <a:schemeClr val="tx1"/>
                </a:solidFill>
              </a:rPr>
              <a:t>1</a:t>
            </a:r>
            <a:r>
              <a:rPr lang="zh-CN" altLang="en-US" b="1" dirty="0">
                <a:solidFill>
                  <a:schemeClr val="tx1"/>
                </a:solidFill>
              </a:rPr>
              <a:t>，</a:t>
            </a:r>
            <a:r>
              <a:rPr lang="en-US" altLang="zh-CN" b="1" dirty="0">
                <a:solidFill>
                  <a:schemeClr val="tx1"/>
                </a:solidFill>
              </a:rPr>
              <a:t>4</a:t>
            </a:r>
            <a:r>
              <a:rPr lang="zh-CN" altLang="en-US" b="1" dirty="0">
                <a:solidFill>
                  <a:schemeClr val="tx1"/>
                </a:solidFill>
              </a:rPr>
              <a:t>，</a:t>
            </a:r>
            <a:r>
              <a:rPr lang="en-US" altLang="zh-CN" b="1" dirty="0">
                <a:solidFill>
                  <a:schemeClr val="tx1"/>
                </a:solidFill>
              </a:rPr>
              <a:t>5</a:t>
            </a:r>
            <a:r>
              <a:rPr lang="zh-CN" altLang="en-US" b="1" dirty="0">
                <a:solidFill>
                  <a:schemeClr val="tx1"/>
                </a:solidFill>
              </a:rPr>
              <a:t>，</a:t>
            </a:r>
            <a:r>
              <a:rPr lang="en-US" altLang="zh-CN" b="1" dirty="0">
                <a:solidFill>
                  <a:schemeClr val="tx1"/>
                </a:solidFill>
              </a:rPr>
              <a:t>6</a:t>
            </a:r>
            <a:r>
              <a:rPr lang="zh-CN" altLang="en-US" b="1" dirty="0">
                <a:solidFill>
                  <a:schemeClr val="tx1"/>
                </a:solidFill>
              </a:rPr>
              <a:t>，</a:t>
            </a:r>
            <a:r>
              <a:rPr lang="en-US" altLang="zh-CN" b="1" dirty="0">
                <a:solidFill>
                  <a:schemeClr val="tx1"/>
                </a:solidFill>
              </a:rPr>
              <a:t>7</a:t>
            </a:r>
            <a:r>
              <a:rPr lang="zh-CN" altLang="en-US" b="1" dirty="0">
                <a:solidFill>
                  <a:schemeClr val="tx1"/>
                </a:solidFill>
              </a:rPr>
              <a:t>，</a:t>
            </a:r>
            <a:r>
              <a:rPr lang="en-US" altLang="zh-CN" b="1" dirty="0">
                <a:solidFill>
                  <a:schemeClr val="tx1"/>
                </a:solidFill>
              </a:rPr>
              <a:t>16</a:t>
            </a:r>
            <a:r>
              <a:rPr lang="zh-CN" altLang="en-US" b="1" dirty="0">
                <a:solidFill>
                  <a:schemeClr val="tx1"/>
                </a:solidFill>
              </a:rPr>
              <a:t>，</a:t>
            </a:r>
            <a:r>
              <a:rPr lang="en-US" altLang="zh-CN" b="1" dirty="0">
                <a:solidFill>
                  <a:schemeClr val="tx1"/>
                </a:solidFill>
              </a:rPr>
              <a:t>15</a:t>
            </a:r>
            <a:r>
              <a:rPr lang="zh-CN" altLang="en-US" b="1" dirty="0">
                <a:solidFill>
                  <a:schemeClr val="tx1"/>
                </a:solidFill>
              </a:rPr>
              <a:t>，</a:t>
            </a:r>
            <a:r>
              <a:rPr lang="en-US" altLang="zh-CN" b="1" dirty="0">
                <a:solidFill>
                  <a:schemeClr val="tx1"/>
                </a:solidFill>
              </a:rPr>
              <a:t>14</a:t>
            </a:r>
            <a:r>
              <a:rPr lang="zh-CN" altLang="en-US" b="1" dirty="0">
                <a:solidFill>
                  <a:schemeClr val="tx1"/>
                </a:solidFill>
              </a:rPr>
              <a:t>，</a:t>
            </a:r>
            <a:r>
              <a:rPr lang="en-US" altLang="zh-CN" b="1" dirty="0">
                <a:solidFill>
                  <a:schemeClr val="tx1"/>
                </a:solidFill>
              </a:rPr>
              <a:t>13</a:t>
            </a:r>
            <a:r>
              <a:rPr lang="zh-CN" altLang="en-US" b="1" dirty="0">
                <a:solidFill>
                  <a:schemeClr val="tx1"/>
                </a:solidFill>
              </a:rPr>
              <a:t>，</a:t>
            </a:r>
            <a:r>
              <a:rPr lang="en-US" altLang="zh-CN" b="1" dirty="0">
                <a:solidFill>
                  <a:schemeClr val="tx1"/>
                </a:solidFill>
              </a:rPr>
              <a:t>12</a:t>
            </a:r>
            <a:r>
              <a:rPr lang="zh-CN" altLang="en-US" b="1" dirty="0">
                <a:solidFill>
                  <a:schemeClr val="tx1"/>
                </a:solidFill>
              </a:rPr>
              <a:t>，</a:t>
            </a:r>
            <a:r>
              <a:rPr lang="en-US" altLang="zh-CN" b="1" dirty="0">
                <a:solidFill>
                  <a:schemeClr val="tx1"/>
                </a:solidFill>
              </a:rPr>
              <a:t>10</a:t>
            </a:r>
            <a:r>
              <a:rPr lang="zh-CN" altLang="en-US" b="1" dirty="0">
                <a:solidFill>
                  <a:schemeClr val="tx1"/>
                </a:solidFill>
              </a:rPr>
              <a:t>，</a:t>
            </a:r>
            <a:r>
              <a:rPr lang="en-US" altLang="zh-CN" b="1" dirty="0">
                <a:solidFill>
                  <a:schemeClr val="tx1"/>
                </a:solidFill>
              </a:rPr>
              <a:t>8</a:t>
            </a:r>
            <a:r>
              <a:rPr lang="zh-CN" altLang="en-US" b="1" dirty="0">
                <a:solidFill>
                  <a:schemeClr val="tx1"/>
                </a:solidFill>
              </a:rPr>
              <a:t>，</a:t>
            </a:r>
            <a:r>
              <a:rPr lang="en-US" altLang="zh-CN" b="1">
                <a:solidFill>
                  <a:schemeClr val="tx1"/>
                </a:solidFill>
              </a:rPr>
              <a:t>9)</a:t>
            </a:r>
            <a:r>
              <a:rPr lang="zh-CN" altLang="zh-CN" b="1" dirty="0">
                <a:solidFill>
                  <a:schemeClr val="tx1"/>
                </a:solidFill>
              </a:rPr>
              <a:t>顺序，依次插入结点，构造一棵平衡二叉树。画出每个结点插入后的情况。</a:t>
            </a:r>
          </a:p>
          <a:p>
            <a:pPr algn="l"/>
            <a:r>
              <a:rPr lang="zh-CN" altLang="zh-CN" b="1" dirty="0">
                <a:solidFill>
                  <a:schemeClr val="tx1"/>
                </a:solidFill>
              </a:rPr>
              <a:t>。 </a:t>
            </a:r>
          </a:p>
        </p:txBody>
      </p:sp>
    </p:spTree>
    <p:extLst>
      <p:ext uri="{BB962C8B-B14F-4D97-AF65-F5344CB8AC3E}">
        <p14:creationId xmlns:p14="http://schemas.microsoft.com/office/powerpoint/2010/main" val="2173579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AB13EEE-1003-7E84-EDCC-EC7410151054}"/>
              </a:ext>
            </a:extLst>
          </p:cNvPr>
          <p:cNvSpPr>
            <a:spLocks noChangeArrowheads="1"/>
          </p:cNvSpPr>
          <p:nvPr/>
        </p:nvSpPr>
        <p:spPr bwMode="auto">
          <a:xfrm>
            <a:off x="323528" y="476672"/>
            <a:ext cx="8496944" cy="55399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小 A 的学校要开一个座谈会，老师派小 A 去找一些同学做调查，看看同学们都喜欢吃那些水果。小 A 让每个同学写出自己想吃的书的水果名称。当然有一些水果会有很多同学都喜欢，这样就会收集到很多重复的水果名称。小 A 需要去掉其中重复的，即每个水果名只出现一次。简单起见，每种水果用一个英文字母表示。</a:t>
            </a:r>
            <a:endParaRPr kumimoji="0" lang="zh-CN" altLang="zh-CN"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编写一个程序完成此应用，测试用例：</a:t>
            </a:r>
            <a:endParaRPr kumimoji="0" lang="zh-CN" altLang="zh-CN" sz="2400" b="0" i="0" u="none" strike="noStrike" cap="none" normalizeH="0" baseline="0" dirty="0">
              <a:ln>
                <a:noFill/>
              </a:ln>
              <a:solidFill>
                <a:srgbClr val="333333"/>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zh-CN" altLang="zh-CN" sz="2400" b="0" i="0" u="none" strike="noStrike" cap="none" normalizeH="0" baseline="0" dirty="0">
                <a:ln>
                  <a:noFill/>
                </a:ln>
                <a:solidFill>
                  <a:srgbClr val="660066"/>
                </a:solidFill>
                <a:effectLst/>
                <a:latin typeface="Consolas" panose="020B0609020204030204" pitchFamily="49" charset="0"/>
              </a:rPr>
              <a:t>Input</a:t>
            </a:r>
            <a:r>
              <a:rPr kumimoji="0" lang="zh-CN" altLang="zh-CN" sz="2400" b="0" i="0" u="none" strike="noStrike" cap="none" normalizeH="0" baseline="0" dirty="0">
                <a:ln>
                  <a:noFill/>
                </a:ln>
                <a:solidFill>
                  <a:srgbClr val="6666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 p o k p a a w $</a:t>
            </a:r>
            <a:endParaRPr kumimoji="0" lang="zh-CN" altLang="zh-CN" sz="2400" b="0" i="0" u="none" strike="noStrike" cap="none" normalizeH="0" baseline="0" dirty="0">
              <a:ln>
                <a:noFill/>
              </a:ln>
              <a:solidFill>
                <a:srgbClr val="333333"/>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zh-CN" altLang="zh-CN" sz="2400" b="0" i="0" u="none" strike="noStrike" cap="none" normalizeH="0" baseline="0" dirty="0">
                <a:ln>
                  <a:noFill/>
                </a:ln>
                <a:solidFill>
                  <a:srgbClr val="660066"/>
                </a:solidFill>
                <a:effectLst/>
                <a:latin typeface="Consolas" panose="020B0609020204030204" pitchFamily="49" charset="0"/>
              </a:rPr>
              <a:t>Output</a:t>
            </a:r>
            <a:r>
              <a:rPr kumimoji="0" lang="zh-CN" altLang="zh-CN" sz="2400" b="0" i="0" u="none" strike="noStrike" cap="none" normalizeH="0" baseline="0" dirty="0">
                <a:ln>
                  <a:noFill/>
                </a:ln>
                <a:solidFill>
                  <a:srgbClr val="6666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 p o k w</a:t>
            </a:r>
            <a:endParaRPr kumimoji="0" lang="zh-CN" altLang="zh-CN" sz="2400" b="0" i="0" u="none" strike="noStrike" cap="none" normalizeH="0" baseline="0" dirty="0">
              <a:ln>
                <a:noFill/>
              </a:ln>
              <a:solidFill>
                <a:srgbClr val="333333"/>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zh-CN" altLang="zh-CN" sz="2400" b="0" i="0" u="none" strike="noStrike" cap="none" normalizeH="0" baseline="0" dirty="0">
                <a:ln>
                  <a:noFill/>
                </a:ln>
                <a:solidFill>
                  <a:srgbClr val="660066"/>
                </a:solidFill>
                <a:effectLst/>
                <a:latin typeface="Consolas" panose="020B0609020204030204" pitchFamily="49" charset="0"/>
              </a:rPr>
              <a:t>Input</a:t>
            </a:r>
            <a:r>
              <a:rPr kumimoji="0" lang="zh-CN" altLang="zh-CN" sz="2400" b="0" i="0" u="none" strike="noStrike" cap="none" normalizeH="0" baseline="0" dirty="0">
                <a:ln>
                  <a:noFill/>
                </a:ln>
                <a:solidFill>
                  <a:srgbClr val="6666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 a a b b b b b $</a:t>
            </a:r>
            <a:endParaRPr kumimoji="0" lang="zh-CN" altLang="zh-CN" sz="2400" b="0" i="0" u="none" strike="noStrike" cap="none" normalizeH="0" baseline="0" dirty="0">
              <a:ln>
                <a:noFill/>
              </a:ln>
              <a:solidFill>
                <a:srgbClr val="333333"/>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zh-CN" altLang="zh-CN" sz="2400" b="0" i="0" u="none" strike="noStrike" cap="none" normalizeH="0" baseline="0" dirty="0">
                <a:ln>
                  <a:noFill/>
                </a:ln>
                <a:solidFill>
                  <a:srgbClr val="660066"/>
                </a:solidFill>
                <a:effectLst/>
                <a:latin typeface="Consolas" panose="020B0609020204030204" pitchFamily="49" charset="0"/>
              </a:rPr>
              <a:t>Output</a:t>
            </a:r>
            <a:r>
              <a:rPr kumimoji="0" lang="zh-CN" altLang="zh-CN" sz="2400" b="0" i="0" u="none" strike="noStrike" cap="none" normalizeH="0" baseline="0" dirty="0">
                <a:ln>
                  <a:noFill/>
                </a:ln>
                <a:solidFill>
                  <a:srgbClr val="6666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 b</a:t>
            </a:r>
            <a:endParaRPr kumimoji="0" lang="zh-CN" altLang="zh-CN" sz="2400" b="0" i="0" u="none" strike="noStrike" cap="none" normalizeH="0" baseline="0" dirty="0">
              <a:ln>
                <a:noFill/>
              </a:ln>
              <a:solidFill>
                <a:srgbClr val="333333"/>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数据用顺序表存储，每个数据元素是一个字符，部分代码已完成，其余部分要求分两步完成：</a:t>
            </a:r>
            <a:endParaRPr kumimoji="0" lang="zh-CN" altLang="zh-CN"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（1）编写一个打印线性表的函数；</a:t>
            </a:r>
            <a:endParaRPr kumimoji="0" lang="zh-CN" altLang="zh-CN"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（2）编写一个去重函数；</a:t>
            </a:r>
            <a:endParaRPr kumimoji="0" lang="zh-CN"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5092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0220B079-3678-F866-7CB7-2E976DF146E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二叉排序树</a:t>
            </a:r>
          </a:p>
        </p:txBody>
      </p:sp>
      <p:sp>
        <p:nvSpPr>
          <p:cNvPr id="40963" name="矩形 5">
            <a:extLst>
              <a:ext uri="{FF2B5EF4-FFF2-40B4-BE49-F238E27FC236}">
                <a16:creationId xmlns:a16="http://schemas.microsoft.com/office/drawing/2014/main" id="{A2E12369-B82C-887C-7FF5-BD41F692259D}"/>
              </a:ext>
            </a:extLst>
          </p:cNvPr>
          <p:cNvSpPr>
            <a:spLocks noChangeArrowheads="1"/>
          </p:cNvSpPr>
          <p:nvPr/>
        </p:nvSpPr>
        <p:spPr bwMode="auto">
          <a:xfrm>
            <a:off x="-150813" y="633413"/>
            <a:ext cx="9144001"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按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遍历二叉排序树可得到一个有序序列</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前序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中序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后序</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D.</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层序</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对于下列关键字序列，不能构成二叉排序树的一条查找路径的是</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95, 22, 91, 24, 94, 71      B. 92, 20, 91, 34, 88, 35</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21, 89, 77, 29, 36, 38      D. 12, 25, 71, 689, 33, 34</a:t>
            </a:r>
          </a:p>
        </p:txBody>
      </p:sp>
      <p:sp>
        <p:nvSpPr>
          <p:cNvPr id="3" name="文本框 2">
            <a:extLst>
              <a:ext uri="{FF2B5EF4-FFF2-40B4-BE49-F238E27FC236}">
                <a16:creationId xmlns:a16="http://schemas.microsoft.com/office/drawing/2014/main" id="{953C7037-7118-FEC0-DAE4-7FB0EADDB528}"/>
              </a:ext>
            </a:extLst>
          </p:cNvPr>
          <p:cNvSpPr txBox="1"/>
          <p:nvPr/>
        </p:nvSpPr>
        <p:spPr>
          <a:xfrm>
            <a:off x="650874" y="4365104"/>
            <a:ext cx="7665541" cy="707886"/>
          </a:xfrm>
          <a:prstGeom prst="rect">
            <a:avLst/>
          </a:prstGeom>
          <a:noFill/>
        </p:spPr>
        <p:txBody>
          <a:bodyPr wrap="square">
            <a:spAutoFit/>
          </a:bodyPr>
          <a:lstStyle/>
          <a:p>
            <a:r>
              <a:rPr lang="zh-CN" altLang="en-US" sz="2000" b="1" i="0" dirty="0">
                <a:solidFill>
                  <a:srgbClr val="FF0000"/>
                </a:solidFill>
                <a:effectLst/>
                <a:latin typeface="PingFang SC"/>
              </a:rPr>
              <a:t>最佳二叉查找树，即平均查找长度最短的二叉查找树</a:t>
            </a:r>
            <a:r>
              <a:rPr lang="en-US" altLang="zh-CN" sz="2000" b="1" i="0" dirty="0">
                <a:solidFill>
                  <a:srgbClr val="FF0000"/>
                </a:solidFill>
                <a:effectLst/>
                <a:latin typeface="PingFang SC"/>
              </a:rPr>
              <a:t>.</a:t>
            </a:r>
            <a:r>
              <a:rPr lang="zh-CN" altLang="en-US" sz="2000" b="1" i="0" dirty="0">
                <a:solidFill>
                  <a:srgbClr val="FF0000"/>
                </a:solidFill>
                <a:effectLst/>
                <a:latin typeface="PingFang SC"/>
              </a:rPr>
              <a:t>它的结点构成上的特点是：除了最下一层可以不满外，其他各层都是充满了的。</a:t>
            </a:r>
            <a:endParaRPr lang="zh-CN" altLang="en-US" sz="2000" b="1" dirty="0">
              <a:solidFill>
                <a:srgbClr val="FF0000"/>
              </a:solidFill>
            </a:endParaRP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9811E18D-C952-EED1-717E-8476B4B45175}"/>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a:solidFill>
                  <a:schemeClr val="bg1"/>
                </a:solidFill>
              </a:rPr>
              <a:t>最小生成树</a:t>
            </a:r>
            <a:endPar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195" name="矩形 5">
            <a:extLst>
              <a:ext uri="{FF2B5EF4-FFF2-40B4-BE49-F238E27FC236}">
                <a16:creationId xmlns:a16="http://schemas.microsoft.com/office/drawing/2014/main" id="{1AC52D13-7B9A-CC96-19D4-D987FD844E9E}"/>
              </a:ext>
            </a:extLst>
          </p:cNvPr>
          <p:cNvSpPr>
            <a:spLocks noChangeArrowheads="1"/>
          </p:cNvSpPr>
          <p:nvPr/>
        </p:nvSpPr>
        <p:spPr bwMode="auto">
          <a:xfrm>
            <a:off x="-150813" y="633413"/>
            <a:ext cx="9144001"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196" name="图片 2">
            <a:extLst>
              <a:ext uri="{FF2B5EF4-FFF2-40B4-BE49-F238E27FC236}">
                <a16:creationId xmlns:a16="http://schemas.microsoft.com/office/drawing/2014/main" id="{115D4A38-6B99-5EDA-3A02-66D3C93AD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08050"/>
            <a:ext cx="78851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4">
            <a:extLst>
              <a:ext uri="{FF2B5EF4-FFF2-40B4-BE49-F238E27FC236}">
                <a16:creationId xmlns:a16="http://schemas.microsoft.com/office/drawing/2014/main" id="{46E1CA45-CBE7-B6F8-F450-BCC1D5838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616075"/>
            <a:ext cx="6265862"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67ADAAB9-CE96-8200-3FB9-D07603279EE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3315" name="文本框 2">
            <a:extLst>
              <a:ext uri="{FF2B5EF4-FFF2-40B4-BE49-F238E27FC236}">
                <a16:creationId xmlns:a16="http://schemas.microsoft.com/office/drawing/2014/main" id="{7D0CB764-ECF4-B149-2E43-87087AA52D3C}"/>
              </a:ext>
            </a:extLst>
          </p:cNvPr>
          <p:cNvSpPr txBox="1">
            <a:spLocks noChangeArrowheads="1"/>
          </p:cNvSpPr>
          <p:nvPr/>
        </p:nvSpPr>
        <p:spPr bwMode="auto">
          <a:xfrm>
            <a:off x="179388" y="765175"/>
            <a:ext cx="8569325" cy="580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500"/>
              </a:lnSpc>
              <a:spcBef>
                <a:spcPts val="600"/>
              </a:spcBef>
              <a:spcAft>
                <a:spcPts val="600"/>
              </a:spcAft>
            </a:pPr>
            <a:r>
              <a:rPr lang="en-US" altLang="zh-CN" sz="2000">
                <a:latin typeface="宋体" panose="02010600030101010101" pitchFamily="2" charset="-122"/>
                <a:ea typeface="微软雅黑" panose="020B0503020204020204" pitchFamily="34" charset="-122"/>
                <a:cs typeface="宋体" panose="02010600030101010101" pitchFamily="2" charset="-122"/>
              </a:rPr>
              <a:t>6.</a:t>
            </a:r>
            <a:r>
              <a:rPr lang="zh-CN" altLang="zh-CN" sz="2000">
                <a:latin typeface="宋体" panose="02010600030101010101" pitchFamily="2" charset="-122"/>
                <a:ea typeface="微软雅黑" panose="020B0503020204020204" pitchFamily="34" charset="-122"/>
                <a:cs typeface="宋体" panose="02010600030101010101" pitchFamily="2" charset="-122"/>
              </a:rPr>
              <a:t>下面算法的功能是：若一个顺序表</a:t>
            </a:r>
            <a:r>
              <a:rPr lang="en-US" altLang="zh-CN" sz="2000">
                <a:latin typeface="宋体" panose="02010600030101010101" pitchFamily="2" charset="-122"/>
                <a:ea typeface="微软雅黑" panose="020B0503020204020204" pitchFamily="34" charset="-122"/>
                <a:cs typeface="宋体" panose="02010600030101010101" pitchFamily="2" charset="-122"/>
              </a:rPr>
              <a:t> L </a:t>
            </a:r>
            <a:r>
              <a:rPr lang="zh-CN" altLang="zh-CN" sz="2000">
                <a:latin typeface="宋体" panose="02010600030101010101" pitchFamily="2" charset="-122"/>
                <a:ea typeface="微软雅黑" panose="020B0503020204020204" pitchFamily="34" charset="-122"/>
                <a:cs typeface="宋体" panose="02010600030101010101" pitchFamily="2" charset="-122"/>
              </a:rPr>
              <a:t>中所有元素为整数，算法调整该顺序表，使其中所有小于零的元素放在所有大于等于零的元素的前面。请在空白处填入正确的语句。</a:t>
            </a:r>
            <a:r>
              <a:rPr lang="zh-CN" altLang="en-US" sz="2000">
                <a:latin typeface="宋体" panose="02010600030101010101" pitchFamily="2" charset="-122"/>
                <a:ea typeface="微软雅黑" panose="020B0503020204020204" pitchFamily="34" charset="-122"/>
                <a:cs typeface="宋体" panose="02010600030101010101" pitchFamily="2" charset="-122"/>
              </a:rPr>
              <a:t>（</a:t>
            </a:r>
            <a:r>
              <a:rPr lang="en-US" altLang="zh-CN" sz="2000">
                <a:latin typeface="宋体" panose="02010600030101010101" pitchFamily="2" charset="-122"/>
                <a:ea typeface="微软雅黑" panose="020B0503020204020204" pitchFamily="34" charset="-122"/>
                <a:cs typeface="宋体" panose="02010600030101010101" pitchFamily="2" charset="-122"/>
              </a:rPr>
              <a:t>10</a:t>
            </a:r>
            <a:r>
              <a:rPr lang="zh-CN" altLang="en-US" sz="2000">
                <a:latin typeface="宋体" panose="02010600030101010101" pitchFamily="2" charset="-122"/>
                <a:ea typeface="微软雅黑" panose="020B0503020204020204" pitchFamily="34" charset="-122"/>
                <a:cs typeface="宋体" panose="02010600030101010101" pitchFamily="2" charset="-122"/>
              </a:rPr>
              <a:t>分）</a:t>
            </a:r>
            <a:endParaRPr lang="zh-CN" altLang="zh-CN" sz="20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void fun(SqList *&amp;L)</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int i = 0, j = ______</a:t>
            </a:r>
            <a:r>
              <a:rPr lang="zh-CN" altLang="zh-CN">
                <a:latin typeface="宋体" panose="02010600030101010101" pitchFamily="2" charset="-122"/>
                <a:ea typeface="微软雅黑" panose="020B0503020204020204" pitchFamily="34" charset="-122"/>
                <a:cs typeface="宋体" panose="02010600030101010101" pitchFamily="2" charset="-122"/>
              </a:rPr>
              <a:t>①</a:t>
            </a:r>
            <a:r>
              <a:rPr lang="en-US" altLang="zh-CN">
                <a:latin typeface="宋体" panose="02010600030101010101" pitchFamily="2" charset="-122"/>
                <a:ea typeface="微软雅黑" panose="020B0503020204020204" pitchFamily="34" charset="-122"/>
                <a:cs typeface="宋体" panose="02010600030101010101" pitchFamily="2" charset="-122"/>
              </a:rPr>
              <a:t>_________;</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while(________</a:t>
            </a:r>
            <a:r>
              <a:rPr lang="zh-CN" altLang="zh-CN">
                <a:latin typeface="宋体" panose="02010600030101010101" pitchFamily="2" charset="-122"/>
                <a:ea typeface="微软雅黑" panose="020B0503020204020204" pitchFamily="34" charset="-122"/>
                <a:cs typeface="宋体" panose="02010600030101010101" pitchFamily="2" charset="-122"/>
              </a:rPr>
              <a:t>②</a:t>
            </a:r>
            <a:r>
              <a:rPr lang="en-US" altLang="zh-CN">
                <a:latin typeface="宋体" panose="02010600030101010101" pitchFamily="2" charset="-122"/>
                <a:ea typeface="微软雅黑" panose="020B0503020204020204" pitchFamily="34" charset="-122"/>
                <a:cs typeface="宋体" panose="02010600030101010101" pitchFamily="2" charset="-122"/>
              </a:rPr>
              <a:t>________) {</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while(L-&gt;elem[i] &lt; 0)</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_____</a:t>
            </a:r>
            <a:r>
              <a:rPr lang="zh-CN" altLang="zh-CN">
                <a:latin typeface="宋体" panose="02010600030101010101" pitchFamily="2" charset="-122"/>
                <a:ea typeface="微软雅黑" panose="020B0503020204020204" pitchFamily="34" charset="-122"/>
                <a:cs typeface="宋体" panose="02010600030101010101" pitchFamily="2" charset="-122"/>
              </a:rPr>
              <a:t>③</a:t>
            </a:r>
            <a:r>
              <a:rPr lang="en-US" altLang="zh-CN">
                <a:latin typeface="宋体" panose="02010600030101010101" pitchFamily="2" charset="-122"/>
                <a:ea typeface="微软雅黑" panose="020B0503020204020204" pitchFamily="34" charset="-122"/>
                <a:cs typeface="宋体" panose="02010600030101010101" pitchFamily="2" charset="-122"/>
              </a:rPr>
              <a:t>_________;</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while(L-&gt;elem[j] &gt;= 0)</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______</a:t>
            </a:r>
            <a:r>
              <a:rPr lang="zh-CN" altLang="zh-CN">
                <a:latin typeface="宋体" panose="02010600030101010101" pitchFamily="2" charset="-122"/>
                <a:ea typeface="微软雅黑" panose="020B0503020204020204" pitchFamily="34" charset="-122"/>
                <a:cs typeface="宋体" panose="02010600030101010101" pitchFamily="2" charset="-122"/>
              </a:rPr>
              <a:t>④</a:t>
            </a:r>
            <a:r>
              <a:rPr lang="en-US" altLang="zh-CN">
                <a:latin typeface="宋体" panose="02010600030101010101" pitchFamily="2" charset="-122"/>
                <a:ea typeface="微软雅黑" panose="020B0503020204020204" pitchFamily="34" charset="-122"/>
                <a:cs typeface="宋体" panose="02010600030101010101" pitchFamily="2" charset="-122"/>
              </a:rPr>
              <a:t>__________;</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if(______</a:t>
            </a:r>
            <a:r>
              <a:rPr lang="zh-CN" altLang="zh-CN">
                <a:latin typeface="宋体" panose="02010600030101010101" pitchFamily="2" charset="-122"/>
                <a:ea typeface="微软雅黑" panose="020B0503020204020204" pitchFamily="34" charset="-122"/>
                <a:cs typeface="宋体" panose="02010600030101010101" pitchFamily="2" charset="-122"/>
              </a:rPr>
              <a:t>⑤</a:t>
            </a:r>
            <a:r>
              <a:rPr lang="en-US" altLang="zh-CN">
                <a:latin typeface="宋体" panose="02010600030101010101" pitchFamily="2" charset="-122"/>
                <a:ea typeface="微软雅黑" panose="020B0503020204020204" pitchFamily="34" charset="-122"/>
                <a:cs typeface="宋体" panose="02010600030101010101" pitchFamily="2" charset="-122"/>
              </a:rPr>
              <a:t>_______)                        </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swap(L-&gt;elem[i], L-&gt;elem[j]);//</a:t>
            </a:r>
            <a:r>
              <a:rPr lang="zh-CN" altLang="en-US">
                <a:latin typeface="微软雅黑" panose="020B0503020204020204" pitchFamily="34" charset="-122"/>
                <a:ea typeface="微软雅黑" panose="020B0503020204020204" pitchFamily="34" charset="-122"/>
                <a:cs typeface="宋体" panose="02010600030101010101" pitchFamily="2" charset="-122"/>
              </a:rPr>
              <a:t>该函数实现两个参数值的互换</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    }</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a:p>
            <a:pPr>
              <a:lnSpc>
                <a:spcPts val="1463"/>
              </a:lnSpc>
              <a:spcBef>
                <a:spcPts val="750"/>
              </a:spcBef>
              <a:spcAft>
                <a:spcPts val="750"/>
              </a:spcAft>
            </a:pPr>
            <a:r>
              <a:rPr lang="en-US" altLang="zh-CN">
                <a:latin typeface="微软雅黑" panose="020B0503020204020204" pitchFamily="34" charset="-122"/>
                <a:ea typeface="微软雅黑" panose="020B0503020204020204" pitchFamily="34" charset="-122"/>
                <a:cs typeface="宋体" panose="02010600030101010101" pitchFamily="2" charset="-122"/>
              </a:rPr>
              <a:t>}</a:t>
            </a:r>
            <a:endParaRPr lang="zh-CN" altLang="zh-CN" sz="2400">
              <a:latin typeface="宋体" panose="02010600030101010101" pitchFamily="2" charset="-122"/>
              <a:ea typeface="微软雅黑" panose="020B0503020204020204" pitchFamily="34" charset="-122"/>
              <a:cs typeface="宋体" panose="02010600030101010101" pitchFamily="2" charset="-122"/>
            </a:endParaRP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0220B079-3678-F866-7CB7-2E976DF146E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二叉排序树</a:t>
            </a:r>
          </a:p>
        </p:txBody>
      </p:sp>
      <p:sp>
        <p:nvSpPr>
          <p:cNvPr id="3" name="文本框 2">
            <a:extLst>
              <a:ext uri="{FF2B5EF4-FFF2-40B4-BE49-F238E27FC236}">
                <a16:creationId xmlns:a16="http://schemas.microsoft.com/office/drawing/2014/main" id="{953C7037-7118-FEC0-DAE4-7FB0EADDB528}"/>
              </a:ext>
            </a:extLst>
          </p:cNvPr>
          <p:cNvSpPr txBox="1"/>
          <p:nvPr/>
        </p:nvSpPr>
        <p:spPr>
          <a:xfrm>
            <a:off x="467544" y="692696"/>
            <a:ext cx="7665541" cy="1938992"/>
          </a:xfrm>
          <a:prstGeom prst="rect">
            <a:avLst/>
          </a:prstGeom>
          <a:noFill/>
        </p:spPr>
        <p:txBody>
          <a:bodyPr wrap="square">
            <a:spAutoFit/>
          </a:bodyPr>
          <a:lstStyle/>
          <a:p>
            <a:r>
              <a:rPr lang="zh-CN" altLang="en-US" sz="2400" b="1" i="0" dirty="0">
                <a:solidFill>
                  <a:srgbClr val="0070C0"/>
                </a:solidFill>
                <a:effectLst/>
                <a:latin typeface="PingFang SC"/>
              </a:rPr>
              <a:t>最佳二叉查找树的构造</a:t>
            </a:r>
            <a:endParaRPr lang="en-US" altLang="zh-CN" sz="2400" b="1" i="0" dirty="0">
              <a:solidFill>
                <a:srgbClr val="0070C0"/>
              </a:solidFill>
              <a:effectLst/>
              <a:latin typeface="PingFang SC"/>
            </a:endParaRPr>
          </a:p>
          <a:p>
            <a:r>
              <a:rPr lang="en-US" altLang="zh-CN" sz="2400" b="1" dirty="0">
                <a:latin typeface="PingFang SC"/>
              </a:rPr>
              <a:t>1.</a:t>
            </a:r>
            <a:r>
              <a:rPr lang="zh-CN" altLang="en-US" sz="2400" b="1" dirty="0">
                <a:latin typeface="PingFang SC"/>
              </a:rPr>
              <a:t>先将关键码排序</a:t>
            </a:r>
            <a:endParaRPr lang="en-US" altLang="zh-CN" sz="2400" b="1" dirty="0">
              <a:latin typeface="PingFang SC"/>
            </a:endParaRPr>
          </a:p>
          <a:p>
            <a:r>
              <a:rPr lang="en-US" altLang="zh-CN" sz="2400" b="1" i="0" dirty="0">
                <a:effectLst/>
                <a:latin typeface="PingFang SC"/>
              </a:rPr>
              <a:t>2.</a:t>
            </a:r>
            <a:r>
              <a:rPr lang="zh-CN" altLang="en-US" sz="2400" b="1" i="0" dirty="0">
                <a:effectLst/>
                <a:latin typeface="PingFang SC"/>
              </a:rPr>
              <a:t>对每个关键码按二分法检索，将检索中遇到的还未在二叉</a:t>
            </a:r>
            <a:r>
              <a:rPr lang="zh-CN" altLang="en-US" sz="2400" b="1" dirty="0">
                <a:latin typeface="PingFang SC"/>
              </a:rPr>
              <a:t>排序树中的关键码插入到二叉排序树中</a:t>
            </a:r>
            <a:endParaRPr lang="en-US" altLang="zh-CN" sz="2400" b="1" i="0" dirty="0">
              <a:effectLst/>
              <a:latin typeface="PingFang SC"/>
            </a:endParaRPr>
          </a:p>
          <a:p>
            <a:endParaRPr lang="zh-CN" altLang="en-US" sz="2400" b="1" dirty="0">
              <a:solidFill>
                <a:srgbClr val="0070C0"/>
              </a:solidFill>
            </a:endParaRPr>
          </a:p>
        </p:txBody>
      </p:sp>
      <p:sp>
        <p:nvSpPr>
          <p:cNvPr id="2" name="文本框 1">
            <a:extLst>
              <a:ext uri="{FF2B5EF4-FFF2-40B4-BE49-F238E27FC236}">
                <a16:creationId xmlns:a16="http://schemas.microsoft.com/office/drawing/2014/main" id="{BA972B88-6C19-96C6-02ED-3EE11FD4F468}"/>
              </a:ext>
            </a:extLst>
          </p:cNvPr>
          <p:cNvSpPr txBox="1"/>
          <p:nvPr/>
        </p:nvSpPr>
        <p:spPr>
          <a:xfrm>
            <a:off x="467544" y="2306736"/>
            <a:ext cx="7665541" cy="461665"/>
          </a:xfrm>
          <a:prstGeom prst="rect">
            <a:avLst/>
          </a:prstGeom>
          <a:noFill/>
        </p:spPr>
        <p:txBody>
          <a:bodyPr wrap="square">
            <a:spAutoFit/>
          </a:bodyPr>
          <a:lstStyle/>
          <a:p>
            <a:r>
              <a:rPr lang="zh-CN" altLang="en-US" sz="2400" b="1" i="0" dirty="0">
                <a:effectLst/>
                <a:latin typeface="PingFang SC"/>
              </a:rPr>
              <a:t>举例：</a:t>
            </a:r>
            <a:r>
              <a:rPr lang="en-US" altLang="zh-CN" sz="2400" b="1" i="0" dirty="0">
                <a:effectLst/>
                <a:latin typeface="PingFang SC"/>
              </a:rPr>
              <a:t>K={5</a:t>
            </a:r>
            <a:r>
              <a:rPr lang="en-US" altLang="zh-CN" sz="2400" b="1" dirty="0">
                <a:latin typeface="PingFang SC"/>
              </a:rPr>
              <a:t>,10,18,25,27,41,52,73,99</a:t>
            </a:r>
            <a:r>
              <a:rPr lang="en-US" altLang="zh-CN" sz="2400" b="1" i="0" dirty="0">
                <a:effectLst/>
                <a:latin typeface="PingFang SC"/>
              </a:rPr>
              <a:t>}</a:t>
            </a:r>
            <a:endParaRPr lang="zh-CN" altLang="en-US" sz="2400" b="1" dirty="0"/>
          </a:p>
        </p:txBody>
      </p:sp>
    </p:spTree>
    <p:extLst>
      <p:ext uri="{BB962C8B-B14F-4D97-AF65-F5344CB8AC3E}">
        <p14:creationId xmlns:p14="http://schemas.microsoft.com/office/powerpoint/2010/main" val="2389258445"/>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DB303F1-EBB4-C78E-1E95-9FE702192F6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二叉排序树</a:t>
            </a:r>
          </a:p>
        </p:txBody>
      </p:sp>
      <p:pic>
        <p:nvPicPr>
          <p:cNvPr id="43011" name="图片 2">
            <a:extLst>
              <a:ext uri="{FF2B5EF4-FFF2-40B4-BE49-F238E27FC236}">
                <a16:creationId xmlns:a16="http://schemas.microsoft.com/office/drawing/2014/main" id="{7675F216-FEEF-D3A2-03C8-20D5D70B9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482725"/>
            <a:ext cx="64658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4">
            <a:extLst>
              <a:ext uri="{FF2B5EF4-FFF2-40B4-BE49-F238E27FC236}">
                <a16:creationId xmlns:a16="http://schemas.microsoft.com/office/drawing/2014/main" id="{A367C5FD-4E29-BB2A-AB14-C8C7F4063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2417763"/>
            <a:ext cx="78755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5328592"/>
          </a:xfrm>
        </p:spPr>
        <p:txBody>
          <a:bodyPr>
            <a:normAutofit/>
          </a:bodyPr>
          <a:lstStyle/>
          <a:p>
            <a:pPr algn="l"/>
            <a:r>
              <a:rPr lang="zh-CN" altLang="en-US" b="1" dirty="0">
                <a:solidFill>
                  <a:schemeClr val="accent6">
                    <a:lumMod val="50000"/>
                  </a:schemeClr>
                </a:solidFill>
              </a:rPr>
              <a:t>平衡二叉树：</a:t>
            </a:r>
            <a:endParaRPr lang="en-US" altLang="zh-CN" b="1" dirty="0">
              <a:solidFill>
                <a:schemeClr val="accent6">
                  <a:lumMod val="50000"/>
                </a:schemeClr>
              </a:solidFill>
            </a:endParaRPr>
          </a:p>
          <a:p>
            <a:pPr algn="l"/>
            <a:r>
              <a:rPr lang="en-US" altLang="zh-CN" b="1" dirty="0">
                <a:solidFill>
                  <a:schemeClr val="accent6">
                    <a:lumMod val="50000"/>
                  </a:schemeClr>
                </a:solidFill>
              </a:rPr>
              <a:t> </a:t>
            </a:r>
            <a:r>
              <a:rPr lang="zh-CN" altLang="en-US" b="1" dirty="0">
                <a:solidFill>
                  <a:schemeClr val="tx1"/>
                </a:solidFill>
              </a:rPr>
              <a:t>平衡因子：结点的左右子树高度差</a:t>
            </a:r>
            <a:endParaRPr lang="en-US" altLang="zh-CN" b="1" dirty="0">
              <a:solidFill>
                <a:schemeClr val="tx1"/>
              </a:solidFill>
            </a:endParaRPr>
          </a:p>
          <a:p>
            <a:pPr algn="l"/>
            <a:r>
              <a:rPr lang="zh-CN" altLang="en-US" b="1" dirty="0">
                <a:solidFill>
                  <a:schemeClr val="tx1"/>
                </a:solidFill>
              </a:rPr>
              <a:t>平衡二叉树：二叉树中各结点平衡因子绝对值不超过</a:t>
            </a:r>
            <a:r>
              <a:rPr lang="en-US" altLang="zh-CN" b="1" dirty="0">
                <a:solidFill>
                  <a:schemeClr val="tx1"/>
                </a:solidFill>
              </a:rPr>
              <a:t>1</a:t>
            </a:r>
            <a:r>
              <a:rPr lang="zh-CN" altLang="en-US" b="1" dirty="0">
                <a:solidFill>
                  <a:schemeClr val="tx1"/>
                </a:solidFill>
              </a:rPr>
              <a:t>的二叉排序树</a:t>
            </a:r>
            <a:endParaRPr lang="en-US" altLang="zh-CN" b="1" dirty="0">
              <a:solidFill>
                <a:schemeClr val="tx1"/>
              </a:solidFill>
            </a:endParaRPr>
          </a:p>
          <a:p>
            <a:pPr algn="l"/>
            <a:r>
              <a:rPr lang="zh-CN" altLang="zh-CN" b="1" dirty="0">
                <a:solidFill>
                  <a:srgbClr val="C00000"/>
                </a:solidFill>
              </a:rPr>
              <a:t>平衡二叉树的实现原理：</a:t>
            </a:r>
            <a:r>
              <a:rPr lang="zh-CN" altLang="zh-CN" b="1" dirty="0">
                <a:solidFill>
                  <a:schemeClr val="tx1"/>
                </a:solidFill>
              </a:rPr>
              <a:t>在构建二叉排序树的过程中，每插入一个结点，先检查是否因插入而破坏了树的平衡，若是</a:t>
            </a:r>
            <a:r>
              <a:rPr lang="zh-CN" altLang="en-US" b="1" dirty="0">
                <a:solidFill>
                  <a:schemeClr val="tx1"/>
                </a:solidFill>
              </a:rPr>
              <a:t>，</a:t>
            </a:r>
            <a:r>
              <a:rPr lang="zh-CN" altLang="zh-CN" b="1" dirty="0">
                <a:solidFill>
                  <a:schemeClr val="tx1"/>
                </a:solidFill>
              </a:rPr>
              <a:t>则找出最小不平衡子树进行调整，</a:t>
            </a:r>
            <a:r>
              <a:rPr lang="zh-CN" altLang="zh-CN" b="1" dirty="0">
                <a:solidFill>
                  <a:srgbClr val="FF0000"/>
                </a:solidFill>
              </a:rPr>
              <a:t>最小不平衡子树是指以离插入节点最近、且平衡因子绝对值大于</a:t>
            </a:r>
            <a:r>
              <a:rPr lang="en-US" altLang="zh-CN" b="1" dirty="0">
                <a:solidFill>
                  <a:srgbClr val="FF0000"/>
                </a:solidFill>
              </a:rPr>
              <a:t>1</a:t>
            </a:r>
            <a:r>
              <a:rPr lang="zh-CN" altLang="zh-CN" b="1" dirty="0">
                <a:solidFill>
                  <a:srgbClr val="FF0000"/>
                </a:solidFill>
              </a:rPr>
              <a:t>的节点为根的子树。</a:t>
            </a:r>
          </a:p>
          <a:p>
            <a:pPr algn="l"/>
            <a:endParaRPr lang="en-US" altLang="zh-CN" b="1" dirty="0">
              <a:solidFill>
                <a:schemeClr val="tx1"/>
              </a:solidFill>
            </a:endParaRPr>
          </a:p>
          <a:p>
            <a:pPr algn="l"/>
            <a:endParaRPr lang="zh-CN" altLang="zh-CN" b="1" dirty="0">
              <a:solidFill>
                <a:schemeClr val="tx1"/>
              </a:solidFill>
            </a:endParaRP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98797AFE-3F05-54E3-F9A3-83972D3BDA1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哈夫曼树</a:t>
            </a:r>
          </a:p>
        </p:txBody>
      </p:sp>
      <p:pic>
        <p:nvPicPr>
          <p:cNvPr id="45059" name="图片 3">
            <a:extLst>
              <a:ext uri="{FF2B5EF4-FFF2-40B4-BE49-F238E27FC236}">
                <a16:creationId xmlns:a16="http://schemas.microsoft.com/office/drawing/2014/main" id="{7F488BA4-DE18-5807-9516-FFDCF0693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125538"/>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E98D20F6-DD09-0125-9F2D-6784E78C6FFD}"/>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二叉排序树</a:t>
            </a:r>
          </a:p>
        </p:txBody>
      </p:sp>
      <p:sp>
        <p:nvSpPr>
          <p:cNvPr id="3" name="文本框 2">
            <a:extLst>
              <a:ext uri="{FF2B5EF4-FFF2-40B4-BE49-F238E27FC236}">
                <a16:creationId xmlns:a16="http://schemas.microsoft.com/office/drawing/2014/main" id="{0950874C-AB99-97D5-137D-20E519A73EC0}"/>
              </a:ext>
            </a:extLst>
          </p:cNvPr>
          <p:cNvSpPr txBox="1"/>
          <p:nvPr/>
        </p:nvSpPr>
        <p:spPr>
          <a:xfrm>
            <a:off x="323850" y="836613"/>
            <a:ext cx="8280400" cy="2122487"/>
          </a:xfrm>
          <a:prstGeom prst="rect">
            <a:avLst/>
          </a:prstGeom>
          <a:noFill/>
        </p:spPr>
        <p:txBody>
          <a:bodyPr>
            <a:spAutoFit/>
          </a:bodyPr>
          <a:lstStyle/>
          <a:p>
            <a:pPr algn="just">
              <a:lnSpc>
                <a:spcPct val="150000"/>
              </a:lnSpc>
              <a:defRPr/>
            </a:pP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已知元素个数为</a:t>
            </a:r>
            <a:r>
              <a:rPr lang="en-US" altLang="zh-CN" kern="100" dirty="0">
                <a:latin typeface="等线" panose="02010600030101010101" pitchFamily="2" charset="-122"/>
                <a:cs typeface="Times New Roman" panose="02020603050405020304" pitchFamily="18" charset="0"/>
              </a:rPr>
              <a:t>12</a:t>
            </a:r>
            <a:r>
              <a:rPr lang="zh-CN" altLang="zh-CN" kern="100" dirty="0">
                <a:latin typeface="等线" panose="02010600030101010101" pitchFamily="2" charset="-122"/>
                <a:cs typeface="Times New Roman" panose="02020603050405020304" pitchFamily="18" charset="0"/>
              </a:rPr>
              <a:t>的字典，其关键字集合为</a:t>
            </a:r>
            <a:r>
              <a:rPr lang="en-US" altLang="zh-CN" kern="100" dirty="0">
                <a:latin typeface="等线" panose="02010600030101010101" pitchFamily="2" charset="-122"/>
                <a:cs typeface="Times New Roman" panose="02020603050405020304" pitchFamily="18" charset="0"/>
              </a:rPr>
              <a:t>{Jan, Feb, Mar, Apr, May, June, July, Aug, Sep, Oct, Nov, Dec}</a:t>
            </a:r>
            <a:r>
              <a:rPr lang="zh-CN" altLang="zh-CN" kern="100" dirty="0">
                <a:latin typeface="等线" panose="02010600030101010101" pitchFamily="2" charset="-122"/>
                <a:cs typeface="Times New Roman" panose="02020603050405020304" pitchFamily="18" charset="0"/>
              </a:rPr>
              <a:t>，按关键字集合中的次序依次插入一颗初始为空的二叉排序树，请：</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）画出插入完成之后的二叉排序树（</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分）</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）画出删除</a:t>
            </a:r>
            <a:r>
              <a:rPr lang="en-US" altLang="zh-CN" kern="100" dirty="0">
                <a:latin typeface="等线" panose="02010600030101010101" pitchFamily="2" charset="-122"/>
                <a:cs typeface="Times New Roman" panose="02020603050405020304" pitchFamily="18" charset="0"/>
              </a:rPr>
              <a:t>Jan</a:t>
            </a:r>
            <a:r>
              <a:rPr lang="zh-CN" altLang="zh-CN" kern="100" dirty="0">
                <a:latin typeface="等线" panose="02010600030101010101" pitchFamily="2" charset="-122"/>
                <a:cs typeface="Times New Roman" panose="02020603050405020304" pitchFamily="18" charset="0"/>
              </a:rPr>
              <a:t>之后</a:t>
            </a: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可能形成的二叉排序树（</a:t>
            </a:r>
            <a:r>
              <a:rPr lang="en-US" altLang="zh-CN" kern="100" dirty="0">
                <a:latin typeface="等线" panose="02010600030101010101" pitchFamily="2" charset="-122"/>
                <a:cs typeface="Times New Roman" panose="02020603050405020304" pitchFamily="18" charset="0"/>
              </a:rPr>
              <a:t>3</a:t>
            </a:r>
            <a:r>
              <a:rPr lang="zh-CN" altLang="zh-CN" kern="100" dirty="0">
                <a:latin typeface="等线" panose="02010600030101010101" pitchFamily="2" charset="-122"/>
                <a:cs typeface="Times New Roman" panose="02020603050405020304" pitchFamily="18" charset="0"/>
              </a:rPr>
              <a:t>分）</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E98D20F6-DD09-0125-9F2D-6784E78C6FFD}"/>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散列</a:t>
            </a:r>
          </a:p>
        </p:txBody>
      </p:sp>
      <p:sp>
        <p:nvSpPr>
          <p:cNvPr id="3" name="文本框 2">
            <a:extLst>
              <a:ext uri="{FF2B5EF4-FFF2-40B4-BE49-F238E27FC236}">
                <a16:creationId xmlns:a16="http://schemas.microsoft.com/office/drawing/2014/main" id="{0950874C-AB99-97D5-137D-20E519A73EC0}"/>
              </a:ext>
            </a:extLst>
          </p:cNvPr>
          <p:cNvSpPr txBox="1"/>
          <p:nvPr/>
        </p:nvSpPr>
        <p:spPr>
          <a:xfrm>
            <a:off x="363960" y="677477"/>
            <a:ext cx="8280400" cy="583814"/>
          </a:xfrm>
          <a:prstGeom prst="rect">
            <a:avLst/>
          </a:prstGeom>
          <a:noFill/>
        </p:spPr>
        <p:txBody>
          <a:bodyPr>
            <a:spAutoFit/>
          </a:bodyPr>
          <a:lstStyle/>
          <a:p>
            <a:pPr algn="just">
              <a:lnSpc>
                <a:spcPct val="150000"/>
              </a:lnSpc>
              <a:defRPr/>
            </a:pPr>
            <a:r>
              <a:rPr lang="zh-CN" altLang="en-US" sz="2400" b="1" kern="100" dirty="0">
                <a:solidFill>
                  <a:srgbClr val="FF0000"/>
                </a:solidFill>
                <a:latin typeface="等线" panose="02010600030101010101" pitchFamily="2" charset="-122"/>
                <a:cs typeface="Times New Roman" panose="02020603050405020304" pitchFamily="18" charset="0"/>
              </a:rPr>
              <a:t>负载因子</a:t>
            </a:r>
            <a:r>
              <a:rPr lang="en-US" altLang="zh-CN" sz="2400" b="1" kern="100" dirty="0">
                <a:solidFill>
                  <a:srgbClr val="FF0000"/>
                </a:solidFill>
                <a:latin typeface="等线" panose="02010600030101010101" pitchFamily="2" charset="-122"/>
                <a:cs typeface="Times New Roman" panose="02020603050405020304" pitchFamily="18" charset="0"/>
              </a:rPr>
              <a:t>=</a:t>
            </a:r>
            <a:r>
              <a:rPr lang="zh-CN" altLang="en-US" sz="2400" b="1" kern="100" dirty="0">
                <a:solidFill>
                  <a:srgbClr val="FF0000"/>
                </a:solidFill>
                <a:latin typeface="等线" panose="02010600030101010101" pitchFamily="2" charset="-122"/>
                <a:cs typeface="Times New Roman" panose="02020603050405020304" pitchFamily="18" charset="0"/>
              </a:rPr>
              <a:t>字典中结点个数</a:t>
            </a:r>
            <a:r>
              <a:rPr lang="en-US" altLang="zh-CN" sz="2400" b="1" kern="100" dirty="0">
                <a:solidFill>
                  <a:srgbClr val="FF0000"/>
                </a:solidFill>
                <a:latin typeface="等线" panose="02010600030101010101" pitchFamily="2" charset="-122"/>
                <a:cs typeface="Times New Roman" panose="02020603050405020304" pitchFamily="18" charset="0"/>
              </a:rPr>
              <a:t>/</a:t>
            </a:r>
            <a:r>
              <a:rPr lang="zh-CN" altLang="en-US" sz="2400" b="1" kern="100" dirty="0">
                <a:solidFill>
                  <a:srgbClr val="FF0000"/>
                </a:solidFill>
                <a:latin typeface="等线" panose="02010600030101010101" pitchFamily="2" charset="-122"/>
                <a:cs typeface="Times New Roman" panose="02020603050405020304" pitchFamily="18" charset="0"/>
              </a:rPr>
              <a:t>基本区域能容纳的结点数</a:t>
            </a:r>
            <a:endParaRPr lang="zh-CN"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188E93D-2D7C-F005-137C-4F8E8B1C939F}"/>
              </a:ext>
            </a:extLst>
          </p:cNvPr>
          <p:cNvSpPr txBox="1"/>
          <p:nvPr/>
        </p:nvSpPr>
        <p:spPr>
          <a:xfrm>
            <a:off x="363960" y="1321230"/>
            <a:ext cx="8568952" cy="1938992"/>
          </a:xfrm>
          <a:prstGeom prst="rect">
            <a:avLst/>
          </a:prstGeom>
          <a:noFill/>
        </p:spPr>
        <p:txBody>
          <a:bodyPr wrap="square">
            <a:spAutoFit/>
          </a:bodyPr>
          <a:lstStyle/>
          <a:p>
            <a:r>
              <a:rPr lang="zh-CN" altLang="en-US" sz="2400" b="0" i="0" dirty="0">
                <a:solidFill>
                  <a:srgbClr val="333333"/>
                </a:solidFill>
                <a:effectLst/>
                <a:latin typeface="Microsoft YaHei" panose="020B0503020204020204" pitchFamily="34" charset="-122"/>
                <a:ea typeface="Microsoft YaHei" panose="020B0503020204020204" pitchFamily="34" charset="-122"/>
              </a:rPr>
              <a:t>例：现有初始为空的散列表 </a:t>
            </a:r>
            <a:r>
              <a:rPr lang="en-US" altLang="zh-CN" sz="2400" b="0" i="0" dirty="0">
                <a:solidFill>
                  <a:srgbClr val="333333"/>
                </a:solidFill>
                <a:effectLst/>
                <a:latin typeface="Microsoft YaHei" panose="020B0503020204020204" pitchFamily="34" charset="-122"/>
                <a:ea typeface="Microsoft YaHei" panose="020B0503020204020204" pitchFamily="34" charset="-122"/>
              </a:rPr>
              <a:t>HT</a:t>
            </a:r>
            <a:r>
              <a:rPr lang="zh-CN" altLang="en-US" sz="2400" b="0" i="0" dirty="0">
                <a:solidFill>
                  <a:srgbClr val="333333"/>
                </a:solidFill>
                <a:effectLst/>
                <a:latin typeface="Microsoft YaHei" panose="020B0503020204020204" pitchFamily="34" charset="-122"/>
                <a:ea typeface="Microsoft YaHei" panose="020B0503020204020204" pitchFamily="34" charset="-122"/>
              </a:rPr>
              <a:t>，装填因子为</a:t>
            </a:r>
            <a:r>
              <a:rPr lang="en-US" altLang="zh-CN" sz="2400" b="0" i="0" dirty="0">
                <a:solidFill>
                  <a:srgbClr val="333333"/>
                </a:solidFill>
                <a:effectLst/>
                <a:latin typeface="Microsoft YaHei" panose="020B0503020204020204" pitchFamily="34" charset="-122"/>
                <a:ea typeface="Microsoft YaHei" panose="020B0503020204020204" pitchFamily="34" charset="-122"/>
              </a:rPr>
              <a:t>0.8,</a:t>
            </a:r>
            <a:r>
              <a:rPr lang="zh-CN" altLang="en-US" sz="2400" b="0" i="0" dirty="0">
                <a:solidFill>
                  <a:srgbClr val="333333"/>
                </a:solidFill>
                <a:effectLst/>
                <a:latin typeface="Microsoft YaHei" panose="020B0503020204020204" pitchFamily="34" charset="-122"/>
                <a:ea typeface="Microsoft YaHei" panose="020B0503020204020204" pitchFamily="34" charset="-122"/>
              </a:rPr>
              <a:t>散列函数是 </a:t>
            </a:r>
            <a:r>
              <a:rPr lang="en-US" altLang="zh-CN" sz="2400" b="0" i="0" dirty="0">
                <a:solidFill>
                  <a:srgbClr val="333333"/>
                </a:solidFill>
                <a:effectLst/>
                <a:latin typeface="Microsoft YaHei" panose="020B0503020204020204" pitchFamily="34" charset="-122"/>
                <a:ea typeface="Microsoft YaHei" panose="020B0503020204020204" pitchFamily="34" charset="-122"/>
              </a:rPr>
              <a:t>H(key) = key % P</a:t>
            </a:r>
            <a:r>
              <a:rPr lang="zh-CN" altLang="en-US" sz="2400" b="0" i="0" dirty="0">
                <a:solidFill>
                  <a:srgbClr val="333333"/>
                </a:solidFill>
                <a:effectLst/>
                <a:latin typeface="Microsoft YaHei" panose="020B0503020204020204" pitchFamily="34" charset="-122"/>
                <a:ea typeface="Microsoft YaHei" panose="020B0503020204020204" pitchFamily="34" charset="-122"/>
              </a:rPr>
              <a:t>，采用线性探查 （线性探测再散列）法解决冲突。画出关键字序列 </a:t>
            </a:r>
            <a:r>
              <a:rPr lang="en-US" altLang="zh-CN" sz="2400" b="0" i="0" dirty="0">
                <a:solidFill>
                  <a:srgbClr val="333333"/>
                </a:solidFill>
                <a:effectLst/>
                <a:latin typeface="Microsoft YaHei" panose="020B0503020204020204" pitchFamily="34" charset="-122"/>
                <a:ea typeface="Microsoft YaHei" panose="020B0503020204020204" pitchFamily="34" charset="-122"/>
              </a:rPr>
              <a:t>87, 40, 30, 6, 11, 22, 98, 20 </a:t>
            </a:r>
            <a:r>
              <a:rPr lang="zh-CN" altLang="en-US" sz="2400" b="0" i="0" dirty="0">
                <a:solidFill>
                  <a:srgbClr val="333333"/>
                </a:solidFill>
                <a:effectLst/>
                <a:latin typeface="Microsoft YaHei" panose="020B0503020204020204" pitchFamily="34" charset="-122"/>
                <a:ea typeface="Microsoft YaHei" panose="020B0503020204020204" pitchFamily="34" charset="-122"/>
              </a:rPr>
              <a:t>依次插入 </a:t>
            </a:r>
            <a:r>
              <a:rPr lang="en-US" altLang="zh-CN" sz="2400" b="0" i="0" dirty="0">
                <a:solidFill>
                  <a:srgbClr val="333333"/>
                </a:solidFill>
                <a:effectLst/>
                <a:latin typeface="Microsoft YaHei" panose="020B0503020204020204" pitchFamily="34" charset="-122"/>
                <a:ea typeface="Microsoft YaHei" panose="020B0503020204020204" pitchFamily="34" charset="-122"/>
              </a:rPr>
              <a:t>HT </a:t>
            </a:r>
            <a:r>
              <a:rPr lang="zh-CN" altLang="en-US" sz="2400" b="0" i="0" dirty="0">
                <a:solidFill>
                  <a:srgbClr val="333333"/>
                </a:solidFill>
                <a:effectLst/>
                <a:latin typeface="Microsoft YaHei" panose="020B0503020204020204" pitchFamily="34" charset="-122"/>
                <a:ea typeface="Microsoft YaHei" panose="020B0503020204020204" pitchFamily="34" charset="-122"/>
              </a:rPr>
              <a:t>后的散列表，计算等概率下查找成功与不成功时的平均查找长度</a:t>
            </a:r>
            <a:endParaRPr lang="zh-CN" altLang="en-US" sz="2400" dirty="0"/>
          </a:p>
        </p:txBody>
      </p:sp>
    </p:spTree>
    <p:extLst>
      <p:ext uri="{BB962C8B-B14F-4D97-AF65-F5344CB8AC3E}">
        <p14:creationId xmlns:p14="http://schemas.microsoft.com/office/powerpoint/2010/main" val="3739012155"/>
      </p:ext>
    </p:extLst>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C1B5134-5261-5C39-7257-93E34508B0A9}"/>
              </a:ext>
            </a:extLst>
          </p:cNvPr>
          <p:cNvSpPr>
            <a:spLocks noGrp="1"/>
          </p:cNvSpPr>
          <p:nvPr>
            <p:ph type="subTitle" idx="1"/>
          </p:nvPr>
        </p:nvSpPr>
        <p:spPr>
          <a:xfrm>
            <a:off x="468313" y="404813"/>
            <a:ext cx="8496300" cy="4608512"/>
          </a:xfrm>
        </p:spPr>
        <p:txBody>
          <a:bodyPr>
            <a:noAutofit/>
          </a:bodyPr>
          <a:lstStyle/>
          <a:p>
            <a:pPr algn="just">
              <a:lnSpc>
                <a:spcPct val="150000"/>
              </a:lnSpc>
              <a:spcBef>
                <a:spcPts val="0"/>
              </a:spcBef>
              <a:defRPr/>
            </a:pPr>
            <a:r>
              <a:rPr lang="en-US" altLang="zh-CN" b="1" dirty="0">
                <a:solidFill>
                  <a:schemeClr val="tx1"/>
                </a:solidFill>
              </a:rPr>
              <a:t>5.</a:t>
            </a:r>
            <a:r>
              <a:rPr lang="zh-CN" altLang="en-US" sz="2000" b="1" dirty="0">
                <a:solidFill>
                  <a:schemeClr val="tx1"/>
                </a:solidFill>
                <a:latin typeface="+mn-ea"/>
              </a:rPr>
              <a:t> （</a:t>
            </a:r>
            <a:r>
              <a:rPr lang="en-US" altLang="zh-CN" sz="2000" b="1" dirty="0">
                <a:solidFill>
                  <a:schemeClr val="tx1"/>
                </a:solidFill>
                <a:latin typeface="+mn-ea"/>
              </a:rPr>
              <a:t>12</a:t>
            </a:r>
            <a:r>
              <a:rPr lang="zh-CN" altLang="en-US" sz="2000" b="1" dirty="0">
                <a:solidFill>
                  <a:schemeClr val="tx1"/>
                </a:solidFill>
                <a:latin typeface="+mn-ea"/>
              </a:rPr>
              <a:t>分）</a:t>
            </a:r>
            <a:r>
              <a:rPr lang="zh-CN" altLang="zh-CN" sz="2000" kern="100" dirty="0">
                <a:solidFill>
                  <a:schemeClr val="tx1"/>
                </a:solidFill>
                <a:latin typeface="+mn-ea"/>
                <a:cs typeface="Times New Roman" panose="02020603050405020304" pitchFamily="18" charset="0"/>
              </a:rPr>
              <a:t>现有关键字序列（</a:t>
            </a:r>
            <a:r>
              <a:rPr lang="en-US" altLang="zh-CN" sz="2000" kern="100" dirty="0">
                <a:solidFill>
                  <a:schemeClr val="tx1"/>
                </a:solidFill>
                <a:latin typeface="+mn-ea"/>
                <a:cs typeface="Times New Roman" panose="02020603050405020304" pitchFamily="18" charset="0"/>
              </a:rPr>
              <a:t>30</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36</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47</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52</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34</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40</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69, 22</a:t>
            </a:r>
            <a:r>
              <a:rPr lang="zh-CN" altLang="zh-CN" sz="2000" kern="100" dirty="0">
                <a:solidFill>
                  <a:schemeClr val="tx1"/>
                </a:solidFill>
                <a:latin typeface="+mn-ea"/>
                <a:cs typeface="Times New Roman" panose="02020603050405020304" pitchFamily="18" charset="0"/>
              </a:rPr>
              <a:t>），设散列表容量为</a:t>
            </a:r>
            <a:r>
              <a:rPr lang="en-US" altLang="zh-CN" sz="2000" kern="100" dirty="0">
                <a:solidFill>
                  <a:schemeClr val="tx1"/>
                </a:solidFill>
                <a:latin typeface="+mn-ea"/>
                <a:cs typeface="Times New Roman" panose="02020603050405020304" pitchFamily="18" charset="0"/>
              </a:rPr>
              <a:t>11</a:t>
            </a:r>
            <a:r>
              <a:rPr lang="zh-CN" altLang="zh-CN" sz="2000" kern="100" dirty="0">
                <a:solidFill>
                  <a:schemeClr val="tx1"/>
                </a:solidFill>
                <a:latin typeface="+mn-ea"/>
                <a:cs typeface="Times New Roman" panose="02020603050405020304" pitchFamily="18" charset="0"/>
              </a:rPr>
              <a:t>（散列地址空间</a:t>
            </a:r>
            <a:r>
              <a:rPr lang="en-US" altLang="zh-CN" sz="2000" kern="100" dirty="0">
                <a:solidFill>
                  <a:schemeClr val="tx1"/>
                </a:solidFill>
                <a:latin typeface="+mn-ea"/>
                <a:cs typeface="Times New Roman" panose="02020603050405020304" pitchFamily="18" charset="0"/>
              </a:rPr>
              <a:t>0..10</a:t>
            </a:r>
            <a:r>
              <a:rPr lang="zh-CN" altLang="zh-CN" sz="2000" kern="100" dirty="0">
                <a:solidFill>
                  <a:schemeClr val="tx1"/>
                </a:solidFill>
                <a:latin typeface="+mn-ea"/>
                <a:cs typeface="Times New Roman" panose="02020603050405020304" pitchFamily="18" charset="0"/>
              </a:rPr>
              <a:t>），散列函数</a:t>
            </a:r>
            <a:r>
              <a:rPr lang="en-US" altLang="zh-CN" sz="2000" kern="100" dirty="0">
                <a:solidFill>
                  <a:schemeClr val="tx1"/>
                </a:solidFill>
                <a:latin typeface="+mn-ea"/>
                <a:cs typeface="Times New Roman" panose="02020603050405020304" pitchFamily="18" charset="0"/>
              </a:rPr>
              <a:t>H(k) = k mod 11</a:t>
            </a:r>
            <a:r>
              <a:rPr lang="zh-CN" altLang="zh-CN" sz="2000" kern="100" dirty="0">
                <a:solidFill>
                  <a:schemeClr val="tx1"/>
                </a:solidFill>
                <a:latin typeface="+mn-ea"/>
                <a:cs typeface="Times New Roman" panose="02020603050405020304" pitchFamily="18" charset="0"/>
              </a:rPr>
              <a:t>，若采用线性探查法解决冲突，请：</a:t>
            </a:r>
          </a:p>
          <a:p>
            <a:pPr algn="just">
              <a:lnSpc>
                <a:spcPct val="150000"/>
              </a:lnSpc>
              <a:spcBef>
                <a:spcPts val="0"/>
              </a:spcBef>
              <a:defRPr/>
            </a:pP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1</a:t>
            </a:r>
            <a:r>
              <a:rPr lang="zh-CN" altLang="zh-CN" sz="2000" kern="100" dirty="0">
                <a:solidFill>
                  <a:schemeClr val="tx1"/>
                </a:solidFill>
                <a:latin typeface="+mn-ea"/>
                <a:cs typeface="Times New Roman" panose="02020603050405020304" pitchFamily="18" charset="0"/>
              </a:rPr>
              <a:t>）构造散列表（</a:t>
            </a:r>
            <a:r>
              <a:rPr lang="en-US" altLang="zh-CN" sz="2000" kern="100" dirty="0">
                <a:solidFill>
                  <a:schemeClr val="tx1"/>
                </a:solidFill>
                <a:latin typeface="+mn-ea"/>
                <a:cs typeface="Times New Roman" panose="02020603050405020304" pitchFamily="18" charset="0"/>
              </a:rPr>
              <a:t>8</a:t>
            </a:r>
            <a:r>
              <a:rPr lang="zh-CN" altLang="zh-CN" sz="2000" kern="100" dirty="0">
                <a:solidFill>
                  <a:schemeClr val="tx1"/>
                </a:solidFill>
                <a:latin typeface="+mn-ea"/>
                <a:cs typeface="Times New Roman" panose="02020603050405020304" pitchFamily="18" charset="0"/>
              </a:rPr>
              <a:t>分） </a:t>
            </a:r>
          </a:p>
          <a:p>
            <a:pPr algn="just">
              <a:lnSpc>
                <a:spcPct val="150000"/>
              </a:lnSpc>
              <a:spcBef>
                <a:spcPts val="0"/>
              </a:spcBef>
              <a:defRPr/>
            </a:pP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2</a:t>
            </a:r>
            <a:r>
              <a:rPr lang="zh-CN" altLang="zh-CN" sz="2000" kern="100" dirty="0">
                <a:solidFill>
                  <a:schemeClr val="tx1"/>
                </a:solidFill>
                <a:latin typeface="+mn-ea"/>
                <a:cs typeface="Times New Roman" panose="02020603050405020304" pitchFamily="18" charset="0"/>
              </a:rPr>
              <a:t>）计算等概率情况下查找成功时的平均查找长度</a:t>
            </a:r>
            <a:r>
              <a:rPr lang="en-US" altLang="zh-CN" sz="2000" kern="100" dirty="0">
                <a:solidFill>
                  <a:schemeClr val="tx1"/>
                </a:solidFill>
                <a:latin typeface="+mn-ea"/>
                <a:cs typeface="Times New Roman" panose="02020603050405020304" pitchFamily="18" charset="0"/>
              </a:rPr>
              <a:t>ASL</a:t>
            </a: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2</a:t>
            </a:r>
            <a:r>
              <a:rPr lang="zh-CN" altLang="zh-CN" sz="2000" kern="100" dirty="0">
                <a:solidFill>
                  <a:schemeClr val="tx1"/>
                </a:solidFill>
                <a:latin typeface="+mn-ea"/>
                <a:cs typeface="Times New Roman" panose="02020603050405020304" pitchFamily="18" charset="0"/>
              </a:rPr>
              <a:t>分）</a:t>
            </a:r>
          </a:p>
          <a:p>
            <a:pPr marL="266700" indent="-266700" algn="just">
              <a:lnSpc>
                <a:spcPct val="150000"/>
              </a:lnSpc>
              <a:spcBef>
                <a:spcPts val="0"/>
              </a:spcBef>
              <a:defRPr/>
            </a:pPr>
            <a:r>
              <a:rPr lang="zh-CN" altLang="zh-CN" sz="2000" kern="100" dirty="0">
                <a:solidFill>
                  <a:schemeClr val="tx1"/>
                </a:solidFill>
                <a:latin typeface="+mn-ea"/>
                <a:cs typeface="Times New Roman" panose="02020603050405020304" pitchFamily="18" charset="0"/>
              </a:rPr>
              <a:t>（</a:t>
            </a:r>
            <a:r>
              <a:rPr lang="en-US" altLang="zh-CN" sz="2000" kern="100" dirty="0">
                <a:solidFill>
                  <a:schemeClr val="tx1"/>
                </a:solidFill>
                <a:latin typeface="+mn-ea"/>
                <a:cs typeface="Times New Roman" panose="02020603050405020304" pitchFamily="18" charset="0"/>
              </a:rPr>
              <a:t>3</a:t>
            </a:r>
            <a:r>
              <a:rPr lang="zh-CN" altLang="zh-CN" sz="2000" kern="100" dirty="0">
                <a:solidFill>
                  <a:schemeClr val="tx1"/>
                </a:solidFill>
                <a:latin typeface="+mn-ea"/>
                <a:cs typeface="Times New Roman" panose="02020603050405020304" pitchFamily="18" charset="0"/>
              </a:rPr>
              <a:t>）若上述各关键字的访问频率如表</a:t>
            </a:r>
            <a:r>
              <a:rPr lang="en-US" altLang="zh-CN" sz="2000" kern="100" dirty="0">
                <a:solidFill>
                  <a:schemeClr val="tx1"/>
                </a:solidFill>
                <a:latin typeface="+mn-ea"/>
                <a:cs typeface="Times New Roman" panose="02020603050405020304" pitchFamily="18" charset="0"/>
              </a:rPr>
              <a:t>1</a:t>
            </a:r>
            <a:r>
              <a:rPr lang="zh-CN" altLang="zh-CN" sz="2000" kern="100" dirty="0">
                <a:solidFill>
                  <a:schemeClr val="tx1"/>
                </a:solidFill>
                <a:latin typeface="+mn-ea"/>
                <a:cs typeface="Times New Roman" panose="02020603050405020304" pitchFamily="18" charset="0"/>
              </a:rPr>
              <a:t>所示，请问如何优化关键字查找（插入）顺序，以保证散列表查找成功时的平均查找长度最小（给出思路即可）（</a:t>
            </a:r>
            <a:r>
              <a:rPr lang="en-US" altLang="zh-CN" sz="2000" kern="100" dirty="0">
                <a:solidFill>
                  <a:schemeClr val="tx1"/>
                </a:solidFill>
                <a:latin typeface="+mn-ea"/>
                <a:cs typeface="Times New Roman" panose="02020603050405020304" pitchFamily="18" charset="0"/>
              </a:rPr>
              <a:t>2</a:t>
            </a:r>
            <a:r>
              <a:rPr lang="zh-CN" altLang="zh-CN" sz="2000" kern="100" dirty="0">
                <a:solidFill>
                  <a:schemeClr val="tx1"/>
                </a:solidFill>
                <a:latin typeface="+mn-ea"/>
                <a:cs typeface="Times New Roman" panose="02020603050405020304" pitchFamily="18" charset="0"/>
              </a:rPr>
              <a:t>分）</a:t>
            </a:r>
          </a:p>
        </p:txBody>
      </p:sp>
      <p:pic>
        <p:nvPicPr>
          <p:cNvPr id="12291" name="图片 5">
            <a:extLst>
              <a:ext uri="{FF2B5EF4-FFF2-40B4-BE49-F238E27FC236}">
                <a16:creationId xmlns:a16="http://schemas.microsoft.com/office/drawing/2014/main" id="{A50FAE03-9E15-E95D-C22D-5E349A76C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4581525"/>
            <a:ext cx="7262812"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5">
            <a:extLst>
              <a:ext uri="{FF2B5EF4-FFF2-40B4-BE49-F238E27FC236}">
                <a16:creationId xmlns:a16="http://schemas.microsoft.com/office/drawing/2014/main" id="{A72E41BC-5713-3E6B-0257-BA815CB72123}"/>
              </a:ext>
            </a:extLst>
          </p:cNvPr>
          <p:cNvSpPr>
            <a:spLocks noChangeArrowheads="1"/>
          </p:cNvSpPr>
          <p:nvPr/>
        </p:nvSpPr>
        <p:spPr bwMode="auto">
          <a:xfrm>
            <a:off x="0" y="617538"/>
            <a:ext cx="9144000"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spcAft>
                <a:spcPts val="1200"/>
              </a:spcAft>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给出上图的一个拓扑排序序列▁</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spcAft>
                <a:spcPts val="1200"/>
              </a:spcAft>
              <a:buClr>
                <a:srgbClr val="D9253E"/>
              </a:buClr>
              <a:buSzPct val="84000"/>
            </a:pPr>
            <a:r>
              <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adcfeg</a:t>
            </a:r>
          </a:p>
          <a:p>
            <a:pPr lvl="1">
              <a:lnSpc>
                <a:spcPts val="4500"/>
              </a:lnSpc>
              <a:buClr>
                <a:srgbClr val="D9253E"/>
              </a:buClr>
              <a:buSzPct val="84000"/>
            </a:pP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拓扑排序：</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在任何无回路的</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AOV</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网中</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）从</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AOV</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网中选择一个入度为</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的顶点将其输出。</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AOV</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网中删除顶点及其所有的出边。</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147" name="图片 1">
            <a:extLst>
              <a:ext uri="{FF2B5EF4-FFF2-40B4-BE49-F238E27FC236}">
                <a16:creationId xmlns:a16="http://schemas.microsoft.com/office/drawing/2014/main" id="{2338856C-13D3-A53B-FB1C-C51A10C9E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92150"/>
            <a:ext cx="36353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
            <a:extLst>
              <a:ext uri="{FF2B5EF4-FFF2-40B4-BE49-F238E27FC236}">
                <a16:creationId xmlns:a16="http://schemas.microsoft.com/office/drawing/2014/main" id="{95CA18C4-43EE-0D7E-7448-8D46FCE0D1B1}"/>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拓扑排序</a:t>
            </a: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615DC9DC-8748-1EE6-688F-99BC6A01203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800" dirty="0" err="1">
                <a:solidFill>
                  <a:schemeClr val="bg1"/>
                </a:solidFill>
              </a:rPr>
              <a:t>Dijstra</a:t>
            </a:r>
            <a:r>
              <a:rPr lang="zh-CN" altLang="en-US" sz="2800" dirty="0">
                <a:solidFill>
                  <a:schemeClr val="bg1"/>
                </a:solidFill>
              </a:rPr>
              <a:t>算法求最短路径</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71" name="矩形 5">
            <a:extLst>
              <a:ext uri="{FF2B5EF4-FFF2-40B4-BE49-F238E27FC236}">
                <a16:creationId xmlns:a16="http://schemas.microsoft.com/office/drawing/2014/main" id="{42B24B4E-1059-D7D3-A16A-8DB66C1A17E3}"/>
              </a:ext>
            </a:extLst>
          </p:cNvPr>
          <p:cNvSpPr>
            <a:spLocks noChangeArrowheads="1"/>
          </p:cNvSpPr>
          <p:nvPr/>
        </p:nvSpPr>
        <p:spPr bwMode="auto">
          <a:xfrm>
            <a:off x="467544" y="617538"/>
            <a:ext cx="7848872" cy="231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、求顶点</a:t>
            </a:r>
            <a:r>
              <a:rPr lang="en-US" altLang="zh-CN"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V6</a:t>
            </a:r>
            <a:r>
              <a:rPr lang="zh-CN" altLang="en-US"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到其余各顶点的最短路径，给出计算过程</a:t>
            </a:r>
            <a:endParaRPr lang="en-US" altLang="zh-CN"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172" name="Picture 6">
            <a:extLst>
              <a:ext uri="{FF2B5EF4-FFF2-40B4-BE49-F238E27FC236}">
                <a16:creationId xmlns:a16="http://schemas.microsoft.com/office/drawing/2014/main" id="{070F595E-8BC9-A284-415C-5C2E5A6BD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89" y="1268760"/>
            <a:ext cx="581501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7D299C8-C767-1DDB-09AE-1AF833BC9D1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a:solidFill>
                  <a:schemeClr val="bg1"/>
                </a:solidFill>
              </a:rPr>
              <a:t>最小生成树</a:t>
            </a:r>
            <a:endPar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219" name="矩形 5">
            <a:extLst>
              <a:ext uri="{FF2B5EF4-FFF2-40B4-BE49-F238E27FC236}">
                <a16:creationId xmlns:a16="http://schemas.microsoft.com/office/drawing/2014/main" id="{59C73A92-6462-C6BB-2055-D30CA6C30C19}"/>
              </a:ext>
            </a:extLst>
          </p:cNvPr>
          <p:cNvSpPr>
            <a:spLocks noChangeArrowheads="1"/>
          </p:cNvSpPr>
          <p:nvPr/>
        </p:nvSpPr>
        <p:spPr bwMode="auto">
          <a:xfrm>
            <a:off x="-150813" y="633413"/>
            <a:ext cx="9144001"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分别用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kruskal</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算法和</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prim</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算法给出该图的最小生成树，写出构造过程</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220" name="图片 4">
            <a:extLst>
              <a:ext uri="{FF2B5EF4-FFF2-40B4-BE49-F238E27FC236}">
                <a16:creationId xmlns:a16="http://schemas.microsoft.com/office/drawing/2014/main" id="{CB397887-328C-5647-28EC-B13EE59EB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484313"/>
            <a:ext cx="3571875"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827584" y="1556792"/>
            <a:ext cx="7344816" cy="4608512"/>
            <a:chOff x="576" y="1933"/>
            <a:chExt cx="3648" cy="1982"/>
          </a:xfrm>
        </p:grpSpPr>
        <p:sp>
          <p:nvSpPr>
            <p:cNvPr id="6" name="Oval 7"/>
            <p:cNvSpPr>
              <a:spLocks noChangeAspect="1" noChangeArrowheads="1"/>
            </p:cNvSpPr>
            <p:nvPr/>
          </p:nvSpPr>
          <p:spPr bwMode="auto">
            <a:xfrm>
              <a:off x="1267" y="2005"/>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7" name="Oval 8"/>
            <p:cNvSpPr>
              <a:spLocks noChangeAspect="1" noChangeArrowheads="1"/>
            </p:cNvSpPr>
            <p:nvPr/>
          </p:nvSpPr>
          <p:spPr bwMode="auto">
            <a:xfrm>
              <a:off x="864" y="229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8" name="Oval 9"/>
            <p:cNvSpPr>
              <a:spLocks noChangeAspect="1" noChangeArrowheads="1"/>
            </p:cNvSpPr>
            <p:nvPr/>
          </p:nvSpPr>
          <p:spPr bwMode="auto">
            <a:xfrm>
              <a:off x="1680" y="229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9" name="Oval 10"/>
            <p:cNvSpPr>
              <a:spLocks noChangeAspect="1" noChangeArrowheads="1"/>
            </p:cNvSpPr>
            <p:nvPr/>
          </p:nvSpPr>
          <p:spPr bwMode="auto">
            <a:xfrm>
              <a:off x="624"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10" name="Oval 11"/>
            <p:cNvSpPr>
              <a:spLocks noChangeAspect="1" noChangeArrowheads="1"/>
            </p:cNvSpPr>
            <p:nvPr/>
          </p:nvSpPr>
          <p:spPr bwMode="auto">
            <a:xfrm>
              <a:off x="1056"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11" name="Oval 12"/>
            <p:cNvSpPr>
              <a:spLocks noChangeAspect="1" noChangeArrowheads="1"/>
            </p:cNvSpPr>
            <p:nvPr/>
          </p:nvSpPr>
          <p:spPr bwMode="auto">
            <a:xfrm>
              <a:off x="1488"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5</a:t>
              </a:r>
            </a:p>
          </p:txBody>
        </p:sp>
        <p:sp>
          <p:nvSpPr>
            <p:cNvPr id="12" name="Text Box 13"/>
            <p:cNvSpPr txBox="1">
              <a:spLocks noChangeAspect="1" noChangeArrowheads="1"/>
            </p:cNvSpPr>
            <p:nvPr/>
          </p:nvSpPr>
          <p:spPr bwMode="auto">
            <a:xfrm>
              <a:off x="576" y="1933"/>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(a)</a:t>
              </a:r>
            </a:p>
          </p:txBody>
        </p:sp>
        <p:sp>
          <p:nvSpPr>
            <p:cNvPr id="13" name="Oval 14"/>
            <p:cNvSpPr>
              <a:spLocks noChangeAspect="1" noChangeArrowheads="1"/>
            </p:cNvSpPr>
            <p:nvPr/>
          </p:nvSpPr>
          <p:spPr bwMode="auto">
            <a:xfrm>
              <a:off x="1939"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6</a:t>
              </a:r>
            </a:p>
          </p:txBody>
        </p:sp>
        <p:sp>
          <p:nvSpPr>
            <p:cNvPr id="14" name="Line 15"/>
            <p:cNvSpPr>
              <a:spLocks noChangeShapeType="1"/>
            </p:cNvSpPr>
            <p:nvPr/>
          </p:nvSpPr>
          <p:spPr bwMode="auto">
            <a:xfrm flipH="1">
              <a:off x="1008" y="2125"/>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15" name="Line 16"/>
            <p:cNvSpPr>
              <a:spLocks noChangeShapeType="1"/>
            </p:cNvSpPr>
            <p:nvPr/>
          </p:nvSpPr>
          <p:spPr bwMode="auto">
            <a:xfrm flipH="1">
              <a:off x="768" y="246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16" name="Line 17"/>
            <p:cNvSpPr>
              <a:spLocks noChangeShapeType="1"/>
            </p:cNvSpPr>
            <p:nvPr/>
          </p:nvSpPr>
          <p:spPr bwMode="auto">
            <a:xfrm>
              <a:off x="1536" y="2125"/>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17" name="Line 18"/>
            <p:cNvSpPr>
              <a:spLocks noChangeShapeType="1"/>
            </p:cNvSpPr>
            <p:nvPr/>
          </p:nvSpPr>
          <p:spPr bwMode="auto">
            <a:xfrm>
              <a:off x="1056" y="246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18" name="Line 19"/>
            <p:cNvSpPr>
              <a:spLocks noChangeShapeType="1"/>
            </p:cNvSpPr>
            <p:nvPr/>
          </p:nvSpPr>
          <p:spPr bwMode="auto">
            <a:xfrm flipH="1">
              <a:off x="1632" y="2461"/>
              <a:ext cx="96" cy="192"/>
            </a:xfrm>
            <a:prstGeom prst="line">
              <a:avLst/>
            </a:prstGeom>
            <a:noFill/>
            <a:ln w="19050">
              <a:solidFill>
                <a:schemeClr val="tx1"/>
              </a:solidFill>
              <a:round/>
              <a:headEnd/>
              <a:tailEnd/>
            </a:ln>
          </p:spPr>
          <p:txBody>
            <a:bodyPr wrap="none" anchor="ctr"/>
            <a:lstStyle/>
            <a:p>
              <a:endParaRPr lang="zh-CN" altLang="en-US" sz="2800" b="1"/>
            </a:p>
          </p:txBody>
        </p:sp>
        <p:sp>
          <p:nvSpPr>
            <p:cNvPr id="19" name="Line 20"/>
            <p:cNvSpPr>
              <a:spLocks noChangeShapeType="1"/>
            </p:cNvSpPr>
            <p:nvPr/>
          </p:nvSpPr>
          <p:spPr bwMode="auto">
            <a:xfrm>
              <a:off x="1920" y="246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20" name="Oval 21"/>
            <p:cNvSpPr>
              <a:spLocks noChangeAspect="1" noChangeArrowheads="1"/>
            </p:cNvSpPr>
            <p:nvPr/>
          </p:nvSpPr>
          <p:spPr bwMode="auto">
            <a:xfrm>
              <a:off x="3283" y="1995"/>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21" name="Oval 22"/>
            <p:cNvSpPr>
              <a:spLocks noChangeAspect="1" noChangeArrowheads="1"/>
            </p:cNvSpPr>
            <p:nvPr/>
          </p:nvSpPr>
          <p:spPr bwMode="auto">
            <a:xfrm>
              <a:off x="2880" y="228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22" name="Oval 23"/>
            <p:cNvSpPr>
              <a:spLocks noChangeAspect="1" noChangeArrowheads="1"/>
            </p:cNvSpPr>
            <p:nvPr/>
          </p:nvSpPr>
          <p:spPr bwMode="auto">
            <a:xfrm>
              <a:off x="3696" y="228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23" name="Oval 24"/>
            <p:cNvSpPr>
              <a:spLocks noChangeAspect="1" noChangeArrowheads="1"/>
            </p:cNvSpPr>
            <p:nvPr/>
          </p:nvSpPr>
          <p:spPr bwMode="auto">
            <a:xfrm>
              <a:off x="2640" y="264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24" name="Oval 25"/>
            <p:cNvSpPr>
              <a:spLocks noChangeAspect="1" noChangeArrowheads="1"/>
            </p:cNvSpPr>
            <p:nvPr/>
          </p:nvSpPr>
          <p:spPr bwMode="auto">
            <a:xfrm>
              <a:off x="3072" y="264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25" name="Oval 26"/>
            <p:cNvSpPr>
              <a:spLocks noChangeAspect="1" noChangeArrowheads="1"/>
            </p:cNvSpPr>
            <p:nvPr/>
          </p:nvSpPr>
          <p:spPr bwMode="auto">
            <a:xfrm>
              <a:off x="3504" y="264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5</a:t>
              </a:r>
            </a:p>
          </p:txBody>
        </p:sp>
        <p:sp>
          <p:nvSpPr>
            <p:cNvPr id="26" name="Text Box 27"/>
            <p:cNvSpPr txBox="1">
              <a:spLocks noChangeAspect="1" noChangeArrowheads="1"/>
            </p:cNvSpPr>
            <p:nvPr/>
          </p:nvSpPr>
          <p:spPr bwMode="auto">
            <a:xfrm>
              <a:off x="2544" y="1933"/>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(b)</a:t>
              </a:r>
            </a:p>
          </p:txBody>
        </p:sp>
        <p:sp>
          <p:nvSpPr>
            <p:cNvPr id="27" name="Line 28"/>
            <p:cNvSpPr>
              <a:spLocks noChangeShapeType="1"/>
            </p:cNvSpPr>
            <p:nvPr/>
          </p:nvSpPr>
          <p:spPr bwMode="auto">
            <a:xfrm flipH="1">
              <a:off x="3024" y="2115"/>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28" name="Line 29"/>
            <p:cNvSpPr>
              <a:spLocks noChangeShapeType="1"/>
            </p:cNvSpPr>
            <p:nvPr/>
          </p:nvSpPr>
          <p:spPr bwMode="auto">
            <a:xfrm flipH="1">
              <a:off x="2784" y="245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29" name="Line 30"/>
            <p:cNvSpPr>
              <a:spLocks noChangeShapeType="1"/>
            </p:cNvSpPr>
            <p:nvPr/>
          </p:nvSpPr>
          <p:spPr bwMode="auto">
            <a:xfrm>
              <a:off x="3552" y="2115"/>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30" name="Line 31"/>
            <p:cNvSpPr>
              <a:spLocks noChangeShapeType="1"/>
            </p:cNvSpPr>
            <p:nvPr/>
          </p:nvSpPr>
          <p:spPr bwMode="auto">
            <a:xfrm>
              <a:off x="3072" y="245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31" name="Line 32"/>
            <p:cNvSpPr>
              <a:spLocks noChangeShapeType="1"/>
            </p:cNvSpPr>
            <p:nvPr/>
          </p:nvSpPr>
          <p:spPr bwMode="auto">
            <a:xfrm flipH="1">
              <a:off x="3648" y="2451"/>
              <a:ext cx="96" cy="192"/>
            </a:xfrm>
            <a:prstGeom prst="line">
              <a:avLst/>
            </a:prstGeom>
            <a:noFill/>
            <a:ln w="19050">
              <a:solidFill>
                <a:schemeClr val="tx1"/>
              </a:solidFill>
              <a:round/>
              <a:headEnd/>
              <a:tailEnd/>
            </a:ln>
          </p:spPr>
          <p:txBody>
            <a:bodyPr wrap="none" anchor="ctr"/>
            <a:lstStyle/>
            <a:p>
              <a:endParaRPr lang="zh-CN" altLang="en-US" sz="2800" b="1"/>
            </a:p>
          </p:txBody>
        </p:sp>
        <p:sp>
          <p:nvSpPr>
            <p:cNvPr id="32" name="Oval 33"/>
            <p:cNvSpPr>
              <a:spLocks noChangeAspect="1" noChangeArrowheads="1"/>
            </p:cNvSpPr>
            <p:nvPr/>
          </p:nvSpPr>
          <p:spPr bwMode="auto">
            <a:xfrm>
              <a:off x="1267" y="3099"/>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33" name="Oval 34"/>
            <p:cNvSpPr>
              <a:spLocks noChangeAspect="1" noChangeArrowheads="1"/>
            </p:cNvSpPr>
            <p:nvPr/>
          </p:nvSpPr>
          <p:spPr bwMode="auto">
            <a:xfrm>
              <a:off x="864"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34" name="Oval 35"/>
            <p:cNvSpPr>
              <a:spLocks noChangeAspect="1" noChangeArrowheads="1"/>
            </p:cNvSpPr>
            <p:nvPr/>
          </p:nvSpPr>
          <p:spPr bwMode="auto">
            <a:xfrm>
              <a:off x="1680"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35" name="Oval 36"/>
            <p:cNvSpPr>
              <a:spLocks noChangeAspect="1" noChangeArrowheads="1"/>
            </p:cNvSpPr>
            <p:nvPr/>
          </p:nvSpPr>
          <p:spPr bwMode="auto">
            <a:xfrm>
              <a:off x="624"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36" name="Oval 37"/>
            <p:cNvSpPr>
              <a:spLocks noChangeAspect="1" noChangeArrowheads="1"/>
            </p:cNvSpPr>
            <p:nvPr/>
          </p:nvSpPr>
          <p:spPr bwMode="auto">
            <a:xfrm>
              <a:off x="1056"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37" name="Text Box 38"/>
            <p:cNvSpPr txBox="1">
              <a:spLocks noChangeAspect="1" noChangeArrowheads="1"/>
            </p:cNvSpPr>
            <p:nvPr/>
          </p:nvSpPr>
          <p:spPr bwMode="auto">
            <a:xfrm>
              <a:off x="576" y="3075"/>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(c)</a:t>
              </a:r>
            </a:p>
          </p:txBody>
        </p:sp>
        <p:sp>
          <p:nvSpPr>
            <p:cNvPr id="38" name="Oval 39"/>
            <p:cNvSpPr>
              <a:spLocks noChangeAspect="1" noChangeArrowheads="1"/>
            </p:cNvSpPr>
            <p:nvPr/>
          </p:nvSpPr>
          <p:spPr bwMode="auto">
            <a:xfrm>
              <a:off x="1939"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5</a:t>
              </a:r>
            </a:p>
          </p:txBody>
        </p:sp>
        <p:sp>
          <p:nvSpPr>
            <p:cNvPr id="39" name="Line 40"/>
            <p:cNvSpPr>
              <a:spLocks noChangeShapeType="1"/>
            </p:cNvSpPr>
            <p:nvPr/>
          </p:nvSpPr>
          <p:spPr bwMode="auto">
            <a:xfrm flipH="1">
              <a:off x="1008" y="3219"/>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40" name="Line 41"/>
            <p:cNvSpPr>
              <a:spLocks noChangeShapeType="1"/>
            </p:cNvSpPr>
            <p:nvPr/>
          </p:nvSpPr>
          <p:spPr bwMode="auto">
            <a:xfrm flipH="1">
              <a:off x="768" y="3555"/>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41" name="Line 42"/>
            <p:cNvSpPr>
              <a:spLocks noChangeShapeType="1"/>
            </p:cNvSpPr>
            <p:nvPr/>
          </p:nvSpPr>
          <p:spPr bwMode="auto">
            <a:xfrm>
              <a:off x="1536" y="3219"/>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42" name="Line 43"/>
            <p:cNvSpPr>
              <a:spLocks noChangeShapeType="1"/>
            </p:cNvSpPr>
            <p:nvPr/>
          </p:nvSpPr>
          <p:spPr bwMode="auto">
            <a:xfrm>
              <a:off x="1056" y="3555"/>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43" name="Line 44"/>
            <p:cNvSpPr>
              <a:spLocks noChangeShapeType="1"/>
            </p:cNvSpPr>
            <p:nvPr/>
          </p:nvSpPr>
          <p:spPr bwMode="auto">
            <a:xfrm>
              <a:off x="1920" y="3555"/>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44" name="Oval 45"/>
            <p:cNvSpPr>
              <a:spLocks noChangeAspect="1" noChangeArrowheads="1"/>
            </p:cNvSpPr>
            <p:nvPr/>
          </p:nvSpPr>
          <p:spPr bwMode="auto">
            <a:xfrm>
              <a:off x="3283" y="3099"/>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45" name="Oval 46"/>
            <p:cNvSpPr>
              <a:spLocks noChangeAspect="1" noChangeArrowheads="1"/>
            </p:cNvSpPr>
            <p:nvPr/>
          </p:nvSpPr>
          <p:spPr bwMode="auto">
            <a:xfrm>
              <a:off x="2880"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46" name="Oval 47"/>
            <p:cNvSpPr>
              <a:spLocks noChangeAspect="1" noChangeArrowheads="1"/>
            </p:cNvSpPr>
            <p:nvPr/>
          </p:nvSpPr>
          <p:spPr bwMode="auto">
            <a:xfrm>
              <a:off x="3696"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47" name="Oval 48"/>
            <p:cNvSpPr>
              <a:spLocks noChangeAspect="1" noChangeArrowheads="1"/>
            </p:cNvSpPr>
            <p:nvPr/>
          </p:nvSpPr>
          <p:spPr bwMode="auto">
            <a:xfrm>
              <a:off x="3504"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48" name="Text Box 49"/>
            <p:cNvSpPr txBox="1">
              <a:spLocks noChangeAspect="1" noChangeArrowheads="1"/>
            </p:cNvSpPr>
            <p:nvPr/>
          </p:nvSpPr>
          <p:spPr bwMode="auto">
            <a:xfrm>
              <a:off x="2592" y="3075"/>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(d)</a:t>
              </a:r>
            </a:p>
          </p:txBody>
        </p:sp>
        <p:sp>
          <p:nvSpPr>
            <p:cNvPr id="49" name="Oval 50"/>
            <p:cNvSpPr>
              <a:spLocks noChangeAspect="1" noChangeArrowheads="1"/>
            </p:cNvSpPr>
            <p:nvPr/>
          </p:nvSpPr>
          <p:spPr bwMode="auto">
            <a:xfrm>
              <a:off x="3955"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50" name="Line 51"/>
            <p:cNvSpPr>
              <a:spLocks noChangeShapeType="1"/>
            </p:cNvSpPr>
            <p:nvPr/>
          </p:nvSpPr>
          <p:spPr bwMode="auto">
            <a:xfrm flipH="1">
              <a:off x="3024" y="3219"/>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51" name="Line 52"/>
            <p:cNvSpPr>
              <a:spLocks noChangeShapeType="1"/>
            </p:cNvSpPr>
            <p:nvPr/>
          </p:nvSpPr>
          <p:spPr bwMode="auto">
            <a:xfrm>
              <a:off x="3552" y="3219"/>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52" name="Line 53"/>
            <p:cNvSpPr>
              <a:spLocks noChangeShapeType="1"/>
            </p:cNvSpPr>
            <p:nvPr/>
          </p:nvSpPr>
          <p:spPr bwMode="auto">
            <a:xfrm flipH="1">
              <a:off x="3648" y="3555"/>
              <a:ext cx="96" cy="192"/>
            </a:xfrm>
            <a:prstGeom prst="line">
              <a:avLst/>
            </a:prstGeom>
            <a:noFill/>
            <a:ln w="19050">
              <a:solidFill>
                <a:schemeClr val="tx1"/>
              </a:solidFill>
              <a:round/>
              <a:headEnd/>
              <a:tailEnd/>
            </a:ln>
          </p:spPr>
          <p:txBody>
            <a:bodyPr wrap="none" anchor="ctr"/>
            <a:lstStyle/>
            <a:p>
              <a:endParaRPr lang="zh-CN" altLang="en-US" sz="2800" b="1"/>
            </a:p>
          </p:txBody>
        </p:sp>
        <p:sp>
          <p:nvSpPr>
            <p:cNvPr id="53" name="Line 54"/>
            <p:cNvSpPr>
              <a:spLocks noChangeShapeType="1"/>
            </p:cNvSpPr>
            <p:nvPr/>
          </p:nvSpPr>
          <p:spPr bwMode="auto">
            <a:xfrm>
              <a:off x="3936" y="3555"/>
              <a:ext cx="144" cy="192"/>
            </a:xfrm>
            <a:prstGeom prst="line">
              <a:avLst/>
            </a:prstGeom>
            <a:noFill/>
            <a:ln w="19050">
              <a:solidFill>
                <a:schemeClr val="tx1"/>
              </a:solidFill>
              <a:round/>
              <a:headEnd/>
              <a:tailEnd/>
            </a:ln>
          </p:spPr>
          <p:txBody>
            <a:bodyPr wrap="none" anchor="ctr"/>
            <a:lstStyle/>
            <a:p>
              <a:endParaRPr lang="zh-CN" altLang="en-US" sz="28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88641"/>
            <a:ext cx="7772400" cy="1008112"/>
          </a:xfrm>
        </p:spPr>
        <p:txBody>
          <a:bodyPr/>
          <a:lstStyle/>
          <a:p>
            <a:r>
              <a:rPr lang="zh-CN" altLang="en-US" b="1" dirty="0">
                <a:solidFill>
                  <a:srgbClr val="C00000"/>
                </a:solidFill>
              </a:rPr>
              <a:t>二叉树的重要性质</a:t>
            </a:r>
          </a:p>
        </p:txBody>
      </p:sp>
      <p:sp>
        <p:nvSpPr>
          <p:cNvPr id="3" name="副标题 2"/>
          <p:cNvSpPr>
            <a:spLocks noGrp="1"/>
          </p:cNvSpPr>
          <p:nvPr>
            <p:ph type="subTitle" idx="1"/>
          </p:nvPr>
        </p:nvSpPr>
        <p:spPr>
          <a:xfrm>
            <a:off x="467544" y="1052736"/>
            <a:ext cx="8496944" cy="5328592"/>
          </a:xfrm>
        </p:spPr>
        <p:txBody>
          <a:bodyPr>
            <a:normAutofit/>
          </a:bodyPr>
          <a:lstStyle/>
          <a:p>
            <a:pPr algn="l"/>
            <a:endParaRPr lang="en-US" altLang="zh-CN" b="1" dirty="0">
              <a:solidFill>
                <a:schemeClr val="tx1"/>
              </a:solidFill>
            </a:endParaRPr>
          </a:p>
          <a:p>
            <a:pPr marL="514350" indent="-514350" algn="l">
              <a:buAutoNum type="arabicPeriod"/>
            </a:pPr>
            <a:r>
              <a:rPr lang="zh-CN" altLang="zh-CN" b="1" dirty="0">
                <a:solidFill>
                  <a:schemeClr val="tx1"/>
                </a:solidFill>
              </a:rPr>
              <a:t>在二叉树的第</a:t>
            </a:r>
            <a:r>
              <a:rPr lang="en-US" altLang="zh-CN" b="1" dirty="0">
                <a:solidFill>
                  <a:schemeClr val="tx1"/>
                </a:solidFill>
              </a:rPr>
              <a:t>k</a:t>
            </a:r>
            <a:r>
              <a:rPr lang="zh-CN" altLang="zh-CN" b="1" dirty="0">
                <a:solidFill>
                  <a:schemeClr val="tx1"/>
                </a:solidFill>
              </a:rPr>
              <a:t>层最多有</a:t>
            </a:r>
            <a:r>
              <a:rPr lang="en-US" altLang="zh-CN" b="1" dirty="0">
                <a:solidFill>
                  <a:schemeClr val="tx1"/>
                </a:solidFill>
              </a:rPr>
              <a:t>2</a:t>
            </a:r>
            <a:r>
              <a:rPr lang="en-US" altLang="zh-CN" b="1" baseline="30000" dirty="0">
                <a:solidFill>
                  <a:schemeClr val="tx1"/>
                </a:solidFill>
              </a:rPr>
              <a:t>k</a:t>
            </a:r>
            <a:r>
              <a:rPr lang="zh-CN" altLang="zh-CN" b="1" dirty="0">
                <a:solidFill>
                  <a:schemeClr val="tx1"/>
                </a:solidFill>
              </a:rPr>
              <a:t>个结点</a:t>
            </a:r>
            <a:endParaRPr lang="en-US" altLang="zh-CN" b="1" dirty="0">
              <a:solidFill>
                <a:schemeClr val="tx1"/>
              </a:solidFill>
            </a:endParaRPr>
          </a:p>
          <a:p>
            <a:pPr marL="514350" indent="-514350" algn="l">
              <a:buAutoNum type="arabicPeriod"/>
            </a:pPr>
            <a:endParaRPr lang="en-US" altLang="zh-CN" b="1" dirty="0">
              <a:solidFill>
                <a:schemeClr val="tx1"/>
              </a:solidFill>
            </a:endParaRPr>
          </a:p>
          <a:p>
            <a:pPr algn="l"/>
            <a:r>
              <a:rPr lang="en-US" altLang="zh-CN" b="1" dirty="0">
                <a:solidFill>
                  <a:srgbClr val="C00000"/>
                </a:solidFill>
              </a:rPr>
              <a:t>2.</a:t>
            </a:r>
            <a:r>
              <a:rPr lang="zh-CN" altLang="zh-CN" b="1" dirty="0">
                <a:solidFill>
                  <a:srgbClr val="C00000"/>
                </a:solidFill>
              </a:rPr>
              <a:t>一棵深度为</a:t>
            </a:r>
            <a:r>
              <a:rPr lang="en-US" altLang="zh-CN" b="1" dirty="0">
                <a:solidFill>
                  <a:srgbClr val="C00000"/>
                </a:solidFill>
              </a:rPr>
              <a:t>k</a:t>
            </a:r>
            <a:r>
              <a:rPr lang="zh-CN" altLang="zh-CN" b="1" dirty="0">
                <a:solidFill>
                  <a:srgbClr val="C00000"/>
                </a:solidFill>
              </a:rPr>
              <a:t>的</a:t>
            </a:r>
            <a:r>
              <a:rPr lang="zh-CN" altLang="en-US" b="1" dirty="0">
                <a:solidFill>
                  <a:srgbClr val="C00000"/>
                </a:solidFill>
              </a:rPr>
              <a:t>二叉树，最多有</a:t>
            </a:r>
            <a:r>
              <a:rPr lang="en-US" altLang="zh-CN" b="1" dirty="0">
                <a:solidFill>
                  <a:srgbClr val="C00000"/>
                </a:solidFill>
              </a:rPr>
              <a:t>2</a:t>
            </a:r>
            <a:r>
              <a:rPr lang="en-US" altLang="zh-CN" b="1" baseline="30000" dirty="0">
                <a:solidFill>
                  <a:srgbClr val="C00000"/>
                </a:solidFill>
              </a:rPr>
              <a:t>k+1</a:t>
            </a:r>
            <a:r>
              <a:rPr lang="zh-CN" altLang="zh-CN" b="1" dirty="0">
                <a:solidFill>
                  <a:srgbClr val="C00000"/>
                </a:solidFill>
              </a:rPr>
              <a:t>－</a:t>
            </a:r>
            <a:r>
              <a:rPr lang="en-US" altLang="zh-CN" b="1" dirty="0">
                <a:solidFill>
                  <a:srgbClr val="C00000"/>
                </a:solidFill>
              </a:rPr>
              <a:t>1</a:t>
            </a:r>
            <a:r>
              <a:rPr lang="zh-CN" altLang="zh-CN" b="1" dirty="0">
                <a:solidFill>
                  <a:srgbClr val="C00000"/>
                </a:solidFill>
              </a:rPr>
              <a:t>个结点</a:t>
            </a:r>
            <a:endParaRPr lang="en-US" altLang="zh-CN" b="1" dirty="0">
              <a:solidFill>
                <a:srgbClr val="C00000"/>
              </a:solidFill>
            </a:endParaRPr>
          </a:p>
          <a:p>
            <a:pPr algn="l"/>
            <a:endParaRPr lang="en-US" altLang="zh-CN" b="1" dirty="0">
              <a:solidFill>
                <a:srgbClr val="C00000"/>
              </a:solidFill>
            </a:endParaRPr>
          </a:p>
          <a:p>
            <a:pPr algn="l"/>
            <a:r>
              <a:rPr lang="en-US" altLang="zh-CN" b="1" dirty="0">
                <a:solidFill>
                  <a:schemeClr val="tx1"/>
                </a:solidFill>
              </a:rPr>
              <a:t>3.</a:t>
            </a:r>
            <a:r>
              <a:rPr lang="zh-CN" altLang="en-US" b="1" dirty="0">
                <a:solidFill>
                  <a:schemeClr val="tx1"/>
                </a:solidFill>
              </a:rPr>
              <a:t>任一二叉树中，</a:t>
            </a:r>
            <a:r>
              <a:rPr lang="en-US" altLang="zh-CN" b="1" dirty="0">
                <a:solidFill>
                  <a:schemeClr val="tx1"/>
                </a:solidFill>
              </a:rPr>
              <a:t>n</a:t>
            </a:r>
            <a:r>
              <a:rPr lang="en-US" altLang="zh-CN" b="1" baseline="-25000" dirty="0">
                <a:solidFill>
                  <a:schemeClr val="tx1"/>
                </a:solidFill>
              </a:rPr>
              <a:t>0</a:t>
            </a:r>
            <a:r>
              <a:rPr lang="en-US" altLang="zh-CN" b="1" dirty="0">
                <a:solidFill>
                  <a:schemeClr val="tx1"/>
                </a:solidFill>
              </a:rPr>
              <a:t>=n</a:t>
            </a:r>
            <a:r>
              <a:rPr lang="en-US" altLang="zh-CN" b="1" baseline="-25000" dirty="0">
                <a:solidFill>
                  <a:schemeClr val="tx1"/>
                </a:solidFill>
              </a:rPr>
              <a:t>2</a:t>
            </a:r>
            <a:r>
              <a:rPr lang="en-US" altLang="zh-CN" b="1" dirty="0">
                <a:solidFill>
                  <a:schemeClr val="tx1"/>
                </a:solidFill>
              </a:rPr>
              <a:t>+1 </a:t>
            </a:r>
          </a:p>
          <a:p>
            <a:pPr algn="l"/>
            <a:endParaRPr lang="en-US" altLang="zh-CN" b="1" dirty="0">
              <a:solidFill>
                <a:schemeClr val="tx1"/>
              </a:solidFill>
            </a:endParaRPr>
          </a:p>
          <a:p>
            <a:pPr algn="l"/>
            <a:r>
              <a:rPr lang="en-US" altLang="zh-CN" b="1" dirty="0">
                <a:solidFill>
                  <a:srgbClr val="C00000"/>
                </a:solidFill>
              </a:rPr>
              <a:t>4.</a:t>
            </a:r>
            <a:r>
              <a:rPr lang="zh-CN" altLang="en-US" b="1" dirty="0">
                <a:solidFill>
                  <a:srgbClr val="C00000"/>
                </a:solidFill>
              </a:rPr>
              <a:t>具有</a:t>
            </a:r>
            <a:r>
              <a:rPr lang="en-US" altLang="zh-CN" b="1" dirty="0">
                <a:solidFill>
                  <a:srgbClr val="C00000"/>
                </a:solidFill>
              </a:rPr>
              <a:t>n</a:t>
            </a:r>
            <a:r>
              <a:rPr lang="zh-CN" altLang="en-US" b="1" dirty="0">
                <a:solidFill>
                  <a:srgbClr val="C00000"/>
                </a:solidFill>
              </a:rPr>
              <a:t>个结点的完全二叉树深度是</a:t>
            </a:r>
            <a:r>
              <a:rPr lang="en-US" altLang="zh-CN" dirty="0">
                <a:solidFill>
                  <a:srgbClr val="C00000"/>
                </a:solidFill>
                <a:sym typeface="Symbol"/>
              </a:rPr>
              <a:t></a:t>
            </a:r>
            <a:r>
              <a:rPr lang="en-US" altLang="zh-CN" dirty="0">
                <a:solidFill>
                  <a:srgbClr val="C00000"/>
                </a:solidFill>
              </a:rPr>
              <a:t>log</a:t>
            </a:r>
            <a:r>
              <a:rPr lang="en-US" altLang="zh-CN" baseline="-25000" dirty="0">
                <a:solidFill>
                  <a:srgbClr val="C00000"/>
                </a:solidFill>
              </a:rPr>
              <a:t>2</a:t>
            </a:r>
            <a:r>
              <a:rPr lang="en-US" altLang="zh-CN" dirty="0">
                <a:solidFill>
                  <a:srgbClr val="C00000"/>
                </a:solidFill>
              </a:rPr>
              <a:t>n</a:t>
            </a:r>
            <a:r>
              <a:rPr lang="en-US" altLang="zh-CN" dirty="0">
                <a:solidFill>
                  <a:srgbClr val="C00000"/>
                </a:solidFill>
                <a:sym typeface="Symbol"/>
              </a:rPr>
              <a:t></a:t>
            </a: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5225</Words>
  <Application>Microsoft Office PowerPoint</Application>
  <PresentationFormat>全屏显示(4:3)</PresentationFormat>
  <Paragraphs>436</Paragraphs>
  <Slides>76</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Arial Unicode MS</vt:lpstr>
      <vt:lpstr>PingFang SC</vt:lpstr>
      <vt:lpstr>等线</vt:lpstr>
      <vt:lpstr>黑体</vt:lpstr>
      <vt:lpstr>宋体</vt:lpstr>
      <vt:lpstr>微软雅黑</vt:lpstr>
      <vt:lpstr>微软雅黑</vt:lpstr>
      <vt:lpstr>Arial</vt:lpstr>
      <vt:lpstr>Calibri</vt:lpstr>
      <vt:lpstr>Consolas</vt:lpstr>
      <vt:lpstr>Times New Roman</vt:lpstr>
      <vt:lpstr>Office 主题</vt:lpstr>
      <vt:lpstr>你学了些什么？</vt:lpstr>
      <vt:lpstr>重要内容回顾</vt:lpstr>
      <vt:lpstr>PowerPoint 演示文稿</vt:lpstr>
      <vt:lpstr>PowerPoint 演示文稿</vt:lpstr>
      <vt:lpstr>PowerPoint 演示文稿</vt:lpstr>
      <vt:lpstr>PowerPoint 演示文稿</vt:lpstr>
      <vt:lpstr>PowerPoint 演示文稿</vt:lpstr>
      <vt:lpstr>PowerPoint 演示文稿</vt:lpstr>
      <vt:lpstr>二叉树的重要性质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给定一棵具有n个结点的二叉树，在不违背二叉树定义以及不改变根结点的基础上，向二叉树中任意一个可插入结点的位置插入一个新的结点，则生成的新二叉树有（）。种可能。   A．n-1  B．N C．n+1 ．2n </vt:lpstr>
      <vt:lpstr>将以上森林转换为二叉树，并给出先序、中序、后序遍历</vt:lpstr>
      <vt:lpstr>PowerPoint 演示文稿</vt:lpstr>
      <vt:lpstr>PowerPoint 演示文稿</vt:lpstr>
      <vt:lpstr>PowerPoint 演示文稿</vt:lpstr>
      <vt:lpstr>PowerPoint 演示文稿</vt:lpstr>
      <vt:lpstr>证明：在任意一棵具有N个结点的满二叉树（N&gt;0）的叶子结点数目为（N+1）/2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桂林电子科技大学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朱蓉</dc:creator>
  <cp:lastModifiedBy>宇英</cp:lastModifiedBy>
  <cp:revision>87</cp:revision>
  <dcterms:created xsi:type="dcterms:W3CDTF">2018-11-13T00:19:48Z</dcterms:created>
  <dcterms:modified xsi:type="dcterms:W3CDTF">2022-12-09T02:14:08Z</dcterms:modified>
</cp:coreProperties>
</file>