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830" r:id="rId2"/>
    <p:sldId id="256" r:id="rId3"/>
    <p:sldId id="290" r:id="rId4"/>
    <p:sldId id="291" r:id="rId5"/>
    <p:sldId id="292" r:id="rId6"/>
    <p:sldId id="293" r:id="rId7"/>
    <p:sldId id="294" r:id="rId8"/>
    <p:sldId id="295" r:id="rId9"/>
    <p:sldId id="296" r:id="rId10"/>
    <p:sldId id="297" r:id="rId11"/>
    <p:sldId id="276" r:id="rId12"/>
    <p:sldId id="277" r:id="rId13"/>
    <p:sldId id="278" r:id="rId14"/>
    <p:sldId id="279" r:id="rId15"/>
    <p:sldId id="280" r:id="rId16"/>
    <p:sldId id="281" r:id="rId17"/>
    <p:sldId id="790" r:id="rId18"/>
    <p:sldId id="791" r:id="rId19"/>
    <p:sldId id="822" r:id="rId20"/>
    <p:sldId id="789" r:id="rId21"/>
    <p:sldId id="793" r:id="rId22"/>
    <p:sldId id="811" r:id="rId23"/>
    <p:sldId id="812" r:id="rId24"/>
    <p:sldId id="792" r:id="rId25"/>
    <p:sldId id="829" r:id="rId26"/>
    <p:sldId id="794" r:id="rId27"/>
    <p:sldId id="827" r:id="rId28"/>
    <p:sldId id="282" r:id="rId29"/>
    <p:sldId id="283" r:id="rId30"/>
    <p:sldId id="284" r:id="rId31"/>
    <p:sldId id="285" r:id="rId32"/>
    <p:sldId id="286" r:id="rId33"/>
    <p:sldId id="287" r:id="rId34"/>
    <p:sldId id="288" r:id="rId35"/>
    <p:sldId id="289" r:id="rId36"/>
    <p:sldId id="783" r:id="rId37"/>
    <p:sldId id="784" r:id="rId38"/>
    <p:sldId id="828" r:id="rId39"/>
    <p:sldId id="262" r:id="rId40"/>
    <p:sldId id="263" r:id="rId41"/>
    <p:sldId id="264" r:id="rId42"/>
    <p:sldId id="265" r:id="rId43"/>
    <p:sldId id="266" r:id="rId44"/>
    <p:sldId id="270" r:id="rId45"/>
    <p:sldId id="271" r:id="rId46"/>
    <p:sldId id="274" r:id="rId47"/>
    <p:sldId id="298" r:id="rId48"/>
    <p:sldId id="272" r:id="rId49"/>
    <p:sldId id="299" r:id="rId50"/>
    <p:sldId id="300" r:id="rId51"/>
    <p:sldId id="258" r:id="rId52"/>
    <p:sldId id="301" r:id="rId53"/>
    <p:sldId id="257" r:id="rId54"/>
    <p:sldId id="260" r:id="rId55"/>
    <p:sldId id="302" r:id="rId56"/>
    <p:sldId id="261" r:id="rId57"/>
    <p:sldId id="259" r:id="rId58"/>
    <p:sldId id="303" r:id="rId59"/>
    <p:sldId id="304" r:id="rId60"/>
    <p:sldId id="267" r:id="rId61"/>
    <p:sldId id="798" r:id="rId62"/>
    <p:sldId id="819" r:id="rId63"/>
    <p:sldId id="799"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22T01:23:28.659"/>
    </inkml:context>
    <inkml:brush xml:id="br0">
      <inkml:brushProperty name="width" value="0.05" units="cm"/>
      <inkml:brushProperty name="height" value="0.05" units="cm"/>
    </inkml:brush>
  </inkml:definitions>
  <inkml:trace contextRef="#ctx0" brushRef="#br0">699 0 3314,'0'0'4802,"-78"35"-4802,35 16 0,-15 16 0,-15 14 64,-5 4-64,-5 3 0,3-5 48,8-9-48,13-8 0,18-12-368,17-8-785,14-17-1376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2-22T00:39:08.466"/>
    </inkml:context>
    <inkml:brush xml:id="br0">
      <inkml:brushProperty name="width" value="0.05292" units="cm"/>
      <inkml:brushProperty name="height" value="0.05292" units="cm"/>
      <inkml:brushProperty name="color" value="#FF0000"/>
    </inkml:brush>
  </inkml:definitions>
  <inkml:trace contextRef="#ctx0" brushRef="#br0">21595 3623 4 0,'0'0'12'0,"0"0"72"16,0 0-16-1,0 0 2-15,0 0 3 0,0 0-3 16,0 0-38-16,-38-57-17 15,38 57-15-15,0 0-9 16,0-3-7-16,23-8 5 16,16-15 11-16,14-16 0 15,10-13 4-15,4-9-4 16,-1 3 0-16,-8 12 0 16,-7 14-1-16,-13 15 1 15,-6 15-1-15,-7 5-3 16,-8 1-2-16,-4 24-4 15,-10 11 2-15,-3 10 5 16,-2 11 5-16,-18 7-4 16,-7 10 2-16,-4 6-13 15,-4 2-30-15,5-5 13 0,5-14 23 16,10-20 6-16,6-19 0 16,3-12-3-16,5-6 1 15,1-6-8-15,0 0 6 16,10-12-20-16,10-16 25 15,5-13 3-15,0-4-3 16,-1 0 0-16,-6 7-34 16,-6 7-24-16,-9 7-5 15,-3 4 25-15,0-2 38 16,-10 0 27-16,-3 0-25 16,3 3-2-16,-5 10-34 15</inkml:trace>
  <inkml:trace contextRef="#ctx0" brushRef="#br0" timeOffset="268.58">21747 3678 55 0,'0'0'5'0,"0"0"-5"16,0 0 3-16,0 0 2 16,0 0-1-16,5 96 5 15,21-19 28-15,13 25 36 16,1 22-12-16,4 14-37 15,-1 8-8-15,-3 6 0 16,-3 0-3-16,-4 0-7 16,-7-8-1-16,-10-8-5 15,-12-16 4-15,-4-20-1 0,-1-22-2 16,-12-29 1-16,-2-22 3 16,1-20-5-16,1-7-7 15,-8-34-98-15</inkml:trace>
  <inkml:trace contextRef="#ctx0" brushRef="#br0" timeOffset="435.54">22056 4201 248 0,'49'-78'2'0,"3"12"3"16,-3 15 8-16,-4 16 23 0,-9 13-16 15,-3 11-17-15,1 7 0 16,5 2-3-16,4 2 0 15,0 0-2-15,-5 5-15 16,-10 7-31-16,-12 0-71 16</inkml:trace>
  <inkml:trace contextRef="#ctx0" brushRef="#br0" timeOffset="998.71">22199 4523 145 0,'0'0'0'0,"0"0"-4"0,0 0 4 16,0 0 7-16,0 0 12 15,0 0 12-15,49-16 7 16,-23-7 6-16,2-4-6 16,-1-9-18-16,3 0-12 15,-4 5-5-15,-3 9-2 16,-8 11-2-16,-2 11-2 15,-5 5-22-15,-5 30-21 16,3 13 46-16,-6 11 4 16,0 2 0-16,-3 2-2 15,-13 2 0-15,-4 0 3 16,1-2-4-16,5-3 0 0,6-12 0 16,7-11 6-1,1-19-7-15,6-12-6 0,21-6 4 16,10-10 2-16,11-20 24 15,4-9 2-15,-1-8-10 16,-6 3-12-16,-6-1 1 16,-6 4-5-16,-7 3 0 15,-8 5-16-15,-7 6 3 16,-7 9-4-16,-4 6 8 16,0 5-3-16,0 4-11 15,0 3-25-15,0 0-5 16,6 9-12-16,9 12 65 15,7 9 43-15,8 5 36 16,4 5-8-16,2-1-33 16,0 0-12-16,-2-2-12 0,-1-3 2 15,-3-5-12-15,-5-3 0 16,-2-3-4-16,-6 3 0 16,-8 2-74-16,-9-15-259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FB599-E742-4FC5-A48B-9186EDA6727D}" type="datetimeFigureOut">
              <a:rPr lang="zh-CN" altLang="en-US" smtClean="0"/>
              <a:t>2022/11/25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2AC0A8-9809-4B62-8BCC-6469071D3671}" type="slidenum">
              <a:rPr lang="zh-CN" altLang="en-US" smtClean="0"/>
              <a:t>‹#›</a:t>
            </a:fld>
            <a:endParaRPr lang="zh-CN" altLang="en-US"/>
          </a:p>
        </p:txBody>
      </p:sp>
    </p:spTree>
    <p:extLst>
      <p:ext uri="{BB962C8B-B14F-4D97-AF65-F5344CB8AC3E}">
        <p14:creationId xmlns:p14="http://schemas.microsoft.com/office/powerpoint/2010/main" val="1316366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419A0610-9168-9438-A3C5-7D209D9488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05FC8930-F578-4740-6F7F-57C9E1BD8A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5124" name="灯片编号占位符 3">
            <a:extLst>
              <a:ext uri="{FF2B5EF4-FFF2-40B4-BE49-F238E27FC236}">
                <a16:creationId xmlns:a16="http://schemas.microsoft.com/office/drawing/2014/main" id="{8D53C5F1-D669-EE19-C91D-80B9966530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E0D1AAC-C081-41F5-B802-75CE93DD0555}" type="slidenum">
              <a:rPr lang="zh-CN" altLang="en-US" smtClean="0"/>
              <a:pPr/>
              <a:t>17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C941AD0F-F942-DDE2-F254-DEA1B33BC9F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F779262F-73F3-FA7A-8A2C-9BC4CCB1191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41988" name="灯片编号占位符 3">
            <a:extLst>
              <a:ext uri="{FF2B5EF4-FFF2-40B4-BE49-F238E27FC236}">
                <a16:creationId xmlns:a16="http://schemas.microsoft.com/office/drawing/2014/main" id="{84A3170E-48FF-FB4C-73F5-E1308DFA48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A117100-D430-4A6D-A25B-11C6192B69EB}" type="slidenum">
              <a:rPr lang="zh-CN" altLang="en-US" smtClean="0"/>
              <a:pPr/>
              <a:t>61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E35C199B-FEAC-81E3-E880-202B420D9AB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74F324AC-5539-FBF8-0828-2E9CCDC84F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44036" name="灯片编号占位符 3">
            <a:extLst>
              <a:ext uri="{FF2B5EF4-FFF2-40B4-BE49-F238E27FC236}">
                <a16:creationId xmlns:a16="http://schemas.microsoft.com/office/drawing/2014/main" id="{5D598597-AC9A-47C1-02EB-FC186F2186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3136FDF-AC5F-44C5-B3F5-061FD3203947}" type="slidenum">
              <a:rPr lang="zh-CN" altLang="en-US" smtClean="0"/>
              <a:pPr/>
              <a:t>62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04CAA4A1-ECF5-C5EF-BD88-96CFAFA7C0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8A849A37-715C-20E7-DE2F-31B3686C2A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7172" name="灯片编号占位符 3">
            <a:extLst>
              <a:ext uri="{FF2B5EF4-FFF2-40B4-BE49-F238E27FC236}">
                <a16:creationId xmlns:a16="http://schemas.microsoft.com/office/drawing/2014/main" id="{66204AF8-552D-C8AA-20F0-55DEEE89F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49CD1EB-86CB-476D-9829-50E4F7735BCA}" type="slidenum">
              <a:rPr lang="zh-CN" altLang="en-US" smtClean="0"/>
              <a:pPr/>
              <a:t>18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829B2743-4823-1965-9809-9F9115B99DE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C6B7CCD1-8702-45FB-E663-242608A25FC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13316" name="灯片编号占位符 3">
            <a:extLst>
              <a:ext uri="{FF2B5EF4-FFF2-40B4-BE49-F238E27FC236}">
                <a16:creationId xmlns:a16="http://schemas.microsoft.com/office/drawing/2014/main" id="{5747E5A0-91C2-5750-566E-C4F9261BB9C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DAAE015-A35B-483C-84A7-72537CF8FE58}" type="slidenum">
              <a:rPr lang="zh-CN" altLang="en-US" smtClean="0"/>
              <a:pPr/>
              <a:t>19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2F37A83B-2EAE-48AD-7758-8944B78CEFA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B01039AF-B7F7-6247-3778-BD52BC5B5F8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15364" name="灯片编号占位符 3">
            <a:extLst>
              <a:ext uri="{FF2B5EF4-FFF2-40B4-BE49-F238E27FC236}">
                <a16:creationId xmlns:a16="http://schemas.microsoft.com/office/drawing/2014/main" id="{BEFE8797-4AE0-0454-119B-BA8D7CB44F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0A56511-3119-4B51-9D67-A7AE4BB548A3}" type="slidenum">
              <a:rPr lang="zh-CN" altLang="en-US" smtClean="0"/>
              <a:pPr/>
              <a:t>20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8F269B15-BEEC-387E-5299-EC388698676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5913F03-12B6-0053-60E5-E0074BEEBC6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17412" name="灯片编号占位符 3">
            <a:extLst>
              <a:ext uri="{FF2B5EF4-FFF2-40B4-BE49-F238E27FC236}">
                <a16:creationId xmlns:a16="http://schemas.microsoft.com/office/drawing/2014/main" id="{E0D2B039-3A86-7D0B-181B-2BF2DBA811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7963926-B0CA-4CE5-BCBD-45B6B18481F4}" type="slidenum">
              <a:rPr lang="zh-CN" altLang="en-US" smtClean="0"/>
              <a:pPr/>
              <a:t>21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C658274F-B297-84FC-0113-EF5D3B4B11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9D0A3C52-57E1-9AA7-84B9-62E965DA5E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struct node *q=H; </a:t>
            </a:r>
          </a:p>
          <a:p>
            <a:r>
              <a:rPr lang="en-US" altLang="zh-CN"/>
              <a:t>while(q-&gt;next!=p) q = q-&gt;next //</a:t>
            </a:r>
            <a:r>
              <a:rPr lang="zh-CN" altLang="en-US"/>
              <a:t>找到</a:t>
            </a:r>
            <a:r>
              <a:rPr lang="en-US" altLang="zh-CN"/>
              <a:t>p</a:t>
            </a:r>
            <a:r>
              <a:rPr lang="zh-CN" altLang="en-US"/>
              <a:t>的前驱 </a:t>
            </a:r>
            <a:endParaRPr lang="en-US" altLang="zh-CN"/>
          </a:p>
          <a:p>
            <a:r>
              <a:rPr lang="en-US" altLang="zh-CN"/>
              <a:t>q-&gt;next = p-&gt;next; </a:t>
            </a:r>
          </a:p>
          <a:p>
            <a:r>
              <a:rPr lang="en-US" altLang="zh-CN"/>
              <a:t>free(p)</a:t>
            </a:r>
            <a:endParaRPr kumimoji="1" lang="zh-CN" altLang="en-US"/>
          </a:p>
        </p:txBody>
      </p:sp>
      <p:sp>
        <p:nvSpPr>
          <p:cNvPr id="19460" name="灯片编号占位符 3">
            <a:extLst>
              <a:ext uri="{FF2B5EF4-FFF2-40B4-BE49-F238E27FC236}">
                <a16:creationId xmlns:a16="http://schemas.microsoft.com/office/drawing/2014/main" id="{5F00DB17-49C1-4C69-372D-F092D99EDC6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AB4C474-A7DB-45F1-9A46-DD0F182D64C4}" type="slidenum">
              <a:rPr lang="zh-CN" altLang="en-US" smtClean="0"/>
              <a:pPr/>
              <a:t>22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50F4072F-0382-7BDF-EC03-F82A4CA4EA6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0FAFD396-93EE-2D8D-F420-3CC0A17E89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q = p-&gt;link ; p-&gt;link = p-&gt;link-&gt;link; free(q);</a:t>
            </a:r>
          </a:p>
          <a:p>
            <a:r>
              <a:rPr lang="en-US" altLang="zh-CN"/>
              <a:t>q = Head ;while(q-&gt;link!=p) q = q-&gt;link;</a:t>
            </a:r>
          </a:p>
          <a:p>
            <a:r>
              <a:rPr lang="en-US" altLang="zh-CN"/>
              <a:t>q = Head ;while(q-&gt;link!=p) q = q-&gt;link; q-&gt;link = p-&gt;link ; free(p);</a:t>
            </a:r>
          </a:p>
          <a:p>
            <a:r>
              <a:rPr lang="en-US" altLang="zh-CN"/>
              <a:t>q = head-&gt;link; head-&gt;link = q-&gt;link ;free(q);</a:t>
            </a:r>
          </a:p>
          <a:p>
            <a:r>
              <a:rPr lang="en-US" altLang="zh-CN"/>
              <a:t>q= Head; while(q-&gt;link-&gt;link!=NULL) q = q-&gt;link; p = q-&gt;link ; q-&gt;link = NULLL; free(p) ;</a:t>
            </a:r>
          </a:p>
        </p:txBody>
      </p:sp>
      <p:sp>
        <p:nvSpPr>
          <p:cNvPr id="21508" name="灯片编号占位符 3">
            <a:extLst>
              <a:ext uri="{FF2B5EF4-FFF2-40B4-BE49-F238E27FC236}">
                <a16:creationId xmlns:a16="http://schemas.microsoft.com/office/drawing/2014/main" id="{F199979F-50F0-291E-FECA-187CE6E7FCE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FA1A898-684C-4419-AF67-EACADDA299A0}" type="slidenum">
              <a:rPr lang="zh-CN" altLang="en-US" smtClean="0"/>
              <a:pPr/>
              <a:t>23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E3BCB052-66CD-2A70-27A0-FE299C9990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688C2ECC-5563-1A8A-8294-76B00C2E49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29700" name="灯片编号占位符 3">
            <a:extLst>
              <a:ext uri="{FF2B5EF4-FFF2-40B4-BE49-F238E27FC236}">
                <a16:creationId xmlns:a16="http://schemas.microsoft.com/office/drawing/2014/main" id="{EB6BD514-3EB4-8C05-31C8-4880D28AB4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B883F2E-132E-43AF-9AEC-B504B40F1C87}" type="slidenum">
              <a:rPr lang="zh-CN" altLang="en-US" smtClean="0"/>
              <a:pPr/>
              <a:t>36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4A189EDF-85A7-508C-33F5-0ED8A92193B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D6E80B64-67DC-074A-4971-779EE2B8C6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cs typeface="Times New Roman" panose="02020603050405020304" pitchFamily="18" charset="0"/>
            </a:endParaRPr>
          </a:p>
        </p:txBody>
      </p:sp>
      <p:sp>
        <p:nvSpPr>
          <p:cNvPr id="31748" name="灯片编号占位符 3">
            <a:extLst>
              <a:ext uri="{FF2B5EF4-FFF2-40B4-BE49-F238E27FC236}">
                <a16:creationId xmlns:a16="http://schemas.microsoft.com/office/drawing/2014/main" id="{AF75A60F-7B9B-912A-0B88-79BC6AD9351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E9706CA-D1CD-48C0-B75B-7541E835F572}" type="slidenum">
              <a:rPr lang="zh-CN" altLang="en-US" smtClean="0"/>
              <a:pPr/>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4E978F9-6306-468C-A8C1-196C8B6C2824}" type="datetimeFigureOut">
              <a:rPr lang="zh-CN" altLang="en-US" smtClean="0"/>
              <a:pPr/>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E978F9-6306-468C-A8C1-196C8B6C2824}" type="datetimeFigureOut">
              <a:rPr lang="zh-CN" altLang="en-US" smtClean="0"/>
              <a:pPr/>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E978F9-6306-468C-A8C1-196C8B6C2824}" type="datetimeFigureOut">
              <a:rPr lang="zh-CN" altLang="en-US" smtClean="0"/>
              <a:pPr/>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7">
            <a:extLst>
              <a:ext uri="{FF2B5EF4-FFF2-40B4-BE49-F238E27FC236}">
                <a16:creationId xmlns:a16="http://schemas.microsoft.com/office/drawing/2014/main" id="{37DBBF14-28E9-990D-C3C3-A13F019DA482}"/>
              </a:ext>
            </a:extLst>
          </p:cNvPr>
          <p:cNvSpPr/>
          <p:nvPr userDrawn="1"/>
        </p:nvSpPr>
        <p:spPr>
          <a:xfrm flipH="1" flipV="1">
            <a:off x="6003924" y="82092"/>
            <a:ext cx="3059465" cy="542406"/>
          </a:xfrm>
          <a:custGeom>
            <a:avLst/>
            <a:gdLst>
              <a:gd name="connsiteX0" fmla="*/ 0 w 3456384"/>
              <a:gd name="connsiteY0" fmla="*/ 0 h 914400"/>
              <a:gd name="connsiteX1" fmla="*/ 3456384 w 3456384"/>
              <a:gd name="connsiteY1" fmla="*/ 0 h 914400"/>
              <a:gd name="connsiteX2" fmla="*/ 3456384 w 3456384"/>
              <a:gd name="connsiteY2" fmla="*/ 914400 h 914400"/>
              <a:gd name="connsiteX3" fmla="*/ 0 w 3456384"/>
              <a:gd name="connsiteY3" fmla="*/ 914400 h 914400"/>
              <a:gd name="connsiteX4" fmla="*/ 0 w 3456384"/>
              <a:gd name="connsiteY4" fmla="*/ 0 h 914400"/>
              <a:gd name="connsiteX0" fmla="*/ 0 w 3456384"/>
              <a:gd name="connsiteY0" fmla="*/ 9056 h 923456"/>
              <a:gd name="connsiteX1" fmla="*/ 2998767 w 3456384"/>
              <a:gd name="connsiteY1" fmla="*/ 0 h 923456"/>
              <a:gd name="connsiteX2" fmla="*/ 3456384 w 3456384"/>
              <a:gd name="connsiteY2" fmla="*/ 9056 h 923456"/>
              <a:gd name="connsiteX3" fmla="*/ 3456384 w 3456384"/>
              <a:gd name="connsiteY3" fmla="*/ 923456 h 923456"/>
              <a:gd name="connsiteX4" fmla="*/ 0 w 3456384"/>
              <a:gd name="connsiteY4" fmla="*/ 923456 h 923456"/>
              <a:gd name="connsiteX5" fmla="*/ 0 w 3456384"/>
              <a:gd name="connsiteY5" fmla="*/ 9056 h 923456"/>
              <a:gd name="connsiteX0" fmla="*/ 0 w 3456384"/>
              <a:gd name="connsiteY0" fmla="*/ 9056 h 923456"/>
              <a:gd name="connsiteX1" fmla="*/ 2998767 w 3456384"/>
              <a:gd name="connsiteY1" fmla="*/ 0 h 923456"/>
              <a:gd name="connsiteX2" fmla="*/ 3456384 w 3456384"/>
              <a:gd name="connsiteY2" fmla="*/ 9056 h 923456"/>
              <a:gd name="connsiteX3" fmla="*/ 3442520 w 3456384"/>
              <a:gd name="connsiteY3" fmla="*/ 349624 h 923456"/>
              <a:gd name="connsiteX4" fmla="*/ 3456384 w 3456384"/>
              <a:gd name="connsiteY4" fmla="*/ 923456 h 923456"/>
              <a:gd name="connsiteX5" fmla="*/ 0 w 3456384"/>
              <a:gd name="connsiteY5" fmla="*/ 923456 h 923456"/>
              <a:gd name="connsiteX6" fmla="*/ 0 w 3456384"/>
              <a:gd name="connsiteY6" fmla="*/ 9056 h 923456"/>
              <a:gd name="connsiteX0" fmla="*/ 0 w 3456384"/>
              <a:gd name="connsiteY0" fmla="*/ 9056 h 923456"/>
              <a:gd name="connsiteX1" fmla="*/ 2998767 w 3456384"/>
              <a:gd name="connsiteY1" fmla="*/ 0 h 923456"/>
              <a:gd name="connsiteX2" fmla="*/ 3442520 w 3456384"/>
              <a:gd name="connsiteY2" fmla="*/ 349624 h 923456"/>
              <a:gd name="connsiteX3" fmla="*/ 3456384 w 3456384"/>
              <a:gd name="connsiteY3" fmla="*/ 923456 h 923456"/>
              <a:gd name="connsiteX4" fmla="*/ 0 w 3456384"/>
              <a:gd name="connsiteY4" fmla="*/ 923456 h 923456"/>
              <a:gd name="connsiteX5" fmla="*/ 0 w 3456384"/>
              <a:gd name="connsiteY5" fmla="*/ 9056 h 923456"/>
              <a:gd name="connsiteX0" fmla="*/ 0 w 3456384"/>
              <a:gd name="connsiteY0" fmla="*/ 86116 h 1000516"/>
              <a:gd name="connsiteX1" fmla="*/ 2998767 w 3456384"/>
              <a:gd name="connsiteY1" fmla="*/ 77060 h 1000516"/>
              <a:gd name="connsiteX2" fmla="*/ 3442520 w 3456384"/>
              <a:gd name="connsiteY2" fmla="*/ 426684 h 1000516"/>
              <a:gd name="connsiteX3" fmla="*/ 3456384 w 3456384"/>
              <a:gd name="connsiteY3" fmla="*/ 1000516 h 1000516"/>
              <a:gd name="connsiteX4" fmla="*/ 0 w 3456384"/>
              <a:gd name="connsiteY4" fmla="*/ 1000516 h 1000516"/>
              <a:gd name="connsiteX5" fmla="*/ 0 w 3456384"/>
              <a:gd name="connsiteY5" fmla="*/ 86116 h 1000516"/>
              <a:gd name="connsiteX0" fmla="*/ 0 w 3456384"/>
              <a:gd name="connsiteY0" fmla="*/ 68426 h 982826"/>
              <a:gd name="connsiteX1" fmla="*/ 2998767 w 3456384"/>
              <a:gd name="connsiteY1" fmla="*/ 59370 h 982826"/>
              <a:gd name="connsiteX2" fmla="*/ 3442520 w 3456384"/>
              <a:gd name="connsiteY2" fmla="*/ 408994 h 982826"/>
              <a:gd name="connsiteX3" fmla="*/ 3456384 w 3456384"/>
              <a:gd name="connsiteY3" fmla="*/ 982826 h 982826"/>
              <a:gd name="connsiteX4" fmla="*/ 0 w 3456384"/>
              <a:gd name="connsiteY4" fmla="*/ 982826 h 982826"/>
              <a:gd name="connsiteX5" fmla="*/ 0 w 3456384"/>
              <a:gd name="connsiteY5" fmla="*/ 68426 h 982826"/>
              <a:gd name="connsiteX0" fmla="*/ 0 w 3456384"/>
              <a:gd name="connsiteY0" fmla="*/ 9073 h 923473"/>
              <a:gd name="connsiteX1" fmla="*/ 2998767 w 3456384"/>
              <a:gd name="connsiteY1" fmla="*/ 17 h 923473"/>
              <a:gd name="connsiteX2" fmla="*/ 3442520 w 3456384"/>
              <a:gd name="connsiteY2" fmla="*/ 349641 h 923473"/>
              <a:gd name="connsiteX3" fmla="*/ 3456384 w 3456384"/>
              <a:gd name="connsiteY3" fmla="*/ 923473 h 923473"/>
              <a:gd name="connsiteX4" fmla="*/ 0 w 3456384"/>
              <a:gd name="connsiteY4" fmla="*/ 923473 h 923473"/>
              <a:gd name="connsiteX5" fmla="*/ 0 w 3456384"/>
              <a:gd name="connsiteY5" fmla="*/ 9073 h 923473"/>
              <a:gd name="connsiteX0" fmla="*/ 0 w 3456384"/>
              <a:gd name="connsiteY0" fmla="*/ 9073 h 923473"/>
              <a:gd name="connsiteX1" fmla="*/ 2998767 w 3456384"/>
              <a:gd name="connsiteY1" fmla="*/ 17 h 923473"/>
              <a:gd name="connsiteX2" fmla="*/ 3442520 w 3456384"/>
              <a:gd name="connsiteY2" fmla="*/ 349641 h 923473"/>
              <a:gd name="connsiteX3" fmla="*/ 3456384 w 3456384"/>
              <a:gd name="connsiteY3" fmla="*/ 923473 h 923473"/>
              <a:gd name="connsiteX4" fmla="*/ 0 w 3456384"/>
              <a:gd name="connsiteY4" fmla="*/ 923473 h 923473"/>
              <a:gd name="connsiteX5" fmla="*/ 0 w 3456384"/>
              <a:gd name="connsiteY5" fmla="*/ 9073 h 923473"/>
              <a:gd name="connsiteX0" fmla="*/ 0 w 3456384"/>
              <a:gd name="connsiteY0" fmla="*/ 9240 h 923640"/>
              <a:gd name="connsiteX1" fmla="*/ 2998767 w 3456384"/>
              <a:gd name="connsiteY1" fmla="*/ 184 h 923640"/>
              <a:gd name="connsiteX2" fmla="*/ 3442520 w 3456384"/>
              <a:gd name="connsiteY2" fmla="*/ 349808 h 923640"/>
              <a:gd name="connsiteX3" fmla="*/ 3456384 w 3456384"/>
              <a:gd name="connsiteY3" fmla="*/ 923640 h 923640"/>
              <a:gd name="connsiteX4" fmla="*/ 0 w 3456384"/>
              <a:gd name="connsiteY4" fmla="*/ 923640 h 923640"/>
              <a:gd name="connsiteX5" fmla="*/ 0 w 3456384"/>
              <a:gd name="connsiteY5" fmla="*/ 9240 h 923640"/>
              <a:gd name="connsiteX0" fmla="*/ 0 w 3456384"/>
              <a:gd name="connsiteY0" fmla="*/ 9061 h 923461"/>
              <a:gd name="connsiteX1" fmla="*/ 2998767 w 3456384"/>
              <a:gd name="connsiteY1" fmla="*/ 5 h 923461"/>
              <a:gd name="connsiteX2" fmla="*/ 3442520 w 3456384"/>
              <a:gd name="connsiteY2" fmla="*/ 349629 h 923461"/>
              <a:gd name="connsiteX3" fmla="*/ 3456384 w 3456384"/>
              <a:gd name="connsiteY3" fmla="*/ 923461 h 923461"/>
              <a:gd name="connsiteX4" fmla="*/ 0 w 3456384"/>
              <a:gd name="connsiteY4" fmla="*/ 923461 h 923461"/>
              <a:gd name="connsiteX5" fmla="*/ 0 w 3456384"/>
              <a:gd name="connsiteY5" fmla="*/ 9061 h 923461"/>
              <a:gd name="connsiteX0" fmla="*/ 0 w 3688035"/>
              <a:gd name="connsiteY0" fmla="*/ 75792 h 990192"/>
              <a:gd name="connsiteX1" fmla="*/ 2998767 w 3688035"/>
              <a:gd name="connsiteY1" fmla="*/ 66736 h 990192"/>
              <a:gd name="connsiteX2" fmla="*/ 3456384 w 3688035"/>
              <a:gd name="connsiteY2" fmla="*/ 990192 h 990192"/>
              <a:gd name="connsiteX3" fmla="*/ 0 w 3688035"/>
              <a:gd name="connsiteY3" fmla="*/ 990192 h 990192"/>
              <a:gd name="connsiteX4" fmla="*/ 0 w 3688035"/>
              <a:gd name="connsiteY4" fmla="*/ 75792 h 990192"/>
              <a:gd name="connsiteX0" fmla="*/ 0 w 3688035"/>
              <a:gd name="connsiteY0" fmla="*/ 75792 h 990192"/>
              <a:gd name="connsiteX1" fmla="*/ 2998767 w 3688035"/>
              <a:gd name="connsiteY1" fmla="*/ 66736 h 990192"/>
              <a:gd name="connsiteX2" fmla="*/ 3456384 w 3688035"/>
              <a:gd name="connsiteY2" fmla="*/ 990192 h 990192"/>
              <a:gd name="connsiteX3" fmla="*/ 0 w 3688035"/>
              <a:gd name="connsiteY3" fmla="*/ 990192 h 990192"/>
              <a:gd name="connsiteX4" fmla="*/ 0 w 3688035"/>
              <a:gd name="connsiteY4" fmla="*/ 75792 h 990192"/>
              <a:gd name="connsiteX0" fmla="*/ 0 w 4615790"/>
              <a:gd name="connsiteY0" fmla="*/ 10415 h 924815"/>
              <a:gd name="connsiteX1" fmla="*/ 2998767 w 4615790"/>
              <a:gd name="connsiteY1" fmla="*/ 1359 h 924815"/>
              <a:gd name="connsiteX2" fmla="*/ 3456384 w 4615790"/>
              <a:gd name="connsiteY2" fmla="*/ 924815 h 924815"/>
              <a:gd name="connsiteX3" fmla="*/ 0 w 4615790"/>
              <a:gd name="connsiteY3" fmla="*/ 924815 h 924815"/>
              <a:gd name="connsiteX4" fmla="*/ 0 w 4615790"/>
              <a:gd name="connsiteY4" fmla="*/ 10415 h 924815"/>
              <a:gd name="connsiteX0" fmla="*/ 0 w 4388774"/>
              <a:gd name="connsiteY0" fmla="*/ 10415 h 924815"/>
              <a:gd name="connsiteX1" fmla="*/ 2998767 w 4388774"/>
              <a:gd name="connsiteY1" fmla="*/ 1359 h 924815"/>
              <a:gd name="connsiteX2" fmla="*/ 3456384 w 4388774"/>
              <a:gd name="connsiteY2" fmla="*/ 924815 h 924815"/>
              <a:gd name="connsiteX3" fmla="*/ 0 w 4388774"/>
              <a:gd name="connsiteY3" fmla="*/ 924815 h 924815"/>
              <a:gd name="connsiteX4" fmla="*/ 0 w 4388774"/>
              <a:gd name="connsiteY4" fmla="*/ 10415 h 924815"/>
              <a:gd name="connsiteX0" fmla="*/ 0 w 4388774"/>
              <a:gd name="connsiteY0" fmla="*/ 9056 h 923456"/>
              <a:gd name="connsiteX1" fmla="*/ 2998767 w 4388774"/>
              <a:gd name="connsiteY1" fmla="*/ 0 h 923456"/>
              <a:gd name="connsiteX2" fmla="*/ 3456384 w 4388774"/>
              <a:gd name="connsiteY2" fmla="*/ 923456 h 923456"/>
              <a:gd name="connsiteX3" fmla="*/ 0 w 4388774"/>
              <a:gd name="connsiteY3" fmla="*/ 923456 h 923456"/>
              <a:gd name="connsiteX4" fmla="*/ 0 w 4388774"/>
              <a:gd name="connsiteY4" fmla="*/ 9056 h 923456"/>
              <a:gd name="connsiteX0" fmla="*/ 0 w 3456384"/>
              <a:gd name="connsiteY0" fmla="*/ 9056 h 923456"/>
              <a:gd name="connsiteX1" fmla="*/ 2998767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998767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846348"/>
              <a:gd name="connsiteY0" fmla="*/ 9056 h 923456"/>
              <a:gd name="connsiteX1" fmla="*/ 2622249 w 3846348"/>
              <a:gd name="connsiteY1" fmla="*/ 0 h 923456"/>
              <a:gd name="connsiteX2" fmla="*/ 3846348 w 3846348"/>
              <a:gd name="connsiteY2" fmla="*/ 923456 h 923456"/>
              <a:gd name="connsiteX3" fmla="*/ 0 w 3846348"/>
              <a:gd name="connsiteY3" fmla="*/ 923456 h 923456"/>
              <a:gd name="connsiteX4" fmla="*/ 0 w 3846348"/>
              <a:gd name="connsiteY4" fmla="*/ 9056 h 923456"/>
              <a:gd name="connsiteX0" fmla="*/ 0 w 3846348"/>
              <a:gd name="connsiteY0" fmla="*/ 555 h 914955"/>
              <a:gd name="connsiteX1" fmla="*/ 2958425 w 3846348"/>
              <a:gd name="connsiteY1" fmla="*/ 4946 h 914955"/>
              <a:gd name="connsiteX2" fmla="*/ 3846348 w 3846348"/>
              <a:gd name="connsiteY2" fmla="*/ 914955 h 914955"/>
              <a:gd name="connsiteX3" fmla="*/ 0 w 3846348"/>
              <a:gd name="connsiteY3" fmla="*/ 914955 h 914955"/>
              <a:gd name="connsiteX4" fmla="*/ 0 w 3846348"/>
              <a:gd name="connsiteY4" fmla="*/ 555 h 914955"/>
              <a:gd name="connsiteX0" fmla="*/ 0 w 3846348"/>
              <a:gd name="connsiteY0" fmla="*/ 0 h 914400"/>
              <a:gd name="connsiteX1" fmla="*/ 3321495 w 3846348"/>
              <a:gd name="connsiteY1" fmla="*/ 4391 h 914400"/>
              <a:gd name="connsiteX2" fmla="*/ 3846348 w 3846348"/>
              <a:gd name="connsiteY2" fmla="*/ 914400 h 914400"/>
              <a:gd name="connsiteX3" fmla="*/ 0 w 3846348"/>
              <a:gd name="connsiteY3" fmla="*/ 914400 h 914400"/>
              <a:gd name="connsiteX4" fmla="*/ 0 w 3846348"/>
              <a:gd name="connsiteY4" fmla="*/ 0 h 914400"/>
              <a:gd name="connsiteX0" fmla="*/ 0 w 3846348"/>
              <a:gd name="connsiteY0" fmla="*/ 0 h 914400"/>
              <a:gd name="connsiteX1" fmla="*/ 3321495 w 3846348"/>
              <a:gd name="connsiteY1" fmla="*/ 4391 h 914400"/>
              <a:gd name="connsiteX2" fmla="*/ 3846348 w 3846348"/>
              <a:gd name="connsiteY2" fmla="*/ 914400 h 914400"/>
              <a:gd name="connsiteX3" fmla="*/ 0 w 3846348"/>
              <a:gd name="connsiteY3" fmla="*/ 914400 h 914400"/>
              <a:gd name="connsiteX4" fmla="*/ 0 w 3846348"/>
              <a:gd name="connsiteY4" fmla="*/ 0 h 914400"/>
              <a:gd name="connsiteX0" fmla="*/ 0 w 4088504"/>
              <a:gd name="connsiteY0" fmla="*/ 0 h 914400"/>
              <a:gd name="connsiteX1" fmla="*/ 3321495 w 4088504"/>
              <a:gd name="connsiteY1" fmla="*/ 4391 h 914400"/>
              <a:gd name="connsiteX2" fmla="*/ 4088504 w 4088504"/>
              <a:gd name="connsiteY2" fmla="*/ 914400 h 914400"/>
              <a:gd name="connsiteX3" fmla="*/ 0 w 4088504"/>
              <a:gd name="connsiteY3" fmla="*/ 914400 h 914400"/>
              <a:gd name="connsiteX4" fmla="*/ 0 w 4088504"/>
              <a:gd name="connsiteY4" fmla="*/ 0 h 914400"/>
              <a:gd name="connsiteX0" fmla="*/ 0 w 4088504"/>
              <a:gd name="connsiteY0" fmla="*/ 0 h 914400"/>
              <a:gd name="connsiteX1" fmla="*/ 3321495 w 4088504"/>
              <a:gd name="connsiteY1" fmla="*/ 4391 h 914400"/>
              <a:gd name="connsiteX2" fmla="*/ 4088504 w 4088504"/>
              <a:gd name="connsiteY2" fmla="*/ 914400 h 914400"/>
              <a:gd name="connsiteX3" fmla="*/ 0 w 4088504"/>
              <a:gd name="connsiteY3" fmla="*/ 914400 h 914400"/>
              <a:gd name="connsiteX4" fmla="*/ 0 w 4088504"/>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504" h="914400">
                <a:moveTo>
                  <a:pt x="0" y="0"/>
                </a:moveTo>
                <a:lnTo>
                  <a:pt x="3321495" y="4391"/>
                </a:lnTo>
                <a:cubicBezTo>
                  <a:pt x="3695853" y="177917"/>
                  <a:pt x="3899766" y="724374"/>
                  <a:pt x="4088504" y="914400"/>
                </a:cubicBezTo>
                <a:lnTo>
                  <a:pt x="0" y="914400"/>
                </a:lnTo>
                <a:lnTo>
                  <a:pt x="0" y="0"/>
                </a:lnTo>
                <a:close/>
              </a:path>
            </a:pathLst>
          </a:custGeom>
          <a:gradFill>
            <a:gsLst>
              <a:gs pos="0">
                <a:schemeClr val="accent4">
                  <a:lumMod val="0"/>
                  <a:lumOff val="100000"/>
                </a:schemeClr>
              </a:gs>
              <a:gs pos="100000">
                <a:srgbClr val="E1E1E1"/>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Picture 3">
            <a:extLst>
              <a:ext uri="{FF2B5EF4-FFF2-40B4-BE49-F238E27FC236}">
                <a16:creationId xmlns:a16="http://schemas.microsoft.com/office/drawing/2014/main" id="{1748255F-0C61-3554-2E29-AAFA5D4A57B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34925"/>
            <a:ext cx="2801938"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B2489B44-C9C0-3576-60AF-ED8279AAC461}"/>
              </a:ext>
            </a:extLst>
          </p:cNvPr>
          <p:cNvSpPr/>
          <p:nvPr userDrawn="1"/>
        </p:nvSpPr>
        <p:spPr>
          <a:xfrm>
            <a:off x="0" y="6597650"/>
            <a:ext cx="7740650" cy="260350"/>
          </a:xfrm>
          <a:prstGeom prst="rect">
            <a:avLst/>
          </a:prstGeom>
          <a:solidFill>
            <a:srgbClr val="0047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a:extLst>
              <a:ext uri="{FF2B5EF4-FFF2-40B4-BE49-F238E27FC236}">
                <a16:creationId xmlns:a16="http://schemas.microsoft.com/office/drawing/2014/main" id="{5E116D0D-E4EF-50D4-3EA8-3CAE6E48D4AB}"/>
              </a:ext>
            </a:extLst>
          </p:cNvPr>
          <p:cNvSpPr/>
          <p:nvPr userDrawn="1"/>
        </p:nvSpPr>
        <p:spPr>
          <a:xfrm>
            <a:off x="7308850" y="6597650"/>
            <a:ext cx="1835150" cy="260350"/>
          </a:xfrm>
          <a:prstGeom prst="rect">
            <a:avLst/>
          </a:prstGeom>
          <a:solidFill>
            <a:srgbClr val="EA54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7">
            <a:extLst>
              <a:ext uri="{FF2B5EF4-FFF2-40B4-BE49-F238E27FC236}">
                <a16:creationId xmlns:a16="http://schemas.microsoft.com/office/drawing/2014/main" id="{53860BB5-8D62-2764-FEB6-D213482E2F76}"/>
              </a:ext>
            </a:extLst>
          </p:cNvPr>
          <p:cNvSpPr/>
          <p:nvPr userDrawn="1"/>
        </p:nvSpPr>
        <p:spPr>
          <a:xfrm>
            <a:off x="98425" y="82550"/>
            <a:ext cx="6242050" cy="541338"/>
          </a:xfrm>
          <a:custGeom>
            <a:avLst/>
            <a:gdLst>
              <a:gd name="connsiteX0" fmla="*/ 0 w 3456384"/>
              <a:gd name="connsiteY0" fmla="*/ 0 h 914400"/>
              <a:gd name="connsiteX1" fmla="*/ 3456384 w 3456384"/>
              <a:gd name="connsiteY1" fmla="*/ 0 h 914400"/>
              <a:gd name="connsiteX2" fmla="*/ 3456384 w 3456384"/>
              <a:gd name="connsiteY2" fmla="*/ 914400 h 914400"/>
              <a:gd name="connsiteX3" fmla="*/ 0 w 3456384"/>
              <a:gd name="connsiteY3" fmla="*/ 914400 h 914400"/>
              <a:gd name="connsiteX4" fmla="*/ 0 w 3456384"/>
              <a:gd name="connsiteY4" fmla="*/ 0 h 914400"/>
              <a:gd name="connsiteX0" fmla="*/ 0 w 3456384"/>
              <a:gd name="connsiteY0" fmla="*/ 9056 h 923456"/>
              <a:gd name="connsiteX1" fmla="*/ 2998767 w 3456384"/>
              <a:gd name="connsiteY1" fmla="*/ 0 h 923456"/>
              <a:gd name="connsiteX2" fmla="*/ 3456384 w 3456384"/>
              <a:gd name="connsiteY2" fmla="*/ 9056 h 923456"/>
              <a:gd name="connsiteX3" fmla="*/ 3456384 w 3456384"/>
              <a:gd name="connsiteY3" fmla="*/ 923456 h 923456"/>
              <a:gd name="connsiteX4" fmla="*/ 0 w 3456384"/>
              <a:gd name="connsiteY4" fmla="*/ 923456 h 923456"/>
              <a:gd name="connsiteX5" fmla="*/ 0 w 3456384"/>
              <a:gd name="connsiteY5" fmla="*/ 9056 h 923456"/>
              <a:gd name="connsiteX0" fmla="*/ 0 w 3456384"/>
              <a:gd name="connsiteY0" fmla="*/ 9056 h 923456"/>
              <a:gd name="connsiteX1" fmla="*/ 2998767 w 3456384"/>
              <a:gd name="connsiteY1" fmla="*/ 0 h 923456"/>
              <a:gd name="connsiteX2" fmla="*/ 3456384 w 3456384"/>
              <a:gd name="connsiteY2" fmla="*/ 9056 h 923456"/>
              <a:gd name="connsiteX3" fmla="*/ 3442520 w 3456384"/>
              <a:gd name="connsiteY3" fmla="*/ 349624 h 923456"/>
              <a:gd name="connsiteX4" fmla="*/ 3456384 w 3456384"/>
              <a:gd name="connsiteY4" fmla="*/ 923456 h 923456"/>
              <a:gd name="connsiteX5" fmla="*/ 0 w 3456384"/>
              <a:gd name="connsiteY5" fmla="*/ 923456 h 923456"/>
              <a:gd name="connsiteX6" fmla="*/ 0 w 3456384"/>
              <a:gd name="connsiteY6" fmla="*/ 9056 h 923456"/>
              <a:gd name="connsiteX0" fmla="*/ 0 w 3456384"/>
              <a:gd name="connsiteY0" fmla="*/ 9056 h 923456"/>
              <a:gd name="connsiteX1" fmla="*/ 2998767 w 3456384"/>
              <a:gd name="connsiteY1" fmla="*/ 0 h 923456"/>
              <a:gd name="connsiteX2" fmla="*/ 3442520 w 3456384"/>
              <a:gd name="connsiteY2" fmla="*/ 349624 h 923456"/>
              <a:gd name="connsiteX3" fmla="*/ 3456384 w 3456384"/>
              <a:gd name="connsiteY3" fmla="*/ 923456 h 923456"/>
              <a:gd name="connsiteX4" fmla="*/ 0 w 3456384"/>
              <a:gd name="connsiteY4" fmla="*/ 923456 h 923456"/>
              <a:gd name="connsiteX5" fmla="*/ 0 w 3456384"/>
              <a:gd name="connsiteY5" fmla="*/ 9056 h 923456"/>
              <a:gd name="connsiteX0" fmla="*/ 0 w 3456384"/>
              <a:gd name="connsiteY0" fmla="*/ 86116 h 1000516"/>
              <a:gd name="connsiteX1" fmla="*/ 2998767 w 3456384"/>
              <a:gd name="connsiteY1" fmla="*/ 77060 h 1000516"/>
              <a:gd name="connsiteX2" fmla="*/ 3442520 w 3456384"/>
              <a:gd name="connsiteY2" fmla="*/ 426684 h 1000516"/>
              <a:gd name="connsiteX3" fmla="*/ 3456384 w 3456384"/>
              <a:gd name="connsiteY3" fmla="*/ 1000516 h 1000516"/>
              <a:gd name="connsiteX4" fmla="*/ 0 w 3456384"/>
              <a:gd name="connsiteY4" fmla="*/ 1000516 h 1000516"/>
              <a:gd name="connsiteX5" fmla="*/ 0 w 3456384"/>
              <a:gd name="connsiteY5" fmla="*/ 86116 h 1000516"/>
              <a:gd name="connsiteX0" fmla="*/ 0 w 3456384"/>
              <a:gd name="connsiteY0" fmla="*/ 68426 h 982826"/>
              <a:gd name="connsiteX1" fmla="*/ 2998767 w 3456384"/>
              <a:gd name="connsiteY1" fmla="*/ 59370 h 982826"/>
              <a:gd name="connsiteX2" fmla="*/ 3442520 w 3456384"/>
              <a:gd name="connsiteY2" fmla="*/ 408994 h 982826"/>
              <a:gd name="connsiteX3" fmla="*/ 3456384 w 3456384"/>
              <a:gd name="connsiteY3" fmla="*/ 982826 h 982826"/>
              <a:gd name="connsiteX4" fmla="*/ 0 w 3456384"/>
              <a:gd name="connsiteY4" fmla="*/ 982826 h 982826"/>
              <a:gd name="connsiteX5" fmla="*/ 0 w 3456384"/>
              <a:gd name="connsiteY5" fmla="*/ 68426 h 982826"/>
              <a:gd name="connsiteX0" fmla="*/ 0 w 3456384"/>
              <a:gd name="connsiteY0" fmla="*/ 9073 h 923473"/>
              <a:gd name="connsiteX1" fmla="*/ 2998767 w 3456384"/>
              <a:gd name="connsiteY1" fmla="*/ 17 h 923473"/>
              <a:gd name="connsiteX2" fmla="*/ 3442520 w 3456384"/>
              <a:gd name="connsiteY2" fmla="*/ 349641 h 923473"/>
              <a:gd name="connsiteX3" fmla="*/ 3456384 w 3456384"/>
              <a:gd name="connsiteY3" fmla="*/ 923473 h 923473"/>
              <a:gd name="connsiteX4" fmla="*/ 0 w 3456384"/>
              <a:gd name="connsiteY4" fmla="*/ 923473 h 923473"/>
              <a:gd name="connsiteX5" fmla="*/ 0 w 3456384"/>
              <a:gd name="connsiteY5" fmla="*/ 9073 h 923473"/>
              <a:gd name="connsiteX0" fmla="*/ 0 w 3456384"/>
              <a:gd name="connsiteY0" fmla="*/ 9073 h 923473"/>
              <a:gd name="connsiteX1" fmla="*/ 2998767 w 3456384"/>
              <a:gd name="connsiteY1" fmla="*/ 17 h 923473"/>
              <a:gd name="connsiteX2" fmla="*/ 3442520 w 3456384"/>
              <a:gd name="connsiteY2" fmla="*/ 349641 h 923473"/>
              <a:gd name="connsiteX3" fmla="*/ 3456384 w 3456384"/>
              <a:gd name="connsiteY3" fmla="*/ 923473 h 923473"/>
              <a:gd name="connsiteX4" fmla="*/ 0 w 3456384"/>
              <a:gd name="connsiteY4" fmla="*/ 923473 h 923473"/>
              <a:gd name="connsiteX5" fmla="*/ 0 w 3456384"/>
              <a:gd name="connsiteY5" fmla="*/ 9073 h 923473"/>
              <a:gd name="connsiteX0" fmla="*/ 0 w 3456384"/>
              <a:gd name="connsiteY0" fmla="*/ 9240 h 923640"/>
              <a:gd name="connsiteX1" fmla="*/ 2998767 w 3456384"/>
              <a:gd name="connsiteY1" fmla="*/ 184 h 923640"/>
              <a:gd name="connsiteX2" fmla="*/ 3442520 w 3456384"/>
              <a:gd name="connsiteY2" fmla="*/ 349808 h 923640"/>
              <a:gd name="connsiteX3" fmla="*/ 3456384 w 3456384"/>
              <a:gd name="connsiteY3" fmla="*/ 923640 h 923640"/>
              <a:gd name="connsiteX4" fmla="*/ 0 w 3456384"/>
              <a:gd name="connsiteY4" fmla="*/ 923640 h 923640"/>
              <a:gd name="connsiteX5" fmla="*/ 0 w 3456384"/>
              <a:gd name="connsiteY5" fmla="*/ 9240 h 923640"/>
              <a:gd name="connsiteX0" fmla="*/ 0 w 3456384"/>
              <a:gd name="connsiteY0" fmla="*/ 9061 h 923461"/>
              <a:gd name="connsiteX1" fmla="*/ 2998767 w 3456384"/>
              <a:gd name="connsiteY1" fmla="*/ 5 h 923461"/>
              <a:gd name="connsiteX2" fmla="*/ 3442520 w 3456384"/>
              <a:gd name="connsiteY2" fmla="*/ 349629 h 923461"/>
              <a:gd name="connsiteX3" fmla="*/ 3456384 w 3456384"/>
              <a:gd name="connsiteY3" fmla="*/ 923461 h 923461"/>
              <a:gd name="connsiteX4" fmla="*/ 0 w 3456384"/>
              <a:gd name="connsiteY4" fmla="*/ 923461 h 923461"/>
              <a:gd name="connsiteX5" fmla="*/ 0 w 3456384"/>
              <a:gd name="connsiteY5" fmla="*/ 9061 h 923461"/>
              <a:gd name="connsiteX0" fmla="*/ 0 w 3688035"/>
              <a:gd name="connsiteY0" fmla="*/ 75792 h 990192"/>
              <a:gd name="connsiteX1" fmla="*/ 2998767 w 3688035"/>
              <a:gd name="connsiteY1" fmla="*/ 66736 h 990192"/>
              <a:gd name="connsiteX2" fmla="*/ 3456384 w 3688035"/>
              <a:gd name="connsiteY2" fmla="*/ 990192 h 990192"/>
              <a:gd name="connsiteX3" fmla="*/ 0 w 3688035"/>
              <a:gd name="connsiteY3" fmla="*/ 990192 h 990192"/>
              <a:gd name="connsiteX4" fmla="*/ 0 w 3688035"/>
              <a:gd name="connsiteY4" fmla="*/ 75792 h 990192"/>
              <a:gd name="connsiteX0" fmla="*/ 0 w 3688035"/>
              <a:gd name="connsiteY0" fmla="*/ 75792 h 990192"/>
              <a:gd name="connsiteX1" fmla="*/ 2998767 w 3688035"/>
              <a:gd name="connsiteY1" fmla="*/ 66736 h 990192"/>
              <a:gd name="connsiteX2" fmla="*/ 3456384 w 3688035"/>
              <a:gd name="connsiteY2" fmla="*/ 990192 h 990192"/>
              <a:gd name="connsiteX3" fmla="*/ 0 w 3688035"/>
              <a:gd name="connsiteY3" fmla="*/ 990192 h 990192"/>
              <a:gd name="connsiteX4" fmla="*/ 0 w 3688035"/>
              <a:gd name="connsiteY4" fmla="*/ 75792 h 990192"/>
              <a:gd name="connsiteX0" fmla="*/ 0 w 4615790"/>
              <a:gd name="connsiteY0" fmla="*/ 10415 h 924815"/>
              <a:gd name="connsiteX1" fmla="*/ 2998767 w 4615790"/>
              <a:gd name="connsiteY1" fmla="*/ 1359 h 924815"/>
              <a:gd name="connsiteX2" fmla="*/ 3456384 w 4615790"/>
              <a:gd name="connsiteY2" fmla="*/ 924815 h 924815"/>
              <a:gd name="connsiteX3" fmla="*/ 0 w 4615790"/>
              <a:gd name="connsiteY3" fmla="*/ 924815 h 924815"/>
              <a:gd name="connsiteX4" fmla="*/ 0 w 4615790"/>
              <a:gd name="connsiteY4" fmla="*/ 10415 h 924815"/>
              <a:gd name="connsiteX0" fmla="*/ 0 w 4388774"/>
              <a:gd name="connsiteY0" fmla="*/ 10415 h 924815"/>
              <a:gd name="connsiteX1" fmla="*/ 2998767 w 4388774"/>
              <a:gd name="connsiteY1" fmla="*/ 1359 h 924815"/>
              <a:gd name="connsiteX2" fmla="*/ 3456384 w 4388774"/>
              <a:gd name="connsiteY2" fmla="*/ 924815 h 924815"/>
              <a:gd name="connsiteX3" fmla="*/ 0 w 4388774"/>
              <a:gd name="connsiteY3" fmla="*/ 924815 h 924815"/>
              <a:gd name="connsiteX4" fmla="*/ 0 w 4388774"/>
              <a:gd name="connsiteY4" fmla="*/ 10415 h 924815"/>
              <a:gd name="connsiteX0" fmla="*/ 0 w 4388774"/>
              <a:gd name="connsiteY0" fmla="*/ 9056 h 923456"/>
              <a:gd name="connsiteX1" fmla="*/ 2998767 w 4388774"/>
              <a:gd name="connsiteY1" fmla="*/ 0 h 923456"/>
              <a:gd name="connsiteX2" fmla="*/ 3456384 w 4388774"/>
              <a:gd name="connsiteY2" fmla="*/ 923456 h 923456"/>
              <a:gd name="connsiteX3" fmla="*/ 0 w 4388774"/>
              <a:gd name="connsiteY3" fmla="*/ 923456 h 923456"/>
              <a:gd name="connsiteX4" fmla="*/ 0 w 4388774"/>
              <a:gd name="connsiteY4" fmla="*/ 9056 h 923456"/>
              <a:gd name="connsiteX0" fmla="*/ 0 w 3456384"/>
              <a:gd name="connsiteY0" fmla="*/ 9056 h 923456"/>
              <a:gd name="connsiteX1" fmla="*/ 2998767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998767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456384"/>
              <a:gd name="connsiteY0" fmla="*/ 9056 h 923456"/>
              <a:gd name="connsiteX1" fmla="*/ 2622249 w 3456384"/>
              <a:gd name="connsiteY1" fmla="*/ 0 h 923456"/>
              <a:gd name="connsiteX2" fmla="*/ 3456384 w 3456384"/>
              <a:gd name="connsiteY2" fmla="*/ 923456 h 923456"/>
              <a:gd name="connsiteX3" fmla="*/ 0 w 3456384"/>
              <a:gd name="connsiteY3" fmla="*/ 923456 h 923456"/>
              <a:gd name="connsiteX4" fmla="*/ 0 w 3456384"/>
              <a:gd name="connsiteY4" fmla="*/ 9056 h 923456"/>
              <a:gd name="connsiteX0" fmla="*/ 0 w 3846348"/>
              <a:gd name="connsiteY0" fmla="*/ 9056 h 923456"/>
              <a:gd name="connsiteX1" fmla="*/ 2622249 w 3846348"/>
              <a:gd name="connsiteY1" fmla="*/ 0 h 923456"/>
              <a:gd name="connsiteX2" fmla="*/ 3846348 w 3846348"/>
              <a:gd name="connsiteY2" fmla="*/ 923456 h 923456"/>
              <a:gd name="connsiteX3" fmla="*/ 0 w 3846348"/>
              <a:gd name="connsiteY3" fmla="*/ 923456 h 923456"/>
              <a:gd name="connsiteX4" fmla="*/ 0 w 3846348"/>
              <a:gd name="connsiteY4" fmla="*/ 9056 h 923456"/>
              <a:gd name="connsiteX0" fmla="*/ 0 w 3846348"/>
              <a:gd name="connsiteY0" fmla="*/ 555 h 914955"/>
              <a:gd name="connsiteX1" fmla="*/ 2958425 w 3846348"/>
              <a:gd name="connsiteY1" fmla="*/ 4946 h 914955"/>
              <a:gd name="connsiteX2" fmla="*/ 3846348 w 3846348"/>
              <a:gd name="connsiteY2" fmla="*/ 914955 h 914955"/>
              <a:gd name="connsiteX3" fmla="*/ 0 w 3846348"/>
              <a:gd name="connsiteY3" fmla="*/ 914955 h 914955"/>
              <a:gd name="connsiteX4" fmla="*/ 0 w 3846348"/>
              <a:gd name="connsiteY4" fmla="*/ 555 h 914955"/>
              <a:gd name="connsiteX0" fmla="*/ 0 w 3846348"/>
              <a:gd name="connsiteY0" fmla="*/ 0 h 914400"/>
              <a:gd name="connsiteX1" fmla="*/ 3321495 w 3846348"/>
              <a:gd name="connsiteY1" fmla="*/ 4391 h 914400"/>
              <a:gd name="connsiteX2" fmla="*/ 3846348 w 3846348"/>
              <a:gd name="connsiteY2" fmla="*/ 914400 h 914400"/>
              <a:gd name="connsiteX3" fmla="*/ 0 w 3846348"/>
              <a:gd name="connsiteY3" fmla="*/ 914400 h 914400"/>
              <a:gd name="connsiteX4" fmla="*/ 0 w 3846348"/>
              <a:gd name="connsiteY4" fmla="*/ 0 h 914400"/>
              <a:gd name="connsiteX0" fmla="*/ 0 w 3846348"/>
              <a:gd name="connsiteY0" fmla="*/ 0 h 914400"/>
              <a:gd name="connsiteX1" fmla="*/ 3321495 w 3846348"/>
              <a:gd name="connsiteY1" fmla="*/ 4391 h 914400"/>
              <a:gd name="connsiteX2" fmla="*/ 3846348 w 3846348"/>
              <a:gd name="connsiteY2" fmla="*/ 914400 h 914400"/>
              <a:gd name="connsiteX3" fmla="*/ 0 w 3846348"/>
              <a:gd name="connsiteY3" fmla="*/ 914400 h 914400"/>
              <a:gd name="connsiteX4" fmla="*/ 0 w 3846348"/>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6348" h="914400">
                <a:moveTo>
                  <a:pt x="0" y="0"/>
                </a:moveTo>
                <a:lnTo>
                  <a:pt x="3321495" y="4391"/>
                </a:lnTo>
                <a:cubicBezTo>
                  <a:pt x="3695853" y="177917"/>
                  <a:pt x="3754472" y="747043"/>
                  <a:pt x="3846348" y="914400"/>
                </a:cubicBezTo>
                <a:lnTo>
                  <a:pt x="0" y="914400"/>
                </a:lnTo>
                <a:lnTo>
                  <a:pt x="0" y="0"/>
                </a:lnTo>
                <a:close/>
              </a:path>
            </a:pathLst>
          </a:custGeom>
          <a:solidFill>
            <a:srgbClr val="EF82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08521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E978F9-6306-468C-A8C1-196C8B6C2824}" type="datetimeFigureOut">
              <a:rPr lang="zh-CN" altLang="en-US" smtClean="0"/>
              <a:pPr/>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4E978F9-6306-468C-A8C1-196C8B6C2824}" type="datetimeFigureOut">
              <a:rPr lang="zh-CN" altLang="en-US" smtClean="0"/>
              <a:pPr/>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4E978F9-6306-468C-A8C1-196C8B6C2824}" type="datetimeFigureOut">
              <a:rPr lang="zh-CN" altLang="en-US" smtClean="0"/>
              <a:pPr/>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4E978F9-6306-468C-A8C1-196C8B6C2824}" type="datetimeFigureOut">
              <a:rPr lang="zh-CN" altLang="en-US" smtClean="0"/>
              <a:pPr/>
              <a:t>2022/11/25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4E978F9-6306-468C-A8C1-196C8B6C2824}" type="datetimeFigureOut">
              <a:rPr lang="zh-CN" altLang="en-US" smtClean="0"/>
              <a:pPr/>
              <a:t>2022/11/25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E978F9-6306-468C-A8C1-196C8B6C2824}" type="datetimeFigureOut">
              <a:rPr lang="zh-CN" altLang="en-US" smtClean="0"/>
              <a:pPr/>
              <a:t>2022/11/25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4E978F9-6306-468C-A8C1-196C8B6C2824}" type="datetimeFigureOut">
              <a:rPr lang="zh-CN" altLang="en-US" smtClean="0"/>
              <a:pPr/>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4E978F9-6306-468C-A8C1-196C8B6C2824}" type="datetimeFigureOut">
              <a:rPr lang="zh-CN" altLang="en-US" smtClean="0"/>
              <a:pPr/>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147B60-5F8D-4A85-93E0-18CDD21AB54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978F9-6306-468C-A8C1-196C8B6C2824}" type="datetimeFigureOut">
              <a:rPr lang="zh-CN" altLang="en-US" smtClean="0"/>
              <a:pPr/>
              <a:t>2022/11/25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47B60-5F8D-4A85-93E0-18CDD21AB54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5312" y="1196752"/>
            <a:ext cx="7772400" cy="1008112"/>
          </a:xfrm>
        </p:spPr>
        <p:txBody>
          <a:bodyPr/>
          <a:lstStyle/>
          <a:p>
            <a:r>
              <a:rPr lang="zh-CN" altLang="en-US" b="1" dirty="0">
                <a:solidFill>
                  <a:srgbClr val="C00000"/>
                </a:solidFill>
              </a:rPr>
              <a:t>你学了些什么？</a:t>
            </a:r>
          </a:p>
        </p:txBody>
      </p:sp>
      <p:sp>
        <p:nvSpPr>
          <p:cNvPr id="7" name="标题 1">
            <a:extLst>
              <a:ext uri="{FF2B5EF4-FFF2-40B4-BE49-F238E27FC236}">
                <a16:creationId xmlns:a16="http://schemas.microsoft.com/office/drawing/2014/main" id="{FAC1EC8F-3489-CF79-5B9C-390BBDE5D5E5}"/>
              </a:ext>
            </a:extLst>
          </p:cNvPr>
          <p:cNvSpPr txBox="1">
            <a:spLocks/>
          </p:cNvSpPr>
          <p:nvPr/>
        </p:nvSpPr>
        <p:spPr>
          <a:xfrm>
            <a:off x="539552" y="2420888"/>
            <a:ext cx="77724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solidFill>
                  <a:srgbClr val="C00000"/>
                </a:solidFill>
              </a:rPr>
              <a:t>你会做什么？</a:t>
            </a:r>
          </a:p>
        </p:txBody>
      </p:sp>
    </p:spTree>
    <p:extLst>
      <p:ext uri="{BB962C8B-B14F-4D97-AF65-F5344CB8AC3E}">
        <p14:creationId xmlns:p14="http://schemas.microsoft.com/office/powerpoint/2010/main" val="1845202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496944" cy="5328592"/>
          </a:xfrm>
        </p:spPr>
        <p:txBody>
          <a:bodyPr>
            <a:normAutofit/>
          </a:bodyPr>
          <a:lstStyle/>
          <a:p>
            <a:pPr algn="l"/>
            <a:endParaRPr lang="en-US" altLang="zh-CN" b="1" dirty="0">
              <a:solidFill>
                <a:schemeClr val="tx1"/>
              </a:solidFill>
            </a:endParaRPr>
          </a:p>
          <a:p>
            <a:pPr algn="l"/>
            <a:r>
              <a:rPr lang="en-US" altLang="zh-CN" b="1" dirty="0">
                <a:solidFill>
                  <a:srgbClr val="C00000"/>
                </a:solidFill>
                <a:sym typeface="Symbol"/>
              </a:rPr>
              <a:t>5.</a:t>
            </a:r>
            <a:r>
              <a:rPr lang="zh-CN" altLang="zh-CN" b="1" dirty="0">
                <a:solidFill>
                  <a:schemeClr val="tx1"/>
                </a:solidFill>
              </a:rPr>
              <a:t>若对一棵有</a:t>
            </a:r>
            <a:r>
              <a:rPr lang="en-US" altLang="zh-CN" b="1" dirty="0">
                <a:solidFill>
                  <a:schemeClr val="tx1"/>
                </a:solidFill>
              </a:rPr>
              <a:t>n</a:t>
            </a:r>
            <a:r>
              <a:rPr lang="zh-CN" altLang="zh-CN" b="1" dirty="0">
                <a:solidFill>
                  <a:schemeClr val="tx1"/>
                </a:solidFill>
              </a:rPr>
              <a:t>个结点的完全二叉树结点按层序编号，则</a:t>
            </a:r>
          </a:p>
          <a:p>
            <a:pPr lvl="0" algn="l"/>
            <a:r>
              <a:rPr lang="zh-CN" altLang="zh-CN" b="1" dirty="0">
                <a:solidFill>
                  <a:srgbClr val="C00000"/>
                </a:solidFill>
              </a:rPr>
              <a:t>若</a:t>
            </a:r>
            <a:r>
              <a:rPr lang="en-US" altLang="zh-CN" b="1" dirty="0" err="1">
                <a:solidFill>
                  <a:srgbClr val="C00000"/>
                </a:solidFill>
              </a:rPr>
              <a:t>i</a:t>
            </a:r>
            <a:r>
              <a:rPr lang="en-US" altLang="zh-CN" b="1" dirty="0">
                <a:solidFill>
                  <a:srgbClr val="C00000"/>
                </a:solidFill>
              </a:rPr>
              <a:t>=0</a:t>
            </a:r>
            <a:r>
              <a:rPr lang="zh-CN" altLang="zh-CN" b="1" dirty="0">
                <a:solidFill>
                  <a:srgbClr val="C00000"/>
                </a:solidFill>
              </a:rPr>
              <a:t>；则该结点是根，没有双亲。</a:t>
            </a:r>
            <a:r>
              <a:rPr lang="en-US" altLang="zh-CN" b="1" dirty="0" err="1">
                <a:solidFill>
                  <a:srgbClr val="C00000"/>
                </a:solidFill>
              </a:rPr>
              <a:t>i</a:t>
            </a:r>
            <a:r>
              <a:rPr lang="en-US" altLang="zh-CN" b="1" dirty="0">
                <a:solidFill>
                  <a:srgbClr val="C00000"/>
                </a:solidFill>
              </a:rPr>
              <a:t>&gt;0</a:t>
            </a:r>
            <a:r>
              <a:rPr lang="zh-CN" altLang="zh-CN" b="1" dirty="0">
                <a:solidFill>
                  <a:srgbClr val="C00000"/>
                </a:solidFill>
              </a:rPr>
              <a:t>，则双亲结点是</a:t>
            </a:r>
            <a:r>
              <a:rPr lang="en-US" altLang="zh-CN" b="1" dirty="0">
                <a:solidFill>
                  <a:srgbClr val="C00000"/>
                </a:solidFill>
                <a:sym typeface="Symbol"/>
              </a:rPr>
              <a:t></a:t>
            </a:r>
            <a:r>
              <a:rPr lang="zh-CN" altLang="en-US" b="1" dirty="0">
                <a:solidFill>
                  <a:srgbClr val="C00000"/>
                </a:solidFill>
              </a:rPr>
              <a:t>（</a:t>
            </a:r>
            <a:r>
              <a:rPr lang="en-US" altLang="zh-CN" b="1" dirty="0">
                <a:solidFill>
                  <a:srgbClr val="C00000"/>
                </a:solidFill>
              </a:rPr>
              <a:t>i-1</a:t>
            </a:r>
            <a:r>
              <a:rPr lang="zh-CN" altLang="en-US" b="1" dirty="0">
                <a:solidFill>
                  <a:srgbClr val="C00000"/>
                </a:solidFill>
              </a:rPr>
              <a:t>）</a:t>
            </a:r>
            <a:r>
              <a:rPr lang="en-US" altLang="zh-CN" b="1" dirty="0">
                <a:solidFill>
                  <a:srgbClr val="C00000"/>
                </a:solidFill>
              </a:rPr>
              <a:t>/2</a:t>
            </a:r>
            <a:r>
              <a:rPr lang="en-US" altLang="zh-CN" b="1" dirty="0">
                <a:solidFill>
                  <a:srgbClr val="C00000"/>
                </a:solidFill>
                <a:sym typeface="Symbol"/>
              </a:rPr>
              <a:t></a:t>
            </a:r>
            <a:endParaRPr lang="zh-CN" altLang="zh-CN" b="1" dirty="0">
              <a:solidFill>
                <a:srgbClr val="C00000"/>
              </a:solidFill>
            </a:endParaRPr>
          </a:p>
          <a:p>
            <a:pPr lvl="0" algn="l"/>
            <a:r>
              <a:rPr lang="zh-CN" altLang="zh-CN" b="1" dirty="0">
                <a:solidFill>
                  <a:schemeClr val="tx1"/>
                </a:solidFill>
              </a:rPr>
              <a:t>若</a:t>
            </a:r>
            <a:r>
              <a:rPr lang="en-US" altLang="zh-CN" b="1" dirty="0">
                <a:solidFill>
                  <a:schemeClr val="tx1"/>
                </a:solidFill>
              </a:rPr>
              <a:t>2i+1&gt;n</a:t>
            </a:r>
            <a:r>
              <a:rPr lang="zh-CN" altLang="zh-CN" b="1" dirty="0">
                <a:solidFill>
                  <a:schemeClr val="tx1"/>
                </a:solidFill>
              </a:rPr>
              <a:t>，则结点无左孩子，否则左孩子结点编号为</a:t>
            </a:r>
            <a:r>
              <a:rPr lang="en-US" altLang="zh-CN" b="1" dirty="0">
                <a:solidFill>
                  <a:schemeClr val="tx1"/>
                </a:solidFill>
              </a:rPr>
              <a:t>2i+1</a:t>
            </a:r>
            <a:endParaRPr lang="zh-CN" altLang="zh-CN" b="1" dirty="0">
              <a:solidFill>
                <a:schemeClr val="tx1"/>
              </a:solidFill>
            </a:endParaRPr>
          </a:p>
          <a:p>
            <a:pPr lvl="0" algn="l"/>
            <a:r>
              <a:rPr lang="zh-CN" altLang="zh-CN" b="1" dirty="0">
                <a:solidFill>
                  <a:schemeClr val="tx1"/>
                </a:solidFill>
              </a:rPr>
              <a:t>若</a:t>
            </a:r>
            <a:r>
              <a:rPr lang="en-US" altLang="zh-CN" b="1" dirty="0">
                <a:solidFill>
                  <a:schemeClr val="tx1"/>
                </a:solidFill>
              </a:rPr>
              <a:t>2i</a:t>
            </a:r>
            <a:r>
              <a:rPr lang="zh-CN" altLang="zh-CN" b="1" dirty="0">
                <a:solidFill>
                  <a:schemeClr val="tx1"/>
                </a:solidFill>
              </a:rPr>
              <a:t>＋</a:t>
            </a:r>
            <a:r>
              <a:rPr lang="en-US" altLang="zh-CN" b="1" dirty="0">
                <a:solidFill>
                  <a:schemeClr val="tx1"/>
                </a:solidFill>
              </a:rPr>
              <a:t>2&gt;n</a:t>
            </a:r>
            <a:r>
              <a:rPr lang="zh-CN" altLang="zh-CN" b="1" dirty="0">
                <a:solidFill>
                  <a:schemeClr val="tx1"/>
                </a:solidFill>
              </a:rPr>
              <a:t>，则结点无右孩子，否则右孩子结点编号为</a:t>
            </a:r>
            <a:r>
              <a:rPr lang="en-US" altLang="zh-CN" b="1" dirty="0">
                <a:solidFill>
                  <a:schemeClr val="tx1"/>
                </a:solidFill>
              </a:rPr>
              <a:t>2i</a:t>
            </a:r>
            <a:r>
              <a:rPr lang="zh-CN" altLang="zh-CN" b="1" dirty="0">
                <a:solidFill>
                  <a:schemeClr val="tx1"/>
                </a:solidFill>
              </a:rPr>
              <a:t>＋</a:t>
            </a:r>
            <a:r>
              <a:rPr lang="en-US" altLang="zh-CN" b="1" dirty="0">
                <a:solidFill>
                  <a:schemeClr val="tx1"/>
                </a:solidFill>
              </a:rPr>
              <a:t>2</a:t>
            </a:r>
            <a:endParaRPr lang="zh-CN" altLang="zh-CN" b="1" dirty="0">
              <a:solidFill>
                <a:schemeClr val="tx1"/>
              </a:solidFill>
            </a:endParaRPr>
          </a:p>
          <a:p>
            <a:pPr algn="l"/>
            <a:endParaRPr lang="zh-CN" altLang="en-US"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6264696"/>
          </a:xfrm>
        </p:spPr>
        <p:txBody>
          <a:bodyPr>
            <a:normAutofit fontScale="70000" lnSpcReduction="20000"/>
          </a:bodyPr>
          <a:lstStyle/>
          <a:p>
            <a:r>
              <a:rPr lang="zh-CN" altLang="zh-CN" b="1" dirty="0">
                <a:solidFill>
                  <a:srgbClr val="C00000"/>
                </a:solidFill>
              </a:rPr>
              <a:t>算法效率的度量方法</a:t>
            </a:r>
            <a:endParaRPr lang="zh-CN" altLang="zh-CN" dirty="0">
              <a:solidFill>
                <a:srgbClr val="C00000"/>
              </a:solidFill>
            </a:endParaRPr>
          </a:p>
          <a:p>
            <a:pPr algn="l">
              <a:lnSpc>
                <a:spcPct val="150000"/>
              </a:lnSpc>
            </a:pPr>
            <a:r>
              <a:rPr lang="en-US" altLang="zh-CN" b="1" dirty="0">
                <a:solidFill>
                  <a:srgbClr val="0070C0"/>
                </a:solidFill>
              </a:rPr>
              <a:t>1.</a:t>
            </a:r>
            <a:r>
              <a:rPr lang="zh-CN" altLang="zh-CN" b="1" dirty="0">
                <a:solidFill>
                  <a:srgbClr val="0070C0"/>
                </a:solidFill>
                <a:latin typeface="+mn-ea"/>
              </a:rPr>
              <a:t>事后统计</a:t>
            </a:r>
            <a:r>
              <a:rPr lang="zh-CN" altLang="zh-CN" dirty="0">
                <a:solidFill>
                  <a:schemeClr val="tx1"/>
                </a:solidFill>
                <a:latin typeface="+mn-ea"/>
              </a:rPr>
              <a:t>：</a:t>
            </a:r>
            <a:r>
              <a:rPr lang="zh-CN" altLang="zh-CN" sz="2600" b="1" dirty="0">
                <a:solidFill>
                  <a:schemeClr val="tx1"/>
                </a:solidFill>
                <a:latin typeface="+mn-ea"/>
              </a:rPr>
              <a:t>通过好的测试数据和程序，利用计算机计时器对不同算法程序进行运行时间</a:t>
            </a:r>
            <a:r>
              <a:rPr lang="en-US" altLang="zh-CN" sz="2600" b="1" dirty="0">
                <a:solidFill>
                  <a:schemeClr val="tx1"/>
                </a:solidFill>
                <a:latin typeface="+mn-ea"/>
              </a:rPr>
              <a:t>(running time calculations)</a:t>
            </a:r>
            <a:r>
              <a:rPr lang="zh-CN" altLang="zh-CN" sz="2600" b="1" dirty="0">
                <a:solidFill>
                  <a:schemeClr val="tx1"/>
                </a:solidFill>
                <a:latin typeface="+mn-ea"/>
              </a:rPr>
              <a:t>的比较；</a:t>
            </a:r>
          </a:p>
          <a:p>
            <a:pPr algn="l">
              <a:lnSpc>
                <a:spcPct val="150000"/>
              </a:lnSpc>
            </a:pPr>
            <a:r>
              <a:rPr lang="en-US" altLang="zh-CN" b="1" dirty="0">
                <a:solidFill>
                  <a:srgbClr val="0070C0"/>
                </a:solidFill>
                <a:latin typeface="+mn-ea"/>
              </a:rPr>
              <a:t>2.</a:t>
            </a:r>
            <a:r>
              <a:rPr lang="zh-CN" altLang="zh-CN" b="1" dirty="0">
                <a:solidFill>
                  <a:srgbClr val="0070C0"/>
                </a:solidFill>
                <a:latin typeface="+mn-ea"/>
              </a:rPr>
              <a:t>事前分析估算方法：</a:t>
            </a:r>
            <a:r>
              <a:rPr lang="zh-CN" altLang="zh-CN" b="1" dirty="0">
                <a:solidFill>
                  <a:schemeClr val="tx1"/>
                </a:solidFill>
                <a:latin typeface="+mn-ea"/>
              </a:rPr>
              <a:t>计算机程序编制前，依据统计方法进行估算。</a:t>
            </a:r>
          </a:p>
          <a:p>
            <a:pPr algn="l">
              <a:lnSpc>
                <a:spcPct val="150000"/>
              </a:lnSpc>
            </a:pPr>
            <a:r>
              <a:rPr lang="en-US" altLang="zh-CN" sz="3100" b="1" dirty="0">
                <a:solidFill>
                  <a:srgbClr val="0070C0"/>
                </a:solidFill>
                <a:latin typeface="+mn-ea"/>
              </a:rPr>
              <a:t>3.</a:t>
            </a:r>
            <a:r>
              <a:rPr lang="zh-CN" altLang="zh-CN" sz="3100" b="1" dirty="0">
                <a:solidFill>
                  <a:srgbClr val="0070C0"/>
                </a:solidFill>
                <a:latin typeface="+mn-ea"/>
              </a:rPr>
              <a:t>一般高级语言编写的程序在计算机运行的时间取决于：</a:t>
            </a:r>
          </a:p>
          <a:p>
            <a:pPr algn="l">
              <a:lnSpc>
                <a:spcPct val="150000"/>
              </a:lnSpc>
            </a:pPr>
            <a:r>
              <a:rPr lang="en-US" altLang="zh-CN" b="1" dirty="0">
                <a:solidFill>
                  <a:schemeClr val="tx1"/>
                </a:solidFill>
                <a:latin typeface="+mn-ea"/>
              </a:rPr>
              <a:t> </a:t>
            </a:r>
            <a:r>
              <a:rPr lang="zh-CN" altLang="zh-CN" b="1" dirty="0">
                <a:solidFill>
                  <a:schemeClr val="tx1"/>
                </a:solidFill>
                <a:latin typeface="+mn-ea"/>
              </a:rPr>
              <a:t>算法策略：是算法好坏的根本</a:t>
            </a:r>
          </a:p>
          <a:p>
            <a:pPr algn="l">
              <a:lnSpc>
                <a:spcPct val="150000"/>
              </a:lnSpc>
            </a:pPr>
            <a:r>
              <a:rPr lang="en-US" altLang="zh-CN" b="1" dirty="0">
                <a:solidFill>
                  <a:schemeClr val="tx1"/>
                </a:solidFill>
                <a:latin typeface="+mn-ea"/>
              </a:rPr>
              <a:t> </a:t>
            </a:r>
            <a:r>
              <a:rPr lang="zh-CN" altLang="zh-CN" b="1" dirty="0">
                <a:solidFill>
                  <a:schemeClr val="tx1"/>
                </a:solidFill>
                <a:latin typeface="+mn-ea"/>
              </a:rPr>
              <a:t>编译产生的代码质量：取决于软件的支持</a:t>
            </a:r>
          </a:p>
          <a:p>
            <a:pPr algn="l">
              <a:lnSpc>
                <a:spcPct val="150000"/>
              </a:lnSpc>
            </a:pPr>
            <a:r>
              <a:rPr lang="en-US" altLang="zh-CN" b="1" dirty="0">
                <a:solidFill>
                  <a:schemeClr val="tx1"/>
                </a:solidFill>
                <a:latin typeface="+mn-ea"/>
              </a:rPr>
              <a:t> </a:t>
            </a:r>
            <a:r>
              <a:rPr lang="zh-CN" altLang="zh-CN" b="1" dirty="0">
                <a:solidFill>
                  <a:schemeClr val="tx1"/>
                </a:solidFill>
                <a:latin typeface="+mn-ea"/>
              </a:rPr>
              <a:t>问题的输入规模：</a:t>
            </a:r>
          </a:p>
          <a:p>
            <a:pPr algn="l">
              <a:lnSpc>
                <a:spcPct val="150000"/>
              </a:lnSpc>
            </a:pPr>
            <a:r>
              <a:rPr lang="en-US" altLang="zh-CN" b="1" dirty="0">
                <a:solidFill>
                  <a:schemeClr val="tx1"/>
                </a:solidFill>
                <a:latin typeface="+mn-ea"/>
              </a:rPr>
              <a:t> </a:t>
            </a:r>
            <a:r>
              <a:rPr lang="zh-CN" altLang="zh-CN" b="1" dirty="0">
                <a:solidFill>
                  <a:schemeClr val="tx1"/>
                </a:solidFill>
                <a:latin typeface="+mn-ea"/>
              </a:rPr>
              <a:t>机器执行指令的速度：取决于硬件</a:t>
            </a:r>
          </a:p>
          <a:p>
            <a:pPr algn="l">
              <a:lnSpc>
                <a:spcPct val="150000"/>
              </a:lnSpc>
            </a:pPr>
            <a:endParaRPr lang="en-US" altLang="zh-CN" b="1" dirty="0">
              <a:solidFill>
                <a:srgbClr val="FF0000"/>
              </a:solidFill>
              <a:latin typeface="+mn-ea"/>
            </a:endParaRPr>
          </a:p>
          <a:p>
            <a:pPr algn="l">
              <a:lnSpc>
                <a:spcPct val="150000"/>
              </a:lnSpc>
            </a:pPr>
            <a:r>
              <a:rPr lang="zh-CN" altLang="zh-CN" b="1" dirty="0">
                <a:solidFill>
                  <a:srgbClr val="FF0000"/>
                </a:solidFill>
                <a:latin typeface="+mn-ea"/>
              </a:rPr>
              <a:t>去除软硬件因素，程序的运行时间依赖于算法策略的好坏和问题的输入规模</a:t>
            </a:r>
            <a:endParaRPr lang="zh-CN" altLang="en-US" b="1" dirty="0">
              <a:solidFill>
                <a:srgbClr val="FF0000"/>
              </a:solidFill>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6264696"/>
          </a:xfrm>
        </p:spPr>
        <p:txBody>
          <a:bodyPr>
            <a:normAutofit/>
          </a:bodyPr>
          <a:lstStyle/>
          <a:p>
            <a:r>
              <a:rPr lang="zh-CN" altLang="zh-CN" b="1" dirty="0">
                <a:solidFill>
                  <a:srgbClr val="C00000"/>
                </a:solidFill>
                <a:latin typeface="黑体" pitchFamily="49" charset="-122"/>
                <a:ea typeface="黑体" pitchFamily="49" charset="-122"/>
              </a:rPr>
              <a:t>推导大</a:t>
            </a:r>
            <a:r>
              <a:rPr lang="en-US" altLang="zh-CN" b="1" dirty="0">
                <a:solidFill>
                  <a:srgbClr val="C00000"/>
                </a:solidFill>
                <a:latin typeface="黑体" pitchFamily="49" charset="-122"/>
                <a:ea typeface="黑体" pitchFamily="49" charset="-122"/>
              </a:rPr>
              <a:t>O</a:t>
            </a:r>
            <a:r>
              <a:rPr lang="zh-CN" altLang="zh-CN" b="1" dirty="0">
                <a:solidFill>
                  <a:srgbClr val="C00000"/>
                </a:solidFill>
                <a:latin typeface="黑体" pitchFamily="49" charset="-122"/>
                <a:ea typeface="黑体" pitchFamily="49" charset="-122"/>
              </a:rPr>
              <a:t>阶方法</a:t>
            </a:r>
          </a:p>
          <a:p>
            <a:pPr algn="l"/>
            <a:r>
              <a:rPr lang="zh-CN" altLang="zh-CN" b="1" dirty="0">
                <a:solidFill>
                  <a:schemeClr val="tx1"/>
                </a:solidFill>
                <a:latin typeface="+mn-ea"/>
              </a:rPr>
              <a:t>（</a:t>
            </a:r>
            <a:r>
              <a:rPr lang="en-US" altLang="zh-CN" b="1" dirty="0">
                <a:solidFill>
                  <a:schemeClr val="tx1"/>
                </a:solidFill>
                <a:latin typeface="+mn-ea"/>
              </a:rPr>
              <a:t>1</a:t>
            </a:r>
            <a:r>
              <a:rPr lang="zh-CN" altLang="zh-CN" b="1" dirty="0">
                <a:solidFill>
                  <a:schemeClr val="tx1"/>
                </a:solidFill>
                <a:latin typeface="+mn-ea"/>
              </a:rPr>
              <a:t>）用常数</a:t>
            </a:r>
            <a:r>
              <a:rPr lang="en-US" altLang="zh-CN" b="1" dirty="0">
                <a:solidFill>
                  <a:schemeClr val="tx1"/>
                </a:solidFill>
                <a:latin typeface="+mn-ea"/>
              </a:rPr>
              <a:t>1</a:t>
            </a:r>
            <a:r>
              <a:rPr lang="zh-CN" altLang="zh-CN" b="1" dirty="0">
                <a:solidFill>
                  <a:schemeClr val="tx1"/>
                </a:solidFill>
                <a:latin typeface="+mn-ea"/>
              </a:rPr>
              <a:t>取代运行时间中的所有加法常</a:t>
            </a:r>
            <a:r>
              <a:rPr lang="en-US" altLang="zh-CN" b="1" dirty="0">
                <a:solidFill>
                  <a:schemeClr val="tx1"/>
                </a:solidFill>
                <a:latin typeface="+mn-ea"/>
              </a:rPr>
              <a:t>   </a:t>
            </a:r>
            <a:r>
              <a:rPr lang="zh-CN" altLang="zh-CN" b="1" dirty="0">
                <a:solidFill>
                  <a:schemeClr val="tx1"/>
                </a:solidFill>
                <a:latin typeface="+mn-ea"/>
              </a:rPr>
              <a:t>数；</a:t>
            </a:r>
          </a:p>
          <a:p>
            <a:pPr algn="l"/>
            <a:r>
              <a:rPr lang="zh-CN" altLang="zh-CN" b="1" dirty="0">
                <a:solidFill>
                  <a:schemeClr val="tx1"/>
                </a:solidFill>
                <a:latin typeface="+mn-ea"/>
              </a:rPr>
              <a:t>（</a:t>
            </a:r>
            <a:r>
              <a:rPr lang="en-US" altLang="zh-CN" b="1" dirty="0">
                <a:solidFill>
                  <a:schemeClr val="tx1"/>
                </a:solidFill>
                <a:latin typeface="+mn-ea"/>
              </a:rPr>
              <a:t>2</a:t>
            </a:r>
            <a:r>
              <a:rPr lang="zh-CN" altLang="zh-CN" b="1" dirty="0">
                <a:solidFill>
                  <a:schemeClr val="tx1"/>
                </a:solidFill>
                <a:latin typeface="+mn-ea"/>
              </a:rPr>
              <a:t>）在（</a:t>
            </a:r>
            <a:r>
              <a:rPr lang="en-US" altLang="zh-CN" b="1" dirty="0">
                <a:solidFill>
                  <a:schemeClr val="tx1"/>
                </a:solidFill>
                <a:latin typeface="+mn-ea"/>
              </a:rPr>
              <a:t>1</a:t>
            </a:r>
            <a:r>
              <a:rPr lang="zh-CN" altLang="zh-CN" b="1" dirty="0">
                <a:solidFill>
                  <a:schemeClr val="tx1"/>
                </a:solidFill>
                <a:latin typeface="+mn-ea"/>
              </a:rPr>
              <a:t>）结果中，只保留最高阶项；</a:t>
            </a:r>
          </a:p>
          <a:p>
            <a:pPr algn="l"/>
            <a:r>
              <a:rPr lang="zh-CN" altLang="zh-CN" b="1" dirty="0">
                <a:solidFill>
                  <a:schemeClr val="tx1"/>
                </a:solidFill>
                <a:latin typeface="+mn-ea"/>
              </a:rPr>
              <a:t>（</a:t>
            </a:r>
            <a:r>
              <a:rPr lang="en-US" altLang="zh-CN" b="1" dirty="0">
                <a:solidFill>
                  <a:schemeClr val="tx1"/>
                </a:solidFill>
                <a:latin typeface="+mn-ea"/>
              </a:rPr>
              <a:t>3</a:t>
            </a:r>
            <a:r>
              <a:rPr lang="zh-CN" altLang="zh-CN" b="1" dirty="0">
                <a:solidFill>
                  <a:schemeClr val="tx1"/>
                </a:solidFill>
                <a:latin typeface="+mn-ea"/>
              </a:rPr>
              <a:t>）最高阶项如果存在，且不是</a:t>
            </a:r>
            <a:r>
              <a:rPr lang="en-US" altLang="zh-CN" b="1" dirty="0">
                <a:solidFill>
                  <a:schemeClr val="tx1"/>
                </a:solidFill>
                <a:latin typeface="+mn-ea"/>
              </a:rPr>
              <a:t>1</a:t>
            </a:r>
            <a:r>
              <a:rPr lang="zh-CN" altLang="zh-CN" b="1" dirty="0">
                <a:solidFill>
                  <a:schemeClr val="tx1"/>
                </a:solidFill>
                <a:latin typeface="+mn-ea"/>
              </a:rPr>
              <a:t>，则去除与该最高项相乘的常数，所得结果就是大</a:t>
            </a:r>
            <a:r>
              <a:rPr lang="en-US" altLang="zh-CN" b="1" dirty="0">
                <a:solidFill>
                  <a:schemeClr val="tx1"/>
                </a:solidFill>
                <a:latin typeface="+mn-ea"/>
              </a:rPr>
              <a:t>O</a:t>
            </a:r>
            <a:r>
              <a:rPr lang="zh-CN" altLang="zh-CN" b="1" dirty="0">
                <a:solidFill>
                  <a:schemeClr val="tx1"/>
                </a:solidFill>
                <a:latin typeface="+mn-ea"/>
              </a:rPr>
              <a:t>阶</a:t>
            </a:r>
            <a:endParaRPr lang="zh-CN" altLang="en-US" b="1" dirty="0">
              <a:solidFill>
                <a:schemeClr val="tx1"/>
              </a:solidFill>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6264696"/>
          </a:xfrm>
        </p:spPr>
        <p:txBody>
          <a:bodyPr>
            <a:normAutofit/>
          </a:bodyPr>
          <a:lstStyle/>
          <a:p>
            <a:pPr algn="l"/>
            <a:r>
              <a:rPr lang="en-US" altLang="zh-CN" b="1" i="1" dirty="0">
                <a:solidFill>
                  <a:srgbClr val="C00000"/>
                </a:solidFill>
              </a:rPr>
              <a:t>1.</a:t>
            </a:r>
            <a:r>
              <a:rPr lang="zh-CN" altLang="zh-CN" b="1" i="1" dirty="0">
                <a:solidFill>
                  <a:srgbClr val="C00000"/>
                </a:solidFill>
              </a:rPr>
              <a:t>常数阶</a:t>
            </a:r>
            <a:endParaRPr lang="zh-CN" altLang="zh-CN" dirty="0">
              <a:solidFill>
                <a:srgbClr val="C00000"/>
              </a:solidFill>
            </a:endParaRPr>
          </a:p>
          <a:p>
            <a:pPr algn="l"/>
            <a:r>
              <a:rPr lang="en-US" altLang="zh-CN" dirty="0"/>
              <a:t> </a:t>
            </a:r>
            <a:r>
              <a:rPr lang="zh-CN" altLang="zh-CN" b="1" dirty="0">
                <a:solidFill>
                  <a:schemeClr val="tx1"/>
                </a:solidFill>
                <a:latin typeface="+mn-ea"/>
              </a:rPr>
              <a:t>顺序结构程序和分支结构程序，无论真假，执行次数都是恒定的，按照推导，时间复杂度都是</a:t>
            </a:r>
            <a:r>
              <a:rPr lang="en-US" altLang="zh-CN" b="1" dirty="0">
                <a:solidFill>
                  <a:schemeClr val="tx1"/>
                </a:solidFill>
                <a:latin typeface="+mn-ea"/>
              </a:rPr>
              <a:t>O(1),</a:t>
            </a:r>
            <a:r>
              <a:rPr lang="zh-CN" altLang="zh-CN" b="1" dirty="0">
                <a:solidFill>
                  <a:schemeClr val="tx1"/>
                </a:solidFill>
                <a:latin typeface="+mn-ea"/>
              </a:rPr>
              <a:t>称作常数阶。</a:t>
            </a:r>
            <a:endParaRPr lang="en-US" altLang="zh-CN" b="1" dirty="0">
              <a:solidFill>
                <a:schemeClr val="tx1"/>
              </a:solidFill>
              <a:latin typeface="+mn-ea"/>
            </a:endParaRPr>
          </a:p>
          <a:p>
            <a:pPr algn="l"/>
            <a:endParaRPr lang="en-US" altLang="zh-CN" b="1" dirty="0">
              <a:solidFill>
                <a:schemeClr val="tx1"/>
              </a:solidFill>
              <a:latin typeface="+mn-ea"/>
            </a:endParaRPr>
          </a:p>
          <a:p>
            <a:pPr algn="l"/>
            <a:r>
              <a:rPr lang="en-US" altLang="zh-CN" b="1" dirty="0">
                <a:solidFill>
                  <a:srgbClr val="C00000"/>
                </a:solidFill>
                <a:latin typeface="+mn-ea"/>
              </a:rPr>
              <a:t>2.</a:t>
            </a:r>
            <a:r>
              <a:rPr lang="zh-CN" altLang="en-US" b="1" dirty="0">
                <a:solidFill>
                  <a:srgbClr val="C00000"/>
                </a:solidFill>
                <a:latin typeface="+mn-ea"/>
              </a:rPr>
              <a:t>线性阶</a:t>
            </a:r>
            <a:endParaRPr lang="en-US" altLang="zh-CN" b="1" dirty="0">
              <a:solidFill>
                <a:srgbClr val="C00000"/>
              </a:solidFill>
              <a:latin typeface="+mn-ea"/>
            </a:endParaRPr>
          </a:p>
          <a:p>
            <a:pPr algn="l"/>
            <a:r>
              <a:rPr lang="en-US" altLang="zh-CN" b="1" dirty="0">
                <a:solidFill>
                  <a:schemeClr val="tx1"/>
                </a:solidFill>
                <a:latin typeface="+mn-ea"/>
              </a:rPr>
              <a:t> </a:t>
            </a:r>
            <a:r>
              <a:rPr lang="en-US" altLang="zh-CN" b="1" dirty="0" err="1">
                <a:solidFill>
                  <a:schemeClr val="tx1"/>
                </a:solidFill>
                <a:latin typeface="+mn-ea"/>
              </a:rPr>
              <a:t>int</a:t>
            </a:r>
            <a:r>
              <a:rPr lang="en-US" altLang="zh-CN" b="1" dirty="0">
                <a:solidFill>
                  <a:schemeClr val="tx1"/>
                </a:solidFill>
                <a:latin typeface="+mn-ea"/>
              </a:rPr>
              <a:t> </a:t>
            </a:r>
            <a:r>
              <a:rPr lang="en-US" altLang="zh-CN" b="1" dirty="0" err="1">
                <a:solidFill>
                  <a:schemeClr val="tx1"/>
                </a:solidFill>
                <a:latin typeface="+mn-ea"/>
              </a:rPr>
              <a:t>i</a:t>
            </a:r>
            <a:r>
              <a:rPr lang="en-US" altLang="zh-CN" b="1" dirty="0">
                <a:solidFill>
                  <a:schemeClr val="tx1"/>
                </a:solidFill>
                <a:latin typeface="+mn-ea"/>
              </a:rPr>
              <a:t>; </a:t>
            </a:r>
            <a:endParaRPr lang="zh-CN" altLang="zh-CN" b="1" dirty="0">
              <a:solidFill>
                <a:schemeClr val="tx1"/>
              </a:solidFill>
              <a:latin typeface="+mn-ea"/>
            </a:endParaRPr>
          </a:p>
          <a:p>
            <a:pPr algn="l"/>
            <a:r>
              <a:rPr lang="en-US" altLang="zh-CN" b="1" dirty="0">
                <a:solidFill>
                  <a:schemeClr val="tx1"/>
                </a:solidFill>
                <a:latin typeface="+mn-ea"/>
              </a:rPr>
              <a:t> for(</a:t>
            </a:r>
            <a:r>
              <a:rPr lang="en-US" altLang="zh-CN" b="1" dirty="0" err="1">
                <a:solidFill>
                  <a:schemeClr val="tx1"/>
                </a:solidFill>
                <a:latin typeface="+mn-ea"/>
              </a:rPr>
              <a:t>i</a:t>
            </a:r>
            <a:r>
              <a:rPr lang="en-US" altLang="zh-CN" b="1" dirty="0">
                <a:solidFill>
                  <a:schemeClr val="tx1"/>
                </a:solidFill>
                <a:latin typeface="+mn-ea"/>
              </a:rPr>
              <a:t>=</a:t>
            </a:r>
            <a:r>
              <a:rPr lang="en-US" altLang="zh-CN" b="1" dirty="0" err="1">
                <a:solidFill>
                  <a:schemeClr val="tx1"/>
                </a:solidFill>
                <a:latin typeface="+mn-ea"/>
              </a:rPr>
              <a:t>0;i</a:t>
            </a:r>
            <a:r>
              <a:rPr lang="en-US" altLang="zh-CN" b="1" dirty="0">
                <a:solidFill>
                  <a:schemeClr val="tx1"/>
                </a:solidFill>
                <a:latin typeface="+mn-ea"/>
              </a:rPr>
              <a:t>&lt;</a:t>
            </a:r>
            <a:r>
              <a:rPr lang="en-US" altLang="zh-CN" b="1" dirty="0" err="1">
                <a:solidFill>
                  <a:schemeClr val="tx1"/>
                </a:solidFill>
                <a:latin typeface="+mn-ea"/>
              </a:rPr>
              <a:t>n;i</a:t>
            </a:r>
            <a:r>
              <a:rPr lang="en-US" altLang="zh-CN" b="1" dirty="0">
                <a:solidFill>
                  <a:schemeClr val="tx1"/>
                </a:solidFill>
                <a:latin typeface="+mn-ea"/>
              </a:rPr>
              <a:t>++){ ….}  O(n)</a:t>
            </a:r>
            <a:endParaRPr lang="zh-CN" altLang="en-US" b="1" dirty="0">
              <a:solidFill>
                <a:schemeClr val="tx1"/>
              </a:solidFill>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6264696"/>
          </a:xfrm>
        </p:spPr>
        <p:txBody>
          <a:bodyPr>
            <a:normAutofit fontScale="92500" lnSpcReduction="10000"/>
          </a:bodyPr>
          <a:lstStyle/>
          <a:p>
            <a:pPr algn="l"/>
            <a:r>
              <a:rPr lang="en-US" altLang="zh-CN" b="1" i="1" dirty="0">
                <a:solidFill>
                  <a:srgbClr val="C00000"/>
                </a:solidFill>
              </a:rPr>
              <a:t>3.</a:t>
            </a:r>
            <a:r>
              <a:rPr lang="zh-CN" altLang="zh-CN" b="1" dirty="0">
                <a:solidFill>
                  <a:srgbClr val="C00000"/>
                </a:solidFill>
                <a:latin typeface="黑体" pitchFamily="49" charset="-122"/>
                <a:ea typeface="黑体" pitchFamily="49" charset="-122"/>
              </a:rPr>
              <a:t>对数阶</a:t>
            </a:r>
            <a:endParaRPr lang="zh-CN" altLang="zh-CN" dirty="0">
              <a:solidFill>
                <a:srgbClr val="C00000"/>
              </a:solidFill>
              <a:latin typeface="黑体" pitchFamily="49" charset="-122"/>
              <a:ea typeface="黑体" pitchFamily="49" charset="-122"/>
            </a:endParaRPr>
          </a:p>
          <a:p>
            <a:pPr algn="l"/>
            <a:r>
              <a:rPr lang="en-US" altLang="zh-CN" dirty="0" err="1">
                <a:solidFill>
                  <a:schemeClr val="tx1"/>
                </a:solidFill>
              </a:rPr>
              <a:t>int</a:t>
            </a:r>
            <a:r>
              <a:rPr lang="en-US" altLang="zh-CN" dirty="0">
                <a:solidFill>
                  <a:schemeClr val="tx1"/>
                </a:solidFill>
              </a:rPr>
              <a:t> count=1;</a:t>
            </a:r>
            <a:endParaRPr lang="zh-CN" altLang="zh-CN" dirty="0">
              <a:solidFill>
                <a:schemeClr val="tx1"/>
              </a:solidFill>
            </a:endParaRPr>
          </a:p>
          <a:p>
            <a:pPr algn="l"/>
            <a:r>
              <a:rPr lang="en-US" altLang="zh-CN" dirty="0">
                <a:solidFill>
                  <a:schemeClr val="tx1"/>
                </a:solidFill>
              </a:rPr>
              <a:t>while(count&lt;n)</a:t>
            </a:r>
            <a:endParaRPr lang="zh-CN" altLang="zh-CN" dirty="0">
              <a:solidFill>
                <a:schemeClr val="tx1"/>
              </a:solidFill>
            </a:endParaRPr>
          </a:p>
          <a:p>
            <a:pPr algn="l"/>
            <a:r>
              <a:rPr lang="en-US" altLang="zh-CN" dirty="0">
                <a:solidFill>
                  <a:schemeClr val="tx1"/>
                </a:solidFill>
              </a:rPr>
              <a:t>  count = count*2;</a:t>
            </a:r>
            <a:endParaRPr lang="zh-CN" altLang="zh-CN" dirty="0">
              <a:solidFill>
                <a:schemeClr val="tx1"/>
              </a:solidFill>
            </a:endParaRPr>
          </a:p>
          <a:p>
            <a:pPr algn="l"/>
            <a:r>
              <a:rPr lang="zh-CN" altLang="zh-CN" dirty="0">
                <a:solidFill>
                  <a:schemeClr val="tx1"/>
                </a:solidFill>
              </a:rPr>
              <a:t>得到循环次数是</a:t>
            </a:r>
            <a:r>
              <a:rPr lang="en-US" altLang="zh-CN" dirty="0">
                <a:solidFill>
                  <a:schemeClr val="tx1"/>
                </a:solidFill>
              </a:rPr>
              <a:t> </a:t>
            </a:r>
            <a:r>
              <a:rPr lang="en-US" altLang="zh-CN" dirty="0" err="1">
                <a:solidFill>
                  <a:schemeClr val="tx1"/>
                </a:solidFill>
              </a:rPr>
              <a:t>logn</a:t>
            </a:r>
            <a:r>
              <a:rPr lang="en-US" altLang="zh-CN" dirty="0">
                <a:solidFill>
                  <a:schemeClr val="tx1"/>
                </a:solidFill>
              </a:rPr>
              <a:t>  ----------O(</a:t>
            </a:r>
            <a:r>
              <a:rPr lang="en-US" altLang="zh-CN" dirty="0" err="1">
                <a:solidFill>
                  <a:schemeClr val="tx1"/>
                </a:solidFill>
              </a:rPr>
              <a:t>logn</a:t>
            </a:r>
            <a:r>
              <a:rPr lang="en-US" altLang="zh-CN" dirty="0">
                <a:solidFill>
                  <a:schemeClr val="tx1"/>
                </a:solidFill>
              </a:rPr>
              <a:t>)</a:t>
            </a:r>
            <a:endParaRPr lang="zh-CN" altLang="zh-CN" dirty="0">
              <a:solidFill>
                <a:schemeClr val="tx1"/>
              </a:solidFill>
            </a:endParaRPr>
          </a:p>
          <a:p>
            <a:pPr algn="l"/>
            <a:endParaRPr lang="en-US" altLang="zh-CN" b="1" dirty="0">
              <a:solidFill>
                <a:schemeClr val="tx1"/>
              </a:solidFill>
              <a:latin typeface="+mn-ea"/>
            </a:endParaRPr>
          </a:p>
          <a:p>
            <a:pPr algn="l"/>
            <a:r>
              <a:rPr lang="en-US" altLang="zh-CN" b="1" dirty="0">
                <a:solidFill>
                  <a:srgbClr val="C00000"/>
                </a:solidFill>
                <a:latin typeface="+mn-ea"/>
              </a:rPr>
              <a:t>4.</a:t>
            </a:r>
            <a:r>
              <a:rPr lang="zh-CN" altLang="en-US" b="1" dirty="0">
                <a:solidFill>
                  <a:srgbClr val="C00000"/>
                </a:solidFill>
                <a:latin typeface="+mn-ea"/>
              </a:rPr>
              <a:t>平方阶</a:t>
            </a:r>
            <a:endParaRPr lang="en-US" altLang="zh-CN" b="1" dirty="0">
              <a:solidFill>
                <a:srgbClr val="C00000"/>
              </a:solidFill>
              <a:latin typeface="+mn-ea"/>
            </a:endParaRPr>
          </a:p>
          <a:p>
            <a:pPr algn="l"/>
            <a:r>
              <a:rPr lang="en-US" altLang="zh-CN" b="1" dirty="0" err="1">
                <a:solidFill>
                  <a:schemeClr val="tx1"/>
                </a:solidFill>
                <a:latin typeface="+mn-ea"/>
              </a:rPr>
              <a:t>int</a:t>
            </a:r>
            <a:r>
              <a:rPr lang="en-US" altLang="zh-CN" b="1" dirty="0">
                <a:solidFill>
                  <a:schemeClr val="tx1"/>
                </a:solidFill>
                <a:latin typeface="+mn-ea"/>
              </a:rPr>
              <a:t> </a:t>
            </a:r>
            <a:r>
              <a:rPr lang="en-US" altLang="zh-CN" b="1" dirty="0" err="1">
                <a:solidFill>
                  <a:schemeClr val="tx1"/>
                </a:solidFill>
                <a:latin typeface="+mn-ea"/>
              </a:rPr>
              <a:t>i,j,s</a:t>
            </a:r>
            <a:r>
              <a:rPr lang="en-US" altLang="zh-CN" b="1" dirty="0">
                <a:solidFill>
                  <a:schemeClr val="tx1"/>
                </a:solidFill>
                <a:latin typeface="+mn-ea"/>
              </a:rPr>
              <a:t>=1;</a:t>
            </a:r>
            <a:endParaRPr lang="zh-CN" altLang="zh-CN" b="1" dirty="0">
              <a:solidFill>
                <a:schemeClr val="tx1"/>
              </a:solidFill>
              <a:latin typeface="+mn-ea"/>
            </a:endParaRPr>
          </a:p>
          <a:p>
            <a:pPr algn="l"/>
            <a:r>
              <a:rPr lang="en-US" altLang="zh-CN" b="1" dirty="0">
                <a:solidFill>
                  <a:schemeClr val="tx1"/>
                </a:solidFill>
                <a:latin typeface="+mn-ea"/>
              </a:rPr>
              <a:t>for(</a:t>
            </a:r>
            <a:r>
              <a:rPr lang="en-US" altLang="zh-CN" b="1" dirty="0" err="1">
                <a:solidFill>
                  <a:schemeClr val="tx1"/>
                </a:solidFill>
                <a:latin typeface="+mn-ea"/>
              </a:rPr>
              <a:t>i</a:t>
            </a:r>
            <a:r>
              <a:rPr lang="en-US" altLang="zh-CN" b="1" dirty="0">
                <a:solidFill>
                  <a:schemeClr val="tx1"/>
                </a:solidFill>
                <a:latin typeface="+mn-ea"/>
              </a:rPr>
              <a:t>=</a:t>
            </a:r>
            <a:r>
              <a:rPr lang="en-US" altLang="zh-CN" b="1" dirty="0" err="1">
                <a:solidFill>
                  <a:schemeClr val="tx1"/>
                </a:solidFill>
                <a:latin typeface="+mn-ea"/>
              </a:rPr>
              <a:t>0;i</a:t>
            </a:r>
            <a:r>
              <a:rPr lang="en-US" altLang="zh-CN" b="1" dirty="0">
                <a:solidFill>
                  <a:schemeClr val="tx1"/>
                </a:solidFill>
                <a:latin typeface="+mn-ea"/>
              </a:rPr>
              <a:t>&lt;</a:t>
            </a:r>
            <a:r>
              <a:rPr lang="en-US" altLang="zh-CN" b="1" dirty="0" err="1">
                <a:solidFill>
                  <a:schemeClr val="tx1"/>
                </a:solidFill>
                <a:latin typeface="+mn-ea"/>
              </a:rPr>
              <a:t>n;i</a:t>
            </a:r>
            <a:r>
              <a:rPr lang="en-US" altLang="zh-CN" b="1" dirty="0">
                <a:solidFill>
                  <a:schemeClr val="tx1"/>
                </a:solidFill>
                <a:latin typeface="+mn-ea"/>
              </a:rPr>
              <a:t>++)</a:t>
            </a:r>
            <a:endParaRPr lang="zh-CN" altLang="zh-CN" b="1" dirty="0">
              <a:solidFill>
                <a:schemeClr val="tx1"/>
              </a:solidFill>
              <a:latin typeface="+mn-ea"/>
            </a:endParaRPr>
          </a:p>
          <a:p>
            <a:pPr algn="l"/>
            <a:r>
              <a:rPr lang="en-US" altLang="zh-CN" b="1" dirty="0">
                <a:solidFill>
                  <a:schemeClr val="tx1"/>
                </a:solidFill>
                <a:latin typeface="+mn-ea"/>
              </a:rPr>
              <a:t>  for(j=</a:t>
            </a:r>
            <a:r>
              <a:rPr lang="en-US" altLang="zh-CN" b="1" dirty="0" err="1">
                <a:solidFill>
                  <a:schemeClr val="tx1"/>
                </a:solidFill>
                <a:latin typeface="+mn-ea"/>
              </a:rPr>
              <a:t>0;j</a:t>
            </a:r>
            <a:r>
              <a:rPr lang="en-US" altLang="zh-CN" b="1" dirty="0">
                <a:solidFill>
                  <a:schemeClr val="tx1"/>
                </a:solidFill>
                <a:latin typeface="+mn-ea"/>
              </a:rPr>
              <a:t>&lt;</a:t>
            </a:r>
            <a:r>
              <a:rPr lang="en-US" altLang="zh-CN" b="1" dirty="0" err="1">
                <a:solidFill>
                  <a:schemeClr val="tx1"/>
                </a:solidFill>
                <a:latin typeface="+mn-ea"/>
              </a:rPr>
              <a:t>n;j</a:t>
            </a:r>
            <a:r>
              <a:rPr lang="en-US" altLang="zh-CN" b="1" dirty="0">
                <a:solidFill>
                  <a:schemeClr val="tx1"/>
                </a:solidFill>
                <a:latin typeface="+mn-ea"/>
              </a:rPr>
              <a:t>++)   {</a:t>
            </a:r>
            <a:endParaRPr lang="zh-CN" altLang="zh-CN" b="1" dirty="0">
              <a:solidFill>
                <a:schemeClr val="tx1"/>
              </a:solidFill>
              <a:latin typeface="+mn-ea"/>
            </a:endParaRPr>
          </a:p>
          <a:p>
            <a:pPr algn="l"/>
            <a:r>
              <a:rPr lang="en-US" altLang="zh-CN" b="1" dirty="0">
                <a:solidFill>
                  <a:schemeClr val="tx1"/>
                </a:solidFill>
                <a:latin typeface="+mn-ea"/>
              </a:rPr>
              <a:t>     s = </a:t>
            </a:r>
            <a:r>
              <a:rPr lang="en-US" altLang="zh-CN" b="1" dirty="0" err="1">
                <a:solidFill>
                  <a:schemeClr val="tx1"/>
                </a:solidFill>
                <a:latin typeface="+mn-ea"/>
              </a:rPr>
              <a:t>s+j</a:t>
            </a:r>
            <a:r>
              <a:rPr lang="en-US" altLang="zh-CN" b="1" dirty="0">
                <a:solidFill>
                  <a:schemeClr val="tx1"/>
                </a:solidFill>
                <a:latin typeface="+mn-ea"/>
              </a:rPr>
              <a:t>*j;    //</a:t>
            </a:r>
            <a:r>
              <a:rPr lang="zh-CN" altLang="zh-CN" b="1" dirty="0">
                <a:solidFill>
                  <a:schemeClr val="tx1"/>
                </a:solidFill>
                <a:latin typeface="+mn-ea"/>
              </a:rPr>
              <a:t>循环次数是</a:t>
            </a:r>
            <a:r>
              <a:rPr lang="en-US" altLang="zh-CN" b="1" dirty="0" err="1">
                <a:solidFill>
                  <a:schemeClr val="tx1"/>
                </a:solidFill>
                <a:latin typeface="+mn-ea"/>
              </a:rPr>
              <a:t>n</a:t>
            </a:r>
            <a:r>
              <a:rPr lang="en-US" altLang="zh-CN" b="1" baseline="30000" dirty="0" err="1">
                <a:solidFill>
                  <a:schemeClr val="tx1"/>
                </a:solidFill>
                <a:latin typeface="+mn-ea"/>
              </a:rPr>
              <a:t>2</a:t>
            </a:r>
            <a:r>
              <a:rPr lang="en-US" altLang="zh-CN" b="1" dirty="0" err="1">
                <a:solidFill>
                  <a:schemeClr val="tx1"/>
                </a:solidFill>
                <a:latin typeface="+mn-ea"/>
              </a:rPr>
              <a:t>,O</a:t>
            </a:r>
            <a:r>
              <a:rPr lang="en-US" altLang="zh-CN" b="1" dirty="0">
                <a:solidFill>
                  <a:schemeClr val="tx1"/>
                </a:solidFill>
                <a:latin typeface="+mn-ea"/>
              </a:rPr>
              <a:t>(</a:t>
            </a:r>
            <a:r>
              <a:rPr lang="en-US" altLang="zh-CN" b="1" dirty="0" err="1">
                <a:solidFill>
                  <a:schemeClr val="tx1"/>
                </a:solidFill>
                <a:latin typeface="+mn-ea"/>
              </a:rPr>
              <a:t>n</a:t>
            </a:r>
            <a:r>
              <a:rPr lang="en-US" altLang="zh-CN" b="1" baseline="30000" dirty="0" err="1">
                <a:solidFill>
                  <a:schemeClr val="tx1"/>
                </a:solidFill>
                <a:latin typeface="+mn-ea"/>
              </a:rPr>
              <a:t>2</a:t>
            </a:r>
            <a:r>
              <a:rPr lang="en-US" altLang="zh-CN" b="1" dirty="0">
                <a:solidFill>
                  <a:schemeClr val="tx1"/>
                </a:solidFill>
                <a:latin typeface="+mn-ea"/>
              </a:rPr>
              <a:t>)</a:t>
            </a:r>
            <a:endParaRPr lang="zh-CN" altLang="zh-CN" b="1" dirty="0">
              <a:solidFill>
                <a:schemeClr val="tx1"/>
              </a:solidFill>
              <a:latin typeface="+mn-ea"/>
            </a:endParaRPr>
          </a:p>
          <a:p>
            <a:r>
              <a:rPr lang="en-US" altLang="zh-CN" b="1" dirty="0">
                <a:solidFill>
                  <a:schemeClr val="tx1"/>
                </a:solidFill>
                <a:latin typeface="+mn-ea"/>
              </a:rPr>
              <a:t>}</a:t>
            </a:r>
            <a:endParaRPr lang="zh-CN" altLang="zh-CN" b="1" dirty="0">
              <a:solidFill>
                <a:schemeClr val="tx1"/>
              </a:solidFill>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6264696"/>
          </a:xfrm>
        </p:spPr>
        <p:txBody>
          <a:bodyPr>
            <a:normAutofit/>
          </a:bodyPr>
          <a:lstStyle/>
          <a:p>
            <a:pPr algn="l"/>
            <a:r>
              <a:rPr lang="zh-CN" altLang="en-US" b="1" dirty="0">
                <a:solidFill>
                  <a:schemeClr val="tx1"/>
                </a:solidFill>
                <a:latin typeface="+mn-ea"/>
              </a:rPr>
              <a:t>举例：</a:t>
            </a:r>
            <a:endParaRPr lang="en-US" altLang="zh-CN" b="1" dirty="0">
              <a:solidFill>
                <a:schemeClr val="tx1"/>
              </a:solidFill>
              <a:latin typeface="+mn-ea"/>
            </a:endParaRPr>
          </a:p>
          <a:p>
            <a:pPr algn="l"/>
            <a:r>
              <a:rPr lang="en-US" altLang="zh-CN" b="1" dirty="0">
                <a:solidFill>
                  <a:schemeClr val="tx1"/>
                </a:solidFill>
                <a:latin typeface="+mn-ea"/>
              </a:rPr>
              <a:t>1.</a:t>
            </a:r>
            <a:r>
              <a:rPr lang="en-US" altLang="zh-CN" dirty="0">
                <a:solidFill>
                  <a:schemeClr val="tx1"/>
                </a:solidFill>
              </a:rPr>
              <a:t> for(sum = 0,i = 1; </a:t>
            </a:r>
            <a:r>
              <a:rPr lang="en-US" altLang="zh-CN" dirty="0" err="1">
                <a:solidFill>
                  <a:schemeClr val="tx1"/>
                </a:solidFill>
              </a:rPr>
              <a:t>i</a:t>
            </a:r>
            <a:r>
              <a:rPr lang="en-US" altLang="zh-CN" dirty="0">
                <a:solidFill>
                  <a:schemeClr val="tx1"/>
                </a:solidFill>
              </a:rPr>
              <a:t>&lt;N; </a:t>
            </a:r>
            <a:r>
              <a:rPr lang="en-US" altLang="zh-CN" dirty="0" err="1">
                <a:solidFill>
                  <a:schemeClr val="tx1"/>
                </a:solidFill>
              </a:rPr>
              <a:t>i</a:t>
            </a:r>
            <a:r>
              <a:rPr lang="en-US" altLang="zh-CN" dirty="0">
                <a:solidFill>
                  <a:schemeClr val="tx1"/>
                </a:solidFill>
              </a:rPr>
              <a:t>=</a:t>
            </a:r>
            <a:r>
              <a:rPr lang="en-US" altLang="zh-CN" dirty="0" err="1">
                <a:solidFill>
                  <a:schemeClr val="tx1"/>
                </a:solidFill>
              </a:rPr>
              <a:t>i</a:t>
            </a:r>
            <a:r>
              <a:rPr lang="en-US" altLang="zh-CN" dirty="0">
                <a:solidFill>
                  <a:schemeClr val="tx1"/>
                </a:solidFill>
              </a:rPr>
              <a:t>*4)</a:t>
            </a:r>
            <a:endParaRPr lang="zh-CN" altLang="zh-CN" dirty="0">
              <a:solidFill>
                <a:schemeClr val="tx1"/>
              </a:solidFill>
            </a:endParaRPr>
          </a:p>
          <a:p>
            <a:pPr algn="l"/>
            <a:r>
              <a:rPr lang="en-US" altLang="zh-CN" dirty="0">
                <a:solidFill>
                  <a:schemeClr val="tx1"/>
                </a:solidFill>
              </a:rPr>
              <a:t>   sum = sum +</a:t>
            </a:r>
            <a:r>
              <a:rPr lang="en-US" altLang="zh-CN" dirty="0" err="1">
                <a:solidFill>
                  <a:schemeClr val="tx1"/>
                </a:solidFill>
              </a:rPr>
              <a:t>i</a:t>
            </a:r>
            <a:r>
              <a:rPr lang="en-US" altLang="zh-CN" dirty="0">
                <a:solidFill>
                  <a:schemeClr val="tx1"/>
                </a:solidFill>
              </a:rPr>
              <a:t>*j;</a:t>
            </a:r>
          </a:p>
          <a:p>
            <a:pPr algn="l"/>
            <a:endParaRPr lang="en-US" altLang="zh-CN" b="1" dirty="0">
              <a:solidFill>
                <a:schemeClr val="tx1"/>
              </a:solidFill>
              <a:latin typeface="+mn-ea"/>
            </a:endParaRPr>
          </a:p>
          <a:p>
            <a:pPr algn="l"/>
            <a:r>
              <a:rPr lang="en-US" altLang="zh-CN" b="1" dirty="0">
                <a:solidFill>
                  <a:schemeClr val="tx1"/>
                </a:solidFill>
                <a:latin typeface="+mn-ea"/>
              </a:rPr>
              <a:t>2.</a:t>
            </a:r>
            <a:r>
              <a:rPr lang="en-US" altLang="zh-CN" dirty="0">
                <a:solidFill>
                  <a:schemeClr val="tx1"/>
                </a:solidFill>
              </a:rPr>
              <a:t> for(sum = </a:t>
            </a:r>
            <a:r>
              <a:rPr lang="en-US" altLang="zh-CN" dirty="0" err="1">
                <a:solidFill>
                  <a:schemeClr val="tx1"/>
                </a:solidFill>
              </a:rPr>
              <a:t>0,i</a:t>
            </a:r>
            <a:r>
              <a:rPr lang="en-US" altLang="zh-CN" dirty="0">
                <a:solidFill>
                  <a:schemeClr val="tx1"/>
                </a:solidFill>
              </a:rPr>
              <a:t> = 0; </a:t>
            </a:r>
            <a:r>
              <a:rPr lang="en-US" altLang="zh-CN" dirty="0" err="1">
                <a:solidFill>
                  <a:schemeClr val="tx1"/>
                </a:solidFill>
              </a:rPr>
              <a:t>i</a:t>
            </a:r>
            <a:r>
              <a:rPr lang="en-US" altLang="zh-CN" dirty="0">
                <a:solidFill>
                  <a:schemeClr val="tx1"/>
                </a:solidFill>
              </a:rPr>
              <a:t>&lt;N; </a:t>
            </a:r>
            <a:r>
              <a:rPr lang="en-US" altLang="zh-CN" dirty="0" err="1">
                <a:solidFill>
                  <a:schemeClr val="tx1"/>
                </a:solidFill>
              </a:rPr>
              <a:t>i</a:t>
            </a:r>
            <a:r>
              <a:rPr lang="en-US" altLang="zh-CN" dirty="0">
                <a:solidFill>
                  <a:schemeClr val="tx1"/>
                </a:solidFill>
              </a:rPr>
              <a:t>++)</a:t>
            </a:r>
            <a:endParaRPr lang="zh-CN" altLang="zh-CN" dirty="0">
              <a:solidFill>
                <a:schemeClr val="tx1"/>
              </a:solidFill>
            </a:endParaRPr>
          </a:p>
          <a:p>
            <a:pPr algn="l"/>
            <a:r>
              <a:rPr lang="en-US" altLang="zh-CN" dirty="0">
                <a:solidFill>
                  <a:schemeClr val="tx1"/>
                </a:solidFill>
              </a:rPr>
              <a:t>   for(j = 1;j&lt;N; j=j*2)</a:t>
            </a:r>
            <a:endParaRPr lang="zh-CN" altLang="zh-CN" dirty="0">
              <a:solidFill>
                <a:schemeClr val="tx1"/>
              </a:solidFill>
            </a:endParaRPr>
          </a:p>
          <a:p>
            <a:pPr algn="l"/>
            <a:r>
              <a:rPr lang="en-US" altLang="zh-CN" dirty="0">
                <a:solidFill>
                  <a:schemeClr val="tx1"/>
                </a:solidFill>
              </a:rPr>
              <a:t>    sum = sum +</a:t>
            </a:r>
            <a:r>
              <a:rPr lang="en-US" altLang="zh-CN" dirty="0" err="1">
                <a:solidFill>
                  <a:schemeClr val="tx1"/>
                </a:solidFill>
              </a:rPr>
              <a:t>i</a:t>
            </a:r>
            <a:r>
              <a:rPr lang="en-US" altLang="zh-CN" dirty="0">
                <a:solidFill>
                  <a:schemeClr val="tx1"/>
                </a:solidFill>
              </a:rPr>
              <a:t>*j; </a:t>
            </a:r>
          </a:p>
          <a:p>
            <a:pPr algn="l"/>
            <a:endParaRPr lang="en-US" altLang="zh-CN" b="1" dirty="0">
              <a:solidFill>
                <a:schemeClr val="tx1"/>
              </a:solidFill>
              <a:latin typeface="+mn-ea"/>
            </a:endParaRPr>
          </a:p>
          <a:p>
            <a:pPr algn="l"/>
            <a:r>
              <a:rPr lang="en-US" altLang="zh-CN" b="1" dirty="0" err="1">
                <a:solidFill>
                  <a:schemeClr val="tx1"/>
                </a:solidFill>
                <a:latin typeface="+mn-ea"/>
              </a:rPr>
              <a:t>3.int</a:t>
            </a:r>
            <a:r>
              <a:rPr lang="en-US" altLang="zh-CN" b="1" dirty="0">
                <a:solidFill>
                  <a:schemeClr val="tx1"/>
                </a:solidFill>
                <a:latin typeface="+mn-ea"/>
              </a:rPr>
              <a:t> </a:t>
            </a:r>
            <a:r>
              <a:rPr lang="en-US" altLang="zh-CN" b="1" dirty="0" err="1">
                <a:solidFill>
                  <a:schemeClr val="tx1"/>
                </a:solidFill>
                <a:latin typeface="+mn-ea"/>
              </a:rPr>
              <a:t>i</a:t>
            </a:r>
            <a:r>
              <a:rPr lang="en-US" altLang="zh-CN" b="1" dirty="0">
                <a:solidFill>
                  <a:schemeClr val="tx1"/>
                </a:solidFill>
                <a:latin typeface="+mn-ea"/>
              </a:rPr>
              <a:t> = 1 ,sum = 0</a:t>
            </a:r>
            <a:r>
              <a:rPr lang="zh-CN" altLang="en-US" b="1" dirty="0">
                <a:solidFill>
                  <a:schemeClr val="tx1"/>
                </a:solidFill>
                <a:latin typeface="+mn-ea"/>
              </a:rPr>
              <a:t>；</a:t>
            </a:r>
            <a:endParaRPr lang="en-US" altLang="zh-CN" b="1" dirty="0">
              <a:solidFill>
                <a:schemeClr val="tx1"/>
              </a:solidFill>
              <a:latin typeface="+mn-ea"/>
            </a:endParaRPr>
          </a:p>
          <a:p>
            <a:pPr algn="l"/>
            <a:r>
              <a:rPr lang="en-US" altLang="zh-CN" b="1" dirty="0">
                <a:solidFill>
                  <a:schemeClr val="tx1"/>
                </a:solidFill>
                <a:latin typeface="+mn-ea"/>
              </a:rPr>
              <a:t>  while(sum&lt;n) {</a:t>
            </a:r>
            <a:r>
              <a:rPr lang="en-US" altLang="zh-CN" b="1" dirty="0" err="1">
                <a:solidFill>
                  <a:schemeClr val="tx1"/>
                </a:solidFill>
                <a:latin typeface="+mn-ea"/>
              </a:rPr>
              <a:t>i</a:t>
            </a:r>
            <a:r>
              <a:rPr lang="en-US" altLang="zh-CN" b="1" dirty="0">
                <a:solidFill>
                  <a:schemeClr val="tx1"/>
                </a:solidFill>
                <a:latin typeface="+mn-ea"/>
              </a:rPr>
              <a:t>++; sum=</a:t>
            </a:r>
            <a:r>
              <a:rPr lang="en-US" altLang="zh-CN" b="1" dirty="0" err="1">
                <a:solidFill>
                  <a:schemeClr val="tx1"/>
                </a:solidFill>
                <a:latin typeface="+mn-ea"/>
              </a:rPr>
              <a:t>sum+i</a:t>
            </a:r>
            <a:r>
              <a:rPr lang="en-US" altLang="zh-CN" b="1" dirty="0">
                <a:solidFill>
                  <a:schemeClr val="tx1"/>
                </a:solidFill>
                <a:latin typeface="+mn-ea"/>
              </a:rPr>
              <a:t>;}</a:t>
            </a:r>
            <a:endParaRPr lang="zh-CN" altLang="zh-CN" b="1" dirty="0">
              <a:solidFill>
                <a:schemeClr val="tx1"/>
              </a:solidFill>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6264696"/>
          </a:xfrm>
        </p:spPr>
        <p:txBody>
          <a:bodyPr>
            <a:normAutofit lnSpcReduction="10000"/>
          </a:bodyPr>
          <a:lstStyle/>
          <a:p>
            <a:pPr algn="l"/>
            <a:r>
              <a:rPr lang="zh-CN" altLang="en-US" b="1" dirty="0">
                <a:solidFill>
                  <a:schemeClr val="tx1"/>
                </a:solidFill>
                <a:latin typeface="+mn-ea"/>
              </a:rPr>
              <a:t>举例：</a:t>
            </a:r>
            <a:endParaRPr lang="en-US" altLang="zh-CN" b="1" dirty="0">
              <a:solidFill>
                <a:schemeClr val="tx1"/>
              </a:solidFill>
              <a:latin typeface="+mn-ea"/>
            </a:endParaRPr>
          </a:p>
          <a:p>
            <a:pPr algn="l"/>
            <a:r>
              <a:rPr lang="en-US" altLang="zh-CN" b="1" dirty="0">
                <a:solidFill>
                  <a:schemeClr val="tx1"/>
                </a:solidFill>
                <a:latin typeface="+mn-ea"/>
              </a:rPr>
              <a:t>4.</a:t>
            </a:r>
            <a:r>
              <a:rPr lang="en-US" altLang="zh-CN" dirty="0">
                <a:solidFill>
                  <a:schemeClr val="tx1"/>
                </a:solidFill>
              </a:rPr>
              <a:t> for(sum = </a:t>
            </a:r>
            <a:r>
              <a:rPr lang="en-US" altLang="zh-CN" dirty="0" err="1">
                <a:solidFill>
                  <a:schemeClr val="tx1"/>
                </a:solidFill>
              </a:rPr>
              <a:t>0,i</a:t>
            </a:r>
            <a:r>
              <a:rPr lang="en-US" altLang="zh-CN" dirty="0">
                <a:solidFill>
                  <a:schemeClr val="tx1"/>
                </a:solidFill>
              </a:rPr>
              <a:t> = 0; </a:t>
            </a:r>
            <a:r>
              <a:rPr lang="en-US" altLang="zh-CN" dirty="0" err="1">
                <a:solidFill>
                  <a:schemeClr val="tx1"/>
                </a:solidFill>
              </a:rPr>
              <a:t>i</a:t>
            </a:r>
            <a:r>
              <a:rPr lang="en-US" altLang="zh-CN" dirty="0">
                <a:solidFill>
                  <a:schemeClr val="tx1"/>
                </a:solidFill>
              </a:rPr>
              <a:t>&lt;N; </a:t>
            </a:r>
            <a:r>
              <a:rPr lang="en-US" altLang="zh-CN" dirty="0" err="1">
                <a:solidFill>
                  <a:schemeClr val="tx1"/>
                </a:solidFill>
              </a:rPr>
              <a:t>i</a:t>
            </a:r>
            <a:r>
              <a:rPr lang="en-US" altLang="zh-CN" dirty="0">
                <a:solidFill>
                  <a:schemeClr val="tx1"/>
                </a:solidFill>
              </a:rPr>
              <a:t>++)</a:t>
            </a:r>
            <a:endParaRPr lang="zh-CN" altLang="zh-CN" dirty="0">
              <a:solidFill>
                <a:schemeClr val="tx1"/>
              </a:solidFill>
            </a:endParaRPr>
          </a:p>
          <a:p>
            <a:pPr algn="l"/>
            <a:r>
              <a:rPr lang="en-US" altLang="zh-CN" dirty="0">
                <a:solidFill>
                  <a:schemeClr val="tx1"/>
                </a:solidFill>
              </a:rPr>
              <a:t>          for(j = </a:t>
            </a:r>
            <a:r>
              <a:rPr lang="en-US" altLang="zh-CN" dirty="0" err="1">
                <a:solidFill>
                  <a:schemeClr val="tx1"/>
                </a:solidFill>
              </a:rPr>
              <a:t>i</a:t>
            </a:r>
            <a:r>
              <a:rPr lang="en-US" altLang="zh-CN" dirty="0">
                <a:solidFill>
                  <a:schemeClr val="tx1"/>
                </a:solidFill>
              </a:rPr>
              <a:t>; j&lt;</a:t>
            </a:r>
            <a:r>
              <a:rPr lang="en-US" altLang="zh-CN" dirty="0" err="1">
                <a:solidFill>
                  <a:schemeClr val="tx1"/>
                </a:solidFill>
              </a:rPr>
              <a:t>M;j</a:t>
            </a:r>
            <a:r>
              <a:rPr lang="en-US" altLang="zh-CN" dirty="0">
                <a:solidFill>
                  <a:schemeClr val="tx1"/>
                </a:solidFill>
              </a:rPr>
              <a:t>++)</a:t>
            </a:r>
          </a:p>
          <a:p>
            <a:pPr algn="l"/>
            <a:r>
              <a:rPr lang="en-US" altLang="zh-CN" dirty="0">
                <a:solidFill>
                  <a:schemeClr val="tx1"/>
                </a:solidFill>
              </a:rPr>
              <a:t>            sum = </a:t>
            </a:r>
            <a:r>
              <a:rPr lang="en-US" altLang="zh-CN" dirty="0" err="1">
                <a:solidFill>
                  <a:schemeClr val="tx1"/>
                </a:solidFill>
              </a:rPr>
              <a:t>sum+i</a:t>
            </a:r>
            <a:r>
              <a:rPr lang="en-US" altLang="zh-CN" dirty="0">
                <a:solidFill>
                  <a:schemeClr val="tx1"/>
                </a:solidFill>
              </a:rPr>
              <a:t>*j;</a:t>
            </a:r>
          </a:p>
          <a:p>
            <a:pPr algn="l"/>
            <a:endParaRPr lang="en-US" altLang="zh-CN" b="1" dirty="0">
              <a:solidFill>
                <a:schemeClr val="tx1"/>
              </a:solidFill>
              <a:latin typeface="+mn-ea"/>
            </a:endParaRPr>
          </a:p>
          <a:p>
            <a:pPr algn="l"/>
            <a:r>
              <a:rPr lang="en-US" altLang="zh-CN" b="1" dirty="0">
                <a:solidFill>
                  <a:schemeClr val="tx1"/>
                </a:solidFill>
                <a:latin typeface="+mn-ea"/>
              </a:rPr>
              <a:t>5.</a:t>
            </a:r>
          </a:p>
          <a:p>
            <a:pPr algn="l"/>
            <a:r>
              <a:rPr lang="en-US" altLang="zh-CN" b="1" dirty="0" err="1">
                <a:solidFill>
                  <a:schemeClr val="tx1"/>
                </a:solidFill>
                <a:latin typeface="+mn-ea"/>
              </a:rPr>
              <a:t>int</a:t>
            </a:r>
            <a:r>
              <a:rPr lang="en-US" altLang="zh-CN" b="1" dirty="0">
                <a:solidFill>
                  <a:schemeClr val="tx1"/>
                </a:solidFill>
                <a:latin typeface="+mn-ea"/>
              </a:rPr>
              <a:t> j = N;</a:t>
            </a:r>
          </a:p>
          <a:p>
            <a:pPr algn="l"/>
            <a:r>
              <a:rPr lang="en-US" altLang="zh-CN" dirty="0">
                <a:solidFill>
                  <a:schemeClr val="tx1"/>
                </a:solidFill>
              </a:rPr>
              <a:t> for(sum = </a:t>
            </a:r>
            <a:r>
              <a:rPr lang="en-US" altLang="zh-CN" dirty="0" err="1">
                <a:solidFill>
                  <a:schemeClr val="tx1"/>
                </a:solidFill>
              </a:rPr>
              <a:t>0,i</a:t>
            </a:r>
            <a:r>
              <a:rPr lang="en-US" altLang="zh-CN" dirty="0">
                <a:solidFill>
                  <a:schemeClr val="tx1"/>
                </a:solidFill>
              </a:rPr>
              <a:t> = 0; </a:t>
            </a:r>
            <a:r>
              <a:rPr lang="en-US" altLang="zh-CN" dirty="0" err="1">
                <a:solidFill>
                  <a:schemeClr val="tx1"/>
                </a:solidFill>
              </a:rPr>
              <a:t>i</a:t>
            </a:r>
            <a:r>
              <a:rPr lang="en-US" altLang="zh-CN" dirty="0">
                <a:solidFill>
                  <a:schemeClr val="tx1"/>
                </a:solidFill>
              </a:rPr>
              <a:t>&lt;j; </a:t>
            </a:r>
            <a:r>
              <a:rPr lang="en-US" altLang="zh-CN" dirty="0" err="1">
                <a:solidFill>
                  <a:schemeClr val="tx1"/>
                </a:solidFill>
              </a:rPr>
              <a:t>i</a:t>
            </a:r>
            <a:r>
              <a:rPr lang="en-US" altLang="zh-CN" dirty="0">
                <a:solidFill>
                  <a:schemeClr val="tx1"/>
                </a:solidFill>
              </a:rPr>
              <a:t>++,j--)</a:t>
            </a:r>
          </a:p>
          <a:p>
            <a:pPr algn="l"/>
            <a:r>
              <a:rPr lang="en-US" altLang="zh-CN" dirty="0">
                <a:solidFill>
                  <a:schemeClr val="tx1"/>
                </a:solidFill>
              </a:rPr>
              <a:t>   sum = sum + </a:t>
            </a:r>
            <a:r>
              <a:rPr lang="en-US" altLang="zh-CN" dirty="0" err="1">
                <a:solidFill>
                  <a:schemeClr val="tx1"/>
                </a:solidFill>
              </a:rPr>
              <a:t>i</a:t>
            </a:r>
            <a:r>
              <a:rPr lang="en-US" altLang="zh-CN" dirty="0">
                <a:solidFill>
                  <a:schemeClr val="tx1"/>
                </a:solidFill>
              </a:rPr>
              <a:t>;</a:t>
            </a:r>
            <a:endParaRPr lang="zh-CN" altLang="zh-CN" dirty="0">
              <a:solidFill>
                <a:schemeClr val="tx1"/>
              </a:solidFill>
            </a:endParaRPr>
          </a:p>
          <a:p>
            <a:pPr algn="l"/>
            <a:r>
              <a:rPr lang="en-US" altLang="zh-CN" dirty="0">
                <a:solidFill>
                  <a:schemeClr val="tx1"/>
                </a:solidFill>
              </a:rPr>
              <a:t>         </a:t>
            </a:r>
            <a:endParaRPr lang="zh-CN" altLang="zh-CN" dirty="0">
              <a:solidFill>
                <a:schemeClr val="tx1"/>
              </a:solidFill>
            </a:endParaRPr>
          </a:p>
          <a:p>
            <a:pPr algn="l"/>
            <a:r>
              <a:rPr lang="en-US" altLang="zh-CN" dirty="0">
                <a:solidFill>
                  <a:schemeClr val="tx1"/>
                </a:solidFill>
              </a:rPr>
              <a:t>     </a:t>
            </a:r>
          </a:p>
          <a:p>
            <a:pPr algn="l"/>
            <a:endParaRPr lang="en-US" altLang="zh-CN" b="1" dirty="0">
              <a:solidFill>
                <a:schemeClr val="tx1"/>
              </a:solidFill>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3F17440C-0F79-C297-6CC8-FCF9DDFE524D}"/>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4099" name="矩形 5">
            <a:extLst>
              <a:ext uri="{FF2B5EF4-FFF2-40B4-BE49-F238E27FC236}">
                <a16:creationId xmlns:a16="http://schemas.microsoft.com/office/drawing/2014/main" id="{95A63FE8-549F-82F6-217C-6D56D36A5EA1}"/>
              </a:ext>
            </a:extLst>
          </p:cNvPr>
          <p:cNvSpPr>
            <a:spLocks noChangeArrowheads="1"/>
          </p:cNvSpPr>
          <p:nvPr/>
        </p:nvSpPr>
        <p:spPr bwMode="auto">
          <a:xfrm>
            <a:off x="0" y="617538"/>
            <a:ext cx="91440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、下列程序段的时间复杂度是（）</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for (int i = 0; i &lt; n; i *= 2)</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    for (int j = 0; j &lt; n; ++j)</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        ++count;</a:t>
            </a:r>
          </a:p>
          <a:p>
            <a:pPr lvl="1">
              <a:buClr>
                <a:srgbClr val="D9253E"/>
              </a:buClr>
              <a:buSzPct val="84000"/>
            </a:pPr>
            <a:endPar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O(log</a:t>
            </a:r>
            <a:r>
              <a:rPr lang="en-US" altLang="zh-CN" sz="2000" baseline="-25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      B. O(n)      C. O(nlog</a:t>
            </a:r>
            <a:r>
              <a:rPr lang="en-US" altLang="zh-CN" sz="2000" baseline="-25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      D. O(n</a:t>
            </a:r>
            <a:r>
              <a:rPr lang="en-US" altLang="zh-CN" sz="2000" baseline="30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、下列程序段的时间复杂度是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for (int i = 0; i &lt; n; ++i)</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    for (int j = 0; j &lt;= n; ++j)</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        ++count;</a:t>
            </a:r>
          </a:p>
          <a:p>
            <a:pPr lvl="1">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O(log</a:t>
            </a:r>
            <a:r>
              <a:rPr lang="en-US" altLang="zh-CN" sz="2000" baseline="-25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      B. O(n)      C. O(nlog</a:t>
            </a:r>
            <a:r>
              <a:rPr lang="en-US" altLang="zh-CN" sz="2000" baseline="-25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      D. O(n</a:t>
            </a:r>
            <a:r>
              <a:rPr lang="en-US" altLang="zh-CN" sz="2000" baseline="30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EF61BD66-BBF6-E08C-4271-65AAB00E1B20}"/>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6147" name="矩形 5">
            <a:extLst>
              <a:ext uri="{FF2B5EF4-FFF2-40B4-BE49-F238E27FC236}">
                <a16:creationId xmlns:a16="http://schemas.microsoft.com/office/drawing/2014/main" id="{835ECB04-A5EA-77EB-4ECC-9CA9EE57AD00}"/>
              </a:ext>
            </a:extLst>
          </p:cNvPr>
          <p:cNvSpPr>
            <a:spLocks noChangeArrowheads="1"/>
          </p:cNvSpPr>
          <p:nvPr/>
        </p:nvSpPr>
        <p:spPr bwMode="auto">
          <a:xfrm>
            <a:off x="0" y="617538"/>
            <a:ext cx="8893175"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、已知两个长度分别为</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的升序链表，若将它们合并为一个长度为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m+n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的降序链表，则最坏情况下的时间复杂度是（）</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buClr>
                <a:srgbClr val="D9253E"/>
              </a:buClr>
              <a:buSzPct val="84000"/>
            </a:pPr>
            <a:endPar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O(n)      B. O(mn)      C. O(min(m,n))      D. O(max(m,n))</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、下列程序段的空间复杂度是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int fact(int n) {</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    if (n &lt;= 1) return 1;</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    return n * fact(n – 1);</a:t>
            </a:r>
          </a:p>
          <a:p>
            <a:pPr lvl="1">
              <a:buClr>
                <a:srgbClr val="D9253E"/>
              </a:buClr>
              <a:buSzPct val="84000"/>
            </a:pPr>
            <a:r>
              <a:rPr lang="en-US" altLang="zh-CN" sz="2000">
                <a:solidFill>
                  <a:srgbClr val="404040"/>
                </a:solidFill>
                <a:latin typeface="Consolas" panose="020B0609020204030204" pitchFamily="49" charset="0"/>
                <a:ea typeface="微软雅黑" panose="020B0503020204020204" pitchFamily="34" charset="-122"/>
                <a:cs typeface="Times New Roman" panose="02020603050405020304" pitchFamily="18" charset="0"/>
              </a:rPr>
              <a:t>}</a:t>
            </a:r>
          </a:p>
          <a:p>
            <a:pPr lvl="1">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O(log</a:t>
            </a:r>
            <a:r>
              <a:rPr lang="en-US" altLang="zh-CN" sz="2000" baseline="-25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      B. O(n)      C. O(nlog</a:t>
            </a:r>
            <a:r>
              <a:rPr lang="en-US" altLang="zh-CN" sz="2000" baseline="-25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      D. O(n</a:t>
            </a:r>
            <a:r>
              <a:rPr lang="en-US" altLang="zh-CN" sz="2000" baseline="30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FDBDB48C-3B08-1AD3-0BD3-2930F8B80E79}"/>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sp>
        <p:nvSpPr>
          <p:cNvPr id="12291" name="矩形 5">
            <a:extLst>
              <a:ext uri="{FF2B5EF4-FFF2-40B4-BE49-F238E27FC236}">
                <a16:creationId xmlns:a16="http://schemas.microsoft.com/office/drawing/2014/main" id="{14897825-94FA-88A1-37DC-136E81F9BEEF}"/>
              </a:ext>
            </a:extLst>
          </p:cNvPr>
          <p:cNvSpPr>
            <a:spLocks noChangeArrowheads="1"/>
          </p:cNvSpPr>
          <p:nvPr/>
        </p:nvSpPr>
        <p:spPr bwMode="auto">
          <a:xfrm>
            <a:off x="0" y="617538"/>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在长度为</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的顺序表的第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i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从</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开始</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位置上插入一个元素，元素的移动次数为 （）。</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n-i       B. n-i+1        C. i            D. n-i-1</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带头结点的双向循环链表删除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所指向的节点的操作是（）</a:t>
            </a:r>
            <a:endParaRPr lang="en-US" altLang="zh-CN" sz="2000">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p-&gt;next-&gt;prev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free(p);</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p-&gt;next-&gt;prev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free(p);</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C. p-&gt;next-&gt;prev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free(p);</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D. p-&gt;next-&gt;prev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p-&gt;prev-&gt;next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p-&gt;next;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free(p);</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88641"/>
            <a:ext cx="7772400" cy="1008112"/>
          </a:xfrm>
        </p:spPr>
        <p:txBody>
          <a:bodyPr/>
          <a:lstStyle/>
          <a:p>
            <a:r>
              <a:rPr lang="zh-CN" altLang="en-US" b="1" dirty="0">
                <a:solidFill>
                  <a:srgbClr val="C00000"/>
                </a:solidFill>
              </a:rPr>
              <a:t>重要内容回顾</a:t>
            </a:r>
          </a:p>
        </p:txBody>
      </p:sp>
      <p:sp>
        <p:nvSpPr>
          <p:cNvPr id="3" name="副标题 2"/>
          <p:cNvSpPr>
            <a:spLocks noGrp="1"/>
          </p:cNvSpPr>
          <p:nvPr>
            <p:ph type="subTitle" idx="1"/>
          </p:nvPr>
        </p:nvSpPr>
        <p:spPr>
          <a:xfrm>
            <a:off x="467544" y="1052736"/>
            <a:ext cx="8136904" cy="5472608"/>
          </a:xfrm>
        </p:spPr>
        <p:txBody>
          <a:bodyPr>
            <a:normAutofit/>
          </a:bodyPr>
          <a:lstStyle/>
          <a:p>
            <a:pPr algn="l"/>
            <a:r>
              <a:rPr lang="zh-CN" altLang="en-US" b="1" dirty="0">
                <a:solidFill>
                  <a:schemeClr val="tx1"/>
                </a:solidFill>
              </a:rPr>
              <a:t>一、</a:t>
            </a:r>
            <a:r>
              <a:rPr lang="en-US" altLang="zh-CN" b="1" dirty="0">
                <a:solidFill>
                  <a:schemeClr val="tx1"/>
                </a:solidFill>
              </a:rPr>
              <a:t>physical structure</a:t>
            </a:r>
            <a:r>
              <a:rPr lang="zh-CN" altLang="en-US" b="1" dirty="0">
                <a:solidFill>
                  <a:schemeClr val="tx1"/>
                </a:solidFill>
              </a:rPr>
              <a:t>：</a:t>
            </a:r>
            <a:r>
              <a:rPr lang="en-US" altLang="zh-CN" b="1" dirty="0">
                <a:solidFill>
                  <a:schemeClr val="tx1"/>
                </a:solidFill>
              </a:rPr>
              <a:t> Sequential  storage  structure</a:t>
            </a:r>
            <a:r>
              <a:rPr lang="zh-CN" altLang="en-US" b="1" dirty="0">
                <a:solidFill>
                  <a:schemeClr val="tx1"/>
                </a:solidFill>
              </a:rPr>
              <a:t>、</a:t>
            </a:r>
            <a:r>
              <a:rPr lang="en-US" altLang="zh-CN" b="1" dirty="0">
                <a:solidFill>
                  <a:schemeClr val="tx1"/>
                </a:solidFill>
              </a:rPr>
              <a:t> Linked   storage   structure</a:t>
            </a:r>
          </a:p>
          <a:p>
            <a:pPr algn="l"/>
            <a:r>
              <a:rPr lang="zh-CN" altLang="en-US" b="1" dirty="0">
                <a:solidFill>
                  <a:schemeClr val="tx1"/>
                </a:solidFill>
              </a:rPr>
              <a:t>二、 </a:t>
            </a:r>
            <a:r>
              <a:rPr lang="en-US" altLang="zh-CN" b="1" dirty="0">
                <a:solidFill>
                  <a:schemeClr val="tx1"/>
                </a:solidFill>
              </a:rPr>
              <a:t>Logical structure</a:t>
            </a:r>
            <a:r>
              <a:rPr lang="zh-CN" altLang="zh-CN" b="1" dirty="0">
                <a:solidFill>
                  <a:schemeClr val="tx1"/>
                </a:solidFill>
              </a:rPr>
              <a:t>：</a:t>
            </a:r>
            <a:r>
              <a:rPr lang="en-US" altLang="zh-CN" b="1" dirty="0">
                <a:solidFill>
                  <a:schemeClr val="tx1"/>
                </a:solidFill>
              </a:rPr>
              <a:t> Linear structure</a:t>
            </a:r>
            <a:r>
              <a:rPr lang="zh-CN" altLang="en-US" b="1" dirty="0">
                <a:solidFill>
                  <a:schemeClr val="tx1"/>
                </a:solidFill>
              </a:rPr>
              <a:t>、</a:t>
            </a:r>
            <a:r>
              <a:rPr lang="en-US" altLang="zh-CN" b="1" dirty="0">
                <a:solidFill>
                  <a:schemeClr val="tx1"/>
                </a:solidFill>
              </a:rPr>
              <a:t>tree</a:t>
            </a:r>
          </a:p>
          <a:p>
            <a:pPr algn="l"/>
            <a:r>
              <a:rPr lang="zh-CN" altLang="en-US" b="1" dirty="0">
                <a:solidFill>
                  <a:schemeClr val="tx1"/>
                </a:solidFill>
              </a:rPr>
              <a:t>、</a:t>
            </a:r>
            <a:r>
              <a:rPr lang="en-US" altLang="zh-CN" b="1" dirty="0">
                <a:solidFill>
                  <a:schemeClr val="tx1"/>
                </a:solidFill>
              </a:rPr>
              <a:t>graph</a:t>
            </a:r>
          </a:p>
          <a:p>
            <a:pPr algn="l"/>
            <a:r>
              <a:rPr lang="zh-CN" altLang="en-US" b="1" dirty="0">
                <a:solidFill>
                  <a:schemeClr val="tx1"/>
                </a:solidFill>
              </a:rPr>
              <a:t>三、</a:t>
            </a:r>
            <a:r>
              <a:rPr lang="en-US" altLang="zh-CN" b="1" dirty="0">
                <a:solidFill>
                  <a:schemeClr val="tx1"/>
                </a:solidFill>
              </a:rPr>
              <a:t> Abstract Data Type</a:t>
            </a:r>
            <a:r>
              <a:rPr lang="zh-CN" altLang="zh-CN" b="1" dirty="0">
                <a:solidFill>
                  <a:schemeClr val="tx1"/>
                </a:solidFill>
              </a:rPr>
              <a:t>（</a:t>
            </a:r>
            <a:r>
              <a:rPr lang="en-US" altLang="zh-CN" b="1" dirty="0" err="1">
                <a:solidFill>
                  <a:schemeClr val="tx1"/>
                </a:solidFill>
              </a:rPr>
              <a:t>ADT</a:t>
            </a:r>
            <a:r>
              <a:rPr lang="zh-CN" altLang="zh-CN" b="1" dirty="0">
                <a:solidFill>
                  <a:schemeClr val="tx1"/>
                </a:solidFill>
              </a:rPr>
              <a:t>）</a:t>
            </a:r>
            <a:endParaRPr lang="en-US" altLang="zh-CN" b="1" dirty="0">
              <a:solidFill>
                <a:schemeClr val="tx1"/>
              </a:solidFill>
            </a:endParaRPr>
          </a:p>
          <a:p>
            <a:pPr algn="l"/>
            <a:r>
              <a:rPr lang="zh-CN" altLang="en-US" b="1" dirty="0">
                <a:solidFill>
                  <a:schemeClr val="tx1"/>
                </a:solidFill>
              </a:rPr>
              <a:t>四、</a:t>
            </a:r>
            <a:r>
              <a:rPr lang="en-US" altLang="zh-CN" b="1" dirty="0">
                <a:solidFill>
                  <a:schemeClr val="tx1"/>
                </a:solidFill>
              </a:rPr>
              <a:t>stack   queue </a:t>
            </a:r>
            <a:r>
              <a:rPr lang="zh-CN" altLang="en-US" b="1" dirty="0">
                <a:solidFill>
                  <a:schemeClr val="tx1"/>
                </a:solidFill>
              </a:rPr>
              <a:t>，</a:t>
            </a:r>
            <a:r>
              <a:rPr lang="en-US" altLang="zh-CN" b="1" dirty="0">
                <a:solidFill>
                  <a:schemeClr val="tx1"/>
                </a:solidFill>
              </a:rPr>
              <a:t>LIFO</a:t>
            </a:r>
            <a:r>
              <a:rPr lang="zh-CN" altLang="en-US" b="1" dirty="0">
                <a:solidFill>
                  <a:schemeClr val="tx1"/>
                </a:solidFill>
              </a:rPr>
              <a:t>， </a:t>
            </a:r>
            <a:r>
              <a:rPr lang="en-US" altLang="zh-CN" b="1" dirty="0">
                <a:solidFill>
                  <a:schemeClr val="tx1"/>
                </a:solidFill>
              </a:rPr>
              <a:t>FIFO</a:t>
            </a:r>
            <a:r>
              <a:rPr lang="zh-CN" altLang="en-US" b="1" dirty="0">
                <a:solidFill>
                  <a:schemeClr val="tx1"/>
                </a:solidFill>
              </a:rPr>
              <a:t>，</a:t>
            </a:r>
            <a:r>
              <a:rPr lang="en-US" altLang="zh-CN" b="1" dirty="0">
                <a:solidFill>
                  <a:schemeClr val="tx1"/>
                </a:solidFill>
              </a:rPr>
              <a:t>top</a:t>
            </a:r>
            <a:r>
              <a:rPr lang="zh-CN" altLang="en-US" b="1" dirty="0">
                <a:solidFill>
                  <a:schemeClr val="tx1"/>
                </a:solidFill>
              </a:rPr>
              <a:t>， </a:t>
            </a:r>
            <a:r>
              <a:rPr lang="en-US" altLang="zh-CN" b="1" dirty="0">
                <a:solidFill>
                  <a:schemeClr val="tx1"/>
                </a:solidFill>
              </a:rPr>
              <a:t>front</a:t>
            </a:r>
            <a:r>
              <a:rPr lang="zh-CN" altLang="en-US" b="1" dirty="0">
                <a:solidFill>
                  <a:schemeClr val="tx1"/>
                </a:solidFill>
              </a:rPr>
              <a:t>，</a:t>
            </a:r>
            <a:r>
              <a:rPr lang="en-US" altLang="zh-CN" b="1" dirty="0">
                <a:solidFill>
                  <a:schemeClr val="tx1"/>
                </a:solidFill>
              </a:rPr>
              <a:t>rear</a:t>
            </a:r>
            <a:r>
              <a:rPr lang="zh-CN" altLang="en-US" b="1" dirty="0">
                <a:solidFill>
                  <a:schemeClr val="tx1"/>
                </a:solidFill>
              </a:rPr>
              <a:t>，</a:t>
            </a:r>
            <a:r>
              <a:rPr lang="en-US" altLang="zh-CN" b="1" dirty="0">
                <a:solidFill>
                  <a:schemeClr val="tx1"/>
                </a:solidFill>
              </a:rPr>
              <a:t>push</a:t>
            </a:r>
            <a:r>
              <a:rPr lang="zh-CN" altLang="en-US" b="1" dirty="0">
                <a:solidFill>
                  <a:schemeClr val="tx1"/>
                </a:solidFill>
              </a:rPr>
              <a:t>，</a:t>
            </a:r>
            <a:r>
              <a:rPr lang="en-US" altLang="zh-CN" b="1" dirty="0">
                <a:solidFill>
                  <a:schemeClr val="tx1"/>
                </a:solidFill>
              </a:rPr>
              <a:t>pop</a:t>
            </a:r>
          </a:p>
          <a:p>
            <a:pPr algn="l"/>
            <a:endParaRPr lang="en-US" altLang="zh-CN" b="1" dirty="0">
              <a:solidFill>
                <a:schemeClr val="tx1"/>
              </a:solidFill>
            </a:endParaRPr>
          </a:p>
          <a:p>
            <a:pPr algn="l"/>
            <a:endParaRPr lang="zh-CN" altLang="en-US" b="1"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3BFF006B-502B-4E80-BF93-0F3406A9F309}"/>
                  </a:ext>
                </a:extLst>
              </p14:cNvPr>
              <p14:cNvContentPartPr/>
              <p14:nvPr/>
            </p14:nvContentPartPr>
            <p14:xfrm>
              <a:off x="1151334" y="3581868"/>
              <a:ext cx="252000" cy="273240"/>
            </p14:xfrm>
          </p:contentPart>
        </mc:Choice>
        <mc:Fallback xmlns="">
          <p:pic>
            <p:nvPicPr>
              <p:cNvPr id="4" name="墨迹 3">
                <a:extLst>
                  <a:ext uri="{FF2B5EF4-FFF2-40B4-BE49-F238E27FC236}">
                    <a16:creationId xmlns:a16="http://schemas.microsoft.com/office/drawing/2014/main" id="{3BFF006B-502B-4E80-BF93-0F3406A9F309}"/>
                  </a:ext>
                </a:extLst>
              </p:cNvPr>
              <p:cNvPicPr/>
              <p:nvPr/>
            </p:nvPicPr>
            <p:blipFill>
              <a:blip r:embed="rId3"/>
              <a:stretch>
                <a:fillRect/>
              </a:stretch>
            </p:blipFill>
            <p:spPr>
              <a:xfrm>
                <a:off x="1142334" y="3572868"/>
                <a:ext cx="269640" cy="29088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86E5CA6A-38F2-CF1C-D965-D7845AC081A8}"/>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sp>
        <p:nvSpPr>
          <p:cNvPr id="14339" name="矩形 5">
            <a:extLst>
              <a:ext uri="{FF2B5EF4-FFF2-40B4-BE49-F238E27FC236}">
                <a16:creationId xmlns:a16="http://schemas.microsoft.com/office/drawing/2014/main" id="{1823D3D6-F563-7782-0EC9-014D218C9C71}"/>
              </a:ext>
            </a:extLst>
          </p:cNvPr>
          <p:cNvSpPr>
            <a:spLocks noChangeArrowheads="1"/>
          </p:cNvSpPr>
          <p:nvPr/>
        </p:nvSpPr>
        <p:spPr bwMode="auto">
          <a:xfrm>
            <a:off x="0" y="617538"/>
            <a:ext cx="914400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如果最常用的操作是取第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i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个结点及其前驱，则采用 （）存储方式最节省时间</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单链表</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B.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双链表</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C.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单循环链表</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D.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顺序表</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若某表最常用的操作是在最后一个结点之后插入一个结点或删除最后一个结点，则采用 （）存储方式最节省运算时间。</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．单链表  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．给出表头指针的单循环链表    </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．双链表   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．带头结点的双循环链表 </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A55E31A4-37B3-98F6-65C8-527AFB5BEC17}"/>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sp>
        <p:nvSpPr>
          <p:cNvPr id="16387" name="矩形 5">
            <a:extLst>
              <a:ext uri="{FF2B5EF4-FFF2-40B4-BE49-F238E27FC236}">
                <a16:creationId xmlns:a16="http://schemas.microsoft.com/office/drawing/2014/main" id="{049C04B9-97A2-7568-305B-EA6495C94C16}"/>
              </a:ext>
            </a:extLst>
          </p:cNvPr>
          <p:cNvSpPr>
            <a:spLocks noChangeArrowheads="1"/>
          </p:cNvSpPr>
          <p:nvPr/>
        </p:nvSpPr>
        <p:spPr bwMode="auto">
          <a:xfrm>
            <a:off x="0" y="617538"/>
            <a:ext cx="9144000"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zh-CN" altLang="en-US" sz="2000">
                <a:cs typeface="Times New Roman" panose="02020603050405020304" pitchFamily="18" charset="0"/>
              </a:rPr>
              <a:t>若线性表最常用的操作是在最后一个元素之后插入一个元素和删除第一个元素，则下面最适合的存储结构是（）</a:t>
            </a:r>
            <a:endParaRPr lang="en-US" altLang="zh-CN" sz="2000">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t>带头指针的单链表</a:t>
            </a:r>
            <a:r>
              <a:rPr lang="en-US" altLang="zh-CN" sz="2000"/>
              <a:t>                               </a:t>
            </a:r>
            <a:r>
              <a:rPr lang="en-US" altLang="zh-CN" sz="2000">
                <a:solidFill>
                  <a:srgbClr val="404040"/>
                </a:solidFill>
                <a:latin typeface="微软雅黑" panose="020B0503020204020204" pitchFamily="34" charset="-122"/>
                <a:ea typeface="微软雅黑" panose="020B0503020204020204" pitchFamily="34" charset="-122"/>
              </a:rPr>
              <a:t>B</a:t>
            </a:r>
            <a:r>
              <a:rPr lang="zh-CN" altLang="en-US" sz="2000">
                <a:solidFill>
                  <a:srgbClr val="404040"/>
                </a:solidFill>
                <a:latin typeface="微软雅黑" panose="020B0503020204020204" pitchFamily="34" charset="-122"/>
                <a:ea typeface="微软雅黑" panose="020B0503020204020204" pitchFamily="34" charset="-122"/>
              </a:rPr>
              <a:t>、</a:t>
            </a:r>
            <a:r>
              <a:rPr lang="zh-CN" altLang="en-US" sz="2000"/>
              <a:t>带头指针的双链表</a:t>
            </a:r>
            <a:endParaRPr lang="en-US" altLang="zh-CN" sz="2000"/>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rPr>
              <a:t>C</a:t>
            </a:r>
            <a:r>
              <a:rPr lang="zh-CN" altLang="en-US" sz="2000">
                <a:solidFill>
                  <a:srgbClr val="404040"/>
                </a:solidFill>
                <a:latin typeface="微软雅黑" panose="020B0503020204020204" pitchFamily="34" charset="-122"/>
                <a:ea typeface="微软雅黑" panose="020B0503020204020204" pitchFamily="34" charset="-122"/>
              </a:rPr>
              <a:t>、</a:t>
            </a:r>
            <a:r>
              <a:rPr lang="zh-CN" altLang="en-US" sz="2000"/>
              <a:t>带头指针的单循环链表                       </a:t>
            </a:r>
            <a:r>
              <a:rPr lang="en-US" altLang="zh-CN" sz="2000"/>
              <a:t>D</a:t>
            </a:r>
            <a:r>
              <a:rPr lang="zh-CN" altLang="en-US" sz="2000"/>
              <a:t>、带尾指针的单循环链表</a:t>
            </a:r>
            <a:endParaRPr lang="en-US" altLang="zh-CN" sz="2000"/>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endParaRPr>
          </a:p>
          <a:p>
            <a:pPr lvl="1">
              <a:lnSpc>
                <a:spcPts val="4500"/>
              </a:lnSpc>
              <a:buClr>
                <a:srgbClr val="D9253E"/>
              </a:buClr>
              <a:buSzPct val="84000"/>
            </a:pPr>
            <a:endParaRPr lang="en-US" altLang="zh-CN" sz="20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81712CA3-1182-7F64-793A-D1F96F20CCD6}"/>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sp>
        <p:nvSpPr>
          <p:cNvPr id="18435" name="矩形 5">
            <a:extLst>
              <a:ext uri="{FF2B5EF4-FFF2-40B4-BE49-F238E27FC236}">
                <a16:creationId xmlns:a16="http://schemas.microsoft.com/office/drawing/2014/main" id="{D61B138E-C6E2-8398-B7B6-A9191AB35A43}"/>
              </a:ext>
            </a:extLst>
          </p:cNvPr>
          <p:cNvSpPr>
            <a:spLocks noChangeArrowheads="1"/>
          </p:cNvSpPr>
          <p:nvPr/>
        </p:nvSpPr>
        <p:spPr bwMode="auto">
          <a:xfrm>
            <a:off x="0" y="617538"/>
            <a:ext cx="91440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zh-CN" altLang="en-US" sz="2000"/>
              <a:t>假定</a:t>
            </a:r>
            <a:r>
              <a:rPr lang="en-US" altLang="zh-CN" sz="2000"/>
              <a:t>P</a:t>
            </a:r>
            <a:r>
              <a:rPr lang="zh-CN" altLang="en-US" sz="2000"/>
              <a:t>不是单链表的第一个元素结点，并设该单链表的头指针为</a:t>
            </a:r>
            <a:r>
              <a:rPr lang="en-US" altLang="zh-CN" sz="2000"/>
              <a:t>H</a:t>
            </a:r>
            <a:r>
              <a:rPr lang="zh-CN" altLang="en-US" sz="2000"/>
              <a:t>，试写出删除</a:t>
            </a:r>
            <a:r>
              <a:rPr lang="en-US" altLang="zh-CN" sz="2000"/>
              <a:t>P</a:t>
            </a:r>
            <a:r>
              <a:rPr lang="zh-CN" altLang="en-US" sz="2000"/>
              <a:t>的前驱的语句序列，要求释放被删除的结点。 结点数据结构定义：</a:t>
            </a:r>
            <a:endPar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8436" name="图片 2">
            <a:extLst>
              <a:ext uri="{FF2B5EF4-FFF2-40B4-BE49-F238E27FC236}">
                <a16:creationId xmlns:a16="http://schemas.microsoft.com/office/drawing/2014/main" id="{723E3A1A-478A-6FBF-DF95-774C48C9F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001838"/>
            <a:ext cx="2016125"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321D2520-0014-8DA5-27F2-1D0538C99FEB}"/>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sp>
        <p:nvSpPr>
          <p:cNvPr id="20483" name="矩形 5">
            <a:extLst>
              <a:ext uri="{FF2B5EF4-FFF2-40B4-BE49-F238E27FC236}">
                <a16:creationId xmlns:a16="http://schemas.microsoft.com/office/drawing/2014/main" id="{7880D38E-A528-F875-C0E3-C65E93F3E969}"/>
              </a:ext>
            </a:extLst>
          </p:cNvPr>
          <p:cNvSpPr>
            <a:spLocks noChangeArrowheads="1"/>
          </p:cNvSpPr>
          <p:nvPr/>
        </p:nvSpPr>
        <p:spPr bwMode="auto">
          <a:xfrm>
            <a:off x="0" y="617538"/>
            <a:ext cx="91440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zh-CN" altLang="en-US" sz="2000"/>
              <a:t>已知</a:t>
            </a:r>
            <a:r>
              <a:rPr lang="en-US" altLang="zh-CN" sz="2000"/>
              <a:t>L</a:t>
            </a:r>
            <a:r>
              <a:rPr lang="zh-CN" altLang="en-US" sz="2000"/>
              <a:t>是带表头结点</a:t>
            </a:r>
            <a:r>
              <a:rPr lang="en-US" altLang="zh-CN" sz="2000"/>
              <a:t>(</a:t>
            </a:r>
            <a:r>
              <a:rPr lang="zh-CN" altLang="en-US" sz="2000"/>
              <a:t>假设头结点为</a:t>
            </a:r>
            <a:r>
              <a:rPr lang="en-US" altLang="zh-CN" sz="2000"/>
              <a:t>Head</a:t>
            </a:r>
            <a:r>
              <a:rPr lang="zh-CN" altLang="en-US" sz="2000"/>
              <a:t>）的非空单链表，且</a:t>
            </a:r>
            <a:r>
              <a:rPr lang="en-US" altLang="zh-CN" sz="2000"/>
              <a:t>P</a:t>
            </a:r>
            <a:r>
              <a:rPr lang="zh-CN" altLang="en-US" sz="2000"/>
              <a:t>结点既不是首结点，也不是尾结点，试给出完成下列要求的合适的语句序列。 结点结构</a:t>
            </a:r>
            <a:endPar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484" name="图片 2">
            <a:extLst>
              <a:ext uri="{FF2B5EF4-FFF2-40B4-BE49-F238E27FC236}">
                <a16:creationId xmlns:a16="http://schemas.microsoft.com/office/drawing/2014/main" id="{D9BF62EE-E44F-330D-249D-2B311BF0F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916113"/>
            <a:ext cx="21209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4">
            <a:extLst>
              <a:ext uri="{FF2B5EF4-FFF2-40B4-BE49-F238E27FC236}">
                <a16:creationId xmlns:a16="http://schemas.microsoft.com/office/drawing/2014/main" id="{734267BE-F9A6-3248-2082-3F44569662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3860800"/>
            <a:ext cx="5084762"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A9F6A81A-F4A0-B111-DEEA-1CE8BBD398C6}"/>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pic>
        <p:nvPicPr>
          <p:cNvPr id="22531" name="图片 2">
            <a:extLst>
              <a:ext uri="{FF2B5EF4-FFF2-40B4-BE49-F238E27FC236}">
                <a16:creationId xmlns:a16="http://schemas.microsoft.com/office/drawing/2014/main" id="{F1542275-1DA9-4400-DF94-AF7EA12AC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765175"/>
            <a:ext cx="54721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2D1D4A71-CFB9-5F5A-6992-20101DC6C8F8}"/>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pic>
        <p:nvPicPr>
          <p:cNvPr id="23555" name="图片 4">
            <a:extLst>
              <a:ext uri="{FF2B5EF4-FFF2-40B4-BE49-F238E27FC236}">
                <a16:creationId xmlns:a16="http://schemas.microsoft.com/office/drawing/2014/main" id="{660CEC24-8F72-B504-7641-509485D0E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765175"/>
            <a:ext cx="89820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FEA2A3DC-EACD-B27A-F640-518FD07B74B7}"/>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sp>
        <p:nvSpPr>
          <p:cNvPr id="25603" name="矩形 5">
            <a:extLst>
              <a:ext uri="{FF2B5EF4-FFF2-40B4-BE49-F238E27FC236}">
                <a16:creationId xmlns:a16="http://schemas.microsoft.com/office/drawing/2014/main" id="{208CBA9F-4EB3-34E3-F78B-9D4765DA2979}"/>
              </a:ext>
            </a:extLst>
          </p:cNvPr>
          <p:cNvSpPr>
            <a:spLocks noChangeArrowheads="1"/>
          </p:cNvSpPr>
          <p:nvPr/>
        </p:nvSpPr>
        <p:spPr bwMode="auto">
          <a:xfrm>
            <a:off x="0" y="617538"/>
            <a:ext cx="914400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zh-CN" altLang="en-US" sz="2000"/>
              <a:t>判断两个单向链表所表示的线性表是否等价。两个线性表等价是指：两个线性表长度相同、数据相同且数据存放的顺序一致</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5604" name="图片 2">
            <a:extLst>
              <a:ext uri="{FF2B5EF4-FFF2-40B4-BE49-F238E27FC236}">
                <a16:creationId xmlns:a16="http://schemas.microsoft.com/office/drawing/2014/main" id="{6F6AE2B6-B6C1-0CDF-388D-FD3741FDE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89138"/>
            <a:ext cx="2951162"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AD62695B-F410-F7D7-A96C-C71C5F8786B2}"/>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线性表</a:t>
            </a:r>
          </a:p>
        </p:txBody>
      </p:sp>
      <p:pic>
        <p:nvPicPr>
          <p:cNvPr id="26627" name="图片 6">
            <a:extLst>
              <a:ext uri="{FF2B5EF4-FFF2-40B4-BE49-F238E27FC236}">
                <a16:creationId xmlns:a16="http://schemas.microsoft.com/office/drawing/2014/main" id="{065E0411-8D02-2BBE-5345-539D5DD7F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484313"/>
            <a:ext cx="7021513"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4248472"/>
          </a:xfrm>
        </p:spPr>
        <p:txBody>
          <a:bodyPr>
            <a:normAutofit fontScale="40000" lnSpcReduction="20000"/>
          </a:bodyPr>
          <a:lstStyle/>
          <a:p>
            <a:r>
              <a:rPr lang="en-US" altLang="zh-CN" sz="6500" b="1" dirty="0">
                <a:solidFill>
                  <a:srgbClr val="C00000"/>
                </a:solidFill>
                <a:latin typeface="黑体" pitchFamily="49" charset="-122"/>
                <a:ea typeface="黑体" pitchFamily="49" charset="-122"/>
              </a:rPr>
              <a:t>stack model</a:t>
            </a:r>
            <a:endParaRPr lang="zh-CN" altLang="zh-CN" sz="6500" dirty="0">
              <a:solidFill>
                <a:srgbClr val="C00000"/>
              </a:solidFill>
              <a:latin typeface="黑体" pitchFamily="49" charset="-122"/>
              <a:ea typeface="黑体" pitchFamily="49" charset="-122"/>
            </a:endParaRPr>
          </a:p>
          <a:p>
            <a:pPr algn="l">
              <a:lnSpc>
                <a:spcPct val="150000"/>
              </a:lnSpc>
            </a:pPr>
            <a:r>
              <a:rPr lang="en-US" altLang="zh-CN" sz="6700" dirty="0">
                <a:solidFill>
                  <a:schemeClr val="tx1"/>
                </a:solidFill>
              </a:rPr>
              <a:t>   </a:t>
            </a:r>
            <a:r>
              <a:rPr lang="zh-CN" altLang="zh-CN" sz="6700" b="1" dirty="0">
                <a:solidFill>
                  <a:schemeClr val="tx1"/>
                </a:solidFill>
              </a:rPr>
              <a:t>一种特殊的线性表，它所有的插入和删除操作都限制在表的同一端进行 </a:t>
            </a:r>
            <a:r>
              <a:rPr lang="en-US" altLang="zh-CN" sz="6700" b="1" dirty="0">
                <a:solidFill>
                  <a:schemeClr val="tx1"/>
                </a:solidFill>
              </a:rPr>
              <a:t>,</a:t>
            </a:r>
            <a:r>
              <a:rPr lang="zh-CN" altLang="zh-CN" sz="6700" b="1" dirty="0">
                <a:solidFill>
                  <a:schemeClr val="tx1"/>
                </a:solidFill>
              </a:rPr>
              <a:t>表中允许进行插入、删除操作的一端称为栈顶</a:t>
            </a:r>
            <a:r>
              <a:rPr lang="en-US" altLang="zh-CN" sz="6700" b="1" dirty="0">
                <a:solidFill>
                  <a:schemeClr val="tx1"/>
                </a:solidFill>
              </a:rPr>
              <a:t>,</a:t>
            </a:r>
            <a:r>
              <a:rPr lang="zh-CN" altLang="zh-CN" sz="6700" b="1" dirty="0">
                <a:solidFill>
                  <a:schemeClr val="tx1"/>
                </a:solidFill>
              </a:rPr>
              <a:t>另一端叫做栈底。也称作后进先出表。</a:t>
            </a:r>
            <a:endParaRPr lang="en-US" altLang="zh-CN" sz="6700" b="1" dirty="0">
              <a:solidFill>
                <a:schemeClr val="tx1"/>
              </a:solidFill>
            </a:endParaRPr>
          </a:p>
          <a:p>
            <a:pPr algn="l">
              <a:lnSpc>
                <a:spcPct val="150000"/>
              </a:lnSpc>
            </a:pPr>
            <a:endParaRPr lang="en-US" altLang="zh-CN" sz="4000" b="1" dirty="0">
              <a:solidFill>
                <a:schemeClr val="tx1"/>
              </a:solidFill>
            </a:endParaRPr>
          </a:p>
          <a:p>
            <a:pPr algn="l">
              <a:lnSpc>
                <a:spcPct val="150000"/>
              </a:lnSpc>
            </a:pPr>
            <a:r>
              <a:rPr lang="en-US" altLang="zh-CN" sz="6000" b="1" dirty="0">
                <a:solidFill>
                  <a:schemeClr val="tx1"/>
                </a:solidFill>
              </a:rPr>
              <a:t>         </a:t>
            </a:r>
            <a:endParaRPr lang="zh-CN" altLang="zh-CN" sz="6000" b="1" dirty="0">
              <a:solidFill>
                <a:schemeClr val="tx1"/>
              </a:solidFill>
            </a:endParaRPr>
          </a:p>
          <a:p>
            <a:pPr algn="l">
              <a:lnSpc>
                <a:spcPct val="150000"/>
              </a:lnSpc>
            </a:pPr>
            <a:r>
              <a:rPr lang="en-US" altLang="zh-CN" dirty="0">
                <a:solidFill>
                  <a:schemeClr val="tx1"/>
                </a:solidFill>
              </a:rPr>
              <a:t>     </a:t>
            </a:r>
          </a:p>
          <a:p>
            <a:pPr algn="l"/>
            <a:endParaRPr lang="en-US" altLang="zh-CN" b="1" dirty="0">
              <a:solidFill>
                <a:schemeClr val="tx1"/>
              </a:solidFill>
              <a:latin typeface="+mn-ea"/>
            </a:endParaRPr>
          </a:p>
        </p:txBody>
      </p:sp>
      <p:sp>
        <p:nvSpPr>
          <p:cNvPr id="4" name="矩形 3"/>
          <p:cNvSpPr/>
          <p:nvPr/>
        </p:nvSpPr>
        <p:spPr>
          <a:xfrm>
            <a:off x="683568" y="3284984"/>
            <a:ext cx="7344816" cy="3046988"/>
          </a:xfrm>
          <a:prstGeom prst="rect">
            <a:avLst/>
          </a:prstGeom>
        </p:spPr>
        <p:txBody>
          <a:bodyPr wrap="square">
            <a:spAutoFit/>
          </a:bodyPr>
          <a:lstStyle/>
          <a:p>
            <a:r>
              <a:rPr lang="en-US" altLang="zh-CN" sz="2400" b="1" dirty="0" err="1">
                <a:solidFill>
                  <a:srgbClr val="002060"/>
                </a:solidFill>
                <a:latin typeface="黑体" pitchFamily="49" charset="-122"/>
                <a:ea typeface="黑体" pitchFamily="49" charset="-122"/>
              </a:rPr>
              <a:t>ADT</a:t>
            </a:r>
            <a:r>
              <a:rPr lang="en-US" altLang="zh-CN" sz="2400" b="1" dirty="0">
                <a:solidFill>
                  <a:srgbClr val="002060"/>
                </a:solidFill>
                <a:latin typeface="黑体" pitchFamily="49" charset="-122"/>
                <a:ea typeface="黑体" pitchFamily="49" charset="-122"/>
              </a:rPr>
              <a:t> Stack is</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operations </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   Stack  </a:t>
            </a:r>
            <a:r>
              <a:rPr lang="en-US" altLang="zh-CN" sz="2400" b="1" dirty="0" err="1">
                <a:solidFill>
                  <a:srgbClr val="002060"/>
                </a:solidFill>
                <a:latin typeface="黑体" pitchFamily="49" charset="-122"/>
                <a:ea typeface="黑体" pitchFamily="49" charset="-122"/>
              </a:rPr>
              <a:t>createEmptyStack</a:t>
            </a:r>
            <a:r>
              <a:rPr lang="en-US" altLang="zh-CN" sz="2400" b="1" dirty="0">
                <a:solidFill>
                  <a:srgbClr val="002060"/>
                </a:solidFill>
                <a:latin typeface="黑体" pitchFamily="49" charset="-122"/>
                <a:ea typeface="黑体" pitchFamily="49" charset="-122"/>
              </a:rPr>
              <a:t> (</a:t>
            </a:r>
            <a:r>
              <a:rPr lang="en-US" altLang="zh-CN" sz="2400" b="1" dirty="0" err="1">
                <a:solidFill>
                  <a:srgbClr val="002060"/>
                </a:solidFill>
                <a:latin typeface="黑体" pitchFamily="49" charset="-122"/>
                <a:ea typeface="黑体" pitchFamily="49" charset="-122"/>
              </a:rPr>
              <a:t>int</a:t>
            </a:r>
            <a:r>
              <a:rPr lang="en-US" altLang="zh-CN" sz="2400" b="1" dirty="0">
                <a:solidFill>
                  <a:srgbClr val="002060"/>
                </a:solidFill>
                <a:latin typeface="黑体" pitchFamily="49" charset="-122"/>
                <a:ea typeface="黑体" pitchFamily="49" charset="-122"/>
              </a:rPr>
              <a:t>)</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   </a:t>
            </a:r>
            <a:r>
              <a:rPr lang="en-US" altLang="zh-CN" sz="2400" b="1" dirty="0" err="1">
                <a:solidFill>
                  <a:srgbClr val="002060"/>
                </a:solidFill>
                <a:latin typeface="黑体" pitchFamily="49" charset="-122"/>
                <a:ea typeface="黑体" pitchFamily="49" charset="-122"/>
              </a:rPr>
              <a:t>int</a:t>
            </a:r>
            <a:r>
              <a:rPr lang="en-US" altLang="zh-CN" sz="2400" b="1" dirty="0">
                <a:solidFill>
                  <a:srgbClr val="002060"/>
                </a:solidFill>
                <a:latin typeface="黑体" pitchFamily="49" charset="-122"/>
                <a:ea typeface="黑体" pitchFamily="49" charset="-122"/>
              </a:rPr>
              <a:t>  </a:t>
            </a:r>
            <a:r>
              <a:rPr lang="en-US" altLang="zh-CN" sz="2400" b="1" dirty="0" err="1">
                <a:solidFill>
                  <a:srgbClr val="002060"/>
                </a:solidFill>
                <a:latin typeface="黑体" pitchFamily="49" charset="-122"/>
                <a:ea typeface="黑体" pitchFamily="49" charset="-122"/>
              </a:rPr>
              <a:t>isEmptyStack</a:t>
            </a:r>
            <a:r>
              <a:rPr lang="en-US" altLang="zh-CN" sz="2400" b="1" dirty="0">
                <a:solidFill>
                  <a:srgbClr val="002060"/>
                </a:solidFill>
                <a:latin typeface="黑体" pitchFamily="49" charset="-122"/>
                <a:ea typeface="黑体" pitchFamily="49" charset="-122"/>
              </a:rPr>
              <a:t> (Stack </a:t>
            </a:r>
            <a:r>
              <a:rPr lang="en-US" altLang="zh-CN" sz="2400" b="1" dirty="0" err="1">
                <a:solidFill>
                  <a:srgbClr val="002060"/>
                </a:solidFill>
                <a:latin typeface="黑体" pitchFamily="49" charset="-122"/>
                <a:ea typeface="黑体" pitchFamily="49" charset="-122"/>
              </a:rPr>
              <a:t>st</a:t>
            </a:r>
            <a:r>
              <a:rPr lang="en-US" altLang="zh-CN" sz="2400" b="1" dirty="0">
                <a:solidFill>
                  <a:srgbClr val="002060"/>
                </a:solidFill>
                <a:latin typeface="黑体" pitchFamily="49" charset="-122"/>
                <a:ea typeface="黑体" pitchFamily="49" charset="-122"/>
              </a:rPr>
              <a:t>)</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   void  push (Stack </a:t>
            </a:r>
            <a:r>
              <a:rPr lang="en-US" altLang="zh-CN" sz="2400" b="1" dirty="0" err="1">
                <a:solidFill>
                  <a:srgbClr val="002060"/>
                </a:solidFill>
                <a:latin typeface="黑体" pitchFamily="49" charset="-122"/>
                <a:ea typeface="黑体" pitchFamily="49" charset="-122"/>
              </a:rPr>
              <a:t>st</a:t>
            </a:r>
            <a:r>
              <a:rPr lang="en-US" altLang="zh-CN" sz="2400" b="1" dirty="0">
                <a:solidFill>
                  <a:srgbClr val="002060"/>
                </a:solidFill>
                <a:latin typeface="黑体" pitchFamily="49" charset="-122"/>
                <a:ea typeface="黑体" pitchFamily="49" charset="-122"/>
              </a:rPr>
              <a:t>, </a:t>
            </a:r>
            <a:r>
              <a:rPr lang="en-US" altLang="zh-CN" sz="2400" b="1" dirty="0" err="1">
                <a:solidFill>
                  <a:srgbClr val="002060"/>
                </a:solidFill>
                <a:latin typeface="黑体" pitchFamily="49" charset="-122"/>
                <a:ea typeface="黑体" pitchFamily="49" charset="-122"/>
              </a:rPr>
              <a:t>DataType</a:t>
            </a:r>
            <a:r>
              <a:rPr lang="en-US" altLang="zh-CN" sz="2400" b="1" dirty="0">
                <a:solidFill>
                  <a:srgbClr val="002060"/>
                </a:solidFill>
                <a:latin typeface="黑体" pitchFamily="49" charset="-122"/>
                <a:ea typeface="黑体" pitchFamily="49" charset="-122"/>
              </a:rPr>
              <a:t> x)</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   void  pop (Stack </a:t>
            </a:r>
            <a:r>
              <a:rPr lang="en-US" altLang="zh-CN" sz="2400" b="1" dirty="0" err="1">
                <a:solidFill>
                  <a:srgbClr val="002060"/>
                </a:solidFill>
                <a:latin typeface="黑体" pitchFamily="49" charset="-122"/>
                <a:ea typeface="黑体" pitchFamily="49" charset="-122"/>
              </a:rPr>
              <a:t>st</a:t>
            </a:r>
            <a:r>
              <a:rPr lang="en-US" altLang="zh-CN" sz="2400" b="1" dirty="0">
                <a:solidFill>
                  <a:srgbClr val="002060"/>
                </a:solidFill>
                <a:latin typeface="黑体" pitchFamily="49" charset="-122"/>
                <a:ea typeface="黑体" pitchFamily="49" charset="-122"/>
              </a:rPr>
              <a:t>)</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   </a:t>
            </a:r>
            <a:r>
              <a:rPr lang="en-US" altLang="zh-CN" sz="2400" b="1" dirty="0" err="1">
                <a:solidFill>
                  <a:srgbClr val="002060"/>
                </a:solidFill>
                <a:latin typeface="黑体" pitchFamily="49" charset="-122"/>
                <a:ea typeface="黑体" pitchFamily="49" charset="-122"/>
              </a:rPr>
              <a:t>DataType</a:t>
            </a:r>
            <a:r>
              <a:rPr lang="en-US" altLang="zh-CN" sz="2400" b="1" dirty="0">
                <a:solidFill>
                  <a:srgbClr val="002060"/>
                </a:solidFill>
                <a:latin typeface="黑体" pitchFamily="49" charset="-122"/>
                <a:ea typeface="黑体" pitchFamily="49" charset="-122"/>
              </a:rPr>
              <a:t>  top (Stack </a:t>
            </a:r>
            <a:r>
              <a:rPr lang="en-US" altLang="zh-CN" sz="2400" b="1" dirty="0" err="1">
                <a:solidFill>
                  <a:srgbClr val="002060"/>
                </a:solidFill>
                <a:latin typeface="黑体" pitchFamily="49" charset="-122"/>
                <a:ea typeface="黑体" pitchFamily="49" charset="-122"/>
              </a:rPr>
              <a:t>st</a:t>
            </a:r>
            <a:r>
              <a:rPr lang="en-US" altLang="zh-CN" sz="2400" b="1" dirty="0">
                <a:solidFill>
                  <a:srgbClr val="002060"/>
                </a:solidFill>
                <a:latin typeface="黑体" pitchFamily="49" charset="-122"/>
                <a:ea typeface="黑体" pitchFamily="49" charset="-122"/>
              </a:rPr>
              <a:t>)</a:t>
            </a:r>
            <a:endParaRPr lang="zh-CN" altLang="zh-CN" sz="2400" b="1" dirty="0">
              <a:solidFill>
                <a:srgbClr val="002060"/>
              </a:solidFill>
              <a:latin typeface="黑体" pitchFamily="49" charset="-122"/>
              <a:ea typeface="黑体" pitchFamily="49" charset="-122"/>
            </a:endParaRPr>
          </a:p>
          <a:p>
            <a:r>
              <a:rPr lang="en-US" altLang="zh-CN" sz="2400" b="1" dirty="0">
                <a:solidFill>
                  <a:srgbClr val="002060"/>
                </a:solidFill>
                <a:latin typeface="黑体" pitchFamily="49" charset="-122"/>
                <a:ea typeface="黑体" pitchFamily="49" charset="-122"/>
              </a:rPr>
              <a:t>End </a:t>
            </a:r>
            <a:r>
              <a:rPr lang="en-US" altLang="zh-CN" sz="2400" b="1" dirty="0" err="1">
                <a:solidFill>
                  <a:srgbClr val="002060"/>
                </a:solidFill>
                <a:latin typeface="黑体" pitchFamily="49" charset="-122"/>
                <a:ea typeface="黑体" pitchFamily="49" charset="-122"/>
              </a:rPr>
              <a:t>ADT</a:t>
            </a:r>
            <a:r>
              <a:rPr lang="en-US" altLang="zh-CN" sz="2400" b="1" dirty="0">
                <a:solidFill>
                  <a:srgbClr val="002060"/>
                </a:solidFill>
                <a:latin typeface="黑体" pitchFamily="49" charset="-122"/>
                <a:ea typeface="黑体" pitchFamily="49" charset="-122"/>
              </a:rPr>
              <a:t> Stack</a:t>
            </a:r>
            <a:endParaRPr lang="zh-CN" altLang="zh-CN" sz="24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4248472"/>
          </a:xfrm>
        </p:spPr>
        <p:txBody>
          <a:bodyPr>
            <a:normAutofit fontScale="85000" lnSpcReduction="20000"/>
          </a:bodyPr>
          <a:lstStyle/>
          <a:p>
            <a:pPr algn="l"/>
            <a:r>
              <a:rPr lang="zh-CN" altLang="zh-CN" sz="5100" b="1" dirty="0">
                <a:solidFill>
                  <a:srgbClr val="C00000"/>
                </a:solidFill>
                <a:latin typeface="黑体" pitchFamily="49" charset="-122"/>
                <a:ea typeface="黑体" pitchFamily="49" charset="-122"/>
              </a:rPr>
              <a:t>栈的顺序表示：用一块连续的存储区域存放栈中元素，用一个变量指示当前栈顶</a:t>
            </a:r>
            <a:endParaRPr lang="en-US" altLang="zh-CN" sz="5100" b="1" dirty="0">
              <a:solidFill>
                <a:srgbClr val="C00000"/>
              </a:solidFill>
              <a:latin typeface="黑体" pitchFamily="49" charset="-122"/>
              <a:ea typeface="黑体" pitchFamily="49" charset="-122"/>
            </a:endParaRPr>
          </a:p>
          <a:p>
            <a:pPr algn="l">
              <a:lnSpc>
                <a:spcPct val="150000"/>
              </a:lnSpc>
            </a:pPr>
            <a:endParaRPr lang="en-US" altLang="zh-CN" sz="4000" b="1" dirty="0">
              <a:solidFill>
                <a:schemeClr val="tx1"/>
              </a:solidFill>
            </a:endParaRPr>
          </a:p>
          <a:p>
            <a:pPr algn="l">
              <a:lnSpc>
                <a:spcPct val="150000"/>
              </a:lnSpc>
            </a:pPr>
            <a:r>
              <a:rPr lang="en-US" altLang="zh-CN" sz="6000" b="1" dirty="0">
                <a:solidFill>
                  <a:schemeClr val="tx1"/>
                </a:solidFill>
              </a:rPr>
              <a:t>         </a:t>
            </a:r>
            <a:endParaRPr lang="zh-CN" altLang="zh-CN" sz="6000" b="1" dirty="0">
              <a:solidFill>
                <a:schemeClr val="tx1"/>
              </a:solidFill>
            </a:endParaRPr>
          </a:p>
          <a:p>
            <a:pPr algn="l">
              <a:lnSpc>
                <a:spcPct val="150000"/>
              </a:lnSpc>
            </a:pPr>
            <a:r>
              <a:rPr lang="en-US" altLang="zh-CN" dirty="0">
                <a:solidFill>
                  <a:schemeClr val="tx1"/>
                </a:solidFill>
              </a:rPr>
              <a:t>     </a:t>
            </a:r>
          </a:p>
          <a:p>
            <a:pPr algn="l"/>
            <a:endParaRPr lang="en-US" altLang="zh-CN" b="1" dirty="0">
              <a:solidFill>
                <a:schemeClr val="tx1"/>
              </a:solidFill>
              <a:latin typeface="+mn-ea"/>
            </a:endParaRPr>
          </a:p>
        </p:txBody>
      </p:sp>
      <p:sp>
        <p:nvSpPr>
          <p:cNvPr id="5" name="矩形 4"/>
          <p:cNvSpPr/>
          <p:nvPr/>
        </p:nvSpPr>
        <p:spPr>
          <a:xfrm>
            <a:off x="683568" y="2348880"/>
            <a:ext cx="7416824" cy="2954655"/>
          </a:xfrm>
          <a:prstGeom prst="rect">
            <a:avLst/>
          </a:prstGeom>
        </p:spPr>
        <p:txBody>
          <a:bodyPr wrap="square">
            <a:spAutoFit/>
          </a:bodyPr>
          <a:lstStyle/>
          <a:p>
            <a:endParaRPr lang="zh-CN" altLang="zh-CN" b="1" dirty="0">
              <a:solidFill>
                <a:srgbClr val="C00000"/>
              </a:solidFill>
              <a:latin typeface="黑体" pitchFamily="49" charset="-122"/>
              <a:ea typeface="黑体" pitchFamily="49" charset="-122"/>
            </a:endParaRPr>
          </a:p>
          <a:p>
            <a:r>
              <a:rPr lang="en-US" altLang="zh-CN" sz="2800" b="1" dirty="0" err="1">
                <a:solidFill>
                  <a:srgbClr val="002060"/>
                </a:solidFill>
              </a:rPr>
              <a:t>struct</a:t>
            </a:r>
            <a:r>
              <a:rPr lang="en-US" altLang="zh-CN" sz="2800" b="1" dirty="0">
                <a:solidFill>
                  <a:srgbClr val="002060"/>
                </a:solidFill>
              </a:rPr>
              <a:t> </a:t>
            </a:r>
            <a:r>
              <a:rPr lang="en-US" altLang="zh-CN" sz="2800" b="1" dirty="0" err="1">
                <a:solidFill>
                  <a:srgbClr val="002060"/>
                </a:solidFill>
              </a:rPr>
              <a:t>SeqStack</a:t>
            </a:r>
            <a:r>
              <a:rPr lang="en-US" altLang="zh-CN" sz="2800" b="1" dirty="0">
                <a:solidFill>
                  <a:srgbClr val="002060"/>
                </a:solidFill>
              </a:rPr>
              <a:t>{</a:t>
            </a:r>
            <a:endParaRPr lang="zh-CN" altLang="zh-CN" sz="2800" b="1" dirty="0">
              <a:solidFill>
                <a:srgbClr val="002060"/>
              </a:solidFill>
            </a:endParaRPr>
          </a:p>
          <a:p>
            <a:r>
              <a:rPr lang="en-US" altLang="zh-CN" sz="2800" b="1" dirty="0">
                <a:solidFill>
                  <a:srgbClr val="002060"/>
                </a:solidFill>
              </a:rPr>
              <a:t>    </a:t>
            </a:r>
            <a:r>
              <a:rPr lang="en-US" altLang="zh-CN" sz="2800" b="1" dirty="0" err="1">
                <a:solidFill>
                  <a:srgbClr val="002060"/>
                </a:solidFill>
              </a:rPr>
              <a:t>int</a:t>
            </a:r>
            <a:r>
              <a:rPr lang="en-US" altLang="zh-CN" sz="2800" b="1" dirty="0">
                <a:solidFill>
                  <a:srgbClr val="002060"/>
                </a:solidFill>
              </a:rPr>
              <a:t>  </a:t>
            </a:r>
            <a:r>
              <a:rPr lang="en-US" altLang="zh-CN" sz="2800" b="1" dirty="0" err="1">
                <a:solidFill>
                  <a:srgbClr val="002060"/>
                </a:solidFill>
              </a:rPr>
              <a:t>MAXNUM</a:t>
            </a:r>
            <a:r>
              <a:rPr lang="en-US" altLang="zh-CN" sz="2800" b="1" dirty="0">
                <a:solidFill>
                  <a:srgbClr val="002060"/>
                </a:solidFill>
              </a:rPr>
              <a:t>;</a:t>
            </a:r>
            <a:endParaRPr lang="zh-CN" altLang="zh-CN" sz="2800" b="1" dirty="0">
              <a:solidFill>
                <a:srgbClr val="002060"/>
              </a:solidFill>
            </a:endParaRPr>
          </a:p>
          <a:p>
            <a:r>
              <a:rPr lang="en-US" altLang="zh-CN" sz="2800" b="1" dirty="0">
                <a:solidFill>
                  <a:srgbClr val="002060"/>
                </a:solidFill>
              </a:rPr>
              <a:t>    </a:t>
            </a:r>
            <a:r>
              <a:rPr lang="en-US" altLang="zh-CN" sz="2800" b="1" dirty="0" err="1">
                <a:solidFill>
                  <a:srgbClr val="002060"/>
                </a:solidFill>
              </a:rPr>
              <a:t>int</a:t>
            </a:r>
            <a:r>
              <a:rPr lang="en-US" altLang="zh-CN" sz="2800" b="1" dirty="0">
                <a:solidFill>
                  <a:srgbClr val="002060"/>
                </a:solidFill>
              </a:rPr>
              <a:t>  top;</a:t>
            </a:r>
            <a:endParaRPr lang="zh-CN" altLang="zh-CN" sz="2800" b="1" dirty="0">
              <a:solidFill>
                <a:srgbClr val="002060"/>
              </a:solidFill>
            </a:endParaRPr>
          </a:p>
          <a:p>
            <a:r>
              <a:rPr lang="en-US" altLang="zh-CN" sz="2800" b="1" dirty="0">
                <a:solidFill>
                  <a:srgbClr val="002060"/>
                </a:solidFill>
              </a:rPr>
              <a:t>    </a:t>
            </a:r>
            <a:r>
              <a:rPr lang="en-US" altLang="zh-CN" sz="2800" b="1" dirty="0" err="1">
                <a:solidFill>
                  <a:srgbClr val="002060"/>
                </a:solidFill>
              </a:rPr>
              <a:t>DataType</a:t>
            </a:r>
            <a:r>
              <a:rPr lang="en-US" altLang="zh-CN" sz="2800" b="1" dirty="0">
                <a:solidFill>
                  <a:srgbClr val="002060"/>
                </a:solidFill>
              </a:rPr>
              <a:t>  *s;</a:t>
            </a:r>
          </a:p>
          <a:p>
            <a:r>
              <a:rPr lang="en-US" altLang="zh-CN" sz="2800" b="1" dirty="0">
                <a:solidFill>
                  <a:srgbClr val="002060"/>
                </a:solidFill>
              </a:rPr>
              <a:t>};</a:t>
            </a:r>
            <a:endParaRPr lang="zh-CN" altLang="zh-CN" sz="2800" b="1" dirty="0">
              <a:solidFill>
                <a:srgbClr val="002060"/>
              </a:solidFill>
            </a:endParaRPr>
          </a:p>
          <a:p>
            <a:r>
              <a:rPr lang="en-US" altLang="zh-CN" sz="2800" b="1" dirty="0" err="1">
                <a:solidFill>
                  <a:srgbClr val="002060"/>
                </a:solidFill>
              </a:rPr>
              <a:t>typedef</a:t>
            </a:r>
            <a:r>
              <a:rPr lang="en-US" altLang="zh-CN" sz="2800" b="1" dirty="0">
                <a:solidFill>
                  <a:srgbClr val="002060"/>
                </a:solidFill>
              </a:rPr>
              <a:t>  </a:t>
            </a:r>
            <a:r>
              <a:rPr lang="en-US" altLang="zh-CN" sz="2800" b="1" dirty="0" err="1">
                <a:solidFill>
                  <a:srgbClr val="002060"/>
                </a:solidFill>
              </a:rPr>
              <a:t>struct</a:t>
            </a:r>
            <a:r>
              <a:rPr lang="en-US" altLang="zh-CN" sz="2800" b="1" dirty="0">
                <a:solidFill>
                  <a:srgbClr val="002060"/>
                </a:solidFill>
              </a:rPr>
              <a:t>  </a:t>
            </a:r>
            <a:r>
              <a:rPr lang="en-US" altLang="zh-CN" sz="2800" b="1" dirty="0" err="1">
                <a:solidFill>
                  <a:srgbClr val="002060"/>
                </a:solidFill>
              </a:rPr>
              <a:t>SeqStack</a:t>
            </a:r>
            <a:r>
              <a:rPr lang="en-US" altLang="zh-CN" sz="2800" b="1" dirty="0">
                <a:solidFill>
                  <a:srgbClr val="002060"/>
                </a:solidFill>
              </a:rPr>
              <a:t>  *</a:t>
            </a:r>
            <a:r>
              <a:rPr lang="en-US" altLang="zh-CN" sz="2800" b="1" dirty="0" err="1">
                <a:solidFill>
                  <a:srgbClr val="002060"/>
                </a:solidFill>
              </a:rPr>
              <a:t>PSeqStack</a:t>
            </a:r>
            <a:r>
              <a:rPr lang="en-US" altLang="zh-CN" sz="2800" b="1" dirty="0">
                <a:solidFill>
                  <a:srgbClr val="002060"/>
                </a:solidFill>
              </a:rPr>
              <a:t>;</a:t>
            </a:r>
            <a:endParaRPr lang="zh-CN" altLang="zh-CN" sz="2800" b="1"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136904" cy="5472608"/>
          </a:xfrm>
        </p:spPr>
        <p:txBody>
          <a:bodyPr>
            <a:normAutofit/>
          </a:bodyPr>
          <a:lstStyle/>
          <a:p>
            <a:pPr algn="l"/>
            <a:r>
              <a:rPr lang="en-US" altLang="zh-CN" b="1" dirty="0">
                <a:solidFill>
                  <a:schemeClr val="tx1"/>
                </a:solidFill>
              </a:rPr>
              <a:t>Tree  </a:t>
            </a:r>
            <a:r>
              <a:rPr lang="zh-CN" altLang="en-US" b="1" dirty="0">
                <a:solidFill>
                  <a:schemeClr val="tx1"/>
                </a:solidFill>
              </a:rPr>
              <a:t>、 </a:t>
            </a:r>
            <a:r>
              <a:rPr lang="en-US" altLang="zh-CN" b="1" dirty="0">
                <a:solidFill>
                  <a:schemeClr val="tx1"/>
                </a:solidFill>
              </a:rPr>
              <a:t>root  </a:t>
            </a:r>
            <a:r>
              <a:rPr lang="zh-CN" altLang="en-US" b="1" dirty="0">
                <a:solidFill>
                  <a:schemeClr val="tx1"/>
                </a:solidFill>
              </a:rPr>
              <a:t>、</a:t>
            </a:r>
            <a:r>
              <a:rPr lang="en-US" altLang="zh-CN" b="1" dirty="0">
                <a:solidFill>
                  <a:schemeClr val="tx1"/>
                </a:solidFill>
              </a:rPr>
              <a:t>edge </a:t>
            </a:r>
            <a:r>
              <a:rPr lang="zh-CN" altLang="en-US" b="1" dirty="0">
                <a:solidFill>
                  <a:schemeClr val="tx1"/>
                </a:solidFill>
              </a:rPr>
              <a:t>、 </a:t>
            </a:r>
            <a:r>
              <a:rPr lang="en-US" altLang="zh-CN" b="1" dirty="0">
                <a:solidFill>
                  <a:schemeClr val="tx1"/>
                </a:solidFill>
              </a:rPr>
              <a:t>parent  </a:t>
            </a:r>
            <a:r>
              <a:rPr lang="zh-CN" altLang="en-US" b="1" dirty="0">
                <a:solidFill>
                  <a:schemeClr val="tx1"/>
                </a:solidFill>
              </a:rPr>
              <a:t>、</a:t>
            </a:r>
            <a:r>
              <a:rPr lang="en-US" altLang="zh-CN" b="1" dirty="0">
                <a:solidFill>
                  <a:schemeClr val="tx1"/>
                </a:solidFill>
              </a:rPr>
              <a:t>child </a:t>
            </a:r>
            <a:r>
              <a:rPr lang="zh-CN" altLang="en-US" b="1" dirty="0">
                <a:solidFill>
                  <a:schemeClr val="tx1"/>
                </a:solidFill>
              </a:rPr>
              <a:t>、  </a:t>
            </a:r>
            <a:r>
              <a:rPr lang="en-US" altLang="zh-CN" b="1" dirty="0">
                <a:solidFill>
                  <a:schemeClr val="tx1"/>
                </a:solidFill>
              </a:rPr>
              <a:t>sibling  </a:t>
            </a:r>
            <a:r>
              <a:rPr lang="zh-CN" altLang="en-US" b="1" dirty="0">
                <a:solidFill>
                  <a:schemeClr val="tx1"/>
                </a:solidFill>
              </a:rPr>
              <a:t>、</a:t>
            </a:r>
            <a:r>
              <a:rPr lang="en-US" altLang="zh-CN" b="1" dirty="0">
                <a:solidFill>
                  <a:schemeClr val="tx1"/>
                </a:solidFill>
              </a:rPr>
              <a:t>cousin  </a:t>
            </a:r>
            <a:r>
              <a:rPr lang="zh-CN" altLang="en-US" b="1" dirty="0">
                <a:solidFill>
                  <a:schemeClr val="tx1"/>
                </a:solidFill>
              </a:rPr>
              <a:t>、 </a:t>
            </a:r>
            <a:r>
              <a:rPr lang="en-US" altLang="zh-CN" b="1" dirty="0">
                <a:solidFill>
                  <a:schemeClr val="tx1"/>
                </a:solidFill>
              </a:rPr>
              <a:t>leaf  </a:t>
            </a:r>
            <a:r>
              <a:rPr lang="zh-CN" altLang="en-US" b="1" dirty="0">
                <a:solidFill>
                  <a:schemeClr val="tx1"/>
                </a:solidFill>
              </a:rPr>
              <a:t>、 </a:t>
            </a:r>
            <a:r>
              <a:rPr lang="en-US" altLang="zh-CN" b="1" dirty="0">
                <a:solidFill>
                  <a:schemeClr val="tx1"/>
                </a:solidFill>
              </a:rPr>
              <a:t>path  </a:t>
            </a:r>
            <a:r>
              <a:rPr lang="zh-CN" altLang="en-US" b="1" dirty="0">
                <a:solidFill>
                  <a:schemeClr val="tx1"/>
                </a:solidFill>
              </a:rPr>
              <a:t>、</a:t>
            </a:r>
            <a:r>
              <a:rPr lang="en-US" altLang="zh-CN" b="1" dirty="0">
                <a:solidFill>
                  <a:schemeClr val="tx1"/>
                </a:solidFill>
              </a:rPr>
              <a:t>depth  </a:t>
            </a:r>
            <a:r>
              <a:rPr lang="zh-CN" altLang="en-US" b="1" dirty="0">
                <a:solidFill>
                  <a:schemeClr val="tx1"/>
                </a:solidFill>
              </a:rPr>
              <a:t>、</a:t>
            </a:r>
            <a:r>
              <a:rPr lang="en-US" altLang="zh-CN" b="1" dirty="0">
                <a:solidFill>
                  <a:schemeClr val="tx1"/>
                </a:solidFill>
              </a:rPr>
              <a:t>Ancestor</a:t>
            </a:r>
            <a:r>
              <a:rPr lang="zh-CN" altLang="en-US" b="1" dirty="0">
                <a:solidFill>
                  <a:schemeClr val="tx1"/>
                </a:solidFill>
              </a:rPr>
              <a:t>、</a:t>
            </a:r>
            <a:r>
              <a:rPr lang="en-US" altLang="zh-CN" b="1" dirty="0">
                <a:solidFill>
                  <a:schemeClr val="tx1"/>
                </a:solidFill>
              </a:rPr>
              <a:t>descendant</a:t>
            </a:r>
            <a:r>
              <a:rPr lang="zh-CN" altLang="en-US" b="1" dirty="0">
                <a:solidFill>
                  <a:schemeClr val="tx1"/>
                </a:solidFill>
              </a:rPr>
              <a:t> 、</a:t>
            </a:r>
            <a:r>
              <a:rPr lang="en-US" altLang="zh-CN" b="1" dirty="0">
                <a:solidFill>
                  <a:schemeClr val="tx1"/>
                </a:solidFill>
              </a:rPr>
              <a:t>degree</a:t>
            </a:r>
            <a:r>
              <a:rPr lang="zh-CN" altLang="en-US" b="1" dirty="0">
                <a:solidFill>
                  <a:schemeClr val="tx1"/>
                </a:solidFill>
              </a:rPr>
              <a:t>、</a:t>
            </a:r>
            <a:r>
              <a:rPr lang="en-US" altLang="zh-CN" b="1" dirty="0">
                <a:solidFill>
                  <a:schemeClr val="tx1"/>
                </a:solidFill>
              </a:rPr>
              <a:t>forest</a:t>
            </a:r>
          </a:p>
          <a:p>
            <a:pPr algn="l"/>
            <a:endParaRPr lang="en-US" altLang="zh-CN" b="1" dirty="0">
              <a:solidFill>
                <a:schemeClr val="tx1"/>
              </a:solidFill>
            </a:endParaRPr>
          </a:p>
          <a:p>
            <a:pPr algn="l"/>
            <a:r>
              <a:rPr lang="en-US" altLang="zh-CN" b="1" dirty="0">
                <a:solidFill>
                  <a:srgbClr val="C00000"/>
                </a:solidFill>
              </a:rPr>
              <a:t>the height of </a:t>
            </a:r>
            <a:r>
              <a:rPr lang="en-US" altLang="zh-CN" b="1" dirty="0" err="1">
                <a:solidFill>
                  <a:srgbClr val="C00000"/>
                </a:solidFill>
              </a:rPr>
              <a:t>n</a:t>
            </a:r>
            <a:r>
              <a:rPr lang="en-US" altLang="zh-CN" b="1" baseline="-25000" dirty="0" err="1">
                <a:solidFill>
                  <a:srgbClr val="C00000"/>
                </a:solidFill>
              </a:rPr>
              <a:t>i</a:t>
            </a:r>
            <a:r>
              <a:rPr lang="en-US" altLang="zh-CN" b="1" dirty="0">
                <a:solidFill>
                  <a:srgbClr val="C00000"/>
                </a:solidFill>
              </a:rPr>
              <a:t> is the length of longest path from </a:t>
            </a:r>
            <a:r>
              <a:rPr lang="en-US" altLang="zh-CN" b="1" dirty="0" err="1">
                <a:solidFill>
                  <a:srgbClr val="C00000"/>
                </a:solidFill>
              </a:rPr>
              <a:t>n</a:t>
            </a:r>
            <a:r>
              <a:rPr lang="en-US" altLang="zh-CN" b="1" baseline="-25000" dirty="0" err="1">
                <a:solidFill>
                  <a:srgbClr val="C00000"/>
                </a:solidFill>
              </a:rPr>
              <a:t>i</a:t>
            </a:r>
            <a:r>
              <a:rPr lang="en-US" altLang="zh-CN" b="1" dirty="0">
                <a:solidFill>
                  <a:srgbClr val="C00000"/>
                </a:solidFill>
              </a:rPr>
              <a:t> to a </a:t>
            </a:r>
            <a:r>
              <a:rPr lang="en-US" altLang="zh-CN" b="1" i="1" dirty="0">
                <a:solidFill>
                  <a:srgbClr val="C00000"/>
                </a:solidFill>
              </a:rPr>
              <a:t>leaf</a:t>
            </a:r>
            <a:r>
              <a:rPr lang="zh-CN" altLang="en-US" b="1" i="1" dirty="0">
                <a:solidFill>
                  <a:srgbClr val="C00000"/>
                </a:solidFill>
              </a:rPr>
              <a:t>，</a:t>
            </a:r>
            <a:r>
              <a:rPr lang="en-US" altLang="zh-CN" dirty="0">
                <a:solidFill>
                  <a:srgbClr val="C00000"/>
                </a:solidFill>
              </a:rPr>
              <a:t>t</a:t>
            </a:r>
            <a:r>
              <a:rPr lang="en-US" altLang="zh-CN" b="1" dirty="0">
                <a:solidFill>
                  <a:srgbClr val="C00000"/>
                </a:solidFill>
              </a:rPr>
              <a:t>he height of tree is the height of root</a:t>
            </a:r>
            <a:endParaRPr lang="zh-CN" altLang="zh-CN" b="1" dirty="0">
              <a:solidFill>
                <a:srgbClr val="C00000"/>
              </a:solidFill>
            </a:endParaRPr>
          </a:p>
          <a:p>
            <a:pPr algn="l"/>
            <a:r>
              <a:rPr lang="en-US" altLang="zh-CN" dirty="0"/>
              <a:t> </a:t>
            </a:r>
            <a:r>
              <a:rPr lang="en-US" altLang="zh-CN" b="1" dirty="0">
                <a:solidFill>
                  <a:srgbClr val="002060"/>
                </a:solidFill>
              </a:rPr>
              <a:t>the </a:t>
            </a:r>
            <a:r>
              <a:rPr lang="en-US" altLang="zh-CN" b="1" i="1" dirty="0">
                <a:solidFill>
                  <a:srgbClr val="002060"/>
                </a:solidFill>
              </a:rPr>
              <a:t>depth</a:t>
            </a:r>
            <a:r>
              <a:rPr lang="en-US" altLang="zh-CN" b="1" dirty="0">
                <a:solidFill>
                  <a:srgbClr val="002060"/>
                </a:solidFill>
              </a:rPr>
              <a:t> of </a:t>
            </a:r>
            <a:r>
              <a:rPr lang="en-US" altLang="zh-CN" b="1" dirty="0" err="1">
                <a:solidFill>
                  <a:srgbClr val="002060"/>
                </a:solidFill>
              </a:rPr>
              <a:t>n</a:t>
            </a:r>
            <a:r>
              <a:rPr lang="en-US" altLang="zh-CN" b="1" baseline="-25000" dirty="0" err="1">
                <a:solidFill>
                  <a:srgbClr val="002060"/>
                </a:solidFill>
              </a:rPr>
              <a:t>i</a:t>
            </a:r>
            <a:r>
              <a:rPr lang="en-US" altLang="zh-CN" b="1" dirty="0">
                <a:solidFill>
                  <a:srgbClr val="002060"/>
                </a:solidFill>
              </a:rPr>
              <a:t> is the length  from root to </a:t>
            </a:r>
            <a:r>
              <a:rPr lang="en-US" altLang="zh-CN" b="1" dirty="0" err="1">
                <a:solidFill>
                  <a:srgbClr val="002060"/>
                </a:solidFill>
              </a:rPr>
              <a:t>n</a:t>
            </a:r>
            <a:r>
              <a:rPr lang="en-US" altLang="zh-CN" b="1" baseline="-25000" dirty="0" err="1">
                <a:solidFill>
                  <a:srgbClr val="002060"/>
                </a:solidFill>
              </a:rPr>
              <a:t>i</a:t>
            </a:r>
            <a:r>
              <a:rPr lang="zh-CN" altLang="en-US" b="1" baseline="-25000" dirty="0">
                <a:solidFill>
                  <a:srgbClr val="002060"/>
                </a:solidFill>
              </a:rPr>
              <a:t>，</a:t>
            </a:r>
            <a:r>
              <a:rPr lang="en-US" altLang="zh-CN" b="1" dirty="0">
                <a:solidFill>
                  <a:srgbClr val="002060"/>
                </a:solidFill>
              </a:rPr>
              <a:t>the depth of root is 0 </a:t>
            </a:r>
            <a:endParaRPr lang="zh-CN" altLang="zh-CN" b="1" dirty="0">
              <a:solidFill>
                <a:srgbClr val="002060"/>
              </a:solidFill>
            </a:endParaRPr>
          </a:p>
          <a:p>
            <a:pPr algn="l"/>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4248472"/>
          </a:xfrm>
        </p:spPr>
        <p:txBody>
          <a:bodyPr>
            <a:normAutofit/>
          </a:bodyPr>
          <a:lstStyle/>
          <a:p>
            <a:pPr lvl="0" algn="l"/>
            <a:r>
              <a:rPr lang="zh-CN" altLang="zh-CN" sz="4800" b="1" dirty="0">
                <a:solidFill>
                  <a:srgbClr val="C00000"/>
                </a:solidFill>
              </a:rPr>
              <a:t>链栈：采用单链表存储栈元素，让单链表的表头结点作为栈顶。 </a:t>
            </a:r>
            <a:endParaRPr lang="zh-CN" altLang="zh-CN" sz="4800" dirty="0">
              <a:solidFill>
                <a:srgbClr val="C00000"/>
              </a:solidFill>
            </a:endParaRPr>
          </a:p>
          <a:p>
            <a:endParaRPr lang="zh-CN" altLang="zh-CN" sz="6000" b="1" dirty="0">
              <a:solidFill>
                <a:schemeClr val="tx1"/>
              </a:solidFill>
            </a:endParaRPr>
          </a:p>
          <a:p>
            <a:pPr algn="l">
              <a:lnSpc>
                <a:spcPct val="150000"/>
              </a:lnSpc>
            </a:pPr>
            <a:r>
              <a:rPr lang="en-US" altLang="zh-CN" dirty="0">
                <a:solidFill>
                  <a:schemeClr val="tx1"/>
                </a:solidFill>
              </a:rPr>
              <a:t>     </a:t>
            </a:r>
          </a:p>
          <a:p>
            <a:pPr algn="l"/>
            <a:endParaRPr lang="en-US" altLang="zh-CN" b="1" dirty="0">
              <a:solidFill>
                <a:schemeClr val="tx1"/>
              </a:solidFill>
              <a:latin typeface="+mn-ea"/>
            </a:endParaRPr>
          </a:p>
        </p:txBody>
      </p:sp>
      <p:sp>
        <p:nvSpPr>
          <p:cNvPr id="5" name="矩形 4"/>
          <p:cNvSpPr/>
          <p:nvPr/>
        </p:nvSpPr>
        <p:spPr>
          <a:xfrm>
            <a:off x="683568" y="2348880"/>
            <a:ext cx="7416824" cy="4247317"/>
          </a:xfrm>
          <a:prstGeom prst="rect">
            <a:avLst/>
          </a:prstGeom>
        </p:spPr>
        <p:txBody>
          <a:bodyPr wrap="square">
            <a:spAutoFit/>
          </a:bodyPr>
          <a:lstStyle/>
          <a:p>
            <a:endParaRPr lang="zh-CN" altLang="zh-CN" b="1" dirty="0">
              <a:solidFill>
                <a:srgbClr val="C00000"/>
              </a:solidFill>
              <a:latin typeface="黑体" pitchFamily="49" charset="-122"/>
              <a:ea typeface="黑体" pitchFamily="49" charset="-122"/>
            </a:endParaRPr>
          </a:p>
          <a:p>
            <a:r>
              <a:rPr lang="en-US" altLang="zh-CN" sz="2800" b="1" dirty="0" err="1">
                <a:solidFill>
                  <a:srgbClr val="0070C0"/>
                </a:solidFill>
              </a:rPr>
              <a:t>struct</a:t>
            </a:r>
            <a:r>
              <a:rPr lang="en-US" altLang="zh-CN" sz="2800" b="1" dirty="0">
                <a:solidFill>
                  <a:srgbClr val="0070C0"/>
                </a:solidFill>
              </a:rPr>
              <a:t> Node {</a:t>
            </a:r>
            <a:endParaRPr lang="zh-CN" altLang="zh-CN" sz="2800" b="1" dirty="0">
              <a:solidFill>
                <a:srgbClr val="0070C0"/>
              </a:solidFill>
            </a:endParaRPr>
          </a:p>
          <a:p>
            <a:r>
              <a:rPr lang="en-US" altLang="zh-CN" sz="2800" b="1" dirty="0">
                <a:solidFill>
                  <a:srgbClr val="0070C0"/>
                </a:solidFill>
              </a:rPr>
              <a:t>  </a:t>
            </a:r>
            <a:r>
              <a:rPr lang="en-US" altLang="zh-CN" sz="2800" b="1" dirty="0" err="1">
                <a:solidFill>
                  <a:srgbClr val="0070C0"/>
                </a:solidFill>
              </a:rPr>
              <a:t>DataType</a:t>
            </a:r>
            <a:r>
              <a:rPr lang="en-US" altLang="zh-CN" sz="2800" b="1" dirty="0">
                <a:solidFill>
                  <a:srgbClr val="0070C0"/>
                </a:solidFill>
              </a:rPr>
              <a:t>  info;</a:t>
            </a:r>
            <a:endParaRPr lang="zh-CN" altLang="zh-CN" sz="2800" b="1" dirty="0">
              <a:solidFill>
                <a:srgbClr val="0070C0"/>
              </a:solidFill>
            </a:endParaRPr>
          </a:p>
          <a:p>
            <a:r>
              <a:rPr lang="en-US" altLang="zh-CN" sz="2800" b="1" dirty="0">
                <a:solidFill>
                  <a:srgbClr val="0070C0"/>
                </a:solidFill>
              </a:rPr>
              <a:t>  </a:t>
            </a:r>
            <a:r>
              <a:rPr lang="en-US" altLang="zh-CN" sz="2800" b="1" dirty="0" err="1">
                <a:solidFill>
                  <a:srgbClr val="0070C0"/>
                </a:solidFill>
              </a:rPr>
              <a:t>PNode</a:t>
            </a:r>
            <a:r>
              <a:rPr lang="en-US" altLang="zh-CN" sz="2800" b="1" dirty="0">
                <a:solidFill>
                  <a:srgbClr val="0070C0"/>
                </a:solidFill>
              </a:rPr>
              <a:t>  link;};</a:t>
            </a:r>
            <a:endParaRPr lang="zh-CN" altLang="zh-CN" sz="2800" b="1" dirty="0">
              <a:solidFill>
                <a:srgbClr val="0070C0"/>
              </a:solidFill>
            </a:endParaRPr>
          </a:p>
          <a:p>
            <a:r>
              <a:rPr lang="en-US" altLang="zh-CN" sz="2800" b="1" dirty="0" err="1">
                <a:solidFill>
                  <a:srgbClr val="0070C0"/>
                </a:solidFill>
              </a:rPr>
              <a:t>typedef</a:t>
            </a:r>
            <a:r>
              <a:rPr lang="en-US" altLang="zh-CN" sz="2800" b="1" dirty="0">
                <a:solidFill>
                  <a:srgbClr val="0070C0"/>
                </a:solidFill>
              </a:rPr>
              <a:t> </a:t>
            </a:r>
            <a:r>
              <a:rPr lang="en-US" altLang="zh-CN" sz="2800" b="1" dirty="0" err="1">
                <a:solidFill>
                  <a:srgbClr val="0070C0"/>
                </a:solidFill>
              </a:rPr>
              <a:t>struct</a:t>
            </a:r>
            <a:r>
              <a:rPr lang="en-US" altLang="zh-CN" sz="2800" b="1" dirty="0">
                <a:solidFill>
                  <a:srgbClr val="0070C0"/>
                </a:solidFill>
              </a:rPr>
              <a:t> Node *</a:t>
            </a:r>
            <a:r>
              <a:rPr lang="en-US" altLang="zh-CN" sz="2800" b="1" dirty="0" err="1">
                <a:solidFill>
                  <a:srgbClr val="0070C0"/>
                </a:solidFill>
              </a:rPr>
              <a:t>PNode</a:t>
            </a:r>
            <a:r>
              <a:rPr lang="en-US" altLang="zh-CN" sz="2800" b="1" dirty="0">
                <a:solidFill>
                  <a:srgbClr val="0070C0"/>
                </a:solidFill>
              </a:rPr>
              <a:t>;</a:t>
            </a:r>
            <a:endParaRPr lang="zh-CN" altLang="zh-CN" sz="2800" b="1" dirty="0">
              <a:solidFill>
                <a:srgbClr val="0070C0"/>
              </a:solidFill>
            </a:endParaRPr>
          </a:p>
          <a:p>
            <a:pPr lvl="0"/>
            <a:r>
              <a:rPr lang="zh-CN" altLang="zh-CN" sz="2800" b="1" dirty="0">
                <a:solidFill>
                  <a:srgbClr val="FF0000"/>
                </a:solidFill>
              </a:rPr>
              <a:t>为了强调栈顶是栈的属性，对栈增加了一层封装，引入</a:t>
            </a:r>
            <a:r>
              <a:rPr lang="en-US" altLang="zh-CN" sz="2800" b="1" dirty="0" err="1">
                <a:solidFill>
                  <a:srgbClr val="FF0000"/>
                </a:solidFill>
              </a:rPr>
              <a:t>LinkStack</a:t>
            </a:r>
            <a:r>
              <a:rPr lang="zh-CN" altLang="zh-CN" sz="2800" b="1" dirty="0">
                <a:solidFill>
                  <a:srgbClr val="FF0000"/>
                </a:solidFill>
              </a:rPr>
              <a:t>结构的定义 </a:t>
            </a:r>
          </a:p>
          <a:p>
            <a:r>
              <a:rPr lang="en-US" altLang="zh-CN" sz="2800" b="1" dirty="0" err="1">
                <a:solidFill>
                  <a:srgbClr val="0070C0"/>
                </a:solidFill>
              </a:rPr>
              <a:t>struct</a:t>
            </a:r>
            <a:r>
              <a:rPr lang="en-US" altLang="zh-CN" sz="2800" b="1" dirty="0">
                <a:solidFill>
                  <a:srgbClr val="0070C0"/>
                </a:solidFill>
              </a:rPr>
              <a:t> </a:t>
            </a:r>
            <a:r>
              <a:rPr lang="en-US" altLang="zh-CN" sz="2800" b="1" dirty="0" err="1">
                <a:solidFill>
                  <a:srgbClr val="0070C0"/>
                </a:solidFill>
              </a:rPr>
              <a:t>LinkStack</a:t>
            </a:r>
            <a:r>
              <a:rPr lang="en-US" altLang="zh-CN" sz="2800" b="1" dirty="0">
                <a:solidFill>
                  <a:srgbClr val="0070C0"/>
                </a:solidFill>
              </a:rPr>
              <a:t> { </a:t>
            </a:r>
            <a:endParaRPr lang="zh-CN" altLang="zh-CN" sz="2800" b="1" dirty="0">
              <a:solidFill>
                <a:srgbClr val="0070C0"/>
              </a:solidFill>
            </a:endParaRPr>
          </a:p>
          <a:p>
            <a:r>
              <a:rPr lang="en-US" altLang="zh-CN" sz="2800" b="1" dirty="0">
                <a:solidFill>
                  <a:srgbClr val="0070C0"/>
                </a:solidFill>
              </a:rPr>
              <a:t>   </a:t>
            </a:r>
            <a:r>
              <a:rPr lang="en-US" altLang="zh-CN" sz="2800" b="1" dirty="0" err="1">
                <a:solidFill>
                  <a:srgbClr val="0070C0"/>
                </a:solidFill>
              </a:rPr>
              <a:t>PNode</a:t>
            </a:r>
            <a:r>
              <a:rPr lang="en-US" altLang="zh-CN" sz="2800" b="1" dirty="0">
                <a:solidFill>
                  <a:srgbClr val="0070C0"/>
                </a:solidFill>
              </a:rPr>
              <a:t>  top; </a:t>
            </a:r>
            <a:endParaRPr lang="zh-CN" altLang="zh-CN" sz="2800" b="1" dirty="0">
              <a:solidFill>
                <a:srgbClr val="0070C0"/>
              </a:solidFill>
            </a:endParaRPr>
          </a:p>
          <a:p>
            <a:r>
              <a:rPr lang="en-US" altLang="zh-CN" sz="2800" b="1" dirty="0">
                <a:solidFill>
                  <a:srgbClr val="0070C0"/>
                </a:solidFill>
              </a:rPr>
              <a:t>};</a:t>
            </a:r>
            <a:endParaRPr lang="zh-CN" altLang="zh-CN" sz="2800" b="1" dirty="0">
              <a:solidFill>
                <a:srgbClr val="0070C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4248472"/>
          </a:xfrm>
        </p:spPr>
        <p:txBody>
          <a:bodyPr>
            <a:normAutofit fontScale="77500" lnSpcReduction="20000"/>
          </a:bodyPr>
          <a:lstStyle/>
          <a:p>
            <a:pPr lvl="0" algn="l"/>
            <a:r>
              <a:rPr lang="zh-CN" altLang="zh-CN" sz="4800" b="1" dirty="0">
                <a:solidFill>
                  <a:srgbClr val="0070C0"/>
                </a:solidFill>
              </a:rPr>
              <a:t>队列</a:t>
            </a:r>
            <a:r>
              <a:rPr lang="en-US" altLang="zh-CN" sz="4800" b="1" dirty="0">
                <a:solidFill>
                  <a:srgbClr val="0070C0"/>
                </a:solidFill>
              </a:rPr>
              <a:t>queue  </a:t>
            </a:r>
            <a:r>
              <a:rPr lang="zh-CN" altLang="zh-CN" sz="4800" b="1" dirty="0">
                <a:solidFill>
                  <a:srgbClr val="0070C0"/>
                </a:solidFill>
              </a:rPr>
              <a:t>：在表的一端进行插入操作，而在另一端进行删除操作的线性表，</a:t>
            </a:r>
            <a:r>
              <a:rPr lang="en-US" altLang="zh-CN" sz="4800" b="1" dirty="0">
                <a:solidFill>
                  <a:srgbClr val="0070C0"/>
                </a:solidFill>
              </a:rPr>
              <a:t>FIFO list </a:t>
            </a:r>
            <a:endParaRPr lang="zh-CN" altLang="zh-CN" sz="4800" b="1" dirty="0">
              <a:solidFill>
                <a:srgbClr val="0070C0"/>
              </a:solidFill>
            </a:endParaRPr>
          </a:p>
          <a:p>
            <a:pPr lvl="0" algn="l"/>
            <a:r>
              <a:rPr lang="zh-CN" altLang="zh-CN" sz="4800" b="1" dirty="0">
                <a:solidFill>
                  <a:schemeClr val="tx1"/>
                </a:solidFill>
              </a:rPr>
              <a:t>队头</a:t>
            </a:r>
            <a:r>
              <a:rPr lang="en-US" altLang="zh-CN" sz="4800" b="1" dirty="0">
                <a:solidFill>
                  <a:schemeClr val="tx1"/>
                </a:solidFill>
              </a:rPr>
              <a:t>front</a:t>
            </a:r>
            <a:r>
              <a:rPr lang="zh-CN" altLang="zh-CN" sz="4800" b="1" dirty="0">
                <a:solidFill>
                  <a:schemeClr val="tx1"/>
                </a:solidFill>
              </a:rPr>
              <a:t>：允许进行删除操作的这一端叫队列的头</a:t>
            </a:r>
            <a:r>
              <a:rPr lang="en-US" altLang="zh-CN" sz="4800" b="1" dirty="0">
                <a:solidFill>
                  <a:schemeClr val="tx1"/>
                </a:solidFill>
              </a:rPr>
              <a:t>   </a:t>
            </a:r>
            <a:endParaRPr lang="zh-CN" altLang="zh-CN" sz="4800" b="1" dirty="0">
              <a:solidFill>
                <a:schemeClr val="tx1"/>
              </a:solidFill>
            </a:endParaRPr>
          </a:p>
          <a:p>
            <a:pPr algn="l"/>
            <a:r>
              <a:rPr lang="zh-CN" altLang="zh-CN" sz="4800" b="1" dirty="0">
                <a:solidFill>
                  <a:schemeClr val="tx1"/>
                </a:solidFill>
              </a:rPr>
              <a:t>队尾</a:t>
            </a:r>
            <a:r>
              <a:rPr lang="en-US" altLang="zh-CN" sz="4800" b="1" dirty="0">
                <a:solidFill>
                  <a:schemeClr val="tx1"/>
                </a:solidFill>
              </a:rPr>
              <a:t>rear</a:t>
            </a:r>
            <a:r>
              <a:rPr lang="zh-CN" altLang="zh-CN" sz="4800" b="1" dirty="0">
                <a:solidFill>
                  <a:schemeClr val="tx1"/>
                </a:solidFill>
              </a:rPr>
              <a:t>：允许进行插入操作的这一端叫队列的尾</a:t>
            </a:r>
            <a:r>
              <a:rPr lang="en-US" altLang="zh-CN" sz="4800" b="1" dirty="0">
                <a:solidFill>
                  <a:schemeClr val="tx1"/>
                </a:solidFill>
              </a:rPr>
              <a:t> </a:t>
            </a:r>
            <a:endParaRPr lang="zh-CN" altLang="zh-CN" sz="6000" b="1" dirty="0">
              <a:solidFill>
                <a:schemeClr val="tx1"/>
              </a:solidFill>
            </a:endParaRPr>
          </a:p>
          <a:p>
            <a:pPr algn="l">
              <a:lnSpc>
                <a:spcPct val="150000"/>
              </a:lnSpc>
            </a:pPr>
            <a:r>
              <a:rPr lang="en-US" altLang="zh-CN" dirty="0">
                <a:solidFill>
                  <a:schemeClr val="tx1"/>
                </a:solidFill>
              </a:rPr>
              <a:t>     </a:t>
            </a:r>
          </a:p>
          <a:p>
            <a:pPr algn="l"/>
            <a:endParaRPr lang="en-US" altLang="zh-CN" b="1" dirty="0">
              <a:solidFill>
                <a:schemeClr val="tx1"/>
              </a:solidFill>
              <a:latin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4248472"/>
          </a:xfrm>
        </p:spPr>
        <p:txBody>
          <a:bodyPr>
            <a:normAutofit fontScale="77500" lnSpcReduction="20000"/>
          </a:bodyPr>
          <a:lstStyle/>
          <a:p>
            <a:pPr algn="l"/>
            <a:r>
              <a:rPr lang="en-US" altLang="zh-CN" sz="4400" dirty="0" err="1">
                <a:solidFill>
                  <a:schemeClr val="tx1"/>
                </a:solidFill>
              </a:rPr>
              <a:t>ADT</a:t>
            </a:r>
            <a:r>
              <a:rPr lang="en-US" altLang="zh-CN" sz="4400" dirty="0">
                <a:solidFill>
                  <a:schemeClr val="tx1"/>
                </a:solidFill>
              </a:rPr>
              <a:t> Queue is</a:t>
            </a:r>
            <a:endParaRPr lang="zh-CN" altLang="zh-CN" sz="4400" dirty="0">
              <a:solidFill>
                <a:schemeClr val="tx1"/>
              </a:solidFill>
            </a:endParaRPr>
          </a:p>
          <a:p>
            <a:pPr algn="l"/>
            <a:r>
              <a:rPr lang="en-US" altLang="zh-CN" sz="4400" dirty="0">
                <a:solidFill>
                  <a:schemeClr val="tx1"/>
                </a:solidFill>
              </a:rPr>
              <a:t>Operations</a:t>
            </a:r>
            <a:endParaRPr lang="zh-CN" altLang="zh-CN" sz="4400" dirty="0">
              <a:solidFill>
                <a:schemeClr val="tx1"/>
              </a:solidFill>
            </a:endParaRPr>
          </a:p>
          <a:p>
            <a:pPr algn="l"/>
            <a:r>
              <a:rPr lang="en-US" altLang="zh-CN" sz="4400" dirty="0">
                <a:solidFill>
                  <a:schemeClr val="tx1"/>
                </a:solidFill>
              </a:rPr>
              <a:t>   Queue </a:t>
            </a:r>
            <a:r>
              <a:rPr lang="en-US" altLang="zh-CN" sz="4400" dirty="0" err="1">
                <a:solidFill>
                  <a:schemeClr val="tx1"/>
                </a:solidFill>
              </a:rPr>
              <a:t>createEmptyQueue</a:t>
            </a:r>
            <a:r>
              <a:rPr lang="en-US" altLang="zh-CN" sz="4400" dirty="0">
                <a:solidFill>
                  <a:schemeClr val="tx1"/>
                </a:solidFill>
              </a:rPr>
              <a:t> (void)</a:t>
            </a:r>
            <a:endParaRPr lang="zh-CN" altLang="zh-CN" sz="4400" dirty="0">
              <a:solidFill>
                <a:schemeClr val="tx1"/>
              </a:solidFill>
            </a:endParaRPr>
          </a:p>
          <a:p>
            <a:pPr algn="l"/>
            <a:r>
              <a:rPr lang="en-US" altLang="zh-CN" sz="4400" dirty="0">
                <a:solidFill>
                  <a:schemeClr val="tx1"/>
                </a:solidFill>
              </a:rPr>
              <a:t>   </a:t>
            </a:r>
            <a:r>
              <a:rPr lang="en-US" altLang="zh-CN" sz="4400" dirty="0" err="1">
                <a:solidFill>
                  <a:schemeClr val="tx1"/>
                </a:solidFill>
              </a:rPr>
              <a:t>int</a:t>
            </a:r>
            <a:r>
              <a:rPr lang="en-US" altLang="zh-CN" sz="4400" dirty="0">
                <a:solidFill>
                  <a:schemeClr val="tx1"/>
                </a:solidFill>
              </a:rPr>
              <a:t> </a:t>
            </a:r>
            <a:r>
              <a:rPr lang="en-US" altLang="zh-CN" sz="4400" dirty="0" err="1">
                <a:solidFill>
                  <a:schemeClr val="tx1"/>
                </a:solidFill>
              </a:rPr>
              <a:t>isEmptyQueue</a:t>
            </a:r>
            <a:r>
              <a:rPr lang="en-US" altLang="zh-CN" sz="4400" dirty="0">
                <a:solidFill>
                  <a:schemeClr val="tx1"/>
                </a:solidFill>
              </a:rPr>
              <a:t> ( Queue </a:t>
            </a:r>
            <a:r>
              <a:rPr lang="en-US" altLang="zh-CN" sz="4400" dirty="0" err="1">
                <a:solidFill>
                  <a:schemeClr val="tx1"/>
                </a:solidFill>
              </a:rPr>
              <a:t>qu</a:t>
            </a:r>
            <a:r>
              <a:rPr lang="en-US" altLang="zh-CN" sz="4400" dirty="0">
                <a:solidFill>
                  <a:schemeClr val="tx1"/>
                </a:solidFill>
              </a:rPr>
              <a:t> ) </a:t>
            </a:r>
            <a:endParaRPr lang="zh-CN" altLang="zh-CN" sz="4400" dirty="0">
              <a:solidFill>
                <a:schemeClr val="tx1"/>
              </a:solidFill>
            </a:endParaRPr>
          </a:p>
          <a:p>
            <a:pPr algn="l"/>
            <a:r>
              <a:rPr lang="en-US" altLang="zh-CN" sz="4400" dirty="0">
                <a:solidFill>
                  <a:schemeClr val="tx1"/>
                </a:solidFill>
              </a:rPr>
              <a:t>   void </a:t>
            </a:r>
            <a:r>
              <a:rPr lang="en-US" altLang="zh-CN" sz="4400" dirty="0" err="1">
                <a:solidFill>
                  <a:schemeClr val="tx1"/>
                </a:solidFill>
              </a:rPr>
              <a:t>enqueuer</a:t>
            </a:r>
            <a:r>
              <a:rPr lang="en-US" altLang="zh-CN" sz="4400" dirty="0">
                <a:solidFill>
                  <a:schemeClr val="tx1"/>
                </a:solidFill>
              </a:rPr>
              <a:t> ( Queue </a:t>
            </a:r>
            <a:r>
              <a:rPr lang="en-US" altLang="zh-CN" sz="4400" dirty="0" err="1">
                <a:solidFill>
                  <a:schemeClr val="tx1"/>
                </a:solidFill>
              </a:rPr>
              <a:t>qu</a:t>
            </a:r>
            <a:r>
              <a:rPr lang="en-US" altLang="zh-CN" sz="4400" dirty="0">
                <a:solidFill>
                  <a:schemeClr val="tx1"/>
                </a:solidFill>
              </a:rPr>
              <a:t>, </a:t>
            </a:r>
            <a:r>
              <a:rPr lang="en-US" altLang="zh-CN" sz="4400" dirty="0" err="1">
                <a:solidFill>
                  <a:schemeClr val="tx1"/>
                </a:solidFill>
              </a:rPr>
              <a:t>DataType</a:t>
            </a:r>
            <a:r>
              <a:rPr lang="en-US" altLang="zh-CN" sz="4400" dirty="0">
                <a:solidFill>
                  <a:schemeClr val="tx1"/>
                </a:solidFill>
              </a:rPr>
              <a:t> x ) </a:t>
            </a:r>
            <a:endParaRPr lang="zh-CN" altLang="zh-CN" sz="4400" dirty="0">
              <a:solidFill>
                <a:schemeClr val="tx1"/>
              </a:solidFill>
            </a:endParaRPr>
          </a:p>
          <a:p>
            <a:pPr algn="l"/>
            <a:r>
              <a:rPr lang="en-US" altLang="zh-CN" sz="4400" dirty="0">
                <a:solidFill>
                  <a:schemeClr val="tx1"/>
                </a:solidFill>
              </a:rPr>
              <a:t>   void </a:t>
            </a:r>
            <a:r>
              <a:rPr lang="en-US" altLang="zh-CN" sz="4400" dirty="0" err="1">
                <a:solidFill>
                  <a:schemeClr val="tx1"/>
                </a:solidFill>
              </a:rPr>
              <a:t>dequeuer</a:t>
            </a:r>
            <a:r>
              <a:rPr lang="en-US" altLang="zh-CN" sz="4400" dirty="0">
                <a:solidFill>
                  <a:schemeClr val="tx1"/>
                </a:solidFill>
              </a:rPr>
              <a:t> ( Queue </a:t>
            </a:r>
            <a:r>
              <a:rPr lang="en-US" altLang="zh-CN" sz="4400" dirty="0" err="1">
                <a:solidFill>
                  <a:schemeClr val="tx1"/>
                </a:solidFill>
              </a:rPr>
              <a:t>qu</a:t>
            </a:r>
            <a:r>
              <a:rPr lang="en-US" altLang="zh-CN" sz="4400" dirty="0">
                <a:solidFill>
                  <a:schemeClr val="tx1"/>
                </a:solidFill>
              </a:rPr>
              <a:t> ) </a:t>
            </a:r>
            <a:endParaRPr lang="zh-CN" altLang="zh-CN" sz="4400" dirty="0">
              <a:solidFill>
                <a:schemeClr val="tx1"/>
              </a:solidFill>
            </a:endParaRPr>
          </a:p>
          <a:p>
            <a:pPr algn="l"/>
            <a:r>
              <a:rPr lang="en-US" altLang="zh-CN" sz="4400" dirty="0">
                <a:solidFill>
                  <a:schemeClr val="tx1"/>
                </a:solidFill>
              </a:rPr>
              <a:t>   </a:t>
            </a:r>
            <a:r>
              <a:rPr lang="en-US" altLang="zh-CN" sz="4400" dirty="0" err="1">
                <a:solidFill>
                  <a:schemeClr val="tx1"/>
                </a:solidFill>
              </a:rPr>
              <a:t>DataType</a:t>
            </a:r>
            <a:r>
              <a:rPr lang="en-US" altLang="zh-CN" sz="4400" dirty="0">
                <a:solidFill>
                  <a:schemeClr val="tx1"/>
                </a:solidFill>
              </a:rPr>
              <a:t> </a:t>
            </a:r>
            <a:r>
              <a:rPr lang="en-US" altLang="zh-CN" sz="4400" dirty="0" err="1">
                <a:solidFill>
                  <a:schemeClr val="tx1"/>
                </a:solidFill>
              </a:rPr>
              <a:t>frontQueue</a:t>
            </a:r>
            <a:r>
              <a:rPr lang="en-US" altLang="zh-CN" sz="4400" dirty="0">
                <a:solidFill>
                  <a:schemeClr val="tx1"/>
                </a:solidFill>
              </a:rPr>
              <a:t> ( Queue </a:t>
            </a:r>
            <a:r>
              <a:rPr lang="en-US" altLang="zh-CN" sz="4400" dirty="0" err="1">
                <a:solidFill>
                  <a:schemeClr val="tx1"/>
                </a:solidFill>
              </a:rPr>
              <a:t>qu</a:t>
            </a:r>
            <a:r>
              <a:rPr lang="en-US" altLang="zh-CN" sz="4400" dirty="0">
                <a:solidFill>
                  <a:schemeClr val="tx1"/>
                </a:solidFill>
              </a:rPr>
              <a:t> )</a:t>
            </a:r>
            <a:endParaRPr lang="zh-CN" altLang="zh-CN" sz="4400" dirty="0">
              <a:solidFill>
                <a:schemeClr val="tx1"/>
              </a:solidFill>
            </a:endParaRPr>
          </a:p>
          <a:p>
            <a:pPr algn="l"/>
            <a:r>
              <a:rPr lang="en-US" altLang="zh-CN" sz="4400" dirty="0">
                <a:solidFill>
                  <a:schemeClr val="tx1"/>
                </a:solidFill>
              </a:rPr>
              <a:t>end </a:t>
            </a:r>
            <a:r>
              <a:rPr lang="en-US" altLang="zh-CN" sz="4400" dirty="0" err="1">
                <a:solidFill>
                  <a:schemeClr val="tx1"/>
                </a:solidFill>
              </a:rPr>
              <a:t>ADT</a:t>
            </a:r>
            <a:r>
              <a:rPr lang="en-US" altLang="zh-CN" sz="4400" dirty="0">
                <a:solidFill>
                  <a:schemeClr val="tx1"/>
                </a:solidFill>
              </a:rPr>
              <a:t> Queue </a:t>
            </a:r>
            <a:r>
              <a:rPr lang="en-US" altLang="zh-CN" dirty="0">
                <a:solidFill>
                  <a:schemeClr val="tx1"/>
                </a:solidFill>
              </a:rPr>
              <a:t>     </a:t>
            </a:r>
          </a:p>
          <a:p>
            <a:pPr algn="l"/>
            <a:endParaRPr lang="en-US" altLang="zh-CN" b="1" dirty="0">
              <a:solidFill>
                <a:schemeClr val="tx1"/>
              </a:solidFill>
              <a:latin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260648"/>
            <a:ext cx="8136904" cy="4248472"/>
          </a:xfrm>
        </p:spPr>
        <p:txBody>
          <a:bodyPr>
            <a:normAutofit fontScale="92500" lnSpcReduction="20000"/>
          </a:bodyPr>
          <a:lstStyle/>
          <a:p>
            <a:pPr algn="l"/>
            <a:r>
              <a:rPr lang="en-US" altLang="zh-CN" sz="4000" b="1" dirty="0" err="1">
                <a:solidFill>
                  <a:schemeClr val="tx1"/>
                </a:solidFill>
              </a:rPr>
              <a:t>struct</a:t>
            </a:r>
            <a:r>
              <a:rPr lang="en-US" altLang="zh-CN" sz="4000" b="1" dirty="0">
                <a:solidFill>
                  <a:schemeClr val="tx1"/>
                </a:solidFill>
              </a:rPr>
              <a:t> </a:t>
            </a:r>
            <a:r>
              <a:rPr lang="en-US" altLang="zh-CN" sz="4000" b="1" dirty="0" err="1">
                <a:solidFill>
                  <a:schemeClr val="tx1"/>
                </a:solidFill>
              </a:rPr>
              <a:t>SeqQueue</a:t>
            </a:r>
            <a:r>
              <a:rPr lang="en-US" altLang="zh-CN" sz="4000" b="1" dirty="0">
                <a:solidFill>
                  <a:schemeClr val="tx1"/>
                </a:solidFill>
              </a:rPr>
              <a:t> </a:t>
            </a:r>
          </a:p>
          <a:p>
            <a:pPr algn="l"/>
            <a:r>
              <a:rPr lang="en-US" altLang="zh-CN" sz="4000" b="1" dirty="0">
                <a:solidFill>
                  <a:schemeClr val="tx1"/>
                </a:solidFill>
              </a:rPr>
              <a:t>{ </a:t>
            </a:r>
            <a:endParaRPr lang="zh-CN" altLang="zh-CN" sz="4000" b="1" dirty="0">
              <a:solidFill>
                <a:schemeClr val="tx1"/>
              </a:solidFill>
            </a:endParaRPr>
          </a:p>
          <a:p>
            <a:pPr algn="l"/>
            <a:r>
              <a:rPr lang="en-US" altLang="zh-CN" sz="4000" b="1" dirty="0">
                <a:solidFill>
                  <a:schemeClr val="tx1"/>
                </a:solidFill>
              </a:rPr>
              <a:t>     </a:t>
            </a:r>
            <a:r>
              <a:rPr lang="en-US" altLang="zh-CN" sz="4000" b="1" dirty="0" err="1">
                <a:solidFill>
                  <a:schemeClr val="tx1"/>
                </a:solidFill>
              </a:rPr>
              <a:t>int</a:t>
            </a:r>
            <a:r>
              <a:rPr lang="en-US" altLang="zh-CN" sz="4000" b="1" dirty="0">
                <a:solidFill>
                  <a:schemeClr val="tx1"/>
                </a:solidFill>
              </a:rPr>
              <a:t> </a:t>
            </a:r>
            <a:r>
              <a:rPr lang="en-US" altLang="zh-CN" sz="4000" b="1" dirty="0" err="1">
                <a:solidFill>
                  <a:schemeClr val="tx1"/>
                </a:solidFill>
              </a:rPr>
              <a:t>MAXNUM</a:t>
            </a:r>
            <a:r>
              <a:rPr lang="en-US" altLang="zh-CN" sz="4000" b="1" dirty="0">
                <a:solidFill>
                  <a:schemeClr val="tx1"/>
                </a:solidFill>
              </a:rPr>
              <a:t>; </a:t>
            </a:r>
            <a:endParaRPr lang="zh-CN" altLang="zh-CN" sz="4000" b="1" dirty="0">
              <a:solidFill>
                <a:schemeClr val="tx1"/>
              </a:solidFill>
            </a:endParaRPr>
          </a:p>
          <a:p>
            <a:pPr algn="l"/>
            <a:r>
              <a:rPr lang="en-US" altLang="zh-CN" sz="4000" b="1" dirty="0">
                <a:solidFill>
                  <a:schemeClr val="tx1"/>
                </a:solidFill>
              </a:rPr>
              <a:t>     </a:t>
            </a:r>
            <a:r>
              <a:rPr lang="en-US" altLang="zh-CN" sz="4000" b="1" dirty="0" err="1">
                <a:solidFill>
                  <a:schemeClr val="tx1"/>
                </a:solidFill>
              </a:rPr>
              <a:t>int</a:t>
            </a:r>
            <a:r>
              <a:rPr lang="en-US" altLang="zh-CN" sz="4000" b="1" dirty="0">
                <a:solidFill>
                  <a:schemeClr val="tx1"/>
                </a:solidFill>
              </a:rPr>
              <a:t> front, rear;  </a:t>
            </a:r>
            <a:endParaRPr lang="zh-CN" altLang="zh-CN" sz="4000" b="1" dirty="0">
              <a:solidFill>
                <a:schemeClr val="tx1"/>
              </a:solidFill>
            </a:endParaRPr>
          </a:p>
          <a:p>
            <a:pPr algn="l"/>
            <a:r>
              <a:rPr lang="en-US" altLang="zh-CN" sz="4000" b="1" dirty="0">
                <a:solidFill>
                  <a:schemeClr val="tx1"/>
                </a:solidFill>
              </a:rPr>
              <a:t>     </a:t>
            </a:r>
            <a:r>
              <a:rPr lang="en-US" altLang="zh-CN" sz="4000" b="1" dirty="0" err="1">
                <a:solidFill>
                  <a:schemeClr val="tx1"/>
                </a:solidFill>
              </a:rPr>
              <a:t>DataType</a:t>
            </a:r>
            <a:r>
              <a:rPr lang="en-US" altLang="zh-CN" sz="4000" b="1" dirty="0">
                <a:solidFill>
                  <a:schemeClr val="tx1"/>
                </a:solidFill>
              </a:rPr>
              <a:t> *q ; </a:t>
            </a:r>
            <a:endParaRPr lang="zh-CN" altLang="zh-CN" sz="4000" b="1" dirty="0">
              <a:solidFill>
                <a:schemeClr val="tx1"/>
              </a:solidFill>
            </a:endParaRPr>
          </a:p>
          <a:p>
            <a:pPr algn="l"/>
            <a:r>
              <a:rPr lang="en-US" altLang="zh-CN" sz="4000" b="1" dirty="0">
                <a:solidFill>
                  <a:schemeClr val="tx1"/>
                </a:solidFill>
              </a:rPr>
              <a:t>  }; </a:t>
            </a:r>
            <a:endParaRPr lang="zh-CN" altLang="zh-CN" sz="4000" b="1" dirty="0">
              <a:solidFill>
                <a:schemeClr val="tx1"/>
              </a:solidFill>
            </a:endParaRPr>
          </a:p>
          <a:p>
            <a:pPr algn="l"/>
            <a:r>
              <a:rPr lang="en-US" altLang="zh-CN" sz="4000" b="1" dirty="0" err="1">
                <a:solidFill>
                  <a:schemeClr val="tx1"/>
                </a:solidFill>
              </a:rPr>
              <a:t>typedef</a:t>
            </a:r>
            <a:r>
              <a:rPr lang="en-US" altLang="zh-CN" sz="4000" b="1" dirty="0">
                <a:solidFill>
                  <a:schemeClr val="tx1"/>
                </a:solidFill>
              </a:rPr>
              <a:t> </a:t>
            </a:r>
            <a:r>
              <a:rPr lang="en-US" altLang="zh-CN" sz="4000" b="1" dirty="0" err="1">
                <a:solidFill>
                  <a:schemeClr val="tx1"/>
                </a:solidFill>
              </a:rPr>
              <a:t>struct</a:t>
            </a:r>
            <a:r>
              <a:rPr lang="en-US" altLang="zh-CN" sz="4000" b="1" dirty="0">
                <a:solidFill>
                  <a:schemeClr val="tx1"/>
                </a:solidFill>
              </a:rPr>
              <a:t> </a:t>
            </a:r>
            <a:r>
              <a:rPr lang="en-US" altLang="zh-CN" sz="4000" b="1" dirty="0" err="1">
                <a:solidFill>
                  <a:schemeClr val="tx1"/>
                </a:solidFill>
              </a:rPr>
              <a:t>SeqQueue</a:t>
            </a:r>
            <a:r>
              <a:rPr lang="en-US" altLang="zh-CN" sz="4000" b="1" dirty="0">
                <a:solidFill>
                  <a:schemeClr val="tx1"/>
                </a:solidFill>
              </a:rPr>
              <a:t>* </a:t>
            </a:r>
            <a:r>
              <a:rPr lang="en-US" altLang="zh-CN" sz="4000" b="1" dirty="0" err="1">
                <a:solidFill>
                  <a:schemeClr val="tx1"/>
                </a:solidFill>
              </a:rPr>
              <a:t>PSeqQueue</a:t>
            </a:r>
            <a:r>
              <a:rPr lang="en-US" altLang="zh-CN" sz="4000" b="1" dirty="0">
                <a:solidFill>
                  <a:schemeClr val="tx1"/>
                </a:solidFill>
              </a:rPr>
              <a:t>; </a:t>
            </a:r>
            <a:endParaRPr lang="en-US" altLang="zh-CN" b="1" dirty="0">
              <a:solidFill>
                <a:schemeClr val="tx1"/>
              </a:solidFill>
              <a:latin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60648"/>
            <a:ext cx="8964488" cy="4536504"/>
          </a:xfrm>
        </p:spPr>
        <p:txBody>
          <a:bodyPr>
            <a:normAutofit/>
          </a:bodyPr>
          <a:lstStyle/>
          <a:p>
            <a:pPr algn="l"/>
            <a:r>
              <a:rPr lang="zh-CN" altLang="zh-CN" sz="4000" b="1" dirty="0">
                <a:solidFill>
                  <a:schemeClr val="tx1"/>
                </a:solidFill>
              </a:rPr>
              <a:t>循环队列：</a:t>
            </a:r>
            <a:endParaRPr lang="en-US" altLang="zh-CN" sz="4000" b="1" dirty="0">
              <a:solidFill>
                <a:schemeClr val="tx1"/>
              </a:solidFill>
            </a:endParaRPr>
          </a:p>
          <a:p>
            <a:pPr algn="l"/>
            <a:r>
              <a:rPr lang="en-US" altLang="zh-CN" sz="4000" b="1" dirty="0">
                <a:solidFill>
                  <a:schemeClr val="tx1"/>
                </a:solidFill>
              </a:rPr>
              <a:t>Q-&gt;front == Q-&gt;rear  </a:t>
            </a:r>
            <a:r>
              <a:rPr lang="zh-CN" altLang="zh-CN" sz="4000" b="1" dirty="0">
                <a:solidFill>
                  <a:schemeClr val="tx1"/>
                </a:solidFill>
              </a:rPr>
              <a:t>表示空队</a:t>
            </a:r>
          </a:p>
          <a:p>
            <a:pPr algn="l"/>
            <a:r>
              <a:rPr lang="en-US" altLang="zh-CN" sz="4000" b="1" dirty="0">
                <a:solidFill>
                  <a:schemeClr val="tx1"/>
                </a:solidFill>
              </a:rPr>
              <a:t>(Q-&gt;</a:t>
            </a:r>
            <a:r>
              <a:rPr lang="en-US" altLang="zh-CN" sz="4000" b="1" dirty="0" err="1">
                <a:solidFill>
                  <a:schemeClr val="tx1"/>
                </a:solidFill>
              </a:rPr>
              <a:t>rear+1</a:t>
            </a:r>
            <a:r>
              <a:rPr lang="en-US" altLang="zh-CN" sz="4000" b="1" dirty="0">
                <a:solidFill>
                  <a:schemeClr val="tx1"/>
                </a:solidFill>
              </a:rPr>
              <a:t>)%Q-&gt; </a:t>
            </a:r>
            <a:r>
              <a:rPr lang="en-US" altLang="zh-CN" sz="4000" b="1" dirty="0" err="1">
                <a:solidFill>
                  <a:schemeClr val="tx1"/>
                </a:solidFill>
              </a:rPr>
              <a:t>MAXNUM</a:t>
            </a:r>
            <a:r>
              <a:rPr lang="en-US" altLang="zh-CN" sz="4000" b="1" dirty="0">
                <a:solidFill>
                  <a:schemeClr val="tx1"/>
                </a:solidFill>
              </a:rPr>
              <a:t> == Q-&gt;front </a:t>
            </a:r>
            <a:r>
              <a:rPr lang="zh-CN" altLang="zh-CN" sz="4000" b="1" dirty="0">
                <a:solidFill>
                  <a:schemeClr val="tx1"/>
                </a:solidFill>
              </a:rPr>
              <a:t>表示队满</a:t>
            </a:r>
            <a:endParaRPr lang="en-US" altLang="zh-CN" b="1" dirty="0">
              <a:solidFill>
                <a:schemeClr val="tx1"/>
              </a:solidFill>
              <a:latin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60648"/>
            <a:ext cx="8964488" cy="5832648"/>
          </a:xfrm>
        </p:spPr>
        <p:txBody>
          <a:bodyPr>
            <a:noAutofit/>
          </a:bodyPr>
          <a:lstStyle/>
          <a:p>
            <a:pPr lvl="0" algn="l"/>
            <a:r>
              <a:rPr lang="zh-CN" altLang="zh-CN" sz="2400" dirty="0">
                <a:solidFill>
                  <a:schemeClr val="tx1"/>
                </a:solidFill>
                <a:effectLst>
                  <a:outerShdw blurRad="38100" dist="38100" dir="2700000" algn="tl">
                    <a:srgbClr val="000000">
                      <a:alpha val="43137"/>
                    </a:srgbClr>
                  </a:outerShdw>
                </a:effectLst>
                <a:latin typeface="+mn-ea"/>
              </a:rPr>
              <a:t>用</a:t>
            </a:r>
            <a:r>
              <a:rPr lang="zh-CN" altLang="zh-CN" sz="2400" b="1" dirty="0">
                <a:solidFill>
                  <a:schemeClr val="tx1"/>
                </a:solidFill>
                <a:effectLst>
                  <a:outerShdw blurRad="38100" dist="38100" dir="2700000" algn="tl">
                    <a:srgbClr val="000000">
                      <a:alpha val="43137"/>
                    </a:srgbClr>
                  </a:outerShdw>
                </a:effectLst>
                <a:latin typeface="+mn-ea"/>
              </a:rPr>
              <a:t>单链表来存储队列元素，队列中的每个元素对应链表中的一个结点。</a:t>
            </a:r>
          </a:p>
          <a:p>
            <a:pPr algn="l"/>
            <a:r>
              <a:rPr lang="en-US" altLang="zh-CN" sz="2400" b="1" dirty="0" err="1">
                <a:solidFill>
                  <a:schemeClr val="tx1"/>
                </a:solidFill>
                <a:effectLst>
                  <a:outerShdw blurRad="38100" dist="38100" dir="2700000" algn="tl">
                    <a:srgbClr val="000000">
                      <a:alpha val="43137"/>
                    </a:srgbClr>
                  </a:outerShdw>
                </a:effectLst>
                <a:latin typeface="+mn-ea"/>
              </a:rPr>
              <a:t>struct</a:t>
            </a:r>
            <a:r>
              <a:rPr lang="en-US" altLang="zh-CN" sz="2400" b="1" dirty="0">
                <a:solidFill>
                  <a:schemeClr val="tx1"/>
                </a:solidFill>
                <a:effectLst>
                  <a:outerShdw blurRad="38100" dist="38100" dir="2700000" algn="tl">
                    <a:srgbClr val="000000">
                      <a:alpha val="43137"/>
                    </a:srgbClr>
                  </a:outerShdw>
                </a:effectLst>
                <a:latin typeface="+mn-ea"/>
              </a:rPr>
              <a:t> Node {</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DataType</a:t>
            </a:r>
            <a:r>
              <a:rPr lang="en-US" altLang="zh-CN" sz="2400" b="1" dirty="0">
                <a:solidFill>
                  <a:schemeClr val="tx1"/>
                </a:solidFill>
                <a:effectLst>
                  <a:outerShdw blurRad="38100" dist="38100" dir="2700000" algn="tl">
                    <a:srgbClr val="000000">
                      <a:alpha val="43137"/>
                    </a:srgbClr>
                  </a:outerShdw>
                </a:effectLst>
                <a:latin typeface="+mn-ea"/>
              </a:rPr>
              <a:t>  info;</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PNode</a:t>
            </a:r>
            <a:r>
              <a:rPr lang="en-US" altLang="zh-CN" sz="2400" b="1" dirty="0">
                <a:solidFill>
                  <a:schemeClr val="tx1"/>
                </a:solidFill>
                <a:effectLst>
                  <a:outerShdw blurRad="38100" dist="38100" dir="2700000" algn="tl">
                    <a:srgbClr val="000000">
                      <a:alpha val="43137"/>
                    </a:srgbClr>
                  </a:outerShdw>
                </a:effectLst>
                <a:latin typeface="+mn-ea"/>
              </a:rPr>
              <a:t>  link;</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a:solidFill>
                  <a:schemeClr val="tx1"/>
                </a:solidFill>
                <a:effectLst>
                  <a:outerShdw blurRad="38100" dist="38100" dir="2700000" algn="tl">
                    <a:srgbClr val="000000">
                      <a:alpha val="43137"/>
                    </a:srgbClr>
                  </a:outerShdw>
                </a:effectLst>
                <a:latin typeface="+mn-ea"/>
              </a:rPr>
              <a:t>};</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err="1">
                <a:solidFill>
                  <a:schemeClr val="tx1"/>
                </a:solidFill>
                <a:effectLst>
                  <a:outerShdw blurRad="38100" dist="38100" dir="2700000" algn="tl">
                    <a:srgbClr val="000000">
                      <a:alpha val="43137"/>
                    </a:srgbClr>
                  </a:outerShdw>
                </a:effectLst>
                <a:latin typeface="+mn-ea"/>
              </a:rPr>
              <a:t>typedef</a:t>
            </a:r>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struct</a:t>
            </a:r>
            <a:r>
              <a:rPr lang="en-US" altLang="zh-CN" sz="2400" b="1" dirty="0">
                <a:solidFill>
                  <a:schemeClr val="tx1"/>
                </a:solidFill>
                <a:effectLst>
                  <a:outerShdw blurRad="38100" dist="38100" dir="2700000" algn="tl">
                    <a:srgbClr val="000000">
                      <a:alpha val="43137"/>
                    </a:srgbClr>
                  </a:outerShdw>
                </a:effectLst>
                <a:latin typeface="+mn-ea"/>
              </a:rPr>
              <a:t> Node *</a:t>
            </a:r>
            <a:r>
              <a:rPr lang="en-US" altLang="zh-CN" sz="2400" b="1" dirty="0" err="1">
                <a:solidFill>
                  <a:schemeClr val="tx1"/>
                </a:solidFill>
                <a:effectLst>
                  <a:outerShdw blurRad="38100" dist="38100" dir="2700000" algn="tl">
                    <a:srgbClr val="000000">
                      <a:alpha val="43137"/>
                    </a:srgbClr>
                  </a:outerShdw>
                </a:effectLst>
                <a:latin typeface="+mn-ea"/>
              </a:rPr>
              <a:t>PNode</a:t>
            </a:r>
            <a:r>
              <a:rPr lang="en-US" altLang="zh-CN" sz="2400" b="1" dirty="0">
                <a:solidFill>
                  <a:schemeClr val="tx1"/>
                </a:solidFill>
                <a:effectLst>
                  <a:outerShdw blurRad="38100" dist="38100" dir="2700000" algn="tl">
                    <a:srgbClr val="000000">
                      <a:alpha val="43137"/>
                    </a:srgbClr>
                  </a:outerShdw>
                </a:effectLst>
                <a:latin typeface="+mn-ea"/>
              </a:rPr>
              <a:t>;</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err="1">
                <a:solidFill>
                  <a:schemeClr val="tx1"/>
                </a:solidFill>
                <a:effectLst>
                  <a:outerShdw blurRad="38100" dist="38100" dir="2700000" algn="tl">
                    <a:srgbClr val="000000">
                      <a:alpha val="43137"/>
                    </a:srgbClr>
                  </a:outerShdw>
                </a:effectLst>
                <a:latin typeface="+mn-ea"/>
              </a:rPr>
              <a:t>Struct</a:t>
            </a:r>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LinkQueue</a:t>
            </a:r>
            <a:r>
              <a:rPr lang="en-US" altLang="zh-CN" sz="2400" b="1" dirty="0">
                <a:solidFill>
                  <a:schemeClr val="tx1"/>
                </a:solidFill>
                <a:effectLst>
                  <a:outerShdw blurRad="38100" dist="38100" dir="2700000" algn="tl">
                    <a:srgbClr val="000000">
                      <a:alpha val="43137"/>
                    </a:srgbClr>
                  </a:outerShdw>
                </a:effectLst>
                <a:latin typeface="+mn-ea"/>
              </a:rPr>
              <a:t>{</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PNode</a:t>
            </a:r>
            <a:r>
              <a:rPr lang="en-US" altLang="zh-CN" sz="2400" b="1" dirty="0">
                <a:solidFill>
                  <a:schemeClr val="tx1"/>
                </a:solidFill>
                <a:effectLst>
                  <a:outerShdw blurRad="38100" dist="38100" dir="2700000" algn="tl">
                    <a:srgbClr val="000000">
                      <a:alpha val="43137"/>
                    </a:srgbClr>
                  </a:outerShdw>
                </a:effectLst>
                <a:latin typeface="+mn-ea"/>
              </a:rPr>
              <a:t> front;  /*</a:t>
            </a:r>
            <a:r>
              <a:rPr lang="zh-CN" altLang="zh-CN" sz="2400" b="1" dirty="0">
                <a:solidFill>
                  <a:schemeClr val="tx1"/>
                </a:solidFill>
                <a:effectLst>
                  <a:outerShdw blurRad="38100" dist="38100" dir="2700000" algn="tl">
                    <a:srgbClr val="000000">
                      <a:alpha val="43137"/>
                    </a:srgbClr>
                  </a:outerShdw>
                </a:effectLst>
                <a:latin typeface="+mn-ea"/>
              </a:rPr>
              <a:t>头指针</a:t>
            </a:r>
            <a:r>
              <a:rPr lang="en-US" altLang="zh-CN" sz="2400" b="1" dirty="0">
                <a:solidFill>
                  <a:schemeClr val="tx1"/>
                </a:solidFill>
                <a:effectLst>
                  <a:outerShdw blurRad="38100" dist="38100" dir="2700000" algn="tl">
                    <a:srgbClr val="000000">
                      <a:alpha val="43137"/>
                    </a:srgbClr>
                  </a:outerShdw>
                </a:effectLst>
                <a:latin typeface="+mn-ea"/>
              </a:rPr>
              <a:t>*/</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PNode</a:t>
            </a:r>
            <a:r>
              <a:rPr lang="en-US" altLang="zh-CN" sz="2400" b="1" dirty="0">
                <a:solidFill>
                  <a:schemeClr val="tx1"/>
                </a:solidFill>
                <a:effectLst>
                  <a:outerShdw blurRad="38100" dist="38100" dir="2700000" algn="tl">
                    <a:srgbClr val="000000">
                      <a:alpha val="43137"/>
                    </a:srgbClr>
                  </a:outerShdw>
                </a:effectLst>
                <a:latin typeface="+mn-ea"/>
              </a:rPr>
              <a:t> rear;  /*</a:t>
            </a:r>
            <a:r>
              <a:rPr lang="zh-CN" altLang="zh-CN" sz="2400" b="1" dirty="0">
                <a:solidFill>
                  <a:schemeClr val="tx1"/>
                </a:solidFill>
                <a:effectLst>
                  <a:outerShdw blurRad="38100" dist="38100" dir="2700000" algn="tl">
                    <a:srgbClr val="000000">
                      <a:alpha val="43137"/>
                    </a:srgbClr>
                  </a:outerShdw>
                </a:effectLst>
                <a:latin typeface="+mn-ea"/>
              </a:rPr>
              <a:t>尾指针</a:t>
            </a:r>
            <a:r>
              <a:rPr lang="en-US" altLang="zh-CN" sz="2400" b="1" dirty="0">
                <a:solidFill>
                  <a:schemeClr val="tx1"/>
                </a:solidFill>
                <a:effectLst>
                  <a:outerShdw blurRad="38100" dist="38100" dir="2700000" algn="tl">
                    <a:srgbClr val="000000">
                      <a:alpha val="43137"/>
                    </a:srgbClr>
                  </a:outerShdw>
                </a:effectLst>
                <a:latin typeface="+mn-ea"/>
              </a:rPr>
              <a:t>*/</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a:solidFill>
                  <a:schemeClr val="tx1"/>
                </a:solidFill>
                <a:effectLst>
                  <a:outerShdw blurRad="38100" dist="38100" dir="2700000" algn="tl">
                    <a:srgbClr val="000000">
                      <a:alpha val="43137"/>
                    </a:srgbClr>
                  </a:outerShdw>
                </a:effectLst>
                <a:latin typeface="+mn-ea"/>
              </a:rPr>
              <a:t>};</a:t>
            </a:r>
            <a:endParaRPr lang="zh-CN" altLang="zh-CN" sz="2400" b="1" dirty="0">
              <a:solidFill>
                <a:schemeClr val="tx1"/>
              </a:solidFill>
              <a:effectLst>
                <a:outerShdw blurRad="38100" dist="38100" dir="2700000" algn="tl">
                  <a:srgbClr val="000000">
                    <a:alpha val="43137"/>
                  </a:srgbClr>
                </a:outerShdw>
              </a:effectLst>
              <a:latin typeface="+mn-ea"/>
            </a:endParaRPr>
          </a:p>
          <a:p>
            <a:pPr algn="l"/>
            <a:r>
              <a:rPr lang="en-US" altLang="zh-CN" sz="2400" b="1" dirty="0" err="1">
                <a:solidFill>
                  <a:schemeClr val="tx1"/>
                </a:solidFill>
                <a:effectLst>
                  <a:outerShdw blurRad="38100" dist="38100" dir="2700000" algn="tl">
                    <a:srgbClr val="000000">
                      <a:alpha val="43137"/>
                    </a:srgbClr>
                  </a:outerShdw>
                </a:effectLst>
                <a:latin typeface="+mn-ea"/>
              </a:rPr>
              <a:t>typedef</a:t>
            </a:r>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struct</a:t>
            </a:r>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LinkQueue</a:t>
            </a:r>
            <a:r>
              <a:rPr lang="en-US" altLang="zh-CN" sz="2400" b="1" dirty="0">
                <a:solidFill>
                  <a:schemeClr val="tx1"/>
                </a:solidFill>
                <a:effectLst>
                  <a:outerShdw blurRad="38100" dist="38100" dir="2700000" algn="tl">
                    <a:srgbClr val="000000">
                      <a:alpha val="43137"/>
                    </a:srgbClr>
                  </a:outerShdw>
                </a:effectLst>
                <a:latin typeface="+mn-ea"/>
              </a:rPr>
              <a:t> *</a:t>
            </a:r>
            <a:r>
              <a:rPr lang="en-US" altLang="zh-CN" sz="2400" b="1" dirty="0" err="1">
                <a:solidFill>
                  <a:schemeClr val="tx1"/>
                </a:solidFill>
                <a:effectLst>
                  <a:outerShdw blurRad="38100" dist="38100" dir="2700000" algn="tl">
                    <a:srgbClr val="000000">
                      <a:alpha val="43137"/>
                    </a:srgbClr>
                  </a:outerShdw>
                </a:effectLst>
                <a:latin typeface="+mn-ea"/>
              </a:rPr>
              <a:t>PLinkQueue</a:t>
            </a:r>
            <a:r>
              <a:rPr lang="en-US" altLang="zh-CN" sz="2400" b="1" dirty="0">
                <a:solidFill>
                  <a:schemeClr val="tx1"/>
                </a:solidFill>
                <a:effectLst>
                  <a:outerShdw blurRad="38100" dist="38100" dir="2700000" algn="tl">
                    <a:srgbClr val="000000">
                      <a:alpha val="43137"/>
                    </a:srgbClr>
                  </a:outerShdw>
                </a:effectLst>
                <a:latin typeface="+mn-ea"/>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DF24FA08-85A2-8129-65F3-D99676A95424}"/>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栈</a:t>
            </a:r>
          </a:p>
        </p:txBody>
      </p:sp>
      <p:sp>
        <p:nvSpPr>
          <p:cNvPr id="28675" name="矩形 5">
            <a:extLst>
              <a:ext uri="{FF2B5EF4-FFF2-40B4-BE49-F238E27FC236}">
                <a16:creationId xmlns:a16="http://schemas.microsoft.com/office/drawing/2014/main" id="{9E2A3768-FDEA-15BC-8476-87B95D76E3D1}"/>
              </a:ext>
            </a:extLst>
          </p:cNvPr>
          <p:cNvSpPr>
            <a:spLocks noChangeArrowheads="1"/>
          </p:cNvSpPr>
          <p:nvPr/>
        </p:nvSpPr>
        <p:spPr bwMode="auto">
          <a:xfrm>
            <a:off x="0" y="617538"/>
            <a:ext cx="9144000" cy="578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、假定利用数组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a[n]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顺序存储一个栈，</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top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表示栈顶指针，</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top = -1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表示栈空，则元素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x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的进栈操作为（）</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a[--top] = x    B. a[top--] = x   C. a[++top] = x   D. a[top++] =x</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2. 3</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个不同元素依次进栈，能得到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种不同的出栈序列</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4      B. 5      C. 6      D. 7</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设</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b, c, d, e, f</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以所给的次序进栈，若在进栈操作时，允许出栈操作，则下面得不到的序列为（）</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fedcba    B. bcafed    C. dcefba    D. cabdef</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25757B97-CA93-019F-A0C7-4191E6AD366A}"/>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队列</a:t>
            </a:r>
          </a:p>
        </p:txBody>
      </p:sp>
      <p:sp>
        <p:nvSpPr>
          <p:cNvPr id="30723" name="矩形 5">
            <a:extLst>
              <a:ext uri="{FF2B5EF4-FFF2-40B4-BE49-F238E27FC236}">
                <a16:creationId xmlns:a16="http://schemas.microsoft.com/office/drawing/2014/main" id="{07A68BEF-1779-8191-6637-A8FF6ACC5E7D}"/>
              </a:ext>
            </a:extLst>
          </p:cNvPr>
          <p:cNvSpPr>
            <a:spLocks noChangeArrowheads="1"/>
          </p:cNvSpPr>
          <p:nvPr/>
        </p:nvSpPr>
        <p:spPr bwMode="auto">
          <a:xfrm>
            <a:off x="0" y="617538"/>
            <a:ext cx="914400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、循环队列存储在数组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A[0…n]</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中，则入队时的操作为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rear = rear + 1    B. rear = (rear+1) mod (n – 1)</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C. Rear = (rear + 1) mod n    D. rear = (rear + 1) mod (n + 1)</a:t>
            </a: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假设一个循环队列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Q[Max]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的对头指针为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front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，队尾指针为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rear</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，队列的最大容量为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MaxSize</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，则判断该队列满的条件为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Q.front == Q.rear    B. Q.front + Q.rear &gt;= MaxSize</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C. Q.front == (Q.rear + 1) % MaxSize</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D. Q.rear == (Q.front + 1) % MaxSize</a:t>
            </a:r>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660250BF-921D-BD86-3845-D6474749B193}"/>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栈和队列的应用</a:t>
            </a:r>
          </a:p>
        </p:txBody>
      </p:sp>
      <p:sp>
        <p:nvSpPr>
          <p:cNvPr id="32771" name="矩形 5">
            <a:extLst>
              <a:ext uri="{FF2B5EF4-FFF2-40B4-BE49-F238E27FC236}">
                <a16:creationId xmlns:a16="http://schemas.microsoft.com/office/drawing/2014/main" id="{75712B1E-11E0-6C91-7D39-6FA1C39A95CB}"/>
              </a:ext>
            </a:extLst>
          </p:cNvPr>
          <p:cNvSpPr>
            <a:spLocks noChangeArrowheads="1"/>
          </p:cNvSpPr>
          <p:nvPr/>
        </p:nvSpPr>
        <p:spPr bwMode="auto">
          <a:xfrm>
            <a:off x="0" y="617538"/>
            <a:ext cx="9144000" cy="574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ea typeface="微软雅黑" panose="020B0503020204020204" pitchFamily="34" charset="-122"/>
                <a:cs typeface="Times New Roman" panose="02020603050405020304" pitchFamily="18" charset="0"/>
              </a:rPr>
              <a:t>将中缀表达式 </a:t>
            </a:r>
            <a:r>
              <a:rPr lang="en-US" altLang="zh-CN" sz="2000">
                <a:ea typeface="微软雅黑" panose="020B0503020204020204" pitchFamily="34" charset="-122"/>
                <a:cs typeface="Times New Roman" panose="02020603050405020304" pitchFamily="18" charset="0"/>
              </a:rPr>
              <a:t>a*(b+c)-d </a:t>
            </a:r>
            <a:r>
              <a:rPr lang="zh-CN" altLang="en-US" sz="2000">
                <a:ea typeface="微软雅黑" panose="020B0503020204020204" pitchFamily="34" charset="-122"/>
                <a:cs typeface="Times New Roman" panose="02020603050405020304" pitchFamily="18" charset="0"/>
              </a:rPr>
              <a:t>，转换成后缀表达式是</a:t>
            </a:r>
            <a:r>
              <a:rPr lang="en-US" altLang="zh-CN" sz="2000" b="1">
                <a:ea typeface="微软雅黑" panose="020B0503020204020204" pitchFamily="34" charset="-122"/>
                <a:cs typeface="Times New Roman" panose="02020603050405020304" pitchFamily="18" charset="0"/>
              </a:rPr>
              <a:t>_abc+*d-_</a:t>
            </a:r>
            <a:r>
              <a:rPr lang="zh-CN" altLang="en-US" sz="2000">
                <a:ea typeface="微软雅黑" panose="020B0503020204020204" pitchFamily="34" charset="-122"/>
                <a:cs typeface="Times New Roman" panose="02020603050405020304" pitchFamily="18" charset="0"/>
              </a:rPr>
              <a:t>。</a:t>
            </a:r>
            <a:endParaRPr lang="en-US" altLang="zh-CN" sz="2000">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cs typeface="Times New Roman" panose="02020603050405020304" pitchFamily="18" charset="0"/>
              </a:rPr>
              <a:t>将中缀表达式（</a:t>
            </a:r>
            <a:r>
              <a:rPr lang="en-US" altLang="zh-CN" sz="2000">
                <a:cs typeface="Times New Roman" panose="02020603050405020304" pitchFamily="18" charset="0"/>
              </a:rPr>
              <a:t>1+5</a:t>
            </a:r>
            <a:r>
              <a:rPr lang="zh-CN" altLang="en-US" sz="2000">
                <a:cs typeface="Times New Roman" panose="02020603050405020304" pitchFamily="18" charset="0"/>
              </a:rPr>
              <a:t>）*（</a:t>
            </a:r>
            <a:r>
              <a:rPr lang="en-US" altLang="zh-CN" sz="2000">
                <a:cs typeface="Times New Roman" panose="02020603050405020304" pitchFamily="18" charset="0"/>
              </a:rPr>
              <a:t>2+12/4</a:t>
            </a:r>
            <a:r>
              <a:rPr lang="zh-CN" altLang="en-US" sz="2000">
                <a:cs typeface="Times New Roman" panose="02020603050405020304" pitchFamily="18" charset="0"/>
              </a:rPr>
              <a:t>）</a:t>
            </a:r>
            <a:r>
              <a:rPr lang="en-US" altLang="zh-CN" sz="2000">
                <a:cs typeface="Times New Roman" panose="02020603050405020304" pitchFamily="18" charset="0"/>
              </a:rPr>
              <a:t>+6 </a:t>
            </a:r>
            <a:r>
              <a:rPr lang="zh-CN" altLang="en-US" sz="2000">
                <a:cs typeface="Times New Roman" panose="02020603050405020304" pitchFamily="18" charset="0"/>
              </a:rPr>
              <a:t>，转换成后缀表达式是</a:t>
            </a:r>
            <a:r>
              <a:rPr lang="en-US" altLang="zh-CN" sz="2000" b="1">
                <a:cs typeface="Times New Roman" panose="02020603050405020304" pitchFamily="18" charset="0"/>
              </a:rPr>
              <a:t>_</a:t>
            </a:r>
          </a:p>
          <a:p>
            <a:pPr lvl="1">
              <a:lnSpc>
                <a:spcPts val="4500"/>
              </a:lnSpc>
              <a:buClr>
                <a:srgbClr val="D9253E"/>
              </a:buClr>
              <a:buSzPct val="84000"/>
            </a:pPr>
            <a:r>
              <a:rPr lang="en-US" altLang="zh-CN" sz="2000" b="1">
                <a:cs typeface="Times New Roman" panose="02020603050405020304" pitchFamily="18" charset="0"/>
              </a:rPr>
              <a:t>_1 5+2 12 4 / + * 6 +_</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buClr>
                <a:srgbClr val="D9253E"/>
              </a:buClr>
              <a:buSzPct val="84000"/>
            </a:pPr>
            <a:r>
              <a:rPr lang="zh-CN" altLang="en-US" sz="2000">
                <a:cs typeface="Times New Roman" panose="02020603050405020304" pitchFamily="18" charset="0"/>
              </a:rPr>
              <a:t>从中缀表达式转换到后缀表达式 规则：</a:t>
            </a:r>
            <a:endParaRPr lang="en-US" altLang="zh-CN" sz="2000">
              <a:cs typeface="Times New Roman" panose="02020603050405020304" pitchFamily="18" charset="0"/>
            </a:endParaRPr>
          </a:p>
          <a:p>
            <a:pPr lvl="1">
              <a:buClr>
                <a:srgbClr val="D9253E"/>
              </a:buClr>
              <a:buSzPct val="84000"/>
            </a:pPr>
            <a:r>
              <a:rPr lang="zh-CN" altLang="en-US" sz="2000">
                <a:cs typeface="Times New Roman" panose="02020603050405020304" pitchFamily="18" charset="0"/>
              </a:rPr>
              <a:t>第一步：从左到右扫描中缀表达式，若是操作数，直接输出。</a:t>
            </a:r>
            <a:endParaRPr lang="en-US" altLang="zh-CN" sz="2000">
              <a:cs typeface="Times New Roman" panose="02020603050405020304" pitchFamily="18" charset="0"/>
            </a:endParaRPr>
          </a:p>
          <a:p>
            <a:pPr lvl="1">
              <a:buClr>
                <a:srgbClr val="D9253E"/>
              </a:buClr>
              <a:buSzPct val="84000"/>
            </a:pPr>
            <a:r>
              <a:rPr lang="zh-CN" altLang="en-US" sz="2000">
                <a:solidFill>
                  <a:srgbClr val="404040"/>
                </a:solidFill>
                <a:cs typeface="Times New Roman" panose="02020603050405020304" pitchFamily="18" charset="0"/>
              </a:rPr>
              <a:t>第二步：</a:t>
            </a:r>
            <a:r>
              <a:rPr lang="zh-CN" altLang="zh-CN" sz="2000">
                <a:solidFill>
                  <a:srgbClr val="404040"/>
                </a:solidFill>
                <a:cs typeface="Times New Roman" panose="02020603050405020304" pitchFamily="18" charset="0"/>
              </a:rPr>
              <a:t>若是运算符：</a:t>
            </a:r>
            <a:br>
              <a:rPr lang="zh-CN" altLang="zh-CN" sz="2000">
                <a:solidFill>
                  <a:srgbClr val="404040"/>
                </a:solidFill>
                <a:cs typeface="Times New Roman" panose="02020603050405020304" pitchFamily="18" charset="0"/>
              </a:rPr>
            </a:br>
            <a:r>
              <a:rPr lang="en-US" altLang="zh-CN" sz="2000">
                <a:solidFill>
                  <a:srgbClr val="404040"/>
                </a:solidFill>
                <a:cs typeface="Times New Roman" panose="02020603050405020304" pitchFamily="18" charset="0"/>
              </a:rPr>
              <a:t>      </a:t>
            </a:r>
            <a:r>
              <a:rPr lang="zh-CN" altLang="zh-CN" sz="2000">
                <a:solidFill>
                  <a:srgbClr val="404040"/>
                </a:solidFill>
                <a:cs typeface="Times New Roman" panose="02020603050405020304" pitchFamily="18" charset="0"/>
              </a:rPr>
              <a:t>（1）该运算符是左括号 </a:t>
            </a:r>
            <a:r>
              <a:rPr lang="zh-CN" altLang="zh-CN" sz="2000">
                <a:solidFill>
                  <a:srgbClr val="404040"/>
                </a:solidFill>
                <a:latin typeface="Arial Unicode MS" panose="020B0604020202020204" pitchFamily="34" charset="-122"/>
                <a:cs typeface="Times New Roman" panose="02020603050405020304" pitchFamily="18" charset="0"/>
              </a:rPr>
              <a:t>(</a:t>
            </a:r>
            <a:r>
              <a:rPr lang="zh-CN" altLang="zh-CN" sz="2000">
                <a:solidFill>
                  <a:srgbClr val="404040"/>
                </a:solidFill>
                <a:cs typeface="Times New Roman" panose="02020603050405020304" pitchFamily="18" charset="0"/>
              </a:rPr>
              <a:t> , 则直接存入 栈</a:t>
            </a:r>
            <a:r>
              <a:rPr lang="zh-CN" altLang="en-US" sz="2000">
                <a:solidFill>
                  <a:srgbClr val="404040"/>
                </a:solidFill>
                <a:cs typeface="Times New Roman" panose="02020603050405020304" pitchFamily="18" charset="0"/>
              </a:rPr>
              <a:t>中</a:t>
            </a:r>
            <a:r>
              <a:rPr lang="zh-CN" altLang="zh-CN" sz="2000">
                <a:solidFill>
                  <a:srgbClr val="404040"/>
                </a:solidFill>
                <a:cs typeface="Times New Roman" panose="02020603050405020304" pitchFamily="18" charset="0"/>
              </a:rPr>
              <a:t>。</a:t>
            </a:r>
            <a:br>
              <a:rPr lang="zh-CN" altLang="zh-CN" sz="2000">
                <a:solidFill>
                  <a:srgbClr val="404040"/>
                </a:solidFill>
                <a:cs typeface="Times New Roman" panose="02020603050405020304" pitchFamily="18" charset="0"/>
              </a:rPr>
            </a:br>
            <a:r>
              <a:rPr lang="en-US" altLang="zh-CN" sz="2000">
                <a:solidFill>
                  <a:srgbClr val="404040"/>
                </a:solidFill>
                <a:cs typeface="Times New Roman" panose="02020603050405020304" pitchFamily="18" charset="0"/>
              </a:rPr>
              <a:t>      </a:t>
            </a:r>
            <a:r>
              <a:rPr lang="zh-CN" altLang="zh-CN" sz="2000">
                <a:solidFill>
                  <a:srgbClr val="404040"/>
                </a:solidFill>
                <a:cs typeface="Times New Roman" panose="02020603050405020304" pitchFamily="18" charset="0"/>
              </a:rPr>
              <a:t>（2）该运算符是右括号 </a:t>
            </a:r>
            <a:r>
              <a:rPr lang="zh-CN" altLang="zh-CN" sz="2000">
                <a:solidFill>
                  <a:srgbClr val="404040"/>
                </a:solidFill>
                <a:latin typeface="Arial Unicode MS" panose="020B0604020202020204" pitchFamily="34" charset="-122"/>
                <a:cs typeface="Times New Roman" panose="02020603050405020304" pitchFamily="18" charset="0"/>
              </a:rPr>
              <a:t>)</a:t>
            </a:r>
            <a:r>
              <a:rPr lang="zh-CN" altLang="zh-CN" sz="2000">
                <a:solidFill>
                  <a:srgbClr val="404040"/>
                </a:solidFill>
                <a:cs typeface="Times New Roman" panose="02020603050405020304" pitchFamily="18" charset="0"/>
              </a:rPr>
              <a:t>，则将 栈中 </a:t>
            </a:r>
            <a:r>
              <a:rPr lang="zh-CN" altLang="zh-CN" sz="2000">
                <a:solidFill>
                  <a:srgbClr val="404040"/>
                </a:solidFill>
                <a:latin typeface="Arial Unicode MS" panose="020B0604020202020204" pitchFamily="34" charset="-122"/>
                <a:cs typeface="Times New Roman" panose="02020603050405020304" pitchFamily="18" charset="0"/>
              </a:rPr>
              <a:t>(</a:t>
            </a:r>
            <a:r>
              <a:rPr lang="zh-CN" altLang="zh-CN" sz="2000">
                <a:solidFill>
                  <a:srgbClr val="404040"/>
                </a:solidFill>
                <a:cs typeface="Times New Roman" panose="02020603050405020304" pitchFamily="18" charset="0"/>
              </a:rPr>
              <a:t> 前的所有运算符出栈，</a:t>
            </a:r>
            <a:r>
              <a:rPr lang="zh-CN" altLang="en-US" sz="2000">
                <a:solidFill>
                  <a:srgbClr val="404040"/>
                </a:solidFill>
                <a:cs typeface="Times New Roman" panose="02020603050405020304" pitchFamily="18" charset="0"/>
              </a:rPr>
              <a:t>输出。</a:t>
            </a:r>
            <a:br>
              <a:rPr lang="zh-CN" altLang="zh-CN" sz="2000">
                <a:solidFill>
                  <a:srgbClr val="404040"/>
                </a:solidFill>
                <a:cs typeface="Times New Roman" panose="02020603050405020304" pitchFamily="18" charset="0"/>
              </a:rPr>
            </a:br>
            <a:r>
              <a:rPr lang="en-US" altLang="zh-CN" sz="2000">
                <a:solidFill>
                  <a:srgbClr val="404040"/>
                </a:solidFill>
                <a:cs typeface="Times New Roman" panose="02020603050405020304" pitchFamily="18" charset="0"/>
              </a:rPr>
              <a:t>      </a:t>
            </a:r>
            <a:r>
              <a:rPr lang="zh-CN" altLang="zh-CN" sz="2000">
                <a:solidFill>
                  <a:srgbClr val="404040"/>
                </a:solidFill>
                <a:cs typeface="Times New Roman" panose="02020603050405020304" pitchFamily="18" charset="0"/>
              </a:rPr>
              <a:t>（3）若该运算符为非括号，则将该运算符和 栈顶运算符作比较：若高于栈顶运算符，则直接存入 栈</a:t>
            </a:r>
            <a:r>
              <a:rPr lang="zh-CN" altLang="en-US" sz="2000">
                <a:solidFill>
                  <a:srgbClr val="404040"/>
                </a:solidFill>
                <a:cs typeface="Times New Roman" panose="02020603050405020304" pitchFamily="18" charset="0"/>
              </a:rPr>
              <a:t>中</a:t>
            </a:r>
            <a:r>
              <a:rPr lang="zh-CN" altLang="zh-CN" sz="2000">
                <a:solidFill>
                  <a:srgbClr val="404040"/>
                </a:solidFill>
                <a:cs typeface="Times New Roman" panose="02020603050405020304" pitchFamily="18" charset="0"/>
              </a:rPr>
              <a:t>，否则将栈顶运算符出栈（从栈中弹出元素直到遇到发现更低优先级的元素(或者栈为空)为止），</a:t>
            </a:r>
            <a:r>
              <a:rPr lang="zh-CN" altLang="en-US" sz="2000">
                <a:solidFill>
                  <a:srgbClr val="404040"/>
                </a:solidFill>
                <a:cs typeface="Times New Roman" panose="02020603050405020304" pitchFamily="18" charset="0"/>
              </a:rPr>
              <a:t>输出</a:t>
            </a:r>
            <a:r>
              <a:rPr lang="zh-CN" altLang="zh-CN" sz="2000">
                <a:solidFill>
                  <a:srgbClr val="404040"/>
                </a:solidFill>
                <a:cs typeface="Times New Roman" panose="02020603050405020304" pitchFamily="18" charset="0"/>
              </a:rPr>
              <a:t>。</a:t>
            </a:r>
            <a:br>
              <a:rPr lang="zh-CN" altLang="zh-CN" sz="2000">
                <a:solidFill>
                  <a:srgbClr val="404040"/>
                </a:solidFill>
                <a:cs typeface="Times New Roman" panose="02020603050405020304" pitchFamily="18" charset="0"/>
              </a:rPr>
            </a:br>
            <a:r>
              <a:rPr lang="en-US" altLang="zh-CN" sz="2000">
                <a:solidFill>
                  <a:srgbClr val="404040"/>
                </a:solidFill>
                <a:cs typeface="Times New Roman" panose="02020603050405020304" pitchFamily="18" charset="0"/>
              </a:rPr>
              <a:t>     </a:t>
            </a:r>
            <a:r>
              <a:rPr lang="zh-CN" altLang="zh-CN" sz="2000">
                <a:solidFill>
                  <a:srgbClr val="404040"/>
                </a:solidFill>
                <a:cs typeface="Times New Roman" panose="02020603050405020304" pitchFamily="18" charset="0"/>
              </a:rPr>
              <a:t>（4）当扫描完后，栈中还有运算符时，则将所有运算符出栈，</a:t>
            </a:r>
            <a:r>
              <a:rPr lang="zh-CN" altLang="en-US" sz="2000">
                <a:solidFill>
                  <a:srgbClr val="404040"/>
                </a:solidFill>
                <a:cs typeface="Times New Roman" panose="02020603050405020304" pitchFamily="18" charset="0"/>
              </a:rPr>
              <a:t>输出。</a:t>
            </a:r>
            <a:endParaRPr lang="zh-CN" altLang="zh-CN" sz="2000">
              <a:solidFill>
                <a:srgbClr val="404040"/>
              </a:solidFill>
              <a:cs typeface="Times New Roman" panose="02020603050405020304" pitchFamily="18" charset="0"/>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496944" cy="5328592"/>
          </a:xfrm>
        </p:spPr>
        <p:txBody>
          <a:bodyPr>
            <a:normAutofit/>
          </a:bodyPr>
          <a:lstStyle/>
          <a:p>
            <a:pPr algn="l"/>
            <a:r>
              <a:rPr lang="en-US" altLang="zh-CN" sz="4000" b="1" dirty="0">
                <a:solidFill>
                  <a:schemeClr val="tx1"/>
                </a:solidFill>
              </a:rPr>
              <a:t>1.</a:t>
            </a:r>
            <a:r>
              <a:rPr lang="zh-CN" altLang="zh-CN" sz="4000" b="1" dirty="0">
                <a:solidFill>
                  <a:schemeClr val="tx1"/>
                </a:solidFill>
              </a:rPr>
              <a:t>具有</a:t>
            </a:r>
            <a:r>
              <a:rPr lang="en-US" altLang="zh-CN" sz="4000" b="1" dirty="0">
                <a:solidFill>
                  <a:schemeClr val="tx1"/>
                </a:solidFill>
              </a:rPr>
              <a:t>33</a:t>
            </a:r>
            <a:r>
              <a:rPr lang="zh-CN" altLang="zh-CN" sz="4000" b="1" dirty="0">
                <a:solidFill>
                  <a:schemeClr val="tx1"/>
                </a:solidFill>
              </a:rPr>
              <a:t>个结点的完全二叉树高度为</a:t>
            </a:r>
            <a:r>
              <a:rPr lang="en-US" altLang="zh-CN" sz="4000" b="1" dirty="0">
                <a:solidFill>
                  <a:schemeClr val="tx1"/>
                </a:solidFill>
              </a:rPr>
              <a:t>_____,</a:t>
            </a:r>
            <a:r>
              <a:rPr lang="zh-CN" altLang="zh-CN" sz="4000" b="1" dirty="0">
                <a:solidFill>
                  <a:schemeClr val="tx1"/>
                </a:solidFill>
              </a:rPr>
              <a:t>有</a:t>
            </a:r>
            <a:r>
              <a:rPr lang="en-US" altLang="zh-CN" sz="4000" b="1" dirty="0">
                <a:solidFill>
                  <a:schemeClr val="tx1"/>
                </a:solidFill>
              </a:rPr>
              <a:t>_____</a:t>
            </a:r>
            <a:r>
              <a:rPr lang="zh-CN" altLang="zh-CN" sz="4000" b="1" dirty="0">
                <a:solidFill>
                  <a:schemeClr val="tx1"/>
                </a:solidFill>
              </a:rPr>
              <a:t>个叶子结点，有</a:t>
            </a:r>
            <a:r>
              <a:rPr lang="en-US" altLang="zh-CN" sz="4000" b="1" dirty="0">
                <a:solidFill>
                  <a:schemeClr val="tx1"/>
                </a:solidFill>
              </a:rPr>
              <a:t>___</a:t>
            </a:r>
            <a:r>
              <a:rPr lang="zh-CN" altLang="zh-CN" sz="4000" b="1" dirty="0">
                <a:solidFill>
                  <a:schemeClr val="tx1"/>
                </a:solidFill>
              </a:rPr>
              <a:t>个度为</a:t>
            </a:r>
            <a:r>
              <a:rPr lang="en-US" altLang="zh-CN" sz="4000" b="1" dirty="0">
                <a:solidFill>
                  <a:schemeClr val="tx1"/>
                </a:solidFill>
              </a:rPr>
              <a:t>1 </a:t>
            </a:r>
            <a:r>
              <a:rPr lang="zh-CN" altLang="zh-CN" sz="4000" b="1" dirty="0">
                <a:solidFill>
                  <a:schemeClr val="tx1"/>
                </a:solidFill>
              </a:rPr>
              <a:t>的结点</a:t>
            </a:r>
            <a:r>
              <a:rPr lang="zh-CN" altLang="en-US" sz="4000" b="1" dirty="0">
                <a:solidFill>
                  <a:schemeClr val="tx1"/>
                </a:solidFill>
              </a:rPr>
              <a:t>。</a:t>
            </a:r>
            <a:endParaRPr lang="en-US" altLang="zh-CN" sz="4000" b="1" dirty="0">
              <a:solidFill>
                <a:schemeClr val="tx1"/>
              </a:solidFill>
            </a:endParaRPr>
          </a:p>
          <a:p>
            <a:pPr algn="l"/>
            <a:endParaRPr lang="en-US" altLang="zh-CN" sz="4000" b="1" dirty="0">
              <a:solidFill>
                <a:schemeClr val="tx1"/>
              </a:solidFill>
            </a:endParaRPr>
          </a:p>
          <a:p>
            <a:pPr algn="l"/>
            <a:r>
              <a:rPr lang="en-US" altLang="zh-CN" sz="4000" b="1" dirty="0">
                <a:solidFill>
                  <a:schemeClr val="tx1"/>
                </a:solidFill>
              </a:rPr>
              <a:t>2.</a:t>
            </a:r>
            <a:r>
              <a:rPr lang="zh-CN" altLang="zh-CN" sz="4000" b="1" dirty="0">
                <a:solidFill>
                  <a:schemeClr val="tx1"/>
                </a:solidFill>
              </a:rPr>
              <a:t>已知二叉树有</a:t>
            </a:r>
            <a:r>
              <a:rPr lang="en-US" altLang="zh-CN" sz="4000" b="1" dirty="0">
                <a:solidFill>
                  <a:schemeClr val="tx1"/>
                </a:solidFill>
              </a:rPr>
              <a:t>50</a:t>
            </a:r>
            <a:r>
              <a:rPr lang="zh-CN" altLang="zh-CN" sz="4000" b="1" dirty="0">
                <a:solidFill>
                  <a:schemeClr val="tx1"/>
                </a:solidFill>
              </a:rPr>
              <a:t>个叶子结点，有</a:t>
            </a:r>
            <a:r>
              <a:rPr lang="en-US" altLang="zh-CN" sz="4000" b="1" dirty="0">
                <a:solidFill>
                  <a:schemeClr val="tx1"/>
                </a:solidFill>
              </a:rPr>
              <a:t>30</a:t>
            </a:r>
            <a:r>
              <a:rPr lang="zh-CN" altLang="zh-CN" sz="4000" b="1" dirty="0">
                <a:solidFill>
                  <a:schemeClr val="tx1"/>
                </a:solidFill>
              </a:rPr>
              <a:t>个度为</a:t>
            </a:r>
            <a:r>
              <a:rPr lang="en-US" altLang="zh-CN" sz="4000" b="1" dirty="0">
                <a:solidFill>
                  <a:schemeClr val="tx1"/>
                </a:solidFill>
              </a:rPr>
              <a:t>1 </a:t>
            </a:r>
            <a:r>
              <a:rPr lang="zh-CN" altLang="zh-CN" sz="4000" b="1" dirty="0">
                <a:solidFill>
                  <a:schemeClr val="tx1"/>
                </a:solidFill>
              </a:rPr>
              <a:t>的结点，则该二叉树总的结点数是</a:t>
            </a:r>
            <a:r>
              <a:rPr lang="en-US" altLang="zh-CN" sz="4000" b="1" dirty="0">
                <a:solidFill>
                  <a:schemeClr val="tx1"/>
                </a:solidFill>
              </a:rPr>
              <a:t>______</a:t>
            </a:r>
            <a:r>
              <a:rPr lang="zh-CN" altLang="zh-CN" sz="4000" b="1" dirty="0">
                <a:solidFill>
                  <a:schemeClr val="tx1"/>
                </a:solidFill>
              </a:rPr>
              <a:t>。</a:t>
            </a:r>
            <a:endParaRPr lang="zh-CN" altLang="en-US" sz="4000" b="1" dirty="0">
              <a:solidFill>
                <a:schemeClr val="tx1"/>
              </a:solidFill>
            </a:endParaRPr>
          </a:p>
        </p:txBody>
      </p:sp>
      <p:sp>
        <p:nvSpPr>
          <p:cNvPr id="4" name="标题 3"/>
          <p:cNvSpPr>
            <a:spLocks noGrp="1"/>
          </p:cNvSpPr>
          <p:nvPr>
            <p:ph type="ctr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0"/>
            <a:ext cx="8136904" cy="6309320"/>
          </a:xfrm>
        </p:spPr>
        <p:txBody>
          <a:bodyPr>
            <a:normAutofit fontScale="92500"/>
          </a:bodyPr>
          <a:lstStyle/>
          <a:p>
            <a:pPr algn="l"/>
            <a:endParaRPr lang="en-US" altLang="zh-CN" b="1" dirty="0">
              <a:solidFill>
                <a:schemeClr val="tx1"/>
              </a:solidFill>
            </a:endParaRPr>
          </a:p>
          <a:p>
            <a:pPr algn="l"/>
            <a:r>
              <a:rPr lang="zh-CN" altLang="en-US" b="1" dirty="0">
                <a:solidFill>
                  <a:srgbClr val="C00000"/>
                </a:solidFill>
              </a:rPr>
              <a:t>二叉树：</a:t>
            </a:r>
            <a:r>
              <a:rPr lang="zh-CN" altLang="en-US" b="1" dirty="0">
                <a:solidFill>
                  <a:schemeClr val="tx1"/>
                </a:solidFill>
              </a:rPr>
              <a:t>若一棵有序树，树中任一结点的孩子都不能超过</a:t>
            </a:r>
            <a:r>
              <a:rPr lang="en-US" altLang="zh-CN" b="1" dirty="0">
                <a:solidFill>
                  <a:schemeClr val="tx1"/>
                </a:solidFill>
              </a:rPr>
              <a:t>2</a:t>
            </a:r>
            <a:r>
              <a:rPr lang="zh-CN" altLang="en-US" b="1" dirty="0">
                <a:solidFill>
                  <a:schemeClr val="tx1"/>
                </a:solidFill>
              </a:rPr>
              <a:t>个，则称</a:t>
            </a:r>
            <a:r>
              <a:rPr lang="en-US" altLang="zh-CN" b="1" dirty="0">
                <a:solidFill>
                  <a:schemeClr val="tx1"/>
                </a:solidFill>
              </a:rPr>
              <a:t>~</a:t>
            </a:r>
          </a:p>
          <a:p>
            <a:pPr algn="l"/>
            <a:endParaRPr lang="en-US" altLang="zh-CN" b="1" dirty="0">
              <a:solidFill>
                <a:schemeClr val="tx1"/>
              </a:solidFill>
            </a:endParaRPr>
          </a:p>
          <a:p>
            <a:pPr algn="l"/>
            <a:r>
              <a:rPr lang="zh-CN" altLang="en-US" b="1" dirty="0">
                <a:solidFill>
                  <a:srgbClr val="002060"/>
                </a:solidFill>
              </a:rPr>
              <a:t>满二叉树：</a:t>
            </a:r>
            <a:r>
              <a:rPr lang="zh-CN" altLang="zh-CN" b="1" dirty="0">
                <a:solidFill>
                  <a:schemeClr val="tx1"/>
                </a:solidFill>
              </a:rPr>
              <a:t>一棵深度为</a:t>
            </a:r>
            <a:r>
              <a:rPr lang="en-US" altLang="zh-CN" b="1" dirty="0">
                <a:solidFill>
                  <a:schemeClr val="tx1"/>
                </a:solidFill>
              </a:rPr>
              <a:t>k</a:t>
            </a:r>
            <a:r>
              <a:rPr lang="zh-CN" altLang="zh-CN" b="1" dirty="0">
                <a:solidFill>
                  <a:schemeClr val="tx1"/>
                </a:solidFill>
              </a:rPr>
              <a:t>的且有</a:t>
            </a:r>
            <a:r>
              <a:rPr lang="en-US" altLang="zh-CN" b="1" dirty="0">
                <a:solidFill>
                  <a:schemeClr val="tx1"/>
                </a:solidFill>
              </a:rPr>
              <a:t>2</a:t>
            </a:r>
            <a:r>
              <a:rPr lang="en-US" altLang="zh-CN" b="1" baseline="30000" dirty="0">
                <a:solidFill>
                  <a:schemeClr val="tx1"/>
                </a:solidFill>
              </a:rPr>
              <a:t>k+1</a:t>
            </a:r>
            <a:r>
              <a:rPr lang="zh-CN" altLang="zh-CN" b="1" dirty="0">
                <a:solidFill>
                  <a:schemeClr val="tx1"/>
                </a:solidFill>
              </a:rPr>
              <a:t>－</a:t>
            </a:r>
            <a:r>
              <a:rPr lang="en-US" altLang="zh-CN" b="1" dirty="0">
                <a:solidFill>
                  <a:schemeClr val="tx1"/>
                </a:solidFill>
              </a:rPr>
              <a:t>1</a:t>
            </a:r>
            <a:r>
              <a:rPr lang="zh-CN" altLang="zh-CN" b="1" dirty="0">
                <a:solidFill>
                  <a:schemeClr val="tx1"/>
                </a:solidFill>
              </a:rPr>
              <a:t>个结点的二叉树为满二叉树</a:t>
            </a:r>
            <a:endParaRPr lang="en-US" altLang="zh-CN" b="1" dirty="0">
              <a:solidFill>
                <a:schemeClr val="tx1"/>
              </a:solidFill>
            </a:endParaRPr>
          </a:p>
          <a:p>
            <a:pPr algn="l"/>
            <a:endParaRPr lang="en-US" altLang="zh-CN" b="1" dirty="0">
              <a:solidFill>
                <a:schemeClr val="tx1"/>
              </a:solidFill>
            </a:endParaRPr>
          </a:p>
          <a:p>
            <a:pPr algn="l"/>
            <a:r>
              <a:rPr lang="zh-CN" altLang="en-US" b="1" dirty="0">
                <a:solidFill>
                  <a:schemeClr val="accent6">
                    <a:lumMod val="50000"/>
                  </a:schemeClr>
                </a:solidFill>
              </a:rPr>
              <a:t>完全二叉树：</a:t>
            </a:r>
            <a:r>
              <a:rPr lang="zh-CN" altLang="en-US" b="1" dirty="0">
                <a:solidFill>
                  <a:schemeClr val="tx1"/>
                </a:solidFill>
              </a:rPr>
              <a:t>对</a:t>
            </a:r>
            <a:r>
              <a:rPr lang="zh-CN" altLang="zh-CN" b="1" dirty="0">
                <a:solidFill>
                  <a:schemeClr val="tx1"/>
                </a:solidFill>
                <a:ea typeface="宋体" pitchFamily="2" charset="-122"/>
              </a:rPr>
              <a:t>有</a:t>
            </a:r>
            <a:r>
              <a:rPr lang="en-US" altLang="zh-CN" b="1" dirty="0">
                <a:solidFill>
                  <a:schemeClr val="tx1"/>
                </a:solidFill>
                <a:ea typeface="宋体" pitchFamily="2" charset="-122"/>
              </a:rPr>
              <a:t>n</a:t>
            </a:r>
            <a:r>
              <a:rPr lang="zh-CN" altLang="zh-CN" b="1" dirty="0">
                <a:solidFill>
                  <a:schemeClr val="tx1"/>
                </a:solidFill>
                <a:ea typeface="宋体" pitchFamily="2" charset="-122"/>
              </a:rPr>
              <a:t>个结点的二叉树结点编号，如果编号</a:t>
            </a:r>
            <a:r>
              <a:rPr lang="zh-CN" altLang="en-US" b="1" dirty="0">
                <a:solidFill>
                  <a:schemeClr val="tx1"/>
                </a:solidFill>
                <a:ea typeface="宋体" pitchFamily="2" charset="-122"/>
              </a:rPr>
              <a:t>顺序</a:t>
            </a:r>
            <a:r>
              <a:rPr lang="zh-CN" altLang="zh-CN" b="1" dirty="0">
                <a:solidFill>
                  <a:schemeClr val="tx1"/>
                </a:solidFill>
                <a:ea typeface="宋体" pitchFamily="2" charset="-122"/>
              </a:rPr>
              <a:t>和深度为</a:t>
            </a:r>
            <a:r>
              <a:rPr lang="en-US" altLang="zh-CN" b="1" dirty="0">
                <a:solidFill>
                  <a:schemeClr val="tx1"/>
                </a:solidFill>
                <a:ea typeface="宋体" pitchFamily="2" charset="-122"/>
              </a:rPr>
              <a:t>k</a:t>
            </a:r>
            <a:r>
              <a:rPr lang="zh-CN" altLang="zh-CN" b="1" dirty="0">
                <a:solidFill>
                  <a:schemeClr val="tx1"/>
                </a:solidFill>
                <a:ea typeface="宋体" pitchFamily="2" charset="-122"/>
              </a:rPr>
              <a:t>的满二叉树</a:t>
            </a:r>
            <a:r>
              <a:rPr lang="zh-CN" altLang="en-US" b="1" dirty="0">
                <a:solidFill>
                  <a:schemeClr val="tx1"/>
                </a:solidFill>
                <a:ea typeface="宋体" pitchFamily="2" charset="-122"/>
              </a:rPr>
              <a:t>的前</a:t>
            </a:r>
            <a:r>
              <a:rPr lang="en-US" altLang="zh-CN" b="1" dirty="0">
                <a:solidFill>
                  <a:schemeClr val="tx1"/>
                </a:solidFill>
                <a:ea typeface="宋体" pitchFamily="2" charset="-122"/>
              </a:rPr>
              <a:t>n</a:t>
            </a:r>
            <a:r>
              <a:rPr lang="zh-CN" altLang="en-US" b="1" dirty="0">
                <a:solidFill>
                  <a:schemeClr val="tx1"/>
                </a:solidFill>
                <a:ea typeface="宋体" pitchFamily="2" charset="-122"/>
              </a:rPr>
              <a:t>个结点编号相同</a:t>
            </a:r>
            <a:r>
              <a:rPr lang="zh-CN" altLang="zh-CN" b="1" dirty="0">
                <a:solidFill>
                  <a:schemeClr val="tx1"/>
                </a:solidFill>
                <a:ea typeface="宋体" pitchFamily="2" charset="-122"/>
              </a:rPr>
              <a:t>，则该二叉树是完全二叉树。</a:t>
            </a:r>
            <a:endParaRPr lang="en-US" altLang="zh-CN" b="1" dirty="0">
              <a:solidFill>
                <a:schemeClr val="tx1"/>
              </a:solidFill>
              <a:ea typeface="宋体" pitchFamily="2" charset="-122"/>
            </a:endParaRPr>
          </a:p>
          <a:p>
            <a:pPr algn="l"/>
            <a:endParaRPr lang="en-US" altLang="zh-CN" b="1" dirty="0">
              <a:solidFill>
                <a:schemeClr val="tx1"/>
              </a:solidFill>
              <a:ea typeface="宋体" pitchFamily="2" charset="-122"/>
            </a:endParaRPr>
          </a:p>
          <a:p>
            <a:pPr algn="l"/>
            <a:r>
              <a:rPr lang="zh-CN" altLang="en-US" b="1" dirty="0">
                <a:solidFill>
                  <a:schemeClr val="accent6">
                    <a:lumMod val="50000"/>
                  </a:schemeClr>
                </a:solidFill>
              </a:rPr>
              <a:t>扩充二叉树</a:t>
            </a:r>
            <a:endParaRPr lang="zh-CN" altLang="zh-CN" b="1" dirty="0">
              <a:solidFill>
                <a:schemeClr val="accent6">
                  <a:lumMod val="50000"/>
                </a:schemeClr>
              </a:solidFill>
            </a:endParaRPr>
          </a:p>
          <a:p>
            <a:pPr algn="l"/>
            <a:endParaRPr lang="zh-CN" altLang="en-US" b="1"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35A1C61F-5EBF-4215-AE21-BC3AFEC20351}"/>
                  </a:ext>
                </a:extLst>
              </p14:cNvPr>
              <p14:cNvContentPartPr/>
              <p14:nvPr/>
            </p14:nvContentPartPr>
            <p14:xfrm>
              <a:off x="7760520" y="1150200"/>
              <a:ext cx="562680" cy="822240"/>
            </p14:xfrm>
          </p:contentPart>
        </mc:Choice>
        <mc:Fallback xmlns="">
          <p:pic>
            <p:nvPicPr>
              <p:cNvPr id="2" name="墨迹 1">
                <a:extLst>
                  <a:ext uri="{FF2B5EF4-FFF2-40B4-BE49-F238E27FC236}">
                    <a16:creationId xmlns:a16="http://schemas.microsoft.com/office/drawing/2014/main" id="{35A1C61F-5EBF-4215-AE21-BC3AFEC20351}"/>
                  </a:ext>
                </a:extLst>
              </p:cNvPr>
              <p:cNvPicPr/>
              <p:nvPr/>
            </p:nvPicPr>
            <p:blipFill>
              <a:blip r:embed="rId3"/>
              <a:stretch>
                <a:fillRect/>
              </a:stretch>
            </p:blipFill>
            <p:spPr>
              <a:xfrm>
                <a:off x="7751160" y="1140840"/>
                <a:ext cx="581400" cy="840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checkerboard(across)">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heckerboard(across)">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checkerboard(across)">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496944" cy="5328592"/>
          </a:xfrm>
        </p:spPr>
        <p:txBody>
          <a:bodyPr>
            <a:normAutofit/>
          </a:bodyPr>
          <a:lstStyle/>
          <a:p>
            <a:pPr algn="l"/>
            <a:r>
              <a:rPr lang="en-US" altLang="zh-CN" sz="4000" b="1" dirty="0">
                <a:solidFill>
                  <a:schemeClr val="tx1"/>
                </a:solidFill>
              </a:rPr>
              <a:t>3.</a:t>
            </a:r>
            <a:r>
              <a:rPr lang="zh-CN" altLang="zh-CN" sz="4000" b="1" dirty="0">
                <a:solidFill>
                  <a:schemeClr val="tx1"/>
                </a:solidFill>
              </a:rPr>
              <a:t>已知一棵满二叉树有</a:t>
            </a:r>
            <a:r>
              <a:rPr lang="en-US" altLang="zh-CN" sz="4000" b="1" dirty="0">
                <a:solidFill>
                  <a:schemeClr val="tx1"/>
                </a:solidFill>
              </a:rPr>
              <a:t>16</a:t>
            </a:r>
            <a:r>
              <a:rPr lang="zh-CN" altLang="zh-CN" sz="4000" b="1" dirty="0">
                <a:solidFill>
                  <a:schemeClr val="tx1"/>
                </a:solidFill>
              </a:rPr>
              <a:t>个叶子结点，则该满二叉树的结点个数是</a:t>
            </a:r>
            <a:r>
              <a:rPr lang="en-US" altLang="zh-CN" sz="4000" b="1" dirty="0">
                <a:solidFill>
                  <a:schemeClr val="tx1"/>
                </a:solidFill>
              </a:rPr>
              <a:t>______</a:t>
            </a:r>
            <a:r>
              <a:rPr lang="zh-CN" altLang="zh-CN" sz="4000" dirty="0"/>
              <a:t>。</a:t>
            </a:r>
            <a:endParaRPr lang="en-US" altLang="zh-CN" sz="4000" b="1" dirty="0">
              <a:solidFill>
                <a:schemeClr val="tx1"/>
              </a:solidFill>
            </a:endParaRPr>
          </a:p>
          <a:p>
            <a:pPr algn="l"/>
            <a:endParaRPr lang="en-US" altLang="zh-CN" sz="4000" b="1" dirty="0">
              <a:solidFill>
                <a:schemeClr val="tx1"/>
              </a:solidFill>
            </a:endParaRPr>
          </a:p>
          <a:p>
            <a:pPr algn="l"/>
            <a:r>
              <a:rPr lang="en-US" altLang="zh-CN" sz="4000" b="1" dirty="0">
                <a:solidFill>
                  <a:schemeClr val="tx1"/>
                </a:solidFill>
              </a:rPr>
              <a:t>4.</a:t>
            </a:r>
            <a:r>
              <a:rPr lang="zh-CN" altLang="zh-CN" sz="4000" b="1" dirty="0">
                <a:solidFill>
                  <a:schemeClr val="tx1"/>
                </a:solidFill>
              </a:rPr>
              <a:t>一棵完全二叉树的最大结点编号是</a:t>
            </a:r>
            <a:r>
              <a:rPr lang="en-US" altLang="zh-CN" sz="4000" b="1" dirty="0">
                <a:solidFill>
                  <a:schemeClr val="tx1"/>
                </a:solidFill>
              </a:rPr>
              <a:t>99</a:t>
            </a:r>
            <a:r>
              <a:rPr lang="zh-CN" altLang="zh-CN" sz="4000" b="1" dirty="0">
                <a:solidFill>
                  <a:schemeClr val="tx1"/>
                </a:solidFill>
              </a:rPr>
              <a:t>（从</a:t>
            </a:r>
            <a:r>
              <a:rPr lang="en-US" altLang="zh-CN" sz="4000" b="1" dirty="0">
                <a:solidFill>
                  <a:schemeClr val="tx1"/>
                </a:solidFill>
              </a:rPr>
              <a:t>0</a:t>
            </a:r>
            <a:r>
              <a:rPr lang="zh-CN" altLang="zh-CN" sz="4000" b="1" dirty="0">
                <a:solidFill>
                  <a:schemeClr val="tx1"/>
                </a:solidFill>
              </a:rPr>
              <a:t>开始编号），则度为</a:t>
            </a:r>
            <a:r>
              <a:rPr lang="en-US" altLang="zh-CN" sz="4000" b="1" dirty="0">
                <a:solidFill>
                  <a:schemeClr val="tx1"/>
                </a:solidFill>
              </a:rPr>
              <a:t>0</a:t>
            </a:r>
            <a:r>
              <a:rPr lang="zh-CN" altLang="zh-CN" sz="4000" b="1" dirty="0">
                <a:solidFill>
                  <a:schemeClr val="tx1"/>
                </a:solidFill>
              </a:rPr>
              <a:t>，</a:t>
            </a:r>
            <a:r>
              <a:rPr lang="en-US" altLang="zh-CN" sz="4000" b="1" dirty="0">
                <a:solidFill>
                  <a:schemeClr val="tx1"/>
                </a:solidFill>
              </a:rPr>
              <a:t>1,2</a:t>
            </a:r>
            <a:r>
              <a:rPr lang="zh-CN" altLang="zh-CN" sz="4000" b="1" dirty="0">
                <a:solidFill>
                  <a:schemeClr val="tx1"/>
                </a:solidFill>
              </a:rPr>
              <a:t>的结点分别是多少？</a:t>
            </a:r>
            <a:endParaRPr lang="zh-CN" altLang="en-US" sz="4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496944" cy="5328592"/>
          </a:xfrm>
        </p:spPr>
        <p:txBody>
          <a:bodyPr>
            <a:normAutofit/>
          </a:bodyPr>
          <a:lstStyle/>
          <a:p>
            <a:pPr algn="l"/>
            <a:r>
              <a:rPr lang="en-US" altLang="zh-CN" sz="4000" b="1" dirty="0">
                <a:solidFill>
                  <a:schemeClr val="tx1"/>
                </a:solidFill>
              </a:rPr>
              <a:t>5.</a:t>
            </a:r>
            <a:r>
              <a:rPr lang="zh-CN" altLang="zh-CN" sz="4000" b="1" dirty="0">
                <a:solidFill>
                  <a:schemeClr val="tx1"/>
                </a:solidFill>
              </a:rPr>
              <a:t>一棵度为</a:t>
            </a:r>
            <a:r>
              <a:rPr lang="en-US" altLang="zh-CN" sz="4000" b="1" dirty="0">
                <a:solidFill>
                  <a:schemeClr val="tx1"/>
                </a:solidFill>
              </a:rPr>
              <a:t>4</a:t>
            </a:r>
            <a:r>
              <a:rPr lang="zh-CN" altLang="zh-CN" sz="4000" b="1" dirty="0">
                <a:solidFill>
                  <a:schemeClr val="tx1"/>
                </a:solidFill>
              </a:rPr>
              <a:t>的树中，有</a:t>
            </a:r>
            <a:r>
              <a:rPr lang="en-US" altLang="zh-CN" sz="4000" b="1" dirty="0">
                <a:solidFill>
                  <a:schemeClr val="tx1"/>
                </a:solidFill>
              </a:rPr>
              <a:t>20</a:t>
            </a:r>
            <a:r>
              <a:rPr lang="zh-CN" altLang="zh-CN" sz="4000" b="1" dirty="0">
                <a:solidFill>
                  <a:schemeClr val="tx1"/>
                </a:solidFill>
              </a:rPr>
              <a:t>个度为</a:t>
            </a:r>
            <a:r>
              <a:rPr lang="en-US" altLang="zh-CN" sz="4000" b="1" dirty="0">
                <a:solidFill>
                  <a:schemeClr val="tx1"/>
                </a:solidFill>
              </a:rPr>
              <a:t>4</a:t>
            </a:r>
            <a:r>
              <a:rPr lang="zh-CN" altLang="zh-CN" sz="4000" b="1" dirty="0">
                <a:solidFill>
                  <a:schemeClr val="tx1"/>
                </a:solidFill>
              </a:rPr>
              <a:t>的结点，</a:t>
            </a:r>
            <a:r>
              <a:rPr lang="en-US" altLang="zh-CN" sz="4000" b="1" dirty="0">
                <a:solidFill>
                  <a:schemeClr val="tx1"/>
                </a:solidFill>
              </a:rPr>
              <a:t>10</a:t>
            </a:r>
            <a:r>
              <a:rPr lang="zh-CN" altLang="zh-CN" sz="4000" b="1" dirty="0">
                <a:solidFill>
                  <a:schemeClr val="tx1"/>
                </a:solidFill>
              </a:rPr>
              <a:t>个度为</a:t>
            </a:r>
            <a:r>
              <a:rPr lang="en-US" altLang="zh-CN" sz="4000" b="1" dirty="0">
                <a:solidFill>
                  <a:schemeClr val="tx1"/>
                </a:solidFill>
              </a:rPr>
              <a:t>3</a:t>
            </a:r>
            <a:r>
              <a:rPr lang="zh-CN" altLang="zh-CN" sz="4000" b="1" dirty="0">
                <a:solidFill>
                  <a:schemeClr val="tx1"/>
                </a:solidFill>
              </a:rPr>
              <a:t>的结点，</a:t>
            </a:r>
            <a:r>
              <a:rPr lang="en-US" altLang="zh-CN" sz="4000" b="1" dirty="0">
                <a:solidFill>
                  <a:schemeClr val="tx1"/>
                </a:solidFill>
              </a:rPr>
              <a:t>1</a:t>
            </a:r>
            <a:r>
              <a:rPr lang="zh-CN" altLang="zh-CN" sz="4000" b="1" dirty="0">
                <a:solidFill>
                  <a:schemeClr val="tx1"/>
                </a:solidFill>
              </a:rPr>
              <a:t>个度为</a:t>
            </a:r>
            <a:r>
              <a:rPr lang="en-US" altLang="zh-CN" sz="4000" b="1" dirty="0">
                <a:solidFill>
                  <a:schemeClr val="tx1"/>
                </a:solidFill>
              </a:rPr>
              <a:t>2</a:t>
            </a:r>
            <a:r>
              <a:rPr lang="zh-CN" altLang="zh-CN" sz="4000" b="1" dirty="0">
                <a:solidFill>
                  <a:schemeClr val="tx1"/>
                </a:solidFill>
              </a:rPr>
              <a:t>的结点，</a:t>
            </a:r>
            <a:r>
              <a:rPr lang="en-US" altLang="zh-CN" sz="4000" b="1" dirty="0">
                <a:solidFill>
                  <a:schemeClr val="tx1"/>
                </a:solidFill>
              </a:rPr>
              <a:t>10</a:t>
            </a:r>
            <a:r>
              <a:rPr lang="zh-CN" altLang="zh-CN" sz="4000" b="1" dirty="0">
                <a:solidFill>
                  <a:schemeClr val="tx1"/>
                </a:solidFill>
              </a:rPr>
              <a:t>个度为</a:t>
            </a:r>
            <a:r>
              <a:rPr lang="en-US" altLang="zh-CN" sz="4000" b="1" dirty="0">
                <a:solidFill>
                  <a:schemeClr val="tx1"/>
                </a:solidFill>
              </a:rPr>
              <a:t>1</a:t>
            </a:r>
            <a:r>
              <a:rPr lang="zh-CN" altLang="zh-CN" sz="4000" b="1" dirty="0">
                <a:solidFill>
                  <a:schemeClr val="tx1"/>
                </a:solidFill>
              </a:rPr>
              <a:t>的结点，则叶子数为多少？ </a:t>
            </a:r>
            <a:r>
              <a:rPr lang="zh-CN" altLang="zh-CN" sz="4000" dirty="0"/>
              <a:t>。</a:t>
            </a:r>
            <a:endParaRPr lang="en-US" altLang="zh-CN" sz="4000" b="1" dirty="0">
              <a:solidFill>
                <a:schemeClr val="tx1"/>
              </a:solidFill>
            </a:endParaRPr>
          </a:p>
          <a:p>
            <a:pPr algn="l"/>
            <a:endParaRPr lang="en-US" altLang="zh-CN" sz="4000" b="1"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496944" cy="5328592"/>
          </a:xfrm>
        </p:spPr>
        <p:txBody>
          <a:bodyPr>
            <a:normAutofit/>
          </a:bodyPr>
          <a:lstStyle/>
          <a:p>
            <a:pPr algn="l"/>
            <a:r>
              <a:rPr lang="en-US" altLang="zh-CN" sz="4000" b="1" dirty="0">
                <a:solidFill>
                  <a:schemeClr val="tx1"/>
                </a:solidFill>
              </a:rPr>
              <a:t>6.</a:t>
            </a:r>
            <a:r>
              <a:rPr lang="zh-CN" altLang="zh-CN" sz="4000" b="1" dirty="0">
                <a:solidFill>
                  <a:schemeClr val="tx1"/>
                </a:solidFill>
              </a:rPr>
              <a:t>将森林转换成相应二叉树，若在</a:t>
            </a:r>
            <a:r>
              <a:rPr lang="zh-CN" altLang="en-US" sz="4000" b="1" dirty="0">
                <a:solidFill>
                  <a:schemeClr val="tx1"/>
                </a:solidFill>
              </a:rPr>
              <a:t>相应</a:t>
            </a:r>
            <a:r>
              <a:rPr lang="zh-CN" altLang="zh-CN" sz="4000" b="1" dirty="0">
                <a:solidFill>
                  <a:schemeClr val="tx1"/>
                </a:solidFill>
              </a:rPr>
              <a:t>二叉树中，结点</a:t>
            </a:r>
            <a:r>
              <a:rPr lang="en-US" altLang="zh-CN" sz="4000" b="1" dirty="0">
                <a:solidFill>
                  <a:schemeClr val="tx1"/>
                </a:solidFill>
              </a:rPr>
              <a:t>U </a:t>
            </a:r>
            <a:r>
              <a:rPr lang="zh-CN" altLang="zh-CN" sz="4000" b="1" dirty="0">
                <a:solidFill>
                  <a:schemeClr val="tx1"/>
                </a:solidFill>
              </a:rPr>
              <a:t>是结点</a:t>
            </a:r>
            <a:r>
              <a:rPr lang="en-US" altLang="zh-CN" sz="4000" b="1" dirty="0">
                <a:solidFill>
                  <a:schemeClr val="tx1"/>
                </a:solidFill>
              </a:rPr>
              <a:t> V</a:t>
            </a:r>
            <a:r>
              <a:rPr lang="zh-CN" altLang="zh-CN" sz="4000" b="1" dirty="0">
                <a:solidFill>
                  <a:schemeClr val="tx1"/>
                </a:solidFill>
              </a:rPr>
              <a:t>的双亲结点的双亲结点，则在原森林中，</a:t>
            </a:r>
            <a:r>
              <a:rPr lang="en-US" altLang="zh-CN" sz="4000" b="1" dirty="0">
                <a:solidFill>
                  <a:schemeClr val="tx1"/>
                </a:solidFill>
              </a:rPr>
              <a:t> U </a:t>
            </a:r>
            <a:r>
              <a:rPr lang="zh-CN" altLang="zh-CN" sz="4000" b="1" dirty="0">
                <a:solidFill>
                  <a:schemeClr val="tx1"/>
                </a:solidFill>
              </a:rPr>
              <a:t>和</a:t>
            </a:r>
            <a:r>
              <a:rPr lang="en-US" altLang="zh-CN" sz="4000" b="1" dirty="0">
                <a:solidFill>
                  <a:schemeClr val="tx1"/>
                </a:solidFill>
              </a:rPr>
              <a:t> V </a:t>
            </a:r>
            <a:r>
              <a:rPr lang="zh-CN" altLang="zh-CN" sz="4000" b="1" dirty="0">
                <a:solidFill>
                  <a:schemeClr val="tx1"/>
                </a:solidFill>
              </a:rPr>
              <a:t>可能具有的关系是什么？</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496944" cy="5328592"/>
          </a:xfrm>
        </p:spPr>
        <p:txBody>
          <a:bodyPr>
            <a:normAutofit/>
          </a:bodyPr>
          <a:lstStyle/>
          <a:p>
            <a:pPr algn="l"/>
            <a:r>
              <a:rPr lang="en-US" altLang="zh-CN" sz="4000" b="1" dirty="0">
                <a:solidFill>
                  <a:schemeClr val="tx1"/>
                </a:solidFill>
              </a:rPr>
              <a:t>7.</a:t>
            </a:r>
            <a:r>
              <a:rPr lang="zh-CN" altLang="zh-CN" sz="4000" b="1" dirty="0">
                <a:solidFill>
                  <a:schemeClr val="tx1"/>
                </a:solidFill>
              </a:rPr>
              <a:t>设森林中有三棵树，三棵树的结点个数分别是</a:t>
            </a:r>
            <a:r>
              <a:rPr lang="en-US" altLang="zh-CN" sz="4000" b="1" dirty="0">
                <a:solidFill>
                  <a:schemeClr val="tx1"/>
                </a:solidFill>
              </a:rPr>
              <a:t>m1 , m2 , m3</a:t>
            </a:r>
            <a:r>
              <a:rPr lang="zh-CN" altLang="zh-CN" sz="4000" b="1" dirty="0">
                <a:solidFill>
                  <a:schemeClr val="tx1"/>
                </a:solidFill>
              </a:rPr>
              <a:t>个，那么由该森林转换成二叉树（从</a:t>
            </a:r>
            <a:r>
              <a:rPr lang="en-US" altLang="zh-CN" sz="4000" b="1" dirty="0">
                <a:solidFill>
                  <a:schemeClr val="tx1"/>
                </a:solidFill>
              </a:rPr>
              <a:t>m1</a:t>
            </a:r>
            <a:r>
              <a:rPr lang="zh-CN" altLang="zh-CN" sz="4000" b="1" dirty="0">
                <a:solidFill>
                  <a:schemeClr val="tx1"/>
                </a:solidFill>
              </a:rPr>
              <a:t>的那棵树开始转换），则根的右子树上的结点个数是多少？</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496944" cy="2160240"/>
          </a:xfrm>
        </p:spPr>
        <p:txBody>
          <a:bodyPr>
            <a:normAutofit/>
          </a:bodyPr>
          <a:lstStyle/>
          <a:p>
            <a:pPr algn="l"/>
            <a:r>
              <a:rPr lang="zh-CN" altLang="zh-CN" sz="4000" b="1" dirty="0">
                <a:solidFill>
                  <a:schemeClr val="tx1"/>
                </a:solidFill>
              </a:rPr>
              <a:t>设字符</a:t>
            </a:r>
            <a:r>
              <a:rPr lang="en-US" altLang="zh-CN" sz="4000" b="1" dirty="0">
                <a:solidFill>
                  <a:schemeClr val="tx1"/>
                </a:solidFill>
              </a:rPr>
              <a:t>a b </a:t>
            </a:r>
            <a:r>
              <a:rPr lang="en-US" altLang="zh-CN" sz="4000" b="1" dirty="0" err="1">
                <a:solidFill>
                  <a:schemeClr val="tx1"/>
                </a:solidFill>
              </a:rPr>
              <a:t>cdef</a:t>
            </a:r>
            <a:r>
              <a:rPr lang="zh-CN" altLang="zh-CN" sz="4000" b="1" dirty="0">
                <a:solidFill>
                  <a:schemeClr val="tx1"/>
                </a:solidFill>
              </a:rPr>
              <a:t>的使用频度为</a:t>
            </a:r>
            <a:r>
              <a:rPr lang="en-US" altLang="zh-CN" sz="4000" b="1" dirty="0">
                <a:solidFill>
                  <a:schemeClr val="tx1"/>
                </a:solidFill>
              </a:rPr>
              <a:t>3,4,9,11,15,22</a:t>
            </a:r>
            <a:r>
              <a:rPr lang="zh-CN" altLang="zh-CN" sz="4000" b="1" dirty="0">
                <a:solidFill>
                  <a:schemeClr val="tx1"/>
                </a:solidFill>
              </a:rPr>
              <a:t>，请根据频度为字符构造哈夫曼编码，画出相应哈夫曼树</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496944" cy="2160240"/>
          </a:xfrm>
        </p:spPr>
        <p:txBody>
          <a:bodyPr>
            <a:normAutofit/>
          </a:bodyPr>
          <a:lstStyle/>
          <a:p>
            <a:pPr algn="l"/>
            <a:r>
              <a:rPr lang="zh-CN" altLang="zh-CN" b="1" dirty="0">
                <a:solidFill>
                  <a:schemeClr val="tx1"/>
                </a:solidFill>
              </a:rPr>
              <a:t>假设用于通信的电文仅有</a:t>
            </a:r>
            <a:r>
              <a:rPr lang="en-US" altLang="zh-CN" b="1" dirty="0">
                <a:solidFill>
                  <a:schemeClr val="tx1"/>
                </a:solidFill>
              </a:rPr>
              <a:t>8</a:t>
            </a:r>
            <a:r>
              <a:rPr lang="zh-CN" altLang="zh-CN" b="1" dirty="0">
                <a:solidFill>
                  <a:schemeClr val="tx1"/>
                </a:solidFill>
              </a:rPr>
              <a:t>种字符</a:t>
            </a:r>
            <a:r>
              <a:rPr lang="en-US" altLang="zh-CN" b="1" dirty="0">
                <a:solidFill>
                  <a:schemeClr val="tx1"/>
                </a:solidFill>
              </a:rPr>
              <a:t>{A,B,C,D,E,F,G,H}</a:t>
            </a:r>
            <a:r>
              <a:rPr lang="zh-CN" altLang="zh-CN" b="1" dirty="0">
                <a:solidFill>
                  <a:schemeClr val="tx1"/>
                </a:solidFill>
              </a:rPr>
              <a:t>出现，它们在电文中出现的频率分别为：</a:t>
            </a:r>
            <a:r>
              <a:rPr lang="en-US" altLang="zh-CN" b="1" dirty="0">
                <a:solidFill>
                  <a:schemeClr val="tx1"/>
                </a:solidFill>
              </a:rPr>
              <a:t>6 , 1, 2 ,4, 17 ,15, 21, 10</a:t>
            </a:r>
            <a:r>
              <a:rPr lang="zh-CN" altLang="zh-CN" b="1" dirty="0">
                <a:solidFill>
                  <a:schemeClr val="tx1"/>
                </a:solidFill>
              </a:rPr>
              <a:t>，试画出</a:t>
            </a:r>
            <a:r>
              <a:rPr lang="en-US" altLang="zh-CN" b="1" dirty="0" err="1">
                <a:solidFill>
                  <a:schemeClr val="tx1"/>
                </a:solidFill>
              </a:rPr>
              <a:t>huffman</a:t>
            </a:r>
            <a:r>
              <a:rPr lang="zh-CN" altLang="zh-CN" b="1" dirty="0">
                <a:solidFill>
                  <a:schemeClr val="tx1"/>
                </a:solidFill>
              </a:rPr>
              <a:t>树，并为该</a:t>
            </a:r>
            <a:r>
              <a:rPr lang="en-US" altLang="zh-CN" b="1" dirty="0">
                <a:solidFill>
                  <a:schemeClr val="tx1"/>
                </a:solidFill>
              </a:rPr>
              <a:t>8</a:t>
            </a:r>
            <a:r>
              <a:rPr lang="zh-CN" altLang="zh-CN" b="1" dirty="0">
                <a:solidFill>
                  <a:schemeClr val="tx1"/>
                </a:solidFill>
              </a:rPr>
              <a:t>种字符设计</a:t>
            </a:r>
            <a:r>
              <a:rPr lang="en-US" altLang="zh-CN" b="1" dirty="0" err="1">
                <a:solidFill>
                  <a:schemeClr val="tx1"/>
                </a:solidFill>
              </a:rPr>
              <a:t>huffman</a:t>
            </a:r>
            <a:r>
              <a:rPr lang="zh-CN" altLang="zh-CN" b="1" dirty="0">
                <a:solidFill>
                  <a:schemeClr val="tx1"/>
                </a:solidFill>
              </a:rPr>
              <a:t>编码。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496944" cy="4608512"/>
          </a:xfrm>
        </p:spPr>
        <p:txBody>
          <a:bodyPr>
            <a:noAutofit/>
          </a:bodyPr>
          <a:lstStyle/>
          <a:p>
            <a:pPr algn="l"/>
            <a:r>
              <a:rPr lang="zh-CN" altLang="zh-CN" b="1" dirty="0">
                <a:solidFill>
                  <a:schemeClr val="tx1"/>
                </a:solidFill>
              </a:rPr>
              <a:t>已知一棵二叉树的中序遍历得到的结点序列是：</a:t>
            </a:r>
            <a:r>
              <a:rPr lang="en-US" altLang="zh-CN" b="1" dirty="0">
                <a:solidFill>
                  <a:schemeClr val="tx1"/>
                </a:solidFill>
              </a:rPr>
              <a:t>BLEACXWDY,  </a:t>
            </a:r>
            <a:r>
              <a:rPr lang="zh-CN" altLang="zh-CN" b="1" dirty="0">
                <a:solidFill>
                  <a:schemeClr val="tx1"/>
                </a:solidFill>
              </a:rPr>
              <a:t>后序遍历得到的结点序列是：</a:t>
            </a:r>
            <a:r>
              <a:rPr lang="en-US" altLang="zh-CN" b="1" dirty="0">
                <a:solidFill>
                  <a:schemeClr val="tx1"/>
                </a:solidFill>
              </a:rPr>
              <a:t>BELXWYDCA</a:t>
            </a:r>
            <a:r>
              <a:rPr lang="zh-CN" altLang="zh-CN" b="1" dirty="0">
                <a:solidFill>
                  <a:schemeClr val="tx1"/>
                </a:solidFill>
              </a:rPr>
              <a:t>，画出这棵二叉树。</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496944" cy="4608512"/>
          </a:xfrm>
        </p:spPr>
        <p:txBody>
          <a:bodyPr>
            <a:noAutofit/>
          </a:bodyPr>
          <a:lstStyle/>
          <a:p>
            <a:pPr algn="l"/>
            <a:r>
              <a:rPr lang="zh-CN" altLang="zh-CN" b="1" dirty="0">
                <a:solidFill>
                  <a:schemeClr val="tx1"/>
                </a:solidFill>
              </a:rPr>
              <a:t>设计算法将一个带头结点的单链表</a:t>
            </a:r>
            <a:r>
              <a:rPr lang="en-US" altLang="zh-CN" b="1" dirty="0">
                <a:solidFill>
                  <a:schemeClr val="tx1"/>
                </a:solidFill>
              </a:rPr>
              <a:t> A </a:t>
            </a:r>
            <a:r>
              <a:rPr lang="zh-CN" altLang="zh-CN" b="1" dirty="0">
                <a:solidFill>
                  <a:schemeClr val="tx1"/>
                </a:solidFill>
              </a:rPr>
              <a:t>分解为两个具有相同结构的链表</a:t>
            </a:r>
            <a:r>
              <a:rPr lang="en-US" altLang="zh-CN" b="1" dirty="0">
                <a:solidFill>
                  <a:schemeClr val="tx1"/>
                </a:solidFill>
              </a:rPr>
              <a:t> B</a:t>
            </a:r>
            <a:r>
              <a:rPr lang="zh-CN" altLang="zh-CN" b="1" dirty="0">
                <a:solidFill>
                  <a:schemeClr val="tx1"/>
                </a:solidFill>
              </a:rPr>
              <a:t>、</a:t>
            </a:r>
            <a:r>
              <a:rPr lang="en-US" altLang="zh-CN" b="1" dirty="0">
                <a:solidFill>
                  <a:schemeClr val="tx1"/>
                </a:solidFill>
              </a:rPr>
              <a:t>C</a:t>
            </a:r>
            <a:r>
              <a:rPr lang="zh-CN" altLang="zh-CN" b="1" dirty="0">
                <a:solidFill>
                  <a:schemeClr val="tx1"/>
                </a:solidFill>
              </a:rPr>
              <a:t>，其中：</a:t>
            </a:r>
            <a:r>
              <a:rPr lang="en-US" altLang="zh-CN" b="1" dirty="0">
                <a:solidFill>
                  <a:schemeClr val="tx1"/>
                </a:solidFill>
              </a:rPr>
              <a:t>B </a:t>
            </a:r>
            <a:r>
              <a:rPr lang="zh-CN" altLang="zh-CN" b="1" dirty="0">
                <a:solidFill>
                  <a:schemeClr val="tx1"/>
                </a:solidFill>
              </a:rPr>
              <a:t>表中的结点为</a:t>
            </a:r>
            <a:r>
              <a:rPr lang="en-US" altLang="zh-CN" b="1" dirty="0">
                <a:solidFill>
                  <a:schemeClr val="tx1"/>
                </a:solidFill>
              </a:rPr>
              <a:t> A </a:t>
            </a:r>
            <a:r>
              <a:rPr lang="zh-CN" altLang="zh-CN" b="1" dirty="0">
                <a:solidFill>
                  <a:schemeClr val="tx1"/>
                </a:solidFill>
              </a:rPr>
              <a:t>表中值为奇数的结点，而</a:t>
            </a:r>
            <a:r>
              <a:rPr lang="en-US" altLang="zh-CN" b="1" dirty="0">
                <a:solidFill>
                  <a:schemeClr val="tx1"/>
                </a:solidFill>
              </a:rPr>
              <a:t> C </a:t>
            </a:r>
            <a:r>
              <a:rPr lang="zh-CN" altLang="zh-CN" b="1" dirty="0">
                <a:solidFill>
                  <a:schemeClr val="tx1"/>
                </a:solidFill>
              </a:rPr>
              <a:t>表中的结点为</a:t>
            </a:r>
            <a:r>
              <a:rPr lang="en-US" altLang="zh-CN" b="1" dirty="0">
                <a:solidFill>
                  <a:schemeClr val="tx1"/>
                </a:solidFill>
              </a:rPr>
              <a:t> A </a:t>
            </a:r>
            <a:r>
              <a:rPr lang="zh-CN" altLang="zh-CN" b="1" dirty="0">
                <a:solidFill>
                  <a:schemeClr val="tx1"/>
                </a:solidFill>
              </a:rPr>
              <a:t>表中值为偶数的结点。（假设每个结点的数据域为整型值。要求利用原表结点。）</a:t>
            </a:r>
            <a:r>
              <a:rPr lang="en-US" altLang="zh-CN" b="1" dirty="0">
                <a:solidFill>
                  <a:schemeClr val="tx1"/>
                </a:solidFill>
              </a:rPr>
              <a:t>.</a:t>
            </a:r>
            <a:endParaRPr lang="zh-CN" altLang="zh-CN" b="1" dirty="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496944" cy="2160240"/>
          </a:xfrm>
        </p:spPr>
        <p:txBody>
          <a:bodyPr>
            <a:normAutofit/>
          </a:bodyPr>
          <a:lstStyle/>
          <a:p>
            <a:pPr algn="l"/>
            <a:r>
              <a:rPr lang="zh-CN" altLang="zh-CN" b="1" dirty="0">
                <a:solidFill>
                  <a:schemeClr val="tx1"/>
                </a:solidFill>
              </a:rPr>
              <a:t>从一棵空树开始，按</a:t>
            </a:r>
            <a:r>
              <a:rPr lang="en-US" altLang="zh-CN" b="1" dirty="0">
                <a:solidFill>
                  <a:schemeClr val="tx1"/>
                </a:solidFill>
              </a:rPr>
              <a:t>(5</a:t>
            </a:r>
            <a:r>
              <a:rPr lang="zh-CN" altLang="zh-CN" b="1" dirty="0">
                <a:solidFill>
                  <a:schemeClr val="tx1"/>
                </a:solidFill>
              </a:rPr>
              <a:t>，</a:t>
            </a:r>
            <a:r>
              <a:rPr lang="en-US" altLang="zh-CN" b="1" dirty="0">
                <a:solidFill>
                  <a:schemeClr val="tx1"/>
                </a:solidFill>
              </a:rPr>
              <a:t>19</a:t>
            </a:r>
            <a:r>
              <a:rPr lang="zh-CN" altLang="zh-CN" b="1" dirty="0">
                <a:solidFill>
                  <a:schemeClr val="tx1"/>
                </a:solidFill>
              </a:rPr>
              <a:t>，</a:t>
            </a:r>
            <a:r>
              <a:rPr lang="en-US" altLang="zh-CN" b="1" dirty="0">
                <a:solidFill>
                  <a:schemeClr val="tx1"/>
                </a:solidFill>
              </a:rPr>
              <a:t>6</a:t>
            </a:r>
            <a:r>
              <a:rPr lang="zh-CN" altLang="zh-CN" b="1" dirty="0">
                <a:solidFill>
                  <a:schemeClr val="tx1"/>
                </a:solidFill>
              </a:rPr>
              <a:t>，</a:t>
            </a:r>
            <a:r>
              <a:rPr lang="en-US" altLang="zh-CN" b="1" dirty="0">
                <a:solidFill>
                  <a:schemeClr val="tx1"/>
                </a:solidFill>
              </a:rPr>
              <a:t>22</a:t>
            </a:r>
            <a:r>
              <a:rPr lang="zh-CN" altLang="zh-CN" b="1" dirty="0">
                <a:solidFill>
                  <a:schemeClr val="tx1"/>
                </a:solidFill>
              </a:rPr>
              <a:t>，</a:t>
            </a:r>
            <a:r>
              <a:rPr lang="en-US" altLang="zh-CN" b="1" dirty="0">
                <a:solidFill>
                  <a:schemeClr val="tx1"/>
                </a:solidFill>
              </a:rPr>
              <a:t>32, 16</a:t>
            </a:r>
            <a:r>
              <a:rPr lang="zh-CN" altLang="zh-CN" b="1" dirty="0">
                <a:solidFill>
                  <a:schemeClr val="tx1"/>
                </a:solidFill>
              </a:rPr>
              <a:t>，</a:t>
            </a:r>
            <a:r>
              <a:rPr lang="en-US" altLang="zh-CN" b="1" dirty="0">
                <a:solidFill>
                  <a:schemeClr val="tx1"/>
                </a:solidFill>
              </a:rPr>
              <a:t>15</a:t>
            </a:r>
            <a:r>
              <a:rPr lang="zh-CN" altLang="zh-CN" b="1" dirty="0">
                <a:solidFill>
                  <a:schemeClr val="tx1"/>
                </a:solidFill>
              </a:rPr>
              <a:t>，</a:t>
            </a:r>
            <a:r>
              <a:rPr lang="en-US" altLang="zh-CN" b="1" dirty="0">
                <a:solidFill>
                  <a:schemeClr val="tx1"/>
                </a:solidFill>
              </a:rPr>
              <a:t>30)</a:t>
            </a:r>
            <a:r>
              <a:rPr lang="zh-CN" altLang="zh-CN" b="1" dirty="0">
                <a:solidFill>
                  <a:schemeClr val="tx1"/>
                </a:solidFill>
              </a:rPr>
              <a:t>顺序，依次插入结点，构造一棵平衡二叉树。画出每个结点插入后的情况。</a:t>
            </a:r>
          </a:p>
          <a:p>
            <a:pPr algn="l"/>
            <a:r>
              <a:rPr lang="zh-CN" altLang="zh-CN" b="1" dirty="0">
                <a:solidFill>
                  <a:schemeClr val="tx1"/>
                </a:solidFill>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496944" cy="2160240"/>
          </a:xfrm>
        </p:spPr>
        <p:txBody>
          <a:bodyPr>
            <a:normAutofit fontScale="92500" lnSpcReduction="20000"/>
          </a:bodyPr>
          <a:lstStyle/>
          <a:p>
            <a:pPr algn="l"/>
            <a:r>
              <a:rPr lang="zh-CN" altLang="zh-CN" b="1" dirty="0">
                <a:solidFill>
                  <a:schemeClr val="tx1"/>
                </a:solidFill>
              </a:rPr>
              <a:t>从一棵空树开始，按</a:t>
            </a:r>
            <a:r>
              <a:rPr lang="en-US" altLang="zh-CN" b="1" dirty="0">
                <a:solidFill>
                  <a:schemeClr val="tx1"/>
                </a:solidFill>
              </a:rPr>
              <a:t>(3</a:t>
            </a:r>
            <a:r>
              <a:rPr lang="zh-CN" altLang="en-US" b="1" dirty="0">
                <a:solidFill>
                  <a:schemeClr val="tx1"/>
                </a:solidFill>
              </a:rPr>
              <a:t>，</a:t>
            </a:r>
            <a:r>
              <a:rPr lang="en-US" altLang="zh-CN" b="1" dirty="0">
                <a:solidFill>
                  <a:schemeClr val="tx1"/>
                </a:solidFill>
              </a:rPr>
              <a:t>2</a:t>
            </a:r>
            <a:r>
              <a:rPr lang="zh-CN" altLang="en-US" b="1" dirty="0">
                <a:solidFill>
                  <a:schemeClr val="tx1"/>
                </a:solidFill>
              </a:rPr>
              <a:t>，</a:t>
            </a:r>
            <a:r>
              <a:rPr lang="en-US" altLang="zh-CN" b="1" dirty="0">
                <a:solidFill>
                  <a:schemeClr val="tx1"/>
                </a:solidFill>
              </a:rPr>
              <a:t>1</a:t>
            </a:r>
            <a:r>
              <a:rPr lang="zh-CN" altLang="en-US" b="1" dirty="0">
                <a:solidFill>
                  <a:schemeClr val="tx1"/>
                </a:solidFill>
              </a:rPr>
              <a:t>，</a:t>
            </a:r>
            <a:r>
              <a:rPr lang="en-US" altLang="zh-CN" b="1" dirty="0">
                <a:solidFill>
                  <a:schemeClr val="tx1"/>
                </a:solidFill>
              </a:rPr>
              <a:t>4</a:t>
            </a:r>
            <a:r>
              <a:rPr lang="zh-CN" altLang="en-US" b="1" dirty="0">
                <a:solidFill>
                  <a:schemeClr val="tx1"/>
                </a:solidFill>
              </a:rPr>
              <a:t>，</a:t>
            </a:r>
            <a:r>
              <a:rPr lang="en-US" altLang="zh-CN" b="1" dirty="0">
                <a:solidFill>
                  <a:schemeClr val="tx1"/>
                </a:solidFill>
              </a:rPr>
              <a:t>5</a:t>
            </a:r>
            <a:r>
              <a:rPr lang="zh-CN" altLang="en-US" b="1" dirty="0">
                <a:solidFill>
                  <a:schemeClr val="tx1"/>
                </a:solidFill>
              </a:rPr>
              <a:t>，</a:t>
            </a:r>
            <a:r>
              <a:rPr lang="en-US" altLang="zh-CN" b="1" dirty="0">
                <a:solidFill>
                  <a:schemeClr val="tx1"/>
                </a:solidFill>
              </a:rPr>
              <a:t>6</a:t>
            </a:r>
            <a:r>
              <a:rPr lang="zh-CN" altLang="en-US" b="1" dirty="0">
                <a:solidFill>
                  <a:schemeClr val="tx1"/>
                </a:solidFill>
              </a:rPr>
              <a:t>，</a:t>
            </a:r>
            <a:r>
              <a:rPr lang="en-US" altLang="zh-CN" b="1" dirty="0">
                <a:solidFill>
                  <a:schemeClr val="tx1"/>
                </a:solidFill>
              </a:rPr>
              <a:t>7</a:t>
            </a:r>
            <a:r>
              <a:rPr lang="zh-CN" altLang="en-US" b="1" dirty="0">
                <a:solidFill>
                  <a:schemeClr val="tx1"/>
                </a:solidFill>
              </a:rPr>
              <a:t>，</a:t>
            </a:r>
            <a:r>
              <a:rPr lang="en-US" altLang="zh-CN" b="1" dirty="0">
                <a:solidFill>
                  <a:schemeClr val="tx1"/>
                </a:solidFill>
              </a:rPr>
              <a:t>16</a:t>
            </a:r>
            <a:r>
              <a:rPr lang="zh-CN" altLang="en-US" b="1" dirty="0">
                <a:solidFill>
                  <a:schemeClr val="tx1"/>
                </a:solidFill>
              </a:rPr>
              <a:t>，</a:t>
            </a:r>
            <a:r>
              <a:rPr lang="en-US" altLang="zh-CN" b="1" dirty="0">
                <a:solidFill>
                  <a:schemeClr val="tx1"/>
                </a:solidFill>
              </a:rPr>
              <a:t>15</a:t>
            </a:r>
            <a:r>
              <a:rPr lang="zh-CN" altLang="en-US" b="1" dirty="0">
                <a:solidFill>
                  <a:schemeClr val="tx1"/>
                </a:solidFill>
              </a:rPr>
              <a:t>，</a:t>
            </a:r>
            <a:r>
              <a:rPr lang="en-US" altLang="zh-CN" b="1" dirty="0">
                <a:solidFill>
                  <a:schemeClr val="tx1"/>
                </a:solidFill>
              </a:rPr>
              <a:t>14</a:t>
            </a:r>
            <a:r>
              <a:rPr lang="zh-CN" altLang="en-US" b="1" dirty="0">
                <a:solidFill>
                  <a:schemeClr val="tx1"/>
                </a:solidFill>
              </a:rPr>
              <a:t>，</a:t>
            </a:r>
            <a:r>
              <a:rPr lang="en-US" altLang="zh-CN" b="1" dirty="0">
                <a:solidFill>
                  <a:schemeClr val="tx1"/>
                </a:solidFill>
              </a:rPr>
              <a:t>13</a:t>
            </a:r>
            <a:r>
              <a:rPr lang="zh-CN" altLang="en-US" b="1" dirty="0">
                <a:solidFill>
                  <a:schemeClr val="tx1"/>
                </a:solidFill>
              </a:rPr>
              <a:t>，</a:t>
            </a:r>
            <a:r>
              <a:rPr lang="en-US" altLang="zh-CN" b="1" dirty="0">
                <a:solidFill>
                  <a:schemeClr val="tx1"/>
                </a:solidFill>
              </a:rPr>
              <a:t>12</a:t>
            </a:r>
            <a:r>
              <a:rPr lang="zh-CN" altLang="en-US" b="1" dirty="0">
                <a:solidFill>
                  <a:schemeClr val="tx1"/>
                </a:solidFill>
              </a:rPr>
              <a:t>，</a:t>
            </a:r>
            <a:r>
              <a:rPr lang="en-US" altLang="zh-CN" b="1" dirty="0">
                <a:solidFill>
                  <a:schemeClr val="tx1"/>
                </a:solidFill>
              </a:rPr>
              <a:t>10</a:t>
            </a:r>
            <a:r>
              <a:rPr lang="zh-CN" altLang="en-US" b="1" dirty="0">
                <a:solidFill>
                  <a:schemeClr val="tx1"/>
                </a:solidFill>
              </a:rPr>
              <a:t>，</a:t>
            </a:r>
            <a:r>
              <a:rPr lang="en-US" altLang="zh-CN" b="1" dirty="0">
                <a:solidFill>
                  <a:schemeClr val="tx1"/>
                </a:solidFill>
              </a:rPr>
              <a:t>8</a:t>
            </a:r>
            <a:r>
              <a:rPr lang="zh-CN" altLang="en-US" b="1" dirty="0">
                <a:solidFill>
                  <a:schemeClr val="tx1"/>
                </a:solidFill>
              </a:rPr>
              <a:t>，</a:t>
            </a:r>
            <a:r>
              <a:rPr lang="en-US" altLang="zh-CN" b="1">
                <a:solidFill>
                  <a:schemeClr val="tx1"/>
                </a:solidFill>
              </a:rPr>
              <a:t>9)</a:t>
            </a:r>
            <a:r>
              <a:rPr lang="zh-CN" altLang="zh-CN" b="1" dirty="0">
                <a:solidFill>
                  <a:schemeClr val="tx1"/>
                </a:solidFill>
              </a:rPr>
              <a:t>顺序，依次插入结点，构造一棵平衡二叉树。画出每个结点插入后的情况。</a:t>
            </a:r>
          </a:p>
          <a:p>
            <a:pPr algn="l"/>
            <a:r>
              <a:rPr lang="zh-CN" altLang="zh-CN" b="1" dirty="0">
                <a:solidFill>
                  <a:schemeClr val="tx1"/>
                </a:solidFill>
              </a:rPr>
              <a:t>。 </a:t>
            </a:r>
          </a:p>
        </p:txBody>
      </p:sp>
    </p:spTree>
    <p:extLst>
      <p:ext uri="{BB962C8B-B14F-4D97-AF65-F5344CB8AC3E}">
        <p14:creationId xmlns:p14="http://schemas.microsoft.com/office/powerpoint/2010/main" val="51701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136904" cy="5328592"/>
          </a:xfrm>
        </p:spPr>
        <p:txBody>
          <a:bodyPr>
            <a:normAutofit lnSpcReduction="10000"/>
          </a:bodyPr>
          <a:lstStyle/>
          <a:p>
            <a:pPr algn="l"/>
            <a:endParaRPr lang="en-US" altLang="zh-CN" b="1" dirty="0">
              <a:solidFill>
                <a:schemeClr val="tx1"/>
              </a:solidFill>
            </a:endParaRPr>
          </a:p>
          <a:p>
            <a:pPr algn="l"/>
            <a:r>
              <a:rPr lang="zh-CN" altLang="en-US" b="1" dirty="0">
                <a:solidFill>
                  <a:srgbClr val="C00000"/>
                </a:solidFill>
              </a:rPr>
              <a:t>哈夫曼树：</a:t>
            </a:r>
            <a:r>
              <a:rPr lang="zh-CN" altLang="zh-CN" sz="3800" b="1" dirty="0">
                <a:solidFill>
                  <a:schemeClr val="tx1"/>
                </a:solidFill>
              </a:rPr>
              <a:t>带权路径长度</a:t>
            </a:r>
            <a:r>
              <a:rPr lang="zh-CN" altLang="en-US" sz="3800" b="1" dirty="0">
                <a:solidFill>
                  <a:schemeClr val="tx1"/>
                </a:solidFill>
              </a:rPr>
              <a:t>（</a:t>
            </a:r>
            <a:r>
              <a:rPr lang="en-US" altLang="zh-CN" sz="3800" b="1" dirty="0">
                <a:solidFill>
                  <a:schemeClr val="tx1"/>
                </a:solidFill>
              </a:rPr>
              <a:t>WPL</a:t>
            </a:r>
            <a:r>
              <a:rPr lang="zh-CN" altLang="en-US" sz="3800" b="1" dirty="0">
                <a:solidFill>
                  <a:schemeClr val="tx1"/>
                </a:solidFill>
              </a:rPr>
              <a:t>）</a:t>
            </a:r>
            <a:r>
              <a:rPr lang="zh-CN" altLang="zh-CN" sz="3800" b="1" dirty="0">
                <a:solidFill>
                  <a:schemeClr val="tx1"/>
                </a:solidFill>
              </a:rPr>
              <a:t>最短的树</a:t>
            </a:r>
            <a:r>
              <a:rPr lang="zh-CN" altLang="en-US" sz="3800" b="1" dirty="0">
                <a:solidFill>
                  <a:schemeClr val="tx1"/>
                </a:solidFill>
              </a:rPr>
              <a:t>。</a:t>
            </a:r>
            <a:endParaRPr lang="en-US" altLang="zh-CN" sz="3800" b="1" dirty="0">
              <a:solidFill>
                <a:schemeClr val="tx1"/>
              </a:solidFill>
            </a:endParaRPr>
          </a:p>
          <a:p>
            <a:pPr algn="l"/>
            <a:r>
              <a:rPr lang="zh-CN" altLang="zh-CN" sz="3800" b="1" dirty="0">
                <a:solidFill>
                  <a:schemeClr val="tx1"/>
                </a:solidFill>
              </a:rPr>
              <a:t>树中每个叶子结点与根结点之间的路径长度与相应结点权值乘积的和，记做</a:t>
            </a:r>
            <a:r>
              <a:rPr lang="en-US" altLang="zh-CN" sz="3800" b="1" dirty="0">
                <a:solidFill>
                  <a:schemeClr val="tx1"/>
                </a:solidFill>
              </a:rPr>
              <a:t>WPL</a:t>
            </a:r>
            <a:r>
              <a:rPr lang="zh-CN" altLang="zh-CN" sz="3800" b="1" dirty="0">
                <a:solidFill>
                  <a:schemeClr val="tx1"/>
                </a:solidFill>
              </a:rPr>
              <a:t>。</a:t>
            </a:r>
            <a:endParaRPr lang="en-US" altLang="zh-CN" sz="3800" b="1" dirty="0">
              <a:solidFill>
                <a:schemeClr val="tx1"/>
              </a:solidFill>
            </a:endParaRPr>
          </a:p>
          <a:p>
            <a:pPr algn="l"/>
            <a:r>
              <a:rPr lang="zh-CN" altLang="zh-CN" sz="3800" b="1" dirty="0">
                <a:solidFill>
                  <a:schemeClr val="tx1"/>
                </a:solidFill>
              </a:rPr>
              <a:t>哈夫曼树中，没有度为</a:t>
            </a:r>
            <a:r>
              <a:rPr lang="en-US" altLang="zh-CN" sz="3800" b="1" dirty="0">
                <a:solidFill>
                  <a:schemeClr val="tx1"/>
                </a:solidFill>
              </a:rPr>
              <a:t>1</a:t>
            </a:r>
            <a:r>
              <a:rPr lang="zh-CN" altLang="zh-CN" sz="3800" b="1" dirty="0">
                <a:solidFill>
                  <a:schemeClr val="tx1"/>
                </a:solidFill>
              </a:rPr>
              <a:t>的结点，所以有</a:t>
            </a:r>
            <a:r>
              <a:rPr lang="en-US" altLang="zh-CN" sz="3800" b="1" dirty="0">
                <a:solidFill>
                  <a:schemeClr val="tx1"/>
                </a:solidFill>
              </a:rPr>
              <a:t>n</a:t>
            </a:r>
            <a:r>
              <a:rPr lang="zh-CN" altLang="zh-CN" sz="3800" b="1" dirty="0">
                <a:solidFill>
                  <a:schemeClr val="tx1"/>
                </a:solidFill>
              </a:rPr>
              <a:t>个叶子的哈夫曼树有</a:t>
            </a:r>
            <a:r>
              <a:rPr lang="en-US" altLang="zh-CN" sz="3800" b="1" dirty="0">
                <a:solidFill>
                  <a:schemeClr val="tx1"/>
                </a:solidFill>
              </a:rPr>
              <a:t>2n</a:t>
            </a:r>
            <a:r>
              <a:rPr lang="zh-CN" altLang="zh-CN" sz="3800" b="1" dirty="0">
                <a:solidFill>
                  <a:schemeClr val="tx1"/>
                </a:solidFill>
              </a:rPr>
              <a:t>－</a:t>
            </a:r>
            <a:r>
              <a:rPr lang="en-US" altLang="zh-CN" sz="3800" b="1" dirty="0">
                <a:solidFill>
                  <a:schemeClr val="tx1"/>
                </a:solidFill>
              </a:rPr>
              <a:t>1</a:t>
            </a:r>
            <a:r>
              <a:rPr lang="zh-CN" altLang="zh-CN" sz="3800" b="1" dirty="0">
                <a:solidFill>
                  <a:schemeClr val="tx1"/>
                </a:solidFill>
              </a:rPr>
              <a:t>个结点</a:t>
            </a:r>
          </a:p>
          <a:p>
            <a:pPr algn="l"/>
            <a:endParaRPr lang="en-US" altLang="zh-CN" b="1" dirty="0">
              <a:solidFill>
                <a:schemeClr val="tx1"/>
              </a:solidFill>
            </a:endParaRPr>
          </a:p>
          <a:p>
            <a:pPr algn="l"/>
            <a:endParaRPr lang="en-US" altLang="zh-CN" b="1" dirty="0">
              <a:solidFill>
                <a:schemeClr val="tx1"/>
              </a:solidFill>
            </a:endParaRPr>
          </a:p>
          <a:p>
            <a:pPr algn="l"/>
            <a:endParaRPr lang="zh-CN" altLang="en-US" b="1" dirty="0">
              <a:solidFill>
                <a:schemeClr val="tx1"/>
              </a:solidFill>
            </a:endParaRPr>
          </a:p>
        </p:txBody>
      </p:sp>
      <p:sp>
        <p:nvSpPr>
          <p:cNvPr id="4" name="标题 3"/>
          <p:cNvSpPr>
            <a:spLocks noGrp="1"/>
          </p:cNvSpPr>
          <p:nvPr>
            <p:ph type="ctr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89" name="Picture 77"/>
          <p:cNvPicPr>
            <a:picLocks noChangeAspect="1" noChangeArrowheads="1"/>
          </p:cNvPicPr>
          <p:nvPr/>
        </p:nvPicPr>
        <p:blipFill>
          <a:blip r:embed="rId2" cstate="print"/>
          <a:srcRect/>
          <a:stretch>
            <a:fillRect/>
          </a:stretch>
        </p:blipFill>
        <p:spPr bwMode="auto">
          <a:xfrm>
            <a:off x="323528" y="1124744"/>
            <a:ext cx="8753003" cy="2500858"/>
          </a:xfrm>
          <a:prstGeom prst="rect">
            <a:avLst/>
          </a:prstGeom>
          <a:noFill/>
          <a:ln w="9525">
            <a:noFill/>
            <a:miter lim="800000"/>
            <a:headEnd/>
            <a:tailEnd/>
          </a:ln>
        </p:spPr>
      </p:pic>
      <p:sp>
        <p:nvSpPr>
          <p:cNvPr id="81" name="副标题 2"/>
          <p:cNvSpPr>
            <a:spLocks noGrp="1"/>
          </p:cNvSpPr>
          <p:nvPr>
            <p:ph type="subTitle" idx="1"/>
          </p:nvPr>
        </p:nvSpPr>
        <p:spPr>
          <a:xfrm>
            <a:off x="1371600" y="3886200"/>
            <a:ext cx="6400800" cy="1752600"/>
          </a:xfrm>
        </p:spPr>
        <p:txBody>
          <a:bodyPr/>
          <a:lstStyle/>
          <a:p>
            <a:pPr algn="l"/>
            <a:r>
              <a:rPr lang="zh-CN" altLang="en-US" b="1" dirty="0">
                <a:solidFill>
                  <a:schemeClr val="tx1"/>
                </a:solidFill>
              </a:rPr>
              <a:t>上图中，</a:t>
            </a:r>
            <a:r>
              <a:rPr lang="en-US" altLang="zh-CN" b="1" dirty="0">
                <a:solidFill>
                  <a:schemeClr val="tx1"/>
                </a:solidFill>
              </a:rPr>
              <a:t>_____</a:t>
            </a:r>
            <a:r>
              <a:rPr lang="zh-CN" altLang="en-US" b="1" dirty="0">
                <a:solidFill>
                  <a:schemeClr val="tx1"/>
                </a:solidFill>
              </a:rPr>
              <a:t>是完全二叉树</a:t>
            </a:r>
            <a:endParaRPr lang="en-US" altLang="zh-CN" b="1" dirty="0">
              <a:solidFill>
                <a:schemeClr val="tx1"/>
              </a:solidFill>
            </a:endParaRPr>
          </a:p>
          <a:p>
            <a:pPr algn="l"/>
            <a:endParaRPr lang="en-US" altLang="zh-CN" b="1" dirty="0">
              <a:solidFill>
                <a:schemeClr val="tx1"/>
              </a:solidFill>
            </a:endParaRPr>
          </a:p>
          <a:p>
            <a:pPr algn="l"/>
            <a:r>
              <a:rPr lang="zh-CN" altLang="en-US" b="1" dirty="0">
                <a:solidFill>
                  <a:schemeClr val="tx1"/>
                </a:solidFill>
              </a:rPr>
              <a:t>有</a:t>
            </a:r>
            <a:r>
              <a:rPr lang="en-US" altLang="zh-CN" b="1" dirty="0">
                <a:solidFill>
                  <a:schemeClr val="tx1"/>
                </a:solidFill>
              </a:rPr>
              <a:t>n</a:t>
            </a:r>
            <a:r>
              <a:rPr lang="zh-CN" altLang="en-US" b="1" dirty="0">
                <a:solidFill>
                  <a:schemeClr val="tx1"/>
                </a:solidFill>
              </a:rPr>
              <a:t>个结点的完全二叉树</a:t>
            </a:r>
            <a:r>
              <a:rPr lang="en-US" altLang="zh-CN" b="1" dirty="0">
                <a:solidFill>
                  <a:schemeClr val="tx1"/>
                </a:solidFill>
              </a:rPr>
              <a:t>,</a:t>
            </a:r>
            <a:r>
              <a:rPr lang="zh-CN" altLang="en-US" b="1" dirty="0">
                <a:solidFill>
                  <a:schemeClr val="tx1"/>
                </a:solidFill>
              </a:rPr>
              <a:t>深度为</a:t>
            </a:r>
            <a:r>
              <a:rPr lang="en-US" altLang="zh-CN" b="1" dirty="0">
                <a:solidFill>
                  <a:schemeClr val="tx1"/>
                </a:solidFill>
              </a:rPr>
              <a:t>----</a:t>
            </a:r>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
                                            <p:txEl>
                                              <p:pRg st="2" end="2"/>
                                            </p:txEl>
                                          </p:spTgt>
                                        </p:tgtEl>
                                        <p:attrNameLst>
                                          <p:attrName>style.visibility</p:attrName>
                                        </p:attrNameLst>
                                      </p:cBhvr>
                                      <p:to>
                                        <p:strVal val="visible"/>
                                      </p:to>
                                    </p:set>
                                    <p:animEffect transition="in" filter="blinds(horizontal)">
                                      <p:cBhvr>
                                        <p:cTn id="7" dur="500"/>
                                        <p:tgtEl>
                                          <p:spTgt spid="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39552" y="332656"/>
            <a:ext cx="7920880" cy="1368152"/>
          </a:xfrm>
        </p:spPr>
        <p:txBody>
          <a:bodyPr/>
          <a:lstStyle/>
          <a:p>
            <a:pPr algn="l"/>
            <a:r>
              <a:rPr lang="zh-CN" altLang="en-US" b="1" dirty="0">
                <a:solidFill>
                  <a:schemeClr val="tx1"/>
                </a:solidFill>
              </a:rPr>
              <a:t>假设根的深度为</a:t>
            </a:r>
            <a:r>
              <a:rPr lang="en-US" altLang="zh-CN" b="1" dirty="0">
                <a:solidFill>
                  <a:schemeClr val="tx1"/>
                </a:solidFill>
              </a:rPr>
              <a:t>1</a:t>
            </a:r>
            <a:r>
              <a:rPr lang="zh-CN" altLang="en-US" b="1" dirty="0">
                <a:solidFill>
                  <a:schemeClr val="tx1"/>
                </a:solidFill>
              </a:rPr>
              <a:t>，则深度为</a:t>
            </a:r>
            <a:r>
              <a:rPr lang="en-US" altLang="zh-CN" b="1" dirty="0">
                <a:solidFill>
                  <a:schemeClr val="tx1"/>
                </a:solidFill>
              </a:rPr>
              <a:t>5</a:t>
            </a:r>
            <a:r>
              <a:rPr lang="zh-CN" altLang="en-US" b="1" dirty="0">
                <a:solidFill>
                  <a:schemeClr val="tx1"/>
                </a:solidFill>
              </a:rPr>
              <a:t>的二叉树，最多有</a:t>
            </a:r>
            <a:r>
              <a:rPr lang="en-US" altLang="zh-CN" b="1" dirty="0">
                <a:solidFill>
                  <a:schemeClr val="tx1"/>
                </a:solidFill>
              </a:rPr>
              <a:t>_____</a:t>
            </a:r>
            <a:r>
              <a:rPr lang="zh-CN" altLang="en-US" b="1" dirty="0">
                <a:solidFill>
                  <a:schemeClr val="tx1"/>
                </a:solidFill>
              </a:rPr>
              <a:t>个结点</a:t>
            </a:r>
          </a:p>
        </p:txBody>
      </p:sp>
      <p:sp>
        <p:nvSpPr>
          <p:cNvPr id="5" name="副标题 2"/>
          <p:cNvSpPr txBox="1">
            <a:spLocks/>
          </p:cNvSpPr>
          <p:nvPr/>
        </p:nvSpPr>
        <p:spPr>
          <a:xfrm>
            <a:off x="539552" y="1988840"/>
            <a:ext cx="7920880" cy="2736304"/>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若某二叉树先序遍历和后序遍历得到的结点序列相同，则该二叉树</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_______</a:t>
            </a:r>
          </a:p>
          <a:p>
            <a:r>
              <a:rPr lang="en-US" altLang="zh-CN" sz="3200" b="1" dirty="0">
                <a:solidFill>
                  <a:srgbClr val="FF0000"/>
                </a:solidFill>
              </a:rPr>
              <a:t>A.</a:t>
            </a:r>
            <a:r>
              <a:rPr lang="zh-CN" altLang="zh-CN" sz="3200" b="1" dirty="0">
                <a:solidFill>
                  <a:srgbClr val="FF0000"/>
                </a:solidFill>
              </a:rPr>
              <a:t>空或只有一个结点</a:t>
            </a:r>
            <a:r>
              <a:rPr lang="en-US" altLang="zh-CN" sz="3200" b="1" dirty="0">
                <a:solidFill>
                  <a:srgbClr val="FF0000"/>
                </a:solidFill>
              </a:rPr>
              <a:t>		</a:t>
            </a:r>
          </a:p>
          <a:p>
            <a:r>
              <a:rPr lang="en-US" altLang="zh-CN" sz="3200" b="1" dirty="0">
                <a:solidFill>
                  <a:srgbClr val="FF0000"/>
                </a:solidFill>
              </a:rPr>
              <a:t>B.</a:t>
            </a:r>
            <a:r>
              <a:rPr lang="zh-CN" altLang="zh-CN" sz="3200" b="1" dirty="0">
                <a:solidFill>
                  <a:srgbClr val="FF0000"/>
                </a:solidFill>
              </a:rPr>
              <a:t>树高度等于其结点数</a:t>
            </a:r>
          </a:p>
          <a:p>
            <a:pPr fontAlgn="b"/>
            <a:r>
              <a:rPr lang="en-US" altLang="zh-CN" sz="3200" b="1" dirty="0">
                <a:solidFill>
                  <a:srgbClr val="FF0000"/>
                </a:solidFill>
              </a:rPr>
              <a:t>C.</a:t>
            </a:r>
            <a:r>
              <a:rPr lang="zh-CN" altLang="zh-CN" sz="3200" b="1" dirty="0">
                <a:solidFill>
                  <a:srgbClr val="FF0000"/>
                </a:solidFill>
              </a:rPr>
              <a:t>树中任一结点无左孩子</a:t>
            </a:r>
            <a:r>
              <a:rPr lang="en-US" altLang="zh-CN" sz="3200" b="1" dirty="0">
                <a:solidFill>
                  <a:srgbClr val="FF0000"/>
                </a:solidFill>
              </a:rPr>
              <a:t>           </a:t>
            </a:r>
          </a:p>
          <a:p>
            <a:pPr fontAlgn="b"/>
            <a:r>
              <a:rPr lang="en-US" altLang="zh-CN" sz="3200" b="1" dirty="0">
                <a:solidFill>
                  <a:srgbClr val="FF0000"/>
                </a:solidFill>
              </a:rPr>
              <a:t>D.</a:t>
            </a:r>
            <a:r>
              <a:rPr lang="zh-CN" altLang="zh-CN" sz="3200" b="1" dirty="0">
                <a:solidFill>
                  <a:srgbClr val="FF0000"/>
                </a:solidFill>
              </a:rPr>
              <a:t>树中任一结点无右孩子</a:t>
            </a:r>
            <a:endParaRPr kumimoji="0" lang="zh-CN" altLang="en-US" sz="3200" b="1" i="0" u="none" strike="noStrike" kern="1200" cap="none" spc="0" normalizeH="0" baseline="0" noProof="0" dirty="0">
              <a:ln>
                <a:noFill/>
              </a:ln>
              <a:solidFill>
                <a:srgbClr val="FF0000"/>
              </a:solidFill>
              <a:effectLst/>
              <a:uLnTx/>
              <a:uFillTx/>
              <a:latin typeface="+mn-lt"/>
              <a:ea typeface="+mn-ea"/>
              <a:cs typeface="+mn-cs"/>
            </a:endParaRPr>
          </a:p>
        </p:txBody>
      </p:sp>
      <p:sp>
        <p:nvSpPr>
          <p:cNvPr id="6" name="副标题 2"/>
          <p:cNvSpPr txBox="1">
            <a:spLocks/>
          </p:cNvSpPr>
          <p:nvPr/>
        </p:nvSpPr>
        <p:spPr>
          <a:xfrm>
            <a:off x="611560" y="5157192"/>
            <a:ext cx="7920880" cy="1368152"/>
          </a:xfrm>
          <a:prstGeom prst="rect">
            <a:avLst/>
          </a:prstGeom>
        </p:spPr>
        <p:txBody>
          <a:bodyPr vert="horz" lIns="91440" tIns="45720" rIns="91440" bIns="45720" rtlCol="0">
            <a:normAutofit/>
          </a:bodyPr>
          <a:lstStyle/>
          <a:p>
            <a:pPr lvl="0">
              <a:spcBef>
                <a:spcPct val="20000"/>
              </a:spcBef>
            </a:pPr>
            <a:r>
              <a:rPr lang="zh-CN" altLang="zh-CN" sz="3200" b="1" dirty="0"/>
              <a:t>一棵完全二叉树</a:t>
            </a:r>
            <a:r>
              <a:rPr lang="en-US" altLang="zh-CN" sz="3200" b="1" dirty="0"/>
              <a:t>T</a:t>
            </a:r>
            <a:r>
              <a:rPr lang="zh-CN" altLang="zh-CN" sz="3200" b="1" dirty="0"/>
              <a:t>的第</a:t>
            </a:r>
            <a:r>
              <a:rPr lang="en-US" altLang="zh-CN" sz="3200" b="1" dirty="0"/>
              <a:t>6</a:t>
            </a:r>
            <a:r>
              <a:rPr lang="zh-CN" altLang="zh-CN" sz="3200" b="1" dirty="0"/>
              <a:t>层（根为第</a:t>
            </a:r>
            <a:r>
              <a:rPr lang="en-US" altLang="zh-CN" sz="3200" b="1" dirty="0"/>
              <a:t>0</a:t>
            </a:r>
            <a:r>
              <a:rPr lang="zh-CN" altLang="zh-CN" sz="3200" b="1" dirty="0"/>
              <a:t>层）有</a:t>
            </a:r>
            <a:r>
              <a:rPr lang="en-US" altLang="zh-CN" sz="3200" b="1" dirty="0"/>
              <a:t>4</a:t>
            </a:r>
            <a:r>
              <a:rPr lang="zh-CN" altLang="zh-CN" sz="3200" b="1" dirty="0"/>
              <a:t>个结点，则</a:t>
            </a:r>
            <a:r>
              <a:rPr lang="en-US" altLang="zh-CN" sz="3200" b="1" dirty="0"/>
              <a:t>T</a:t>
            </a:r>
            <a:r>
              <a:rPr lang="zh-CN" altLang="zh-CN" sz="3200" b="1" dirty="0"/>
              <a:t>有</a:t>
            </a:r>
            <a:r>
              <a:rPr lang="en-US" altLang="zh-CN" sz="3200" b="1" u="sng" dirty="0"/>
              <a:t>        </a:t>
            </a:r>
            <a:r>
              <a:rPr lang="zh-CN" altLang="zh-CN" sz="3200" b="1" dirty="0"/>
              <a:t>个叶子结点。</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副标题 2"/>
          <p:cNvSpPr>
            <a:spLocks noGrp="1"/>
          </p:cNvSpPr>
          <p:nvPr>
            <p:ph type="subTitle" idx="1"/>
          </p:nvPr>
        </p:nvSpPr>
        <p:spPr>
          <a:xfrm>
            <a:off x="467544" y="476672"/>
            <a:ext cx="8208912" cy="5112568"/>
          </a:xfrm>
        </p:spPr>
        <p:txBody>
          <a:bodyPr>
            <a:noAutofit/>
          </a:bodyPr>
          <a:lstStyle/>
          <a:p>
            <a:pPr algn="l"/>
            <a:r>
              <a:rPr lang="zh-CN" altLang="en-US" b="1" dirty="0">
                <a:solidFill>
                  <a:schemeClr val="tx1"/>
                </a:solidFill>
              </a:rPr>
              <a:t>有</a:t>
            </a:r>
            <a:r>
              <a:rPr lang="en-US" altLang="zh-CN" b="1" dirty="0">
                <a:solidFill>
                  <a:schemeClr val="tx1"/>
                </a:solidFill>
              </a:rPr>
              <a:t>3</a:t>
            </a:r>
            <a:r>
              <a:rPr lang="zh-CN" altLang="en-US" b="1" dirty="0">
                <a:solidFill>
                  <a:schemeClr val="tx1"/>
                </a:solidFill>
              </a:rPr>
              <a:t>个结点的二叉树有多少种不同形态</a:t>
            </a:r>
            <a:endParaRPr lang="en-US" altLang="zh-CN" b="1" dirty="0">
              <a:solidFill>
                <a:schemeClr val="tx1"/>
              </a:solidFill>
            </a:endParaRPr>
          </a:p>
          <a:p>
            <a:pPr algn="l"/>
            <a:endParaRPr lang="en-US" altLang="zh-CN" b="1" dirty="0">
              <a:solidFill>
                <a:schemeClr val="tx1"/>
              </a:solidFill>
            </a:endParaRPr>
          </a:p>
          <a:p>
            <a:pPr algn="l"/>
            <a:r>
              <a:rPr lang="zh-CN" altLang="en-US" b="1" dirty="0">
                <a:solidFill>
                  <a:srgbClr val="C00000"/>
                </a:solidFill>
              </a:rPr>
              <a:t>一棵具有</a:t>
            </a:r>
            <a:r>
              <a:rPr lang="en-US" altLang="zh-CN" b="1" dirty="0">
                <a:solidFill>
                  <a:srgbClr val="C00000"/>
                </a:solidFill>
              </a:rPr>
              <a:t>1025</a:t>
            </a:r>
            <a:r>
              <a:rPr lang="zh-CN" altLang="en-US" b="1" dirty="0">
                <a:solidFill>
                  <a:srgbClr val="C00000"/>
                </a:solidFill>
              </a:rPr>
              <a:t>个结点的完全二叉树高</a:t>
            </a:r>
            <a:r>
              <a:rPr lang="en-US" altLang="zh-CN" b="1" dirty="0">
                <a:solidFill>
                  <a:srgbClr val="C00000"/>
                </a:solidFill>
              </a:rPr>
              <a:t>h=</a:t>
            </a:r>
            <a:r>
              <a:rPr lang="zh-CN" altLang="en-US" b="1" dirty="0">
                <a:solidFill>
                  <a:srgbClr val="C00000"/>
                </a:solidFill>
              </a:rPr>
              <a:t>？</a:t>
            </a:r>
            <a:endParaRPr lang="en-US" altLang="zh-CN" b="1" dirty="0">
              <a:solidFill>
                <a:srgbClr val="C00000"/>
              </a:solidFill>
            </a:endParaRPr>
          </a:p>
          <a:p>
            <a:pPr algn="l"/>
            <a:endParaRPr lang="en-US" altLang="zh-CN" b="1" dirty="0">
              <a:solidFill>
                <a:srgbClr val="C00000"/>
              </a:solidFill>
            </a:endParaRPr>
          </a:p>
          <a:p>
            <a:pPr algn="l"/>
            <a:r>
              <a:rPr lang="zh-CN" altLang="en-US" b="1" dirty="0">
                <a:solidFill>
                  <a:schemeClr val="tx1"/>
                </a:solidFill>
              </a:rPr>
              <a:t>深度为</a:t>
            </a:r>
            <a:r>
              <a:rPr lang="en-US" altLang="zh-CN" b="1" dirty="0">
                <a:solidFill>
                  <a:schemeClr val="tx1"/>
                </a:solidFill>
              </a:rPr>
              <a:t>h </a:t>
            </a:r>
            <a:r>
              <a:rPr lang="zh-CN" altLang="en-US" b="1" dirty="0">
                <a:solidFill>
                  <a:schemeClr val="tx1"/>
                </a:solidFill>
              </a:rPr>
              <a:t>的满二叉树第</a:t>
            </a:r>
            <a:r>
              <a:rPr lang="en-US" altLang="zh-CN" b="1" dirty="0">
                <a:solidFill>
                  <a:schemeClr val="tx1"/>
                </a:solidFill>
              </a:rPr>
              <a:t>k</a:t>
            </a:r>
            <a:r>
              <a:rPr lang="zh-CN" altLang="en-US" b="1" dirty="0">
                <a:solidFill>
                  <a:schemeClr val="tx1"/>
                </a:solidFill>
              </a:rPr>
              <a:t>层有？个结点</a:t>
            </a:r>
            <a:endParaRPr lang="en-US" altLang="zh-CN" b="1" dirty="0">
              <a:solidFill>
                <a:schemeClr val="tx1"/>
              </a:solidFill>
            </a:endParaRPr>
          </a:p>
          <a:p>
            <a:pPr algn="l"/>
            <a:endParaRPr lang="en-US" altLang="zh-CN" b="1" dirty="0">
              <a:solidFill>
                <a:schemeClr val="tx1"/>
              </a:solidFill>
            </a:endParaRPr>
          </a:p>
          <a:p>
            <a:pPr algn="l"/>
            <a:r>
              <a:rPr lang="zh-CN" altLang="en-US" b="1" dirty="0">
                <a:solidFill>
                  <a:srgbClr val="0070C0"/>
                </a:solidFill>
              </a:rPr>
              <a:t>一棵完全二叉树上有</a:t>
            </a:r>
            <a:r>
              <a:rPr lang="en-US" altLang="zh-CN" b="1" dirty="0">
                <a:solidFill>
                  <a:srgbClr val="0070C0"/>
                </a:solidFill>
              </a:rPr>
              <a:t>1001</a:t>
            </a:r>
            <a:r>
              <a:rPr lang="zh-CN" altLang="en-US" b="1" dirty="0">
                <a:solidFill>
                  <a:srgbClr val="0070C0"/>
                </a:solidFill>
              </a:rPr>
              <a:t>个结点，则叶子结点数是：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blinds(horizontal)">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
                                            <p:txEl>
                                              <p:pRg st="2" end="2"/>
                                            </p:txEl>
                                          </p:spTgt>
                                        </p:tgtEl>
                                        <p:attrNameLst>
                                          <p:attrName>style.visibility</p:attrName>
                                        </p:attrNameLst>
                                      </p:cBhvr>
                                      <p:to>
                                        <p:strVal val="visible"/>
                                      </p:to>
                                    </p:set>
                                    <p:animEffect transition="in" filter="blinds(horizontal)">
                                      <p:cBhvr>
                                        <p:cTn id="12" dur="500"/>
                                        <p:tgtEl>
                                          <p:spTgt spid="8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
                                            <p:txEl>
                                              <p:pRg st="4" end="4"/>
                                            </p:txEl>
                                          </p:spTgt>
                                        </p:tgtEl>
                                        <p:attrNameLst>
                                          <p:attrName>style.visibility</p:attrName>
                                        </p:attrNameLst>
                                      </p:cBhvr>
                                      <p:to>
                                        <p:strVal val="visible"/>
                                      </p:to>
                                    </p:set>
                                    <p:animEffect transition="in" filter="blinds(horizontal)">
                                      <p:cBhvr>
                                        <p:cTn id="17" dur="500"/>
                                        <p:tgtEl>
                                          <p:spTgt spid="8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
                                            <p:txEl>
                                              <p:pRg st="6" end="6"/>
                                            </p:txEl>
                                          </p:spTgt>
                                        </p:tgtEl>
                                        <p:attrNameLst>
                                          <p:attrName>style.visibility</p:attrName>
                                        </p:attrNameLst>
                                      </p:cBhvr>
                                      <p:to>
                                        <p:strVal val="visible"/>
                                      </p:to>
                                    </p:set>
                                    <p:animEffect transition="in" filter="blinds(horizontal)">
                                      <p:cBhvr>
                                        <p:cTn id="22" dur="500"/>
                                        <p:tgtEl>
                                          <p:spTgt spid="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endParaRPr lang="zh-CN" altLang="en-US" dirty="0"/>
          </a:p>
        </p:txBody>
      </p:sp>
      <p:sp>
        <p:nvSpPr>
          <p:cNvPr id="3" name="副标题 2"/>
          <p:cNvSpPr>
            <a:spLocks noGrp="1"/>
          </p:cNvSpPr>
          <p:nvPr>
            <p:ph type="subTitle" idx="1"/>
          </p:nvPr>
        </p:nvSpPr>
        <p:spPr>
          <a:xfrm>
            <a:off x="971600" y="3886200"/>
            <a:ext cx="7632848" cy="1752600"/>
          </a:xfrm>
        </p:spPr>
        <p:txBody>
          <a:bodyPr/>
          <a:lstStyle/>
          <a:p>
            <a:pPr algn="l"/>
            <a:r>
              <a:rPr lang="zh-CN" altLang="en-US" b="1" dirty="0">
                <a:solidFill>
                  <a:schemeClr val="tx1"/>
                </a:solidFill>
              </a:rPr>
              <a:t>若某二叉树是由上图中的树转化而来，则中序遍历生成的二叉树结果是</a:t>
            </a:r>
            <a:r>
              <a:rPr lang="en-US" altLang="zh-CN" b="1" dirty="0">
                <a:solidFill>
                  <a:schemeClr val="tx1"/>
                </a:solidFill>
              </a:rPr>
              <a:t>________</a:t>
            </a:r>
            <a:endParaRPr lang="zh-CN" altLang="en-US" b="1" dirty="0">
              <a:solidFill>
                <a:schemeClr val="tx1"/>
              </a:solidFill>
            </a:endParaRPr>
          </a:p>
        </p:txBody>
      </p:sp>
      <p:pic>
        <p:nvPicPr>
          <p:cNvPr id="2049" name="Picture 1"/>
          <p:cNvPicPr>
            <a:picLocks noChangeAspect="1" noChangeArrowheads="1"/>
          </p:cNvPicPr>
          <p:nvPr/>
        </p:nvPicPr>
        <p:blipFill>
          <a:blip r:embed="rId2" cstate="print"/>
          <a:srcRect/>
          <a:stretch>
            <a:fillRect/>
          </a:stretch>
        </p:blipFill>
        <p:spPr bwMode="auto">
          <a:xfrm>
            <a:off x="467544" y="980728"/>
            <a:ext cx="7981148" cy="255267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a:xfrm>
            <a:off x="1371600" y="4293096"/>
            <a:ext cx="6400800" cy="1345704"/>
          </a:xfrm>
        </p:spPr>
        <p:txBody>
          <a:bodyPr/>
          <a:lstStyle/>
          <a:p>
            <a:r>
              <a:rPr lang="zh-CN" altLang="zh-CN" b="1" dirty="0">
                <a:solidFill>
                  <a:schemeClr val="tx1"/>
                </a:solidFill>
              </a:rPr>
              <a:t>一棵二叉树如图所示，其</a:t>
            </a:r>
            <a:r>
              <a:rPr lang="zh-CN" altLang="en-US" b="1" dirty="0">
                <a:solidFill>
                  <a:schemeClr val="tx1"/>
                </a:solidFill>
              </a:rPr>
              <a:t>先序、</a:t>
            </a:r>
            <a:r>
              <a:rPr lang="zh-CN" altLang="zh-CN" b="1" dirty="0">
                <a:solidFill>
                  <a:schemeClr val="tx1"/>
                </a:solidFill>
              </a:rPr>
              <a:t>中序</a:t>
            </a:r>
            <a:r>
              <a:rPr lang="zh-CN" altLang="en-US" b="1" dirty="0">
                <a:solidFill>
                  <a:schemeClr val="tx1"/>
                </a:solidFill>
              </a:rPr>
              <a:t>、后序</a:t>
            </a:r>
            <a:r>
              <a:rPr lang="zh-CN" altLang="zh-CN" b="1" dirty="0">
                <a:solidFill>
                  <a:schemeClr val="tx1"/>
                </a:solidFill>
              </a:rPr>
              <a:t>遍历得到的结点序列是</a:t>
            </a:r>
            <a:endParaRPr lang="zh-CN" altLang="en-US" b="1" dirty="0">
              <a:solidFill>
                <a:schemeClr val="tx1"/>
              </a:solidFill>
            </a:endParaRPr>
          </a:p>
        </p:txBody>
      </p:sp>
      <p:grpSp>
        <p:nvGrpSpPr>
          <p:cNvPr id="16402" name="Group 18"/>
          <p:cNvGrpSpPr>
            <a:grpSpLocks/>
          </p:cNvGrpSpPr>
          <p:nvPr/>
        </p:nvGrpSpPr>
        <p:grpSpPr bwMode="auto">
          <a:xfrm>
            <a:off x="1475656" y="692696"/>
            <a:ext cx="4752528" cy="3168352"/>
            <a:chOff x="3780" y="4248"/>
            <a:chExt cx="3960" cy="2883"/>
          </a:xfrm>
        </p:grpSpPr>
        <p:sp>
          <p:nvSpPr>
            <p:cNvPr id="16403" name="Oval 19"/>
            <p:cNvSpPr>
              <a:spLocks noChangeArrowheads="1"/>
            </p:cNvSpPr>
            <p:nvPr/>
          </p:nvSpPr>
          <p:spPr bwMode="auto">
            <a:xfrm>
              <a:off x="4500" y="6591"/>
              <a:ext cx="540" cy="540"/>
            </a:xfrm>
            <a:prstGeom prst="ellipse">
              <a:avLst/>
            </a:prstGeom>
            <a:noFill/>
            <a:ln w="9525">
              <a:solidFill>
                <a:srgbClr val="000000"/>
              </a:solidFill>
              <a:round/>
              <a:headEnd/>
              <a:tailEnd/>
            </a:ln>
          </p:spPr>
          <p:txBody>
            <a:bodyPr vert="horz" wrap="square" lIns="91440" tIns="1080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g</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04" name="Oval 20"/>
            <p:cNvSpPr>
              <a:spLocks noChangeArrowheads="1"/>
            </p:cNvSpPr>
            <p:nvPr/>
          </p:nvSpPr>
          <p:spPr bwMode="auto">
            <a:xfrm>
              <a:off x="3780" y="565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d</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05" name="Oval 21"/>
            <p:cNvSpPr>
              <a:spLocks noChangeArrowheads="1"/>
            </p:cNvSpPr>
            <p:nvPr/>
          </p:nvSpPr>
          <p:spPr bwMode="auto">
            <a:xfrm>
              <a:off x="4320" y="487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b</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06" name="Oval 22"/>
            <p:cNvSpPr>
              <a:spLocks noChangeArrowheads="1"/>
            </p:cNvSpPr>
            <p:nvPr/>
          </p:nvSpPr>
          <p:spPr bwMode="auto">
            <a:xfrm>
              <a:off x="6660" y="6588"/>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h</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07" name="Oval 23"/>
            <p:cNvSpPr>
              <a:spLocks noChangeArrowheads="1"/>
            </p:cNvSpPr>
            <p:nvPr/>
          </p:nvSpPr>
          <p:spPr bwMode="auto">
            <a:xfrm>
              <a:off x="5580" y="565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e</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08" name="Oval 24"/>
            <p:cNvSpPr>
              <a:spLocks noChangeArrowheads="1"/>
            </p:cNvSpPr>
            <p:nvPr/>
          </p:nvSpPr>
          <p:spPr bwMode="auto">
            <a:xfrm>
              <a:off x="7200" y="565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f</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09" name="Oval 25"/>
            <p:cNvSpPr>
              <a:spLocks noChangeArrowheads="1"/>
            </p:cNvSpPr>
            <p:nvPr/>
          </p:nvSpPr>
          <p:spPr bwMode="auto">
            <a:xfrm>
              <a:off x="6300" y="487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c</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10" name="Oval 26"/>
            <p:cNvSpPr>
              <a:spLocks noChangeArrowheads="1"/>
            </p:cNvSpPr>
            <p:nvPr/>
          </p:nvSpPr>
          <p:spPr bwMode="auto">
            <a:xfrm>
              <a:off x="5400" y="4248"/>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Calibri" pitchFamily="34" charset="0"/>
                  <a:ea typeface="宋体" pitchFamily="2" charset="-122"/>
                  <a:cs typeface="宋体" pitchFamily="2" charset="-122"/>
                </a:rPr>
                <a:t>a</a:t>
              </a:r>
              <a:endParaRPr kumimoji="0" lang="zh-CN" altLang="zh-CN" sz="2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411" name="Line 27"/>
            <p:cNvSpPr>
              <a:spLocks noChangeShapeType="1"/>
            </p:cNvSpPr>
            <p:nvPr/>
          </p:nvSpPr>
          <p:spPr bwMode="auto">
            <a:xfrm>
              <a:off x="5940" y="4638"/>
              <a:ext cx="540" cy="28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6412" name="Line 28"/>
            <p:cNvSpPr>
              <a:spLocks noChangeShapeType="1"/>
            </p:cNvSpPr>
            <p:nvPr/>
          </p:nvSpPr>
          <p:spPr bwMode="auto">
            <a:xfrm flipH="1">
              <a:off x="4860" y="4716"/>
              <a:ext cx="540" cy="3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6413" name="Line 29"/>
            <p:cNvSpPr>
              <a:spLocks noChangeShapeType="1"/>
            </p:cNvSpPr>
            <p:nvPr/>
          </p:nvSpPr>
          <p:spPr bwMode="auto">
            <a:xfrm flipH="1">
              <a:off x="4140" y="5370"/>
              <a:ext cx="346" cy="28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6414" name="Line 30"/>
            <p:cNvSpPr>
              <a:spLocks noChangeShapeType="1"/>
            </p:cNvSpPr>
            <p:nvPr/>
          </p:nvSpPr>
          <p:spPr bwMode="auto">
            <a:xfrm>
              <a:off x="4140" y="6198"/>
              <a:ext cx="496" cy="4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6415" name="Line 31"/>
            <p:cNvSpPr>
              <a:spLocks noChangeShapeType="1"/>
            </p:cNvSpPr>
            <p:nvPr/>
          </p:nvSpPr>
          <p:spPr bwMode="auto">
            <a:xfrm flipH="1">
              <a:off x="5940" y="5184"/>
              <a:ext cx="360" cy="4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6416" name="Line 32"/>
            <p:cNvSpPr>
              <a:spLocks noChangeShapeType="1"/>
            </p:cNvSpPr>
            <p:nvPr/>
          </p:nvSpPr>
          <p:spPr bwMode="auto">
            <a:xfrm>
              <a:off x="6840" y="5262"/>
              <a:ext cx="540" cy="4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sp>
          <p:nvSpPr>
            <p:cNvPr id="16417" name="Line 33"/>
            <p:cNvSpPr>
              <a:spLocks noChangeShapeType="1"/>
            </p:cNvSpPr>
            <p:nvPr/>
          </p:nvSpPr>
          <p:spPr bwMode="auto">
            <a:xfrm flipH="1">
              <a:off x="7064" y="6198"/>
              <a:ext cx="316" cy="42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800"/>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a:xfrm>
            <a:off x="755576" y="3789040"/>
            <a:ext cx="7704856" cy="2088232"/>
          </a:xfrm>
        </p:spPr>
        <p:txBody>
          <a:bodyPr>
            <a:normAutofit/>
          </a:bodyPr>
          <a:lstStyle/>
          <a:p>
            <a:r>
              <a:rPr lang="zh-CN" altLang="zh-CN" b="1" dirty="0">
                <a:solidFill>
                  <a:schemeClr val="tx1"/>
                </a:solidFill>
              </a:rPr>
              <a:t>任意一个有</a:t>
            </a:r>
            <a:r>
              <a:rPr lang="en-US" altLang="zh-CN" b="1" dirty="0">
                <a:solidFill>
                  <a:schemeClr val="tx1"/>
                </a:solidFill>
              </a:rPr>
              <a:t>n</a:t>
            </a:r>
            <a:r>
              <a:rPr lang="zh-CN" altLang="zh-CN" b="1" dirty="0">
                <a:solidFill>
                  <a:schemeClr val="tx1"/>
                </a:solidFill>
              </a:rPr>
              <a:t>个结点的二叉树，已知它有</a:t>
            </a:r>
            <a:r>
              <a:rPr lang="en-US" altLang="zh-CN" b="1" dirty="0">
                <a:solidFill>
                  <a:schemeClr val="tx1"/>
                </a:solidFill>
              </a:rPr>
              <a:t>m</a:t>
            </a:r>
            <a:r>
              <a:rPr lang="zh-CN" altLang="zh-CN" b="1" dirty="0">
                <a:solidFill>
                  <a:schemeClr val="tx1"/>
                </a:solidFill>
              </a:rPr>
              <a:t>个叶子结点，试证明非叶子结点中有度数为</a:t>
            </a:r>
            <a:r>
              <a:rPr lang="en-US" altLang="zh-CN" b="1" dirty="0">
                <a:solidFill>
                  <a:schemeClr val="tx1"/>
                </a:solidFill>
              </a:rPr>
              <a:t>2</a:t>
            </a:r>
            <a:r>
              <a:rPr lang="zh-CN" altLang="zh-CN" b="1" dirty="0">
                <a:solidFill>
                  <a:schemeClr val="tx1"/>
                </a:solidFill>
              </a:rPr>
              <a:t>的结点（</a:t>
            </a:r>
            <a:r>
              <a:rPr lang="en-US" altLang="zh-CN" b="1" dirty="0">
                <a:solidFill>
                  <a:schemeClr val="tx1"/>
                </a:solidFill>
              </a:rPr>
              <a:t>m-1</a:t>
            </a:r>
            <a:r>
              <a:rPr lang="zh-CN" altLang="zh-CN" b="1" dirty="0">
                <a:solidFill>
                  <a:schemeClr val="tx1"/>
                </a:solidFill>
              </a:rPr>
              <a:t>）个，其余结点度数为</a:t>
            </a:r>
            <a:r>
              <a:rPr lang="en-US" altLang="zh-CN" b="1" dirty="0">
                <a:solidFill>
                  <a:schemeClr val="tx1"/>
                </a:solidFill>
              </a:rPr>
              <a:t>1</a:t>
            </a:r>
            <a:endParaRPr lang="zh-CN" altLang="en-US" b="1" dirty="0">
              <a:solidFill>
                <a:schemeClr val="tx1"/>
              </a:solidFill>
            </a:endParaRPr>
          </a:p>
        </p:txBody>
      </p:sp>
      <p:sp>
        <p:nvSpPr>
          <p:cNvPr id="19" name="副标题 6"/>
          <p:cNvSpPr txBox="1">
            <a:spLocks/>
          </p:cNvSpPr>
          <p:nvPr/>
        </p:nvSpPr>
        <p:spPr>
          <a:xfrm>
            <a:off x="611560" y="476672"/>
            <a:ext cx="7704856" cy="2088232"/>
          </a:xfrm>
          <a:prstGeom prst="rect">
            <a:avLst/>
          </a:prstGeom>
        </p:spPr>
        <p:txBody>
          <a:bodyPr vert="horz" lIns="91440" tIns="45720" rIns="91440" bIns="45720" rtlCol="0">
            <a:normAutofit/>
          </a:bodyPr>
          <a:lstStyle/>
          <a:p>
            <a:pPr lvl="0"/>
            <a:r>
              <a:rPr lang="zh-CN" altLang="zh-CN" sz="3200" b="1" dirty="0"/>
              <a:t>二叉树的前序序列是：</a:t>
            </a:r>
            <a:r>
              <a:rPr lang="en-US" altLang="zh-CN" sz="3200" b="1" dirty="0"/>
              <a:t>ABDCGEF</a:t>
            </a:r>
            <a:r>
              <a:rPr lang="zh-CN" altLang="zh-CN" sz="3200" b="1" dirty="0"/>
              <a:t>，中序遍历序列是：</a:t>
            </a:r>
            <a:r>
              <a:rPr lang="en-US" altLang="zh-CN" sz="3200" b="1" dirty="0"/>
              <a:t>DBCGAEF</a:t>
            </a:r>
            <a:r>
              <a:rPr lang="zh-CN" altLang="zh-CN" sz="3200" b="1" dirty="0"/>
              <a:t>，则该二叉树的叶子结点数目是（）。</a:t>
            </a:r>
          </a:p>
          <a:p>
            <a:r>
              <a:rPr lang="en-US" altLang="zh-CN" sz="3200" b="1" dirty="0"/>
              <a:t>A</a:t>
            </a:r>
            <a:r>
              <a:rPr lang="zh-CN" altLang="zh-CN" sz="3200" b="1" dirty="0"/>
              <a:t>．</a:t>
            </a:r>
            <a:r>
              <a:rPr lang="en-US" altLang="zh-CN" sz="3200" b="1" dirty="0"/>
              <a:t>2          B</a:t>
            </a:r>
            <a:r>
              <a:rPr lang="zh-CN" altLang="zh-CN" sz="3200" b="1" dirty="0"/>
              <a:t>．</a:t>
            </a:r>
            <a:r>
              <a:rPr lang="en-US" altLang="zh-CN" sz="3200" b="1" dirty="0"/>
              <a:t>3          C</a:t>
            </a:r>
            <a:r>
              <a:rPr lang="zh-CN" altLang="zh-CN" sz="3200" b="1" dirty="0"/>
              <a:t>．</a:t>
            </a:r>
            <a:r>
              <a:rPr lang="en-US" altLang="zh-CN" sz="3200" b="1" dirty="0"/>
              <a:t>4         D</a:t>
            </a:r>
            <a:r>
              <a:rPr lang="zh-CN" altLang="zh-CN" sz="3200" b="1" dirty="0"/>
              <a:t>．</a:t>
            </a:r>
            <a:r>
              <a:rPr lang="en-US" altLang="zh-CN" sz="3200" b="1" dirty="0"/>
              <a:t>5</a:t>
            </a:r>
            <a:endParaRPr lang="zh-CN" altLang="zh-C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a:xfrm>
            <a:off x="323528" y="332656"/>
            <a:ext cx="8280920" cy="1800200"/>
          </a:xfrm>
        </p:spPr>
        <p:txBody>
          <a:bodyPr>
            <a:noAutofit/>
          </a:bodyPr>
          <a:lstStyle/>
          <a:p>
            <a:pPr algn="l"/>
            <a:r>
              <a:rPr lang="zh-CN" altLang="zh-CN" b="1" dirty="0">
                <a:solidFill>
                  <a:schemeClr val="tx1"/>
                </a:solidFill>
              </a:rPr>
              <a:t>已知一棵度为</a:t>
            </a:r>
            <a:r>
              <a:rPr lang="en-US" altLang="zh-CN" b="1" dirty="0">
                <a:solidFill>
                  <a:schemeClr val="tx1"/>
                </a:solidFill>
              </a:rPr>
              <a:t>m</a:t>
            </a:r>
            <a:r>
              <a:rPr lang="zh-CN" altLang="zh-CN" b="1" dirty="0">
                <a:solidFill>
                  <a:schemeClr val="tx1"/>
                </a:solidFill>
              </a:rPr>
              <a:t>的树中有</a:t>
            </a:r>
            <a:r>
              <a:rPr lang="en-US" altLang="zh-CN" b="1" dirty="0">
                <a:solidFill>
                  <a:schemeClr val="tx1"/>
                </a:solidFill>
              </a:rPr>
              <a:t>n</a:t>
            </a:r>
            <a:r>
              <a:rPr lang="en-US" altLang="zh-CN" b="1" baseline="-25000" dirty="0">
                <a:solidFill>
                  <a:schemeClr val="tx1"/>
                </a:solidFill>
              </a:rPr>
              <a:t>1</a:t>
            </a:r>
            <a:r>
              <a:rPr lang="zh-CN" altLang="zh-CN" b="1" dirty="0">
                <a:solidFill>
                  <a:schemeClr val="tx1"/>
                </a:solidFill>
              </a:rPr>
              <a:t>个度为</a:t>
            </a:r>
            <a:r>
              <a:rPr lang="en-US" altLang="zh-CN" b="1" dirty="0">
                <a:solidFill>
                  <a:schemeClr val="tx1"/>
                </a:solidFill>
              </a:rPr>
              <a:t>1</a:t>
            </a:r>
            <a:r>
              <a:rPr lang="zh-CN" altLang="zh-CN" b="1" dirty="0">
                <a:solidFill>
                  <a:schemeClr val="tx1"/>
                </a:solidFill>
              </a:rPr>
              <a:t>的结点，</a:t>
            </a:r>
            <a:r>
              <a:rPr lang="en-US" altLang="zh-CN" b="1" dirty="0">
                <a:solidFill>
                  <a:schemeClr val="tx1"/>
                </a:solidFill>
              </a:rPr>
              <a:t>n</a:t>
            </a:r>
            <a:r>
              <a:rPr lang="en-US" altLang="zh-CN" b="1" baseline="-25000" dirty="0">
                <a:solidFill>
                  <a:schemeClr val="tx1"/>
                </a:solidFill>
              </a:rPr>
              <a:t>2</a:t>
            </a:r>
            <a:r>
              <a:rPr lang="zh-CN" altLang="zh-CN" b="1" dirty="0">
                <a:solidFill>
                  <a:schemeClr val="tx1"/>
                </a:solidFill>
              </a:rPr>
              <a:t>个度为</a:t>
            </a:r>
            <a:r>
              <a:rPr lang="en-US" altLang="zh-CN" b="1" dirty="0">
                <a:solidFill>
                  <a:schemeClr val="tx1"/>
                </a:solidFill>
              </a:rPr>
              <a:t>2</a:t>
            </a:r>
            <a:r>
              <a:rPr lang="zh-CN" altLang="zh-CN" b="1" dirty="0">
                <a:solidFill>
                  <a:schemeClr val="tx1"/>
                </a:solidFill>
              </a:rPr>
              <a:t>的结点，</a:t>
            </a:r>
            <a:r>
              <a:rPr lang="en-US" altLang="zh-CN" b="1" dirty="0">
                <a:solidFill>
                  <a:schemeClr val="tx1"/>
                </a:solidFill>
              </a:rPr>
              <a:t>……n</a:t>
            </a:r>
            <a:r>
              <a:rPr lang="en-US" altLang="zh-CN" b="1" baseline="-25000" dirty="0">
                <a:solidFill>
                  <a:schemeClr val="tx1"/>
                </a:solidFill>
              </a:rPr>
              <a:t>m</a:t>
            </a:r>
            <a:r>
              <a:rPr lang="zh-CN" altLang="zh-CN" b="1" dirty="0">
                <a:solidFill>
                  <a:schemeClr val="tx1"/>
                </a:solidFill>
              </a:rPr>
              <a:t>个度为</a:t>
            </a:r>
            <a:r>
              <a:rPr lang="en-US" altLang="zh-CN" b="1" dirty="0">
                <a:solidFill>
                  <a:schemeClr val="tx1"/>
                </a:solidFill>
              </a:rPr>
              <a:t>m</a:t>
            </a:r>
            <a:r>
              <a:rPr lang="zh-CN" altLang="zh-CN" b="1" dirty="0">
                <a:solidFill>
                  <a:schemeClr val="tx1"/>
                </a:solidFill>
              </a:rPr>
              <a:t>的结点，问该树中有多少个终端结点？</a:t>
            </a:r>
            <a:endParaRPr lang="zh-CN" altLang="en-US" b="1" dirty="0">
              <a:solidFill>
                <a:schemeClr val="tx1"/>
              </a:solidFill>
            </a:endParaRPr>
          </a:p>
        </p:txBody>
      </p:sp>
      <p:sp>
        <p:nvSpPr>
          <p:cNvPr id="19" name="副标题 6"/>
          <p:cNvSpPr txBox="1">
            <a:spLocks/>
          </p:cNvSpPr>
          <p:nvPr/>
        </p:nvSpPr>
        <p:spPr>
          <a:xfrm>
            <a:off x="323528" y="2204864"/>
            <a:ext cx="8424936" cy="4032448"/>
          </a:xfrm>
          <a:prstGeom prst="rect">
            <a:avLst/>
          </a:prstGeom>
        </p:spPr>
        <p:txBody>
          <a:bodyPr vert="horz" lIns="91440" tIns="45720" rIns="91440" bIns="45720" rtlCol="0">
            <a:noAutofit/>
          </a:bodyPr>
          <a:lstStyle/>
          <a:p>
            <a:pPr lvl="0">
              <a:spcBef>
                <a:spcPct val="20000"/>
              </a:spcBef>
            </a:pPr>
            <a:r>
              <a:rPr lang="zh-CN" altLang="zh-CN" sz="3200" b="1" dirty="0">
                <a:solidFill>
                  <a:srgbClr val="C00000"/>
                </a:solidFill>
              </a:rPr>
              <a:t>已知一棵二叉树的中序序列</a:t>
            </a:r>
            <a:r>
              <a:rPr lang="en-US" altLang="zh-CN" sz="3200" b="1" dirty="0" err="1">
                <a:solidFill>
                  <a:srgbClr val="C00000"/>
                </a:solidFill>
              </a:rPr>
              <a:t>cbedahgijf</a:t>
            </a:r>
            <a:r>
              <a:rPr lang="en-US" altLang="zh-CN" sz="3200" b="1" dirty="0">
                <a:solidFill>
                  <a:srgbClr val="C00000"/>
                </a:solidFill>
              </a:rPr>
              <a:t>,</a:t>
            </a:r>
            <a:r>
              <a:rPr lang="zh-CN" altLang="zh-CN" sz="3200" b="1" dirty="0">
                <a:solidFill>
                  <a:srgbClr val="C00000"/>
                </a:solidFill>
              </a:rPr>
              <a:t>后序序列为</a:t>
            </a:r>
            <a:r>
              <a:rPr lang="en-US" altLang="zh-CN" sz="3200" b="1" dirty="0" err="1">
                <a:solidFill>
                  <a:srgbClr val="C00000"/>
                </a:solidFill>
              </a:rPr>
              <a:t>cedbhjigfa</a:t>
            </a:r>
            <a:r>
              <a:rPr lang="en-US" altLang="zh-CN" sz="3200" b="1" dirty="0">
                <a:solidFill>
                  <a:srgbClr val="C00000"/>
                </a:solidFill>
              </a:rPr>
              <a:t>,</a:t>
            </a:r>
            <a:r>
              <a:rPr lang="zh-CN" altLang="zh-CN" sz="3200" b="1" dirty="0">
                <a:solidFill>
                  <a:srgbClr val="C00000"/>
                </a:solidFill>
              </a:rPr>
              <a:t>画出该二叉树</a:t>
            </a:r>
            <a:endParaRPr lang="en-US" altLang="zh-CN" sz="3200" b="1" dirty="0">
              <a:solidFill>
                <a:srgbClr val="C00000"/>
              </a:solidFill>
            </a:endParaRPr>
          </a:p>
          <a:p>
            <a:pPr lvl="0">
              <a:spcBef>
                <a:spcPct val="20000"/>
              </a:spcBef>
            </a:pPr>
            <a:endParaRPr lang="en-US" altLang="zh-CN" sz="3200" b="1" dirty="0">
              <a:solidFill>
                <a:srgbClr val="C00000"/>
              </a:solidFill>
            </a:endParaRPr>
          </a:p>
          <a:p>
            <a:pPr>
              <a:spcBef>
                <a:spcPct val="20000"/>
              </a:spcBef>
            </a:pPr>
            <a:r>
              <a:rPr lang="zh-CN" altLang="zh-CN" sz="3200" b="1" dirty="0">
                <a:solidFill>
                  <a:srgbClr val="0070C0"/>
                </a:solidFill>
              </a:rPr>
              <a:t>已知某二叉树的后序遍历是</a:t>
            </a:r>
            <a:r>
              <a:rPr lang="en-US" altLang="zh-CN" sz="3200" b="1" dirty="0" err="1">
                <a:solidFill>
                  <a:srgbClr val="0070C0"/>
                </a:solidFill>
              </a:rPr>
              <a:t>dabec</a:t>
            </a:r>
            <a:r>
              <a:rPr lang="en-US" altLang="zh-CN" sz="3200" b="1" dirty="0">
                <a:solidFill>
                  <a:srgbClr val="0070C0"/>
                </a:solidFill>
              </a:rPr>
              <a:t>,</a:t>
            </a:r>
            <a:r>
              <a:rPr lang="zh-CN" altLang="zh-CN" sz="3200" b="1" dirty="0">
                <a:solidFill>
                  <a:srgbClr val="0070C0"/>
                </a:solidFill>
              </a:rPr>
              <a:t>中序遍历序列是</a:t>
            </a:r>
            <a:r>
              <a:rPr lang="en-US" altLang="zh-CN" sz="3200" b="1" dirty="0" err="1">
                <a:solidFill>
                  <a:srgbClr val="0070C0"/>
                </a:solidFill>
              </a:rPr>
              <a:t>debac</a:t>
            </a:r>
            <a:r>
              <a:rPr lang="en-US" altLang="zh-CN" sz="3200" b="1" dirty="0">
                <a:solidFill>
                  <a:srgbClr val="0070C0"/>
                </a:solidFill>
              </a:rPr>
              <a:t>,</a:t>
            </a:r>
            <a:r>
              <a:rPr lang="zh-CN" altLang="zh-CN" sz="3200" b="1" dirty="0">
                <a:solidFill>
                  <a:srgbClr val="0070C0"/>
                </a:solidFill>
              </a:rPr>
              <a:t>它的前序遍历是（ ）</a:t>
            </a:r>
            <a:endParaRPr lang="en-US" altLang="zh-CN" sz="3200" b="1" dirty="0">
              <a:solidFill>
                <a:srgbClr val="0070C0"/>
              </a:solidFill>
            </a:endParaRPr>
          </a:p>
          <a:p>
            <a:pPr>
              <a:spcBef>
                <a:spcPct val="20000"/>
              </a:spcBef>
            </a:pPr>
            <a:endParaRPr lang="en-US" altLang="zh-CN" sz="3200" b="1" dirty="0">
              <a:solidFill>
                <a:srgbClr val="0070C0"/>
              </a:solidFill>
            </a:endParaRPr>
          </a:p>
          <a:p>
            <a:pPr>
              <a:spcBef>
                <a:spcPct val="20000"/>
              </a:spcBef>
            </a:pPr>
            <a:r>
              <a:rPr lang="zh-CN" altLang="en-US" sz="3200" b="1" dirty="0">
                <a:solidFill>
                  <a:schemeClr val="accent4"/>
                </a:solidFill>
              </a:rPr>
              <a:t>先序遍历</a:t>
            </a:r>
            <a:r>
              <a:rPr lang="en-US" altLang="zh-CN" sz="3200" b="1" dirty="0">
                <a:solidFill>
                  <a:schemeClr val="accent4"/>
                </a:solidFill>
              </a:rPr>
              <a:t>ABDFCEGH,</a:t>
            </a:r>
            <a:r>
              <a:rPr lang="zh-CN" altLang="en-US" sz="3200" b="1" dirty="0">
                <a:solidFill>
                  <a:schemeClr val="accent4"/>
                </a:solidFill>
              </a:rPr>
              <a:t>中序</a:t>
            </a:r>
            <a:r>
              <a:rPr lang="en-US" altLang="zh-CN" sz="3200" b="1" dirty="0">
                <a:solidFill>
                  <a:schemeClr val="accent4"/>
                </a:solidFill>
              </a:rPr>
              <a:t>BFDAGEHC</a:t>
            </a:r>
            <a:endParaRPr lang="zh-CN" altLang="zh-CN" sz="3200" b="1" dirty="0">
              <a:solidFill>
                <a:schemeClr val="accent4"/>
              </a:solidFill>
            </a:endParaRPr>
          </a:p>
          <a:p>
            <a:pPr lvl="0">
              <a:spcBef>
                <a:spcPct val="20000"/>
              </a:spcBef>
            </a:pPr>
            <a:endParaRPr kumimoji="0" lang="zh-CN" altLang="en-US" sz="3200" b="1" i="0" u="none" strike="noStrike" kern="1200" cap="none" spc="0" normalizeH="0" baseline="0" noProof="0" dirty="0">
              <a:ln>
                <a:noFill/>
              </a:ln>
              <a:solidFill>
                <a:srgbClr val="C0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02624" cy="2594719"/>
          </a:xfrm>
        </p:spPr>
        <p:txBody>
          <a:bodyPr>
            <a:normAutofit fontScale="90000"/>
          </a:bodyPr>
          <a:lstStyle/>
          <a:p>
            <a:pPr algn="l"/>
            <a:r>
              <a:rPr lang="zh-CN" altLang="zh-CN" sz="3600" b="1" dirty="0"/>
              <a:t>给定一棵具有</a:t>
            </a:r>
            <a:r>
              <a:rPr lang="en-US" altLang="zh-CN" sz="3600" b="1" dirty="0"/>
              <a:t>n</a:t>
            </a:r>
            <a:r>
              <a:rPr lang="zh-CN" altLang="zh-CN" sz="3600" b="1" dirty="0"/>
              <a:t>个结点的二叉树，在不违背二叉树定义以及不改变根结点的基础上，向二叉树中任意一个可插入结点的位置插入一个新的结点，则生成的新二叉树有（）。种可能。</a:t>
            </a:r>
            <a:br>
              <a:rPr lang="zh-CN" altLang="zh-CN" dirty="0"/>
            </a:br>
            <a:r>
              <a:rPr lang="en-US" altLang="zh-CN" dirty="0"/>
              <a:t>  A</a:t>
            </a:r>
            <a:r>
              <a:rPr lang="zh-CN" altLang="zh-CN" dirty="0"/>
              <a:t>．</a:t>
            </a:r>
            <a:r>
              <a:rPr lang="en-US" altLang="zh-CN" dirty="0"/>
              <a:t>n-1		B</a:t>
            </a:r>
            <a:r>
              <a:rPr lang="zh-CN" altLang="zh-CN" dirty="0"/>
              <a:t>．</a:t>
            </a:r>
            <a:r>
              <a:rPr lang="en-US" altLang="zh-CN" dirty="0"/>
              <a:t>N	C</a:t>
            </a:r>
            <a:r>
              <a:rPr lang="zh-CN" altLang="zh-CN" dirty="0"/>
              <a:t>．</a:t>
            </a:r>
            <a:r>
              <a:rPr lang="en-US" altLang="zh-CN" dirty="0"/>
              <a:t>n+1	</a:t>
            </a:r>
            <a:r>
              <a:rPr lang="zh-CN" altLang="zh-CN" dirty="0"/>
              <a:t>．</a:t>
            </a:r>
            <a:r>
              <a:rPr lang="en-US" altLang="zh-CN" dirty="0"/>
              <a:t>2n</a:t>
            </a:r>
            <a:br>
              <a:rPr lang="zh-CN" altLang="zh-CN" dirty="0"/>
            </a:b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404665"/>
            <a:ext cx="8352928" cy="2592288"/>
          </a:xfrm>
        </p:spPr>
        <p:txBody>
          <a:bodyPr>
            <a:normAutofit/>
          </a:bodyPr>
          <a:lstStyle/>
          <a:p>
            <a:pPr algn="l"/>
            <a:r>
              <a:rPr lang="zh-CN" altLang="en-US" sz="3600" b="1" dirty="0"/>
              <a:t>证明：</a:t>
            </a:r>
            <a:r>
              <a:rPr lang="zh-CN" altLang="zh-CN" sz="3600" b="1" dirty="0"/>
              <a:t>在</a:t>
            </a:r>
            <a:r>
              <a:rPr lang="zh-CN" altLang="zh-CN" sz="3200" b="1" dirty="0"/>
              <a:t>任意一棵具有</a:t>
            </a:r>
            <a:r>
              <a:rPr lang="en-US" altLang="zh-CN" sz="3200" b="1" dirty="0"/>
              <a:t>N</a:t>
            </a:r>
            <a:r>
              <a:rPr lang="zh-CN" altLang="zh-CN" sz="3200" b="1" dirty="0"/>
              <a:t>个结点的满二叉树（</a:t>
            </a:r>
            <a:r>
              <a:rPr lang="en-US" altLang="zh-CN" sz="3200" b="1" dirty="0"/>
              <a:t>N&gt;0</a:t>
            </a:r>
            <a:r>
              <a:rPr lang="zh-CN" altLang="zh-CN" sz="3200" b="1" dirty="0"/>
              <a:t>）的叶子结点数目为（</a:t>
            </a:r>
            <a:r>
              <a:rPr lang="en-US" altLang="zh-CN" sz="3200" b="1" dirty="0"/>
              <a:t>N+1</a:t>
            </a:r>
            <a:r>
              <a:rPr lang="zh-CN" altLang="zh-CN" sz="3200" b="1" dirty="0"/>
              <a:t>）</a:t>
            </a:r>
            <a:r>
              <a:rPr lang="en-US" altLang="zh-CN" sz="3200" b="1" dirty="0"/>
              <a:t>/2 </a:t>
            </a:r>
            <a:br>
              <a:rPr lang="zh-CN" altLang="zh-CN" dirty="0"/>
            </a:br>
            <a:endParaRPr lang="zh-CN" altLang="en-US" dirty="0"/>
          </a:p>
        </p:txBody>
      </p:sp>
      <p:sp>
        <p:nvSpPr>
          <p:cNvPr id="4" name="标题 1"/>
          <p:cNvSpPr txBox="1">
            <a:spLocks/>
          </p:cNvSpPr>
          <p:nvPr/>
        </p:nvSpPr>
        <p:spPr>
          <a:xfrm>
            <a:off x="467544" y="2564904"/>
            <a:ext cx="8352928" cy="259228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latin typeface="+mj-lt"/>
                <a:ea typeface="+mj-ea"/>
                <a:cs typeface="+mj-cs"/>
              </a:rPr>
              <a:t>设深度为</a:t>
            </a:r>
            <a:r>
              <a:rPr kumimoji="0" lang="en-US" altLang="zh-CN" sz="3200" b="1" i="0" u="none" strike="noStrike" kern="1200" cap="none" spc="0" normalizeH="0" baseline="0" noProof="0" dirty="0">
                <a:ln>
                  <a:noFill/>
                </a:ln>
                <a:solidFill>
                  <a:srgbClr val="C00000"/>
                </a:solidFill>
                <a:effectLst/>
                <a:uLnTx/>
                <a:uFillTx/>
                <a:latin typeface="+mj-lt"/>
                <a:ea typeface="+mj-ea"/>
                <a:cs typeface="+mj-cs"/>
              </a:rPr>
              <a:t>h</a:t>
            </a:r>
            <a:r>
              <a:rPr kumimoji="0" lang="zh-CN" altLang="en-US" sz="3200" b="1" i="0" u="none" strike="noStrike" kern="1200" cap="none" spc="0" normalizeH="0" baseline="0" noProof="0" dirty="0">
                <a:ln>
                  <a:noFill/>
                </a:ln>
                <a:solidFill>
                  <a:srgbClr val="C00000"/>
                </a:solidFill>
                <a:effectLst/>
                <a:uLnTx/>
                <a:uFillTx/>
                <a:latin typeface="+mj-lt"/>
                <a:ea typeface="+mj-ea"/>
                <a:cs typeface="+mj-cs"/>
              </a:rPr>
              <a:t>的二叉树上，只有度为</a:t>
            </a:r>
            <a:r>
              <a:rPr kumimoji="0" lang="en-US" altLang="zh-CN" sz="3200" b="1" i="0" u="none" strike="noStrike" kern="1200" cap="none" spc="0" normalizeH="0" baseline="0" noProof="0" dirty="0">
                <a:ln>
                  <a:noFill/>
                </a:ln>
                <a:solidFill>
                  <a:srgbClr val="C00000"/>
                </a:solidFill>
                <a:effectLst/>
                <a:uLnTx/>
                <a:uFillTx/>
                <a:latin typeface="+mj-lt"/>
                <a:ea typeface="+mj-ea"/>
                <a:cs typeface="+mj-cs"/>
              </a:rPr>
              <a:t>0</a:t>
            </a:r>
            <a:r>
              <a:rPr kumimoji="0" lang="zh-CN" altLang="en-US" sz="3200" b="1" i="0" u="none" strike="noStrike" kern="1200" cap="none" spc="0" normalizeH="0" baseline="0" noProof="0" dirty="0">
                <a:ln>
                  <a:noFill/>
                </a:ln>
                <a:solidFill>
                  <a:srgbClr val="C00000"/>
                </a:solidFill>
                <a:effectLst/>
                <a:uLnTx/>
                <a:uFillTx/>
                <a:latin typeface="+mj-lt"/>
                <a:ea typeface="+mj-ea"/>
                <a:cs typeface="+mj-cs"/>
              </a:rPr>
              <a:t>和度为</a:t>
            </a:r>
            <a:r>
              <a:rPr kumimoji="0" lang="en-US" altLang="zh-CN" sz="3200" b="1" i="0" u="none" strike="noStrike" kern="1200" cap="none" spc="0" normalizeH="0" baseline="0" noProof="0" dirty="0">
                <a:ln>
                  <a:noFill/>
                </a:ln>
                <a:solidFill>
                  <a:srgbClr val="C00000"/>
                </a:solidFill>
                <a:effectLst/>
                <a:uLnTx/>
                <a:uFillTx/>
                <a:latin typeface="+mj-lt"/>
                <a:ea typeface="+mj-ea"/>
                <a:cs typeface="+mj-cs"/>
              </a:rPr>
              <a:t>2</a:t>
            </a:r>
            <a:r>
              <a:rPr kumimoji="0" lang="zh-CN" altLang="en-US" sz="3200" b="1" i="0" u="none" strike="noStrike" kern="1200" cap="none" spc="0" normalizeH="0" baseline="0" noProof="0" dirty="0">
                <a:ln>
                  <a:noFill/>
                </a:ln>
                <a:solidFill>
                  <a:srgbClr val="C00000"/>
                </a:solidFill>
                <a:effectLst/>
                <a:uLnTx/>
                <a:uFillTx/>
                <a:latin typeface="+mj-lt"/>
                <a:ea typeface="+mj-ea"/>
                <a:cs typeface="+mj-cs"/>
              </a:rPr>
              <a:t>的结点，此二叉树中，包含的结点数至少是</a:t>
            </a:r>
            <a:r>
              <a:rPr kumimoji="0" lang="en-US" altLang="zh-CN" sz="3200" b="1" i="0" u="none" strike="noStrike" kern="1200" cap="none" spc="0" normalizeH="0" baseline="0" noProof="0" dirty="0">
                <a:ln>
                  <a:noFill/>
                </a:ln>
                <a:solidFill>
                  <a:srgbClr val="C00000"/>
                </a:solidFill>
                <a:effectLst/>
                <a:uLnTx/>
                <a:uFillTx/>
                <a:latin typeface="+mj-lt"/>
                <a:ea typeface="+mj-ea"/>
                <a:cs typeface="+mj-cs"/>
              </a:rPr>
              <a:t>____</a:t>
            </a:r>
            <a:br>
              <a:rPr kumimoji="0" lang="zh-CN" altLang="zh-CN" sz="4400" b="0" i="0" u="none" strike="noStrike" kern="1200" cap="none" spc="0" normalizeH="0" baseline="0" noProof="0" dirty="0">
                <a:ln>
                  <a:noFill/>
                </a:ln>
                <a:solidFill>
                  <a:schemeClr val="tx1"/>
                </a:solidFill>
                <a:effectLst/>
                <a:uLnTx/>
                <a:uFillTx/>
                <a:latin typeface="+mj-lt"/>
                <a:ea typeface="+mj-ea"/>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3568" y="3933056"/>
            <a:ext cx="7772400" cy="1470025"/>
          </a:xfrm>
        </p:spPr>
        <p:txBody>
          <a:bodyPr>
            <a:normAutofit/>
          </a:bodyPr>
          <a:lstStyle/>
          <a:p>
            <a:pPr algn="l"/>
            <a:r>
              <a:rPr lang="zh-CN" altLang="en-US" sz="3200" b="1" dirty="0">
                <a:solidFill>
                  <a:srgbClr val="C00000"/>
                </a:solidFill>
              </a:rPr>
              <a:t>将以上森林转换为二叉树，并给出先序、中序、后序遍历</a:t>
            </a:r>
          </a:p>
        </p:txBody>
      </p:sp>
      <p:pic>
        <p:nvPicPr>
          <p:cNvPr id="17410" name="Picture 2"/>
          <p:cNvPicPr>
            <a:picLocks noChangeAspect="1" noChangeArrowheads="1"/>
          </p:cNvPicPr>
          <p:nvPr/>
        </p:nvPicPr>
        <p:blipFill>
          <a:blip r:embed="rId2" cstate="print"/>
          <a:srcRect/>
          <a:stretch>
            <a:fillRect/>
          </a:stretch>
        </p:blipFill>
        <p:spPr bwMode="auto">
          <a:xfrm>
            <a:off x="1259632" y="548680"/>
            <a:ext cx="6222735" cy="316835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136904" cy="4680520"/>
          </a:xfrm>
        </p:spPr>
        <p:txBody>
          <a:bodyPr>
            <a:normAutofit fontScale="92500" lnSpcReduction="20000"/>
          </a:bodyPr>
          <a:lstStyle/>
          <a:p>
            <a:pPr algn="l"/>
            <a:endParaRPr lang="en-US" altLang="zh-CN" b="1" dirty="0">
              <a:solidFill>
                <a:schemeClr val="tx1"/>
              </a:solidFill>
            </a:endParaRPr>
          </a:p>
          <a:p>
            <a:pPr algn="l"/>
            <a:endParaRPr lang="en-US" altLang="zh-CN" b="1" dirty="0">
              <a:solidFill>
                <a:schemeClr val="tx1"/>
              </a:solidFill>
            </a:endParaRPr>
          </a:p>
          <a:p>
            <a:pPr algn="l">
              <a:lnSpc>
                <a:spcPct val="150000"/>
              </a:lnSpc>
            </a:pPr>
            <a:r>
              <a:rPr lang="zh-CN" altLang="en-US" b="1" dirty="0">
                <a:solidFill>
                  <a:srgbClr val="C00000"/>
                </a:solidFill>
              </a:rPr>
              <a:t>二叉排序树：</a:t>
            </a:r>
            <a:r>
              <a:rPr lang="zh-CN" altLang="zh-CN" b="1" dirty="0">
                <a:solidFill>
                  <a:schemeClr val="tx1"/>
                </a:solidFill>
              </a:rPr>
              <a:t>二叉查找树或者是一棵空树，或者是具有下面性质的二叉树：</a:t>
            </a:r>
            <a:r>
              <a:rPr lang="zh-CN" altLang="zh-CN" b="1" dirty="0">
                <a:solidFill>
                  <a:srgbClr val="7030A0"/>
                </a:solidFill>
              </a:rPr>
              <a:t>若它的左子树不空，则左子树上所有结点的值均小于它的根结点的值，</a:t>
            </a:r>
            <a:r>
              <a:rPr lang="zh-CN" altLang="zh-CN" b="1" dirty="0">
                <a:solidFill>
                  <a:srgbClr val="FF0000"/>
                </a:solidFill>
              </a:rPr>
              <a:t>若它的右子树不空，则右子树的结点的值均大于它根结点的值</a:t>
            </a:r>
            <a:r>
              <a:rPr lang="zh-CN" altLang="zh-CN" b="1" dirty="0">
                <a:solidFill>
                  <a:schemeClr val="tx1"/>
                </a:solidFill>
              </a:rPr>
              <a:t>。它的左右子树也是二叉排序树</a:t>
            </a:r>
          </a:p>
          <a:p>
            <a:pPr algn="l"/>
            <a:endParaRPr lang="en-US" altLang="zh-CN" b="1" dirty="0">
              <a:solidFill>
                <a:schemeClr val="tx1"/>
              </a:solidFill>
            </a:endParaRPr>
          </a:p>
          <a:p>
            <a:pPr algn="l"/>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3568" y="3933056"/>
            <a:ext cx="7772400" cy="1470025"/>
          </a:xfrm>
        </p:spPr>
        <p:txBody>
          <a:bodyPr>
            <a:normAutofit/>
          </a:bodyPr>
          <a:lstStyle/>
          <a:p>
            <a:pPr algn="l"/>
            <a:r>
              <a:rPr lang="zh-CN" altLang="en-US" sz="3200" b="1" dirty="0">
                <a:solidFill>
                  <a:srgbClr val="C00000"/>
                </a:solidFill>
              </a:rPr>
              <a:t>将以上森林转换为二叉树，并给出先序、中序、后序遍历</a:t>
            </a:r>
          </a:p>
        </p:txBody>
      </p:sp>
      <p:pic>
        <p:nvPicPr>
          <p:cNvPr id="17410" name="Picture 2"/>
          <p:cNvPicPr>
            <a:picLocks noChangeAspect="1" noChangeArrowheads="1"/>
          </p:cNvPicPr>
          <p:nvPr/>
        </p:nvPicPr>
        <p:blipFill>
          <a:blip r:embed="rId2" cstate="print"/>
          <a:srcRect/>
          <a:stretch>
            <a:fillRect/>
          </a:stretch>
        </p:blipFill>
        <p:spPr bwMode="auto">
          <a:xfrm>
            <a:off x="1259632" y="548680"/>
            <a:ext cx="6222735" cy="3168352"/>
          </a:xfrm>
          <a:prstGeom prst="rect">
            <a:avLst/>
          </a:prstGeom>
          <a:noFill/>
          <a:ln w="9525">
            <a:noFill/>
            <a:miter lim="800000"/>
            <a:headEnd/>
            <a:tailEnd/>
          </a:ln>
        </p:spPr>
      </p:pic>
    </p:spTree>
    <p:extLst>
      <p:ext uri="{BB962C8B-B14F-4D97-AF65-F5344CB8AC3E}">
        <p14:creationId xmlns:p14="http://schemas.microsoft.com/office/powerpoint/2010/main" val="25378939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0220B079-3678-F866-7CB7-2E976DF146E7}"/>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二叉排序树</a:t>
            </a:r>
          </a:p>
        </p:txBody>
      </p:sp>
      <p:sp>
        <p:nvSpPr>
          <p:cNvPr id="40963" name="矩形 5">
            <a:extLst>
              <a:ext uri="{FF2B5EF4-FFF2-40B4-BE49-F238E27FC236}">
                <a16:creationId xmlns:a16="http://schemas.microsoft.com/office/drawing/2014/main" id="{A2E12369-B82C-887C-7FF5-BD41F692259D}"/>
              </a:ext>
            </a:extLst>
          </p:cNvPr>
          <p:cNvSpPr>
            <a:spLocks noChangeArrowheads="1"/>
          </p:cNvSpPr>
          <p:nvPr/>
        </p:nvSpPr>
        <p:spPr bwMode="auto">
          <a:xfrm>
            <a:off x="-150813" y="633413"/>
            <a:ext cx="9144001"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按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遍历二叉排序树可得到一个有序序列</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前序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中序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后序</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D.</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层序</a:t>
            </a: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endPar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对于下列关键字序列，不能构成二叉排序树的一条查找路径的是</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 95, 22, 91, 24, 94, 71      B. 92, 20, 91, 34, 88, 35</a:t>
            </a:r>
          </a:p>
          <a:p>
            <a:pPr lvl="1">
              <a:lnSpc>
                <a:spcPts val="4500"/>
              </a:lnSpc>
              <a:buClr>
                <a:srgbClr val="D9253E"/>
              </a:buClr>
              <a:buSzPct val="84000"/>
            </a:pPr>
            <a:r>
              <a:rPr lang="en-US" altLang="zh-CN"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C. 21, 89, 77, 29, 36, 38      D. 12, 25, 71, 689, 33, 34</a:t>
            </a:r>
          </a:p>
        </p:txBody>
      </p:sp>
    </p:spTree>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2DB303F1-EBB4-C78E-1E95-9FE702192F60}"/>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二叉排序树</a:t>
            </a:r>
          </a:p>
        </p:txBody>
      </p:sp>
      <p:pic>
        <p:nvPicPr>
          <p:cNvPr id="43011" name="图片 2">
            <a:extLst>
              <a:ext uri="{FF2B5EF4-FFF2-40B4-BE49-F238E27FC236}">
                <a16:creationId xmlns:a16="http://schemas.microsoft.com/office/drawing/2014/main" id="{7675F216-FEEF-D3A2-03C8-20D5D70B9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482725"/>
            <a:ext cx="646588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图片 4">
            <a:extLst>
              <a:ext uri="{FF2B5EF4-FFF2-40B4-BE49-F238E27FC236}">
                <a16:creationId xmlns:a16="http://schemas.microsoft.com/office/drawing/2014/main" id="{A367C5FD-4E29-BB2A-AB14-C8C7F4063C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3" y="2417763"/>
            <a:ext cx="78755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98797AFE-3F05-54E3-F9A3-83972D3BDA14}"/>
              </a:ext>
            </a:extLst>
          </p:cNvPr>
          <p:cNvSpPr txBox="1">
            <a:spLocks noChangeArrowheads="1"/>
          </p:cNvSpPr>
          <p:nvPr/>
        </p:nvSpPr>
        <p:spPr bwMode="auto">
          <a:xfrm>
            <a:off x="117475" y="95250"/>
            <a:ext cx="5715000" cy="5222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哈夫曼树</a:t>
            </a:r>
          </a:p>
        </p:txBody>
      </p:sp>
      <p:pic>
        <p:nvPicPr>
          <p:cNvPr id="45059" name="图片 3">
            <a:extLst>
              <a:ext uri="{FF2B5EF4-FFF2-40B4-BE49-F238E27FC236}">
                <a16:creationId xmlns:a16="http://schemas.microsoft.com/office/drawing/2014/main" id="{7F488BA4-DE18-5807-9516-FFDCF0693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125538"/>
            <a:ext cx="8153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052736"/>
            <a:ext cx="8136904" cy="5328592"/>
          </a:xfrm>
        </p:spPr>
        <p:txBody>
          <a:bodyPr>
            <a:normAutofit/>
          </a:bodyPr>
          <a:lstStyle/>
          <a:p>
            <a:pPr algn="l"/>
            <a:r>
              <a:rPr lang="zh-CN" altLang="en-US" b="1" dirty="0">
                <a:solidFill>
                  <a:schemeClr val="accent6">
                    <a:lumMod val="50000"/>
                  </a:schemeClr>
                </a:solidFill>
              </a:rPr>
              <a:t>平衡二叉树：</a:t>
            </a:r>
            <a:endParaRPr lang="en-US" altLang="zh-CN" b="1" dirty="0">
              <a:solidFill>
                <a:schemeClr val="accent6">
                  <a:lumMod val="50000"/>
                </a:schemeClr>
              </a:solidFill>
            </a:endParaRPr>
          </a:p>
          <a:p>
            <a:pPr algn="l"/>
            <a:r>
              <a:rPr lang="en-US" altLang="zh-CN" b="1" dirty="0">
                <a:solidFill>
                  <a:schemeClr val="accent6">
                    <a:lumMod val="50000"/>
                  </a:schemeClr>
                </a:solidFill>
              </a:rPr>
              <a:t> </a:t>
            </a:r>
            <a:r>
              <a:rPr lang="zh-CN" altLang="en-US" b="1" dirty="0">
                <a:solidFill>
                  <a:schemeClr val="tx1"/>
                </a:solidFill>
              </a:rPr>
              <a:t>平衡因子：结点的左右子树高度差</a:t>
            </a:r>
            <a:endParaRPr lang="en-US" altLang="zh-CN" b="1" dirty="0">
              <a:solidFill>
                <a:schemeClr val="tx1"/>
              </a:solidFill>
            </a:endParaRPr>
          </a:p>
          <a:p>
            <a:pPr algn="l"/>
            <a:r>
              <a:rPr lang="zh-CN" altLang="en-US" b="1" dirty="0">
                <a:solidFill>
                  <a:schemeClr val="tx1"/>
                </a:solidFill>
              </a:rPr>
              <a:t>平衡二叉树：二叉树中各结点平衡因子绝对值不超过</a:t>
            </a:r>
            <a:r>
              <a:rPr lang="en-US" altLang="zh-CN" b="1" dirty="0">
                <a:solidFill>
                  <a:schemeClr val="tx1"/>
                </a:solidFill>
              </a:rPr>
              <a:t>1</a:t>
            </a:r>
            <a:r>
              <a:rPr lang="zh-CN" altLang="en-US" b="1" dirty="0">
                <a:solidFill>
                  <a:schemeClr val="tx1"/>
                </a:solidFill>
              </a:rPr>
              <a:t>的二叉排序树</a:t>
            </a:r>
            <a:endParaRPr lang="en-US" altLang="zh-CN" b="1" dirty="0">
              <a:solidFill>
                <a:schemeClr val="tx1"/>
              </a:solidFill>
            </a:endParaRPr>
          </a:p>
          <a:p>
            <a:pPr algn="l"/>
            <a:r>
              <a:rPr lang="zh-CN" altLang="zh-CN" b="1" dirty="0">
                <a:solidFill>
                  <a:srgbClr val="C00000"/>
                </a:solidFill>
              </a:rPr>
              <a:t>平衡二叉树的实现原理：</a:t>
            </a:r>
            <a:r>
              <a:rPr lang="zh-CN" altLang="zh-CN" b="1" dirty="0">
                <a:solidFill>
                  <a:schemeClr val="tx1"/>
                </a:solidFill>
              </a:rPr>
              <a:t>在构建二叉排序树的过程中，每插入一个结点，先检查是否因插入而破坏了树的平衡，若是</a:t>
            </a:r>
            <a:r>
              <a:rPr lang="zh-CN" altLang="en-US" b="1" dirty="0">
                <a:solidFill>
                  <a:schemeClr val="tx1"/>
                </a:solidFill>
              </a:rPr>
              <a:t>，</a:t>
            </a:r>
            <a:r>
              <a:rPr lang="zh-CN" altLang="zh-CN" b="1" dirty="0">
                <a:solidFill>
                  <a:schemeClr val="tx1"/>
                </a:solidFill>
              </a:rPr>
              <a:t>则找出最小不平衡子树进行调整，</a:t>
            </a:r>
            <a:r>
              <a:rPr lang="zh-CN" altLang="zh-CN" b="1" dirty="0">
                <a:solidFill>
                  <a:srgbClr val="FF0000"/>
                </a:solidFill>
              </a:rPr>
              <a:t>最小不平衡子树是指以离插入节点最近、且平衡因子绝对值大于</a:t>
            </a:r>
            <a:r>
              <a:rPr lang="en-US" altLang="zh-CN" b="1" dirty="0">
                <a:solidFill>
                  <a:srgbClr val="FF0000"/>
                </a:solidFill>
              </a:rPr>
              <a:t>1</a:t>
            </a:r>
            <a:r>
              <a:rPr lang="zh-CN" altLang="zh-CN" b="1" dirty="0">
                <a:solidFill>
                  <a:srgbClr val="FF0000"/>
                </a:solidFill>
              </a:rPr>
              <a:t>的节点为根的子树。</a:t>
            </a:r>
          </a:p>
          <a:p>
            <a:pPr algn="l"/>
            <a:endParaRPr lang="en-US" altLang="zh-CN" b="1" dirty="0">
              <a:solidFill>
                <a:schemeClr val="tx1"/>
              </a:solidFill>
            </a:endParaRPr>
          </a:p>
          <a:p>
            <a:pPr algn="l"/>
            <a:endParaRPr lang="zh-CN" altLang="zh-CN" b="1" dirty="0">
              <a:solidFill>
                <a:schemeClr val="tx1"/>
              </a:solidFill>
            </a:endParaRPr>
          </a:p>
          <a:p>
            <a:pPr algn="l"/>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827584" y="1556792"/>
            <a:ext cx="7344816" cy="4608512"/>
            <a:chOff x="576" y="1933"/>
            <a:chExt cx="3648" cy="1982"/>
          </a:xfrm>
        </p:grpSpPr>
        <p:sp>
          <p:nvSpPr>
            <p:cNvPr id="6" name="Oval 7"/>
            <p:cNvSpPr>
              <a:spLocks noChangeAspect="1" noChangeArrowheads="1"/>
            </p:cNvSpPr>
            <p:nvPr/>
          </p:nvSpPr>
          <p:spPr bwMode="auto">
            <a:xfrm>
              <a:off x="1267" y="2005"/>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0</a:t>
              </a:r>
            </a:p>
          </p:txBody>
        </p:sp>
        <p:sp>
          <p:nvSpPr>
            <p:cNvPr id="7" name="Oval 8"/>
            <p:cNvSpPr>
              <a:spLocks noChangeAspect="1" noChangeArrowheads="1"/>
            </p:cNvSpPr>
            <p:nvPr/>
          </p:nvSpPr>
          <p:spPr bwMode="auto">
            <a:xfrm>
              <a:off x="864" y="229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1</a:t>
              </a:r>
            </a:p>
          </p:txBody>
        </p:sp>
        <p:sp>
          <p:nvSpPr>
            <p:cNvPr id="8" name="Oval 9"/>
            <p:cNvSpPr>
              <a:spLocks noChangeAspect="1" noChangeArrowheads="1"/>
            </p:cNvSpPr>
            <p:nvPr/>
          </p:nvSpPr>
          <p:spPr bwMode="auto">
            <a:xfrm>
              <a:off x="1680" y="229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2</a:t>
              </a:r>
            </a:p>
          </p:txBody>
        </p:sp>
        <p:sp>
          <p:nvSpPr>
            <p:cNvPr id="9" name="Oval 10"/>
            <p:cNvSpPr>
              <a:spLocks noChangeAspect="1" noChangeArrowheads="1"/>
            </p:cNvSpPr>
            <p:nvPr/>
          </p:nvSpPr>
          <p:spPr bwMode="auto">
            <a:xfrm>
              <a:off x="624" y="265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3</a:t>
              </a:r>
            </a:p>
          </p:txBody>
        </p:sp>
        <p:sp>
          <p:nvSpPr>
            <p:cNvPr id="10" name="Oval 11"/>
            <p:cNvSpPr>
              <a:spLocks noChangeAspect="1" noChangeArrowheads="1"/>
            </p:cNvSpPr>
            <p:nvPr/>
          </p:nvSpPr>
          <p:spPr bwMode="auto">
            <a:xfrm>
              <a:off x="1056" y="265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4</a:t>
              </a:r>
            </a:p>
          </p:txBody>
        </p:sp>
        <p:sp>
          <p:nvSpPr>
            <p:cNvPr id="11" name="Oval 12"/>
            <p:cNvSpPr>
              <a:spLocks noChangeAspect="1" noChangeArrowheads="1"/>
            </p:cNvSpPr>
            <p:nvPr/>
          </p:nvSpPr>
          <p:spPr bwMode="auto">
            <a:xfrm>
              <a:off x="1488" y="265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5</a:t>
              </a:r>
            </a:p>
          </p:txBody>
        </p:sp>
        <p:sp>
          <p:nvSpPr>
            <p:cNvPr id="12" name="Text Box 13"/>
            <p:cNvSpPr txBox="1">
              <a:spLocks noChangeAspect="1" noChangeArrowheads="1"/>
            </p:cNvSpPr>
            <p:nvPr/>
          </p:nvSpPr>
          <p:spPr bwMode="auto">
            <a:xfrm>
              <a:off x="576" y="1933"/>
              <a:ext cx="384" cy="202"/>
            </a:xfrm>
            <a:prstGeom prst="rect">
              <a:avLst/>
            </a:prstGeom>
            <a:noFill/>
            <a:ln w="9525">
              <a:noFill/>
              <a:miter lim="800000"/>
              <a:headEnd/>
              <a:tailEnd/>
            </a:ln>
          </p:spPr>
          <p:txBody>
            <a:bodyPr wrap="none"/>
            <a:lstStyle/>
            <a:p>
              <a:r>
                <a:rPr kumimoji="1" lang="en-US" altLang="zh-CN" sz="2800" b="1">
                  <a:latin typeface="Times New Roman" pitchFamily="18" charset="0"/>
                  <a:ea typeface="宋体" pitchFamily="2" charset="-122"/>
                </a:rPr>
                <a:t>(a)</a:t>
              </a:r>
            </a:p>
          </p:txBody>
        </p:sp>
        <p:sp>
          <p:nvSpPr>
            <p:cNvPr id="13" name="Oval 14"/>
            <p:cNvSpPr>
              <a:spLocks noChangeAspect="1" noChangeArrowheads="1"/>
            </p:cNvSpPr>
            <p:nvPr/>
          </p:nvSpPr>
          <p:spPr bwMode="auto">
            <a:xfrm>
              <a:off x="1939" y="265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6</a:t>
              </a:r>
            </a:p>
          </p:txBody>
        </p:sp>
        <p:sp>
          <p:nvSpPr>
            <p:cNvPr id="14" name="Line 15"/>
            <p:cNvSpPr>
              <a:spLocks noChangeShapeType="1"/>
            </p:cNvSpPr>
            <p:nvPr/>
          </p:nvSpPr>
          <p:spPr bwMode="auto">
            <a:xfrm flipH="1">
              <a:off x="1008" y="2125"/>
              <a:ext cx="288" cy="192"/>
            </a:xfrm>
            <a:prstGeom prst="line">
              <a:avLst/>
            </a:prstGeom>
            <a:noFill/>
            <a:ln w="19050">
              <a:solidFill>
                <a:schemeClr val="tx1"/>
              </a:solidFill>
              <a:round/>
              <a:headEnd/>
              <a:tailEnd/>
            </a:ln>
          </p:spPr>
          <p:txBody>
            <a:bodyPr wrap="none" anchor="ctr"/>
            <a:lstStyle/>
            <a:p>
              <a:endParaRPr lang="zh-CN" altLang="en-US" sz="2800" b="1"/>
            </a:p>
          </p:txBody>
        </p:sp>
        <p:sp>
          <p:nvSpPr>
            <p:cNvPr id="15" name="Line 16"/>
            <p:cNvSpPr>
              <a:spLocks noChangeShapeType="1"/>
            </p:cNvSpPr>
            <p:nvPr/>
          </p:nvSpPr>
          <p:spPr bwMode="auto">
            <a:xfrm flipH="1">
              <a:off x="768" y="2461"/>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16" name="Line 17"/>
            <p:cNvSpPr>
              <a:spLocks noChangeShapeType="1"/>
            </p:cNvSpPr>
            <p:nvPr/>
          </p:nvSpPr>
          <p:spPr bwMode="auto">
            <a:xfrm>
              <a:off x="1536" y="2125"/>
              <a:ext cx="240" cy="192"/>
            </a:xfrm>
            <a:prstGeom prst="line">
              <a:avLst/>
            </a:prstGeom>
            <a:noFill/>
            <a:ln w="19050">
              <a:solidFill>
                <a:schemeClr val="tx1"/>
              </a:solidFill>
              <a:round/>
              <a:headEnd/>
              <a:tailEnd/>
            </a:ln>
          </p:spPr>
          <p:txBody>
            <a:bodyPr wrap="none" anchor="ctr"/>
            <a:lstStyle/>
            <a:p>
              <a:endParaRPr lang="zh-CN" altLang="en-US" sz="2800" b="1"/>
            </a:p>
          </p:txBody>
        </p:sp>
        <p:sp>
          <p:nvSpPr>
            <p:cNvPr id="17" name="Line 18"/>
            <p:cNvSpPr>
              <a:spLocks noChangeShapeType="1"/>
            </p:cNvSpPr>
            <p:nvPr/>
          </p:nvSpPr>
          <p:spPr bwMode="auto">
            <a:xfrm>
              <a:off x="1056" y="2461"/>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18" name="Line 19"/>
            <p:cNvSpPr>
              <a:spLocks noChangeShapeType="1"/>
            </p:cNvSpPr>
            <p:nvPr/>
          </p:nvSpPr>
          <p:spPr bwMode="auto">
            <a:xfrm flipH="1">
              <a:off x="1632" y="2461"/>
              <a:ext cx="96" cy="192"/>
            </a:xfrm>
            <a:prstGeom prst="line">
              <a:avLst/>
            </a:prstGeom>
            <a:noFill/>
            <a:ln w="19050">
              <a:solidFill>
                <a:schemeClr val="tx1"/>
              </a:solidFill>
              <a:round/>
              <a:headEnd/>
              <a:tailEnd/>
            </a:ln>
          </p:spPr>
          <p:txBody>
            <a:bodyPr wrap="none" anchor="ctr"/>
            <a:lstStyle/>
            <a:p>
              <a:endParaRPr lang="zh-CN" altLang="en-US" sz="2800" b="1"/>
            </a:p>
          </p:txBody>
        </p:sp>
        <p:sp>
          <p:nvSpPr>
            <p:cNvPr id="19" name="Line 20"/>
            <p:cNvSpPr>
              <a:spLocks noChangeShapeType="1"/>
            </p:cNvSpPr>
            <p:nvPr/>
          </p:nvSpPr>
          <p:spPr bwMode="auto">
            <a:xfrm>
              <a:off x="1920" y="2461"/>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20" name="Oval 21"/>
            <p:cNvSpPr>
              <a:spLocks noChangeAspect="1" noChangeArrowheads="1"/>
            </p:cNvSpPr>
            <p:nvPr/>
          </p:nvSpPr>
          <p:spPr bwMode="auto">
            <a:xfrm>
              <a:off x="3283" y="1995"/>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0</a:t>
              </a:r>
            </a:p>
          </p:txBody>
        </p:sp>
        <p:sp>
          <p:nvSpPr>
            <p:cNvPr id="21" name="Oval 22"/>
            <p:cNvSpPr>
              <a:spLocks noChangeAspect="1" noChangeArrowheads="1"/>
            </p:cNvSpPr>
            <p:nvPr/>
          </p:nvSpPr>
          <p:spPr bwMode="auto">
            <a:xfrm>
              <a:off x="2880" y="228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1</a:t>
              </a:r>
            </a:p>
          </p:txBody>
        </p:sp>
        <p:sp>
          <p:nvSpPr>
            <p:cNvPr id="22" name="Oval 23"/>
            <p:cNvSpPr>
              <a:spLocks noChangeAspect="1" noChangeArrowheads="1"/>
            </p:cNvSpPr>
            <p:nvPr/>
          </p:nvSpPr>
          <p:spPr bwMode="auto">
            <a:xfrm>
              <a:off x="3696" y="228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2</a:t>
              </a:r>
            </a:p>
          </p:txBody>
        </p:sp>
        <p:sp>
          <p:nvSpPr>
            <p:cNvPr id="23" name="Oval 24"/>
            <p:cNvSpPr>
              <a:spLocks noChangeAspect="1" noChangeArrowheads="1"/>
            </p:cNvSpPr>
            <p:nvPr/>
          </p:nvSpPr>
          <p:spPr bwMode="auto">
            <a:xfrm>
              <a:off x="2640" y="264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3</a:t>
              </a:r>
            </a:p>
          </p:txBody>
        </p:sp>
        <p:sp>
          <p:nvSpPr>
            <p:cNvPr id="24" name="Oval 25"/>
            <p:cNvSpPr>
              <a:spLocks noChangeAspect="1" noChangeArrowheads="1"/>
            </p:cNvSpPr>
            <p:nvPr/>
          </p:nvSpPr>
          <p:spPr bwMode="auto">
            <a:xfrm>
              <a:off x="3072" y="264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4</a:t>
              </a:r>
            </a:p>
          </p:txBody>
        </p:sp>
        <p:sp>
          <p:nvSpPr>
            <p:cNvPr id="25" name="Oval 26"/>
            <p:cNvSpPr>
              <a:spLocks noChangeAspect="1" noChangeArrowheads="1"/>
            </p:cNvSpPr>
            <p:nvPr/>
          </p:nvSpPr>
          <p:spPr bwMode="auto">
            <a:xfrm>
              <a:off x="3504" y="2643"/>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5</a:t>
              </a:r>
            </a:p>
          </p:txBody>
        </p:sp>
        <p:sp>
          <p:nvSpPr>
            <p:cNvPr id="26" name="Text Box 27"/>
            <p:cNvSpPr txBox="1">
              <a:spLocks noChangeAspect="1" noChangeArrowheads="1"/>
            </p:cNvSpPr>
            <p:nvPr/>
          </p:nvSpPr>
          <p:spPr bwMode="auto">
            <a:xfrm>
              <a:off x="2544" y="1933"/>
              <a:ext cx="384" cy="202"/>
            </a:xfrm>
            <a:prstGeom prst="rect">
              <a:avLst/>
            </a:prstGeom>
            <a:noFill/>
            <a:ln w="9525">
              <a:noFill/>
              <a:miter lim="800000"/>
              <a:headEnd/>
              <a:tailEnd/>
            </a:ln>
          </p:spPr>
          <p:txBody>
            <a:bodyPr wrap="none"/>
            <a:lstStyle/>
            <a:p>
              <a:r>
                <a:rPr kumimoji="1" lang="en-US" altLang="zh-CN" sz="2800" b="1">
                  <a:latin typeface="Times New Roman" pitchFamily="18" charset="0"/>
                  <a:ea typeface="宋体" pitchFamily="2" charset="-122"/>
                </a:rPr>
                <a:t>(b)</a:t>
              </a:r>
            </a:p>
          </p:txBody>
        </p:sp>
        <p:sp>
          <p:nvSpPr>
            <p:cNvPr id="27" name="Line 28"/>
            <p:cNvSpPr>
              <a:spLocks noChangeShapeType="1"/>
            </p:cNvSpPr>
            <p:nvPr/>
          </p:nvSpPr>
          <p:spPr bwMode="auto">
            <a:xfrm flipH="1">
              <a:off x="3024" y="2115"/>
              <a:ext cx="288" cy="192"/>
            </a:xfrm>
            <a:prstGeom prst="line">
              <a:avLst/>
            </a:prstGeom>
            <a:noFill/>
            <a:ln w="19050">
              <a:solidFill>
                <a:schemeClr val="tx1"/>
              </a:solidFill>
              <a:round/>
              <a:headEnd/>
              <a:tailEnd/>
            </a:ln>
          </p:spPr>
          <p:txBody>
            <a:bodyPr wrap="none" anchor="ctr"/>
            <a:lstStyle/>
            <a:p>
              <a:endParaRPr lang="zh-CN" altLang="en-US" sz="2800" b="1"/>
            </a:p>
          </p:txBody>
        </p:sp>
        <p:sp>
          <p:nvSpPr>
            <p:cNvPr id="28" name="Line 29"/>
            <p:cNvSpPr>
              <a:spLocks noChangeShapeType="1"/>
            </p:cNvSpPr>
            <p:nvPr/>
          </p:nvSpPr>
          <p:spPr bwMode="auto">
            <a:xfrm flipH="1">
              <a:off x="2784" y="2451"/>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29" name="Line 30"/>
            <p:cNvSpPr>
              <a:spLocks noChangeShapeType="1"/>
            </p:cNvSpPr>
            <p:nvPr/>
          </p:nvSpPr>
          <p:spPr bwMode="auto">
            <a:xfrm>
              <a:off x="3552" y="2115"/>
              <a:ext cx="240" cy="192"/>
            </a:xfrm>
            <a:prstGeom prst="line">
              <a:avLst/>
            </a:prstGeom>
            <a:noFill/>
            <a:ln w="19050">
              <a:solidFill>
                <a:schemeClr val="tx1"/>
              </a:solidFill>
              <a:round/>
              <a:headEnd/>
              <a:tailEnd/>
            </a:ln>
          </p:spPr>
          <p:txBody>
            <a:bodyPr wrap="none" anchor="ctr"/>
            <a:lstStyle/>
            <a:p>
              <a:endParaRPr lang="zh-CN" altLang="en-US" sz="2800" b="1"/>
            </a:p>
          </p:txBody>
        </p:sp>
        <p:sp>
          <p:nvSpPr>
            <p:cNvPr id="30" name="Line 31"/>
            <p:cNvSpPr>
              <a:spLocks noChangeShapeType="1"/>
            </p:cNvSpPr>
            <p:nvPr/>
          </p:nvSpPr>
          <p:spPr bwMode="auto">
            <a:xfrm>
              <a:off x="3072" y="2451"/>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31" name="Line 32"/>
            <p:cNvSpPr>
              <a:spLocks noChangeShapeType="1"/>
            </p:cNvSpPr>
            <p:nvPr/>
          </p:nvSpPr>
          <p:spPr bwMode="auto">
            <a:xfrm flipH="1">
              <a:off x="3648" y="2451"/>
              <a:ext cx="96" cy="192"/>
            </a:xfrm>
            <a:prstGeom prst="line">
              <a:avLst/>
            </a:prstGeom>
            <a:noFill/>
            <a:ln w="19050">
              <a:solidFill>
                <a:schemeClr val="tx1"/>
              </a:solidFill>
              <a:round/>
              <a:headEnd/>
              <a:tailEnd/>
            </a:ln>
          </p:spPr>
          <p:txBody>
            <a:bodyPr wrap="none" anchor="ctr"/>
            <a:lstStyle/>
            <a:p>
              <a:endParaRPr lang="zh-CN" altLang="en-US" sz="2800" b="1"/>
            </a:p>
          </p:txBody>
        </p:sp>
        <p:sp>
          <p:nvSpPr>
            <p:cNvPr id="32" name="Oval 33"/>
            <p:cNvSpPr>
              <a:spLocks noChangeAspect="1" noChangeArrowheads="1"/>
            </p:cNvSpPr>
            <p:nvPr/>
          </p:nvSpPr>
          <p:spPr bwMode="auto">
            <a:xfrm>
              <a:off x="1267" y="3099"/>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0</a:t>
              </a:r>
            </a:p>
          </p:txBody>
        </p:sp>
        <p:sp>
          <p:nvSpPr>
            <p:cNvPr id="33" name="Oval 34"/>
            <p:cNvSpPr>
              <a:spLocks noChangeAspect="1" noChangeArrowheads="1"/>
            </p:cNvSpPr>
            <p:nvPr/>
          </p:nvSpPr>
          <p:spPr bwMode="auto">
            <a:xfrm>
              <a:off x="864" y="338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1</a:t>
              </a:r>
            </a:p>
          </p:txBody>
        </p:sp>
        <p:sp>
          <p:nvSpPr>
            <p:cNvPr id="34" name="Oval 35"/>
            <p:cNvSpPr>
              <a:spLocks noChangeAspect="1" noChangeArrowheads="1"/>
            </p:cNvSpPr>
            <p:nvPr/>
          </p:nvSpPr>
          <p:spPr bwMode="auto">
            <a:xfrm>
              <a:off x="1680" y="338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2</a:t>
              </a:r>
            </a:p>
          </p:txBody>
        </p:sp>
        <p:sp>
          <p:nvSpPr>
            <p:cNvPr id="35" name="Oval 36"/>
            <p:cNvSpPr>
              <a:spLocks noChangeAspect="1" noChangeArrowheads="1"/>
            </p:cNvSpPr>
            <p:nvPr/>
          </p:nvSpPr>
          <p:spPr bwMode="auto">
            <a:xfrm>
              <a:off x="624" y="374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3</a:t>
              </a:r>
            </a:p>
          </p:txBody>
        </p:sp>
        <p:sp>
          <p:nvSpPr>
            <p:cNvPr id="36" name="Oval 37"/>
            <p:cNvSpPr>
              <a:spLocks noChangeAspect="1" noChangeArrowheads="1"/>
            </p:cNvSpPr>
            <p:nvPr/>
          </p:nvSpPr>
          <p:spPr bwMode="auto">
            <a:xfrm>
              <a:off x="1056" y="374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4</a:t>
              </a:r>
            </a:p>
          </p:txBody>
        </p:sp>
        <p:sp>
          <p:nvSpPr>
            <p:cNvPr id="37" name="Text Box 38"/>
            <p:cNvSpPr txBox="1">
              <a:spLocks noChangeAspect="1" noChangeArrowheads="1"/>
            </p:cNvSpPr>
            <p:nvPr/>
          </p:nvSpPr>
          <p:spPr bwMode="auto">
            <a:xfrm>
              <a:off x="576" y="3075"/>
              <a:ext cx="384" cy="202"/>
            </a:xfrm>
            <a:prstGeom prst="rect">
              <a:avLst/>
            </a:prstGeom>
            <a:noFill/>
            <a:ln w="9525">
              <a:noFill/>
              <a:miter lim="800000"/>
              <a:headEnd/>
              <a:tailEnd/>
            </a:ln>
          </p:spPr>
          <p:txBody>
            <a:bodyPr wrap="none"/>
            <a:lstStyle/>
            <a:p>
              <a:r>
                <a:rPr kumimoji="1" lang="en-US" altLang="zh-CN" sz="2800" b="1">
                  <a:latin typeface="Times New Roman" pitchFamily="18" charset="0"/>
                  <a:ea typeface="宋体" pitchFamily="2" charset="-122"/>
                </a:rPr>
                <a:t>(c)</a:t>
              </a:r>
            </a:p>
          </p:txBody>
        </p:sp>
        <p:sp>
          <p:nvSpPr>
            <p:cNvPr id="38" name="Oval 39"/>
            <p:cNvSpPr>
              <a:spLocks noChangeAspect="1" noChangeArrowheads="1"/>
            </p:cNvSpPr>
            <p:nvPr/>
          </p:nvSpPr>
          <p:spPr bwMode="auto">
            <a:xfrm>
              <a:off x="1939" y="374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5</a:t>
              </a:r>
            </a:p>
          </p:txBody>
        </p:sp>
        <p:sp>
          <p:nvSpPr>
            <p:cNvPr id="39" name="Line 40"/>
            <p:cNvSpPr>
              <a:spLocks noChangeShapeType="1"/>
            </p:cNvSpPr>
            <p:nvPr/>
          </p:nvSpPr>
          <p:spPr bwMode="auto">
            <a:xfrm flipH="1">
              <a:off x="1008" y="3219"/>
              <a:ext cx="288" cy="192"/>
            </a:xfrm>
            <a:prstGeom prst="line">
              <a:avLst/>
            </a:prstGeom>
            <a:noFill/>
            <a:ln w="19050">
              <a:solidFill>
                <a:schemeClr val="tx1"/>
              </a:solidFill>
              <a:round/>
              <a:headEnd/>
              <a:tailEnd/>
            </a:ln>
          </p:spPr>
          <p:txBody>
            <a:bodyPr wrap="none" anchor="ctr"/>
            <a:lstStyle/>
            <a:p>
              <a:endParaRPr lang="zh-CN" altLang="en-US" sz="2800" b="1"/>
            </a:p>
          </p:txBody>
        </p:sp>
        <p:sp>
          <p:nvSpPr>
            <p:cNvPr id="40" name="Line 41"/>
            <p:cNvSpPr>
              <a:spLocks noChangeShapeType="1"/>
            </p:cNvSpPr>
            <p:nvPr/>
          </p:nvSpPr>
          <p:spPr bwMode="auto">
            <a:xfrm flipH="1">
              <a:off x="768" y="3555"/>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41" name="Line 42"/>
            <p:cNvSpPr>
              <a:spLocks noChangeShapeType="1"/>
            </p:cNvSpPr>
            <p:nvPr/>
          </p:nvSpPr>
          <p:spPr bwMode="auto">
            <a:xfrm>
              <a:off x="1536" y="3219"/>
              <a:ext cx="240" cy="192"/>
            </a:xfrm>
            <a:prstGeom prst="line">
              <a:avLst/>
            </a:prstGeom>
            <a:noFill/>
            <a:ln w="19050">
              <a:solidFill>
                <a:schemeClr val="tx1"/>
              </a:solidFill>
              <a:round/>
              <a:headEnd/>
              <a:tailEnd/>
            </a:ln>
          </p:spPr>
          <p:txBody>
            <a:bodyPr wrap="none" anchor="ctr"/>
            <a:lstStyle/>
            <a:p>
              <a:endParaRPr lang="zh-CN" altLang="en-US" sz="2800" b="1"/>
            </a:p>
          </p:txBody>
        </p:sp>
        <p:sp>
          <p:nvSpPr>
            <p:cNvPr id="42" name="Line 43"/>
            <p:cNvSpPr>
              <a:spLocks noChangeShapeType="1"/>
            </p:cNvSpPr>
            <p:nvPr/>
          </p:nvSpPr>
          <p:spPr bwMode="auto">
            <a:xfrm>
              <a:off x="1056" y="3555"/>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43" name="Line 44"/>
            <p:cNvSpPr>
              <a:spLocks noChangeShapeType="1"/>
            </p:cNvSpPr>
            <p:nvPr/>
          </p:nvSpPr>
          <p:spPr bwMode="auto">
            <a:xfrm>
              <a:off x="1920" y="3555"/>
              <a:ext cx="144" cy="192"/>
            </a:xfrm>
            <a:prstGeom prst="line">
              <a:avLst/>
            </a:prstGeom>
            <a:noFill/>
            <a:ln w="19050">
              <a:solidFill>
                <a:schemeClr val="tx1"/>
              </a:solidFill>
              <a:round/>
              <a:headEnd/>
              <a:tailEnd/>
            </a:ln>
          </p:spPr>
          <p:txBody>
            <a:bodyPr wrap="none" anchor="ctr"/>
            <a:lstStyle/>
            <a:p>
              <a:endParaRPr lang="zh-CN" altLang="en-US" sz="2800" b="1"/>
            </a:p>
          </p:txBody>
        </p:sp>
        <p:sp>
          <p:nvSpPr>
            <p:cNvPr id="44" name="Oval 45"/>
            <p:cNvSpPr>
              <a:spLocks noChangeAspect="1" noChangeArrowheads="1"/>
            </p:cNvSpPr>
            <p:nvPr/>
          </p:nvSpPr>
          <p:spPr bwMode="auto">
            <a:xfrm>
              <a:off x="3283" y="3099"/>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0</a:t>
              </a:r>
            </a:p>
          </p:txBody>
        </p:sp>
        <p:sp>
          <p:nvSpPr>
            <p:cNvPr id="45" name="Oval 46"/>
            <p:cNvSpPr>
              <a:spLocks noChangeAspect="1" noChangeArrowheads="1"/>
            </p:cNvSpPr>
            <p:nvPr/>
          </p:nvSpPr>
          <p:spPr bwMode="auto">
            <a:xfrm>
              <a:off x="2880" y="338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1</a:t>
              </a:r>
            </a:p>
          </p:txBody>
        </p:sp>
        <p:sp>
          <p:nvSpPr>
            <p:cNvPr id="46" name="Oval 47"/>
            <p:cNvSpPr>
              <a:spLocks noChangeAspect="1" noChangeArrowheads="1"/>
            </p:cNvSpPr>
            <p:nvPr/>
          </p:nvSpPr>
          <p:spPr bwMode="auto">
            <a:xfrm>
              <a:off x="3696" y="338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2</a:t>
              </a:r>
            </a:p>
          </p:txBody>
        </p:sp>
        <p:sp>
          <p:nvSpPr>
            <p:cNvPr id="47" name="Oval 48"/>
            <p:cNvSpPr>
              <a:spLocks noChangeAspect="1" noChangeArrowheads="1"/>
            </p:cNvSpPr>
            <p:nvPr/>
          </p:nvSpPr>
          <p:spPr bwMode="auto">
            <a:xfrm>
              <a:off x="3504" y="374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3</a:t>
              </a:r>
            </a:p>
          </p:txBody>
        </p:sp>
        <p:sp>
          <p:nvSpPr>
            <p:cNvPr id="48" name="Text Box 49"/>
            <p:cNvSpPr txBox="1">
              <a:spLocks noChangeAspect="1" noChangeArrowheads="1"/>
            </p:cNvSpPr>
            <p:nvPr/>
          </p:nvSpPr>
          <p:spPr bwMode="auto">
            <a:xfrm>
              <a:off x="2592" y="3075"/>
              <a:ext cx="384" cy="202"/>
            </a:xfrm>
            <a:prstGeom prst="rect">
              <a:avLst/>
            </a:prstGeom>
            <a:noFill/>
            <a:ln w="9525">
              <a:noFill/>
              <a:miter lim="800000"/>
              <a:headEnd/>
              <a:tailEnd/>
            </a:ln>
          </p:spPr>
          <p:txBody>
            <a:bodyPr wrap="none"/>
            <a:lstStyle/>
            <a:p>
              <a:r>
                <a:rPr kumimoji="1" lang="en-US" altLang="zh-CN" sz="2800" b="1">
                  <a:latin typeface="Times New Roman" pitchFamily="18" charset="0"/>
                  <a:ea typeface="宋体" pitchFamily="2" charset="-122"/>
                </a:rPr>
                <a:t>(d)</a:t>
              </a:r>
            </a:p>
          </p:txBody>
        </p:sp>
        <p:sp>
          <p:nvSpPr>
            <p:cNvPr id="49" name="Oval 50"/>
            <p:cNvSpPr>
              <a:spLocks noChangeAspect="1" noChangeArrowheads="1"/>
            </p:cNvSpPr>
            <p:nvPr/>
          </p:nvSpPr>
          <p:spPr bwMode="auto">
            <a:xfrm>
              <a:off x="3955" y="3747"/>
              <a:ext cx="269" cy="168"/>
            </a:xfrm>
            <a:prstGeom prst="ellipse">
              <a:avLst/>
            </a:prstGeom>
            <a:solidFill>
              <a:schemeClr val="hlink"/>
            </a:solidFill>
            <a:ln w="9525">
              <a:solidFill>
                <a:schemeClr val="tx1"/>
              </a:solidFill>
              <a:round/>
              <a:headEnd/>
              <a:tailEnd/>
            </a:ln>
          </p:spPr>
          <p:txBody>
            <a:bodyPr wrap="none" anchor="ctr"/>
            <a:lstStyle/>
            <a:p>
              <a:pPr algn="ctr"/>
              <a:r>
                <a:rPr kumimoji="1" lang="en-US" altLang="zh-CN" sz="2800" b="1" dirty="0">
                  <a:latin typeface="Times New Roman" pitchFamily="18" charset="0"/>
                  <a:ea typeface="宋体" pitchFamily="2" charset="-122"/>
                </a:rPr>
                <a:t>4</a:t>
              </a:r>
            </a:p>
          </p:txBody>
        </p:sp>
        <p:sp>
          <p:nvSpPr>
            <p:cNvPr id="50" name="Line 51"/>
            <p:cNvSpPr>
              <a:spLocks noChangeShapeType="1"/>
            </p:cNvSpPr>
            <p:nvPr/>
          </p:nvSpPr>
          <p:spPr bwMode="auto">
            <a:xfrm flipH="1">
              <a:off x="3024" y="3219"/>
              <a:ext cx="288" cy="192"/>
            </a:xfrm>
            <a:prstGeom prst="line">
              <a:avLst/>
            </a:prstGeom>
            <a:noFill/>
            <a:ln w="19050">
              <a:solidFill>
                <a:schemeClr val="tx1"/>
              </a:solidFill>
              <a:round/>
              <a:headEnd/>
              <a:tailEnd/>
            </a:ln>
          </p:spPr>
          <p:txBody>
            <a:bodyPr wrap="none" anchor="ctr"/>
            <a:lstStyle/>
            <a:p>
              <a:endParaRPr lang="zh-CN" altLang="en-US" sz="2800" b="1"/>
            </a:p>
          </p:txBody>
        </p:sp>
        <p:sp>
          <p:nvSpPr>
            <p:cNvPr id="51" name="Line 52"/>
            <p:cNvSpPr>
              <a:spLocks noChangeShapeType="1"/>
            </p:cNvSpPr>
            <p:nvPr/>
          </p:nvSpPr>
          <p:spPr bwMode="auto">
            <a:xfrm>
              <a:off x="3552" y="3219"/>
              <a:ext cx="240" cy="192"/>
            </a:xfrm>
            <a:prstGeom prst="line">
              <a:avLst/>
            </a:prstGeom>
            <a:noFill/>
            <a:ln w="19050">
              <a:solidFill>
                <a:schemeClr val="tx1"/>
              </a:solidFill>
              <a:round/>
              <a:headEnd/>
              <a:tailEnd/>
            </a:ln>
          </p:spPr>
          <p:txBody>
            <a:bodyPr wrap="none" anchor="ctr"/>
            <a:lstStyle/>
            <a:p>
              <a:endParaRPr lang="zh-CN" altLang="en-US" sz="2800" b="1"/>
            </a:p>
          </p:txBody>
        </p:sp>
        <p:sp>
          <p:nvSpPr>
            <p:cNvPr id="52" name="Line 53"/>
            <p:cNvSpPr>
              <a:spLocks noChangeShapeType="1"/>
            </p:cNvSpPr>
            <p:nvPr/>
          </p:nvSpPr>
          <p:spPr bwMode="auto">
            <a:xfrm flipH="1">
              <a:off x="3648" y="3555"/>
              <a:ext cx="96" cy="192"/>
            </a:xfrm>
            <a:prstGeom prst="line">
              <a:avLst/>
            </a:prstGeom>
            <a:noFill/>
            <a:ln w="19050">
              <a:solidFill>
                <a:schemeClr val="tx1"/>
              </a:solidFill>
              <a:round/>
              <a:headEnd/>
              <a:tailEnd/>
            </a:ln>
          </p:spPr>
          <p:txBody>
            <a:bodyPr wrap="none" anchor="ctr"/>
            <a:lstStyle/>
            <a:p>
              <a:endParaRPr lang="zh-CN" altLang="en-US" sz="2800" b="1"/>
            </a:p>
          </p:txBody>
        </p:sp>
        <p:sp>
          <p:nvSpPr>
            <p:cNvPr id="53" name="Line 54"/>
            <p:cNvSpPr>
              <a:spLocks noChangeShapeType="1"/>
            </p:cNvSpPr>
            <p:nvPr/>
          </p:nvSpPr>
          <p:spPr bwMode="auto">
            <a:xfrm>
              <a:off x="3936" y="3555"/>
              <a:ext cx="144" cy="192"/>
            </a:xfrm>
            <a:prstGeom prst="line">
              <a:avLst/>
            </a:prstGeom>
            <a:noFill/>
            <a:ln w="19050">
              <a:solidFill>
                <a:schemeClr val="tx1"/>
              </a:solidFill>
              <a:round/>
              <a:headEnd/>
              <a:tailEnd/>
            </a:ln>
          </p:spPr>
          <p:txBody>
            <a:bodyPr wrap="none" anchor="ctr"/>
            <a:lstStyle/>
            <a:p>
              <a:endParaRPr lang="zh-CN" altLang="en-US" sz="28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88641"/>
            <a:ext cx="7772400" cy="1008112"/>
          </a:xfrm>
        </p:spPr>
        <p:txBody>
          <a:bodyPr/>
          <a:lstStyle/>
          <a:p>
            <a:r>
              <a:rPr lang="zh-CN" altLang="en-US" b="1" dirty="0">
                <a:solidFill>
                  <a:srgbClr val="C00000"/>
                </a:solidFill>
              </a:rPr>
              <a:t>二叉树的重要性质</a:t>
            </a:r>
          </a:p>
        </p:txBody>
      </p:sp>
      <p:sp>
        <p:nvSpPr>
          <p:cNvPr id="3" name="副标题 2"/>
          <p:cNvSpPr>
            <a:spLocks noGrp="1"/>
          </p:cNvSpPr>
          <p:nvPr>
            <p:ph type="subTitle" idx="1"/>
          </p:nvPr>
        </p:nvSpPr>
        <p:spPr>
          <a:xfrm>
            <a:off x="467544" y="1052736"/>
            <a:ext cx="8496944" cy="5328592"/>
          </a:xfrm>
        </p:spPr>
        <p:txBody>
          <a:bodyPr>
            <a:normAutofit/>
          </a:bodyPr>
          <a:lstStyle/>
          <a:p>
            <a:pPr algn="l"/>
            <a:endParaRPr lang="en-US" altLang="zh-CN" b="1" dirty="0">
              <a:solidFill>
                <a:schemeClr val="tx1"/>
              </a:solidFill>
            </a:endParaRPr>
          </a:p>
          <a:p>
            <a:pPr marL="514350" indent="-514350" algn="l">
              <a:buAutoNum type="arabicPeriod"/>
            </a:pPr>
            <a:r>
              <a:rPr lang="zh-CN" altLang="zh-CN" b="1" dirty="0">
                <a:solidFill>
                  <a:schemeClr val="tx1"/>
                </a:solidFill>
              </a:rPr>
              <a:t>在二叉树的第</a:t>
            </a:r>
            <a:r>
              <a:rPr lang="en-US" altLang="zh-CN" b="1" dirty="0">
                <a:solidFill>
                  <a:schemeClr val="tx1"/>
                </a:solidFill>
              </a:rPr>
              <a:t>k</a:t>
            </a:r>
            <a:r>
              <a:rPr lang="zh-CN" altLang="zh-CN" b="1" dirty="0">
                <a:solidFill>
                  <a:schemeClr val="tx1"/>
                </a:solidFill>
              </a:rPr>
              <a:t>层最多有</a:t>
            </a:r>
            <a:r>
              <a:rPr lang="en-US" altLang="zh-CN" b="1" dirty="0">
                <a:solidFill>
                  <a:schemeClr val="tx1"/>
                </a:solidFill>
              </a:rPr>
              <a:t>2</a:t>
            </a:r>
            <a:r>
              <a:rPr lang="en-US" altLang="zh-CN" b="1" baseline="30000" dirty="0">
                <a:solidFill>
                  <a:schemeClr val="tx1"/>
                </a:solidFill>
              </a:rPr>
              <a:t>k</a:t>
            </a:r>
            <a:r>
              <a:rPr lang="zh-CN" altLang="zh-CN" b="1" dirty="0">
                <a:solidFill>
                  <a:schemeClr val="tx1"/>
                </a:solidFill>
              </a:rPr>
              <a:t>个结点</a:t>
            </a:r>
            <a:endParaRPr lang="en-US" altLang="zh-CN" b="1" dirty="0">
              <a:solidFill>
                <a:schemeClr val="tx1"/>
              </a:solidFill>
            </a:endParaRPr>
          </a:p>
          <a:p>
            <a:pPr marL="514350" indent="-514350" algn="l">
              <a:buAutoNum type="arabicPeriod"/>
            </a:pPr>
            <a:endParaRPr lang="en-US" altLang="zh-CN" b="1" dirty="0">
              <a:solidFill>
                <a:schemeClr val="tx1"/>
              </a:solidFill>
            </a:endParaRPr>
          </a:p>
          <a:p>
            <a:pPr algn="l"/>
            <a:r>
              <a:rPr lang="en-US" altLang="zh-CN" b="1" dirty="0">
                <a:solidFill>
                  <a:srgbClr val="C00000"/>
                </a:solidFill>
              </a:rPr>
              <a:t>2.</a:t>
            </a:r>
            <a:r>
              <a:rPr lang="zh-CN" altLang="zh-CN" b="1" dirty="0">
                <a:solidFill>
                  <a:srgbClr val="C00000"/>
                </a:solidFill>
              </a:rPr>
              <a:t>一棵深度为</a:t>
            </a:r>
            <a:r>
              <a:rPr lang="en-US" altLang="zh-CN" b="1" dirty="0">
                <a:solidFill>
                  <a:srgbClr val="C00000"/>
                </a:solidFill>
              </a:rPr>
              <a:t>k</a:t>
            </a:r>
            <a:r>
              <a:rPr lang="zh-CN" altLang="zh-CN" b="1" dirty="0">
                <a:solidFill>
                  <a:srgbClr val="C00000"/>
                </a:solidFill>
              </a:rPr>
              <a:t>的</a:t>
            </a:r>
            <a:r>
              <a:rPr lang="zh-CN" altLang="en-US" b="1" dirty="0">
                <a:solidFill>
                  <a:srgbClr val="C00000"/>
                </a:solidFill>
              </a:rPr>
              <a:t>二叉树，最多有</a:t>
            </a:r>
            <a:r>
              <a:rPr lang="en-US" altLang="zh-CN" b="1" dirty="0">
                <a:solidFill>
                  <a:srgbClr val="C00000"/>
                </a:solidFill>
              </a:rPr>
              <a:t>2</a:t>
            </a:r>
            <a:r>
              <a:rPr lang="en-US" altLang="zh-CN" b="1" baseline="30000" dirty="0">
                <a:solidFill>
                  <a:srgbClr val="C00000"/>
                </a:solidFill>
              </a:rPr>
              <a:t>k+1</a:t>
            </a:r>
            <a:r>
              <a:rPr lang="zh-CN" altLang="zh-CN" b="1" dirty="0">
                <a:solidFill>
                  <a:srgbClr val="C00000"/>
                </a:solidFill>
              </a:rPr>
              <a:t>－</a:t>
            </a:r>
            <a:r>
              <a:rPr lang="en-US" altLang="zh-CN" b="1" dirty="0">
                <a:solidFill>
                  <a:srgbClr val="C00000"/>
                </a:solidFill>
              </a:rPr>
              <a:t>1</a:t>
            </a:r>
            <a:r>
              <a:rPr lang="zh-CN" altLang="zh-CN" b="1" dirty="0">
                <a:solidFill>
                  <a:srgbClr val="C00000"/>
                </a:solidFill>
              </a:rPr>
              <a:t>个结点</a:t>
            </a:r>
            <a:endParaRPr lang="en-US" altLang="zh-CN" b="1" dirty="0">
              <a:solidFill>
                <a:srgbClr val="C00000"/>
              </a:solidFill>
            </a:endParaRPr>
          </a:p>
          <a:p>
            <a:pPr algn="l"/>
            <a:endParaRPr lang="en-US" altLang="zh-CN" b="1" dirty="0">
              <a:solidFill>
                <a:srgbClr val="C00000"/>
              </a:solidFill>
            </a:endParaRPr>
          </a:p>
          <a:p>
            <a:pPr algn="l"/>
            <a:r>
              <a:rPr lang="en-US" altLang="zh-CN" b="1" dirty="0">
                <a:solidFill>
                  <a:schemeClr val="tx1"/>
                </a:solidFill>
              </a:rPr>
              <a:t>3.</a:t>
            </a:r>
            <a:r>
              <a:rPr lang="zh-CN" altLang="en-US" b="1" dirty="0">
                <a:solidFill>
                  <a:schemeClr val="tx1"/>
                </a:solidFill>
              </a:rPr>
              <a:t>任一二叉树中，</a:t>
            </a:r>
            <a:r>
              <a:rPr lang="en-US" altLang="zh-CN" b="1" dirty="0">
                <a:solidFill>
                  <a:schemeClr val="tx1"/>
                </a:solidFill>
              </a:rPr>
              <a:t>n</a:t>
            </a:r>
            <a:r>
              <a:rPr lang="en-US" altLang="zh-CN" b="1" baseline="-25000" dirty="0">
                <a:solidFill>
                  <a:schemeClr val="tx1"/>
                </a:solidFill>
              </a:rPr>
              <a:t>0</a:t>
            </a:r>
            <a:r>
              <a:rPr lang="en-US" altLang="zh-CN" b="1" dirty="0">
                <a:solidFill>
                  <a:schemeClr val="tx1"/>
                </a:solidFill>
              </a:rPr>
              <a:t>=n</a:t>
            </a:r>
            <a:r>
              <a:rPr lang="en-US" altLang="zh-CN" b="1" baseline="-25000" dirty="0">
                <a:solidFill>
                  <a:schemeClr val="tx1"/>
                </a:solidFill>
              </a:rPr>
              <a:t>2</a:t>
            </a:r>
            <a:r>
              <a:rPr lang="en-US" altLang="zh-CN" b="1" dirty="0">
                <a:solidFill>
                  <a:schemeClr val="tx1"/>
                </a:solidFill>
              </a:rPr>
              <a:t>+1 </a:t>
            </a:r>
          </a:p>
          <a:p>
            <a:pPr algn="l"/>
            <a:endParaRPr lang="en-US" altLang="zh-CN" b="1" dirty="0">
              <a:solidFill>
                <a:schemeClr val="tx1"/>
              </a:solidFill>
            </a:endParaRPr>
          </a:p>
          <a:p>
            <a:pPr algn="l"/>
            <a:r>
              <a:rPr lang="en-US" altLang="zh-CN" b="1" dirty="0">
                <a:solidFill>
                  <a:srgbClr val="C00000"/>
                </a:solidFill>
              </a:rPr>
              <a:t>4.</a:t>
            </a:r>
            <a:r>
              <a:rPr lang="zh-CN" altLang="en-US" b="1" dirty="0">
                <a:solidFill>
                  <a:srgbClr val="C00000"/>
                </a:solidFill>
              </a:rPr>
              <a:t>具有</a:t>
            </a:r>
            <a:r>
              <a:rPr lang="en-US" altLang="zh-CN" b="1" dirty="0">
                <a:solidFill>
                  <a:srgbClr val="C00000"/>
                </a:solidFill>
              </a:rPr>
              <a:t>n</a:t>
            </a:r>
            <a:r>
              <a:rPr lang="zh-CN" altLang="en-US" b="1" dirty="0">
                <a:solidFill>
                  <a:srgbClr val="C00000"/>
                </a:solidFill>
              </a:rPr>
              <a:t>个结点的完全二叉树深度是</a:t>
            </a:r>
            <a:r>
              <a:rPr lang="en-US" altLang="zh-CN" dirty="0">
                <a:solidFill>
                  <a:srgbClr val="C00000"/>
                </a:solidFill>
                <a:sym typeface="Symbol"/>
              </a:rPr>
              <a:t></a:t>
            </a:r>
            <a:r>
              <a:rPr lang="en-US" altLang="zh-CN" dirty="0">
                <a:solidFill>
                  <a:srgbClr val="C00000"/>
                </a:solidFill>
              </a:rPr>
              <a:t>log</a:t>
            </a:r>
            <a:r>
              <a:rPr lang="en-US" altLang="zh-CN" baseline="-25000" dirty="0">
                <a:solidFill>
                  <a:srgbClr val="C00000"/>
                </a:solidFill>
              </a:rPr>
              <a:t>2</a:t>
            </a:r>
            <a:r>
              <a:rPr lang="en-US" altLang="zh-CN" dirty="0">
                <a:solidFill>
                  <a:srgbClr val="C00000"/>
                </a:solidFill>
              </a:rPr>
              <a:t>n</a:t>
            </a:r>
            <a:r>
              <a:rPr lang="en-US" altLang="zh-CN" dirty="0">
                <a:solidFill>
                  <a:srgbClr val="C00000"/>
                </a:solidFill>
                <a:sym typeface="Symbol"/>
              </a:rPr>
              <a:t></a:t>
            </a:r>
          </a:p>
          <a:p>
            <a:pPr algn="l"/>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checkerboard(across)">
                                      <p:cBhvr>
                                        <p:cTn id="10" dur="500"/>
                                        <p:tgtEl>
                                          <p:spTgt spid="3">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checkerboard(across)">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heckerboard(across)">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4312</Words>
  <Application>Microsoft Office PowerPoint</Application>
  <PresentationFormat>全屏显示(4:3)</PresentationFormat>
  <Paragraphs>367</Paragraphs>
  <Slides>63</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63</vt:i4>
      </vt:variant>
    </vt:vector>
  </HeadingPairs>
  <TitlesOfParts>
    <vt:vector size="73" baseType="lpstr">
      <vt:lpstr>Arial Unicode MS</vt:lpstr>
      <vt:lpstr>等线</vt:lpstr>
      <vt:lpstr>黑体</vt:lpstr>
      <vt:lpstr>宋体</vt:lpstr>
      <vt:lpstr>微软雅黑</vt:lpstr>
      <vt:lpstr>Arial</vt:lpstr>
      <vt:lpstr>Calibri</vt:lpstr>
      <vt:lpstr>Consolas</vt:lpstr>
      <vt:lpstr>Times New Roman</vt:lpstr>
      <vt:lpstr>Office 主题</vt:lpstr>
      <vt:lpstr>你学了些什么？</vt:lpstr>
      <vt:lpstr>重要内容回顾</vt:lpstr>
      <vt:lpstr>PowerPoint 演示文稿</vt:lpstr>
      <vt:lpstr>PowerPoint 演示文稿</vt:lpstr>
      <vt:lpstr>PowerPoint 演示文稿</vt:lpstr>
      <vt:lpstr>PowerPoint 演示文稿</vt:lpstr>
      <vt:lpstr>PowerPoint 演示文稿</vt:lpstr>
      <vt:lpstr>PowerPoint 演示文稿</vt:lpstr>
      <vt:lpstr>二叉树的重要性质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给定一棵具有n个结点的二叉树，在不违背二叉树定义以及不改变根结点的基础上，向二叉树中任意一个可插入结点的位置插入一个新的结点，则生成的新二叉树有（）。种可能。   A．n-1  B．N C．n+1 ．2n </vt:lpstr>
      <vt:lpstr>证明：在任意一棵具有N个结点的满二叉树（N&gt;0）的叶子结点数目为（N+1）/2  </vt:lpstr>
      <vt:lpstr>将以上森林转换为二叉树，并给出先序、中序、后序遍历</vt:lpstr>
      <vt:lpstr>将以上森林转换为二叉树，并给出先序、中序、后序遍历</vt:lpstr>
      <vt:lpstr>PowerPoint 演示文稿</vt:lpstr>
      <vt:lpstr>PowerPoint 演示文稿</vt:lpstr>
      <vt:lpstr>PowerPoint 演示文稿</vt:lpstr>
    </vt:vector>
  </TitlesOfParts>
  <Company>桂林电子科技大学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朱蓉</dc:creator>
  <cp:lastModifiedBy>宇英</cp:lastModifiedBy>
  <cp:revision>80</cp:revision>
  <dcterms:created xsi:type="dcterms:W3CDTF">2018-11-13T00:19:48Z</dcterms:created>
  <dcterms:modified xsi:type="dcterms:W3CDTF">2022-11-25T01:42:59Z</dcterms:modified>
</cp:coreProperties>
</file>