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oppins"/>
      <p:regular r:id="rId36"/>
      <p:bold r:id="rId37"/>
      <p:italic r:id="rId38"/>
      <p:boldItalic r:id="rId39"/>
    </p:embeddedFont>
    <p:embeddedFont>
      <p:font typeface="Lato"/>
      <p:regular r:id="rId40"/>
      <p:bold r:id="rId41"/>
      <p:italic r:id="rId42"/>
      <p:boldItalic r:id="rId43"/>
    </p:embeddedFont>
    <p:embeddedFont>
      <p:font typeface="Montserra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7B2E4-ED4B-4402-B0D3-C888654568BA}">
  <a:tblStyle styleId="{A387B2E4-ED4B-4402-B0D3-C888654568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Montserrat-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Montserrat-italic.fntdata"/><Relationship Id="rId23" Type="http://schemas.openxmlformats.org/officeDocument/2006/relationships/slide" Target="slides/slide17.xml"/><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ontserra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oppins-bold.fntdata"/><Relationship Id="rId14" Type="http://schemas.openxmlformats.org/officeDocument/2006/relationships/slide" Target="slides/slide8.xml"/><Relationship Id="rId36" Type="http://schemas.openxmlformats.org/officeDocument/2006/relationships/font" Target="fonts/Poppins-regular.fntdata"/><Relationship Id="rId17" Type="http://schemas.openxmlformats.org/officeDocument/2006/relationships/slide" Target="slides/slide11.xml"/><Relationship Id="rId39" Type="http://schemas.openxmlformats.org/officeDocument/2006/relationships/font" Target="fonts/Poppins-boldItalic.fntdata"/><Relationship Id="rId16" Type="http://schemas.openxmlformats.org/officeDocument/2006/relationships/slide" Target="slides/slide10.xml"/><Relationship Id="rId38" Type="http://schemas.openxmlformats.org/officeDocument/2006/relationships/font" Target="fonts/Poppi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Machine learning model for Sentiment Analysis: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an era dominated by vast amounts of textual data generated across various online platforms, understanding and interpreting the sentiments expressed by individuals has become a crucial task. Sentiment analysis, also known as opinion mining, is a powerful natural language processing (NLP) technique that involves extracting and analyzing sentiments, opinions, and emotions from text data. This process enables us to gain valuable insights into the attitudes and feelings of users towards a particular subject, product, or event.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aim of our sentiment analysis project is to harness the capabilities of machine learning and NLP to automatically categorize and understand the sentiment conveyed in textual content. By utilizing advanced algorithms and techniques, we can transform unstructured text into valuable information, providing businesses, researchers, and individuals with actionable insights.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bf108a0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bf108a0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bf108a0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bf108a0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c704b0b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c704b0b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aded300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aded300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aded30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aded30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2aded300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2aded300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c704b0b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c704b0b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c704b0b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c704b0b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c704b0ba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c704b0ba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aded300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aded300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SLIDES_API2671488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SLIDES_API2671488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c704b0ba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c704b0ba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2aded30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2aded30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2aded300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2aded300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2aded300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2aded300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c704b0b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c704b0b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2aded300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2aded300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2aded300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2aded300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1bfa90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1bfa90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c704b0ba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c704b0b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SLIDES_API26714883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SLIDES_API26714883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c704b0b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c704b0b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aded300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aded300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2aded300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2aded300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aded300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aded300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2aded300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2aded300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c704b0b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c704b0b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bf108a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bf108a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3">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63" name="Google Shape;63;p15"/>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15.png"/><Relationship Id="rId5" Type="http://schemas.openxmlformats.org/officeDocument/2006/relationships/image" Target="../media/image31.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6"/>
          <p:cNvSpPr txBox="1"/>
          <p:nvPr/>
        </p:nvSpPr>
        <p:spPr>
          <a:xfrm>
            <a:off x="398550" y="3102800"/>
            <a:ext cx="2785500" cy="18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Group members-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IIT2021125: Radhika Gupta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IIT2021139: Naman Gupta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IIT2021140: Naysha Singh</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IIT2021168: Kaushik Mullick</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IIT2021170: Viraj Jagtap</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IIT2021172: Shruti Bilolikar</a:t>
            </a:r>
            <a:endParaRPr sz="1300">
              <a:solidFill>
                <a:schemeClr val="lt1"/>
              </a:solidFill>
              <a:latin typeface="Lato"/>
              <a:ea typeface="Lato"/>
              <a:cs typeface="Lato"/>
              <a:sym typeface="Lato"/>
            </a:endParaRPr>
          </a:p>
        </p:txBody>
      </p:sp>
      <p:sp>
        <p:nvSpPr>
          <p:cNvPr id="69" name="Google Shape;69;p16"/>
          <p:cNvSpPr txBox="1"/>
          <p:nvPr/>
        </p:nvSpPr>
        <p:spPr>
          <a:xfrm>
            <a:off x="5281225" y="4000025"/>
            <a:ext cx="3422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Guided by- Prof. Shekhar Verma </a:t>
            </a:r>
            <a:endParaRPr sz="1300">
              <a:solidFill>
                <a:schemeClr val="lt1"/>
              </a:solidFill>
              <a:latin typeface="Lato"/>
              <a:ea typeface="Lato"/>
              <a:cs typeface="Lato"/>
              <a:sym typeface="Lato"/>
            </a:endParaRPr>
          </a:p>
        </p:txBody>
      </p:sp>
      <p:sp>
        <p:nvSpPr>
          <p:cNvPr id="70" name="Google Shape;70;p16"/>
          <p:cNvSpPr txBox="1"/>
          <p:nvPr/>
        </p:nvSpPr>
        <p:spPr>
          <a:xfrm>
            <a:off x="311700" y="1737450"/>
            <a:ext cx="8520600" cy="8343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000000"/>
                </a:solidFill>
              </a:rPr>
              <a:t>Introduction to Machine Learning</a:t>
            </a:r>
            <a:endParaRPr sz="4000">
              <a:solidFill>
                <a:srgbClr val="000000"/>
              </a:solidFill>
            </a:endParaRPr>
          </a:p>
        </p:txBody>
      </p:sp>
      <p:sp>
        <p:nvSpPr>
          <p:cNvPr id="71" name="Google Shape;71;p16"/>
          <p:cNvSpPr txBox="1"/>
          <p:nvPr/>
        </p:nvSpPr>
        <p:spPr>
          <a:xfrm>
            <a:off x="231325" y="2425225"/>
            <a:ext cx="8520600" cy="615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595959"/>
                </a:solidFill>
              </a:rPr>
              <a:t>Sentiment Analysis Model</a:t>
            </a:r>
            <a:endParaRPr sz="2800">
              <a:solidFill>
                <a:srgbClr val="595959"/>
              </a:solidFill>
            </a:endParaRPr>
          </a:p>
        </p:txBody>
      </p:sp>
      <p:sp>
        <p:nvSpPr>
          <p:cNvPr id="72" name="Google Shape;72;p16"/>
          <p:cNvSpPr txBox="1"/>
          <p:nvPr/>
        </p:nvSpPr>
        <p:spPr>
          <a:xfrm>
            <a:off x="398550" y="3102800"/>
            <a:ext cx="2785500" cy="18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95959"/>
                </a:solidFill>
                <a:latin typeface="Lato"/>
                <a:ea typeface="Lato"/>
                <a:cs typeface="Lato"/>
                <a:sym typeface="Lato"/>
              </a:rPr>
              <a:t>Group members-</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IIT2021125: Radhika Gupta</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IIT2021139: Naman Gupta</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IIT2021140: Naysha Singh</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IIT2021168: Kaushik Mullick</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IIT2021170: Viraj Jagtap</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IIT2021172: Shruti Bilolikar</a:t>
            </a:r>
            <a:endParaRPr sz="1300">
              <a:solidFill>
                <a:srgbClr val="595959"/>
              </a:solidFill>
              <a:latin typeface="Lato"/>
              <a:ea typeface="Lato"/>
              <a:cs typeface="Lato"/>
              <a:sym typeface="Lato"/>
            </a:endParaRPr>
          </a:p>
        </p:txBody>
      </p:sp>
      <p:sp>
        <p:nvSpPr>
          <p:cNvPr id="73" name="Google Shape;73;p16"/>
          <p:cNvSpPr txBox="1"/>
          <p:nvPr/>
        </p:nvSpPr>
        <p:spPr>
          <a:xfrm>
            <a:off x="6255325" y="4215200"/>
            <a:ext cx="2496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95959"/>
                </a:solidFill>
                <a:latin typeface="Lato"/>
                <a:ea typeface="Lato"/>
                <a:cs typeface="Lato"/>
                <a:sym typeface="Lato"/>
              </a:rPr>
              <a:t>Guided by- Prof. Shekhar Verma</a:t>
            </a:r>
            <a:endParaRPr sz="1300">
              <a:solidFill>
                <a:srgbClr val="595959"/>
              </a:solidFill>
              <a:latin typeface="Lato"/>
              <a:ea typeface="Lato"/>
              <a:cs typeface="Lato"/>
              <a:sym typeface="Lato"/>
            </a:endParaRPr>
          </a:p>
          <a:p>
            <a:pPr indent="0" lvl="0" marL="457200" rtl="0" algn="l">
              <a:spcBef>
                <a:spcPts val="0"/>
              </a:spcBef>
              <a:spcAft>
                <a:spcPts val="0"/>
              </a:spcAft>
              <a:buNone/>
            </a:pPr>
            <a:r>
              <a:rPr lang="en" sz="1300">
                <a:solidFill>
                  <a:srgbClr val="595959"/>
                </a:solidFill>
                <a:latin typeface="Lato"/>
                <a:ea typeface="Lato"/>
                <a:cs typeface="Lato"/>
                <a:sym typeface="Lato"/>
              </a:rPr>
              <a:t>           Professor</a:t>
            </a:r>
            <a:endParaRPr sz="1300">
              <a:solidFill>
                <a:srgbClr val="595959"/>
              </a:solidFill>
              <a:latin typeface="Lato"/>
              <a:ea typeface="Lato"/>
              <a:cs typeface="Lato"/>
              <a:sym typeface="Lato"/>
            </a:endParaRPr>
          </a:p>
          <a:p>
            <a:pPr indent="0" lvl="0" marL="0" rtl="0" algn="l">
              <a:spcBef>
                <a:spcPts val="0"/>
              </a:spcBef>
              <a:spcAft>
                <a:spcPts val="0"/>
              </a:spcAft>
              <a:buNone/>
            </a:pPr>
            <a:r>
              <a:rPr lang="en" sz="1300">
                <a:solidFill>
                  <a:srgbClr val="595959"/>
                </a:solidFill>
                <a:latin typeface="Lato"/>
                <a:ea typeface="Lato"/>
                <a:cs typeface="Lato"/>
                <a:sym typeface="Lato"/>
              </a:rPr>
              <a:t>   	           Ph.D .</a:t>
            </a:r>
            <a:endParaRPr sz="1300">
              <a:solidFill>
                <a:srgbClr val="595959"/>
              </a:solidFill>
              <a:latin typeface="Lato"/>
              <a:ea typeface="Lato"/>
              <a:cs typeface="Lato"/>
              <a:sym typeface="Lato"/>
            </a:endParaRPr>
          </a:p>
        </p:txBody>
      </p:sp>
      <p:pic>
        <p:nvPicPr>
          <p:cNvPr id="74" name="Google Shape;74;p16"/>
          <p:cNvPicPr preferRelativeResize="0"/>
          <p:nvPr/>
        </p:nvPicPr>
        <p:blipFill>
          <a:blip r:embed="rId3">
            <a:alphaModFix/>
          </a:blip>
          <a:stretch>
            <a:fillRect/>
          </a:stretch>
        </p:blipFill>
        <p:spPr>
          <a:xfrm>
            <a:off x="3461450" y="37725"/>
            <a:ext cx="1815300" cy="181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1279500" y="2705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DATASET ANALYSIS</a:t>
            </a:r>
            <a:endParaRPr b="1"/>
          </a:p>
        </p:txBody>
      </p:sp>
      <p:sp>
        <p:nvSpPr>
          <p:cNvPr id="131" name="Google Shape;131;p25"/>
          <p:cNvSpPr txBox="1"/>
          <p:nvPr>
            <p:ph idx="1" type="body"/>
          </p:nvPr>
        </p:nvSpPr>
        <p:spPr>
          <a:xfrm>
            <a:off x="106275" y="997400"/>
            <a:ext cx="4127400" cy="4011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sz="1300"/>
          </a:p>
          <a:p>
            <a:pPr indent="-228600" lvl="0" marL="457200" rtl="0" algn="l">
              <a:spcBef>
                <a:spcPts val="1500"/>
              </a:spcBef>
              <a:spcAft>
                <a:spcPts val="0"/>
              </a:spcAft>
              <a:buClr>
                <a:schemeClr val="lt1"/>
              </a:buClr>
              <a:buSzPts val="1300"/>
              <a:buFont typeface="Lato"/>
              <a:buNone/>
            </a:pPr>
            <a:r>
              <a:rPr lang="en"/>
              <a:t>Character Analysis:</a:t>
            </a:r>
            <a:endParaRPr/>
          </a:p>
          <a:p>
            <a:pPr indent="-311150" lvl="1" marL="914400" rtl="0" algn="l">
              <a:spcBef>
                <a:spcPts val="0"/>
              </a:spcBef>
              <a:spcAft>
                <a:spcPts val="0"/>
              </a:spcAft>
              <a:buClr>
                <a:schemeClr val="lt1"/>
              </a:buClr>
              <a:buSzPts val="1300"/>
              <a:buFont typeface="Lato"/>
              <a:buChar char="●"/>
            </a:pPr>
            <a:r>
              <a:rPr lang="en" sz="1300"/>
              <a:t>Counted characters per tweet</a:t>
            </a:r>
            <a:endParaRPr sz="1300"/>
          </a:p>
          <a:p>
            <a:pPr indent="-311150" lvl="1" marL="914400" rtl="0" algn="l">
              <a:spcBef>
                <a:spcPts val="0"/>
              </a:spcBef>
              <a:spcAft>
                <a:spcPts val="0"/>
              </a:spcAft>
              <a:buClr>
                <a:schemeClr val="lt1"/>
              </a:buClr>
              <a:buSzPts val="1300"/>
              <a:buFont typeface="Lato"/>
              <a:buChar char="●"/>
            </a:pPr>
            <a:r>
              <a:rPr lang="en" sz="1300"/>
              <a:t>Max characters: 189, Min characters: 1, Mean: 42.78, Std Dev: 24.16</a:t>
            </a:r>
            <a:endParaRPr sz="1300"/>
          </a:p>
          <a:p>
            <a:pPr indent="0" lvl="0" marL="0" rtl="0" algn="l">
              <a:spcBef>
                <a:spcPts val="1500"/>
              </a:spcBef>
              <a:spcAft>
                <a:spcPts val="0"/>
              </a:spcAft>
              <a:buNone/>
            </a:pPr>
            <a:r>
              <a:rPr lang="en"/>
              <a:t>	</a:t>
            </a:r>
            <a:r>
              <a:rPr lang="en"/>
              <a:t>Word Analysis:</a:t>
            </a:r>
            <a:endParaRPr/>
          </a:p>
          <a:p>
            <a:pPr indent="-311150" lvl="1" marL="914400" rtl="0" algn="l">
              <a:spcBef>
                <a:spcPts val="1500"/>
              </a:spcBef>
              <a:spcAft>
                <a:spcPts val="0"/>
              </a:spcAft>
              <a:buClr>
                <a:schemeClr val="lt1"/>
              </a:buClr>
              <a:buSzPts val="1300"/>
              <a:buFont typeface="Lato"/>
              <a:buChar char="●"/>
            </a:pPr>
            <a:r>
              <a:rPr lang="en" sz="1300"/>
              <a:t>Counted words per tweet</a:t>
            </a:r>
            <a:endParaRPr sz="1300"/>
          </a:p>
          <a:p>
            <a:pPr indent="-311150" lvl="1" marL="914400" rtl="0" algn="l">
              <a:spcBef>
                <a:spcPts val="0"/>
              </a:spcBef>
              <a:spcAft>
                <a:spcPts val="0"/>
              </a:spcAft>
              <a:buClr>
                <a:schemeClr val="lt1"/>
              </a:buClr>
              <a:buSzPts val="1300"/>
              <a:buFont typeface="Lato"/>
              <a:buChar char="●"/>
            </a:pPr>
            <a:r>
              <a:rPr lang="en" sz="1300"/>
              <a:t>Max words: 50, Min words: 1, Mean: 7.24, Std Dev: 4.03</a:t>
            </a:r>
            <a:endParaRPr sz="1300"/>
          </a:p>
          <a:p>
            <a:pPr indent="0" lvl="0" marL="914400" rtl="0" algn="l">
              <a:spcBef>
                <a:spcPts val="1500"/>
              </a:spcBef>
              <a:spcAft>
                <a:spcPts val="0"/>
              </a:spcAft>
              <a:buNone/>
            </a:pPr>
            <a:r>
              <a:t/>
            </a:r>
            <a:endParaRPr/>
          </a:p>
          <a:p>
            <a:pPr indent="0" lvl="0" marL="0" rtl="0" algn="l">
              <a:spcBef>
                <a:spcPts val="1500"/>
              </a:spcBef>
              <a:spcAft>
                <a:spcPts val="0"/>
              </a:spcAft>
              <a:buNone/>
            </a:pPr>
            <a:r>
              <a:rPr lang="en"/>
              <a:t>	</a:t>
            </a:r>
            <a:endParaRPr sz="1300"/>
          </a:p>
          <a:p>
            <a:pPr indent="0" lvl="0" marL="0" rtl="0" algn="l">
              <a:spcBef>
                <a:spcPts val="1500"/>
              </a:spcBef>
              <a:spcAft>
                <a:spcPts val="0"/>
              </a:spcAft>
              <a:buNone/>
            </a:pPr>
            <a:r>
              <a:t/>
            </a:r>
            <a:endParaRPr sz="1300"/>
          </a:p>
          <a:p>
            <a:pPr indent="0" lvl="0" marL="0" rtl="0" algn="l">
              <a:spcBef>
                <a:spcPts val="0"/>
              </a:spcBef>
              <a:spcAft>
                <a:spcPts val="1200"/>
              </a:spcAft>
              <a:buNone/>
            </a:pPr>
            <a:r>
              <a:t/>
            </a:r>
            <a:endParaRPr/>
          </a:p>
        </p:txBody>
      </p:sp>
      <p:pic>
        <p:nvPicPr>
          <p:cNvPr id="132" name="Google Shape;132;p25"/>
          <p:cNvPicPr preferRelativeResize="0"/>
          <p:nvPr/>
        </p:nvPicPr>
        <p:blipFill>
          <a:blip r:embed="rId3">
            <a:alphaModFix/>
          </a:blip>
          <a:stretch>
            <a:fillRect/>
          </a:stretch>
        </p:blipFill>
        <p:spPr>
          <a:xfrm>
            <a:off x="4410125" y="1349725"/>
            <a:ext cx="4329224" cy="2188225"/>
          </a:xfrm>
          <a:prstGeom prst="rect">
            <a:avLst/>
          </a:prstGeom>
          <a:noFill/>
          <a:ln>
            <a:noFill/>
          </a:ln>
        </p:spPr>
      </p:pic>
      <p:sp>
        <p:nvSpPr>
          <p:cNvPr id="133" name="Google Shape;133;p25"/>
          <p:cNvSpPr txBox="1"/>
          <p:nvPr/>
        </p:nvSpPr>
        <p:spPr>
          <a:xfrm>
            <a:off x="4748538" y="3734500"/>
            <a:ext cx="351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Distribution of positive and  negative entries</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298000" y="2705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DATASET ANALYSIS</a:t>
            </a:r>
            <a:endParaRPr b="1"/>
          </a:p>
        </p:txBody>
      </p:sp>
      <p:pic>
        <p:nvPicPr>
          <p:cNvPr id="139" name="Google Shape;139;p26"/>
          <p:cNvPicPr preferRelativeResize="0"/>
          <p:nvPr/>
        </p:nvPicPr>
        <p:blipFill>
          <a:blip r:embed="rId3">
            <a:alphaModFix/>
          </a:blip>
          <a:stretch>
            <a:fillRect/>
          </a:stretch>
        </p:blipFill>
        <p:spPr>
          <a:xfrm>
            <a:off x="467900" y="998825"/>
            <a:ext cx="3180999" cy="1591975"/>
          </a:xfrm>
          <a:prstGeom prst="rect">
            <a:avLst/>
          </a:prstGeom>
          <a:noFill/>
          <a:ln>
            <a:noFill/>
          </a:ln>
        </p:spPr>
      </p:pic>
      <p:sp>
        <p:nvSpPr>
          <p:cNvPr id="140" name="Google Shape;140;p26"/>
          <p:cNvSpPr txBox="1"/>
          <p:nvPr/>
        </p:nvSpPr>
        <p:spPr>
          <a:xfrm>
            <a:off x="271150" y="2743850"/>
            <a:ext cx="357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Most frequently used words in positive tweets</a:t>
            </a:r>
            <a:endParaRPr sz="1300">
              <a:solidFill>
                <a:schemeClr val="lt1"/>
              </a:solidFill>
              <a:latin typeface="Lato"/>
              <a:ea typeface="Lato"/>
              <a:cs typeface="Lato"/>
              <a:sym typeface="Lato"/>
            </a:endParaRPr>
          </a:p>
        </p:txBody>
      </p:sp>
      <p:pic>
        <p:nvPicPr>
          <p:cNvPr id="141" name="Google Shape;141;p26"/>
          <p:cNvPicPr preferRelativeResize="0"/>
          <p:nvPr/>
        </p:nvPicPr>
        <p:blipFill>
          <a:blip r:embed="rId4">
            <a:alphaModFix/>
          </a:blip>
          <a:stretch>
            <a:fillRect/>
          </a:stretch>
        </p:blipFill>
        <p:spPr>
          <a:xfrm>
            <a:off x="5078000" y="997398"/>
            <a:ext cx="3180999" cy="1594819"/>
          </a:xfrm>
          <a:prstGeom prst="rect">
            <a:avLst/>
          </a:prstGeom>
          <a:noFill/>
          <a:ln>
            <a:noFill/>
          </a:ln>
        </p:spPr>
      </p:pic>
      <p:sp>
        <p:nvSpPr>
          <p:cNvPr id="142" name="Google Shape;142;p26"/>
          <p:cNvSpPr txBox="1"/>
          <p:nvPr/>
        </p:nvSpPr>
        <p:spPr>
          <a:xfrm>
            <a:off x="4825000" y="2744550"/>
            <a:ext cx="368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Most frequently used words in negative tweets</a:t>
            </a:r>
            <a:endParaRPr sz="1300">
              <a:solidFill>
                <a:schemeClr val="lt1"/>
              </a:solidFill>
              <a:latin typeface="Lato"/>
              <a:ea typeface="Lato"/>
              <a:cs typeface="Lato"/>
              <a:sym typeface="Lato"/>
            </a:endParaRPr>
          </a:p>
        </p:txBody>
      </p:sp>
      <p:pic>
        <p:nvPicPr>
          <p:cNvPr id="143" name="Google Shape;143;p26"/>
          <p:cNvPicPr preferRelativeResize="0"/>
          <p:nvPr/>
        </p:nvPicPr>
        <p:blipFill>
          <a:blip r:embed="rId5">
            <a:alphaModFix/>
          </a:blip>
          <a:stretch>
            <a:fillRect/>
          </a:stretch>
        </p:blipFill>
        <p:spPr>
          <a:xfrm>
            <a:off x="822850" y="3281798"/>
            <a:ext cx="6542422" cy="186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1200350" y="3524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PRE-PROCESSING</a:t>
            </a:r>
            <a:endParaRPr b="1"/>
          </a:p>
        </p:txBody>
      </p:sp>
      <p:sp>
        <p:nvSpPr>
          <p:cNvPr id="149" name="Google Shape;149;p27"/>
          <p:cNvSpPr txBox="1"/>
          <p:nvPr>
            <p:ph idx="1" type="body"/>
          </p:nvPr>
        </p:nvSpPr>
        <p:spPr>
          <a:xfrm>
            <a:off x="556700" y="1079375"/>
            <a:ext cx="5759700" cy="36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600"/>
              </a:spcBef>
              <a:spcAft>
                <a:spcPts val="0"/>
              </a:spcAft>
              <a:buNone/>
            </a:pPr>
            <a:r>
              <a:t/>
            </a:r>
            <a:endParaRPr/>
          </a:p>
          <a:p>
            <a:pPr indent="-311150" lvl="0" marL="457200" rtl="0" algn="l">
              <a:spcBef>
                <a:spcPts val="0"/>
              </a:spcBef>
              <a:spcAft>
                <a:spcPts val="0"/>
              </a:spcAft>
              <a:buSzPts val="1300"/>
              <a:buChar char="●"/>
            </a:pPr>
            <a:r>
              <a:rPr b="1" lang="en"/>
              <a:t>Extracting Necessary Fields</a:t>
            </a:r>
            <a:r>
              <a:rPr lang="en"/>
              <a:t> - For training of our model we need to know  about the sentiment and the text only , so the other columns corresponding to flag, id, user and date can be discarded.</a:t>
            </a:r>
            <a:endParaRPr/>
          </a:p>
          <a:p>
            <a:pPr indent="-311150" lvl="0" marL="457200" rtl="0" algn="l">
              <a:spcBef>
                <a:spcPts val="0"/>
              </a:spcBef>
              <a:spcAft>
                <a:spcPts val="0"/>
              </a:spcAft>
              <a:buSzPts val="1300"/>
              <a:buChar char="●"/>
            </a:pPr>
            <a:r>
              <a:rPr b="1" lang="en"/>
              <a:t>StopWord Removal</a:t>
            </a:r>
            <a:r>
              <a:rPr lang="en"/>
              <a:t> - Some english words like “is,and,the “ occur very frequently in a sentence , however they do not have any significant information. So these words can be dropped from the statements.</a:t>
            </a:r>
            <a:endParaRPr/>
          </a:p>
          <a:p>
            <a:pPr indent="-311150" lvl="0" marL="457200" rtl="0" algn="l">
              <a:spcBef>
                <a:spcPts val="0"/>
              </a:spcBef>
              <a:spcAft>
                <a:spcPts val="0"/>
              </a:spcAft>
              <a:buSzPts val="1300"/>
              <a:buChar char="●"/>
            </a:pPr>
            <a:r>
              <a:rPr b="1" lang="en"/>
              <a:t>Stemming</a:t>
            </a:r>
            <a:r>
              <a:rPr lang="en"/>
              <a:t> - To reduce words to the root form by removing suffix and prefix. (For example : Running  is reduced to its root word run)</a:t>
            </a:r>
            <a:endParaRPr/>
          </a:p>
          <a:p>
            <a:pPr indent="-311150" lvl="0" marL="457200" rtl="0" algn="l">
              <a:spcBef>
                <a:spcPts val="0"/>
              </a:spcBef>
              <a:spcAft>
                <a:spcPts val="0"/>
              </a:spcAft>
              <a:buSzPts val="1300"/>
              <a:buChar char="●"/>
            </a:pPr>
            <a:r>
              <a:rPr b="1" lang="en"/>
              <a:t>Removal of URLS  and Emails</a:t>
            </a:r>
            <a:r>
              <a:rPr lang="en"/>
              <a:t> - A regular expression matching is done to remove the URL and Emails from text as they act as noise in the data.</a:t>
            </a:r>
            <a:endParaRPr/>
          </a:p>
          <a:p>
            <a:pPr indent="-311150" lvl="0" marL="457200" rtl="0" algn="l">
              <a:spcBef>
                <a:spcPts val="0"/>
              </a:spcBef>
              <a:spcAft>
                <a:spcPts val="0"/>
              </a:spcAft>
              <a:buSzPts val="1300"/>
              <a:buChar char="●"/>
            </a:pPr>
            <a:r>
              <a:rPr b="1" lang="en"/>
              <a:t>Removal of 0 length tweets</a:t>
            </a:r>
            <a:r>
              <a:rPr lang="en"/>
              <a:t> - 0 length text has no significance.</a:t>
            </a:r>
            <a:endParaRPr/>
          </a:p>
        </p:txBody>
      </p:sp>
      <p:pic>
        <p:nvPicPr>
          <p:cNvPr id="150" name="Google Shape;150;p27"/>
          <p:cNvPicPr preferRelativeResize="0"/>
          <p:nvPr/>
        </p:nvPicPr>
        <p:blipFill>
          <a:blip r:embed="rId3">
            <a:alphaModFix/>
          </a:blip>
          <a:stretch>
            <a:fillRect/>
          </a:stretch>
        </p:blipFill>
        <p:spPr>
          <a:xfrm>
            <a:off x="6566225" y="2035113"/>
            <a:ext cx="2171700" cy="210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283900" y="3691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COUNT VECTORIZATION</a:t>
            </a:r>
            <a:endParaRPr b="1"/>
          </a:p>
        </p:txBody>
      </p:sp>
      <p:sp>
        <p:nvSpPr>
          <p:cNvPr id="156" name="Google Shape;156;p28"/>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Count vectorization is a method used in natural language processing (NLP) to convert text data into numerical format based on the count of words in a statement.</a:t>
            </a:r>
            <a:endParaRPr sz="1500"/>
          </a:p>
          <a:p>
            <a:pPr indent="0" lvl="0" marL="0" rtl="0" algn="l">
              <a:spcBef>
                <a:spcPts val="600"/>
              </a:spcBef>
              <a:spcAft>
                <a:spcPts val="0"/>
              </a:spcAft>
              <a:buNone/>
            </a:pPr>
            <a:r>
              <a:t/>
            </a:r>
            <a:endParaRPr/>
          </a:p>
          <a:p>
            <a:pPr indent="0" lvl="0" marL="0" rtl="0" algn="l">
              <a:spcBef>
                <a:spcPts val="0"/>
              </a:spcBef>
              <a:spcAft>
                <a:spcPts val="0"/>
              </a:spcAft>
              <a:buNone/>
            </a:pPr>
            <a:r>
              <a:rPr lang="en"/>
              <a:t>For Example : </a:t>
            </a:r>
            <a:endParaRPr/>
          </a:p>
          <a:p>
            <a:pPr indent="0" lvl="0" marL="0" rtl="0" algn="l">
              <a:spcBef>
                <a:spcPts val="1200"/>
              </a:spcBef>
              <a:spcAft>
                <a:spcPts val="0"/>
              </a:spcAft>
              <a:buNone/>
            </a:pPr>
            <a:r>
              <a:rPr lang="en"/>
              <a:t>Vocabulary: ["the", "cat", "is", "on", "table"]</a:t>
            </a:r>
            <a:endParaRPr/>
          </a:p>
          <a:p>
            <a:pPr indent="0" lvl="0" marL="0" rtl="0" algn="l">
              <a:spcBef>
                <a:spcPts val="1200"/>
              </a:spcBef>
              <a:spcAft>
                <a:spcPts val="0"/>
              </a:spcAft>
              <a:buNone/>
            </a:pPr>
            <a:r>
              <a:rPr lang="en"/>
              <a:t>Document: "The cat is on the table. The cat"</a:t>
            </a:r>
            <a:endParaRPr/>
          </a:p>
          <a:p>
            <a:pPr indent="0" lvl="0" marL="0" rtl="0" algn="l">
              <a:spcBef>
                <a:spcPts val="1200"/>
              </a:spcBef>
              <a:spcAft>
                <a:spcPts val="0"/>
              </a:spcAft>
              <a:buNone/>
            </a:pPr>
            <a:r>
              <a:rPr lang="en"/>
              <a:t>Count Vector: [3, 2, 1, 1,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5486650" y="2571750"/>
            <a:ext cx="2428875" cy="187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1300600" y="5362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TF-IDF VECTORIZATION</a:t>
            </a:r>
            <a:endParaRPr b="1"/>
          </a:p>
          <a:p>
            <a:pPr indent="0" lvl="0" marL="0" rtl="0" algn="l">
              <a:spcBef>
                <a:spcPts val="0"/>
              </a:spcBef>
              <a:spcAft>
                <a:spcPts val="0"/>
              </a:spcAft>
              <a:buNone/>
            </a:pPr>
            <a:r>
              <a:t/>
            </a:r>
            <a:endParaRPr b="1"/>
          </a:p>
        </p:txBody>
      </p:sp>
      <p:sp>
        <p:nvSpPr>
          <p:cNvPr id="163" name="Google Shape;163;p29"/>
          <p:cNvSpPr txBox="1"/>
          <p:nvPr>
            <p:ph idx="1" type="body"/>
          </p:nvPr>
        </p:nvSpPr>
        <p:spPr>
          <a:xfrm>
            <a:off x="632175" y="10656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600"/>
              </a:spcBef>
              <a:spcAft>
                <a:spcPts val="0"/>
              </a:spcAft>
              <a:buNone/>
            </a:pPr>
            <a:r>
              <a:rPr lang="en"/>
              <a:t>TF-IDF (Term Frequency-Inverse Document Frequency) vectorization is a method used in natural language processing to represent text data numerically, emphasizing the importance of words in a </a:t>
            </a:r>
            <a:r>
              <a:rPr lang="en"/>
              <a:t>statement</a:t>
            </a:r>
            <a:r>
              <a:rPr lang="en"/>
              <a:t> relative to a collection of statements.</a:t>
            </a:r>
            <a:endParaRPr/>
          </a:p>
          <a:p>
            <a:pPr indent="0" lvl="0" marL="0" rtl="0" algn="l">
              <a:spcBef>
                <a:spcPts val="600"/>
              </a:spcBef>
              <a:spcAft>
                <a:spcPts val="0"/>
              </a:spcAft>
              <a:buNone/>
            </a:pPr>
            <a:r>
              <a:t/>
            </a:r>
            <a:endParaRPr sz="1500"/>
          </a:p>
          <a:p>
            <a:pPr indent="0" lvl="0" marL="0" rtl="0" algn="l">
              <a:spcBef>
                <a:spcPts val="60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378950" y="2571775"/>
            <a:ext cx="4610100" cy="438150"/>
          </a:xfrm>
          <a:prstGeom prst="rect">
            <a:avLst/>
          </a:prstGeom>
          <a:noFill/>
          <a:ln>
            <a:noFill/>
          </a:ln>
        </p:spPr>
      </p:pic>
      <p:pic>
        <p:nvPicPr>
          <p:cNvPr id="165" name="Google Shape;165;p29"/>
          <p:cNvPicPr preferRelativeResize="0"/>
          <p:nvPr/>
        </p:nvPicPr>
        <p:blipFill>
          <a:blip r:embed="rId4">
            <a:alphaModFix/>
          </a:blip>
          <a:stretch>
            <a:fillRect/>
          </a:stretch>
        </p:blipFill>
        <p:spPr>
          <a:xfrm>
            <a:off x="124675" y="3188888"/>
            <a:ext cx="5267325" cy="485775"/>
          </a:xfrm>
          <a:prstGeom prst="rect">
            <a:avLst/>
          </a:prstGeom>
          <a:noFill/>
          <a:ln>
            <a:noFill/>
          </a:ln>
        </p:spPr>
      </p:pic>
      <p:pic>
        <p:nvPicPr>
          <p:cNvPr id="166" name="Google Shape;166;p29"/>
          <p:cNvPicPr preferRelativeResize="0"/>
          <p:nvPr/>
        </p:nvPicPr>
        <p:blipFill>
          <a:blip r:embed="rId5">
            <a:alphaModFix/>
          </a:blip>
          <a:stretch>
            <a:fillRect/>
          </a:stretch>
        </p:blipFill>
        <p:spPr>
          <a:xfrm>
            <a:off x="632175" y="3853650"/>
            <a:ext cx="4019550" cy="419100"/>
          </a:xfrm>
          <a:prstGeom prst="rect">
            <a:avLst/>
          </a:prstGeom>
          <a:noFill/>
          <a:ln>
            <a:noFill/>
          </a:ln>
        </p:spPr>
      </p:pic>
      <p:pic>
        <p:nvPicPr>
          <p:cNvPr id="167" name="Google Shape;167;p29"/>
          <p:cNvPicPr preferRelativeResize="0"/>
          <p:nvPr/>
        </p:nvPicPr>
        <p:blipFill>
          <a:blip r:embed="rId6">
            <a:alphaModFix/>
          </a:blip>
          <a:stretch>
            <a:fillRect/>
          </a:stretch>
        </p:blipFill>
        <p:spPr>
          <a:xfrm>
            <a:off x="5557900" y="2364275"/>
            <a:ext cx="3531250" cy="233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1300600" y="5362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 - GRAM</a:t>
            </a:r>
            <a:endParaRPr b="1"/>
          </a:p>
          <a:p>
            <a:pPr indent="0" lvl="0" marL="0" rtl="0" algn="l">
              <a:spcBef>
                <a:spcPts val="0"/>
              </a:spcBef>
              <a:spcAft>
                <a:spcPts val="0"/>
              </a:spcAft>
              <a:buNone/>
            </a:pPr>
            <a:r>
              <a:t/>
            </a:r>
            <a:endParaRPr b="1"/>
          </a:p>
        </p:txBody>
      </p:sp>
      <p:sp>
        <p:nvSpPr>
          <p:cNvPr id="173" name="Google Shape;173;p30"/>
          <p:cNvSpPr txBox="1"/>
          <p:nvPr>
            <p:ph idx="1" type="body"/>
          </p:nvPr>
        </p:nvSpPr>
        <p:spPr>
          <a:xfrm>
            <a:off x="632175" y="764875"/>
            <a:ext cx="70773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N-grams are a way to represent sequences of words in text data by considering sequences of 'n' consecutive words. They are utilized in both TF-IDF vectorization and count vectorization for capturing contextual information beyond individual words.</a:t>
            </a:r>
            <a:endParaRPr sz="15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1731225" y="2185824"/>
            <a:ext cx="4829209" cy="287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1233750" y="3691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NAIVE BAYES CLASSIFIER</a:t>
            </a:r>
            <a:endParaRPr b="1"/>
          </a:p>
        </p:txBody>
      </p:sp>
      <p:sp>
        <p:nvSpPr>
          <p:cNvPr id="180" name="Google Shape;180;p31"/>
          <p:cNvSpPr txBox="1"/>
          <p:nvPr>
            <p:ph idx="1" type="body"/>
          </p:nvPr>
        </p:nvSpPr>
        <p:spPr>
          <a:xfrm>
            <a:off x="727200" y="1245600"/>
            <a:ext cx="5520900" cy="265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Naive Bayes is a probabilistic classification technique based on Bayes' theorem, assuming independence between features, commonly used in text classification like sentiment analysis.</a:t>
            </a:r>
            <a:endParaRPr/>
          </a:p>
          <a:p>
            <a:pPr indent="0" lvl="0" marL="0" rtl="0" algn="l">
              <a:lnSpc>
                <a:spcPct val="115000"/>
              </a:lnSpc>
              <a:spcBef>
                <a:spcPts val="600"/>
              </a:spcBef>
              <a:spcAft>
                <a:spcPts val="0"/>
              </a:spcAft>
              <a:buNone/>
            </a:pPr>
            <a:r>
              <a:t/>
            </a:r>
            <a:endParaRPr/>
          </a:p>
          <a:p>
            <a:pPr indent="0" lvl="0" marL="0" rtl="0" algn="l">
              <a:spcBef>
                <a:spcPts val="600"/>
              </a:spcBef>
              <a:spcAft>
                <a:spcPts val="1200"/>
              </a:spcAft>
              <a:buNone/>
            </a:pPr>
            <a:r>
              <a:t/>
            </a:r>
            <a:endParaRPr/>
          </a:p>
        </p:txBody>
      </p:sp>
      <p:pic>
        <p:nvPicPr>
          <p:cNvPr id="181" name="Google Shape;181;p31"/>
          <p:cNvPicPr preferRelativeResize="0"/>
          <p:nvPr/>
        </p:nvPicPr>
        <p:blipFill>
          <a:blip r:embed="rId3">
            <a:alphaModFix/>
          </a:blip>
          <a:stretch>
            <a:fillRect/>
          </a:stretch>
        </p:blipFill>
        <p:spPr>
          <a:xfrm>
            <a:off x="953588" y="2172438"/>
            <a:ext cx="4295775" cy="1400175"/>
          </a:xfrm>
          <a:prstGeom prst="rect">
            <a:avLst/>
          </a:prstGeom>
          <a:noFill/>
          <a:ln>
            <a:noFill/>
          </a:ln>
        </p:spPr>
      </p:pic>
      <p:sp>
        <p:nvSpPr>
          <p:cNvPr id="182" name="Google Shape;182;p31"/>
          <p:cNvSpPr txBox="1"/>
          <p:nvPr/>
        </p:nvSpPr>
        <p:spPr>
          <a:xfrm>
            <a:off x="756600" y="3572625"/>
            <a:ext cx="7630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We have applied Naive Bayes on the 2 different vectors generated by TF-IDF vectorization and Count Vectorization.</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1350725" y="2705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SUPPORT VECTOR MACHINE</a:t>
            </a:r>
            <a:r>
              <a:rPr b="1" lang="en"/>
              <a:t> (SVM)</a:t>
            </a:r>
            <a:endParaRPr b="1"/>
          </a:p>
        </p:txBody>
      </p:sp>
      <p:sp>
        <p:nvSpPr>
          <p:cNvPr id="188" name="Google Shape;188;p32"/>
          <p:cNvSpPr txBox="1"/>
          <p:nvPr>
            <p:ph idx="1" type="body"/>
          </p:nvPr>
        </p:nvSpPr>
        <p:spPr>
          <a:xfrm>
            <a:off x="632175" y="997400"/>
            <a:ext cx="45876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600"/>
              </a:spcBef>
              <a:spcAft>
                <a:spcPts val="0"/>
              </a:spcAft>
              <a:buNone/>
            </a:pPr>
            <a:r>
              <a:rPr lang="en"/>
              <a:t>SVM (Support Vector Machine) is a powerful supervised machine learning algorithm used for classification and regression tasks by finding the optimal hyperplane that separates data into different classes.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have applied SVM on the TF-IDF and Count Vectorization vectors generated from the dataset.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5538700" y="1432763"/>
            <a:ext cx="3408175" cy="256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267175" y="2705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LOGISTIC REGRESSION</a:t>
            </a:r>
            <a:endParaRPr b="1"/>
          </a:p>
        </p:txBody>
      </p:sp>
      <p:sp>
        <p:nvSpPr>
          <p:cNvPr id="195" name="Google Shape;195;p33"/>
          <p:cNvSpPr txBox="1"/>
          <p:nvPr>
            <p:ph idx="1" type="body"/>
          </p:nvPr>
        </p:nvSpPr>
        <p:spPr>
          <a:xfrm>
            <a:off x="565325" y="1115775"/>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600"/>
              </a:spcBef>
              <a:spcAft>
                <a:spcPts val="0"/>
              </a:spcAft>
              <a:buNone/>
            </a:pPr>
            <a:r>
              <a:rPr lang="en"/>
              <a:t>Logistic Regression is a statistical method used for binary classification, estimating the probability of an outcome based on input features using a logistic function.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0"/>
              </a:spcBef>
              <a:spcAft>
                <a:spcPts val="1200"/>
              </a:spcAft>
              <a:buNone/>
            </a:pPr>
            <a:r>
              <a:t/>
            </a:r>
            <a:endParaRPr/>
          </a:p>
        </p:txBody>
      </p:sp>
      <p:pic>
        <p:nvPicPr>
          <p:cNvPr id="196" name="Google Shape;196;p33"/>
          <p:cNvPicPr preferRelativeResize="0"/>
          <p:nvPr/>
        </p:nvPicPr>
        <p:blipFill>
          <a:blip r:embed="rId3">
            <a:alphaModFix/>
          </a:blip>
          <a:stretch>
            <a:fillRect/>
          </a:stretch>
        </p:blipFill>
        <p:spPr>
          <a:xfrm>
            <a:off x="391475" y="2445275"/>
            <a:ext cx="5379675" cy="1477125"/>
          </a:xfrm>
          <a:prstGeom prst="rect">
            <a:avLst/>
          </a:prstGeom>
          <a:noFill/>
          <a:ln>
            <a:noFill/>
          </a:ln>
        </p:spPr>
      </p:pic>
      <p:pic>
        <p:nvPicPr>
          <p:cNvPr id="197" name="Google Shape;197;p33"/>
          <p:cNvPicPr preferRelativeResize="0"/>
          <p:nvPr/>
        </p:nvPicPr>
        <p:blipFill>
          <a:blip r:embed="rId4">
            <a:alphaModFix/>
          </a:blip>
          <a:stretch>
            <a:fillRect/>
          </a:stretch>
        </p:blipFill>
        <p:spPr>
          <a:xfrm>
            <a:off x="6238625" y="1149800"/>
            <a:ext cx="3089475" cy="1836700"/>
          </a:xfrm>
          <a:prstGeom prst="rect">
            <a:avLst/>
          </a:prstGeom>
          <a:noFill/>
          <a:ln>
            <a:noFill/>
          </a:ln>
        </p:spPr>
      </p:pic>
      <p:sp>
        <p:nvSpPr>
          <p:cNvPr id="198" name="Google Shape;198;p33"/>
          <p:cNvSpPr txBox="1"/>
          <p:nvPr/>
        </p:nvSpPr>
        <p:spPr>
          <a:xfrm>
            <a:off x="524050" y="4289925"/>
            <a:ext cx="863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We have applied N-gram on the </a:t>
            </a:r>
            <a:r>
              <a:rPr lang="en" sz="1300">
                <a:solidFill>
                  <a:schemeClr val="lt1"/>
                </a:solidFill>
                <a:latin typeface="Lato"/>
                <a:ea typeface="Lato"/>
                <a:cs typeface="Lato"/>
                <a:sym typeface="Lato"/>
              </a:rPr>
              <a:t>Countvectorizer</a:t>
            </a:r>
            <a:r>
              <a:rPr lang="en" sz="1300">
                <a:solidFill>
                  <a:schemeClr val="lt1"/>
                </a:solidFill>
                <a:latin typeface="Lato"/>
                <a:ea typeface="Lato"/>
                <a:cs typeface="Lato"/>
                <a:sym typeface="Lato"/>
              </a:rPr>
              <a:t> and TF-IDF vectors to enhance the accuracy.</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1267175" y="2705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MAJORITY VOTING CLASSIFIER</a:t>
            </a:r>
            <a:endParaRPr b="1"/>
          </a:p>
        </p:txBody>
      </p:sp>
      <p:sp>
        <p:nvSpPr>
          <p:cNvPr id="204" name="Google Shape;204;p34"/>
          <p:cNvSpPr txBox="1"/>
          <p:nvPr/>
        </p:nvSpPr>
        <p:spPr>
          <a:xfrm>
            <a:off x="965200" y="1248600"/>
            <a:ext cx="819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05" name="Google Shape;205;p34"/>
          <p:cNvPicPr preferRelativeResize="0"/>
          <p:nvPr/>
        </p:nvPicPr>
        <p:blipFill>
          <a:blip r:embed="rId3">
            <a:alphaModFix/>
          </a:blip>
          <a:stretch>
            <a:fillRect/>
          </a:stretch>
        </p:blipFill>
        <p:spPr>
          <a:xfrm>
            <a:off x="942975" y="1351875"/>
            <a:ext cx="6833050" cy="1814050"/>
          </a:xfrm>
          <a:prstGeom prst="rect">
            <a:avLst/>
          </a:prstGeom>
          <a:noFill/>
          <a:ln>
            <a:noFill/>
          </a:ln>
        </p:spPr>
      </p:pic>
      <p:sp>
        <p:nvSpPr>
          <p:cNvPr id="206" name="Google Shape;206;p34"/>
          <p:cNvSpPr txBox="1"/>
          <p:nvPr/>
        </p:nvSpPr>
        <p:spPr>
          <a:xfrm>
            <a:off x="1034725" y="3387550"/>
            <a:ext cx="812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We applied a majority voting classifier on the models that we have trained to obtain our final result.</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300925" y="3992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80" name="Google Shape;80;p17"/>
          <p:cNvSpPr txBox="1"/>
          <p:nvPr>
            <p:ph idx="1" type="body"/>
          </p:nvPr>
        </p:nvSpPr>
        <p:spPr>
          <a:xfrm>
            <a:off x="1161875" y="1395875"/>
            <a:ext cx="51702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Design a sentiment analysis model that accurately classifies text into sentiment categories.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1217050" y="118525"/>
            <a:ext cx="6876900" cy="7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NAIVE BAYES CLASSIFIER RESULT</a:t>
            </a:r>
            <a:endParaRPr b="1"/>
          </a:p>
        </p:txBody>
      </p:sp>
      <p:pic>
        <p:nvPicPr>
          <p:cNvPr id="212" name="Google Shape;212;p35"/>
          <p:cNvPicPr preferRelativeResize="0"/>
          <p:nvPr/>
        </p:nvPicPr>
        <p:blipFill>
          <a:blip r:embed="rId3">
            <a:alphaModFix/>
          </a:blip>
          <a:stretch>
            <a:fillRect/>
          </a:stretch>
        </p:blipFill>
        <p:spPr>
          <a:xfrm>
            <a:off x="844175" y="1494288"/>
            <a:ext cx="2519175" cy="2553800"/>
          </a:xfrm>
          <a:prstGeom prst="rect">
            <a:avLst/>
          </a:prstGeom>
          <a:noFill/>
          <a:ln>
            <a:noFill/>
          </a:ln>
        </p:spPr>
      </p:pic>
      <p:pic>
        <p:nvPicPr>
          <p:cNvPr id="213" name="Google Shape;213;p35"/>
          <p:cNvPicPr preferRelativeResize="0"/>
          <p:nvPr/>
        </p:nvPicPr>
        <p:blipFill>
          <a:blip r:embed="rId4">
            <a:alphaModFix/>
          </a:blip>
          <a:stretch>
            <a:fillRect/>
          </a:stretch>
        </p:blipFill>
        <p:spPr>
          <a:xfrm>
            <a:off x="727200" y="4175900"/>
            <a:ext cx="2924175" cy="809625"/>
          </a:xfrm>
          <a:prstGeom prst="rect">
            <a:avLst/>
          </a:prstGeom>
          <a:noFill/>
          <a:ln>
            <a:noFill/>
          </a:ln>
        </p:spPr>
      </p:pic>
      <p:sp>
        <p:nvSpPr>
          <p:cNvPr id="214" name="Google Shape;214;p35"/>
          <p:cNvSpPr txBox="1"/>
          <p:nvPr/>
        </p:nvSpPr>
        <p:spPr>
          <a:xfrm>
            <a:off x="1429025" y="981600"/>
            <a:ext cx="818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Countvectorizer</a:t>
            </a:r>
            <a:endParaRPr sz="1300">
              <a:solidFill>
                <a:schemeClr val="lt1"/>
              </a:solidFill>
              <a:latin typeface="Lato"/>
              <a:ea typeface="Lato"/>
              <a:cs typeface="Lato"/>
              <a:sym typeface="Lato"/>
            </a:endParaRPr>
          </a:p>
        </p:txBody>
      </p:sp>
      <p:pic>
        <p:nvPicPr>
          <p:cNvPr id="215" name="Google Shape;215;p35"/>
          <p:cNvPicPr preferRelativeResize="0"/>
          <p:nvPr/>
        </p:nvPicPr>
        <p:blipFill>
          <a:blip r:embed="rId5">
            <a:alphaModFix/>
          </a:blip>
          <a:stretch>
            <a:fillRect/>
          </a:stretch>
        </p:blipFill>
        <p:spPr>
          <a:xfrm>
            <a:off x="4714225" y="1432775"/>
            <a:ext cx="2532015" cy="2553800"/>
          </a:xfrm>
          <a:prstGeom prst="rect">
            <a:avLst/>
          </a:prstGeom>
          <a:noFill/>
          <a:ln>
            <a:noFill/>
          </a:ln>
        </p:spPr>
      </p:pic>
      <p:pic>
        <p:nvPicPr>
          <p:cNvPr id="216" name="Google Shape;216;p35"/>
          <p:cNvPicPr preferRelativeResize="0"/>
          <p:nvPr/>
        </p:nvPicPr>
        <p:blipFill>
          <a:blip r:embed="rId6">
            <a:alphaModFix/>
          </a:blip>
          <a:stretch>
            <a:fillRect/>
          </a:stretch>
        </p:blipFill>
        <p:spPr>
          <a:xfrm>
            <a:off x="4503850" y="4180675"/>
            <a:ext cx="2952750" cy="800100"/>
          </a:xfrm>
          <a:prstGeom prst="rect">
            <a:avLst/>
          </a:prstGeom>
          <a:noFill/>
          <a:ln>
            <a:noFill/>
          </a:ln>
        </p:spPr>
      </p:pic>
      <p:sp>
        <p:nvSpPr>
          <p:cNvPr id="217" name="Google Shape;217;p35"/>
          <p:cNvSpPr txBox="1"/>
          <p:nvPr/>
        </p:nvSpPr>
        <p:spPr>
          <a:xfrm>
            <a:off x="5537200" y="981600"/>
            <a:ext cx="378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TF-IDF</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1242600" y="118525"/>
            <a:ext cx="7571700" cy="7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SUPPORT VECTOR MACHINE</a:t>
            </a:r>
            <a:r>
              <a:rPr b="1" lang="en"/>
              <a:t> CLASSIFIER RESULT</a:t>
            </a:r>
            <a:endParaRPr b="1"/>
          </a:p>
        </p:txBody>
      </p:sp>
      <p:sp>
        <p:nvSpPr>
          <p:cNvPr id="223" name="Google Shape;223;p36"/>
          <p:cNvSpPr txBox="1"/>
          <p:nvPr/>
        </p:nvSpPr>
        <p:spPr>
          <a:xfrm>
            <a:off x="1429025" y="981600"/>
            <a:ext cx="818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TF-IDF</a:t>
            </a:r>
            <a:endParaRPr sz="1300">
              <a:solidFill>
                <a:schemeClr val="lt1"/>
              </a:solidFill>
              <a:latin typeface="Lato"/>
              <a:ea typeface="Lato"/>
              <a:cs typeface="Lato"/>
              <a:sym typeface="Lato"/>
            </a:endParaRPr>
          </a:p>
        </p:txBody>
      </p:sp>
      <p:sp>
        <p:nvSpPr>
          <p:cNvPr id="224" name="Google Shape;224;p36"/>
          <p:cNvSpPr txBox="1"/>
          <p:nvPr/>
        </p:nvSpPr>
        <p:spPr>
          <a:xfrm>
            <a:off x="5537200" y="981600"/>
            <a:ext cx="378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Countvectorizer</a:t>
            </a:r>
            <a:endParaRPr sz="1300">
              <a:solidFill>
                <a:schemeClr val="lt1"/>
              </a:solidFill>
              <a:latin typeface="Lato"/>
              <a:ea typeface="Lato"/>
              <a:cs typeface="Lato"/>
              <a:sym typeface="Lato"/>
            </a:endParaRPr>
          </a:p>
        </p:txBody>
      </p:sp>
      <p:pic>
        <p:nvPicPr>
          <p:cNvPr id="225" name="Google Shape;225;p36"/>
          <p:cNvPicPr preferRelativeResize="0"/>
          <p:nvPr/>
        </p:nvPicPr>
        <p:blipFill>
          <a:blip r:embed="rId3">
            <a:alphaModFix/>
          </a:blip>
          <a:stretch>
            <a:fillRect/>
          </a:stretch>
        </p:blipFill>
        <p:spPr>
          <a:xfrm>
            <a:off x="794025" y="1366500"/>
            <a:ext cx="2589016" cy="2620075"/>
          </a:xfrm>
          <a:prstGeom prst="rect">
            <a:avLst/>
          </a:prstGeom>
          <a:noFill/>
          <a:ln>
            <a:noFill/>
          </a:ln>
        </p:spPr>
      </p:pic>
      <p:pic>
        <p:nvPicPr>
          <p:cNvPr id="226" name="Google Shape;226;p36"/>
          <p:cNvPicPr preferRelativeResize="0"/>
          <p:nvPr/>
        </p:nvPicPr>
        <p:blipFill>
          <a:blip r:embed="rId4">
            <a:alphaModFix/>
          </a:blip>
          <a:stretch>
            <a:fillRect/>
          </a:stretch>
        </p:blipFill>
        <p:spPr>
          <a:xfrm>
            <a:off x="588350" y="4190200"/>
            <a:ext cx="3000375" cy="781050"/>
          </a:xfrm>
          <a:prstGeom prst="rect">
            <a:avLst/>
          </a:prstGeom>
          <a:noFill/>
          <a:ln>
            <a:noFill/>
          </a:ln>
        </p:spPr>
      </p:pic>
      <p:pic>
        <p:nvPicPr>
          <p:cNvPr id="227" name="Google Shape;227;p36"/>
          <p:cNvPicPr preferRelativeResize="0"/>
          <p:nvPr/>
        </p:nvPicPr>
        <p:blipFill>
          <a:blip r:embed="rId5">
            <a:alphaModFix/>
          </a:blip>
          <a:stretch>
            <a:fillRect/>
          </a:stretch>
        </p:blipFill>
        <p:spPr>
          <a:xfrm>
            <a:off x="4792025" y="1403662"/>
            <a:ext cx="2589026" cy="2624612"/>
          </a:xfrm>
          <a:prstGeom prst="rect">
            <a:avLst/>
          </a:prstGeom>
          <a:noFill/>
          <a:ln>
            <a:noFill/>
          </a:ln>
        </p:spPr>
      </p:pic>
      <p:pic>
        <p:nvPicPr>
          <p:cNvPr id="228" name="Google Shape;228;p36"/>
          <p:cNvPicPr preferRelativeResize="0"/>
          <p:nvPr/>
        </p:nvPicPr>
        <p:blipFill>
          <a:blip r:embed="rId6">
            <a:alphaModFix/>
          </a:blip>
          <a:stretch>
            <a:fillRect/>
          </a:stretch>
        </p:blipFill>
        <p:spPr>
          <a:xfrm>
            <a:off x="4671763" y="4180675"/>
            <a:ext cx="2943225" cy="80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1242600" y="118525"/>
            <a:ext cx="7571700" cy="7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LOGISTIC REGRESSION CLASSIFIER RESULT</a:t>
            </a:r>
            <a:endParaRPr b="1"/>
          </a:p>
        </p:txBody>
      </p:sp>
      <p:sp>
        <p:nvSpPr>
          <p:cNvPr id="234" name="Google Shape;234;p37"/>
          <p:cNvSpPr txBox="1"/>
          <p:nvPr/>
        </p:nvSpPr>
        <p:spPr>
          <a:xfrm>
            <a:off x="1429025" y="981600"/>
            <a:ext cx="818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Countvectorizer</a:t>
            </a:r>
            <a:endParaRPr sz="1300">
              <a:solidFill>
                <a:schemeClr val="lt1"/>
              </a:solidFill>
              <a:latin typeface="Lato"/>
              <a:ea typeface="Lato"/>
              <a:cs typeface="Lato"/>
              <a:sym typeface="Lato"/>
            </a:endParaRPr>
          </a:p>
        </p:txBody>
      </p:sp>
      <p:sp>
        <p:nvSpPr>
          <p:cNvPr id="235" name="Google Shape;235;p37"/>
          <p:cNvSpPr txBox="1"/>
          <p:nvPr/>
        </p:nvSpPr>
        <p:spPr>
          <a:xfrm>
            <a:off x="5537200" y="981600"/>
            <a:ext cx="378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TF-IDF</a:t>
            </a:r>
            <a:endParaRPr sz="1300">
              <a:solidFill>
                <a:schemeClr val="lt1"/>
              </a:solidFill>
              <a:latin typeface="Lato"/>
              <a:ea typeface="Lato"/>
              <a:cs typeface="Lato"/>
              <a:sym typeface="Lato"/>
            </a:endParaRPr>
          </a:p>
        </p:txBody>
      </p:sp>
      <p:pic>
        <p:nvPicPr>
          <p:cNvPr id="236" name="Google Shape;236;p37"/>
          <p:cNvPicPr preferRelativeResize="0"/>
          <p:nvPr/>
        </p:nvPicPr>
        <p:blipFill>
          <a:blip r:embed="rId3">
            <a:alphaModFix/>
          </a:blip>
          <a:stretch>
            <a:fillRect/>
          </a:stretch>
        </p:blipFill>
        <p:spPr>
          <a:xfrm>
            <a:off x="848400" y="1432775"/>
            <a:ext cx="2480279" cy="2518899"/>
          </a:xfrm>
          <a:prstGeom prst="rect">
            <a:avLst/>
          </a:prstGeom>
          <a:noFill/>
          <a:ln>
            <a:noFill/>
          </a:ln>
        </p:spPr>
      </p:pic>
      <p:pic>
        <p:nvPicPr>
          <p:cNvPr id="237" name="Google Shape;237;p37"/>
          <p:cNvPicPr preferRelativeResize="0"/>
          <p:nvPr/>
        </p:nvPicPr>
        <p:blipFill>
          <a:blip r:embed="rId4">
            <a:alphaModFix/>
          </a:blip>
          <a:stretch>
            <a:fillRect/>
          </a:stretch>
        </p:blipFill>
        <p:spPr>
          <a:xfrm>
            <a:off x="635975" y="4180674"/>
            <a:ext cx="2905125" cy="809625"/>
          </a:xfrm>
          <a:prstGeom prst="rect">
            <a:avLst/>
          </a:prstGeom>
          <a:noFill/>
          <a:ln>
            <a:noFill/>
          </a:ln>
        </p:spPr>
      </p:pic>
      <p:pic>
        <p:nvPicPr>
          <p:cNvPr id="238" name="Google Shape;238;p37"/>
          <p:cNvPicPr preferRelativeResize="0"/>
          <p:nvPr/>
        </p:nvPicPr>
        <p:blipFill>
          <a:blip r:embed="rId5">
            <a:alphaModFix/>
          </a:blip>
          <a:stretch>
            <a:fillRect/>
          </a:stretch>
        </p:blipFill>
        <p:spPr>
          <a:xfrm>
            <a:off x="4903741" y="1432775"/>
            <a:ext cx="2479297" cy="2509375"/>
          </a:xfrm>
          <a:prstGeom prst="rect">
            <a:avLst/>
          </a:prstGeom>
          <a:noFill/>
          <a:ln>
            <a:noFill/>
          </a:ln>
        </p:spPr>
      </p:pic>
      <p:pic>
        <p:nvPicPr>
          <p:cNvPr id="239" name="Google Shape;239;p37"/>
          <p:cNvPicPr preferRelativeResize="0"/>
          <p:nvPr/>
        </p:nvPicPr>
        <p:blipFill>
          <a:blip r:embed="rId6">
            <a:alphaModFix/>
          </a:blip>
          <a:stretch>
            <a:fillRect/>
          </a:stretch>
        </p:blipFill>
        <p:spPr>
          <a:xfrm>
            <a:off x="4478900" y="4180675"/>
            <a:ext cx="3038475" cy="80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1242600" y="118525"/>
            <a:ext cx="7571700" cy="7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MAJORITY VOTING CLASSIFIER</a:t>
            </a:r>
            <a:endParaRPr b="1"/>
          </a:p>
        </p:txBody>
      </p:sp>
      <p:pic>
        <p:nvPicPr>
          <p:cNvPr id="245" name="Google Shape;245;p38"/>
          <p:cNvPicPr preferRelativeResize="0"/>
          <p:nvPr/>
        </p:nvPicPr>
        <p:blipFill>
          <a:blip r:embed="rId3">
            <a:alphaModFix/>
          </a:blip>
          <a:stretch>
            <a:fillRect/>
          </a:stretch>
        </p:blipFill>
        <p:spPr>
          <a:xfrm>
            <a:off x="632175" y="1084450"/>
            <a:ext cx="3896456" cy="3923374"/>
          </a:xfrm>
          <a:prstGeom prst="rect">
            <a:avLst/>
          </a:prstGeom>
          <a:noFill/>
          <a:ln>
            <a:noFill/>
          </a:ln>
        </p:spPr>
      </p:pic>
      <p:pic>
        <p:nvPicPr>
          <p:cNvPr id="246" name="Google Shape;246;p38"/>
          <p:cNvPicPr preferRelativeResize="0"/>
          <p:nvPr/>
        </p:nvPicPr>
        <p:blipFill>
          <a:blip r:embed="rId4">
            <a:alphaModFix/>
          </a:blip>
          <a:stretch>
            <a:fillRect/>
          </a:stretch>
        </p:blipFill>
        <p:spPr>
          <a:xfrm>
            <a:off x="4861773" y="2087050"/>
            <a:ext cx="4282225" cy="148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1300600" y="3838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ACCURACY COMPARISON</a:t>
            </a:r>
            <a:endParaRPr b="1"/>
          </a:p>
        </p:txBody>
      </p:sp>
      <p:pic>
        <p:nvPicPr>
          <p:cNvPr id="252" name="Google Shape;252;p39"/>
          <p:cNvPicPr preferRelativeResize="0"/>
          <p:nvPr/>
        </p:nvPicPr>
        <p:blipFill>
          <a:blip r:embed="rId3">
            <a:alphaModFix/>
          </a:blip>
          <a:stretch>
            <a:fillRect/>
          </a:stretch>
        </p:blipFill>
        <p:spPr>
          <a:xfrm>
            <a:off x="235950" y="1263175"/>
            <a:ext cx="8839200" cy="34516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1300600" y="3838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COMPARISON WITH OTHER MODELS</a:t>
            </a:r>
            <a:endParaRPr b="1"/>
          </a:p>
        </p:txBody>
      </p:sp>
      <p:sp>
        <p:nvSpPr>
          <p:cNvPr id="258" name="Google Shape;258;p40"/>
          <p:cNvSpPr txBox="1"/>
          <p:nvPr/>
        </p:nvSpPr>
        <p:spPr>
          <a:xfrm>
            <a:off x="727200" y="1347900"/>
            <a:ext cx="803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An Ensemble Classification</a:t>
            </a:r>
            <a:endParaRPr sz="1200">
              <a:solidFill>
                <a:schemeClr val="dk2"/>
              </a:solidFill>
            </a:endParaRPr>
          </a:p>
          <a:p>
            <a:pPr indent="0" lvl="0" marL="0" rtl="0" algn="l">
              <a:spcBef>
                <a:spcPts val="0"/>
              </a:spcBef>
              <a:spcAft>
                <a:spcPts val="0"/>
              </a:spcAft>
              <a:buNone/>
            </a:pPr>
            <a:r>
              <a:rPr lang="en" sz="1200">
                <a:solidFill>
                  <a:schemeClr val="dk2"/>
                </a:solidFill>
              </a:rPr>
              <a:t>System for Twitter Sentiment Analysis by Ankit and Nabizath Saleen.</a:t>
            </a:r>
            <a:endParaRPr sz="1200">
              <a:solidFill>
                <a:schemeClr val="dk2"/>
              </a:solidFill>
            </a:endParaRPr>
          </a:p>
          <a:p>
            <a:pPr indent="0" lvl="0" marL="0" rtl="0" algn="l">
              <a:spcBef>
                <a:spcPts val="0"/>
              </a:spcBef>
              <a:spcAft>
                <a:spcPts val="0"/>
              </a:spcAft>
              <a:buNone/>
            </a:pPr>
            <a:r>
              <a:rPr lang="en" sz="1200">
                <a:solidFill>
                  <a:schemeClr val="dk2"/>
                </a:solidFill>
              </a:rPr>
              <a:t>(Department of Computer Science and Engineering , NIT Calicut)</a:t>
            </a:r>
            <a:endParaRPr sz="1300">
              <a:solidFill>
                <a:schemeClr val="dk2"/>
              </a:solidFill>
              <a:latin typeface="Lato"/>
              <a:ea typeface="Lato"/>
              <a:cs typeface="Lato"/>
              <a:sym typeface="Lato"/>
            </a:endParaRPr>
          </a:p>
        </p:txBody>
      </p:sp>
      <p:graphicFrame>
        <p:nvGraphicFramePr>
          <p:cNvPr id="259" name="Google Shape;259;p40"/>
          <p:cNvGraphicFramePr/>
          <p:nvPr/>
        </p:nvGraphicFramePr>
        <p:xfrm>
          <a:off x="952500" y="2323925"/>
          <a:ext cx="3000000" cy="3000000"/>
        </p:xfrm>
        <a:graphic>
          <a:graphicData uri="http://schemas.openxmlformats.org/drawingml/2006/table">
            <a:tbl>
              <a:tblPr>
                <a:noFill/>
                <a:tableStyleId>{A387B2E4-ED4B-4402-B0D3-C888654568BA}</a:tableStyleId>
              </a:tblPr>
              <a:tblGrid>
                <a:gridCol w="2413000"/>
                <a:gridCol w="2413000"/>
                <a:gridCol w="2413000"/>
              </a:tblGrid>
              <a:tr h="559000">
                <a:tc>
                  <a:txBody>
                    <a:bodyPr/>
                    <a:lstStyle/>
                    <a:p>
                      <a:pPr indent="0" lvl="0" marL="0" rtl="0" algn="l">
                        <a:spcBef>
                          <a:spcPts val="0"/>
                        </a:spcBef>
                        <a:spcAft>
                          <a:spcPts val="0"/>
                        </a:spcAft>
                        <a:buNone/>
                      </a:pPr>
                      <a:r>
                        <a:rPr lang="en">
                          <a:solidFill>
                            <a:schemeClr val="dk2"/>
                          </a:solidFill>
                        </a:rPr>
                        <a:t>Model Name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Their</a:t>
                      </a:r>
                      <a:r>
                        <a:rPr lang="en">
                          <a:solidFill>
                            <a:schemeClr val="dk2"/>
                          </a:solidFill>
                        </a:rPr>
                        <a:t> Accuracy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Our Accuracy %</a:t>
                      </a:r>
                      <a:endParaRPr>
                        <a:solidFill>
                          <a:schemeClr val="dk2"/>
                        </a:solidFill>
                      </a:endParaRPr>
                    </a:p>
                  </a:txBody>
                  <a:tcPr marT="91425" marB="91425" marR="91425" marL="91425"/>
                </a:tc>
              </a:tr>
              <a:tr h="559000">
                <a:tc>
                  <a:txBody>
                    <a:bodyPr/>
                    <a:lstStyle/>
                    <a:p>
                      <a:pPr indent="0" lvl="0" marL="0" rtl="0" algn="l">
                        <a:spcBef>
                          <a:spcPts val="0"/>
                        </a:spcBef>
                        <a:spcAft>
                          <a:spcPts val="0"/>
                        </a:spcAft>
                        <a:buNone/>
                      </a:pPr>
                      <a:r>
                        <a:rPr lang="en">
                          <a:solidFill>
                            <a:schemeClr val="dk2"/>
                          </a:solidFill>
                        </a:rPr>
                        <a:t>Naive Bayes</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76%</a:t>
                      </a:r>
                      <a:endParaRPr>
                        <a:solidFill>
                          <a:schemeClr val="dk2"/>
                        </a:solidFill>
                      </a:endParaRPr>
                    </a:p>
                  </a:txBody>
                  <a:tcPr marT="91425" marB="91425" marR="91425" marL="91425"/>
                </a:tc>
              </a:tr>
              <a:tr h="537550">
                <a:tc>
                  <a:txBody>
                    <a:bodyPr/>
                    <a:lstStyle/>
                    <a:p>
                      <a:pPr indent="0" lvl="0" marL="0" rtl="0" algn="l">
                        <a:spcBef>
                          <a:spcPts val="0"/>
                        </a:spcBef>
                        <a:spcAft>
                          <a:spcPts val="0"/>
                        </a:spcAft>
                        <a:buNone/>
                      </a:pPr>
                      <a:r>
                        <a:rPr lang="en">
                          <a:solidFill>
                            <a:schemeClr val="dk2"/>
                          </a:solidFill>
                        </a:rPr>
                        <a:t>Support Vector Machine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77%</a:t>
                      </a:r>
                      <a:endParaRPr>
                        <a:solidFill>
                          <a:schemeClr val="dk2"/>
                        </a:solidFill>
                      </a:endParaRPr>
                    </a:p>
                  </a:txBody>
                  <a:tcPr marT="91425" marB="91425" marR="91425" marL="91425"/>
                </a:tc>
              </a:tr>
              <a:tr h="100000">
                <a:tc>
                  <a:txBody>
                    <a:bodyPr/>
                    <a:lstStyle/>
                    <a:p>
                      <a:pPr indent="0" lvl="0" marL="0" rtl="0" algn="l">
                        <a:spcBef>
                          <a:spcPts val="0"/>
                        </a:spcBef>
                        <a:spcAft>
                          <a:spcPts val="0"/>
                        </a:spcAft>
                        <a:buNone/>
                      </a:pPr>
                      <a:r>
                        <a:rPr lang="en">
                          <a:solidFill>
                            <a:schemeClr val="dk2"/>
                          </a:solidFill>
                        </a:rPr>
                        <a:t>Logistic Regression</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73%</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79%</a:t>
                      </a:r>
                      <a:endParaRPr>
                        <a:solidFill>
                          <a:schemeClr val="dk2"/>
                        </a:solidFill>
                      </a:endParaRPr>
                    </a:p>
                  </a:txBody>
                  <a:tcPr marT="91425" marB="91425" marR="91425" marL="91425"/>
                </a:tc>
              </a:tr>
              <a:tr h="537550">
                <a:tc>
                  <a:txBody>
                    <a:bodyPr/>
                    <a:lstStyle/>
                    <a:p>
                      <a:pPr indent="0" lvl="0" marL="0" rtl="0" algn="l">
                        <a:spcBef>
                          <a:spcPts val="0"/>
                        </a:spcBef>
                        <a:spcAft>
                          <a:spcPts val="0"/>
                        </a:spcAft>
                        <a:buNone/>
                      </a:pPr>
                      <a:r>
                        <a:rPr lang="en">
                          <a:solidFill>
                            <a:schemeClr val="dk2"/>
                          </a:solidFill>
                        </a:rPr>
                        <a:t>Majority Voting Classifier</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77.7%</a:t>
                      </a:r>
                      <a:endParaRPr>
                        <a:solidFill>
                          <a:schemeClr val="dk2"/>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1300600" y="3838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COMPARISON WITH OTHER MODELS</a:t>
            </a:r>
            <a:endParaRPr b="1"/>
          </a:p>
        </p:txBody>
      </p:sp>
      <p:sp>
        <p:nvSpPr>
          <p:cNvPr id="265" name="Google Shape;265;p41"/>
          <p:cNvSpPr txBox="1"/>
          <p:nvPr/>
        </p:nvSpPr>
        <p:spPr>
          <a:xfrm>
            <a:off x="727200" y="1347900"/>
            <a:ext cx="803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Real-time Sentiment Analysis of Tweets using Naive Bayes</a:t>
            </a:r>
            <a:endParaRPr sz="1200">
              <a:solidFill>
                <a:schemeClr val="dk2"/>
              </a:solidFill>
            </a:endParaRPr>
          </a:p>
          <a:p>
            <a:pPr indent="0" lvl="0" marL="0" rtl="0" algn="l">
              <a:spcBef>
                <a:spcPts val="0"/>
              </a:spcBef>
              <a:spcAft>
                <a:spcPts val="0"/>
              </a:spcAft>
              <a:buNone/>
            </a:pPr>
            <a:r>
              <a:rPr lang="en" sz="1200">
                <a:solidFill>
                  <a:schemeClr val="dk2"/>
                </a:solidFill>
              </a:rPr>
              <a:t>by Ankur Goel, Jyoti Gautam and Sitesh Kumar</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graphicFrame>
        <p:nvGraphicFramePr>
          <p:cNvPr id="266" name="Google Shape;266;p41"/>
          <p:cNvGraphicFramePr/>
          <p:nvPr/>
        </p:nvGraphicFramePr>
        <p:xfrm>
          <a:off x="952500" y="2190750"/>
          <a:ext cx="3000000" cy="3000000"/>
        </p:xfrm>
        <a:graphic>
          <a:graphicData uri="http://schemas.openxmlformats.org/drawingml/2006/table">
            <a:tbl>
              <a:tblPr>
                <a:noFill/>
                <a:tableStyleId>{A387B2E4-ED4B-4402-B0D3-C888654568BA}</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2"/>
                          </a:solidFill>
                        </a:rPr>
                        <a:t>Model Name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Their Accuracy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Our Accuracy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rPr>
                        <a:t>Final Ensembled Model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58.4%</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77.7%</a:t>
                      </a:r>
                      <a:endParaRPr>
                        <a:solidFill>
                          <a:schemeClr val="dk2"/>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1185825" y="439525"/>
            <a:ext cx="27807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INTERFACE</a:t>
            </a:r>
            <a:endParaRPr b="1"/>
          </a:p>
        </p:txBody>
      </p:sp>
      <p:pic>
        <p:nvPicPr>
          <p:cNvPr id="272" name="Google Shape;272;p42"/>
          <p:cNvPicPr preferRelativeResize="0"/>
          <p:nvPr/>
        </p:nvPicPr>
        <p:blipFill>
          <a:blip r:embed="rId3">
            <a:alphaModFix/>
          </a:blip>
          <a:stretch>
            <a:fillRect/>
          </a:stretch>
        </p:blipFill>
        <p:spPr>
          <a:xfrm>
            <a:off x="1402050" y="1489425"/>
            <a:ext cx="6339898" cy="3344974"/>
          </a:xfrm>
          <a:prstGeom prst="rect">
            <a:avLst/>
          </a:prstGeom>
          <a:noFill/>
          <a:ln>
            <a:noFill/>
          </a:ln>
        </p:spPr>
      </p:pic>
      <p:sp>
        <p:nvSpPr>
          <p:cNvPr id="273" name="Google Shape;273;p42"/>
          <p:cNvSpPr txBox="1"/>
          <p:nvPr/>
        </p:nvSpPr>
        <p:spPr>
          <a:xfrm>
            <a:off x="1259300" y="1031375"/>
            <a:ext cx="789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We have implemented an interactive interface to put our model to use …</a:t>
            </a:r>
            <a:endParaRPr sz="13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1464300" y="2705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CONCLUSION AND FUTURE SCOPE</a:t>
            </a:r>
            <a:endParaRPr b="1"/>
          </a:p>
        </p:txBody>
      </p:sp>
      <p:sp>
        <p:nvSpPr>
          <p:cNvPr id="279" name="Google Shape;279;p43"/>
          <p:cNvSpPr txBox="1"/>
          <p:nvPr>
            <p:ph idx="1" type="body"/>
          </p:nvPr>
        </p:nvSpPr>
        <p:spPr>
          <a:xfrm>
            <a:off x="1116775" y="1548850"/>
            <a:ext cx="5520900" cy="265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600"/>
              </a:spcBef>
              <a:spcAft>
                <a:spcPts val="0"/>
              </a:spcAft>
              <a:buNone/>
            </a:pPr>
            <a:r>
              <a:rPr lang="en"/>
              <a:t>We can observe that the Final Ensembled Model has an accuracy of 77.7% and the best model out of the 3 base models is the Logistic Regression Model trained on the TF-IDF vector generation method using (1,2) gram  giving an accuracy of 79.13%.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can extend the dataset to have emojis and apply suitable preprocessing to understand the context of those emojis in the statement.</a:t>
            </a:r>
            <a:endParaRPr/>
          </a:p>
          <a:p>
            <a:pPr indent="0" lvl="0" marL="0" rtl="0" algn="l">
              <a:spcBef>
                <a:spcPts val="1200"/>
              </a:spcBef>
              <a:spcAft>
                <a:spcPts val="1200"/>
              </a:spcAft>
              <a:buNone/>
            </a:pPr>
            <a:r>
              <a:rPr lang="en"/>
              <a:t>Besides Binary Classification we can implement multiple classes of Sentiments like </a:t>
            </a:r>
            <a:r>
              <a:rPr lang="en"/>
              <a:t>Positive</a:t>
            </a:r>
            <a:r>
              <a:rPr lang="en"/>
              <a:t>, Negative, Neutral, etc..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530400" y="2208300"/>
            <a:ext cx="76473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Thank you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WHY Sentiment Analysis?</a:t>
            </a:r>
            <a:endParaRPr b="1"/>
          </a:p>
        </p:txBody>
      </p:sp>
      <p:sp>
        <p:nvSpPr>
          <p:cNvPr id="86" name="Google Shape;86;p18"/>
          <p:cNvSpPr txBox="1"/>
          <p:nvPr>
            <p:ph idx="1" type="body"/>
          </p:nvPr>
        </p:nvSpPr>
        <p:spPr>
          <a:xfrm>
            <a:off x="632175" y="1571575"/>
            <a:ext cx="5520900" cy="26523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500"/>
          </a:p>
          <a:p>
            <a:pPr indent="-323850" lvl="0" marL="914400" rtl="0" algn="l">
              <a:spcBef>
                <a:spcPts val="1200"/>
              </a:spcBef>
              <a:spcAft>
                <a:spcPts val="0"/>
              </a:spcAft>
              <a:buSzPts val="1500"/>
              <a:buChar char="●"/>
            </a:pPr>
            <a:r>
              <a:rPr lang="en" sz="1500"/>
              <a:t>Sentiment analysis aids in understanding public opinion, guiding business decisions, and gauging brand perception across various platforms, enhancing market strategies and customer engagement.</a:t>
            </a:r>
            <a:endParaRPr sz="1500"/>
          </a:p>
          <a:p>
            <a:pPr indent="-323850" lvl="0" marL="914400" rtl="0" algn="l">
              <a:spcBef>
                <a:spcPts val="0"/>
              </a:spcBef>
              <a:spcAft>
                <a:spcPts val="0"/>
              </a:spcAft>
              <a:buSzPts val="1500"/>
              <a:buChar char="●"/>
            </a:pPr>
            <a:r>
              <a:rPr lang="en" sz="1500"/>
              <a:t> In education, sentiment analysis on student feedback aids in improving course content, identifying areas for enhancement, and gauging student satisfaction.</a:t>
            </a:r>
            <a:endParaRPr sz="1500"/>
          </a:p>
          <a:p>
            <a:pPr indent="0" lvl="0" marL="0" rtl="0" algn="l">
              <a:spcBef>
                <a:spcPts val="1200"/>
              </a:spcBef>
              <a:spcAft>
                <a:spcPts val="1200"/>
              </a:spcAft>
              <a:buNone/>
            </a:pPr>
            <a:r>
              <a:t/>
            </a:r>
            <a:endParaRPr/>
          </a:p>
        </p:txBody>
      </p:sp>
      <p:sp>
        <p:nvSpPr>
          <p:cNvPr id="87" name="Google Shape;87;p18"/>
          <p:cNvSpPr txBox="1"/>
          <p:nvPr/>
        </p:nvSpPr>
        <p:spPr>
          <a:xfrm>
            <a:off x="1303900" y="434650"/>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Montserrat"/>
                <a:ea typeface="Montserrat"/>
                <a:cs typeface="Montserrat"/>
                <a:sym typeface="Montserrat"/>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250475" y="4026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LITERATURE REVIEW 1</a:t>
            </a:r>
            <a:endParaRPr b="1"/>
          </a:p>
        </p:txBody>
      </p:sp>
      <p:graphicFrame>
        <p:nvGraphicFramePr>
          <p:cNvPr id="93" name="Google Shape;93;p19"/>
          <p:cNvGraphicFramePr/>
          <p:nvPr/>
        </p:nvGraphicFramePr>
        <p:xfrm>
          <a:off x="962575" y="1281475"/>
          <a:ext cx="3000000" cy="3000000"/>
        </p:xfrm>
        <a:graphic>
          <a:graphicData uri="http://schemas.openxmlformats.org/drawingml/2006/table">
            <a:tbl>
              <a:tblPr>
                <a:noFill/>
                <a:tableStyleId>{A387B2E4-ED4B-4402-B0D3-C888654568BA}</a:tableStyleId>
              </a:tblPr>
              <a:tblGrid>
                <a:gridCol w="1005900"/>
                <a:gridCol w="1194725"/>
                <a:gridCol w="2454625"/>
                <a:gridCol w="1644750"/>
              </a:tblGrid>
              <a:tr h="653725">
                <a:tc>
                  <a:txBody>
                    <a:bodyPr/>
                    <a:lstStyle/>
                    <a:p>
                      <a:pPr indent="0" lvl="0" marL="0" rtl="0" algn="l">
                        <a:spcBef>
                          <a:spcPts val="0"/>
                        </a:spcBef>
                        <a:spcAft>
                          <a:spcPts val="0"/>
                        </a:spcAft>
                        <a:buNone/>
                      </a:pPr>
                      <a:r>
                        <a:rPr lang="en" sz="1200">
                          <a:solidFill>
                            <a:schemeClr val="dk2"/>
                          </a:solidFill>
                        </a:rPr>
                        <a:t>Paper Title</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solidFill>
                            <a:schemeClr val="dk2"/>
                          </a:solidFill>
                        </a:rPr>
                        <a:t>Objective</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solidFill>
                            <a:schemeClr val="dk2"/>
                          </a:solidFill>
                        </a:rPr>
                        <a:t>Method</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solidFill>
                            <a:schemeClr val="dk2"/>
                          </a:solidFill>
                        </a:rPr>
                        <a:t>Result and Conclusion</a:t>
                      </a:r>
                      <a:endParaRPr sz="1200">
                        <a:solidFill>
                          <a:schemeClr val="dk2"/>
                        </a:solidFill>
                      </a:endParaRPr>
                    </a:p>
                  </a:txBody>
                  <a:tcPr marT="91425" marB="91425" marR="91425" marL="91425"/>
                </a:tc>
              </a:tr>
              <a:tr h="2936650">
                <a:tc>
                  <a:txBody>
                    <a:bodyPr/>
                    <a:lstStyle/>
                    <a:p>
                      <a:pPr indent="0" lvl="0" marL="0" rtl="0" algn="l">
                        <a:spcBef>
                          <a:spcPts val="0"/>
                        </a:spcBef>
                        <a:spcAft>
                          <a:spcPts val="0"/>
                        </a:spcAft>
                        <a:buNone/>
                      </a:pPr>
                      <a:r>
                        <a:rPr lang="en" sz="1000">
                          <a:solidFill>
                            <a:schemeClr val="dk2"/>
                          </a:solidFill>
                        </a:rPr>
                        <a:t>Real-time Sentiment Analysis of Tweets using Naive Bayes</a:t>
                      </a:r>
                      <a:endParaRPr sz="1000">
                        <a:solidFill>
                          <a:schemeClr val="dk2"/>
                        </a:solidFill>
                      </a:endParaRPr>
                    </a:p>
                    <a:p>
                      <a:pPr indent="0" lvl="0" marL="0" rtl="0" algn="l">
                        <a:spcBef>
                          <a:spcPts val="0"/>
                        </a:spcBef>
                        <a:spcAft>
                          <a:spcPts val="0"/>
                        </a:spcAft>
                        <a:buNone/>
                      </a:pPr>
                      <a:r>
                        <a:rPr lang="en" sz="1000">
                          <a:solidFill>
                            <a:schemeClr val="dk2"/>
                          </a:solidFill>
                        </a:rPr>
                        <a:t>by Ankur Goel, Jyoti Gautam and Sitesh Kumar</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t/>
                      </a:r>
                      <a:endParaRPr sz="1000">
                        <a:solidFill>
                          <a:schemeClr val="dk2"/>
                        </a:solidFill>
                      </a:endParaRPr>
                    </a:p>
                  </a:txBody>
                  <a:tcPr marT="91425" marB="91425" marR="91425" marL="91425"/>
                </a:tc>
                <a:tc>
                  <a:txBody>
                    <a:bodyPr/>
                    <a:lstStyle/>
                    <a:p>
                      <a:pPr indent="0" lvl="0" marL="0" rtl="0" algn="l">
                        <a:spcBef>
                          <a:spcPts val="0"/>
                        </a:spcBef>
                        <a:spcAft>
                          <a:spcPts val="0"/>
                        </a:spcAft>
                        <a:buNone/>
                      </a:pPr>
                      <a:r>
                        <a:rPr lang="en" sz="1000">
                          <a:solidFill>
                            <a:schemeClr val="dk2"/>
                          </a:solidFill>
                        </a:rPr>
                        <a:t>The objective of the paper is to present a comprehensive approach to real-time sentiment analysis of tweets on Twitter using Naive Bayes and SentiWordNet.</a:t>
                      </a:r>
                      <a:endParaRPr sz="1000">
                        <a:solidFill>
                          <a:schemeClr val="dk2"/>
                        </a:solidFill>
                      </a:endParaRPr>
                    </a:p>
                  </a:txBody>
                  <a:tcPr marT="91425" marB="91425" marR="91425" marL="91425"/>
                </a:tc>
                <a:tc>
                  <a:txBody>
                    <a:bodyPr/>
                    <a:lstStyle/>
                    <a:p>
                      <a:pPr indent="0" lvl="0" marL="0" rtl="0" algn="l">
                        <a:spcBef>
                          <a:spcPts val="0"/>
                        </a:spcBef>
                        <a:spcAft>
                          <a:spcPts val="0"/>
                        </a:spcAft>
                        <a:buNone/>
                      </a:pPr>
                      <a:r>
                        <a:rPr lang="en" sz="1000">
                          <a:solidFill>
                            <a:schemeClr val="dk2"/>
                          </a:solidFill>
                        </a:rPr>
                        <a:t>The study employs Naive Bayes and SentiWordNet for real-time sentiment analysis of tweets, training on a 1.6 million-tweet dataset. The workflow includes training the system, tokenizing, preprocessing the testing corpus, determining posterior probability and SentiWordNet score, and computing class conditional probability with the Naive Bayes classifier.</a:t>
                      </a:r>
                      <a:endParaRPr sz="1000">
                        <a:solidFill>
                          <a:schemeClr val="dk2"/>
                        </a:solidFill>
                      </a:endParaRPr>
                    </a:p>
                  </a:txBody>
                  <a:tcPr marT="91425" marB="91425" marR="91425" marL="91425"/>
                </a:tc>
                <a:tc>
                  <a:txBody>
                    <a:bodyPr/>
                    <a:lstStyle/>
                    <a:p>
                      <a:pPr indent="0" lvl="0" marL="0" rtl="0" algn="l">
                        <a:spcBef>
                          <a:spcPts val="0"/>
                        </a:spcBef>
                        <a:spcAft>
                          <a:spcPts val="0"/>
                        </a:spcAft>
                        <a:buNone/>
                      </a:pPr>
                      <a:r>
                        <a:rPr lang="en" sz="1000">
                          <a:solidFill>
                            <a:schemeClr val="dk2"/>
                          </a:solidFill>
                        </a:rPr>
                        <a:t>The approach achieves 58.40% efficiency in testing, demonstrating its practicality in dynamically assessing movie sentiments based on Twitter data.</a:t>
                      </a:r>
                      <a:endParaRPr sz="1000">
                        <a:solidFill>
                          <a:schemeClr val="dk2"/>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LITERATURE REVIEW 1</a:t>
            </a:r>
            <a:endParaRPr b="1"/>
          </a:p>
        </p:txBody>
      </p:sp>
      <p:pic>
        <p:nvPicPr>
          <p:cNvPr id="99" name="Google Shape;99;p20"/>
          <p:cNvPicPr preferRelativeResize="0"/>
          <p:nvPr/>
        </p:nvPicPr>
        <p:blipFill>
          <a:blip r:embed="rId3">
            <a:alphaModFix/>
          </a:blip>
          <a:stretch>
            <a:fillRect/>
          </a:stretch>
        </p:blipFill>
        <p:spPr>
          <a:xfrm>
            <a:off x="152400" y="1799925"/>
            <a:ext cx="8791575" cy="258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250475" y="4026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LITERATURE REVIEW 2</a:t>
            </a:r>
            <a:endParaRPr b="1"/>
          </a:p>
        </p:txBody>
      </p:sp>
      <p:graphicFrame>
        <p:nvGraphicFramePr>
          <p:cNvPr id="105" name="Google Shape;105;p21"/>
          <p:cNvGraphicFramePr/>
          <p:nvPr/>
        </p:nvGraphicFramePr>
        <p:xfrm>
          <a:off x="632175" y="1432775"/>
          <a:ext cx="3000000" cy="3000000"/>
        </p:xfrm>
        <a:graphic>
          <a:graphicData uri="http://schemas.openxmlformats.org/drawingml/2006/table">
            <a:tbl>
              <a:tblPr>
                <a:noFill/>
                <a:tableStyleId>{A387B2E4-ED4B-4402-B0D3-C888654568BA}</a:tableStyleId>
              </a:tblPr>
              <a:tblGrid>
                <a:gridCol w="839200"/>
                <a:gridCol w="1810100"/>
                <a:gridCol w="1777025"/>
                <a:gridCol w="1826275"/>
              </a:tblGrid>
              <a:tr h="392550">
                <a:tc>
                  <a:txBody>
                    <a:bodyPr/>
                    <a:lstStyle/>
                    <a:p>
                      <a:pPr indent="0" lvl="0" marL="0" rtl="0" algn="l">
                        <a:spcBef>
                          <a:spcPts val="0"/>
                        </a:spcBef>
                        <a:spcAft>
                          <a:spcPts val="0"/>
                        </a:spcAft>
                        <a:buNone/>
                      </a:pPr>
                      <a:r>
                        <a:rPr lang="en">
                          <a:solidFill>
                            <a:schemeClr val="dk2"/>
                          </a:solidFill>
                        </a:rPr>
                        <a:t>Paper Title </a:t>
                      </a:r>
                      <a:endParaRPr>
                        <a:solidFill>
                          <a:schemeClr val="dk2"/>
                        </a:solidFill>
                        <a:highlight>
                          <a:srgbClr val="343541"/>
                        </a:highlight>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chemeClr val="dk2"/>
                          </a:solidFill>
                        </a:rPr>
                        <a:t>Objective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Method</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Result and Conclusion</a:t>
                      </a:r>
                      <a:endParaRPr>
                        <a:solidFill>
                          <a:schemeClr val="dk2"/>
                        </a:solidFill>
                      </a:endParaRPr>
                    </a:p>
                  </a:txBody>
                  <a:tcPr marT="91425" marB="91425" marR="91425" marL="91425"/>
                </a:tc>
              </a:tr>
              <a:tr h="2273275">
                <a:tc>
                  <a:txBody>
                    <a:bodyPr/>
                    <a:lstStyle/>
                    <a:p>
                      <a:pPr indent="0" lvl="0" marL="0" rtl="0" algn="l">
                        <a:spcBef>
                          <a:spcPts val="0"/>
                        </a:spcBef>
                        <a:spcAft>
                          <a:spcPts val="0"/>
                        </a:spcAft>
                        <a:buNone/>
                      </a:pPr>
                      <a:r>
                        <a:rPr lang="en" sz="1000">
                          <a:solidFill>
                            <a:schemeClr val="dk2"/>
                          </a:solidFill>
                        </a:rPr>
                        <a:t>An Ensemble Classification</a:t>
                      </a:r>
                      <a:endParaRPr sz="1000">
                        <a:solidFill>
                          <a:schemeClr val="dk2"/>
                        </a:solidFill>
                      </a:endParaRPr>
                    </a:p>
                    <a:p>
                      <a:pPr indent="0" lvl="0" marL="0" rtl="0" algn="l">
                        <a:spcBef>
                          <a:spcPts val="0"/>
                        </a:spcBef>
                        <a:spcAft>
                          <a:spcPts val="0"/>
                        </a:spcAft>
                        <a:buNone/>
                      </a:pPr>
                      <a:r>
                        <a:rPr lang="en" sz="1000">
                          <a:solidFill>
                            <a:schemeClr val="dk2"/>
                          </a:solidFill>
                        </a:rPr>
                        <a:t>System for Twitter Sentiment Analysis by Ankit and Nabizath Saleen.</a:t>
                      </a:r>
                      <a:endParaRPr sz="1000">
                        <a:solidFill>
                          <a:schemeClr val="dk2"/>
                        </a:solidFill>
                      </a:endParaRPr>
                    </a:p>
                    <a:p>
                      <a:pPr indent="0" lvl="0" marL="0" rtl="0" algn="l">
                        <a:spcBef>
                          <a:spcPts val="0"/>
                        </a:spcBef>
                        <a:spcAft>
                          <a:spcPts val="0"/>
                        </a:spcAft>
                        <a:buNone/>
                      </a:pPr>
                      <a:r>
                        <a:rPr lang="en" sz="1000">
                          <a:solidFill>
                            <a:schemeClr val="dk2"/>
                          </a:solidFill>
                        </a:rPr>
                        <a:t>(Department of Computer Science and Engineering , NIT Calicut)</a:t>
                      </a:r>
                      <a:endParaRPr sz="1000">
                        <a:solidFill>
                          <a:schemeClr val="dk2"/>
                        </a:solidFill>
                      </a:endParaRPr>
                    </a:p>
                  </a:txBody>
                  <a:tcPr marT="91425" marB="91425" marR="91425" marL="91425"/>
                </a:tc>
                <a:tc>
                  <a:txBody>
                    <a:bodyPr/>
                    <a:lstStyle/>
                    <a:p>
                      <a:pPr indent="0" lvl="0" marL="0" rtl="0" algn="l">
                        <a:spcBef>
                          <a:spcPts val="0"/>
                        </a:spcBef>
                        <a:spcAft>
                          <a:spcPts val="0"/>
                        </a:spcAft>
                        <a:buNone/>
                      </a:pPr>
                      <a:r>
                        <a:rPr lang="en" sz="1000">
                          <a:solidFill>
                            <a:schemeClr val="dk2"/>
                          </a:solidFill>
                        </a:rPr>
                        <a:t>Sentiment Analysis (SA) emerges as a vital tool</a:t>
                      </a:r>
                      <a:endParaRPr sz="1000">
                        <a:solidFill>
                          <a:schemeClr val="dk2"/>
                        </a:solidFill>
                      </a:endParaRPr>
                    </a:p>
                    <a:p>
                      <a:pPr indent="0" lvl="0" marL="0" rtl="0" algn="l">
                        <a:spcBef>
                          <a:spcPts val="0"/>
                        </a:spcBef>
                        <a:spcAft>
                          <a:spcPts val="0"/>
                        </a:spcAft>
                        <a:buNone/>
                      </a:pPr>
                      <a:r>
                        <a:rPr lang="en" sz="1000">
                          <a:solidFill>
                            <a:schemeClr val="dk2"/>
                          </a:solidFill>
                        </a:rPr>
                        <a:t>for discerning and categorizing the polarity of text, spanning</a:t>
                      </a:r>
                      <a:endParaRPr sz="1000">
                        <a:solidFill>
                          <a:schemeClr val="dk2"/>
                        </a:solidFill>
                      </a:endParaRPr>
                    </a:p>
                    <a:p>
                      <a:pPr indent="0" lvl="0" marL="0" rtl="0" algn="l">
                        <a:spcBef>
                          <a:spcPts val="0"/>
                        </a:spcBef>
                        <a:spcAft>
                          <a:spcPts val="0"/>
                        </a:spcAft>
                        <a:buNone/>
                      </a:pPr>
                      <a:r>
                        <a:rPr lang="en" sz="1000">
                          <a:solidFill>
                            <a:schemeClr val="dk2"/>
                          </a:solidFill>
                        </a:rPr>
                        <a:t>documents, sentences, and phrases.This paper introduces a weighted ensemble classifier specifically designed for tweet sentiment analysis.</a:t>
                      </a:r>
                      <a:endParaRPr sz="1000">
                        <a:solidFill>
                          <a:schemeClr val="dk2"/>
                        </a:solidFill>
                      </a:endParaRPr>
                    </a:p>
                    <a:p>
                      <a:pPr indent="0" lvl="0" marL="0" rtl="0" algn="l">
                        <a:spcBef>
                          <a:spcPts val="0"/>
                        </a:spcBef>
                        <a:spcAft>
                          <a:spcPts val="0"/>
                        </a:spcAft>
                        <a:buNone/>
                      </a:pPr>
                      <a:r>
                        <a:t/>
                      </a:r>
                      <a:endParaRPr sz="1000">
                        <a:solidFill>
                          <a:schemeClr val="dk2"/>
                        </a:solidFill>
                      </a:endParaRPr>
                    </a:p>
                  </a:txBody>
                  <a:tcPr marT="91425" marB="91425" marR="91425" marL="91425"/>
                </a:tc>
                <a:tc>
                  <a:txBody>
                    <a:bodyPr/>
                    <a:lstStyle/>
                    <a:p>
                      <a:pPr indent="0" lvl="0" marL="0" rtl="0" algn="l">
                        <a:spcBef>
                          <a:spcPts val="0"/>
                        </a:spcBef>
                        <a:spcAft>
                          <a:spcPts val="0"/>
                        </a:spcAft>
                        <a:buNone/>
                      </a:pPr>
                      <a:r>
                        <a:rPr lang="en" sz="1000">
                          <a:solidFill>
                            <a:schemeClr val="dk2"/>
                          </a:solidFill>
                        </a:rPr>
                        <a:t>Various base classi-</a:t>
                      </a:r>
                      <a:endParaRPr sz="1000">
                        <a:solidFill>
                          <a:schemeClr val="dk2"/>
                        </a:solidFill>
                      </a:endParaRPr>
                    </a:p>
                    <a:p>
                      <a:pPr indent="0" lvl="0" marL="0" rtl="0" algn="l">
                        <a:spcBef>
                          <a:spcPts val="0"/>
                        </a:spcBef>
                        <a:spcAft>
                          <a:spcPts val="0"/>
                        </a:spcAft>
                        <a:buNone/>
                      </a:pPr>
                      <a:r>
                        <a:rPr lang="en" sz="1000">
                          <a:solidFill>
                            <a:schemeClr val="dk2"/>
                          </a:solidFill>
                        </a:rPr>
                        <a:t>fiers were employed to discern sentiments from tweets including Naive Bayes classifier, Random Forest, Support Vector Machine (SVM) and Logistic Regression.hese base classifiers</a:t>
                      </a:r>
                      <a:endParaRPr sz="1000">
                        <a:solidFill>
                          <a:schemeClr val="dk2"/>
                        </a:solidFill>
                      </a:endParaRPr>
                    </a:p>
                    <a:p>
                      <a:pPr indent="0" lvl="0" marL="0" rtl="0" algn="l">
                        <a:spcBef>
                          <a:spcPts val="0"/>
                        </a:spcBef>
                        <a:spcAft>
                          <a:spcPts val="0"/>
                        </a:spcAft>
                        <a:buNone/>
                      </a:pPr>
                      <a:r>
                        <a:rPr lang="en" sz="1000">
                          <a:solidFill>
                            <a:schemeClr val="dk2"/>
                          </a:solidFill>
                        </a:rPr>
                        <a:t>were integrated into an ensemble classifier, leveraging their</a:t>
                      </a:r>
                      <a:endParaRPr sz="1000">
                        <a:solidFill>
                          <a:schemeClr val="dk2"/>
                        </a:solidFill>
                      </a:endParaRPr>
                    </a:p>
                    <a:p>
                      <a:pPr indent="0" lvl="0" marL="0" rtl="0" algn="l">
                        <a:spcBef>
                          <a:spcPts val="0"/>
                        </a:spcBef>
                        <a:spcAft>
                          <a:spcPts val="0"/>
                        </a:spcAft>
                        <a:buNone/>
                      </a:pPr>
                      <a:r>
                        <a:rPr lang="en" sz="1000">
                          <a:solidFill>
                            <a:schemeClr val="dk2"/>
                          </a:solidFill>
                        </a:rPr>
                        <a:t>collective strengths to bolster performance.</a:t>
                      </a:r>
                      <a:endParaRPr sz="1000">
                        <a:solidFill>
                          <a:schemeClr val="dk2"/>
                        </a:solidFill>
                      </a:endParaRPr>
                    </a:p>
                  </a:txBody>
                  <a:tcPr marT="91425" marB="91425" marR="91425" marL="91425"/>
                </a:tc>
                <a:tc>
                  <a:txBody>
                    <a:bodyPr/>
                    <a:lstStyle/>
                    <a:p>
                      <a:pPr indent="0" lvl="0" marL="0" rtl="0" algn="l">
                        <a:spcBef>
                          <a:spcPts val="0"/>
                        </a:spcBef>
                        <a:spcAft>
                          <a:spcPts val="0"/>
                        </a:spcAft>
                        <a:buNone/>
                      </a:pPr>
                      <a:r>
                        <a:rPr lang="en" sz="1000">
                          <a:solidFill>
                            <a:schemeClr val="dk2"/>
                          </a:solidFill>
                        </a:rPr>
                        <a:t>On the Sentiment140 dataset:</a:t>
                      </a:r>
                      <a:endParaRPr sz="1000">
                        <a:solidFill>
                          <a:schemeClr val="dk2"/>
                        </a:solidFill>
                      </a:endParaRPr>
                    </a:p>
                    <a:p>
                      <a:pPr indent="0" lvl="0" marL="0" rtl="0" algn="l">
                        <a:spcBef>
                          <a:spcPts val="0"/>
                        </a:spcBef>
                        <a:spcAft>
                          <a:spcPts val="0"/>
                        </a:spcAft>
                        <a:buNone/>
                      </a:pPr>
                      <a:r>
                        <a:rPr lang="en" sz="1000">
                          <a:solidFill>
                            <a:schemeClr val="dk2"/>
                          </a:solidFill>
                        </a:rPr>
                        <a:t>Naive Bayes: 75.19%</a:t>
                      </a:r>
                      <a:endParaRPr sz="1000">
                        <a:solidFill>
                          <a:schemeClr val="dk2"/>
                        </a:solidFill>
                      </a:endParaRPr>
                    </a:p>
                    <a:p>
                      <a:pPr indent="0" lvl="0" marL="0" rtl="0" algn="l">
                        <a:spcBef>
                          <a:spcPts val="0"/>
                        </a:spcBef>
                        <a:spcAft>
                          <a:spcPts val="0"/>
                        </a:spcAft>
                        <a:buNone/>
                      </a:pPr>
                      <a:r>
                        <a:rPr lang="en" sz="1000">
                          <a:solidFill>
                            <a:schemeClr val="dk2"/>
                          </a:solidFill>
                        </a:rPr>
                        <a:t>Random Forest: 71.76%</a:t>
                      </a:r>
                      <a:endParaRPr sz="1000">
                        <a:solidFill>
                          <a:schemeClr val="dk2"/>
                        </a:solidFill>
                      </a:endParaRPr>
                    </a:p>
                    <a:p>
                      <a:pPr indent="0" lvl="0" marL="0" rtl="0" algn="l">
                        <a:spcBef>
                          <a:spcPts val="0"/>
                        </a:spcBef>
                        <a:spcAft>
                          <a:spcPts val="0"/>
                        </a:spcAft>
                        <a:buNone/>
                      </a:pPr>
                      <a:r>
                        <a:rPr lang="en" sz="1000">
                          <a:solidFill>
                            <a:schemeClr val="dk2"/>
                          </a:solidFill>
                        </a:rPr>
                        <a:t>Support Vector Machine: 75.61%</a:t>
                      </a:r>
                      <a:endParaRPr sz="1000">
                        <a:solidFill>
                          <a:schemeClr val="dk2"/>
                        </a:solidFill>
                      </a:endParaRPr>
                    </a:p>
                    <a:p>
                      <a:pPr indent="0" lvl="0" marL="0" rtl="0" algn="l">
                        <a:spcBef>
                          <a:spcPts val="0"/>
                        </a:spcBef>
                        <a:spcAft>
                          <a:spcPts val="0"/>
                        </a:spcAft>
                        <a:buNone/>
                      </a:pPr>
                      <a:r>
                        <a:rPr lang="en" sz="1000">
                          <a:solidFill>
                            <a:schemeClr val="dk2"/>
                          </a:solidFill>
                        </a:rPr>
                        <a:t>Logistic Regression: 74.15%</a:t>
                      </a:r>
                      <a:endParaRPr sz="1000">
                        <a:solidFill>
                          <a:schemeClr val="dk2"/>
                        </a:solidFill>
                      </a:endParaRPr>
                    </a:p>
                    <a:p>
                      <a:pPr indent="0" lvl="0" marL="0" rtl="0" algn="l">
                        <a:spcBef>
                          <a:spcPts val="0"/>
                        </a:spcBef>
                        <a:spcAft>
                          <a:spcPts val="0"/>
                        </a:spcAft>
                        <a:buNone/>
                      </a:pPr>
                      <a:r>
                        <a:rPr lang="en" sz="1000">
                          <a:solidFill>
                            <a:schemeClr val="dk2"/>
                          </a:solidFill>
                        </a:rPr>
                        <a:t>Majority Voting: 74.80%</a:t>
                      </a:r>
                      <a:endParaRPr sz="1000">
                        <a:solidFill>
                          <a:schemeClr val="dk2"/>
                        </a:solidFill>
                      </a:endParaRPr>
                    </a:p>
                    <a:p>
                      <a:pPr indent="0" lvl="0" marL="0" rtl="0" algn="l">
                        <a:spcBef>
                          <a:spcPts val="0"/>
                        </a:spcBef>
                        <a:spcAft>
                          <a:spcPts val="0"/>
                        </a:spcAft>
                        <a:buNone/>
                      </a:pPr>
                      <a:r>
                        <a:rPr lang="en" sz="1000">
                          <a:solidFill>
                            <a:schemeClr val="dk2"/>
                          </a:solidFill>
                        </a:rPr>
                        <a:t>Proposed Ensemble: 75.81%</a:t>
                      </a:r>
                      <a:endParaRPr sz="1000">
                        <a:solidFill>
                          <a:schemeClr val="dk2"/>
                        </a:solidFill>
                      </a:endParaRPr>
                    </a:p>
                    <a:p>
                      <a:pPr indent="0" lvl="0" marL="0" rtl="0" algn="l">
                        <a:spcBef>
                          <a:spcPts val="0"/>
                        </a:spcBef>
                        <a:spcAft>
                          <a:spcPts val="0"/>
                        </a:spcAft>
                        <a:buNone/>
                      </a:pPr>
                      <a:r>
                        <a:rPr lang="en" sz="1000">
                          <a:solidFill>
                            <a:schemeClr val="dk2"/>
                          </a:solidFill>
                        </a:rPr>
                        <a:t>The proposed ensemble method outperformed individual classifiers, achieving the highest accuracy of 75.81%, highlighting its effectiveness in sentiment analysis for this dataset.</a:t>
                      </a:r>
                      <a:endParaRPr sz="1000">
                        <a:solidFill>
                          <a:schemeClr val="dk2"/>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250475" y="402600"/>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LITERATURE REVIEW 2</a:t>
            </a:r>
            <a:endParaRPr b="1"/>
          </a:p>
        </p:txBody>
      </p:sp>
      <p:pic>
        <p:nvPicPr>
          <p:cNvPr id="111" name="Google Shape;111;p22"/>
          <p:cNvPicPr preferRelativeResize="0"/>
          <p:nvPr/>
        </p:nvPicPr>
        <p:blipFill>
          <a:blip r:embed="rId3">
            <a:alphaModFix/>
          </a:blip>
          <a:stretch>
            <a:fillRect/>
          </a:stretch>
        </p:blipFill>
        <p:spPr>
          <a:xfrm>
            <a:off x="727200" y="1432775"/>
            <a:ext cx="8010525" cy="324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632175" y="826750"/>
            <a:ext cx="2051400" cy="11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t>Flow</a:t>
            </a:r>
            <a:endParaRPr b="1" sz="1500"/>
          </a:p>
          <a:p>
            <a:pPr indent="0" lvl="0" marL="0" rtl="0" algn="l">
              <a:spcBef>
                <a:spcPts val="0"/>
              </a:spcBef>
              <a:spcAft>
                <a:spcPts val="0"/>
              </a:spcAft>
              <a:buNone/>
            </a:pPr>
            <a:r>
              <a:rPr b="1" lang="en" sz="1500"/>
              <a:t>Chart of the Proposed Methodology:</a:t>
            </a:r>
            <a:endParaRPr b="1" sz="1500"/>
          </a:p>
        </p:txBody>
      </p:sp>
      <p:pic>
        <p:nvPicPr>
          <p:cNvPr id="117" name="Google Shape;117;p23"/>
          <p:cNvPicPr preferRelativeResize="0"/>
          <p:nvPr/>
        </p:nvPicPr>
        <p:blipFill>
          <a:blip r:embed="rId3">
            <a:alphaModFix/>
          </a:blip>
          <a:stretch>
            <a:fillRect/>
          </a:stretch>
        </p:blipFill>
        <p:spPr>
          <a:xfrm>
            <a:off x="3027575" y="152400"/>
            <a:ext cx="3088841"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1183625" y="270500"/>
            <a:ext cx="82899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ANALYSIS OF PROPOSED METHODOLOGY</a:t>
            </a:r>
            <a:endParaRPr b="1"/>
          </a:p>
        </p:txBody>
      </p:sp>
      <p:sp>
        <p:nvSpPr>
          <p:cNvPr id="123" name="Google Shape;123;p24"/>
          <p:cNvSpPr txBox="1"/>
          <p:nvPr>
            <p:ph idx="1" type="body"/>
          </p:nvPr>
        </p:nvSpPr>
        <p:spPr>
          <a:xfrm>
            <a:off x="461175" y="1906900"/>
            <a:ext cx="4390800" cy="30348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chemeClr val="lt1"/>
              </a:buClr>
              <a:buSzPts val="1800"/>
              <a:buFont typeface="Lato"/>
              <a:buNone/>
            </a:pPr>
            <a:r>
              <a:rPr lang="en" sz="1800"/>
              <a:t>Dataset Overview:</a:t>
            </a:r>
            <a:endParaRPr sz="1800"/>
          </a:p>
          <a:p>
            <a:pPr indent="-342900" lvl="1" marL="914400" rtl="0" algn="l">
              <a:spcBef>
                <a:spcPts val="0"/>
              </a:spcBef>
              <a:spcAft>
                <a:spcPts val="0"/>
              </a:spcAft>
              <a:buClr>
                <a:schemeClr val="lt1"/>
              </a:buClr>
              <a:buSzPts val="1800"/>
              <a:buFont typeface="Lato"/>
              <a:buChar char="●"/>
            </a:pPr>
            <a:r>
              <a:rPr lang="en" sz="1800"/>
              <a:t>1,600,000 tweets from Twitter API</a:t>
            </a:r>
            <a:endParaRPr sz="1800"/>
          </a:p>
          <a:p>
            <a:pPr indent="-342900" lvl="1" marL="914400" rtl="0" algn="l">
              <a:spcBef>
                <a:spcPts val="0"/>
              </a:spcBef>
              <a:spcAft>
                <a:spcPts val="0"/>
              </a:spcAft>
              <a:buClr>
                <a:schemeClr val="lt1"/>
              </a:buClr>
              <a:buSzPts val="1800"/>
              <a:buFont typeface="Lato"/>
              <a:buChar char="●"/>
            </a:pPr>
            <a:r>
              <a:rPr lang="en" sz="1800"/>
              <a:t>Classified into 0 (negative) and 4 (positive)</a:t>
            </a:r>
            <a:endParaRPr sz="1800"/>
          </a:p>
          <a:p>
            <a:pPr indent="-342900" lvl="1" marL="914400" rtl="0" algn="l">
              <a:spcBef>
                <a:spcPts val="0"/>
              </a:spcBef>
              <a:spcAft>
                <a:spcPts val="0"/>
              </a:spcAft>
              <a:buClr>
                <a:schemeClr val="lt1"/>
              </a:buClr>
              <a:buSzPts val="1800"/>
              <a:buFont typeface="Lato"/>
              <a:buChar char="●"/>
            </a:pPr>
            <a:r>
              <a:rPr lang="en" sz="1800"/>
              <a:t>6 fields: target, ids, date, flag, user, text</a:t>
            </a:r>
            <a:endParaRPr sz="1800"/>
          </a:p>
          <a:p>
            <a:pPr indent="-228600" lvl="0" marL="457200" rtl="0" algn="l">
              <a:spcBef>
                <a:spcPts val="0"/>
              </a:spcBef>
              <a:spcAft>
                <a:spcPts val="0"/>
              </a:spcAft>
              <a:buClr>
                <a:schemeClr val="lt1"/>
              </a:buClr>
              <a:buSzPts val="1300"/>
              <a:buFont typeface="Lato"/>
              <a:buNone/>
            </a:pPr>
            <a:r>
              <a:t/>
            </a:r>
            <a:endParaRPr sz="1300"/>
          </a:p>
          <a:p>
            <a:pPr indent="0" lvl="0" marL="0" rtl="0" algn="l">
              <a:spcBef>
                <a:spcPts val="0"/>
              </a:spcBef>
              <a:spcAft>
                <a:spcPts val="1200"/>
              </a:spcAft>
              <a:buNone/>
            </a:pPr>
            <a:r>
              <a:t/>
            </a:r>
            <a:endParaRPr/>
          </a:p>
        </p:txBody>
      </p:sp>
      <p:sp>
        <p:nvSpPr>
          <p:cNvPr id="124" name="Google Shape;124;p24"/>
          <p:cNvSpPr txBox="1"/>
          <p:nvPr/>
        </p:nvSpPr>
        <p:spPr>
          <a:xfrm>
            <a:off x="1025350" y="1399000"/>
            <a:ext cx="8132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2"/>
                </a:solidFill>
                <a:latin typeface="Lato"/>
                <a:ea typeface="Lato"/>
                <a:cs typeface="Lato"/>
                <a:sym typeface="Lato"/>
              </a:rPr>
              <a:t>DATASET USED :   Sentiment140 </a:t>
            </a:r>
            <a:endParaRPr b="1" sz="2100">
              <a:solidFill>
                <a:schemeClr val="dk2"/>
              </a:solidFill>
              <a:latin typeface="Lato"/>
              <a:ea typeface="Lato"/>
              <a:cs typeface="Lato"/>
              <a:sym typeface="Lato"/>
            </a:endParaRPr>
          </a:p>
        </p:txBody>
      </p:sp>
      <p:pic>
        <p:nvPicPr>
          <p:cNvPr id="125" name="Google Shape;125;p24"/>
          <p:cNvPicPr preferRelativeResize="0"/>
          <p:nvPr/>
        </p:nvPicPr>
        <p:blipFill>
          <a:blip r:embed="rId3">
            <a:alphaModFix/>
          </a:blip>
          <a:stretch>
            <a:fillRect/>
          </a:stretch>
        </p:blipFill>
        <p:spPr>
          <a:xfrm>
            <a:off x="4966449" y="1906900"/>
            <a:ext cx="4033831"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