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60197fbb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e460197fbb_1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622c7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622c7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622c7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622c7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622c78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4622c78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4622c78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4622c78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622c78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4622c78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622c78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4622c78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622c78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4622c78f4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60197fbb_1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460197fbb_1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4622c78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4622c78f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60197fbb_1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e460197fbb_1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60197fbb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460197fbb_2_3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60197fbb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460197fbb_1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60197fbb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460197fbb_1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60197fbb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460197fbb_2_3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60197fbb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460197fbb_2_3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60197fbb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460197fbb_2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60197fbb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460197fbb_2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274320"/>
          </a:xfrm>
          <a:custGeom>
            <a:rect b="b" l="l" r="r" t="t"/>
            <a:pathLst>
              <a:path extrusionOk="0" h="365760" w="914400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4"/>
          <p:cNvSpPr/>
          <p:nvPr/>
        </p:nvSpPr>
        <p:spPr>
          <a:xfrm>
            <a:off x="686562" y="2549462"/>
            <a:ext cx="7848600" cy="1429"/>
          </a:xfrm>
          <a:custGeom>
            <a:rect b="b" l="l" r="r" t="t"/>
            <a:pathLst>
              <a:path extrusionOk="0" h="1904" w="7848600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noFill/>
          <a:ln cap="flat" cmpd="sng" w="19800">
            <a:solidFill>
              <a:srgbClr val="D252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764540" y="1048474"/>
            <a:ext cx="7614919" cy="139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35940" y="523303"/>
            <a:ext cx="807211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35940" y="1164921"/>
            <a:ext cx="8072119" cy="320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35940" y="523303"/>
            <a:ext cx="807211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535940" y="523303"/>
            <a:ext cx="807211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274320"/>
          </a:xfrm>
          <a:custGeom>
            <a:rect b="b" l="l" r="r" t="t"/>
            <a:pathLst>
              <a:path extrusionOk="0" h="365760" w="914400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35940" y="523303"/>
            <a:ext cx="807211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35940" y="1164921"/>
            <a:ext cx="8072119" cy="320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740550" y="540450"/>
            <a:ext cx="7662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TRABALHO PRÁTICO  FUNDAMENTOS DE BANCO DE  DADOS	 2023/1</a:t>
            </a:r>
            <a:endParaRPr sz="4000">
              <a:solidFill>
                <a:srgbClr val="D252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D2523B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740577" y="2722254"/>
            <a:ext cx="7476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6566D"/>
                </a:solidFill>
              </a:rPr>
              <a:t>Ana Clara, Felipe Colpo e Guilherme Garcia</a:t>
            </a:r>
            <a:endParaRPr sz="2400">
              <a:solidFill>
                <a:srgbClr val="56566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dos dados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535940" y="1164921"/>
            <a:ext cx="80721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 os dados brutos do the movies dataset em tabelas .csv apenas com os dados necessários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38" y="1846299"/>
            <a:ext cx="8173624" cy="29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dos dados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535940" y="1164921"/>
            <a:ext cx="80721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 os dados brutos do the movies dataset em tabelas .csv apenas com os dados necessários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16346"/>
            <a:ext cx="8839201" cy="166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dos dados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535940" y="1164921"/>
            <a:ext cx="80721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 os dados brutos do the movies dataset em tabelas .csv apenas com os dados necessários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5" y="1871421"/>
            <a:ext cx="5485283" cy="311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</a:t>
            </a:r>
            <a:r>
              <a:rPr lang="pt-BR"/>
              <a:t>dos dados no MYSQL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535940" y="1164921"/>
            <a:ext cx="8072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a conexão com o banco de dados usando o conector do mysql para python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583296"/>
            <a:ext cx="8012063" cy="339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dos dados no MYSQL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535940" y="1164921"/>
            <a:ext cx="8072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 o script SQL de criação do banco de dados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25" y="1830375"/>
            <a:ext cx="8542126" cy="24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535940" y="523303"/>
            <a:ext cx="8072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dos dados no MYSQL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535940" y="1164921"/>
            <a:ext cx="8072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inserção de dados na tabela diretor, usando um dataframe do pandas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0" y="1673146"/>
            <a:ext cx="7233717" cy="339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535954" y="523300"/>
            <a:ext cx="2347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5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535940" y="1219675"/>
            <a:ext cx="76290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92934"/>
                </a:solidFill>
              </a:rPr>
              <a:t>Visualização dos dados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300"/>
              <a:buChar char="●"/>
            </a:pPr>
            <a:r>
              <a:rPr lang="pt-BR" sz="2000"/>
              <a:t>A ferramenta escolhida para a geração do dashboard foi a     Microsoft Power BI.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92A199"/>
              </a:buClr>
              <a:buSzPts val="3500"/>
              <a:buFont typeface="Arial"/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050" y="0"/>
            <a:ext cx="93630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2334" t="0"/>
          <a:stretch/>
        </p:blipFill>
        <p:spPr>
          <a:xfrm>
            <a:off x="0" y="-34467"/>
            <a:ext cx="9163825" cy="531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7618" y="358100"/>
            <a:ext cx="4777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Definição da fonte</a:t>
            </a:r>
            <a:endParaRPr sz="3500"/>
          </a:p>
        </p:txBody>
      </p:sp>
      <p:sp>
        <p:nvSpPr>
          <p:cNvPr id="98" name="Google Shape;98;p20"/>
          <p:cNvSpPr txBox="1"/>
          <p:nvPr/>
        </p:nvSpPr>
        <p:spPr>
          <a:xfrm>
            <a:off x="535951" y="1219675"/>
            <a:ext cx="7912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1117500"/>
            <a:ext cx="7748372" cy="386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6112975" y="507450"/>
            <a:ext cx="304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8892" l="0" r="13614" t="0"/>
          <a:stretch/>
        </p:blipFill>
        <p:spPr>
          <a:xfrm>
            <a:off x="383850" y="988225"/>
            <a:ext cx="7697848" cy="4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35951" y="1219675"/>
            <a:ext cx="7912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6112975" y="507450"/>
            <a:ext cx="304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" y="290600"/>
            <a:ext cx="9017698" cy="47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35952" y="523300"/>
            <a:ext cx="2634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1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44000" y="1230725"/>
            <a:ext cx="76560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92934"/>
                </a:solidFill>
              </a:rPr>
              <a:t>Categoria definida pelo grupo</a:t>
            </a:r>
            <a:endParaRPr b="1" sz="2400">
              <a:solidFill>
                <a:srgbClr val="292934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2A199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2A199"/>
                </a:solidFill>
              </a:rPr>
              <a:t>•</a:t>
            </a:r>
            <a:r>
              <a:rPr b="1" lang="pt-BR" sz="2400">
                <a:solidFill>
                  <a:srgbClr val="292934"/>
                </a:solidFill>
              </a:rPr>
              <a:t> </a:t>
            </a:r>
            <a:r>
              <a:rPr lang="pt-BR" sz="2200">
                <a:solidFill>
                  <a:srgbClr val="292934"/>
                </a:solidFill>
              </a:rPr>
              <a:t>Filmes de comédia romântica.</a:t>
            </a:r>
            <a:endParaRPr sz="2200">
              <a:solidFill>
                <a:srgbClr val="29293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2434750"/>
            <a:ext cx="7867778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744000" y="3351650"/>
            <a:ext cx="7656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92934"/>
                </a:solidFill>
              </a:rPr>
              <a:t>Script em python que utiliza o pandas para filtrar quais filmes possuem comédia e romance dentro da sua classe de gêneros (‘genres’, na imagem).</a:t>
            </a:r>
            <a:endParaRPr sz="2400">
              <a:solidFill>
                <a:srgbClr val="29293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35960" y="523300"/>
            <a:ext cx="3329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77475" y="1252775"/>
            <a:ext cx="86094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4945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2050"/>
              <a:buChar char="•"/>
            </a:pPr>
            <a:r>
              <a:rPr b="1" lang="pt-BR" sz="2400">
                <a:solidFill>
                  <a:srgbClr val="292934"/>
                </a:solidFill>
              </a:rPr>
              <a:t>Normalização</a:t>
            </a:r>
            <a:endParaRPr b="1" sz="2400">
              <a:solidFill>
                <a:srgbClr val="292934"/>
              </a:solidFill>
            </a:endParaRPr>
          </a:p>
          <a:p>
            <a:pPr indent="0" lvl="0" marL="457200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0" lvl="0" marL="457200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92934"/>
                </a:solidFill>
              </a:rPr>
              <a:t>movies(belongs_to_collection(idCollecton,name), budget, </a:t>
            </a:r>
            <a:r>
              <a:rPr lang="pt-BR" sz="2400" u="sng">
                <a:solidFill>
                  <a:srgbClr val="292934"/>
                </a:solidFill>
              </a:rPr>
              <a:t>idMovie</a:t>
            </a:r>
            <a:r>
              <a:rPr lang="pt-BR" sz="2400">
                <a:solidFill>
                  <a:srgbClr val="292934"/>
                </a:solidFill>
              </a:rPr>
              <a:t>, release_date, revenue, runtime, title, cast(idActor,name,genre), crew(idDirector,name,genre))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535960" y="523300"/>
            <a:ext cx="3329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77475" y="1252775"/>
            <a:ext cx="86094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4945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2050"/>
              <a:buChar char="•"/>
            </a:pPr>
            <a:r>
              <a:rPr b="1" lang="pt-BR" sz="2400">
                <a:solidFill>
                  <a:srgbClr val="292934"/>
                </a:solidFill>
              </a:rPr>
              <a:t>Normalização</a:t>
            </a:r>
            <a:endParaRPr b="1" sz="2400">
              <a:solidFill>
                <a:srgbClr val="292934"/>
              </a:solidFill>
            </a:endParaRPr>
          </a:p>
          <a:p>
            <a:pPr indent="0" lvl="0" marL="457200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92934"/>
                </a:solidFill>
              </a:rPr>
              <a:t>filme</a:t>
            </a:r>
            <a:r>
              <a:rPr lang="pt-BR" sz="2400">
                <a:solidFill>
                  <a:srgbClr val="292934"/>
                </a:solidFill>
              </a:rPr>
              <a:t>(colecao(idColecao, nome), bilheteria, </a:t>
            </a:r>
            <a:r>
              <a:rPr lang="pt-BR" sz="2400" u="sng">
                <a:solidFill>
                  <a:srgbClr val="292934"/>
                </a:solidFill>
              </a:rPr>
              <a:t>idFilme</a:t>
            </a:r>
            <a:r>
              <a:rPr lang="pt-BR" sz="2400">
                <a:solidFill>
                  <a:srgbClr val="292934"/>
                </a:solidFill>
              </a:rPr>
              <a:t>, titulo, lancamento, custo, duracao, ator(idAtor, nome, genero), diretor(idDiretor, nome, genero))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35960" y="523300"/>
            <a:ext cx="3329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77475" y="1252775"/>
            <a:ext cx="86094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2880" lvl="0" marL="194945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2050"/>
              <a:buChar char="•"/>
            </a:pPr>
            <a:r>
              <a:rPr b="1" lang="pt-BR" sz="2400">
                <a:solidFill>
                  <a:srgbClr val="292934"/>
                </a:solidFill>
              </a:rPr>
              <a:t>Normalização</a:t>
            </a:r>
            <a:endParaRPr b="1" sz="2400">
              <a:solidFill>
                <a:srgbClr val="292934"/>
              </a:solidFill>
            </a:endParaRPr>
          </a:p>
          <a:p>
            <a:pPr indent="0" lvl="0" marL="457200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92934"/>
                </a:solidFill>
              </a:rPr>
              <a:t>A</a:t>
            </a:r>
            <a:r>
              <a:rPr lang="pt-BR" sz="1900">
                <a:solidFill>
                  <a:srgbClr val="292934"/>
                </a:solidFill>
              </a:rPr>
              <a:t>tor(</a:t>
            </a:r>
            <a:r>
              <a:rPr lang="pt-BR" sz="1900" u="sng">
                <a:solidFill>
                  <a:srgbClr val="292934"/>
                </a:solidFill>
              </a:rPr>
              <a:t>idAtor</a:t>
            </a:r>
            <a:r>
              <a:rPr lang="pt-BR" sz="1900">
                <a:solidFill>
                  <a:srgbClr val="292934"/>
                </a:solidFill>
              </a:rPr>
              <a:t>, nome, genero)</a:t>
            </a:r>
            <a:endParaRPr sz="19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92934"/>
                </a:solidFill>
              </a:rPr>
              <a:t>Diretor(i</a:t>
            </a:r>
            <a:r>
              <a:rPr lang="pt-BR" sz="1900" u="sng">
                <a:solidFill>
                  <a:srgbClr val="292934"/>
                </a:solidFill>
              </a:rPr>
              <a:t>dDiretor</a:t>
            </a:r>
            <a:r>
              <a:rPr lang="pt-BR" sz="1900">
                <a:solidFill>
                  <a:srgbClr val="292934"/>
                </a:solidFill>
              </a:rPr>
              <a:t>, nome, genero)</a:t>
            </a:r>
            <a:endParaRPr sz="19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92934"/>
                </a:solidFill>
              </a:rPr>
              <a:t>Colecao(</a:t>
            </a:r>
            <a:r>
              <a:rPr lang="pt-BR" sz="1900" u="sng">
                <a:solidFill>
                  <a:srgbClr val="292934"/>
                </a:solidFill>
              </a:rPr>
              <a:t>idColeção</a:t>
            </a:r>
            <a:r>
              <a:rPr lang="pt-BR" sz="1900">
                <a:solidFill>
                  <a:srgbClr val="292934"/>
                </a:solidFill>
              </a:rPr>
              <a:t>, nome)</a:t>
            </a:r>
            <a:endParaRPr sz="19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92934"/>
                </a:solidFill>
              </a:rPr>
              <a:t>Filme(</a:t>
            </a:r>
            <a:r>
              <a:rPr lang="pt-BR" sz="1900" u="sng">
                <a:solidFill>
                  <a:srgbClr val="292934"/>
                </a:solidFill>
              </a:rPr>
              <a:t>idFilme</a:t>
            </a:r>
            <a:r>
              <a:rPr lang="pt-BR" sz="1900">
                <a:solidFill>
                  <a:srgbClr val="292934"/>
                </a:solidFill>
              </a:rPr>
              <a:t>, idColecao, titulo, bilheteria, lancamento, nota, custo, duracao)</a:t>
            </a:r>
            <a:endParaRPr sz="1900">
              <a:solidFill>
                <a:srgbClr val="29293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900"/>
              <a:t>	idColecao referencia colecao</a:t>
            </a:r>
            <a:endParaRPr sz="1900"/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900"/>
              <a:t>Elenco(</a:t>
            </a:r>
            <a:r>
              <a:rPr lang="pt-BR" sz="1900" u="sng"/>
              <a:t>idFilme</a:t>
            </a:r>
            <a:r>
              <a:rPr lang="pt-BR" sz="1900"/>
              <a:t>, </a:t>
            </a:r>
            <a:r>
              <a:rPr lang="pt-BR" sz="1900" u="sng"/>
              <a:t>idAtor</a:t>
            </a:r>
            <a:r>
              <a:rPr lang="pt-BR" sz="1900"/>
              <a:t>)</a:t>
            </a:r>
            <a:endParaRPr sz="1900"/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900"/>
              <a:t>	idFilme referencia Filme</a:t>
            </a:r>
            <a:endParaRPr sz="1900"/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900"/>
              <a:t>	idAtor refencia Ator</a:t>
            </a:r>
            <a:endParaRPr sz="1900"/>
          </a:p>
          <a:p>
            <a:pPr indent="0" lvl="0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0" y="270425"/>
            <a:ext cx="8609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0180" lvl="0" marL="194945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850"/>
              <a:buFont typeface="Arial"/>
              <a:buChar char="•"/>
            </a:pPr>
            <a:r>
              <a:rPr lang="pt-BR" sz="2200">
                <a:solidFill>
                  <a:srgbClr val="292934"/>
                </a:solidFill>
              </a:rPr>
              <a:t>Diagrama entidade-relacionamento </a:t>
            </a:r>
            <a:endParaRPr sz="1000">
              <a:solidFill>
                <a:srgbClr val="292934"/>
              </a:solidFill>
            </a:endParaRPr>
          </a:p>
          <a:p>
            <a:pPr indent="0" lvl="0" marL="457200" marR="36385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2296"/>
          <a:stretch/>
        </p:blipFill>
        <p:spPr>
          <a:xfrm>
            <a:off x="509975" y="644575"/>
            <a:ext cx="7845025" cy="44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0" y="270425"/>
            <a:ext cx="8609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0180" lvl="0" marL="194945" marR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A199"/>
              </a:buClr>
              <a:buSzPts val="1850"/>
              <a:buFont typeface="Arial"/>
              <a:buChar char="•"/>
            </a:pPr>
            <a:r>
              <a:rPr lang="pt-BR" sz="2200">
                <a:solidFill>
                  <a:srgbClr val="292934"/>
                </a:solidFill>
              </a:rPr>
              <a:t>Modelo gráfico gerado pelo script de criação no Workbench</a:t>
            </a:r>
            <a:endParaRPr sz="24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75" y="648077"/>
            <a:ext cx="5147850" cy="44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3357625" y="1814575"/>
            <a:ext cx="58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