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59" r:id="rId6"/>
    <p:sldId id="260" r:id="rId7"/>
    <p:sldId id="265" r:id="rId8"/>
    <p:sldId id="266" r:id="rId9"/>
    <p:sldId id="261" r:id="rId10"/>
    <p:sldId id="263" r:id="rId11"/>
    <p:sldId id="262" r:id="rId12"/>
    <p:sldId id="269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62B90-5E77-4632-AFC1-3A01D191E107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BD8E6-5769-4CF0-87DB-3F910BB61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16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BD8E6-5769-4CF0-87DB-3F910BB6132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826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BD8E6-5769-4CF0-87DB-3F910BB6132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5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A7A2-8B7A-2BD2-450C-2462402D4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81503-A975-EDED-162C-CD646D137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2FD7-D0C5-34A5-BD8C-85092A66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9320F-F4F6-50A2-C61F-6D40B3A5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E768-A938-C8BD-418B-C45BC1D5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5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74B2-728C-07EC-5982-F06870C8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2145F-06A1-211F-8118-BA345334F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C6387-C5FE-C005-267C-3DBBEACA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68D72-30FB-9794-393C-D656E64E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D4E9D-496D-CC81-99DF-9CA63F6A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21439-5F75-62A4-AF3A-1E2037B7A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19360-84BC-FC60-7A9F-A30B2E9A1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16F84-6803-27E7-1255-61EE8A07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4703-0BCE-87B7-CA27-991533B5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05C50-7B88-3B90-E2D5-5EF69AF7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1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A8E7-E5D8-DFC8-6D6F-52E295C7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7477-D871-163F-C3CC-1A22095E1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1878-6116-8AA6-957C-CD82538B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CB0F1-3B3E-3B2F-9727-2D8180FF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C04F-C493-8FE1-A0B2-CA260480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4AFE-C9DA-F7B8-F3B2-67CFCA33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96141-107D-BB81-CF14-BCFA420F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515AB-7C6E-34FD-CB2C-FAAF4EA8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2E681-1463-4E92-A3EC-AB36DFFE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1DD1-05E5-2D5C-80C8-DC1694EA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8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E5A-DE3C-5FD2-093E-E32170E4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C7D9-78B5-BEE5-B4FB-6C26AE602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84995-A816-7E41-1617-6393EA234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0BCF2-B065-6FB7-E84E-1A7E4ADC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0565D-4BBB-276C-D562-148A91D3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9D9B-3A99-E2E2-77EF-1AF17E5B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E175-1688-A80F-5FDD-106DC451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0354-4E4D-A21B-EE36-79046749B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3D858-5DAA-2FED-722B-091C03C7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E0EF3-3535-63B4-D19A-681EFC038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8B13D-6F2A-B06B-357E-B8376B8CD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0CE59-F06E-5765-0BA0-8396F51A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3DC8C-A65D-E1E5-E5C3-81C4DC56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A675F-FE23-18E9-A90E-16439CFE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8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F58C-39F5-C65D-5262-496F9B1C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A56DB-FBEA-A70B-6610-A19E4CF2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A2AE2-B017-43FC-EE7C-ABBF01A3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8C7E0-90D1-8206-2083-93C0D27D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FB884-D3D4-DF19-0BF1-0D0144C3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7C41D-534E-24FB-0AC6-936A0777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FBD75-C0A2-0217-C97F-84F29BE8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6BBE-6064-5962-2D0D-B5E662FF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996E-2A35-C5A6-06D8-500F4C7B9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11FA2-1185-CAD5-DE8B-1DA38ACF2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72639-6A3B-ECA0-7393-5B0EF0A5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86751-2B8C-C86D-B38E-69080446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B8F7A-D91B-2045-9FCC-890C9F27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2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902F-2D93-44D7-EDF0-31D0BD37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3768A-529C-37DC-D3FF-4C6C92205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DD950-37DF-3075-E3F1-B40AE490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9F2FB-AB30-6313-70DC-CDB69916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3399F-B18F-1186-272E-137AE489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95D1C-E28F-2C05-0740-057D79BB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1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1E3BB-18B1-C725-69B6-C0EEC444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44A39-42DA-2020-D8F1-F3D7E0479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9E6F-F3B3-AC6B-CB45-7F9C19FAA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01966-CB4B-DDE9-B6A3-7415ECFDE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9776E-9394-83A0-E6B7-5BF26849B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0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ide.divvybikes.com/data-license-agreement" TargetMode="External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E6EF6-9351-6688-343A-E55A9B296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en-US" sz="6200">
                <a:solidFill>
                  <a:srgbClr val="FFFFFF"/>
                </a:solidFill>
              </a:rPr>
              <a:t>Comparison of </a:t>
            </a:r>
            <a:br>
              <a:rPr lang="en-US" sz="6200">
                <a:solidFill>
                  <a:srgbClr val="FFFFFF"/>
                </a:solidFill>
              </a:rPr>
            </a:br>
            <a:r>
              <a:rPr lang="en-US" sz="6200">
                <a:solidFill>
                  <a:srgbClr val="FFFFFF"/>
                </a:solidFill>
              </a:rPr>
              <a:t>Annual Members &amp; Casual Riders Bike Usage</a:t>
            </a:r>
            <a:endParaRPr lang="en-IN" sz="6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DA7B0-EB1A-9B60-E558-E5BEF2BE1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en-IN" sz="3200"/>
              <a:t>By: Kevin Ajith </a:t>
            </a:r>
          </a:p>
          <a:p>
            <a:r>
              <a:rPr lang="en-IN" sz="3200"/>
              <a:t>Date: 13-12-2022</a:t>
            </a:r>
          </a:p>
        </p:txBody>
      </p:sp>
    </p:spTree>
    <p:extLst>
      <p:ext uri="{BB962C8B-B14F-4D97-AF65-F5344CB8AC3E}">
        <p14:creationId xmlns:p14="http://schemas.microsoft.com/office/powerpoint/2010/main" val="15613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5FC55-DDE5-2ACA-ACDB-7B002709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4E68668E-009E-F892-FEB1-7F0E9743E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A7AFC-D554-5D15-BC15-1BBA42DA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IN" sz="380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8ECF5-592C-6B04-7CE8-F50B1A5A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IN" sz="2600" dirty="0"/>
              <a:t>Anomalies in Data:</a:t>
            </a:r>
          </a:p>
          <a:p>
            <a:pPr lvl="1"/>
            <a:r>
              <a:rPr lang="en-IN" sz="2600" dirty="0"/>
              <a:t>Inconsistent Station IDs</a:t>
            </a:r>
          </a:p>
          <a:p>
            <a:pPr lvl="1"/>
            <a:r>
              <a:rPr lang="en-IN" sz="2600" dirty="0"/>
              <a:t>Start and Stop station names are missing in some cases</a:t>
            </a:r>
          </a:p>
          <a:p>
            <a:pPr lvl="1"/>
            <a:r>
              <a:rPr lang="en-US" sz="2600" dirty="0"/>
              <a:t>There are trips which have ride length of 00:00:00 </a:t>
            </a:r>
          </a:p>
        </p:txBody>
      </p:sp>
    </p:spTree>
    <p:extLst>
      <p:ext uri="{BB962C8B-B14F-4D97-AF65-F5344CB8AC3E}">
        <p14:creationId xmlns:p14="http://schemas.microsoft.com/office/powerpoint/2010/main" val="307921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18C66-E691-DA42-3625-31C7D425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Appendix(cont.)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CD5D-28A7-73FA-1D9B-68598DFB4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IN" sz="2600" dirty="0"/>
              <a:t>The data, without any station info,  was not removed because the trip could be legitimate and can skew the results. </a:t>
            </a:r>
          </a:p>
          <a:p>
            <a:r>
              <a:rPr lang="en-IN" sz="2600" dirty="0"/>
              <a:t>The removal of the latitude and longitude columns were removed because of above reason and will cause inconsistencies.</a:t>
            </a:r>
          </a:p>
          <a:p>
            <a:r>
              <a:rPr lang="en-IN" sz="2600" dirty="0"/>
              <a:t>The data cleaning process done are:</a:t>
            </a:r>
          </a:p>
          <a:p>
            <a:pPr lvl="1"/>
            <a:r>
              <a:rPr lang="en-IN" sz="2200" dirty="0"/>
              <a:t>Data type related </a:t>
            </a:r>
          </a:p>
          <a:p>
            <a:pPr lvl="1"/>
            <a:r>
              <a:rPr lang="en-IN" sz="2200" dirty="0"/>
              <a:t>Inconsistency check</a:t>
            </a:r>
          </a:p>
        </p:txBody>
      </p:sp>
    </p:spTree>
    <p:extLst>
      <p:ext uri="{BB962C8B-B14F-4D97-AF65-F5344CB8AC3E}">
        <p14:creationId xmlns:p14="http://schemas.microsoft.com/office/powerpoint/2010/main" val="69929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1B18D-7216-C595-6306-A3F7E3B9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Appendix(cont.)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C9AB2-E431-40B4-A4B1-2B5544FB0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IN" sz="2600" dirty="0"/>
              <a:t>Steps taken for data processing: </a:t>
            </a:r>
          </a:p>
          <a:p>
            <a:pPr lvl="1"/>
            <a:r>
              <a:rPr lang="en-US" sz="2600" dirty="0"/>
              <a:t>Calculate the length of each ride by subtracting the column “</a:t>
            </a:r>
            <a:r>
              <a:rPr lang="en-US" sz="2600" dirty="0" err="1"/>
              <a:t>started_at</a:t>
            </a:r>
            <a:r>
              <a:rPr lang="en-US" sz="2600" dirty="0"/>
              <a:t>” from the column “</a:t>
            </a:r>
            <a:r>
              <a:rPr lang="en-US" sz="2600" dirty="0" err="1"/>
              <a:t>ended_at</a:t>
            </a:r>
            <a:r>
              <a:rPr lang="en-US" sz="2600" dirty="0"/>
              <a:t>” (for example,=D2-C2) and format as HH:MM:SS.</a:t>
            </a:r>
          </a:p>
          <a:p>
            <a:pPr lvl="1"/>
            <a:r>
              <a:rPr lang="en-US" sz="2600" dirty="0"/>
              <a:t>Create a column called “</a:t>
            </a:r>
            <a:r>
              <a:rPr lang="en-US" sz="2600" dirty="0" err="1"/>
              <a:t>day_of_week</a:t>
            </a:r>
            <a:r>
              <a:rPr lang="en-US" sz="2600" dirty="0"/>
              <a:t>,” and calculate the day of the week that each ride started where 1 = Sunday and 7 = Saturday</a:t>
            </a:r>
          </a:p>
          <a:p>
            <a:pPr lvl="1"/>
            <a:r>
              <a:rPr lang="en-US" sz="2600" dirty="0"/>
              <a:t>Converted data for “</a:t>
            </a:r>
            <a:r>
              <a:rPr lang="en-US" sz="2600" dirty="0" err="1"/>
              <a:t>started_at</a:t>
            </a:r>
            <a:r>
              <a:rPr lang="en-US" sz="2600" dirty="0"/>
              <a:t>” and “</a:t>
            </a:r>
            <a:r>
              <a:rPr lang="en-US" sz="2600" dirty="0" err="1"/>
              <a:t>ended_at</a:t>
            </a:r>
            <a:r>
              <a:rPr lang="en-US" sz="2600" dirty="0"/>
              <a:t>” column to Date and Time Format</a:t>
            </a:r>
          </a:p>
          <a:p>
            <a:pPr lvl="1"/>
            <a:r>
              <a:rPr lang="en-US" sz="2600" dirty="0"/>
              <a:t>Removed "latitude" and "longitude", Since the data is not required for the analysis.</a:t>
            </a:r>
            <a:endParaRPr lang="en-IN" sz="2600" dirty="0"/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3098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5A156-4EBA-F318-501D-6DD1D639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IN" sz="38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D17F07-437B-2AF1-FE67-44A78F11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201912-divvy-tripdata TO 202211-divvy-tripdata from  </a:t>
            </a:r>
            <a:r>
              <a:rPr lang="en-US" sz="2600">
                <a:hlinkClick r:id="rId2"/>
              </a:rPr>
              <a:t>https://divvy-tripdata.s3.amazonaws.com/index.html</a:t>
            </a:r>
            <a:r>
              <a:rPr lang="en-US" sz="2600"/>
              <a:t> </a:t>
            </a:r>
          </a:p>
          <a:p>
            <a:r>
              <a:rPr lang="en-US" sz="2600"/>
              <a:t>@Motivate International Inc.  </a:t>
            </a:r>
            <a:r>
              <a:rPr lang="en-US" sz="2600">
                <a:hlinkClick r:id="rId3"/>
              </a:rPr>
              <a:t>https://ride.divvybikes.com/data-license-agreement</a:t>
            </a:r>
            <a:r>
              <a:rPr lang="en-US" sz="2600"/>
              <a:t> </a:t>
            </a:r>
            <a:endParaRPr lang="en-IN" sz="2600"/>
          </a:p>
        </p:txBody>
      </p:sp>
    </p:spTree>
    <p:extLst>
      <p:ext uri="{BB962C8B-B14F-4D97-AF65-F5344CB8AC3E}">
        <p14:creationId xmlns:p14="http://schemas.microsoft.com/office/powerpoint/2010/main" val="230236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0B03-D402-DDD8-73A4-9DDF6295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 dirty="0"/>
              <a:t>Agenda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0C50544D-C956-CF3A-7AE1-7ED0295E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IN" sz="2400" dirty="0"/>
              <a:t>Objective</a:t>
            </a:r>
          </a:p>
          <a:p>
            <a:r>
              <a:rPr lang="en-IN" sz="2400" dirty="0"/>
              <a:t>About the data</a:t>
            </a:r>
          </a:p>
          <a:p>
            <a:r>
              <a:rPr lang="en-IN" sz="2400" dirty="0"/>
              <a:t>Story from data</a:t>
            </a:r>
          </a:p>
          <a:p>
            <a:r>
              <a:rPr lang="en-IN" sz="2400" dirty="0"/>
              <a:t>Recommendations </a:t>
            </a:r>
          </a:p>
          <a:p>
            <a:r>
              <a:rPr lang="en-IN" sz="2400" dirty="0"/>
              <a:t>Questions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st">
            <a:extLst>
              <a:ext uri="{FF2B5EF4-FFF2-40B4-BE49-F238E27FC236}">
                <a16:creationId xmlns:a16="http://schemas.microsoft.com/office/drawing/2014/main" id="{D0E60A83-1323-D0D5-F0B3-779CA318E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4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E4C4-3EC7-5FE2-3F8C-7B2CC657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568D-740F-9CC3-6D6B-2FF08BD6B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IN" sz="2400" dirty="0"/>
              <a:t>To analyse how casual riders are different from the annual membership holders using </a:t>
            </a:r>
            <a:r>
              <a:rPr lang="en-IN" sz="2400" dirty="0" err="1"/>
              <a:t>Cyclistic</a:t>
            </a:r>
            <a:r>
              <a:rPr lang="en-IN" sz="2400" dirty="0"/>
              <a:t> as to convert casual to annual members.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nboarding">
            <a:extLst>
              <a:ext uri="{FF2B5EF4-FFF2-40B4-BE49-F238E27FC236}">
                <a16:creationId xmlns:a16="http://schemas.microsoft.com/office/drawing/2014/main" id="{4B7DA65E-8E46-31B1-8C26-75499630B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5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BCB0-FC84-F93B-D7F9-56DCE1C7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4F5D5-EE2A-0022-DAC8-9B662B8EA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IN" sz="2400" dirty="0"/>
              <a:t>The data has been collected by Motivate International Inc.</a:t>
            </a:r>
          </a:p>
          <a:p>
            <a:r>
              <a:rPr lang="en-IN" sz="2400" dirty="0"/>
              <a:t>The data for analysis were taken from December 2021 and November 2022.</a:t>
            </a:r>
          </a:p>
          <a:p>
            <a:endParaRPr lang="en-I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3BFDCA50-F64B-144F-5AD8-CACD3C5D4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10D7-09ED-CF68-D537-A9C4EB8F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EF09C-A1A4-2F4C-52C2-8BC091663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 data  shows that there are significant number of casual </a:t>
            </a:r>
            <a:r>
              <a:rPr lang="en-US" sz="2000" dirty="0" err="1"/>
              <a:t>Cyclistic</a:t>
            </a:r>
            <a:r>
              <a:rPr lang="en-US" sz="2000" dirty="0"/>
              <a:t> ride users.</a:t>
            </a:r>
          </a:p>
          <a:p>
            <a:r>
              <a:rPr lang="en-US" sz="2000" dirty="0"/>
              <a:t>The casual members consist of 40.93% of the total user base.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Chart, treemap chart&#10;&#10;Description automatically generated">
            <a:extLst>
              <a:ext uri="{FF2B5EF4-FFF2-40B4-BE49-F238E27FC236}">
                <a16:creationId xmlns:a16="http://schemas.microsoft.com/office/drawing/2014/main" id="{AD3925FC-A19C-E77B-6420-CE73BF8148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43277"/>
            <a:ext cx="6019331" cy="376819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0818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949409-EDE3-28B7-6E06-9CE49A30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Rides per 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9D5E14-CC12-B112-F407-192136B06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From the data, the casual members use </a:t>
            </a:r>
            <a:r>
              <a:rPr lang="en-US" sz="2000" dirty="0" err="1"/>
              <a:t>Cyclistic</a:t>
            </a:r>
            <a:r>
              <a:rPr lang="en-US" sz="2000" dirty="0"/>
              <a:t> the most on Saturdays and Sundays.</a:t>
            </a:r>
          </a:p>
          <a:p>
            <a:r>
              <a:rPr lang="en-US" sz="2000" dirty="0"/>
              <a:t>Whereas annual members use it for other days of the week.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5195CACE-120B-C706-52A2-C57C33D801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43277"/>
            <a:ext cx="6019331" cy="376819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6271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7426-749C-F6BE-E5F7-8B848727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ride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2DE3E-DA4E-5F25-A612-F624E2855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 casual users on an average take rides which are greater than 60 minutes.</a:t>
            </a:r>
          </a:p>
          <a:p>
            <a:r>
              <a:rPr lang="en-US" sz="2000" dirty="0"/>
              <a:t>Whereas the annual members take rides annual members take shorter rides in terms of time.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B339DF4B-B2EE-A0C2-193E-9993A7A0F8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43277"/>
            <a:ext cx="6019331" cy="376819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636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64D4-EC21-4C11-FC84-7F90D80B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Monthly 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6F54-EAD6-A639-E1E6-B5CAD5A5C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The number of rides for both casual and annual members is the least during January and February.</a:t>
            </a:r>
          </a:p>
          <a:p>
            <a:r>
              <a:rPr lang="en-US" sz="2000"/>
              <a:t>The number of rides peaks during the months of June, July and august.</a:t>
            </a:r>
          </a:p>
          <a:p>
            <a:r>
              <a:rPr lang="en-US" sz="2000"/>
              <a:t>For casual members it is June and annual members it is August.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DFED339E-D223-1E5D-8A06-984CAF24B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43277"/>
            <a:ext cx="6019331" cy="376819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80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B6DD-FAA7-6B2E-0434-F1D84ABF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2EBE-9C34-058C-D1CB-3FA3F5E49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IN" sz="2400" dirty="0"/>
              <a:t>Since casual user take longer rides, </a:t>
            </a:r>
            <a:r>
              <a:rPr lang="en-IN" sz="2400" dirty="0" err="1"/>
              <a:t>Cyclistic</a:t>
            </a:r>
            <a:r>
              <a:rPr lang="en-IN" sz="2400" dirty="0"/>
              <a:t> should try to attract casual riders by launching a campaign/long distance race which people can participate to win prizes.</a:t>
            </a:r>
          </a:p>
          <a:p>
            <a:r>
              <a:rPr lang="en-IN" sz="2400" dirty="0"/>
              <a:t>Giving Benefits to Annual Members on Weekend would help us to attract a lot of casual users </a:t>
            </a:r>
          </a:p>
          <a:p>
            <a:r>
              <a:rPr lang="en-IN" sz="2400" dirty="0"/>
              <a:t>Launching a summertime sale would attract additional annual members as well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ycling">
            <a:extLst>
              <a:ext uri="{FF2B5EF4-FFF2-40B4-BE49-F238E27FC236}">
                <a16:creationId xmlns:a16="http://schemas.microsoft.com/office/drawing/2014/main" id="{A3AC18DE-F726-8154-2B12-6D6D46F3C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3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514</Words>
  <Application>Microsoft Office PowerPoint</Application>
  <PresentationFormat>Widescreen</PresentationFormat>
  <Paragraphs>54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Comparison of  Annual Members &amp; Casual Riders Bike Usage</vt:lpstr>
      <vt:lpstr>Agenda</vt:lpstr>
      <vt:lpstr>Objective</vt:lpstr>
      <vt:lpstr>About the data</vt:lpstr>
      <vt:lpstr>User Base</vt:lpstr>
      <vt:lpstr>Rides per day</vt:lpstr>
      <vt:lpstr>Average ride lengths</vt:lpstr>
      <vt:lpstr>Monthly rides</vt:lpstr>
      <vt:lpstr>Recommendations</vt:lpstr>
      <vt:lpstr>Thank You</vt:lpstr>
      <vt:lpstr>Appendix</vt:lpstr>
      <vt:lpstr>Appendix(cont.)</vt:lpstr>
      <vt:lpstr>Appendix(cont.)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 Annual Members &amp; Casual Riders Bike Usage</dc:title>
  <dc:creator>Kevin Ajith</dc:creator>
  <cp:lastModifiedBy>Kevin Ajith</cp:lastModifiedBy>
  <cp:revision>19</cp:revision>
  <dcterms:created xsi:type="dcterms:W3CDTF">2022-12-13T04:57:45Z</dcterms:created>
  <dcterms:modified xsi:type="dcterms:W3CDTF">2023-06-22T07:12:56Z</dcterms:modified>
</cp:coreProperties>
</file>