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73" r:id="rId14"/>
    <p:sldId id="257" r:id="rId15"/>
    <p:sldId id="270" r:id="rId16"/>
    <p:sldId id="274" r:id="rId17"/>
    <p:sldId id="275" r:id="rId18"/>
    <p:sldId id="272" r:id="rId19"/>
    <p:sldId id="276" r:id="rId20"/>
    <p:sldId id="277" r:id="rId21"/>
    <p:sldId id="267" r:id="rId22"/>
    <p:sldId id="269" r:id="rId23"/>
    <p:sldId id="258" r:id="rId24"/>
    <p:sldId id="259" r:id="rId25"/>
    <p:sldId id="260" r:id="rId26"/>
    <p:sldId id="261" r:id="rId27"/>
    <p:sldId id="263" r:id="rId28"/>
    <p:sldId id="262" r:id="rId29"/>
    <p:sldId id="264" r:id="rId30"/>
    <p:sldId id="265" r:id="rId31"/>
    <p:sldId id="266" r:id="rId32"/>
    <p:sldId id="26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EEA07-43CF-42D1-A80C-2255EEA752D7}" v="13" dt="2020-02-16T22:03:16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6" y="77"/>
      </p:cViewPr>
      <p:guideLst>
        <p:guide orient="horz" pos="32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KEVORCHIAN" userId="724bc09c-34bf-462a-8e52-6add3e8971d8" providerId="ADAL" clId="{0F3721D0-B600-4987-8FC7-783D58510C63}"/>
    <pc:docChg chg="custSel modSld">
      <pc:chgData name="Cristian KEVORCHIAN" userId="724bc09c-34bf-462a-8e52-6add3e8971d8" providerId="ADAL" clId="{0F3721D0-B600-4987-8FC7-783D58510C63}" dt="2020-02-16T22:04:46.491" v="54" actId="27636"/>
      <pc:docMkLst>
        <pc:docMk/>
      </pc:docMkLst>
      <pc:sldChg chg="delSp modSp delDesignElem">
        <pc:chgData name="Cristian KEVORCHIAN" userId="724bc09c-34bf-462a-8e52-6add3e8971d8" providerId="ADAL" clId="{0F3721D0-B600-4987-8FC7-783D58510C63}" dt="2020-02-16T21:30:42.486" v="47" actId="1076"/>
        <pc:sldMkLst>
          <pc:docMk/>
          <pc:sldMk cId="361390636" sldId="257"/>
        </pc:sldMkLst>
        <pc:spChg chg="mod">
          <ac:chgData name="Cristian KEVORCHIAN" userId="724bc09c-34bf-462a-8e52-6add3e8971d8" providerId="ADAL" clId="{0F3721D0-B600-4987-8FC7-783D58510C63}" dt="2020-02-16T21:30:42.486" v="47" actId="1076"/>
          <ac:spMkLst>
            <pc:docMk/>
            <pc:sldMk cId="361390636" sldId="257"/>
            <ac:spMk id="3" creationId="{00000000-0000-0000-0000-000000000000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361390636" sldId="257"/>
            <ac:spMk id="10" creationId="{9F4444CE-BC8D-4D61-B303-4C05614E62AB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361390636" sldId="257"/>
            <ac:spMk id="12" creationId="{62423CA5-E2E1-4789-B759-9906C1C94063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361390636" sldId="257"/>
            <ac:spMk id="14" creationId="{73772B81-181F-48B7-8826-4D9686D15DF5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361390636" sldId="257"/>
            <ac:spMk id="16" creationId="{B2205F6E-03C6-4E92-877C-E2482F6599AA}"/>
          </ac:spMkLst>
        </pc:spChg>
      </pc:sldChg>
      <pc:sldChg chg="modSp">
        <pc:chgData name="Cristian KEVORCHIAN" userId="724bc09c-34bf-462a-8e52-6add3e8971d8" providerId="ADAL" clId="{0F3721D0-B600-4987-8FC7-783D58510C63}" dt="2020-02-16T22:04:23.435" v="50" actId="403"/>
        <pc:sldMkLst>
          <pc:docMk/>
          <pc:sldMk cId="496352001" sldId="265"/>
        </pc:sldMkLst>
        <pc:spChg chg="mod">
          <ac:chgData name="Cristian KEVORCHIAN" userId="724bc09c-34bf-462a-8e52-6add3e8971d8" providerId="ADAL" clId="{0F3721D0-B600-4987-8FC7-783D58510C63}" dt="2020-02-16T22:04:23.435" v="50" actId="403"/>
          <ac:spMkLst>
            <pc:docMk/>
            <pc:sldMk cId="496352001" sldId="265"/>
            <ac:spMk id="5" creationId="{00000000-0000-0000-0000-000000000000}"/>
          </ac:spMkLst>
        </pc:spChg>
      </pc:sldChg>
      <pc:sldChg chg="modSp">
        <pc:chgData name="Cristian KEVORCHIAN" userId="724bc09c-34bf-462a-8e52-6add3e8971d8" providerId="ADAL" clId="{0F3721D0-B600-4987-8FC7-783D58510C63}" dt="2020-02-16T22:04:46.491" v="54" actId="27636"/>
        <pc:sldMkLst>
          <pc:docMk/>
          <pc:sldMk cId="1814963409" sldId="266"/>
        </pc:sldMkLst>
        <pc:spChg chg="mod">
          <ac:chgData name="Cristian KEVORCHIAN" userId="724bc09c-34bf-462a-8e52-6add3e8971d8" providerId="ADAL" clId="{0F3721D0-B600-4987-8FC7-783D58510C63}" dt="2020-02-16T22:04:40.635" v="52" actId="27636"/>
          <ac:spMkLst>
            <pc:docMk/>
            <pc:sldMk cId="1814963409" sldId="266"/>
            <ac:spMk id="2" creationId="{00000000-0000-0000-0000-000000000000}"/>
          </ac:spMkLst>
        </pc:spChg>
        <pc:spChg chg="mod">
          <ac:chgData name="Cristian KEVORCHIAN" userId="724bc09c-34bf-462a-8e52-6add3e8971d8" providerId="ADAL" clId="{0F3721D0-B600-4987-8FC7-783D58510C63}" dt="2020-02-16T22:04:46.491" v="54" actId="27636"/>
          <ac:spMkLst>
            <pc:docMk/>
            <pc:sldMk cId="1814963409" sldId="266"/>
            <ac:spMk id="3" creationId="{00000000-0000-0000-0000-000000000000}"/>
          </ac:spMkLst>
        </pc:spChg>
      </pc:sldChg>
      <pc:sldChg chg="delSp delDesignElem">
        <pc:chgData name="Cristian KEVORCHIAN" userId="724bc09c-34bf-462a-8e52-6add3e8971d8" providerId="ADAL" clId="{0F3721D0-B600-4987-8FC7-783D58510C63}" dt="2020-02-16T21:13:17.221" v="8"/>
        <pc:sldMkLst>
          <pc:docMk/>
          <pc:sldMk cId="1060803486" sldId="273"/>
        </pc:sldMkLst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1060803486" sldId="273"/>
            <ac:spMk id="8" creationId="{A65AC7D1-EAA9-48F5-B509-60A7F50BF703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1060803486" sldId="273"/>
            <ac:spMk id="10" creationId="{D6320AF9-619A-4175-865B-5663E1AEF4C5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1060803486" sldId="273"/>
            <ac:spMk id="16" creationId="{7E018740-5C2B-4A41-AC1A-7E68D1EC1954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1060803486" sldId="273"/>
            <ac:spMk id="18" creationId="{166F75A4-C475-4941-8EE2-B80A06A2C1BB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1060803486" sldId="273"/>
            <ac:spMk id="20" creationId="{A032553A-72E8-4B0D-8405-FF9771C9AF05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1060803486" sldId="273"/>
            <ac:spMk id="22" creationId="{765800AC-C3B9-498E-87BC-29FAE4C76B21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1060803486" sldId="273"/>
            <ac:spMk id="24" creationId="{1F9D6ACB-2FF4-49F9-978A-E0D5327FC635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1060803486" sldId="273"/>
            <ac:spMk id="26" creationId="{142BFA2A-77A0-4F60-A32A-685681C84889}"/>
          </ac:spMkLst>
        </pc:spChg>
        <pc:cxnChg chg="del">
          <ac:chgData name="Cristian KEVORCHIAN" userId="724bc09c-34bf-462a-8e52-6add3e8971d8" providerId="ADAL" clId="{0F3721D0-B600-4987-8FC7-783D58510C63}" dt="2020-02-16T21:13:17.221" v="8"/>
          <ac:cxnSpMkLst>
            <pc:docMk/>
            <pc:sldMk cId="1060803486" sldId="273"/>
            <ac:cxnSpMk id="12" creationId="{063B6EC6-D752-4EE7-908B-F8F19E8C7FEA}"/>
          </ac:cxnSpMkLst>
        </pc:cxnChg>
        <pc:cxnChg chg="del">
          <ac:chgData name="Cristian KEVORCHIAN" userId="724bc09c-34bf-462a-8e52-6add3e8971d8" providerId="ADAL" clId="{0F3721D0-B600-4987-8FC7-783D58510C63}" dt="2020-02-16T21:13:17.221" v="8"/>
          <ac:cxnSpMkLst>
            <pc:docMk/>
            <pc:sldMk cId="1060803486" sldId="273"/>
            <ac:cxnSpMk id="14" creationId="{EFECD4E8-AD3E-4228-82A2-9461958EA94D}"/>
          </ac:cxnSpMkLst>
        </pc:cxnChg>
      </pc:sldChg>
      <pc:sldChg chg="delSp delDesignElem">
        <pc:chgData name="Cristian KEVORCHIAN" userId="724bc09c-34bf-462a-8e52-6add3e8971d8" providerId="ADAL" clId="{0F3721D0-B600-4987-8FC7-783D58510C63}" dt="2020-02-16T21:13:17.221" v="8"/>
        <pc:sldMkLst>
          <pc:docMk/>
          <pc:sldMk cId="3749782487" sldId="276"/>
        </pc:sldMkLst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3749782487" sldId="276"/>
            <ac:spMk id="6" creationId="{D6320AF9-619A-4175-865B-5663E1AEF4C5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3749782487" sldId="276"/>
            <ac:spMk id="8" creationId="{A65AC7D1-EAA9-48F5-B509-60A7F50BF703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3749782487" sldId="276"/>
            <ac:spMk id="16" creationId="{7E018740-5C2B-4A41-AC1A-7E68D1EC1954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3749782487" sldId="276"/>
            <ac:spMk id="18" creationId="{166F75A4-C475-4941-8EE2-B80A06A2C1BB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3749782487" sldId="276"/>
            <ac:spMk id="20" creationId="{A032553A-72E8-4B0D-8405-FF9771C9AF05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3749782487" sldId="276"/>
            <ac:spMk id="22" creationId="{765800AC-C3B9-498E-87BC-29FAE4C76B21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3749782487" sldId="276"/>
            <ac:spMk id="24" creationId="{1F9D6ACB-2FF4-49F9-978A-E0D5327FC635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3749782487" sldId="276"/>
            <ac:spMk id="26" creationId="{142BFA2A-77A0-4F60-A32A-685681C84889}"/>
          </ac:spMkLst>
        </pc:spChg>
        <pc:cxnChg chg="del">
          <ac:chgData name="Cristian KEVORCHIAN" userId="724bc09c-34bf-462a-8e52-6add3e8971d8" providerId="ADAL" clId="{0F3721D0-B600-4987-8FC7-783D58510C63}" dt="2020-02-16T21:13:17.221" v="8"/>
          <ac:cxnSpMkLst>
            <pc:docMk/>
            <pc:sldMk cId="3749782487" sldId="276"/>
            <ac:cxnSpMk id="7" creationId="{063B6EC6-D752-4EE7-908B-F8F19E8C7FEA}"/>
          </ac:cxnSpMkLst>
        </pc:cxnChg>
        <pc:cxnChg chg="del">
          <ac:chgData name="Cristian KEVORCHIAN" userId="724bc09c-34bf-462a-8e52-6add3e8971d8" providerId="ADAL" clId="{0F3721D0-B600-4987-8FC7-783D58510C63}" dt="2020-02-16T21:13:17.221" v="8"/>
          <ac:cxnSpMkLst>
            <pc:docMk/>
            <pc:sldMk cId="3749782487" sldId="276"/>
            <ac:cxnSpMk id="9" creationId="{EFECD4E8-AD3E-4228-82A2-9461958EA94D}"/>
          </ac:cxnSpMkLst>
        </pc:cxnChg>
      </pc:sldChg>
      <pc:sldChg chg="delSp modSp delDesignElem">
        <pc:chgData name="Cristian KEVORCHIAN" userId="724bc09c-34bf-462a-8e52-6add3e8971d8" providerId="ADAL" clId="{0F3721D0-B600-4987-8FC7-783D58510C63}" dt="2020-02-16T22:03:16.161" v="48" actId="207"/>
        <pc:sldMkLst>
          <pc:docMk/>
          <pc:sldMk cId="4273699425" sldId="277"/>
        </pc:sldMkLst>
        <pc:spChg chg="mod">
          <ac:chgData name="Cristian KEVORCHIAN" userId="724bc09c-34bf-462a-8e52-6add3e8971d8" providerId="ADAL" clId="{0F3721D0-B600-4987-8FC7-783D58510C63}" dt="2020-02-16T22:03:16.161" v="48" actId="207"/>
          <ac:spMkLst>
            <pc:docMk/>
            <pc:sldMk cId="4273699425" sldId="277"/>
            <ac:spMk id="3" creationId="{00000000-0000-0000-0000-000000000000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4273699425" sldId="277"/>
            <ac:spMk id="9" creationId="{9F4444CE-BC8D-4D61-B303-4C05614E62AB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4273699425" sldId="277"/>
            <ac:spMk id="11" creationId="{62423CA5-E2E1-4789-B759-9906C1C94063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4273699425" sldId="277"/>
            <ac:spMk id="13" creationId="{73772B81-181F-48B7-8826-4D9686D15DF5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4273699425" sldId="277"/>
            <ac:spMk id="15" creationId="{B2205F6E-03C6-4E92-877C-E2482F6599AA}"/>
          </ac:spMkLst>
        </pc:spChg>
      </pc:sldChg>
      <pc:sldChg chg="modSp">
        <pc:chgData name="Cristian KEVORCHIAN" userId="724bc09c-34bf-462a-8e52-6add3e8971d8" providerId="ADAL" clId="{0F3721D0-B600-4987-8FC7-783D58510C63}" dt="2020-02-16T21:22:50.356" v="29" actId="20577"/>
        <pc:sldMkLst>
          <pc:docMk/>
          <pc:sldMk cId="1338163610" sldId="278"/>
        </pc:sldMkLst>
        <pc:spChg chg="mod">
          <ac:chgData name="Cristian KEVORCHIAN" userId="724bc09c-34bf-462a-8e52-6add3e8971d8" providerId="ADAL" clId="{0F3721D0-B600-4987-8FC7-783D58510C63}" dt="2020-02-16T21:13:44.491" v="10" actId="14100"/>
          <ac:spMkLst>
            <pc:docMk/>
            <pc:sldMk cId="1338163610" sldId="278"/>
            <ac:spMk id="2" creationId="{6962E4D1-A2E5-4EB5-B319-CC243B8EFFDC}"/>
          </ac:spMkLst>
        </pc:spChg>
        <pc:spChg chg="mod">
          <ac:chgData name="Cristian KEVORCHIAN" userId="724bc09c-34bf-462a-8e52-6add3e8971d8" providerId="ADAL" clId="{0F3721D0-B600-4987-8FC7-783D58510C63}" dt="2020-02-16T21:22:50.356" v="29" actId="20577"/>
          <ac:spMkLst>
            <pc:docMk/>
            <pc:sldMk cId="1338163610" sldId="278"/>
            <ac:spMk id="3" creationId="{FF5EE8DB-7BC6-4DC2-9C08-2167C0A0866A}"/>
          </ac:spMkLst>
        </pc:spChg>
      </pc:sldChg>
      <pc:sldChg chg="delSp modSp delDesignElem">
        <pc:chgData name="Cristian KEVORCHIAN" userId="724bc09c-34bf-462a-8e52-6add3e8971d8" providerId="ADAL" clId="{0F3721D0-B600-4987-8FC7-783D58510C63}" dt="2020-02-16T21:24:58.057" v="32" actId="1076"/>
        <pc:sldMkLst>
          <pc:docMk/>
          <pc:sldMk cId="489480098" sldId="282"/>
        </pc:sldMkLst>
        <pc:spChg chg="mod">
          <ac:chgData name="Cristian KEVORCHIAN" userId="724bc09c-34bf-462a-8e52-6add3e8971d8" providerId="ADAL" clId="{0F3721D0-B600-4987-8FC7-783D58510C63}" dt="2020-02-16T21:24:51.241" v="31" actId="1076"/>
          <ac:spMkLst>
            <pc:docMk/>
            <pc:sldMk cId="489480098" sldId="282"/>
            <ac:spMk id="2" creationId="{DFE09F22-A8CB-4F2C-A8E1-3B83ED0AB70A}"/>
          </ac:spMkLst>
        </pc:spChg>
        <pc:spChg chg="mod">
          <ac:chgData name="Cristian KEVORCHIAN" userId="724bc09c-34bf-462a-8e52-6add3e8971d8" providerId="ADAL" clId="{0F3721D0-B600-4987-8FC7-783D58510C63}" dt="2020-02-16T21:24:58.057" v="32" actId="1076"/>
          <ac:spMkLst>
            <pc:docMk/>
            <pc:sldMk cId="489480098" sldId="282"/>
            <ac:spMk id="3" creationId="{678A222D-1117-4E32-BE1B-09D67264B9E8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489480098" sldId="282"/>
            <ac:spMk id="9" creationId="{A65AC7D1-EAA9-48F5-B509-60A7F50BF703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489480098" sldId="282"/>
            <ac:spMk id="11" creationId="{D6320AF9-619A-4175-865B-5663E1AEF4C5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489480098" sldId="282"/>
            <ac:spMk id="17" creationId="{7E018740-5C2B-4A41-AC1A-7E68D1EC1954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489480098" sldId="282"/>
            <ac:spMk id="19" creationId="{166F75A4-C475-4941-8EE2-B80A06A2C1BB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489480098" sldId="282"/>
            <ac:spMk id="21" creationId="{A032553A-72E8-4B0D-8405-FF9771C9AF05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489480098" sldId="282"/>
            <ac:spMk id="23" creationId="{765800AC-C3B9-498E-87BC-29FAE4C76B21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489480098" sldId="282"/>
            <ac:spMk id="25" creationId="{1F9D6ACB-2FF4-49F9-978A-E0D5327FC635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489480098" sldId="282"/>
            <ac:spMk id="27" creationId="{A5EC319D-0FEA-4B95-A3EA-01E35672C95B}"/>
          </ac:spMkLst>
        </pc:spChg>
        <pc:cxnChg chg="del">
          <ac:chgData name="Cristian KEVORCHIAN" userId="724bc09c-34bf-462a-8e52-6add3e8971d8" providerId="ADAL" clId="{0F3721D0-B600-4987-8FC7-783D58510C63}" dt="2020-02-16T21:13:17.221" v="8"/>
          <ac:cxnSpMkLst>
            <pc:docMk/>
            <pc:sldMk cId="489480098" sldId="282"/>
            <ac:cxnSpMk id="13" creationId="{063B6EC6-D752-4EE7-908B-F8F19E8C7FEA}"/>
          </ac:cxnSpMkLst>
        </pc:cxnChg>
        <pc:cxnChg chg="del">
          <ac:chgData name="Cristian KEVORCHIAN" userId="724bc09c-34bf-462a-8e52-6add3e8971d8" providerId="ADAL" clId="{0F3721D0-B600-4987-8FC7-783D58510C63}" dt="2020-02-16T21:13:17.221" v="8"/>
          <ac:cxnSpMkLst>
            <pc:docMk/>
            <pc:sldMk cId="489480098" sldId="282"/>
            <ac:cxnSpMk id="15" creationId="{EFECD4E8-AD3E-4228-82A2-9461958EA94D}"/>
          </ac:cxnSpMkLst>
        </pc:cxnChg>
      </pc:sldChg>
      <pc:sldChg chg="delSp modSp delDesignElem">
        <pc:chgData name="Cristian KEVORCHIAN" userId="724bc09c-34bf-462a-8e52-6add3e8971d8" providerId="ADAL" clId="{0F3721D0-B600-4987-8FC7-783D58510C63}" dt="2020-02-16T21:26:44.469" v="36" actId="207"/>
        <pc:sldMkLst>
          <pc:docMk/>
          <pc:sldMk cId="207479034" sldId="283"/>
        </pc:sldMkLst>
        <pc:spChg chg="mod">
          <ac:chgData name="Cristian KEVORCHIAN" userId="724bc09c-34bf-462a-8e52-6add3e8971d8" providerId="ADAL" clId="{0F3721D0-B600-4987-8FC7-783D58510C63}" dt="2020-02-16T21:26:34.662" v="35" actId="207"/>
          <ac:spMkLst>
            <pc:docMk/>
            <pc:sldMk cId="207479034" sldId="283"/>
            <ac:spMk id="2" creationId="{447C5406-35CE-4F66-8F5E-8265434124D6}"/>
          </ac:spMkLst>
        </pc:spChg>
        <pc:spChg chg="mod">
          <ac:chgData name="Cristian KEVORCHIAN" userId="724bc09c-34bf-462a-8e52-6add3e8971d8" providerId="ADAL" clId="{0F3721D0-B600-4987-8FC7-783D58510C63}" dt="2020-02-16T21:26:44.469" v="36" actId="207"/>
          <ac:spMkLst>
            <pc:docMk/>
            <pc:sldMk cId="207479034" sldId="283"/>
            <ac:spMk id="3" creationId="{39C5A033-33EB-42D0-A167-EFDB170C21AF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207479034" sldId="283"/>
            <ac:spMk id="9" creationId="{9F4444CE-BC8D-4D61-B303-4C05614E62AB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207479034" sldId="283"/>
            <ac:spMk id="11" creationId="{62423CA5-E2E1-4789-B759-9906C1C94063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207479034" sldId="283"/>
            <ac:spMk id="13" creationId="{73772B81-181F-48B7-8826-4D9686D15DF5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207479034" sldId="283"/>
            <ac:spMk id="15" creationId="{B2205F6E-03C6-4E92-877C-E2482F6599AA}"/>
          </ac:spMkLst>
        </pc:spChg>
      </pc:sldChg>
      <pc:sldChg chg="delSp modSp delDesignElem">
        <pc:chgData name="Cristian KEVORCHIAN" userId="724bc09c-34bf-462a-8e52-6add3e8971d8" providerId="ADAL" clId="{0F3721D0-B600-4987-8FC7-783D58510C63}" dt="2020-02-16T21:27:38.475" v="38" actId="207"/>
        <pc:sldMkLst>
          <pc:docMk/>
          <pc:sldMk cId="1625056158" sldId="284"/>
        </pc:sldMkLst>
        <pc:spChg chg="mod">
          <ac:chgData name="Cristian KEVORCHIAN" userId="724bc09c-34bf-462a-8e52-6add3e8971d8" providerId="ADAL" clId="{0F3721D0-B600-4987-8FC7-783D58510C63}" dt="2020-02-16T21:27:38.475" v="38" actId="207"/>
          <ac:spMkLst>
            <pc:docMk/>
            <pc:sldMk cId="1625056158" sldId="284"/>
            <ac:spMk id="3" creationId="{D84F0FF6-2BF6-4E42-A1A6-13957F18857A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1625056158" sldId="284"/>
            <ac:spMk id="32" creationId="{9F4444CE-BC8D-4D61-B303-4C05614E62AB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1625056158" sldId="284"/>
            <ac:spMk id="34" creationId="{62423CA5-E2E1-4789-B759-9906C1C94063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1625056158" sldId="284"/>
            <ac:spMk id="36" creationId="{73772B81-181F-48B7-8826-4D9686D15DF5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1625056158" sldId="284"/>
            <ac:spMk id="38" creationId="{B2205F6E-03C6-4E92-877C-E2482F6599AA}"/>
          </ac:spMkLst>
        </pc:spChg>
      </pc:sldChg>
      <pc:sldChg chg="delSp modSp delDesignElem">
        <pc:chgData name="Cristian KEVORCHIAN" userId="724bc09c-34bf-462a-8e52-6add3e8971d8" providerId="ADAL" clId="{0F3721D0-B600-4987-8FC7-783D58510C63}" dt="2020-02-16T21:29:50.017" v="43" actId="14100"/>
        <pc:sldMkLst>
          <pc:docMk/>
          <pc:sldMk cId="821212897" sldId="285"/>
        </pc:sldMkLst>
        <pc:spChg chg="mod">
          <ac:chgData name="Cristian KEVORCHIAN" userId="724bc09c-34bf-462a-8e52-6add3e8971d8" providerId="ADAL" clId="{0F3721D0-B600-4987-8FC7-783D58510C63}" dt="2020-02-16T21:28:02.849" v="40" actId="207"/>
          <ac:spMkLst>
            <pc:docMk/>
            <pc:sldMk cId="821212897" sldId="285"/>
            <ac:spMk id="2" creationId="{E39234E7-56AB-4241-8D4E-AD121F74FF9E}"/>
          </ac:spMkLst>
        </pc:spChg>
        <pc:spChg chg="mod">
          <ac:chgData name="Cristian KEVORCHIAN" userId="724bc09c-34bf-462a-8e52-6add3e8971d8" providerId="ADAL" clId="{0F3721D0-B600-4987-8FC7-783D58510C63}" dt="2020-02-16T21:29:50.017" v="43" actId="14100"/>
          <ac:spMkLst>
            <pc:docMk/>
            <pc:sldMk cId="821212897" sldId="285"/>
            <ac:spMk id="3" creationId="{6FD7032A-F554-4486-8591-7124B0CBDF0D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821212897" sldId="285"/>
            <ac:spMk id="9" creationId="{9F4444CE-BC8D-4D61-B303-4C05614E62AB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821212897" sldId="285"/>
            <ac:spMk id="11" creationId="{62423CA5-E2E1-4789-B759-9906C1C94063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821212897" sldId="285"/>
            <ac:spMk id="13" creationId="{73772B81-181F-48B7-8826-4D9686D15DF5}"/>
          </ac:spMkLst>
        </pc:spChg>
        <pc:spChg chg="del">
          <ac:chgData name="Cristian KEVORCHIAN" userId="724bc09c-34bf-462a-8e52-6add3e8971d8" providerId="ADAL" clId="{0F3721D0-B600-4987-8FC7-783D58510C63}" dt="2020-02-16T21:13:17.221" v="8"/>
          <ac:spMkLst>
            <pc:docMk/>
            <pc:sldMk cId="821212897" sldId="285"/>
            <ac:spMk id="15" creationId="{B2205F6E-03C6-4E92-877C-E2482F6599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CD5C-380D-4C2F-B23F-06FB73B853E3}" type="datetimeFigureOut">
              <a:rPr lang="en-US" smtClean="0"/>
              <a:t>02/16/2020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B7-5A71-492D-B87C-AB45D27B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9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CD5C-380D-4C2F-B23F-06FB73B853E3}" type="datetimeFigureOut">
              <a:rPr lang="en-US" smtClean="0"/>
              <a:t>02/16/2020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B7-5A71-492D-B87C-AB45D27B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4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CD5C-380D-4C2F-B23F-06FB73B853E3}" type="datetimeFigureOut">
              <a:rPr lang="en-US" smtClean="0"/>
              <a:t>02/16/2020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B7-5A71-492D-B87C-AB45D27B7C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7943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CD5C-380D-4C2F-B23F-06FB73B853E3}" type="datetimeFigureOut">
              <a:rPr lang="en-US" smtClean="0"/>
              <a:t>02/16/2020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B7-5A71-492D-B87C-AB45D27B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CD5C-380D-4C2F-B23F-06FB73B853E3}" type="datetimeFigureOut">
              <a:rPr lang="en-US" smtClean="0"/>
              <a:t>02/16/2020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B7-5A71-492D-B87C-AB45D27B7C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367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CD5C-380D-4C2F-B23F-06FB73B853E3}" type="datetimeFigureOut">
              <a:rPr lang="en-US" smtClean="0"/>
              <a:t>02/16/2020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B7-5A71-492D-B87C-AB45D27B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49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CD5C-380D-4C2F-B23F-06FB73B853E3}" type="datetimeFigureOut">
              <a:rPr lang="en-US" smtClean="0"/>
              <a:t>02/16/2020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B7-5A71-492D-B87C-AB45D27B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19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CD5C-380D-4C2F-B23F-06FB73B853E3}" type="datetimeFigureOut">
              <a:rPr lang="en-US" smtClean="0"/>
              <a:t>02/16/2020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B7-5A71-492D-B87C-AB45D27B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CD5C-380D-4C2F-B23F-06FB73B853E3}" type="datetimeFigureOut">
              <a:rPr lang="en-US" smtClean="0"/>
              <a:t>02/16/2020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B7-5A71-492D-B87C-AB45D27B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CD5C-380D-4C2F-B23F-06FB73B853E3}" type="datetimeFigureOut">
              <a:rPr lang="en-US" smtClean="0"/>
              <a:t>02/16/2020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B7-5A71-492D-B87C-AB45D27B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4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CD5C-380D-4C2F-B23F-06FB73B853E3}" type="datetimeFigureOut">
              <a:rPr lang="en-US" smtClean="0"/>
              <a:t>02/16/2020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B7-5A71-492D-B87C-AB45D27B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CD5C-380D-4C2F-B23F-06FB73B853E3}" type="datetimeFigureOut">
              <a:rPr lang="en-US" smtClean="0"/>
              <a:t>02/16/2020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B7-5A71-492D-B87C-AB45D27B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3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CD5C-380D-4C2F-B23F-06FB73B853E3}" type="datetimeFigureOut">
              <a:rPr lang="en-US" smtClean="0"/>
              <a:t>02/16/2020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B7-5A71-492D-B87C-AB45D27B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1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CD5C-380D-4C2F-B23F-06FB73B853E3}" type="datetimeFigureOut">
              <a:rPr lang="en-US" smtClean="0"/>
              <a:t>02/16/2020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B7-5A71-492D-B87C-AB45D27B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1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CD5C-380D-4C2F-B23F-06FB73B853E3}" type="datetimeFigureOut">
              <a:rPr lang="en-US" smtClean="0"/>
              <a:t>02/16/2020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B7-5A71-492D-B87C-AB45D27B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3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CD5C-380D-4C2F-B23F-06FB73B853E3}" type="datetimeFigureOut">
              <a:rPr lang="en-US" smtClean="0"/>
              <a:t>02/16/2020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B7-5A71-492D-B87C-AB45D27B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9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4CD5C-380D-4C2F-B23F-06FB73B853E3}" type="datetimeFigureOut">
              <a:rPr lang="en-US" smtClean="0"/>
              <a:t>02/16/2020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5228B7-5A71-492D-B87C-AB45D27B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87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612" y="1578133"/>
            <a:ext cx="4981923" cy="2343926"/>
          </a:xfrm>
        </p:spPr>
        <p:txBody>
          <a:bodyPr>
            <a:normAutofit/>
          </a:bodyPr>
          <a:lstStyle/>
          <a:p>
            <a:r>
              <a:rPr lang="en-US" sz="4000" b="1" dirty="0"/>
              <a:t>MVC-</a:t>
            </a:r>
            <a:r>
              <a:rPr lang="en-US" sz="4000" b="1" dirty="0" err="1"/>
              <a:t>Generalități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 err="1"/>
              <a:t>Conf.dr</a:t>
            </a:r>
            <a:r>
              <a:rPr lang="en-US" sz="1700" b="1"/>
              <a:t>. Cristian KEVORCHIAN</a:t>
            </a:r>
          </a:p>
          <a:p>
            <a:pPr>
              <a:lnSpc>
                <a:spcPct val="90000"/>
              </a:lnSpc>
            </a:pPr>
            <a:r>
              <a:rPr lang="en-US" sz="1700" err="1"/>
              <a:t>Facultatea</a:t>
            </a:r>
            <a:r>
              <a:rPr lang="en-US" sz="1700"/>
              <a:t> de </a:t>
            </a:r>
            <a:r>
              <a:rPr lang="en-US" sz="1700" err="1"/>
              <a:t>Matematic</a:t>
            </a:r>
            <a:r>
              <a:rPr lang="ro-RO" sz="1700"/>
              <a:t>ă și Informatică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ck@fmi.unibuc.ro</a:t>
            </a:r>
          </a:p>
        </p:txBody>
      </p:sp>
      <p:pic>
        <p:nvPicPr>
          <p:cNvPr id="7" name="Graphic 6" descr="Puzzle Pieces">
            <a:extLst>
              <a:ext uri="{FF2B5EF4-FFF2-40B4-BE49-F238E27FC236}">
                <a16:creationId xmlns:a16="http://schemas.microsoft.com/office/drawing/2014/main" id="{5E03AE8E-BC64-4BA3-81AF-EA5465DA7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6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58" y="651932"/>
            <a:ext cx="3843375" cy="5545667"/>
          </a:xfrm>
        </p:spPr>
        <p:txBody>
          <a:bodyPr anchor="ctr">
            <a:normAutofit/>
          </a:bodyPr>
          <a:lstStyle/>
          <a:p>
            <a:r>
              <a:rPr lang="ro-R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Originea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355" y="176214"/>
            <a:ext cx="6674533" cy="635793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o-RO" sz="2000" dirty="0">
                <a:solidFill>
                  <a:srgbClr val="FFFFFF"/>
                </a:solidFill>
              </a:rPr>
              <a:t>Model-View-Controller este paradigm</a:t>
            </a:r>
            <a:r>
              <a:rPr lang="en-US" sz="2000" dirty="0">
                <a:solidFill>
                  <a:srgbClr val="FFFFFF"/>
                </a:solidFill>
              </a:rPr>
              <a:t>a</a:t>
            </a:r>
            <a:r>
              <a:rPr lang="ro-RO" sz="2000" dirty="0">
                <a:solidFill>
                  <a:srgbClr val="FFFFFF"/>
                </a:solidFill>
              </a:rPr>
              <a:t> din spatele interfeței tradiționale pentru limbajul Smalltalk-80. (Interfața cu utilizatorul expusă de Smalltalk-80 MVC este interfața grafică originală cu ferestre care se suprapun, ulterior preluată de Macintosh și Windows.</a:t>
            </a:r>
          </a:p>
          <a:p>
            <a:pPr>
              <a:lnSpc>
                <a:spcPct val="90000"/>
              </a:lnSpc>
            </a:pPr>
            <a:r>
              <a:rPr lang="ro-RO" sz="2000" dirty="0">
                <a:solidFill>
                  <a:srgbClr val="FFFFFF"/>
                </a:solidFill>
              </a:rPr>
              <a:t>Framework-ul dezvoltat de </a:t>
            </a:r>
            <a:r>
              <a:rPr lang="ro-RO" sz="2000" b="1" dirty="0">
                <a:solidFill>
                  <a:srgbClr val="FFFFFF"/>
                </a:solidFill>
              </a:rPr>
              <a:t>Trygve Reenskaug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ro-RO" sz="2000" b="1" dirty="0">
                <a:solidFill>
                  <a:srgbClr val="FFFFFF"/>
                </a:solidFill>
              </a:rPr>
              <a:t>(Universitatea din Oslo) pentru implementarea MVC în Smalltalk-80 în 1978 reprezintă începuturile arhitecturii utilizată pe scară largă peste 15-20 ani.</a:t>
            </a:r>
            <a:r>
              <a:rPr lang="ro-RO" sz="2000" dirty="0">
                <a:solidFill>
                  <a:srgbClr val="FFFFFF"/>
                </a:solidFill>
              </a:rPr>
              <a:t>	</a:t>
            </a:r>
          </a:p>
          <a:p>
            <a:pPr>
              <a:lnSpc>
                <a:spcPct val="90000"/>
              </a:lnSpc>
            </a:pPr>
            <a:r>
              <a:rPr lang="ro-RO" sz="2000" dirty="0">
                <a:solidFill>
                  <a:srgbClr val="FFFFFF"/>
                </a:solidFill>
              </a:rPr>
              <a:t>Smalltalk este un limbaj OO dezvoltat în spiritul ”simbiozei om-calculator” și dedicat segmentului educațional(ex:învățare constructivă) la Xerox PARC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Smalltalk </a:t>
            </a:r>
            <a:r>
              <a:rPr lang="ro-RO" sz="2000" dirty="0">
                <a:solidFill>
                  <a:srgbClr val="FFFFFF"/>
                </a:solidFill>
              </a:rPr>
              <a:t> s-a clasat pe poziția a doua la categoria </a:t>
            </a:r>
            <a:r>
              <a:rPr lang="en-US" sz="2000" dirty="0">
                <a:solidFill>
                  <a:srgbClr val="FFFFFF"/>
                </a:solidFill>
              </a:rPr>
              <a:t>"most loved programming language" </a:t>
            </a:r>
            <a:r>
              <a:rPr lang="ro-RO" sz="2000" dirty="0">
                <a:solidFill>
                  <a:srgbClr val="FFFFFF"/>
                </a:solidFill>
              </a:rPr>
              <a:t>în ”</a:t>
            </a:r>
            <a:r>
              <a:rPr lang="en-US" sz="2000" dirty="0">
                <a:solidFill>
                  <a:srgbClr val="FFFFFF"/>
                </a:solidFill>
              </a:rPr>
              <a:t>Stack Overflow Developer Survey</a:t>
            </a:r>
            <a:r>
              <a:rPr lang="ro-RO" sz="2000" dirty="0">
                <a:solidFill>
                  <a:srgbClr val="FFFFFF"/>
                </a:solidFill>
              </a:rPr>
              <a:t>”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ro-RO" sz="2000" dirty="0">
                <a:solidFill>
                  <a:srgbClr val="FFFFFF"/>
                </a:solidFill>
              </a:rPr>
              <a:t>î</a:t>
            </a:r>
            <a:r>
              <a:rPr lang="en-US" sz="2000" dirty="0">
                <a:solidFill>
                  <a:srgbClr val="FFFFFF"/>
                </a:solidFill>
              </a:rPr>
              <a:t>n 2017</a:t>
            </a:r>
            <a:r>
              <a:rPr lang="ro-RO" sz="2000" dirty="0">
                <a:solidFill>
                  <a:srgbClr val="FFFFFF"/>
                </a:solidFill>
              </a:rPr>
              <a:t>(Rust, Smalltalk,TypeScript,Swift,  Go, Python, Elixir, C#, Scala, Clojure,JavaScript, F#, Haskell, SQL, C++, Julia,Java,R,Ruby, C, PHP, Erlang,Dart,Common Lisp, Groovy</a:t>
            </a:r>
          </a:p>
          <a:p>
            <a:pPr>
              <a:lnSpc>
                <a:spcPct val="90000"/>
              </a:lnSpc>
            </a:pPr>
            <a:endParaRPr lang="ro-RO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03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MVC Definitie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22" y="1818908"/>
            <a:ext cx="5568449" cy="2847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dirty="0">
                <a:solidFill>
                  <a:schemeClr val="tx1"/>
                </a:solidFill>
                <a:effectLst/>
              </a:rPr>
              <a:t>MVC este un </a:t>
            </a:r>
            <a:r>
              <a:rPr lang="en-US" sz="2400" dirty="0">
                <a:solidFill>
                  <a:schemeClr val="tx1"/>
                </a:solidFill>
                <a:effectLst/>
              </a:rPr>
              <a:t>pattern</a:t>
            </a:r>
            <a:r>
              <a:rPr lang="ro-RO" sz="2400" dirty="0">
                <a:solidFill>
                  <a:schemeClr val="tx1"/>
                </a:solidFill>
                <a:effectLst/>
              </a:rPr>
              <a:t> arhitectural care fundamentează interacțiunea aplicației cu utilizatorul ca fiind bazată pe trei </a:t>
            </a:r>
            <a:r>
              <a:rPr lang="ro-RO" sz="2400" dirty="0">
                <a:solidFill>
                  <a:schemeClr val="tx1"/>
                </a:solidFill>
              </a:rPr>
              <a:t>roluri distincte, "Model", "View" și “</a:t>
            </a: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ro-RO" sz="2400" dirty="0">
                <a:solidFill>
                  <a:schemeClr val="tx1"/>
                </a:solidFill>
              </a:rPr>
              <a:t>ontroler“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(Martin Fowler</a:t>
            </a:r>
            <a:r>
              <a:rPr lang="ro-RO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b="1" dirty="0">
                <a:solidFill>
                  <a:schemeClr val="tx1"/>
                </a:solidFill>
              </a:rPr>
              <a:t>Patterns of Enterprise Application Architecture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ro-RO" sz="2400" dirty="0">
                <a:solidFill>
                  <a:schemeClr val="tx1"/>
                </a:solidFill>
                <a:effectLst/>
              </a:rPr>
              <a:t>. 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65343"/>
            <a:ext cx="5143500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566"/>
          </a:xfrm>
        </p:spPr>
        <p:txBody>
          <a:bodyPr/>
          <a:lstStyle/>
          <a:p>
            <a:r>
              <a:rPr lang="ro-RO" dirty="0"/>
              <a:t>”Model”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109"/>
            <a:ext cx="8596668" cy="4356253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err="1"/>
              <a:t>Tehnologia</a:t>
            </a:r>
            <a:r>
              <a:rPr lang="en-US" sz="3200" dirty="0"/>
              <a:t> de </a:t>
            </a:r>
            <a:r>
              <a:rPr lang="en-US" sz="3200" dirty="0" err="1"/>
              <a:t>acces</a:t>
            </a:r>
            <a:r>
              <a:rPr lang="en-US" sz="3200" dirty="0"/>
              <a:t> la date in contextual </a:t>
            </a:r>
            <a:r>
              <a:rPr lang="en-US" sz="3200" dirty="0" err="1"/>
              <a:t>utilizarii</a:t>
            </a:r>
            <a:r>
              <a:rPr lang="en-US" sz="3200" dirty="0"/>
              <a:t> .NET Framework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b="1" dirty="0"/>
              <a:t>Entity Framework</a:t>
            </a:r>
          </a:p>
          <a:p>
            <a:r>
              <a:rPr lang="en-US" sz="3200" dirty="0"/>
              <a:t>Entity Framework introduce o paradigm</a:t>
            </a:r>
            <a:r>
              <a:rPr lang="ro-RO" sz="3200" dirty="0"/>
              <a:t>ă de dezvoltare numita ”Code First”.Code First, permite crearea de obiecte in model prin scrierea de simple clase.(Clase POCO de la ”</a:t>
            </a:r>
            <a:r>
              <a:rPr lang="en-US" sz="3200" b="1" dirty="0"/>
              <a:t>P</a:t>
            </a:r>
            <a:r>
              <a:rPr lang="ro-RO" sz="3200" dirty="0"/>
              <a:t>lain-</a:t>
            </a:r>
            <a:r>
              <a:rPr lang="en-US" sz="3200" b="1" dirty="0"/>
              <a:t>O</a:t>
            </a:r>
            <a:r>
              <a:rPr lang="ro-RO" sz="3200" dirty="0"/>
              <a:t>ld </a:t>
            </a:r>
            <a:r>
              <a:rPr lang="ro-RO" sz="3200" b="1" dirty="0"/>
              <a:t>C</a:t>
            </a:r>
            <a:r>
              <a:rPr lang="ro-RO" sz="3200" dirty="0"/>
              <a:t>LR </a:t>
            </a:r>
            <a:r>
              <a:rPr lang="en-US" sz="3200" b="1" dirty="0"/>
              <a:t>O</a:t>
            </a:r>
            <a:r>
              <a:rPr lang="ro-RO" sz="3200" dirty="0"/>
              <a:t>bjects”</a:t>
            </a:r>
          </a:p>
          <a:p>
            <a:r>
              <a:rPr lang="ro-RO" sz="3200" dirty="0"/>
              <a:t>O baz</a:t>
            </a:r>
            <a:r>
              <a:rPr lang="en-US" sz="3200" dirty="0"/>
              <a:t>ă</a:t>
            </a:r>
            <a:r>
              <a:rPr lang="ro-RO" sz="3200" dirty="0"/>
              <a:t> de date poate fi creată foarte ușor din clase, care permit, printr-o procedură rapidă dezvoltarea unui workflow.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9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r>
              <a:rPr lang="ro-RO" dirty="0"/>
              <a:t>”View”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8355"/>
            <a:ext cx="8596668" cy="4513008"/>
          </a:xfrm>
        </p:spPr>
        <p:txBody>
          <a:bodyPr/>
          <a:lstStyle/>
          <a:p>
            <a:r>
              <a:rPr lang="ro-RO" dirty="0"/>
              <a:t>Controlorul transmite datele către ”View” prin intermediul unui dicționar numit ViewData. Acesta conține rezultatele împachetate, care sunt convertite în output-ul HTML.</a:t>
            </a:r>
          </a:p>
          <a:p>
            <a:r>
              <a:rPr lang="ro-RO" dirty="0"/>
              <a:t>Ieșirea expusă de ”View”, este de obicei, HTML, însă poate fi JSON sau cod JavaScript.</a:t>
            </a:r>
          </a:p>
          <a:p>
            <a:r>
              <a:rPr lang="ro-RO" dirty="0"/>
              <a:t>”</a:t>
            </a:r>
            <a:r>
              <a:rPr lang="en-US" dirty="0"/>
              <a:t>View</a:t>
            </a:r>
            <a:r>
              <a:rPr lang="ro-RO" dirty="0"/>
              <a:t>” este un fisier </a:t>
            </a:r>
            <a:r>
              <a:rPr lang="en-US" dirty="0" err="1"/>
              <a:t>aspx</a:t>
            </a:r>
            <a:r>
              <a:rPr lang="en-US" dirty="0"/>
              <a:t> </a:t>
            </a:r>
            <a:r>
              <a:rPr lang="ro-RO" dirty="0"/>
              <a:t> care conține controale semnificative aplicațiilor </a:t>
            </a:r>
            <a:r>
              <a:rPr lang="en-US" dirty="0"/>
              <a:t>ASP.NET. </a:t>
            </a:r>
            <a:r>
              <a:rPr lang="ro-RO" dirty="0"/>
              <a:t>Un</a:t>
            </a:r>
            <a:r>
              <a:rPr lang="en-US" dirty="0"/>
              <a:t> </a:t>
            </a:r>
            <a:r>
              <a:rPr lang="ro-RO" dirty="0"/>
              <a:t>”</a:t>
            </a:r>
            <a:r>
              <a:rPr lang="en-US" dirty="0"/>
              <a:t>View</a:t>
            </a:r>
            <a:r>
              <a:rPr lang="ro-RO" dirty="0"/>
              <a:t>”</a:t>
            </a:r>
            <a:r>
              <a:rPr lang="en-US" dirty="0"/>
              <a:t> </a:t>
            </a:r>
            <a:r>
              <a:rPr lang="ro-RO" dirty="0"/>
              <a:t>poate fi partajat între mai multe</a:t>
            </a:r>
            <a:r>
              <a:rPr lang="en-US" dirty="0"/>
              <a:t> controller</a:t>
            </a:r>
            <a:r>
              <a:rPr lang="ro-RO" dirty="0"/>
              <a:t>-e</a:t>
            </a:r>
            <a:r>
              <a:rPr lang="en-US" dirty="0"/>
              <a:t> </a:t>
            </a:r>
            <a:r>
              <a:rPr lang="ro-RO" dirty="0"/>
              <a:t>și poate fi un tip puternic sau partial.</a:t>
            </a:r>
            <a:r>
              <a:rPr lang="en-US" dirty="0"/>
              <a:t> </a:t>
            </a:r>
            <a:r>
              <a:rPr lang="ro-RO" dirty="0"/>
              <a:t>Un View </a:t>
            </a:r>
            <a:r>
              <a:rPr lang="en-US" dirty="0"/>
              <a:t>par</a:t>
            </a:r>
            <a:r>
              <a:rPr lang="ro-RO" dirty="0"/>
              <a:t>ț</a:t>
            </a:r>
            <a:r>
              <a:rPr lang="en-US" dirty="0" err="1"/>
              <a:t>ial</a:t>
            </a:r>
            <a:r>
              <a:rPr lang="en-US" dirty="0"/>
              <a:t> </a:t>
            </a:r>
            <a:r>
              <a:rPr lang="ro-RO" dirty="0"/>
              <a:t>este analog controalellor din webform</a:t>
            </a:r>
            <a:r>
              <a:rPr lang="en-US" dirty="0"/>
              <a:t> </a:t>
            </a:r>
            <a:r>
              <a:rPr lang="ro-RO" dirty="0"/>
              <a:t>și este randat prin intermediul clasei</a:t>
            </a:r>
            <a:r>
              <a:rPr lang="en-US" dirty="0"/>
              <a:t> </a:t>
            </a:r>
            <a:r>
              <a:rPr lang="en-US" dirty="0" err="1"/>
              <a:t>ViewUserControl</a:t>
            </a:r>
            <a:r>
              <a:rPr lang="ro-RO" dirty="0"/>
              <a:t>.</a:t>
            </a:r>
          </a:p>
          <a:p>
            <a:r>
              <a:rPr lang="ro-RO" dirty="0"/>
              <a:t>Dacă un </a:t>
            </a:r>
            <a:r>
              <a:rPr lang="en-US" dirty="0"/>
              <a:t>View </a:t>
            </a:r>
            <a:r>
              <a:rPr lang="ro-RO" dirty="0"/>
              <a:t>nu este parțial ar putea fi un</a:t>
            </a:r>
            <a:r>
              <a:rPr lang="en-US" dirty="0"/>
              <a:t> master page. </a:t>
            </a:r>
            <a:r>
              <a:rPr lang="ro-RO" dirty="0"/>
              <a:t>Acest </a:t>
            </a:r>
            <a:r>
              <a:rPr lang="en-US" dirty="0" err="1"/>
              <a:t>masterpage</a:t>
            </a:r>
            <a:r>
              <a:rPr lang="en-US" dirty="0"/>
              <a:t> </a:t>
            </a:r>
            <a:r>
              <a:rPr lang="ro-RO" dirty="0"/>
              <a:t>este similar cu</a:t>
            </a:r>
            <a:r>
              <a:rPr lang="en-US" dirty="0"/>
              <a:t> </a:t>
            </a:r>
            <a:r>
              <a:rPr lang="en-US" dirty="0" err="1"/>
              <a:t>masterpage</a:t>
            </a:r>
            <a:r>
              <a:rPr lang="en-US" dirty="0"/>
              <a:t> </a:t>
            </a:r>
            <a:r>
              <a:rPr lang="ro-RO" dirty="0"/>
              <a:t>d</a:t>
            </a:r>
            <a:r>
              <a:rPr lang="en-US" dirty="0"/>
              <a:t>in </a:t>
            </a:r>
            <a:r>
              <a:rPr lang="en-US" dirty="0" err="1"/>
              <a:t>webforms</a:t>
            </a:r>
            <a:r>
              <a:rPr lang="en-US" dirty="0"/>
              <a:t>; </a:t>
            </a:r>
            <a:r>
              <a:rPr lang="ro-RO" dirty="0"/>
              <a:t>totuși</a:t>
            </a:r>
            <a:r>
              <a:rPr lang="en-US" dirty="0"/>
              <a:t>,</a:t>
            </a:r>
            <a:r>
              <a:rPr lang="ro-RO" dirty="0"/>
              <a:t>este localizat în directorul</a:t>
            </a:r>
            <a:r>
              <a:rPr lang="en-US" dirty="0"/>
              <a:t> </a:t>
            </a:r>
            <a:r>
              <a:rPr lang="en-US" dirty="0" err="1"/>
              <a:t>ViewShared</a:t>
            </a:r>
            <a:r>
              <a:rPr lang="en-US" dirty="0"/>
              <a:t>. </a:t>
            </a:r>
            <a:r>
              <a:rPr lang="ro-RO" dirty="0"/>
              <a:t>Un tip puternic </a:t>
            </a:r>
            <a:r>
              <a:rPr lang="en-US" dirty="0"/>
              <a:t>View </a:t>
            </a:r>
            <a:r>
              <a:rPr lang="ro-RO" dirty="0"/>
              <a:t>este izolat de</a:t>
            </a:r>
            <a:r>
              <a:rPr lang="en-US" dirty="0"/>
              <a:t> Controller </a:t>
            </a:r>
            <a:r>
              <a:rPr lang="ro-RO" dirty="0"/>
              <a:t>si datele pot fi</a:t>
            </a:r>
            <a:r>
              <a:rPr lang="en-US" dirty="0"/>
              <a:t> </a:t>
            </a:r>
            <a:r>
              <a:rPr lang="ro-RO" dirty="0"/>
              <a:t>transmise in două moduri distincte</a:t>
            </a:r>
            <a:r>
              <a:rPr lang="en-US" dirty="0"/>
              <a:t> </a:t>
            </a:r>
            <a:r>
              <a:rPr lang="ro-RO" dirty="0"/>
              <a:t>fie prin dicționarul </a:t>
            </a:r>
            <a:r>
              <a:rPr lang="en-US" dirty="0" err="1"/>
              <a:t>ViewData</a:t>
            </a:r>
            <a:r>
              <a:rPr lang="en-US" dirty="0"/>
              <a:t> </a:t>
            </a:r>
            <a:r>
              <a:rPr lang="ro-RO" dirty="0"/>
              <a:t>fie prin-un</a:t>
            </a:r>
            <a:r>
              <a:rPr lang="en-US" dirty="0"/>
              <a:t> </a:t>
            </a:r>
            <a:r>
              <a:rPr lang="ro-RO" dirty="0"/>
              <a:t>”</a:t>
            </a:r>
            <a:r>
              <a:rPr lang="en-US" dirty="0"/>
              <a:t>object model</a:t>
            </a:r>
            <a:r>
              <a:rPr lang="ro-RO" dirty="0"/>
              <a:t>”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9729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623"/>
          </a:xfrm>
        </p:spPr>
        <p:txBody>
          <a:bodyPr/>
          <a:lstStyle/>
          <a:p>
            <a:r>
              <a:rPr lang="ro-RO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3223"/>
            <a:ext cx="8923866" cy="4748139"/>
          </a:xfrm>
        </p:spPr>
        <p:txBody>
          <a:bodyPr>
            <a:normAutofit/>
          </a:bodyPr>
          <a:lstStyle/>
          <a:p>
            <a:pPr algn="just"/>
            <a:r>
              <a:rPr lang="ro-RO" sz="2400" dirty="0"/>
              <a:t>Controller-ul implementează managementul evenimentelor</a:t>
            </a:r>
          </a:p>
          <a:p>
            <a:pPr algn="just"/>
            <a:r>
              <a:rPr lang="ro-RO" sz="2400" dirty="0"/>
              <a:t>Evenimentele pot fi preluate fie din interacțiunea aplicației cu utilizatorul fie prin procesele de sistem</a:t>
            </a:r>
          </a:p>
          <a:p>
            <a:pPr algn="just"/>
            <a:r>
              <a:rPr lang="ro-RO" sz="2400" dirty="0"/>
              <a:t>Furnizează legătura dintre View(interfața cu utilizatorul) și logica de business a aplicației(model). </a:t>
            </a:r>
          </a:p>
          <a:p>
            <a:pPr algn="just"/>
            <a:r>
              <a:rPr lang="ro-RO" sz="2400" dirty="0"/>
              <a:t>Controller-ul utilizează metodele modelului pentru a primi informații despre obiectele aplicației pentru a schimba status-ul obiectului și a informa View-ul despre această schimbare. Într-un sens controller-ul permite utilizatorului să faca modificări și să vadă rezultatele.</a:t>
            </a:r>
          </a:p>
          <a:p>
            <a:pPr marL="0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50126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643" y="178525"/>
            <a:ext cx="8596668" cy="547616"/>
          </a:xfrm>
        </p:spPr>
        <p:txBody>
          <a:bodyPr>
            <a:normAutofit fontScale="90000"/>
          </a:bodyPr>
          <a:lstStyle/>
          <a:p>
            <a:r>
              <a:rPr lang="ro-RO" dirty="0"/>
              <a:t>Pe scurt...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666206"/>
            <a:ext cx="9980023" cy="5264332"/>
          </a:xfrm>
        </p:spPr>
        <p:txBody>
          <a:bodyPr>
            <a:noAutofit/>
          </a:bodyPr>
          <a:lstStyle/>
          <a:p>
            <a:r>
              <a:rPr lang="ro-RO" sz="2400" dirty="0"/>
              <a:t>Rolurile pot fi rezumate astfel:</a:t>
            </a:r>
            <a:br>
              <a:rPr lang="ro-RO" sz="2400" dirty="0"/>
            </a:br>
            <a:r>
              <a:rPr lang="ro-RO" sz="2400" dirty="0"/>
              <a:t>	1. "View" este componenta de prezentare a arhitecturii MVC. 	</a:t>
            </a:r>
            <a:br>
              <a:rPr lang="ro-RO" sz="2400" dirty="0"/>
            </a:br>
            <a:r>
              <a:rPr lang="ro-RO" sz="2400" dirty="0"/>
              <a:t>  2. "Modelul" este componenta care răspunde de managementul datelor și le direcționează(gestionează mai multe surse de date) către "View” dar și de logica de business.</a:t>
            </a:r>
            <a:br>
              <a:rPr lang="ro-RO" sz="2400" dirty="0"/>
            </a:br>
            <a:r>
              <a:rPr lang="ro-RO" sz="2400" dirty="0"/>
              <a:t>	3. „Controller" realizează managementul evenimentelor și </a:t>
            </a:r>
            <a:r>
              <a:rPr lang="en-US" sz="2400" dirty="0" err="1"/>
              <a:t>extrage</a:t>
            </a:r>
            <a:r>
              <a:rPr lang="ro-RO" sz="2400" dirty="0"/>
              <a:t> "Modelul„</a:t>
            </a:r>
            <a:r>
              <a:rPr lang="en-US" sz="2400" dirty="0"/>
              <a:t> de date</a:t>
            </a:r>
            <a:r>
              <a:rPr lang="ro-RO" sz="2400" dirty="0"/>
              <a:t> corespunzător </a:t>
            </a:r>
            <a:r>
              <a:rPr lang="en-US" sz="2400" dirty="0" err="1"/>
              <a:t>specificind</a:t>
            </a:r>
            <a:r>
              <a:rPr lang="en-US" sz="2400" dirty="0"/>
              <a:t> template-</a:t>
            </a:r>
            <a:r>
              <a:rPr lang="en-US" sz="2400" dirty="0" err="1"/>
              <a:t>ul</a:t>
            </a:r>
            <a:r>
              <a:rPr lang="en-US" sz="2400" dirty="0"/>
              <a:t> </a:t>
            </a:r>
            <a:r>
              <a:rPr lang="ro-RO" sz="2400" dirty="0"/>
              <a:t>"Vi</a:t>
            </a:r>
            <a:r>
              <a:rPr lang="en-US" sz="2400" dirty="0" err="1"/>
              <a:t>ew</a:t>
            </a:r>
            <a:r>
              <a:rPr lang="ro-RO" sz="2400" dirty="0"/>
              <a:t>“</a:t>
            </a:r>
            <a:r>
              <a:rPr lang="en-US" sz="2400" dirty="0"/>
              <a:t> care se </a:t>
            </a:r>
            <a:r>
              <a:rPr lang="en-US" sz="2400" dirty="0" err="1"/>
              <a:t>asociaza</a:t>
            </a:r>
            <a:r>
              <a:rPr lang="en-US" sz="2400" dirty="0"/>
              <a:t> </a:t>
            </a:r>
            <a:r>
              <a:rPr lang="en-US" sz="2400" dirty="0" err="1"/>
              <a:t>solicitarii</a:t>
            </a:r>
            <a:r>
              <a:rPr lang="en-US" sz="2400" dirty="0"/>
              <a:t> </a:t>
            </a:r>
            <a:r>
              <a:rPr lang="en-US" sz="2400" dirty="0" err="1"/>
              <a:t>intorcind</a:t>
            </a:r>
            <a:r>
              <a:rPr lang="en-US" sz="2400" dirty="0"/>
              <a:t> </a:t>
            </a:r>
            <a:r>
              <a:rPr lang="en-US" sz="2400" dirty="0" err="1"/>
              <a:t>rezultatul</a:t>
            </a:r>
            <a:r>
              <a:rPr lang="ro-RO" sz="2400" dirty="0"/>
              <a:t>. Un controller acceptă cererile și pregătește datele pentru răspuns</a:t>
            </a:r>
          </a:p>
          <a:p>
            <a:r>
              <a:rPr lang="ro-RO" sz="2400" dirty="0"/>
              <a:t>MVC realizează separarea dintre prezentare și celelalte aspecte ale aplicației</a:t>
            </a:r>
            <a:r>
              <a:rPr lang="en-US" sz="2400" dirty="0"/>
              <a:t>:</a:t>
            </a:r>
          </a:p>
          <a:p>
            <a:pPr lvl="1"/>
            <a:r>
              <a:rPr lang="ro-RO" sz="2000" dirty="0"/>
              <a:t>S</a:t>
            </a:r>
            <a:r>
              <a:rPr lang="en-US" sz="2000" dirty="0" err="1"/>
              <a:t>epararea</a:t>
            </a:r>
            <a:r>
              <a:rPr lang="en-US" sz="2000" dirty="0"/>
              <a:t> </a:t>
            </a:r>
            <a:r>
              <a:rPr lang="ro-RO" sz="2000" dirty="0"/>
              <a:t>”View”(”Presentation Logic”)</a:t>
            </a:r>
            <a:r>
              <a:rPr lang="en-US" sz="2000" dirty="0"/>
              <a:t> </a:t>
            </a:r>
            <a:r>
              <a:rPr lang="ro-RO" sz="2000" dirty="0"/>
              <a:t>de</a:t>
            </a:r>
            <a:r>
              <a:rPr lang="en-US" sz="2000" dirty="0"/>
              <a:t> </a:t>
            </a:r>
            <a:r>
              <a:rPr lang="ro-RO" sz="2000" dirty="0"/>
              <a:t>”M</a:t>
            </a:r>
            <a:r>
              <a:rPr lang="en-US" sz="2000" dirty="0" err="1"/>
              <a:t>odel</a:t>
            </a:r>
            <a:r>
              <a:rPr lang="ro-RO" sz="2000" dirty="0"/>
              <a:t>”(”Domain Logic”)</a:t>
            </a:r>
            <a:r>
              <a:rPr lang="en-US" sz="2000" dirty="0"/>
              <a:t> </a:t>
            </a:r>
            <a:r>
              <a:rPr lang="ro-RO" sz="2000" dirty="0"/>
              <a:t>reprezintă</a:t>
            </a:r>
            <a:r>
              <a:rPr lang="en-US" sz="2000" dirty="0"/>
              <a:t> </a:t>
            </a:r>
            <a:r>
              <a:rPr lang="en-US" sz="2000" dirty="0" err="1"/>
              <a:t>unul</a:t>
            </a:r>
            <a:r>
              <a:rPr lang="en-US" sz="2000" dirty="0"/>
              <a:t>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importante</a:t>
            </a:r>
            <a:r>
              <a:rPr lang="en-US" sz="2000" dirty="0"/>
              <a:t> </a:t>
            </a:r>
            <a:r>
              <a:rPr lang="en-US" sz="2000" dirty="0" err="1"/>
              <a:t>principii</a:t>
            </a:r>
            <a:r>
              <a:rPr lang="en-US" sz="2000" dirty="0"/>
              <a:t> de </a:t>
            </a:r>
            <a:r>
              <a:rPr lang="en-US" sz="2000" dirty="0" err="1"/>
              <a:t>proiectare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software</a:t>
            </a:r>
            <a:r>
              <a:rPr lang="ro-RO" sz="2000" dirty="0"/>
              <a:t>.</a:t>
            </a:r>
            <a:r>
              <a:rPr lang="en-US" sz="2000" dirty="0"/>
              <a:t> </a:t>
            </a:r>
          </a:p>
          <a:p>
            <a:pPr lvl="1"/>
            <a:r>
              <a:rPr lang="ro-RO" sz="2000" dirty="0"/>
              <a:t>S</a:t>
            </a:r>
            <a:r>
              <a:rPr lang="en-US" sz="2000" dirty="0" err="1"/>
              <a:t>epararea</a:t>
            </a:r>
            <a:r>
              <a:rPr lang="en-US" sz="2000" dirty="0"/>
              <a:t> </a:t>
            </a:r>
            <a:r>
              <a:rPr lang="ro-RO" sz="2000" dirty="0"/>
              <a:t>”View”</a:t>
            </a:r>
            <a:r>
              <a:rPr lang="en-US" sz="2000" dirty="0"/>
              <a:t> </a:t>
            </a:r>
            <a:r>
              <a:rPr lang="ro-RO" sz="2000" dirty="0"/>
              <a:t>de</a:t>
            </a:r>
            <a:r>
              <a:rPr lang="en-US" sz="2000" dirty="0"/>
              <a:t> </a:t>
            </a:r>
            <a:r>
              <a:rPr lang="ro-RO" sz="2000" dirty="0"/>
              <a:t>”Controller”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puțin</a:t>
            </a:r>
            <a:r>
              <a:rPr lang="en-US" sz="2000" dirty="0"/>
              <a:t> </a:t>
            </a:r>
            <a:r>
              <a:rPr lang="en-US" sz="2000" dirty="0" err="1"/>
              <a:t>importantă</a:t>
            </a:r>
            <a:r>
              <a:rPr lang="en-US" sz="2000" dirty="0"/>
              <a:t>, </a:t>
            </a:r>
            <a:r>
              <a:rPr lang="en-US" sz="2000" dirty="0" err="1"/>
              <a:t>așadar</a:t>
            </a:r>
            <a:r>
              <a:rPr lang="en-US" sz="2000" dirty="0"/>
              <a:t> </a:t>
            </a:r>
            <a:r>
              <a:rPr lang="ro-RO" sz="2000" dirty="0"/>
              <a:t>este </a:t>
            </a:r>
            <a:r>
              <a:rPr lang="en-US" sz="2000" dirty="0" err="1"/>
              <a:t>recomanda</a:t>
            </a:r>
            <a:r>
              <a:rPr lang="ro-RO" sz="2000" dirty="0"/>
              <a:t>t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ro-RO" sz="2000" dirty="0"/>
              <a:t>fie operată când</a:t>
            </a:r>
            <a:r>
              <a:rPr lang="en-US" sz="2000" dirty="0"/>
              <a:t> </a:t>
            </a:r>
            <a:r>
              <a:rPr lang="ro-RO" sz="2000" dirty="0"/>
              <a:t>demersul arhitectural o cere</a:t>
            </a:r>
            <a:r>
              <a:rPr lang="en-US" sz="2000" dirty="0"/>
              <a:t>. 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288502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ro-RO">
                <a:solidFill>
                  <a:schemeClr val="tx1">
                    <a:lumMod val="85000"/>
                    <a:lumOff val="15000"/>
                  </a:schemeClr>
                </a:solidFill>
              </a:rPr>
              <a:t>Abstractizarea Bazei de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4021" y="295834"/>
            <a:ext cx="6291292" cy="6485965"/>
          </a:xfrm>
        </p:spPr>
        <p:txBody>
          <a:bodyPr anchor="ctr">
            <a:normAutofit fontScale="92500" lnSpcReduction="10000"/>
          </a:bodyPr>
          <a:lstStyle/>
          <a:p>
            <a:r>
              <a:rPr lang="ro-RO" sz="2400" dirty="0">
                <a:solidFill>
                  <a:srgbClr val="FFFFFF"/>
                </a:solidFill>
              </a:rPr>
              <a:t>Într-o paradigmă OOP aplicațiile sunt construite prin utilizarea de obiecte, care reflectă realitatea business-ului integrând date în comportamentul modelat.</a:t>
            </a:r>
          </a:p>
          <a:p>
            <a:r>
              <a:rPr lang="ro-RO" sz="2400" dirty="0">
                <a:solidFill>
                  <a:srgbClr val="FFFFFF"/>
                </a:solidFill>
              </a:rPr>
              <a:t>Modelul relațional</a:t>
            </a:r>
            <a:r>
              <a:rPr lang="en-US" sz="2400" dirty="0">
                <a:solidFill>
                  <a:srgbClr val="FFFFFF"/>
                </a:solidFill>
              </a:rPr>
              <a:t>,</a:t>
            </a:r>
            <a:r>
              <a:rPr lang="ro-RO" sz="2400" dirty="0">
                <a:solidFill>
                  <a:srgbClr val="FFFFFF"/>
                </a:solidFill>
              </a:rPr>
              <a:t> utilizat pentru stocarea datelor, utilizează tabele  și limbaje pentru manipularea datelor</a:t>
            </a:r>
          </a:p>
          <a:p>
            <a:r>
              <a:rPr lang="ro-RO" sz="2400" dirty="0">
                <a:solidFill>
                  <a:srgbClr val="FFFFFF"/>
                </a:solidFill>
              </a:rPr>
              <a:t>Diferite SGBD-uri includ facilități OOP dar nu sunt pe deplin compatibile (object-relational impedance mismatch)</a:t>
            </a:r>
          </a:p>
          <a:p>
            <a:r>
              <a:rPr lang="ro-RO" sz="2400" dirty="0">
                <a:solidFill>
                  <a:srgbClr val="FFFFFF"/>
                </a:solidFill>
              </a:rPr>
              <a:t>Programarea orientată pe obiecte se bazează pe concepte de programare confirmate de practică, în timp ce modelele relaționale urmează principiile matematice ale modelului relațional.</a:t>
            </a:r>
          </a:p>
          <a:p>
            <a:r>
              <a:rPr lang="ro-RO" sz="2400" dirty="0">
                <a:solidFill>
                  <a:srgbClr val="FFFFFF"/>
                </a:solidFill>
              </a:rPr>
              <a:t>Sistemele de mapare relație-obiect au fost dezvoltate tocmai pentru a rezolva aceasta problemă</a:t>
            </a:r>
          </a:p>
          <a:p>
            <a:endParaRPr lang="ro-R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82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6872" y="585196"/>
            <a:ext cx="6327210" cy="454709"/>
          </a:xfrm>
        </p:spPr>
        <p:txBody>
          <a:bodyPr anchor="ctr">
            <a:noAutofit/>
          </a:bodyPr>
          <a:lstStyle/>
          <a:p>
            <a:r>
              <a:rPr lang="ro-RO" sz="3200" dirty="0">
                <a:solidFill>
                  <a:schemeClr val="tx1"/>
                </a:solidFill>
              </a:rPr>
              <a:t>ORM(Object-Relational Mapping</a:t>
            </a:r>
            <a:r>
              <a:rPr lang="ro-RO" sz="4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257800" cy="6539754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o-RO" sz="2200" dirty="0">
                <a:solidFill>
                  <a:schemeClr val="tx1"/>
                </a:solidFill>
              </a:rPr>
              <a:t>Un sistem ORM reprezintă o modalitate de </a:t>
            </a:r>
            <a:r>
              <a:rPr lang="en-US" sz="2200" dirty="0">
                <a:solidFill>
                  <a:schemeClr val="tx1"/>
                </a:solidFill>
              </a:rPr>
              <a:t>a </a:t>
            </a:r>
            <a:r>
              <a:rPr lang="ro-RO" sz="2200" dirty="0">
                <a:solidFill>
                  <a:schemeClr val="tx1"/>
                </a:solidFill>
              </a:rPr>
              <a:t>corela datel</a:t>
            </a:r>
            <a:r>
              <a:rPr lang="en-US" sz="2200" dirty="0">
                <a:solidFill>
                  <a:schemeClr val="tx1"/>
                </a:solidFill>
              </a:rPr>
              <a:t>e</a:t>
            </a:r>
            <a:r>
              <a:rPr lang="ro-RO" sz="2200" dirty="0">
                <a:solidFill>
                  <a:schemeClr val="tx1"/>
                </a:solidFill>
              </a:rPr>
              <a:t> dintr-o bază de date relațională cu clasele unui limbaj de programare, făcând posibil lucrul cu obiecte, din OOP, în contextul pentru a realiza managementuldatelordin SGBD.</a:t>
            </a:r>
          </a:p>
          <a:p>
            <a:pPr>
              <a:lnSpc>
                <a:spcPct val="90000"/>
              </a:lnSpc>
            </a:pPr>
            <a:r>
              <a:rPr lang="ro-RO" sz="2200" dirty="0">
                <a:solidFill>
                  <a:schemeClr val="tx1"/>
                </a:solidFill>
              </a:rPr>
              <a:t>O platformă MVC trebuie să ofere dezvoltatorilor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ro-RO" sz="2200" dirty="0">
                <a:solidFill>
                  <a:schemeClr val="tx1"/>
                </a:solidFill>
              </a:rPr>
              <a:t>o modalitate de a interacționa cu un sistem de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ro-RO" sz="2200" dirty="0">
                <a:solidFill>
                  <a:schemeClr val="tx1"/>
                </a:solidFill>
              </a:rPr>
              <a:t>gestionare a bazelor de date pentru stocare și preluarea datelor. </a:t>
            </a:r>
            <a:r>
              <a:rPr lang="en-US" sz="2200" dirty="0">
                <a:solidFill>
                  <a:schemeClr val="tx1"/>
                </a:solidFill>
              </a:rPr>
              <a:t>U</a:t>
            </a:r>
            <a:r>
              <a:rPr lang="ro-RO" sz="2200" dirty="0">
                <a:solidFill>
                  <a:schemeClr val="tx1"/>
                </a:solidFill>
              </a:rPr>
              <a:t>n sistem ORM </a:t>
            </a:r>
            <a:r>
              <a:rPr lang="en-US" sz="2200" dirty="0" err="1">
                <a:solidFill>
                  <a:schemeClr val="tx1"/>
                </a:solidFill>
              </a:rPr>
              <a:t>este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ro-RO" sz="2200" dirty="0">
                <a:solidFill>
                  <a:schemeClr val="tx1"/>
                </a:solidFill>
              </a:rPr>
              <a:t>integrat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și</a:t>
            </a:r>
            <a:r>
              <a:rPr lang="ro-RO" sz="2200" dirty="0">
                <a:solidFill>
                  <a:schemeClr val="tx1"/>
                </a:solidFill>
              </a:rPr>
              <a:t> face parte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ro-RO" sz="2200" dirty="0">
                <a:solidFill>
                  <a:schemeClr val="tx1"/>
                </a:solidFill>
              </a:rPr>
              <a:t>din această categorie</a:t>
            </a:r>
            <a:r>
              <a:rPr lang="en-US" sz="2200" dirty="0">
                <a:solidFill>
                  <a:schemeClr val="tx1"/>
                </a:solidFill>
              </a:rPr>
              <a:t> de </a:t>
            </a:r>
            <a:r>
              <a:rPr lang="en-US" sz="2200" dirty="0" err="1">
                <a:solidFill>
                  <a:schemeClr val="tx1"/>
                </a:solidFill>
              </a:rPr>
              <a:t>instrumente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ro-RO" sz="22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ro-RO" sz="2200" dirty="0">
                <a:solidFill>
                  <a:schemeClr val="tx1"/>
                </a:solidFill>
              </a:rPr>
              <a:t>Deoarece în arhitectura MVC </a:t>
            </a:r>
            <a:r>
              <a:rPr lang="ro-RO" sz="2200" b="1" dirty="0">
                <a:solidFill>
                  <a:schemeClr val="tx1"/>
                </a:solidFill>
              </a:rPr>
              <a:t>Modelul</a:t>
            </a:r>
            <a:r>
              <a:rPr lang="ro-RO" sz="2200" dirty="0">
                <a:solidFill>
                  <a:schemeClr val="tx1"/>
                </a:solidFill>
              </a:rPr>
              <a:t> este nivelul care interacționează cu datele, sistemul ORM se integrează acestuia. Practic, fiecare model este conectat la sistemele ORM și utilizează sistemul pentru a interacționa cu datele.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o-RO" sz="1600" b="1" dirty="0">
                <a:solidFill>
                  <a:schemeClr val="tx1"/>
                </a:solidFill>
              </a:rPr>
              <a:t>Nota:Dezvoltatorii pot accesa resursele sistemului ORM fără a fi nevoie să utilizeze un model. </a:t>
            </a:r>
          </a:p>
          <a:p>
            <a:pPr>
              <a:lnSpc>
                <a:spcPct val="90000"/>
              </a:lnSpc>
            </a:pPr>
            <a:endParaRPr lang="ro-RO" sz="1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582" y="1456702"/>
            <a:ext cx="4072368" cy="49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99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588"/>
          </a:xfrm>
        </p:spPr>
        <p:txBody>
          <a:bodyPr/>
          <a:lstStyle/>
          <a:p>
            <a:r>
              <a:rPr lang="en-GB" dirty="0" err="1"/>
              <a:t>Routarea</a:t>
            </a:r>
            <a:r>
              <a:rPr lang="en-GB" dirty="0"/>
              <a:t> in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423851"/>
            <a:ext cx="9597934" cy="4753112"/>
          </a:xfrm>
        </p:spPr>
        <p:txBody>
          <a:bodyPr/>
          <a:lstStyle/>
          <a:p>
            <a:r>
              <a:rPr lang="en-GB" sz="2400" dirty="0" err="1"/>
              <a:t>Utilizează</a:t>
            </a:r>
            <a:r>
              <a:rPr lang="en-GB" sz="2400" dirty="0"/>
              <a:t> un </a:t>
            </a:r>
            <a:r>
              <a:rPr lang="en-GB" sz="2400" dirty="0" err="1"/>
              <a:t>un</a:t>
            </a:r>
            <a:r>
              <a:rPr lang="en-GB" sz="2400" dirty="0"/>
              <a:t> middleware de </a:t>
            </a:r>
            <a:r>
              <a:rPr lang="en-GB" sz="2400" dirty="0" err="1"/>
              <a:t>routare</a:t>
            </a:r>
            <a:r>
              <a:rPr lang="en-GB" sz="2400" dirty="0"/>
              <a:t> </a:t>
            </a:r>
            <a:r>
              <a:rPr lang="en-GB" sz="2400" dirty="0" err="1"/>
              <a:t>prin</a:t>
            </a:r>
            <a:r>
              <a:rPr lang="en-GB" sz="2400" dirty="0"/>
              <a:t> care se </a:t>
            </a:r>
            <a:r>
              <a:rPr lang="en-GB" sz="2400" dirty="0" err="1"/>
              <a:t>mapează</a:t>
            </a:r>
            <a:r>
              <a:rPr lang="en-GB" sz="2400" dirty="0"/>
              <a:t> URL-urile </a:t>
            </a:r>
            <a:r>
              <a:rPr lang="en-GB" sz="2400" dirty="0" err="1"/>
              <a:t>asocoate</a:t>
            </a:r>
            <a:r>
              <a:rPr lang="en-GB" sz="2400" dirty="0"/>
              <a:t> </a:t>
            </a:r>
            <a:r>
              <a:rPr lang="en-GB" sz="2400" dirty="0" err="1"/>
              <a:t>cererilor</a:t>
            </a:r>
            <a:r>
              <a:rPr lang="en-GB" sz="2400" dirty="0"/>
              <a:t> de </a:t>
            </a:r>
            <a:r>
              <a:rPr lang="en-GB" sz="2400" dirty="0" err="1"/>
              <a:t>procesare</a:t>
            </a:r>
            <a:r>
              <a:rPr lang="en-GB" sz="2400" dirty="0"/>
              <a:t> pe </a:t>
            </a:r>
            <a:r>
              <a:rPr lang="en-GB" sz="2400" dirty="0" err="1"/>
              <a:t>acțiuni</a:t>
            </a:r>
            <a:r>
              <a:rPr lang="en-GB" sz="2400"/>
              <a:t>..</a:t>
            </a:r>
            <a:endParaRPr lang="en-GB" sz="2400" dirty="0"/>
          </a:p>
          <a:p>
            <a:pPr algn="just"/>
            <a:r>
              <a:rPr lang="en-GB" sz="2400" dirty="0" err="1"/>
              <a:t>Exemplu</a:t>
            </a:r>
            <a:r>
              <a:rPr lang="en-GB" sz="2400" dirty="0"/>
              <a:t>: </a:t>
            </a:r>
            <a:r>
              <a:rPr lang="en-GB" sz="2400" dirty="0" err="1"/>
              <a:t>Dorim</a:t>
            </a:r>
            <a:r>
              <a:rPr lang="en-GB" sz="2400" dirty="0"/>
              <a:t> ca </a:t>
            </a:r>
            <a:r>
              <a:rPr lang="en-GB" sz="2400" dirty="0" err="1"/>
              <a:t>orice</a:t>
            </a:r>
            <a:r>
              <a:rPr lang="en-GB" sz="2400" dirty="0"/>
              <a:t> </a:t>
            </a:r>
            <a:r>
              <a:rPr lang="en-GB" sz="2400" dirty="0" err="1"/>
              <a:t>utilizare</a:t>
            </a:r>
            <a:r>
              <a:rPr lang="en-GB" sz="2400" dirty="0"/>
              <a:t> a URL-</a:t>
            </a:r>
            <a:r>
              <a:rPr lang="en-GB" sz="2400" dirty="0" err="1"/>
              <a:t>ului</a:t>
            </a:r>
            <a:r>
              <a:rPr lang="ro-RO" sz="2400" dirty="0"/>
              <a:t>:</a:t>
            </a:r>
          </a:p>
          <a:p>
            <a:pPr marL="0" indent="0" algn="just">
              <a:buNone/>
            </a:pPr>
            <a:r>
              <a:rPr lang="ro-RO" sz="2400" dirty="0"/>
              <a:t>				</a:t>
            </a:r>
            <a:r>
              <a:rPr lang="en-GB" sz="2400" dirty="0"/>
              <a:t> </a:t>
            </a:r>
            <a:r>
              <a:rPr lang="en-GB" sz="2400" b="1" dirty="0"/>
              <a:t>http://localhost/</a:t>
            </a:r>
            <a:r>
              <a:rPr lang="ro-RO" sz="2400" b="1" dirty="0"/>
              <a:t>Controler</a:t>
            </a:r>
            <a:r>
              <a:rPr lang="en-GB" sz="2400" b="1" dirty="0"/>
              <a:t>/</a:t>
            </a:r>
            <a:r>
              <a:rPr lang="ro-RO" sz="2400" b="1" dirty="0"/>
              <a:t>Actiune</a:t>
            </a:r>
            <a:endParaRPr lang="en-GB" sz="2400" b="1" dirty="0"/>
          </a:p>
          <a:p>
            <a:pPr marL="0" indent="0">
              <a:buNone/>
            </a:pPr>
            <a:r>
              <a:rPr lang="en-US" sz="2400" dirty="0" err="1"/>
              <a:t>sa</a:t>
            </a:r>
            <a:r>
              <a:rPr lang="en-US" sz="2400" dirty="0"/>
              <a:t> fie </a:t>
            </a:r>
            <a:r>
              <a:rPr lang="en-US" sz="2400" dirty="0" err="1"/>
              <a:t>direc</a:t>
            </a:r>
            <a:r>
              <a:rPr lang="ro-RO" sz="2400" dirty="0"/>
              <a:t>țin</a:t>
            </a:r>
            <a:r>
              <a:rPr lang="en-US" sz="2400" dirty="0"/>
              <a:t>at</a:t>
            </a:r>
            <a:r>
              <a:rPr lang="ro-RO" sz="2400" dirty="0"/>
              <a:t>ă</a:t>
            </a:r>
            <a:r>
              <a:rPr lang="en-US" sz="2400" dirty="0"/>
              <a:t> c</a:t>
            </a:r>
            <a:r>
              <a:rPr lang="ro-RO" sz="2400" dirty="0"/>
              <a:t>ă</a:t>
            </a:r>
            <a:r>
              <a:rPr lang="en-US" sz="2400" dirty="0" err="1"/>
              <a:t>tre</a:t>
            </a:r>
            <a:r>
              <a:rPr lang="en-US" sz="2400" dirty="0"/>
              <a:t> </a:t>
            </a:r>
            <a:r>
              <a:rPr lang="en-US" sz="2400" b="1" dirty="0" err="1"/>
              <a:t>Controllerul</a:t>
            </a:r>
            <a:r>
              <a:rPr lang="en-US" sz="2400" dirty="0"/>
              <a:t> </a:t>
            </a:r>
            <a:r>
              <a:rPr lang="ro-RO" sz="2400" dirty="0"/>
              <a:t>”Controler”</a:t>
            </a:r>
            <a:r>
              <a:rPr lang="en-US" sz="2400" dirty="0"/>
              <a:t> </a:t>
            </a:r>
            <a:r>
              <a:rPr lang="ro-RO" sz="2400" dirty="0"/>
              <a:t>ș</a:t>
            </a:r>
            <a:r>
              <a:rPr lang="en-US" sz="2400" dirty="0" err="1"/>
              <a:t>i</a:t>
            </a:r>
            <a:r>
              <a:rPr lang="en-US" sz="2400" dirty="0"/>
              <a:t> s</a:t>
            </a:r>
            <a:r>
              <a:rPr lang="ro-RO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invoce</a:t>
            </a:r>
            <a:r>
              <a:rPr lang="en-US" sz="2400" dirty="0"/>
              <a:t> </a:t>
            </a:r>
            <a:r>
              <a:rPr lang="en-US" sz="2400" dirty="0" err="1"/>
              <a:t>actiunea</a:t>
            </a:r>
            <a:r>
              <a:rPr lang="en-US" sz="2400" dirty="0"/>
              <a:t> “</a:t>
            </a:r>
            <a:r>
              <a:rPr lang="ro-RO" sz="2400" dirty="0"/>
              <a:t>Actiune</a:t>
            </a:r>
            <a:r>
              <a:rPr lang="en-US" sz="2400" dirty="0"/>
              <a:t>”.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lucru</a:t>
            </a:r>
            <a:r>
              <a:rPr lang="en-US" sz="2400" dirty="0"/>
              <a:t> se </a:t>
            </a:r>
            <a:r>
              <a:rPr lang="en-US" sz="2400" dirty="0" err="1"/>
              <a:t>defineste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ad</a:t>
            </a:r>
            <a:r>
              <a:rPr lang="ro-RO" sz="2400" dirty="0"/>
              <a:t>ă</a:t>
            </a:r>
            <a:r>
              <a:rPr lang="en-US" sz="2400" dirty="0" err="1"/>
              <a:t>ugarea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/>
              <a:t>n </a:t>
            </a:r>
            <a:r>
              <a:rPr lang="en-US" sz="2400" dirty="0" err="1"/>
              <a:t>colec</a:t>
            </a:r>
            <a:r>
              <a:rPr lang="ro-RO" sz="2400" dirty="0"/>
              <a:t>ț</a:t>
            </a:r>
            <a:r>
              <a:rPr lang="en-US" sz="2400" dirty="0" err="1"/>
              <a:t>ia</a:t>
            </a:r>
            <a:r>
              <a:rPr lang="en-US" sz="2400" dirty="0"/>
              <a:t> de route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utilizarea</a:t>
            </a:r>
            <a:r>
              <a:rPr lang="en-US" sz="2400" dirty="0"/>
              <a:t> </a:t>
            </a:r>
            <a:r>
              <a:rPr lang="en-US" sz="2400" dirty="0" err="1"/>
              <a:t>functiei</a:t>
            </a:r>
            <a:r>
              <a:rPr lang="en-US" sz="2400" dirty="0"/>
              <a:t> “</a:t>
            </a:r>
            <a:r>
              <a:rPr lang="en-US" sz="2400" dirty="0" err="1"/>
              <a:t>maproute</a:t>
            </a:r>
            <a:r>
              <a:rPr lang="en-US" sz="2400" dirty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2973479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Routarea</a:t>
            </a:r>
            <a:r>
              <a:rPr lang="en-US" dirty="0"/>
              <a:t> in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94383"/>
            <a:ext cx="8910803" cy="3880773"/>
          </a:xfrm>
        </p:spPr>
        <p:txBody>
          <a:bodyPr>
            <a:normAutofit/>
          </a:bodyPr>
          <a:lstStyle/>
          <a:p>
            <a:r>
              <a:rPr lang="en-US" sz="2400" dirty="0"/>
              <a:t>O </a:t>
            </a:r>
            <a:r>
              <a:rPr lang="en-US" sz="2400" dirty="0" err="1"/>
              <a:t>tabela</a:t>
            </a:r>
            <a:r>
              <a:rPr lang="en-US" sz="2400" dirty="0"/>
              <a:t> de </a:t>
            </a:r>
            <a:r>
              <a:rPr lang="en-US" sz="2400" dirty="0" err="1"/>
              <a:t>routare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creat</a:t>
            </a:r>
            <a:r>
              <a:rPr lang="ro-RO" sz="2400" dirty="0"/>
              <a:t>ă in Global.asax(contine hadler-ul de evenimente pentru ciclul de viata al aplicațiilor ASP.NET)</a:t>
            </a:r>
            <a:endParaRPr lang="en-US" sz="2400" dirty="0"/>
          </a:p>
          <a:p>
            <a:r>
              <a:rPr lang="en-US" sz="2400" dirty="0"/>
              <a:t>ASP.NET MVC </a:t>
            </a:r>
            <a:r>
              <a:rPr lang="en-US" sz="2400" dirty="0" err="1"/>
              <a:t>invoc</a:t>
            </a:r>
            <a:r>
              <a:rPr lang="ro-RO" sz="2400" dirty="0"/>
              <a:t>ă diferite</a:t>
            </a:r>
            <a:r>
              <a:rPr lang="en-US" sz="2400" dirty="0"/>
              <a:t> </a:t>
            </a:r>
            <a:r>
              <a:rPr lang="ro-RO" sz="2400" dirty="0"/>
              <a:t>clase controller(si diferite metode acțiuni în cadrul acesteia) depind de URL-ul </a:t>
            </a:r>
            <a:r>
              <a:rPr lang="en-US" sz="2400" dirty="0" err="1"/>
              <a:t>receptionat</a:t>
            </a:r>
            <a:r>
              <a:rPr lang="en-US" sz="2400" dirty="0"/>
              <a:t>. </a:t>
            </a:r>
            <a:r>
              <a:rPr lang="en-US" sz="2400" dirty="0" err="1"/>
              <a:t>Logica</a:t>
            </a:r>
            <a:r>
              <a:rPr lang="en-US" sz="2400" dirty="0"/>
              <a:t> de </a:t>
            </a:r>
            <a:r>
              <a:rPr lang="en-US" sz="2400" dirty="0" err="1"/>
              <a:t>routare</a:t>
            </a:r>
            <a:r>
              <a:rPr lang="en-US" sz="2400" dirty="0"/>
              <a:t> </a:t>
            </a:r>
            <a:r>
              <a:rPr lang="en-US" sz="2400" dirty="0" err="1"/>
              <a:t>implicita</a:t>
            </a:r>
            <a:r>
              <a:rPr lang="en-US" sz="2400" dirty="0"/>
              <a:t> </a:t>
            </a:r>
            <a:r>
              <a:rPr lang="en-US" sz="2400" dirty="0" err="1"/>
              <a:t>utilizata</a:t>
            </a:r>
            <a:r>
              <a:rPr lang="en-US" sz="2400" dirty="0"/>
              <a:t> de ASP.NET MVC </a:t>
            </a:r>
            <a:r>
              <a:rPr lang="en-US" sz="2400" dirty="0" err="1"/>
              <a:t>utilizeaza</a:t>
            </a:r>
            <a:r>
              <a:rPr lang="en-US" sz="2400" dirty="0"/>
              <a:t> un format de </a:t>
            </a:r>
            <a:r>
              <a:rPr lang="en-US" sz="2400" dirty="0" err="1"/>
              <a:t>tipul</a:t>
            </a:r>
            <a:r>
              <a:rPr lang="en-US" sz="2400" dirty="0"/>
              <a:t>:</a:t>
            </a:r>
          </a:p>
          <a:p>
            <a:pPr marL="0" indent="0" algn="ctr">
              <a:buNone/>
            </a:pPr>
            <a:r>
              <a:rPr lang="en-US" sz="2400" dirty="0"/>
              <a:t>/[</a:t>
            </a:r>
            <a:r>
              <a:rPr lang="en-US" sz="2400" dirty="0" err="1"/>
              <a:t>Contr</a:t>
            </a:r>
            <a:r>
              <a:rPr lang="ro-RO" sz="2400" dirty="0"/>
              <a:t>o</a:t>
            </a:r>
            <a:r>
              <a:rPr lang="en-US" sz="2400" dirty="0" err="1"/>
              <a:t>ller</a:t>
            </a:r>
            <a:r>
              <a:rPr lang="en-US" sz="2400" dirty="0"/>
              <a:t>]/[</a:t>
            </a:r>
            <a:r>
              <a:rPr lang="en-US" sz="2400" dirty="0" err="1"/>
              <a:t>NumeleActiunii</a:t>
            </a:r>
            <a:r>
              <a:rPr lang="en-US" sz="2400" dirty="0"/>
              <a:t>]/[</a:t>
            </a:r>
            <a:r>
              <a:rPr lang="en-US" sz="2400" dirty="0" err="1"/>
              <a:t>Parametri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ro-RO" sz="2400" dirty="0"/>
              <a:t> </a:t>
            </a:r>
            <a:r>
              <a:rPr lang="en-US" sz="2400" dirty="0"/>
              <a:t> </a:t>
            </a:r>
            <a:r>
              <a:rPr lang="en-US" sz="2400" dirty="0" err="1"/>
              <a:t>setarea</a:t>
            </a:r>
            <a:r>
              <a:rPr lang="en-US" sz="2400" dirty="0"/>
              <a:t> </a:t>
            </a:r>
            <a:r>
              <a:rPr lang="en-US" sz="2400" dirty="0" err="1"/>
              <a:t>routarii</a:t>
            </a:r>
            <a:r>
              <a:rPr lang="en-US" sz="2400" dirty="0"/>
              <a:t> se </a:t>
            </a:r>
            <a:r>
              <a:rPr lang="en-US" sz="2400" dirty="0" err="1"/>
              <a:t>realizeaza</a:t>
            </a:r>
            <a:r>
              <a:rPr lang="en-US" sz="2400" dirty="0"/>
              <a:t> in </a:t>
            </a:r>
            <a:r>
              <a:rPr lang="en-US" sz="2400" dirty="0" err="1"/>
              <a:t>App_Start</a:t>
            </a:r>
            <a:r>
              <a:rPr lang="en-US" sz="2400" dirty="0"/>
              <a:t>/</a:t>
            </a:r>
            <a:r>
              <a:rPr lang="en-US" sz="2400" dirty="0" err="1"/>
              <a:t>RouteConfig.cs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087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E4D1-A2E5-4EB5-B319-CC243B8E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9" y="194553"/>
            <a:ext cx="9059993" cy="1070043"/>
          </a:xfrm>
        </p:spPr>
        <p:txBody>
          <a:bodyPr/>
          <a:lstStyle/>
          <a:p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Arhitecturale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E8DB-7BC6-4DC2-9C08-2167C0A08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09" y="1089498"/>
            <a:ext cx="9396919" cy="510750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Un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model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arhitectural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soluție</a:t>
            </a:r>
            <a:r>
              <a:rPr lang="en-US" sz="2400" dirty="0"/>
              <a:t> </a:t>
            </a:r>
            <a:r>
              <a:rPr lang="en-US" sz="2400" dirty="0" err="1"/>
              <a:t>generală</a:t>
            </a:r>
            <a:r>
              <a:rPr lang="en-US" sz="2400" dirty="0"/>
              <a:t>, </a:t>
            </a:r>
            <a:r>
              <a:rPr lang="en-US" sz="2400" dirty="0" err="1"/>
              <a:t>aplicabilă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probleme</a:t>
            </a:r>
            <a:r>
              <a:rPr lang="en-US" sz="2400" dirty="0"/>
              <a:t> </a:t>
            </a:r>
            <a:r>
              <a:rPr lang="en-US" sz="2400" dirty="0" err="1"/>
              <a:t>frecvent</a:t>
            </a:r>
            <a:r>
              <a:rPr lang="en-US" sz="2400" dirty="0"/>
              <a:t> </a:t>
            </a:r>
            <a:r>
              <a:rPr lang="en-US" sz="2400" dirty="0" err="1"/>
              <a:t>întâlnite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arhitecturarea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soluții</a:t>
            </a:r>
            <a:r>
              <a:rPr lang="en-US" sz="2400" dirty="0"/>
              <a:t> software </a:t>
            </a:r>
            <a:r>
              <a:rPr lang="en-US" sz="2400" dirty="0" err="1"/>
              <a:t>plasate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diverse </a:t>
            </a:r>
            <a:r>
              <a:rPr lang="en-US" sz="2400" dirty="0" err="1"/>
              <a:t>contexte</a:t>
            </a:r>
            <a:r>
              <a:rPr lang="en-US" sz="2400" dirty="0"/>
              <a:t>, fie </a:t>
            </a:r>
            <a:r>
              <a:rPr lang="en-US" sz="2400" dirty="0" err="1"/>
              <a:t>ele</a:t>
            </a:r>
            <a:r>
              <a:rPr lang="en-US" sz="2400" dirty="0"/>
              <a:t> hardware, software </a:t>
            </a:r>
            <a:r>
              <a:rPr lang="en-US" sz="2400" dirty="0" err="1"/>
              <a:t>sau</a:t>
            </a:r>
            <a:r>
              <a:rPr lang="en-US" sz="2400" dirty="0"/>
              <a:t> de business. </a:t>
            </a: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Software design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procesul</a:t>
            </a:r>
            <a:r>
              <a:rPr lang="en-US" sz="2400" dirty="0"/>
              <a:t> de </a:t>
            </a:r>
            <a:r>
              <a:rPr lang="en-US" sz="2400" dirty="0" err="1"/>
              <a:t>conversie</a:t>
            </a:r>
            <a:r>
              <a:rPr lang="en-US" sz="2400" dirty="0"/>
              <a:t> a </a:t>
            </a:r>
            <a:r>
              <a:rPr lang="en-US" sz="2400" dirty="0" err="1"/>
              <a:t>cerințelor</a:t>
            </a:r>
            <a:r>
              <a:rPr lang="en-US" sz="2400" dirty="0"/>
              <a:t> </a:t>
            </a:r>
            <a:r>
              <a:rPr lang="en-US" sz="2400" dirty="0" err="1"/>
              <a:t>utilizatorilor</a:t>
            </a:r>
            <a:r>
              <a:rPr lang="en-US" sz="2400" dirty="0"/>
              <a:t> </a:t>
            </a:r>
            <a:r>
              <a:rPr lang="en-US" sz="2400" dirty="0" err="1"/>
              <a:t>într</a:t>
            </a:r>
            <a:r>
              <a:rPr lang="en-US" sz="2400" dirty="0"/>
              <a:t>-o </a:t>
            </a:r>
            <a:r>
              <a:rPr lang="en-US" sz="2400" dirty="0" err="1"/>
              <a:t>formă</a:t>
            </a:r>
            <a:r>
              <a:rPr lang="en-US" sz="2400" dirty="0"/>
              <a:t> </a:t>
            </a:r>
            <a:r>
              <a:rPr lang="en-US" sz="2400" dirty="0" err="1"/>
              <a:t>adecvată</a:t>
            </a:r>
            <a:r>
              <a:rPr lang="en-US" sz="2400" dirty="0"/>
              <a:t>, care </a:t>
            </a:r>
            <a:r>
              <a:rPr lang="en-US" sz="2400" dirty="0" err="1"/>
              <a:t>ajută</a:t>
            </a:r>
            <a:r>
              <a:rPr lang="en-US" sz="2400" dirty="0"/>
              <a:t> </a:t>
            </a:r>
            <a:r>
              <a:rPr lang="en-US" sz="2400" dirty="0" err="1"/>
              <a:t>dezvoltatorul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scrierea</a:t>
            </a:r>
            <a:r>
              <a:rPr lang="en-US" sz="2400" dirty="0"/>
              <a:t>, </a:t>
            </a:r>
            <a:r>
              <a:rPr lang="en-US" sz="2400" dirty="0" err="1"/>
              <a:t>implementarea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integrarea</a:t>
            </a:r>
            <a:r>
              <a:rPr lang="en-US" sz="2400" dirty="0"/>
              <a:t> </a:t>
            </a:r>
            <a:r>
              <a:rPr lang="en-US" sz="2400" dirty="0" err="1"/>
              <a:t>pieselor</a:t>
            </a:r>
            <a:r>
              <a:rPr lang="en-US" sz="2400" dirty="0"/>
              <a:t> software elaborate.</a:t>
            </a:r>
          </a:p>
          <a:p>
            <a:r>
              <a:rPr lang="en-US" sz="2400" dirty="0" err="1"/>
              <a:t>Modelele</a:t>
            </a:r>
            <a:r>
              <a:rPr lang="en-US" sz="2400" dirty="0"/>
              <a:t> </a:t>
            </a:r>
            <a:r>
              <a:rPr lang="en-US" sz="2400" dirty="0" err="1"/>
              <a:t>arhitecturale</a:t>
            </a:r>
            <a:r>
              <a:rPr lang="en-US" sz="2400" dirty="0"/>
              <a:t> sunt </a:t>
            </a:r>
            <a:r>
              <a:rPr lang="en-US" sz="2400" dirty="0" err="1"/>
              <a:t>similare</a:t>
            </a:r>
            <a:r>
              <a:rPr lang="en-US" sz="2400" dirty="0"/>
              <a:t> </a:t>
            </a:r>
            <a:r>
              <a:rPr lang="en-US" sz="2400" dirty="0" err="1"/>
              <a:t>modelelor</a:t>
            </a:r>
            <a:r>
              <a:rPr lang="en-US" sz="2400" dirty="0"/>
              <a:t> de design software, </a:t>
            </a:r>
            <a:r>
              <a:rPr lang="en-US" sz="2400" dirty="0" err="1"/>
              <a:t>dar</a:t>
            </a:r>
            <a:r>
              <a:rPr lang="en-US" sz="2400" dirty="0"/>
              <a:t> au un </a:t>
            </a:r>
            <a:r>
              <a:rPr lang="en-US" sz="2400" dirty="0" err="1"/>
              <a:t>domeniu</a:t>
            </a:r>
            <a:r>
              <a:rPr lang="en-US" sz="2400" dirty="0"/>
              <a:t> de </a:t>
            </a:r>
            <a:r>
              <a:rPr lang="en-US" sz="2400" dirty="0" err="1"/>
              <a:t>aplicare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larg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Modelele</a:t>
            </a:r>
            <a:r>
              <a:rPr lang="en-US" sz="2400" dirty="0"/>
              <a:t> </a:t>
            </a:r>
            <a:r>
              <a:rPr lang="en-US" sz="2400" dirty="0" err="1"/>
              <a:t>arhitecturale</a:t>
            </a:r>
            <a:r>
              <a:rPr lang="en-US" sz="2400" dirty="0"/>
              <a:t> </a:t>
            </a:r>
            <a:r>
              <a:rPr lang="en-US" sz="2400" dirty="0" err="1"/>
              <a:t>abordează</a:t>
            </a:r>
            <a:r>
              <a:rPr lang="en-US" sz="2400" dirty="0"/>
              <a:t> diverse </a:t>
            </a:r>
            <a:r>
              <a:rPr lang="en-US" sz="2400" dirty="0" err="1"/>
              <a:t>probleme</a:t>
            </a:r>
            <a:r>
              <a:rPr lang="en-US" sz="2400" dirty="0"/>
              <a:t> legate de </a:t>
            </a:r>
            <a:r>
              <a:rPr lang="en-US" sz="2400" dirty="0" err="1"/>
              <a:t>ingineria</a:t>
            </a:r>
            <a:r>
              <a:rPr lang="en-US" sz="2400" dirty="0"/>
              <a:t> software, cum </a:t>
            </a:r>
            <a:r>
              <a:rPr lang="en-US" sz="2400" dirty="0" err="1"/>
              <a:t>ar</a:t>
            </a:r>
            <a:r>
              <a:rPr lang="en-US" sz="2400" dirty="0"/>
              <a:t> fi </a:t>
            </a:r>
            <a:r>
              <a:rPr lang="en-US" sz="2400" b="1" dirty="0" err="1"/>
              <a:t>limitările</a:t>
            </a:r>
            <a:r>
              <a:rPr lang="en-US" sz="2400" b="1" dirty="0"/>
              <a:t> </a:t>
            </a:r>
            <a:r>
              <a:rPr lang="en-US" sz="2400" b="1" dirty="0" err="1"/>
              <a:t>performanțelor</a:t>
            </a:r>
            <a:r>
              <a:rPr lang="en-US" sz="2400" b="1" dirty="0"/>
              <a:t> hardware </a:t>
            </a:r>
            <a:r>
              <a:rPr lang="en-US" sz="2400" dirty="0"/>
              <a:t>ale </a:t>
            </a:r>
            <a:r>
              <a:rPr lang="en-US" sz="2400" dirty="0" err="1"/>
              <a:t>calculatorului</a:t>
            </a:r>
            <a:r>
              <a:rPr lang="en-US" sz="2400" dirty="0"/>
              <a:t>, </a:t>
            </a:r>
            <a:r>
              <a:rPr lang="en-US" sz="2400" dirty="0" err="1"/>
              <a:t>disponibilitatea</a:t>
            </a:r>
            <a:r>
              <a:rPr lang="en-US" sz="2400" dirty="0"/>
              <a:t> </a:t>
            </a:r>
            <a:r>
              <a:rPr lang="en-US" sz="2400" dirty="0" err="1"/>
              <a:t>ridicată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minimizarea</a:t>
            </a:r>
            <a:r>
              <a:rPr lang="en-US" sz="2400" dirty="0"/>
              <a:t> </a:t>
            </a:r>
            <a:r>
              <a:rPr lang="en-US" sz="2400" dirty="0" err="1"/>
              <a:t>riscului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business. </a:t>
            </a:r>
            <a:r>
              <a:rPr lang="en-US" sz="2400" dirty="0" err="1"/>
              <a:t>Unele</a:t>
            </a:r>
            <a:r>
              <a:rPr lang="en-US" sz="2400" dirty="0"/>
              <a:t> </a:t>
            </a:r>
            <a:r>
              <a:rPr lang="en-US" sz="2400" dirty="0" err="1"/>
              <a:t>modele</a:t>
            </a:r>
            <a:r>
              <a:rPr lang="en-US" sz="2400" dirty="0"/>
              <a:t> </a:t>
            </a:r>
            <a:r>
              <a:rPr lang="en-US" sz="2400" dirty="0" err="1"/>
              <a:t>arhitecturale</a:t>
            </a:r>
            <a:r>
              <a:rPr lang="en-US" sz="2400" dirty="0"/>
              <a:t> au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implementate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cadrul</a:t>
            </a:r>
            <a:r>
              <a:rPr lang="en-US" sz="2400" dirty="0"/>
              <a:t> </a:t>
            </a:r>
            <a:r>
              <a:rPr lang="en-US" sz="2400" dirty="0" err="1"/>
              <a:t>programelor</a:t>
            </a:r>
            <a:r>
              <a:rPr lang="en-US" sz="2400" dirty="0"/>
              <a:t> software.</a:t>
            </a:r>
          </a:p>
        </p:txBody>
      </p:sp>
    </p:spTree>
    <p:extLst>
      <p:ext uri="{BB962C8B-B14F-4D97-AF65-F5344CB8AC3E}">
        <p14:creationId xmlns:p14="http://schemas.microsoft.com/office/powerpoint/2010/main" val="1338163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Ciclul</a:t>
            </a:r>
            <a:r>
              <a:rPr lang="en-US" dirty="0"/>
              <a:t> de </a:t>
            </a:r>
            <a:r>
              <a:rPr lang="en-US" dirty="0" err="1"/>
              <a:t>viata</a:t>
            </a:r>
            <a:r>
              <a:rPr lang="en-US" dirty="0"/>
              <a:t> al </a:t>
            </a:r>
            <a:r>
              <a:rPr lang="en-US" dirty="0" err="1"/>
              <a:t>aplicatiilor</a:t>
            </a:r>
            <a:r>
              <a:rPr lang="en-US" dirty="0"/>
              <a:t> MVC</a:t>
            </a:r>
            <a:r>
              <a:rPr lang="ro-RO" dirty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6103"/>
            <a:ext cx="8596668" cy="4565259"/>
          </a:xfrm>
        </p:spPr>
        <p:txBody>
          <a:bodyPr>
            <a:noAutofit/>
          </a:bodyPr>
          <a:lstStyle/>
          <a:p>
            <a:r>
              <a:rPr lang="en-US" sz="2800" dirty="0" err="1"/>
              <a:t>Aplica</a:t>
            </a:r>
            <a:r>
              <a:rPr lang="ro-RO" sz="2800" dirty="0"/>
              <a:t>ț</a:t>
            </a:r>
            <a:r>
              <a:rPr lang="en-US" sz="2800" dirty="0" err="1"/>
              <a:t>iile</a:t>
            </a:r>
            <a:r>
              <a:rPr lang="en-US" sz="2800" dirty="0"/>
              <a:t> web se </a:t>
            </a:r>
            <a:r>
              <a:rPr lang="en-US" sz="2800" dirty="0" err="1"/>
              <a:t>caracterizeaz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dou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etape</a:t>
            </a:r>
            <a:r>
              <a:rPr lang="en-US" sz="2800" dirty="0"/>
              <a:t> de </a:t>
            </a:r>
            <a:r>
              <a:rPr lang="en-US" sz="2800" dirty="0" err="1"/>
              <a:t>execu</a:t>
            </a:r>
            <a:r>
              <a:rPr lang="ro-RO" sz="2800" dirty="0"/>
              <a:t>ț</a:t>
            </a:r>
            <a:r>
              <a:rPr lang="en-US" sz="2800" dirty="0" err="1"/>
              <a:t>ie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Semantica</a:t>
            </a:r>
            <a:r>
              <a:rPr lang="en-US" sz="2400" dirty="0"/>
              <a:t> solicit</a:t>
            </a:r>
            <a:r>
              <a:rPr lang="ro-RO" sz="2400" dirty="0"/>
              <a:t>ării</a:t>
            </a:r>
          </a:p>
          <a:p>
            <a:pPr lvl="1"/>
            <a:r>
              <a:rPr lang="en-US" sz="2400" dirty="0"/>
              <a:t> </a:t>
            </a:r>
            <a:r>
              <a:rPr lang="ro-RO" sz="2400" dirty="0"/>
              <a:t>In functie de tipul cererii obținerea unui raspuns adecvat</a:t>
            </a:r>
          </a:p>
          <a:p>
            <a:pPr lvl="1"/>
            <a:endParaRPr lang="ro-RO" sz="2400" dirty="0"/>
          </a:p>
          <a:p>
            <a:r>
              <a:rPr lang="ro-RO" sz="2800" dirty="0"/>
              <a:t>Ciclul de viata MVC implică</a:t>
            </a:r>
          </a:p>
          <a:p>
            <a:pPr lvl="1"/>
            <a:r>
              <a:rPr lang="ro-RO" sz="2400" dirty="0"/>
              <a:t>Crearea obiectului ”cerere”</a:t>
            </a:r>
          </a:p>
          <a:p>
            <a:pPr lvl="1"/>
            <a:r>
              <a:rPr lang="ro-RO" sz="2400" dirty="0"/>
              <a:t>Trimiterea raspunsului catre browser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07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Ciclul de viata al applicatiilor  MVC(2)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41" y="1860121"/>
            <a:ext cx="9908656" cy="40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2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6902"/>
            <a:ext cx="8596668" cy="618310"/>
          </a:xfrm>
        </p:spPr>
        <p:txBody>
          <a:bodyPr>
            <a:normAutofit fontScale="90000"/>
          </a:bodyPr>
          <a:lstStyle/>
          <a:p>
            <a:r>
              <a:rPr lang="ro-RO" dirty="0"/>
              <a:t>Crearea obiectului ”cerere”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4" y="705394"/>
            <a:ext cx="10515600" cy="5435429"/>
          </a:xfrm>
        </p:spPr>
        <p:txBody>
          <a:bodyPr>
            <a:noAutofit/>
          </a:bodyPr>
          <a:lstStyle/>
          <a:p>
            <a:r>
              <a:rPr lang="ro-RO" sz="2400" dirty="0"/>
              <a:t>Exista patru etape in crearea obiectului ”cerere”:</a:t>
            </a:r>
          </a:p>
          <a:p>
            <a:pPr lvl="1"/>
            <a:r>
              <a:rPr lang="ro-RO" sz="2000" dirty="0">
                <a:solidFill>
                  <a:srgbClr val="FF0000"/>
                </a:solidFill>
              </a:rPr>
              <a:t>Pasul 1.</a:t>
            </a:r>
            <a:r>
              <a:rPr lang="ro-RO" sz="2000" dirty="0"/>
              <a:t> Crearea routei: - cererile MVC sunt mapate la nivelul tabelelor de route, care, la rândul lor specifică care controller și ce acțiune urmează a fi efectuată. Astfel încât în cazul în care cererea este la prima solicitare, primul lucru este acela de a completa tabela de routare cu colecția de route. Completarea tabelei de routare se realizează în </a:t>
            </a:r>
            <a:r>
              <a:rPr lang="ro-RO" sz="2000" b="1" dirty="0"/>
              <a:t>Global.asax</a:t>
            </a:r>
            <a:r>
              <a:rPr lang="ro-RO" sz="2000" dirty="0"/>
              <a:t>.</a:t>
            </a:r>
          </a:p>
          <a:p>
            <a:pPr lvl="1"/>
            <a:r>
              <a:rPr lang="ro-RO" sz="2000" dirty="0">
                <a:solidFill>
                  <a:srgbClr val="FF0000"/>
                </a:solidFill>
              </a:rPr>
              <a:t>Pasul 2.</a:t>
            </a:r>
            <a:r>
              <a:rPr lang="ro-RO" sz="2000" dirty="0"/>
              <a:t> Extragerea routei: - În funcție de adresa URL trimisa "</a:t>
            </a:r>
            <a:r>
              <a:rPr lang="ro-RO" sz="2000" b="1" dirty="0"/>
              <a:t>UrlRoutingModule</a:t>
            </a:r>
            <a:r>
              <a:rPr lang="ro-RO" sz="2000" dirty="0"/>
              <a:t>" caută în tabela de routare pentru a crea  obiectul "RouteData", care este însoțit de unele informații necesare identificării controllerului și  acțiunii invocate.</a:t>
            </a:r>
            <a:br>
              <a:rPr lang="ro-RO" sz="2000" dirty="0"/>
            </a:br>
            <a:endParaRPr lang="ro-RO" sz="2000" dirty="0"/>
          </a:p>
          <a:p>
            <a:pPr lvl="1"/>
            <a:r>
              <a:rPr lang="ro-RO" sz="2000" dirty="0">
                <a:solidFill>
                  <a:srgbClr val="FF0000"/>
                </a:solidFill>
              </a:rPr>
              <a:t>Pasul 3.</a:t>
            </a:r>
            <a:r>
              <a:rPr lang="ro-RO" sz="2000" dirty="0"/>
              <a:t> Solicitarea contextului creat: - Obiectul "RouteData" este utilizat la crearea obiectului "RequestContext".</a:t>
            </a:r>
          </a:p>
          <a:p>
            <a:pPr lvl="1"/>
            <a:r>
              <a:rPr lang="ro-RO" sz="2000" dirty="0">
                <a:solidFill>
                  <a:srgbClr val="FF0000"/>
                </a:solidFill>
              </a:rPr>
              <a:t>Pasul 4.</a:t>
            </a:r>
            <a:r>
              <a:rPr lang="ro-RO" sz="2000" dirty="0"/>
              <a:t> Instanta controller creată: - Cererea este transmisă către instanta clasei "MvcHandler" pentru a crea instanta clasei controller-ului. Odată ce obiectul asociat clasei controller aceasta apelează metoda "Execute" a clasei controller.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1536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Crearea obiectului ”Response”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80606"/>
            <a:ext cx="8905937" cy="4636417"/>
          </a:xfrm>
        </p:spPr>
        <p:txBody>
          <a:bodyPr>
            <a:normAutofit lnSpcReduction="10000"/>
          </a:bodyPr>
          <a:lstStyle/>
          <a:p>
            <a:r>
              <a:rPr lang="ro-RO" sz="3200" dirty="0"/>
              <a:t>Aceasta fază a ciclului de viață MVC are două etape, ca în final să trimită răspunsul ca rezultat catre ”View”:</a:t>
            </a:r>
          </a:p>
          <a:p>
            <a:pPr lvl="1"/>
            <a:r>
              <a:rPr lang="ro-RO" sz="2800" dirty="0"/>
              <a:t>Pasul 5. Execuția acțiunii:- ”ControllerActionInvoker” determină care actiune se execută și trece la executarea ei.</a:t>
            </a:r>
          </a:p>
          <a:p>
            <a:pPr lvl="1"/>
            <a:r>
              <a:rPr lang="ro-RO" sz="2800" dirty="0"/>
              <a:t>Pasul 6. Trimiterea rezultatului:- Executarea metode asociate acțiunii și crearea tipului </a:t>
            </a:r>
            <a:r>
              <a:rPr lang="en-US" sz="2800" dirty="0"/>
              <a:t>a</a:t>
            </a:r>
            <a:r>
              <a:rPr lang="ro-RO" sz="2800" dirty="0"/>
              <a:t>sociat rezultatului, poate fi văzut ca un: fisier rezultat, document JSON,etc. </a:t>
            </a:r>
          </a:p>
          <a:p>
            <a:pPr lvl="1"/>
            <a:endParaRPr lang="ro-RO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54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Comparatie MVC vs. Arhitectura 3-tire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335"/>
            <a:ext cx="10515600" cy="4351338"/>
          </a:xfrm>
        </p:spPr>
        <p:txBody>
          <a:bodyPr/>
          <a:lstStyle/>
          <a:p>
            <a:endParaRPr lang="ro-RO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43948"/>
              </p:ext>
            </p:extLst>
          </p:nvPr>
        </p:nvGraphicFramePr>
        <p:xfrm>
          <a:off x="677334" y="1560059"/>
          <a:ext cx="9288824" cy="4364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067">
                  <a:extLst>
                    <a:ext uri="{9D8B030D-6E8A-4147-A177-3AD203B41FA5}">
                      <a16:colId xmlns:a16="http://schemas.microsoft.com/office/drawing/2014/main" val="1740406987"/>
                    </a:ext>
                  </a:extLst>
                </a:gridCol>
                <a:gridCol w="3474601">
                  <a:extLst>
                    <a:ext uri="{9D8B030D-6E8A-4147-A177-3AD203B41FA5}">
                      <a16:colId xmlns:a16="http://schemas.microsoft.com/office/drawing/2014/main" val="1947187932"/>
                    </a:ext>
                  </a:extLst>
                </a:gridCol>
                <a:gridCol w="2428156">
                  <a:extLst>
                    <a:ext uri="{9D8B030D-6E8A-4147-A177-3AD203B41FA5}">
                      <a16:colId xmlns:a16="http://schemas.microsoft.com/office/drawing/2014/main" val="3569031487"/>
                    </a:ext>
                  </a:extLst>
                </a:gridCol>
              </a:tblGrid>
              <a:tr h="536203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Funcționalități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Arhitectura 3-tire 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Arhitectura MVC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38150"/>
                  </a:ext>
                </a:extLst>
              </a:tr>
              <a:tr h="536203">
                <a:tc>
                  <a:txBody>
                    <a:bodyPr/>
                    <a:lstStyle/>
                    <a:p>
                      <a:r>
                        <a:rPr lang="ro-RO" sz="2400" dirty="0"/>
                        <a:t>Aspecte  legate de design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Interfata cu utilizatorul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View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70234"/>
                  </a:ext>
                </a:extLst>
              </a:tr>
              <a:tr h="536203">
                <a:tc>
                  <a:txBody>
                    <a:bodyPr/>
                    <a:lstStyle/>
                    <a:p>
                      <a:r>
                        <a:rPr lang="ro-RO" sz="2400" dirty="0"/>
                        <a:t>Logica UI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dirty="0"/>
                        <a:t>Interfata cu utilizatorul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Controller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87345"/>
                  </a:ext>
                </a:extLst>
              </a:tr>
              <a:tr h="536203">
                <a:tc>
                  <a:txBody>
                    <a:bodyPr/>
                    <a:lstStyle/>
                    <a:p>
                      <a:r>
                        <a:rPr lang="ro-RO" sz="2400" dirty="0"/>
                        <a:t>Logica de Business/Validare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2-layer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Modelul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752618"/>
                  </a:ext>
                </a:extLst>
              </a:tr>
              <a:tr h="536203">
                <a:tc>
                  <a:txBody>
                    <a:bodyPr/>
                    <a:lstStyle/>
                    <a:p>
                      <a:r>
                        <a:rPr lang="ro-RO" sz="2400" dirty="0"/>
                        <a:t>Cererea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UI(1-layer)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Controller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0542"/>
                  </a:ext>
                </a:extLst>
              </a:tr>
              <a:tr h="536203">
                <a:tc>
                  <a:txBody>
                    <a:bodyPr/>
                    <a:lstStyle/>
                    <a:p>
                      <a:r>
                        <a:rPr lang="ro-RO" sz="2400" dirty="0"/>
                        <a:t>Accesul la date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DAL(Data Access Layer)3-layer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DAL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99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3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Beneficii ale utilizării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85109"/>
            <a:ext cx="8976117" cy="4356253"/>
          </a:xfrm>
        </p:spPr>
        <p:txBody>
          <a:bodyPr>
            <a:normAutofit fontScale="92500" lnSpcReduction="20000"/>
          </a:bodyPr>
          <a:lstStyle/>
          <a:p>
            <a:r>
              <a:rPr lang="ro-RO" sz="3000" b="1" dirty="0"/>
              <a:t>Există doua mari avantaje în utilizarea MVC:</a:t>
            </a:r>
          </a:p>
          <a:p>
            <a:pPr lvl="1"/>
            <a:r>
              <a:rPr lang="ro-RO" sz="2800" dirty="0"/>
              <a:t>Separarea </a:t>
            </a:r>
            <a:r>
              <a:rPr lang="en-US" sz="2800" dirty="0" err="1"/>
              <a:t>func</a:t>
            </a:r>
            <a:r>
              <a:rPr lang="ro-RO" sz="2800" dirty="0"/>
              <a:t>ț</a:t>
            </a:r>
            <a:r>
              <a:rPr lang="en-US" sz="2800" dirty="0" err="1"/>
              <a:t>ionalita</a:t>
            </a:r>
            <a:r>
              <a:rPr lang="ro-RO" sz="2800" dirty="0"/>
              <a:t>ților se realizează pe măsură ce se deplasează din zona codului(legat de functionalitate) într-un fișier ce include o clasă separată. Prin mutarea codul</a:t>
            </a:r>
            <a:r>
              <a:rPr lang="en-US" sz="2800" dirty="0" err="1"/>
              <a:t>ui</a:t>
            </a:r>
            <a:r>
              <a:rPr lang="ro-RO" sz="2800" dirty="0"/>
              <a:t>(legat) într-un fișier separat ce include o clasă acesta se poate refolosi într-o mare măsură.</a:t>
            </a:r>
            <a:br>
              <a:rPr lang="ro-RO" sz="2800" dirty="0"/>
            </a:br>
            <a:r>
              <a:rPr lang="ro-RO" sz="2800" dirty="0"/>
              <a:t>• Testarea automata a IU este posibil, deoarece acum codul din spatele (codul ce interacționează cu IU) s-a mutat într-o clasă simplă .NET. Acest lucru ne oferă posibilitatea de a scrie teste unitare și automatiza testarea manuală.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35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65125"/>
            <a:ext cx="8340634" cy="1325563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Importanta lucrului cu ”Model Binders” în MVC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599" y="3235614"/>
            <a:ext cx="5332645" cy="2498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3779" y="1690688"/>
            <a:ext cx="8709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Un ”Model Binder” pune în corespondență elemente ale form-ului HTML cu cele ale modelului.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0062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80060"/>
            <a:ext cx="10515600" cy="6183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dirty="0"/>
              <a:t>Să considerăm următorul form: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&lt;form id=“frm1” method=post action=“/</a:t>
            </a:r>
            <a:r>
              <a:rPr lang="en-US" sz="2400" dirty="0" err="1"/>
              <a:t>Studenti</a:t>
            </a:r>
            <a:r>
              <a:rPr lang="en-US" sz="2400" dirty="0"/>
              <a:t>/</a:t>
            </a:r>
            <a:r>
              <a:rPr lang="en-US" sz="2400" dirty="0" err="1"/>
              <a:t>SubmitStudenti</a:t>
            </a:r>
            <a:r>
              <a:rPr lang="en-US" sz="2400" dirty="0"/>
              <a:t>”&gt;</a:t>
            </a:r>
          </a:p>
          <a:p>
            <a:pPr marL="0" indent="0">
              <a:buNone/>
            </a:pPr>
            <a:r>
              <a:rPr lang="en-US" sz="2400" dirty="0"/>
              <a:t>      Student cod:-&lt;input name=“</a:t>
            </a:r>
            <a:r>
              <a:rPr lang="en-US" sz="2400" dirty="0" err="1"/>
              <a:t>SCod</a:t>
            </a:r>
            <a:r>
              <a:rPr lang="en-US" sz="2400" dirty="0"/>
              <a:t>” type=“text” /&gt;</a:t>
            </a:r>
          </a:p>
          <a:p>
            <a:pPr marL="0" indent="0">
              <a:buNone/>
            </a:pPr>
            <a:r>
              <a:rPr lang="en-US" sz="2400" dirty="0"/>
              <a:t>      Student </a:t>
            </a:r>
            <a:r>
              <a:rPr lang="en-US" sz="2400" dirty="0" err="1"/>
              <a:t>virsta</a:t>
            </a:r>
            <a:r>
              <a:rPr lang="en-US" sz="2400" dirty="0"/>
              <a:t>:-&lt;input name=“</a:t>
            </a:r>
            <a:r>
              <a:rPr lang="en-US" sz="2400" dirty="0" err="1"/>
              <a:t>SVirsta</a:t>
            </a:r>
            <a:r>
              <a:rPr lang="en-US" sz="2400" dirty="0"/>
              <a:t>” type=“text” /&gt;</a:t>
            </a:r>
          </a:p>
          <a:p>
            <a:pPr marL="0" indent="0">
              <a:buNone/>
            </a:pPr>
            <a:r>
              <a:rPr lang="en-US" sz="2400" dirty="0"/>
              <a:t>       &lt;input type=submit/&gt;</a:t>
            </a:r>
          </a:p>
          <a:p>
            <a:pPr marL="0" indent="0">
              <a:buNone/>
            </a:pPr>
            <a:r>
              <a:rPr lang="en-US" sz="2400" dirty="0"/>
              <a:t>&lt;form&gt;</a:t>
            </a:r>
          </a:p>
          <a:p>
            <a:pPr marL="0" indent="0">
              <a:buNone/>
            </a:pP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clasa</a:t>
            </a:r>
            <a:r>
              <a:rPr lang="en-US" sz="2400" dirty="0"/>
              <a:t> Student </a:t>
            </a:r>
            <a:r>
              <a:rPr lang="en-US" sz="2400" dirty="0" err="1"/>
              <a:t>apartin</a:t>
            </a:r>
            <a:r>
              <a:rPr lang="ro-RO" sz="2400" dirty="0"/>
              <a:t>î</a:t>
            </a:r>
            <a:r>
              <a:rPr lang="en-US" sz="2400" dirty="0" err="1"/>
              <a:t>nd</a:t>
            </a:r>
            <a:r>
              <a:rPr lang="en-US" sz="2400" dirty="0"/>
              <a:t> </a:t>
            </a:r>
            <a:r>
              <a:rPr lang="en-US" sz="2400" dirty="0" err="1"/>
              <a:t>modelului</a:t>
            </a:r>
            <a:r>
              <a:rPr lang="ro-RO" sz="2400" dirty="0"/>
              <a:t>:</a:t>
            </a:r>
          </a:p>
          <a:p>
            <a:pPr marL="0" indent="0">
              <a:buNone/>
            </a:pPr>
            <a:r>
              <a:rPr lang="ro-RO" sz="2400" dirty="0"/>
              <a:t>Public  </a:t>
            </a:r>
            <a:r>
              <a:rPr lang="en-GB" sz="2400" dirty="0"/>
              <a:t>class </a:t>
            </a:r>
            <a:r>
              <a:rPr lang="ro-RO" sz="2400" dirty="0"/>
              <a:t>Student</a:t>
            </a:r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	public string </a:t>
            </a:r>
            <a:r>
              <a:rPr lang="en-GB" sz="2400" dirty="0" err="1"/>
              <a:t>CodStudent</a:t>
            </a:r>
            <a:r>
              <a:rPr lang="en-GB" sz="2400" dirty="0"/>
              <a:t> {get; set;}</a:t>
            </a:r>
          </a:p>
          <a:p>
            <a:pPr marL="0" indent="0">
              <a:buNone/>
            </a:pPr>
            <a:r>
              <a:rPr lang="en-GB" sz="2400" dirty="0"/>
              <a:t>	public int32 </a:t>
            </a:r>
            <a:r>
              <a:rPr lang="en-GB" sz="2400" dirty="0" err="1"/>
              <a:t>VirstaStudent</a:t>
            </a:r>
            <a:r>
              <a:rPr lang="en-GB" sz="2400" dirty="0"/>
              <a:t> {get; set;}</a:t>
            </a:r>
          </a:p>
          <a:p>
            <a:pPr marL="0" indent="0">
              <a:buNone/>
            </a:pPr>
            <a:r>
              <a:rPr lang="en-GB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6352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434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47953"/>
            <a:ext cx="8703149" cy="4693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StudentModelBinder</a:t>
            </a:r>
            <a:r>
              <a:rPr lang="en-US" dirty="0"/>
              <a:t> : </a:t>
            </a:r>
            <a:r>
              <a:rPr lang="en-US" dirty="0" err="1"/>
              <a:t>IModelBinder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object </a:t>
            </a:r>
            <a:r>
              <a:rPr lang="en-US" dirty="0" err="1"/>
              <a:t>BindModel</a:t>
            </a:r>
            <a:r>
              <a:rPr lang="en-US" dirty="0"/>
              <a:t>(</a:t>
            </a:r>
            <a:r>
              <a:rPr lang="en-US" dirty="0" err="1"/>
              <a:t>ControllerContext</a:t>
            </a:r>
            <a:r>
              <a:rPr lang="en-US" dirty="0"/>
              <a:t> </a:t>
            </a:r>
            <a:r>
              <a:rPr lang="en-US" dirty="0" err="1"/>
              <a:t>controllerContext</a:t>
            </a:r>
            <a:r>
              <a:rPr lang="en-US" dirty="0"/>
              <a:t>, </a:t>
            </a:r>
            <a:r>
              <a:rPr lang="en-US" dirty="0" err="1"/>
              <a:t>ModelBindingContext</a:t>
            </a:r>
            <a:r>
              <a:rPr lang="en-US" dirty="0"/>
              <a:t> </a:t>
            </a:r>
            <a:r>
              <a:rPr lang="en-US" dirty="0" err="1"/>
              <a:t>bindingContext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request = </a:t>
            </a:r>
            <a:r>
              <a:rPr lang="en-US" dirty="0" err="1"/>
              <a:t>controllerContext.HttpContext.Request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string </a:t>
            </a:r>
            <a:r>
              <a:rPr lang="en-US" dirty="0" err="1"/>
              <a:t>CodStudent</a:t>
            </a:r>
            <a:r>
              <a:rPr lang="en-US" dirty="0"/>
              <a:t> = </a:t>
            </a:r>
            <a:r>
              <a:rPr lang="en-US" dirty="0" err="1"/>
              <a:t>request.Form.Get</a:t>
            </a:r>
            <a:r>
              <a:rPr lang="en-US" dirty="0"/>
              <a:t>(“</a:t>
            </a:r>
            <a:r>
              <a:rPr lang="en-US" dirty="0" err="1"/>
              <a:t>CStudent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VirstaStudent</a:t>
            </a:r>
            <a:r>
              <a:rPr lang="en-US" dirty="0"/>
              <a:t> = Convert.ToInt32(</a:t>
            </a:r>
            <a:r>
              <a:rPr lang="en-US" dirty="0" err="1"/>
              <a:t>request.Form.Get</a:t>
            </a:r>
            <a:r>
              <a:rPr lang="en-US" dirty="0"/>
              <a:t>(“</a:t>
            </a:r>
            <a:r>
              <a:rPr lang="en-US" dirty="0" err="1"/>
              <a:t>SVirsta</a:t>
            </a:r>
            <a:r>
              <a:rPr lang="en-US" dirty="0"/>
              <a:t>"));</a:t>
            </a:r>
          </a:p>
          <a:p>
            <a:pPr marL="0" indent="0">
              <a:buNone/>
            </a:pPr>
            <a:r>
              <a:rPr lang="en-US" dirty="0"/>
              <a:t>            return new Student { Cod = </a:t>
            </a:r>
            <a:r>
              <a:rPr lang="en-US" dirty="0" err="1"/>
              <a:t>CodStudent</a:t>
            </a:r>
            <a:r>
              <a:rPr lang="en-US" dirty="0"/>
              <a:t>, </a:t>
            </a:r>
            <a:r>
              <a:rPr lang="en-US" dirty="0" err="1"/>
              <a:t>Virsta</a:t>
            </a:r>
            <a:r>
              <a:rPr lang="en-US" dirty="0"/>
              <a:t> = </a:t>
            </a:r>
            <a:r>
              <a:rPr lang="en-US" dirty="0" err="1"/>
              <a:t>VirstaStudent</a:t>
            </a:r>
            <a:r>
              <a:rPr lang="en-US" dirty="0"/>
              <a:t> };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14963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Surse</a:t>
            </a:r>
            <a:r>
              <a:rPr lang="en-US" dirty="0"/>
              <a:t> de </a:t>
            </a:r>
            <a:r>
              <a:rPr lang="en-US" dirty="0" err="1"/>
              <a:t>Documentare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59" y="2949031"/>
            <a:ext cx="9468395" cy="466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https://www.asp.net/mvc/overview/getting-started/introduction/adding-a-controller</a:t>
            </a:r>
          </a:p>
        </p:txBody>
      </p:sp>
    </p:spTree>
    <p:extLst>
      <p:ext uri="{BB962C8B-B14F-4D97-AF65-F5344CB8AC3E}">
        <p14:creationId xmlns:p14="http://schemas.microsoft.com/office/powerpoint/2010/main" val="370275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69D2-3604-443B-BEBC-E39555B4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Nivele</a:t>
            </a:r>
            <a:r>
              <a:rPr lang="en-US" dirty="0"/>
              <a:t> de </a:t>
            </a:r>
            <a:r>
              <a:rPr lang="en-US" dirty="0" err="1"/>
              <a:t>abstracție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software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D19E-899C-4093-9B7D-7A24EDC4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604683"/>
            <a:ext cx="11286563" cy="443668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domeniul</a:t>
            </a:r>
            <a:r>
              <a:rPr lang="en-US" sz="2800" dirty="0"/>
              <a:t> </a:t>
            </a:r>
            <a:r>
              <a:rPr lang="en-US" sz="2800" dirty="0" err="1"/>
              <a:t>ingineriei</a:t>
            </a:r>
            <a:r>
              <a:rPr lang="en-US" sz="2800" dirty="0"/>
              <a:t> software, </a:t>
            </a:r>
            <a:r>
              <a:rPr lang="en-US" sz="2800" dirty="0" err="1"/>
              <a:t>proiectarea</a:t>
            </a:r>
            <a:r>
              <a:rPr lang="en-US" sz="2800" dirty="0"/>
              <a:t> software </a:t>
            </a:r>
            <a:r>
              <a:rPr lang="en-US" sz="2800" dirty="0" err="1"/>
              <a:t>reprezintă</a:t>
            </a:r>
            <a:r>
              <a:rPr lang="en-US" sz="2800" dirty="0"/>
              <a:t> o </a:t>
            </a:r>
            <a:r>
              <a:rPr lang="en-US" sz="2800" dirty="0" err="1"/>
              <a:t>componenta</a:t>
            </a:r>
            <a:r>
              <a:rPr lang="en-US" sz="2800" dirty="0"/>
              <a:t> </a:t>
            </a:r>
            <a:r>
              <a:rPr lang="en-US" sz="2800" dirty="0" err="1"/>
              <a:t>esențială</a:t>
            </a:r>
            <a:r>
              <a:rPr lang="en-US" sz="2800" dirty="0"/>
              <a:t>, care </a:t>
            </a:r>
            <a:r>
              <a:rPr lang="en-US" sz="2800" dirty="0" err="1"/>
              <a:t>poate</a:t>
            </a:r>
            <a:r>
              <a:rPr lang="en-US" sz="2800" dirty="0"/>
              <a:t> fi </a:t>
            </a:r>
            <a:r>
              <a:rPr lang="en-US" sz="2800" dirty="0" err="1"/>
              <a:t>divizată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Design architectural</a:t>
            </a:r>
            <a:r>
              <a:rPr lang="en-US" sz="2400" dirty="0"/>
              <a:t>-</a:t>
            </a:r>
            <a:r>
              <a:rPr lang="en-US" sz="2400" dirty="0" err="1"/>
              <a:t>procesul</a:t>
            </a:r>
            <a:r>
              <a:rPr lang="en-US" sz="2400" dirty="0"/>
              <a:t> de </a:t>
            </a:r>
            <a:r>
              <a:rPr lang="en-US" sz="2400" dirty="0" err="1"/>
              <a:t>definire</a:t>
            </a:r>
            <a:r>
              <a:rPr lang="en-US" sz="2400" dirty="0"/>
              <a:t> a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familii</a:t>
            </a:r>
            <a:r>
              <a:rPr lang="en-US" sz="2400" dirty="0"/>
              <a:t> de </a:t>
            </a:r>
            <a:r>
              <a:rPr lang="en-US" sz="2400" dirty="0" err="1"/>
              <a:t>componente</a:t>
            </a:r>
            <a:r>
              <a:rPr lang="en-US" sz="2400" dirty="0"/>
              <a:t> hardware </a:t>
            </a:r>
            <a:r>
              <a:rPr lang="en-US" sz="2400" dirty="0" err="1"/>
              <a:t>și</a:t>
            </a:r>
            <a:r>
              <a:rPr lang="en-US" sz="2400" dirty="0"/>
              <a:t> software precum </a:t>
            </a:r>
            <a:r>
              <a:rPr lang="en-US" sz="2400" dirty="0" err="1"/>
              <a:t>și</a:t>
            </a:r>
            <a:r>
              <a:rPr lang="en-US" sz="2400" dirty="0"/>
              <a:t> a </a:t>
            </a:r>
            <a:r>
              <a:rPr lang="en-US" sz="2400" dirty="0" err="1"/>
              <a:t>interfețelor</a:t>
            </a:r>
            <a:r>
              <a:rPr lang="en-US" sz="2400" dirty="0"/>
              <a:t> </a:t>
            </a:r>
            <a:r>
              <a:rPr lang="en-US" sz="2400" dirty="0" err="1"/>
              <a:t>acestora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scopul</a:t>
            </a:r>
            <a:r>
              <a:rPr lang="en-US" sz="2400" dirty="0"/>
              <a:t> </a:t>
            </a:r>
            <a:r>
              <a:rPr lang="en-US" sz="2400" dirty="0" err="1"/>
              <a:t>stabilirii</a:t>
            </a:r>
            <a:r>
              <a:rPr lang="en-US" sz="2400" dirty="0"/>
              <a:t> </a:t>
            </a:r>
            <a:r>
              <a:rPr lang="en-US" sz="2400" dirty="0" err="1"/>
              <a:t>cadrului</a:t>
            </a:r>
            <a:r>
              <a:rPr lang="en-US" sz="2400" dirty="0"/>
              <a:t> de </a:t>
            </a:r>
            <a:r>
              <a:rPr lang="en-US" sz="2400" dirty="0" err="1"/>
              <a:t>dezvoltarea</a:t>
            </a:r>
            <a:r>
              <a:rPr lang="en-US" sz="2400" dirty="0"/>
              <a:t> a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informatic.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Design de </a:t>
            </a:r>
            <a:r>
              <a:rPr lang="en-US" sz="2400" b="1" dirty="0" err="1"/>
              <a:t>nivel-înalt</a:t>
            </a:r>
            <a:r>
              <a:rPr lang="en-US" sz="2400" b="1" dirty="0"/>
              <a:t>(high-level) </a:t>
            </a:r>
            <a:r>
              <a:rPr lang="en-US" sz="2400" dirty="0"/>
              <a:t>– </a:t>
            </a:r>
            <a:r>
              <a:rPr lang="en-US" sz="2400" dirty="0" err="1"/>
              <a:t>furnizeză</a:t>
            </a:r>
            <a:r>
              <a:rPr lang="en-US" sz="2400" dirty="0"/>
              <a:t> </a:t>
            </a:r>
            <a:r>
              <a:rPr lang="en-US" sz="2400" dirty="0" err="1"/>
              <a:t>detalii</a:t>
            </a:r>
            <a:r>
              <a:rPr lang="en-US" sz="2400" dirty="0"/>
              <a:t> </a:t>
            </a:r>
            <a:r>
              <a:rPr lang="en-US" sz="2400" dirty="0" err="1"/>
              <a:t>arhitecturale</a:t>
            </a:r>
            <a:r>
              <a:rPr lang="en-US" sz="2400" dirty="0"/>
              <a:t> care </a:t>
            </a:r>
            <a:r>
              <a:rPr lang="en-US" sz="2400" dirty="0" err="1"/>
              <a:t>vor</a:t>
            </a:r>
            <a:r>
              <a:rPr lang="en-US" sz="2400" dirty="0"/>
              <a:t> fi </a:t>
            </a:r>
            <a:r>
              <a:rPr lang="en-US" sz="2400" dirty="0" err="1"/>
              <a:t>utilizate</a:t>
            </a:r>
            <a:r>
              <a:rPr lang="en-US" sz="2400" dirty="0"/>
              <a:t> la </a:t>
            </a:r>
            <a:r>
              <a:rPr lang="en-US" sz="2400" dirty="0" err="1"/>
              <a:t>dezvoltarea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produs</a:t>
            </a:r>
            <a:r>
              <a:rPr lang="en-US" sz="2400" dirty="0"/>
              <a:t> software. Schema </a:t>
            </a:r>
            <a:r>
              <a:rPr lang="en-US" sz="2400" dirty="0" err="1"/>
              <a:t>asociată</a:t>
            </a:r>
            <a:r>
              <a:rPr lang="en-US" sz="2400" dirty="0"/>
              <a:t> </a:t>
            </a:r>
            <a:r>
              <a:rPr lang="en-US" sz="2400" dirty="0" err="1"/>
              <a:t>arhitecturii</a:t>
            </a:r>
            <a:r>
              <a:rPr lang="en-US" sz="2400" dirty="0"/>
              <a:t> </a:t>
            </a:r>
            <a:r>
              <a:rPr lang="en-US" sz="2400" dirty="0" err="1"/>
              <a:t>oferă</a:t>
            </a:r>
            <a:r>
              <a:rPr lang="en-US" sz="2400" dirty="0"/>
              <a:t> o imagine de </a:t>
            </a:r>
            <a:r>
              <a:rPr lang="en-US" sz="2400" dirty="0" err="1"/>
              <a:t>ansamblu</a:t>
            </a:r>
            <a:r>
              <a:rPr lang="en-US" sz="2400" dirty="0"/>
              <a:t> a </a:t>
            </a:r>
            <a:r>
              <a:rPr lang="en-US" sz="2400" dirty="0" err="1"/>
              <a:t>întregului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, </a:t>
            </a:r>
            <a:r>
              <a:rPr lang="en-US" sz="2400" dirty="0" err="1"/>
              <a:t>identificând</a:t>
            </a:r>
            <a:r>
              <a:rPr lang="en-US" sz="2400" dirty="0"/>
              <a:t> </a:t>
            </a:r>
            <a:r>
              <a:rPr lang="en-US" sz="2400" dirty="0" err="1"/>
              <a:t>componentele</a:t>
            </a:r>
            <a:r>
              <a:rPr lang="en-US" sz="2400" dirty="0"/>
              <a:t> </a:t>
            </a:r>
            <a:r>
              <a:rPr lang="en-US" sz="2400" dirty="0" err="1"/>
              <a:t>principale</a:t>
            </a:r>
            <a:r>
              <a:rPr lang="en-US" sz="2400" dirty="0"/>
              <a:t> care </a:t>
            </a:r>
            <a:r>
              <a:rPr lang="en-US" sz="2400" dirty="0" err="1"/>
              <a:t>vor</a:t>
            </a:r>
            <a:r>
              <a:rPr lang="en-US" sz="2400" dirty="0"/>
              <a:t> fi </a:t>
            </a:r>
            <a:r>
              <a:rPr lang="en-US" sz="2400" dirty="0" err="1"/>
              <a:t>dezvoltate</a:t>
            </a:r>
            <a:r>
              <a:rPr lang="en-US" sz="2400" dirty="0"/>
              <a:t> </a:t>
            </a:r>
            <a:r>
              <a:rPr lang="en-US" sz="2400" dirty="0" err="1"/>
              <a:t>dar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 de </a:t>
            </a:r>
            <a:r>
              <a:rPr lang="en-US" sz="2400" dirty="0" err="1"/>
              <a:t>interfațare</a:t>
            </a:r>
            <a:r>
              <a:rPr lang="en-US" sz="2400" dirty="0"/>
              <a:t> al </a:t>
            </a:r>
            <a:r>
              <a:rPr lang="en-US" sz="2400" dirty="0" err="1"/>
              <a:t>acestora</a:t>
            </a:r>
            <a:r>
              <a:rPr lang="en-US" sz="2400" dirty="0"/>
              <a:t>. Sunt </a:t>
            </a:r>
            <a:r>
              <a:rPr lang="en-US" sz="2400" dirty="0" err="1"/>
              <a:t>utilizați</a:t>
            </a:r>
            <a:r>
              <a:rPr lang="en-US" sz="2400" dirty="0"/>
              <a:t>, </a:t>
            </a:r>
            <a:r>
              <a:rPr lang="en-US" sz="2400" dirty="0" err="1"/>
              <a:t>termeni</a:t>
            </a:r>
            <a:r>
              <a:rPr lang="en-US" sz="2400" dirty="0"/>
              <a:t> non-</a:t>
            </a:r>
            <a:r>
              <a:rPr lang="en-US" sz="2400" dirty="0" err="1"/>
              <a:t>tehnici</a:t>
            </a:r>
            <a:r>
              <a:rPr lang="en-US" sz="2400" dirty="0"/>
              <a:t> </a:t>
            </a:r>
            <a:r>
              <a:rPr lang="en-US" sz="2400" dirty="0" err="1"/>
              <a:t>ușor</a:t>
            </a:r>
            <a:r>
              <a:rPr lang="en-US" sz="2400" dirty="0"/>
              <a:t> de </a:t>
            </a:r>
            <a:r>
              <a:rPr lang="en-US" sz="2400" dirty="0" err="1"/>
              <a:t>înțeles</a:t>
            </a:r>
            <a:r>
              <a:rPr lang="en-US" sz="2400" dirty="0"/>
              <a:t> de </a:t>
            </a:r>
            <a:r>
              <a:rPr lang="en-US" sz="2400" dirty="0" err="1"/>
              <a:t>către</a:t>
            </a:r>
            <a:r>
              <a:rPr lang="en-US" sz="2400" dirty="0"/>
              <a:t> </a:t>
            </a:r>
            <a:r>
              <a:rPr lang="en-US" sz="2400" dirty="0" err="1"/>
              <a:t>administratorii</a:t>
            </a:r>
            <a:r>
              <a:rPr lang="en-US" sz="2400" dirty="0"/>
              <a:t> </a:t>
            </a:r>
            <a:r>
              <a:rPr lang="en-US" sz="2400" dirty="0" err="1"/>
              <a:t>sistemului</a:t>
            </a:r>
            <a:r>
              <a:rPr lang="en-US" sz="24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Design </a:t>
            </a:r>
            <a:r>
              <a:rPr lang="en-US" sz="2400" b="1" dirty="0" err="1"/>
              <a:t>detaliat</a:t>
            </a:r>
            <a:r>
              <a:rPr lang="en-US" sz="2400" b="1" dirty="0"/>
              <a:t>(low-level)-</a:t>
            </a:r>
            <a:r>
              <a:rPr lang="en-US" sz="2400" dirty="0" err="1"/>
              <a:t>designul</a:t>
            </a:r>
            <a:r>
              <a:rPr lang="en-US" sz="2400" dirty="0"/>
              <a:t> </a:t>
            </a:r>
            <a:r>
              <a:rPr lang="en-US" sz="2400" dirty="0" err="1"/>
              <a:t>detaliat</a:t>
            </a:r>
            <a:r>
              <a:rPr lang="en-US" sz="2400" dirty="0"/>
              <a:t> </a:t>
            </a:r>
            <a:r>
              <a:rPr lang="en-US" sz="2400" dirty="0" err="1"/>
              <a:t>expune</a:t>
            </a:r>
            <a:r>
              <a:rPr lang="en-US" sz="2400" dirty="0"/>
              <a:t> </a:t>
            </a:r>
            <a:r>
              <a:rPr lang="en-US" sz="2400" dirty="0" err="1"/>
              <a:t>designul</a:t>
            </a:r>
            <a:r>
              <a:rPr lang="en-US" sz="2400" dirty="0"/>
              <a:t> logic, </a:t>
            </a:r>
            <a:r>
              <a:rPr lang="en-US" sz="2400" dirty="0" err="1"/>
              <a:t>detaliat</a:t>
            </a:r>
            <a:r>
              <a:rPr lang="en-US" sz="2400" dirty="0"/>
              <a:t> al </a:t>
            </a:r>
            <a:r>
              <a:rPr lang="en-US" sz="2400" dirty="0" err="1"/>
              <a:t>fiecăreia</a:t>
            </a:r>
            <a:r>
              <a:rPr lang="en-US" sz="2400" dirty="0"/>
              <a:t> </a:t>
            </a:r>
            <a:r>
              <a:rPr lang="en-US" sz="2400" dirty="0" err="1"/>
              <a:t>dintre</a:t>
            </a:r>
            <a:r>
              <a:rPr lang="en-US" sz="2400" dirty="0"/>
              <a:t> </a:t>
            </a:r>
            <a:r>
              <a:rPr lang="en-US" sz="2400" dirty="0" err="1"/>
              <a:t>aceste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dirty="0" err="1"/>
              <a:t>destinat</a:t>
            </a:r>
            <a:r>
              <a:rPr lang="en-US" sz="2400" dirty="0"/>
              <a:t> </a:t>
            </a:r>
            <a:r>
              <a:rPr lang="en-US" sz="2400" dirty="0" err="1"/>
              <a:t>fiind</a:t>
            </a:r>
            <a:r>
              <a:rPr lang="en-US" sz="2400" dirty="0"/>
              <a:t> </a:t>
            </a:r>
            <a:r>
              <a:rPr lang="en-US" sz="2400" dirty="0" err="1"/>
              <a:t>dezvoltatorilor</a:t>
            </a:r>
            <a:r>
              <a:rPr lang="en-US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151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09EC-B6D6-48E7-BAC4-85341DBB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553"/>
          </a:xfrm>
        </p:spPr>
        <p:txBody>
          <a:bodyPr/>
          <a:lstStyle/>
          <a:p>
            <a:r>
              <a:rPr lang="en-US" dirty="0"/>
              <a:t>Pattern architectural-</a:t>
            </a:r>
            <a:r>
              <a:rPr lang="en-US" dirty="0" err="1"/>
              <a:t>Exemple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7D0F1-9F5A-4453-ABF5-EFD4E43D3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2989"/>
            <a:ext cx="8596668" cy="476837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 err="1"/>
              <a:t>Modele</a:t>
            </a:r>
            <a:r>
              <a:rPr lang="en-US" sz="3200" dirty="0"/>
              <a:t> </a:t>
            </a:r>
            <a:r>
              <a:rPr lang="en-US" sz="3200" dirty="0" err="1"/>
              <a:t>stratificate</a:t>
            </a:r>
            <a:r>
              <a:rPr lang="en-US" sz="3200" dirty="0"/>
              <a:t>(layered pattern)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/>
              <a:t>Modele</a:t>
            </a:r>
            <a:r>
              <a:rPr lang="en-US" sz="3200" dirty="0"/>
              <a:t> Client-Server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/>
              <a:t>Modele</a:t>
            </a:r>
            <a:r>
              <a:rPr lang="en-US" sz="3200" dirty="0"/>
              <a:t> Peer-to-peer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/>
              <a:t>Modele</a:t>
            </a:r>
            <a:r>
              <a:rPr lang="en-US" sz="3200" dirty="0"/>
              <a:t> Event-Bus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/>
              <a:t>Modele</a:t>
            </a:r>
            <a:r>
              <a:rPr lang="en-US" sz="3200" dirty="0"/>
              <a:t> Blackboard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/>
              <a:t>Modele</a:t>
            </a:r>
            <a:r>
              <a:rPr lang="en-US" sz="3200" dirty="0"/>
              <a:t> MVC(Model-view-controller)</a:t>
            </a:r>
          </a:p>
        </p:txBody>
      </p:sp>
    </p:spTree>
    <p:extLst>
      <p:ext uri="{BB962C8B-B14F-4D97-AF65-F5344CB8AC3E}">
        <p14:creationId xmlns:p14="http://schemas.microsoft.com/office/powerpoint/2010/main" val="92636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DCD4-1F98-48DF-B39A-D751AAFB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947" y="146934"/>
            <a:ext cx="4924878" cy="803088"/>
          </a:xfrm>
        </p:spPr>
        <p:txBody>
          <a:bodyPr anchor="ctr">
            <a:normAutofit/>
          </a:bodyPr>
          <a:lstStyle/>
          <a:p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Stratificate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C796-E222-4016-9532-87D4A295C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555" y="1095375"/>
            <a:ext cx="6053020" cy="57626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 err="1"/>
              <a:t>Acest</a:t>
            </a:r>
            <a:r>
              <a:rPr lang="en-US" sz="2000" dirty="0"/>
              <a:t> model </a:t>
            </a:r>
            <a:r>
              <a:rPr lang="en-US" sz="2000" dirty="0" err="1"/>
              <a:t>poate</a:t>
            </a:r>
            <a:r>
              <a:rPr lang="en-US" sz="2000" dirty="0"/>
              <a:t> fi </a:t>
            </a:r>
            <a:r>
              <a:rPr lang="en-US" sz="2000" dirty="0" err="1"/>
              <a:t>utilizat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structurarea</a:t>
            </a:r>
            <a:r>
              <a:rPr lang="en-US" sz="2000" dirty="0"/>
              <a:t> </a:t>
            </a:r>
            <a:r>
              <a:rPr lang="en-US" sz="2000" dirty="0" err="1"/>
              <a:t>programelor</a:t>
            </a:r>
            <a:r>
              <a:rPr lang="en-US" sz="2000" dirty="0"/>
              <a:t> care pot fi </a:t>
            </a:r>
            <a:r>
              <a:rPr lang="en-US" sz="2000" dirty="0" err="1"/>
              <a:t>descompuse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grupuri</a:t>
            </a:r>
            <a:r>
              <a:rPr lang="en-US" sz="2000" dirty="0"/>
              <a:t> de sub-task-</a:t>
            </a:r>
            <a:r>
              <a:rPr lang="en-US" sz="2000" dirty="0" err="1"/>
              <a:t>uri</a:t>
            </a:r>
            <a:r>
              <a:rPr lang="en-US" sz="2000" dirty="0"/>
              <a:t>,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dirty="0" err="1"/>
              <a:t>acestea</a:t>
            </a:r>
            <a:r>
              <a:rPr lang="en-US" sz="2000" dirty="0"/>
              <a:t> </a:t>
            </a:r>
            <a:r>
              <a:rPr lang="en-US" sz="2000" dirty="0" err="1"/>
              <a:t>fiind</a:t>
            </a:r>
            <a:r>
              <a:rPr lang="en-US" sz="2000" dirty="0"/>
              <a:t> </a:t>
            </a:r>
            <a:r>
              <a:rPr lang="en-US" sz="2000" dirty="0" err="1"/>
              <a:t>plasat</a:t>
            </a:r>
            <a:r>
              <a:rPr lang="en-US" sz="2000" dirty="0"/>
              <a:t> la un </a:t>
            </a:r>
            <a:r>
              <a:rPr lang="en-US" sz="2000" dirty="0" err="1"/>
              <a:t>anumit</a:t>
            </a:r>
            <a:r>
              <a:rPr lang="en-US" sz="2000" dirty="0"/>
              <a:t> </a:t>
            </a:r>
            <a:r>
              <a:rPr lang="en-US" sz="2000" dirty="0" err="1"/>
              <a:t>nivel</a:t>
            </a:r>
            <a:r>
              <a:rPr lang="en-US" sz="2000" dirty="0"/>
              <a:t> de </a:t>
            </a:r>
            <a:r>
              <a:rPr lang="en-US" sz="2000" dirty="0" err="1"/>
              <a:t>abstractizare</a:t>
            </a:r>
            <a:r>
              <a:rPr lang="en-US" sz="2000" dirty="0"/>
              <a:t>,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strat</a:t>
            </a:r>
            <a:r>
              <a:rPr lang="en-US" sz="2000" dirty="0"/>
              <a:t> </a:t>
            </a:r>
            <a:r>
              <a:rPr lang="en-US" sz="2000" dirty="0" err="1"/>
              <a:t>oferă</a:t>
            </a:r>
            <a:r>
              <a:rPr lang="en-US" sz="2000" dirty="0"/>
              <a:t> </a:t>
            </a:r>
            <a:r>
              <a:rPr lang="en-US" sz="2000" dirty="0" err="1"/>
              <a:t>servicii</a:t>
            </a:r>
            <a:r>
              <a:rPr lang="en-US" sz="2000" dirty="0"/>
              <a:t> </a:t>
            </a:r>
            <a:r>
              <a:rPr lang="en-US" sz="2000" dirty="0" err="1"/>
              <a:t>straturilor</a:t>
            </a:r>
            <a:r>
              <a:rPr lang="en-US" sz="2000" dirty="0"/>
              <a:t> </a:t>
            </a:r>
            <a:r>
              <a:rPr lang="en-US" sz="2000" dirty="0" err="1"/>
              <a:t>superioare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des </a:t>
            </a:r>
            <a:r>
              <a:rPr lang="en-US" sz="2000" dirty="0" err="1"/>
              <a:t>întâlnite</a:t>
            </a:r>
            <a:r>
              <a:rPr lang="en-US" sz="2000" dirty="0"/>
              <a:t> 4 </a:t>
            </a:r>
            <a:r>
              <a:rPr lang="en-US" sz="2000" dirty="0" err="1"/>
              <a:t>nivele</a:t>
            </a:r>
            <a:r>
              <a:rPr lang="en-US" sz="2000" dirty="0"/>
              <a:t> ale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software sunt :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Nivelul-prezentare</a:t>
            </a:r>
            <a:r>
              <a:rPr lang="en-US" sz="2000" dirty="0"/>
              <a:t> (</a:t>
            </a:r>
            <a:r>
              <a:rPr lang="en-US" sz="2000" dirty="0" err="1"/>
              <a:t>cunoscut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ca </a:t>
            </a:r>
            <a:r>
              <a:rPr lang="en-US" sz="2000" dirty="0" err="1"/>
              <a:t>nivelul</a:t>
            </a:r>
            <a:r>
              <a:rPr lang="en-US" sz="2000" dirty="0"/>
              <a:t> UI)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Nivelul-aplicație</a:t>
            </a:r>
            <a:r>
              <a:rPr lang="en-US" sz="2000" dirty="0"/>
              <a:t> (</a:t>
            </a:r>
            <a:r>
              <a:rPr lang="en-US" sz="2000" dirty="0" err="1"/>
              <a:t>cunoscut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ca </a:t>
            </a:r>
            <a:r>
              <a:rPr lang="en-US" sz="2000" dirty="0" err="1"/>
              <a:t>nivelul-serviciilor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Nivelul</a:t>
            </a:r>
            <a:r>
              <a:rPr lang="en-US" sz="2000" dirty="0"/>
              <a:t> business-logic(</a:t>
            </a:r>
            <a:r>
              <a:rPr lang="en-US" sz="2000" dirty="0" err="1"/>
              <a:t>cunoscut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ca </a:t>
            </a:r>
            <a:r>
              <a:rPr lang="en-US" sz="2000" dirty="0" err="1"/>
              <a:t>nivelul-domeniu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Nivelul</a:t>
            </a:r>
            <a:r>
              <a:rPr lang="en-US" sz="2000" dirty="0"/>
              <a:t> </a:t>
            </a:r>
            <a:r>
              <a:rPr lang="en-US" sz="2000" dirty="0" err="1"/>
              <a:t>acces</a:t>
            </a:r>
            <a:r>
              <a:rPr lang="en-US" sz="2000" dirty="0"/>
              <a:t>-la-date (</a:t>
            </a:r>
            <a:r>
              <a:rPr lang="en-US" sz="2000" dirty="0" err="1"/>
              <a:t>cunoscut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ca </a:t>
            </a:r>
            <a:r>
              <a:rPr lang="en-US" sz="2000" dirty="0" err="1"/>
              <a:t>nivelul-persistență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Larg</a:t>
            </a:r>
            <a:r>
              <a:rPr lang="en-US" sz="2000" dirty="0"/>
              <a:t> </a:t>
            </a:r>
            <a:r>
              <a:rPr lang="en-US" sz="2000" dirty="0" err="1"/>
              <a:t>utilizate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Aplicații</a:t>
            </a:r>
            <a:r>
              <a:rPr lang="en-US" sz="2000" dirty="0"/>
              <a:t> desktop </a:t>
            </a:r>
            <a:r>
              <a:rPr lang="en-US" sz="2000" dirty="0" err="1"/>
              <a:t>generale</a:t>
            </a:r>
            <a:r>
              <a:rPr lang="en-US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Aplicatii</a:t>
            </a:r>
            <a:r>
              <a:rPr lang="en-US" sz="2000" dirty="0"/>
              <a:t> web </a:t>
            </a:r>
            <a:r>
              <a:rPr lang="en-US" sz="2000" dirty="0" err="1"/>
              <a:t>pentru</a:t>
            </a:r>
            <a:r>
              <a:rPr lang="en-US" sz="2000" dirty="0"/>
              <a:t> e-commerce.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F9929-78C3-4C27-AC55-423112829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74" y="804669"/>
            <a:ext cx="2911781" cy="50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9F22-A8CB-4F2C-A8E1-3B83ED0A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944" y="155061"/>
            <a:ext cx="5084362" cy="1403715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Aplicații</a:t>
            </a:r>
            <a:r>
              <a:rPr lang="en-US" dirty="0">
                <a:solidFill>
                  <a:srgbClr val="FFFFFF"/>
                </a:solidFill>
              </a:rPr>
              <a:t> client-server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222D-1117-4E32-BE1B-09D67264B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70" y="1456300"/>
            <a:ext cx="5019675" cy="460437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FFFFFF"/>
                </a:solidFill>
              </a:rPr>
              <a:t>Acest</a:t>
            </a:r>
            <a:r>
              <a:rPr lang="en-US" sz="2000" dirty="0">
                <a:solidFill>
                  <a:srgbClr val="FFFFFF"/>
                </a:solidFill>
              </a:rPr>
              <a:t> model </a:t>
            </a:r>
            <a:r>
              <a:rPr lang="en-US" sz="2000" dirty="0" err="1">
                <a:solidFill>
                  <a:srgbClr val="FFFFFF"/>
                </a:solidFill>
              </a:rPr>
              <a:t>este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alcătuit</a:t>
            </a:r>
            <a:r>
              <a:rPr lang="en-US" sz="2000" dirty="0">
                <a:solidFill>
                  <a:srgbClr val="FFFFFF"/>
                </a:solidFill>
              </a:rPr>
              <a:t> din </a:t>
            </a:r>
            <a:r>
              <a:rPr lang="en-US" sz="2000" dirty="0" err="1">
                <a:solidFill>
                  <a:srgbClr val="FFFFFF"/>
                </a:solidFill>
              </a:rPr>
              <a:t>două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părți</a:t>
            </a:r>
            <a:r>
              <a:rPr lang="en-US" sz="2000" dirty="0">
                <a:solidFill>
                  <a:srgbClr val="FFFFFF"/>
                </a:solidFill>
              </a:rPr>
              <a:t>; un server </a:t>
            </a:r>
            <a:r>
              <a:rPr lang="en-US" sz="2000" dirty="0" err="1">
                <a:solidFill>
                  <a:srgbClr val="FFFFFF"/>
                </a:solidFill>
              </a:rPr>
              <a:t>și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mai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mulți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clienți</a:t>
            </a:r>
            <a:r>
              <a:rPr lang="en-US" sz="2000" dirty="0">
                <a:solidFill>
                  <a:srgbClr val="FFFFFF"/>
                </a:solidFill>
              </a:rPr>
              <a:t>. Componenta server </a:t>
            </a:r>
            <a:r>
              <a:rPr lang="en-US" sz="2000" dirty="0" err="1">
                <a:solidFill>
                  <a:srgbClr val="FFFFFF"/>
                </a:solidFill>
              </a:rPr>
              <a:t>va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oferi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servicii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pentru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mai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multe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componente</a:t>
            </a:r>
            <a:r>
              <a:rPr lang="en-US" sz="2000" dirty="0">
                <a:solidFill>
                  <a:srgbClr val="FFFFFF"/>
                </a:solidFill>
              </a:rPr>
              <a:t> ale </a:t>
            </a:r>
            <a:r>
              <a:rPr lang="en-US" sz="2000" dirty="0" err="1">
                <a:solidFill>
                  <a:srgbClr val="FFFFFF"/>
                </a:solidFill>
              </a:rPr>
              <a:t>clientului</a:t>
            </a:r>
            <a:r>
              <a:rPr lang="en-US" sz="2000" dirty="0">
                <a:solidFill>
                  <a:srgbClr val="FFFFFF"/>
                </a:solidFill>
              </a:rPr>
              <a:t>. </a:t>
            </a:r>
            <a:r>
              <a:rPr lang="en-US" sz="2000" dirty="0" err="1">
                <a:solidFill>
                  <a:srgbClr val="FFFFFF"/>
                </a:solidFill>
              </a:rPr>
              <a:t>Clienții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solicită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servicii</a:t>
            </a:r>
            <a:r>
              <a:rPr lang="en-US" sz="2000" dirty="0">
                <a:solidFill>
                  <a:srgbClr val="FFFFFF"/>
                </a:solidFill>
              </a:rPr>
              <a:t> de la server </a:t>
            </a:r>
            <a:r>
              <a:rPr lang="en-US" sz="2000" dirty="0" err="1">
                <a:solidFill>
                  <a:srgbClr val="FFFFFF"/>
                </a:solidFill>
              </a:rPr>
              <a:t>și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serverul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oferă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servicii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relevante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clienților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respectivi</a:t>
            </a:r>
            <a:r>
              <a:rPr lang="en-US" sz="2000" dirty="0">
                <a:solidFill>
                  <a:srgbClr val="FFFFFF"/>
                </a:solidFill>
              </a:rPr>
              <a:t>. Mai </a:t>
            </a:r>
            <a:r>
              <a:rPr lang="en-US" sz="2000" dirty="0" err="1">
                <a:solidFill>
                  <a:srgbClr val="FFFFFF"/>
                </a:solidFill>
              </a:rPr>
              <a:t>mult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serverul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continuă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să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asculte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cererile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clienților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FFFFFF"/>
                </a:solidFill>
              </a:rPr>
              <a:t>Utilizare</a:t>
            </a:r>
            <a:endParaRPr lang="en-US" sz="20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rgbClr val="FFFFFF"/>
                </a:solidFill>
              </a:rPr>
              <a:t>Aplicații</a:t>
            </a:r>
            <a:r>
              <a:rPr lang="en-US" sz="2000" dirty="0">
                <a:solidFill>
                  <a:srgbClr val="FFFFFF"/>
                </a:solidFill>
              </a:rPr>
              <a:t> online cum </a:t>
            </a:r>
            <a:r>
              <a:rPr lang="en-US" sz="2000" dirty="0" err="1">
                <a:solidFill>
                  <a:srgbClr val="FFFFFF"/>
                </a:solidFill>
              </a:rPr>
              <a:t>ar</a:t>
            </a:r>
            <a:r>
              <a:rPr lang="en-US" sz="2000" dirty="0">
                <a:solidFill>
                  <a:srgbClr val="FFFFFF"/>
                </a:solidFill>
              </a:rPr>
              <a:t> fi e-mail, </a:t>
            </a:r>
            <a:r>
              <a:rPr lang="en-US" sz="2000" dirty="0" err="1">
                <a:solidFill>
                  <a:srgbClr val="FFFFFF"/>
                </a:solidFill>
              </a:rPr>
              <a:t>partajarea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documentelor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și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servicii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bancare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159B9-EE2E-4509-A6C1-625924AE3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1300619"/>
            <a:ext cx="3856774" cy="434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8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5406-35CE-4F66-8F5E-82654341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41" y="176742"/>
            <a:ext cx="5429309" cy="1052968"/>
          </a:xfrm>
        </p:spPr>
        <p:txBody>
          <a:bodyPr anchor="ctr"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</a:rPr>
              <a:t>Modele</a:t>
            </a:r>
            <a:r>
              <a:rPr lang="en-US" sz="3200" b="1" dirty="0">
                <a:solidFill>
                  <a:schemeClr val="tx1"/>
                </a:solidFill>
              </a:rPr>
              <a:t> P2P(Peer-to-Peer)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A033-33EB-42D0-A167-EFDB170C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20" y="1424142"/>
            <a:ext cx="4719147" cy="44487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Componentele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individuale</a:t>
            </a:r>
            <a:r>
              <a:rPr lang="en-US" dirty="0">
                <a:solidFill>
                  <a:schemeClr val="tx1"/>
                </a:solidFill>
              </a:rPr>
              <a:t> sunt </a:t>
            </a:r>
            <a:r>
              <a:rPr lang="en-US" dirty="0" err="1">
                <a:solidFill>
                  <a:schemeClr val="tx1"/>
                </a:solidFill>
              </a:rPr>
              <a:t>cunoscute</a:t>
            </a:r>
            <a:r>
              <a:rPr lang="en-US" dirty="0">
                <a:solidFill>
                  <a:schemeClr val="tx1"/>
                </a:solidFill>
              </a:rPr>
              <a:t> sub </a:t>
            </a:r>
            <a:r>
              <a:rPr lang="en-US" dirty="0" err="1">
                <a:solidFill>
                  <a:schemeClr val="tx1"/>
                </a:solidFill>
              </a:rPr>
              <a:t>numele</a:t>
            </a:r>
            <a:r>
              <a:rPr lang="en-US" dirty="0">
                <a:solidFill>
                  <a:schemeClr val="tx1"/>
                </a:solidFill>
              </a:rPr>
              <a:t> de P(peer). 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Statutul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unui</a:t>
            </a:r>
            <a:r>
              <a:rPr lang="en-US" dirty="0">
                <a:solidFill>
                  <a:schemeClr val="tx1"/>
                </a:solidFill>
              </a:rPr>
              <a:t> P </a:t>
            </a:r>
            <a:r>
              <a:rPr lang="en-US" dirty="0" err="1">
                <a:solidFill>
                  <a:schemeClr val="tx1"/>
                </a:solidFill>
              </a:rPr>
              <a:t>poate</a:t>
            </a:r>
            <a:r>
              <a:rPr lang="en-US" dirty="0">
                <a:solidFill>
                  <a:schemeClr val="tx1"/>
                </a:solidFill>
              </a:rPr>
              <a:t> fi </a:t>
            </a:r>
            <a:r>
              <a:rPr lang="en-US" dirty="0" err="1">
                <a:solidFill>
                  <a:schemeClr val="tx1"/>
                </a:solidFill>
              </a:rPr>
              <a:t>unul</a:t>
            </a:r>
            <a:r>
              <a:rPr lang="en-US" dirty="0">
                <a:solidFill>
                  <a:schemeClr val="tx1"/>
                </a:solidFill>
              </a:rPr>
              <a:t> dual, </a:t>
            </a:r>
            <a:r>
              <a:rPr lang="en-US" dirty="0" err="1">
                <a:solidFill>
                  <a:schemeClr val="tx1"/>
                </a:solidFill>
              </a:rPr>
              <a:t>funcționânâd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atât</a:t>
            </a:r>
            <a:r>
              <a:rPr lang="en-US" dirty="0">
                <a:solidFill>
                  <a:schemeClr val="tx1"/>
                </a:solidFill>
              </a:rPr>
              <a:t> ca client(</a:t>
            </a:r>
            <a:r>
              <a:rPr lang="en-US" dirty="0" err="1">
                <a:solidFill>
                  <a:schemeClr val="tx1"/>
                </a:solidFill>
              </a:rPr>
              <a:t>solicitând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servicii</a:t>
            </a:r>
            <a:r>
              <a:rPr lang="en-US" dirty="0">
                <a:solidFill>
                  <a:schemeClr val="tx1"/>
                </a:solidFill>
              </a:rPr>
              <a:t> de la </a:t>
            </a:r>
            <a:r>
              <a:rPr lang="en-US" dirty="0" err="1">
                <a:solidFill>
                  <a:schemeClr val="tx1"/>
                </a:solidFill>
              </a:rPr>
              <a:t>alți</a:t>
            </a:r>
            <a:r>
              <a:rPr lang="en-US" dirty="0">
                <a:solidFill>
                  <a:schemeClr val="tx1"/>
                </a:solidFill>
              </a:rPr>
              <a:t> P), </a:t>
            </a:r>
            <a:r>
              <a:rPr lang="en-US" dirty="0" err="1">
                <a:solidFill>
                  <a:schemeClr val="tx1"/>
                </a:solidFill>
              </a:rPr>
              <a:t>cât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ca server(</a:t>
            </a:r>
            <a:r>
              <a:rPr lang="en-US" dirty="0" err="1">
                <a:solidFill>
                  <a:schemeClr val="tx1"/>
                </a:solidFill>
              </a:rPr>
              <a:t>oferind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servicii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altor</a:t>
            </a:r>
            <a:r>
              <a:rPr lang="en-US" dirty="0">
                <a:solidFill>
                  <a:schemeClr val="tx1"/>
                </a:solidFill>
              </a:rPr>
              <a:t> P).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Un P </a:t>
            </a:r>
            <a:r>
              <a:rPr lang="en-US" dirty="0" err="1">
                <a:solidFill>
                  <a:schemeClr val="tx1"/>
                </a:solidFill>
              </a:rPr>
              <a:t>poate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acționa</a:t>
            </a:r>
            <a:r>
              <a:rPr lang="en-US" dirty="0">
                <a:solidFill>
                  <a:schemeClr val="tx1"/>
                </a:solidFill>
              </a:rPr>
              <a:t> ca un client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ca un server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ca </a:t>
            </a:r>
            <a:r>
              <a:rPr lang="en-US" dirty="0" err="1">
                <a:solidFill>
                  <a:schemeClr val="tx1"/>
                </a:solidFill>
              </a:rPr>
              <a:t>ambii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schimba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rolul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dinamic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Utilizare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File-sharing networks such as </a:t>
            </a:r>
            <a:r>
              <a:rPr lang="en-US" sz="1800" b="1" dirty="0">
                <a:solidFill>
                  <a:schemeClr val="tx1"/>
                </a:solidFill>
              </a:rPr>
              <a:t>Gnutella </a:t>
            </a:r>
            <a:r>
              <a:rPr lang="en-US" sz="1800" dirty="0">
                <a:solidFill>
                  <a:schemeClr val="tx1"/>
                </a:solidFill>
              </a:rPr>
              <a:t>and </a:t>
            </a:r>
            <a:r>
              <a:rPr lang="en-US" sz="1800" b="1" dirty="0">
                <a:solidFill>
                  <a:schemeClr val="tx1"/>
                </a:solidFill>
              </a:rPr>
              <a:t>G2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Protocol multimedia cum </a:t>
            </a:r>
            <a:r>
              <a:rPr lang="en-US" sz="1800" dirty="0" err="1">
                <a:solidFill>
                  <a:schemeClr val="tx1"/>
                </a:solidFill>
              </a:rPr>
              <a:t>ar</a:t>
            </a:r>
            <a:r>
              <a:rPr lang="en-US" sz="1800" dirty="0">
                <a:solidFill>
                  <a:schemeClr val="tx1"/>
                </a:solidFill>
              </a:rPr>
              <a:t> fi </a:t>
            </a:r>
            <a:r>
              <a:rPr lang="en-US" sz="1800" b="1" dirty="0">
                <a:solidFill>
                  <a:schemeClr val="tx1"/>
                </a:solidFill>
              </a:rPr>
              <a:t>P2PTV </a:t>
            </a:r>
            <a:r>
              <a:rPr lang="en-US" sz="1800" dirty="0" err="1">
                <a:solidFill>
                  <a:schemeClr val="tx1"/>
                </a:solidFill>
              </a:rPr>
              <a:t>si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dirty="0">
                <a:solidFill>
                  <a:schemeClr val="tx1"/>
                </a:solidFill>
              </a:rPr>
              <a:t>PDTP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06753-6753-4ACC-A134-5CB63451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62" y="972608"/>
            <a:ext cx="5137378" cy="49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8289-FAF6-4D28-998B-F8BC7CF7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02" y="410104"/>
            <a:ext cx="4203045" cy="8471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Modele Event-Bus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0FF6-2BF6-4E42-A1A6-13957F18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23975"/>
            <a:ext cx="4419098" cy="47137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Componenta </a:t>
            </a:r>
            <a:r>
              <a:rPr lang="en-US" dirty="0" err="1">
                <a:solidFill>
                  <a:schemeClr val="tx1"/>
                </a:solidFill>
              </a:rPr>
              <a:t>centrală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modelului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evenimentul</a:t>
            </a:r>
            <a:r>
              <a:rPr lang="en-US" b="1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care se </a:t>
            </a:r>
            <a:r>
              <a:rPr lang="en-US" dirty="0" err="1">
                <a:solidFill>
                  <a:schemeClr val="tx1"/>
                </a:solidFill>
              </a:rPr>
              <a:t>identifică</a:t>
            </a:r>
            <a:r>
              <a:rPr lang="en-US" dirty="0">
                <a:solidFill>
                  <a:schemeClr val="tx1"/>
                </a:solidFill>
              </a:rPr>
              <a:t> cu  4 </a:t>
            </a:r>
            <a:r>
              <a:rPr lang="en-US" dirty="0" err="1">
                <a:solidFill>
                  <a:schemeClr val="tx1"/>
                </a:solidFill>
              </a:rPr>
              <a:t>componente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majore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sursă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eveniment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Destinatie</a:t>
            </a:r>
            <a:r>
              <a:rPr lang="en-US" sz="1800" dirty="0">
                <a:solidFill>
                  <a:schemeClr val="tx1"/>
                </a:solidFill>
              </a:rPr>
              <a:t>(listener) de </a:t>
            </a:r>
            <a:r>
              <a:rPr lang="en-US" sz="1800" dirty="0" err="1">
                <a:solidFill>
                  <a:schemeClr val="tx1"/>
                </a:solidFill>
              </a:rPr>
              <a:t>evenimente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canal </a:t>
            </a:r>
          </a:p>
          <a:p>
            <a:pPr lvl="1">
              <a:lnSpc>
                <a:spcPct val="9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magistrală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evenimente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Sursele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publică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mesaje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către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anumite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canale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dintr</a:t>
            </a:r>
            <a:r>
              <a:rPr lang="en-US" dirty="0">
                <a:solidFill>
                  <a:schemeClr val="tx1"/>
                </a:solidFill>
              </a:rPr>
              <a:t>-o </a:t>
            </a:r>
            <a:r>
              <a:rPr lang="en-US" dirty="0" err="1">
                <a:solidFill>
                  <a:schemeClr val="tx1"/>
                </a:solidFill>
              </a:rPr>
              <a:t>magistrală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evenimente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Destinatarii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abonează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anumite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canale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sunt </a:t>
            </a:r>
            <a:r>
              <a:rPr lang="en-US" dirty="0" err="1">
                <a:solidFill>
                  <a:schemeClr val="tx1"/>
                </a:solidFill>
              </a:rPr>
              <a:t>avertizați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asupra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mesajelor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publicate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sisteme</a:t>
            </a:r>
            <a:r>
              <a:rPr lang="en-US" dirty="0">
                <a:solidFill>
                  <a:schemeClr val="tx1"/>
                </a:solidFill>
              </a:rPr>
              <a:t> publish-subscriber) pe un canal la care  s-au </a:t>
            </a:r>
            <a:r>
              <a:rPr lang="en-US" dirty="0" err="1">
                <a:solidFill>
                  <a:schemeClr val="tx1"/>
                </a:solidFill>
              </a:rPr>
              <a:t>abonat</a:t>
            </a:r>
            <a:r>
              <a:rPr lang="en-US" dirty="0">
                <a:solidFill>
                  <a:schemeClr val="tx1"/>
                </a:solidFill>
              </a:rPr>
              <a:t> anterior.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Utilizare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Sisteme</a:t>
            </a:r>
            <a:r>
              <a:rPr lang="en-US" dirty="0">
                <a:solidFill>
                  <a:schemeClr val="tx1"/>
                </a:solidFill>
              </a:rPr>
              <a:t> Android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Sisteme</a:t>
            </a:r>
            <a:r>
              <a:rPr lang="en-US" dirty="0">
                <a:solidFill>
                  <a:schemeClr val="tx1"/>
                </a:solidFill>
              </a:rPr>
              <a:t> publish-subscriber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12124-1351-45B4-A1B8-4FAFB0F01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899" y="1443319"/>
            <a:ext cx="5664602" cy="36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5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34E7-56AB-4241-8D4E-AD121F74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45" y="127000"/>
            <a:ext cx="4203045" cy="460188"/>
          </a:xfrm>
        </p:spPr>
        <p:txBody>
          <a:bodyPr anchor="ctr"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Modele</a:t>
            </a:r>
            <a:r>
              <a:rPr lang="en-US" dirty="0">
                <a:solidFill>
                  <a:schemeClr val="tx1"/>
                </a:solidFill>
              </a:rPr>
              <a:t> Blackboard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032A-F554-4486-8591-7124B0CB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30" y="710169"/>
            <a:ext cx="5290877" cy="61438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900" dirty="0" err="1">
                <a:solidFill>
                  <a:schemeClr val="tx1"/>
                </a:solidFill>
              </a:rPr>
              <a:t>În</a:t>
            </a:r>
            <a:r>
              <a:rPr lang="en-US" sz="1900" dirty="0">
                <a:solidFill>
                  <a:schemeClr val="tx1"/>
                </a:solidFill>
              </a:rPr>
              <a:t> IS </a:t>
            </a:r>
            <a:r>
              <a:rPr lang="en-US" sz="1900" dirty="0" err="1">
                <a:solidFill>
                  <a:schemeClr val="tx1"/>
                </a:solidFill>
              </a:rPr>
              <a:t>modelul</a:t>
            </a:r>
            <a:r>
              <a:rPr lang="en-US" sz="1900" dirty="0">
                <a:solidFill>
                  <a:schemeClr val="tx1"/>
                </a:solidFill>
              </a:rPr>
              <a:t> blackboard </a:t>
            </a:r>
            <a:r>
              <a:rPr lang="en-US" sz="1900" dirty="0" err="1">
                <a:solidFill>
                  <a:schemeClr val="tx1"/>
                </a:solidFill>
              </a:rPr>
              <a:t>este</a:t>
            </a:r>
            <a:r>
              <a:rPr lang="en-US" sz="1900" dirty="0">
                <a:solidFill>
                  <a:schemeClr val="tx1"/>
                </a:solidFill>
              </a:rPr>
              <a:t> un model de design </a:t>
            </a:r>
            <a:r>
              <a:rPr lang="en-US" sz="1900" dirty="0" err="1">
                <a:solidFill>
                  <a:schemeClr val="tx1"/>
                </a:solidFill>
              </a:rPr>
              <a:t>comportamental</a:t>
            </a:r>
            <a:r>
              <a:rPr lang="en-US" sz="1900" dirty="0">
                <a:solidFill>
                  <a:schemeClr val="tx1"/>
                </a:solidFill>
              </a:rPr>
              <a:t> care </a:t>
            </a:r>
            <a:r>
              <a:rPr lang="en-US" sz="1900" dirty="0" err="1">
                <a:solidFill>
                  <a:schemeClr val="tx1"/>
                </a:solidFill>
              </a:rPr>
              <a:t>oferă</a:t>
            </a:r>
            <a:r>
              <a:rPr lang="en-US" sz="1900" dirty="0">
                <a:solidFill>
                  <a:schemeClr val="tx1"/>
                </a:solidFill>
              </a:rPr>
              <a:t> un </a:t>
            </a:r>
            <a:r>
              <a:rPr lang="en-US" sz="1900" dirty="0" err="1">
                <a:solidFill>
                  <a:schemeClr val="tx1"/>
                </a:solidFill>
              </a:rPr>
              <a:t>cadru</a:t>
            </a:r>
            <a:r>
              <a:rPr lang="en-US" sz="1900" dirty="0">
                <a:solidFill>
                  <a:schemeClr val="tx1"/>
                </a:solidFill>
              </a:rPr>
              <a:t> computational </a:t>
            </a:r>
            <a:r>
              <a:rPr lang="en-US" sz="1900" dirty="0" err="1">
                <a:solidFill>
                  <a:schemeClr val="tx1"/>
                </a:solidFill>
              </a:rPr>
              <a:t>pentru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proiectarea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și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implementarea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sistemelor</a:t>
            </a:r>
            <a:r>
              <a:rPr lang="en-US" sz="1900" dirty="0">
                <a:solidFill>
                  <a:schemeClr val="tx1"/>
                </a:solidFill>
              </a:rPr>
              <a:t> care </a:t>
            </a:r>
            <a:r>
              <a:rPr lang="en-US" sz="1900" dirty="0" err="1">
                <a:solidFill>
                  <a:schemeClr val="tx1"/>
                </a:solidFill>
              </a:rPr>
              <a:t>integrează</a:t>
            </a:r>
            <a:r>
              <a:rPr lang="en-US" sz="1900" dirty="0">
                <a:solidFill>
                  <a:schemeClr val="tx1"/>
                </a:solidFill>
              </a:rPr>
              <a:t> module </a:t>
            </a:r>
            <a:r>
              <a:rPr lang="en-US" sz="1900" dirty="0" err="1">
                <a:solidFill>
                  <a:schemeClr val="tx1"/>
                </a:solidFill>
              </a:rPr>
              <a:t>specializate</a:t>
            </a:r>
            <a:r>
              <a:rPr lang="en-US" sz="1900" dirty="0">
                <a:solidFill>
                  <a:schemeClr val="tx1"/>
                </a:solidFill>
              </a:rPr>
              <a:t> de mare </a:t>
            </a:r>
            <a:r>
              <a:rPr lang="en-US" sz="1900" dirty="0" err="1">
                <a:solidFill>
                  <a:schemeClr val="tx1"/>
                </a:solidFill>
              </a:rPr>
              <a:t>complexitate</a:t>
            </a:r>
            <a:r>
              <a:rPr lang="en-US" sz="1900" dirty="0">
                <a:solidFill>
                  <a:schemeClr val="tx1"/>
                </a:solidFill>
              </a:rPr>
              <a:t>,  cu </a:t>
            </a:r>
            <a:r>
              <a:rPr lang="en-US" sz="1900" dirty="0" err="1">
                <a:solidFill>
                  <a:schemeClr val="tx1"/>
                </a:solidFill>
              </a:rPr>
              <a:t>implementarea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unor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strategii</a:t>
            </a:r>
            <a:r>
              <a:rPr lang="en-US" sz="1900" dirty="0">
                <a:solidFill>
                  <a:schemeClr val="tx1"/>
                </a:solidFill>
              </a:rPr>
              <a:t> de control </a:t>
            </a:r>
            <a:r>
              <a:rPr lang="en-US" sz="1900" dirty="0" err="1">
                <a:solidFill>
                  <a:schemeClr val="tx1"/>
                </a:solidFill>
              </a:rPr>
              <a:t>nedeterministe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900" dirty="0" err="1">
                <a:solidFill>
                  <a:schemeClr val="tx1"/>
                </a:solidFill>
              </a:rPr>
              <a:t>Modelul</a:t>
            </a:r>
            <a:r>
              <a:rPr lang="en-US" sz="1900" dirty="0">
                <a:solidFill>
                  <a:schemeClr val="tx1"/>
                </a:solidFill>
              </a:rPr>
              <a:t> blackboard include </a:t>
            </a:r>
            <a:r>
              <a:rPr lang="en-US" sz="1900" dirty="0" err="1">
                <a:solidFill>
                  <a:schemeClr val="tx1"/>
                </a:solidFill>
              </a:rPr>
              <a:t>trei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componente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principale</a:t>
            </a:r>
            <a:r>
              <a:rPr lang="en-US" sz="1900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900" b="1" dirty="0">
                <a:solidFill>
                  <a:schemeClr val="tx1"/>
                </a:solidFill>
              </a:rPr>
              <a:t>blackboard</a:t>
            </a:r>
            <a:r>
              <a:rPr lang="en-US" sz="1900" dirty="0">
                <a:solidFill>
                  <a:schemeClr val="tx1"/>
                </a:solidFill>
              </a:rPr>
              <a:t> - o </a:t>
            </a:r>
            <a:r>
              <a:rPr lang="en-US" sz="1900" dirty="0" err="1">
                <a:solidFill>
                  <a:schemeClr val="tx1"/>
                </a:solidFill>
              </a:rPr>
              <a:t>memorie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structurată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și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expusă</a:t>
            </a:r>
            <a:r>
              <a:rPr lang="en-US" sz="1900" dirty="0">
                <a:solidFill>
                  <a:schemeClr val="tx1"/>
                </a:solidFill>
              </a:rPr>
              <a:t> global care </a:t>
            </a:r>
            <a:r>
              <a:rPr lang="en-US" sz="1900" dirty="0" err="1">
                <a:solidFill>
                  <a:schemeClr val="tx1"/>
                </a:solidFill>
              </a:rPr>
              <a:t>conține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obiecte</a:t>
            </a:r>
            <a:r>
              <a:rPr lang="en-US" sz="1900" dirty="0">
                <a:solidFill>
                  <a:schemeClr val="tx1"/>
                </a:solidFill>
              </a:rPr>
              <a:t> din </a:t>
            </a:r>
            <a:r>
              <a:rPr lang="en-US" sz="1900" dirty="0" err="1">
                <a:solidFill>
                  <a:schemeClr val="tx1"/>
                </a:solidFill>
              </a:rPr>
              <a:t>spațiul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soluției</a:t>
            </a:r>
            <a:endParaRPr lang="en-US" sz="19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900" b="1" dirty="0" err="1">
                <a:solidFill>
                  <a:schemeClr val="tx1"/>
                </a:solidFill>
              </a:rPr>
              <a:t>sursă</a:t>
            </a:r>
            <a:r>
              <a:rPr lang="en-US" sz="1900" b="1" dirty="0">
                <a:solidFill>
                  <a:schemeClr val="tx1"/>
                </a:solidFill>
              </a:rPr>
              <a:t> de </a:t>
            </a:r>
            <a:r>
              <a:rPr lang="en-US" sz="1900" b="1" dirty="0" err="1">
                <a:solidFill>
                  <a:schemeClr val="tx1"/>
                </a:solidFill>
              </a:rPr>
              <a:t>cunoștințe</a:t>
            </a:r>
            <a:r>
              <a:rPr lang="en-US" sz="1900" b="1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- module </a:t>
            </a:r>
            <a:r>
              <a:rPr lang="en-US" sz="1900" dirty="0" err="1">
                <a:solidFill>
                  <a:schemeClr val="tx1"/>
                </a:solidFill>
              </a:rPr>
              <a:t>specializate</a:t>
            </a:r>
            <a:r>
              <a:rPr lang="en-US" sz="1900" dirty="0">
                <a:solidFill>
                  <a:schemeClr val="tx1"/>
                </a:solidFill>
              </a:rPr>
              <a:t> cu </a:t>
            </a:r>
            <a:r>
              <a:rPr lang="en-US" sz="1900" dirty="0" err="1">
                <a:solidFill>
                  <a:schemeClr val="tx1"/>
                </a:solidFill>
              </a:rPr>
              <a:t>reprezentare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proprie</a:t>
            </a:r>
            <a:endParaRPr lang="en-US" sz="19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900" b="1" dirty="0" err="1">
                <a:solidFill>
                  <a:schemeClr val="tx1"/>
                </a:solidFill>
              </a:rPr>
              <a:t>componentă</a:t>
            </a:r>
            <a:r>
              <a:rPr lang="en-US" sz="1900" b="1" dirty="0">
                <a:solidFill>
                  <a:schemeClr val="tx1"/>
                </a:solidFill>
              </a:rPr>
              <a:t> de control </a:t>
            </a:r>
            <a:r>
              <a:rPr lang="en-US" sz="1900" dirty="0">
                <a:solidFill>
                  <a:schemeClr val="tx1"/>
                </a:solidFill>
              </a:rPr>
              <a:t>- </a:t>
            </a:r>
            <a:r>
              <a:rPr lang="en-US" sz="1900" dirty="0" err="1">
                <a:solidFill>
                  <a:schemeClr val="tx1"/>
                </a:solidFill>
              </a:rPr>
              <a:t>selectează</a:t>
            </a:r>
            <a:r>
              <a:rPr lang="en-US" sz="1900" dirty="0">
                <a:solidFill>
                  <a:schemeClr val="tx1"/>
                </a:solidFill>
              </a:rPr>
              <a:t>, </a:t>
            </a:r>
            <a:r>
              <a:rPr lang="en-US" sz="1900" dirty="0" err="1">
                <a:solidFill>
                  <a:schemeClr val="tx1"/>
                </a:solidFill>
              </a:rPr>
              <a:t>configurează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și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execută</a:t>
            </a:r>
            <a:r>
              <a:rPr lang="en-US" sz="1900" dirty="0">
                <a:solidFill>
                  <a:schemeClr val="tx1"/>
                </a:solidFill>
              </a:rPr>
              <a:t> module.</a:t>
            </a:r>
          </a:p>
          <a:p>
            <a:pPr>
              <a:lnSpc>
                <a:spcPct val="90000"/>
              </a:lnSpc>
            </a:pPr>
            <a:r>
              <a:rPr lang="en-US" sz="1900" dirty="0" err="1">
                <a:solidFill>
                  <a:schemeClr val="tx1"/>
                </a:solidFill>
              </a:rPr>
              <a:t>Toate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componentele</a:t>
            </a:r>
            <a:r>
              <a:rPr lang="en-US" sz="1900" dirty="0">
                <a:solidFill>
                  <a:schemeClr val="tx1"/>
                </a:solidFill>
              </a:rPr>
              <a:t> au </a:t>
            </a:r>
            <a:r>
              <a:rPr lang="en-US" sz="1900" dirty="0" err="1">
                <a:solidFill>
                  <a:schemeClr val="tx1"/>
                </a:solidFill>
              </a:rPr>
              <a:t>acces</a:t>
            </a:r>
            <a:r>
              <a:rPr lang="en-US" sz="1900" dirty="0">
                <a:solidFill>
                  <a:schemeClr val="tx1"/>
                </a:solidFill>
              </a:rPr>
              <a:t> la </a:t>
            </a:r>
            <a:r>
              <a:rPr lang="en-US" sz="1900" dirty="0" err="1">
                <a:solidFill>
                  <a:schemeClr val="tx1"/>
                </a:solidFill>
              </a:rPr>
              <a:t>tablă</a:t>
            </a:r>
            <a:r>
              <a:rPr lang="en-US" sz="1900" dirty="0">
                <a:solidFill>
                  <a:schemeClr val="tx1"/>
                </a:solidFill>
              </a:rPr>
              <a:t>. </a:t>
            </a:r>
            <a:r>
              <a:rPr lang="en-US" sz="1900" dirty="0" err="1">
                <a:solidFill>
                  <a:schemeClr val="tx1"/>
                </a:solidFill>
              </a:rPr>
              <a:t>Componentele</a:t>
            </a:r>
            <a:r>
              <a:rPr lang="en-US" sz="1900" dirty="0">
                <a:solidFill>
                  <a:schemeClr val="tx1"/>
                </a:solidFill>
              </a:rPr>
              <a:t> pot produce </a:t>
            </a:r>
            <a:r>
              <a:rPr lang="en-US" sz="1900" dirty="0" err="1">
                <a:solidFill>
                  <a:schemeClr val="tx1"/>
                </a:solidFill>
              </a:rPr>
              <a:t>noi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obiecte</a:t>
            </a:r>
            <a:r>
              <a:rPr lang="en-US" sz="1900" dirty="0">
                <a:solidFill>
                  <a:schemeClr val="tx1"/>
                </a:solidFill>
              </a:rPr>
              <a:t> de date care sunt </a:t>
            </a:r>
            <a:r>
              <a:rPr lang="en-US" sz="1900" dirty="0" err="1">
                <a:solidFill>
                  <a:schemeClr val="tx1"/>
                </a:solidFill>
              </a:rPr>
              <a:t>adăugate</a:t>
            </a:r>
            <a:r>
              <a:rPr lang="en-US" sz="1900" dirty="0">
                <a:solidFill>
                  <a:schemeClr val="tx1"/>
                </a:solidFill>
              </a:rPr>
              <a:t> la </a:t>
            </a:r>
            <a:r>
              <a:rPr lang="en-US" sz="1900" dirty="0" err="1">
                <a:solidFill>
                  <a:schemeClr val="tx1"/>
                </a:solidFill>
              </a:rPr>
              <a:t>tablă</a:t>
            </a:r>
            <a:r>
              <a:rPr lang="en-US" sz="1900" dirty="0">
                <a:solidFill>
                  <a:schemeClr val="tx1"/>
                </a:solidFill>
              </a:rPr>
              <a:t>. </a:t>
            </a:r>
            <a:r>
              <a:rPr lang="en-US" sz="1900" dirty="0" err="1">
                <a:solidFill>
                  <a:schemeClr val="tx1"/>
                </a:solidFill>
              </a:rPr>
              <a:t>Componentele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caută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anumite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tipuri</a:t>
            </a:r>
            <a:r>
              <a:rPr lang="en-US" sz="1900" dirty="0">
                <a:solidFill>
                  <a:schemeClr val="tx1"/>
                </a:solidFill>
              </a:rPr>
              <a:t> de date de pe </a:t>
            </a:r>
            <a:r>
              <a:rPr lang="en-US" sz="1900" dirty="0" err="1">
                <a:solidFill>
                  <a:schemeClr val="tx1"/>
                </a:solidFill>
              </a:rPr>
              <a:t>tablă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și</a:t>
            </a:r>
            <a:r>
              <a:rPr lang="en-US" sz="1900" dirty="0">
                <a:solidFill>
                  <a:schemeClr val="tx1"/>
                </a:solidFill>
              </a:rPr>
              <a:t> pot </a:t>
            </a:r>
            <a:r>
              <a:rPr lang="en-US" sz="1900" dirty="0" err="1">
                <a:solidFill>
                  <a:schemeClr val="tx1"/>
                </a:solidFill>
              </a:rPr>
              <a:t>găsi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acestea</a:t>
            </a:r>
            <a:r>
              <a:rPr lang="en-US" sz="1900" dirty="0">
                <a:solidFill>
                  <a:schemeClr val="tx1"/>
                </a:solidFill>
              </a:rPr>
              <a:t> conform </a:t>
            </a:r>
            <a:r>
              <a:rPr lang="en-US" sz="1900" dirty="0" err="1">
                <a:solidFill>
                  <a:schemeClr val="tx1"/>
                </a:solidFill>
              </a:rPr>
              <a:t>modelului</a:t>
            </a:r>
            <a:r>
              <a:rPr lang="en-US" sz="1900" dirty="0">
                <a:solidFill>
                  <a:schemeClr val="tx1"/>
                </a:solidFill>
              </a:rPr>
              <a:t> care se </a:t>
            </a:r>
            <a:r>
              <a:rPr lang="en-US" sz="1900" dirty="0" err="1">
                <a:solidFill>
                  <a:schemeClr val="tx1"/>
                </a:solidFill>
              </a:rPr>
              <a:t>potrivește</a:t>
            </a:r>
            <a:r>
              <a:rPr lang="en-US" sz="1900" dirty="0">
                <a:solidFill>
                  <a:schemeClr val="tx1"/>
                </a:solidFill>
              </a:rPr>
              <a:t> cu </a:t>
            </a:r>
            <a:r>
              <a:rPr lang="en-US" sz="1900" dirty="0" err="1">
                <a:solidFill>
                  <a:schemeClr val="tx1"/>
                </a:solidFill>
              </a:rPr>
              <a:t>sursa</a:t>
            </a:r>
            <a:r>
              <a:rPr lang="en-US" sz="1900" dirty="0">
                <a:solidFill>
                  <a:schemeClr val="tx1"/>
                </a:solidFill>
              </a:rPr>
              <a:t> de </a:t>
            </a:r>
            <a:r>
              <a:rPr lang="en-US" sz="1900" dirty="0" err="1">
                <a:solidFill>
                  <a:schemeClr val="tx1"/>
                </a:solidFill>
              </a:rPr>
              <a:t>cunoștințe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existentă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500" b="1" dirty="0" err="1">
                <a:solidFill>
                  <a:schemeClr val="tx1"/>
                </a:solidFill>
              </a:rPr>
              <a:t>Utilizare</a:t>
            </a:r>
            <a:r>
              <a:rPr lang="en-US" sz="1500" b="1" dirty="0">
                <a:solidFill>
                  <a:schemeClr val="tx1"/>
                </a:solidFill>
              </a:rPr>
              <a:t>: </a:t>
            </a:r>
            <a:r>
              <a:rPr lang="en-US" sz="1500" dirty="0" err="1">
                <a:solidFill>
                  <a:schemeClr val="tx1"/>
                </a:solidFill>
              </a:rPr>
              <a:t>Recunoașterea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vorbirii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Identificarea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și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monitorizarea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autovehiculelor,Identificarea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structurii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proteinelor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Interpretarea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semnalelor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furnizate</a:t>
            </a:r>
            <a:r>
              <a:rPr lang="en-US" sz="1500" dirty="0">
                <a:solidFill>
                  <a:schemeClr val="tx1"/>
                </a:solidFill>
              </a:rPr>
              <a:t> de </a:t>
            </a:r>
            <a:r>
              <a:rPr lang="en-US" sz="1500" dirty="0" err="1">
                <a:solidFill>
                  <a:schemeClr val="tx1"/>
                </a:solidFill>
              </a:rPr>
              <a:t>sonare</a:t>
            </a:r>
            <a:r>
              <a:rPr lang="en-US" sz="150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7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4E838-3830-4C42-AF63-2309E389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501" y="1653988"/>
            <a:ext cx="5707000" cy="32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128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4E7DEB9986DE41B1F6903CA0DBCFCF" ma:contentTypeVersion="0" ma:contentTypeDescription="Create a new document." ma:contentTypeScope="" ma:versionID="dc2b8a5b645789bbab3fa50111fbf7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505D91-C94E-4240-8EB5-9C5DFCA30693}"/>
</file>

<file path=customXml/itemProps2.xml><?xml version="1.0" encoding="utf-8"?>
<ds:datastoreItem xmlns:ds="http://schemas.openxmlformats.org/officeDocument/2006/customXml" ds:itemID="{01FFD5E7-B626-4D22-B8C2-E164E6439B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33E3A4-7CD0-463C-9DEE-C1A4FB0BE0AD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68fe88e0-67dc-4c87-9769-b0e34d397d92"/>
    <ds:schemaRef ds:uri="http://purl.org/dc/dcmitype/"/>
    <ds:schemaRef ds:uri="http://www.w3.org/XML/1998/namespace"/>
    <ds:schemaRef ds:uri="f9a95a11-9b68-46e7-84f2-c772bf0be05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2101</Words>
  <Application>Microsoft Office PowerPoint</Application>
  <PresentationFormat>Widescreen</PresentationFormat>
  <Paragraphs>176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Facet</vt:lpstr>
      <vt:lpstr>MVC-Generalități</vt:lpstr>
      <vt:lpstr>Modele Arhitecturale</vt:lpstr>
      <vt:lpstr>Nivele de abstracție în software design</vt:lpstr>
      <vt:lpstr>Pattern architectural-Exemple</vt:lpstr>
      <vt:lpstr>Modele Stratificate</vt:lpstr>
      <vt:lpstr>Aplicații client-server</vt:lpstr>
      <vt:lpstr>Modele P2P(Peer-to-Peer)</vt:lpstr>
      <vt:lpstr>Modele Event-Bus</vt:lpstr>
      <vt:lpstr>Modele Blackboard</vt:lpstr>
      <vt:lpstr>Originea MVC</vt:lpstr>
      <vt:lpstr>MVC Definitie</vt:lpstr>
      <vt:lpstr>”Model”</vt:lpstr>
      <vt:lpstr>”View” </vt:lpstr>
      <vt:lpstr>Controller</vt:lpstr>
      <vt:lpstr>Pe scurt...</vt:lpstr>
      <vt:lpstr>Abstractizarea Bazei de Date</vt:lpstr>
      <vt:lpstr>ORM(Object-Relational Mapping)</vt:lpstr>
      <vt:lpstr>Routarea in MVC</vt:lpstr>
      <vt:lpstr>Routarea in MVC</vt:lpstr>
      <vt:lpstr>Ciclul de viata al aplicatiilor MVC(1)</vt:lpstr>
      <vt:lpstr>Ciclul de viata al applicatiilor  MVC(2)</vt:lpstr>
      <vt:lpstr>Crearea obiectului ”cerere”</vt:lpstr>
      <vt:lpstr>Crearea obiectului ”Response”</vt:lpstr>
      <vt:lpstr>Comparatie MVC vs. Arhitectura 3-tire </vt:lpstr>
      <vt:lpstr>Beneficii ale utilizării MVC</vt:lpstr>
      <vt:lpstr>Importanta lucrului cu ”Model Binders” în MVC</vt:lpstr>
      <vt:lpstr>PowerPoint Presentation</vt:lpstr>
      <vt:lpstr>PowerPoint Presentation</vt:lpstr>
      <vt:lpstr>Surse de Documentare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MVC-Generalități</dc:title>
  <dc:creator>Cristian KEVORCHIAN</dc:creator>
  <cp:lastModifiedBy>Cristian KEVORCHIAN</cp:lastModifiedBy>
  <cp:revision>2</cp:revision>
  <dcterms:created xsi:type="dcterms:W3CDTF">2019-02-18T12:38:57Z</dcterms:created>
  <dcterms:modified xsi:type="dcterms:W3CDTF">2020-02-16T22:04:49Z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0x010100F24E7DEB9986DE41B1F6903CA0DBCFCF</vt:lpwstr>
  </property>
</Properties>
</file>