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76" r:id="rId7"/>
    <p:sldId id="266" r:id="rId8"/>
    <p:sldId id="267" r:id="rId9"/>
    <p:sldId id="257" r:id="rId10"/>
    <p:sldId id="258" r:id="rId11"/>
    <p:sldId id="259" r:id="rId12"/>
    <p:sldId id="260" r:id="rId13"/>
    <p:sldId id="268" r:id="rId14"/>
    <p:sldId id="269" r:id="rId15"/>
    <p:sldId id="264" r:id="rId16"/>
    <p:sldId id="271" r:id="rId17"/>
    <p:sldId id="272" r:id="rId18"/>
    <p:sldId id="261" r:id="rId19"/>
    <p:sldId id="262" r:id="rId20"/>
    <p:sldId id="263" r:id="rId21"/>
    <p:sldId id="275" r:id="rId22"/>
    <p:sldId id="270" r:id="rId23"/>
    <p:sldId id="273" r:id="rId24"/>
    <p:sldId id="27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1ADCE-58B9-4C7D-85E7-58D332E42D29}" v="28" dt="2020-02-28T09:17:54.195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KEVORCHIAN" userId="724bc09c-34bf-462a-8e52-6add3e8971d8" providerId="ADAL" clId="{F59983D7-8C79-4200-ADB2-46ACB7FBAAB4}"/>
    <pc:docChg chg="modSld">
      <pc:chgData name="Cristian KEVORCHIAN" userId="724bc09c-34bf-462a-8e52-6add3e8971d8" providerId="ADAL" clId="{F59983D7-8C79-4200-ADB2-46ACB7FBAAB4}" dt="2020-02-28T09:17:54.195" v="27" actId="20577"/>
      <pc:docMkLst>
        <pc:docMk/>
      </pc:docMkLst>
      <pc:sldChg chg="modSp">
        <pc:chgData name="Cristian KEVORCHIAN" userId="724bc09c-34bf-462a-8e52-6add3e8971d8" providerId="ADAL" clId="{F59983D7-8C79-4200-ADB2-46ACB7FBAAB4}" dt="2020-02-28T09:17:54.195" v="27" actId="20577"/>
        <pc:sldMkLst>
          <pc:docMk/>
          <pc:sldMk cId="2047342982" sldId="277"/>
        </pc:sldMkLst>
        <pc:graphicFrameChg chg="mod">
          <ac:chgData name="Cristian KEVORCHIAN" userId="724bc09c-34bf-462a-8e52-6add3e8971d8" providerId="ADAL" clId="{F59983D7-8C79-4200-ADB2-46ACB7FBAAB4}" dt="2020-02-28T09:17:54.195" v="27" actId="20577"/>
          <ac:graphicFrameMkLst>
            <pc:docMk/>
            <pc:sldMk cId="2047342982" sldId="277"/>
            <ac:graphicFrameMk id="5" creationId="{F8A58926-EAF2-42FE-B429-42D1BE1D063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AADB7-1D22-405A-9FDF-CA3BAE74189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857068-0317-411C-87A7-27ED524AA201}">
      <dgm:prSet/>
      <dgm:spPr/>
      <dgm:t>
        <a:bodyPr/>
        <a:lstStyle/>
        <a:p>
          <a:r>
            <a:rPr lang="en-US" dirty="0"/>
            <a:t>O/RM </a:t>
          </a:r>
          <a:r>
            <a:rPr lang="en-US" dirty="0" err="1"/>
            <a:t>este</a:t>
          </a:r>
          <a:r>
            <a:rPr lang="en-US" dirty="0"/>
            <a:t> o </a:t>
          </a:r>
          <a:r>
            <a:rPr lang="en-US" dirty="0" err="1"/>
            <a:t>tehnică</a:t>
          </a:r>
          <a:r>
            <a:rPr lang="en-US" dirty="0"/>
            <a:t> de </a:t>
          </a:r>
          <a:r>
            <a:rPr lang="en-US" dirty="0" err="1"/>
            <a:t>programare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conversia</a:t>
          </a:r>
          <a:r>
            <a:rPr lang="en-US" dirty="0"/>
            <a:t> </a:t>
          </a:r>
          <a:r>
            <a:rPr lang="en-US" dirty="0" err="1"/>
            <a:t>tipurilor</a:t>
          </a:r>
          <a:r>
            <a:rPr lang="en-US" dirty="0"/>
            <a:t> de date ale SGBD </a:t>
          </a:r>
          <a:r>
            <a:rPr lang="en-US" dirty="0" err="1"/>
            <a:t>incompatibile</a:t>
          </a:r>
          <a:r>
            <a:rPr lang="en-US" dirty="0"/>
            <a:t> cu </a:t>
          </a:r>
          <a:r>
            <a:rPr lang="en-US" dirty="0" err="1"/>
            <a:t>tipurile</a:t>
          </a:r>
          <a:r>
            <a:rPr lang="en-US" dirty="0"/>
            <a:t> de date </a:t>
          </a:r>
          <a:r>
            <a:rPr lang="en-US" dirty="0" err="1"/>
            <a:t>implementate</a:t>
          </a:r>
          <a:r>
            <a:rPr lang="en-US" dirty="0"/>
            <a:t> de </a:t>
          </a:r>
          <a:r>
            <a:rPr lang="en-US" dirty="0" err="1"/>
            <a:t>limbajele</a:t>
          </a:r>
          <a:r>
            <a:rPr lang="en-US" dirty="0"/>
            <a:t> de </a:t>
          </a:r>
          <a:r>
            <a:rPr lang="en-US" dirty="0" err="1"/>
            <a:t>programare</a:t>
          </a:r>
          <a:r>
            <a:rPr lang="en-US" dirty="0"/>
            <a:t> orientate pe </a:t>
          </a:r>
          <a:r>
            <a:rPr lang="en-US" dirty="0" err="1"/>
            <a:t>obiecte</a:t>
          </a:r>
          <a:r>
            <a:rPr lang="en-US" dirty="0"/>
            <a:t>. </a:t>
          </a:r>
          <a:r>
            <a:rPr lang="en-US" dirty="0" err="1"/>
            <a:t>Practic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creată</a:t>
          </a:r>
          <a:r>
            <a:rPr lang="en-US" dirty="0"/>
            <a:t> o "</a:t>
          </a:r>
          <a:r>
            <a:rPr lang="en-US" dirty="0" err="1"/>
            <a:t>bază</a:t>
          </a:r>
          <a:r>
            <a:rPr lang="en-US" dirty="0"/>
            <a:t> de date </a:t>
          </a:r>
          <a:r>
            <a:rPr lang="en-US" dirty="0" err="1"/>
            <a:t>virtuală</a:t>
          </a:r>
          <a:r>
            <a:rPr lang="en-US" dirty="0"/>
            <a:t> a </a:t>
          </a:r>
          <a:r>
            <a:rPr lang="en-US" dirty="0" err="1"/>
            <a:t>obiectelor</a:t>
          </a:r>
          <a:r>
            <a:rPr lang="en-US" dirty="0"/>
            <a:t>" care </a:t>
          </a:r>
          <a:r>
            <a:rPr lang="en-US" dirty="0" err="1"/>
            <a:t>poate</a:t>
          </a:r>
          <a:r>
            <a:rPr lang="en-US" dirty="0"/>
            <a:t> fi </a:t>
          </a:r>
          <a:r>
            <a:rPr lang="en-US" dirty="0" err="1"/>
            <a:t>exploatată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spiritul</a:t>
          </a:r>
          <a:r>
            <a:rPr lang="en-US" dirty="0"/>
            <a:t> </a:t>
          </a:r>
          <a:r>
            <a:rPr lang="en-US"/>
            <a:t>limbajelor </a:t>
          </a:r>
          <a:r>
            <a:rPr lang="en-US" dirty="0"/>
            <a:t>de </a:t>
          </a:r>
          <a:r>
            <a:rPr lang="en-US" dirty="0" err="1"/>
            <a:t>programare</a:t>
          </a:r>
          <a:r>
            <a:rPr lang="en-US" dirty="0"/>
            <a:t> OO.</a:t>
          </a:r>
        </a:p>
      </dgm:t>
    </dgm:pt>
    <dgm:pt modelId="{383FEB08-4080-4D8E-B1E9-5145A0A2FF34}" type="parTrans" cxnId="{F1A6F786-3DB4-42A6-9B06-4DA8CF81FCF4}">
      <dgm:prSet/>
      <dgm:spPr/>
      <dgm:t>
        <a:bodyPr/>
        <a:lstStyle/>
        <a:p>
          <a:endParaRPr lang="en-US"/>
        </a:p>
      </dgm:t>
    </dgm:pt>
    <dgm:pt modelId="{60AB20A3-FAE0-4209-964F-690295E13365}" type="sibTrans" cxnId="{F1A6F786-3DB4-42A6-9B06-4DA8CF81FCF4}">
      <dgm:prSet/>
      <dgm:spPr/>
      <dgm:t>
        <a:bodyPr/>
        <a:lstStyle/>
        <a:p>
          <a:endParaRPr lang="en-US"/>
        </a:p>
      </dgm:t>
    </dgm:pt>
    <dgm:pt modelId="{780FE517-535B-45BE-8025-1A6CA2FB4044}">
      <dgm:prSet/>
      <dgm:spPr/>
      <dgm:t>
        <a:bodyPr/>
        <a:lstStyle/>
        <a:p>
          <a:r>
            <a:rPr lang="en-US"/>
            <a:t>Exemple: EntityFramework, EF Core, Hibernate(implementare de JPA-ORM Hibenate, Nhibernate, Java ORM Apache Cayenne</a:t>
          </a:r>
        </a:p>
      </dgm:t>
    </dgm:pt>
    <dgm:pt modelId="{F0E11409-16F8-4F29-BA70-FFC485E760A5}" type="parTrans" cxnId="{58DC204A-4EC9-4C38-B56D-236DEF3E8369}">
      <dgm:prSet/>
      <dgm:spPr/>
      <dgm:t>
        <a:bodyPr/>
        <a:lstStyle/>
        <a:p>
          <a:endParaRPr lang="en-US"/>
        </a:p>
      </dgm:t>
    </dgm:pt>
    <dgm:pt modelId="{30804592-615E-4213-A9D0-EE8855D45C7B}" type="sibTrans" cxnId="{58DC204A-4EC9-4C38-B56D-236DEF3E8369}">
      <dgm:prSet/>
      <dgm:spPr/>
      <dgm:t>
        <a:bodyPr/>
        <a:lstStyle/>
        <a:p>
          <a:endParaRPr lang="en-US"/>
        </a:p>
      </dgm:t>
    </dgm:pt>
    <dgm:pt modelId="{E4EC502B-4F0F-412B-8252-181347B6A399}">
      <dgm:prSet/>
      <dgm:spPr/>
      <dgm:t>
        <a:bodyPr/>
        <a:lstStyle/>
        <a:p>
          <a:r>
            <a:rPr lang="en-US"/>
            <a:t>O/RM pentru noSQL – EF Core, Hibernate OGM(Object Grid Mapper)-JPA</a:t>
          </a:r>
        </a:p>
      </dgm:t>
    </dgm:pt>
    <dgm:pt modelId="{FB002A81-1547-428A-B38D-D511E2C55E13}" type="parTrans" cxnId="{321626B0-ED71-4491-89A4-39F19A07A18A}">
      <dgm:prSet/>
      <dgm:spPr/>
      <dgm:t>
        <a:bodyPr/>
        <a:lstStyle/>
        <a:p>
          <a:endParaRPr lang="en-US"/>
        </a:p>
      </dgm:t>
    </dgm:pt>
    <dgm:pt modelId="{DF1F0CEB-C361-4752-850F-4389657235F7}" type="sibTrans" cxnId="{321626B0-ED71-4491-89A4-39F19A07A18A}">
      <dgm:prSet/>
      <dgm:spPr/>
      <dgm:t>
        <a:bodyPr/>
        <a:lstStyle/>
        <a:p>
          <a:endParaRPr lang="en-US"/>
        </a:p>
      </dgm:t>
    </dgm:pt>
    <dgm:pt modelId="{02D2C0E6-5C36-4061-80DC-193F1E3F6D68}" type="pres">
      <dgm:prSet presAssocID="{8BBAADB7-1D22-405A-9FDF-CA3BAE74189C}" presName="vert0" presStyleCnt="0">
        <dgm:presLayoutVars>
          <dgm:dir/>
          <dgm:animOne val="branch"/>
          <dgm:animLvl val="lvl"/>
        </dgm:presLayoutVars>
      </dgm:prSet>
      <dgm:spPr/>
    </dgm:pt>
    <dgm:pt modelId="{8136933D-E4E1-41FD-8FE4-8E1C087F83D9}" type="pres">
      <dgm:prSet presAssocID="{C4857068-0317-411C-87A7-27ED524AA201}" presName="thickLine" presStyleLbl="alignNode1" presStyleIdx="0" presStyleCnt="3"/>
      <dgm:spPr/>
    </dgm:pt>
    <dgm:pt modelId="{98DE9EBB-7BD2-42DB-97BB-5BF407D3CA75}" type="pres">
      <dgm:prSet presAssocID="{C4857068-0317-411C-87A7-27ED524AA201}" presName="horz1" presStyleCnt="0"/>
      <dgm:spPr/>
    </dgm:pt>
    <dgm:pt modelId="{C6C28833-0729-498E-B26C-78862BC7DA71}" type="pres">
      <dgm:prSet presAssocID="{C4857068-0317-411C-87A7-27ED524AA201}" presName="tx1" presStyleLbl="revTx" presStyleIdx="0" presStyleCnt="3"/>
      <dgm:spPr/>
    </dgm:pt>
    <dgm:pt modelId="{F13E04E6-EC26-43C8-ADFF-10E7DC84FC43}" type="pres">
      <dgm:prSet presAssocID="{C4857068-0317-411C-87A7-27ED524AA201}" presName="vert1" presStyleCnt="0"/>
      <dgm:spPr/>
    </dgm:pt>
    <dgm:pt modelId="{32A7DB2B-F385-40D4-8E42-1C34EC5F05B0}" type="pres">
      <dgm:prSet presAssocID="{780FE517-535B-45BE-8025-1A6CA2FB4044}" presName="thickLine" presStyleLbl="alignNode1" presStyleIdx="1" presStyleCnt="3"/>
      <dgm:spPr/>
    </dgm:pt>
    <dgm:pt modelId="{82D131DA-9002-4E78-A08D-F30DED51DC7A}" type="pres">
      <dgm:prSet presAssocID="{780FE517-535B-45BE-8025-1A6CA2FB4044}" presName="horz1" presStyleCnt="0"/>
      <dgm:spPr/>
    </dgm:pt>
    <dgm:pt modelId="{B762C777-AC6C-4104-AEFD-51307F4CE590}" type="pres">
      <dgm:prSet presAssocID="{780FE517-535B-45BE-8025-1A6CA2FB4044}" presName="tx1" presStyleLbl="revTx" presStyleIdx="1" presStyleCnt="3"/>
      <dgm:spPr/>
    </dgm:pt>
    <dgm:pt modelId="{0B8A02BF-C63E-4434-BA3D-6940DDCB6BCD}" type="pres">
      <dgm:prSet presAssocID="{780FE517-535B-45BE-8025-1A6CA2FB4044}" presName="vert1" presStyleCnt="0"/>
      <dgm:spPr/>
    </dgm:pt>
    <dgm:pt modelId="{585A616F-B66F-48EF-B4E9-C4D5CDC26213}" type="pres">
      <dgm:prSet presAssocID="{E4EC502B-4F0F-412B-8252-181347B6A399}" presName="thickLine" presStyleLbl="alignNode1" presStyleIdx="2" presStyleCnt="3"/>
      <dgm:spPr/>
    </dgm:pt>
    <dgm:pt modelId="{9C6AEC71-D558-4181-829F-A6BEEFB14B9A}" type="pres">
      <dgm:prSet presAssocID="{E4EC502B-4F0F-412B-8252-181347B6A399}" presName="horz1" presStyleCnt="0"/>
      <dgm:spPr/>
    </dgm:pt>
    <dgm:pt modelId="{4D4EE2A0-1834-4BD1-A48E-CA8D76352891}" type="pres">
      <dgm:prSet presAssocID="{E4EC502B-4F0F-412B-8252-181347B6A399}" presName="tx1" presStyleLbl="revTx" presStyleIdx="2" presStyleCnt="3"/>
      <dgm:spPr/>
    </dgm:pt>
    <dgm:pt modelId="{FE4E51DF-7AEA-45B7-B69D-6948F99919B2}" type="pres">
      <dgm:prSet presAssocID="{E4EC502B-4F0F-412B-8252-181347B6A399}" presName="vert1" presStyleCnt="0"/>
      <dgm:spPr/>
    </dgm:pt>
  </dgm:ptLst>
  <dgm:cxnLst>
    <dgm:cxn modelId="{3DB0C91C-24D3-4C70-9818-492C375F18B6}" type="presOf" srcId="{C4857068-0317-411C-87A7-27ED524AA201}" destId="{C6C28833-0729-498E-B26C-78862BC7DA71}" srcOrd="0" destOrd="0" presId="urn:microsoft.com/office/officeart/2008/layout/LinedList"/>
    <dgm:cxn modelId="{58DC204A-4EC9-4C38-B56D-236DEF3E8369}" srcId="{8BBAADB7-1D22-405A-9FDF-CA3BAE74189C}" destId="{780FE517-535B-45BE-8025-1A6CA2FB4044}" srcOrd="1" destOrd="0" parTransId="{F0E11409-16F8-4F29-BA70-FFC485E760A5}" sibTransId="{30804592-615E-4213-A9D0-EE8855D45C7B}"/>
    <dgm:cxn modelId="{F4DCFD58-EA41-4B4A-BD46-BA9B729A8AC0}" type="presOf" srcId="{E4EC502B-4F0F-412B-8252-181347B6A399}" destId="{4D4EE2A0-1834-4BD1-A48E-CA8D76352891}" srcOrd="0" destOrd="0" presId="urn:microsoft.com/office/officeart/2008/layout/LinedList"/>
    <dgm:cxn modelId="{F1A6F786-3DB4-42A6-9B06-4DA8CF81FCF4}" srcId="{8BBAADB7-1D22-405A-9FDF-CA3BAE74189C}" destId="{C4857068-0317-411C-87A7-27ED524AA201}" srcOrd="0" destOrd="0" parTransId="{383FEB08-4080-4D8E-B1E9-5145A0A2FF34}" sibTransId="{60AB20A3-FAE0-4209-964F-690295E13365}"/>
    <dgm:cxn modelId="{B884B089-A8B0-40AF-8235-E85F4DD3E976}" type="presOf" srcId="{8BBAADB7-1D22-405A-9FDF-CA3BAE74189C}" destId="{02D2C0E6-5C36-4061-80DC-193F1E3F6D68}" srcOrd="0" destOrd="0" presId="urn:microsoft.com/office/officeart/2008/layout/LinedList"/>
    <dgm:cxn modelId="{321626B0-ED71-4491-89A4-39F19A07A18A}" srcId="{8BBAADB7-1D22-405A-9FDF-CA3BAE74189C}" destId="{E4EC502B-4F0F-412B-8252-181347B6A399}" srcOrd="2" destOrd="0" parTransId="{FB002A81-1547-428A-B38D-D511E2C55E13}" sibTransId="{DF1F0CEB-C361-4752-850F-4389657235F7}"/>
    <dgm:cxn modelId="{28F0F9FB-5B01-435E-BA80-60AAAE4F6DC1}" type="presOf" srcId="{780FE517-535B-45BE-8025-1A6CA2FB4044}" destId="{B762C777-AC6C-4104-AEFD-51307F4CE590}" srcOrd="0" destOrd="0" presId="urn:microsoft.com/office/officeart/2008/layout/LinedList"/>
    <dgm:cxn modelId="{88BB6600-FA49-4A1C-A967-C6B7498A044F}" type="presParOf" srcId="{02D2C0E6-5C36-4061-80DC-193F1E3F6D68}" destId="{8136933D-E4E1-41FD-8FE4-8E1C087F83D9}" srcOrd="0" destOrd="0" presId="urn:microsoft.com/office/officeart/2008/layout/LinedList"/>
    <dgm:cxn modelId="{09C02EB5-2E6D-456C-A695-EC44DBC2F9B0}" type="presParOf" srcId="{02D2C0E6-5C36-4061-80DC-193F1E3F6D68}" destId="{98DE9EBB-7BD2-42DB-97BB-5BF407D3CA75}" srcOrd="1" destOrd="0" presId="urn:microsoft.com/office/officeart/2008/layout/LinedList"/>
    <dgm:cxn modelId="{1117D905-5087-40A2-AA98-54546DAD4BAE}" type="presParOf" srcId="{98DE9EBB-7BD2-42DB-97BB-5BF407D3CA75}" destId="{C6C28833-0729-498E-B26C-78862BC7DA71}" srcOrd="0" destOrd="0" presId="urn:microsoft.com/office/officeart/2008/layout/LinedList"/>
    <dgm:cxn modelId="{20894516-C18F-46D1-9C95-2CE0EE010909}" type="presParOf" srcId="{98DE9EBB-7BD2-42DB-97BB-5BF407D3CA75}" destId="{F13E04E6-EC26-43C8-ADFF-10E7DC84FC43}" srcOrd="1" destOrd="0" presId="urn:microsoft.com/office/officeart/2008/layout/LinedList"/>
    <dgm:cxn modelId="{C0890F7D-EB8C-47F5-80E9-D072EFC4C038}" type="presParOf" srcId="{02D2C0E6-5C36-4061-80DC-193F1E3F6D68}" destId="{32A7DB2B-F385-40D4-8E42-1C34EC5F05B0}" srcOrd="2" destOrd="0" presId="urn:microsoft.com/office/officeart/2008/layout/LinedList"/>
    <dgm:cxn modelId="{FBC59CF5-EA27-413B-A1AE-218239F43392}" type="presParOf" srcId="{02D2C0E6-5C36-4061-80DC-193F1E3F6D68}" destId="{82D131DA-9002-4E78-A08D-F30DED51DC7A}" srcOrd="3" destOrd="0" presId="urn:microsoft.com/office/officeart/2008/layout/LinedList"/>
    <dgm:cxn modelId="{5CBDEB49-CC5B-48C2-856C-C8B34BC9974D}" type="presParOf" srcId="{82D131DA-9002-4E78-A08D-F30DED51DC7A}" destId="{B762C777-AC6C-4104-AEFD-51307F4CE590}" srcOrd="0" destOrd="0" presId="urn:microsoft.com/office/officeart/2008/layout/LinedList"/>
    <dgm:cxn modelId="{F9EC9865-35B3-4044-A564-FC8B63964138}" type="presParOf" srcId="{82D131DA-9002-4E78-A08D-F30DED51DC7A}" destId="{0B8A02BF-C63E-4434-BA3D-6940DDCB6BCD}" srcOrd="1" destOrd="0" presId="urn:microsoft.com/office/officeart/2008/layout/LinedList"/>
    <dgm:cxn modelId="{8E498537-F4CE-4F82-98B9-535D3DF15CCA}" type="presParOf" srcId="{02D2C0E6-5C36-4061-80DC-193F1E3F6D68}" destId="{585A616F-B66F-48EF-B4E9-C4D5CDC26213}" srcOrd="4" destOrd="0" presId="urn:microsoft.com/office/officeart/2008/layout/LinedList"/>
    <dgm:cxn modelId="{EAD5A5AE-10EF-4A4F-B684-0430BFB7D26E}" type="presParOf" srcId="{02D2C0E6-5C36-4061-80DC-193F1E3F6D68}" destId="{9C6AEC71-D558-4181-829F-A6BEEFB14B9A}" srcOrd="5" destOrd="0" presId="urn:microsoft.com/office/officeart/2008/layout/LinedList"/>
    <dgm:cxn modelId="{F4DFD658-A2FD-4974-9D1A-FF009EC7356D}" type="presParOf" srcId="{9C6AEC71-D558-4181-829F-A6BEEFB14B9A}" destId="{4D4EE2A0-1834-4BD1-A48E-CA8D76352891}" srcOrd="0" destOrd="0" presId="urn:microsoft.com/office/officeart/2008/layout/LinedList"/>
    <dgm:cxn modelId="{C6BD0208-F531-4C07-B0CA-A70C65CB6192}" type="presParOf" srcId="{9C6AEC71-D558-4181-829F-A6BEEFB14B9A}" destId="{FE4E51DF-7AEA-45B7-B69D-6948F99919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9B0E5-6630-462F-9CF0-648FA16605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CCA42A-2090-453E-BA7C-97FB8205E630}">
      <dgm:prSet/>
      <dgm:spPr/>
      <dgm:t>
        <a:bodyPr/>
        <a:lstStyle/>
        <a:p>
          <a:r>
            <a:rPr lang="ro-RO"/>
            <a:t>Code-First include diferite tipuri drept proprietate a lui </a:t>
          </a:r>
          <a:r>
            <a:rPr lang="ro-RO" b="1"/>
            <a:t>DbSet(contine elemente pentru operații CRUD) </a:t>
          </a:r>
          <a:r>
            <a:rPr lang="ro-RO"/>
            <a:t>în clasele contextului.</a:t>
          </a:r>
          <a:endParaRPr lang="en-US"/>
        </a:p>
      </dgm:t>
    </dgm:pt>
    <dgm:pt modelId="{06C5388B-B63C-4AEE-94D3-5A4C6AD9C883}" type="parTrans" cxnId="{CC17EC27-16F1-4D46-8493-3EBA1A03BEF1}">
      <dgm:prSet/>
      <dgm:spPr/>
      <dgm:t>
        <a:bodyPr/>
        <a:lstStyle/>
        <a:p>
          <a:endParaRPr lang="en-US"/>
        </a:p>
      </dgm:t>
    </dgm:pt>
    <dgm:pt modelId="{3EF70FD3-40BB-4758-980E-D6A12FABF0E9}" type="sibTrans" cxnId="{CC17EC27-16F1-4D46-8493-3EBA1A03BEF1}">
      <dgm:prSet/>
      <dgm:spPr/>
      <dgm:t>
        <a:bodyPr/>
        <a:lstStyle/>
        <a:p>
          <a:endParaRPr lang="en-US"/>
        </a:p>
      </dgm:t>
    </dgm:pt>
    <dgm:pt modelId="{4F815F95-27A9-45C6-9145-0A1B36B46FB6}">
      <dgm:prSet/>
      <dgm:spPr/>
      <dgm:t>
        <a:bodyPr/>
        <a:lstStyle/>
        <a:p>
          <a:r>
            <a:rPr lang="ro-RO"/>
            <a:t>Code-First include tipuri de referință incluzându-le  în tipurile entitate chiar dacă figurează într-un alt assembly</a:t>
          </a:r>
          <a:endParaRPr lang="en-US"/>
        </a:p>
      </dgm:t>
    </dgm:pt>
    <dgm:pt modelId="{DCCD4B4E-EAA3-490A-9CCA-6C83BFDF33AA}" type="parTrans" cxnId="{5C44BFD5-B190-4B8B-BE18-D8D056EE5545}">
      <dgm:prSet/>
      <dgm:spPr/>
      <dgm:t>
        <a:bodyPr/>
        <a:lstStyle/>
        <a:p>
          <a:endParaRPr lang="en-US"/>
        </a:p>
      </dgm:t>
    </dgm:pt>
    <dgm:pt modelId="{FF4C158A-707C-48C5-8BBB-736007B90359}" type="sibTrans" cxnId="{5C44BFD5-B190-4B8B-BE18-D8D056EE5545}">
      <dgm:prSet/>
      <dgm:spPr/>
      <dgm:t>
        <a:bodyPr/>
        <a:lstStyle/>
        <a:p>
          <a:endParaRPr lang="en-US"/>
        </a:p>
      </dgm:t>
    </dgm:pt>
    <dgm:pt modelId="{326295DE-FFFC-428F-83DA-55EA5FDF41B3}">
      <dgm:prSet/>
      <dgm:spPr/>
      <dgm:t>
        <a:bodyPr/>
        <a:lstStyle/>
        <a:p>
          <a:r>
            <a:rPr lang="ro-RO"/>
            <a:t>Code-First include clasele derivate chiar daca numai clasa de baza este definita ca proprietate dbSet</a:t>
          </a:r>
          <a:endParaRPr lang="en-US"/>
        </a:p>
      </dgm:t>
    </dgm:pt>
    <dgm:pt modelId="{C573DB34-2A03-43D1-BFA9-05604131A1E0}" type="parTrans" cxnId="{91C1848E-8F56-4E8A-A7D2-6B71E4328023}">
      <dgm:prSet/>
      <dgm:spPr/>
      <dgm:t>
        <a:bodyPr/>
        <a:lstStyle/>
        <a:p>
          <a:endParaRPr lang="en-US"/>
        </a:p>
      </dgm:t>
    </dgm:pt>
    <dgm:pt modelId="{6D1FCC47-90D1-46F1-8DF4-0C674F98347B}" type="sibTrans" cxnId="{91C1848E-8F56-4E8A-A7D2-6B71E4328023}">
      <dgm:prSet/>
      <dgm:spPr/>
      <dgm:t>
        <a:bodyPr/>
        <a:lstStyle/>
        <a:p>
          <a:endParaRPr lang="en-US"/>
        </a:p>
      </dgm:t>
    </dgm:pt>
    <dgm:pt modelId="{31538CA5-EA6B-4C62-A70F-A2FBE20890BA}" type="pres">
      <dgm:prSet presAssocID="{A8D9B0E5-6630-462F-9CF0-648FA166050D}" presName="outerComposite" presStyleCnt="0">
        <dgm:presLayoutVars>
          <dgm:chMax val="5"/>
          <dgm:dir/>
          <dgm:resizeHandles val="exact"/>
        </dgm:presLayoutVars>
      </dgm:prSet>
      <dgm:spPr/>
    </dgm:pt>
    <dgm:pt modelId="{D5C8B805-55DB-47A5-AB9D-BD9CA2E55173}" type="pres">
      <dgm:prSet presAssocID="{A8D9B0E5-6630-462F-9CF0-648FA166050D}" presName="dummyMaxCanvas" presStyleCnt="0">
        <dgm:presLayoutVars/>
      </dgm:prSet>
      <dgm:spPr/>
    </dgm:pt>
    <dgm:pt modelId="{C3D8695F-C60F-4026-8E34-6300FF28B96E}" type="pres">
      <dgm:prSet presAssocID="{A8D9B0E5-6630-462F-9CF0-648FA166050D}" presName="ThreeNodes_1" presStyleLbl="node1" presStyleIdx="0" presStyleCnt="3">
        <dgm:presLayoutVars>
          <dgm:bulletEnabled val="1"/>
        </dgm:presLayoutVars>
      </dgm:prSet>
      <dgm:spPr/>
    </dgm:pt>
    <dgm:pt modelId="{45FC950A-7245-422C-9D7C-FE42159E75D9}" type="pres">
      <dgm:prSet presAssocID="{A8D9B0E5-6630-462F-9CF0-648FA166050D}" presName="ThreeNodes_2" presStyleLbl="node1" presStyleIdx="1" presStyleCnt="3">
        <dgm:presLayoutVars>
          <dgm:bulletEnabled val="1"/>
        </dgm:presLayoutVars>
      </dgm:prSet>
      <dgm:spPr/>
    </dgm:pt>
    <dgm:pt modelId="{C9EB9625-EE0A-4D56-A760-545E03EA0308}" type="pres">
      <dgm:prSet presAssocID="{A8D9B0E5-6630-462F-9CF0-648FA166050D}" presName="ThreeNodes_3" presStyleLbl="node1" presStyleIdx="2" presStyleCnt="3">
        <dgm:presLayoutVars>
          <dgm:bulletEnabled val="1"/>
        </dgm:presLayoutVars>
      </dgm:prSet>
      <dgm:spPr/>
    </dgm:pt>
    <dgm:pt modelId="{565FA777-D395-4D1D-8267-0D08DA203C9C}" type="pres">
      <dgm:prSet presAssocID="{A8D9B0E5-6630-462F-9CF0-648FA166050D}" presName="ThreeConn_1-2" presStyleLbl="fgAccFollowNode1" presStyleIdx="0" presStyleCnt="2">
        <dgm:presLayoutVars>
          <dgm:bulletEnabled val="1"/>
        </dgm:presLayoutVars>
      </dgm:prSet>
      <dgm:spPr/>
    </dgm:pt>
    <dgm:pt modelId="{888F171F-B3DD-49DD-B3B3-7E29155A5100}" type="pres">
      <dgm:prSet presAssocID="{A8D9B0E5-6630-462F-9CF0-648FA166050D}" presName="ThreeConn_2-3" presStyleLbl="fgAccFollowNode1" presStyleIdx="1" presStyleCnt="2">
        <dgm:presLayoutVars>
          <dgm:bulletEnabled val="1"/>
        </dgm:presLayoutVars>
      </dgm:prSet>
      <dgm:spPr/>
    </dgm:pt>
    <dgm:pt modelId="{A0E39F96-2B9B-40C0-9E95-D012CA7AA141}" type="pres">
      <dgm:prSet presAssocID="{A8D9B0E5-6630-462F-9CF0-648FA166050D}" presName="ThreeNodes_1_text" presStyleLbl="node1" presStyleIdx="2" presStyleCnt="3">
        <dgm:presLayoutVars>
          <dgm:bulletEnabled val="1"/>
        </dgm:presLayoutVars>
      </dgm:prSet>
      <dgm:spPr/>
    </dgm:pt>
    <dgm:pt modelId="{9D12F958-293C-426C-AC4E-3C52C9FA5590}" type="pres">
      <dgm:prSet presAssocID="{A8D9B0E5-6630-462F-9CF0-648FA166050D}" presName="ThreeNodes_2_text" presStyleLbl="node1" presStyleIdx="2" presStyleCnt="3">
        <dgm:presLayoutVars>
          <dgm:bulletEnabled val="1"/>
        </dgm:presLayoutVars>
      </dgm:prSet>
      <dgm:spPr/>
    </dgm:pt>
    <dgm:pt modelId="{184595EE-1F78-4B5F-819A-C4046D273BAF}" type="pres">
      <dgm:prSet presAssocID="{A8D9B0E5-6630-462F-9CF0-648FA16605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89820C-D743-46FC-91A3-A7D0750DC0A1}" type="presOf" srcId="{326295DE-FFFC-428F-83DA-55EA5FDF41B3}" destId="{C9EB9625-EE0A-4D56-A760-545E03EA0308}" srcOrd="0" destOrd="0" presId="urn:microsoft.com/office/officeart/2005/8/layout/vProcess5"/>
    <dgm:cxn modelId="{01D1090F-7C19-4F6D-8B71-76094FEEAF41}" type="presOf" srcId="{326295DE-FFFC-428F-83DA-55EA5FDF41B3}" destId="{184595EE-1F78-4B5F-819A-C4046D273BAF}" srcOrd="1" destOrd="0" presId="urn:microsoft.com/office/officeart/2005/8/layout/vProcess5"/>
    <dgm:cxn modelId="{E76CF312-8D53-48C8-A02F-8F23FC10B68C}" type="presOf" srcId="{55CCA42A-2090-453E-BA7C-97FB8205E630}" destId="{A0E39F96-2B9B-40C0-9E95-D012CA7AA141}" srcOrd="1" destOrd="0" presId="urn:microsoft.com/office/officeart/2005/8/layout/vProcess5"/>
    <dgm:cxn modelId="{0E8CBF25-AF7A-468F-9BAD-1184845D2AE9}" type="presOf" srcId="{4F815F95-27A9-45C6-9145-0A1B36B46FB6}" destId="{9D12F958-293C-426C-AC4E-3C52C9FA5590}" srcOrd="1" destOrd="0" presId="urn:microsoft.com/office/officeart/2005/8/layout/vProcess5"/>
    <dgm:cxn modelId="{CC17EC27-16F1-4D46-8493-3EBA1A03BEF1}" srcId="{A8D9B0E5-6630-462F-9CF0-648FA166050D}" destId="{55CCA42A-2090-453E-BA7C-97FB8205E630}" srcOrd="0" destOrd="0" parTransId="{06C5388B-B63C-4AEE-94D3-5A4C6AD9C883}" sibTransId="{3EF70FD3-40BB-4758-980E-D6A12FABF0E9}"/>
    <dgm:cxn modelId="{5595B289-26F7-4D9B-8A6F-04D70F624A02}" type="presOf" srcId="{A8D9B0E5-6630-462F-9CF0-648FA166050D}" destId="{31538CA5-EA6B-4C62-A70F-A2FBE20890BA}" srcOrd="0" destOrd="0" presId="urn:microsoft.com/office/officeart/2005/8/layout/vProcess5"/>
    <dgm:cxn modelId="{91C1848E-8F56-4E8A-A7D2-6B71E4328023}" srcId="{A8D9B0E5-6630-462F-9CF0-648FA166050D}" destId="{326295DE-FFFC-428F-83DA-55EA5FDF41B3}" srcOrd="2" destOrd="0" parTransId="{C573DB34-2A03-43D1-BFA9-05604131A1E0}" sibTransId="{6D1FCC47-90D1-46F1-8DF4-0C674F98347B}"/>
    <dgm:cxn modelId="{A6A2E9B3-580D-4DA9-A9EC-C4E8027B114F}" type="presOf" srcId="{3EF70FD3-40BB-4758-980E-D6A12FABF0E9}" destId="{565FA777-D395-4D1D-8267-0D08DA203C9C}" srcOrd="0" destOrd="0" presId="urn:microsoft.com/office/officeart/2005/8/layout/vProcess5"/>
    <dgm:cxn modelId="{5C44BFD5-B190-4B8B-BE18-D8D056EE5545}" srcId="{A8D9B0E5-6630-462F-9CF0-648FA166050D}" destId="{4F815F95-27A9-45C6-9145-0A1B36B46FB6}" srcOrd="1" destOrd="0" parTransId="{DCCD4B4E-EAA3-490A-9CCA-6C83BFDF33AA}" sibTransId="{FF4C158A-707C-48C5-8BBB-736007B90359}"/>
    <dgm:cxn modelId="{50CABADC-9135-47F4-991C-637C0CB44101}" type="presOf" srcId="{FF4C158A-707C-48C5-8BBB-736007B90359}" destId="{888F171F-B3DD-49DD-B3B3-7E29155A5100}" srcOrd="0" destOrd="0" presId="urn:microsoft.com/office/officeart/2005/8/layout/vProcess5"/>
    <dgm:cxn modelId="{2329A5E7-A56C-4258-8923-27A3CB1641D2}" type="presOf" srcId="{55CCA42A-2090-453E-BA7C-97FB8205E630}" destId="{C3D8695F-C60F-4026-8E34-6300FF28B96E}" srcOrd="0" destOrd="0" presId="urn:microsoft.com/office/officeart/2005/8/layout/vProcess5"/>
    <dgm:cxn modelId="{6907B5ED-30AA-476A-AA89-4507491A524A}" type="presOf" srcId="{4F815F95-27A9-45C6-9145-0A1B36B46FB6}" destId="{45FC950A-7245-422C-9D7C-FE42159E75D9}" srcOrd="0" destOrd="0" presId="urn:microsoft.com/office/officeart/2005/8/layout/vProcess5"/>
    <dgm:cxn modelId="{0AF31031-60CB-4569-BFFB-8B2ED30E83E7}" type="presParOf" srcId="{31538CA5-EA6B-4C62-A70F-A2FBE20890BA}" destId="{D5C8B805-55DB-47A5-AB9D-BD9CA2E55173}" srcOrd="0" destOrd="0" presId="urn:microsoft.com/office/officeart/2005/8/layout/vProcess5"/>
    <dgm:cxn modelId="{E4E7CBE1-1D1F-4EDB-8848-4AD40D484B0E}" type="presParOf" srcId="{31538CA5-EA6B-4C62-A70F-A2FBE20890BA}" destId="{C3D8695F-C60F-4026-8E34-6300FF28B96E}" srcOrd="1" destOrd="0" presId="urn:microsoft.com/office/officeart/2005/8/layout/vProcess5"/>
    <dgm:cxn modelId="{F5B4C43D-85A6-4016-982E-6B3404D457BE}" type="presParOf" srcId="{31538CA5-EA6B-4C62-A70F-A2FBE20890BA}" destId="{45FC950A-7245-422C-9D7C-FE42159E75D9}" srcOrd="2" destOrd="0" presId="urn:microsoft.com/office/officeart/2005/8/layout/vProcess5"/>
    <dgm:cxn modelId="{6787426B-B922-4D03-8C08-0522972328A2}" type="presParOf" srcId="{31538CA5-EA6B-4C62-A70F-A2FBE20890BA}" destId="{C9EB9625-EE0A-4D56-A760-545E03EA0308}" srcOrd="3" destOrd="0" presId="urn:microsoft.com/office/officeart/2005/8/layout/vProcess5"/>
    <dgm:cxn modelId="{556F98CC-D6F5-4897-945C-F10CFDF1EE33}" type="presParOf" srcId="{31538CA5-EA6B-4C62-A70F-A2FBE20890BA}" destId="{565FA777-D395-4D1D-8267-0D08DA203C9C}" srcOrd="4" destOrd="0" presId="urn:microsoft.com/office/officeart/2005/8/layout/vProcess5"/>
    <dgm:cxn modelId="{8C0DE798-6355-4A49-8FFE-FE2B3375BB31}" type="presParOf" srcId="{31538CA5-EA6B-4C62-A70F-A2FBE20890BA}" destId="{888F171F-B3DD-49DD-B3B3-7E29155A5100}" srcOrd="5" destOrd="0" presId="urn:microsoft.com/office/officeart/2005/8/layout/vProcess5"/>
    <dgm:cxn modelId="{78F064E7-B269-441C-8431-3A0C4FFE0D9D}" type="presParOf" srcId="{31538CA5-EA6B-4C62-A70F-A2FBE20890BA}" destId="{A0E39F96-2B9B-40C0-9E95-D012CA7AA141}" srcOrd="6" destOrd="0" presId="urn:microsoft.com/office/officeart/2005/8/layout/vProcess5"/>
    <dgm:cxn modelId="{78E87A00-0571-4AAA-AB31-830E7D62021F}" type="presParOf" srcId="{31538CA5-EA6B-4C62-A70F-A2FBE20890BA}" destId="{9D12F958-293C-426C-AC4E-3C52C9FA5590}" srcOrd="7" destOrd="0" presId="urn:microsoft.com/office/officeart/2005/8/layout/vProcess5"/>
    <dgm:cxn modelId="{8B2AD964-47E1-4829-9CEB-1334DEFB09DA}" type="presParOf" srcId="{31538CA5-EA6B-4C62-A70F-A2FBE20890BA}" destId="{184595EE-1F78-4B5F-819A-C4046D273B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275BA-8403-4CB0-8974-94B402DF472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9DC134-10D0-4306-B460-06590943970F}">
      <dgm:prSet/>
      <dgm:spPr/>
      <dgm:t>
        <a:bodyPr/>
        <a:lstStyle/>
        <a:p>
          <a:r>
            <a:rPr lang="ro-RO"/>
            <a:t>Entity Framework permite obținerea  unui model de date cu clase și proprietăți asociate tabelelor și coloanelor unei bazei de date existente. </a:t>
          </a:r>
          <a:endParaRPr lang="en-US"/>
        </a:p>
      </dgm:t>
    </dgm:pt>
    <dgm:pt modelId="{B5D08599-E1AA-49E1-BE16-E071036BD098}" type="parTrans" cxnId="{FF7E7FD2-E2BC-4000-AB95-3BA9723E8307}">
      <dgm:prSet/>
      <dgm:spPr/>
      <dgm:t>
        <a:bodyPr/>
        <a:lstStyle/>
        <a:p>
          <a:endParaRPr lang="en-US"/>
        </a:p>
      </dgm:t>
    </dgm:pt>
    <dgm:pt modelId="{7D6BD430-FC2E-44E7-A782-6F62492201B0}" type="sibTrans" cxnId="{FF7E7FD2-E2BC-4000-AB95-3BA9723E8307}">
      <dgm:prSet/>
      <dgm:spPr/>
      <dgm:t>
        <a:bodyPr/>
        <a:lstStyle/>
        <a:p>
          <a:endParaRPr lang="en-US"/>
        </a:p>
      </dgm:t>
    </dgm:pt>
    <dgm:pt modelId="{AC013964-0568-43FA-A13D-F75AAD676334}">
      <dgm:prSet/>
      <dgm:spPr/>
      <dgm:t>
        <a:bodyPr/>
        <a:lstStyle/>
        <a:p>
          <a:r>
            <a:rPr lang="ro-RO"/>
            <a:t>Informațiile despre structura bazei de date (schema), modelul conceptual și asocierea între ele sunt furnizate prin intermediul unui fisier XML (.edmx). </a:t>
          </a:r>
          <a:endParaRPr lang="en-US"/>
        </a:p>
      </dgm:t>
    </dgm:pt>
    <dgm:pt modelId="{B611DA50-181D-49A2-AD73-5A4E0DDC41CA}" type="parTrans" cxnId="{21C4F3D1-1050-44CF-ACE2-8ACA8D2377A2}">
      <dgm:prSet/>
      <dgm:spPr/>
      <dgm:t>
        <a:bodyPr/>
        <a:lstStyle/>
        <a:p>
          <a:endParaRPr lang="en-US"/>
        </a:p>
      </dgm:t>
    </dgm:pt>
    <dgm:pt modelId="{080C8CFC-8431-4B6B-87E3-DCCFD0074818}" type="sibTrans" cxnId="{21C4F3D1-1050-44CF-ACE2-8ACA8D2377A2}">
      <dgm:prSet/>
      <dgm:spPr/>
      <dgm:t>
        <a:bodyPr/>
        <a:lstStyle/>
        <a:p>
          <a:endParaRPr lang="en-US"/>
        </a:p>
      </dgm:t>
    </dgm:pt>
    <dgm:pt modelId="{2B7E5E57-0399-433F-8DB4-EC245BDD50FD}">
      <dgm:prSet/>
      <dgm:spPr/>
      <dgm:t>
        <a:bodyPr/>
        <a:lstStyle/>
        <a:p>
          <a:r>
            <a:rPr lang="ro-RO"/>
            <a:t>Entity Framework Designer oferă o interfață grafică pentru afișarea și editarea fișierului .edmx.</a:t>
          </a:r>
          <a:endParaRPr lang="en-US"/>
        </a:p>
      </dgm:t>
    </dgm:pt>
    <dgm:pt modelId="{DEDB8A21-AB28-4FF3-92CE-D06FDD838AC2}" type="parTrans" cxnId="{E73C2AA9-6993-4586-A4BC-A794C6AD40D3}">
      <dgm:prSet/>
      <dgm:spPr/>
      <dgm:t>
        <a:bodyPr/>
        <a:lstStyle/>
        <a:p>
          <a:endParaRPr lang="en-US"/>
        </a:p>
      </dgm:t>
    </dgm:pt>
    <dgm:pt modelId="{41D78172-45F7-4AE0-BC7F-6F3FCABC9E37}" type="sibTrans" cxnId="{E73C2AA9-6993-4586-A4BC-A794C6AD40D3}">
      <dgm:prSet/>
      <dgm:spPr/>
      <dgm:t>
        <a:bodyPr/>
        <a:lstStyle/>
        <a:p>
          <a:endParaRPr lang="en-US"/>
        </a:p>
      </dgm:t>
    </dgm:pt>
    <dgm:pt modelId="{BBBB104B-5110-485C-A0EB-DA7B987EFC61}" type="pres">
      <dgm:prSet presAssocID="{C60275BA-8403-4CB0-8974-94B402DF472A}" presName="linear" presStyleCnt="0">
        <dgm:presLayoutVars>
          <dgm:animLvl val="lvl"/>
          <dgm:resizeHandles val="exact"/>
        </dgm:presLayoutVars>
      </dgm:prSet>
      <dgm:spPr/>
    </dgm:pt>
    <dgm:pt modelId="{2AC87036-2A85-45EF-879B-2F608BDD18DB}" type="pres">
      <dgm:prSet presAssocID="{6C9DC134-10D0-4306-B460-0659094397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D76501-71A6-4B4D-A4B9-4214A5DCB885}" type="pres">
      <dgm:prSet presAssocID="{7D6BD430-FC2E-44E7-A782-6F62492201B0}" presName="spacer" presStyleCnt="0"/>
      <dgm:spPr/>
    </dgm:pt>
    <dgm:pt modelId="{C2BD0BC2-19B7-4A3A-90A9-C158BE81929C}" type="pres">
      <dgm:prSet presAssocID="{AC013964-0568-43FA-A13D-F75AAD6763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58939E-641C-4EAE-8F78-CFFA3DE9BB43}" type="pres">
      <dgm:prSet presAssocID="{080C8CFC-8431-4B6B-87E3-DCCFD0074818}" presName="spacer" presStyleCnt="0"/>
      <dgm:spPr/>
    </dgm:pt>
    <dgm:pt modelId="{EE4934EA-FF10-4B8F-B8B6-4D2F729A8352}" type="pres">
      <dgm:prSet presAssocID="{2B7E5E57-0399-433F-8DB4-EC245BDD50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87411F-879C-4A7A-B8EB-E71F3EF35626}" type="presOf" srcId="{AC013964-0568-43FA-A13D-F75AAD676334}" destId="{C2BD0BC2-19B7-4A3A-90A9-C158BE81929C}" srcOrd="0" destOrd="0" presId="urn:microsoft.com/office/officeart/2005/8/layout/vList2"/>
    <dgm:cxn modelId="{1A205344-FDCD-4012-8250-9C1B2CA383AE}" type="presOf" srcId="{2B7E5E57-0399-433F-8DB4-EC245BDD50FD}" destId="{EE4934EA-FF10-4B8F-B8B6-4D2F729A8352}" srcOrd="0" destOrd="0" presId="urn:microsoft.com/office/officeart/2005/8/layout/vList2"/>
    <dgm:cxn modelId="{6F88B69B-018C-4CAC-906A-E32F25363BE1}" type="presOf" srcId="{6C9DC134-10D0-4306-B460-06590943970F}" destId="{2AC87036-2A85-45EF-879B-2F608BDD18DB}" srcOrd="0" destOrd="0" presId="urn:microsoft.com/office/officeart/2005/8/layout/vList2"/>
    <dgm:cxn modelId="{0E97D5A5-6D55-41D3-ABCB-0EB47A9CE8A8}" type="presOf" srcId="{C60275BA-8403-4CB0-8974-94B402DF472A}" destId="{BBBB104B-5110-485C-A0EB-DA7B987EFC61}" srcOrd="0" destOrd="0" presId="urn:microsoft.com/office/officeart/2005/8/layout/vList2"/>
    <dgm:cxn modelId="{E73C2AA9-6993-4586-A4BC-A794C6AD40D3}" srcId="{C60275BA-8403-4CB0-8974-94B402DF472A}" destId="{2B7E5E57-0399-433F-8DB4-EC245BDD50FD}" srcOrd="2" destOrd="0" parTransId="{DEDB8A21-AB28-4FF3-92CE-D06FDD838AC2}" sibTransId="{41D78172-45F7-4AE0-BC7F-6F3FCABC9E37}"/>
    <dgm:cxn modelId="{21C4F3D1-1050-44CF-ACE2-8ACA8D2377A2}" srcId="{C60275BA-8403-4CB0-8974-94B402DF472A}" destId="{AC013964-0568-43FA-A13D-F75AAD676334}" srcOrd="1" destOrd="0" parTransId="{B611DA50-181D-49A2-AD73-5A4E0DDC41CA}" sibTransId="{080C8CFC-8431-4B6B-87E3-DCCFD0074818}"/>
    <dgm:cxn modelId="{FF7E7FD2-E2BC-4000-AB95-3BA9723E8307}" srcId="{C60275BA-8403-4CB0-8974-94B402DF472A}" destId="{6C9DC134-10D0-4306-B460-06590943970F}" srcOrd="0" destOrd="0" parTransId="{B5D08599-E1AA-49E1-BE16-E071036BD098}" sibTransId="{7D6BD430-FC2E-44E7-A782-6F62492201B0}"/>
    <dgm:cxn modelId="{24E53E57-DB58-4AA8-B91C-7A4E0E3975B4}" type="presParOf" srcId="{BBBB104B-5110-485C-A0EB-DA7B987EFC61}" destId="{2AC87036-2A85-45EF-879B-2F608BDD18DB}" srcOrd="0" destOrd="0" presId="urn:microsoft.com/office/officeart/2005/8/layout/vList2"/>
    <dgm:cxn modelId="{00903182-54C9-4F69-9DB2-EFD14D12355A}" type="presParOf" srcId="{BBBB104B-5110-485C-A0EB-DA7B987EFC61}" destId="{F9D76501-71A6-4B4D-A4B9-4214A5DCB885}" srcOrd="1" destOrd="0" presId="urn:microsoft.com/office/officeart/2005/8/layout/vList2"/>
    <dgm:cxn modelId="{A0178D08-5549-4919-B010-D2A60B2463CE}" type="presParOf" srcId="{BBBB104B-5110-485C-A0EB-DA7B987EFC61}" destId="{C2BD0BC2-19B7-4A3A-90A9-C158BE81929C}" srcOrd="2" destOrd="0" presId="urn:microsoft.com/office/officeart/2005/8/layout/vList2"/>
    <dgm:cxn modelId="{F50E5148-0AAA-4B3B-B916-ECB44B02E8A1}" type="presParOf" srcId="{BBBB104B-5110-485C-A0EB-DA7B987EFC61}" destId="{EA58939E-641C-4EAE-8F78-CFFA3DE9BB43}" srcOrd="3" destOrd="0" presId="urn:microsoft.com/office/officeart/2005/8/layout/vList2"/>
    <dgm:cxn modelId="{6634BCC3-EBA8-43BD-AE90-D17FACF7EAE8}" type="presParOf" srcId="{BBBB104B-5110-485C-A0EB-DA7B987EFC61}" destId="{EE4934EA-FF10-4B8F-B8B6-4D2F729A83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65EBFA-0B7A-4BBB-98C4-9034AF99362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55CC83-D762-43DA-9AE7-D81F96B0E825}">
      <dgm:prSet/>
      <dgm:spPr/>
      <dgm:t>
        <a:bodyPr/>
        <a:lstStyle/>
        <a:p>
          <a:r>
            <a:rPr lang="ro-RO"/>
            <a:t>Dezvoltarea de aplicații web cu ajutorul Spring MVC presupune crearea mai multor nivele logice. </a:t>
          </a:r>
          <a:endParaRPr lang="en-US"/>
        </a:p>
      </dgm:t>
    </dgm:pt>
    <dgm:pt modelId="{6A1C3106-D3FD-4DE7-A65E-48F8F2204C32}" type="parTrans" cxnId="{F24891B9-7C30-4A59-A56B-D6140DE389B0}">
      <dgm:prSet/>
      <dgm:spPr/>
      <dgm:t>
        <a:bodyPr/>
        <a:lstStyle/>
        <a:p>
          <a:endParaRPr lang="en-US"/>
        </a:p>
      </dgm:t>
    </dgm:pt>
    <dgm:pt modelId="{F5991D87-1CCD-4669-9581-1D13DD1E9013}" type="sibTrans" cxnId="{F24891B9-7C30-4A59-A56B-D6140DE389B0}">
      <dgm:prSet/>
      <dgm:spPr/>
      <dgm:t>
        <a:bodyPr/>
        <a:lstStyle/>
        <a:p>
          <a:endParaRPr lang="en-US"/>
        </a:p>
      </dgm:t>
    </dgm:pt>
    <dgm:pt modelId="{58171600-7272-40E5-8A8A-B55D3A80A959}">
      <dgm:prSet/>
      <dgm:spPr/>
      <dgm:t>
        <a:bodyPr/>
        <a:lstStyle/>
        <a:p>
          <a:r>
            <a:rPr lang="ro-RO"/>
            <a:t>DAO (Data Acces Object Repository). Realizează comunicarea cu baza de date. Implică scrierea unui volum insemnat de cod. </a:t>
          </a:r>
          <a:endParaRPr lang="en-US"/>
        </a:p>
      </dgm:t>
    </dgm:pt>
    <dgm:pt modelId="{09329B49-B59E-4AB6-937A-C0675B626D62}" type="parTrans" cxnId="{DA5F92C2-54F4-4845-A013-F7BCCC22A843}">
      <dgm:prSet/>
      <dgm:spPr/>
      <dgm:t>
        <a:bodyPr/>
        <a:lstStyle/>
        <a:p>
          <a:endParaRPr lang="en-US"/>
        </a:p>
      </dgm:t>
    </dgm:pt>
    <dgm:pt modelId="{42ADD4D0-5935-4990-A424-485537000571}" type="sibTrans" cxnId="{DA5F92C2-54F4-4845-A013-F7BCCC22A843}">
      <dgm:prSet/>
      <dgm:spPr/>
      <dgm:t>
        <a:bodyPr/>
        <a:lstStyle/>
        <a:p>
          <a:endParaRPr lang="en-US"/>
        </a:p>
      </dgm:t>
    </dgm:pt>
    <dgm:pt modelId="{8084FC55-26E2-4D9A-9D12-92F26B3A1572}">
      <dgm:prSet/>
      <dgm:spPr/>
      <dgm:t>
        <a:bodyPr/>
        <a:lstStyle/>
        <a:p>
          <a:r>
            <a:rPr lang="ro-RO"/>
            <a:t>Spring Data automatizeaza aceasta activitate.</a:t>
          </a:r>
          <a:endParaRPr lang="en-US"/>
        </a:p>
      </dgm:t>
    </dgm:pt>
    <dgm:pt modelId="{C57BBAFC-09DA-4865-A7AD-6739B6D849B5}" type="parTrans" cxnId="{EE7A8C13-2F0D-4ABC-88E1-0E16147C3CB1}">
      <dgm:prSet/>
      <dgm:spPr/>
      <dgm:t>
        <a:bodyPr/>
        <a:lstStyle/>
        <a:p>
          <a:endParaRPr lang="en-US"/>
        </a:p>
      </dgm:t>
    </dgm:pt>
    <dgm:pt modelId="{712521D2-EACD-4B98-B5C0-8BA0DDC85CB7}" type="sibTrans" cxnId="{EE7A8C13-2F0D-4ABC-88E1-0E16147C3CB1}">
      <dgm:prSet/>
      <dgm:spPr/>
      <dgm:t>
        <a:bodyPr/>
        <a:lstStyle/>
        <a:p>
          <a:endParaRPr lang="en-US"/>
        </a:p>
      </dgm:t>
    </dgm:pt>
    <dgm:pt modelId="{59C67FF2-D957-4F5B-9C52-F0502630F0A1}">
      <dgm:prSet/>
      <dgm:spPr/>
      <dgm:t>
        <a:bodyPr/>
        <a:lstStyle/>
        <a:p>
          <a:r>
            <a:rPr lang="ro-RO"/>
            <a:t>Spring Data JPA, Spring MVC, MySQL și Maven</a:t>
          </a:r>
          <a:endParaRPr lang="en-US"/>
        </a:p>
      </dgm:t>
    </dgm:pt>
    <dgm:pt modelId="{C5E67AF8-6A0A-4AE4-BB67-116B3282FF93}" type="parTrans" cxnId="{80FE392E-1DB4-4420-BD6E-2E949230DA9B}">
      <dgm:prSet/>
      <dgm:spPr/>
      <dgm:t>
        <a:bodyPr/>
        <a:lstStyle/>
        <a:p>
          <a:endParaRPr lang="en-US"/>
        </a:p>
      </dgm:t>
    </dgm:pt>
    <dgm:pt modelId="{3832CF2D-F86E-43FA-A924-C8BEA3F99EE7}" type="sibTrans" cxnId="{80FE392E-1DB4-4420-BD6E-2E949230DA9B}">
      <dgm:prSet/>
      <dgm:spPr/>
      <dgm:t>
        <a:bodyPr/>
        <a:lstStyle/>
        <a:p>
          <a:endParaRPr lang="en-US"/>
        </a:p>
      </dgm:t>
    </dgm:pt>
    <dgm:pt modelId="{8A22FB39-E64E-4122-97D8-1DABCA5E822B}">
      <dgm:prSet/>
      <dgm:spPr/>
      <dgm:t>
        <a:bodyPr/>
        <a:lstStyle/>
        <a:p>
          <a:r>
            <a:rPr lang="ro-RO"/>
            <a:t>Hibernate este utilizat drept JPA.</a:t>
          </a:r>
          <a:endParaRPr lang="en-US"/>
        </a:p>
      </dgm:t>
    </dgm:pt>
    <dgm:pt modelId="{CDE3D024-6698-48B2-B6A6-7073CE82391E}" type="parTrans" cxnId="{C9F76ED3-384E-4085-BB2B-99F6CC5D6FCB}">
      <dgm:prSet/>
      <dgm:spPr/>
      <dgm:t>
        <a:bodyPr/>
        <a:lstStyle/>
        <a:p>
          <a:endParaRPr lang="en-US"/>
        </a:p>
      </dgm:t>
    </dgm:pt>
    <dgm:pt modelId="{EC02F285-E27A-4D9D-84AA-C0F58097C2AC}" type="sibTrans" cxnId="{C9F76ED3-384E-4085-BB2B-99F6CC5D6FCB}">
      <dgm:prSet/>
      <dgm:spPr/>
      <dgm:t>
        <a:bodyPr/>
        <a:lstStyle/>
        <a:p>
          <a:endParaRPr lang="en-US"/>
        </a:p>
      </dgm:t>
    </dgm:pt>
    <dgm:pt modelId="{0822B90D-5827-4AA7-8100-1CD582DDE1EC}">
      <dgm:prSet/>
      <dgm:spPr/>
      <dgm:t>
        <a:bodyPr/>
        <a:lstStyle/>
        <a:p>
          <a:r>
            <a:rPr lang="ro-RO"/>
            <a:t>Etapele de realizare implică utilizarea:</a:t>
          </a:r>
          <a:endParaRPr lang="en-US"/>
        </a:p>
      </dgm:t>
    </dgm:pt>
    <dgm:pt modelId="{4CB57FEC-5562-418B-A424-CD9A7577480C}" type="parTrans" cxnId="{0793FAA1-2D3D-4866-B256-1F9B967BFBD4}">
      <dgm:prSet/>
      <dgm:spPr/>
      <dgm:t>
        <a:bodyPr/>
        <a:lstStyle/>
        <a:p>
          <a:endParaRPr lang="en-US"/>
        </a:p>
      </dgm:t>
    </dgm:pt>
    <dgm:pt modelId="{A409722D-42AA-47D9-AE9A-D7E875F1C686}" type="sibTrans" cxnId="{0793FAA1-2D3D-4866-B256-1F9B967BFBD4}">
      <dgm:prSet/>
      <dgm:spPr/>
      <dgm:t>
        <a:bodyPr/>
        <a:lstStyle/>
        <a:p>
          <a:endParaRPr lang="en-US"/>
        </a:p>
      </dgm:t>
    </dgm:pt>
    <dgm:pt modelId="{08507205-167F-4BA1-B692-F9B2110B7268}">
      <dgm:prSet/>
      <dgm:spPr/>
      <dgm:t>
        <a:bodyPr/>
        <a:lstStyle/>
        <a:p>
          <a:r>
            <a:rPr lang="ro-RO"/>
            <a:t>Crearea unui proiect dinamic Maven în Eclipse. </a:t>
          </a:r>
          <a:endParaRPr lang="en-US"/>
        </a:p>
      </dgm:t>
    </dgm:pt>
    <dgm:pt modelId="{EC6F0371-5A46-447C-B002-79260B6232A4}" type="parTrans" cxnId="{886BCCAC-6C4D-4C9E-8DF2-1F6EE08C7FA9}">
      <dgm:prSet/>
      <dgm:spPr/>
      <dgm:t>
        <a:bodyPr/>
        <a:lstStyle/>
        <a:p>
          <a:endParaRPr lang="en-US"/>
        </a:p>
      </dgm:t>
    </dgm:pt>
    <dgm:pt modelId="{520AA49D-6842-45AD-B80B-B4E99BA4F36C}" type="sibTrans" cxnId="{886BCCAC-6C4D-4C9E-8DF2-1F6EE08C7FA9}">
      <dgm:prSet/>
      <dgm:spPr/>
      <dgm:t>
        <a:bodyPr/>
        <a:lstStyle/>
        <a:p>
          <a:endParaRPr lang="en-US"/>
        </a:p>
      </dgm:t>
    </dgm:pt>
    <dgm:pt modelId="{1E55A174-58B6-4EA3-81CB-8A0BC81354C3}">
      <dgm:prSet/>
      <dgm:spPr/>
      <dgm:t>
        <a:bodyPr/>
        <a:lstStyle/>
        <a:p>
          <a:r>
            <a:rPr lang="ro-RO"/>
            <a:t>Spring MVC application</a:t>
          </a:r>
          <a:endParaRPr lang="en-US"/>
        </a:p>
      </dgm:t>
    </dgm:pt>
    <dgm:pt modelId="{CBBA9254-C188-4B05-92CB-14B260E12B6E}" type="parTrans" cxnId="{ADA19CD8-404E-4C83-BA8B-70E22108CF5C}">
      <dgm:prSet/>
      <dgm:spPr/>
      <dgm:t>
        <a:bodyPr/>
        <a:lstStyle/>
        <a:p>
          <a:endParaRPr lang="en-US"/>
        </a:p>
      </dgm:t>
    </dgm:pt>
    <dgm:pt modelId="{0790B741-B4CC-4A87-ADA4-3B3118924E90}" type="sibTrans" cxnId="{ADA19CD8-404E-4C83-BA8B-70E22108CF5C}">
      <dgm:prSet/>
      <dgm:spPr/>
      <dgm:t>
        <a:bodyPr/>
        <a:lstStyle/>
        <a:p>
          <a:endParaRPr lang="en-US"/>
        </a:p>
      </dgm:t>
    </dgm:pt>
    <dgm:pt modelId="{6FBAA85D-C9CC-49E3-89AC-6315DDE278DA}">
      <dgm:prSet/>
      <dgm:spPr/>
      <dgm:t>
        <a:bodyPr/>
        <a:lstStyle/>
        <a:p>
          <a:r>
            <a:rPr lang="ro-RO"/>
            <a:t>Spring+Hibernate</a:t>
          </a:r>
          <a:endParaRPr lang="en-US"/>
        </a:p>
      </dgm:t>
    </dgm:pt>
    <dgm:pt modelId="{1149F252-C9A4-4107-9163-F61C21055206}" type="parTrans" cxnId="{87C21079-8579-41B7-A1B4-6F001A7A140E}">
      <dgm:prSet/>
      <dgm:spPr/>
      <dgm:t>
        <a:bodyPr/>
        <a:lstStyle/>
        <a:p>
          <a:endParaRPr lang="en-US"/>
        </a:p>
      </dgm:t>
    </dgm:pt>
    <dgm:pt modelId="{99BEEE19-6D07-4767-95E8-E970668C3DE8}" type="sibTrans" cxnId="{87C21079-8579-41B7-A1B4-6F001A7A140E}">
      <dgm:prSet/>
      <dgm:spPr/>
      <dgm:t>
        <a:bodyPr/>
        <a:lstStyle/>
        <a:p>
          <a:endParaRPr lang="en-US"/>
        </a:p>
      </dgm:t>
    </dgm:pt>
    <dgm:pt modelId="{C1EDDBBC-2085-4887-8B69-5E56486104C0}" type="pres">
      <dgm:prSet presAssocID="{D265EBFA-0B7A-4BBB-98C4-9034AF993628}" presName="linear" presStyleCnt="0">
        <dgm:presLayoutVars>
          <dgm:animLvl val="lvl"/>
          <dgm:resizeHandles val="exact"/>
        </dgm:presLayoutVars>
      </dgm:prSet>
      <dgm:spPr/>
    </dgm:pt>
    <dgm:pt modelId="{1C28DBC5-2154-414D-83EB-5B0A6692DC35}" type="pres">
      <dgm:prSet presAssocID="{7155CC83-D762-43DA-9AE7-D81F96B0E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358DE0-49FC-442D-BC67-058ACFD6389C}" type="pres">
      <dgm:prSet presAssocID="{7155CC83-D762-43DA-9AE7-D81F96B0E825}" presName="childText" presStyleLbl="revTx" presStyleIdx="0" presStyleCnt="2">
        <dgm:presLayoutVars>
          <dgm:bulletEnabled val="1"/>
        </dgm:presLayoutVars>
      </dgm:prSet>
      <dgm:spPr/>
    </dgm:pt>
    <dgm:pt modelId="{EF7B02D6-8278-48AE-B69B-74DE59FCBAB8}" type="pres">
      <dgm:prSet presAssocID="{0822B90D-5827-4AA7-8100-1CD582DDE1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30862F-E07A-4469-ADCD-3DA3E4625DFF}" type="pres">
      <dgm:prSet presAssocID="{0822B90D-5827-4AA7-8100-1CD582DDE1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BE260F-2DE5-456D-94D6-60D92C9DA2C7}" type="presOf" srcId="{8084FC55-26E2-4D9A-9D12-92F26B3A1572}" destId="{FC358DE0-49FC-442D-BC67-058ACFD6389C}" srcOrd="0" destOrd="1" presId="urn:microsoft.com/office/officeart/2005/8/layout/vList2"/>
    <dgm:cxn modelId="{EE7A8C13-2F0D-4ABC-88E1-0E16147C3CB1}" srcId="{7155CC83-D762-43DA-9AE7-D81F96B0E825}" destId="{8084FC55-26E2-4D9A-9D12-92F26B3A1572}" srcOrd="1" destOrd="0" parTransId="{C57BBAFC-09DA-4865-A7AD-6739B6D849B5}" sibTransId="{712521D2-EACD-4B98-B5C0-8BA0DDC85CB7}"/>
    <dgm:cxn modelId="{BD7FE914-1D9F-4BE7-8B89-F8F2C988B86D}" type="presOf" srcId="{8A22FB39-E64E-4122-97D8-1DABCA5E822B}" destId="{FC358DE0-49FC-442D-BC67-058ACFD6389C}" srcOrd="0" destOrd="3" presId="urn:microsoft.com/office/officeart/2005/8/layout/vList2"/>
    <dgm:cxn modelId="{80FE392E-1DB4-4420-BD6E-2E949230DA9B}" srcId="{7155CC83-D762-43DA-9AE7-D81F96B0E825}" destId="{59C67FF2-D957-4F5B-9C52-F0502630F0A1}" srcOrd="2" destOrd="0" parTransId="{C5E67AF8-6A0A-4AE4-BB67-116B3282FF93}" sibTransId="{3832CF2D-F86E-43FA-A924-C8BEA3F99EE7}"/>
    <dgm:cxn modelId="{3985FB2E-A9FD-4914-8DEF-2965A6DED2F0}" type="presOf" srcId="{6FBAA85D-C9CC-49E3-89AC-6315DDE278DA}" destId="{3030862F-E07A-4469-ADCD-3DA3E4625DFF}" srcOrd="0" destOrd="2" presId="urn:microsoft.com/office/officeart/2005/8/layout/vList2"/>
    <dgm:cxn modelId="{AE7DB041-69E1-48EF-8A4A-E6D3A05A2A9A}" type="presOf" srcId="{58171600-7272-40E5-8A8A-B55D3A80A959}" destId="{FC358DE0-49FC-442D-BC67-058ACFD6389C}" srcOrd="0" destOrd="0" presId="urn:microsoft.com/office/officeart/2005/8/layout/vList2"/>
    <dgm:cxn modelId="{784CA04A-241A-458F-8C51-7561A4DB292F}" type="presOf" srcId="{0822B90D-5827-4AA7-8100-1CD582DDE1EC}" destId="{EF7B02D6-8278-48AE-B69B-74DE59FCBAB8}" srcOrd="0" destOrd="0" presId="urn:microsoft.com/office/officeart/2005/8/layout/vList2"/>
    <dgm:cxn modelId="{2EC5484F-C651-484C-8EE7-58B00A77F9EB}" type="presOf" srcId="{59C67FF2-D957-4F5B-9C52-F0502630F0A1}" destId="{FC358DE0-49FC-442D-BC67-058ACFD6389C}" srcOrd="0" destOrd="2" presId="urn:microsoft.com/office/officeart/2005/8/layout/vList2"/>
    <dgm:cxn modelId="{87C21079-8579-41B7-A1B4-6F001A7A140E}" srcId="{0822B90D-5827-4AA7-8100-1CD582DDE1EC}" destId="{6FBAA85D-C9CC-49E3-89AC-6315DDE278DA}" srcOrd="2" destOrd="0" parTransId="{1149F252-C9A4-4107-9163-F61C21055206}" sibTransId="{99BEEE19-6D07-4767-95E8-E970668C3DE8}"/>
    <dgm:cxn modelId="{6E7C5559-1B67-4811-BF39-2F97E26A021B}" type="presOf" srcId="{08507205-167F-4BA1-B692-F9B2110B7268}" destId="{3030862F-E07A-4469-ADCD-3DA3E4625DFF}" srcOrd="0" destOrd="0" presId="urn:microsoft.com/office/officeart/2005/8/layout/vList2"/>
    <dgm:cxn modelId="{0793FAA1-2D3D-4866-B256-1F9B967BFBD4}" srcId="{D265EBFA-0B7A-4BBB-98C4-9034AF993628}" destId="{0822B90D-5827-4AA7-8100-1CD582DDE1EC}" srcOrd="1" destOrd="0" parTransId="{4CB57FEC-5562-418B-A424-CD9A7577480C}" sibTransId="{A409722D-42AA-47D9-AE9A-D7E875F1C686}"/>
    <dgm:cxn modelId="{886BCCAC-6C4D-4C9E-8DF2-1F6EE08C7FA9}" srcId="{0822B90D-5827-4AA7-8100-1CD582DDE1EC}" destId="{08507205-167F-4BA1-B692-F9B2110B7268}" srcOrd="0" destOrd="0" parTransId="{EC6F0371-5A46-447C-B002-79260B6232A4}" sibTransId="{520AA49D-6842-45AD-B80B-B4E99BA4F36C}"/>
    <dgm:cxn modelId="{F24891B9-7C30-4A59-A56B-D6140DE389B0}" srcId="{D265EBFA-0B7A-4BBB-98C4-9034AF993628}" destId="{7155CC83-D762-43DA-9AE7-D81F96B0E825}" srcOrd="0" destOrd="0" parTransId="{6A1C3106-D3FD-4DE7-A65E-48F8F2204C32}" sibTransId="{F5991D87-1CCD-4669-9581-1D13DD1E9013}"/>
    <dgm:cxn modelId="{84CE49C0-1DED-47BA-8478-710D7B90E37E}" type="presOf" srcId="{7155CC83-D762-43DA-9AE7-D81F96B0E825}" destId="{1C28DBC5-2154-414D-83EB-5B0A6692DC35}" srcOrd="0" destOrd="0" presId="urn:microsoft.com/office/officeart/2005/8/layout/vList2"/>
    <dgm:cxn modelId="{DA5F92C2-54F4-4845-A013-F7BCCC22A843}" srcId="{7155CC83-D762-43DA-9AE7-D81F96B0E825}" destId="{58171600-7272-40E5-8A8A-B55D3A80A959}" srcOrd="0" destOrd="0" parTransId="{09329B49-B59E-4AB6-937A-C0675B626D62}" sibTransId="{42ADD4D0-5935-4990-A424-485537000571}"/>
    <dgm:cxn modelId="{C9F76ED3-384E-4085-BB2B-99F6CC5D6FCB}" srcId="{7155CC83-D762-43DA-9AE7-D81F96B0E825}" destId="{8A22FB39-E64E-4122-97D8-1DABCA5E822B}" srcOrd="3" destOrd="0" parTransId="{CDE3D024-6698-48B2-B6A6-7073CE82391E}" sibTransId="{EC02F285-E27A-4D9D-84AA-C0F58097C2AC}"/>
    <dgm:cxn modelId="{ADA19CD8-404E-4C83-BA8B-70E22108CF5C}" srcId="{0822B90D-5827-4AA7-8100-1CD582DDE1EC}" destId="{1E55A174-58B6-4EA3-81CB-8A0BC81354C3}" srcOrd="1" destOrd="0" parTransId="{CBBA9254-C188-4B05-92CB-14B260E12B6E}" sibTransId="{0790B741-B4CC-4A87-ADA4-3B3118924E90}"/>
    <dgm:cxn modelId="{E3F441EB-D835-4579-A3F6-69924001465B}" type="presOf" srcId="{1E55A174-58B6-4EA3-81CB-8A0BC81354C3}" destId="{3030862F-E07A-4469-ADCD-3DA3E4625DFF}" srcOrd="0" destOrd="1" presId="urn:microsoft.com/office/officeart/2005/8/layout/vList2"/>
    <dgm:cxn modelId="{B2FD92EE-1101-4293-82F2-52DFA9C1BBEE}" type="presOf" srcId="{D265EBFA-0B7A-4BBB-98C4-9034AF993628}" destId="{C1EDDBBC-2085-4887-8B69-5E56486104C0}" srcOrd="0" destOrd="0" presId="urn:microsoft.com/office/officeart/2005/8/layout/vList2"/>
    <dgm:cxn modelId="{7CC0AED1-CDA6-489A-AA30-2806C129FF68}" type="presParOf" srcId="{C1EDDBBC-2085-4887-8B69-5E56486104C0}" destId="{1C28DBC5-2154-414D-83EB-5B0A6692DC35}" srcOrd="0" destOrd="0" presId="urn:microsoft.com/office/officeart/2005/8/layout/vList2"/>
    <dgm:cxn modelId="{D78AC509-88AC-4007-837F-D7F90638D99F}" type="presParOf" srcId="{C1EDDBBC-2085-4887-8B69-5E56486104C0}" destId="{FC358DE0-49FC-442D-BC67-058ACFD6389C}" srcOrd="1" destOrd="0" presId="urn:microsoft.com/office/officeart/2005/8/layout/vList2"/>
    <dgm:cxn modelId="{EF7FE5BD-DDAB-4097-8C3D-AB054F2AA3AC}" type="presParOf" srcId="{C1EDDBBC-2085-4887-8B69-5E56486104C0}" destId="{EF7B02D6-8278-48AE-B69B-74DE59FCBAB8}" srcOrd="2" destOrd="0" presId="urn:microsoft.com/office/officeart/2005/8/layout/vList2"/>
    <dgm:cxn modelId="{BEC0BD78-5D8D-4261-A55F-60AE516B7090}" type="presParOf" srcId="{C1EDDBBC-2085-4887-8B69-5E56486104C0}" destId="{3030862F-E07A-4469-ADCD-3DA3E4625D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6933D-E4E1-41FD-8FE4-8E1C087F83D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28833-0729-498E-B26C-78862BC7DA7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O/RM </a:t>
          </a:r>
          <a:r>
            <a:rPr lang="en-US" sz="1900" kern="1200" dirty="0" err="1"/>
            <a:t>este</a:t>
          </a:r>
          <a:r>
            <a:rPr lang="en-US" sz="1900" kern="1200" dirty="0"/>
            <a:t> o </a:t>
          </a:r>
          <a:r>
            <a:rPr lang="en-US" sz="1900" kern="1200" dirty="0" err="1"/>
            <a:t>tehnică</a:t>
          </a:r>
          <a:r>
            <a:rPr lang="en-US" sz="1900" kern="1200" dirty="0"/>
            <a:t> de </a:t>
          </a:r>
          <a:r>
            <a:rPr lang="en-US" sz="1900" kern="1200" dirty="0" err="1"/>
            <a:t>programare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</a:t>
          </a:r>
          <a:r>
            <a:rPr lang="en-US" sz="1900" kern="1200" dirty="0" err="1"/>
            <a:t>conversia</a:t>
          </a:r>
          <a:r>
            <a:rPr lang="en-US" sz="1900" kern="1200" dirty="0"/>
            <a:t> </a:t>
          </a:r>
          <a:r>
            <a:rPr lang="en-US" sz="1900" kern="1200" dirty="0" err="1"/>
            <a:t>tipurilor</a:t>
          </a:r>
          <a:r>
            <a:rPr lang="en-US" sz="1900" kern="1200" dirty="0"/>
            <a:t> de date ale SGBD </a:t>
          </a:r>
          <a:r>
            <a:rPr lang="en-US" sz="1900" kern="1200" dirty="0" err="1"/>
            <a:t>incompatibile</a:t>
          </a:r>
          <a:r>
            <a:rPr lang="en-US" sz="1900" kern="1200" dirty="0"/>
            <a:t> cu </a:t>
          </a:r>
          <a:r>
            <a:rPr lang="en-US" sz="1900" kern="1200" dirty="0" err="1"/>
            <a:t>tipurile</a:t>
          </a:r>
          <a:r>
            <a:rPr lang="en-US" sz="1900" kern="1200" dirty="0"/>
            <a:t> de date </a:t>
          </a:r>
          <a:r>
            <a:rPr lang="en-US" sz="1900" kern="1200" dirty="0" err="1"/>
            <a:t>implementate</a:t>
          </a:r>
          <a:r>
            <a:rPr lang="en-US" sz="1900" kern="1200" dirty="0"/>
            <a:t> de </a:t>
          </a:r>
          <a:r>
            <a:rPr lang="en-US" sz="1900" kern="1200" dirty="0" err="1"/>
            <a:t>limbajele</a:t>
          </a:r>
          <a:r>
            <a:rPr lang="en-US" sz="1900" kern="1200" dirty="0"/>
            <a:t> de </a:t>
          </a:r>
          <a:r>
            <a:rPr lang="en-US" sz="1900" kern="1200" dirty="0" err="1"/>
            <a:t>programare</a:t>
          </a:r>
          <a:r>
            <a:rPr lang="en-US" sz="1900" kern="1200" dirty="0"/>
            <a:t> orientate pe </a:t>
          </a:r>
          <a:r>
            <a:rPr lang="en-US" sz="1900" kern="1200" dirty="0" err="1"/>
            <a:t>obiecte</a:t>
          </a:r>
          <a:r>
            <a:rPr lang="en-US" sz="1900" kern="1200" dirty="0"/>
            <a:t>. </a:t>
          </a:r>
          <a:r>
            <a:rPr lang="en-US" sz="1900" kern="1200" dirty="0" err="1"/>
            <a:t>Practic</a:t>
          </a:r>
          <a:r>
            <a:rPr lang="en-US" sz="1900" kern="1200" dirty="0"/>
            <a:t> </a:t>
          </a:r>
          <a:r>
            <a:rPr lang="en-US" sz="1900" kern="1200" dirty="0" err="1"/>
            <a:t>este</a:t>
          </a:r>
          <a:r>
            <a:rPr lang="en-US" sz="1900" kern="1200" dirty="0"/>
            <a:t> </a:t>
          </a:r>
          <a:r>
            <a:rPr lang="en-US" sz="1900" kern="1200" dirty="0" err="1"/>
            <a:t>creată</a:t>
          </a:r>
          <a:r>
            <a:rPr lang="en-US" sz="1900" kern="1200" dirty="0"/>
            <a:t> o "</a:t>
          </a:r>
          <a:r>
            <a:rPr lang="en-US" sz="1900" kern="1200" dirty="0" err="1"/>
            <a:t>bază</a:t>
          </a:r>
          <a:r>
            <a:rPr lang="en-US" sz="1900" kern="1200" dirty="0"/>
            <a:t> de date </a:t>
          </a:r>
          <a:r>
            <a:rPr lang="en-US" sz="1900" kern="1200" dirty="0" err="1"/>
            <a:t>virtuală</a:t>
          </a:r>
          <a:r>
            <a:rPr lang="en-US" sz="1900" kern="1200" dirty="0"/>
            <a:t> a </a:t>
          </a:r>
          <a:r>
            <a:rPr lang="en-US" sz="1900" kern="1200" dirty="0" err="1"/>
            <a:t>obiectelor</a:t>
          </a:r>
          <a:r>
            <a:rPr lang="en-US" sz="1900" kern="1200" dirty="0"/>
            <a:t>" care </a:t>
          </a:r>
          <a:r>
            <a:rPr lang="en-US" sz="1900" kern="1200" dirty="0" err="1"/>
            <a:t>poate</a:t>
          </a:r>
          <a:r>
            <a:rPr lang="en-US" sz="1900" kern="1200" dirty="0"/>
            <a:t> fi </a:t>
          </a:r>
          <a:r>
            <a:rPr lang="en-US" sz="1900" kern="1200" dirty="0" err="1"/>
            <a:t>exploatată</a:t>
          </a:r>
          <a:r>
            <a:rPr lang="en-US" sz="1900" kern="1200" dirty="0"/>
            <a:t> </a:t>
          </a:r>
          <a:r>
            <a:rPr lang="en-US" sz="1900" kern="1200" dirty="0" err="1"/>
            <a:t>în</a:t>
          </a:r>
          <a:r>
            <a:rPr lang="en-US" sz="1900" kern="1200" dirty="0"/>
            <a:t> </a:t>
          </a:r>
          <a:r>
            <a:rPr lang="en-US" sz="1900" kern="1200" dirty="0" err="1"/>
            <a:t>spiritul</a:t>
          </a:r>
          <a:r>
            <a:rPr lang="en-US" sz="1900" kern="1200" dirty="0"/>
            <a:t> </a:t>
          </a:r>
          <a:r>
            <a:rPr lang="en-US" sz="1900" kern="1200"/>
            <a:t>limbajelor </a:t>
          </a:r>
          <a:r>
            <a:rPr lang="en-US" sz="1900" kern="1200" dirty="0"/>
            <a:t>de </a:t>
          </a:r>
          <a:r>
            <a:rPr lang="en-US" sz="1900" kern="1200" dirty="0" err="1"/>
            <a:t>programare</a:t>
          </a:r>
          <a:r>
            <a:rPr lang="en-US" sz="1900" kern="1200" dirty="0"/>
            <a:t> OO.</a:t>
          </a:r>
        </a:p>
      </dsp:txBody>
      <dsp:txXfrm>
        <a:off x="0" y="2492"/>
        <a:ext cx="6492875" cy="1700138"/>
      </dsp:txXfrm>
    </dsp:sp>
    <dsp:sp modelId="{32A7DB2B-F385-40D4-8E42-1C34EC5F05B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2C777-AC6C-4104-AEFD-51307F4CE59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Exemple: EntityFramework, EF Core, Hibernate(implementare de JPA-ORM Hibenate, Nhibernate, Java ORM Apache Cayenne</a:t>
          </a:r>
        </a:p>
      </dsp:txBody>
      <dsp:txXfrm>
        <a:off x="0" y="1702630"/>
        <a:ext cx="6492875" cy="1700138"/>
      </dsp:txXfrm>
    </dsp:sp>
    <dsp:sp modelId="{585A616F-B66F-48EF-B4E9-C4D5CDC2621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E2A0-1834-4BD1-A48E-CA8D7635289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O/RM pentru noSQL – EF Core, Hibernate OGM(Object Grid Mapper)-JPA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8695F-C60F-4026-8E34-6300FF28B96E}">
      <dsp:nvSpPr>
        <dsp:cNvPr id="0" name=""/>
        <dsp:cNvSpPr/>
      </dsp:nvSpPr>
      <dsp:spPr>
        <a:xfrm>
          <a:off x="0" y="0"/>
          <a:ext cx="5311140" cy="1696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Code-First include diferite tipuri drept proprietate a lui </a:t>
          </a:r>
          <a:r>
            <a:rPr lang="ro-RO" sz="2000" b="1" kern="1200"/>
            <a:t>DbSet(contine elemente pentru operații CRUD) </a:t>
          </a:r>
          <a:r>
            <a:rPr lang="ro-RO" sz="2000" kern="1200"/>
            <a:t>în clasele contextului.</a:t>
          </a:r>
          <a:endParaRPr lang="en-US" sz="2000" kern="1200"/>
        </a:p>
      </dsp:txBody>
      <dsp:txXfrm>
        <a:off x="49686" y="49686"/>
        <a:ext cx="3480589" cy="1597030"/>
      </dsp:txXfrm>
    </dsp:sp>
    <dsp:sp modelId="{45FC950A-7245-422C-9D7C-FE42159E75D9}">
      <dsp:nvSpPr>
        <dsp:cNvPr id="0" name=""/>
        <dsp:cNvSpPr/>
      </dsp:nvSpPr>
      <dsp:spPr>
        <a:xfrm>
          <a:off x="468629" y="1979136"/>
          <a:ext cx="5311140" cy="1696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Code-First include tipuri de referință incluzându-le  în tipurile entitate chiar dacă figurează într-un alt assembly</a:t>
          </a:r>
          <a:endParaRPr lang="en-US" sz="2000" kern="1200"/>
        </a:p>
      </dsp:txBody>
      <dsp:txXfrm>
        <a:off x="518315" y="2028822"/>
        <a:ext cx="3640476" cy="1597030"/>
      </dsp:txXfrm>
    </dsp:sp>
    <dsp:sp modelId="{C9EB9625-EE0A-4D56-A760-545E03EA0308}">
      <dsp:nvSpPr>
        <dsp:cNvPr id="0" name=""/>
        <dsp:cNvSpPr/>
      </dsp:nvSpPr>
      <dsp:spPr>
        <a:xfrm>
          <a:off x="937259" y="3958272"/>
          <a:ext cx="5311140" cy="16964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Code-First include clasele derivate chiar daca numai clasa de baza este definita ca proprietate dbSet</a:t>
          </a:r>
          <a:endParaRPr lang="en-US" sz="2000" kern="1200"/>
        </a:p>
      </dsp:txBody>
      <dsp:txXfrm>
        <a:off x="986945" y="4007958"/>
        <a:ext cx="3640476" cy="1597030"/>
      </dsp:txXfrm>
    </dsp:sp>
    <dsp:sp modelId="{565FA777-D395-4D1D-8267-0D08DA203C9C}">
      <dsp:nvSpPr>
        <dsp:cNvPr id="0" name=""/>
        <dsp:cNvSpPr/>
      </dsp:nvSpPr>
      <dsp:spPr>
        <a:xfrm>
          <a:off x="4208478" y="1286438"/>
          <a:ext cx="1102661" cy="1102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56577" y="1286438"/>
        <a:ext cx="606463" cy="829752"/>
      </dsp:txXfrm>
    </dsp:sp>
    <dsp:sp modelId="{888F171F-B3DD-49DD-B3B3-7E29155A5100}">
      <dsp:nvSpPr>
        <dsp:cNvPr id="0" name=""/>
        <dsp:cNvSpPr/>
      </dsp:nvSpPr>
      <dsp:spPr>
        <a:xfrm>
          <a:off x="4677108" y="3254265"/>
          <a:ext cx="1102661" cy="1102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25207" y="3254265"/>
        <a:ext cx="606463" cy="82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7036-2A85-45EF-879B-2F608BDD18DB}">
      <dsp:nvSpPr>
        <dsp:cNvPr id="0" name=""/>
        <dsp:cNvSpPr/>
      </dsp:nvSpPr>
      <dsp:spPr>
        <a:xfrm>
          <a:off x="0" y="84402"/>
          <a:ext cx="6513603" cy="1855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Entity Framework permite obținerea  unui model de date cu clase și proprietăți asociate tabelelor și coloanelor unei bazei de date existente. </a:t>
          </a:r>
          <a:endParaRPr lang="en-US" sz="2600" kern="1200"/>
        </a:p>
      </dsp:txBody>
      <dsp:txXfrm>
        <a:off x="90584" y="174986"/>
        <a:ext cx="6332435" cy="1674452"/>
      </dsp:txXfrm>
    </dsp:sp>
    <dsp:sp modelId="{C2BD0BC2-19B7-4A3A-90A9-C158BE81929C}">
      <dsp:nvSpPr>
        <dsp:cNvPr id="0" name=""/>
        <dsp:cNvSpPr/>
      </dsp:nvSpPr>
      <dsp:spPr>
        <a:xfrm>
          <a:off x="0" y="2014902"/>
          <a:ext cx="6513603" cy="18556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Informațiile despre structura bazei de date (schema), modelul conceptual și asocierea între ele sunt furnizate prin intermediul unui fisier XML (.edmx). </a:t>
          </a:r>
          <a:endParaRPr lang="en-US" sz="2600" kern="1200"/>
        </a:p>
      </dsp:txBody>
      <dsp:txXfrm>
        <a:off x="90584" y="2105486"/>
        <a:ext cx="6332435" cy="1674452"/>
      </dsp:txXfrm>
    </dsp:sp>
    <dsp:sp modelId="{EE4934EA-FF10-4B8F-B8B6-4D2F729A8352}">
      <dsp:nvSpPr>
        <dsp:cNvPr id="0" name=""/>
        <dsp:cNvSpPr/>
      </dsp:nvSpPr>
      <dsp:spPr>
        <a:xfrm>
          <a:off x="0" y="3945403"/>
          <a:ext cx="6513603" cy="18556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Entity Framework Designer oferă o interfață grafică pentru afișarea și editarea fișierului .edmx.</a:t>
          </a:r>
          <a:endParaRPr lang="en-US" sz="2600" kern="1200"/>
        </a:p>
      </dsp:txBody>
      <dsp:txXfrm>
        <a:off x="90584" y="4035987"/>
        <a:ext cx="6332435" cy="1674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8DBC5-2154-414D-83EB-5B0A6692DC35}">
      <dsp:nvSpPr>
        <dsp:cNvPr id="0" name=""/>
        <dsp:cNvSpPr/>
      </dsp:nvSpPr>
      <dsp:spPr>
        <a:xfrm>
          <a:off x="0" y="19467"/>
          <a:ext cx="6513603" cy="14297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Dezvoltarea de aplicații web cu ajutorul Spring MVC presupune crearea mai multor nivele logice. </a:t>
          </a:r>
          <a:endParaRPr lang="en-US" sz="2600" kern="1200"/>
        </a:p>
      </dsp:txBody>
      <dsp:txXfrm>
        <a:off x="69794" y="89261"/>
        <a:ext cx="6374015" cy="1290152"/>
      </dsp:txXfrm>
    </dsp:sp>
    <dsp:sp modelId="{FC358DE0-49FC-442D-BC67-058ACFD6389C}">
      <dsp:nvSpPr>
        <dsp:cNvPr id="0" name=""/>
        <dsp:cNvSpPr/>
      </dsp:nvSpPr>
      <dsp:spPr>
        <a:xfrm>
          <a:off x="0" y="1449208"/>
          <a:ext cx="6513603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DAO (Data Acces Object Repository). Realizează comunicarea cu baza de date. Implică scrierea unui volum insemnat de cod.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Spring Data automatizeaza aceasta activitate.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Spring Data JPA, Spring MVC, MySQL și Maven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Hibernate este utilizat drept JPA.</a:t>
          </a:r>
          <a:endParaRPr lang="en-US" sz="2000" kern="1200"/>
        </a:p>
      </dsp:txBody>
      <dsp:txXfrm>
        <a:off x="0" y="1449208"/>
        <a:ext cx="6513603" cy="1937520"/>
      </dsp:txXfrm>
    </dsp:sp>
    <dsp:sp modelId="{EF7B02D6-8278-48AE-B69B-74DE59FCBAB8}">
      <dsp:nvSpPr>
        <dsp:cNvPr id="0" name=""/>
        <dsp:cNvSpPr/>
      </dsp:nvSpPr>
      <dsp:spPr>
        <a:xfrm>
          <a:off x="0" y="3386728"/>
          <a:ext cx="6513603" cy="14297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Etapele de realizare implică utilizarea:</a:t>
          </a:r>
          <a:endParaRPr lang="en-US" sz="2600" kern="1200"/>
        </a:p>
      </dsp:txBody>
      <dsp:txXfrm>
        <a:off x="69794" y="3456522"/>
        <a:ext cx="6374015" cy="1290152"/>
      </dsp:txXfrm>
    </dsp:sp>
    <dsp:sp modelId="{3030862F-E07A-4469-ADCD-3DA3E4625DFF}">
      <dsp:nvSpPr>
        <dsp:cNvPr id="0" name=""/>
        <dsp:cNvSpPr/>
      </dsp:nvSpPr>
      <dsp:spPr>
        <a:xfrm>
          <a:off x="0" y="4816468"/>
          <a:ext cx="6513603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Crearea unui proiect dinamic Maven în Eclipse.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Spring MVC application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000" kern="1200"/>
            <a:t>Spring+Hibernate</a:t>
          </a:r>
          <a:endParaRPr lang="en-US" sz="2000" kern="1200"/>
        </a:p>
      </dsp:txBody>
      <dsp:txXfrm>
        <a:off x="0" y="4816468"/>
        <a:ext cx="6513603" cy="104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5E18-A080-4AE4-81DA-3052D4141FF0}" type="datetimeFigureOut">
              <a:rPr lang="en-US" smtClean="0"/>
              <a:t>02/28/2020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02F1-117B-4077-99D4-B09E5A846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intellij-idea/" TargetMode="External"/><Relationship Id="rId2" Type="http://schemas.openxmlformats.org/officeDocument/2006/relationships/hyperlink" Target="https://spring.io/guides/gs/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schart.com/compare/spring-framework" TargetMode="External"/><Relationship Id="rId2" Type="http://schemas.openxmlformats.org/officeDocument/2006/relationships/hyperlink" Target="http://vschart.com/compare/asp-net-mvc-frame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schart.com/list/framework-software/" TargetMode="External"/><Relationship Id="rId4" Type="http://schemas.openxmlformats.org/officeDocument/2006/relationships/hyperlink" Target="http://vschart.com/list/web-application-framewor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O/RM(Object Relation Mapping) in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Conf.dr. </a:t>
            </a:r>
            <a:r>
              <a:rPr lang="ro-RO" sz="2000" b="1">
                <a:solidFill>
                  <a:srgbClr val="FFFFFF"/>
                </a:solidFill>
              </a:rPr>
              <a:t>Cristian KEVORCHIAN</a:t>
            </a: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</a:rPr>
              <a:t>Facultatea de Matematic</a:t>
            </a:r>
            <a:r>
              <a:rPr lang="ro-RO" sz="2000" b="1">
                <a:solidFill>
                  <a:srgbClr val="FFFFFF"/>
                </a:solidFill>
              </a:rPr>
              <a:t>ă și Informatică</a:t>
            </a:r>
          </a:p>
          <a:p>
            <a:r>
              <a:rPr lang="ro-RO" sz="2000">
                <a:solidFill>
                  <a:srgbClr val="FFFFFF"/>
                </a:solidFill>
              </a:rPr>
              <a:t>ck@fmi.unibuc.ro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8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bg1"/>
                </a:solidFill>
              </a:rPr>
              <a:t>Maparea tipuri de date C# - SQL Server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528423"/>
              </p:ext>
            </p:extLst>
          </p:nvPr>
        </p:nvGraphicFramePr>
        <p:xfrm>
          <a:off x="792123" y="601663"/>
          <a:ext cx="6045281" cy="5654684"/>
        </p:xfrm>
        <a:graphic>
          <a:graphicData uri="http://schemas.openxmlformats.org/drawingml/2006/table">
            <a:tbl>
              <a:tblPr firstRow="1" bandRow="1"/>
              <a:tblGrid>
                <a:gridCol w="2017763">
                  <a:extLst>
                    <a:ext uri="{9D8B030D-6E8A-4147-A177-3AD203B41FA5}">
                      <a16:colId xmlns:a16="http://schemas.microsoft.com/office/drawing/2014/main" val="4135023643"/>
                    </a:ext>
                  </a:extLst>
                </a:gridCol>
                <a:gridCol w="4027518">
                  <a:extLst>
                    <a:ext uri="{9D8B030D-6E8A-4147-A177-3AD203B41FA5}">
                      <a16:colId xmlns:a16="http://schemas.microsoft.com/office/drawing/2014/main" val="598384385"/>
                    </a:ext>
                  </a:extLst>
                </a:gridCol>
              </a:tblGrid>
              <a:tr h="571738">
                <a:tc>
                  <a:txBody>
                    <a:bodyPr/>
                    <a:lstStyle/>
                    <a:p>
                      <a:pPr algn="l" fontAlgn="t"/>
                      <a:r>
                        <a:rPr lang="ro-RO" sz="1500" b="1">
                          <a:solidFill>
                            <a:schemeClr val="tx1"/>
                          </a:solidFill>
                          <a:effectLst/>
                        </a:rPr>
                        <a:t>Tipuri</a:t>
                      </a:r>
                      <a:r>
                        <a:rPr lang="ro-RO" sz="1500" b="1" baseline="0">
                          <a:solidFill>
                            <a:schemeClr val="tx1"/>
                          </a:solidFill>
                          <a:effectLst/>
                        </a:rPr>
                        <a:t> de date C#</a:t>
                      </a:r>
                      <a:endParaRPr lang="ro-RO" sz="15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500" b="1">
                          <a:solidFill>
                            <a:schemeClr val="tx1"/>
                          </a:solidFill>
                          <a:effectLst/>
                        </a:rPr>
                        <a:t>Corespondentul</a:t>
                      </a:r>
                      <a:r>
                        <a:rPr lang="ro-RO" sz="1500" b="1" baseline="0">
                          <a:solidFill>
                            <a:schemeClr val="tx1"/>
                          </a:solidFill>
                          <a:effectLst/>
                        </a:rPr>
                        <a:t>  Tipului de date  in </a:t>
                      </a:r>
                      <a:r>
                        <a:rPr lang="ro-RO" sz="1500" b="1">
                          <a:solidFill>
                            <a:schemeClr val="tx1"/>
                          </a:solidFill>
                          <a:effectLst/>
                        </a:rPr>
                        <a:t>SQL Server 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42540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int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int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483671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string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nvarchar(Max)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9277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decimal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decimal(18,2)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45894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float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real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45417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byte[]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varbinary(Max)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41489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datetime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datetime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94145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bool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bit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09324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byte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tinyint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25692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short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smallint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57765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long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bigint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7547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double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float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381850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char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No mapping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14458"/>
                  </a:ext>
                </a:extLst>
              </a:tr>
              <a:tr h="571738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sbyte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No mapping </a:t>
                      </a:r>
                      <a:br>
                        <a:rPr lang="ro-RO" sz="1500">
                          <a:effectLst/>
                        </a:rPr>
                      </a:br>
                      <a:r>
                        <a:rPr lang="ro-RO" sz="1500">
                          <a:effectLst/>
                        </a:rPr>
                        <a:t>(throws exception)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33215"/>
                  </a:ext>
                </a:extLst>
              </a:tr>
              <a:tr h="347016"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object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o-RO" sz="1500">
                          <a:effectLst/>
                        </a:rPr>
                        <a:t>No mapping</a:t>
                      </a:r>
                    </a:p>
                  </a:txBody>
                  <a:tcPr marL="40403" marR="40403" marT="40403" marB="40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4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205"/>
          </a:xfrm>
        </p:spPr>
        <p:txBody>
          <a:bodyPr>
            <a:normAutofit fontScale="90000"/>
          </a:bodyPr>
          <a:lstStyle/>
          <a:p>
            <a:r>
              <a:rPr lang="ro-RO" dirty="0"/>
              <a:t>Conventii de mapare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25" y="969331"/>
            <a:ext cx="8722879" cy="5604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3965" y="692332"/>
            <a:ext cx="5499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/>
              <a:t>Sursa: http://www.entityframeworktutorial.net/code-first/code-first-conventions.aspx</a:t>
            </a:r>
          </a:p>
        </p:txBody>
      </p:sp>
    </p:spTree>
    <p:extLst>
      <p:ext uri="{BB962C8B-B14F-4D97-AF65-F5344CB8AC3E}">
        <p14:creationId xmlns:p14="http://schemas.microsoft.com/office/powerpoint/2010/main" val="2922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o-RO" sz="2400" b="1" dirty="0"/>
              <a:t>Code-First construiește modelul conceptual pe baza claselor din domeniu prin utilizarea convențiilor</a:t>
            </a:r>
            <a:endParaRPr lang="en-US" sz="2400" b="1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19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Modelului de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r>
              <a:rPr lang="ro-RO" dirty="0"/>
              <a:t>Crearea claselor asociate modelului ER.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Crearea Contextului asociat Bazei de Date</a:t>
            </a:r>
          </a:p>
          <a:p>
            <a:pPr lvl="1"/>
            <a:r>
              <a:rPr lang="ro-RO" dirty="0"/>
              <a:t>Principala clasă care coordonează funcționalitățile Entity Framework asociate unui model de date este </a:t>
            </a:r>
            <a:r>
              <a:rPr lang="ro-RO" b="1" i="1" dirty="0"/>
              <a:t>clasa context</a:t>
            </a:r>
            <a:r>
              <a:rPr lang="ro-RO" dirty="0"/>
              <a:t> a bazei de date derivată din:</a:t>
            </a:r>
          </a:p>
          <a:p>
            <a:pPr marL="457200" lvl="1" indent="0" algn="ctr">
              <a:buNone/>
            </a:pPr>
            <a:r>
              <a:rPr lang="ro-RO" b="1" dirty="0"/>
              <a:t>System.Data.Entity.DbContext</a:t>
            </a:r>
          </a:p>
        </p:txBody>
      </p:sp>
      <p:sp>
        <p:nvSpPr>
          <p:cNvPr id="4" name="AutoShape 2" descr="Class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02" y="2233750"/>
            <a:ext cx="6501541" cy="23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ro-RO" dirty="0"/>
              <a:t>Exemplu LINQ to SQL(ORM)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public void InterogareSimpla()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    DataClasses1DataContext dc = new DataClasses1DataContext();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    var q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        from a in dc.GetTable&lt;Order&gt;()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        select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    dataGridView1.DataSource = q;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2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70" y="1058092"/>
            <a:ext cx="6019625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”</a:t>
            </a:r>
            <a:r>
              <a:rPr lang="ro-RO" sz="3600" b="1" dirty="0">
                <a:solidFill>
                  <a:schemeClr val="bg1"/>
                </a:solidFill>
              </a:rPr>
              <a:t>Type Discovery</a:t>
            </a:r>
            <a:r>
              <a:rPr lang="ro-RO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2626D3-10DA-4338-B4B9-C653A4CA3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850874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95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o-RO">
                <a:solidFill>
                  <a:schemeClr val="accent1"/>
                </a:solidFill>
              </a:rPr>
              <a:t>Convenți</a:t>
            </a:r>
            <a:r>
              <a:rPr lang="en-GB">
                <a:solidFill>
                  <a:schemeClr val="accent1"/>
                </a:solidFill>
              </a:rPr>
              <a:t>ile</a:t>
            </a:r>
            <a:r>
              <a:rPr lang="ro-RO">
                <a:solidFill>
                  <a:schemeClr val="accent1"/>
                </a:solidFill>
              </a:rPr>
              <a:t> Primary Key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ro-RO">
                <a:solidFill>
                  <a:schemeClr val="accent1"/>
                </a:solidFill>
              </a:rPr>
              <a:t>și </a:t>
            </a:r>
            <a:r>
              <a:rPr lang="en-GB">
                <a:solidFill>
                  <a:schemeClr val="accent1"/>
                </a:solidFill>
              </a:rPr>
              <a:t>Relationship 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o-RO" sz="2400"/>
              <a:t>Code-First crează automat cheie primară daca numele de proprietate este Id sau </a:t>
            </a:r>
            <a:r>
              <a:rPr lang="en-GB" sz="2400"/>
              <a:t>&lt;nume clas</a:t>
            </a:r>
            <a:r>
              <a:rPr lang="ro-RO" sz="2400"/>
              <a:t>ă</a:t>
            </a:r>
            <a:r>
              <a:rPr lang="en-GB" sz="2400"/>
              <a:t>&gt;Id(nu este case sensitive).</a:t>
            </a:r>
          </a:p>
          <a:p>
            <a:r>
              <a:rPr lang="en-GB" sz="2400"/>
              <a:t>Code-First i</a:t>
            </a:r>
            <a:r>
              <a:rPr lang="ro-RO" sz="2400"/>
              <a:t>nduce o</a:t>
            </a:r>
            <a:r>
              <a:rPr lang="en-GB" sz="2400"/>
              <a:t> relati</a:t>
            </a:r>
            <a:r>
              <a:rPr lang="ro-RO" sz="2400"/>
              <a:t>e</a:t>
            </a:r>
            <a:r>
              <a:rPr lang="en-GB" sz="2400"/>
              <a:t> </a:t>
            </a:r>
            <a:r>
              <a:rPr lang="ro-RO" sz="2400"/>
              <a:t>între</a:t>
            </a:r>
            <a:r>
              <a:rPr lang="en-GB" sz="2400"/>
              <a:t> dou</a:t>
            </a:r>
            <a:r>
              <a:rPr lang="ro-RO" sz="2400"/>
              <a:t>ă</a:t>
            </a:r>
            <a:r>
              <a:rPr lang="en-GB" sz="2400"/>
              <a:t> entit</a:t>
            </a:r>
            <a:r>
              <a:rPr lang="ro-RO" sz="2400"/>
              <a:t>ă</a:t>
            </a:r>
            <a:r>
              <a:rPr lang="en-GB" sz="2400"/>
              <a:t>ti utiliz</a:t>
            </a:r>
            <a:r>
              <a:rPr lang="ro-RO" sz="2400"/>
              <a:t>â</a:t>
            </a:r>
            <a:r>
              <a:rPr lang="en-GB" sz="2400"/>
              <a:t>nd proprietatea de navigare. </a:t>
            </a:r>
          </a:p>
          <a:p>
            <a:r>
              <a:rPr lang="en-GB" sz="2400"/>
              <a:t>Proprietatea de navigare poate fi un tip de referinta simpla sau un tip colectie.</a:t>
            </a:r>
          </a:p>
          <a:p>
            <a:pPr marL="0" indent="0">
              <a:buNone/>
            </a:pPr>
            <a:endParaRPr lang="en-GB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4682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Conventiile</a:t>
            </a:r>
            <a:r>
              <a:rPr lang="en-GB" dirty="0"/>
              <a:t> </a:t>
            </a:r>
            <a:r>
              <a:rPr lang="ro-RO" dirty="0"/>
              <a:t>”</a:t>
            </a:r>
            <a:r>
              <a:rPr lang="en-GB" dirty="0"/>
              <a:t>Foreign Key</a:t>
            </a:r>
            <a:r>
              <a:rPr lang="ro-RO" dirty="0"/>
              <a:t>”</a:t>
            </a:r>
            <a:r>
              <a:rPr lang="en-GB" dirty="0"/>
              <a:t> </a:t>
            </a:r>
            <a:r>
              <a:rPr lang="ro-RO" dirty="0"/>
              <a:t>și ”Complex Type”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4000" dirty="0"/>
              <a:t>Code-First inserează automat un foreign key acolo unde întâlnește o proprietate de navigare.</a:t>
            </a:r>
          </a:p>
          <a:p>
            <a:r>
              <a:rPr lang="ro-RO" sz="4000" dirty="0"/>
              <a:t>Code-First crează un Complex Type pentru clasele care nu includ proprietăți cheie sau primary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DataBase First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CE58B-624C-45E1-9A42-CF23AC5FE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261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12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ro-RO" sz="4000">
                <a:solidFill>
                  <a:srgbClr val="FFFFFF"/>
                </a:solidFill>
              </a:rPr>
              <a:t>Code First in Java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ro-RO" sz="2000" dirty="0"/>
              <a:t>Soluția recomandată este Spring Data JPA(Java Persistence API) este un ORM pentru managementul datefor expuse relațional.</a:t>
            </a:r>
          </a:p>
          <a:p>
            <a:pPr lvl="1"/>
            <a:r>
              <a:rPr lang="ro-RO" sz="2000" dirty="0"/>
              <a:t>Entități</a:t>
            </a:r>
          </a:p>
          <a:p>
            <a:pPr lvl="1"/>
            <a:r>
              <a:rPr lang="ro-RO" sz="2000" dirty="0"/>
              <a:t>Inferență de entități</a:t>
            </a:r>
          </a:p>
          <a:p>
            <a:pPr lvl="1"/>
            <a:r>
              <a:rPr lang="ro-RO" sz="2000" dirty="0"/>
              <a:t>Managementul entităților</a:t>
            </a:r>
          </a:p>
          <a:p>
            <a:pPr lvl="1"/>
            <a:r>
              <a:rPr lang="ro-RO" sz="2000" dirty="0"/>
              <a:t>Interogarea entităților</a:t>
            </a:r>
          </a:p>
          <a:p>
            <a:r>
              <a:rPr lang="ro-RO" sz="2000" dirty="0"/>
              <a:t>Stiva de tehnologii</a:t>
            </a:r>
          </a:p>
          <a:p>
            <a:pPr lvl="1"/>
            <a:r>
              <a:rPr lang="en-US" sz="2000" dirty="0"/>
              <a:t>JDK 1.8 </a:t>
            </a:r>
            <a:r>
              <a:rPr lang="ro-RO" sz="2000" dirty="0"/>
              <a:t>sau ulterioare</a:t>
            </a:r>
            <a:endParaRPr lang="en-US" sz="2000" dirty="0"/>
          </a:p>
          <a:p>
            <a:pPr lvl="1"/>
            <a:r>
              <a:rPr lang="en-US" sz="2000" dirty="0"/>
              <a:t>Gradle 2.3+ </a:t>
            </a:r>
            <a:r>
              <a:rPr lang="ro-RO" sz="2000" dirty="0"/>
              <a:t>sau</a:t>
            </a:r>
            <a:r>
              <a:rPr lang="en-US" sz="2000" dirty="0"/>
              <a:t> Maven 3.0+</a:t>
            </a:r>
            <a:endParaRPr lang="ro-RO" sz="2000" dirty="0"/>
          </a:p>
          <a:p>
            <a:r>
              <a:rPr lang="ro-RO" sz="2000" dirty="0"/>
              <a:t>Putem importa cod in </a:t>
            </a:r>
            <a:r>
              <a:rPr lang="en-US" sz="2000" dirty="0"/>
              <a:t>IDE</a:t>
            </a:r>
            <a:r>
              <a:rPr lang="ro-RO" sz="2000" dirty="0"/>
              <a:t>-ul nostru</a:t>
            </a:r>
            <a:r>
              <a:rPr lang="en-US" sz="2000" dirty="0"/>
              <a:t>:</a:t>
            </a:r>
          </a:p>
          <a:p>
            <a:pPr lvl="1"/>
            <a:r>
              <a:rPr lang="en-US" sz="2000" dirty="0">
                <a:hlinkClick r:id="rId2"/>
              </a:rPr>
              <a:t>Spring Tool Suite (STS)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IntelliJ IDEA</a:t>
            </a:r>
            <a:endParaRPr lang="en-US" sz="2000" dirty="0"/>
          </a:p>
          <a:p>
            <a:pPr lvl="1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9472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44A83A-5A1C-4395-A09A-96868A0D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O/RM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A58926-EAF2-42FE-B429-42D1BE1D0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9560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34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Instrumente de implementare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FA1AF0-8558-4271-8F3E-B87134BEC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3029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67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ro-RO" sz="3200">
                <a:solidFill>
                  <a:schemeClr val="bg1"/>
                </a:solidFill>
              </a:rPr>
              <a:t>vsChart.com, februarie 2018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42437"/>
              </p:ext>
            </p:extLst>
          </p:nvPr>
        </p:nvGraphicFramePr>
        <p:xfrm>
          <a:off x="838200" y="2338504"/>
          <a:ext cx="10515600" cy="3114445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9489314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73333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7778010"/>
                    </a:ext>
                  </a:extLst>
                </a:gridCol>
              </a:tblGrid>
              <a:tr h="871303">
                <a:tc>
                  <a:txBody>
                    <a:bodyPr/>
                    <a:lstStyle/>
                    <a:p>
                      <a:pPr algn="ctr" fontAlgn="ctr"/>
                      <a:br>
                        <a:rPr lang="ro-RO" sz="2400" b="0" u="none" strike="noStrike">
                          <a:solidFill>
                            <a:srgbClr val="4C4C4C"/>
                          </a:solidFill>
                          <a:effectLst/>
                          <a:hlinkClick r:id="rId2"/>
                        </a:rPr>
                      </a:br>
                      <a:endParaRPr lang="ro-RO" sz="2400" b="0">
                        <a:solidFill>
                          <a:srgbClr val="4C4C4C"/>
                        </a:solidFill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0" u="none" strike="noStrike">
                          <a:solidFill>
                            <a:srgbClr val="4C4C4C"/>
                          </a:solidFill>
                          <a:effectLst/>
                          <a:hlinkClick r:id="rId2"/>
                        </a:rPr>
                        <a:t>ASP.NET MVC</a:t>
                      </a:r>
                      <a:endParaRPr lang="ro-RO" sz="2400" b="0">
                        <a:solidFill>
                          <a:srgbClr val="4C4C4C"/>
                        </a:solidFill>
                        <a:effectLst/>
                      </a:endParaRPr>
                    </a:p>
                    <a:p>
                      <a:pPr algn="ctr" fontAlgn="ctr"/>
                      <a:endParaRPr lang="ro-RO" sz="2400" b="0">
                        <a:solidFill>
                          <a:srgbClr val="4C4C4C"/>
                        </a:solidFill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0" u="none" strike="noStrike">
                          <a:solidFill>
                            <a:srgbClr val="4C4C4C"/>
                          </a:solidFill>
                          <a:effectLst/>
                          <a:hlinkClick r:id="rId3"/>
                        </a:rPr>
                        <a:t>Spring</a:t>
                      </a:r>
                      <a:endParaRPr lang="ro-RO" sz="2400" b="0">
                        <a:solidFill>
                          <a:srgbClr val="4C4C4C"/>
                        </a:solidFill>
                        <a:effectLst/>
                      </a:endParaRPr>
                    </a:p>
                    <a:p>
                      <a:pPr algn="ctr" fontAlgn="ctr"/>
                      <a:endParaRPr lang="ro-RO" sz="2400" b="0" i="1">
                        <a:solidFill>
                          <a:srgbClr val="4C4C4C"/>
                        </a:solidFill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210797"/>
                  </a:ext>
                </a:extLst>
              </a:tr>
              <a:tr h="500536">
                <a:tc>
                  <a:txBody>
                    <a:bodyPr/>
                    <a:lstStyle/>
                    <a:p>
                      <a:pPr algn="ctr" fontAlgn="ctr"/>
                      <a:endParaRPr lang="ro-RO" sz="240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>
                          <a:solidFill>
                            <a:srgbClr val="666666"/>
                          </a:solidFill>
                          <a:effectLst/>
                        </a:rPr>
                        <a:t>ASP.NET MVC</a:t>
                      </a: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>
                          <a:solidFill>
                            <a:srgbClr val="666666"/>
                          </a:solidFill>
                          <a:effectLst/>
                        </a:rPr>
                        <a:t>Spring Framework</a:t>
                      </a: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868567"/>
                  </a:ext>
                </a:extLst>
              </a:tr>
              <a:tr h="1242070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 b="0">
                          <a:solidFill>
                            <a:srgbClr val="4C4C4C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ro-RO" sz="2400" u="none" strike="noStrike">
                          <a:solidFill>
                            <a:srgbClr val="0B71E2"/>
                          </a:solidFill>
                          <a:effectLst/>
                          <a:hlinkClick r:id="rId4"/>
                        </a:rPr>
                        <a:t>Web application framework</a:t>
                      </a:r>
                      <a:endParaRPr lang="ro-RO" sz="2400">
                        <a:effectLst/>
                      </a:endParaRPr>
                    </a:p>
                    <a:p>
                      <a:pPr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ro-RO" sz="2400" u="none" strike="noStrike">
                          <a:solidFill>
                            <a:srgbClr val="0B71E2"/>
                          </a:solidFill>
                          <a:effectLst/>
                          <a:hlinkClick r:id="rId5"/>
                        </a:rPr>
                        <a:t>Framework</a:t>
                      </a:r>
                      <a:endParaRPr lang="ro-RO" sz="2400"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ro-RO" sz="2400" u="none" strike="noStrike">
                          <a:solidFill>
                            <a:srgbClr val="0B71E2"/>
                          </a:solidFill>
                          <a:effectLst/>
                          <a:hlinkClick r:id="rId4"/>
                        </a:rPr>
                        <a:t>Web application framework</a:t>
                      </a:r>
                      <a:endParaRPr lang="ro-RO" sz="2400"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522253"/>
                  </a:ext>
                </a:extLst>
              </a:tr>
              <a:tr h="500536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 b="0">
                          <a:solidFill>
                            <a:srgbClr val="4C4C4C"/>
                          </a:solidFill>
                          <a:effectLst/>
                        </a:rPr>
                        <a:t>Preference</a:t>
                      </a: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>
                          <a:effectLst/>
                        </a:rPr>
                        <a:t>51% </a:t>
                      </a:r>
                      <a:r>
                        <a:rPr lang="ro-RO" sz="2400">
                          <a:solidFill>
                            <a:srgbClr val="666666"/>
                          </a:solidFill>
                          <a:effectLst/>
                        </a:rPr>
                        <a:t>votes</a:t>
                      </a:r>
                      <a:endParaRPr lang="ro-RO" sz="2400"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2400">
                          <a:effectLst/>
                        </a:rPr>
                        <a:t>49% </a:t>
                      </a:r>
                      <a:r>
                        <a:rPr lang="ro-RO" sz="2400">
                          <a:solidFill>
                            <a:srgbClr val="666666"/>
                          </a:solidFill>
                          <a:effectLst/>
                        </a:rPr>
                        <a:t>votes</a:t>
                      </a:r>
                      <a:endParaRPr lang="ro-RO" sz="2400">
                        <a:effectLst/>
                      </a:endParaRPr>
                    </a:p>
                  </a:txBody>
                  <a:tcPr marL="92692" marR="92692" marT="46346" marB="46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7054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ro-RO" altLang="ro-RO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ro-RO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8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72" y="2446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6000" dirty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6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68E55-6B78-4700-BEC1-CD5BDA93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.NET Framework vs. .NET Core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2D1965-8BB5-42FD-BFD2-629C8ED4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7" y="320383"/>
            <a:ext cx="8253756" cy="3817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4A7E5E-5542-49B2-B9A5-6649A5EC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812" y="4230472"/>
            <a:ext cx="9121588" cy="1946491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NET Framework 4.6 </a:t>
            </a:r>
            <a:r>
              <a:rPr lang="en-US" sz="1800" dirty="0" err="1"/>
              <a:t>este</a:t>
            </a:r>
            <a:r>
              <a:rPr lang="en-US" sz="1800" dirty="0"/>
              <a:t> un framework general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platforme</a:t>
            </a:r>
            <a:r>
              <a:rPr lang="en-US" sz="1800" dirty="0"/>
              <a:t> .NET,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oferă</a:t>
            </a:r>
            <a:r>
              <a:rPr lang="en-US" sz="1800" dirty="0"/>
              <a:t> </a:t>
            </a:r>
            <a:r>
              <a:rPr lang="en-US" sz="1800" dirty="0" err="1"/>
              <a:t>biblioteci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funcții</a:t>
            </a:r>
            <a:r>
              <a:rPr lang="en-US" sz="1800" dirty="0"/>
              <a:t> de runtime </a:t>
            </a:r>
            <a:r>
              <a:rPr lang="en-US" sz="1800" dirty="0" err="1"/>
              <a:t>optimizate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lucrul</a:t>
            </a:r>
            <a:r>
              <a:rPr lang="en-US" sz="1800" dirty="0"/>
              <a:t> multi-</a:t>
            </a:r>
            <a:r>
              <a:rPr lang="en-US" sz="1800" dirty="0" err="1"/>
              <a:t>platformă</a:t>
            </a:r>
            <a:r>
              <a:rPr lang="en-US" sz="1800" dirty="0"/>
              <a:t> (Windows, Linux </a:t>
            </a:r>
            <a:r>
              <a:rPr lang="en-US" sz="1800" dirty="0" err="1"/>
              <a:t>și</a:t>
            </a:r>
            <a:r>
              <a:rPr lang="en-US" sz="1800" dirty="0"/>
              <a:t> Mac) </a:t>
            </a:r>
            <a:r>
              <a:rPr lang="en-US" sz="1800" dirty="0" err="1"/>
              <a:t>și</a:t>
            </a:r>
            <a:r>
              <a:rPr lang="en-US" sz="1800" dirty="0"/>
              <a:t> cloud</a:t>
            </a:r>
          </a:p>
          <a:p>
            <a:r>
              <a:rPr lang="en-US" sz="1800" dirty="0"/>
              <a:t>.NET Core, pe de </a:t>
            </a:r>
            <a:r>
              <a:rPr lang="en-US" sz="1800" dirty="0" err="1"/>
              <a:t>altă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, </a:t>
            </a:r>
            <a:r>
              <a:rPr lang="en-US" sz="1800" dirty="0" err="1"/>
              <a:t>este</a:t>
            </a:r>
            <a:r>
              <a:rPr lang="en-US" sz="1800" dirty="0"/>
              <a:t> o </a:t>
            </a:r>
            <a:r>
              <a:rPr lang="en-US" sz="1800" dirty="0" err="1"/>
              <a:t>componentă</a:t>
            </a:r>
            <a:r>
              <a:rPr lang="en-US" sz="1800" dirty="0"/>
              <a:t> a </a:t>
            </a:r>
            <a:r>
              <a:rPr lang="en-US" sz="1800" dirty="0" err="1"/>
              <a:t>platformei</a:t>
            </a:r>
            <a:r>
              <a:rPr lang="en-US" sz="1800" dirty="0"/>
              <a:t> .NET Framework 4.6, care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principal </a:t>
            </a:r>
            <a:r>
              <a:rPr lang="en-US" sz="1800" dirty="0" err="1"/>
              <a:t>optimizată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implementări</a:t>
            </a:r>
            <a:r>
              <a:rPr lang="en-US" sz="1800" dirty="0"/>
              <a:t> multi-</a:t>
            </a:r>
            <a:r>
              <a:rPr lang="en-US" sz="1800" dirty="0" err="1"/>
              <a:t>platformă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cloud</a:t>
            </a:r>
          </a:p>
          <a:p>
            <a:r>
              <a:rPr lang="en-US" sz="1800" dirty="0"/>
              <a:t>.NET Native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folosit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principal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dezvoltarea</a:t>
            </a:r>
            <a:r>
              <a:rPr lang="en-US" sz="1800" dirty="0"/>
              <a:t> de </a:t>
            </a:r>
            <a:r>
              <a:rPr lang="en-US" sz="1800" dirty="0" err="1"/>
              <a:t>aplicații</a:t>
            </a:r>
            <a:r>
              <a:rPr lang="en-US" sz="1800" dirty="0"/>
              <a:t> </a:t>
            </a:r>
            <a:r>
              <a:rPr lang="en-US" sz="1800" dirty="0" err="1"/>
              <a:t>universale</a:t>
            </a:r>
            <a:r>
              <a:rPr lang="en-US" sz="1800" dirty="0"/>
              <a:t> care </a:t>
            </a:r>
            <a:r>
              <a:rPr lang="en-US" sz="1800" dirty="0" err="1"/>
              <a:t>vor</a:t>
            </a:r>
            <a:r>
              <a:rPr lang="en-US" sz="1800" dirty="0"/>
              <a:t> fi </a:t>
            </a:r>
            <a:r>
              <a:rPr lang="en-US" sz="1800" dirty="0" err="1"/>
              <a:t>aplicații</a:t>
            </a:r>
            <a:r>
              <a:rPr lang="en-US" sz="1800" dirty="0"/>
              <a:t> desktop </a:t>
            </a:r>
            <a:r>
              <a:rPr lang="en-US" sz="1800" dirty="0" err="1"/>
              <a:t>operaționale</a:t>
            </a:r>
            <a:r>
              <a:rPr lang="en-US" sz="1800" dirty="0"/>
              <a:t> pe diverse </a:t>
            </a:r>
            <a:r>
              <a:rPr lang="en-US" sz="1800" dirty="0" err="1"/>
              <a:t>dispozitive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platforme</a:t>
            </a:r>
            <a:r>
              <a:rPr lang="en-US" sz="1800" dirty="0"/>
              <a:t>, </a:t>
            </a:r>
            <a:r>
              <a:rPr lang="en-US" sz="1800" dirty="0" err="1"/>
              <a:t>nativ</a:t>
            </a:r>
            <a:r>
              <a:rPr lang="en-US" sz="1800" dirty="0"/>
              <a:t> (nu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aplicațiile</a:t>
            </a:r>
            <a:r>
              <a:rPr lang="en-US" sz="1800" dirty="0"/>
              <a:t> web)</a:t>
            </a:r>
          </a:p>
        </p:txBody>
      </p:sp>
    </p:spTree>
    <p:extLst>
      <p:ext uri="{BB962C8B-B14F-4D97-AF65-F5344CB8AC3E}">
        <p14:creationId xmlns:p14="http://schemas.microsoft.com/office/powerpoint/2010/main" val="30326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o-RO">
                <a:solidFill>
                  <a:schemeClr val="accent1"/>
                </a:solidFill>
                <a:latin typeface="Roboto"/>
                <a:ea typeface="+mn-ea"/>
                <a:cs typeface="+mn-cs"/>
              </a:rPr>
              <a:t>Entity-Framework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Utilizarea Entity Framework Code First drept</a:t>
            </a:r>
            <a:r>
              <a:rPr kumimoji="0" lang="ro-RO" altLang="ro-RO" sz="2400" b="0" i="0" u="none" strike="noStrike" cap="none" normalizeH="0">
                <a:ln>
                  <a:noFill/>
                </a:ln>
                <a:effectLst/>
                <a:latin typeface="Roboto"/>
              </a:rPr>
              <a:t> model de date. </a:t>
            </a:r>
          </a:p>
          <a:p>
            <a:pPr>
              <a:spcAft>
                <a:spcPts val="600"/>
              </a:spcAft>
            </a:pP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EF Code First permite</a:t>
            </a:r>
            <a:r>
              <a:rPr kumimoji="0" lang="ro-RO" altLang="ro-RO" sz="2400" b="0" i="0" u="none" strike="noStrike" cap="none" normalizeH="0">
                <a:ln>
                  <a:noFill/>
                </a:ln>
                <a:effectLst/>
                <a:latin typeface="Roboto"/>
              </a:rPr>
              <a:t> generarea de tabele dintr-o baza de date </a:t>
            </a: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prin</a:t>
            </a:r>
            <a:endParaRPr kumimoji="0" lang="en-US" altLang="ro-RO" sz="2400" b="0" i="0" u="none" strike="noStrike" cap="none" normalizeH="0" baseline="0">
              <a:ln>
                <a:noFill/>
              </a:ln>
              <a:effectLst/>
              <a:latin typeface="Roboto"/>
            </a:endParaRPr>
          </a:p>
          <a:p>
            <a:pPr>
              <a:spcAft>
                <a:spcPts val="600"/>
              </a:spcAft>
            </a:pP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 intermediul obiectelor POCO(Plain Old CLR Objects) </a:t>
            </a:r>
          </a:p>
          <a:p>
            <a:pPr>
              <a:spcAft>
                <a:spcPts val="600"/>
              </a:spcAft>
            </a:pP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EF permite utilizarea  LINQ(Language Integrared Querry) în</a:t>
            </a:r>
            <a:r>
              <a:rPr kumimoji="0" lang="ro-RO" altLang="ro-RO" sz="2400" b="0" i="0" u="none" strike="noStrike" cap="none" normalizeH="0">
                <a:ln>
                  <a:noFill/>
                </a:ln>
                <a:effectLst/>
                <a:latin typeface="Roboto"/>
              </a:rPr>
              <a:t> </a:t>
            </a:r>
            <a:endParaRPr kumimoji="0" lang="en-US" altLang="ro-RO" sz="2400" b="0" i="0" u="none" strike="noStrike" cap="none" normalizeH="0">
              <a:ln>
                <a:noFill/>
              </a:ln>
              <a:effectLst/>
              <a:latin typeface="Roboto"/>
            </a:endParaRPr>
          </a:p>
          <a:p>
            <a:pPr>
              <a:spcAft>
                <a:spcPts val="600"/>
              </a:spcAft>
            </a:pPr>
            <a:r>
              <a:rPr kumimoji="0" lang="ro-RO" altLang="ro-RO" sz="2400" b="0" i="0" u="none" strike="noStrike" cap="none" normalizeH="0">
                <a:ln>
                  <a:noFill/>
                </a:ln>
                <a:effectLst/>
                <a:latin typeface="Roboto"/>
              </a:rPr>
              <a:t>operarea cu entități</a:t>
            </a: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  si</a:t>
            </a:r>
            <a:r>
              <a:rPr kumimoji="0" lang="ro-RO" altLang="ro-RO" sz="2400" b="0" i="0" u="none" strike="noStrike" cap="none" normalizeH="0">
                <a:ln>
                  <a:noFill/>
                </a:ln>
                <a:effectLst/>
                <a:latin typeface="Roboto"/>
              </a:rPr>
              <a:t> </a:t>
            </a:r>
            <a:r>
              <a:rPr kumimoji="0" lang="ro-RO" altLang="ro-RO" sz="2400" b="0" i="0" u="none" strike="noStrike" cap="none" normalizeH="0" baseline="0">
                <a:ln>
                  <a:noFill/>
                </a:ln>
                <a:effectLst/>
                <a:latin typeface="Roboto"/>
              </a:rPr>
              <a:t> expresii Lambda</a:t>
            </a:r>
            <a:endParaRPr kumimoji="0" lang="en-US" altLang="ro-RO" sz="2400" b="0" i="0" u="none" strike="noStrike" cap="none" normalizeH="0" baseline="0">
              <a:ln>
                <a:noFill/>
              </a:ln>
              <a:effectLst/>
              <a:latin typeface="Roboto"/>
            </a:endParaRPr>
          </a:p>
          <a:p>
            <a:pPr>
              <a:spcAft>
                <a:spcPts val="600"/>
              </a:spcAft>
            </a:pPr>
            <a:r>
              <a:rPr lang="en-US" altLang="ro-RO" sz="2400">
                <a:latin typeface="Roboto"/>
              </a:rPr>
              <a:t>ADO.NET Framework este un ORM(Object Relation Mapping) </a:t>
            </a:r>
          </a:p>
          <a:p>
            <a:pPr>
              <a:spcAft>
                <a:spcPts val="600"/>
              </a:spcAft>
            </a:pPr>
            <a:r>
              <a:rPr lang="en-US" altLang="ro-RO" sz="2400">
                <a:latin typeface="Roboto"/>
              </a:rPr>
              <a:t>integrat Entity Framework</a:t>
            </a:r>
            <a:endParaRPr kumimoji="0" lang="en-US" altLang="ro-RO" sz="2400" b="0" i="0" u="none" strike="noStrike" cap="none" normalizeH="0" baseline="0">
              <a:ln>
                <a:noFill/>
              </a:ln>
              <a:effectLst/>
              <a:latin typeface="Roboto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ro-RO" altLang="ro-RO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o-RO">
                <a:solidFill>
                  <a:schemeClr val="accent1"/>
                </a:solidFill>
              </a:rPr>
              <a:t>EF este orientat entitate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</a:t>
            </a:r>
            <a:r>
              <a:rPr lang="ro-RO" sz="2400"/>
              <a:t>ând utilizăm</a:t>
            </a:r>
            <a:r>
              <a:rPr lang="en-US" sz="2400"/>
              <a:t> EF</a:t>
            </a:r>
            <a:r>
              <a:rPr lang="ro-RO" sz="2400"/>
              <a:t> operăm cu un model entitate în locul modelului bazei de date relaționale.</a:t>
            </a:r>
            <a:r>
              <a:rPr lang="en-US" sz="2400"/>
              <a:t> </a:t>
            </a:r>
            <a:endParaRPr lang="ro-RO" sz="2400"/>
          </a:p>
          <a:p>
            <a:r>
              <a:rPr lang="ro-RO" sz="2400"/>
              <a:t>Această abstracție ne permite o mai bună orchestrare a entităților și relațiilor dintre acestea ce definesc logica de business </a:t>
            </a:r>
          </a:p>
          <a:p>
            <a:r>
              <a:rPr lang="ro-RO" sz="2400"/>
              <a:t>”Data context” asociat EF pentru a defini interogările  în contextul familiei de entităti și a relațiilor dintre acestea</a:t>
            </a:r>
            <a:r>
              <a:rPr lang="en-US" sz="2400"/>
              <a:t>.</a:t>
            </a:r>
            <a:endParaRPr lang="ro-RO" sz="2400"/>
          </a:p>
          <a:p>
            <a:r>
              <a:rPr lang="ro-RO" sz="2400"/>
              <a:t>Când una din operațiile </a:t>
            </a:r>
            <a:r>
              <a:rPr lang="en-US" sz="2400"/>
              <a:t>CRUD </a:t>
            </a:r>
            <a:r>
              <a:rPr lang="ro-RO" sz="2400"/>
              <a:t>este invocată</a:t>
            </a:r>
            <a:r>
              <a:rPr lang="en-US" sz="2400"/>
              <a:t>, </a:t>
            </a:r>
            <a:r>
              <a:rPr lang="ro-RO" sz="2400"/>
              <a:t>EF va genera secvența </a:t>
            </a:r>
            <a:r>
              <a:rPr lang="en-US" sz="2400"/>
              <a:t>SQL</a:t>
            </a:r>
            <a:r>
              <a:rPr lang="ro-RO" sz="2400"/>
              <a:t> asociată operației</a:t>
            </a:r>
            <a:r>
              <a:rPr lang="en-US" sz="2400"/>
              <a:t>.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0751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ro-RO" sz="4000">
                <a:solidFill>
                  <a:srgbClr val="FFFFFF"/>
                </a:solidFill>
              </a:rPr>
              <a:t>EF </a:t>
            </a:r>
            <a:r>
              <a:rPr lang="en-US" sz="4000">
                <a:solidFill>
                  <a:srgbClr val="FFFFFF"/>
                </a:solidFill>
              </a:rPr>
              <a:t>Code-First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EF a introdus abordarea bazata pe Code - First </a:t>
            </a:r>
            <a:r>
              <a:rPr lang="ro-RO" sz="2000"/>
              <a:t>începând cu versiunea 4.1 a </a:t>
            </a:r>
            <a:r>
              <a:rPr lang="en-US" sz="2000"/>
              <a:t>EF</a:t>
            </a:r>
            <a:r>
              <a:rPr lang="ro-RO" sz="2000"/>
              <a:t>.</a:t>
            </a:r>
          </a:p>
          <a:p>
            <a:r>
              <a:rPr lang="ro-RO" sz="2000"/>
              <a:t>DDD(Domain-Driven Design) reprezintă o formă de abordare a proiectării soluțiilor software de mare complexitate. Reprezinta un set de bune practici în rezolvarea problemelor complexe. </a:t>
            </a:r>
            <a:r>
              <a:rPr lang="en-US" sz="2000"/>
              <a:t> </a:t>
            </a:r>
          </a:p>
          <a:p>
            <a:r>
              <a:rPr lang="en-US" sz="2000"/>
              <a:t>Concept extrem de util în DDD(Domain Driven Design) . </a:t>
            </a:r>
          </a:p>
          <a:p>
            <a:r>
              <a:rPr lang="en-US" sz="2000"/>
              <a:t>Dezvoltatorii se pot concentra pe design </a:t>
            </a:r>
            <a:r>
              <a:rPr lang="ro-RO" sz="2000"/>
              <a:t>în sensul </a:t>
            </a:r>
            <a:r>
              <a:rPr lang="en-US" sz="2000"/>
              <a:t>proiect</a:t>
            </a:r>
            <a:r>
              <a:rPr lang="ro-RO" sz="2000"/>
              <a:t>ării de</a:t>
            </a:r>
            <a:r>
              <a:rPr lang="en-US" sz="2000"/>
              <a:t> clase ca alternativa la proiectarea  metabazei. </a:t>
            </a:r>
          </a:p>
          <a:p>
            <a:r>
              <a:rPr lang="en-US" sz="2000"/>
              <a:t>API-urile pentru Code-First </a:t>
            </a:r>
            <a:r>
              <a:rPr lang="ro-RO" sz="2000"/>
              <a:t>conduc la crearea programată a </a:t>
            </a:r>
            <a:r>
              <a:rPr lang="en-US" sz="2000"/>
              <a:t>baz</a:t>
            </a:r>
            <a:r>
              <a:rPr lang="ro-RO" sz="2000"/>
              <a:t>ei</a:t>
            </a:r>
            <a:r>
              <a:rPr lang="en-US" sz="2000"/>
              <a:t> de date.</a:t>
            </a:r>
          </a:p>
        </p:txBody>
      </p:sp>
    </p:spTree>
    <p:extLst>
      <p:ext uri="{BB962C8B-B14F-4D97-AF65-F5344CB8AC3E}">
        <p14:creationId xmlns:p14="http://schemas.microsoft.com/office/powerpoint/2010/main" val="381995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DDD(Domain Driven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399030"/>
          </a:xfrm>
        </p:spPr>
        <p:txBody>
          <a:bodyPr>
            <a:noAutofit/>
          </a:bodyPr>
          <a:lstStyle/>
          <a:p>
            <a:r>
              <a:rPr lang="en-US" sz="3200" dirty="0" err="1"/>
              <a:t>Colec</a:t>
            </a:r>
            <a:r>
              <a:rPr lang="ro-RO" sz="3200" dirty="0"/>
              <a:t>ție de principii și pattern-uri care ajută programatorii să dezvolte sisteme de obiecte în dialect OO de o manieră foarte elgantă.</a:t>
            </a:r>
          </a:p>
          <a:p>
            <a:r>
              <a:rPr lang="ro-RO" sz="3200" dirty="0"/>
              <a:t>Corect aplicate pot conduce la abstractizarea pieselor software dezvoltate într-un context ”domain models”.</a:t>
            </a:r>
          </a:p>
          <a:p>
            <a:r>
              <a:rPr lang="ro-RO" sz="3200" b="1" dirty="0"/>
              <a:t>Modelele încapsulează logică de business </a:t>
            </a:r>
          </a:p>
          <a:p>
            <a:r>
              <a:rPr lang="ro-RO" sz="3200" dirty="0"/>
              <a:t>Minimizează distanța între realitatea de business și codul dezvoltat.</a:t>
            </a:r>
            <a:endParaRPr lang="en-GB" sz="3200" dirty="0"/>
          </a:p>
          <a:p>
            <a:r>
              <a:rPr lang="en-GB" sz="3200" dirty="0" err="1"/>
              <a:t>Modelul</a:t>
            </a:r>
            <a:r>
              <a:rPr lang="en-GB" sz="3200" dirty="0"/>
              <a:t> </a:t>
            </a:r>
            <a:r>
              <a:rPr lang="en-GB" sz="3200" dirty="0" err="1"/>
              <a:t>lui</a:t>
            </a:r>
            <a:r>
              <a:rPr lang="en-GB" sz="3200" dirty="0"/>
              <a:t> </a:t>
            </a:r>
            <a:r>
              <a:rPr lang="en-GB" sz="3200" dirty="0" err="1"/>
              <a:t>Platon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63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de Abordarea pentru Code-First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" b="16050"/>
          <a:stretch/>
        </p:blipFill>
        <p:spPr>
          <a:xfrm>
            <a:off x="320040" y="1084456"/>
            <a:ext cx="11496821" cy="24441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6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/>
              <a:t>Conventii pentru Code-First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79" y="679306"/>
            <a:ext cx="5676637" cy="402338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 err="1"/>
              <a:t>Conven</a:t>
            </a:r>
            <a:r>
              <a:rPr lang="ro-RO" sz="2400" dirty="0"/>
              <a:t>ț</a:t>
            </a:r>
            <a:r>
              <a:rPr lang="en-GB" sz="2400" dirty="0" err="1"/>
              <a:t>ia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un set de reguli</a:t>
            </a:r>
            <a:r>
              <a:rPr lang="ro-RO" sz="2400" dirty="0"/>
              <a:t> utilizat în configurarea automată a modelului conceptual bazat pe definirea claselor din domeniu, prin intermediul namespace-ului:</a:t>
            </a:r>
          </a:p>
          <a:p>
            <a:pPr marL="0" indent="0">
              <a:buNone/>
            </a:pPr>
            <a:r>
              <a:rPr lang="ro-RO" sz="2400" dirty="0"/>
              <a:t>System.Data.Entity.ModelConfiguration.Conventions</a:t>
            </a:r>
          </a:p>
          <a:p>
            <a:r>
              <a:rPr lang="ro-RO" sz="2400" dirty="0"/>
              <a:t>Convenții</a:t>
            </a:r>
          </a:p>
          <a:p>
            <a:pPr marL="971550" lvl="1" indent="-514350">
              <a:buAutoNum type="arabicPeriod"/>
            </a:pPr>
            <a:r>
              <a:rPr lang="ro-RO" dirty="0"/>
              <a:t>Type Discovery</a:t>
            </a:r>
          </a:p>
          <a:p>
            <a:pPr marL="971550" lvl="1" indent="-514350">
              <a:buAutoNum type="arabicPeriod"/>
            </a:pPr>
            <a:r>
              <a:rPr lang="ro-RO" dirty="0"/>
              <a:t>Primary Key</a:t>
            </a:r>
          </a:p>
          <a:p>
            <a:pPr marL="971550" lvl="1" indent="-514350">
              <a:buAutoNum type="arabicPeriod"/>
            </a:pPr>
            <a:r>
              <a:rPr lang="ro-RO" dirty="0"/>
              <a:t>Relationship</a:t>
            </a:r>
          </a:p>
          <a:p>
            <a:pPr marL="971550" lvl="1" indent="-514350">
              <a:buAutoNum type="arabicPeriod"/>
            </a:pPr>
            <a:r>
              <a:rPr lang="ro-RO" dirty="0"/>
              <a:t>Foreign Key</a:t>
            </a:r>
          </a:p>
          <a:p>
            <a:pPr marL="971550" lvl="1" indent="-514350">
              <a:buAutoNum type="arabicPeriod"/>
            </a:pPr>
            <a:r>
              <a:rPr lang="ro-RO" dirty="0"/>
              <a:t>Complex Type</a:t>
            </a:r>
          </a:p>
          <a:p>
            <a:pPr marL="514350" indent="-514350">
              <a:buAutoNum type="arabicPeriod"/>
            </a:pPr>
            <a:endParaRPr lang="ro-RO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23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E7DEB9986DE41B1F6903CA0DBCFCF" ma:contentTypeVersion="0" ma:contentTypeDescription="Create a new document." ma:contentTypeScope="" ma:versionID="dc2b8a5b645789bbab3fa50111fbf7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1DA1E2-9B93-424C-9FA0-9E14095FA812}"/>
</file>

<file path=customXml/itemProps2.xml><?xml version="1.0" encoding="utf-8"?>
<ds:datastoreItem xmlns:ds="http://schemas.openxmlformats.org/officeDocument/2006/customXml" ds:itemID="{28218690-ADE0-43E0-817E-8C814B4812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C981BF-2B6A-49DC-808C-66D16FB4E8FD}">
  <ds:schemaRefs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68fe88e0-67dc-4c87-9769-b0e34d397d92"/>
    <ds:schemaRef ds:uri="http://purl.org/dc/dcmitype/"/>
    <ds:schemaRef ds:uri="http://schemas.microsoft.com/office/2006/documentManagement/types"/>
    <ds:schemaRef ds:uri="http://schemas.microsoft.com/office/infopath/2007/PartnerControls"/>
    <ds:schemaRef ds:uri="f9a95a11-9b68-46e7-84f2-c772bf0be0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1125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Rockwell</vt:lpstr>
      <vt:lpstr>Office Theme</vt:lpstr>
      <vt:lpstr>O/RM(Object Relation Mapping) in MVC</vt:lpstr>
      <vt:lpstr>O/RM </vt:lpstr>
      <vt:lpstr>.NET Framework vs. .NET Core</vt:lpstr>
      <vt:lpstr>Entity-Framework</vt:lpstr>
      <vt:lpstr>EF este orientat entitate</vt:lpstr>
      <vt:lpstr>EF Code-First</vt:lpstr>
      <vt:lpstr>DDD(Domain Driven Design)</vt:lpstr>
      <vt:lpstr>Schema de Abordarea pentru Code-First</vt:lpstr>
      <vt:lpstr>Conventii pentru Code-First</vt:lpstr>
      <vt:lpstr>Maparea tipuri de date C# - SQL Server</vt:lpstr>
      <vt:lpstr>Conventii de mapare</vt:lpstr>
      <vt:lpstr>PowerPoint Presentation</vt:lpstr>
      <vt:lpstr>Crearea Modelului de Date</vt:lpstr>
      <vt:lpstr>Exemplu LINQ to SQL(ORM)</vt:lpstr>
      <vt:lpstr>”Type Discovery”</vt:lpstr>
      <vt:lpstr>Convențiile Primary Key și Relationship </vt:lpstr>
      <vt:lpstr>Conventiile ”Foreign Key” și ”Complex Type”</vt:lpstr>
      <vt:lpstr>DataBase First </vt:lpstr>
      <vt:lpstr>Code First in Java</vt:lpstr>
      <vt:lpstr>Instrumente de implementare</vt:lpstr>
      <vt:lpstr>vsChart.com, februarie 2018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O/RM(Object Relation Mapping) in MVC</dc:title>
  <dc:creator>Cristian KEVORCHIAN</dc:creator>
  <cp:lastModifiedBy>Cristian KEVORCHIAN</cp:lastModifiedBy>
  <cp:revision>2</cp:revision>
  <dcterms:created xsi:type="dcterms:W3CDTF">2019-02-26T09:56:27Z</dcterms:created>
  <dcterms:modified xsi:type="dcterms:W3CDTF">2020-02-28T09:18:02Z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0x010100F24E7DEB9986DE41B1F6903CA0DBCFCF</vt:lpwstr>
  </property>
</Properties>
</file>