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88" r:id="rId5"/>
  </p:sldMasterIdLst>
  <p:notesMasterIdLst>
    <p:notesMasterId r:id="rId32"/>
  </p:notesMasterIdLst>
  <p:sldIdLst>
    <p:sldId id="258" r:id="rId6"/>
    <p:sldId id="263" r:id="rId7"/>
    <p:sldId id="264" r:id="rId8"/>
    <p:sldId id="260" r:id="rId9"/>
    <p:sldId id="265" r:id="rId10"/>
    <p:sldId id="266" r:id="rId11"/>
    <p:sldId id="272" r:id="rId12"/>
    <p:sldId id="273" r:id="rId13"/>
    <p:sldId id="284" r:id="rId14"/>
    <p:sldId id="280" r:id="rId15"/>
    <p:sldId id="275" r:id="rId16"/>
    <p:sldId id="288" r:id="rId17"/>
    <p:sldId id="276" r:id="rId18"/>
    <p:sldId id="278" r:id="rId19"/>
    <p:sldId id="279" r:id="rId20"/>
    <p:sldId id="283" r:id="rId21"/>
    <p:sldId id="257" r:id="rId22"/>
    <p:sldId id="299" r:id="rId23"/>
    <p:sldId id="300" r:id="rId24"/>
    <p:sldId id="302" r:id="rId25"/>
    <p:sldId id="303" r:id="rId26"/>
    <p:sldId id="304" r:id="rId27"/>
    <p:sldId id="267" r:id="rId28"/>
    <p:sldId id="268" r:id="rId29"/>
    <p:sldId id="271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259D8-5F44-4D83-91B6-38BDF9E0B332}" v="14" dt="2020-03-12T14:13:42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09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KEVORCHIAN" userId="724bc09c-34bf-462a-8e52-6add3e8971d8" providerId="ADAL" clId="{EBCF00ED-9CD3-4B3C-B977-D6F5E520101D}"/>
    <pc:docChg chg="undo custSel delSld modSld">
      <pc:chgData name="Cristian KEVORCHIAN" userId="724bc09c-34bf-462a-8e52-6add3e8971d8" providerId="ADAL" clId="{EBCF00ED-9CD3-4B3C-B977-D6F5E520101D}" dt="2020-03-12T14:16:48.385" v="106" actId="14100"/>
      <pc:docMkLst>
        <pc:docMk/>
      </pc:docMkLst>
      <pc:sldChg chg="modSp del">
        <pc:chgData name="Cristian KEVORCHIAN" userId="724bc09c-34bf-462a-8e52-6add3e8971d8" providerId="ADAL" clId="{EBCF00ED-9CD3-4B3C-B977-D6F5E520101D}" dt="2020-03-12T13:56:24.182" v="21" actId="2696"/>
        <pc:sldMkLst>
          <pc:docMk/>
          <pc:sldMk cId="0" sldId="259"/>
        </pc:sldMkLst>
        <pc:spChg chg="mod">
          <ac:chgData name="Cristian KEVORCHIAN" userId="724bc09c-34bf-462a-8e52-6add3e8971d8" providerId="ADAL" clId="{EBCF00ED-9CD3-4B3C-B977-D6F5E520101D}" dt="2020-03-12T13:54:48.703" v="15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3:56:10.730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Cristian KEVORCHIAN" userId="724bc09c-34bf-462a-8e52-6add3e8971d8" providerId="ADAL" clId="{EBCF00ED-9CD3-4B3C-B977-D6F5E520101D}" dt="2020-03-12T14:02:39.961" v="38" actId="2696"/>
        <pc:sldMkLst>
          <pc:docMk/>
          <pc:sldMk cId="0" sldId="261"/>
        </pc:sldMkLst>
      </pc:sldChg>
      <pc:sldChg chg="modSp del">
        <pc:chgData name="Cristian KEVORCHIAN" userId="724bc09c-34bf-462a-8e52-6add3e8971d8" providerId="ADAL" clId="{EBCF00ED-9CD3-4B3C-B977-D6F5E520101D}" dt="2020-03-12T14:03:33.485" v="42" actId="2696"/>
        <pc:sldMkLst>
          <pc:docMk/>
          <pc:sldMk cId="0" sldId="262"/>
        </pc:sldMkLst>
        <pc:spChg chg="mod">
          <ac:chgData name="Cristian KEVORCHIAN" userId="724bc09c-34bf-462a-8e52-6add3e8971d8" providerId="ADAL" clId="{EBCF00ED-9CD3-4B3C-B977-D6F5E520101D}" dt="2020-03-12T14:02:57.282" v="40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03:09.547" v="41" actId="20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4:16:19.044" v="105" actId="20577"/>
        <pc:sldMkLst>
          <pc:docMk/>
          <pc:sldMk cId="0" sldId="267"/>
        </pc:sldMkLst>
        <pc:spChg chg="mod">
          <ac:chgData name="Cristian KEVORCHIAN" userId="724bc09c-34bf-462a-8e52-6add3e8971d8" providerId="ADAL" clId="{EBCF00ED-9CD3-4B3C-B977-D6F5E520101D}" dt="2020-03-12T14:06:58.793" v="59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16:19.044" v="10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4:16:48.385" v="106" actId="14100"/>
        <pc:sldMkLst>
          <pc:docMk/>
          <pc:sldMk cId="0" sldId="268"/>
        </pc:sldMkLst>
        <pc:spChg chg="mod">
          <ac:chgData name="Cristian KEVORCHIAN" userId="724bc09c-34bf-462a-8e52-6add3e8971d8" providerId="ADAL" clId="{EBCF00ED-9CD3-4B3C-B977-D6F5E520101D}" dt="2020-03-12T14:06:24.115" v="56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16:48.385" v="106" actId="14100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Cristian KEVORCHIAN" userId="724bc09c-34bf-462a-8e52-6add3e8971d8" providerId="ADAL" clId="{EBCF00ED-9CD3-4B3C-B977-D6F5E520101D}" dt="2020-03-12T14:06:16.653" v="55" actId="2696"/>
        <pc:sldMkLst>
          <pc:docMk/>
          <pc:sldMk cId="0" sldId="269"/>
        </pc:sldMkLst>
        <pc:spChg chg="mod">
          <ac:chgData name="Cristian KEVORCHIAN" userId="724bc09c-34bf-462a-8e52-6add3e8971d8" providerId="ADAL" clId="{EBCF00ED-9CD3-4B3C-B977-D6F5E520101D}" dt="2020-03-12T14:05:52.666" v="54" actId="207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Cristian KEVORCHIAN" userId="724bc09c-34bf-462a-8e52-6add3e8971d8" providerId="ADAL" clId="{EBCF00ED-9CD3-4B3C-B977-D6F5E520101D}" dt="2020-03-12T14:05:34.638" v="52" actId="2696"/>
        <pc:sldMkLst>
          <pc:docMk/>
          <pc:sldMk cId="0" sldId="270"/>
        </pc:sldMkLst>
        <pc:spChg chg="mod">
          <ac:chgData name="Cristian KEVORCHIAN" userId="724bc09c-34bf-462a-8e52-6add3e8971d8" providerId="ADAL" clId="{EBCF00ED-9CD3-4B3C-B977-D6F5E520101D}" dt="2020-03-12T14:04:53.518" v="50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05:09.113" v="51" actId="14100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3:54:15.403" v="14" actId="1076"/>
        <pc:sldMkLst>
          <pc:docMk/>
          <pc:sldMk cId="0" sldId="299"/>
        </pc:sldMkLst>
        <pc:spChg chg="mod">
          <ac:chgData name="Cristian KEVORCHIAN" userId="724bc09c-34bf-462a-8e52-6add3e8971d8" providerId="ADAL" clId="{EBCF00ED-9CD3-4B3C-B977-D6F5E520101D}" dt="2020-03-12T13:53:47.369" v="6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3:54:15.403" v="14" actId="107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4:02:24.285" v="37" actId="14100"/>
        <pc:sldMkLst>
          <pc:docMk/>
          <pc:sldMk cId="0" sldId="300"/>
        </pc:sldMkLst>
        <pc:spChg chg="mod">
          <ac:chgData name="Cristian KEVORCHIAN" userId="724bc09c-34bf-462a-8e52-6add3e8971d8" providerId="ADAL" clId="{EBCF00ED-9CD3-4B3C-B977-D6F5E520101D}" dt="2020-03-12T14:02:16.431" v="36" actId="20577"/>
          <ac:spMkLst>
            <pc:docMk/>
            <pc:sldMk cId="0" sldId="300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02:24.285" v="37" actId="14100"/>
          <ac:spMkLst>
            <pc:docMk/>
            <pc:sldMk cId="0" sldId="300"/>
            <ac:spMk id="3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01:37.916" v="33" actId="14100"/>
          <ac:spMkLst>
            <pc:docMk/>
            <pc:sldMk cId="0" sldId="300"/>
            <ac:spMk id="4" creationId="{00000000-0000-0000-0000-000000000000}"/>
          </ac:spMkLst>
        </pc:spChg>
      </pc:sldChg>
      <pc:sldChg chg="del">
        <pc:chgData name="Cristian KEVORCHIAN" userId="724bc09c-34bf-462a-8e52-6add3e8971d8" providerId="ADAL" clId="{EBCF00ED-9CD3-4B3C-B977-D6F5E520101D}" dt="2020-03-12T14:03:42.151" v="43" actId="2696"/>
        <pc:sldMkLst>
          <pc:docMk/>
          <pc:sldMk cId="0" sldId="301"/>
        </pc:sldMkLst>
      </pc:sldChg>
      <pc:sldChg chg="modSp">
        <pc:chgData name="Cristian KEVORCHIAN" userId="724bc09c-34bf-462a-8e52-6add3e8971d8" providerId="ADAL" clId="{EBCF00ED-9CD3-4B3C-B977-D6F5E520101D}" dt="2020-03-12T14:08:30.291" v="69" actId="14100"/>
        <pc:sldMkLst>
          <pc:docMk/>
          <pc:sldMk cId="0" sldId="302"/>
        </pc:sldMkLst>
        <pc:spChg chg="mod">
          <ac:chgData name="Cristian KEVORCHIAN" userId="724bc09c-34bf-462a-8e52-6add3e8971d8" providerId="ADAL" clId="{EBCF00ED-9CD3-4B3C-B977-D6F5E520101D}" dt="2020-03-12T14:08:17.724" v="68" actId="1076"/>
          <ac:spMkLst>
            <pc:docMk/>
            <pc:sldMk cId="0" sldId="302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08:30.291" v="69" actId="14100"/>
          <ac:spMkLst>
            <pc:docMk/>
            <pc:sldMk cId="0" sldId="302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4:10:37.828" v="80" actId="20577"/>
        <pc:sldMkLst>
          <pc:docMk/>
          <pc:sldMk cId="0" sldId="303"/>
        </pc:sldMkLst>
        <pc:spChg chg="mod">
          <ac:chgData name="Cristian KEVORCHIAN" userId="724bc09c-34bf-462a-8e52-6add3e8971d8" providerId="ADAL" clId="{EBCF00ED-9CD3-4B3C-B977-D6F5E520101D}" dt="2020-03-12T14:10:37.828" v="80" actId="20577"/>
          <ac:spMkLst>
            <pc:docMk/>
            <pc:sldMk cId="0" sldId="303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10:08.948" v="74" actId="1076"/>
          <ac:spMkLst>
            <pc:docMk/>
            <pc:sldMk cId="0" sldId="303"/>
            <ac:spMk id="3" creationId="{00000000-0000-0000-0000-000000000000}"/>
          </ac:spMkLst>
        </pc:spChg>
      </pc:sldChg>
      <pc:sldChg chg="modSp">
        <pc:chgData name="Cristian KEVORCHIAN" userId="724bc09c-34bf-462a-8e52-6add3e8971d8" providerId="ADAL" clId="{EBCF00ED-9CD3-4B3C-B977-D6F5E520101D}" dt="2020-03-12T14:14:38.735" v="89" actId="1076"/>
        <pc:sldMkLst>
          <pc:docMk/>
          <pc:sldMk cId="0" sldId="304"/>
        </pc:sldMkLst>
        <pc:spChg chg="mod">
          <ac:chgData name="Cristian KEVORCHIAN" userId="724bc09c-34bf-462a-8e52-6add3e8971d8" providerId="ADAL" clId="{EBCF00ED-9CD3-4B3C-B977-D6F5E520101D}" dt="2020-03-12T14:14:20.036" v="88" actId="20577"/>
          <ac:spMkLst>
            <pc:docMk/>
            <pc:sldMk cId="0" sldId="304"/>
            <ac:spMk id="2" creationId="{00000000-0000-0000-0000-000000000000}"/>
          </ac:spMkLst>
        </pc:spChg>
        <pc:spChg chg="mod">
          <ac:chgData name="Cristian KEVORCHIAN" userId="724bc09c-34bf-462a-8e52-6add3e8971d8" providerId="ADAL" clId="{EBCF00ED-9CD3-4B3C-B977-D6F5E520101D}" dt="2020-03-12T14:14:38.735" v="89" actId="1076"/>
          <ac:spMkLst>
            <pc:docMk/>
            <pc:sldMk cId="0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3462C-29F8-409A-9EB1-0705A4C5D6F4}" type="datetimeFigureOut">
              <a:rPr lang="en-US" smtClean="0"/>
              <a:t>03/12/2020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724E2-AEC2-4AC1-AB12-62118410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724E2-AEC2-4AC1-AB12-6211841015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724E2-AEC2-4AC1-AB12-6211841015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476" y="1255713"/>
            <a:ext cx="8615363" cy="1995403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6" y="3444665"/>
            <a:ext cx="8615363" cy="292756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4475" y="3417971"/>
            <a:ext cx="5107283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491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733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4167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9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440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0213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081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014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-Artwo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1650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49E00F-3B15-4D25-8CF5-559173DD92A6}"/>
              </a:ext>
            </a:extLst>
          </p:cNvPr>
          <p:cNvCxnSpPr/>
          <p:nvPr userDrawn="1"/>
        </p:nvCxnSpPr>
        <p:spPr>
          <a:xfrm>
            <a:off x="244475" y="3417971"/>
            <a:ext cx="5107283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410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5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232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03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0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45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03/12/2020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047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Documents\WORK\11.01.006.0 - DDMC - Microsoft - TechDays 2011\03 edit\RV\picture general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5266" cy="68580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476" y="155575"/>
            <a:ext cx="8615362" cy="84936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476" y="1255713"/>
            <a:ext cx="8615362" cy="5434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6614" y="6451344"/>
            <a:ext cx="40740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A8773671-FDA4-4210-BCE0-E89C7D69BD2C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Y:\Documents\WORK\11.01.006.0 - DDMC - Microsoft - TechDays 2011\03 edit\RV\picture general.jpg">
            <a:extLst>
              <a:ext uri="{FF2B5EF4-FFF2-40B4-BE49-F238E27FC236}">
                <a16:creationId xmlns:a16="http://schemas.microsoft.com/office/drawing/2014/main" id="{B2E1264E-8325-4B3A-A47F-9D0BAB171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0" y="0"/>
            <a:ext cx="915526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7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62" r:id="rId17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odata-services/" TargetMode="External"/><Relationship Id="rId2" Type="http://schemas.openxmlformats.org/officeDocument/2006/relationships/hyperlink" Target="http://services.odata.org/OData/OData.svc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services.odata.org/OData/OData.svc/Products%281%29?%24format=json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Conf.Dr. Cristian KEVORCHIAN</a:t>
            </a:r>
          </a:p>
          <a:p>
            <a:r>
              <a:rPr lang="nl-NL" dirty="0">
                <a:solidFill>
                  <a:schemeClr val="tx1"/>
                </a:solidFill>
              </a:rPr>
              <a:t>ck@fmi.unibuc.ro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04534"/>
            <a:ext cx="7010400" cy="1646302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Arhitecturi software </a:t>
            </a:r>
            <a:br>
              <a:rPr lang="nl-NL" sz="4400" dirty="0"/>
            </a:br>
            <a:r>
              <a:rPr lang="nl-NL" sz="4400" dirty="0"/>
              <a:t>bazate pe OData</a:t>
            </a:r>
          </a:p>
        </p:txBody>
      </p:sp>
    </p:spTree>
    <p:extLst>
      <p:ext uri="{BB962C8B-B14F-4D97-AF65-F5344CB8AC3E}">
        <p14:creationId xmlns:p14="http://schemas.microsoft.com/office/powerpoint/2010/main" val="465255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53401" cy="762000"/>
          </a:xfrm>
        </p:spPr>
        <p:txBody>
          <a:bodyPr/>
          <a:lstStyle/>
          <a:p>
            <a:r>
              <a:rPr lang="en-US" dirty="0">
                <a:latin typeface="+mj-lt"/>
              </a:rPr>
              <a:t>ROA(Resource-Oriented Architecture)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399" cy="4593563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Expune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mai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multe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URI(Uniform Resource Identifier)</a:t>
            </a:r>
          </a:p>
          <a:p>
            <a:pPr lvl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pentru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fiecare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resursă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Fără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cooki-uri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reprezentând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ID-ul</a:t>
            </a:r>
          </a:p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Agregarea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realizează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consolidarea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URI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URI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facilitează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operații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de tip “cut &amp; paste”</a:t>
            </a:r>
          </a:p>
        </p:txBody>
      </p:sp>
    </p:spTree>
    <p:extLst>
      <p:ext uri="{BB962C8B-B14F-4D97-AF65-F5344CB8AC3E}">
        <p14:creationId xmlns:p14="http://schemas.microsoft.com/office/powerpoint/2010/main" val="425763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b="1" dirty="0" err="1">
                <a:latin typeface="+mj-lt"/>
              </a:rPr>
              <a:t>OData</a:t>
            </a:r>
            <a:endParaRPr lang="en-US" b="1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524000"/>
            <a:ext cx="7162800" cy="4267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Data Protocol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REST-based</a:t>
            </a:r>
          </a:p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content-type</a:t>
            </a:r>
          </a:p>
          <a:p>
            <a:pPr lvl="1"/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AtomPub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</a:p>
          <a:p>
            <a:pPr lvl="1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XML</a:t>
            </a:r>
          </a:p>
          <a:p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5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</a:rPr>
              <a:t>Resurse de date </a:t>
            </a:r>
            <a:r>
              <a:rPr lang="en-US" sz="5400" cap="none" dirty="0" err="1">
                <a:solidFill>
                  <a:schemeClr val="bg1"/>
                </a:solidFill>
              </a:rPr>
              <a:t>relaționale</a:t>
            </a:r>
            <a:endParaRPr lang="en-US" sz="5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2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Furnizori</a:t>
            </a:r>
            <a:r>
              <a:rPr lang="en-US" dirty="0">
                <a:latin typeface="+mj-lt"/>
              </a:rPr>
              <a:t> ODATA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29" y="2616203"/>
            <a:ext cx="1723293" cy="1563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WCF Data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27" y="2566239"/>
            <a:ext cx="1723293" cy="1563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WCF RIA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2595266"/>
            <a:ext cx="1828800" cy="15630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SharePoint</a:t>
            </a:r>
          </a:p>
        </p:txBody>
      </p:sp>
    </p:spTree>
    <p:extLst>
      <p:ext uri="{BB962C8B-B14F-4D97-AF65-F5344CB8AC3E}">
        <p14:creationId xmlns:p14="http://schemas.microsoft.com/office/powerpoint/2010/main" val="302633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914400"/>
          </a:xfrm>
        </p:spPr>
        <p:txBody>
          <a:bodyPr/>
          <a:lstStyle/>
          <a:p>
            <a:r>
              <a:rPr lang="en-US" dirty="0" err="1"/>
              <a:t>Infrastructura</a:t>
            </a:r>
            <a:r>
              <a:rPr lang="en-US" dirty="0"/>
              <a:t> ”Enterprise”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13000"/>
            <a:ext cx="8153400" cy="345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8153400" cy="812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egoe"/>
              </a:rPr>
              <a:t>Aplicații</a:t>
            </a:r>
            <a:endParaRPr lang="en-US" dirty="0">
              <a:latin typeface="Sego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444099"/>
            <a:ext cx="923330" cy="34233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Segoe"/>
              </a:rPr>
              <a:t>Servicii</a:t>
            </a:r>
            <a:endParaRPr lang="en-US" sz="5400" dirty="0">
              <a:solidFill>
                <a:schemeClr val="bg1"/>
              </a:solidFill>
              <a:latin typeface="Segoe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19600" y="2921000"/>
            <a:ext cx="4343400" cy="2946400"/>
            <a:chOff x="2362200" y="2190750"/>
            <a:chExt cx="6400800" cy="2209800"/>
          </a:xfrm>
        </p:grpSpPr>
        <p:sp>
          <p:nvSpPr>
            <p:cNvPr id="7" name="Rectangle 6"/>
            <p:cNvSpPr/>
            <p:nvPr/>
          </p:nvSpPr>
          <p:spPr>
            <a:xfrm>
              <a:off x="2362200" y="2190750"/>
              <a:ext cx="6400800" cy="2209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0161" y="2266950"/>
              <a:ext cx="997843" cy="211027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Segoe"/>
                </a:rPr>
                <a:t>Resurse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43600" y="3530600"/>
            <a:ext cx="2819400" cy="2336800"/>
            <a:chOff x="3810000" y="2647950"/>
            <a:chExt cx="4953000" cy="1752600"/>
          </a:xfrm>
        </p:grpSpPr>
        <p:sp>
          <p:nvSpPr>
            <p:cNvPr id="8" name="Rectangle 7"/>
            <p:cNvSpPr/>
            <p:nvPr/>
          </p:nvSpPr>
          <p:spPr>
            <a:xfrm>
              <a:off x="3810000" y="2647950"/>
              <a:ext cx="4953000" cy="1752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2981" y="2647950"/>
              <a:ext cx="1405790" cy="172927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Segoe"/>
                </a:rPr>
                <a:t>OData</a:t>
              </a:r>
              <a:endParaRPr lang="en-US" sz="4400" dirty="0">
                <a:solidFill>
                  <a:schemeClr val="bg1"/>
                </a:solidFill>
                <a:latin typeface="Sego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83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8" y="609600"/>
            <a:ext cx="8077201" cy="812800"/>
          </a:xfrm>
        </p:spPr>
        <p:txBody>
          <a:bodyPr>
            <a:normAutofit/>
          </a:bodyPr>
          <a:lstStyle/>
          <a:p>
            <a:r>
              <a:rPr lang="en-US" dirty="0"/>
              <a:t>ROI(Resource-Oriented Infrastructure)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413000"/>
            <a:ext cx="8153400" cy="345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3401" y="2463800"/>
            <a:ext cx="8229600" cy="3352800"/>
            <a:chOff x="609600" y="1294279"/>
            <a:chExt cx="8184687" cy="3106271"/>
          </a:xfrm>
        </p:grpSpPr>
        <p:sp>
          <p:nvSpPr>
            <p:cNvPr id="6" name="Rectangle 5"/>
            <p:cNvSpPr/>
            <p:nvPr/>
          </p:nvSpPr>
          <p:spPr>
            <a:xfrm>
              <a:off x="640887" y="1294279"/>
              <a:ext cx="815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atin typeface="Segoe"/>
                </a:rPr>
                <a:t>Servicii</a:t>
              </a:r>
              <a:endParaRPr lang="en-US" dirty="0">
                <a:latin typeface="Segoe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609600" y="1809750"/>
              <a:ext cx="4076700" cy="259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Segoe"/>
                </a:rPr>
                <a:t>Resurse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86300" y="1809750"/>
              <a:ext cx="4076700" cy="259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err="1">
                  <a:latin typeface="Segoe"/>
                </a:rPr>
                <a:t>Orchestrare</a:t>
              </a:r>
              <a:endParaRPr lang="en-US" sz="4000" dirty="0">
                <a:latin typeface="Segoe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09600" y="1600200"/>
            <a:ext cx="8153400" cy="812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Segoe"/>
              </a:rPr>
              <a:t>Aplicații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84176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+mj-lt"/>
              </a:rPr>
              <a:t>Potențiale Servicii</a:t>
            </a:r>
            <a:endParaRPr lang="nl-NL" dirty="0"/>
          </a:p>
        </p:txBody>
      </p:sp>
      <p:grpSp>
        <p:nvGrpSpPr>
          <p:cNvPr id="6" name="Group 5"/>
          <p:cNvGrpSpPr/>
          <p:nvPr/>
        </p:nvGrpSpPr>
        <p:grpSpPr>
          <a:xfrm>
            <a:off x="765990" y="3295755"/>
            <a:ext cx="6116731" cy="1179948"/>
            <a:chOff x="1507849" y="2965937"/>
            <a:chExt cx="5480971" cy="1066799"/>
          </a:xfrm>
        </p:grpSpPr>
        <p:grpSp>
          <p:nvGrpSpPr>
            <p:cNvPr id="20" name="Group 19"/>
            <p:cNvGrpSpPr/>
            <p:nvPr/>
          </p:nvGrpSpPr>
          <p:grpSpPr>
            <a:xfrm>
              <a:off x="1507849" y="2965937"/>
              <a:ext cx="5404343" cy="1066799"/>
              <a:chOff x="1512272" y="2708032"/>
              <a:chExt cx="5404343" cy="106679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12272" y="2708032"/>
                <a:ext cx="5404343" cy="1066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93980" y="3083169"/>
                <a:ext cx="1705711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Workflow-</a:t>
                </a:r>
                <a:r>
                  <a:rPr lang="en-US" sz="2400" b="1" dirty="0" err="1">
                    <a:latin typeface="Segoe"/>
                  </a:rPr>
                  <a:t>uri</a:t>
                </a:r>
                <a:endParaRPr lang="en-US" sz="2400" b="1" dirty="0">
                  <a:latin typeface="Segoe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52092" y="3083169"/>
                <a:ext cx="1887416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err="1">
                    <a:latin typeface="Segoe"/>
                  </a:rPr>
                  <a:t>Componente</a:t>
                </a:r>
                <a:endParaRPr lang="en-US" sz="2400" b="1" dirty="0">
                  <a:latin typeface="Segoe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56735" y="3083168"/>
                <a:ext cx="1230926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err="1">
                    <a:latin typeface="Segoe"/>
                  </a:rPr>
                  <a:t>Entități</a:t>
                </a:r>
                <a:endParaRPr lang="en-US" sz="2400" b="1" dirty="0">
                  <a:latin typeface="Segoe"/>
                </a:endParaRPr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584477" y="2965937"/>
              <a:ext cx="5404343" cy="3751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Logicii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de Business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0924" y="4793387"/>
            <a:ext cx="6111795" cy="1231812"/>
            <a:chOff x="614536" y="3653391"/>
            <a:chExt cx="6111795" cy="923859"/>
          </a:xfrm>
        </p:grpSpPr>
        <p:sp>
          <p:nvSpPr>
            <p:cNvPr id="17" name="Rounded Rectangle 16"/>
            <p:cNvSpPr/>
            <p:nvPr/>
          </p:nvSpPr>
          <p:spPr>
            <a:xfrm>
              <a:off x="614536" y="3653391"/>
              <a:ext cx="6031215" cy="9238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329" y="3964583"/>
              <a:ext cx="2691488" cy="4862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 err="1">
                  <a:latin typeface="Segoe"/>
                </a:rPr>
                <a:t>Componente</a:t>
              </a:r>
              <a:r>
                <a:rPr lang="en-US" sz="2400" b="1" dirty="0">
                  <a:latin typeface="Segoe"/>
                </a:rPr>
                <a:t> DAL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10724" y="3964583"/>
              <a:ext cx="2791114" cy="4862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Segoe"/>
                </a:rPr>
                <a:t>Gateway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95116" y="3653392"/>
              <a:ext cx="6031215" cy="311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de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Accesare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a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Datelor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1654" y="1827309"/>
            <a:ext cx="6108932" cy="1202637"/>
            <a:chOff x="1512271" y="1538657"/>
            <a:chExt cx="5473983" cy="1087313"/>
          </a:xfrm>
        </p:grpSpPr>
        <p:grpSp>
          <p:nvGrpSpPr>
            <p:cNvPr id="9" name="Group 8"/>
            <p:cNvGrpSpPr/>
            <p:nvPr/>
          </p:nvGrpSpPr>
          <p:grpSpPr>
            <a:xfrm>
              <a:off x="1512271" y="1538657"/>
              <a:ext cx="5404344" cy="1087313"/>
              <a:chOff x="1512272" y="1538657"/>
              <a:chExt cx="5099545" cy="108731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512272" y="1538657"/>
                <a:ext cx="5099545" cy="108731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55119" y="1913793"/>
                <a:ext cx="1735017" cy="5861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Controller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91467" y="1925516"/>
                <a:ext cx="996465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View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93981" y="1928446"/>
                <a:ext cx="1705711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Model</a:t>
                </a:r>
              </a:p>
            </p:txBody>
          </p: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581911" y="1538657"/>
              <a:ext cx="5404343" cy="3751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de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Prezentare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Segoe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7240466" y="1827312"/>
            <a:ext cx="835311" cy="41978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latin typeface="Segoe"/>
              </a:rPr>
              <a:t>Armonizare</a:t>
            </a:r>
            <a:r>
              <a:rPr lang="en-US" sz="2000" b="1" dirty="0">
                <a:latin typeface="Segoe"/>
              </a:rPr>
              <a:t> a </a:t>
            </a:r>
            <a:r>
              <a:rPr lang="en-US" sz="2000" b="1" dirty="0" err="1">
                <a:latin typeface="Segoe"/>
              </a:rPr>
              <a:t>nivelelor</a:t>
            </a:r>
            <a:r>
              <a:rPr lang="en-US" sz="2000" b="1" dirty="0">
                <a:latin typeface="Segoe"/>
              </a:rPr>
              <a:t> </a:t>
            </a:r>
            <a:r>
              <a:rPr lang="en-US" sz="2000" b="1" dirty="0" err="1">
                <a:latin typeface="Segoe"/>
              </a:rPr>
              <a:t>arhitecturale</a:t>
            </a:r>
            <a:endParaRPr lang="en-US" sz="2000" b="1" dirty="0">
              <a:latin typeface="Segoe"/>
            </a:endParaRPr>
          </a:p>
        </p:txBody>
      </p:sp>
      <p:sp>
        <p:nvSpPr>
          <p:cNvPr id="27" name="Cloud 26"/>
          <p:cNvSpPr/>
          <p:nvPr/>
        </p:nvSpPr>
        <p:spPr>
          <a:xfrm>
            <a:off x="765988" y="3281948"/>
            <a:ext cx="2106348" cy="1718901"/>
          </a:xfrm>
          <a:prstGeom prst="cloud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Cloud 27"/>
          <p:cNvSpPr/>
          <p:nvPr/>
        </p:nvSpPr>
        <p:spPr>
          <a:xfrm>
            <a:off x="2872336" y="3270400"/>
            <a:ext cx="2537864" cy="1718901"/>
          </a:xfrm>
          <a:prstGeom prst="cloud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loud 28"/>
          <p:cNvSpPr/>
          <p:nvPr/>
        </p:nvSpPr>
        <p:spPr>
          <a:xfrm>
            <a:off x="819876" y="4919384"/>
            <a:ext cx="3137170" cy="1718901"/>
          </a:xfrm>
          <a:prstGeom prst="cloud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2000"/>
            <a:ext cx="47607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S</a:t>
            </a:r>
            <a:r>
              <a:rPr spc="-41" dirty="0"/>
              <a:t>O</a:t>
            </a:r>
            <a:r>
              <a:rPr dirty="0"/>
              <a:t>A</a:t>
            </a:r>
            <a:r>
              <a:rPr spc="-4" dirty="0"/>
              <a:t> </a:t>
            </a:r>
            <a:r>
              <a:rPr spc="-30" dirty="0"/>
              <a:t>v</a:t>
            </a:r>
            <a:r>
              <a:rPr dirty="0"/>
              <a:t>s. </a:t>
            </a:r>
            <a:r>
              <a:rPr spc="-41" dirty="0"/>
              <a:t>R</a:t>
            </a:r>
            <a:r>
              <a:rPr spc="-38" dirty="0"/>
              <a:t>O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676400"/>
            <a:ext cx="86868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algn="just">
              <a:buFont typeface="Arial"/>
              <a:buChar char="•"/>
              <a:tabLst>
                <a:tab pos="180975" algn="l"/>
              </a:tabLst>
            </a:pP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8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sz="28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28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8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rv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cii 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</a:t>
            </a:r>
            <a:r>
              <a:rPr sz="2800" spc="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</a:t>
            </a:r>
            <a:r>
              <a:rPr sz="2800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ții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asu</a:t>
            </a:r>
            <a:r>
              <a:rPr sz="2800" spc="-5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2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elor</a:t>
            </a:r>
            <a:r>
              <a:rPr lang="en-US"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800" spc="-1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sz="2800" spc="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8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28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8"/>
              </a:spcBef>
            </a:pP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algn="just">
              <a:buFont typeface="Arial"/>
              <a:buChar char="•"/>
              <a:tabLst>
                <a:tab pos="180975" algn="l"/>
                <a:tab pos="6509861" algn="l"/>
              </a:tabLst>
            </a:pPr>
            <a:r>
              <a:rPr lang="en-US" sz="2800" b="1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</a:t>
            </a:r>
            <a:r>
              <a:rPr sz="2800" b="1" spc="-1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b="1" spc="-3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b="1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1" spc="-3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b="1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1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8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8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sz="28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sz="28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amă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8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</a:t>
            </a:r>
            <a:r>
              <a:rPr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sz="2800" spc="-3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ări</a:t>
            </a:r>
            <a:r>
              <a:rPr lang="en-US"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2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spc="-1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onsum</a:t>
            </a:r>
            <a:r>
              <a:rPr lang="en-US" sz="2800" spc="-3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spc="-2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sz="2800" spc="-1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8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cii</a:t>
            </a:r>
            <a:r>
              <a:rPr sz="28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sz="28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4"/>
              </a:spcBef>
            </a:pP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369569" algn="just">
              <a:buFont typeface="Arial"/>
              <a:buChar char="•"/>
              <a:tabLst>
                <a:tab pos="180975" algn="l"/>
              </a:tabLst>
            </a:pP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sz="2800" b="1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esou</a:t>
            </a:r>
            <a:r>
              <a:rPr sz="28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sz="2800" spc="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28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</a:t>
            </a:r>
            <a:r>
              <a:rPr sz="28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ectu</a:t>
            </a:r>
            <a:r>
              <a:rPr sz="28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8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expune resurse în vederea aceesării de căte consumatorul de servicii. Similar cu abordarea bazata pe SQL a interogării datelor din baze de date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47607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OD</a:t>
            </a:r>
            <a:r>
              <a:rPr spc="-38" dirty="0"/>
              <a:t>a</a:t>
            </a:r>
            <a:r>
              <a:rPr spc="-45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47800"/>
            <a:ext cx="85344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120968" algn="just">
              <a:buFont typeface="Arial"/>
              <a:buChar char="•"/>
              <a:tabLst>
                <a:tab pos="180975" algn="l"/>
              </a:tabLst>
            </a:pP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sz="24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ol)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</a:t>
            </a:r>
            <a:r>
              <a:rPr sz="24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ctici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</a:t>
            </a:r>
            <a:r>
              <a:rPr sz="2400" spc="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sz="2400" spc="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API- ur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</a:t>
            </a:r>
            <a:r>
              <a:rPr sz="24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Tful.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7"/>
              </a:spcBef>
              <a:buFont typeface="Arial"/>
              <a:buChar char="•"/>
            </a:pP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algn="just"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r>
              <a:rPr sz="24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cii</a:t>
            </a:r>
            <a:r>
              <a:rPr sz="24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se,</a:t>
            </a:r>
            <a:r>
              <a:rPr sz="24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pot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</a:t>
            </a:r>
            <a:r>
              <a:rPr sz="2400" spc="-23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2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erme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-ul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7"/>
              </a:spcBef>
            </a:pP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algn="just"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olul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sz="24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sz="24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sz="2400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400" spc="-1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2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4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400" spc="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28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9"/>
              </a:spcBef>
            </a:pP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algn="just">
              <a:buFont typeface="Arial"/>
              <a:buChar char="•"/>
              <a:tabLst>
                <a:tab pos="180975" algn="l"/>
              </a:tabLst>
            </a:pP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Ideea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6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ectua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4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4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ări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2400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URL-u</a:t>
            </a:r>
            <a:r>
              <a:rPr sz="2400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sz="2400" spc="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sz="2400" spc="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sz="2400" spc="-56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sz="2400" spc="-19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sz="2400" spc="-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3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</a:t>
            </a:r>
            <a:r>
              <a:rPr sz="2400" spc="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xpus</a:t>
            </a:r>
            <a:r>
              <a:rPr sz="2400" spc="-2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533400"/>
            <a:ext cx="563880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300" spc="-304" dirty="0" err="1">
                <a:solidFill>
                  <a:schemeClr val="accent1"/>
                </a:solidFill>
                <a:latin typeface="Calibri Light"/>
                <a:cs typeface="Calibri Light"/>
              </a:rPr>
              <a:t>S</a:t>
            </a:r>
            <a:r>
              <a:rPr sz="3300" dirty="0" err="1">
                <a:solidFill>
                  <a:schemeClr val="accent1"/>
                </a:solidFill>
                <a:latin typeface="Calibri Light"/>
                <a:cs typeface="Calibri Light"/>
              </a:rPr>
              <a:t>e</a:t>
            </a:r>
            <a:r>
              <a:rPr sz="3300" spc="34" dirty="0" err="1">
                <a:solidFill>
                  <a:schemeClr val="accent1"/>
                </a:solidFill>
                <a:latin typeface="Calibri Light"/>
                <a:cs typeface="Calibri Light"/>
              </a:rPr>
              <a:t>r</a:t>
            </a:r>
            <a:r>
              <a:rPr sz="3300" dirty="0" err="1">
                <a:solidFill>
                  <a:schemeClr val="accent1"/>
                </a:solidFill>
                <a:latin typeface="Calibri Light"/>
                <a:cs typeface="Calibri Light"/>
              </a:rPr>
              <a:t>viciile</a:t>
            </a:r>
            <a:r>
              <a:rPr sz="3300" spc="-8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3300" dirty="0">
                <a:solidFill>
                  <a:schemeClr val="accent1"/>
                </a:solidFill>
                <a:latin typeface="Calibri Light"/>
                <a:cs typeface="Calibri Light"/>
              </a:rPr>
              <a:t>O</a:t>
            </a:r>
            <a:r>
              <a:rPr sz="3300" spc="4" dirty="0">
                <a:solidFill>
                  <a:schemeClr val="accent1"/>
                </a:solidFill>
                <a:latin typeface="Calibri Light"/>
                <a:cs typeface="Calibri Light"/>
              </a:rPr>
              <a:t>d</a:t>
            </a:r>
            <a:r>
              <a:rPr sz="3300" spc="-38" dirty="0">
                <a:solidFill>
                  <a:schemeClr val="accent1"/>
                </a:solidFill>
                <a:latin typeface="Calibri Light"/>
                <a:cs typeface="Calibri Light"/>
              </a:rPr>
              <a:t>a</a:t>
            </a:r>
            <a:r>
              <a:rPr sz="3300" spc="-56" dirty="0">
                <a:solidFill>
                  <a:schemeClr val="accent1"/>
                </a:solidFill>
                <a:latin typeface="Calibri Light"/>
                <a:cs typeface="Calibri Light"/>
              </a:rPr>
              <a:t>t</a:t>
            </a:r>
            <a:r>
              <a:rPr sz="3300" dirty="0">
                <a:solidFill>
                  <a:schemeClr val="accent1"/>
                </a:solidFill>
                <a:latin typeface="Calibri Light"/>
                <a:cs typeface="Calibri Light"/>
              </a:rPr>
              <a:t>a </a:t>
            </a:r>
            <a:r>
              <a:rPr sz="3300" spc="-60" dirty="0">
                <a:solidFill>
                  <a:schemeClr val="accent1"/>
                </a:solidFill>
                <a:latin typeface="Calibri Light"/>
                <a:cs typeface="Calibri Light"/>
              </a:rPr>
              <a:t>e</a:t>
            </a:r>
            <a:r>
              <a:rPr sz="3300" dirty="0">
                <a:solidFill>
                  <a:schemeClr val="accent1"/>
                </a:solidFill>
                <a:latin typeface="Calibri Light"/>
                <a:cs typeface="Calibri Light"/>
              </a:rPr>
              <a:t>xpuse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447800"/>
            <a:ext cx="8305800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100" spc="-49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accent1"/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34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100" spc="-38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arul</a:t>
            </a:r>
            <a:r>
              <a:rPr sz="2100" spc="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1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1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100" spc="-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r>
              <a:rPr sz="21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1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</a:t>
            </a:r>
            <a:r>
              <a:rPr sz="2100" spc="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100" u="heavy" spc="-15" dirty="0">
                <a:solidFill>
                  <a:schemeClr val="accent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38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xpuse</a:t>
            </a:r>
            <a:r>
              <a:rPr sz="2100" spc="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la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L:</a:t>
            </a:r>
            <a:endParaRPr sz="21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488"/>
              </a:lnSpc>
              <a:spcBef>
                <a:spcPts val="16"/>
              </a:spcBef>
            </a:pPr>
            <a:endParaRPr sz="488" dirty="0">
              <a:solidFill>
                <a:schemeClr val="accent1"/>
              </a:solidFill>
            </a:endParaRPr>
          </a:p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u="heavy" spc="-34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2100" u="heavy" spc="-3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tp://</a:t>
            </a:r>
            <a:r>
              <a:rPr sz="2100" u="heavy" spc="-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100" u="heavy" spc="-4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100" u="heavy" spc="-146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.od</a:t>
            </a:r>
            <a:r>
              <a:rPr sz="2100" u="heavy" spc="-23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2100" u="heavy" spc="-3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</a:t>
            </a:r>
            <a:r>
              <a:rPr sz="2100" u="heavy" spc="-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2100" u="heavy" spc="-3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2100" u="heavy" spc="56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2100" u="heavy" spc="-49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</a:t>
            </a:r>
            <a:r>
              <a:rPr sz="2100" u="heavy" spc="-26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2100" u="heavy" spc="-38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100" u="heavy" spc="-19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-se</a:t>
            </a:r>
            <a:r>
              <a:rPr sz="2100" u="heavy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sz="2100" u="heavy" spc="-15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</a:t>
            </a:r>
            <a:r>
              <a:rPr sz="2100" u="heavy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2100" u="heavy" spc="-11" dirty="0">
                <a:solidFill>
                  <a:schemeClr val="accent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sz="21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2362201"/>
            <a:ext cx="7162800" cy="3733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Aplicații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Monolit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108219"/>
            <a:ext cx="3300047" cy="3524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Segoe"/>
              </a:rPr>
              <a:t>Funcționalități</a:t>
            </a:r>
            <a:endParaRPr lang="en-US" sz="2400" b="1" dirty="0">
              <a:latin typeface="Segoe"/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6172200" y="2498968"/>
            <a:ext cx="1905000" cy="27432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Baza</a:t>
            </a:r>
            <a:r>
              <a:rPr lang="en-US" dirty="0"/>
              <a:t> de  Date</a:t>
            </a:r>
          </a:p>
        </p:txBody>
      </p:sp>
      <p:cxnSp>
        <p:nvCxnSpPr>
          <p:cNvPr id="10" name="Straight Arrow Connector 9"/>
          <p:cNvCxnSpPr>
            <a:stCxn id="7" idx="3"/>
            <a:endCxn id="8" idx="2"/>
          </p:cNvCxnSpPr>
          <p:nvPr/>
        </p:nvCxnSpPr>
        <p:spPr>
          <a:xfrm flipV="1">
            <a:off x="4671652" y="3870587"/>
            <a:ext cx="150055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87527"/>
            <a:ext cx="8839199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</a:t>
            </a:r>
            <a:r>
              <a:rPr sz="2000" spc="-3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tp</a:t>
            </a:r>
            <a:r>
              <a:rPr sz="2000" spc="-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sz="2000" spc="-3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</a:t>
            </a:r>
            <a:r>
              <a:rPr sz="2000" spc="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vices.</a:t>
            </a:r>
            <a:r>
              <a:rPr sz="2000" spc="-19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</a:t>
            </a:r>
            <a:r>
              <a:rPr sz="2000" spc="-3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a.o</a:t>
            </a:r>
            <a:r>
              <a:rPr sz="2000" spc="-3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</a:t>
            </a:r>
            <a:r>
              <a:rPr sz="2000" spc="56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/O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</a:t>
            </a:r>
            <a:r>
              <a:rPr sz="2000" spc="-3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a/O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</a:t>
            </a:r>
            <a:r>
              <a:rPr sz="2000" spc="-34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at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a.</a:t>
            </a:r>
            <a:r>
              <a:rPr sz="2000" spc="-4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c/</a:t>
            </a:r>
            <a:r>
              <a:rPr sz="2000" spc="-19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oducts</a:t>
            </a:r>
            <a:r>
              <a:rPr sz="2000" spc="-23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%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2</a:t>
            </a:r>
            <a:r>
              <a:rPr sz="2000" spc="-19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8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</a:t>
            </a:r>
            <a:r>
              <a:rPr sz="2000" spc="-23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%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2</a:t>
            </a:r>
            <a:r>
              <a:rPr sz="2000" spc="-19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9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?$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orm</a:t>
            </a:r>
            <a:r>
              <a:rPr sz="2000" spc="-3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t=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js</a:t>
            </a:r>
            <a:r>
              <a:rPr sz="2000" spc="-8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o</a:t>
            </a:r>
            <a:r>
              <a:rPr sz="2000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198" y="1828800"/>
            <a:ext cx="8229602" cy="4241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381000"/>
            <a:ext cx="47607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OD</a:t>
            </a:r>
            <a:r>
              <a:rPr spc="-38" dirty="0"/>
              <a:t>a</a:t>
            </a:r>
            <a:r>
              <a:rPr spc="-45" dirty="0"/>
              <a:t>t</a:t>
            </a:r>
            <a:r>
              <a:rPr dirty="0"/>
              <a:t>a</a:t>
            </a:r>
            <a:r>
              <a:rPr spc="-4" dirty="0"/>
              <a:t>-</a:t>
            </a:r>
            <a:r>
              <a:rPr dirty="0" err="1"/>
              <a:t>Model</a:t>
            </a:r>
            <a:r>
              <a:rPr lang="en-US" dirty="0" err="1"/>
              <a:t>ul</a:t>
            </a:r>
            <a:r>
              <a:rPr lang="en-US" dirty="0"/>
              <a:t>(C#)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1500" y="1447800"/>
            <a:ext cx="8001000" cy="3574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46" indent="-56198">
              <a:buFont typeface="Arial"/>
              <a:buChar char="•"/>
              <a:tabLst>
                <a:tab pos="180975" algn="l"/>
              </a:tabLst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.NET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spc="-75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ep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Ap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-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&gt;Em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ty(</a:t>
            </a:r>
            <a:r>
              <a:rPr sz="1950" spc="-71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eb</a:t>
            </a:r>
            <a:r>
              <a:rPr sz="1950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API)</a:t>
            </a:r>
          </a:p>
          <a:p>
            <a:pPr marL="65246" marR="4950619" indent="-56198">
              <a:lnSpc>
                <a:spcPct val="101899"/>
              </a:lnSpc>
              <a:buFont typeface="Arial"/>
              <a:buChar char="•"/>
              <a:tabLst>
                <a:tab pos="180975" algn="l"/>
              </a:tabLst>
            </a:pP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M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odels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-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&gt;clas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-</a:t>
            </a:r>
            <a:r>
              <a:rPr sz="1950" spc="-4" dirty="0">
                <a:solidFill>
                  <a:schemeClr val="accent1"/>
                </a:solidFill>
                <a:latin typeface="Calibri"/>
                <a:cs typeface="Calibri"/>
              </a:rPr>
              <a:t>&gt;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1950" spc="-26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odus.cs public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class P</a:t>
            </a:r>
            <a:r>
              <a:rPr sz="1950" spc="-26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odus</a:t>
            </a:r>
          </a:p>
          <a:p>
            <a:pPr marL="121444">
              <a:spcBef>
                <a:spcPts val="53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</a:p>
          <a:p>
            <a:pPr marL="695325">
              <a:spcBef>
                <a:spcPts val="45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public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 ID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  <a:r>
              <a:rPr sz="1950" spc="-23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t;}</a:t>
            </a:r>
          </a:p>
          <a:p>
            <a:pPr marL="695325">
              <a:spcBef>
                <a:spcPts val="45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public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tr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ng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Denumi</a:t>
            </a:r>
            <a:r>
              <a:rPr sz="1950" spc="-2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spc="-26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  <a:r>
              <a:rPr sz="1950" spc="-23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t;}</a:t>
            </a:r>
          </a:p>
          <a:p>
            <a:pPr marL="695325">
              <a:spcBef>
                <a:spcPts val="53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public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decimal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1950" spc="-26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  <a:r>
              <a:rPr sz="1950" spc="-26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 s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t;}</a:t>
            </a:r>
          </a:p>
          <a:p>
            <a:pPr marL="695325">
              <a:spcBef>
                <a:spcPts val="45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public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tr</a:t>
            </a:r>
            <a:r>
              <a:rPr sz="1950" spc="4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ng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1950" spc="-19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orie</a:t>
            </a:r>
            <a:r>
              <a:rPr sz="195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  <a:r>
              <a:rPr sz="1950" spc="-23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195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spc="-8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t;}</a:t>
            </a:r>
          </a:p>
          <a:p>
            <a:pPr marL="65246">
              <a:spcBef>
                <a:spcPts val="45"/>
              </a:spcBef>
            </a:pPr>
            <a:r>
              <a:rPr sz="1950" dirty="0">
                <a:solidFill>
                  <a:schemeClr val="accent1"/>
                </a:solidFill>
                <a:latin typeface="Calibri"/>
                <a:cs typeface="Calibri"/>
              </a:rPr>
              <a:t>}</a:t>
            </a:r>
          </a:p>
          <a:p>
            <a:pPr marL="65246">
              <a:spcBef>
                <a:spcPts val="53"/>
              </a:spcBef>
            </a:pP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ID</a:t>
            </a:r>
            <a:r>
              <a:rPr sz="1950" i="1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i="1" spc="-23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1950" i="1" spc="-19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1950" i="1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cheia e</a:t>
            </a:r>
            <a:r>
              <a:rPr sz="1950" i="1" spc="-11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ti</a:t>
            </a:r>
            <a:r>
              <a:rPr sz="1950" i="1" spc="-23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1950" i="1" spc="4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1950" i="1" spc="4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1950" i="1" dirty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endParaRPr sz="195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713"/>
              </a:lnSpc>
              <a:spcBef>
                <a:spcPts val="35"/>
              </a:spcBef>
            </a:pPr>
            <a:endParaRPr sz="713" dirty="0"/>
          </a:p>
          <a:p>
            <a:pPr marL="9525" marR="4763">
              <a:lnSpc>
                <a:spcPct val="70000"/>
              </a:lnSpc>
            </a:pP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1950" b="1" i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spc="-15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ose</a:t>
            </a:r>
            <a:r>
              <a:rPr sz="1950" b="1" i="1" spc="-23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spc="-2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50" b="1" i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950" b="1" i="1" spc="-2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950" b="1" i="1" spc="-26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ding</a:t>
            </a:r>
            <a:r>
              <a:rPr sz="1950" b="1" i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spc="-23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950" b="1" i="1" spc="-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950" b="1" i="1" spc="-26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50" b="1" i="1" spc="-34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50" b="1" i="1" spc="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spc="-15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50" b="1" i="1" spc="-1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flecti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n”</a:t>
            </a:r>
            <a:r>
              <a:rPr sz="1950" b="1" i="1" spc="-1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950" b="1" i="1" spc="-23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950" b="1" i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50" b="1" i="1" spc="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50" b="1" i="1" spc="-1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sz="1950" b="1" i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950" b="1" i="1" spc="-8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950" b="1" i="1" dirty="0">
                <a:solidFill>
                  <a:srgbClr val="FF0000"/>
                </a:solidFill>
                <a:latin typeface="Calibri"/>
                <a:cs typeface="Calibri"/>
              </a:rPr>
              <a:t>pul Produs.</a:t>
            </a:r>
            <a:endParaRPr sz="1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914400"/>
            <a:ext cx="47607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OD</a:t>
            </a:r>
            <a:r>
              <a:rPr spc="-38" dirty="0"/>
              <a:t>a</a:t>
            </a:r>
            <a:r>
              <a:rPr spc="-45" dirty="0"/>
              <a:t>t</a:t>
            </a:r>
            <a:r>
              <a:rPr dirty="0"/>
              <a:t>a</a:t>
            </a:r>
            <a:r>
              <a:rPr spc="4" dirty="0"/>
              <a:t> </a:t>
            </a:r>
            <a:r>
              <a:rPr lang="en-US" dirty="0"/>
              <a:t>–</a:t>
            </a:r>
            <a:r>
              <a:rPr spc="-4" dirty="0"/>
              <a:t> </a:t>
            </a:r>
            <a:r>
              <a:rPr dirty="0"/>
              <a:t>Co</a:t>
            </a:r>
            <a:r>
              <a:rPr spc="-45" dirty="0"/>
              <a:t>n</a:t>
            </a:r>
            <a:r>
              <a:rPr dirty="0"/>
              <a:t>t</a:t>
            </a:r>
            <a:r>
              <a:rPr spc="-60" dirty="0"/>
              <a:t>r</a:t>
            </a:r>
            <a:r>
              <a:rPr dirty="0"/>
              <a:t>oller</a:t>
            </a:r>
            <a:r>
              <a:rPr lang="en-US" dirty="0"/>
              <a:t>-ul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8382000" cy="256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Un 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49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oller</a:t>
            </a:r>
            <a:r>
              <a:rPr sz="2700" spc="-3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spc="-38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 o</a:t>
            </a:r>
            <a:r>
              <a:rPr sz="2700" spc="-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clasa ce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-49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eali</a:t>
            </a:r>
            <a:r>
              <a:rPr sz="2700" spc="-60" dirty="0">
                <a:solidFill>
                  <a:schemeClr val="accent1"/>
                </a:solidFill>
                <a:latin typeface="Calibri"/>
                <a:cs typeface="Calibri"/>
              </a:rPr>
              <a:t>z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ea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z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man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eme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tul</a:t>
            </a:r>
          </a:p>
          <a:p>
            <a:pPr marL="180975">
              <a:lnSpc>
                <a:spcPts val="2918"/>
              </a:lnSpc>
            </a:pP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ce</a:t>
            </a:r>
            <a:r>
              <a:rPr sz="2700" spc="-41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erilor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H</a:t>
            </a:r>
            <a:r>
              <a:rPr sz="2700" spc="3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4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360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ts val="413"/>
              </a:lnSpc>
              <a:spcBef>
                <a:spcPts val="10"/>
              </a:spcBef>
            </a:pPr>
            <a:endParaRPr sz="413" dirty="0">
              <a:solidFill>
                <a:schemeClr val="accent1"/>
              </a:solidFill>
            </a:endParaRPr>
          </a:p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Se</a:t>
            </a:r>
            <a:r>
              <a:rPr sz="270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d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fi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st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ci</a:t>
            </a:r>
            <a:r>
              <a:rPr sz="2700" spc="-3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 un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56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oller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pe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tru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fie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ca</a:t>
            </a:r>
            <a:r>
              <a:rPr sz="2700" spc="-41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ti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endParaRPr sz="27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1"/>
              </a:spcBef>
              <a:buFont typeface="Arial"/>
              <a:buChar char="•"/>
            </a:pPr>
            <a:endParaRPr sz="750" dirty="0">
              <a:solidFill>
                <a:schemeClr val="accent1"/>
              </a:solidFill>
            </a:endParaRPr>
          </a:p>
          <a:p>
            <a:pPr marL="180975" marR="222885" indent="-171450">
              <a:lnSpc>
                <a:spcPts val="2918"/>
              </a:lnSpc>
              <a:buFont typeface="Arial"/>
              <a:buChar char="•"/>
              <a:tabLst>
                <a:tab pos="1809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Se</a:t>
            </a:r>
            <a:r>
              <a:rPr sz="270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utili</a:t>
            </a:r>
            <a:r>
              <a:rPr sz="2700" spc="-56" dirty="0">
                <a:solidFill>
                  <a:schemeClr val="accent1"/>
                </a:solidFill>
                <a:latin typeface="Calibri"/>
                <a:cs typeface="Calibri"/>
              </a:rPr>
              <a:t>z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ea</a:t>
            </a:r>
            <a:r>
              <a:rPr sz="2700" spc="-53" dirty="0">
                <a:solidFill>
                  <a:schemeClr val="accent1"/>
                </a:solidFill>
                <a:latin typeface="Calibri"/>
                <a:cs typeface="Calibri"/>
              </a:rPr>
              <a:t>z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700" spc="-19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f</a:t>
            </a:r>
            <a:r>
              <a:rPr sz="2700" spc="-53" dirty="0">
                <a:solidFill>
                  <a:schemeClr val="accent1"/>
                </a:solidFill>
                <a:latin typeface="Calibri"/>
                <a:cs typeface="Calibri"/>
              </a:rPr>
              <a:t>f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old-&gt;</a:t>
            </a:r>
            <a:r>
              <a:rPr sz="2700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“</a:t>
            </a:r>
            <a:r>
              <a:rPr sz="2700" b="1" spc="-101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eb</a:t>
            </a:r>
            <a:r>
              <a:rPr sz="2700" b="1" spc="-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API</a:t>
            </a:r>
            <a:r>
              <a:rPr sz="2700" b="1" spc="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2</a:t>
            </a:r>
            <a:r>
              <a:rPr sz="2700" b="1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OD</a:t>
            </a:r>
            <a:r>
              <a:rPr sz="2700" b="1" spc="-3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b="1" spc="-38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b="1" spc="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Co</a:t>
            </a:r>
            <a:r>
              <a:rPr sz="2700" b="1" spc="-45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b="1" spc="-34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b="1" spc="-11" dirty="0">
                <a:solidFill>
                  <a:schemeClr val="accent1"/>
                </a:solidFill>
                <a:latin typeface="Calibri"/>
                <a:cs typeface="Calibri"/>
              </a:rPr>
              <a:t>oller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 w</a:t>
            </a:r>
            <a:r>
              <a:rPr sz="2700" b="1" spc="-4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th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 a</a:t>
            </a:r>
            <a:r>
              <a:rPr sz="2700" b="1" spc="4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700" b="1" spc="-11" dirty="0">
                <a:solidFill>
                  <a:schemeClr val="accent1"/>
                </a:solidFill>
                <a:latin typeface="Calibri"/>
                <a:cs typeface="Calibri"/>
              </a:rPr>
              <a:t>tions</a:t>
            </a:r>
            <a:r>
              <a:rPr sz="2700" b="1" spc="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using</a:t>
            </a:r>
            <a:r>
              <a:rPr sz="2700" b="1" spc="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b="1" spc="-41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b="1" spc="-11" dirty="0">
                <a:solidFill>
                  <a:schemeClr val="accent1"/>
                </a:solidFill>
                <a:latin typeface="Calibri"/>
                <a:cs typeface="Calibri"/>
              </a:rPr>
              <a:t>tity</a:t>
            </a:r>
            <a:r>
              <a:rPr sz="2700" b="1" spc="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F</a:t>
            </a:r>
            <a:r>
              <a:rPr sz="2700" b="1" spc="-5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ame</a:t>
            </a:r>
            <a:r>
              <a:rPr sz="2700" b="1" spc="-19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2700" b="1" dirty="0">
                <a:solidFill>
                  <a:schemeClr val="accent1"/>
                </a:solidFill>
                <a:latin typeface="Calibri"/>
                <a:cs typeface="Calibri"/>
              </a:rPr>
              <a:t>or</a:t>
            </a:r>
            <a:r>
              <a:rPr sz="2700" b="1" spc="-19" dirty="0">
                <a:solidFill>
                  <a:schemeClr val="accent1"/>
                </a:solidFill>
                <a:latin typeface="Calibri"/>
                <a:cs typeface="Calibri"/>
              </a:rPr>
              <a:t>k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”</a:t>
            </a:r>
          </a:p>
          <a:p>
            <a:pPr>
              <a:lnSpc>
                <a:spcPts val="375"/>
              </a:lnSpc>
              <a:spcBef>
                <a:spcPts val="13"/>
              </a:spcBef>
              <a:buFont typeface="Arial"/>
              <a:buChar char="•"/>
            </a:pPr>
            <a:endParaRPr sz="375" dirty="0">
              <a:solidFill>
                <a:schemeClr val="accent1"/>
              </a:solidFill>
            </a:endParaRPr>
          </a:p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Se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ada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700" spc="-56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un</a:t>
            </a:r>
            <a:r>
              <a:rPr sz="2700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nou</a:t>
            </a:r>
            <a:r>
              <a:rPr sz="2700" spc="-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-19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64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x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4760785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Ad</a:t>
            </a:r>
            <a:r>
              <a:rPr dirty="0">
                <a:latin typeface="Calibri Light"/>
                <a:cs typeface="Calibri Light"/>
              </a:rPr>
              <a:t>ă</a:t>
            </a:r>
            <a:r>
              <a:rPr dirty="0"/>
              <a:t>ug</a:t>
            </a:r>
            <a:r>
              <a:rPr dirty="0">
                <a:latin typeface="Calibri Light"/>
                <a:cs typeface="Calibri Light"/>
              </a:rPr>
              <a:t>ă</a:t>
            </a:r>
            <a:r>
              <a:rPr dirty="0"/>
              <a:t>m</a:t>
            </a:r>
            <a:r>
              <a:rPr spc="-23" dirty="0"/>
              <a:t> </a:t>
            </a:r>
            <a:r>
              <a:rPr dirty="0"/>
              <a:t>EDM</a:t>
            </a:r>
            <a:r>
              <a:rPr spc="-4" dirty="0"/>
              <a:t> s</a:t>
            </a:r>
            <a:r>
              <a:rPr dirty="0"/>
              <a:t>i Ru</a:t>
            </a:r>
            <a:r>
              <a:rPr spc="-45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382966"/>
            <a:ext cx="7848600" cy="3388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spc="-53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9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sz="2400" spc="-1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34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</a:t>
            </a:r>
            <a:r>
              <a:rPr sz="2400" spc="-2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400" spc="-14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ebApiCo</a:t>
            </a:r>
            <a:r>
              <a:rPr sz="2400" spc="-3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figs.cs</a:t>
            </a:r>
          </a:p>
          <a:p>
            <a:pPr>
              <a:lnSpc>
                <a:spcPts val="750"/>
              </a:lnSpc>
              <a:spcBef>
                <a:spcPts val="47"/>
              </a:spcBef>
            </a:pPr>
            <a:endParaRPr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marR="997268" indent="-171450">
              <a:lnSpc>
                <a:spcPts val="3240"/>
              </a:lnSpc>
            </a:pPr>
            <a:r>
              <a:rPr lang="en-US"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spc="-1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400" spc="-8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9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4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5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2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clasa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cuprinde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3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</a:t>
            </a:r>
            <a:r>
              <a:rPr sz="2400" spc="-7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pe</a:t>
            </a:r>
            <a:r>
              <a:rPr sz="2400" spc="-4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4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9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doua</a:t>
            </a:r>
            <a:r>
              <a:rPr sz="2400" spc="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sz="2400" spc="-8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ionali</a:t>
            </a:r>
            <a:r>
              <a:rPr sz="2400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4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4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1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375"/>
              </a:lnSpc>
              <a:spcBef>
                <a:spcPts val="19"/>
              </a:spcBef>
            </a:pPr>
            <a:endParaRPr sz="375" dirty="0">
              <a:solidFill>
                <a:schemeClr val="accent1"/>
              </a:solidFill>
            </a:endParaRPr>
          </a:p>
          <a:p>
            <a:pPr marL="523875" marR="978694" indent="-171450">
              <a:lnSpc>
                <a:spcPts val="2918"/>
              </a:lnSpc>
              <a:buFont typeface="Arial"/>
              <a:buChar char="•"/>
              <a:tabLst>
                <a:tab pos="5238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EDM(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model ab</a:t>
            </a:r>
            <a:r>
              <a:rPr sz="2700" spc="-38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68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act</a:t>
            </a:r>
            <a:r>
              <a:rPr sz="270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al d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45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elor)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pe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tru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un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end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oi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D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53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</a:p>
          <a:p>
            <a:pPr marL="523875" indent="-171450">
              <a:buFont typeface="Arial"/>
              <a:buChar char="•"/>
              <a:tabLst>
                <a:tab pos="523875" algn="l"/>
              </a:tabLst>
            </a:pP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Se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 err="1">
                <a:solidFill>
                  <a:schemeClr val="accent1"/>
                </a:solidFill>
                <a:latin typeface="Calibri"/>
                <a:cs typeface="Calibri"/>
              </a:rPr>
              <a:t>ada</a:t>
            </a:r>
            <a:r>
              <a:rPr sz="2700" spc="4" dirty="0" err="1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700" dirty="0" err="1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lang="en-US" sz="2700" spc="-11" dirty="0" err="1">
                <a:solidFill>
                  <a:schemeClr val="accent1"/>
                </a:solidFill>
                <a:latin typeface="Calibri"/>
                <a:cs typeface="Calibri"/>
              </a:rPr>
              <a:t>ă</a:t>
            </a:r>
            <a:r>
              <a:rPr sz="2700" spc="-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-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ru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pe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tru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ace</a:t>
            </a:r>
            <a:r>
              <a:rPr sz="2700" spc="-34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endpoi</a:t>
            </a:r>
            <a:r>
              <a:rPr sz="2700" spc="-23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al se</a:t>
            </a:r>
            <a:r>
              <a:rPr sz="2700" spc="2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vici</a:t>
            </a:r>
            <a:r>
              <a:rPr sz="2700" spc="8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lui</a:t>
            </a:r>
          </a:p>
          <a:p>
            <a:pPr marL="180975" indent="0">
              <a:lnSpc>
                <a:spcPts val="2918"/>
              </a:lnSpc>
              <a:buNone/>
            </a:pPr>
            <a:r>
              <a:rPr lang="en-US" sz="2700" dirty="0">
                <a:solidFill>
                  <a:schemeClr val="accent1"/>
                </a:solidFill>
                <a:latin typeface="Calibri"/>
                <a:cs typeface="Calibri"/>
              </a:rPr>
              <a:t>	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700" spc="4" dirty="0">
                <a:solidFill>
                  <a:schemeClr val="accent1"/>
                </a:solidFill>
                <a:latin typeface="Calibri"/>
                <a:cs typeface="Calibri"/>
              </a:rPr>
              <a:t>D</a:t>
            </a:r>
            <a:r>
              <a:rPr sz="27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700" spc="-53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029200"/>
            <a:ext cx="4760785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9525"/>
            <a:r>
              <a:rPr dirty="0"/>
              <a:t>Gene</a:t>
            </a:r>
            <a:r>
              <a:rPr spc="-71" dirty="0"/>
              <a:t>r</a:t>
            </a:r>
            <a:r>
              <a:rPr dirty="0"/>
              <a:t>a</a:t>
            </a:r>
            <a:r>
              <a:rPr spc="-41" dirty="0"/>
              <a:t>r</a:t>
            </a:r>
            <a:r>
              <a:rPr dirty="0"/>
              <a:t>ea</a:t>
            </a:r>
            <a:r>
              <a:rPr spc="-19" dirty="0"/>
              <a:t> </a:t>
            </a:r>
            <a:r>
              <a:rPr dirty="0"/>
              <a:t>Ba</a:t>
            </a:r>
            <a:r>
              <a:rPr spc="-90" dirty="0"/>
              <a:t>z</a:t>
            </a:r>
            <a:r>
              <a:rPr dirty="0"/>
              <a:t>ei</a:t>
            </a:r>
            <a:r>
              <a:rPr spc="15" dirty="0"/>
              <a:t> </a:t>
            </a:r>
            <a:r>
              <a:rPr dirty="0"/>
              <a:t>de D</a:t>
            </a:r>
            <a:r>
              <a:rPr spc="-38" dirty="0"/>
              <a:t>a</a:t>
            </a:r>
            <a:r>
              <a:rPr spc="-34" dirty="0"/>
              <a:t>t</a:t>
            </a:r>
            <a:r>
              <a:rPr dirty="0"/>
              <a:t>e(o</a:t>
            </a:r>
            <a:r>
              <a:rPr spc="-26" dirty="0"/>
              <a:t>p</a:t>
            </a:r>
            <a:r>
              <a:rPr dirty="0"/>
              <a:t>tional)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7924800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100" spc="-49" dirty="0">
                <a:solidFill>
                  <a:schemeClr val="accent1"/>
                </a:solidFill>
                <a:latin typeface="Calibri"/>
                <a:cs typeface="Calibri"/>
              </a:rPr>
              <a:t>k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Mana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-&gt;Enabl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-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M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100" spc="-5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tio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s(C</a:t>
            </a:r>
            <a:r>
              <a:rPr sz="2100" spc="-4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100" spc="-23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figu</a:t>
            </a:r>
            <a:r>
              <a:rPr sz="2100" spc="-60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tio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n.</a:t>
            </a:r>
            <a:r>
              <a:rPr sz="2100" spc="-4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)</a:t>
            </a:r>
            <a:endParaRPr sz="21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488"/>
              </a:lnSpc>
              <a:spcBef>
                <a:spcPts val="19"/>
              </a:spcBef>
            </a:pPr>
            <a:endParaRPr sz="488" dirty="0">
              <a:solidFill>
                <a:schemeClr val="accent1"/>
              </a:solidFill>
            </a:endParaRPr>
          </a:p>
          <a:p>
            <a:pPr marL="9525"/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…</a:t>
            </a:r>
            <a:r>
              <a:rPr sz="2100" spc="1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34" dirty="0">
                <a:solidFill>
                  <a:schemeClr val="accent1"/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oid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Seed(…)</a:t>
            </a:r>
            <a:endParaRPr sz="21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488"/>
              </a:lnSpc>
              <a:spcBef>
                <a:spcPts val="8"/>
              </a:spcBef>
            </a:pPr>
            <a:endParaRPr sz="488" dirty="0">
              <a:solidFill>
                <a:schemeClr val="accent1"/>
              </a:solidFill>
            </a:endParaRPr>
          </a:p>
          <a:p>
            <a:pPr marL="9525"/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</a:p>
          <a:p>
            <a:pPr>
              <a:lnSpc>
                <a:spcPts val="488"/>
              </a:lnSpc>
              <a:spcBef>
                <a:spcPts val="7"/>
              </a:spcBef>
            </a:pPr>
            <a:endParaRPr sz="488" dirty="0">
              <a:solidFill>
                <a:schemeClr val="accent1"/>
              </a:solidFill>
            </a:endParaRPr>
          </a:p>
          <a:p>
            <a:pPr marL="9525"/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Co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nt</a:t>
            </a:r>
            <a:r>
              <a:rPr sz="2100" spc="-49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x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t.P</a:t>
            </a:r>
            <a:r>
              <a:rPr sz="2100" spc="-5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od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use</a:t>
            </a:r>
            <a:r>
              <a:rPr sz="2100" spc="-4" dirty="0">
                <a:solidFill>
                  <a:schemeClr val="accent1"/>
                </a:solidFill>
                <a:latin typeface="Calibri"/>
                <a:cs typeface="Calibri"/>
              </a:rPr>
              <a:t>.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ddOrU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d</a:t>
            </a:r>
            <a:r>
              <a:rPr sz="2100" spc="-34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(n</a:t>
            </a:r>
            <a:r>
              <a:rPr sz="2100" spc="-23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2100" spc="3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100" spc="-5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od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[]</a:t>
            </a:r>
            <a:r>
              <a:rPr sz="2100" spc="3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{</a:t>
            </a:r>
          </a:p>
          <a:p>
            <a:pPr>
              <a:lnSpc>
                <a:spcPts val="750"/>
              </a:lnSpc>
              <a:spcBef>
                <a:spcPts val="44"/>
              </a:spcBef>
            </a:pPr>
            <a:endParaRPr sz="750" dirty="0">
              <a:solidFill>
                <a:schemeClr val="accent1"/>
              </a:solidFill>
            </a:endParaRPr>
          </a:p>
          <a:p>
            <a:pPr marL="9525" marR="4763" indent="685800">
              <a:lnSpc>
                <a:spcPts val="2265"/>
              </a:lnSpc>
            </a:pP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n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w</a:t>
            </a:r>
            <a:r>
              <a:rPr sz="2100" spc="4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100" spc="-53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odu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()</a:t>
            </a:r>
            <a:r>
              <a:rPr sz="2100" spc="38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{ID=1,</a:t>
            </a:r>
            <a:r>
              <a:rPr sz="2100" spc="19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Den</a:t>
            </a:r>
            <a:r>
              <a:rPr sz="2100" spc="-23" dirty="0">
                <a:solidFill>
                  <a:schemeClr val="accent1"/>
                </a:solidFill>
                <a:latin typeface="Calibri"/>
                <a:cs typeface="Calibri"/>
              </a:rPr>
              <a:t>u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m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100" spc="-38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e=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“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Co</a:t>
            </a:r>
            <a:r>
              <a:rPr sz="2100" spc="-41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tum</a:t>
            </a:r>
            <a:r>
              <a:rPr sz="2100" spc="41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Ce</a:t>
            </a:r>
            <a:r>
              <a:rPr sz="2100" spc="-41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accent1"/>
                </a:solidFill>
                <a:latin typeface="Calibri"/>
                <a:cs typeface="Calibri"/>
              </a:rPr>
              <a:t>emon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214" dirty="0">
                <a:solidFill>
                  <a:schemeClr val="accent1"/>
                </a:solidFill>
                <a:latin typeface="Calibri"/>
                <a:cs typeface="Calibri"/>
              </a:rPr>
              <a:t>”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,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P</a:t>
            </a:r>
            <a:r>
              <a:rPr sz="2100" spc="-41" dirty="0">
                <a:solidFill>
                  <a:schemeClr val="accent1"/>
                </a:solidFill>
                <a:latin typeface="Calibri"/>
                <a:cs typeface="Calibri"/>
              </a:rPr>
              <a:t>r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t=800,</a:t>
            </a:r>
            <a:r>
              <a:rPr sz="2100" spc="-23" dirty="0">
                <a:solidFill>
                  <a:schemeClr val="accent1"/>
                </a:solidFill>
                <a:latin typeface="Calibri"/>
                <a:cs typeface="Calibri"/>
              </a:rPr>
              <a:t>C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30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30" dirty="0">
                <a:solidFill>
                  <a:schemeClr val="accent1"/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ori</a:t>
            </a:r>
            <a:r>
              <a:rPr sz="2100" spc="-19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=“Co</a:t>
            </a:r>
            <a:r>
              <a:rPr sz="2100" spc="-38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tume</a:t>
            </a:r>
            <a:r>
              <a:rPr sz="2100" spc="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barb</a:t>
            </a:r>
            <a:r>
              <a:rPr sz="2100" spc="-34" dirty="0">
                <a:solidFill>
                  <a:schemeClr val="accent1"/>
                </a:solidFill>
                <a:latin typeface="Calibri"/>
                <a:cs typeface="Calibri"/>
              </a:rPr>
              <a:t>a</a:t>
            </a:r>
            <a:r>
              <a:rPr sz="2100" spc="-26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spc="-11" dirty="0">
                <a:solidFill>
                  <a:schemeClr val="accent1"/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accent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t</a:t>
            </a:r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accent1"/>
                </a:solidFill>
                <a:latin typeface="Calibri"/>
                <a:cs typeface="Calibri"/>
              </a:rPr>
              <a:t>”},);</a:t>
            </a:r>
            <a:endParaRPr sz="21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lnSpc>
                <a:spcPts val="450"/>
              </a:lnSpc>
              <a:spcBef>
                <a:spcPts val="12"/>
              </a:spcBef>
            </a:pPr>
            <a:endParaRPr sz="450" dirty="0">
              <a:solidFill>
                <a:schemeClr val="accent1"/>
              </a:solidFill>
            </a:endParaRPr>
          </a:p>
          <a:p>
            <a:pPr marL="9525"/>
            <a:r>
              <a:rPr sz="2100" dirty="0">
                <a:solidFill>
                  <a:schemeClr val="accent1"/>
                </a:solidFill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Aplicație</a:t>
            </a:r>
            <a:r>
              <a:rPr lang="en-US" dirty="0">
                <a:solidFill>
                  <a:schemeClr val="bg1"/>
                </a:solidFill>
              </a:rPr>
              <a:t> MVC </a:t>
            </a:r>
            <a:r>
              <a:rPr lang="en-US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911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Mulțumesc!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04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0639"/>
            <a:ext cx="6347713" cy="685800"/>
          </a:xfrm>
          <a:solidFill>
            <a:schemeClr val="bg1"/>
          </a:solidFill>
        </p:spPr>
        <p:txBody>
          <a:bodyPr/>
          <a:lstStyle/>
          <a:p>
            <a:r>
              <a:rPr lang="en-US" dirty="0" err="1">
                <a:latin typeface="+mj-lt"/>
              </a:rPr>
              <a:t>Interconectarea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Părților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04720" y="4204115"/>
            <a:ext cx="1723293" cy="1563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140" y="4204115"/>
            <a:ext cx="1723293" cy="1563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27" y="2125227"/>
            <a:ext cx="1723293" cy="15630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Segoe"/>
              </a:rPr>
              <a:t>Controller</a:t>
            </a:r>
          </a:p>
        </p:txBody>
      </p:sp>
      <p:cxnSp>
        <p:nvCxnSpPr>
          <p:cNvPr id="7" name="Straight Arrow Connector 6"/>
          <p:cNvCxnSpPr>
            <a:stCxn id="6" idx="3"/>
            <a:endCxn id="4" idx="0"/>
          </p:cNvCxnSpPr>
          <p:nvPr/>
        </p:nvCxnSpPr>
        <p:spPr>
          <a:xfrm>
            <a:off x="5304714" y="2906763"/>
            <a:ext cx="861647" cy="129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  <a:endCxn id="5" idx="0"/>
          </p:cNvCxnSpPr>
          <p:nvPr/>
        </p:nvCxnSpPr>
        <p:spPr>
          <a:xfrm flipH="1">
            <a:off x="2760816" y="2906804"/>
            <a:ext cx="820617" cy="1297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5" idx="3"/>
          </p:cNvCxnSpPr>
          <p:nvPr/>
        </p:nvCxnSpPr>
        <p:spPr>
          <a:xfrm flipH="1" flipV="1">
            <a:off x="3622429" y="4985713"/>
            <a:ext cx="1682264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286082" y="1600201"/>
            <a:ext cx="1638300" cy="1594339"/>
          </a:xfrm>
          <a:prstGeom prst="wedgeEllipse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exemplu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0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84310"/>
          </a:xfrm>
        </p:spPr>
        <p:txBody>
          <a:bodyPr/>
          <a:lstStyle/>
          <a:p>
            <a:r>
              <a:rPr lang="nl-NL" dirty="0">
                <a:latin typeface="+mj-lt"/>
              </a:rPr>
              <a:t>Nivele arhitecturale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5990" y="3295755"/>
            <a:ext cx="6116731" cy="1179948"/>
            <a:chOff x="1507849" y="2965937"/>
            <a:chExt cx="5480971" cy="1066799"/>
          </a:xfrm>
        </p:grpSpPr>
        <p:grpSp>
          <p:nvGrpSpPr>
            <p:cNvPr id="20" name="Group 19"/>
            <p:cNvGrpSpPr/>
            <p:nvPr/>
          </p:nvGrpSpPr>
          <p:grpSpPr>
            <a:xfrm>
              <a:off x="1507849" y="2965937"/>
              <a:ext cx="5404343" cy="1066799"/>
              <a:chOff x="1512272" y="2708032"/>
              <a:chExt cx="5404343" cy="1066799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512272" y="2708032"/>
                <a:ext cx="5404343" cy="1066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93980" y="3083169"/>
                <a:ext cx="1705711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Workflow-</a:t>
                </a:r>
                <a:r>
                  <a:rPr lang="en-US" sz="2400" b="1" dirty="0" err="1">
                    <a:latin typeface="Segoe"/>
                  </a:rPr>
                  <a:t>uri</a:t>
                </a:r>
                <a:endParaRPr lang="en-US" sz="2400" b="1" dirty="0">
                  <a:latin typeface="Segoe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52092" y="3083169"/>
                <a:ext cx="1887416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err="1">
                    <a:latin typeface="Segoe"/>
                  </a:rPr>
                  <a:t>Componente</a:t>
                </a:r>
                <a:endParaRPr lang="en-US" sz="2400" b="1" dirty="0">
                  <a:latin typeface="Segoe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56735" y="3083168"/>
                <a:ext cx="1230926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 err="1">
                    <a:latin typeface="Segoe"/>
                  </a:rPr>
                  <a:t>Entități</a:t>
                </a:r>
                <a:endParaRPr lang="en-US" sz="2400" b="1" dirty="0">
                  <a:latin typeface="Segoe"/>
                </a:endParaRPr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1584477" y="2965937"/>
              <a:ext cx="5404343" cy="3751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logicii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de business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0924" y="4793387"/>
            <a:ext cx="6111795" cy="1231812"/>
            <a:chOff x="614536" y="3653391"/>
            <a:chExt cx="6111795" cy="923859"/>
          </a:xfrm>
        </p:grpSpPr>
        <p:sp>
          <p:nvSpPr>
            <p:cNvPr id="17" name="Rounded Rectangle 16"/>
            <p:cNvSpPr/>
            <p:nvPr/>
          </p:nvSpPr>
          <p:spPr>
            <a:xfrm>
              <a:off x="614536" y="3653391"/>
              <a:ext cx="6031215" cy="9238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86329" y="3964583"/>
              <a:ext cx="2691488" cy="4862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Segoe"/>
                </a:rPr>
                <a:t>Componenta DAL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10724" y="3964583"/>
              <a:ext cx="2791114" cy="4862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latin typeface="Segoe"/>
                </a:rPr>
                <a:t>Gateway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695116" y="3653392"/>
              <a:ext cx="6031215" cy="3111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accesării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datelor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1654" y="1827309"/>
            <a:ext cx="6108932" cy="1202637"/>
            <a:chOff x="1512271" y="1538657"/>
            <a:chExt cx="5473983" cy="1087313"/>
          </a:xfrm>
        </p:grpSpPr>
        <p:grpSp>
          <p:nvGrpSpPr>
            <p:cNvPr id="9" name="Group 8"/>
            <p:cNvGrpSpPr/>
            <p:nvPr/>
          </p:nvGrpSpPr>
          <p:grpSpPr>
            <a:xfrm>
              <a:off x="1512271" y="1538657"/>
              <a:ext cx="5404344" cy="1087313"/>
              <a:chOff x="1512272" y="1538657"/>
              <a:chExt cx="5099545" cy="108731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512272" y="1538657"/>
                <a:ext cx="5099545" cy="1087313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755119" y="1913793"/>
                <a:ext cx="1735017" cy="5861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Controller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591467" y="1925516"/>
                <a:ext cx="996465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View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93981" y="1928446"/>
                <a:ext cx="1705711" cy="5861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dirty="0">
                    <a:latin typeface="Segoe"/>
                  </a:rPr>
                  <a:t>Model</a:t>
                </a:r>
              </a:p>
            </p:txBody>
          </p:sp>
        </p:grp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581911" y="1538657"/>
              <a:ext cx="5404343" cy="37513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Nivelul</a:t>
              </a:r>
              <a:r>
                <a:rPr lang="en-US" sz="2000" b="1" dirty="0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 de </a:t>
              </a:r>
              <a:r>
                <a:rPr lang="en-US" sz="2000" b="1" dirty="0" err="1">
                  <a:solidFill>
                    <a:schemeClr val="accent4">
                      <a:lumMod val="75000"/>
                    </a:schemeClr>
                  </a:solidFill>
                  <a:latin typeface="Segoe"/>
                </a:rPr>
                <a:t>prezentare</a:t>
              </a:r>
              <a:endParaRPr lang="en-US" sz="2000" b="1" dirty="0">
                <a:solidFill>
                  <a:schemeClr val="accent4">
                    <a:lumMod val="75000"/>
                  </a:schemeClr>
                </a:solidFill>
                <a:latin typeface="Segoe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7240466" y="1827312"/>
            <a:ext cx="835311" cy="41978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latin typeface="Segoe"/>
              </a:rPr>
              <a:t>Armonizare</a:t>
            </a:r>
            <a:r>
              <a:rPr lang="en-US" sz="2000" b="1" dirty="0">
                <a:latin typeface="Segoe"/>
              </a:rPr>
              <a:t> a </a:t>
            </a:r>
            <a:r>
              <a:rPr lang="en-US" sz="2000" b="1" dirty="0" err="1">
                <a:latin typeface="Segoe"/>
              </a:rPr>
              <a:t>nivelelor</a:t>
            </a:r>
            <a:r>
              <a:rPr lang="en-US" sz="2000" b="1" dirty="0">
                <a:latin typeface="Segoe"/>
              </a:rPr>
              <a:t> </a:t>
            </a:r>
            <a:r>
              <a:rPr lang="en-US" sz="2000" b="1" dirty="0" err="1">
                <a:latin typeface="Segoe"/>
              </a:rPr>
              <a:t>arhitecturale</a:t>
            </a:r>
            <a:endParaRPr lang="en-US" sz="2000" b="1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05329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609601"/>
            <a:ext cx="6347713" cy="100037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Aplicații</a:t>
            </a:r>
            <a:r>
              <a:rPr lang="en-US" dirty="0">
                <a:latin typeface="+mj-lt"/>
              </a:rPr>
              <a:t> ”Enterprise”</a:t>
            </a:r>
          </a:p>
        </p:txBody>
      </p:sp>
      <p:sp>
        <p:nvSpPr>
          <p:cNvPr id="6" name="Can 5"/>
          <p:cNvSpPr/>
          <p:nvPr/>
        </p:nvSpPr>
        <p:spPr>
          <a:xfrm>
            <a:off x="2932862" y="4794738"/>
            <a:ext cx="3278275" cy="14536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Baze</a:t>
            </a:r>
            <a:r>
              <a:rPr lang="en-US" b="1" dirty="0">
                <a:latin typeface="Segoe"/>
              </a:rPr>
              <a:t> de 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7675" y="3247351"/>
            <a:ext cx="1293724" cy="10003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egoe"/>
              </a:rPr>
              <a:t>Workflow Service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3739" y="3247351"/>
            <a:ext cx="1271114" cy="10003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Servicii</a:t>
            </a:r>
            <a:r>
              <a:rPr lang="en-US" b="1" dirty="0">
                <a:latin typeface="Segoe"/>
              </a:rPr>
              <a:t> de Date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66732" y="3247351"/>
            <a:ext cx="1252691" cy="10003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Servicii</a:t>
            </a:r>
            <a:r>
              <a:rPr lang="en-US" b="1" dirty="0">
                <a:latin typeface="Segoe"/>
              </a:rPr>
              <a:t> de Business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6709" y="1809263"/>
            <a:ext cx="1252690" cy="1000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AplicațiiWPF</a:t>
            </a:r>
            <a:endParaRPr lang="en-US" b="1" dirty="0">
              <a:latin typeface="Sego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3686" y="1778003"/>
            <a:ext cx="1293725" cy="1000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Aplicații</a:t>
            </a:r>
            <a:r>
              <a:rPr lang="en-US" b="1" dirty="0">
                <a:latin typeface="Segoe"/>
              </a:rPr>
              <a:t> </a:t>
            </a:r>
            <a:r>
              <a:rPr lang="en-US" b="1" dirty="0" err="1">
                <a:latin typeface="Segoe"/>
              </a:rPr>
              <a:t>Consola</a:t>
            </a:r>
            <a:endParaRPr lang="en-US" b="1" dirty="0">
              <a:latin typeface="Sego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7675" y="1778003"/>
            <a:ext cx="1293725" cy="1000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Aplicații</a:t>
            </a:r>
            <a:r>
              <a:rPr lang="en-US" b="1" dirty="0">
                <a:latin typeface="Segoe"/>
              </a:rPr>
              <a:t> Web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55558" y="1778003"/>
            <a:ext cx="1287861" cy="10003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Segoe"/>
              </a:rPr>
              <a:t>Servicii</a:t>
            </a:r>
            <a:r>
              <a:rPr lang="en-US" b="1" dirty="0">
                <a:latin typeface="Segoe"/>
              </a:rPr>
              <a:t> </a:t>
            </a:r>
            <a:r>
              <a:rPr lang="en-US" b="1" dirty="0" err="1">
                <a:latin typeface="Segoe"/>
              </a:rPr>
              <a:t>Publice</a:t>
            </a:r>
            <a:endParaRPr lang="en-US" b="1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4064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09" y="421593"/>
            <a:ext cx="6347713" cy="902656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Ecosistemul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”</a:t>
            </a:r>
            <a:r>
              <a:rPr lang="en-US" dirty="0">
                <a:latin typeface="+mj-lt"/>
              </a:rPr>
              <a:t>Enterprise”</a:t>
            </a:r>
          </a:p>
        </p:txBody>
      </p:sp>
      <p:sp>
        <p:nvSpPr>
          <p:cNvPr id="4" name="Can 3"/>
          <p:cNvSpPr/>
          <p:nvPr/>
        </p:nvSpPr>
        <p:spPr>
          <a:xfrm>
            <a:off x="3838570" y="5037087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32001" y="3681061"/>
            <a:ext cx="592015" cy="500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27704" y="3118357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982663" y="1793660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Can 7"/>
          <p:cNvSpPr/>
          <p:nvPr/>
        </p:nvSpPr>
        <p:spPr>
          <a:xfrm>
            <a:off x="5262190" y="5380965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Can 8"/>
          <p:cNvSpPr/>
          <p:nvPr/>
        </p:nvSpPr>
        <p:spPr>
          <a:xfrm>
            <a:off x="2683115" y="4810443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Can 9"/>
          <p:cNvSpPr/>
          <p:nvPr/>
        </p:nvSpPr>
        <p:spPr>
          <a:xfrm>
            <a:off x="6282096" y="5334073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Can 10"/>
          <p:cNvSpPr/>
          <p:nvPr/>
        </p:nvSpPr>
        <p:spPr>
          <a:xfrm>
            <a:off x="2003177" y="4677582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Can 11"/>
          <p:cNvSpPr/>
          <p:nvPr/>
        </p:nvSpPr>
        <p:spPr>
          <a:xfrm>
            <a:off x="6739296" y="4810442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3486145" y="5900690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an 13"/>
          <p:cNvSpPr/>
          <p:nvPr/>
        </p:nvSpPr>
        <p:spPr>
          <a:xfrm>
            <a:off x="4476013" y="6076531"/>
            <a:ext cx="457200" cy="72683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986090" y="3821756"/>
            <a:ext cx="592015" cy="500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127384" y="4384445"/>
            <a:ext cx="592015" cy="500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239976" y="2868264"/>
            <a:ext cx="592015" cy="500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961540" y="4118725"/>
            <a:ext cx="592015" cy="50018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493224" y="3915528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533656" y="3118357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986090" y="2930797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4881195" y="3571664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401649" y="2876091"/>
            <a:ext cx="592015" cy="5001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4" name="Straight Arrow Connector 23"/>
          <p:cNvCxnSpPr>
            <a:stCxn id="18" idx="2"/>
            <a:endCxn id="9" idx="1"/>
          </p:cNvCxnSpPr>
          <p:nvPr/>
        </p:nvCxnSpPr>
        <p:spPr>
          <a:xfrm flipH="1">
            <a:off x="2911715" y="4618970"/>
            <a:ext cx="345830" cy="191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4" idx="1"/>
          </p:cNvCxnSpPr>
          <p:nvPr/>
        </p:nvCxnSpPr>
        <p:spPr>
          <a:xfrm flipH="1">
            <a:off x="4067172" y="4181248"/>
            <a:ext cx="60813" cy="855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8" idx="1"/>
          </p:cNvCxnSpPr>
          <p:nvPr/>
        </p:nvCxnSpPr>
        <p:spPr>
          <a:xfrm>
            <a:off x="5423385" y="4884629"/>
            <a:ext cx="67407" cy="496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0" idx="1"/>
          </p:cNvCxnSpPr>
          <p:nvPr/>
        </p:nvCxnSpPr>
        <p:spPr>
          <a:xfrm>
            <a:off x="6282096" y="4321940"/>
            <a:ext cx="228600" cy="1012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4" idx="1"/>
          </p:cNvCxnSpPr>
          <p:nvPr/>
        </p:nvCxnSpPr>
        <p:spPr>
          <a:xfrm>
            <a:off x="4127983" y="4181306"/>
            <a:ext cx="576630" cy="1895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2"/>
            <a:endCxn id="13" idx="1"/>
          </p:cNvCxnSpPr>
          <p:nvPr/>
        </p:nvCxnSpPr>
        <p:spPr>
          <a:xfrm>
            <a:off x="3535996" y="3368448"/>
            <a:ext cx="178777" cy="25321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2"/>
            <a:endCxn id="11" idx="1"/>
          </p:cNvCxnSpPr>
          <p:nvPr/>
        </p:nvCxnSpPr>
        <p:spPr>
          <a:xfrm flipH="1">
            <a:off x="2231810" y="3618543"/>
            <a:ext cx="597877" cy="105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18" idx="0"/>
          </p:cNvCxnSpPr>
          <p:nvPr/>
        </p:nvCxnSpPr>
        <p:spPr>
          <a:xfrm>
            <a:off x="2023693" y="3618541"/>
            <a:ext cx="1233852" cy="500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11" idx="1"/>
          </p:cNvCxnSpPr>
          <p:nvPr/>
        </p:nvCxnSpPr>
        <p:spPr>
          <a:xfrm>
            <a:off x="1789231" y="4415773"/>
            <a:ext cx="442546" cy="261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2"/>
            <a:endCxn id="16" idx="0"/>
          </p:cNvCxnSpPr>
          <p:nvPr/>
        </p:nvCxnSpPr>
        <p:spPr>
          <a:xfrm>
            <a:off x="5177200" y="4071848"/>
            <a:ext cx="246187" cy="312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15" idx="0"/>
          </p:cNvCxnSpPr>
          <p:nvPr/>
        </p:nvCxnSpPr>
        <p:spPr>
          <a:xfrm>
            <a:off x="6282096" y="3431042"/>
            <a:ext cx="0" cy="390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2"/>
            <a:endCxn id="15" idx="0"/>
          </p:cNvCxnSpPr>
          <p:nvPr/>
        </p:nvCxnSpPr>
        <p:spPr>
          <a:xfrm flipH="1">
            <a:off x="6282114" y="3376279"/>
            <a:ext cx="1415559" cy="445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12" idx="1"/>
          </p:cNvCxnSpPr>
          <p:nvPr/>
        </p:nvCxnSpPr>
        <p:spPr>
          <a:xfrm flipH="1">
            <a:off x="6967898" y="3376277"/>
            <a:ext cx="729759" cy="1434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20269" y="1610032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991098" y="1582644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4552968" y="2461937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6862386" y="1832772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5262194" y="2563527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2" name="Straight Arrow Connector 41"/>
          <p:cNvCxnSpPr>
            <a:stCxn id="7" idx="2"/>
            <a:endCxn id="20" idx="0"/>
          </p:cNvCxnSpPr>
          <p:nvPr/>
        </p:nvCxnSpPr>
        <p:spPr>
          <a:xfrm>
            <a:off x="2253756" y="2301705"/>
            <a:ext cx="575898" cy="81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2"/>
            <a:endCxn id="17" idx="0"/>
          </p:cNvCxnSpPr>
          <p:nvPr/>
        </p:nvCxnSpPr>
        <p:spPr>
          <a:xfrm>
            <a:off x="2253756" y="2301647"/>
            <a:ext cx="1282212" cy="566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2"/>
            <a:endCxn id="17" idx="0"/>
          </p:cNvCxnSpPr>
          <p:nvPr/>
        </p:nvCxnSpPr>
        <p:spPr>
          <a:xfrm flipH="1">
            <a:off x="3535968" y="2118044"/>
            <a:ext cx="555382" cy="75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7" idx="2"/>
            <a:endCxn id="5" idx="0"/>
          </p:cNvCxnSpPr>
          <p:nvPr/>
        </p:nvCxnSpPr>
        <p:spPr>
          <a:xfrm>
            <a:off x="4091371" y="2118043"/>
            <a:ext cx="36633" cy="1563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5" idx="0"/>
          </p:cNvCxnSpPr>
          <p:nvPr/>
        </p:nvCxnSpPr>
        <p:spPr>
          <a:xfrm flipH="1">
            <a:off x="4127983" y="2969877"/>
            <a:ext cx="696060" cy="711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2"/>
            <a:endCxn id="22" idx="0"/>
          </p:cNvCxnSpPr>
          <p:nvPr/>
        </p:nvCxnSpPr>
        <p:spPr>
          <a:xfrm>
            <a:off x="4824061" y="2969876"/>
            <a:ext cx="353153" cy="60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2"/>
            <a:endCxn id="14" idx="1"/>
          </p:cNvCxnSpPr>
          <p:nvPr/>
        </p:nvCxnSpPr>
        <p:spPr>
          <a:xfrm flipH="1">
            <a:off x="4704613" y="2969875"/>
            <a:ext cx="119430" cy="3106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  <a:endCxn id="15" idx="0"/>
          </p:cNvCxnSpPr>
          <p:nvPr/>
        </p:nvCxnSpPr>
        <p:spPr>
          <a:xfrm>
            <a:off x="5533288" y="3071465"/>
            <a:ext cx="748808" cy="750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21" idx="0"/>
          </p:cNvCxnSpPr>
          <p:nvPr/>
        </p:nvCxnSpPr>
        <p:spPr>
          <a:xfrm>
            <a:off x="5262190" y="2090629"/>
            <a:ext cx="1019906" cy="84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3" idx="0"/>
          </p:cNvCxnSpPr>
          <p:nvPr/>
        </p:nvCxnSpPr>
        <p:spPr>
          <a:xfrm>
            <a:off x="7133483" y="2340782"/>
            <a:ext cx="564172" cy="535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6" idx="0"/>
          </p:cNvCxnSpPr>
          <p:nvPr/>
        </p:nvCxnSpPr>
        <p:spPr>
          <a:xfrm flipH="1">
            <a:off x="2023716" y="2301705"/>
            <a:ext cx="230063" cy="81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51760" y="1793660"/>
            <a:ext cx="542195" cy="507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4" name="Straight Arrow Connector 53"/>
          <p:cNvCxnSpPr>
            <a:stCxn id="53" idx="2"/>
            <a:endCxn id="19" idx="0"/>
          </p:cNvCxnSpPr>
          <p:nvPr/>
        </p:nvCxnSpPr>
        <p:spPr>
          <a:xfrm>
            <a:off x="1222857" y="2301647"/>
            <a:ext cx="566374" cy="1613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12" idx="1"/>
          </p:cNvCxnSpPr>
          <p:nvPr/>
        </p:nvCxnSpPr>
        <p:spPr>
          <a:xfrm flipH="1">
            <a:off x="6967901" y="2340722"/>
            <a:ext cx="165587" cy="246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48601" cy="914400"/>
          </a:xfrm>
        </p:spPr>
        <p:txBody>
          <a:bodyPr/>
          <a:lstStyle/>
          <a:p>
            <a:r>
              <a:rPr lang="en-US" dirty="0">
                <a:latin typeface="+mj-lt"/>
              </a:rPr>
              <a:t>SOA(Service-Oriented Architecture)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0"/>
            <a:ext cx="7620001" cy="4441163"/>
          </a:xfrm>
        </p:spPr>
        <p:txBody>
          <a:bodyPr/>
          <a:lstStyle/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Contracte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Standardizate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Cuplare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slabă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Abstractizare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Reutilizare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Autonomie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Fără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păstrarea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stării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Posibilitate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identificare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ușoară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Compozabilitate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60590"/>
            <a:ext cx="8763000" cy="3880773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RPC(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Remote Procedure Call)</a:t>
            </a:r>
          </a:p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REST(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Representational State Transfer)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668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8" y="1676400"/>
            <a:ext cx="7543801" cy="4364963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Stil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arhitectural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Fără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reținerea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stării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(Stateless)</a:t>
            </a:r>
          </a:p>
          <a:p>
            <a:pPr lvl="1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este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întotdeauna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adevărat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Resurse</a:t>
            </a:r>
          </a:p>
        </p:txBody>
      </p:sp>
    </p:spTree>
    <p:extLst>
      <p:ext uri="{BB962C8B-B14F-4D97-AF65-F5344CB8AC3E}">
        <p14:creationId xmlns:p14="http://schemas.microsoft.com/office/powerpoint/2010/main" val="3121382414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E7DEB9986DE41B1F6903CA0DBCFCF" ma:contentTypeVersion="0" ma:contentTypeDescription="Create a new document." ma:contentTypeScope="" ma:versionID="dc2b8a5b645789bbab3fa50111fbf7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7F970C-CBD1-4C65-9E3A-07C2EE9A86FC}"/>
</file>

<file path=customXml/itemProps2.xml><?xml version="1.0" encoding="utf-8"?>
<ds:datastoreItem xmlns:ds="http://schemas.openxmlformats.org/officeDocument/2006/customXml" ds:itemID="{98C512E7-270A-4BE7-9F5B-DF47DC712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D62BE-00B2-4A58-AE37-6F10EA21F7AD}">
  <ds:schemaRefs>
    <ds:schemaRef ds:uri="http://schemas.openxmlformats.org/package/2006/metadata/core-properties"/>
    <ds:schemaRef ds:uri="http://purl.org/dc/elements/1.1/"/>
    <ds:schemaRef ds:uri="http://purl.org/dc/terms/"/>
    <ds:schemaRef ds:uri="68fe88e0-67dc-4c87-9769-b0e34d397d92"/>
    <ds:schemaRef ds:uri="f9a95a11-9b68-46e7-84f2-c772bf0be05e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659</Words>
  <Application>Microsoft Office PowerPoint</Application>
  <PresentationFormat>On-screen Show (4:3)</PresentationFormat>
  <Paragraphs>156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Segoe</vt:lpstr>
      <vt:lpstr>Trebuchet MS</vt:lpstr>
      <vt:lpstr>Wingdings 3</vt:lpstr>
      <vt:lpstr>9_Office Theme</vt:lpstr>
      <vt:lpstr>Facet</vt:lpstr>
      <vt:lpstr>Arhitecturi software  bazate pe OData</vt:lpstr>
      <vt:lpstr>Aplicații Monolit</vt:lpstr>
      <vt:lpstr>Interconectarea Părților</vt:lpstr>
      <vt:lpstr>Nivele arhitecturale</vt:lpstr>
      <vt:lpstr>Aplicații ”Enterprise”</vt:lpstr>
      <vt:lpstr>Ecosistemul ”Enterprise”</vt:lpstr>
      <vt:lpstr>SOA(Service-Oriented Architecture)</vt:lpstr>
      <vt:lpstr>PowerPoint Presentation</vt:lpstr>
      <vt:lpstr>REST</vt:lpstr>
      <vt:lpstr>ROA(Resource-Oriented Architecture)</vt:lpstr>
      <vt:lpstr>OData</vt:lpstr>
      <vt:lpstr>Resurse de date relaționale</vt:lpstr>
      <vt:lpstr>Furnizori ODATA</vt:lpstr>
      <vt:lpstr>Infrastructura ”Enterprise”</vt:lpstr>
      <vt:lpstr>ROI(Resource-Oriented Infrastructure)</vt:lpstr>
      <vt:lpstr>Potențiale Servicii</vt:lpstr>
      <vt:lpstr>SOA vs. ROA</vt:lpstr>
      <vt:lpstr>OData</vt:lpstr>
      <vt:lpstr>PowerPoint Presentation</vt:lpstr>
      <vt:lpstr>http://services.odata.org/OData/OData.svc/Products%281%29?$format=json</vt:lpstr>
      <vt:lpstr>OData-Modelul(C#)</vt:lpstr>
      <vt:lpstr>OData – Controller-ul</vt:lpstr>
      <vt:lpstr>Adăugăm EDM si Ruta</vt:lpstr>
      <vt:lpstr>Generarea Bazei de Date(optional)</vt:lpstr>
      <vt:lpstr>Aplicație MVC Odata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SOA-ODATA-MVC</dc:title>
  <dc:creator>Cristian KEVORCHIAN</dc:creator>
  <cp:lastModifiedBy>Cristian KEVORCHIAN</cp:lastModifiedBy>
  <cp:revision>13</cp:revision>
  <dcterms:created xsi:type="dcterms:W3CDTF">2019-03-10T16:02:39Z</dcterms:created>
  <dcterms:modified xsi:type="dcterms:W3CDTF">2020-03-12T14:16:59Z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0x010100F24E7DEB9986DE41B1F6903CA0DBCFCF</vt:lpwstr>
  </property>
</Properties>
</file>