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46"/>
  </p:notesMasterIdLst>
  <p:handoutMasterIdLst>
    <p:handoutMasterId r:id="rId47"/>
  </p:handoutMasterIdLst>
  <p:sldIdLst>
    <p:sldId id="256" r:id="rId5"/>
    <p:sldId id="330" r:id="rId6"/>
    <p:sldId id="259" r:id="rId7"/>
    <p:sldId id="260" r:id="rId8"/>
    <p:sldId id="261" r:id="rId9"/>
    <p:sldId id="263" r:id="rId10"/>
    <p:sldId id="267" r:id="rId11"/>
    <p:sldId id="264" r:id="rId12"/>
    <p:sldId id="272" r:id="rId13"/>
    <p:sldId id="265" r:id="rId14"/>
    <p:sldId id="266" r:id="rId15"/>
    <p:sldId id="262" r:id="rId16"/>
    <p:sldId id="274" r:id="rId17"/>
    <p:sldId id="275" r:id="rId18"/>
    <p:sldId id="276" r:id="rId19"/>
    <p:sldId id="278" r:id="rId20"/>
    <p:sldId id="279" r:id="rId21"/>
    <p:sldId id="280" r:id="rId22"/>
    <p:sldId id="281" r:id="rId23"/>
    <p:sldId id="287" r:id="rId24"/>
    <p:sldId id="328" r:id="rId25"/>
    <p:sldId id="329" r:id="rId26"/>
    <p:sldId id="288" r:id="rId27"/>
    <p:sldId id="289" r:id="rId28"/>
    <p:sldId id="291" r:id="rId29"/>
    <p:sldId id="292" r:id="rId30"/>
    <p:sldId id="293" r:id="rId31"/>
    <p:sldId id="294" r:id="rId32"/>
    <p:sldId id="297" r:id="rId33"/>
    <p:sldId id="298" r:id="rId34"/>
    <p:sldId id="299" r:id="rId35"/>
    <p:sldId id="325" r:id="rId36"/>
    <p:sldId id="326" r:id="rId37"/>
    <p:sldId id="300" r:id="rId38"/>
    <p:sldId id="302" r:id="rId39"/>
    <p:sldId id="303" r:id="rId40"/>
    <p:sldId id="327" r:id="rId41"/>
    <p:sldId id="304" r:id="rId42"/>
    <p:sldId id="313" r:id="rId43"/>
    <p:sldId id="314" r:id="rId44"/>
    <p:sldId id="316" r:id="rId45"/>
  </p:sldIdLst>
  <p:sldSz cx="9144000" cy="6858000" type="screen4x3"/>
  <p:notesSz cx="6858000" cy="9021763"/>
  <p:defaultTextStyle>
    <a:defPPr>
      <a:defRPr lang="en-US"/>
    </a:defPPr>
    <a:lvl1pPr algn="l" rtl="0" eaLnBrk="0" fontAlgn="base" hangingPunct="0">
      <a:spcBef>
        <a:spcPct val="0"/>
      </a:spcBef>
      <a:spcAft>
        <a:spcPct val="0"/>
      </a:spcAft>
      <a:defRPr i="1" kern="1200">
        <a:solidFill>
          <a:schemeClr val="tx2"/>
        </a:solidFill>
        <a:latin typeface="Times New Roman" panose="02020603050405020304" pitchFamily="18" charset="0"/>
        <a:ea typeface="+mn-ea"/>
        <a:cs typeface="+mn-cs"/>
      </a:defRPr>
    </a:lvl1pPr>
    <a:lvl2pPr marL="457200" algn="l" rtl="0" eaLnBrk="0" fontAlgn="base" hangingPunct="0">
      <a:spcBef>
        <a:spcPct val="0"/>
      </a:spcBef>
      <a:spcAft>
        <a:spcPct val="0"/>
      </a:spcAft>
      <a:defRPr i="1" kern="1200">
        <a:solidFill>
          <a:schemeClr val="tx2"/>
        </a:solidFill>
        <a:latin typeface="Times New Roman" panose="02020603050405020304" pitchFamily="18" charset="0"/>
        <a:ea typeface="+mn-ea"/>
        <a:cs typeface="+mn-cs"/>
      </a:defRPr>
    </a:lvl2pPr>
    <a:lvl3pPr marL="914400" algn="l" rtl="0" eaLnBrk="0" fontAlgn="base" hangingPunct="0">
      <a:spcBef>
        <a:spcPct val="0"/>
      </a:spcBef>
      <a:spcAft>
        <a:spcPct val="0"/>
      </a:spcAft>
      <a:defRPr i="1" kern="1200">
        <a:solidFill>
          <a:schemeClr val="tx2"/>
        </a:solidFill>
        <a:latin typeface="Times New Roman" panose="02020603050405020304" pitchFamily="18" charset="0"/>
        <a:ea typeface="+mn-ea"/>
        <a:cs typeface="+mn-cs"/>
      </a:defRPr>
    </a:lvl3pPr>
    <a:lvl4pPr marL="1371600" algn="l" rtl="0" eaLnBrk="0" fontAlgn="base" hangingPunct="0">
      <a:spcBef>
        <a:spcPct val="0"/>
      </a:spcBef>
      <a:spcAft>
        <a:spcPct val="0"/>
      </a:spcAft>
      <a:defRPr i="1" kern="1200">
        <a:solidFill>
          <a:schemeClr val="tx2"/>
        </a:solidFill>
        <a:latin typeface="Times New Roman" panose="02020603050405020304" pitchFamily="18" charset="0"/>
        <a:ea typeface="+mn-ea"/>
        <a:cs typeface="+mn-cs"/>
      </a:defRPr>
    </a:lvl4pPr>
    <a:lvl5pPr marL="1828800" algn="l" rtl="0" eaLnBrk="0" fontAlgn="base" hangingPunct="0">
      <a:spcBef>
        <a:spcPct val="0"/>
      </a:spcBef>
      <a:spcAft>
        <a:spcPct val="0"/>
      </a:spcAft>
      <a:defRPr i="1" kern="1200">
        <a:solidFill>
          <a:schemeClr val="tx2"/>
        </a:solidFill>
        <a:latin typeface="Times New Roman" panose="02020603050405020304" pitchFamily="18" charset="0"/>
        <a:ea typeface="+mn-ea"/>
        <a:cs typeface="+mn-cs"/>
      </a:defRPr>
    </a:lvl5pPr>
    <a:lvl6pPr marL="2286000" algn="l" defTabSz="914400" rtl="0" eaLnBrk="1" latinLnBrk="0" hangingPunct="1">
      <a:defRPr i="1" kern="1200">
        <a:solidFill>
          <a:schemeClr val="tx2"/>
        </a:solidFill>
        <a:latin typeface="Times New Roman" panose="02020603050405020304" pitchFamily="18" charset="0"/>
        <a:ea typeface="+mn-ea"/>
        <a:cs typeface="+mn-cs"/>
      </a:defRPr>
    </a:lvl6pPr>
    <a:lvl7pPr marL="2743200" algn="l" defTabSz="914400" rtl="0" eaLnBrk="1" latinLnBrk="0" hangingPunct="1">
      <a:defRPr i="1" kern="1200">
        <a:solidFill>
          <a:schemeClr val="tx2"/>
        </a:solidFill>
        <a:latin typeface="Times New Roman" panose="02020603050405020304" pitchFamily="18" charset="0"/>
        <a:ea typeface="+mn-ea"/>
        <a:cs typeface="+mn-cs"/>
      </a:defRPr>
    </a:lvl7pPr>
    <a:lvl8pPr marL="3200400" algn="l" defTabSz="914400" rtl="0" eaLnBrk="1" latinLnBrk="0" hangingPunct="1">
      <a:defRPr i="1" kern="1200">
        <a:solidFill>
          <a:schemeClr val="tx2"/>
        </a:solidFill>
        <a:latin typeface="Times New Roman" panose="02020603050405020304" pitchFamily="18" charset="0"/>
        <a:ea typeface="+mn-ea"/>
        <a:cs typeface="+mn-cs"/>
      </a:defRPr>
    </a:lvl8pPr>
    <a:lvl9pPr marL="3657600" algn="l" defTabSz="914400" rtl="0" eaLnBrk="1" latinLnBrk="0" hangingPunct="1">
      <a:defRPr i="1" kern="1200">
        <a:solidFill>
          <a:schemeClr val="tx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CC33"/>
    <a:srgbClr val="FF3300"/>
    <a:srgbClr val="FF9999"/>
    <a:srgbClr val="FFFF00"/>
    <a:srgbClr val="FF6699"/>
    <a:srgbClr val="6600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E9A2E-09B4-42DE-80CD-927F71B3BF26}" v="41" dt="2020-03-13T09:13:01.064"/>
    <p1510:client id="{C109629E-BB86-4057-A6D3-82DD091537CD}" v="2" dt="2020-03-12T15:38:43.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9" autoAdjust="0"/>
    <p:restoredTop sz="88462" autoAdjust="0"/>
  </p:normalViewPr>
  <p:slideViewPr>
    <p:cSldViewPr>
      <p:cViewPr varScale="1">
        <p:scale>
          <a:sx n="97" d="100"/>
          <a:sy n="97" d="100"/>
        </p:scale>
        <p:origin x="150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36"/>
    </p:cViewPr>
  </p:sorterViewPr>
  <p:notesViewPr>
    <p:cSldViewPr>
      <p:cViewPr>
        <p:scale>
          <a:sx n="90" d="100"/>
          <a:sy n="90" d="100"/>
        </p:scale>
        <p:origin x="-466" y="648"/>
      </p:cViewPr>
      <p:guideLst>
        <p:guide orient="horz" pos="2842"/>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A0A1F-3F0A-4564-A936-931134F790E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7B06CF2-9ECC-4762-B4CA-C6F97C3A9073}">
      <dgm:prSet/>
      <dgm:spPr/>
      <dgm:t>
        <a:bodyPr/>
        <a:lstStyle/>
        <a:p>
          <a:r>
            <a:rPr lang="en-US"/>
            <a:t>Cuplarea și coeziunea(măsura în care o clasa implementază o anumită sarcină specifică) sunt permanente provocări pentru dezvoltatorii de aplicații</a:t>
          </a:r>
        </a:p>
      </dgm:t>
    </dgm:pt>
    <dgm:pt modelId="{3DD58080-2A6F-4870-8B6B-BEB873D83AC9}" type="parTrans" cxnId="{0C15B909-826D-4EC1-ADDD-D9967CDDA17B}">
      <dgm:prSet/>
      <dgm:spPr/>
      <dgm:t>
        <a:bodyPr/>
        <a:lstStyle/>
        <a:p>
          <a:endParaRPr lang="en-US"/>
        </a:p>
      </dgm:t>
    </dgm:pt>
    <dgm:pt modelId="{386288DD-3252-4BEC-A780-AEB9D9D4C9EF}" type="sibTrans" cxnId="{0C15B909-826D-4EC1-ADDD-D9967CDDA17B}">
      <dgm:prSet/>
      <dgm:spPr/>
      <dgm:t>
        <a:bodyPr/>
        <a:lstStyle/>
        <a:p>
          <a:endParaRPr lang="en-US"/>
        </a:p>
      </dgm:t>
    </dgm:pt>
    <dgm:pt modelId="{3C22674C-0823-41C8-ADA4-CA4A48759021}">
      <dgm:prSet/>
      <dgm:spPr/>
      <dgm:t>
        <a:bodyPr/>
        <a:lstStyle/>
        <a:p>
          <a:r>
            <a:rPr lang="en-US"/>
            <a:t>Putem spune că OO este o familie de instrumente și tehnici pentru managementul dependenței</a:t>
          </a:r>
        </a:p>
      </dgm:t>
    </dgm:pt>
    <dgm:pt modelId="{1455F779-501A-4D04-B995-BCFF05FFB2B9}" type="parTrans" cxnId="{FBF277AC-3514-4A5A-AA7A-5D477E9B2E2A}">
      <dgm:prSet/>
      <dgm:spPr/>
      <dgm:t>
        <a:bodyPr/>
        <a:lstStyle/>
        <a:p>
          <a:endParaRPr lang="en-US"/>
        </a:p>
      </dgm:t>
    </dgm:pt>
    <dgm:pt modelId="{88F289B2-8A15-4040-835D-DF9F1158CAEA}" type="sibTrans" cxnId="{FBF277AC-3514-4A5A-AA7A-5D477E9B2E2A}">
      <dgm:prSet/>
      <dgm:spPr/>
      <dgm:t>
        <a:bodyPr/>
        <a:lstStyle/>
        <a:p>
          <a:endParaRPr lang="en-US"/>
        </a:p>
      </dgm:t>
    </dgm:pt>
    <dgm:pt modelId="{BF9997DF-DEC0-4226-85CC-E179CBD7201E}" type="pres">
      <dgm:prSet presAssocID="{0ADA0A1F-3F0A-4564-A936-931134F790E9}" presName="hierChild1" presStyleCnt="0">
        <dgm:presLayoutVars>
          <dgm:chPref val="1"/>
          <dgm:dir/>
          <dgm:animOne val="branch"/>
          <dgm:animLvl val="lvl"/>
          <dgm:resizeHandles/>
        </dgm:presLayoutVars>
      </dgm:prSet>
      <dgm:spPr/>
    </dgm:pt>
    <dgm:pt modelId="{B3DF4C0E-A583-4507-B630-D9E723373B9A}" type="pres">
      <dgm:prSet presAssocID="{27B06CF2-9ECC-4762-B4CA-C6F97C3A9073}" presName="hierRoot1" presStyleCnt="0"/>
      <dgm:spPr/>
    </dgm:pt>
    <dgm:pt modelId="{B638A189-BCB7-4C40-9737-C6676FB5D11C}" type="pres">
      <dgm:prSet presAssocID="{27B06CF2-9ECC-4762-B4CA-C6F97C3A9073}" presName="composite" presStyleCnt="0"/>
      <dgm:spPr/>
    </dgm:pt>
    <dgm:pt modelId="{B47780CD-7100-477B-8D48-86830E84D836}" type="pres">
      <dgm:prSet presAssocID="{27B06CF2-9ECC-4762-B4CA-C6F97C3A9073}" presName="background" presStyleLbl="node0" presStyleIdx="0" presStyleCnt="2"/>
      <dgm:spPr/>
    </dgm:pt>
    <dgm:pt modelId="{E2F05213-CE62-4AF1-BD77-09907B09ABC5}" type="pres">
      <dgm:prSet presAssocID="{27B06CF2-9ECC-4762-B4CA-C6F97C3A9073}" presName="text" presStyleLbl="fgAcc0" presStyleIdx="0" presStyleCnt="2">
        <dgm:presLayoutVars>
          <dgm:chPref val="3"/>
        </dgm:presLayoutVars>
      </dgm:prSet>
      <dgm:spPr/>
    </dgm:pt>
    <dgm:pt modelId="{BC75FA17-9DD9-49E9-A9E0-9F494D4A63DE}" type="pres">
      <dgm:prSet presAssocID="{27B06CF2-9ECC-4762-B4CA-C6F97C3A9073}" presName="hierChild2" presStyleCnt="0"/>
      <dgm:spPr/>
    </dgm:pt>
    <dgm:pt modelId="{6C0A5A2A-5CEA-45C7-B5BD-BE0EFBC1BBD6}" type="pres">
      <dgm:prSet presAssocID="{3C22674C-0823-41C8-ADA4-CA4A48759021}" presName="hierRoot1" presStyleCnt="0"/>
      <dgm:spPr/>
    </dgm:pt>
    <dgm:pt modelId="{93A01547-4651-412F-B433-465FA33131DB}" type="pres">
      <dgm:prSet presAssocID="{3C22674C-0823-41C8-ADA4-CA4A48759021}" presName="composite" presStyleCnt="0"/>
      <dgm:spPr/>
    </dgm:pt>
    <dgm:pt modelId="{2B127134-E945-4E73-9B8A-7225E91827F5}" type="pres">
      <dgm:prSet presAssocID="{3C22674C-0823-41C8-ADA4-CA4A48759021}" presName="background" presStyleLbl="node0" presStyleIdx="1" presStyleCnt="2"/>
      <dgm:spPr/>
    </dgm:pt>
    <dgm:pt modelId="{B246B91D-ECBF-4848-8F51-88D55D8BB3B2}" type="pres">
      <dgm:prSet presAssocID="{3C22674C-0823-41C8-ADA4-CA4A48759021}" presName="text" presStyleLbl="fgAcc0" presStyleIdx="1" presStyleCnt="2">
        <dgm:presLayoutVars>
          <dgm:chPref val="3"/>
        </dgm:presLayoutVars>
      </dgm:prSet>
      <dgm:spPr/>
    </dgm:pt>
    <dgm:pt modelId="{0A74BB99-8795-409E-BC90-FBB70225C2E2}" type="pres">
      <dgm:prSet presAssocID="{3C22674C-0823-41C8-ADA4-CA4A48759021}" presName="hierChild2" presStyleCnt="0"/>
      <dgm:spPr/>
    </dgm:pt>
  </dgm:ptLst>
  <dgm:cxnLst>
    <dgm:cxn modelId="{0C15B909-826D-4EC1-ADDD-D9967CDDA17B}" srcId="{0ADA0A1F-3F0A-4564-A936-931134F790E9}" destId="{27B06CF2-9ECC-4762-B4CA-C6F97C3A9073}" srcOrd="0" destOrd="0" parTransId="{3DD58080-2A6F-4870-8B6B-BEB873D83AC9}" sibTransId="{386288DD-3252-4BEC-A780-AEB9D9D4C9EF}"/>
    <dgm:cxn modelId="{E0DEBEA4-65A8-4B2F-A7D6-22056867C19C}" type="presOf" srcId="{0ADA0A1F-3F0A-4564-A936-931134F790E9}" destId="{BF9997DF-DEC0-4226-85CC-E179CBD7201E}" srcOrd="0" destOrd="0" presId="urn:microsoft.com/office/officeart/2005/8/layout/hierarchy1"/>
    <dgm:cxn modelId="{FBF277AC-3514-4A5A-AA7A-5D477E9B2E2A}" srcId="{0ADA0A1F-3F0A-4564-A936-931134F790E9}" destId="{3C22674C-0823-41C8-ADA4-CA4A48759021}" srcOrd="1" destOrd="0" parTransId="{1455F779-501A-4D04-B995-BCFF05FFB2B9}" sibTransId="{88F289B2-8A15-4040-835D-DF9F1158CAEA}"/>
    <dgm:cxn modelId="{91CDFCBB-1B85-4C25-A8AF-95BF87FC224A}" type="presOf" srcId="{27B06CF2-9ECC-4762-B4CA-C6F97C3A9073}" destId="{E2F05213-CE62-4AF1-BD77-09907B09ABC5}" srcOrd="0" destOrd="0" presId="urn:microsoft.com/office/officeart/2005/8/layout/hierarchy1"/>
    <dgm:cxn modelId="{382C40EC-854B-4704-B77B-9B627AE17180}" type="presOf" srcId="{3C22674C-0823-41C8-ADA4-CA4A48759021}" destId="{B246B91D-ECBF-4848-8F51-88D55D8BB3B2}" srcOrd="0" destOrd="0" presId="urn:microsoft.com/office/officeart/2005/8/layout/hierarchy1"/>
    <dgm:cxn modelId="{E8EF3497-16A6-4BEB-8FDC-C9857C631A7E}" type="presParOf" srcId="{BF9997DF-DEC0-4226-85CC-E179CBD7201E}" destId="{B3DF4C0E-A583-4507-B630-D9E723373B9A}" srcOrd="0" destOrd="0" presId="urn:microsoft.com/office/officeart/2005/8/layout/hierarchy1"/>
    <dgm:cxn modelId="{1F28964A-512A-454B-A5DF-442B014ED5AE}" type="presParOf" srcId="{B3DF4C0E-A583-4507-B630-D9E723373B9A}" destId="{B638A189-BCB7-4C40-9737-C6676FB5D11C}" srcOrd="0" destOrd="0" presId="urn:microsoft.com/office/officeart/2005/8/layout/hierarchy1"/>
    <dgm:cxn modelId="{72714729-9840-4253-9727-A8AB6DC861B8}" type="presParOf" srcId="{B638A189-BCB7-4C40-9737-C6676FB5D11C}" destId="{B47780CD-7100-477B-8D48-86830E84D836}" srcOrd="0" destOrd="0" presId="urn:microsoft.com/office/officeart/2005/8/layout/hierarchy1"/>
    <dgm:cxn modelId="{E6A14318-4C63-43F2-9395-86890469FFAB}" type="presParOf" srcId="{B638A189-BCB7-4C40-9737-C6676FB5D11C}" destId="{E2F05213-CE62-4AF1-BD77-09907B09ABC5}" srcOrd="1" destOrd="0" presId="urn:microsoft.com/office/officeart/2005/8/layout/hierarchy1"/>
    <dgm:cxn modelId="{BBF59F94-8E2E-4F3A-84DA-761685FCB835}" type="presParOf" srcId="{B3DF4C0E-A583-4507-B630-D9E723373B9A}" destId="{BC75FA17-9DD9-49E9-A9E0-9F494D4A63DE}" srcOrd="1" destOrd="0" presId="urn:microsoft.com/office/officeart/2005/8/layout/hierarchy1"/>
    <dgm:cxn modelId="{1871110F-A534-4AF7-A1D4-0882D537256A}" type="presParOf" srcId="{BF9997DF-DEC0-4226-85CC-E179CBD7201E}" destId="{6C0A5A2A-5CEA-45C7-B5BD-BE0EFBC1BBD6}" srcOrd="1" destOrd="0" presId="urn:microsoft.com/office/officeart/2005/8/layout/hierarchy1"/>
    <dgm:cxn modelId="{6AD7BB81-25DE-4C31-BDD4-45D595456F66}" type="presParOf" srcId="{6C0A5A2A-5CEA-45C7-B5BD-BE0EFBC1BBD6}" destId="{93A01547-4651-412F-B433-465FA33131DB}" srcOrd="0" destOrd="0" presId="urn:microsoft.com/office/officeart/2005/8/layout/hierarchy1"/>
    <dgm:cxn modelId="{1ABC956B-03FC-4A08-8CA2-B5CCE8854A7B}" type="presParOf" srcId="{93A01547-4651-412F-B433-465FA33131DB}" destId="{2B127134-E945-4E73-9B8A-7225E91827F5}" srcOrd="0" destOrd="0" presId="urn:microsoft.com/office/officeart/2005/8/layout/hierarchy1"/>
    <dgm:cxn modelId="{0540E564-26D1-4D9A-AFC1-D9CDC8A632CE}" type="presParOf" srcId="{93A01547-4651-412F-B433-465FA33131DB}" destId="{B246B91D-ECBF-4848-8F51-88D55D8BB3B2}" srcOrd="1" destOrd="0" presId="urn:microsoft.com/office/officeart/2005/8/layout/hierarchy1"/>
    <dgm:cxn modelId="{1FA3674C-4E6C-4770-B723-8E314971D18E}" type="presParOf" srcId="{6C0A5A2A-5CEA-45C7-B5BD-BE0EFBC1BBD6}" destId="{0A74BB99-8795-409E-BC90-FBB70225C2E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780CD-7100-477B-8D48-86830E84D836}">
      <dsp:nvSpPr>
        <dsp:cNvPr id="0" name=""/>
        <dsp:cNvSpPr/>
      </dsp:nvSpPr>
      <dsp:spPr>
        <a:xfrm>
          <a:off x="950" y="370032"/>
          <a:ext cx="3335112" cy="2117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F05213-CE62-4AF1-BD77-09907B09ABC5}">
      <dsp:nvSpPr>
        <dsp:cNvPr id="0" name=""/>
        <dsp:cNvSpPr/>
      </dsp:nvSpPr>
      <dsp:spPr>
        <a:xfrm>
          <a:off x="371518" y="722072"/>
          <a:ext cx="3335112" cy="21177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Cuplarea și coeziunea(măsura în care o clasa implementază o anumită sarcină specifică) sunt permanente provocări pentru dezvoltatorii de aplicații</a:t>
          </a:r>
        </a:p>
      </dsp:txBody>
      <dsp:txXfrm>
        <a:off x="433546" y="784100"/>
        <a:ext cx="3211056" cy="1993740"/>
      </dsp:txXfrm>
    </dsp:sp>
    <dsp:sp modelId="{2B127134-E945-4E73-9B8A-7225E91827F5}">
      <dsp:nvSpPr>
        <dsp:cNvPr id="0" name=""/>
        <dsp:cNvSpPr/>
      </dsp:nvSpPr>
      <dsp:spPr>
        <a:xfrm>
          <a:off x="4077199" y="370032"/>
          <a:ext cx="3335112" cy="2117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46B91D-ECBF-4848-8F51-88D55D8BB3B2}">
      <dsp:nvSpPr>
        <dsp:cNvPr id="0" name=""/>
        <dsp:cNvSpPr/>
      </dsp:nvSpPr>
      <dsp:spPr>
        <a:xfrm>
          <a:off x="4447767" y="722072"/>
          <a:ext cx="3335112" cy="21177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Putem spune că OO este o familie de instrumente și tehnici pentru managementul dependenței</a:t>
          </a:r>
        </a:p>
      </dsp:txBody>
      <dsp:txXfrm>
        <a:off x="4509795" y="784100"/>
        <a:ext cx="3211056" cy="19937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2CECAEFF-55E0-4F01-8642-831E8E369C39}"/>
              </a:ext>
            </a:extLst>
          </p:cNvPr>
          <p:cNvSpPr>
            <a:spLocks noGrp="1" noChangeArrowheads="1"/>
          </p:cNvSpPr>
          <p:nvPr>
            <p:ph type="hdr" sz="quarter"/>
          </p:nvPr>
        </p:nvSpPr>
        <p:spPr bwMode="auto">
          <a:xfrm>
            <a:off x="0" y="0"/>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endParaRPr lang="en-US" altLang="en-US"/>
          </a:p>
        </p:txBody>
      </p:sp>
      <p:sp>
        <p:nvSpPr>
          <p:cNvPr id="129027" name="Rectangle 3">
            <a:extLst>
              <a:ext uri="{FF2B5EF4-FFF2-40B4-BE49-F238E27FC236}">
                <a16:creationId xmlns:a16="http://schemas.microsoft.com/office/drawing/2014/main" id="{6F1CA546-4EB6-46C0-8D33-598592F48AD5}"/>
              </a:ext>
            </a:extLst>
          </p:cNvPr>
          <p:cNvSpPr>
            <a:spLocks noGrp="1" noChangeArrowheads="1"/>
          </p:cNvSpPr>
          <p:nvPr>
            <p:ph type="dt" sz="quarter" idx="1"/>
          </p:nvPr>
        </p:nvSpPr>
        <p:spPr bwMode="auto">
          <a:xfrm>
            <a:off x="3886200" y="0"/>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endParaRPr lang="en-US" altLang="en-US"/>
          </a:p>
        </p:txBody>
      </p:sp>
      <p:sp>
        <p:nvSpPr>
          <p:cNvPr id="129028" name="Rectangle 4">
            <a:extLst>
              <a:ext uri="{FF2B5EF4-FFF2-40B4-BE49-F238E27FC236}">
                <a16:creationId xmlns:a16="http://schemas.microsoft.com/office/drawing/2014/main" id="{55BF9D55-2234-4158-B674-E30FDE1676BD}"/>
              </a:ext>
            </a:extLst>
          </p:cNvPr>
          <p:cNvSpPr>
            <a:spLocks noGrp="1" noChangeArrowheads="1"/>
          </p:cNvSpPr>
          <p:nvPr>
            <p:ph type="ftr" sz="quarter" idx="2"/>
          </p:nvPr>
        </p:nvSpPr>
        <p:spPr bwMode="auto">
          <a:xfrm>
            <a:off x="0" y="8570913"/>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50000"/>
              </a:spcBef>
              <a:defRPr sz="1200"/>
            </a:lvl1pPr>
          </a:lstStyle>
          <a:p>
            <a:pPr>
              <a:defRPr/>
            </a:pPr>
            <a:endParaRPr lang="en-US" altLang="en-US"/>
          </a:p>
        </p:txBody>
      </p:sp>
      <p:sp>
        <p:nvSpPr>
          <p:cNvPr id="129029" name="Rectangle 5">
            <a:extLst>
              <a:ext uri="{FF2B5EF4-FFF2-40B4-BE49-F238E27FC236}">
                <a16:creationId xmlns:a16="http://schemas.microsoft.com/office/drawing/2014/main" id="{132D6CF3-B656-4213-8E61-D2C09B7F6EBF}"/>
              </a:ext>
            </a:extLst>
          </p:cNvPr>
          <p:cNvSpPr>
            <a:spLocks noGrp="1" noChangeArrowheads="1"/>
          </p:cNvSpPr>
          <p:nvPr>
            <p:ph type="sldNum" sz="quarter" idx="3"/>
          </p:nvPr>
        </p:nvSpPr>
        <p:spPr bwMode="auto">
          <a:xfrm>
            <a:off x="3886200" y="8570913"/>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50000"/>
              </a:spcBef>
              <a:defRPr sz="1200"/>
            </a:lvl1pPr>
          </a:lstStyle>
          <a:p>
            <a:pPr>
              <a:defRPr/>
            </a:pPr>
            <a:fld id="{E759811C-327C-41FE-9319-AC8E067434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0" name="Rectangle 8">
            <a:extLst>
              <a:ext uri="{FF2B5EF4-FFF2-40B4-BE49-F238E27FC236}">
                <a16:creationId xmlns:a16="http://schemas.microsoft.com/office/drawing/2014/main" id="{2F76F849-04B7-45AD-9511-CA3902C1F59A}"/>
              </a:ext>
            </a:extLst>
          </p:cNvPr>
          <p:cNvSpPr>
            <a:spLocks noGrp="1" noChangeArrowheads="1"/>
          </p:cNvSpPr>
          <p:nvPr>
            <p:ph type="hdr" sz="quarter"/>
          </p:nvPr>
        </p:nvSpPr>
        <p:spPr bwMode="auto">
          <a:xfrm>
            <a:off x="0" y="0"/>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20000"/>
              </a:spcBef>
              <a:buFontTx/>
              <a:buChar char="•"/>
              <a:defRPr sz="1200" i="0">
                <a:solidFill>
                  <a:schemeClr val="tx1"/>
                </a:solidFill>
              </a:defRPr>
            </a:lvl1pPr>
          </a:lstStyle>
          <a:p>
            <a:pPr>
              <a:defRPr/>
            </a:pPr>
            <a:endParaRPr lang="en-US" altLang="en-US"/>
          </a:p>
        </p:txBody>
      </p:sp>
      <p:sp>
        <p:nvSpPr>
          <p:cNvPr id="18441" name="Rectangle 9">
            <a:extLst>
              <a:ext uri="{FF2B5EF4-FFF2-40B4-BE49-F238E27FC236}">
                <a16:creationId xmlns:a16="http://schemas.microsoft.com/office/drawing/2014/main" id="{37D96859-19BA-42B7-A0A1-F3E7483F3F67}"/>
              </a:ext>
            </a:extLst>
          </p:cNvPr>
          <p:cNvSpPr>
            <a:spLocks noGrp="1" noChangeArrowheads="1"/>
          </p:cNvSpPr>
          <p:nvPr>
            <p:ph type="dt" idx="1"/>
          </p:nvPr>
        </p:nvSpPr>
        <p:spPr bwMode="auto">
          <a:xfrm>
            <a:off x="3886200" y="0"/>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i="0">
                <a:solidFill>
                  <a:schemeClr val="tx1"/>
                </a:solidFill>
              </a:defRPr>
            </a:lvl1pPr>
          </a:lstStyle>
          <a:p>
            <a:pPr>
              <a:defRPr/>
            </a:pPr>
            <a:endParaRPr lang="en-US" altLang="en-US"/>
          </a:p>
        </p:txBody>
      </p:sp>
      <p:sp>
        <p:nvSpPr>
          <p:cNvPr id="13316" name="Rectangle 10">
            <a:extLst>
              <a:ext uri="{FF2B5EF4-FFF2-40B4-BE49-F238E27FC236}">
                <a16:creationId xmlns:a16="http://schemas.microsoft.com/office/drawing/2014/main" id="{166B4D0B-B713-41F5-A6D3-A0C03A8BA230}"/>
              </a:ext>
            </a:extLst>
          </p:cNvPr>
          <p:cNvSpPr>
            <a:spLocks noGrp="1" noRot="1" noChangeAspect="1" noChangeArrowheads="1" noTextEdit="1"/>
          </p:cNvSpPr>
          <p:nvPr>
            <p:ph type="sldImg" idx="2"/>
          </p:nvPr>
        </p:nvSpPr>
        <p:spPr bwMode="auto">
          <a:xfrm>
            <a:off x="496888" y="450850"/>
            <a:ext cx="6016625" cy="45116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43" name="Rectangle 11">
            <a:extLst>
              <a:ext uri="{FF2B5EF4-FFF2-40B4-BE49-F238E27FC236}">
                <a16:creationId xmlns:a16="http://schemas.microsoft.com/office/drawing/2014/main" id="{2357DE81-7D74-4009-AFBA-DCD2DAC35B9C}"/>
              </a:ext>
            </a:extLst>
          </p:cNvPr>
          <p:cNvSpPr>
            <a:spLocks noGrp="1" noChangeArrowheads="1"/>
          </p:cNvSpPr>
          <p:nvPr>
            <p:ph type="body" sz="quarter" idx="3"/>
          </p:nvPr>
        </p:nvSpPr>
        <p:spPr bwMode="auto">
          <a:xfrm>
            <a:off x="914400" y="4962525"/>
            <a:ext cx="5029200"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8444" name="Rectangle 12">
            <a:extLst>
              <a:ext uri="{FF2B5EF4-FFF2-40B4-BE49-F238E27FC236}">
                <a16:creationId xmlns:a16="http://schemas.microsoft.com/office/drawing/2014/main" id="{68BD4C85-02B7-4685-9429-4364B8A8B7A3}"/>
              </a:ext>
            </a:extLst>
          </p:cNvPr>
          <p:cNvSpPr>
            <a:spLocks noGrp="1" noChangeArrowheads="1"/>
          </p:cNvSpPr>
          <p:nvPr>
            <p:ph type="ftr" sz="quarter" idx="4"/>
          </p:nvPr>
        </p:nvSpPr>
        <p:spPr bwMode="auto">
          <a:xfrm>
            <a:off x="0" y="8570913"/>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20000"/>
              </a:spcBef>
              <a:buFontTx/>
              <a:buChar char="•"/>
              <a:defRPr sz="1200" i="0">
                <a:solidFill>
                  <a:schemeClr val="tx1"/>
                </a:solidFill>
              </a:defRPr>
            </a:lvl1pPr>
          </a:lstStyle>
          <a:p>
            <a:pPr>
              <a:defRPr/>
            </a:pPr>
            <a:endParaRPr lang="en-US" altLang="en-US"/>
          </a:p>
        </p:txBody>
      </p:sp>
      <p:sp>
        <p:nvSpPr>
          <p:cNvPr id="18445" name="Rectangle 13">
            <a:extLst>
              <a:ext uri="{FF2B5EF4-FFF2-40B4-BE49-F238E27FC236}">
                <a16:creationId xmlns:a16="http://schemas.microsoft.com/office/drawing/2014/main" id="{6BBD66CC-F7ED-4B81-864C-3F324C960DEF}"/>
              </a:ext>
            </a:extLst>
          </p:cNvPr>
          <p:cNvSpPr>
            <a:spLocks noGrp="1" noChangeArrowheads="1"/>
          </p:cNvSpPr>
          <p:nvPr>
            <p:ph type="sldNum" sz="quarter" idx="5"/>
          </p:nvPr>
        </p:nvSpPr>
        <p:spPr bwMode="auto">
          <a:xfrm>
            <a:off x="3886200" y="8570913"/>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i="0">
                <a:solidFill>
                  <a:schemeClr val="tx1"/>
                </a:solidFill>
              </a:defRPr>
            </a:lvl1pPr>
          </a:lstStyle>
          <a:p>
            <a:pPr>
              <a:defRPr/>
            </a:pPr>
            <a:r>
              <a:rPr lang="en-US" altLang="en-US"/>
              <a:t> Design Principles - </a:t>
            </a:r>
            <a:fld id="{BDB44F8C-2C88-40E2-8EE1-7B8F2DB3320B}"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a:extLst>
              <a:ext uri="{FF2B5EF4-FFF2-40B4-BE49-F238E27FC236}">
                <a16:creationId xmlns:a16="http://schemas.microsoft.com/office/drawing/2014/main" id="{07785F37-17B1-4AA1-8848-FE14F86769BE}"/>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10ADA422-23D8-453B-84A4-65A01CC4F6D0}" type="slidenum">
              <a:rPr lang="en-US" altLang="en-US" i="0" smtClean="0">
                <a:solidFill>
                  <a:schemeClr val="tx1"/>
                </a:solidFill>
              </a:rPr>
              <a:pPr/>
              <a:t>1</a:t>
            </a:fld>
            <a:endParaRPr lang="en-US" altLang="en-US" i="0">
              <a:solidFill>
                <a:schemeClr val="tx1"/>
              </a:solidFill>
            </a:endParaRPr>
          </a:p>
        </p:txBody>
      </p:sp>
      <p:sp>
        <p:nvSpPr>
          <p:cNvPr id="16387" name="Rectangle 4">
            <a:extLst>
              <a:ext uri="{FF2B5EF4-FFF2-40B4-BE49-F238E27FC236}">
                <a16:creationId xmlns:a16="http://schemas.microsoft.com/office/drawing/2014/main" id="{A2AB556F-B0C3-4C82-9A1C-0DD4D422ABD2}"/>
              </a:ext>
            </a:extLst>
          </p:cNvPr>
          <p:cNvSpPr>
            <a:spLocks noGrp="1" noRot="1" noChangeAspect="1" noChangeArrowheads="1" noTextEdit="1"/>
          </p:cNvSpPr>
          <p:nvPr>
            <p:ph type="sldImg"/>
          </p:nvPr>
        </p:nvSpPr>
        <p:spPr>
          <a:ln/>
        </p:spPr>
      </p:sp>
      <p:sp>
        <p:nvSpPr>
          <p:cNvPr id="16388" name="Rectangle 5">
            <a:extLst>
              <a:ext uri="{FF2B5EF4-FFF2-40B4-BE49-F238E27FC236}">
                <a16:creationId xmlns:a16="http://schemas.microsoft.com/office/drawing/2014/main" id="{8994A149-9BB0-485F-B69C-DA073E127E2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3">
            <a:extLst>
              <a:ext uri="{FF2B5EF4-FFF2-40B4-BE49-F238E27FC236}">
                <a16:creationId xmlns:a16="http://schemas.microsoft.com/office/drawing/2014/main" id="{835B5172-FACB-4F9B-A89C-2E5C0C2C6FE5}"/>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4FB92CC3-92B5-4AF0-B523-85494D2E6146}" type="slidenum">
              <a:rPr lang="en-US" altLang="en-US" i="0" smtClean="0">
                <a:solidFill>
                  <a:schemeClr val="tx1"/>
                </a:solidFill>
              </a:rPr>
              <a:pPr/>
              <a:t>11</a:t>
            </a:fld>
            <a:endParaRPr lang="en-US" altLang="en-US" i="0">
              <a:solidFill>
                <a:schemeClr val="tx1"/>
              </a:solidFill>
            </a:endParaRPr>
          </a:p>
        </p:txBody>
      </p:sp>
      <p:sp>
        <p:nvSpPr>
          <p:cNvPr id="34819" name="Rectangle 4">
            <a:extLst>
              <a:ext uri="{FF2B5EF4-FFF2-40B4-BE49-F238E27FC236}">
                <a16:creationId xmlns:a16="http://schemas.microsoft.com/office/drawing/2014/main" id="{69775F29-59A9-46A8-BA12-2E6B63F2F3D8}"/>
              </a:ext>
            </a:extLst>
          </p:cNvPr>
          <p:cNvSpPr>
            <a:spLocks noGrp="1" noRot="1" noChangeAspect="1" noChangeArrowheads="1" noTextEdit="1"/>
          </p:cNvSpPr>
          <p:nvPr>
            <p:ph type="sldImg"/>
          </p:nvPr>
        </p:nvSpPr>
        <p:spPr>
          <a:ln/>
        </p:spPr>
      </p:sp>
      <p:sp>
        <p:nvSpPr>
          <p:cNvPr id="34820" name="Rectangle 5">
            <a:extLst>
              <a:ext uri="{FF2B5EF4-FFF2-40B4-BE49-F238E27FC236}">
                <a16:creationId xmlns:a16="http://schemas.microsoft.com/office/drawing/2014/main" id="{02BD52F6-64DA-4030-87FF-B3299E754624}"/>
              </a:ext>
            </a:extLst>
          </p:cNvPr>
          <p:cNvSpPr>
            <a:spLocks noGrp="1" noChangeArrowheads="1"/>
          </p:cNvSpPr>
          <p:nvPr>
            <p:ph type="body" idx="1"/>
          </p:nvPr>
        </p:nvSpPr>
        <p:spPr>
          <a:noFill/>
        </p:spPr>
        <p:txBody>
          <a:bodyPr/>
          <a:lstStyle/>
          <a:p>
            <a:endParaRPr lang="en-US" altLang="en-US"/>
          </a:p>
          <a:p>
            <a:r>
              <a:rPr lang="en-US" altLang="en-US"/>
              <a:t>You can recognize the symptom this way: the rate of change in requirements is more-or-less constant, but the amount of labor required to produce the changes continually increases. </a:t>
            </a:r>
          </a:p>
          <a:p>
            <a:r>
              <a:rPr lang="en-US" altLang="en-US"/>
              <a:t>Eventually, the company will not be able to afford to maintain the software at all. They will have to refuse to satisfy customer demand temporarily in order to rewrite the system, they will reduce their responsiveness for a more extended period to rewrite in bits and pieces,  or they will become unable to satisfy customer demand anyway and will fail as a software development organization.</a:t>
            </a:r>
          </a:p>
          <a:p>
            <a:r>
              <a:rPr lang="en-US" altLang="en-US"/>
              <a:t>Ideally, the same number of programmers should be able to satisfy a constant rate of change indefinitely. Poor dependency management will ensure that the ideal will not be reached, or even reasonably approximated.</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a:extLst>
              <a:ext uri="{FF2B5EF4-FFF2-40B4-BE49-F238E27FC236}">
                <a16:creationId xmlns:a16="http://schemas.microsoft.com/office/drawing/2014/main" id="{672A118C-A4D3-4D1F-B000-B341874D7C0D}"/>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A0DA04BA-CEB2-4563-9B64-D32FBAD8F0AC}" type="slidenum">
              <a:rPr lang="en-US" altLang="en-US" i="0" smtClean="0">
                <a:solidFill>
                  <a:schemeClr val="tx1"/>
                </a:solidFill>
              </a:rPr>
              <a:pPr/>
              <a:t>12</a:t>
            </a:fld>
            <a:endParaRPr lang="en-US" altLang="en-US" i="0">
              <a:solidFill>
                <a:schemeClr val="tx1"/>
              </a:solidFill>
            </a:endParaRPr>
          </a:p>
        </p:txBody>
      </p:sp>
      <p:sp>
        <p:nvSpPr>
          <p:cNvPr id="36867" name="Rectangle 4">
            <a:extLst>
              <a:ext uri="{FF2B5EF4-FFF2-40B4-BE49-F238E27FC236}">
                <a16:creationId xmlns:a16="http://schemas.microsoft.com/office/drawing/2014/main" id="{2C71ADF5-78BC-431E-8E17-77D0D5CFD2AA}"/>
              </a:ext>
            </a:extLst>
          </p:cNvPr>
          <p:cNvSpPr>
            <a:spLocks noGrp="1" noRot="1" noChangeAspect="1" noChangeArrowheads="1" noTextEdit="1"/>
          </p:cNvSpPr>
          <p:nvPr>
            <p:ph type="sldImg"/>
          </p:nvPr>
        </p:nvSpPr>
        <p:spPr>
          <a:ln/>
        </p:spPr>
      </p:sp>
      <p:sp>
        <p:nvSpPr>
          <p:cNvPr id="36868" name="Rectangle 5">
            <a:extLst>
              <a:ext uri="{FF2B5EF4-FFF2-40B4-BE49-F238E27FC236}">
                <a16:creationId xmlns:a16="http://schemas.microsoft.com/office/drawing/2014/main" id="{97CDAA25-9108-4A4D-B0AC-BC5FFCA5ADF5}"/>
              </a:ext>
            </a:extLst>
          </p:cNvPr>
          <p:cNvSpPr>
            <a:spLocks noGrp="1" noChangeArrowheads="1"/>
          </p:cNvSpPr>
          <p:nvPr>
            <p:ph type="body" idx="1"/>
          </p:nvPr>
        </p:nvSpPr>
        <p:spPr>
          <a:xfrm>
            <a:off x="914400" y="4962525"/>
            <a:ext cx="5181600" cy="3382963"/>
          </a:xfrm>
          <a:noFill/>
        </p:spPr>
        <p:txBody>
          <a:bodyPr/>
          <a:lstStyle/>
          <a:p>
            <a:r>
              <a:rPr lang="en-US" altLang="en-US" sz="1000" b="1"/>
              <a:t>Not Rigid</a:t>
            </a:r>
          </a:p>
          <a:p>
            <a:pPr>
              <a:buFontTx/>
              <a:buChar char="•"/>
            </a:pPr>
            <a:r>
              <a:rPr lang="en-US" altLang="en-US" sz="1000"/>
              <a:t>Modules can be changed independently</a:t>
            </a:r>
          </a:p>
          <a:p>
            <a:pPr>
              <a:buFontTx/>
              <a:buChar char="•"/>
            </a:pPr>
            <a:r>
              <a:rPr lang="en-US" altLang="en-US" sz="1000"/>
              <a:t>Changes are focused into a small set of modules</a:t>
            </a:r>
          </a:p>
          <a:p>
            <a:pPr>
              <a:buFontTx/>
              <a:buChar char="•"/>
            </a:pPr>
            <a:r>
              <a:rPr lang="en-US" altLang="en-US" sz="1000"/>
              <a:t>The cost of a change can be estimated.</a:t>
            </a:r>
          </a:p>
          <a:p>
            <a:pPr>
              <a:buFontTx/>
              <a:buChar char="•"/>
            </a:pPr>
            <a:r>
              <a:rPr lang="en-US" altLang="en-US" sz="1000"/>
              <a:t>Changes can be planned with more reliability</a:t>
            </a:r>
          </a:p>
          <a:p>
            <a:r>
              <a:rPr lang="en-US" altLang="en-US" sz="1000" b="1"/>
              <a:t>Not Fragile</a:t>
            </a:r>
            <a:endParaRPr lang="en-US" altLang="en-US" sz="1000"/>
          </a:p>
          <a:p>
            <a:pPr>
              <a:buFontTx/>
              <a:buChar char="•"/>
            </a:pPr>
            <a:r>
              <a:rPr lang="en-US" altLang="en-US" sz="1000"/>
              <a:t>Limited propagation means fewer changes: less risk of introducing defects</a:t>
            </a:r>
          </a:p>
          <a:p>
            <a:pPr>
              <a:buFontTx/>
              <a:buChar char="•"/>
            </a:pPr>
            <a:r>
              <a:rPr lang="en-US" altLang="en-US" sz="1000"/>
              <a:t>New defects are likely to be in the same conceptual area</a:t>
            </a:r>
          </a:p>
          <a:p>
            <a:pPr>
              <a:buFontTx/>
              <a:buChar char="•"/>
            </a:pPr>
            <a:r>
              <a:rPr lang="en-US" altLang="en-US" sz="1000"/>
              <a:t>Risks are more predictable, Credibility remains high</a:t>
            </a:r>
          </a:p>
          <a:p>
            <a:r>
              <a:rPr lang="en-US" altLang="en-US" sz="1000" b="1"/>
              <a:t>Reusable</a:t>
            </a:r>
            <a:endParaRPr lang="en-US" altLang="en-US" sz="1000"/>
          </a:p>
          <a:p>
            <a:pPr>
              <a:buFontTx/>
              <a:buChar char="•"/>
            </a:pPr>
            <a:r>
              <a:rPr lang="en-US" altLang="en-US" sz="1000"/>
              <a:t>Modules can be separated: modules with desirable qualities do not depend on those with undesirable qualities.</a:t>
            </a:r>
          </a:p>
          <a:p>
            <a:r>
              <a:rPr lang="en-US" altLang="en-US" sz="1000" b="1"/>
              <a:t>Low viscosity</a:t>
            </a:r>
            <a:endParaRPr lang="en-US" altLang="en-US" sz="1000"/>
          </a:p>
          <a:p>
            <a:pPr>
              <a:buFontTx/>
              <a:buChar char="•"/>
            </a:pPr>
            <a:r>
              <a:rPr lang="en-US" altLang="en-US" sz="1000"/>
              <a:t>The “right” changes are easy to make, Evil trade-offs are less attractive</a:t>
            </a:r>
          </a:p>
          <a:p>
            <a:pPr>
              <a:buFontTx/>
              <a:buChar char="•"/>
            </a:pPr>
            <a:r>
              <a:rPr lang="en-US" altLang="en-US" sz="1000"/>
              <a:t>Code rot is slowed, if not stopped</a:t>
            </a:r>
          </a:p>
          <a:p>
            <a:pPr>
              <a:buFontTx/>
              <a:buChar char="•"/>
            </a:pPr>
            <a:r>
              <a:rPr lang="en-US" altLang="en-US" sz="1000"/>
              <a:t>The system is more amenable to changes after the initial releases</a:t>
            </a:r>
          </a:p>
          <a:p>
            <a:r>
              <a:rPr lang="en-US" altLang="en-US" sz="1000" b="1"/>
              <a:t>Clarity</a:t>
            </a:r>
            <a:r>
              <a:rPr lang="en-US" altLang="en-US" sz="1000"/>
              <a:t> is not in the list. Clarity is a good thing, but clarity isn’t everything. A design which is complex may be better than one which is over simplified, for the same reason we build houses instead of lean-tos to live 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
            <a:extLst>
              <a:ext uri="{FF2B5EF4-FFF2-40B4-BE49-F238E27FC236}">
                <a16:creationId xmlns:a16="http://schemas.microsoft.com/office/drawing/2014/main" id="{715020A3-7CC5-4B22-93DA-168C221E1C57}"/>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E84A5D7A-5A00-4F11-B147-15D8B52926D3}" type="slidenum">
              <a:rPr lang="en-US" altLang="en-US" i="0" smtClean="0">
                <a:solidFill>
                  <a:schemeClr val="tx1"/>
                </a:solidFill>
              </a:rPr>
              <a:pPr/>
              <a:t>13</a:t>
            </a:fld>
            <a:endParaRPr lang="en-US" altLang="en-US" i="0">
              <a:solidFill>
                <a:schemeClr val="tx1"/>
              </a:solidFill>
            </a:endParaRPr>
          </a:p>
        </p:txBody>
      </p:sp>
      <p:sp>
        <p:nvSpPr>
          <p:cNvPr id="40963" name="Rectangle 4">
            <a:extLst>
              <a:ext uri="{FF2B5EF4-FFF2-40B4-BE49-F238E27FC236}">
                <a16:creationId xmlns:a16="http://schemas.microsoft.com/office/drawing/2014/main" id="{FA5AEAFC-B8D1-4863-A118-335977AAE3F3}"/>
              </a:ext>
            </a:extLst>
          </p:cNvPr>
          <p:cNvSpPr>
            <a:spLocks noGrp="1" noRot="1" noChangeAspect="1" noChangeArrowheads="1" noTextEdit="1"/>
          </p:cNvSpPr>
          <p:nvPr>
            <p:ph type="sldImg"/>
          </p:nvPr>
        </p:nvSpPr>
        <p:spPr>
          <a:ln/>
        </p:spPr>
      </p:sp>
      <p:sp>
        <p:nvSpPr>
          <p:cNvPr id="40964" name="Rectangle 5">
            <a:extLst>
              <a:ext uri="{FF2B5EF4-FFF2-40B4-BE49-F238E27FC236}">
                <a16:creationId xmlns:a16="http://schemas.microsoft.com/office/drawing/2014/main" id="{D2E0E85B-9F86-4FF1-BB2B-307EE3E38C3D}"/>
              </a:ext>
            </a:extLst>
          </p:cNvPr>
          <p:cNvSpPr>
            <a:spLocks noGrp="1" noChangeArrowheads="1"/>
          </p:cNvSpPr>
          <p:nvPr>
            <p:ph type="body" idx="1"/>
          </p:nvPr>
        </p:nvSpPr>
        <p:spPr>
          <a:noFill/>
        </p:spPr>
        <p:txBody>
          <a:bodyPr/>
          <a:lstStyle/>
          <a:p>
            <a:r>
              <a:rPr lang="en-US" altLang="en-US"/>
              <a:t>This is an intuitive design, it is concise, and you can tell that the bottom two modules (ReadKeyboard and WritePrinter) are probably reusable.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3">
            <a:extLst>
              <a:ext uri="{FF2B5EF4-FFF2-40B4-BE49-F238E27FC236}">
                <a16:creationId xmlns:a16="http://schemas.microsoft.com/office/drawing/2014/main" id="{4C9B0907-929E-41D1-B034-BE67F09AA339}"/>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F0BDB9C6-5B71-4FA7-A233-E4DAA0E46FAD}" type="slidenum">
              <a:rPr lang="en-US" altLang="en-US" i="0" smtClean="0">
                <a:solidFill>
                  <a:schemeClr val="tx1"/>
                </a:solidFill>
              </a:rPr>
              <a:pPr/>
              <a:t>14</a:t>
            </a:fld>
            <a:endParaRPr lang="en-US" altLang="en-US" i="0">
              <a:solidFill>
                <a:schemeClr val="tx1"/>
              </a:solidFill>
            </a:endParaRPr>
          </a:p>
        </p:txBody>
      </p:sp>
      <p:sp>
        <p:nvSpPr>
          <p:cNvPr id="43011" name="Rectangle 4">
            <a:extLst>
              <a:ext uri="{FF2B5EF4-FFF2-40B4-BE49-F238E27FC236}">
                <a16:creationId xmlns:a16="http://schemas.microsoft.com/office/drawing/2014/main" id="{D1D7CEF0-7FB9-48BB-8B25-0B09F851EBCF}"/>
              </a:ext>
            </a:extLst>
          </p:cNvPr>
          <p:cNvSpPr>
            <a:spLocks noGrp="1" noRot="1" noChangeAspect="1" noChangeArrowheads="1" noTextEdit="1"/>
          </p:cNvSpPr>
          <p:nvPr>
            <p:ph type="sldImg"/>
          </p:nvPr>
        </p:nvSpPr>
        <p:spPr>
          <a:ln/>
        </p:spPr>
      </p:sp>
      <p:sp>
        <p:nvSpPr>
          <p:cNvPr id="43012" name="Rectangle 5">
            <a:extLst>
              <a:ext uri="{FF2B5EF4-FFF2-40B4-BE49-F238E27FC236}">
                <a16:creationId xmlns:a16="http://schemas.microsoft.com/office/drawing/2014/main" id="{98F16735-3934-47DB-B330-BD7125AC3016}"/>
              </a:ext>
            </a:extLst>
          </p:cNvPr>
          <p:cNvSpPr>
            <a:spLocks noGrp="1" noChangeArrowheads="1"/>
          </p:cNvSpPr>
          <p:nvPr>
            <p:ph type="body" idx="1"/>
          </p:nvPr>
        </p:nvSpPr>
        <p:spPr>
          <a:noFill/>
        </p:spPr>
        <p:txBody>
          <a:bodyPr/>
          <a:lstStyle/>
          <a:p>
            <a:r>
              <a:rPr lang="en-US" altLang="en-US"/>
              <a:t>This is a somewhat contrived-looking example, but we find that concrete implementations and user decisions are changeable. Maybe not on the second release, but eventually many technology choices will change.</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3">
            <a:extLst>
              <a:ext uri="{FF2B5EF4-FFF2-40B4-BE49-F238E27FC236}">
                <a16:creationId xmlns:a16="http://schemas.microsoft.com/office/drawing/2014/main" id="{4C150CE8-1E89-415C-A1CF-A13690D48615}"/>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F883ED2F-42A8-440A-8736-1225D37B9A65}" type="slidenum">
              <a:rPr lang="en-US" altLang="en-US" i="0" smtClean="0">
                <a:solidFill>
                  <a:schemeClr val="tx1"/>
                </a:solidFill>
              </a:rPr>
              <a:pPr/>
              <a:t>15</a:t>
            </a:fld>
            <a:endParaRPr lang="en-US" altLang="en-US" i="0">
              <a:solidFill>
                <a:schemeClr val="tx1"/>
              </a:solidFill>
            </a:endParaRPr>
          </a:p>
        </p:txBody>
      </p:sp>
      <p:sp>
        <p:nvSpPr>
          <p:cNvPr id="45059" name="Rectangle 4">
            <a:extLst>
              <a:ext uri="{FF2B5EF4-FFF2-40B4-BE49-F238E27FC236}">
                <a16:creationId xmlns:a16="http://schemas.microsoft.com/office/drawing/2014/main" id="{53467DBC-7849-40A8-BCA0-6D13962E6F2A}"/>
              </a:ext>
            </a:extLst>
          </p:cNvPr>
          <p:cNvSpPr>
            <a:spLocks noGrp="1" noRot="1" noChangeAspect="1" noChangeArrowheads="1" noTextEdit="1"/>
          </p:cNvSpPr>
          <p:nvPr>
            <p:ph type="sldImg"/>
          </p:nvPr>
        </p:nvSpPr>
        <p:spPr>
          <a:ln/>
        </p:spPr>
      </p:sp>
      <p:sp>
        <p:nvSpPr>
          <p:cNvPr id="45060" name="Rectangle 5">
            <a:extLst>
              <a:ext uri="{FF2B5EF4-FFF2-40B4-BE49-F238E27FC236}">
                <a16:creationId xmlns:a16="http://schemas.microsoft.com/office/drawing/2014/main" id="{AD53F3BC-1DB1-4712-BC98-C1CD93577340}"/>
              </a:ext>
            </a:extLst>
          </p:cNvPr>
          <p:cNvSpPr>
            <a:spLocks noGrp="1" noChangeArrowheads="1"/>
          </p:cNvSpPr>
          <p:nvPr>
            <p:ph type="body" idx="1"/>
          </p:nvPr>
        </p:nvSpPr>
        <p:spPr>
          <a:noFill/>
        </p:spPr>
        <p:txBody>
          <a:bodyPr/>
          <a:lstStyle/>
          <a:p>
            <a:r>
              <a:rPr lang="en-US" altLang="en-US"/>
              <a:t>We depend on the new users of the module, the paper tape folks, to set and unset the flag. They can’t just call the routine. There is more dependency on documentation and memorization.</a:t>
            </a:r>
          </a:p>
          <a:p>
            <a:r>
              <a:rPr lang="en-US" altLang="en-US"/>
              <a:t>There is an unwanted side-effect here. Everyone using the copy routine must now link in the paper tape reader routine whether they use it or not. But at least they don’t have to change any of their code. </a:t>
            </a:r>
          </a:p>
          <a:p>
            <a:r>
              <a:rPr lang="en-US" altLang="en-US"/>
              <a:t>The old users call the routine the old way, the new users have a little extra protocol to remember.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a:extLst>
              <a:ext uri="{FF2B5EF4-FFF2-40B4-BE49-F238E27FC236}">
                <a16:creationId xmlns:a16="http://schemas.microsoft.com/office/drawing/2014/main" id="{808F1EE0-0E59-489F-9002-837BAE04BF12}"/>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B141A7F7-479F-489C-9F5E-6E9B56BDF8B0}" type="slidenum">
              <a:rPr lang="en-US" altLang="en-US" i="0" smtClean="0">
                <a:solidFill>
                  <a:schemeClr val="tx1"/>
                </a:solidFill>
              </a:rPr>
              <a:pPr/>
              <a:t>16</a:t>
            </a:fld>
            <a:endParaRPr lang="en-US" altLang="en-US" i="0">
              <a:solidFill>
                <a:schemeClr val="tx1"/>
              </a:solidFill>
            </a:endParaRPr>
          </a:p>
        </p:txBody>
      </p:sp>
      <p:sp>
        <p:nvSpPr>
          <p:cNvPr id="47107" name="Rectangle 4">
            <a:extLst>
              <a:ext uri="{FF2B5EF4-FFF2-40B4-BE49-F238E27FC236}">
                <a16:creationId xmlns:a16="http://schemas.microsoft.com/office/drawing/2014/main" id="{BAF72A72-B9DA-4D9F-92C5-504A2BDE78AA}"/>
              </a:ext>
            </a:extLst>
          </p:cNvPr>
          <p:cNvSpPr>
            <a:spLocks noGrp="1" noRot="1" noChangeAspect="1" noChangeArrowheads="1" noTextEdit="1"/>
          </p:cNvSpPr>
          <p:nvPr>
            <p:ph type="sldImg"/>
          </p:nvPr>
        </p:nvSpPr>
        <p:spPr>
          <a:ln/>
        </p:spPr>
      </p:sp>
      <p:sp>
        <p:nvSpPr>
          <p:cNvPr id="47108" name="Rectangle 5">
            <a:extLst>
              <a:ext uri="{FF2B5EF4-FFF2-40B4-BE49-F238E27FC236}">
                <a16:creationId xmlns:a16="http://schemas.microsoft.com/office/drawing/2014/main" id="{FDF02E73-DAA3-4038-B68F-9F9A8B732A8B}"/>
              </a:ext>
            </a:extLst>
          </p:cNvPr>
          <p:cNvSpPr>
            <a:spLocks noGrp="1" noChangeArrowheads="1"/>
          </p:cNvSpPr>
          <p:nvPr>
            <p:ph type="body" idx="1"/>
          </p:nvPr>
        </p:nvSpPr>
        <p:spPr>
          <a:noFill/>
        </p:spPr>
        <p:txBody>
          <a:bodyPr/>
          <a:lstStyle/>
          <a:p>
            <a:r>
              <a:rPr lang="en-US" altLang="en-US"/>
              <a:t>Remember that tidy little program we started with? Where did it go?</a:t>
            </a:r>
          </a:p>
          <a:p>
            <a:r>
              <a:rPr lang="en-US" altLang="en-US"/>
              <a:t>The trend is clear. Every time the requirements change in this way, we have to edit the code. Every time, link requires more unneeded modules. Every time, the logic is less clear. Every time, there is a chance of accidental error. </a:t>
            </a:r>
          </a:p>
          <a:p>
            <a:r>
              <a:rPr lang="en-US" altLang="en-US"/>
              <a:t>Every time, there is more for the callers of the routine defend against. What if one of the flags was left set? Should all callers clear all the flags? There is increasingly more to know in order to use the routine correctly.</a:t>
            </a:r>
          </a:p>
          <a:p>
            <a:r>
              <a:rPr lang="en-US" altLang="en-US"/>
              <a:t>Sometimes, simple things refuse to stay simple.</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
            <a:extLst>
              <a:ext uri="{FF2B5EF4-FFF2-40B4-BE49-F238E27FC236}">
                <a16:creationId xmlns:a16="http://schemas.microsoft.com/office/drawing/2014/main" id="{08B57446-04A3-4524-AD28-C5EC6DBEB007}"/>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D3133318-74F6-4FE3-9888-BE2810335E5A}" type="slidenum">
              <a:rPr lang="en-US" altLang="en-US" i="0" smtClean="0">
                <a:solidFill>
                  <a:schemeClr val="tx1"/>
                </a:solidFill>
              </a:rPr>
              <a:pPr/>
              <a:t>17</a:t>
            </a:fld>
            <a:endParaRPr lang="en-US" altLang="en-US" i="0">
              <a:solidFill>
                <a:schemeClr val="tx1"/>
              </a:solidFill>
            </a:endParaRPr>
          </a:p>
        </p:txBody>
      </p:sp>
      <p:sp>
        <p:nvSpPr>
          <p:cNvPr id="49155" name="Rectangle 4">
            <a:extLst>
              <a:ext uri="{FF2B5EF4-FFF2-40B4-BE49-F238E27FC236}">
                <a16:creationId xmlns:a16="http://schemas.microsoft.com/office/drawing/2014/main" id="{EC610D71-4950-40E7-8373-B0F3864A2F8E}"/>
              </a:ext>
            </a:extLst>
          </p:cNvPr>
          <p:cNvSpPr>
            <a:spLocks noGrp="1" noRot="1" noChangeAspect="1" noChangeArrowheads="1" noTextEdit="1"/>
          </p:cNvSpPr>
          <p:nvPr>
            <p:ph type="sldImg"/>
          </p:nvPr>
        </p:nvSpPr>
        <p:spPr>
          <a:ln/>
        </p:spPr>
      </p:sp>
      <p:sp>
        <p:nvSpPr>
          <p:cNvPr id="49156" name="Rectangle 5">
            <a:extLst>
              <a:ext uri="{FF2B5EF4-FFF2-40B4-BE49-F238E27FC236}">
                <a16:creationId xmlns:a16="http://schemas.microsoft.com/office/drawing/2014/main" id="{8FF5F7A7-55D8-475D-8134-ADFC0BF9218D}"/>
              </a:ext>
            </a:extLst>
          </p:cNvPr>
          <p:cNvSpPr>
            <a:spLocks noGrp="1" noChangeArrowheads="1"/>
          </p:cNvSpPr>
          <p:nvPr>
            <p:ph type="body" idx="1"/>
          </p:nvPr>
        </p:nvSpPr>
        <p:spPr>
          <a:noFill/>
        </p:spPr>
        <p:txBody>
          <a:bodyPr/>
          <a:lstStyle/>
          <a:p>
            <a:r>
              <a:rPr lang="en-US" altLang="en-US"/>
              <a:t>Good means:</a:t>
            </a:r>
          </a:p>
          <a:p>
            <a:pPr>
              <a:buFontTx/>
              <a:buChar char="•"/>
            </a:pPr>
            <a:r>
              <a:rPr lang="en-US" altLang="en-US"/>
              <a:t>Flexible - easy to extend</a:t>
            </a:r>
          </a:p>
          <a:p>
            <a:pPr>
              <a:buFontTx/>
              <a:buChar char="•"/>
            </a:pPr>
            <a:r>
              <a:rPr lang="en-US" altLang="en-US"/>
              <a:t>Not fragile - won’t break when we add new IO devices</a:t>
            </a:r>
          </a:p>
          <a:p>
            <a:pPr>
              <a:buFontTx/>
              <a:buChar char="•"/>
            </a:pPr>
            <a:r>
              <a:rPr lang="en-US" altLang="en-US"/>
              <a:t>Reusable - this code can be reused without change by adding IO devices that work with fgetc and fputc</a:t>
            </a:r>
          </a:p>
          <a:p>
            <a:pPr>
              <a:buFontTx/>
              <a:buChar char="•"/>
            </a:pPr>
            <a:r>
              <a:rPr lang="en-US" altLang="en-US"/>
              <a:t>Low viscosity - costs of development don’t increase sharply with the number of releases.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3">
            <a:extLst>
              <a:ext uri="{FF2B5EF4-FFF2-40B4-BE49-F238E27FC236}">
                <a16:creationId xmlns:a16="http://schemas.microsoft.com/office/drawing/2014/main" id="{F378687A-F30A-4AB0-9DCF-CA42D8BFA54A}"/>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6600640E-B123-424A-8CAB-3D0FDB28AFFA}" type="slidenum">
              <a:rPr lang="en-US" altLang="en-US" i="0" smtClean="0">
                <a:solidFill>
                  <a:schemeClr val="tx1"/>
                </a:solidFill>
              </a:rPr>
              <a:pPr/>
              <a:t>18</a:t>
            </a:fld>
            <a:endParaRPr lang="en-US" altLang="en-US" i="0">
              <a:solidFill>
                <a:schemeClr val="tx1"/>
              </a:solidFill>
            </a:endParaRPr>
          </a:p>
        </p:txBody>
      </p:sp>
      <p:sp>
        <p:nvSpPr>
          <p:cNvPr id="51203" name="Rectangle 4">
            <a:extLst>
              <a:ext uri="{FF2B5EF4-FFF2-40B4-BE49-F238E27FC236}">
                <a16:creationId xmlns:a16="http://schemas.microsoft.com/office/drawing/2014/main" id="{3563A5F6-1F07-4C64-B46D-1320559EE59B}"/>
              </a:ext>
            </a:extLst>
          </p:cNvPr>
          <p:cNvSpPr>
            <a:spLocks noGrp="1" noRot="1" noChangeAspect="1" noChangeArrowheads="1" noTextEdit="1"/>
          </p:cNvSpPr>
          <p:nvPr>
            <p:ph type="sldImg"/>
          </p:nvPr>
        </p:nvSpPr>
        <p:spPr>
          <a:ln/>
        </p:spPr>
      </p:sp>
      <p:sp>
        <p:nvSpPr>
          <p:cNvPr id="51204" name="Rectangle 5">
            <a:extLst>
              <a:ext uri="{FF2B5EF4-FFF2-40B4-BE49-F238E27FC236}">
                <a16:creationId xmlns:a16="http://schemas.microsoft.com/office/drawing/2014/main" id="{417C3423-AD0E-49D0-8772-70B90EAC28D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3">
            <a:extLst>
              <a:ext uri="{FF2B5EF4-FFF2-40B4-BE49-F238E27FC236}">
                <a16:creationId xmlns:a16="http://schemas.microsoft.com/office/drawing/2014/main" id="{337FA49E-B023-431C-BC09-42DA9D68F889}"/>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4F800A39-4A87-4874-9B8C-F4F71CB8BA2E}" type="slidenum">
              <a:rPr lang="en-US" altLang="en-US" i="0" smtClean="0">
                <a:solidFill>
                  <a:schemeClr val="tx1"/>
                </a:solidFill>
              </a:rPr>
              <a:pPr/>
              <a:t>19</a:t>
            </a:fld>
            <a:endParaRPr lang="en-US" altLang="en-US" i="0">
              <a:solidFill>
                <a:schemeClr val="tx1"/>
              </a:solidFill>
            </a:endParaRPr>
          </a:p>
        </p:txBody>
      </p:sp>
      <p:sp>
        <p:nvSpPr>
          <p:cNvPr id="53251" name="Rectangle 4">
            <a:extLst>
              <a:ext uri="{FF2B5EF4-FFF2-40B4-BE49-F238E27FC236}">
                <a16:creationId xmlns:a16="http://schemas.microsoft.com/office/drawing/2014/main" id="{0C39CC50-FC82-4444-892B-30EDF20E585A}"/>
              </a:ext>
            </a:extLst>
          </p:cNvPr>
          <p:cNvSpPr>
            <a:spLocks noGrp="1" noRot="1" noChangeAspect="1" noChangeArrowheads="1" noTextEdit="1"/>
          </p:cNvSpPr>
          <p:nvPr>
            <p:ph type="sldImg"/>
          </p:nvPr>
        </p:nvSpPr>
        <p:spPr>
          <a:ln/>
        </p:spPr>
      </p:sp>
      <p:sp>
        <p:nvSpPr>
          <p:cNvPr id="53252" name="Rectangle 5">
            <a:extLst>
              <a:ext uri="{FF2B5EF4-FFF2-40B4-BE49-F238E27FC236}">
                <a16:creationId xmlns:a16="http://schemas.microsoft.com/office/drawing/2014/main" id="{8E766FFC-DED1-4C6E-916C-B37E3AF61D3A}"/>
              </a:ext>
            </a:extLst>
          </p:cNvPr>
          <p:cNvSpPr>
            <a:spLocks noGrp="1" noChangeArrowheads="1"/>
          </p:cNvSpPr>
          <p:nvPr>
            <p:ph type="body" idx="1"/>
          </p:nvPr>
        </p:nvSpPr>
        <p:spPr>
          <a:noFill/>
        </p:spPr>
        <p:txBody>
          <a:bodyPr/>
          <a:lstStyle/>
          <a:p>
            <a:r>
              <a:rPr lang="en-US" altLang="en-US"/>
              <a:t>This is far less simple than the original version. This is so that we have greater resilience in the face of foreseeable changes. We can use this small and simple program in many different contexts.</a:t>
            </a:r>
          </a:p>
          <a:p>
            <a:r>
              <a:rPr lang="en-US" altLang="en-US"/>
              <a:t>Initially, we’d only implement the keyboard reader and printer writer. We’d have a program that completely and *only* fulfilled its requirements. Everything built was needed.</a:t>
            </a:r>
          </a:p>
          <a:p>
            <a:r>
              <a:rPr lang="en-US" altLang="en-US"/>
              <a:t>Later we’d build paper tape readers and writers, when they were needed. If they are never needed, the cost of this version is still not very high. It’s a wager that we are likely to win.</a:t>
            </a:r>
          </a:p>
          <a:p>
            <a:r>
              <a:rPr lang="en-US" altLang="en-US"/>
              <a:t>Notice that it is very easy to write common copy() routines that use common streams. But notice also that you never link in any implementations you don’t need.</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3">
            <a:extLst>
              <a:ext uri="{FF2B5EF4-FFF2-40B4-BE49-F238E27FC236}">
                <a16:creationId xmlns:a16="http://schemas.microsoft.com/office/drawing/2014/main" id="{95E3EFD3-3CD2-44F8-8D39-B1E1CF612B61}"/>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F2829F11-469C-45A6-9D7E-D61B75235571}" type="slidenum">
              <a:rPr lang="en-US" altLang="en-US" i="0" smtClean="0">
                <a:solidFill>
                  <a:schemeClr val="tx1"/>
                </a:solidFill>
              </a:rPr>
              <a:pPr/>
              <a:t>20</a:t>
            </a:fld>
            <a:endParaRPr lang="en-US" altLang="en-US" i="0">
              <a:solidFill>
                <a:schemeClr val="tx1"/>
              </a:solidFill>
            </a:endParaRPr>
          </a:p>
        </p:txBody>
      </p:sp>
      <p:sp>
        <p:nvSpPr>
          <p:cNvPr id="55299" name="Rectangle 4">
            <a:extLst>
              <a:ext uri="{FF2B5EF4-FFF2-40B4-BE49-F238E27FC236}">
                <a16:creationId xmlns:a16="http://schemas.microsoft.com/office/drawing/2014/main" id="{42F30D7C-35B4-4F35-B17F-7A6B59A5A6B5}"/>
              </a:ext>
            </a:extLst>
          </p:cNvPr>
          <p:cNvSpPr>
            <a:spLocks noGrp="1" noRot="1" noChangeAspect="1" noChangeArrowheads="1" noTextEdit="1"/>
          </p:cNvSpPr>
          <p:nvPr>
            <p:ph type="sldImg"/>
          </p:nvPr>
        </p:nvSpPr>
        <p:spPr>
          <a:ln/>
        </p:spPr>
      </p:sp>
      <p:sp>
        <p:nvSpPr>
          <p:cNvPr id="55300" name="Rectangle 5">
            <a:extLst>
              <a:ext uri="{FF2B5EF4-FFF2-40B4-BE49-F238E27FC236}">
                <a16:creationId xmlns:a16="http://schemas.microsoft.com/office/drawing/2014/main" id="{126B3D4E-0EF6-4891-981D-277D925F70E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a:extLst>
              <a:ext uri="{FF2B5EF4-FFF2-40B4-BE49-F238E27FC236}">
                <a16:creationId xmlns:a16="http://schemas.microsoft.com/office/drawing/2014/main" id="{E0128852-B317-402A-91C4-A5FB1531D933}"/>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4D2EF7AD-3231-4326-A6AF-469B7556D0BD}" type="slidenum">
              <a:rPr lang="en-US" altLang="en-US" i="0" smtClean="0">
                <a:solidFill>
                  <a:schemeClr val="tx1"/>
                </a:solidFill>
              </a:rPr>
              <a:pPr/>
              <a:t>3</a:t>
            </a:fld>
            <a:endParaRPr lang="en-US" altLang="en-US" i="0">
              <a:solidFill>
                <a:schemeClr val="tx1"/>
              </a:solidFill>
            </a:endParaRPr>
          </a:p>
        </p:txBody>
      </p:sp>
      <p:sp>
        <p:nvSpPr>
          <p:cNvPr id="18435" name="Rectangle 4">
            <a:extLst>
              <a:ext uri="{FF2B5EF4-FFF2-40B4-BE49-F238E27FC236}">
                <a16:creationId xmlns:a16="http://schemas.microsoft.com/office/drawing/2014/main" id="{D42C2EB3-5D42-4C85-B03C-9B84A7AF954A}"/>
              </a:ext>
            </a:extLst>
          </p:cNvPr>
          <p:cNvSpPr>
            <a:spLocks noGrp="1" noRot="1" noChangeAspect="1" noChangeArrowheads="1" noTextEdit="1"/>
          </p:cNvSpPr>
          <p:nvPr>
            <p:ph type="sldImg"/>
          </p:nvPr>
        </p:nvSpPr>
        <p:spPr>
          <a:ln/>
        </p:spPr>
      </p:sp>
      <p:sp>
        <p:nvSpPr>
          <p:cNvPr id="18436" name="Rectangle 5">
            <a:extLst>
              <a:ext uri="{FF2B5EF4-FFF2-40B4-BE49-F238E27FC236}">
                <a16:creationId xmlns:a16="http://schemas.microsoft.com/office/drawing/2014/main" id="{71BA8F0E-C525-42B4-B842-565E957C621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3">
            <a:extLst>
              <a:ext uri="{FF2B5EF4-FFF2-40B4-BE49-F238E27FC236}">
                <a16:creationId xmlns:a16="http://schemas.microsoft.com/office/drawing/2014/main" id="{87A64F86-B441-4577-8586-063D13C38198}"/>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9B0459E0-D10C-4F8A-BD7D-E42C4E2459F4}" type="slidenum">
              <a:rPr lang="en-US" altLang="en-US" i="0" smtClean="0">
                <a:solidFill>
                  <a:schemeClr val="tx1"/>
                </a:solidFill>
              </a:rPr>
              <a:pPr/>
              <a:t>21</a:t>
            </a:fld>
            <a:endParaRPr lang="en-US" altLang="en-US" i="0">
              <a:solidFill>
                <a:schemeClr val="tx1"/>
              </a:solidFill>
            </a:endParaRPr>
          </a:p>
        </p:txBody>
      </p:sp>
      <p:sp>
        <p:nvSpPr>
          <p:cNvPr id="57347" name="Rectangle 2">
            <a:extLst>
              <a:ext uri="{FF2B5EF4-FFF2-40B4-BE49-F238E27FC236}">
                <a16:creationId xmlns:a16="http://schemas.microsoft.com/office/drawing/2014/main" id="{2714251D-F881-46F8-8ED9-1632C970462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4D3A710-D852-48FB-8AF3-CF46DA1D121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3">
            <a:extLst>
              <a:ext uri="{FF2B5EF4-FFF2-40B4-BE49-F238E27FC236}">
                <a16:creationId xmlns:a16="http://schemas.microsoft.com/office/drawing/2014/main" id="{0CDE0238-5A10-475E-AF9C-198F1AB903E8}"/>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E511742E-61A5-46C1-B3FC-DDD4A9595833}" type="slidenum">
              <a:rPr lang="en-US" altLang="en-US" i="0" smtClean="0">
                <a:solidFill>
                  <a:schemeClr val="tx1"/>
                </a:solidFill>
              </a:rPr>
              <a:pPr/>
              <a:t>22</a:t>
            </a:fld>
            <a:endParaRPr lang="en-US" altLang="en-US" i="0">
              <a:solidFill>
                <a:schemeClr val="tx1"/>
              </a:solidFill>
            </a:endParaRPr>
          </a:p>
        </p:txBody>
      </p:sp>
      <p:sp>
        <p:nvSpPr>
          <p:cNvPr id="59395" name="Rectangle 2">
            <a:extLst>
              <a:ext uri="{FF2B5EF4-FFF2-40B4-BE49-F238E27FC236}">
                <a16:creationId xmlns:a16="http://schemas.microsoft.com/office/drawing/2014/main" id="{23A40373-E7FF-4A51-A798-FF75F99555E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C15918B9-D06C-4E4F-96D2-998824D7C7C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3">
            <a:extLst>
              <a:ext uri="{FF2B5EF4-FFF2-40B4-BE49-F238E27FC236}">
                <a16:creationId xmlns:a16="http://schemas.microsoft.com/office/drawing/2014/main" id="{6E18734A-7F84-43E9-BFB7-FF952E0F68CA}"/>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996BEC1C-8FAF-470E-82F6-25E74F6475C2}" type="slidenum">
              <a:rPr lang="en-US" altLang="en-US" i="0" smtClean="0">
                <a:solidFill>
                  <a:schemeClr val="tx1"/>
                </a:solidFill>
              </a:rPr>
              <a:pPr/>
              <a:t>23</a:t>
            </a:fld>
            <a:endParaRPr lang="en-US" altLang="en-US" i="0">
              <a:solidFill>
                <a:schemeClr val="tx1"/>
              </a:solidFill>
            </a:endParaRPr>
          </a:p>
        </p:txBody>
      </p:sp>
      <p:sp>
        <p:nvSpPr>
          <p:cNvPr id="61443" name="Rectangle 4">
            <a:extLst>
              <a:ext uri="{FF2B5EF4-FFF2-40B4-BE49-F238E27FC236}">
                <a16:creationId xmlns:a16="http://schemas.microsoft.com/office/drawing/2014/main" id="{84588F56-FA48-4668-8934-6F3B17B87257}"/>
              </a:ext>
            </a:extLst>
          </p:cNvPr>
          <p:cNvSpPr>
            <a:spLocks noGrp="1" noRot="1" noChangeAspect="1" noChangeArrowheads="1" noTextEdit="1"/>
          </p:cNvSpPr>
          <p:nvPr>
            <p:ph type="sldImg"/>
          </p:nvPr>
        </p:nvSpPr>
        <p:spPr>
          <a:ln/>
        </p:spPr>
      </p:sp>
      <p:sp>
        <p:nvSpPr>
          <p:cNvPr id="61444" name="Rectangle 5">
            <a:extLst>
              <a:ext uri="{FF2B5EF4-FFF2-40B4-BE49-F238E27FC236}">
                <a16:creationId xmlns:a16="http://schemas.microsoft.com/office/drawing/2014/main" id="{E3C04382-F276-4B51-B60D-98A5DE952A3E}"/>
              </a:ext>
            </a:extLst>
          </p:cNvPr>
          <p:cNvSpPr>
            <a:spLocks noGrp="1" noChangeArrowheads="1"/>
          </p:cNvSpPr>
          <p:nvPr>
            <p:ph type="body" idx="1"/>
          </p:nvPr>
        </p:nvSpPr>
        <p:spPr>
          <a:noFill/>
        </p:spPr>
        <p:txBody>
          <a:bodyPr/>
          <a:lstStyle/>
          <a:p>
            <a:r>
              <a:rPr lang="en-US" altLang="en-US"/>
              <a:t>This is the “mother of all design principles”. It states that software should be, well, soft. It should be easy to introduce certain kinds of changes -- those that we could anticipate.</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3">
            <a:extLst>
              <a:ext uri="{FF2B5EF4-FFF2-40B4-BE49-F238E27FC236}">
                <a16:creationId xmlns:a16="http://schemas.microsoft.com/office/drawing/2014/main" id="{8FF8EB40-A8AB-42DC-8346-B8EB5C79D905}"/>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9E64E0C5-5411-4BC6-8E49-01341EC31CE7}" type="slidenum">
              <a:rPr lang="en-US" altLang="en-US" i="0" smtClean="0">
                <a:solidFill>
                  <a:schemeClr val="tx1"/>
                </a:solidFill>
              </a:rPr>
              <a:pPr/>
              <a:t>24</a:t>
            </a:fld>
            <a:endParaRPr lang="en-US" altLang="en-US" i="0">
              <a:solidFill>
                <a:schemeClr val="tx1"/>
              </a:solidFill>
            </a:endParaRPr>
          </a:p>
        </p:txBody>
      </p:sp>
      <p:sp>
        <p:nvSpPr>
          <p:cNvPr id="63491" name="Rectangle 4">
            <a:extLst>
              <a:ext uri="{FF2B5EF4-FFF2-40B4-BE49-F238E27FC236}">
                <a16:creationId xmlns:a16="http://schemas.microsoft.com/office/drawing/2014/main" id="{83B2EE4C-2021-4AC0-AE6D-D9D619251F4E}"/>
              </a:ext>
            </a:extLst>
          </p:cNvPr>
          <p:cNvSpPr>
            <a:spLocks noGrp="1" noRot="1" noChangeAspect="1" noChangeArrowheads="1" noTextEdit="1"/>
          </p:cNvSpPr>
          <p:nvPr>
            <p:ph type="sldImg"/>
          </p:nvPr>
        </p:nvSpPr>
        <p:spPr>
          <a:ln/>
        </p:spPr>
      </p:sp>
      <p:sp>
        <p:nvSpPr>
          <p:cNvPr id="63492" name="Rectangle 5">
            <a:extLst>
              <a:ext uri="{FF2B5EF4-FFF2-40B4-BE49-F238E27FC236}">
                <a16:creationId xmlns:a16="http://schemas.microsoft.com/office/drawing/2014/main" id="{5AE2DCC1-DE50-4E21-A659-439ABB071585}"/>
              </a:ext>
            </a:extLst>
          </p:cNvPr>
          <p:cNvSpPr>
            <a:spLocks noGrp="1" noChangeArrowheads="1"/>
          </p:cNvSpPr>
          <p:nvPr>
            <p:ph type="body" idx="1"/>
          </p:nvPr>
        </p:nvSpPr>
        <p:spPr>
          <a:noFill/>
        </p:spPr>
        <p:txBody>
          <a:bodyPr/>
          <a:lstStyle/>
          <a:p>
            <a:r>
              <a:rPr lang="en-US" altLang="en-US"/>
              <a:t>This effect is also the trick that makes C “function prototypes” useful. By depending on abstractions, we have greater freedom to change implementations.  The C version works at link-time, but the OO version actually works at runtime also (polymorphism).</a:t>
            </a:r>
          </a:p>
          <a:p>
            <a:r>
              <a:rPr lang="en-US" altLang="en-US"/>
              <a:t>Notice that what happened above is a splitting of the server into an abstract, reliable part, and a concrete changeable part.</a:t>
            </a:r>
          </a:p>
          <a:p>
            <a:r>
              <a:rPr lang="en-US" altLang="en-US"/>
              <a:t>If a system is built on this principle, then a certain set of changes may be built by adding concrete implementations of classes without affecting the clients of their abstract interfaces.</a:t>
            </a:r>
          </a:p>
          <a:p>
            <a:r>
              <a:rPr lang="en-US" altLang="en-US"/>
              <a:t>This is also an important part of COM and CORBA.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a:extLst>
              <a:ext uri="{FF2B5EF4-FFF2-40B4-BE49-F238E27FC236}">
                <a16:creationId xmlns:a16="http://schemas.microsoft.com/office/drawing/2014/main" id="{7A4EC06F-4F26-4971-B1CC-C3DD0512130F}"/>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D0FE47BC-6397-40EC-9CE7-99C8A38DBF46}" type="slidenum">
              <a:rPr lang="en-US" altLang="en-US" i="0" smtClean="0">
                <a:solidFill>
                  <a:schemeClr val="tx1"/>
                </a:solidFill>
              </a:rPr>
              <a:pPr/>
              <a:t>25</a:t>
            </a:fld>
            <a:endParaRPr lang="en-US" altLang="en-US" i="0">
              <a:solidFill>
                <a:schemeClr val="tx1"/>
              </a:solidFill>
            </a:endParaRPr>
          </a:p>
        </p:txBody>
      </p:sp>
      <p:sp>
        <p:nvSpPr>
          <p:cNvPr id="67587" name="Rectangle 5">
            <a:extLst>
              <a:ext uri="{FF2B5EF4-FFF2-40B4-BE49-F238E27FC236}">
                <a16:creationId xmlns:a16="http://schemas.microsoft.com/office/drawing/2014/main" id="{1165CD36-68A3-4714-82A4-CC521DD170CC}"/>
              </a:ext>
            </a:extLst>
          </p:cNvPr>
          <p:cNvSpPr>
            <a:spLocks noGrp="1" noRot="1" noChangeAspect="1" noChangeArrowheads="1" noTextEdit="1"/>
          </p:cNvSpPr>
          <p:nvPr>
            <p:ph type="sldImg"/>
          </p:nvPr>
        </p:nvSpPr>
        <p:spPr>
          <a:ln/>
        </p:spPr>
      </p:sp>
      <p:sp>
        <p:nvSpPr>
          <p:cNvPr id="67588" name="Rectangle 6">
            <a:extLst>
              <a:ext uri="{FF2B5EF4-FFF2-40B4-BE49-F238E27FC236}">
                <a16:creationId xmlns:a16="http://schemas.microsoft.com/office/drawing/2014/main" id="{BD4EE22F-1B36-4808-8D96-93A857034FEC}"/>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3">
            <a:extLst>
              <a:ext uri="{FF2B5EF4-FFF2-40B4-BE49-F238E27FC236}">
                <a16:creationId xmlns:a16="http://schemas.microsoft.com/office/drawing/2014/main" id="{0577FABD-17A9-446D-AADF-B0CC070E1E4C}"/>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31B1FA43-7126-4D49-8776-79EF02ED1528}" type="slidenum">
              <a:rPr lang="en-US" altLang="en-US" i="0" smtClean="0">
                <a:solidFill>
                  <a:schemeClr val="tx1"/>
                </a:solidFill>
              </a:rPr>
              <a:pPr/>
              <a:t>26</a:t>
            </a:fld>
            <a:endParaRPr lang="en-US" altLang="en-US" i="0">
              <a:solidFill>
                <a:schemeClr val="tx1"/>
              </a:solidFill>
            </a:endParaRPr>
          </a:p>
        </p:txBody>
      </p:sp>
      <p:sp>
        <p:nvSpPr>
          <p:cNvPr id="69635" name="Rectangle 4">
            <a:extLst>
              <a:ext uri="{FF2B5EF4-FFF2-40B4-BE49-F238E27FC236}">
                <a16:creationId xmlns:a16="http://schemas.microsoft.com/office/drawing/2014/main" id="{0A829F84-5BB9-432D-975C-C2DB878468C4}"/>
              </a:ext>
            </a:extLst>
          </p:cNvPr>
          <p:cNvSpPr>
            <a:spLocks noGrp="1" noRot="1" noChangeAspect="1" noChangeArrowheads="1" noTextEdit="1"/>
          </p:cNvSpPr>
          <p:nvPr>
            <p:ph type="sldImg"/>
          </p:nvPr>
        </p:nvSpPr>
        <p:spPr>
          <a:ln/>
        </p:spPr>
      </p:sp>
      <p:sp>
        <p:nvSpPr>
          <p:cNvPr id="69636" name="Rectangle 5">
            <a:extLst>
              <a:ext uri="{FF2B5EF4-FFF2-40B4-BE49-F238E27FC236}">
                <a16:creationId xmlns:a16="http://schemas.microsoft.com/office/drawing/2014/main" id="{ADD9223B-91A0-4653-AC48-D9D7BE733437}"/>
              </a:ext>
            </a:extLst>
          </p:cNvPr>
          <p:cNvSpPr>
            <a:spLocks noGrp="1" noChangeArrowheads="1"/>
          </p:cNvSpPr>
          <p:nvPr>
            <p:ph type="body" idx="1"/>
          </p:nvPr>
        </p:nvSpPr>
        <p:spPr>
          <a:noFill/>
        </p:spPr>
        <p:txBody>
          <a:bodyPr/>
          <a:lstStyle/>
          <a:p>
            <a:r>
              <a:rPr lang="en-US" altLang="en-US"/>
              <a:t>In many systems, we can see the same structure, without even having separate functions for the different shapes -- it’s all in the switch-case statements.</a:t>
            </a:r>
          </a:p>
          <a:p>
            <a:r>
              <a:rPr lang="en-US" altLang="en-US"/>
              <a:t>Most common edit error? Probably forgetting the “break”. </a:t>
            </a:r>
          </a:p>
          <a:p>
            <a:r>
              <a:rPr lang="en-US" altLang="en-US"/>
              <a:t>If you know where all the switch/case statements are, by the time you get done editing them there will probably be another. It will probably be checked in after you check yours in, by someone with no knowledge of your changes.</a:t>
            </a:r>
          </a:p>
          <a:p>
            <a:r>
              <a:rPr lang="en-US" altLang="en-US"/>
              <a:t>We suggest that switch/case statements are a lot like cockroaches. If you see one, you’ve got dozens more hiding in dark corners and crevices.</a:t>
            </a:r>
          </a:p>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3">
            <a:extLst>
              <a:ext uri="{FF2B5EF4-FFF2-40B4-BE49-F238E27FC236}">
                <a16:creationId xmlns:a16="http://schemas.microsoft.com/office/drawing/2014/main" id="{A51801BB-8EA7-4E61-AB4A-38E02983EB1C}"/>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A0A9731E-E999-4E52-B904-F366D64C31F6}" type="slidenum">
              <a:rPr lang="en-US" altLang="en-US" i="0" smtClean="0">
                <a:solidFill>
                  <a:schemeClr val="tx1"/>
                </a:solidFill>
              </a:rPr>
              <a:pPr/>
              <a:t>27</a:t>
            </a:fld>
            <a:endParaRPr lang="en-US" altLang="en-US" i="0">
              <a:solidFill>
                <a:schemeClr val="tx1"/>
              </a:solidFill>
            </a:endParaRPr>
          </a:p>
        </p:txBody>
      </p:sp>
      <p:sp>
        <p:nvSpPr>
          <p:cNvPr id="71683" name="Rectangle 4">
            <a:extLst>
              <a:ext uri="{FF2B5EF4-FFF2-40B4-BE49-F238E27FC236}">
                <a16:creationId xmlns:a16="http://schemas.microsoft.com/office/drawing/2014/main" id="{3E8AC432-9C22-42BC-AB80-5FA03CB361E4}"/>
              </a:ext>
            </a:extLst>
          </p:cNvPr>
          <p:cNvSpPr>
            <a:spLocks noGrp="1" noRot="1" noChangeAspect="1" noChangeArrowheads="1" noTextEdit="1"/>
          </p:cNvSpPr>
          <p:nvPr>
            <p:ph type="sldImg"/>
          </p:nvPr>
        </p:nvSpPr>
        <p:spPr>
          <a:ln/>
        </p:spPr>
      </p:sp>
      <p:sp>
        <p:nvSpPr>
          <p:cNvPr id="71684" name="Rectangle 5">
            <a:extLst>
              <a:ext uri="{FF2B5EF4-FFF2-40B4-BE49-F238E27FC236}">
                <a16:creationId xmlns:a16="http://schemas.microsoft.com/office/drawing/2014/main" id="{73F2FB51-33DD-401C-8BF3-8084C39BDFE8}"/>
              </a:ext>
            </a:extLst>
          </p:cNvPr>
          <p:cNvSpPr>
            <a:spLocks noGrp="1" noChangeArrowheads="1"/>
          </p:cNvSpPr>
          <p:nvPr>
            <p:ph type="body" idx="1"/>
          </p:nvPr>
        </p:nvSpPr>
        <p:spPr>
          <a:noFill/>
        </p:spPr>
        <p:txBody>
          <a:bodyPr/>
          <a:lstStyle/>
          <a:p>
            <a:r>
              <a:rPr lang="en-US" altLang="en-US"/>
              <a:t>Here, DrawAllShapes is closed against modifications, in that adding a new shape does not require making any edits to DrawAllShapes.cpp.</a:t>
            </a:r>
          </a:p>
          <a:p>
            <a:r>
              <a:rPr lang="en-US" altLang="en-US"/>
              <a:t>Notice that there is only a dependency on shape.h. The DrawAllShapes routine doesn’t even know anything about circles and squares, but it works just fine anyway.</a:t>
            </a:r>
          </a:p>
          <a:p>
            <a:r>
              <a:rPr lang="en-US" altLang="en-US"/>
              <a:t>On comp.object, one contributor said that abstraction is “whittling away all of the reality you can stand to do without”. Here, we find that DrawAllShapes needs very little of the definition of a shape, and none of the details, to invoke the appropriate functionality.</a:t>
            </a:r>
          </a:p>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3">
            <a:extLst>
              <a:ext uri="{FF2B5EF4-FFF2-40B4-BE49-F238E27FC236}">
                <a16:creationId xmlns:a16="http://schemas.microsoft.com/office/drawing/2014/main" id="{949F08CC-6389-479D-8534-FCEECF7C067C}"/>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3C008F3C-A37A-4879-BF6A-37BD8F29FE2B}" type="slidenum">
              <a:rPr lang="en-US" altLang="en-US" i="0" smtClean="0">
                <a:solidFill>
                  <a:schemeClr val="tx1"/>
                </a:solidFill>
              </a:rPr>
              <a:pPr/>
              <a:t>28</a:t>
            </a:fld>
            <a:endParaRPr lang="en-US" altLang="en-US" i="0">
              <a:solidFill>
                <a:schemeClr val="tx1"/>
              </a:solidFill>
            </a:endParaRPr>
          </a:p>
        </p:txBody>
      </p:sp>
      <p:sp>
        <p:nvSpPr>
          <p:cNvPr id="73731" name="Rectangle 4">
            <a:extLst>
              <a:ext uri="{FF2B5EF4-FFF2-40B4-BE49-F238E27FC236}">
                <a16:creationId xmlns:a16="http://schemas.microsoft.com/office/drawing/2014/main" id="{FCC6A06A-21C7-442A-AEE8-8B697070B912}"/>
              </a:ext>
            </a:extLst>
          </p:cNvPr>
          <p:cNvSpPr>
            <a:spLocks noGrp="1" noRot="1" noChangeAspect="1" noChangeArrowheads="1" noTextEdit="1"/>
          </p:cNvSpPr>
          <p:nvPr>
            <p:ph type="sldImg"/>
          </p:nvPr>
        </p:nvSpPr>
        <p:spPr>
          <a:ln/>
        </p:spPr>
      </p:sp>
      <p:sp>
        <p:nvSpPr>
          <p:cNvPr id="73732" name="Rectangle 5">
            <a:extLst>
              <a:ext uri="{FF2B5EF4-FFF2-40B4-BE49-F238E27FC236}">
                <a16:creationId xmlns:a16="http://schemas.microsoft.com/office/drawing/2014/main" id="{78EFA42E-BCF5-401C-BBB6-28F343211021}"/>
              </a:ext>
            </a:extLst>
          </p:cNvPr>
          <p:cNvSpPr>
            <a:spLocks noGrp="1" noChangeArrowheads="1"/>
          </p:cNvSpPr>
          <p:nvPr>
            <p:ph type="body" idx="1"/>
          </p:nvPr>
        </p:nvSpPr>
        <p:spPr>
          <a:noFill/>
        </p:spPr>
        <p:txBody>
          <a:bodyPr/>
          <a:lstStyle/>
          <a:p>
            <a:r>
              <a:rPr lang="en-US" altLang="en-US"/>
              <a:t>You have to choose carefully what changes you will isolate the program from. You want to choose likely kinds of change, for which the cost of changes would be greater than the cost of isolation.</a:t>
            </a:r>
          </a:p>
          <a:p>
            <a:r>
              <a:rPr lang="en-US" altLang="en-US"/>
              <a:t>This requires experience, along with domain and technical knowledge. It requires a well-fed intuition.</a:t>
            </a:r>
          </a:p>
          <a:p>
            <a:r>
              <a:rPr lang="en-US" altLang="en-US"/>
              <a:t>Some code cannot help but be encumbered. The goal in that case is to do damage control, and focus changes into the simplest-possible routines which are easily discarded. </a:t>
            </a:r>
          </a:p>
          <a:p>
            <a:r>
              <a:rPr lang="en-US" altLang="en-US"/>
              <a:t>After all, eventually the rubber must meet the road.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3">
            <a:extLst>
              <a:ext uri="{FF2B5EF4-FFF2-40B4-BE49-F238E27FC236}">
                <a16:creationId xmlns:a16="http://schemas.microsoft.com/office/drawing/2014/main" id="{58126B07-5DA6-4E4A-81BE-72682D807935}"/>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84C03D70-95F6-4DDD-9867-2B515DE703FD}" type="slidenum">
              <a:rPr lang="en-US" altLang="en-US" i="0" smtClean="0">
                <a:solidFill>
                  <a:schemeClr val="tx1"/>
                </a:solidFill>
              </a:rPr>
              <a:pPr/>
              <a:t>29</a:t>
            </a:fld>
            <a:endParaRPr lang="en-US" altLang="en-US" i="0">
              <a:solidFill>
                <a:schemeClr val="tx1"/>
              </a:solidFill>
            </a:endParaRPr>
          </a:p>
        </p:txBody>
      </p:sp>
      <p:sp>
        <p:nvSpPr>
          <p:cNvPr id="75779" name="Rectangle 4">
            <a:extLst>
              <a:ext uri="{FF2B5EF4-FFF2-40B4-BE49-F238E27FC236}">
                <a16:creationId xmlns:a16="http://schemas.microsoft.com/office/drawing/2014/main" id="{D47A292B-CA4E-47AD-A319-36655BA30FFA}"/>
              </a:ext>
            </a:extLst>
          </p:cNvPr>
          <p:cNvSpPr>
            <a:spLocks noGrp="1" noRot="1" noChangeAspect="1" noChangeArrowheads="1" noTextEdit="1"/>
          </p:cNvSpPr>
          <p:nvPr>
            <p:ph type="sldImg"/>
          </p:nvPr>
        </p:nvSpPr>
        <p:spPr>
          <a:ln/>
        </p:spPr>
      </p:sp>
      <p:sp>
        <p:nvSpPr>
          <p:cNvPr id="75780" name="Rectangle 5">
            <a:extLst>
              <a:ext uri="{FF2B5EF4-FFF2-40B4-BE49-F238E27FC236}">
                <a16:creationId xmlns:a16="http://schemas.microsoft.com/office/drawing/2014/main" id="{2E25F5EB-321F-4978-84E6-F021C6FADEE4}"/>
              </a:ext>
            </a:extLst>
          </p:cNvPr>
          <p:cNvSpPr>
            <a:spLocks noGrp="1" noChangeArrowheads="1"/>
          </p:cNvSpPr>
          <p:nvPr>
            <p:ph type="body" idx="1"/>
          </p:nvPr>
        </p:nvSpPr>
        <p:spPr>
          <a:noFill/>
        </p:spPr>
        <p:txBody>
          <a:bodyPr/>
          <a:lstStyle/>
          <a:p>
            <a:r>
              <a:rPr lang="en-US" altLang="en-US"/>
              <a:t>Barbara Liskov works at MIT and is very influential in distributed computing circles. You can find some of her papers online at http://www.pmg.lcs.mit.edu/barbara_liskov.html. You can find more information on her </a:t>
            </a:r>
            <a:r>
              <a:rPr lang="en-US" altLang="en-US" i="1" u="sng"/>
              <a:t>Behavioral Notion of Subtyping</a:t>
            </a:r>
            <a:r>
              <a:rPr lang="en-US" altLang="en-US"/>
              <a:t> online. </a:t>
            </a:r>
          </a:p>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3">
            <a:extLst>
              <a:ext uri="{FF2B5EF4-FFF2-40B4-BE49-F238E27FC236}">
                <a16:creationId xmlns:a16="http://schemas.microsoft.com/office/drawing/2014/main" id="{A51B4269-E940-493A-B4E8-136A59C5434E}"/>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A503CD9B-7A03-49F7-93ED-CEB694342C64}" type="slidenum">
              <a:rPr lang="en-US" altLang="en-US" i="0" smtClean="0">
                <a:solidFill>
                  <a:schemeClr val="tx1"/>
                </a:solidFill>
              </a:rPr>
              <a:pPr/>
              <a:t>30</a:t>
            </a:fld>
            <a:endParaRPr lang="en-US" altLang="en-US" i="0">
              <a:solidFill>
                <a:schemeClr val="tx1"/>
              </a:solidFill>
            </a:endParaRPr>
          </a:p>
        </p:txBody>
      </p:sp>
      <p:sp>
        <p:nvSpPr>
          <p:cNvPr id="77827" name="Rectangle 4">
            <a:extLst>
              <a:ext uri="{FF2B5EF4-FFF2-40B4-BE49-F238E27FC236}">
                <a16:creationId xmlns:a16="http://schemas.microsoft.com/office/drawing/2014/main" id="{229308EF-67B9-4FAF-9630-20DC82DD6018}"/>
              </a:ext>
            </a:extLst>
          </p:cNvPr>
          <p:cNvSpPr>
            <a:spLocks noGrp="1" noRot="1" noChangeAspect="1" noChangeArrowheads="1" noTextEdit="1"/>
          </p:cNvSpPr>
          <p:nvPr>
            <p:ph type="sldImg"/>
          </p:nvPr>
        </p:nvSpPr>
        <p:spPr>
          <a:ln/>
        </p:spPr>
      </p:sp>
      <p:sp>
        <p:nvSpPr>
          <p:cNvPr id="77828" name="Rectangle 5">
            <a:extLst>
              <a:ext uri="{FF2B5EF4-FFF2-40B4-BE49-F238E27FC236}">
                <a16:creationId xmlns:a16="http://schemas.microsoft.com/office/drawing/2014/main" id="{BCC11765-1FBE-4815-B6FF-A4661FE2C4A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3">
            <a:extLst>
              <a:ext uri="{FF2B5EF4-FFF2-40B4-BE49-F238E27FC236}">
                <a16:creationId xmlns:a16="http://schemas.microsoft.com/office/drawing/2014/main" id="{7777FDC5-B0BE-4E4F-8593-2132CF2D04B0}"/>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EC597E3E-2AC7-4B1D-9408-98841ED30F77}" type="slidenum">
              <a:rPr lang="en-US" altLang="en-US" i="0" smtClean="0">
                <a:solidFill>
                  <a:schemeClr val="tx1"/>
                </a:solidFill>
              </a:rPr>
              <a:pPr/>
              <a:t>4</a:t>
            </a:fld>
            <a:endParaRPr lang="en-US" altLang="en-US" i="0">
              <a:solidFill>
                <a:schemeClr val="tx1"/>
              </a:solidFill>
            </a:endParaRPr>
          </a:p>
        </p:txBody>
      </p:sp>
      <p:sp>
        <p:nvSpPr>
          <p:cNvPr id="20483" name="Rectangle 4">
            <a:extLst>
              <a:ext uri="{FF2B5EF4-FFF2-40B4-BE49-F238E27FC236}">
                <a16:creationId xmlns:a16="http://schemas.microsoft.com/office/drawing/2014/main" id="{FBF41832-77C3-4FA8-8CC9-56123D042355}"/>
              </a:ext>
            </a:extLst>
          </p:cNvPr>
          <p:cNvSpPr>
            <a:spLocks noGrp="1" noRot="1" noChangeAspect="1" noChangeArrowheads="1" noTextEdit="1"/>
          </p:cNvSpPr>
          <p:nvPr>
            <p:ph type="sldImg"/>
          </p:nvPr>
        </p:nvSpPr>
        <p:spPr>
          <a:ln/>
        </p:spPr>
      </p:sp>
      <p:sp>
        <p:nvSpPr>
          <p:cNvPr id="20484" name="Rectangle 5">
            <a:extLst>
              <a:ext uri="{FF2B5EF4-FFF2-40B4-BE49-F238E27FC236}">
                <a16:creationId xmlns:a16="http://schemas.microsoft.com/office/drawing/2014/main" id="{6E207418-ACCE-4C82-8D3D-DDBA5B2845E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3">
            <a:extLst>
              <a:ext uri="{FF2B5EF4-FFF2-40B4-BE49-F238E27FC236}">
                <a16:creationId xmlns:a16="http://schemas.microsoft.com/office/drawing/2014/main" id="{F4F821F9-8931-4ECF-BA95-95D4D15FE732}"/>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F713FD06-96D8-42A5-BB6F-DBBA31E44738}" type="slidenum">
              <a:rPr lang="en-US" altLang="en-US" i="0" smtClean="0">
                <a:solidFill>
                  <a:schemeClr val="tx1"/>
                </a:solidFill>
              </a:rPr>
              <a:pPr/>
              <a:t>31</a:t>
            </a:fld>
            <a:endParaRPr lang="en-US" altLang="en-US" i="0">
              <a:solidFill>
                <a:schemeClr val="tx1"/>
              </a:solidFill>
            </a:endParaRPr>
          </a:p>
        </p:txBody>
      </p:sp>
      <p:sp>
        <p:nvSpPr>
          <p:cNvPr id="79875" name="Rectangle 4">
            <a:extLst>
              <a:ext uri="{FF2B5EF4-FFF2-40B4-BE49-F238E27FC236}">
                <a16:creationId xmlns:a16="http://schemas.microsoft.com/office/drawing/2014/main" id="{90B7348E-6472-4812-9B04-77060CEB3F7D}"/>
              </a:ext>
            </a:extLst>
          </p:cNvPr>
          <p:cNvSpPr>
            <a:spLocks noGrp="1" noRot="1" noChangeAspect="1" noChangeArrowheads="1" noTextEdit="1"/>
          </p:cNvSpPr>
          <p:nvPr>
            <p:ph type="sldImg"/>
          </p:nvPr>
        </p:nvSpPr>
        <p:spPr>
          <a:ln/>
        </p:spPr>
      </p:sp>
      <p:sp>
        <p:nvSpPr>
          <p:cNvPr id="79876" name="Rectangle 5">
            <a:extLst>
              <a:ext uri="{FF2B5EF4-FFF2-40B4-BE49-F238E27FC236}">
                <a16:creationId xmlns:a16="http://schemas.microsoft.com/office/drawing/2014/main" id="{71694EE8-9B24-4449-96C6-53F2FC149238}"/>
              </a:ext>
            </a:extLst>
          </p:cNvPr>
          <p:cNvSpPr>
            <a:spLocks noGrp="1" noChangeArrowheads="1"/>
          </p:cNvSpPr>
          <p:nvPr>
            <p:ph type="body" idx="1"/>
          </p:nvPr>
        </p:nvSpPr>
        <p:spPr>
          <a:noFill/>
        </p:spPr>
        <p:txBody>
          <a:bodyPr/>
          <a:lstStyle/>
          <a:p>
            <a:r>
              <a:rPr lang="en-US" altLang="en-US"/>
              <a:t>This gives a new concept to us: the expectations of the users of an interface are the ones who must be satisfied by each new derivative. This means that inheritance is not just a relationship between two classes, but between the derivative and all of the users of the base.</a:t>
            </a:r>
          </a:p>
          <a:p>
            <a:r>
              <a:rPr lang="en-US" altLang="en-US"/>
              <a:t>Fulfilling the prototypes for the messages is not enough to fool the clients. If a user of ‘rectangle’ can reasonably assume from the interface that the X and Y can be changed independently, and then it receives a square, it will not receive the anticipated service. Instead, all such clients will have to be modified to first check to see if the rectangle is a square rectangle before operating on it.</a:t>
            </a:r>
          </a:p>
          <a:p>
            <a:r>
              <a:rPr lang="en-US" altLang="en-US"/>
              <a:t>The problem is no better if rectangle derives from square.</a:t>
            </a:r>
          </a:p>
          <a:p>
            <a:r>
              <a:rPr lang="en-US" altLang="en-US"/>
              <a:t>Not to fear, though. There are ways to share code other than inheritance. You don’t have to inherit to share code, and you don’t have to inherit in order to represent similarities in structure.</a:t>
            </a:r>
          </a:p>
          <a:p>
            <a:endParaRPr lang="en-US" altLang="en-US"/>
          </a:p>
          <a:p>
            <a:r>
              <a:rPr lang="en-US" altLang="en-US"/>
              <a:t>What happens to be true in mathematics is out of context in our app. In mathematics, things ‘are’. In OO, things ‘do’. It’s not physical structure, but expectations and behavior that matter in OO designs. </a:t>
            </a:r>
          </a:p>
          <a:p>
            <a:endParaRPr lang="en-US" altLang="en-US"/>
          </a:p>
          <a:p>
            <a:r>
              <a:rPr lang="en-US" altLang="en-US"/>
              <a:t>“square is a rectangle” is true, but not very useful.</a:t>
            </a:r>
          </a:p>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3">
            <a:extLst>
              <a:ext uri="{FF2B5EF4-FFF2-40B4-BE49-F238E27FC236}">
                <a16:creationId xmlns:a16="http://schemas.microsoft.com/office/drawing/2014/main" id="{C2D95850-9C3D-481A-80EF-590C76593592}"/>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A11A99EA-615F-45E2-9658-3FA9DDF34A34}" type="slidenum">
              <a:rPr lang="en-US" altLang="en-US" i="0" smtClean="0">
                <a:solidFill>
                  <a:schemeClr val="tx1"/>
                </a:solidFill>
              </a:rPr>
              <a:pPr/>
              <a:t>32</a:t>
            </a:fld>
            <a:endParaRPr lang="en-US" altLang="en-US" i="0">
              <a:solidFill>
                <a:schemeClr val="tx1"/>
              </a:solidFill>
            </a:endParaRPr>
          </a:p>
        </p:txBody>
      </p:sp>
      <p:sp>
        <p:nvSpPr>
          <p:cNvPr id="81923" name="Rectangle 2">
            <a:extLst>
              <a:ext uri="{FF2B5EF4-FFF2-40B4-BE49-F238E27FC236}">
                <a16:creationId xmlns:a16="http://schemas.microsoft.com/office/drawing/2014/main" id="{7B0B4AE8-7FE6-4E2D-8AB4-9BC3BB846EC1}"/>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D48574FB-D49E-4E61-9FD2-F75F217C97D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3">
            <a:extLst>
              <a:ext uri="{FF2B5EF4-FFF2-40B4-BE49-F238E27FC236}">
                <a16:creationId xmlns:a16="http://schemas.microsoft.com/office/drawing/2014/main" id="{16A4511F-BDF2-402F-9F99-F6A3DDCAABD0}"/>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8AF8A851-1BDB-4CB9-ACDC-ED3EFE0EBE02}" type="slidenum">
              <a:rPr lang="en-US" altLang="en-US" i="0" smtClean="0">
                <a:solidFill>
                  <a:schemeClr val="tx1"/>
                </a:solidFill>
              </a:rPr>
              <a:pPr/>
              <a:t>33</a:t>
            </a:fld>
            <a:endParaRPr lang="en-US" altLang="en-US" i="0">
              <a:solidFill>
                <a:schemeClr val="tx1"/>
              </a:solidFill>
            </a:endParaRPr>
          </a:p>
        </p:txBody>
      </p:sp>
      <p:sp>
        <p:nvSpPr>
          <p:cNvPr id="83971" name="Rectangle 2">
            <a:extLst>
              <a:ext uri="{FF2B5EF4-FFF2-40B4-BE49-F238E27FC236}">
                <a16:creationId xmlns:a16="http://schemas.microsoft.com/office/drawing/2014/main" id="{E91C9838-228A-4939-B664-5EC724A1931E}"/>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AF534C43-903A-4399-8171-9FE37AFBFE4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a:extLst>
              <a:ext uri="{FF2B5EF4-FFF2-40B4-BE49-F238E27FC236}">
                <a16:creationId xmlns:a16="http://schemas.microsoft.com/office/drawing/2014/main" id="{EBA5D5B9-5C44-42F9-BFD4-9DDF61F46A08}"/>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6EF10AD2-1042-4FD8-A4FB-043236E7F426}" type="slidenum">
              <a:rPr lang="en-US" altLang="en-US" i="0" smtClean="0">
                <a:solidFill>
                  <a:schemeClr val="tx1"/>
                </a:solidFill>
              </a:rPr>
              <a:pPr/>
              <a:t>34</a:t>
            </a:fld>
            <a:endParaRPr lang="en-US" altLang="en-US" i="0">
              <a:solidFill>
                <a:schemeClr val="tx1"/>
              </a:solidFill>
            </a:endParaRPr>
          </a:p>
        </p:txBody>
      </p:sp>
      <p:sp>
        <p:nvSpPr>
          <p:cNvPr id="86019" name="Rectangle 4">
            <a:extLst>
              <a:ext uri="{FF2B5EF4-FFF2-40B4-BE49-F238E27FC236}">
                <a16:creationId xmlns:a16="http://schemas.microsoft.com/office/drawing/2014/main" id="{F87351DA-A1A1-4665-86BC-00A843BD9778}"/>
              </a:ext>
            </a:extLst>
          </p:cNvPr>
          <p:cNvSpPr>
            <a:spLocks noGrp="1" noRot="1" noChangeAspect="1" noChangeArrowheads="1" noTextEdit="1"/>
          </p:cNvSpPr>
          <p:nvPr>
            <p:ph type="sldImg"/>
          </p:nvPr>
        </p:nvSpPr>
        <p:spPr>
          <a:ln/>
        </p:spPr>
      </p:sp>
      <p:sp>
        <p:nvSpPr>
          <p:cNvPr id="86020" name="Rectangle 5">
            <a:extLst>
              <a:ext uri="{FF2B5EF4-FFF2-40B4-BE49-F238E27FC236}">
                <a16:creationId xmlns:a16="http://schemas.microsoft.com/office/drawing/2014/main" id="{A8F58203-737A-4FD6-9B4F-9D2FCA9094A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3">
            <a:extLst>
              <a:ext uri="{FF2B5EF4-FFF2-40B4-BE49-F238E27FC236}">
                <a16:creationId xmlns:a16="http://schemas.microsoft.com/office/drawing/2014/main" id="{90B7BBFD-A6FC-44E9-A36D-123D9F010E9B}"/>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1433D36C-9F55-4ECC-9424-5E4368050832}" type="slidenum">
              <a:rPr lang="en-US" altLang="en-US" i="0" smtClean="0">
                <a:solidFill>
                  <a:schemeClr val="tx1"/>
                </a:solidFill>
              </a:rPr>
              <a:pPr/>
              <a:t>35</a:t>
            </a:fld>
            <a:endParaRPr lang="en-US" altLang="en-US" i="0">
              <a:solidFill>
                <a:schemeClr val="tx1"/>
              </a:solidFill>
            </a:endParaRPr>
          </a:p>
        </p:txBody>
      </p:sp>
      <p:sp>
        <p:nvSpPr>
          <p:cNvPr id="90115" name="Rectangle 4">
            <a:extLst>
              <a:ext uri="{FF2B5EF4-FFF2-40B4-BE49-F238E27FC236}">
                <a16:creationId xmlns:a16="http://schemas.microsoft.com/office/drawing/2014/main" id="{4EAC9B5F-B813-4667-818D-4FE0163C4CBA}"/>
              </a:ext>
            </a:extLst>
          </p:cNvPr>
          <p:cNvSpPr>
            <a:spLocks noGrp="1" noRot="1" noChangeAspect="1" noChangeArrowheads="1" noTextEdit="1"/>
          </p:cNvSpPr>
          <p:nvPr>
            <p:ph type="sldImg"/>
          </p:nvPr>
        </p:nvSpPr>
        <p:spPr>
          <a:ln/>
        </p:spPr>
      </p:sp>
      <p:sp>
        <p:nvSpPr>
          <p:cNvPr id="90116" name="Rectangle 5">
            <a:extLst>
              <a:ext uri="{FF2B5EF4-FFF2-40B4-BE49-F238E27FC236}">
                <a16:creationId xmlns:a16="http://schemas.microsoft.com/office/drawing/2014/main" id="{157D9178-0231-4A73-B78A-5BDB37CE2F01}"/>
              </a:ext>
            </a:extLst>
          </p:cNvPr>
          <p:cNvSpPr>
            <a:spLocks noGrp="1" noChangeArrowheads="1"/>
          </p:cNvSpPr>
          <p:nvPr>
            <p:ph type="body" idx="1"/>
          </p:nvPr>
        </p:nvSpPr>
        <p:spPr>
          <a:noFill/>
        </p:spPr>
        <p:txBody>
          <a:bodyPr/>
          <a:lstStyle/>
          <a:p>
            <a:r>
              <a:rPr lang="en-US" altLang="en-US"/>
              <a:t>a.k.a Depend on abstractions principle</a:t>
            </a:r>
          </a:p>
          <a:p>
            <a:endParaRPr lang="en-US" altLang="en-US"/>
          </a:p>
          <a:p>
            <a:r>
              <a:rPr lang="en-US" altLang="en-US"/>
              <a:t>This is a matter of focus.  We are more interested in the dependencies between objects rather objects themselves.</a:t>
            </a:r>
          </a:p>
          <a:p>
            <a:endParaRPr lang="en-US" altLang="en-US"/>
          </a:p>
          <a:p>
            <a:r>
              <a:rPr lang="en-US" altLang="en-US"/>
              <a:t>Don’t do this blindly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a:extLst>
              <a:ext uri="{FF2B5EF4-FFF2-40B4-BE49-F238E27FC236}">
                <a16:creationId xmlns:a16="http://schemas.microsoft.com/office/drawing/2014/main" id="{A4833A26-1B75-4D8D-A470-CAEE93C7C523}"/>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F4AAA70B-7FFC-4581-AB0F-834B019B388F}" type="slidenum">
              <a:rPr lang="en-US" altLang="en-US" i="0" smtClean="0">
                <a:solidFill>
                  <a:schemeClr val="tx1"/>
                </a:solidFill>
              </a:rPr>
              <a:pPr/>
              <a:t>36</a:t>
            </a:fld>
            <a:endParaRPr lang="en-US" altLang="en-US" i="0">
              <a:solidFill>
                <a:schemeClr val="tx1"/>
              </a:solidFill>
            </a:endParaRPr>
          </a:p>
        </p:txBody>
      </p:sp>
      <p:sp>
        <p:nvSpPr>
          <p:cNvPr id="92163" name="Rectangle 4">
            <a:extLst>
              <a:ext uri="{FF2B5EF4-FFF2-40B4-BE49-F238E27FC236}">
                <a16:creationId xmlns:a16="http://schemas.microsoft.com/office/drawing/2014/main" id="{57467617-F4DC-4688-918B-83B031498616}"/>
              </a:ext>
            </a:extLst>
          </p:cNvPr>
          <p:cNvSpPr>
            <a:spLocks noGrp="1" noRot="1" noChangeAspect="1" noChangeArrowheads="1" noTextEdit="1"/>
          </p:cNvSpPr>
          <p:nvPr>
            <p:ph type="sldImg"/>
          </p:nvPr>
        </p:nvSpPr>
        <p:spPr>
          <a:ln/>
        </p:spPr>
      </p:sp>
      <p:sp>
        <p:nvSpPr>
          <p:cNvPr id="92164" name="Rectangle 5">
            <a:extLst>
              <a:ext uri="{FF2B5EF4-FFF2-40B4-BE49-F238E27FC236}">
                <a16:creationId xmlns:a16="http://schemas.microsoft.com/office/drawing/2014/main" id="{FAE0FE30-3334-433A-8AA3-98941A0672AF}"/>
              </a:ext>
            </a:extLst>
          </p:cNvPr>
          <p:cNvSpPr>
            <a:spLocks noGrp="1" noChangeArrowheads="1"/>
          </p:cNvSpPr>
          <p:nvPr>
            <p:ph type="body" idx="1"/>
          </p:nvPr>
        </p:nvSpPr>
        <p:spPr>
          <a:noFill/>
        </p:spPr>
        <p:txBody>
          <a:bodyPr/>
          <a:lstStyle/>
          <a:p>
            <a:r>
              <a:rPr lang="en-US" altLang="en-US"/>
              <a:t>If software exists to map a process onto a platform, and is written to requirements, then the only reasons for software to change are changes to requirements or changes to the platform -- which are usually embodied in concrete classes.</a:t>
            </a:r>
          </a:p>
          <a:p>
            <a:r>
              <a:rPr lang="en-US" altLang="en-US"/>
              <a:t>Concrete classes, then, are detail-oriented, and subject to a generally higher rate of change than well-defined abstractions.</a:t>
            </a:r>
          </a:p>
          <a:p>
            <a:r>
              <a:rPr lang="en-US" altLang="en-US"/>
              <a:t>There are exceptions. Those classes that Meilir Page-Jones calls “foundation domain classes” (int, long, float, list, etc) might be reliable in a given circumstance. We recommend initial distrust, but some of these foundation domain classes are static enough through long use to be somewhat reliable.</a:t>
            </a:r>
          </a:p>
          <a:p>
            <a:r>
              <a:rPr lang="en-US" altLang="en-US"/>
              <a:t>Foundation domain objects do sometimes change when porting or accepting upgrades to compilers or platforms. Do be wary. The rules still hold.</a:t>
            </a:r>
          </a:p>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3">
            <a:extLst>
              <a:ext uri="{FF2B5EF4-FFF2-40B4-BE49-F238E27FC236}">
                <a16:creationId xmlns:a16="http://schemas.microsoft.com/office/drawing/2014/main" id="{2E579732-4A7F-4C80-8D0A-0A32DEAD75C7}"/>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BAD0E72D-8149-4F6F-A456-E4F88452CD75}" type="slidenum">
              <a:rPr lang="en-US" altLang="en-US" i="0" smtClean="0">
                <a:solidFill>
                  <a:schemeClr val="tx1"/>
                </a:solidFill>
              </a:rPr>
              <a:pPr/>
              <a:t>37</a:t>
            </a:fld>
            <a:endParaRPr lang="en-US" altLang="en-US" i="0">
              <a:solidFill>
                <a:schemeClr val="tx1"/>
              </a:solidFill>
            </a:endParaRPr>
          </a:p>
        </p:txBody>
      </p:sp>
      <p:sp>
        <p:nvSpPr>
          <p:cNvPr id="94211" name="Rectangle 2">
            <a:extLst>
              <a:ext uri="{FF2B5EF4-FFF2-40B4-BE49-F238E27FC236}">
                <a16:creationId xmlns:a16="http://schemas.microsoft.com/office/drawing/2014/main" id="{61352527-EAED-4452-B372-1C47CCC3F99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482F95F2-EDDD-4D00-BD56-07191987C84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3">
            <a:extLst>
              <a:ext uri="{FF2B5EF4-FFF2-40B4-BE49-F238E27FC236}">
                <a16:creationId xmlns:a16="http://schemas.microsoft.com/office/drawing/2014/main" id="{A1EE3769-1C26-4156-BA48-718E9EAF69F6}"/>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6ACBA8E9-35CD-44A6-8823-6D2F5BE5E5A1}" type="slidenum">
              <a:rPr lang="en-US" altLang="en-US" i="0" smtClean="0">
                <a:solidFill>
                  <a:schemeClr val="tx1"/>
                </a:solidFill>
              </a:rPr>
              <a:pPr/>
              <a:t>38</a:t>
            </a:fld>
            <a:endParaRPr lang="en-US" altLang="en-US" i="0">
              <a:solidFill>
                <a:schemeClr val="tx1"/>
              </a:solidFill>
            </a:endParaRPr>
          </a:p>
        </p:txBody>
      </p:sp>
      <p:sp>
        <p:nvSpPr>
          <p:cNvPr id="96259" name="Rectangle 4">
            <a:extLst>
              <a:ext uri="{FF2B5EF4-FFF2-40B4-BE49-F238E27FC236}">
                <a16:creationId xmlns:a16="http://schemas.microsoft.com/office/drawing/2014/main" id="{3F9CF5C3-DE08-41A2-91F5-18A159927FB2}"/>
              </a:ext>
            </a:extLst>
          </p:cNvPr>
          <p:cNvSpPr>
            <a:spLocks noGrp="1" noRot="1" noChangeAspect="1" noChangeArrowheads="1" noTextEdit="1"/>
          </p:cNvSpPr>
          <p:nvPr>
            <p:ph type="sldImg"/>
          </p:nvPr>
        </p:nvSpPr>
        <p:spPr>
          <a:ln/>
        </p:spPr>
      </p:sp>
      <p:sp>
        <p:nvSpPr>
          <p:cNvPr id="96260" name="Rectangle 5">
            <a:extLst>
              <a:ext uri="{FF2B5EF4-FFF2-40B4-BE49-F238E27FC236}">
                <a16:creationId xmlns:a16="http://schemas.microsoft.com/office/drawing/2014/main" id="{68A43A3C-C30A-4C83-B267-9C012ABE3F8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3">
            <a:extLst>
              <a:ext uri="{FF2B5EF4-FFF2-40B4-BE49-F238E27FC236}">
                <a16:creationId xmlns:a16="http://schemas.microsoft.com/office/drawing/2014/main" id="{E1E5175C-9B6C-4EEC-BF84-A89FB5346D67}"/>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8E0D8C8B-AEBC-4D1B-B6EC-ED457F748DFB}" type="slidenum">
              <a:rPr lang="en-US" altLang="en-US" i="0" smtClean="0">
                <a:solidFill>
                  <a:schemeClr val="tx1"/>
                </a:solidFill>
              </a:rPr>
              <a:pPr/>
              <a:t>39</a:t>
            </a:fld>
            <a:endParaRPr lang="en-US" altLang="en-US" i="0">
              <a:solidFill>
                <a:schemeClr val="tx1"/>
              </a:solidFill>
            </a:endParaRPr>
          </a:p>
        </p:txBody>
      </p:sp>
      <p:sp>
        <p:nvSpPr>
          <p:cNvPr id="98307" name="Rectangle 4">
            <a:extLst>
              <a:ext uri="{FF2B5EF4-FFF2-40B4-BE49-F238E27FC236}">
                <a16:creationId xmlns:a16="http://schemas.microsoft.com/office/drawing/2014/main" id="{16B4D062-AA75-4B2A-877B-AB5C2DAC7BE3}"/>
              </a:ext>
            </a:extLst>
          </p:cNvPr>
          <p:cNvSpPr>
            <a:spLocks noGrp="1" noRot="1" noChangeAspect="1" noChangeArrowheads="1" noTextEdit="1"/>
          </p:cNvSpPr>
          <p:nvPr>
            <p:ph type="sldImg"/>
          </p:nvPr>
        </p:nvSpPr>
        <p:spPr>
          <a:ln/>
        </p:spPr>
      </p:sp>
      <p:sp>
        <p:nvSpPr>
          <p:cNvPr id="98308" name="Rectangle 5">
            <a:extLst>
              <a:ext uri="{FF2B5EF4-FFF2-40B4-BE49-F238E27FC236}">
                <a16:creationId xmlns:a16="http://schemas.microsoft.com/office/drawing/2014/main" id="{3A87773E-38D7-471A-9ADC-2F3086A85B98}"/>
              </a:ext>
            </a:extLst>
          </p:cNvPr>
          <p:cNvSpPr>
            <a:spLocks noGrp="1" noChangeArrowheads="1"/>
          </p:cNvSpPr>
          <p:nvPr>
            <p:ph type="body" idx="1"/>
          </p:nvPr>
        </p:nvSpPr>
        <p:spPr>
          <a:noFill/>
        </p:spPr>
        <p:txBody>
          <a:bodyPr/>
          <a:lstStyle/>
          <a:p>
            <a:r>
              <a:rPr lang="en-US" altLang="en-US"/>
              <a:t>Sometimes there are aspects of a system that are common, but the interfaces to this common aspect are unique to the clients. Error logs are sometimes this way, as are error displays, interfaces to UI devices, databases, etc.</a:t>
            </a:r>
          </a:p>
          <a:p>
            <a:r>
              <a:rPr lang="en-US" altLang="en-US"/>
              <a:t>In this arrangement, we are in real trouble.</a:t>
            </a:r>
          </a:p>
          <a:p>
            <a:r>
              <a:rPr lang="en-US" altLang="en-US"/>
              <a:t>If we add a fourth client, the interfaces needed to support the fourth client are edited onto the server interface. This causes all three of the existing clients to be recompiled, or perhaps edited. That’s a violation of the OCP. </a:t>
            </a:r>
          </a:p>
          <a:p>
            <a:r>
              <a:rPr lang="en-US" altLang="en-US"/>
              <a:t>Also, it could be that the Server needs to modify the Client1Interface in order to better serve Client 1. This is troublesome, because it affects clients 2 and 3.</a:t>
            </a:r>
          </a:p>
          <a:p>
            <a:r>
              <a:rPr lang="en-US" altLang="en-US"/>
              <a:t>In dynamically-typed languages, the collection of methods merely defocuses the objects and subtle variations in method names may complicate maintenance. Either way, the situation is uncomfortable.</a:t>
            </a:r>
          </a:p>
          <a:p>
            <a:r>
              <a:rPr lang="en-US" altLang="en-US"/>
              <a:t>We need to segregate these interfaces much as we did the interfaces for timers and doors.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3">
            <a:extLst>
              <a:ext uri="{FF2B5EF4-FFF2-40B4-BE49-F238E27FC236}">
                <a16:creationId xmlns:a16="http://schemas.microsoft.com/office/drawing/2014/main" id="{DDEE3DC5-9E38-4A40-A73E-D761ECBD44CB}"/>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0FD73DC8-54F8-4C31-949E-8F7EDF432C82}" type="slidenum">
              <a:rPr lang="en-US" altLang="en-US" i="0" smtClean="0">
                <a:solidFill>
                  <a:schemeClr val="tx1"/>
                </a:solidFill>
              </a:rPr>
              <a:pPr/>
              <a:t>40</a:t>
            </a:fld>
            <a:endParaRPr lang="en-US" altLang="en-US" i="0">
              <a:solidFill>
                <a:schemeClr val="tx1"/>
              </a:solidFill>
            </a:endParaRPr>
          </a:p>
        </p:txBody>
      </p:sp>
      <p:sp>
        <p:nvSpPr>
          <p:cNvPr id="100355" name="Rectangle 4">
            <a:extLst>
              <a:ext uri="{FF2B5EF4-FFF2-40B4-BE49-F238E27FC236}">
                <a16:creationId xmlns:a16="http://schemas.microsoft.com/office/drawing/2014/main" id="{74480869-12DF-4F82-B50A-5C2DD2E72694}"/>
              </a:ext>
            </a:extLst>
          </p:cNvPr>
          <p:cNvSpPr>
            <a:spLocks noGrp="1" noRot="1" noChangeAspect="1" noChangeArrowheads="1" noTextEdit="1"/>
          </p:cNvSpPr>
          <p:nvPr>
            <p:ph type="sldImg"/>
          </p:nvPr>
        </p:nvSpPr>
        <p:spPr>
          <a:ln/>
        </p:spPr>
      </p:sp>
      <p:sp>
        <p:nvSpPr>
          <p:cNvPr id="100356" name="Rectangle 5">
            <a:extLst>
              <a:ext uri="{FF2B5EF4-FFF2-40B4-BE49-F238E27FC236}">
                <a16:creationId xmlns:a16="http://schemas.microsoft.com/office/drawing/2014/main" id="{ABC01554-969E-483E-ADA0-AB8CCE95ABBA}"/>
              </a:ext>
            </a:extLst>
          </p:cNvPr>
          <p:cNvSpPr>
            <a:spLocks noGrp="1" noChangeArrowheads="1"/>
          </p:cNvSpPr>
          <p:nvPr>
            <p:ph type="body" idx="1"/>
          </p:nvPr>
        </p:nvSpPr>
        <p:spPr>
          <a:noFill/>
        </p:spPr>
        <p:txBody>
          <a:bodyPr/>
          <a:lstStyle/>
          <a:p>
            <a:r>
              <a:rPr lang="en-US" altLang="en-US"/>
              <a:t>Now changes to interfaces only affect the clients which depend directly on that interface, and the object that implements the interface. </a:t>
            </a:r>
          </a:p>
          <a:p>
            <a:r>
              <a:rPr lang="en-US" altLang="en-US"/>
              <a:t>It is also not necessary that the implementations are multiply-inherited and implemented in a single class anymore. The clients are unaware of the detailed implementation, so we can split the server in the future.</a:t>
            </a:r>
          </a:p>
          <a:p>
            <a:r>
              <a:rPr lang="en-US" altLang="en-US"/>
              <a:t>By segregating interfaces, we isolate dependent modules from one another. This is good DM, and good OOD.</a:t>
            </a:r>
          </a:p>
          <a:p>
            <a:r>
              <a:rPr lang="en-US" altLang="en-US"/>
              <a:t>Yes, we end up with more, smaller classes.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
            <a:extLst>
              <a:ext uri="{FF2B5EF4-FFF2-40B4-BE49-F238E27FC236}">
                <a16:creationId xmlns:a16="http://schemas.microsoft.com/office/drawing/2014/main" id="{7F811CEA-075F-4632-A401-D246AC4C0573}"/>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04A2D6C0-35BB-4772-B5E9-FEE192A70B54}" type="slidenum">
              <a:rPr lang="en-US" altLang="en-US" i="0" smtClean="0">
                <a:solidFill>
                  <a:schemeClr val="tx1"/>
                </a:solidFill>
              </a:rPr>
              <a:pPr/>
              <a:t>5</a:t>
            </a:fld>
            <a:endParaRPr lang="en-US" altLang="en-US" i="0">
              <a:solidFill>
                <a:schemeClr val="tx1"/>
              </a:solidFill>
            </a:endParaRPr>
          </a:p>
        </p:txBody>
      </p:sp>
      <p:sp>
        <p:nvSpPr>
          <p:cNvPr id="22531" name="Rectangle 4">
            <a:extLst>
              <a:ext uri="{FF2B5EF4-FFF2-40B4-BE49-F238E27FC236}">
                <a16:creationId xmlns:a16="http://schemas.microsoft.com/office/drawing/2014/main" id="{D34F96E9-3636-48C0-B31A-5BF03C3A915A}"/>
              </a:ext>
            </a:extLst>
          </p:cNvPr>
          <p:cNvSpPr>
            <a:spLocks noGrp="1" noRot="1" noChangeAspect="1" noChangeArrowheads="1" noTextEdit="1"/>
          </p:cNvSpPr>
          <p:nvPr>
            <p:ph type="sldImg"/>
          </p:nvPr>
        </p:nvSpPr>
        <p:spPr>
          <a:ln/>
        </p:spPr>
      </p:sp>
      <p:sp>
        <p:nvSpPr>
          <p:cNvPr id="22532" name="Rectangle 5">
            <a:extLst>
              <a:ext uri="{FF2B5EF4-FFF2-40B4-BE49-F238E27FC236}">
                <a16:creationId xmlns:a16="http://schemas.microsoft.com/office/drawing/2014/main" id="{B0A00AEE-6F75-412E-81CC-C272B2155F7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3">
            <a:extLst>
              <a:ext uri="{FF2B5EF4-FFF2-40B4-BE49-F238E27FC236}">
                <a16:creationId xmlns:a16="http://schemas.microsoft.com/office/drawing/2014/main" id="{A42B276E-5CB6-4399-83FB-791002488179}"/>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3EFA6DE7-2B6A-4E79-954D-C000C05BD092}" type="slidenum">
              <a:rPr lang="en-US" altLang="en-US" i="0" smtClean="0">
                <a:solidFill>
                  <a:schemeClr val="tx1"/>
                </a:solidFill>
              </a:rPr>
              <a:pPr/>
              <a:t>41</a:t>
            </a:fld>
            <a:endParaRPr lang="en-US" altLang="en-US" i="0">
              <a:solidFill>
                <a:schemeClr val="tx1"/>
              </a:solidFill>
            </a:endParaRPr>
          </a:p>
        </p:txBody>
      </p:sp>
      <p:sp>
        <p:nvSpPr>
          <p:cNvPr id="110595" name="Rectangle 4">
            <a:extLst>
              <a:ext uri="{FF2B5EF4-FFF2-40B4-BE49-F238E27FC236}">
                <a16:creationId xmlns:a16="http://schemas.microsoft.com/office/drawing/2014/main" id="{686447D8-922F-4BBB-A97D-5EAA2C6FEA3A}"/>
              </a:ext>
            </a:extLst>
          </p:cNvPr>
          <p:cNvSpPr>
            <a:spLocks noGrp="1" noRot="1" noChangeAspect="1" noChangeArrowheads="1" noTextEdit="1"/>
          </p:cNvSpPr>
          <p:nvPr>
            <p:ph type="sldImg"/>
          </p:nvPr>
        </p:nvSpPr>
        <p:spPr>
          <a:ln/>
        </p:spPr>
      </p:sp>
      <p:sp>
        <p:nvSpPr>
          <p:cNvPr id="110596" name="Rectangle 5">
            <a:extLst>
              <a:ext uri="{FF2B5EF4-FFF2-40B4-BE49-F238E27FC236}">
                <a16:creationId xmlns:a16="http://schemas.microsoft.com/office/drawing/2014/main" id="{5F9C8F14-7865-4D2E-984D-939B10A8510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a:extLst>
              <a:ext uri="{FF2B5EF4-FFF2-40B4-BE49-F238E27FC236}">
                <a16:creationId xmlns:a16="http://schemas.microsoft.com/office/drawing/2014/main" id="{9CF9342E-34BD-48FE-A47E-334AFA52AC89}"/>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6C1DB64E-CB6C-4473-966F-058DD252AD35}" type="slidenum">
              <a:rPr lang="en-US" altLang="en-US" i="0" smtClean="0">
                <a:solidFill>
                  <a:schemeClr val="tx1"/>
                </a:solidFill>
              </a:rPr>
              <a:pPr/>
              <a:t>6</a:t>
            </a:fld>
            <a:endParaRPr lang="en-US" altLang="en-US" i="0">
              <a:solidFill>
                <a:schemeClr val="tx1"/>
              </a:solidFill>
            </a:endParaRPr>
          </a:p>
        </p:txBody>
      </p:sp>
      <p:sp>
        <p:nvSpPr>
          <p:cNvPr id="24579" name="Rectangle 4">
            <a:extLst>
              <a:ext uri="{FF2B5EF4-FFF2-40B4-BE49-F238E27FC236}">
                <a16:creationId xmlns:a16="http://schemas.microsoft.com/office/drawing/2014/main" id="{BB572F86-3257-408F-8796-BB59187C4378}"/>
              </a:ext>
            </a:extLst>
          </p:cNvPr>
          <p:cNvSpPr>
            <a:spLocks noGrp="1" noRot="1" noChangeAspect="1" noChangeArrowheads="1" noTextEdit="1"/>
          </p:cNvSpPr>
          <p:nvPr>
            <p:ph type="sldImg"/>
          </p:nvPr>
        </p:nvSpPr>
        <p:spPr>
          <a:ln/>
        </p:spPr>
      </p:sp>
      <p:sp>
        <p:nvSpPr>
          <p:cNvPr id="24580" name="Rectangle 5">
            <a:extLst>
              <a:ext uri="{FF2B5EF4-FFF2-40B4-BE49-F238E27FC236}">
                <a16:creationId xmlns:a16="http://schemas.microsoft.com/office/drawing/2014/main" id="{316AA0F7-88FE-4428-94CC-B95835D65FC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a:extLst>
              <a:ext uri="{FF2B5EF4-FFF2-40B4-BE49-F238E27FC236}">
                <a16:creationId xmlns:a16="http://schemas.microsoft.com/office/drawing/2014/main" id="{26851326-845F-4EF2-BBD4-4AC1AF49DB5C}"/>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27445F83-4B8C-47E1-B7A6-C1B17B4F9EC2}" type="slidenum">
              <a:rPr lang="en-US" altLang="en-US" i="0" smtClean="0">
                <a:solidFill>
                  <a:schemeClr val="tx1"/>
                </a:solidFill>
              </a:rPr>
              <a:pPr/>
              <a:t>7</a:t>
            </a:fld>
            <a:endParaRPr lang="en-US" altLang="en-US" i="0">
              <a:solidFill>
                <a:schemeClr val="tx1"/>
              </a:solidFill>
            </a:endParaRPr>
          </a:p>
        </p:txBody>
      </p:sp>
      <p:sp>
        <p:nvSpPr>
          <p:cNvPr id="26627" name="Rectangle 4">
            <a:extLst>
              <a:ext uri="{FF2B5EF4-FFF2-40B4-BE49-F238E27FC236}">
                <a16:creationId xmlns:a16="http://schemas.microsoft.com/office/drawing/2014/main" id="{01984DA1-A74C-4230-90A3-C17D52EA4E1F}"/>
              </a:ext>
            </a:extLst>
          </p:cNvPr>
          <p:cNvSpPr>
            <a:spLocks noGrp="1" noRot="1" noChangeAspect="1" noChangeArrowheads="1" noTextEdit="1"/>
          </p:cNvSpPr>
          <p:nvPr>
            <p:ph type="sldImg"/>
          </p:nvPr>
        </p:nvSpPr>
        <p:spPr>
          <a:ln/>
        </p:spPr>
      </p:sp>
      <p:sp>
        <p:nvSpPr>
          <p:cNvPr id="26628" name="Rectangle 5">
            <a:extLst>
              <a:ext uri="{FF2B5EF4-FFF2-40B4-BE49-F238E27FC236}">
                <a16:creationId xmlns:a16="http://schemas.microsoft.com/office/drawing/2014/main" id="{D845F98A-3034-423D-AE87-DBD9CDA4F63E}"/>
              </a:ext>
            </a:extLst>
          </p:cNvPr>
          <p:cNvSpPr>
            <a:spLocks noGrp="1" noChangeArrowheads="1"/>
          </p:cNvSpPr>
          <p:nvPr>
            <p:ph type="body" idx="1"/>
          </p:nvPr>
        </p:nvSpPr>
        <p:spPr>
          <a:noFill/>
        </p:spPr>
        <p:txBody>
          <a:bodyPr/>
          <a:lstStyle/>
          <a:p>
            <a:endParaRPr lang="en-US" altLang="en-US"/>
          </a:p>
          <a:p>
            <a:r>
              <a:rPr lang="en-US" altLang="en-US"/>
              <a:t>This may be the reason why so many systems have to be rewritten from scratch after some number of years. By designing and maintaining systems that cannot accept changes gracefully, we have an unplanned but inevitable obsolescence. </a:t>
            </a:r>
          </a:p>
          <a:p>
            <a:r>
              <a:rPr lang="en-US" altLang="en-US"/>
              <a:t>This may very well be a design problem, not a coding or maintenance problem.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3">
            <a:extLst>
              <a:ext uri="{FF2B5EF4-FFF2-40B4-BE49-F238E27FC236}">
                <a16:creationId xmlns:a16="http://schemas.microsoft.com/office/drawing/2014/main" id="{4D39E605-5D14-4B28-B18A-A77D79D06608}"/>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CF833455-9810-4E68-B542-116F28D12B0A}" type="slidenum">
              <a:rPr lang="en-US" altLang="en-US" i="0" smtClean="0">
                <a:solidFill>
                  <a:schemeClr val="tx1"/>
                </a:solidFill>
              </a:rPr>
              <a:pPr/>
              <a:t>8</a:t>
            </a:fld>
            <a:endParaRPr lang="en-US" altLang="en-US" i="0">
              <a:solidFill>
                <a:schemeClr val="tx1"/>
              </a:solidFill>
            </a:endParaRPr>
          </a:p>
        </p:txBody>
      </p:sp>
      <p:sp>
        <p:nvSpPr>
          <p:cNvPr id="28675" name="Rectangle 4">
            <a:extLst>
              <a:ext uri="{FF2B5EF4-FFF2-40B4-BE49-F238E27FC236}">
                <a16:creationId xmlns:a16="http://schemas.microsoft.com/office/drawing/2014/main" id="{18ADD2BE-C857-4BB4-8155-6F0958AB06EF}"/>
              </a:ext>
            </a:extLst>
          </p:cNvPr>
          <p:cNvSpPr>
            <a:spLocks noGrp="1" noRot="1" noChangeAspect="1" noChangeArrowheads="1" noTextEdit="1"/>
          </p:cNvSpPr>
          <p:nvPr>
            <p:ph type="sldImg"/>
          </p:nvPr>
        </p:nvSpPr>
        <p:spPr>
          <a:ln/>
        </p:spPr>
      </p:sp>
      <p:sp>
        <p:nvSpPr>
          <p:cNvPr id="28676" name="Rectangle 5">
            <a:extLst>
              <a:ext uri="{FF2B5EF4-FFF2-40B4-BE49-F238E27FC236}">
                <a16:creationId xmlns:a16="http://schemas.microsoft.com/office/drawing/2014/main" id="{05A12CDE-A095-42C9-A5CC-A3623B44C1FF}"/>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3">
            <a:extLst>
              <a:ext uri="{FF2B5EF4-FFF2-40B4-BE49-F238E27FC236}">
                <a16:creationId xmlns:a16="http://schemas.microsoft.com/office/drawing/2014/main" id="{CA6FFD55-BFED-493E-8F70-6F9F92A1A28D}"/>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581419B2-20F5-4790-8AA9-656BE7ABCCAD}" type="slidenum">
              <a:rPr lang="en-US" altLang="en-US" i="0" smtClean="0">
                <a:solidFill>
                  <a:schemeClr val="tx1"/>
                </a:solidFill>
              </a:rPr>
              <a:pPr/>
              <a:t>9</a:t>
            </a:fld>
            <a:endParaRPr lang="en-US" altLang="en-US" i="0">
              <a:solidFill>
                <a:schemeClr val="tx1"/>
              </a:solidFill>
            </a:endParaRPr>
          </a:p>
        </p:txBody>
      </p:sp>
      <p:sp>
        <p:nvSpPr>
          <p:cNvPr id="30723" name="Rectangle 4">
            <a:extLst>
              <a:ext uri="{FF2B5EF4-FFF2-40B4-BE49-F238E27FC236}">
                <a16:creationId xmlns:a16="http://schemas.microsoft.com/office/drawing/2014/main" id="{D78E817C-8B24-48D3-8184-2B610ACC74D6}"/>
              </a:ext>
            </a:extLst>
          </p:cNvPr>
          <p:cNvSpPr>
            <a:spLocks noGrp="1" noRot="1" noChangeAspect="1" noChangeArrowheads="1" noTextEdit="1"/>
          </p:cNvSpPr>
          <p:nvPr>
            <p:ph type="sldImg"/>
          </p:nvPr>
        </p:nvSpPr>
        <p:spPr>
          <a:ln/>
        </p:spPr>
      </p:sp>
      <p:sp>
        <p:nvSpPr>
          <p:cNvPr id="30724" name="Rectangle 5">
            <a:extLst>
              <a:ext uri="{FF2B5EF4-FFF2-40B4-BE49-F238E27FC236}">
                <a16:creationId xmlns:a16="http://schemas.microsoft.com/office/drawing/2014/main" id="{31B034E9-2284-436C-89FB-81F7089119AF}"/>
              </a:ext>
            </a:extLst>
          </p:cNvPr>
          <p:cNvSpPr>
            <a:spLocks noGrp="1" noChangeArrowheads="1"/>
          </p:cNvSpPr>
          <p:nvPr>
            <p:ph type="body" idx="1"/>
          </p:nvPr>
        </p:nvSpPr>
        <p:spPr>
          <a:noFill/>
        </p:spPr>
        <p:txBody>
          <a:bodyPr/>
          <a:lstStyle/>
          <a:p>
            <a:r>
              <a:rPr lang="en-US" altLang="en-US"/>
              <a:t>When dependencies are not carefully managed, a functional change will most likely require modifying multiple modules.  There is an opportunity to introduce a bug in each module.  There are also opportunities to introduce side affect bugs.  As changes are made, and the original design deteriorates, the probability of introducing a bug, with a bug fix grows.</a:t>
            </a:r>
          </a:p>
          <a:p>
            <a:endParaRPr lang="en-US" altLang="en-US"/>
          </a:p>
          <a:p>
            <a:r>
              <a:rPr lang="en-US" altLang="en-US"/>
              <a:t>Frequently-maintained modules must be separated from infrequently maintained modules. Otherwise, we suffer frequently upheaval. The design principles taught in this class will help to separate them.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a:extLst>
              <a:ext uri="{FF2B5EF4-FFF2-40B4-BE49-F238E27FC236}">
                <a16:creationId xmlns:a16="http://schemas.microsoft.com/office/drawing/2014/main" id="{233B8D5B-2BE3-4E45-A742-7E3BB7CF40D5}"/>
              </a:ext>
            </a:extLst>
          </p:cNvPr>
          <p:cNvSpPr>
            <a:spLocks noGrp="1" noChangeArrowheads="1"/>
          </p:cNvSpPr>
          <p:nvPr>
            <p:ph type="sldNum" sz="quarter" idx="5"/>
          </p:nvPr>
        </p:nvSpPr>
        <p:spPr>
          <a:noFill/>
        </p:spPr>
        <p:txBody>
          <a:bodyPr/>
          <a:lstStyle>
            <a:lvl1pPr>
              <a:defRPr i="1">
                <a:solidFill>
                  <a:schemeClr val="tx2"/>
                </a:solidFill>
                <a:latin typeface="Times New Roman" panose="02020603050405020304" pitchFamily="18" charset="0"/>
              </a:defRPr>
            </a:lvl1pPr>
            <a:lvl2pPr marL="742950" indent="-285750">
              <a:defRPr i="1">
                <a:solidFill>
                  <a:schemeClr val="tx2"/>
                </a:solidFill>
                <a:latin typeface="Times New Roman" panose="02020603050405020304" pitchFamily="18" charset="0"/>
              </a:defRPr>
            </a:lvl2pPr>
            <a:lvl3pPr marL="1143000" indent="-228600">
              <a:defRPr i="1">
                <a:solidFill>
                  <a:schemeClr val="tx2"/>
                </a:solidFill>
                <a:latin typeface="Times New Roman" panose="02020603050405020304" pitchFamily="18" charset="0"/>
              </a:defRPr>
            </a:lvl3pPr>
            <a:lvl4pPr marL="1600200" indent="-228600">
              <a:defRPr i="1">
                <a:solidFill>
                  <a:schemeClr val="tx2"/>
                </a:solidFill>
                <a:latin typeface="Times New Roman" panose="02020603050405020304" pitchFamily="18" charset="0"/>
              </a:defRPr>
            </a:lvl4pPr>
            <a:lvl5pPr marL="2057400" indent="-228600">
              <a:defRPr i="1">
                <a:solidFill>
                  <a:schemeClr val="tx2"/>
                </a:solidFill>
                <a:latin typeface="Times New Roman" panose="02020603050405020304" pitchFamily="18" charset="0"/>
              </a:defRPr>
            </a:lvl5pPr>
            <a:lvl6pPr marL="2514600" indent="-228600" eaLnBrk="0" fontAlgn="base" hangingPunct="0">
              <a:spcBef>
                <a:spcPct val="0"/>
              </a:spcBef>
              <a:spcAft>
                <a:spcPct val="0"/>
              </a:spcAft>
              <a:defRPr i="1">
                <a:solidFill>
                  <a:schemeClr val="tx2"/>
                </a:solidFill>
                <a:latin typeface="Times New Roman" panose="02020603050405020304" pitchFamily="18" charset="0"/>
              </a:defRPr>
            </a:lvl6pPr>
            <a:lvl7pPr marL="2971800" indent="-228600" eaLnBrk="0" fontAlgn="base" hangingPunct="0">
              <a:spcBef>
                <a:spcPct val="0"/>
              </a:spcBef>
              <a:spcAft>
                <a:spcPct val="0"/>
              </a:spcAft>
              <a:defRPr i="1">
                <a:solidFill>
                  <a:schemeClr val="tx2"/>
                </a:solidFill>
                <a:latin typeface="Times New Roman" panose="02020603050405020304" pitchFamily="18" charset="0"/>
              </a:defRPr>
            </a:lvl7pPr>
            <a:lvl8pPr marL="3429000" indent="-228600" eaLnBrk="0" fontAlgn="base" hangingPunct="0">
              <a:spcBef>
                <a:spcPct val="0"/>
              </a:spcBef>
              <a:spcAft>
                <a:spcPct val="0"/>
              </a:spcAft>
              <a:defRPr i="1">
                <a:solidFill>
                  <a:schemeClr val="tx2"/>
                </a:solidFill>
                <a:latin typeface="Times New Roman" panose="02020603050405020304" pitchFamily="18" charset="0"/>
              </a:defRPr>
            </a:lvl8pPr>
            <a:lvl9pPr marL="3886200" indent="-228600" eaLnBrk="0" fontAlgn="base" hangingPunct="0">
              <a:spcBef>
                <a:spcPct val="0"/>
              </a:spcBef>
              <a:spcAft>
                <a:spcPct val="0"/>
              </a:spcAft>
              <a:defRPr i="1">
                <a:solidFill>
                  <a:schemeClr val="tx2"/>
                </a:solidFill>
                <a:latin typeface="Times New Roman" panose="02020603050405020304" pitchFamily="18" charset="0"/>
              </a:defRPr>
            </a:lvl9pPr>
          </a:lstStyle>
          <a:p>
            <a:r>
              <a:rPr lang="en-US" altLang="en-US" i="0">
                <a:solidFill>
                  <a:schemeClr val="tx1"/>
                </a:solidFill>
              </a:rPr>
              <a:t> Design Principles - </a:t>
            </a:r>
            <a:fld id="{E64D2F38-DF57-49B0-8384-2C6850ADCC54}" type="slidenum">
              <a:rPr lang="en-US" altLang="en-US" i="0" smtClean="0">
                <a:solidFill>
                  <a:schemeClr val="tx1"/>
                </a:solidFill>
              </a:rPr>
              <a:pPr/>
              <a:t>10</a:t>
            </a:fld>
            <a:endParaRPr lang="en-US" altLang="en-US" i="0">
              <a:solidFill>
                <a:schemeClr val="tx1"/>
              </a:solidFill>
            </a:endParaRPr>
          </a:p>
        </p:txBody>
      </p:sp>
      <p:sp>
        <p:nvSpPr>
          <p:cNvPr id="32771" name="Rectangle 4">
            <a:extLst>
              <a:ext uri="{FF2B5EF4-FFF2-40B4-BE49-F238E27FC236}">
                <a16:creationId xmlns:a16="http://schemas.microsoft.com/office/drawing/2014/main" id="{458390D1-76BB-42A8-B721-475B7F9C39EB}"/>
              </a:ext>
            </a:extLst>
          </p:cNvPr>
          <p:cNvSpPr>
            <a:spLocks noGrp="1" noRot="1" noChangeAspect="1" noChangeArrowheads="1" noTextEdit="1"/>
          </p:cNvSpPr>
          <p:nvPr>
            <p:ph type="sldImg"/>
          </p:nvPr>
        </p:nvSpPr>
        <p:spPr>
          <a:ln/>
        </p:spPr>
      </p:sp>
      <p:sp>
        <p:nvSpPr>
          <p:cNvPr id="32772" name="Rectangle 5">
            <a:extLst>
              <a:ext uri="{FF2B5EF4-FFF2-40B4-BE49-F238E27FC236}">
                <a16:creationId xmlns:a16="http://schemas.microsoft.com/office/drawing/2014/main" id="{08F6E0A2-6CE9-45E7-83E4-77E97CD26E25}"/>
              </a:ext>
            </a:extLst>
          </p:cNvPr>
          <p:cNvSpPr>
            <a:spLocks noGrp="1" noChangeArrowheads="1"/>
          </p:cNvSpPr>
          <p:nvPr>
            <p:ph type="body" idx="1"/>
          </p:nvPr>
        </p:nvSpPr>
        <p:spPr>
          <a:noFill/>
        </p:spPr>
        <p:txBody>
          <a:bodyPr/>
          <a:lstStyle/>
          <a:p>
            <a:r>
              <a:rPr lang="en-US" altLang="en-US"/>
              <a:t>.</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8A66-0995-4293-A4A1-FC5F8B0A2B2F}"/>
              </a:ext>
            </a:extLst>
          </p:cNvPr>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9295151-1386-4355-ACC0-8FC0F39692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4">
            <a:extLst>
              <a:ext uri="{FF2B5EF4-FFF2-40B4-BE49-F238E27FC236}">
                <a16:creationId xmlns:a16="http://schemas.microsoft.com/office/drawing/2014/main" id="{A3ED3CF5-AA0C-4DFE-AEA0-7B6E18FE509B}"/>
              </a:ext>
            </a:extLst>
          </p:cNvPr>
          <p:cNvSpPr>
            <a:spLocks noGrp="1"/>
          </p:cNvSpPr>
          <p:nvPr>
            <p:ph type="sldNum" sz="quarter" idx="10"/>
          </p:nvPr>
        </p:nvSpPr>
        <p:spPr/>
        <p:txBody>
          <a:bodyPr/>
          <a:lstStyle>
            <a:lvl1pPr>
              <a:defRPr/>
            </a:lvl1pPr>
          </a:lstStyle>
          <a:p>
            <a:pPr>
              <a:defRPr/>
            </a:pPr>
            <a:r>
              <a:rPr lang="en-US" altLang="en-US"/>
              <a:t>SOLID- </a:t>
            </a:r>
            <a:fld id="{16398355-A874-41BD-9C24-71A0BC6D85E2}" type="slidenum">
              <a:rPr lang="en-US" altLang="en-US" smtClean="0"/>
              <a:pPr>
                <a:defRPr/>
              </a:pPr>
              <a:t>‹#›</a:t>
            </a:fld>
            <a:endParaRPr lang="en-US" altLang="en-US"/>
          </a:p>
        </p:txBody>
      </p:sp>
    </p:spTree>
    <p:extLst>
      <p:ext uri="{BB962C8B-B14F-4D97-AF65-F5344CB8AC3E}">
        <p14:creationId xmlns:p14="http://schemas.microsoft.com/office/powerpoint/2010/main" val="89598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4F60-9D1E-4AC3-92A5-089C5CE5FE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A40907-0845-45D9-A458-FE598FC872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BF77075-7DF8-4930-BB83-9D1E6A243BD0}"/>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5" name="Slide Number Placeholder 4">
            <a:extLst>
              <a:ext uri="{FF2B5EF4-FFF2-40B4-BE49-F238E27FC236}">
                <a16:creationId xmlns:a16="http://schemas.microsoft.com/office/drawing/2014/main" id="{294A5472-01B7-459F-9362-697D8AC58B90}"/>
              </a:ext>
            </a:extLst>
          </p:cNvPr>
          <p:cNvSpPr>
            <a:spLocks noGrp="1"/>
          </p:cNvSpPr>
          <p:nvPr>
            <p:ph type="sldNum" sz="quarter" idx="11"/>
          </p:nvPr>
        </p:nvSpPr>
        <p:spPr/>
        <p:txBody>
          <a:bodyPr/>
          <a:lstStyle>
            <a:lvl1pPr>
              <a:defRPr/>
            </a:lvl1pPr>
          </a:lstStyle>
          <a:p>
            <a:pPr>
              <a:defRPr/>
            </a:pPr>
            <a:r>
              <a:rPr lang="en-US" altLang="en-US"/>
              <a:t>Advanced Principles I - </a:t>
            </a:r>
            <a:fld id="{96660258-3841-43EB-9035-2C39B6853882}" type="slidenum">
              <a:rPr lang="en-US" altLang="en-US" smtClean="0"/>
              <a:pPr>
                <a:defRPr/>
              </a:pPr>
              <a:t>‹#›</a:t>
            </a:fld>
            <a:endParaRPr lang="en-US" altLang="en-US"/>
          </a:p>
        </p:txBody>
      </p:sp>
    </p:spTree>
    <p:extLst>
      <p:ext uri="{BB962C8B-B14F-4D97-AF65-F5344CB8AC3E}">
        <p14:creationId xmlns:p14="http://schemas.microsoft.com/office/powerpoint/2010/main" val="192700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201F1-C17F-427E-8B6D-E74AF41C2E47}"/>
              </a:ext>
            </a:extLst>
          </p:cNvPr>
          <p:cNvSpPr>
            <a:spLocks noGrp="1"/>
          </p:cNvSpPr>
          <p:nvPr>
            <p:ph type="title" orient="vert"/>
          </p:nvPr>
        </p:nvSpPr>
        <p:spPr>
          <a:xfrm>
            <a:off x="6515100" y="685800"/>
            <a:ext cx="1943100" cy="5410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7D6E89-7210-46D6-8FBE-1AE65F2126DC}"/>
              </a:ext>
            </a:extLst>
          </p:cNvPr>
          <p:cNvSpPr>
            <a:spLocks noGrp="1"/>
          </p:cNvSpPr>
          <p:nvPr>
            <p:ph type="body" orient="vert" idx="1"/>
          </p:nvPr>
        </p:nvSpPr>
        <p:spPr>
          <a:xfrm>
            <a:off x="685800" y="685800"/>
            <a:ext cx="5676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AFFFB42-5469-43AF-BDAC-E9320E8AECE4}"/>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5" name="Slide Number Placeholder 4">
            <a:extLst>
              <a:ext uri="{FF2B5EF4-FFF2-40B4-BE49-F238E27FC236}">
                <a16:creationId xmlns:a16="http://schemas.microsoft.com/office/drawing/2014/main" id="{A6578AC8-05AE-4FBC-B6D0-0197263AA4F1}"/>
              </a:ext>
            </a:extLst>
          </p:cNvPr>
          <p:cNvSpPr>
            <a:spLocks noGrp="1"/>
          </p:cNvSpPr>
          <p:nvPr>
            <p:ph type="sldNum" sz="quarter" idx="11"/>
          </p:nvPr>
        </p:nvSpPr>
        <p:spPr/>
        <p:txBody>
          <a:bodyPr/>
          <a:lstStyle>
            <a:lvl1pPr>
              <a:defRPr/>
            </a:lvl1pPr>
          </a:lstStyle>
          <a:p>
            <a:pPr>
              <a:defRPr/>
            </a:pPr>
            <a:r>
              <a:rPr lang="en-US" altLang="en-US"/>
              <a:t>Advanced Principles I - </a:t>
            </a:r>
            <a:fld id="{D4232B53-7029-434B-AFC6-AE614AC3393C}" type="slidenum">
              <a:rPr lang="en-US" altLang="en-US" smtClean="0"/>
              <a:pPr>
                <a:defRPr/>
              </a:pPr>
              <a:t>‹#›</a:t>
            </a:fld>
            <a:endParaRPr lang="en-US" altLang="en-US"/>
          </a:p>
        </p:txBody>
      </p:sp>
    </p:spTree>
    <p:extLst>
      <p:ext uri="{BB962C8B-B14F-4D97-AF65-F5344CB8AC3E}">
        <p14:creationId xmlns:p14="http://schemas.microsoft.com/office/powerpoint/2010/main" val="77906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422D-BF81-40D8-8C30-59E4F2FDF36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8C974-8785-47D0-BF65-A59E70EFEB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520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2B42-2B8A-40DB-B3F1-60BE2AE1AA0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14BD5-8E3D-4967-BBD1-BE2DF7DE0C6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Footer Placeholder 3">
            <a:extLst>
              <a:ext uri="{FF2B5EF4-FFF2-40B4-BE49-F238E27FC236}">
                <a16:creationId xmlns:a16="http://schemas.microsoft.com/office/drawing/2014/main" id="{AF54A1C8-1660-4DF5-8C57-25381ABC4F66}"/>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5" name="Slide Number Placeholder 4">
            <a:extLst>
              <a:ext uri="{FF2B5EF4-FFF2-40B4-BE49-F238E27FC236}">
                <a16:creationId xmlns:a16="http://schemas.microsoft.com/office/drawing/2014/main" id="{C24A5128-9612-4933-91C2-342C5F171461}"/>
              </a:ext>
            </a:extLst>
          </p:cNvPr>
          <p:cNvSpPr>
            <a:spLocks noGrp="1"/>
          </p:cNvSpPr>
          <p:nvPr>
            <p:ph type="sldNum" sz="quarter" idx="11"/>
          </p:nvPr>
        </p:nvSpPr>
        <p:spPr/>
        <p:txBody>
          <a:bodyPr/>
          <a:lstStyle>
            <a:lvl1pPr>
              <a:defRPr/>
            </a:lvl1pPr>
          </a:lstStyle>
          <a:p>
            <a:pPr>
              <a:defRPr/>
            </a:pPr>
            <a:r>
              <a:rPr lang="en-US" altLang="en-US"/>
              <a:t>Advanced Principles I - </a:t>
            </a:r>
            <a:fld id="{B55AB205-D14C-45FC-B22F-2325C3E05111}" type="slidenum">
              <a:rPr lang="en-US" altLang="en-US" smtClean="0"/>
              <a:pPr>
                <a:defRPr/>
              </a:pPr>
              <a:t>‹#›</a:t>
            </a:fld>
            <a:endParaRPr lang="en-US" altLang="en-US"/>
          </a:p>
        </p:txBody>
      </p:sp>
    </p:spTree>
    <p:extLst>
      <p:ext uri="{BB962C8B-B14F-4D97-AF65-F5344CB8AC3E}">
        <p14:creationId xmlns:p14="http://schemas.microsoft.com/office/powerpoint/2010/main" val="143671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1E09-8565-4645-8D1D-693374A05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706BA-DEF8-4F59-A102-3E81E5B22C3C}"/>
              </a:ext>
            </a:extLst>
          </p:cNvPr>
          <p:cNvSpPr>
            <a:spLocks noGrp="1"/>
          </p:cNvSpPr>
          <p:nvPr>
            <p:ph sz="half" idx="1"/>
          </p:nvPr>
        </p:nvSpPr>
        <p:spPr>
          <a:xfrm>
            <a:off x="685800" y="2819400"/>
            <a:ext cx="3810000"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C058CB-3279-4265-AD6B-2A834DE4CB85}"/>
              </a:ext>
            </a:extLst>
          </p:cNvPr>
          <p:cNvSpPr>
            <a:spLocks noGrp="1"/>
          </p:cNvSpPr>
          <p:nvPr>
            <p:ph sz="half" idx="2"/>
          </p:nvPr>
        </p:nvSpPr>
        <p:spPr>
          <a:xfrm>
            <a:off x="4648200" y="2819400"/>
            <a:ext cx="3810000"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9965EF-9D1D-40BD-B720-C6397ACFEBAC}"/>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6" name="Slide Number Placeholder 5">
            <a:extLst>
              <a:ext uri="{FF2B5EF4-FFF2-40B4-BE49-F238E27FC236}">
                <a16:creationId xmlns:a16="http://schemas.microsoft.com/office/drawing/2014/main" id="{E43A4C18-1C6E-489D-9B41-A3502716282C}"/>
              </a:ext>
            </a:extLst>
          </p:cNvPr>
          <p:cNvSpPr>
            <a:spLocks noGrp="1"/>
          </p:cNvSpPr>
          <p:nvPr>
            <p:ph type="sldNum" sz="quarter" idx="11"/>
          </p:nvPr>
        </p:nvSpPr>
        <p:spPr/>
        <p:txBody>
          <a:bodyPr/>
          <a:lstStyle>
            <a:lvl1pPr>
              <a:defRPr/>
            </a:lvl1pPr>
          </a:lstStyle>
          <a:p>
            <a:pPr>
              <a:defRPr/>
            </a:pPr>
            <a:r>
              <a:rPr lang="en-US" altLang="en-US"/>
              <a:t>Advanced Principles I - </a:t>
            </a:r>
            <a:fld id="{892AFEBE-CACE-485F-A47D-D69AD5CADF3F}" type="slidenum">
              <a:rPr lang="en-US" altLang="en-US" smtClean="0"/>
              <a:pPr>
                <a:defRPr/>
              </a:pPr>
              <a:t>‹#›</a:t>
            </a:fld>
            <a:endParaRPr lang="en-US" altLang="en-US"/>
          </a:p>
        </p:txBody>
      </p:sp>
    </p:spTree>
    <p:extLst>
      <p:ext uri="{BB962C8B-B14F-4D97-AF65-F5344CB8AC3E}">
        <p14:creationId xmlns:p14="http://schemas.microsoft.com/office/powerpoint/2010/main" val="193440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C8C8-392B-4E4A-A354-5F9A7351A2D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1D6DB-7762-4461-B620-D8794B50FB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854668-18B7-4378-B617-DCC3EE857FA2}"/>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C9A44-563F-490D-BFAC-2CC3DBE9A72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C136B5-E6F9-4379-A6CC-14526B504A4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CF57F9E-1C84-4FF0-9C17-26D554D56715}"/>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8" name="Slide Number Placeholder 7">
            <a:extLst>
              <a:ext uri="{FF2B5EF4-FFF2-40B4-BE49-F238E27FC236}">
                <a16:creationId xmlns:a16="http://schemas.microsoft.com/office/drawing/2014/main" id="{FC582D8B-3CD9-47F6-B31B-305C63119FF4}"/>
              </a:ext>
            </a:extLst>
          </p:cNvPr>
          <p:cNvSpPr>
            <a:spLocks noGrp="1"/>
          </p:cNvSpPr>
          <p:nvPr>
            <p:ph type="sldNum" sz="quarter" idx="11"/>
          </p:nvPr>
        </p:nvSpPr>
        <p:spPr/>
        <p:txBody>
          <a:bodyPr/>
          <a:lstStyle>
            <a:lvl1pPr>
              <a:defRPr/>
            </a:lvl1pPr>
          </a:lstStyle>
          <a:p>
            <a:pPr>
              <a:defRPr/>
            </a:pPr>
            <a:r>
              <a:rPr lang="en-US" altLang="en-US"/>
              <a:t>Advanced Principles I - </a:t>
            </a:r>
            <a:fld id="{DB084DAE-0E6E-4BCE-BC5A-0221A7197233}" type="slidenum">
              <a:rPr lang="en-US" altLang="en-US" smtClean="0"/>
              <a:pPr>
                <a:defRPr/>
              </a:pPr>
              <a:t>‹#›</a:t>
            </a:fld>
            <a:endParaRPr lang="en-US" altLang="en-US"/>
          </a:p>
        </p:txBody>
      </p:sp>
    </p:spTree>
    <p:extLst>
      <p:ext uri="{BB962C8B-B14F-4D97-AF65-F5344CB8AC3E}">
        <p14:creationId xmlns:p14="http://schemas.microsoft.com/office/powerpoint/2010/main" val="18260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1AAC-61B0-46A8-B0B7-9119C68585D2}"/>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0734EE3-D217-41FD-B765-7E4CB0ACC87D}"/>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4" name="Slide Number Placeholder 3">
            <a:extLst>
              <a:ext uri="{FF2B5EF4-FFF2-40B4-BE49-F238E27FC236}">
                <a16:creationId xmlns:a16="http://schemas.microsoft.com/office/drawing/2014/main" id="{3D06EE8A-E854-47DF-9AE8-A72BC465CC1C}"/>
              </a:ext>
            </a:extLst>
          </p:cNvPr>
          <p:cNvSpPr>
            <a:spLocks noGrp="1"/>
          </p:cNvSpPr>
          <p:nvPr>
            <p:ph type="sldNum" sz="quarter" idx="11"/>
          </p:nvPr>
        </p:nvSpPr>
        <p:spPr/>
        <p:txBody>
          <a:bodyPr/>
          <a:lstStyle>
            <a:lvl1pPr>
              <a:defRPr/>
            </a:lvl1pPr>
          </a:lstStyle>
          <a:p>
            <a:pPr>
              <a:defRPr/>
            </a:pPr>
            <a:r>
              <a:rPr lang="en-US" altLang="en-US"/>
              <a:t>Advanced Principles I - </a:t>
            </a:r>
            <a:fld id="{5A8035DF-C5C2-4D6C-A12D-9FEF323E2CB8}" type="slidenum">
              <a:rPr lang="en-US" altLang="en-US" smtClean="0"/>
              <a:pPr>
                <a:defRPr/>
              </a:pPr>
              <a:t>‹#›</a:t>
            </a:fld>
            <a:endParaRPr lang="en-US" altLang="en-US"/>
          </a:p>
        </p:txBody>
      </p:sp>
    </p:spTree>
    <p:extLst>
      <p:ext uri="{BB962C8B-B14F-4D97-AF65-F5344CB8AC3E}">
        <p14:creationId xmlns:p14="http://schemas.microsoft.com/office/powerpoint/2010/main" val="128096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59F35D-D40C-4F45-8694-49621137095E}"/>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3" name="Slide Number Placeholder 2">
            <a:extLst>
              <a:ext uri="{FF2B5EF4-FFF2-40B4-BE49-F238E27FC236}">
                <a16:creationId xmlns:a16="http://schemas.microsoft.com/office/drawing/2014/main" id="{2FDAC745-78B5-40BA-8A21-D86B3F335DB5}"/>
              </a:ext>
            </a:extLst>
          </p:cNvPr>
          <p:cNvSpPr>
            <a:spLocks noGrp="1"/>
          </p:cNvSpPr>
          <p:nvPr>
            <p:ph type="sldNum" sz="quarter" idx="11"/>
          </p:nvPr>
        </p:nvSpPr>
        <p:spPr/>
        <p:txBody>
          <a:bodyPr/>
          <a:lstStyle>
            <a:lvl1pPr>
              <a:defRPr/>
            </a:lvl1pPr>
          </a:lstStyle>
          <a:p>
            <a:pPr>
              <a:defRPr/>
            </a:pPr>
            <a:r>
              <a:rPr lang="en-US" altLang="en-US"/>
              <a:t>Advanced Principles I - </a:t>
            </a:r>
            <a:fld id="{ED628BBA-37AC-435F-9FC8-2599266702EE}" type="slidenum">
              <a:rPr lang="en-US" altLang="en-US" smtClean="0"/>
              <a:pPr>
                <a:defRPr/>
              </a:pPr>
              <a:t>‹#›</a:t>
            </a:fld>
            <a:endParaRPr lang="en-US" altLang="en-US"/>
          </a:p>
        </p:txBody>
      </p:sp>
    </p:spTree>
    <p:extLst>
      <p:ext uri="{BB962C8B-B14F-4D97-AF65-F5344CB8AC3E}">
        <p14:creationId xmlns:p14="http://schemas.microsoft.com/office/powerpoint/2010/main" val="409415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5159-60B9-4B99-9CCE-680CD8CDB38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90718-7E33-419B-AF1F-98860ADB6BC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90826-262D-4E0D-BBD0-9127D7948F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FDEDA6A0-C795-4CFD-9743-27AA030E5BBA}"/>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6" name="Slide Number Placeholder 5">
            <a:extLst>
              <a:ext uri="{FF2B5EF4-FFF2-40B4-BE49-F238E27FC236}">
                <a16:creationId xmlns:a16="http://schemas.microsoft.com/office/drawing/2014/main" id="{325AC272-B2C2-4223-8D56-8D13AA661E34}"/>
              </a:ext>
            </a:extLst>
          </p:cNvPr>
          <p:cNvSpPr>
            <a:spLocks noGrp="1"/>
          </p:cNvSpPr>
          <p:nvPr>
            <p:ph type="sldNum" sz="quarter" idx="11"/>
          </p:nvPr>
        </p:nvSpPr>
        <p:spPr/>
        <p:txBody>
          <a:bodyPr/>
          <a:lstStyle>
            <a:lvl1pPr>
              <a:defRPr/>
            </a:lvl1pPr>
          </a:lstStyle>
          <a:p>
            <a:pPr>
              <a:defRPr/>
            </a:pPr>
            <a:r>
              <a:rPr lang="en-US" altLang="en-US"/>
              <a:t>Advanced Principles I - </a:t>
            </a:r>
            <a:fld id="{871BADBE-8C7A-4B70-B7E0-D0BA98D9173F}" type="slidenum">
              <a:rPr lang="en-US" altLang="en-US" smtClean="0"/>
              <a:pPr>
                <a:defRPr/>
              </a:pPr>
              <a:t>‹#›</a:t>
            </a:fld>
            <a:endParaRPr lang="en-US" altLang="en-US"/>
          </a:p>
        </p:txBody>
      </p:sp>
    </p:spTree>
    <p:extLst>
      <p:ext uri="{BB962C8B-B14F-4D97-AF65-F5344CB8AC3E}">
        <p14:creationId xmlns:p14="http://schemas.microsoft.com/office/powerpoint/2010/main" val="2904113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DBB1-3C7C-4632-8928-E533B6EE27B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7E9AA0-5898-48C2-B227-D51DDA02590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DC79424-A4E8-4E28-B494-D90258648AD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1A2C8F3A-F6F9-4AAC-B057-B2E3A88730AA}"/>
              </a:ext>
            </a:extLst>
          </p:cNvPr>
          <p:cNvSpPr>
            <a:spLocks noGrp="1"/>
          </p:cNvSpPr>
          <p:nvPr>
            <p:ph type="ftr" sz="quarter" idx="10"/>
          </p:nvPr>
        </p:nvSpPr>
        <p:spPr/>
        <p:txBody>
          <a:bodyPr/>
          <a:lstStyle>
            <a:lvl1pPr algn="l">
              <a:defRPr sz="1200"/>
            </a:lvl1pPr>
          </a:lstStyle>
          <a:p>
            <a:pPr algn="ctr">
              <a:defRPr/>
            </a:pPr>
            <a:r>
              <a:rPr lang="en-US" altLang="en-US" sz="1400"/>
              <a:t>http://www.objectmentor.com</a:t>
            </a:r>
          </a:p>
          <a:p>
            <a:pPr algn="ctr">
              <a:defRPr/>
            </a:pPr>
            <a:r>
              <a:rPr lang="en-US" altLang="en-US" sz="1000"/>
              <a:t>1-800-338-6716</a:t>
            </a:r>
          </a:p>
          <a:p>
            <a:pPr>
              <a:defRPr/>
            </a:pPr>
            <a:endParaRPr lang="en-US" altLang="en-US"/>
          </a:p>
        </p:txBody>
      </p:sp>
      <p:sp>
        <p:nvSpPr>
          <p:cNvPr id="6" name="Slide Number Placeholder 5">
            <a:extLst>
              <a:ext uri="{FF2B5EF4-FFF2-40B4-BE49-F238E27FC236}">
                <a16:creationId xmlns:a16="http://schemas.microsoft.com/office/drawing/2014/main" id="{6D4758E2-6355-4505-B429-EA09328B25A0}"/>
              </a:ext>
            </a:extLst>
          </p:cNvPr>
          <p:cNvSpPr>
            <a:spLocks noGrp="1"/>
          </p:cNvSpPr>
          <p:nvPr>
            <p:ph type="sldNum" sz="quarter" idx="11"/>
          </p:nvPr>
        </p:nvSpPr>
        <p:spPr/>
        <p:txBody>
          <a:bodyPr/>
          <a:lstStyle>
            <a:lvl1pPr>
              <a:defRPr/>
            </a:lvl1pPr>
          </a:lstStyle>
          <a:p>
            <a:pPr>
              <a:defRPr/>
            </a:pPr>
            <a:r>
              <a:rPr lang="en-US" altLang="en-US"/>
              <a:t>Advanced Principles I - </a:t>
            </a:r>
            <a:fld id="{E1D15797-AA14-45E4-97F2-22554BA9E449}" type="slidenum">
              <a:rPr lang="en-US" altLang="en-US" smtClean="0"/>
              <a:pPr>
                <a:defRPr/>
              </a:pPr>
              <a:t>‹#›</a:t>
            </a:fld>
            <a:endParaRPr lang="en-US" altLang="en-US"/>
          </a:p>
        </p:txBody>
      </p:sp>
    </p:spTree>
    <p:extLst>
      <p:ext uri="{BB962C8B-B14F-4D97-AF65-F5344CB8AC3E}">
        <p14:creationId xmlns:p14="http://schemas.microsoft.com/office/powerpoint/2010/main" val="232105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A3949A-B84A-4F89-B472-B28DF2587148}"/>
              </a:ext>
            </a:extLst>
          </p:cNvPr>
          <p:cNvSpPr>
            <a:spLocks noGrp="1" noChangeArrowheads="1"/>
          </p:cNvSpPr>
          <p:nvPr>
            <p:ph type="title"/>
          </p:nvPr>
        </p:nvSpPr>
        <p:spPr bwMode="auto">
          <a:xfrm>
            <a:off x="1524000" y="685800"/>
            <a:ext cx="5867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4087044-E58E-4D59-B408-D7055D030D11}"/>
              </a:ext>
            </a:extLst>
          </p:cNvPr>
          <p:cNvSpPr>
            <a:spLocks noGrp="1" noChangeArrowheads="1"/>
          </p:cNvSpPr>
          <p:nvPr>
            <p:ph type="body" idx="1"/>
          </p:nvPr>
        </p:nvSpPr>
        <p:spPr bwMode="auto">
          <a:xfrm>
            <a:off x="685800" y="2819400"/>
            <a:ext cx="7772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14FDF921-97C9-4EC8-8DB1-0172BAFAD805}"/>
              </a:ext>
            </a:extLst>
          </p:cNvPr>
          <p:cNvSpPr>
            <a:spLocks noGrp="1" noChangeArrowheads="1"/>
          </p:cNvSpPr>
          <p:nvPr>
            <p:ph type="ftr" sz="quarter" idx="3"/>
          </p:nvPr>
        </p:nvSpPr>
        <p:spPr bwMode="auto">
          <a:xfrm>
            <a:off x="3124200" y="6343650"/>
            <a:ext cx="28956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000" i="0">
                <a:solidFill>
                  <a:schemeClr val="tx1"/>
                </a:solidFill>
              </a:defRPr>
            </a:lvl1pPr>
          </a:lstStyle>
          <a:p>
            <a:pPr>
              <a:defRPr/>
            </a:pPr>
            <a:r>
              <a:rPr lang="en-US" altLang="en-US" sz="1400"/>
              <a:t>http://www.objectmentor.com</a:t>
            </a:r>
          </a:p>
          <a:p>
            <a:pPr>
              <a:defRPr/>
            </a:pPr>
            <a:r>
              <a:rPr lang="en-US" altLang="en-US"/>
              <a:t>1-800-338-6716</a:t>
            </a:r>
          </a:p>
          <a:p>
            <a:pPr algn="l">
              <a:defRPr/>
            </a:pPr>
            <a:endParaRPr lang="en-US" altLang="en-US" sz="1200"/>
          </a:p>
        </p:txBody>
      </p:sp>
      <p:sp>
        <p:nvSpPr>
          <p:cNvPr id="1030" name="Rectangle 6">
            <a:extLst>
              <a:ext uri="{FF2B5EF4-FFF2-40B4-BE49-F238E27FC236}">
                <a16:creationId xmlns:a16="http://schemas.microsoft.com/office/drawing/2014/main" id="{823AF9F1-F2A8-4AAA-BCF0-8241D7E2DBB7}"/>
              </a:ext>
            </a:extLst>
          </p:cNvPr>
          <p:cNvSpPr>
            <a:spLocks noGrp="1" noChangeArrowheads="1"/>
          </p:cNvSpPr>
          <p:nvPr>
            <p:ph type="sldNum" sz="quarter" idx="4"/>
          </p:nvPr>
        </p:nvSpPr>
        <p:spPr bwMode="auto">
          <a:xfrm>
            <a:off x="6172200" y="6367463"/>
            <a:ext cx="2590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i="0">
                <a:solidFill>
                  <a:schemeClr val="tx1"/>
                </a:solidFill>
              </a:defRPr>
            </a:lvl1pPr>
          </a:lstStyle>
          <a:p>
            <a:pPr>
              <a:defRPr/>
            </a:pPr>
            <a:r>
              <a:rPr lang="en-US" altLang="en-US"/>
              <a:t>Advanced Principles I - </a:t>
            </a:r>
            <a:fld id="{FE253832-411C-422C-A17F-F6547C3592C2}" type="slidenum">
              <a:rPr lang="en-US" altLang="en-US" smtClean="0"/>
              <a:pPr>
                <a:defRPr/>
              </a:pPr>
              <a:t>‹#›</a:t>
            </a:fld>
            <a:endParaRPr lang="en-US" altLang="en-US"/>
          </a:p>
        </p:txBody>
      </p:sp>
      <p:pic>
        <p:nvPicPr>
          <p:cNvPr id="2" name="Picture 8" descr="omaLogo">
            <a:extLst>
              <a:ext uri="{FF2B5EF4-FFF2-40B4-BE49-F238E27FC236}">
                <a16:creationId xmlns:a16="http://schemas.microsoft.com/office/drawing/2014/main" id="{536A057D-AE47-473E-B424-C9CFC741617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114300"/>
            <a:ext cx="10668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a:extLst>
              <a:ext uri="{FF2B5EF4-FFF2-40B4-BE49-F238E27FC236}">
                <a16:creationId xmlns:a16="http://schemas.microsoft.com/office/drawing/2014/main" id="{6CE51188-D2B7-4F8F-8E5E-B880259F0082}"/>
              </a:ext>
            </a:extLst>
          </p:cNvPr>
          <p:cNvSpPr txBox="1">
            <a:spLocks noChangeArrowheads="1"/>
          </p:cNvSpPr>
          <p:nvPr/>
        </p:nvSpPr>
        <p:spPr bwMode="auto">
          <a:xfrm>
            <a:off x="0" y="64008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i="1">
                <a:solidFill>
                  <a:schemeClr val="tx2"/>
                </a:solidFill>
                <a:latin typeface="Times New Roman" panose="02020603050405020304" pitchFamily="18" charset="0"/>
              </a:defRPr>
            </a:lvl1pPr>
            <a:lvl2pPr marL="742950" indent="-285750" algn="ctr">
              <a:spcBef>
                <a:spcPct val="50000"/>
              </a:spcBef>
              <a:defRPr i="1">
                <a:solidFill>
                  <a:schemeClr val="tx2"/>
                </a:solidFill>
                <a:latin typeface="Times New Roman" panose="02020603050405020304" pitchFamily="18" charset="0"/>
              </a:defRPr>
            </a:lvl2pPr>
            <a:lvl3pPr marL="1143000" indent="-228600" algn="ctr">
              <a:spcBef>
                <a:spcPct val="50000"/>
              </a:spcBef>
              <a:defRPr i="1">
                <a:solidFill>
                  <a:schemeClr val="tx2"/>
                </a:solidFill>
                <a:latin typeface="Times New Roman" panose="02020603050405020304" pitchFamily="18" charset="0"/>
              </a:defRPr>
            </a:lvl3pPr>
            <a:lvl4pPr marL="1600200" indent="-228600" algn="ctr">
              <a:spcBef>
                <a:spcPct val="50000"/>
              </a:spcBef>
              <a:defRPr i="1">
                <a:solidFill>
                  <a:schemeClr val="tx2"/>
                </a:solidFill>
                <a:latin typeface="Times New Roman" panose="02020603050405020304" pitchFamily="18" charset="0"/>
              </a:defRPr>
            </a:lvl4pPr>
            <a:lvl5pPr marL="2057400" indent="-228600" algn="ctr">
              <a:spcBef>
                <a:spcPct val="50000"/>
              </a:spcBef>
              <a:defRPr i="1">
                <a:solidFill>
                  <a:schemeClr val="tx2"/>
                </a:solidFill>
                <a:latin typeface="Times New Roman" panose="02020603050405020304" pitchFamily="18" charset="0"/>
              </a:defRPr>
            </a:lvl5pPr>
            <a:lvl6pPr marL="2514600" indent="-228600" algn="ctr" eaLnBrk="0" fontAlgn="base" hangingPunct="0">
              <a:spcBef>
                <a:spcPct val="50000"/>
              </a:spcBef>
              <a:spcAft>
                <a:spcPct val="0"/>
              </a:spcAft>
              <a:defRPr i="1">
                <a:solidFill>
                  <a:schemeClr val="tx2"/>
                </a:solidFill>
                <a:latin typeface="Times New Roman" panose="02020603050405020304" pitchFamily="18" charset="0"/>
              </a:defRPr>
            </a:lvl6pPr>
            <a:lvl7pPr marL="2971800" indent="-228600" algn="ctr" eaLnBrk="0" fontAlgn="base" hangingPunct="0">
              <a:spcBef>
                <a:spcPct val="50000"/>
              </a:spcBef>
              <a:spcAft>
                <a:spcPct val="0"/>
              </a:spcAft>
              <a:defRPr i="1">
                <a:solidFill>
                  <a:schemeClr val="tx2"/>
                </a:solidFill>
                <a:latin typeface="Times New Roman" panose="02020603050405020304" pitchFamily="18" charset="0"/>
              </a:defRPr>
            </a:lvl7pPr>
            <a:lvl8pPr marL="3429000" indent="-228600" algn="ctr" eaLnBrk="0" fontAlgn="base" hangingPunct="0">
              <a:spcBef>
                <a:spcPct val="50000"/>
              </a:spcBef>
              <a:spcAft>
                <a:spcPct val="0"/>
              </a:spcAft>
              <a:defRPr i="1">
                <a:solidFill>
                  <a:schemeClr val="tx2"/>
                </a:solidFill>
                <a:latin typeface="Times New Roman" panose="02020603050405020304" pitchFamily="18" charset="0"/>
              </a:defRPr>
            </a:lvl8pPr>
            <a:lvl9pPr marL="3886200" indent="-228600" algn="ctr" eaLnBrk="0" fontAlgn="base" hangingPunct="0">
              <a:spcBef>
                <a:spcPct val="50000"/>
              </a:spcBef>
              <a:spcAft>
                <a:spcPct val="0"/>
              </a:spcAft>
              <a:defRPr i="1">
                <a:solidFill>
                  <a:schemeClr val="tx2"/>
                </a:solidFill>
                <a:latin typeface="Times New Roman" panose="02020603050405020304" pitchFamily="18" charset="0"/>
              </a:defRPr>
            </a:lvl9pPr>
          </a:lstStyle>
          <a:p>
            <a:pPr algn="l">
              <a:defRPr/>
            </a:pPr>
            <a:r>
              <a:rPr lang="en-US" altLang="en-US" sz="1000" i="0">
                <a:solidFill>
                  <a:schemeClr val="tx1"/>
                </a:solidFill>
              </a:rPr>
              <a:t>Copyright </a:t>
            </a:r>
            <a:r>
              <a:rPr lang="en-US" altLang="en-US" sz="1000" i="0">
                <a:solidFill>
                  <a:schemeClr val="tx1"/>
                </a:solidFill>
                <a:sym typeface="Symbol" panose="05050102010706020507" pitchFamily="18" charset="2"/>
              </a:rPr>
              <a:t> 1998-2006 by Object Mentor, Inc</a:t>
            </a:r>
          </a:p>
          <a:p>
            <a:pPr algn="l">
              <a:spcBef>
                <a:spcPct val="0"/>
              </a:spcBef>
              <a:defRPr/>
            </a:pPr>
            <a:r>
              <a:rPr lang="en-US" altLang="en-US" sz="1000" i="0">
                <a:solidFill>
                  <a:schemeClr val="tx1"/>
                </a:solidFill>
                <a:sym typeface="Symbol" panose="05050102010706020507" pitchFamily="18" charset="2"/>
              </a:rPr>
              <a:t>All Rights Reserved</a:t>
            </a:r>
            <a:endParaRPr lang="en-US" altLang="en-US" sz="1000" i="0">
              <a:solidFill>
                <a:schemeClr val="tx1"/>
              </a:solidFill>
            </a:endParaRPr>
          </a:p>
        </p:txBody>
      </p:sp>
      <p:sp>
        <p:nvSpPr>
          <p:cNvPr id="1032" name="Text Box 21">
            <a:extLst>
              <a:ext uri="{FF2B5EF4-FFF2-40B4-BE49-F238E27FC236}">
                <a16:creationId xmlns:a16="http://schemas.microsoft.com/office/drawing/2014/main" id="{7917D2C3-DBFD-4F08-8034-4E0A20A8C440}"/>
              </a:ext>
            </a:extLst>
          </p:cNvPr>
          <p:cNvSpPr txBox="1">
            <a:spLocks noChangeArrowheads="1"/>
          </p:cNvSpPr>
          <p:nvPr/>
        </p:nvSpPr>
        <p:spPr bwMode="auto">
          <a:xfrm>
            <a:off x="8066088" y="152400"/>
            <a:ext cx="855662"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spcBef>
                <a:spcPct val="50000"/>
              </a:spcBef>
              <a:defRPr i="1">
                <a:solidFill>
                  <a:schemeClr val="tx2"/>
                </a:solidFill>
                <a:latin typeface="Times New Roman" panose="02020603050405020304" pitchFamily="18" charset="0"/>
              </a:defRPr>
            </a:lvl1pPr>
            <a:lvl2pPr marL="742950" indent="-285750" algn="ctr">
              <a:spcBef>
                <a:spcPct val="50000"/>
              </a:spcBef>
              <a:defRPr i="1">
                <a:solidFill>
                  <a:schemeClr val="tx2"/>
                </a:solidFill>
                <a:latin typeface="Times New Roman" panose="02020603050405020304" pitchFamily="18" charset="0"/>
              </a:defRPr>
            </a:lvl2pPr>
            <a:lvl3pPr marL="1143000" indent="-228600" algn="ctr">
              <a:spcBef>
                <a:spcPct val="50000"/>
              </a:spcBef>
              <a:defRPr i="1">
                <a:solidFill>
                  <a:schemeClr val="tx2"/>
                </a:solidFill>
                <a:latin typeface="Times New Roman" panose="02020603050405020304" pitchFamily="18" charset="0"/>
              </a:defRPr>
            </a:lvl3pPr>
            <a:lvl4pPr marL="1600200" indent="-228600" algn="ctr">
              <a:spcBef>
                <a:spcPct val="50000"/>
              </a:spcBef>
              <a:defRPr i="1">
                <a:solidFill>
                  <a:schemeClr val="tx2"/>
                </a:solidFill>
                <a:latin typeface="Times New Roman" panose="02020603050405020304" pitchFamily="18" charset="0"/>
              </a:defRPr>
            </a:lvl4pPr>
            <a:lvl5pPr marL="2057400" indent="-228600" algn="ctr">
              <a:spcBef>
                <a:spcPct val="50000"/>
              </a:spcBef>
              <a:defRPr i="1">
                <a:solidFill>
                  <a:schemeClr val="tx2"/>
                </a:solidFill>
                <a:latin typeface="Times New Roman" panose="02020603050405020304" pitchFamily="18" charset="0"/>
              </a:defRPr>
            </a:lvl5pPr>
            <a:lvl6pPr marL="2514600" indent="-228600" algn="ctr" eaLnBrk="0" fontAlgn="base" hangingPunct="0">
              <a:spcBef>
                <a:spcPct val="50000"/>
              </a:spcBef>
              <a:spcAft>
                <a:spcPct val="0"/>
              </a:spcAft>
              <a:defRPr i="1">
                <a:solidFill>
                  <a:schemeClr val="tx2"/>
                </a:solidFill>
                <a:latin typeface="Times New Roman" panose="02020603050405020304" pitchFamily="18" charset="0"/>
              </a:defRPr>
            </a:lvl6pPr>
            <a:lvl7pPr marL="2971800" indent="-228600" algn="ctr" eaLnBrk="0" fontAlgn="base" hangingPunct="0">
              <a:spcBef>
                <a:spcPct val="50000"/>
              </a:spcBef>
              <a:spcAft>
                <a:spcPct val="0"/>
              </a:spcAft>
              <a:defRPr i="1">
                <a:solidFill>
                  <a:schemeClr val="tx2"/>
                </a:solidFill>
                <a:latin typeface="Times New Roman" panose="02020603050405020304" pitchFamily="18" charset="0"/>
              </a:defRPr>
            </a:lvl7pPr>
            <a:lvl8pPr marL="3429000" indent="-228600" algn="ctr" eaLnBrk="0" fontAlgn="base" hangingPunct="0">
              <a:spcBef>
                <a:spcPct val="50000"/>
              </a:spcBef>
              <a:spcAft>
                <a:spcPct val="0"/>
              </a:spcAft>
              <a:defRPr i="1">
                <a:solidFill>
                  <a:schemeClr val="tx2"/>
                </a:solidFill>
                <a:latin typeface="Times New Roman" panose="02020603050405020304" pitchFamily="18" charset="0"/>
              </a:defRPr>
            </a:lvl8pPr>
            <a:lvl9pPr marL="3886200" indent="-228600" algn="ctr" eaLnBrk="0" fontAlgn="base" hangingPunct="0">
              <a:spcBef>
                <a:spcPct val="50000"/>
              </a:spcBef>
              <a:spcAft>
                <a:spcPct val="0"/>
              </a:spcAft>
              <a:defRPr i="1">
                <a:solidFill>
                  <a:schemeClr val="tx2"/>
                </a:solidFill>
                <a:latin typeface="Times New Roman" panose="02020603050405020304" pitchFamily="18" charset="0"/>
              </a:defRPr>
            </a:lvl9pPr>
          </a:lstStyle>
          <a:p>
            <a:pPr>
              <a:defRPr/>
            </a:pPr>
            <a:r>
              <a:rPr lang="en-US" altLang="en-US" sz="1000"/>
              <a:t>February, 99</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7.e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emf"/><Relationship Id="rId4"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4" name="Rectangle 13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5362" name="Rectangle 2">
            <a:extLst>
              <a:ext uri="{FF2B5EF4-FFF2-40B4-BE49-F238E27FC236}">
                <a16:creationId xmlns:a16="http://schemas.microsoft.com/office/drawing/2014/main" id="{7A33FF68-5D30-408E-8AF8-BA2978072B74}"/>
              </a:ext>
            </a:extLst>
          </p:cNvPr>
          <p:cNvSpPr>
            <a:spLocks noGrp="1" noChangeArrowheads="1"/>
          </p:cNvSpPr>
          <p:nvPr>
            <p:ph type="ctrTitle"/>
          </p:nvPr>
        </p:nvSpPr>
        <p:spPr>
          <a:xfrm>
            <a:off x="628650" y="4555055"/>
            <a:ext cx="5174047" cy="1723125"/>
          </a:xfrm>
        </p:spPr>
        <p:txBody>
          <a:bodyPr anchor="ctr">
            <a:normAutofit/>
          </a:bodyPr>
          <a:lstStyle/>
          <a:p>
            <a:pPr algn="r">
              <a:lnSpc>
                <a:spcPct val="90000"/>
              </a:lnSpc>
            </a:pPr>
            <a:r>
              <a:rPr lang="en-US" altLang="en-US" sz="2400" b="1"/>
              <a:t>Principii SOLID</a:t>
            </a:r>
            <a:br>
              <a:rPr lang="en-US" altLang="en-US" sz="2400" b="1"/>
            </a:br>
            <a:r>
              <a:rPr lang="en-US" altLang="en-US" sz="2400" b="1"/>
              <a:t>conf.dr. Cristian KEVORCHIAN</a:t>
            </a:r>
            <a:br>
              <a:rPr lang="en-US" altLang="en-US" sz="2400" b="1"/>
            </a:br>
            <a:r>
              <a:rPr lang="en-US" altLang="en-US" sz="2400" b="1"/>
              <a:t>ck@fmi.unibuc.ro</a:t>
            </a:r>
            <a:br>
              <a:rPr lang="en-US" altLang="en-US" sz="2400" b="1"/>
            </a:br>
            <a:endParaRPr lang="en-US" altLang="en-US" sz="2400" b="1"/>
          </a:p>
        </p:txBody>
      </p:sp>
      <p:sp>
        <p:nvSpPr>
          <p:cNvPr id="15365" name="Oval 13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39" name="Oval 13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41" name="Oval 14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43" name="Freeform: Shape 14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45" name="Straight Connector 14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84D9A22-D1F4-422D-B38C-BEF2F15587CA}"/>
              </a:ext>
            </a:extLst>
          </p:cNvPr>
          <p:cNvSpPr>
            <a:spLocks noGrp="1" noChangeArrowheads="1"/>
          </p:cNvSpPr>
          <p:nvPr>
            <p:ph type="title"/>
          </p:nvPr>
        </p:nvSpPr>
        <p:spPr>
          <a:xfrm>
            <a:off x="1143000" y="685800"/>
            <a:ext cx="6477000" cy="990600"/>
          </a:xfrm>
        </p:spPr>
        <p:txBody>
          <a:bodyPr/>
          <a:lstStyle/>
          <a:p>
            <a:r>
              <a:rPr lang="en-US" altLang="en-US" dirty="0" err="1"/>
              <a:t>Imposibilitatea</a:t>
            </a:r>
            <a:r>
              <a:rPr lang="en-US" altLang="en-US" dirty="0"/>
              <a:t> </a:t>
            </a:r>
            <a:r>
              <a:rPr lang="en-US" altLang="en-US" dirty="0" err="1"/>
              <a:t>reutilizării</a:t>
            </a:r>
            <a:endParaRPr lang="en-US" altLang="en-US" dirty="0"/>
          </a:p>
        </p:txBody>
      </p:sp>
      <p:sp>
        <p:nvSpPr>
          <p:cNvPr id="31747" name="Rectangle 3">
            <a:extLst>
              <a:ext uri="{FF2B5EF4-FFF2-40B4-BE49-F238E27FC236}">
                <a16:creationId xmlns:a16="http://schemas.microsoft.com/office/drawing/2014/main" id="{CB8C1F14-BC9E-47CD-8A87-089430C7108A}"/>
              </a:ext>
            </a:extLst>
          </p:cNvPr>
          <p:cNvSpPr>
            <a:spLocks noGrp="1" noChangeArrowheads="1"/>
          </p:cNvSpPr>
          <p:nvPr>
            <p:ph type="body" idx="1"/>
          </p:nvPr>
        </p:nvSpPr>
        <p:spPr>
          <a:xfrm>
            <a:off x="533400" y="1905000"/>
            <a:ext cx="4267200" cy="3886200"/>
          </a:xfrm>
        </p:spPr>
        <p:txBody>
          <a:bodyPr/>
          <a:lstStyle/>
          <a:p>
            <a:pPr marL="0" indent="0">
              <a:buNone/>
            </a:pPr>
            <a:r>
              <a:rPr lang="en-US" altLang="en-US" dirty="0" err="1"/>
              <a:t>Componentele</a:t>
            </a:r>
            <a:r>
              <a:rPr lang="en-US" altLang="en-US" dirty="0"/>
              <a:t> </a:t>
            </a:r>
            <a:r>
              <a:rPr lang="en-US" altLang="en-US" dirty="0" err="1"/>
              <a:t>dorite</a:t>
            </a:r>
            <a:r>
              <a:rPr lang="en-US" altLang="en-US" dirty="0"/>
              <a:t> ale </a:t>
            </a:r>
            <a:r>
              <a:rPr lang="en-US" altLang="en-US" dirty="0" err="1"/>
              <a:t>proiectului</a:t>
            </a:r>
            <a:r>
              <a:rPr lang="en-US" altLang="en-US" dirty="0"/>
              <a:t> sunt </a:t>
            </a:r>
            <a:r>
              <a:rPr lang="en-US" altLang="en-US" dirty="0" err="1"/>
              <a:t>dependente</a:t>
            </a:r>
            <a:r>
              <a:rPr lang="en-US" altLang="en-US" dirty="0"/>
              <a:t> de </a:t>
            </a:r>
            <a:r>
              <a:rPr lang="en-US" altLang="en-US" dirty="0" err="1"/>
              <a:t>părțile</a:t>
            </a:r>
            <a:r>
              <a:rPr lang="en-US" altLang="en-US" dirty="0"/>
              <a:t> nadorite.</a:t>
            </a:r>
            <a:br>
              <a:rPr lang="en-US" altLang="en-US" dirty="0"/>
            </a:br>
            <a:r>
              <a:rPr lang="en-US" altLang="en-US" dirty="0" err="1"/>
              <a:t>Munca</a:t>
            </a:r>
            <a:r>
              <a:rPr lang="en-US" altLang="en-US" dirty="0"/>
              <a:t> </a:t>
            </a:r>
            <a:r>
              <a:rPr lang="en-US" altLang="en-US" dirty="0" err="1"/>
              <a:t>și</a:t>
            </a:r>
            <a:r>
              <a:rPr lang="en-US" altLang="en-US" dirty="0"/>
              <a:t> </a:t>
            </a:r>
            <a:r>
              <a:rPr lang="en-US" altLang="en-US" dirty="0" err="1"/>
              <a:t>riscul</a:t>
            </a:r>
            <a:r>
              <a:rPr lang="en-US" altLang="en-US" dirty="0"/>
              <a:t> de a </a:t>
            </a:r>
            <a:r>
              <a:rPr lang="en-US" altLang="en-US" dirty="0" err="1"/>
              <a:t>extrage</a:t>
            </a:r>
            <a:r>
              <a:rPr lang="en-US" altLang="en-US" dirty="0"/>
              <a:t> </a:t>
            </a:r>
            <a:r>
              <a:rPr lang="en-US" altLang="en-US" dirty="0" err="1"/>
              <a:t>partea</a:t>
            </a:r>
            <a:r>
              <a:rPr lang="en-US" altLang="en-US" dirty="0"/>
              <a:t> </a:t>
            </a:r>
            <a:r>
              <a:rPr lang="en-US" altLang="en-US" dirty="0" err="1"/>
              <a:t>dorită</a:t>
            </a:r>
            <a:r>
              <a:rPr lang="en-US" altLang="en-US" dirty="0"/>
              <a:t> pot genera </a:t>
            </a:r>
            <a:r>
              <a:rPr lang="en-US" altLang="en-US" dirty="0" err="1"/>
              <a:t>depășire</a:t>
            </a:r>
            <a:r>
              <a:rPr lang="en-US" altLang="en-US" dirty="0"/>
              <a:t> </a:t>
            </a:r>
            <a:r>
              <a:rPr lang="en-US" altLang="en-US" dirty="0" err="1"/>
              <a:t>costului</a:t>
            </a:r>
            <a:r>
              <a:rPr lang="en-US" altLang="en-US" dirty="0"/>
              <a:t> </a:t>
            </a:r>
            <a:r>
              <a:rPr lang="en-US" altLang="en-US" dirty="0" err="1"/>
              <a:t>reproiectării</a:t>
            </a:r>
            <a:r>
              <a:rPr lang="en-US" altLang="en-US" dirty="0"/>
              <a:t>. </a:t>
            </a:r>
          </a:p>
        </p:txBody>
      </p:sp>
      <p:grpSp>
        <p:nvGrpSpPr>
          <p:cNvPr id="31748" name="Group 39">
            <a:extLst>
              <a:ext uri="{FF2B5EF4-FFF2-40B4-BE49-F238E27FC236}">
                <a16:creationId xmlns:a16="http://schemas.microsoft.com/office/drawing/2014/main" id="{45FE0663-6775-43AA-87FA-2E53BF1E9EBC}"/>
              </a:ext>
            </a:extLst>
          </p:cNvPr>
          <p:cNvGrpSpPr>
            <a:grpSpLocks/>
          </p:cNvGrpSpPr>
          <p:nvPr/>
        </p:nvGrpSpPr>
        <p:grpSpPr bwMode="auto">
          <a:xfrm>
            <a:off x="4724400" y="2286000"/>
            <a:ext cx="3962400" cy="3429000"/>
            <a:chOff x="2784" y="1248"/>
            <a:chExt cx="2496" cy="2160"/>
          </a:xfrm>
        </p:grpSpPr>
        <p:sp>
          <p:nvSpPr>
            <p:cNvPr id="31759" name="Rectangle 6">
              <a:extLst>
                <a:ext uri="{FF2B5EF4-FFF2-40B4-BE49-F238E27FC236}">
                  <a16:creationId xmlns:a16="http://schemas.microsoft.com/office/drawing/2014/main" id="{336B9646-06CE-43D0-BAC5-3312C703A756}"/>
                </a:ext>
              </a:extLst>
            </p:cNvPr>
            <p:cNvSpPr>
              <a:spLocks noChangeArrowheads="1"/>
            </p:cNvSpPr>
            <p:nvPr/>
          </p:nvSpPr>
          <p:spPr bwMode="auto">
            <a:xfrm>
              <a:off x="4224" y="1248"/>
              <a:ext cx="336" cy="24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0" name="Rectangle 7">
              <a:extLst>
                <a:ext uri="{FF2B5EF4-FFF2-40B4-BE49-F238E27FC236}">
                  <a16:creationId xmlns:a16="http://schemas.microsoft.com/office/drawing/2014/main" id="{50107D8A-0BF1-42FA-8D71-44EFA4172B05}"/>
                </a:ext>
              </a:extLst>
            </p:cNvPr>
            <p:cNvSpPr>
              <a:spLocks noChangeArrowheads="1"/>
            </p:cNvSpPr>
            <p:nvPr/>
          </p:nvSpPr>
          <p:spPr bwMode="auto">
            <a:xfrm>
              <a:off x="3840" y="1728"/>
              <a:ext cx="336" cy="24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1" name="Rectangle 8">
              <a:extLst>
                <a:ext uri="{FF2B5EF4-FFF2-40B4-BE49-F238E27FC236}">
                  <a16:creationId xmlns:a16="http://schemas.microsoft.com/office/drawing/2014/main" id="{65295D76-D12A-4BCD-9E64-38BC0C601F91}"/>
                </a:ext>
              </a:extLst>
            </p:cNvPr>
            <p:cNvSpPr>
              <a:spLocks noChangeArrowheads="1"/>
            </p:cNvSpPr>
            <p:nvPr/>
          </p:nvSpPr>
          <p:spPr bwMode="auto">
            <a:xfrm>
              <a:off x="3456" y="2208"/>
              <a:ext cx="336" cy="24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2" name="Rectangle 9">
              <a:extLst>
                <a:ext uri="{FF2B5EF4-FFF2-40B4-BE49-F238E27FC236}">
                  <a16:creationId xmlns:a16="http://schemas.microsoft.com/office/drawing/2014/main" id="{7EFCB50E-54A5-4100-8FE1-0DECB31A9D3B}"/>
                </a:ext>
              </a:extLst>
            </p:cNvPr>
            <p:cNvSpPr>
              <a:spLocks noChangeArrowheads="1"/>
            </p:cNvSpPr>
            <p:nvPr/>
          </p:nvSpPr>
          <p:spPr bwMode="auto">
            <a:xfrm>
              <a:off x="2784" y="3168"/>
              <a:ext cx="336" cy="24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3" name="Rectangle 10">
              <a:extLst>
                <a:ext uri="{FF2B5EF4-FFF2-40B4-BE49-F238E27FC236}">
                  <a16:creationId xmlns:a16="http://schemas.microsoft.com/office/drawing/2014/main" id="{39003F4F-8B23-4AE9-A307-6DC0FA677C84}"/>
                </a:ext>
              </a:extLst>
            </p:cNvPr>
            <p:cNvSpPr>
              <a:spLocks noChangeArrowheads="1"/>
            </p:cNvSpPr>
            <p:nvPr/>
          </p:nvSpPr>
          <p:spPr bwMode="auto">
            <a:xfrm>
              <a:off x="3456" y="3168"/>
              <a:ext cx="336" cy="24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4" name="Rectangle 11">
              <a:extLst>
                <a:ext uri="{FF2B5EF4-FFF2-40B4-BE49-F238E27FC236}">
                  <a16:creationId xmlns:a16="http://schemas.microsoft.com/office/drawing/2014/main" id="{73C0982B-F4EB-4EBD-9476-3511BE72AF5D}"/>
                </a:ext>
              </a:extLst>
            </p:cNvPr>
            <p:cNvSpPr>
              <a:spLocks noChangeArrowheads="1"/>
            </p:cNvSpPr>
            <p:nvPr/>
          </p:nvSpPr>
          <p:spPr bwMode="auto">
            <a:xfrm>
              <a:off x="4080" y="3168"/>
              <a:ext cx="336" cy="24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5" name="Rectangle 12">
              <a:extLst>
                <a:ext uri="{FF2B5EF4-FFF2-40B4-BE49-F238E27FC236}">
                  <a16:creationId xmlns:a16="http://schemas.microsoft.com/office/drawing/2014/main" id="{9DB9E006-73E9-4798-9F28-5064FAC2D31C}"/>
                </a:ext>
              </a:extLst>
            </p:cNvPr>
            <p:cNvSpPr>
              <a:spLocks noChangeArrowheads="1"/>
            </p:cNvSpPr>
            <p:nvPr/>
          </p:nvSpPr>
          <p:spPr bwMode="auto">
            <a:xfrm>
              <a:off x="4656" y="3168"/>
              <a:ext cx="336" cy="24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6" name="Rectangle 13">
              <a:extLst>
                <a:ext uri="{FF2B5EF4-FFF2-40B4-BE49-F238E27FC236}">
                  <a16:creationId xmlns:a16="http://schemas.microsoft.com/office/drawing/2014/main" id="{8F8C469D-7226-4965-AD1F-68EF7CF7765B}"/>
                </a:ext>
              </a:extLst>
            </p:cNvPr>
            <p:cNvSpPr>
              <a:spLocks noChangeArrowheads="1"/>
            </p:cNvSpPr>
            <p:nvPr/>
          </p:nvSpPr>
          <p:spPr bwMode="auto">
            <a:xfrm>
              <a:off x="4608" y="2160"/>
              <a:ext cx="336"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7" name="Rectangle 14">
              <a:extLst>
                <a:ext uri="{FF2B5EF4-FFF2-40B4-BE49-F238E27FC236}">
                  <a16:creationId xmlns:a16="http://schemas.microsoft.com/office/drawing/2014/main" id="{A24B7ECE-2741-4E2B-AAEC-14FFF3B488BA}"/>
                </a:ext>
              </a:extLst>
            </p:cNvPr>
            <p:cNvSpPr>
              <a:spLocks noChangeArrowheads="1"/>
            </p:cNvSpPr>
            <p:nvPr/>
          </p:nvSpPr>
          <p:spPr bwMode="auto">
            <a:xfrm>
              <a:off x="4080" y="2208"/>
              <a:ext cx="336" cy="24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8" name="Rectangle 15">
              <a:extLst>
                <a:ext uri="{FF2B5EF4-FFF2-40B4-BE49-F238E27FC236}">
                  <a16:creationId xmlns:a16="http://schemas.microsoft.com/office/drawing/2014/main" id="{55CCA456-822B-421B-A124-47DD28AD49AF}"/>
                </a:ext>
              </a:extLst>
            </p:cNvPr>
            <p:cNvSpPr>
              <a:spLocks noChangeArrowheads="1"/>
            </p:cNvSpPr>
            <p:nvPr/>
          </p:nvSpPr>
          <p:spPr bwMode="auto">
            <a:xfrm>
              <a:off x="4464" y="1728"/>
              <a:ext cx="336" cy="24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69" name="Line 16">
              <a:extLst>
                <a:ext uri="{FF2B5EF4-FFF2-40B4-BE49-F238E27FC236}">
                  <a16:creationId xmlns:a16="http://schemas.microsoft.com/office/drawing/2014/main" id="{648E52E8-A645-40E6-B7BE-851823C8C398}"/>
                </a:ext>
              </a:extLst>
            </p:cNvPr>
            <p:cNvSpPr>
              <a:spLocks noChangeShapeType="1"/>
            </p:cNvSpPr>
            <p:nvPr/>
          </p:nvSpPr>
          <p:spPr bwMode="auto">
            <a:xfrm flipH="1">
              <a:off x="4032" y="1488"/>
              <a:ext cx="33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Line 17">
              <a:extLst>
                <a:ext uri="{FF2B5EF4-FFF2-40B4-BE49-F238E27FC236}">
                  <a16:creationId xmlns:a16="http://schemas.microsoft.com/office/drawing/2014/main" id="{B762018E-C671-418C-AD16-10BF7AB84DF8}"/>
                </a:ext>
              </a:extLst>
            </p:cNvPr>
            <p:cNvSpPr>
              <a:spLocks noChangeShapeType="1"/>
            </p:cNvSpPr>
            <p:nvPr/>
          </p:nvSpPr>
          <p:spPr bwMode="auto">
            <a:xfrm>
              <a:off x="4416" y="148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1" name="Line 18">
              <a:extLst>
                <a:ext uri="{FF2B5EF4-FFF2-40B4-BE49-F238E27FC236}">
                  <a16:creationId xmlns:a16="http://schemas.microsoft.com/office/drawing/2014/main" id="{0FE2B955-BAE2-498E-A299-0B9027645D93}"/>
                </a:ext>
              </a:extLst>
            </p:cNvPr>
            <p:cNvSpPr>
              <a:spLocks noChangeShapeType="1"/>
            </p:cNvSpPr>
            <p:nvPr/>
          </p:nvSpPr>
          <p:spPr bwMode="auto">
            <a:xfrm flipH="1">
              <a:off x="3648" y="1968"/>
              <a:ext cx="33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Line 19">
              <a:extLst>
                <a:ext uri="{FF2B5EF4-FFF2-40B4-BE49-F238E27FC236}">
                  <a16:creationId xmlns:a16="http://schemas.microsoft.com/office/drawing/2014/main" id="{D2C8611A-81BF-4766-BF7C-E12460B72F3E}"/>
                </a:ext>
              </a:extLst>
            </p:cNvPr>
            <p:cNvSpPr>
              <a:spLocks noChangeShapeType="1"/>
            </p:cNvSpPr>
            <p:nvPr/>
          </p:nvSpPr>
          <p:spPr bwMode="auto">
            <a:xfrm>
              <a:off x="4032"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Line 20">
              <a:extLst>
                <a:ext uri="{FF2B5EF4-FFF2-40B4-BE49-F238E27FC236}">
                  <a16:creationId xmlns:a16="http://schemas.microsoft.com/office/drawing/2014/main" id="{B78BE3AA-A482-4071-BFEF-84F7F3977026}"/>
                </a:ext>
              </a:extLst>
            </p:cNvPr>
            <p:cNvSpPr>
              <a:spLocks noChangeShapeType="1"/>
            </p:cNvSpPr>
            <p:nvPr/>
          </p:nvSpPr>
          <p:spPr bwMode="auto">
            <a:xfrm>
              <a:off x="4656" y="1968"/>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Line 21">
              <a:extLst>
                <a:ext uri="{FF2B5EF4-FFF2-40B4-BE49-F238E27FC236}">
                  <a16:creationId xmlns:a16="http://schemas.microsoft.com/office/drawing/2014/main" id="{628AAE25-84BF-46C1-BF0D-8C2985318034}"/>
                </a:ext>
              </a:extLst>
            </p:cNvPr>
            <p:cNvSpPr>
              <a:spLocks noChangeShapeType="1"/>
            </p:cNvSpPr>
            <p:nvPr/>
          </p:nvSpPr>
          <p:spPr bwMode="auto">
            <a:xfrm flipH="1">
              <a:off x="4608" y="2400"/>
              <a:ext cx="9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22">
              <a:extLst>
                <a:ext uri="{FF2B5EF4-FFF2-40B4-BE49-F238E27FC236}">
                  <a16:creationId xmlns:a16="http://schemas.microsoft.com/office/drawing/2014/main" id="{D8F06C35-4D46-4F63-9CA4-A5EDFFC9E761}"/>
                </a:ext>
              </a:extLst>
            </p:cNvPr>
            <p:cNvSpPr>
              <a:spLocks noChangeShapeType="1"/>
            </p:cNvSpPr>
            <p:nvPr/>
          </p:nvSpPr>
          <p:spPr bwMode="auto">
            <a:xfrm>
              <a:off x="4848" y="2400"/>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6" name="Line 23">
              <a:extLst>
                <a:ext uri="{FF2B5EF4-FFF2-40B4-BE49-F238E27FC236}">
                  <a16:creationId xmlns:a16="http://schemas.microsoft.com/office/drawing/2014/main" id="{218DCF74-3C42-4EE8-A362-C5CE06E9B7B8}"/>
                </a:ext>
              </a:extLst>
            </p:cNvPr>
            <p:cNvSpPr>
              <a:spLocks noChangeShapeType="1"/>
            </p:cNvSpPr>
            <p:nvPr/>
          </p:nvSpPr>
          <p:spPr bwMode="auto">
            <a:xfrm>
              <a:off x="4272" y="244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7" name="Line 25">
              <a:extLst>
                <a:ext uri="{FF2B5EF4-FFF2-40B4-BE49-F238E27FC236}">
                  <a16:creationId xmlns:a16="http://schemas.microsoft.com/office/drawing/2014/main" id="{1D7D9873-CD34-4A6B-995B-A200A8FB6893}"/>
                </a:ext>
              </a:extLst>
            </p:cNvPr>
            <p:cNvSpPr>
              <a:spLocks noChangeShapeType="1"/>
            </p:cNvSpPr>
            <p:nvPr/>
          </p:nvSpPr>
          <p:spPr bwMode="auto">
            <a:xfrm flipH="1">
              <a:off x="3264" y="2448"/>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Line 26">
              <a:extLst>
                <a:ext uri="{FF2B5EF4-FFF2-40B4-BE49-F238E27FC236}">
                  <a16:creationId xmlns:a16="http://schemas.microsoft.com/office/drawing/2014/main" id="{EE478ED4-8CE6-4B7F-A3CB-6DEA8C6B6FB4}"/>
                </a:ext>
              </a:extLst>
            </p:cNvPr>
            <p:cNvSpPr>
              <a:spLocks noChangeShapeType="1"/>
            </p:cNvSpPr>
            <p:nvPr/>
          </p:nvSpPr>
          <p:spPr bwMode="auto">
            <a:xfrm>
              <a:off x="3648" y="244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9" name="Rectangle 28">
              <a:extLst>
                <a:ext uri="{FF2B5EF4-FFF2-40B4-BE49-F238E27FC236}">
                  <a16:creationId xmlns:a16="http://schemas.microsoft.com/office/drawing/2014/main" id="{AB7C4DCB-9053-4EF9-AE3C-16067459D6B4}"/>
                </a:ext>
              </a:extLst>
            </p:cNvPr>
            <p:cNvSpPr>
              <a:spLocks noChangeArrowheads="1"/>
            </p:cNvSpPr>
            <p:nvPr/>
          </p:nvSpPr>
          <p:spPr bwMode="auto">
            <a:xfrm>
              <a:off x="3072" y="2688"/>
              <a:ext cx="336" cy="24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80" name="Rectangle 29">
              <a:extLst>
                <a:ext uri="{FF2B5EF4-FFF2-40B4-BE49-F238E27FC236}">
                  <a16:creationId xmlns:a16="http://schemas.microsoft.com/office/drawing/2014/main" id="{B2D18D53-8288-469D-AD0C-EB59BAE474B3}"/>
                </a:ext>
              </a:extLst>
            </p:cNvPr>
            <p:cNvSpPr>
              <a:spLocks noChangeArrowheads="1"/>
            </p:cNvSpPr>
            <p:nvPr/>
          </p:nvSpPr>
          <p:spPr bwMode="auto">
            <a:xfrm>
              <a:off x="3744" y="2688"/>
              <a:ext cx="336"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81" name="Rectangle 30">
              <a:extLst>
                <a:ext uri="{FF2B5EF4-FFF2-40B4-BE49-F238E27FC236}">
                  <a16:creationId xmlns:a16="http://schemas.microsoft.com/office/drawing/2014/main" id="{4646B61B-5758-4364-89B5-B9FED6F7597E}"/>
                </a:ext>
              </a:extLst>
            </p:cNvPr>
            <p:cNvSpPr>
              <a:spLocks noChangeArrowheads="1"/>
            </p:cNvSpPr>
            <p:nvPr/>
          </p:nvSpPr>
          <p:spPr bwMode="auto">
            <a:xfrm>
              <a:off x="4368" y="2688"/>
              <a:ext cx="336" cy="24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82" name="Rectangle 31">
              <a:extLst>
                <a:ext uri="{FF2B5EF4-FFF2-40B4-BE49-F238E27FC236}">
                  <a16:creationId xmlns:a16="http://schemas.microsoft.com/office/drawing/2014/main" id="{EA7A13D3-F928-4908-900E-53FCCF2152E9}"/>
                </a:ext>
              </a:extLst>
            </p:cNvPr>
            <p:cNvSpPr>
              <a:spLocks noChangeArrowheads="1"/>
            </p:cNvSpPr>
            <p:nvPr/>
          </p:nvSpPr>
          <p:spPr bwMode="auto">
            <a:xfrm>
              <a:off x="4944" y="2688"/>
              <a:ext cx="336"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1783" name="Line 33">
              <a:extLst>
                <a:ext uri="{FF2B5EF4-FFF2-40B4-BE49-F238E27FC236}">
                  <a16:creationId xmlns:a16="http://schemas.microsoft.com/office/drawing/2014/main" id="{2511F769-B003-48E7-8D20-964FD33FB1A7}"/>
                </a:ext>
              </a:extLst>
            </p:cNvPr>
            <p:cNvSpPr>
              <a:spLocks noChangeShapeType="1"/>
            </p:cNvSpPr>
            <p:nvPr/>
          </p:nvSpPr>
          <p:spPr bwMode="auto">
            <a:xfrm flipH="1">
              <a:off x="3024" y="2928"/>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4" name="Line 34">
              <a:extLst>
                <a:ext uri="{FF2B5EF4-FFF2-40B4-BE49-F238E27FC236}">
                  <a16:creationId xmlns:a16="http://schemas.microsoft.com/office/drawing/2014/main" id="{8391FD91-B08F-4F3A-A84F-BBB019DE8CB7}"/>
                </a:ext>
              </a:extLst>
            </p:cNvPr>
            <p:cNvSpPr>
              <a:spLocks noChangeShapeType="1"/>
            </p:cNvSpPr>
            <p:nvPr/>
          </p:nvSpPr>
          <p:spPr bwMode="auto">
            <a:xfrm>
              <a:off x="3264" y="2928"/>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5" name="Line 35">
              <a:extLst>
                <a:ext uri="{FF2B5EF4-FFF2-40B4-BE49-F238E27FC236}">
                  <a16:creationId xmlns:a16="http://schemas.microsoft.com/office/drawing/2014/main" id="{BCE85C68-1694-491C-B2B5-0E3B82C0AD24}"/>
                </a:ext>
              </a:extLst>
            </p:cNvPr>
            <p:cNvSpPr>
              <a:spLocks noChangeShapeType="1"/>
            </p:cNvSpPr>
            <p:nvPr/>
          </p:nvSpPr>
          <p:spPr bwMode="auto">
            <a:xfrm>
              <a:off x="3984" y="292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6" name="Line 36">
              <a:extLst>
                <a:ext uri="{FF2B5EF4-FFF2-40B4-BE49-F238E27FC236}">
                  <a16:creationId xmlns:a16="http://schemas.microsoft.com/office/drawing/2014/main" id="{F62EC44B-9C33-4FFB-B980-D19533A1ABE4}"/>
                </a:ext>
              </a:extLst>
            </p:cNvPr>
            <p:cNvSpPr>
              <a:spLocks noChangeShapeType="1"/>
            </p:cNvSpPr>
            <p:nvPr/>
          </p:nvSpPr>
          <p:spPr bwMode="auto">
            <a:xfrm>
              <a:off x="4608" y="292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9" name="Line 40">
            <a:extLst>
              <a:ext uri="{FF2B5EF4-FFF2-40B4-BE49-F238E27FC236}">
                <a16:creationId xmlns:a16="http://schemas.microsoft.com/office/drawing/2014/main" id="{1345CECA-77DD-46A9-AD92-1E57FD9179B9}"/>
              </a:ext>
            </a:extLst>
          </p:cNvPr>
          <p:cNvSpPr>
            <a:spLocks noChangeShapeType="1"/>
          </p:cNvSpPr>
          <p:nvPr/>
        </p:nvSpPr>
        <p:spPr bwMode="auto">
          <a:xfrm>
            <a:off x="6705600" y="3429000"/>
            <a:ext cx="30480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Line 41">
            <a:extLst>
              <a:ext uri="{FF2B5EF4-FFF2-40B4-BE49-F238E27FC236}">
                <a16:creationId xmlns:a16="http://schemas.microsoft.com/office/drawing/2014/main" id="{BAD3B287-1DBA-4730-A016-5FD04D6872AF}"/>
              </a:ext>
            </a:extLst>
          </p:cNvPr>
          <p:cNvSpPr>
            <a:spLocks noChangeShapeType="1"/>
          </p:cNvSpPr>
          <p:nvPr/>
        </p:nvSpPr>
        <p:spPr bwMode="auto">
          <a:xfrm>
            <a:off x="7924800" y="4114800"/>
            <a:ext cx="76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Line 42">
            <a:extLst>
              <a:ext uri="{FF2B5EF4-FFF2-40B4-BE49-F238E27FC236}">
                <a16:creationId xmlns:a16="http://schemas.microsoft.com/office/drawing/2014/main" id="{D1479A11-E19D-44C7-BAC1-08B76ACC17A6}"/>
              </a:ext>
            </a:extLst>
          </p:cNvPr>
          <p:cNvSpPr>
            <a:spLocks noChangeShapeType="1"/>
          </p:cNvSpPr>
          <p:nvPr/>
        </p:nvSpPr>
        <p:spPr bwMode="auto">
          <a:xfrm>
            <a:off x="6019800" y="4191000"/>
            <a:ext cx="76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Line 43">
            <a:extLst>
              <a:ext uri="{FF2B5EF4-FFF2-40B4-BE49-F238E27FC236}">
                <a16:creationId xmlns:a16="http://schemas.microsoft.com/office/drawing/2014/main" id="{2F9AB789-C221-45FC-9626-9C0978A4F657}"/>
              </a:ext>
            </a:extLst>
          </p:cNvPr>
          <p:cNvSpPr>
            <a:spLocks noChangeShapeType="1"/>
          </p:cNvSpPr>
          <p:nvPr/>
        </p:nvSpPr>
        <p:spPr bwMode="auto">
          <a:xfrm flipH="1">
            <a:off x="6477000" y="34290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44">
            <a:extLst>
              <a:ext uri="{FF2B5EF4-FFF2-40B4-BE49-F238E27FC236}">
                <a16:creationId xmlns:a16="http://schemas.microsoft.com/office/drawing/2014/main" id="{AE74AD91-749D-43D0-BE9F-71646C872A24}"/>
              </a:ext>
            </a:extLst>
          </p:cNvPr>
          <p:cNvSpPr>
            <a:spLocks noChangeShapeType="1"/>
          </p:cNvSpPr>
          <p:nvPr/>
        </p:nvSpPr>
        <p:spPr bwMode="auto">
          <a:xfrm flipH="1">
            <a:off x="7086600" y="2667000"/>
            <a:ext cx="228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Line 45">
            <a:extLst>
              <a:ext uri="{FF2B5EF4-FFF2-40B4-BE49-F238E27FC236}">
                <a16:creationId xmlns:a16="http://schemas.microsoft.com/office/drawing/2014/main" id="{01FFDD62-5468-4014-9594-DF88F494929D}"/>
              </a:ext>
            </a:extLst>
          </p:cNvPr>
          <p:cNvSpPr>
            <a:spLocks noChangeShapeType="1"/>
          </p:cNvSpPr>
          <p:nvPr/>
        </p:nvSpPr>
        <p:spPr bwMode="auto">
          <a:xfrm flipH="1">
            <a:off x="6553200" y="4191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Line 46">
            <a:extLst>
              <a:ext uri="{FF2B5EF4-FFF2-40B4-BE49-F238E27FC236}">
                <a16:creationId xmlns:a16="http://schemas.microsoft.com/office/drawing/2014/main" id="{0932DB34-BB82-4456-9A80-B85D6D0A1A99}"/>
              </a:ext>
            </a:extLst>
          </p:cNvPr>
          <p:cNvSpPr>
            <a:spLocks noChangeShapeType="1"/>
          </p:cNvSpPr>
          <p:nvPr/>
        </p:nvSpPr>
        <p:spPr bwMode="auto">
          <a:xfrm>
            <a:off x="7010400" y="4191000"/>
            <a:ext cx="76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Line 47">
            <a:extLst>
              <a:ext uri="{FF2B5EF4-FFF2-40B4-BE49-F238E27FC236}">
                <a16:creationId xmlns:a16="http://schemas.microsoft.com/office/drawing/2014/main" id="{96534474-0185-4603-A30E-5CD444E4E97F}"/>
              </a:ext>
            </a:extLst>
          </p:cNvPr>
          <p:cNvSpPr>
            <a:spLocks noChangeShapeType="1"/>
          </p:cNvSpPr>
          <p:nvPr/>
        </p:nvSpPr>
        <p:spPr bwMode="auto">
          <a:xfrm flipH="1">
            <a:off x="8077200" y="4953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48">
            <a:extLst>
              <a:ext uri="{FF2B5EF4-FFF2-40B4-BE49-F238E27FC236}">
                <a16:creationId xmlns:a16="http://schemas.microsoft.com/office/drawing/2014/main" id="{8222BF86-BCB6-46B2-969B-0BBCCD90D9A0}"/>
              </a:ext>
            </a:extLst>
          </p:cNvPr>
          <p:cNvSpPr>
            <a:spLocks noChangeShapeType="1"/>
          </p:cNvSpPr>
          <p:nvPr/>
        </p:nvSpPr>
        <p:spPr bwMode="auto">
          <a:xfrm flipH="1">
            <a:off x="7467600" y="3429000"/>
            <a:ext cx="76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49">
            <a:extLst>
              <a:ext uri="{FF2B5EF4-FFF2-40B4-BE49-F238E27FC236}">
                <a16:creationId xmlns:a16="http://schemas.microsoft.com/office/drawing/2014/main" id="{28B106F6-D685-4B8D-B668-B1F9645D07B0}"/>
              </a:ext>
            </a:extLst>
          </p:cNvPr>
          <p:cNvSpPr>
            <a:spLocks noChangeShapeType="1"/>
          </p:cNvSpPr>
          <p:nvPr/>
        </p:nvSpPr>
        <p:spPr bwMode="auto">
          <a:xfrm flipH="1">
            <a:off x="7162800" y="34290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5B6D6B6-7BCC-43E6-9ECC-B38FF049319A}"/>
              </a:ext>
            </a:extLst>
          </p:cNvPr>
          <p:cNvSpPr>
            <a:spLocks noGrp="1" noChangeArrowheads="1"/>
          </p:cNvSpPr>
          <p:nvPr>
            <p:ph type="title"/>
          </p:nvPr>
        </p:nvSpPr>
        <p:spPr/>
        <p:txBody>
          <a:bodyPr/>
          <a:lstStyle/>
          <a:p>
            <a:r>
              <a:rPr lang="en-US" altLang="en-US"/>
              <a:t>Vâscozitate ridicată</a:t>
            </a:r>
          </a:p>
        </p:txBody>
      </p:sp>
      <p:sp>
        <p:nvSpPr>
          <p:cNvPr id="33795" name="Rectangle 3">
            <a:extLst>
              <a:ext uri="{FF2B5EF4-FFF2-40B4-BE49-F238E27FC236}">
                <a16:creationId xmlns:a16="http://schemas.microsoft.com/office/drawing/2014/main" id="{2A45DFAF-B26F-4369-A643-AF4AF6E2D7D9}"/>
              </a:ext>
            </a:extLst>
          </p:cNvPr>
          <p:cNvSpPr>
            <a:spLocks noGrp="1" noChangeArrowheads="1"/>
          </p:cNvSpPr>
          <p:nvPr>
            <p:ph type="body" idx="1"/>
          </p:nvPr>
        </p:nvSpPr>
        <p:spPr>
          <a:xfrm>
            <a:off x="685800" y="2343808"/>
            <a:ext cx="8305800" cy="2667000"/>
          </a:xfrm>
        </p:spPr>
        <p:txBody>
          <a:bodyPr/>
          <a:lstStyle/>
          <a:p>
            <a:r>
              <a:rPr lang="en-US" altLang="en-US" dirty="0" err="1"/>
              <a:t>Când</a:t>
            </a:r>
            <a:r>
              <a:rPr lang="en-US" altLang="en-US" dirty="0"/>
              <a:t> "</a:t>
            </a:r>
            <a:r>
              <a:rPr lang="en-US" altLang="en-US" dirty="0" err="1"/>
              <a:t>schimbările</a:t>
            </a:r>
            <a:r>
              <a:rPr lang="en-US" altLang="en-US" dirty="0"/>
              <a:t> </a:t>
            </a:r>
            <a:r>
              <a:rPr lang="en-US" altLang="en-US" dirty="0" err="1"/>
              <a:t>corecte</a:t>
            </a:r>
            <a:r>
              <a:rPr lang="en-US" altLang="en-US" dirty="0"/>
              <a:t>" sunt </a:t>
            </a:r>
            <a:r>
              <a:rPr lang="en-US" altLang="en-US" dirty="0" err="1"/>
              <a:t>mult</a:t>
            </a:r>
            <a:r>
              <a:rPr lang="en-US" altLang="en-US" dirty="0"/>
              <a:t> </a:t>
            </a:r>
            <a:r>
              <a:rPr lang="en-US" altLang="en-US" dirty="0" err="1"/>
              <a:t>mai</a:t>
            </a:r>
            <a:r>
              <a:rPr lang="en-US" altLang="en-US" dirty="0"/>
              <a:t> </a:t>
            </a:r>
            <a:r>
              <a:rPr lang="en-US" altLang="en-US" dirty="0" err="1"/>
              <a:t>dificile</a:t>
            </a:r>
            <a:r>
              <a:rPr lang="en-US" altLang="en-US" dirty="0"/>
              <a:t> </a:t>
            </a:r>
            <a:r>
              <a:rPr lang="en-US" altLang="en-US" dirty="0" err="1"/>
              <a:t>decât</a:t>
            </a:r>
            <a:r>
              <a:rPr lang="en-US" altLang="en-US" dirty="0"/>
              <a:t> hacking-ul, </a:t>
            </a:r>
            <a:r>
              <a:rPr lang="en-US" altLang="en-US" dirty="0" err="1"/>
              <a:t>vâscozitatea</a:t>
            </a:r>
            <a:r>
              <a:rPr lang="en-US" altLang="en-US" dirty="0"/>
              <a:t> </a:t>
            </a:r>
            <a:r>
              <a:rPr lang="en-US" altLang="en-US" dirty="0" err="1"/>
              <a:t>sistemului</a:t>
            </a:r>
            <a:r>
              <a:rPr lang="en-US" altLang="en-US" dirty="0"/>
              <a:t> </a:t>
            </a:r>
            <a:r>
              <a:rPr lang="en-US" altLang="en-US" dirty="0" err="1"/>
              <a:t>este</a:t>
            </a:r>
            <a:r>
              <a:rPr lang="en-US" altLang="en-US" dirty="0"/>
              <a:t> </a:t>
            </a:r>
            <a:r>
              <a:rPr lang="en-US" altLang="en-US" dirty="0" err="1"/>
              <a:t>ridicată</a:t>
            </a:r>
            <a:r>
              <a:rPr lang="en-US" altLang="en-US" dirty="0"/>
              <a:t>.</a:t>
            </a:r>
          </a:p>
          <a:p>
            <a:r>
              <a:rPr lang="en-US" altLang="en-US" dirty="0" err="1"/>
              <a:t>În</a:t>
            </a:r>
            <a:r>
              <a:rPr lang="en-US" altLang="en-US" dirty="0"/>
              <a:t> </a:t>
            </a:r>
            <a:r>
              <a:rPr lang="en-US" altLang="en-US" dirty="0" err="1"/>
              <a:t>timp</a:t>
            </a:r>
            <a:r>
              <a:rPr lang="en-US" altLang="en-US" dirty="0"/>
              <a:t>, </a:t>
            </a:r>
            <a:r>
              <a:rPr lang="en-US" altLang="en-US" dirty="0" err="1"/>
              <a:t>va</a:t>
            </a:r>
            <a:r>
              <a:rPr lang="en-US" altLang="en-US" dirty="0"/>
              <a:t> </a:t>
            </a:r>
            <a:r>
              <a:rPr lang="en-US" altLang="en-US" dirty="0" err="1"/>
              <a:t>deveni</a:t>
            </a:r>
            <a:r>
              <a:rPr lang="en-US" altLang="en-US" dirty="0"/>
              <a:t> din </a:t>
            </a:r>
            <a:r>
              <a:rPr lang="en-US" altLang="en-US" dirty="0" err="1"/>
              <a:t>ce</a:t>
            </a:r>
            <a:r>
              <a:rPr lang="en-US" altLang="en-US" dirty="0"/>
              <a:t> </a:t>
            </a:r>
            <a:r>
              <a:rPr lang="en-US" altLang="en-US" dirty="0" err="1"/>
              <a:t>în</a:t>
            </a:r>
            <a:r>
              <a:rPr lang="en-US" altLang="en-US" dirty="0"/>
              <a:t> </a:t>
            </a:r>
            <a:r>
              <a:rPr lang="en-US" altLang="en-US" dirty="0" err="1"/>
              <a:t>ce</a:t>
            </a:r>
            <a:r>
              <a:rPr lang="en-US" altLang="en-US" dirty="0"/>
              <a:t> </a:t>
            </a:r>
            <a:r>
              <a:rPr lang="en-US" altLang="en-US" dirty="0" err="1"/>
              <a:t>mai</a:t>
            </a:r>
            <a:r>
              <a:rPr lang="en-US" altLang="en-US" dirty="0"/>
              <a:t> </a:t>
            </a:r>
            <a:r>
              <a:rPr lang="en-US" altLang="en-US" dirty="0" err="1"/>
              <a:t>greu</a:t>
            </a:r>
            <a:r>
              <a:rPr lang="en-US" altLang="en-US" dirty="0"/>
              <a:t> </a:t>
            </a:r>
            <a:r>
              <a:rPr lang="en-US" altLang="en-US" dirty="0" err="1"/>
              <a:t>să</a:t>
            </a:r>
            <a:r>
              <a:rPr lang="en-US" altLang="en-US" dirty="0"/>
              <a:t> </a:t>
            </a:r>
            <a:r>
              <a:rPr lang="en-US" altLang="en-US" dirty="0" err="1"/>
              <a:t>continuăm</a:t>
            </a:r>
            <a:r>
              <a:rPr lang="en-US" altLang="en-US" dirty="0"/>
              <a:t> </a:t>
            </a:r>
            <a:r>
              <a:rPr lang="en-US" altLang="en-US" dirty="0" err="1"/>
              <a:t>dezvoltarea</a:t>
            </a:r>
            <a:r>
              <a:rPr lang="en-US" altLang="en-US" dirty="0"/>
              <a:t> </a:t>
            </a:r>
            <a:r>
              <a:rPr lang="en-US" altLang="en-US" dirty="0" err="1"/>
              <a:t>produsului</a:t>
            </a:r>
            <a:r>
              <a:rPr lang="en-US" altLang="en-US" dirty="0"/>
              <a:t> software.</a:t>
            </a:r>
          </a:p>
        </p:txBody>
      </p:sp>
      <p:sp>
        <p:nvSpPr>
          <p:cNvPr id="33796" name="Text Box 4">
            <a:extLst>
              <a:ext uri="{FF2B5EF4-FFF2-40B4-BE49-F238E27FC236}">
                <a16:creationId xmlns:a16="http://schemas.microsoft.com/office/drawing/2014/main" id="{1217D9DA-7D45-4AFA-8EE6-111AB537EED4}"/>
              </a:ext>
            </a:extLst>
          </p:cNvPr>
          <p:cNvSpPr txBox="1">
            <a:spLocks noChangeArrowheads="1"/>
          </p:cNvSpPr>
          <p:nvPr/>
        </p:nvSpPr>
        <p:spPr bwMode="auto">
          <a:xfrm>
            <a:off x="2164764" y="1471448"/>
            <a:ext cx="458587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600" b="1" i="0" dirty="0" err="1">
                <a:solidFill>
                  <a:srgbClr val="92D050"/>
                </a:solidFill>
              </a:rPr>
              <a:t>Viscozitatea</a:t>
            </a:r>
            <a:r>
              <a:rPr lang="en-US" altLang="en-US" sz="1600" b="1" i="0" dirty="0">
                <a:solidFill>
                  <a:srgbClr val="92D050"/>
                </a:solidFill>
              </a:rPr>
              <a:t> </a:t>
            </a:r>
            <a:r>
              <a:rPr lang="en-US" altLang="en-US" sz="1600" b="1" i="0" dirty="0" err="1">
                <a:solidFill>
                  <a:srgbClr val="92D050"/>
                </a:solidFill>
              </a:rPr>
              <a:t>este</a:t>
            </a:r>
            <a:r>
              <a:rPr lang="en-US" altLang="en-US" sz="1600" b="1" i="0" dirty="0">
                <a:solidFill>
                  <a:srgbClr val="92D050"/>
                </a:solidFill>
              </a:rPr>
              <a:t> </a:t>
            </a:r>
            <a:r>
              <a:rPr lang="en-US" altLang="en-US" sz="1600" b="1" i="0" dirty="0" err="1">
                <a:solidFill>
                  <a:srgbClr val="92D050"/>
                </a:solidFill>
              </a:rPr>
              <a:t>rezistența</a:t>
            </a:r>
            <a:r>
              <a:rPr lang="en-US" altLang="en-US" sz="1600" b="1" i="0" dirty="0">
                <a:solidFill>
                  <a:srgbClr val="92D050"/>
                </a:solidFill>
              </a:rPr>
              <a:t> la </a:t>
            </a:r>
            <a:r>
              <a:rPr lang="en-US" altLang="en-US" sz="1600" b="1" i="0" dirty="0" err="1">
                <a:solidFill>
                  <a:srgbClr val="92D050"/>
                </a:solidFill>
              </a:rPr>
              <a:t>curgere</a:t>
            </a:r>
            <a:r>
              <a:rPr lang="en-US" altLang="en-US" sz="1600" b="1" i="0" dirty="0">
                <a:solidFill>
                  <a:srgbClr val="92D050"/>
                </a:solidFill>
              </a:rPr>
              <a:t> a </a:t>
            </a:r>
            <a:r>
              <a:rPr lang="en-US" altLang="en-US" sz="1600" b="1" i="0" dirty="0" err="1">
                <a:solidFill>
                  <a:srgbClr val="92D050"/>
                </a:solidFill>
              </a:rPr>
              <a:t>unui</a:t>
            </a:r>
            <a:r>
              <a:rPr lang="en-US" altLang="en-US" sz="1600" b="1" i="0" dirty="0">
                <a:solidFill>
                  <a:srgbClr val="92D050"/>
                </a:solidFill>
              </a:rPr>
              <a:t> fluid</a:t>
            </a:r>
            <a:r>
              <a:rPr lang="en-US" altLang="en-US" sz="1800" i="0" dirty="0">
                <a:solidFill>
                  <a:schemeClr val="tx2"/>
                </a:solidFill>
              </a:rPr>
              <a:t>.</a:t>
            </a:r>
            <a:endParaRPr lang="en-US" altLang="en-US" sz="18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8EFE7BBC-2D1E-4F71-B098-678CFA16C587}"/>
              </a:ext>
            </a:extLst>
          </p:cNvPr>
          <p:cNvSpPr>
            <a:spLocks noGrp="1" noChangeArrowheads="1"/>
          </p:cNvSpPr>
          <p:nvPr>
            <p:ph type="title"/>
          </p:nvPr>
        </p:nvSpPr>
        <p:spPr/>
        <p:txBody>
          <a:bodyPr/>
          <a:lstStyle/>
          <a:p>
            <a:r>
              <a:rPr lang="en-US" altLang="en-US"/>
              <a:t>Beneficiile unui MD corect aplicat</a:t>
            </a:r>
            <a:br>
              <a:rPr lang="en-US" altLang="en-US"/>
            </a:br>
            <a:endParaRPr lang="en-US" altLang="en-US"/>
          </a:p>
        </p:txBody>
      </p:sp>
      <p:sp>
        <p:nvSpPr>
          <p:cNvPr id="35843" name="Text Box 1028">
            <a:extLst>
              <a:ext uri="{FF2B5EF4-FFF2-40B4-BE49-F238E27FC236}">
                <a16:creationId xmlns:a16="http://schemas.microsoft.com/office/drawing/2014/main" id="{9BFCE5D4-E609-454F-9C70-76EF89F38C2B}"/>
              </a:ext>
            </a:extLst>
          </p:cNvPr>
          <p:cNvSpPr txBox="1">
            <a:spLocks noChangeArrowheads="1"/>
          </p:cNvSpPr>
          <p:nvPr/>
        </p:nvSpPr>
        <p:spPr bwMode="auto">
          <a:xfrm>
            <a:off x="1828800" y="1611313"/>
            <a:ext cx="54610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Interdependențele sunt gestionate prin intermediul unor firewall-uri care să separe zonele care trebuie să varieze independent.</a:t>
            </a:r>
          </a:p>
        </p:txBody>
      </p:sp>
      <p:grpSp>
        <p:nvGrpSpPr>
          <p:cNvPr id="35844" name="Group 1054">
            <a:extLst>
              <a:ext uri="{FF2B5EF4-FFF2-40B4-BE49-F238E27FC236}">
                <a16:creationId xmlns:a16="http://schemas.microsoft.com/office/drawing/2014/main" id="{158C7A4A-9A8A-456A-B72A-53C240C86DD0}"/>
              </a:ext>
            </a:extLst>
          </p:cNvPr>
          <p:cNvGrpSpPr>
            <a:grpSpLocks/>
          </p:cNvGrpSpPr>
          <p:nvPr/>
        </p:nvGrpSpPr>
        <p:grpSpPr bwMode="auto">
          <a:xfrm>
            <a:off x="609600" y="3048000"/>
            <a:ext cx="3124200" cy="990600"/>
            <a:chOff x="3408" y="1632"/>
            <a:chExt cx="1968" cy="624"/>
          </a:xfrm>
        </p:grpSpPr>
        <p:sp>
          <p:nvSpPr>
            <p:cNvPr id="35857" name="AutoShape 1037">
              <a:extLst>
                <a:ext uri="{FF2B5EF4-FFF2-40B4-BE49-F238E27FC236}">
                  <a16:creationId xmlns:a16="http://schemas.microsoft.com/office/drawing/2014/main" id="{DDFAC34D-D778-4A64-9ABD-AD5509F4EA7E}"/>
                </a:ext>
              </a:extLst>
            </p:cNvPr>
            <p:cNvSpPr>
              <a:spLocks noChangeArrowheads="1"/>
            </p:cNvSpPr>
            <p:nvPr/>
          </p:nvSpPr>
          <p:spPr bwMode="auto">
            <a:xfrm>
              <a:off x="3408" y="2016"/>
              <a:ext cx="240" cy="240"/>
            </a:xfrm>
            <a:prstGeom prst="cube">
              <a:avLst>
                <a:gd name="adj" fmla="val 25000"/>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58" name="AutoShape 1038">
              <a:extLst>
                <a:ext uri="{FF2B5EF4-FFF2-40B4-BE49-F238E27FC236}">
                  <a16:creationId xmlns:a16="http://schemas.microsoft.com/office/drawing/2014/main" id="{4AAF9E34-B13D-4FAF-9711-FD188BDF1456}"/>
                </a:ext>
              </a:extLst>
            </p:cNvPr>
            <p:cNvSpPr>
              <a:spLocks noChangeArrowheads="1"/>
            </p:cNvSpPr>
            <p:nvPr/>
          </p:nvSpPr>
          <p:spPr bwMode="auto">
            <a:xfrm>
              <a:off x="3600" y="2016"/>
              <a:ext cx="240" cy="240"/>
            </a:xfrm>
            <a:prstGeom prst="cube">
              <a:avLst>
                <a:gd name="adj" fmla="val 25000"/>
              </a:avLst>
            </a:prstGeom>
            <a:solidFill>
              <a:srgbClr val="FF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59" name="AutoShape 1039">
              <a:extLst>
                <a:ext uri="{FF2B5EF4-FFF2-40B4-BE49-F238E27FC236}">
                  <a16:creationId xmlns:a16="http://schemas.microsoft.com/office/drawing/2014/main" id="{2DD6CB98-9F07-452A-B33F-CCE6061B7EAE}"/>
                </a:ext>
              </a:extLst>
            </p:cNvPr>
            <p:cNvSpPr>
              <a:spLocks noChangeArrowheads="1"/>
            </p:cNvSpPr>
            <p:nvPr/>
          </p:nvSpPr>
          <p:spPr bwMode="auto">
            <a:xfrm>
              <a:off x="3792" y="2016"/>
              <a:ext cx="240" cy="240"/>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0" name="AutoShape 1040">
              <a:extLst>
                <a:ext uri="{FF2B5EF4-FFF2-40B4-BE49-F238E27FC236}">
                  <a16:creationId xmlns:a16="http://schemas.microsoft.com/office/drawing/2014/main" id="{50A6D209-EAED-424C-BA7D-95E9DF4AFEE3}"/>
                </a:ext>
              </a:extLst>
            </p:cNvPr>
            <p:cNvSpPr>
              <a:spLocks noChangeArrowheads="1"/>
            </p:cNvSpPr>
            <p:nvPr/>
          </p:nvSpPr>
          <p:spPr bwMode="auto">
            <a:xfrm>
              <a:off x="3984" y="2016"/>
              <a:ext cx="240" cy="24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1" name="AutoShape 1041">
              <a:extLst>
                <a:ext uri="{FF2B5EF4-FFF2-40B4-BE49-F238E27FC236}">
                  <a16:creationId xmlns:a16="http://schemas.microsoft.com/office/drawing/2014/main" id="{DDF8E8FB-F791-4358-81AB-EB32E96783DB}"/>
                </a:ext>
              </a:extLst>
            </p:cNvPr>
            <p:cNvSpPr>
              <a:spLocks noChangeArrowheads="1"/>
            </p:cNvSpPr>
            <p:nvPr/>
          </p:nvSpPr>
          <p:spPr bwMode="auto">
            <a:xfrm>
              <a:off x="3504" y="1824"/>
              <a:ext cx="240" cy="240"/>
            </a:xfrm>
            <a:prstGeom prst="cube">
              <a:avLst>
                <a:gd name="adj"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2" name="AutoShape 1042">
              <a:extLst>
                <a:ext uri="{FF2B5EF4-FFF2-40B4-BE49-F238E27FC236}">
                  <a16:creationId xmlns:a16="http://schemas.microsoft.com/office/drawing/2014/main" id="{FA9F8853-0DFA-4789-9BDF-8850B78CBC25}"/>
                </a:ext>
              </a:extLst>
            </p:cNvPr>
            <p:cNvSpPr>
              <a:spLocks noChangeArrowheads="1"/>
            </p:cNvSpPr>
            <p:nvPr/>
          </p:nvSpPr>
          <p:spPr bwMode="auto">
            <a:xfrm>
              <a:off x="3696" y="1824"/>
              <a:ext cx="240" cy="24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3" name="AutoShape 1043">
              <a:extLst>
                <a:ext uri="{FF2B5EF4-FFF2-40B4-BE49-F238E27FC236}">
                  <a16:creationId xmlns:a16="http://schemas.microsoft.com/office/drawing/2014/main" id="{3D8D32AA-8AE0-4E2A-B785-2010DCFA026D}"/>
                </a:ext>
              </a:extLst>
            </p:cNvPr>
            <p:cNvSpPr>
              <a:spLocks noChangeArrowheads="1"/>
            </p:cNvSpPr>
            <p:nvPr/>
          </p:nvSpPr>
          <p:spPr bwMode="auto">
            <a:xfrm>
              <a:off x="3888" y="1824"/>
              <a:ext cx="240" cy="240"/>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4" name="AutoShape 1044">
              <a:extLst>
                <a:ext uri="{FF2B5EF4-FFF2-40B4-BE49-F238E27FC236}">
                  <a16:creationId xmlns:a16="http://schemas.microsoft.com/office/drawing/2014/main" id="{9C99BA14-B9B4-4B66-852C-B1939817A4FB}"/>
                </a:ext>
              </a:extLst>
            </p:cNvPr>
            <p:cNvSpPr>
              <a:spLocks noChangeArrowheads="1"/>
            </p:cNvSpPr>
            <p:nvPr/>
          </p:nvSpPr>
          <p:spPr bwMode="auto">
            <a:xfrm>
              <a:off x="4560" y="2016"/>
              <a:ext cx="240" cy="240"/>
            </a:xfrm>
            <a:prstGeom prst="cube">
              <a:avLst>
                <a:gd name="adj" fmla="val 25000"/>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5" name="AutoShape 1045">
              <a:extLst>
                <a:ext uri="{FF2B5EF4-FFF2-40B4-BE49-F238E27FC236}">
                  <a16:creationId xmlns:a16="http://schemas.microsoft.com/office/drawing/2014/main" id="{BA486B38-39D8-4A51-B2FC-3171A7D12288}"/>
                </a:ext>
              </a:extLst>
            </p:cNvPr>
            <p:cNvSpPr>
              <a:spLocks noChangeArrowheads="1"/>
            </p:cNvSpPr>
            <p:nvPr/>
          </p:nvSpPr>
          <p:spPr bwMode="auto">
            <a:xfrm>
              <a:off x="4752" y="2016"/>
              <a:ext cx="240" cy="240"/>
            </a:xfrm>
            <a:prstGeom prst="cube">
              <a:avLst>
                <a:gd name="adj" fmla="val 25000"/>
              </a:avLst>
            </a:prstGeom>
            <a:solidFill>
              <a:srgbClr val="FF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6" name="AutoShape 1046">
              <a:extLst>
                <a:ext uri="{FF2B5EF4-FFF2-40B4-BE49-F238E27FC236}">
                  <a16:creationId xmlns:a16="http://schemas.microsoft.com/office/drawing/2014/main" id="{F7DABFC2-E194-421A-935C-4246373D2720}"/>
                </a:ext>
              </a:extLst>
            </p:cNvPr>
            <p:cNvSpPr>
              <a:spLocks noChangeArrowheads="1"/>
            </p:cNvSpPr>
            <p:nvPr/>
          </p:nvSpPr>
          <p:spPr bwMode="auto">
            <a:xfrm>
              <a:off x="4944" y="2016"/>
              <a:ext cx="240" cy="240"/>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7" name="AutoShape 1047">
              <a:extLst>
                <a:ext uri="{FF2B5EF4-FFF2-40B4-BE49-F238E27FC236}">
                  <a16:creationId xmlns:a16="http://schemas.microsoft.com/office/drawing/2014/main" id="{9E8E3441-B29F-4A15-AA0E-DC21304B71A6}"/>
                </a:ext>
              </a:extLst>
            </p:cNvPr>
            <p:cNvSpPr>
              <a:spLocks noChangeArrowheads="1"/>
            </p:cNvSpPr>
            <p:nvPr/>
          </p:nvSpPr>
          <p:spPr bwMode="auto">
            <a:xfrm>
              <a:off x="5136" y="2016"/>
              <a:ext cx="240" cy="240"/>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8" name="AutoShape 1048">
              <a:extLst>
                <a:ext uri="{FF2B5EF4-FFF2-40B4-BE49-F238E27FC236}">
                  <a16:creationId xmlns:a16="http://schemas.microsoft.com/office/drawing/2014/main" id="{6FFB331D-EFFE-4E95-A49C-AB59613FA473}"/>
                </a:ext>
              </a:extLst>
            </p:cNvPr>
            <p:cNvSpPr>
              <a:spLocks noChangeArrowheads="1"/>
            </p:cNvSpPr>
            <p:nvPr/>
          </p:nvSpPr>
          <p:spPr bwMode="auto">
            <a:xfrm>
              <a:off x="4656" y="1824"/>
              <a:ext cx="240" cy="240"/>
            </a:xfrm>
            <a:prstGeom prst="cube">
              <a:avLst>
                <a:gd name="adj"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69" name="AutoShape 1049">
              <a:extLst>
                <a:ext uri="{FF2B5EF4-FFF2-40B4-BE49-F238E27FC236}">
                  <a16:creationId xmlns:a16="http://schemas.microsoft.com/office/drawing/2014/main" id="{15C4F0E8-B494-46E0-8178-807E14B26C9F}"/>
                </a:ext>
              </a:extLst>
            </p:cNvPr>
            <p:cNvSpPr>
              <a:spLocks noChangeArrowheads="1"/>
            </p:cNvSpPr>
            <p:nvPr/>
          </p:nvSpPr>
          <p:spPr bwMode="auto">
            <a:xfrm>
              <a:off x="4848" y="1824"/>
              <a:ext cx="240" cy="240"/>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70" name="AutoShape 1050">
              <a:extLst>
                <a:ext uri="{FF2B5EF4-FFF2-40B4-BE49-F238E27FC236}">
                  <a16:creationId xmlns:a16="http://schemas.microsoft.com/office/drawing/2014/main" id="{EF198C2E-FB54-4492-9C8C-C5D196FFD6FF}"/>
                </a:ext>
              </a:extLst>
            </p:cNvPr>
            <p:cNvSpPr>
              <a:spLocks noChangeArrowheads="1"/>
            </p:cNvSpPr>
            <p:nvPr/>
          </p:nvSpPr>
          <p:spPr bwMode="auto">
            <a:xfrm>
              <a:off x="5040" y="1824"/>
              <a:ext cx="240" cy="240"/>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71" name="AutoShape 1051">
              <a:extLst>
                <a:ext uri="{FF2B5EF4-FFF2-40B4-BE49-F238E27FC236}">
                  <a16:creationId xmlns:a16="http://schemas.microsoft.com/office/drawing/2014/main" id="{798CC271-B3D0-4B78-BDBD-7A73C4BF20FA}"/>
                </a:ext>
              </a:extLst>
            </p:cNvPr>
            <p:cNvSpPr>
              <a:spLocks noChangeArrowheads="1"/>
            </p:cNvSpPr>
            <p:nvPr/>
          </p:nvSpPr>
          <p:spPr bwMode="auto">
            <a:xfrm>
              <a:off x="4752" y="1632"/>
              <a:ext cx="240" cy="240"/>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35872" name="AutoShape 1052">
              <a:extLst>
                <a:ext uri="{FF2B5EF4-FFF2-40B4-BE49-F238E27FC236}">
                  <a16:creationId xmlns:a16="http://schemas.microsoft.com/office/drawing/2014/main" id="{664ECD10-F07C-40B3-BBB9-53CB92DC1734}"/>
                </a:ext>
              </a:extLst>
            </p:cNvPr>
            <p:cNvSpPr>
              <a:spLocks noChangeArrowheads="1"/>
            </p:cNvSpPr>
            <p:nvPr/>
          </p:nvSpPr>
          <p:spPr bwMode="auto">
            <a:xfrm>
              <a:off x="4992" y="1632"/>
              <a:ext cx="240" cy="24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grpSp>
      <p:sp>
        <p:nvSpPr>
          <p:cNvPr id="35845" name="Text Box 1055">
            <a:extLst>
              <a:ext uri="{FF2B5EF4-FFF2-40B4-BE49-F238E27FC236}">
                <a16:creationId xmlns:a16="http://schemas.microsoft.com/office/drawing/2014/main" id="{DEC93366-2A85-4726-B422-F5A132CBEEB4}"/>
              </a:ext>
            </a:extLst>
          </p:cNvPr>
          <p:cNvSpPr txBox="1">
            <a:spLocks noChangeArrowheads="1"/>
          </p:cNvSpPr>
          <p:nvPr/>
        </p:nvSpPr>
        <p:spPr bwMode="auto">
          <a:xfrm>
            <a:off x="903288" y="2544763"/>
            <a:ext cx="23558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2000">
                <a:solidFill>
                  <a:srgbClr val="6600FF"/>
                </a:solidFill>
              </a:rPr>
              <a:t>Flexibilitate crescută</a:t>
            </a:r>
          </a:p>
        </p:txBody>
      </p:sp>
      <p:sp>
        <p:nvSpPr>
          <p:cNvPr id="35846" name="Line 1056">
            <a:extLst>
              <a:ext uri="{FF2B5EF4-FFF2-40B4-BE49-F238E27FC236}">
                <a16:creationId xmlns:a16="http://schemas.microsoft.com/office/drawing/2014/main" id="{EC4447FE-D3FC-4121-9F7F-AAF2A3B71316}"/>
              </a:ext>
            </a:extLst>
          </p:cNvPr>
          <p:cNvSpPr>
            <a:spLocks noChangeShapeType="1"/>
          </p:cNvSpPr>
          <p:nvPr/>
        </p:nvSpPr>
        <p:spPr bwMode="auto">
          <a:xfrm>
            <a:off x="1981200" y="3581400"/>
            <a:ext cx="381000" cy="0"/>
          </a:xfrm>
          <a:prstGeom prst="line">
            <a:avLst/>
          </a:prstGeom>
          <a:noFill/>
          <a:ln w="9525">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Text Box 1057">
            <a:extLst>
              <a:ext uri="{FF2B5EF4-FFF2-40B4-BE49-F238E27FC236}">
                <a16:creationId xmlns:a16="http://schemas.microsoft.com/office/drawing/2014/main" id="{C544240D-356B-4AF8-8E21-1AF3278CBCE2}"/>
              </a:ext>
            </a:extLst>
          </p:cNvPr>
          <p:cNvSpPr txBox="1">
            <a:spLocks noChangeArrowheads="1"/>
          </p:cNvSpPr>
          <p:nvPr/>
        </p:nvSpPr>
        <p:spPr bwMode="auto">
          <a:xfrm>
            <a:off x="5807075" y="2657475"/>
            <a:ext cx="24003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lnSpc>
                <a:spcPct val="60000"/>
              </a:lnSpc>
              <a:spcBef>
                <a:spcPct val="50000"/>
              </a:spcBef>
              <a:buFontTx/>
              <a:buNone/>
            </a:pPr>
            <a:r>
              <a:rPr lang="en-US" altLang="en-US" sz="2000">
                <a:solidFill>
                  <a:srgbClr val="FF6699"/>
                </a:solidFill>
              </a:rPr>
              <a:t>Fragilitate redusă,iar</a:t>
            </a:r>
          </a:p>
          <a:p>
            <a:pPr algn="ctr">
              <a:lnSpc>
                <a:spcPct val="60000"/>
              </a:lnSpc>
              <a:spcBef>
                <a:spcPct val="50000"/>
              </a:spcBef>
              <a:buFontTx/>
              <a:buNone/>
            </a:pPr>
            <a:r>
              <a:rPr lang="en-US" altLang="en-US" sz="2000">
                <a:solidFill>
                  <a:srgbClr val="FF6699"/>
                </a:solidFill>
              </a:rPr>
              <a:t>bug-urile sunt izolate</a:t>
            </a:r>
          </a:p>
        </p:txBody>
      </p:sp>
      <p:sp>
        <p:nvSpPr>
          <p:cNvPr id="35848" name="Text Box 1059">
            <a:extLst>
              <a:ext uri="{FF2B5EF4-FFF2-40B4-BE49-F238E27FC236}">
                <a16:creationId xmlns:a16="http://schemas.microsoft.com/office/drawing/2014/main" id="{6BCDE7CC-E4F9-4393-80EB-ABF0587498DF}"/>
              </a:ext>
            </a:extLst>
          </p:cNvPr>
          <p:cNvSpPr txBox="1">
            <a:spLocks noChangeArrowheads="1"/>
          </p:cNvSpPr>
          <p:nvPr/>
        </p:nvSpPr>
        <p:spPr bwMode="auto">
          <a:xfrm>
            <a:off x="952500" y="4914900"/>
            <a:ext cx="1979613"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lnSpc>
                <a:spcPct val="60000"/>
              </a:lnSpc>
              <a:spcBef>
                <a:spcPct val="50000"/>
              </a:spcBef>
              <a:buFontTx/>
              <a:buNone/>
            </a:pPr>
            <a:r>
              <a:rPr lang="en-US" altLang="en-US" sz="2000">
                <a:solidFill>
                  <a:srgbClr val="FF6699"/>
                </a:solidFill>
              </a:rPr>
              <a:t>Ușor de reutilizat</a:t>
            </a:r>
          </a:p>
        </p:txBody>
      </p:sp>
      <p:sp>
        <p:nvSpPr>
          <p:cNvPr id="35849" name="Text Box 1060">
            <a:extLst>
              <a:ext uri="{FF2B5EF4-FFF2-40B4-BE49-F238E27FC236}">
                <a16:creationId xmlns:a16="http://schemas.microsoft.com/office/drawing/2014/main" id="{8CA8B9B8-A2CF-4A57-8C88-7F0F95E401CB}"/>
              </a:ext>
            </a:extLst>
          </p:cNvPr>
          <p:cNvSpPr txBox="1">
            <a:spLocks noChangeArrowheads="1"/>
          </p:cNvSpPr>
          <p:nvPr/>
        </p:nvSpPr>
        <p:spPr bwMode="auto">
          <a:xfrm>
            <a:off x="5124450" y="4945063"/>
            <a:ext cx="3822700"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lnSpc>
                <a:spcPct val="60000"/>
              </a:lnSpc>
              <a:spcBef>
                <a:spcPct val="50000"/>
              </a:spcBef>
              <a:buFontTx/>
              <a:buNone/>
            </a:pPr>
            <a:r>
              <a:rPr lang="en-US" altLang="en-US" sz="2000">
                <a:solidFill>
                  <a:schemeClr val="accent1"/>
                </a:solidFill>
              </a:rPr>
              <a:t>Ușor de făcut modificările potrivite</a:t>
            </a:r>
          </a:p>
        </p:txBody>
      </p:sp>
      <p:grpSp>
        <p:nvGrpSpPr>
          <p:cNvPr id="35850" name="Group 1075">
            <a:extLst>
              <a:ext uri="{FF2B5EF4-FFF2-40B4-BE49-F238E27FC236}">
                <a16:creationId xmlns:a16="http://schemas.microsoft.com/office/drawing/2014/main" id="{F37ECDED-0DDB-4F5D-8A2D-8176F00F13BE}"/>
              </a:ext>
            </a:extLst>
          </p:cNvPr>
          <p:cNvGrpSpPr>
            <a:grpSpLocks/>
          </p:cNvGrpSpPr>
          <p:nvPr/>
        </p:nvGrpSpPr>
        <p:grpSpPr bwMode="auto">
          <a:xfrm>
            <a:off x="5486400" y="3429000"/>
            <a:ext cx="3048000" cy="1066800"/>
            <a:chOff x="3456" y="2160"/>
            <a:chExt cx="1920" cy="672"/>
          </a:xfrm>
        </p:grpSpPr>
        <p:graphicFrame>
          <p:nvGraphicFramePr>
            <p:cNvPr id="35851" name="Object 1031">
              <a:extLst>
                <a:ext uri="{FF2B5EF4-FFF2-40B4-BE49-F238E27FC236}">
                  <a16:creationId xmlns:a16="http://schemas.microsoft.com/office/drawing/2014/main" id="{C1860450-AD14-415C-A74B-AE8F6BD575C6}"/>
                </a:ext>
              </a:extLst>
            </p:cNvPr>
            <p:cNvGraphicFramePr>
              <a:graphicFrameLocks noChangeAspect="1"/>
            </p:cNvGraphicFramePr>
            <p:nvPr/>
          </p:nvGraphicFramePr>
          <p:xfrm>
            <a:off x="4512" y="2448"/>
            <a:ext cx="290" cy="336"/>
          </p:xfrm>
          <a:graphic>
            <a:graphicData uri="http://schemas.openxmlformats.org/presentationml/2006/ole">
              <mc:AlternateContent xmlns:mc="http://schemas.openxmlformats.org/markup-compatibility/2006">
                <mc:Choice xmlns:v="urn:schemas-microsoft-com:vml" Requires="v">
                  <p:oleObj spid="_x0000_s1030" name="Clip" r:id="rId4" imgW="567842" imgH="658368" progId="MS_ClipArt_Gallery.2">
                    <p:embed/>
                  </p:oleObj>
                </mc:Choice>
                <mc:Fallback>
                  <p:oleObj name="Clip" r:id="rId4" imgW="567842" imgH="658368" progId="MS_ClipArt_Gallery.2">
                    <p:embed/>
                    <p:pic>
                      <p:nvPicPr>
                        <p:cNvPr id="35851" name="Object 1031">
                          <a:extLst>
                            <a:ext uri="{FF2B5EF4-FFF2-40B4-BE49-F238E27FC236}">
                              <a16:creationId xmlns:a16="http://schemas.microsoft.com/office/drawing/2014/main" id="{C1860450-AD14-415C-A74B-AE8F6BD575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 y="2448"/>
                          <a:ext cx="29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2" name="Rectangle 1033">
              <a:extLst>
                <a:ext uri="{FF2B5EF4-FFF2-40B4-BE49-F238E27FC236}">
                  <a16:creationId xmlns:a16="http://schemas.microsoft.com/office/drawing/2014/main" id="{4B49BE6A-FC86-461D-A76D-C50D509CA1B0}"/>
                </a:ext>
              </a:extLst>
            </p:cNvPr>
            <p:cNvSpPr>
              <a:spLocks noChangeArrowheads="1"/>
            </p:cNvSpPr>
            <p:nvPr/>
          </p:nvSpPr>
          <p:spPr bwMode="auto">
            <a:xfrm>
              <a:off x="4416" y="2160"/>
              <a:ext cx="960" cy="672"/>
            </a:xfrm>
            <a:prstGeom prst="rect">
              <a:avLst/>
            </a:prstGeom>
            <a:noFill/>
            <a:ln w="152400">
              <a:pattFill prst="horzBrick">
                <a:fgClr>
                  <a:schemeClr val="tx1"/>
                </a:fgClr>
                <a:bgClr>
                  <a:srgbClr val="FFFFFF"/>
                </a:bgClr>
              </a:patt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graphicFrame>
          <p:nvGraphicFramePr>
            <p:cNvPr id="35853" name="Object 1065">
              <a:extLst>
                <a:ext uri="{FF2B5EF4-FFF2-40B4-BE49-F238E27FC236}">
                  <a16:creationId xmlns:a16="http://schemas.microsoft.com/office/drawing/2014/main" id="{C99FB0DD-0834-465B-8939-4E850283AC08}"/>
                </a:ext>
              </a:extLst>
            </p:cNvPr>
            <p:cNvGraphicFramePr>
              <a:graphicFrameLocks noChangeAspect="1"/>
            </p:cNvGraphicFramePr>
            <p:nvPr/>
          </p:nvGraphicFramePr>
          <p:xfrm>
            <a:off x="4896" y="2256"/>
            <a:ext cx="432" cy="217"/>
          </p:xfrm>
          <a:graphic>
            <a:graphicData uri="http://schemas.openxmlformats.org/presentationml/2006/ole">
              <mc:AlternateContent xmlns:mc="http://schemas.openxmlformats.org/markup-compatibility/2006">
                <mc:Choice xmlns:v="urn:schemas-microsoft-com:vml" Requires="v">
                  <p:oleObj spid="_x0000_s1031" name="Clip" r:id="rId6" imgW="862331" imgH="382751" progId="MS_ClipArt_Gallery.2">
                    <p:embed/>
                  </p:oleObj>
                </mc:Choice>
                <mc:Fallback>
                  <p:oleObj name="Clip" r:id="rId6" imgW="862331" imgH="382751" progId="MS_ClipArt_Gallery.2">
                    <p:embed/>
                    <p:pic>
                      <p:nvPicPr>
                        <p:cNvPr id="35853" name="Object 1065">
                          <a:extLst>
                            <a:ext uri="{FF2B5EF4-FFF2-40B4-BE49-F238E27FC236}">
                              <a16:creationId xmlns:a16="http://schemas.microsoft.com/office/drawing/2014/main" id="{C99FB0DD-0834-465B-8939-4E850283AC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6" y="2256"/>
                          <a:ext cx="43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4" name="Object 1070">
              <a:extLst>
                <a:ext uri="{FF2B5EF4-FFF2-40B4-BE49-F238E27FC236}">
                  <a16:creationId xmlns:a16="http://schemas.microsoft.com/office/drawing/2014/main" id="{34096654-5E5F-4353-8B06-7E7F509EBCEF}"/>
                </a:ext>
              </a:extLst>
            </p:cNvPr>
            <p:cNvGraphicFramePr>
              <a:graphicFrameLocks noChangeAspect="1"/>
            </p:cNvGraphicFramePr>
            <p:nvPr/>
          </p:nvGraphicFramePr>
          <p:xfrm>
            <a:off x="4992" y="2448"/>
            <a:ext cx="279" cy="297"/>
          </p:xfrm>
          <a:graphic>
            <a:graphicData uri="http://schemas.openxmlformats.org/presentationml/2006/ole">
              <mc:AlternateContent xmlns:mc="http://schemas.openxmlformats.org/markup-compatibility/2006">
                <mc:Choice xmlns:v="urn:schemas-microsoft-com:vml" Requires="v">
                  <p:oleObj spid="_x0000_s1032" name="Clip" r:id="rId8" imgW="515722" imgH="547726" progId="MS_ClipArt_Gallery.2">
                    <p:embed/>
                  </p:oleObj>
                </mc:Choice>
                <mc:Fallback>
                  <p:oleObj name="Clip" r:id="rId8" imgW="515722" imgH="547726" progId="MS_ClipArt_Gallery.2">
                    <p:embed/>
                    <p:pic>
                      <p:nvPicPr>
                        <p:cNvPr id="35854" name="Object 1070">
                          <a:extLst>
                            <a:ext uri="{FF2B5EF4-FFF2-40B4-BE49-F238E27FC236}">
                              <a16:creationId xmlns:a16="http://schemas.microsoft.com/office/drawing/2014/main" id="{34096654-5E5F-4353-8B06-7E7F509EBC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2" y="2448"/>
                          <a:ext cx="279"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5" name="Rectangle 1071">
              <a:extLst>
                <a:ext uri="{FF2B5EF4-FFF2-40B4-BE49-F238E27FC236}">
                  <a16:creationId xmlns:a16="http://schemas.microsoft.com/office/drawing/2014/main" id="{396D58EE-B73D-49CA-8548-5080CE00B849}"/>
                </a:ext>
              </a:extLst>
            </p:cNvPr>
            <p:cNvSpPr>
              <a:spLocks noChangeArrowheads="1"/>
            </p:cNvSpPr>
            <p:nvPr/>
          </p:nvSpPr>
          <p:spPr bwMode="auto">
            <a:xfrm>
              <a:off x="3456" y="2160"/>
              <a:ext cx="960" cy="672"/>
            </a:xfrm>
            <a:prstGeom prst="rect">
              <a:avLst/>
            </a:prstGeom>
            <a:noFill/>
            <a:ln w="152400">
              <a:pattFill prst="horzBrick">
                <a:fgClr>
                  <a:schemeClr val="tx1"/>
                </a:fgClr>
                <a:bgClr>
                  <a:srgbClr val="FFFFFF"/>
                </a:bgClr>
              </a:patt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graphicFrame>
          <p:nvGraphicFramePr>
            <p:cNvPr id="35856" name="Object 1073">
              <a:extLst>
                <a:ext uri="{FF2B5EF4-FFF2-40B4-BE49-F238E27FC236}">
                  <a16:creationId xmlns:a16="http://schemas.microsoft.com/office/drawing/2014/main" id="{A617A1F5-4B4A-41A4-9B5A-E0DE1F6B4FA6}"/>
                </a:ext>
              </a:extLst>
            </p:cNvPr>
            <p:cNvGraphicFramePr>
              <a:graphicFrameLocks noChangeAspect="1"/>
            </p:cNvGraphicFramePr>
            <p:nvPr/>
          </p:nvGraphicFramePr>
          <p:xfrm>
            <a:off x="3696" y="2448"/>
            <a:ext cx="252" cy="279"/>
          </p:xfrm>
          <a:graphic>
            <a:graphicData uri="http://schemas.openxmlformats.org/presentationml/2006/ole">
              <mc:AlternateContent xmlns:mc="http://schemas.openxmlformats.org/markup-compatibility/2006">
                <mc:Choice xmlns:v="urn:schemas-microsoft-com:vml" Requires="v">
                  <p:oleObj spid="_x0000_s1033" name="Clip" r:id="rId10" imgW="523951" imgH="583387" progId="MS_ClipArt_Gallery.2">
                    <p:embed/>
                  </p:oleObj>
                </mc:Choice>
                <mc:Fallback>
                  <p:oleObj name="Clip" r:id="rId10" imgW="523951" imgH="583387" progId="MS_ClipArt_Gallery.2">
                    <p:embed/>
                    <p:pic>
                      <p:nvPicPr>
                        <p:cNvPr id="35856" name="Object 1073">
                          <a:extLst>
                            <a:ext uri="{FF2B5EF4-FFF2-40B4-BE49-F238E27FC236}">
                              <a16:creationId xmlns:a16="http://schemas.microsoft.com/office/drawing/2014/main" id="{A617A1F5-4B4A-41A4-9B5A-E0DE1F6B4F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6" y="2448"/>
                          <a:ext cx="25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8EADCA6-AA44-40D9-A63E-FF7B5C200032}"/>
              </a:ext>
            </a:extLst>
          </p:cNvPr>
          <p:cNvSpPr>
            <a:spLocks noGrp="1" noChangeArrowheads="1"/>
          </p:cNvSpPr>
          <p:nvPr>
            <p:ph type="title"/>
          </p:nvPr>
        </p:nvSpPr>
        <p:spPr/>
        <p:txBody>
          <a:bodyPr/>
          <a:lstStyle/>
          <a:p>
            <a:r>
              <a:rPr lang="en-US" altLang="en-US"/>
              <a:t>Prima Versiune</a:t>
            </a:r>
          </a:p>
        </p:txBody>
      </p:sp>
      <p:sp>
        <p:nvSpPr>
          <p:cNvPr id="39939" name="Text Box 4">
            <a:extLst>
              <a:ext uri="{FF2B5EF4-FFF2-40B4-BE49-F238E27FC236}">
                <a16:creationId xmlns:a16="http://schemas.microsoft.com/office/drawing/2014/main" id="{7FCB3F95-DC8F-4A29-AEF9-79A14AF7CABD}"/>
              </a:ext>
            </a:extLst>
          </p:cNvPr>
          <p:cNvSpPr txBox="1">
            <a:spLocks noChangeArrowheads="1"/>
          </p:cNvSpPr>
          <p:nvPr/>
        </p:nvSpPr>
        <p:spPr bwMode="auto">
          <a:xfrm>
            <a:off x="3268663" y="1720850"/>
            <a:ext cx="25304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Toți designerii încep bine</a:t>
            </a:r>
          </a:p>
        </p:txBody>
      </p:sp>
      <p:sp>
        <p:nvSpPr>
          <p:cNvPr id="39940" name="Text Box 5">
            <a:extLst>
              <a:ext uri="{FF2B5EF4-FFF2-40B4-BE49-F238E27FC236}">
                <a16:creationId xmlns:a16="http://schemas.microsoft.com/office/drawing/2014/main" id="{96DA4AD4-5056-4B7A-BF5A-F0A14372A51A}"/>
              </a:ext>
            </a:extLst>
          </p:cNvPr>
          <p:cNvSpPr txBox="1">
            <a:spLocks noChangeArrowheads="1"/>
          </p:cNvSpPr>
          <p:nvPr/>
        </p:nvSpPr>
        <p:spPr bwMode="auto">
          <a:xfrm>
            <a:off x="1651000" y="5314950"/>
            <a:ext cx="6299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0"/>
              </a:spcBef>
              <a:buFontTx/>
              <a:buNone/>
            </a:pPr>
            <a:r>
              <a:rPr lang="en-US" altLang="en-US" sz="1800">
                <a:solidFill>
                  <a:schemeClr val="tx2"/>
                </a:solidFill>
              </a:rPr>
              <a:t>Programul este un succes peste noapte! </a:t>
            </a:r>
          </a:p>
          <a:p>
            <a:pPr algn="ctr">
              <a:spcBef>
                <a:spcPct val="0"/>
              </a:spcBef>
              <a:buFontTx/>
              <a:buNone/>
            </a:pPr>
            <a:r>
              <a:rPr lang="en-US" altLang="en-US" sz="1800">
                <a:solidFill>
                  <a:schemeClr val="tx2"/>
                </a:solidFill>
              </a:rPr>
              <a:t>Cum ar putea fi mai simplu, mai elegant și mai ușor de întreținut?</a:t>
            </a:r>
          </a:p>
        </p:txBody>
      </p:sp>
      <p:graphicFrame>
        <p:nvGraphicFramePr>
          <p:cNvPr id="39941" name="Object 8">
            <a:extLst>
              <a:ext uri="{FF2B5EF4-FFF2-40B4-BE49-F238E27FC236}">
                <a16:creationId xmlns:a16="http://schemas.microsoft.com/office/drawing/2014/main" id="{FFB20EA4-C2B1-4416-BA7F-2934203B292A}"/>
              </a:ext>
            </a:extLst>
          </p:cNvPr>
          <p:cNvGraphicFramePr>
            <a:graphicFrameLocks noChangeAspect="1"/>
          </p:cNvGraphicFramePr>
          <p:nvPr/>
        </p:nvGraphicFramePr>
        <p:xfrm>
          <a:off x="457200" y="2716213"/>
          <a:ext cx="3365500" cy="2370137"/>
        </p:xfrm>
        <a:graphic>
          <a:graphicData uri="http://schemas.openxmlformats.org/presentationml/2006/ole">
            <mc:AlternateContent xmlns:mc="http://schemas.openxmlformats.org/markup-compatibility/2006">
              <mc:Choice xmlns:v="urn:schemas-microsoft-com:vml" Requires="v">
                <p:oleObj spid="_x0000_s2051" name="VISIO" r:id="rId4" imgW="2526840" imgH="1779120" progId="Visio.Drawing.5">
                  <p:embed/>
                </p:oleObj>
              </mc:Choice>
              <mc:Fallback>
                <p:oleObj name="VISIO" r:id="rId4" imgW="2526840" imgH="1779120" progId="Visio.Drawing.5">
                  <p:embed/>
                  <p:pic>
                    <p:nvPicPr>
                      <p:cNvPr id="39941" name="Object 8">
                        <a:extLst>
                          <a:ext uri="{FF2B5EF4-FFF2-40B4-BE49-F238E27FC236}">
                            <a16:creationId xmlns:a16="http://schemas.microsoft.com/office/drawing/2014/main" id="{FFB20EA4-C2B1-4416-BA7F-2934203B29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716213"/>
                        <a:ext cx="3365500" cy="237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2" name="Text Box 9">
            <a:extLst>
              <a:ext uri="{FF2B5EF4-FFF2-40B4-BE49-F238E27FC236}">
                <a16:creationId xmlns:a16="http://schemas.microsoft.com/office/drawing/2014/main" id="{2C56334D-858A-4AE6-B6A7-D2127545F334}"/>
              </a:ext>
            </a:extLst>
          </p:cNvPr>
          <p:cNvSpPr txBox="1">
            <a:spLocks noChangeArrowheads="1"/>
          </p:cNvSpPr>
          <p:nvPr/>
        </p:nvSpPr>
        <p:spPr bwMode="auto">
          <a:xfrm>
            <a:off x="4495800" y="3051175"/>
            <a:ext cx="4364038"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457200" algn="l"/>
                <a:tab pos="1028700" algn="l"/>
              </a:tabLst>
              <a:defRPr sz="2800">
                <a:solidFill>
                  <a:schemeClr val="tx1"/>
                </a:solidFill>
                <a:latin typeface="Times New Roman" panose="02020603050405020304" pitchFamily="18" charset="0"/>
              </a:defRPr>
            </a:lvl1pPr>
            <a:lvl2pPr marL="742950" indent="-285750">
              <a:spcBef>
                <a:spcPct val="20000"/>
              </a:spcBef>
              <a:buChar char="–"/>
              <a:tabLst>
                <a:tab pos="457200" algn="l"/>
                <a:tab pos="1028700" algn="l"/>
              </a:tabLst>
              <a:defRPr sz="2400">
                <a:solidFill>
                  <a:schemeClr val="tx1"/>
                </a:solidFill>
                <a:latin typeface="Times New Roman" panose="02020603050405020304" pitchFamily="18" charset="0"/>
              </a:defRPr>
            </a:lvl2pPr>
            <a:lvl3pPr marL="1085850" indent="-228600">
              <a:spcBef>
                <a:spcPct val="20000"/>
              </a:spcBef>
              <a:buChar char="•"/>
              <a:tabLst>
                <a:tab pos="457200" algn="l"/>
                <a:tab pos="1028700" algn="l"/>
              </a:tabLst>
              <a:defRPr sz="2000">
                <a:solidFill>
                  <a:schemeClr val="tx1"/>
                </a:solidFill>
                <a:latin typeface="Times New Roman" panose="02020603050405020304" pitchFamily="18" charset="0"/>
              </a:defRPr>
            </a:lvl3pPr>
            <a:lvl4pPr marL="1428750" indent="-228600">
              <a:spcBef>
                <a:spcPct val="20000"/>
              </a:spcBef>
              <a:buChar char="–"/>
              <a:tabLst>
                <a:tab pos="457200" algn="l"/>
                <a:tab pos="1028700" algn="l"/>
              </a:tabLst>
              <a:defRPr>
                <a:solidFill>
                  <a:schemeClr val="tx1"/>
                </a:solidFill>
                <a:latin typeface="Times New Roman" panose="02020603050405020304" pitchFamily="18" charset="0"/>
              </a:defRPr>
            </a:lvl4pPr>
            <a:lvl5pPr marL="1771650" indent="-228600">
              <a:spcBef>
                <a:spcPct val="20000"/>
              </a:spcBef>
              <a:buChar char="»"/>
              <a:tabLst>
                <a:tab pos="457200" algn="l"/>
                <a:tab pos="102870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457200" algn="l"/>
                <a:tab pos="102870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457200" algn="l"/>
                <a:tab pos="102870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457200" algn="l"/>
                <a:tab pos="102870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457200" algn="l"/>
                <a:tab pos="1028700" algn="l"/>
              </a:tabLst>
              <a:defRPr>
                <a:solidFill>
                  <a:schemeClr val="tx1"/>
                </a:solidFill>
                <a:latin typeface="Times New Roman" panose="02020603050405020304" pitchFamily="18" charset="0"/>
              </a:defRPr>
            </a:lvl9pPr>
          </a:lstStyle>
          <a:p>
            <a:pPr>
              <a:spcBef>
                <a:spcPct val="0"/>
              </a:spcBef>
              <a:buFontTx/>
              <a:buNone/>
            </a:pPr>
            <a:r>
              <a:rPr lang="en-US" altLang="en-US" sz="1400" i="0">
                <a:solidFill>
                  <a:schemeClr val="tx2"/>
                </a:solidFill>
                <a:latin typeface="Courier New" panose="02070309020205020404" pitchFamily="49" charset="0"/>
              </a:rPr>
              <a:t>void copy(void)</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	int ch;</a:t>
            </a:r>
          </a:p>
          <a:p>
            <a:pPr>
              <a:spcBef>
                <a:spcPct val="0"/>
              </a:spcBef>
              <a:buFontTx/>
              <a:buNone/>
            </a:pPr>
            <a:r>
              <a:rPr lang="en-US" altLang="en-US" sz="1400" i="0">
                <a:solidFill>
                  <a:schemeClr val="tx2"/>
                </a:solidFill>
                <a:latin typeface="Courier New" panose="02070309020205020404" pitchFamily="49" charset="0"/>
              </a:rPr>
              <a:t>	while( (ch=ReadKeyboard()) != EOF)</a:t>
            </a:r>
          </a:p>
          <a:p>
            <a:pPr>
              <a:spcBef>
                <a:spcPct val="0"/>
              </a:spcBef>
              <a:buFontTx/>
              <a:buNone/>
            </a:pPr>
            <a:r>
              <a:rPr lang="en-US" altLang="en-US" sz="1400" i="0">
                <a:solidFill>
                  <a:schemeClr val="tx2"/>
                </a:solidFill>
                <a:latin typeface="Courier New" panose="02070309020205020404" pitchFamily="49" charset="0"/>
              </a:rPr>
              <a:t> 		WritePrinter(ch);</a:t>
            </a:r>
          </a:p>
          <a:p>
            <a:pPr>
              <a:spcBef>
                <a:spcPct val="0"/>
              </a:spcBef>
              <a:buFontTx/>
              <a:buNone/>
            </a:pPr>
            <a:r>
              <a:rPr lang="en-US" altLang="en-US" sz="1400" i="0">
                <a:solidFill>
                  <a:schemeClr val="tx2"/>
                </a:solidFill>
                <a:latin typeface="Courier New" panose="020703090202050204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1A187F0-66F4-4847-9C2B-6D2F0ACCE512}"/>
              </a:ext>
            </a:extLst>
          </p:cNvPr>
          <p:cNvSpPr>
            <a:spLocks noGrp="1" noChangeArrowheads="1"/>
          </p:cNvSpPr>
          <p:nvPr>
            <p:ph type="title"/>
          </p:nvPr>
        </p:nvSpPr>
        <p:spPr/>
        <p:txBody>
          <a:bodyPr/>
          <a:lstStyle/>
          <a:p>
            <a:r>
              <a:rPr lang="en-US" altLang="en-US"/>
              <a:t>Versiunea a Doua</a:t>
            </a:r>
          </a:p>
        </p:txBody>
      </p:sp>
      <p:sp>
        <p:nvSpPr>
          <p:cNvPr id="41987" name="Rectangle 3">
            <a:extLst>
              <a:ext uri="{FF2B5EF4-FFF2-40B4-BE49-F238E27FC236}">
                <a16:creationId xmlns:a16="http://schemas.microsoft.com/office/drawing/2014/main" id="{CE97A272-BD51-4A00-906A-14E3AA7AFDEB}"/>
              </a:ext>
            </a:extLst>
          </p:cNvPr>
          <p:cNvSpPr>
            <a:spLocks noGrp="1" noChangeArrowheads="1"/>
          </p:cNvSpPr>
          <p:nvPr>
            <p:ph type="body" idx="1"/>
          </p:nvPr>
        </p:nvSpPr>
        <p:spPr>
          <a:xfrm>
            <a:off x="685800" y="2362200"/>
            <a:ext cx="7848600" cy="3200400"/>
          </a:xfrm>
        </p:spPr>
        <p:txBody>
          <a:bodyPr/>
          <a:lstStyle/>
          <a:p>
            <a:r>
              <a:rPr lang="en-US" altLang="en-US" dirty="0" err="1"/>
              <a:t>Vrem</a:t>
            </a:r>
            <a:r>
              <a:rPr lang="en-US" altLang="en-US" dirty="0"/>
              <a:t> </a:t>
            </a:r>
            <a:r>
              <a:rPr lang="en-US" altLang="en-US" dirty="0" err="1"/>
              <a:t>uneori</a:t>
            </a:r>
            <a:r>
              <a:rPr lang="en-US" altLang="en-US" dirty="0"/>
              <a:t> </a:t>
            </a:r>
            <a:r>
              <a:rPr lang="en-US" altLang="en-US" dirty="0" err="1"/>
              <a:t>să</a:t>
            </a:r>
            <a:r>
              <a:rPr lang="en-US" altLang="en-US" dirty="0"/>
              <a:t> </a:t>
            </a:r>
            <a:r>
              <a:rPr lang="en-US" altLang="en-US" dirty="0" err="1"/>
              <a:t>citim</a:t>
            </a:r>
            <a:r>
              <a:rPr lang="en-US" altLang="en-US" dirty="0"/>
              <a:t> de la </a:t>
            </a:r>
            <a:r>
              <a:rPr lang="en-US" altLang="en-US" dirty="0" err="1"/>
              <a:t>cititorul</a:t>
            </a:r>
            <a:r>
              <a:rPr lang="en-US" altLang="en-US" dirty="0"/>
              <a:t> de </a:t>
            </a:r>
            <a:r>
              <a:rPr lang="en-US" altLang="en-US" dirty="0" err="1"/>
              <a:t>bandă</a:t>
            </a:r>
            <a:r>
              <a:rPr lang="en-US" altLang="en-US" dirty="0"/>
              <a:t> </a:t>
            </a:r>
            <a:r>
              <a:rPr lang="en-US" altLang="en-US" dirty="0" err="1"/>
              <a:t>perforată</a:t>
            </a:r>
            <a:r>
              <a:rPr lang="en-US" altLang="en-US" dirty="0"/>
              <a:t>.</a:t>
            </a:r>
          </a:p>
          <a:p>
            <a:r>
              <a:rPr lang="en-US" altLang="en-US" dirty="0"/>
              <a:t>Am </a:t>
            </a:r>
            <a:r>
              <a:rPr lang="en-US" altLang="en-US" dirty="0" err="1"/>
              <a:t>putea</a:t>
            </a:r>
            <a:r>
              <a:rPr lang="en-US" altLang="en-US" dirty="0"/>
              <a:t> </a:t>
            </a:r>
            <a:r>
              <a:rPr lang="en-US" altLang="en-US" dirty="0" err="1"/>
              <a:t>pune</a:t>
            </a:r>
            <a:r>
              <a:rPr lang="en-US" altLang="en-US" dirty="0"/>
              <a:t> un </a:t>
            </a:r>
            <a:r>
              <a:rPr lang="en-US" altLang="en-US" dirty="0" err="1"/>
              <a:t>parametru</a:t>
            </a:r>
            <a:r>
              <a:rPr lang="en-US" altLang="en-US" dirty="0"/>
              <a:t> </a:t>
            </a:r>
            <a:r>
              <a:rPr lang="en-US" altLang="en-US" dirty="0" err="1"/>
              <a:t>în</a:t>
            </a:r>
            <a:r>
              <a:rPr lang="en-US" altLang="en-US" dirty="0"/>
              <a:t> </a:t>
            </a:r>
            <a:r>
              <a:rPr lang="en-US" altLang="en-US" dirty="0" err="1"/>
              <a:t>apel</a:t>
            </a:r>
            <a:r>
              <a:rPr lang="en-US" altLang="en-US" dirty="0"/>
              <a:t>, </a:t>
            </a:r>
            <a:r>
              <a:rPr lang="en-US" altLang="en-US" dirty="0" err="1"/>
              <a:t>dar</a:t>
            </a:r>
            <a:r>
              <a:rPr lang="en-US" altLang="en-US" dirty="0"/>
              <a:t> </a:t>
            </a:r>
            <a:r>
              <a:rPr lang="en-US" altLang="en-US" dirty="0" err="1"/>
              <a:t>deja</a:t>
            </a:r>
            <a:r>
              <a:rPr lang="en-US" altLang="en-US" dirty="0"/>
              <a:t> </a:t>
            </a:r>
            <a:r>
              <a:rPr lang="en-US" altLang="en-US" dirty="0" err="1"/>
              <a:t>avem</a:t>
            </a:r>
            <a:r>
              <a:rPr lang="en-US" altLang="en-US" dirty="0"/>
              <a:t> </a:t>
            </a:r>
            <a:r>
              <a:rPr lang="en-US" altLang="en-US" dirty="0" err="1"/>
              <a:t>sute</a:t>
            </a:r>
            <a:r>
              <a:rPr lang="en-US" altLang="en-US" dirty="0"/>
              <a:t> de </a:t>
            </a:r>
            <a:r>
              <a:rPr lang="en-US" altLang="en-US" dirty="0" err="1"/>
              <a:t>utilizatori</a:t>
            </a:r>
            <a:r>
              <a:rPr lang="en-US" altLang="en-US" dirty="0"/>
              <a:t>!</a:t>
            </a:r>
          </a:p>
          <a:p>
            <a:r>
              <a:rPr lang="en-US" altLang="en-US" dirty="0"/>
              <a:t>Nu </a:t>
            </a:r>
            <a:r>
              <a:rPr lang="en-US" altLang="en-US" dirty="0" err="1"/>
              <a:t>este</a:t>
            </a:r>
            <a:r>
              <a:rPr lang="en-US" altLang="en-US" dirty="0"/>
              <a:t> mare </a:t>
            </a:r>
            <a:r>
              <a:rPr lang="en-US" altLang="en-US" dirty="0" err="1"/>
              <a:t>lucru</a:t>
            </a:r>
            <a:r>
              <a:rPr lang="en-US" altLang="en-US" dirty="0"/>
              <a:t>, </a:t>
            </a:r>
            <a:r>
              <a:rPr lang="en-US" altLang="en-US" dirty="0" err="1"/>
              <a:t>este</a:t>
            </a:r>
            <a:r>
              <a:rPr lang="en-US" altLang="en-US" dirty="0"/>
              <a:t> </a:t>
            </a:r>
            <a:r>
              <a:rPr lang="en-US" altLang="en-US" dirty="0" err="1"/>
              <a:t>doar</a:t>
            </a:r>
            <a:r>
              <a:rPr lang="en-US" altLang="en-US" dirty="0"/>
              <a:t> o </a:t>
            </a:r>
            <a:r>
              <a:rPr lang="en-US" altLang="en-US" dirty="0" err="1"/>
              <a:t>excepție</a:t>
            </a:r>
            <a:r>
              <a:rPr lang="en-US" altLang="en-US" dirty="0"/>
              <a:t> ... </a:t>
            </a:r>
            <a:r>
              <a:rPr lang="en-US" altLang="en-US" dirty="0" err="1"/>
              <a:t>putem</a:t>
            </a:r>
            <a:r>
              <a:rPr lang="en-US" altLang="en-US" dirty="0"/>
              <a:t> face </a:t>
            </a:r>
            <a:r>
              <a:rPr lang="en-US" altLang="en-US" dirty="0" err="1"/>
              <a:t>să</a:t>
            </a:r>
            <a:r>
              <a:rPr lang="en-US" altLang="en-US" dirty="0"/>
              <a:t> </a:t>
            </a:r>
            <a:r>
              <a:rPr lang="en-US" altLang="en-US" dirty="0" err="1"/>
              <a:t>funcționeze</a:t>
            </a:r>
            <a:r>
              <a:rPr lang="en-US" altLang="en-US" dirty="0"/>
              <a:t>.</a:t>
            </a:r>
          </a:p>
        </p:txBody>
      </p:sp>
      <p:sp>
        <p:nvSpPr>
          <p:cNvPr id="41988" name="Text Box 4">
            <a:extLst>
              <a:ext uri="{FF2B5EF4-FFF2-40B4-BE49-F238E27FC236}">
                <a16:creationId xmlns:a16="http://schemas.microsoft.com/office/drawing/2014/main" id="{5EA94EB0-3F5B-460D-A72F-1868E41600C5}"/>
              </a:ext>
            </a:extLst>
          </p:cNvPr>
          <p:cNvSpPr txBox="1">
            <a:spLocks noChangeArrowheads="1"/>
          </p:cNvSpPr>
          <p:nvPr/>
        </p:nvSpPr>
        <p:spPr bwMode="auto">
          <a:xfrm>
            <a:off x="1766888" y="1693863"/>
            <a:ext cx="53816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Nimeni nu se gândește că cerințele ar trebui modificate!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2056A7F-5334-4531-99A4-CB0EF6D3E906}"/>
              </a:ext>
            </a:extLst>
          </p:cNvPr>
          <p:cNvSpPr>
            <a:spLocks noGrp="1" noChangeArrowheads="1"/>
          </p:cNvSpPr>
          <p:nvPr>
            <p:ph type="title"/>
          </p:nvPr>
        </p:nvSpPr>
        <p:spPr>
          <a:xfrm>
            <a:off x="685800" y="304800"/>
            <a:ext cx="7239000" cy="990600"/>
          </a:xfrm>
        </p:spPr>
        <p:txBody>
          <a:bodyPr/>
          <a:lstStyle/>
          <a:p>
            <a:r>
              <a:rPr lang="en-US" altLang="en-US"/>
              <a:t>A doua versiune a codului</a:t>
            </a:r>
          </a:p>
        </p:txBody>
      </p:sp>
      <p:graphicFrame>
        <p:nvGraphicFramePr>
          <p:cNvPr id="44035" name="Object 4">
            <a:extLst>
              <a:ext uri="{FF2B5EF4-FFF2-40B4-BE49-F238E27FC236}">
                <a16:creationId xmlns:a16="http://schemas.microsoft.com/office/drawing/2014/main" id="{836EAE40-7D26-4619-83CB-829F068CB9D5}"/>
              </a:ext>
            </a:extLst>
          </p:cNvPr>
          <p:cNvGraphicFramePr>
            <a:graphicFrameLocks noChangeAspect="1"/>
          </p:cNvGraphicFramePr>
          <p:nvPr/>
        </p:nvGraphicFramePr>
        <p:xfrm>
          <a:off x="2057400" y="3429000"/>
          <a:ext cx="3505200" cy="3260725"/>
        </p:xfrm>
        <a:graphic>
          <a:graphicData uri="http://schemas.openxmlformats.org/presentationml/2006/ole">
            <mc:AlternateContent xmlns:mc="http://schemas.openxmlformats.org/markup-compatibility/2006">
              <mc:Choice xmlns:v="urn:schemas-microsoft-com:vml" Requires="v">
                <p:oleObj spid="_x0000_s3075" name="VISIO" r:id="rId4" imgW="2521435" imgH="2351314" progId="Visio.Drawing.5">
                  <p:embed/>
                </p:oleObj>
              </mc:Choice>
              <mc:Fallback>
                <p:oleObj name="VISIO" r:id="rId4" imgW="2521435" imgH="2351314" progId="Visio.Drawing.5">
                  <p:embed/>
                  <p:pic>
                    <p:nvPicPr>
                      <p:cNvPr id="44035" name="Object 4">
                        <a:extLst>
                          <a:ext uri="{FF2B5EF4-FFF2-40B4-BE49-F238E27FC236}">
                            <a16:creationId xmlns:a16="http://schemas.microsoft.com/office/drawing/2014/main" id="{836EAE40-7D26-4619-83CB-829F068CB9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429000"/>
                        <a:ext cx="3505200" cy="326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Text Box 5">
            <a:extLst>
              <a:ext uri="{FF2B5EF4-FFF2-40B4-BE49-F238E27FC236}">
                <a16:creationId xmlns:a16="http://schemas.microsoft.com/office/drawing/2014/main" id="{2C290322-B2A0-48F4-AF80-EF27224ECFBB}"/>
              </a:ext>
            </a:extLst>
          </p:cNvPr>
          <p:cNvSpPr txBox="1">
            <a:spLocks noChangeArrowheads="1"/>
          </p:cNvSpPr>
          <p:nvPr/>
        </p:nvSpPr>
        <p:spPr bwMode="auto">
          <a:xfrm>
            <a:off x="381000" y="1512888"/>
            <a:ext cx="7239000" cy="181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396875" algn="l"/>
                <a:tab pos="746125" algn="l"/>
                <a:tab pos="1079500" algn="l"/>
              </a:tabLst>
              <a:defRPr sz="2800">
                <a:solidFill>
                  <a:schemeClr val="tx1"/>
                </a:solidFill>
                <a:latin typeface="Times New Roman" panose="02020603050405020304" pitchFamily="18" charset="0"/>
              </a:defRPr>
            </a:lvl1pPr>
            <a:lvl2pPr marL="742950" indent="-285750">
              <a:spcBef>
                <a:spcPct val="20000"/>
              </a:spcBef>
              <a:buChar char="–"/>
              <a:tabLst>
                <a:tab pos="396875" algn="l"/>
                <a:tab pos="746125" algn="l"/>
                <a:tab pos="1079500" algn="l"/>
              </a:tabLst>
              <a:defRPr sz="2400">
                <a:solidFill>
                  <a:schemeClr val="tx1"/>
                </a:solidFill>
                <a:latin typeface="Times New Roman" panose="02020603050405020304" pitchFamily="18" charset="0"/>
              </a:defRPr>
            </a:lvl2pPr>
            <a:lvl3pPr marL="1085850" indent="-228600">
              <a:spcBef>
                <a:spcPct val="20000"/>
              </a:spcBef>
              <a:buChar char="•"/>
              <a:tabLst>
                <a:tab pos="396875" algn="l"/>
                <a:tab pos="746125" algn="l"/>
                <a:tab pos="1079500" algn="l"/>
              </a:tabLst>
              <a:defRPr sz="2000">
                <a:solidFill>
                  <a:schemeClr val="tx1"/>
                </a:solidFill>
                <a:latin typeface="Times New Roman" panose="02020603050405020304" pitchFamily="18" charset="0"/>
              </a:defRPr>
            </a:lvl3pPr>
            <a:lvl4pPr marL="1428750" indent="-228600">
              <a:spcBef>
                <a:spcPct val="20000"/>
              </a:spcBef>
              <a:buChar char="–"/>
              <a:tabLst>
                <a:tab pos="396875" algn="l"/>
                <a:tab pos="746125" algn="l"/>
                <a:tab pos="1079500" algn="l"/>
              </a:tabLst>
              <a:defRPr>
                <a:solidFill>
                  <a:schemeClr val="tx1"/>
                </a:solidFill>
                <a:latin typeface="Times New Roman" panose="02020603050405020304" pitchFamily="18" charset="0"/>
              </a:defRPr>
            </a:lvl4pPr>
            <a:lvl5pPr marL="1771650" indent="-228600">
              <a:spcBef>
                <a:spcPct val="20000"/>
              </a:spcBef>
              <a:buChar char="»"/>
              <a:tabLst>
                <a:tab pos="396875" algn="l"/>
                <a:tab pos="746125" algn="l"/>
                <a:tab pos="107950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9pPr>
          </a:lstStyle>
          <a:p>
            <a:pPr>
              <a:spcBef>
                <a:spcPct val="0"/>
              </a:spcBef>
              <a:buFontTx/>
              <a:buNone/>
            </a:pPr>
            <a:r>
              <a:rPr lang="en-US" altLang="en-US" sz="1400" i="0">
                <a:solidFill>
                  <a:schemeClr val="tx2"/>
                </a:solidFill>
                <a:latin typeface="Courier New" panose="02070309020205020404" pitchFamily="49" charset="0"/>
              </a:rPr>
              <a:t>bool GtapeReader = false; // nu uita sa clarifici</a:t>
            </a:r>
          </a:p>
          <a:p>
            <a:pPr>
              <a:spcBef>
                <a:spcPct val="0"/>
              </a:spcBef>
              <a:buFontTx/>
              <a:buNone/>
            </a:pPr>
            <a:endParaRPr lang="en-US" altLang="en-US" sz="1400" i="0">
              <a:solidFill>
                <a:schemeClr val="tx2"/>
              </a:solidFill>
              <a:latin typeface="Courier New" panose="02070309020205020404" pitchFamily="49" charset="0"/>
            </a:endParaRPr>
          </a:p>
          <a:p>
            <a:pPr>
              <a:spcBef>
                <a:spcPct val="0"/>
              </a:spcBef>
              <a:buFontTx/>
              <a:buNone/>
            </a:pPr>
            <a:r>
              <a:rPr lang="en-US" altLang="en-US" sz="1400" i="0">
                <a:solidFill>
                  <a:schemeClr val="tx2"/>
                </a:solidFill>
                <a:latin typeface="Courier New" panose="02070309020205020404" pitchFamily="49" charset="0"/>
              </a:rPr>
              <a:t>void copy(void)</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	int ch;</a:t>
            </a:r>
          </a:p>
          <a:p>
            <a:pPr>
              <a:spcBef>
                <a:spcPct val="0"/>
              </a:spcBef>
              <a:buFontTx/>
              <a:buNone/>
            </a:pPr>
            <a:r>
              <a:rPr lang="en-US" altLang="en-US" sz="1400" i="0">
                <a:solidFill>
                  <a:schemeClr val="tx2"/>
                </a:solidFill>
                <a:latin typeface="Courier New" panose="02070309020205020404" pitchFamily="49" charset="0"/>
              </a:rPr>
              <a:t>	while( (ch=GtapeReader ? ReadTape() : ReadKeyboard()) != EOF)</a:t>
            </a:r>
          </a:p>
          <a:p>
            <a:pPr>
              <a:spcBef>
                <a:spcPct val="0"/>
              </a:spcBef>
              <a:buFontTx/>
              <a:buNone/>
            </a:pPr>
            <a:r>
              <a:rPr lang="en-US" altLang="en-US" sz="1400" i="0">
                <a:solidFill>
                  <a:schemeClr val="tx2"/>
                </a:solidFill>
                <a:latin typeface="Courier New" panose="02070309020205020404" pitchFamily="49" charset="0"/>
              </a:rPr>
              <a:t> 		WritePrinter(ch);</a:t>
            </a:r>
          </a:p>
          <a:p>
            <a:pPr>
              <a:spcBef>
                <a:spcPct val="0"/>
              </a:spcBef>
              <a:buFontTx/>
              <a:buNone/>
            </a:pPr>
            <a:r>
              <a:rPr lang="en-US" altLang="en-US" sz="1400" i="0">
                <a:solidFill>
                  <a:schemeClr val="tx2"/>
                </a:solidFill>
                <a:latin typeface="Courier New" panose="020703090202050204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3EA93B8-FB9C-4B07-8C90-896475107911}"/>
              </a:ext>
            </a:extLst>
          </p:cNvPr>
          <p:cNvSpPr>
            <a:spLocks noGrp="1" noChangeArrowheads="1"/>
          </p:cNvSpPr>
          <p:nvPr>
            <p:ph type="title"/>
          </p:nvPr>
        </p:nvSpPr>
        <p:spPr>
          <a:xfrm>
            <a:off x="1524000" y="282575"/>
            <a:ext cx="5867400" cy="990600"/>
          </a:xfrm>
        </p:spPr>
        <p:txBody>
          <a:bodyPr/>
          <a:lstStyle/>
          <a:p>
            <a:r>
              <a:rPr lang="en-US" altLang="en-US"/>
              <a:t>A treia versiune</a:t>
            </a:r>
          </a:p>
        </p:txBody>
      </p:sp>
      <p:sp>
        <p:nvSpPr>
          <p:cNvPr id="46083" name="Text Box 4">
            <a:extLst>
              <a:ext uri="{FF2B5EF4-FFF2-40B4-BE49-F238E27FC236}">
                <a16:creationId xmlns:a16="http://schemas.microsoft.com/office/drawing/2014/main" id="{538FED62-BA41-4691-A321-2636EA311BC4}"/>
              </a:ext>
            </a:extLst>
          </p:cNvPr>
          <p:cNvSpPr txBox="1">
            <a:spLocks noChangeArrowheads="1"/>
          </p:cNvSpPr>
          <p:nvPr/>
        </p:nvSpPr>
        <p:spPr bwMode="auto">
          <a:xfrm>
            <a:off x="2667000" y="1068388"/>
            <a:ext cx="3352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Cerințele sunt modificate din nou!</a:t>
            </a:r>
          </a:p>
        </p:txBody>
      </p:sp>
      <p:sp>
        <p:nvSpPr>
          <p:cNvPr id="46084" name="Text Box 6">
            <a:extLst>
              <a:ext uri="{FF2B5EF4-FFF2-40B4-BE49-F238E27FC236}">
                <a16:creationId xmlns:a16="http://schemas.microsoft.com/office/drawing/2014/main" id="{B75B35C0-9BA4-4379-9FD3-05256EFE43D7}"/>
              </a:ext>
            </a:extLst>
          </p:cNvPr>
          <p:cNvSpPr txBox="1">
            <a:spLocks noChangeArrowheads="1"/>
          </p:cNvSpPr>
          <p:nvPr/>
        </p:nvSpPr>
        <p:spPr bwMode="auto">
          <a:xfrm>
            <a:off x="609600" y="3124200"/>
            <a:ext cx="8153400" cy="221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396875" algn="l"/>
                <a:tab pos="746125" algn="l"/>
                <a:tab pos="1079500" algn="l"/>
              </a:tabLst>
              <a:defRPr sz="2800">
                <a:solidFill>
                  <a:schemeClr val="tx1"/>
                </a:solidFill>
                <a:latin typeface="Times New Roman" panose="02020603050405020304" pitchFamily="18" charset="0"/>
              </a:defRPr>
            </a:lvl1pPr>
            <a:lvl2pPr marL="742950" indent="-285750">
              <a:spcBef>
                <a:spcPct val="20000"/>
              </a:spcBef>
              <a:buChar char="–"/>
              <a:tabLst>
                <a:tab pos="396875" algn="l"/>
                <a:tab pos="746125" algn="l"/>
                <a:tab pos="1079500" algn="l"/>
              </a:tabLst>
              <a:defRPr sz="2400">
                <a:solidFill>
                  <a:schemeClr val="tx1"/>
                </a:solidFill>
                <a:latin typeface="Times New Roman" panose="02020603050405020304" pitchFamily="18" charset="0"/>
              </a:defRPr>
            </a:lvl2pPr>
            <a:lvl3pPr marL="1085850" indent="-228600">
              <a:spcBef>
                <a:spcPct val="20000"/>
              </a:spcBef>
              <a:buChar char="•"/>
              <a:tabLst>
                <a:tab pos="396875" algn="l"/>
                <a:tab pos="746125" algn="l"/>
                <a:tab pos="1079500" algn="l"/>
              </a:tabLst>
              <a:defRPr sz="2000">
                <a:solidFill>
                  <a:schemeClr val="tx1"/>
                </a:solidFill>
                <a:latin typeface="Times New Roman" panose="02020603050405020304" pitchFamily="18" charset="0"/>
              </a:defRPr>
            </a:lvl3pPr>
            <a:lvl4pPr marL="1428750" indent="-228600">
              <a:spcBef>
                <a:spcPct val="20000"/>
              </a:spcBef>
              <a:buChar char="–"/>
              <a:tabLst>
                <a:tab pos="396875" algn="l"/>
                <a:tab pos="746125" algn="l"/>
                <a:tab pos="1079500" algn="l"/>
              </a:tabLst>
              <a:defRPr>
                <a:solidFill>
                  <a:schemeClr val="tx1"/>
                </a:solidFill>
                <a:latin typeface="Times New Roman" panose="02020603050405020304" pitchFamily="18" charset="0"/>
              </a:defRPr>
            </a:lvl4pPr>
            <a:lvl5pPr marL="1771650" indent="-228600">
              <a:spcBef>
                <a:spcPct val="20000"/>
              </a:spcBef>
              <a:buChar char="»"/>
              <a:tabLst>
                <a:tab pos="396875" algn="l"/>
                <a:tab pos="746125" algn="l"/>
                <a:tab pos="107950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9pPr>
          </a:lstStyle>
          <a:p>
            <a:pPr>
              <a:spcBef>
                <a:spcPct val="0"/>
              </a:spcBef>
              <a:buFontTx/>
              <a:buNone/>
            </a:pPr>
            <a:r>
              <a:rPr lang="en-US" altLang="en-US" sz="1400" i="0">
                <a:solidFill>
                  <a:schemeClr val="tx2"/>
                </a:solidFill>
                <a:latin typeface="Courier New" panose="02070309020205020404" pitchFamily="49" charset="0"/>
              </a:rPr>
              <a:t>bool GtapeReader = false; </a:t>
            </a:r>
          </a:p>
          <a:p>
            <a:pPr>
              <a:spcBef>
                <a:spcPct val="0"/>
              </a:spcBef>
              <a:buFontTx/>
              <a:buNone/>
            </a:pPr>
            <a:r>
              <a:rPr lang="en-US" altLang="en-US" sz="1400" i="0">
                <a:solidFill>
                  <a:schemeClr val="tx2"/>
                </a:solidFill>
                <a:latin typeface="Courier New" panose="02070309020205020404" pitchFamily="49" charset="0"/>
              </a:rPr>
              <a:t>Bool GtapePunch = false; </a:t>
            </a:r>
          </a:p>
          <a:p>
            <a:pPr>
              <a:spcBef>
                <a:spcPct val="0"/>
              </a:spcBef>
              <a:buFontTx/>
              <a:buNone/>
            </a:pPr>
            <a:r>
              <a:rPr lang="en-US" altLang="en-US" sz="1400" i="0">
                <a:solidFill>
                  <a:schemeClr val="tx2"/>
                </a:solidFill>
                <a:latin typeface="Courier New" panose="02070309020205020404" pitchFamily="49" charset="0"/>
              </a:rPr>
              <a:t>// remember to clear</a:t>
            </a:r>
          </a:p>
          <a:p>
            <a:pPr>
              <a:spcBef>
                <a:spcPct val="0"/>
              </a:spcBef>
              <a:buFontTx/>
              <a:buNone/>
            </a:pPr>
            <a:endParaRPr lang="en-US" altLang="en-US" sz="1400" i="0">
              <a:solidFill>
                <a:schemeClr val="tx2"/>
              </a:solidFill>
              <a:latin typeface="Courier New" panose="02070309020205020404" pitchFamily="49" charset="0"/>
            </a:endParaRPr>
          </a:p>
          <a:p>
            <a:pPr>
              <a:spcBef>
                <a:spcPct val="0"/>
              </a:spcBef>
              <a:buFontTx/>
              <a:buNone/>
            </a:pPr>
            <a:r>
              <a:rPr lang="en-US" altLang="en-US" sz="1400" i="0">
                <a:solidFill>
                  <a:schemeClr val="tx2"/>
                </a:solidFill>
                <a:latin typeface="Courier New" panose="02070309020205020404" pitchFamily="49" charset="0"/>
              </a:rPr>
              <a:t>void copy(void)</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	int ch;</a:t>
            </a:r>
          </a:p>
          <a:p>
            <a:pPr>
              <a:spcBef>
                <a:spcPct val="0"/>
              </a:spcBef>
              <a:buFontTx/>
              <a:buNone/>
            </a:pPr>
            <a:r>
              <a:rPr lang="en-US" altLang="en-US" sz="1400" i="0">
                <a:solidFill>
                  <a:schemeClr val="tx2"/>
                </a:solidFill>
                <a:latin typeface="Courier New" panose="02070309020205020404" pitchFamily="49" charset="0"/>
              </a:rPr>
              <a:t>	while( (ch=GtapeReader ? ReadTape() : ReadKeyboard()) != EOF)</a:t>
            </a:r>
          </a:p>
          <a:p>
            <a:pPr>
              <a:spcBef>
                <a:spcPct val="0"/>
              </a:spcBef>
              <a:buFontTx/>
              <a:buNone/>
            </a:pPr>
            <a:r>
              <a:rPr lang="en-US" altLang="en-US" sz="1400" i="0">
                <a:solidFill>
                  <a:schemeClr val="tx2"/>
                </a:solidFill>
                <a:latin typeface="Courier New" panose="02070309020205020404" pitchFamily="49" charset="0"/>
              </a:rPr>
              <a:t> 		GtapePunch ? WritePunch(ch) : WritePrinter(ch);</a:t>
            </a:r>
          </a:p>
          <a:p>
            <a:pPr>
              <a:spcBef>
                <a:spcPct val="0"/>
              </a:spcBef>
              <a:buFontTx/>
              <a:buNone/>
            </a:pPr>
            <a:r>
              <a:rPr lang="en-US" altLang="en-US" sz="1400" i="0">
                <a:solidFill>
                  <a:schemeClr val="tx2"/>
                </a:solidFill>
                <a:latin typeface="Courier New" panose="02070309020205020404" pitchFamily="49" charset="0"/>
              </a:rPr>
              <a:t>}</a:t>
            </a:r>
          </a:p>
        </p:txBody>
      </p:sp>
      <p:sp>
        <p:nvSpPr>
          <p:cNvPr id="46085" name="Text Box 8">
            <a:extLst>
              <a:ext uri="{FF2B5EF4-FFF2-40B4-BE49-F238E27FC236}">
                <a16:creationId xmlns:a16="http://schemas.microsoft.com/office/drawing/2014/main" id="{5D2319AB-E1A1-4D9A-9694-C08781204DE7}"/>
              </a:ext>
            </a:extLst>
          </p:cNvPr>
          <p:cNvSpPr txBox="1">
            <a:spLocks noChangeArrowheads="1"/>
          </p:cNvSpPr>
          <p:nvPr/>
        </p:nvSpPr>
        <p:spPr bwMode="auto">
          <a:xfrm>
            <a:off x="304800" y="1697038"/>
            <a:ext cx="8458200"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2400" i="0" dirty="0">
                <a:solidFill>
                  <a:schemeClr val="tx2"/>
                </a:solidFill>
              </a:rPr>
              <a:t>Se pare </a:t>
            </a:r>
            <a:r>
              <a:rPr lang="en-US" altLang="en-US" sz="2400" i="0" dirty="0" err="1">
                <a:solidFill>
                  <a:schemeClr val="tx2"/>
                </a:solidFill>
              </a:rPr>
              <a:t>că</a:t>
            </a:r>
            <a:r>
              <a:rPr lang="en-US" altLang="en-US" sz="2400" i="0" dirty="0">
                <a:solidFill>
                  <a:schemeClr val="tx2"/>
                </a:solidFill>
              </a:rPr>
              <a:t> </a:t>
            </a:r>
            <a:r>
              <a:rPr lang="en-US" altLang="en-US" sz="2400" i="0" dirty="0" err="1">
                <a:solidFill>
                  <a:schemeClr val="tx2"/>
                </a:solidFill>
              </a:rPr>
              <a:t>uneori</a:t>
            </a:r>
            <a:r>
              <a:rPr lang="en-US" altLang="en-US" sz="2400" i="0" dirty="0">
                <a:solidFill>
                  <a:schemeClr val="tx2"/>
                </a:solidFill>
              </a:rPr>
              <a:t> </a:t>
            </a:r>
            <a:r>
              <a:rPr lang="en-US" altLang="en-US" sz="2400" i="0" dirty="0" err="1">
                <a:solidFill>
                  <a:schemeClr val="tx2"/>
                </a:solidFill>
              </a:rPr>
              <a:t>trebuie</a:t>
            </a:r>
            <a:r>
              <a:rPr lang="en-US" altLang="en-US" sz="2400" i="0" dirty="0">
                <a:solidFill>
                  <a:schemeClr val="tx2"/>
                </a:solidFill>
              </a:rPr>
              <a:t> </a:t>
            </a:r>
            <a:r>
              <a:rPr lang="en-US" altLang="en-US" sz="2400" i="0" dirty="0" err="1">
                <a:solidFill>
                  <a:schemeClr val="tx2"/>
                </a:solidFill>
              </a:rPr>
              <a:t>să</a:t>
            </a:r>
            <a:r>
              <a:rPr lang="en-US" altLang="en-US" sz="2400" i="0" dirty="0">
                <a:solidFill>
                  <a:schemeClr val="tx2"/>
                </a:solidFill>
              </a:rPr>
              <a:t> </a:t>
            </a:r>
            <a:r>
              <a:rPr lang="en-US" altLang="en-US" sz="2400" i="0" dirty="0" err="1">
                <a:solidFill>
                  <a:schemeClr val="tx2"/>
                </a:solidFill>
              </a:rPr>
              <a:t>scriem</a:t>
            </a:r>
            <a:r>
              <a:rPr lang="en-US" altLang="en-US" sz="2400" i="0" dirty="0">
                <a:solidFill>
                  <a:schemeClr val="tx2"/>
                </a:solidFill>
              </a:rPr>
              <a:t> pe o </a:t>
            </a:r>
            <a:r>
              <a:rPr lang="en-US" altLang="en-US" sz="2400" i="0" dirty="0" err="1">
                <a:solidFill>
                  <a:schemeClr val="tx2"/>
                </a:solidFill>
              </a:rPr>
              <a:t>bandă</a:t>
            </a:r>
            <a:r>
              <a:rPr lang="en-US" altLang="en-US" sz="2400" i="0" dirty="0">
                <a:solidFill>
                  <a:schemeClr val="tx2"/>
                </a:solidFill>
              </a:rPr>
              <a:t> </a:t>
            </a:r>
            <a:r>
              <a:rPr lang="en-US" altLang="en-US" sz="2400" i="0" dirty="0" err="1">
                <a:solidFill>
                  <a:schemeClr val="tx2"/>
                </a:solidFill>
              </a:rPr>
              <a:t>perforată</a:t>
            </a:r>
            <a:r>
              <a:rPr lang="en-US" altLang="en-US" sz="2400" i="0" dirty="0">
                <a:solidFill>
                  <a:schemeClr val="tx2"/>
                </a:solidFill>
              </a:rPr>
              <a:t>. Am </a:t>
            </a:r>
            <a:r>
              <a:rPr lang="en-US" altLang="en-US" sz="2400" i="0" dirty="0" err="1">
                <a:solidFill>
                  <a:schemeClr val="tx2"/>
                </a:solidFill>
              </a:rPr>
              <a:t>avut</a:t>
            </a:r>
            <a:r>
              <a:rPr lang="en-US" altLang="en-US" sz="2400" i="0" dirty="0">
                <a:solidFill>
                  <a:schemeClr val="tx2"/>
                </a:solidFill>
              </a:rPr>
              <a:t> </a:t>
            </a:r>
            <a:r>
              <a:rPr lang="en-US" altLang="en-US" sz="2400" i="0" dirty="0" err="1">
                <a:solidFill>
                  <a:schemeClr val="tx2"/>
                </a:solidFill>
              </a:rPr>
              <a:t>această</a:t>
            </a:r>
            <a:r>
              <a:rPr lang="en-US" altLang="en-US" sz="2400" i="0" dirty="0">
                <a:solidFill>
                  <a:schemeClr val="tx2"/>
                </a:solidFill>
              </a:rPr>
              <a:t> </a:t>
            </a:r>
            <a:r>
              <a:rPr lang="en-US" altLang="en-US" sz="2400" i="0" dirty="0" err="1">
                <a:solidFill>
                  <a:schemeClr val="tx2"/>
                </a:solidFill>
              </a:rPr>
              <a:t>problemă</a:t>
            </a:r>
            <a:r>
              <a:rPr lang="en-US" altLang="en-US" sz="2400" i="0" dirty="0">
                <a:solidFill>
                  <a:schemeClr val="tx2"/>
                </a:solidFill>
              </a:rPr>
              <a:t> </a:t>
            </a:r>
            <a:r>
              <a:rPr lang="en-US" altLang="en-US" sz="2400" i="0" dirty="0" err="1">
                <a:solidFill>
                  <a:schemeClr val="tx2"/>
                </a:solidFill>
              </a:rPr>
              <a:t>înainte</a:t>
            </a:r>
            <a:r>
              <a:rPr lang="en-US" altLang="en-US" sz="2400" i="0" dirty="0">
                <a:solidFill>
                  <a:schemeClr val="tx2"/>
                </a:solidFill>
              </a:rPr>
              <a:t> </a:t>
            </a:r>
            <a:r>
              <a:rPr lang="en-US" altLang="en-US" sz="2400" i="0" dirty="0" err="1">
                <a:solidFill>
                  <a:schemeClr val="tx2"/>
                </a:solidFill>
              </a:rPr>
              <a:t>și</a:t>
            </a:r>
            <a:r>
              <a:rPr lang="en-US" altLang="en-US" sz="2400" i="0" dirty="0">
                <a:solidFill>
                  <a:schemeClr val="tx2"/>
                </a:solidFill>
              </a:rPr>
              <a:t> </a:t>
            </a:r>
            <a:r>
              <a:rPr lang="en-US" altLang="en-US" sz="2400" i="0" dirty="0" err="1">
                <a:solidFill>
                  <a:schemeClr val="tx2"/>
                </a:solidFill>
              </a:rPr>
              <a:t>tocmai</a:t>
            </a:r>
            <a:r>
              <a:rPr lang="en-US" altLang="en-US" sz="2400" i="0" dirty="0">
                <a:solidFill>
                  <a:schemeClr val="tx2"/>
                </a:solidFill>
              </a:rPr>
              <a:t> am </a:t>
            </a:r>
            <a:r>
              <a:rPr lang="en-US" altLang="en-US" sz="2400" i="0" dirty="0" err="1">
                <a:solidFill>
                  <a:schemeClr val="tx2"/>
                </a:solidFill>
              </a:rPr>
              <a:t>adăugat</a:t>
            </a:r>
            <a:r>
              <a:rPr lang="en-US" altLang="en-US" sz="2400" i="0" dirty="0">
                <a:solidFill>
                  <a:schemeClr val="tx2"/>
                </a:solidFill>
              </a:rPr>
              <a:t> un flag. Se pare </a:t>
            </a:r>
            <a:r>
              <a:rPr lang="en-US" altLang="en-US" sz="2400" i="0" dirty="0" err="1">
                <a:solidFill>
                  <a:schemeClr val="tx2"/>
                </a:solidFill>
              </a:rPr>
              <a:t>că</a:t>
            </a:r>
            <a:r>
              <a:rPr lang="en-US" altLang="en-US" sz="2400" i="0" dirty="0">
                <a:solidFill>
                  <a:schemeClr val="tx2"/>
                </a:solidFill>
              </a:rPr>
              <a:t> </a:t>
            </a:r>
            <a:r>
              <a:rPr lang="en-US" altLang="en-US" sz="2400" i="0" dirty="0" err="1">
                <a:solidFill>
                  <a:schemeClr val="tx2"/>
                </a:solidFill>
              </a:rPr>
              <a:t>ceea</a:t>
            </a:r>
            <a:r>
              <a:rPr lang="en-US" altLang="en-US" sz="2400" i="0" dirty="0">
                <a:solidFill>
                  <a:schemeClr val="tx2"/>
                </a:solidFill>
              </a:rPr>
              <a:t> </a:t>
            </a:r>
            <a:r>
              <a:rPr lang="en-US" altLang="en-US" sz="2400" i="0" dirty="0" err="1">
                <a:solidFill>
                  <a:schemeClr val="tx2"/>
                </a:solidFill>
              </a:rPr>
              <a:t>ce</a:t>
            </a:r>
            <a:r>
              <a:rPr lang="en-US" altLang="en-US" sz="2400" i="0" dirty="0">
                <a:solidFill>
                  <a:schemeClr val="tx2"/>
                </a:solidFill>
              </a:rPr>
              <a:t> am </a:t>
            </a:r>
            <a:r>
              <a:rPr lang="en-US" altLang="en-US" sz="2400" i="0" dirty="0" err="1">
                <a:solidFill>
                  <a:schemeClr val="tx2"/>
                </a:solidFill>
              </a:rPr>
              <a:t>făcut</a:t>
            </a:r>
            <a:r>
              <a:rPr lang="en-US" altLang="en-US" sz="2400" i="0" dirty="0">
                <a:solidFill>
                  <a:schemeClr val="tx2"/>
                </a:solidFill>
              </a:rPr>
              <a:t> </a:t>
            </a:r>
            <a:r>
              <a:rPr lang="en-US" altLang="en-US" sz="2400" i="0" dirty="0" err="1">
                <a:solidFill>
                  <a:schemeClr val="tx2"/>
                </a:solidFill>
              </a:rPr>
              <a:t>ar</a:t>
            </a:r>
            <a:r>
              <a:rPr lang="en-US" altLang="en-US" sz="2400" i="0" dirty="0">
                <a:solidFill>
                  <a:schemeClr val="tx2"/>
                </a:solidFill>
              </a:rPr>
              <a:t> </a:t>
            </a:r>
            <a:r>
              <a:rPr lang="en-US" altLang="en-US" sz="2400" i="0" dirty="0" err="1">
                <a:solidFill>
                  <a:schemeClr val="tx2"/>
                </a:solidFill>
              </a:rPr>
              <a:t>trebui</a:t>
            </a:r>
            <a:r>
              <a:rPr lang="en-US" altLang="en-US" sz="2400" i="0" dirty="0">
                <a:solidFill>
                  <a:schemeClr val="tx2"/>
                </a:solidFill>
              </a:rPr>
              <a:t> </a:t>
            </a:r>
            <a:r>
              <a:rPr lang="en-US" altLang="en-US" sz="2400" i="0" dirty="0" err="1">
                <a:solidFill>
                  <a:schemeClr val="tx2"/>
                </a:solidFill>
              </a:rPr>
              <a:t>să</a:t>
            </a:r>
            <a:r>
              <a:rPr lang="en-US" altLang="en-US" sz="2400" i="0" dirty="0">
                <a:solidFill>
                  <a:schemeClr val="tx2"/>
                </a:solidFill>
              </a:rPr>
              <a:t> </a:t>
            </a:r>
            <a:r>
              <a:rPr lang="en-US" altLang="en-US" sz="2400" i="0" dirty="0" err="1">
                <a:solidFill>
                  <a:schemeClr val="tx2"/>
                </a:solidFill>
              </a:rPr>
              <a:t>funcționeze</a:t>
            </a:r>
            <a:r>
              <a:rPr lang="en-US" altLang="en-US" sz="2400" i="0" dirty="0">
                <a:solidFill>
                  <a:schemeClr val="tx2"/>
                </a:solidFill>
              </a:rPr>
              <a:t> din </a:t>
            </a:r>
            <a:r>
              <a:rPr lang="en-US" altLang="en-US" sz="2400" i="0" dirty="0" err="1">
                <a:solidFill>
                  <a:schemeClr val="tx2"/>
                </a:solidFill>
              </a:rPr>
              <a:t>nou</a:t>
            </a:r>
            <a:r>
              <a:rPr lang="en-US" altLang="en-US" sz="2400" i="0" dirty="0">
                <a:solidFill>
                  <a:schemeClr val="tx2"/>
                </a:solidFill>
              </a:rPr>
              <a:t>.</a:t>
            </a:r>
            <a:endParaRPr lang="en-US" altLang="en-US" sz="2400"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C213B0C-CD74-4AE0-AA97-84EB5E3A593A}"/>
              </a:ext>
            </a:extLst>
          </p:cNvPr>
          <p:cNvSpPr>
            <a:spLocks noGrp="1" noChangeArrowheads="1"/>
          </p:cNvSpPr>
          <p:nvPr>
            <p:ph type="title"/>
          </p:nvPr>
        </p:nvSpPr>
        <p:spPr/>
        <p:txBody>
          <a:bodyPr/>
          <a:lstStyle/>
          <a:p>
            <a:r>
              <a:rPr lang="en-US" altLang="en-US" dirty="0"/>
              <a:t>Este OK </a:t>
            </a:r>
          </a:p>
        </p:txBody>
      </p:sp>
      <p:sp>
        <p:nvSpPr>
          <p:cNvPr id="48131" name="Text Box 4">
            <a:extLst>
              <a:ext uri="{FF2B5EF4-FFF2-40B4-BE49-F238E27FC236}">
                <a16:creationId xmlns:a16="http://schemas.microsoft.com/office/drawing/2014/main" id="{6BA567A3-D526-45FB-863B-E192EEBC84F6}"/>
              </a:ext>
            </a:extLst>
          </p:cNvPr>
          <p:cNvSpPr txBox="1">
            <a:spLocks noChangeArrowheads="1"/>
          </p:cNvSpPr>
          <p:nvPr/>
        </p:nvSpPr>
        <p:spPr bwMode="auto">
          <a:xfrm>
            <a:off x="3124200" y="1708150"/>
            <a:ext cx="2519363"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Prima și ultima versiune.</a:t>
            </a:r>
          </a:p>
        </p:txBody>
      </p:sp>
      <p:sp>
        <p:nvSpPr>
          <p:cNvPr id="48132" name="Text Box 6">
            <a:extLst>
              <a:ext uri="{FF2B5EF4-FFF2-40B4-BE49-F238E27FC236}">
                <a16:creationId xmlns:a16="http://schemas.microsoft.com/office/drawing/2014/main" id="{CF7F04D9-F202-4179-935D-525B44894B65}"/>
              </a:ext>
            </a:extLst>
          </p:cNvPr>
          <p:cNvSpPr txBox="1">
            <a:spLocks noChangeArrowheads="1"/>
          </p:cNvSpPr>
          <p:nvPr/>
        </p:nvSpPr>
        <p:spPr bwMode="auto">
          <a:xfrm>
            <a:off x="2057400" y="2644775"/>
            <a:ext cx="5029200"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396875" algn="l"/>
                <a:tab pos="746125" algn="l"/>
                <a:tab pos="1079500" algn="l"/>
              </a:tabLst>
              <a:defRPr sz="2800">
                <a:solidFill>
                  <a:schemeClr val="tx1"/>
                </a:solidFill>
                <a:latin typeface="Times New Roman" panose="02020603050405020304" pitchFamily="18" charset="0"/>
              </a:defRPr>
            </a:lvl1pPr>
            <a:lvl2pPr marL="742950" indent="-285750">
              <a:spcBef>
                <a:spcPct val="20000"/>
              </a:spcBef>
              <a:buChar char="–"/>
              <a:tabLst>
                <a:tab pos="396875" algn="l"/>
                <a:tab pos="746125" algn="l"/>
                <a:tab pos="1079500" algn="l"/>
              </a:tabLst>
              <a:defRPr sz="2400">
                <a:solidFill>
                  <a:schemeClr val="tx1"/>
                </a:solidFill>
                <a:latin typeface="Times New Roman" panose="02020603050405020304" pitchFamily="18" charset="0"/>
              </a:defRPr>
            </a:lvl2pPr>
            <a:lvl3pPr marL="1085850" indent="-228600">
              <a:spcBef>
                <a:spcPct val="20000"/>
              </a:spcBef>
              <a:buChar char="•"/>
              <a:tabLst>
                <a:tab pos="396875" algn="l"/>
                <a:tab pos="746125" algn="l"/>
                <a:tab pos="1079500" algn="l"/>
              </a:tabLst>
              <a:defRPr sz="2000">
                <a:solidFill>
                  <a:schemeClr val="tx1"/>
                </a:solidFill>
                <a:latin typeface="Times New Roman" panose="02020603050405020304" pitchFamily="18" charset="0"/>
              </a:defRPr>
            </a:lvl3pPr>
            <a:lvl4pPr marL="1428750" indent="-228600">
              <a:spcBef>
                <a:spcPct val="20000"/>
              </a:spcBef>
              <a:buChar char="–"/>
              <a:tabLst>
                <a:tab pos="396875" algn="l"/>
                <a:tab pos="746125" algn="l"/>
                <a:tab pos="1079500" algn="l"/>
              </a:tabLst>
              <a:defRPr>
                <a:solidFill>
                  <a:schemeClr val="tx1"/>
                </a:solidFill>
                <a:latin typeface="Times New Roman" panose="02020603050405020304" pitchFamily="18" charset="0"/>
              </a:defRPr>
            </a:lvl4pPr>
            <a:lvl5pPr marL="1771650" indent="-228600">
              <a:spcBef>
                <a:spcPct val="20000"/>
              </a:spcBef>
              <a:buChar char="»"/>
              <a:tabLst>
                <a:tab pos="396875" algn="l"/>
                <a:tab pos="746125" algn="l"/>
                <a:tab pos="107950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396875" algn="l"/>
                <a:tab pos="746125" algn="l"/>
                <a:tab pos="1079500" algn="l"/>
              </a:tabLst>
              <a:defRPr>
                <a:solidFill>
                  <a:schemeClr val="tx1"/>
                </a:solidFill>
                <a:latin typeface="Times New Roman" panose="02020603050405020304" pitchFamily="18" charset="0"/>
              </a:defRPr>
            </a:lvl9pPr>
          </a:lstStyle>
          <a:p>
            <a:pPr>
              <a:spcBef>
                <a:spcPct val="0"/>
              </a:spcBef>
              <a:buFontTx/>
              <a:buNone/>
            </a:pPr>
            <a:r>
              <a:rPr lang="en-US" altLang="en-US" sz="1800" i="0">
                <a:latin typeface="Courier New" panose="02070309020205020404" pitchFamily="49" charset="0"/>
              </a:rPr>
              <a:t>void Copy()</a:t>
            </a:r>
          </a:p>
          <a:p>
            <a:pPr>
              <a:spcBef>
                <a:spcPct val="0"/>
              </a:spcBef>
              <a:buFontTx/>
              <a:buNone/>
            </a:pPr>
            <a:r>
              <a:rPr lang="en-US" altLang="en-US" sz="1800" i="0">
                <a:latin typeface="Courier New" panose="02070309020205020404" pitchFamily="49" charset="0"/>
              </a:rPr>
              <a:t>{</a:t>
            </a:r>
          </a:p>
          <a:p>
            <a:pPr>
              <a:spcBef>
                <a:spcPct val="0"/>
              </a:spcBef>
              <a:buFontTx/>
              <a:buNone/>
            </a:pPr>
            <a:r>
              <a:rPr lang="en-US" altLang="en-US" sz="1800" i="0">
                <a:latin typeface="Courier New" panose="02070309020205020404" pitchFamily="49" charset="0"/>
              </a:rPr>
              <a:t>	int c;</a:t>
            </a:r>
          </a:p>
          <a:p>
            <a:pPr>
              <a:spcBef>
                <a:spcPct val="0"/>
              </a:spcBef>
              <a:buFontTx/>
              <a:buNone/>
            </a:pPr>
            <a:r>
              <a:rPr lang="en-US" altLang="en-US" sz="1800" i="0">
                <a:latin typeface="Courier New" panose="02070309020205020404" pitchFamily="49" charset="0"/>
              </a:rPr>
              <a:t>	while( (c=getchar()) != EOF)</a:t>
            </a:r>
          </a:p>
          <a:p>
            <a:pPr>
              <a:spcBef>
                <a:spcPct val="0"/>
              </a:spcBef>
              <a:buFontTx/>
              <a:buNone/>
            </a:pPr>
            <a:r>
              <a:rPr lang="en-US" altLang="en-US" sz="1800" i="0">
                <a:latin typeface="Courier New" panose="02070309020205020404" pitchFamily="49" charset="0"/>
              </a:rPr>
              <a:t>		putchar(c);</a:t>
            </a:r>
          </a:p>
          <a:p>
            <a:pPr>
              <a:spcBef>
                <a:spcPct val="0"/>
              </a:spcBef>
              <a:buFontTx/>
              <a:buNone/>
            </a:pPr>
            <a:r>
              <a:rPr lang="en-US" altLang="en-US" sz="1800" i="0">
                <a:latin typeface="Courier New" panose="02070309020205020404" pitchFamily="49" charset="0"/>
              </a:rPr>
              <a:t>}</a:t>
            </a:r>
          </a:p>
        </p:txBody>
      </p:sp>
      <p:sp>
        <p:nvSpPr>
          <p:cNvPr id="48133" name="Text Box 7">
            <a:extLst>
              <a:ext uri="{FF2B5EF4-FFF2-40B4-BE49-F238E27FC236}">
                <a16:creationId xmlns:a16="http://schemas.microsoft.com/office/drawing/2014/main" id="{5C9FC8B1-32CD-4729-8D58-7732BBD2C9AA}"/>
              </a:ext>
            </a:extLst>
          </p:cNvPr>
          <p:cNvSpPr txBox="1">
            <a:spLocks noChangeArrowheads="1"/>
          </p:cNvSpPr>
          <p:nvPr/>
        </p:nvSpPr>
        <p:spPr bwMode="auto">
          <a:xfrm>
            <a:off x="1219200" y="4953000"/>
            <a:ext cx="67056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solidFill>
                  <a:schemeClr val="tx2"/>
                </a:solidFill>
              </a:rPr>
              <a:t>Nu ar trebui să aplicăm programarea OO- ceea ce am făcut nu este OO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28EF34C-3B4B-4470-BD2A-511AA45F7F60}"/>
              </a:ext>
            </a:extLst>
          </p:cNvPr>
          <p:cNvSpPr>
            <a:spLocks noGrp="1" noChangeArrowheads="1"/>
          </p:cNvSpPr>
          <p:nvPr>
            <p:ph type="title"/>
          </p:nvPr>
        </p:nvSpPr>
        <p:spPr/>
        <p:txBody>
          <a:bodyPr/>
          <a:lstStyle/>
          <a:p>
            <a:r>
              <a:rPr lang="en-US" altLang="en-US" i="1"/>
              <a:t>…este?</a:t>
            </a:r>
            <a:endParaRPr lang="en-US" altLang="en-US"/>
          </a:p>
        </p:txBody>
      </p:sp>
      <p:sp>
        <p:nvSpPr>
          <p:cNvPr id="50179" name="Rectangle 3">
            <a:extLst>
              <a:ext uri="{FF2B5EF4-FFF2-40B4-BE49-F238E27FC236}">
                <a16:creationId xmlns:a16="http://schemas.microsoft.com/office/drawing/2014/main" id="{762A572E-94CF-42F0-B126-8CF8AFF02D87}"/>
              </a:ext>
            </a:extLst>
          </p:cNvPr>
          <p:cNvSpPr>
            <a:spLocks noGrp="1" noChangeArrowheads="1"/>
          </p:cNvSpPr>
          <p:nvPr>
            <p:ph type="body" idx="1"/>
          </p:nvPr>
        </p:nvSpPr>
        <p:spPr>
          <a:xfrm>
            <a:off x="990600" y="2667000"/>
            <a:ext cx="6705600" cy="2667000"/>
          </a:xfrm>
        </p:spPr>
        <p:txBody>
          <a:bodyPr/>
          <a:lstStyle/>
          <a:p>
            <a:pPr>
              <a:lnSpc>
                <a:spcPct val="80000"/>
              </a:lnSpc>
            </a:pPr>
            <a:r>
              <a:rPr lang="en-US" altLang="en-US"/>
              <a:t>FILE este o abstracție</a:t>
            </a:r>
          </a:p>
          <a:p>
            <a:pPr lvl="1">
              <a:lnSpc>
                <a:spcPct val="80000"/>
              </a:lnSpc>
            </a:pPr>
            <a:r>
              <a:rPr lang="en-US" altLang="en-US"/>
              <a:t>Ea reprezintă un anumit tip de flux de octeți</a:t>
            </a:r>
          </a:p>
          <a:p>
            <a:pPr lvl="1">
              <a:lnSpc>
                <a:spcPct val="80000"/>
              </a:lnSpc>
            </a:pPr>
            <a:r>
              <a:rPr lang="en-US" altLang="en-US"/>
              <a:t>Are multe variante</a:t>
            </a:r>
          </a:p>
          <a:p>
            <a:pPr>
              <a:lnSpc>
                <a:spcPct val="80000"/>
              </a:lnSpc>
            </a:pPr>
            <a:r>
              <a:rPr lang="en-US" altLang="en-US"/>
              <a:t>Are associate metode</a:t>
            </a:r>
          </a:p>
          <a:p>
            <a:pPr lvl="1">
              <a:lnSpc>
                <a:spcPct val="80000"/>
              </a:lnSpc>
            </a:pPr>
            <a:r>
              <a:rPr lang="en-US" altLang="en-US"/>
              <a:t>Read, Write, getchar, putchar, etc</a:t>
            </a:r>
          </a:p>
          <a:p>
            <a:pPr lvl="1">
              <a:lnSpc>
                <a:spcPct val="80000"/>
              </a:lnSpc>
            </a:pPr>
            <a:r>
              <a:rPr lang="en-US" altLang="en-US"/>
              <a:t>Metodele sunt legate *dinamic*</a:t>
            </a:r>
          </a:p>
        </p:txBody>
      </p:sp>
      <p:sp>
        <p:nvSpPr>
          <p:cNvPr id="50180" name="Text Box 4">
            <a:extLst>
              <a:ext uri="{FF2B5EF4-FFF2-40B4-BE49-F238E27FC236}">
                <a16:creationId xmlns:a16="http://schemas.microsoft.com/office/drawing/2014/main" id="{C74B0AC9-36B7-4702-9626-CC5D7021AE71}"/>
              </a:ext>
            </a:extLst>
          </p:cNvPr>
          <p:cNvSpPr txBox="1">
            <a:spLocks noChangeArrowheads="1"/>
          </p:cNvSpPr>
          <p:nvPr/>
        </p:nvSpPr>
        <p:spPr bwMode="auto">
          <a:xfrm>
            <a:off x="2517775" y="1947863"/>
            <a:ext cx="41846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Este un mic program bazat pe o abstracție!</a:t>
            </a:r>
          </a:p>
        </p:txBody>
      </p:sp>
      <p:sp>
        <p:nvSpPr>
          <p:cNvPr id="50181" name="Text Box 6">
            <a:extLst>
              <a:ext uri="{FF2B5EF4-FFF2-40B4-BE49-F238E27FC236}">
                <a16:creationId xmlns:a16="http://schemas.microsoft.com/office/drawing/2014/main" id="{77E3B443-E60D-45A1-80EE-A33497865C90}"/>
              </a:ext>
            </a:extLst>
          </p:cNvPr>
          <p:cNvSpPr txBox="1">
            <a:spLocks noChangeArrowheads="1"/>
          </p:cNvSpPr>
          <p:nvPr/>
        </p:nvSpPr>
        <p:spPr bwMode="auto">
          <a:xfrm>
            <a:off x="1592263" y="5499100"/>
            <a:ext cx="584993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i="0">
                <a:solidFill>
                  <a:schemeClr val="tx2"/>
                </a:solidFill>
              </a:rPr>
              <a:t>FILE este o clasă, implementată diferit.</a:t>
            </a:r>
            <a:endParaRPr lang="en-US" altLang="en-US" sz="180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F683412-950B-4D64-8D1C-BD09B4D48967}"/>
              </a:ext>
            </a:extLst>
          </p:cNvPr>
          <p:cNvSpPr>
            <a:spLocks noGrp="1" noChangeArrowheads="1"/>
          </p:cNvSpPr>
          <p:nvPr>
            <p:ph type="title"/>
          </p:nvPr>
        </p:nvSpPr>
        <p:spPr/>
        <p:txBody>
          <a:bodyPr/>
          <a:lstStyle/>
          <a:p>
            <a:r>
              <a:rPr lang="en-US" altLang="en-US"/>
              <a:t>Reformulat în OO</a:t>
            </a:r>
          </a:p>
        </p:txBody>
      </p:sp>
      <p:graphicFrame>
        <p:nvGraphicFramePr>
          <p:cNvPr id="52227" name="Object 4">
            <a:extLst>
              <a:ext uri="{FF2B5EF4-FFF2-40B4-BE49-F238E27FC236}">
                <a16:creationId xmlns:a16="http://schemas.microsoft.com/office/drawing/2014/main" id="{4B873F9C-4A9E-4C57-8553-59F17FCE01C5}"/>
              </a:ext>
            </a:extLst>
          </p:cNvPr>
          <p:cNvGraphicFramePr>
            <a:graphicFrameLocks noChangeAspect="1"/>
          </p:cNvGraphicFramePr>
          <p:nvPr/>
        </p:nvGraphicFramePr>
        <p:xfrm>
          <a:off x="901700" y="2487613"/>
          <a:ext cx="2298700" cy="2922587"/>
        </p:xfrm>
        <a:graphic>
          <a:graphicData uri="http://schemas.openxmlformats.org/presentationml/2006/ole">
            <mc:AlternateContent xmlns:mc="http://schemas.openxmlformats.org/markup-compatibility/2006">
              <mc:Choice xmlns:v="urn:schemas-microsoft-com:vml" Requires="v">
                <p:oleObj spid="_x0000_s4099" name="VISIO" r:id="rId4" imgW="2298240" imgH="2922120" progId="Visio.Drawing.5">
                  <p:embed/>
                </p:oleObj>
              </mc:Choice>
              <mc:Fallback>
                <p:oleObj name="VISIO" r:id="rId4" imgW="2298240" imgH="2922120" progId="Visio.Drawing.5">
                  <p:embed/>
                  <p:pic>
                    <p:nvPicPr>
                      <p:cNvPr id="52227" name="Object 4">
                        <a:extLst>
                          <a:ext uri="{FF2B5EF4-FFF2-40B4-BE49-F238E27FC236}">
                            <a16:creationId xmlns:a16="http://schemas.microsoft.com/office/drawing/2014/main" id="{4B873F9C-4A9E-4C57-8553-59F17FCE01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2487613"/>
                        <a:ext cx="2298700" cy="292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Text Box 5">
            <a:extLst>
              <a:ext uri="{FF2B5EF4-FFF2-40B4-BE49-F238E27FC236}">
                <a16:creationId xmlns:a16="http://schemas.microsoft.com/office/drawing/2014/main" id="{AEB154E2-C43E-4800-8E08-5979C9056DC6}"/>
              </a:ext>
            </a:extLst>
          </p:cNvPr>
          <p:cNvSpPr txBox="1">
            <a:spLocks noChangeArrowheads="1"/>
          </p:cNvSpPr>
          <p:nvPr/>
        </p:nvSpPr>
        <p:spPr bwMode="auto">
          <a:xfrm>
            <a:off x="3733800" y="1752600"/>
            <a:ext cx="4953000" cy="451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349250" algn="l"/>
                <a:tab pos="793750" algn="l"/>
                <a:tab pos="1254125" algn="l"/>
                <a:tab pos="1714500" algn="l"/>
              </a:tabLst>
              <a:defRPr sz="2800">
                <a:solidFill>
                  <a:schemeClr val="tx1"/>
                </a:solidFill>
                <a:latin typeface="Times New Roman" panose="02020603050405020304" pitchFamily="18" charset="0"/>
              </a:defRPr>
            </a:lvl1pPr>
            <a:lvl2pPr marL="742950" indent="-285750">
              <a:spcBef>
                <a:spcPct val="20000"/>
              </a:spcBef>
              <a:buChar char="–"/>
              <a:tabLst>
                <a:tab pos="349250" algn="l"/>
                <a:tab pos="793750" algn="l"/>
                <a:tab pos="1254125" algn="l"/>
                <a:tab pos="1714500" algn="l"/>
              </a:tabLst>
              <a:defRPr sz="2400">
                <a:solidFill>
                  <a:schemeClr val="tx1"/>
                </a:solidFill>
                <a:latin typeface="Times New Roman" panose="02020603050405020304" pitchFamily="18" charset="0"/>
              </a:defRPr>
            </a:lvl2pPr>
            <a:lvl3pPr marL="1085850" indent="-228600">
              <a:spcBef>
                <a:spcPct val="20000"/>
              </a:spcBef>
              <a:buChar char="•"/>
              <a:tabLst>
                <a:tab pos="349250" algn="l"/>
                <a:tab pos="793750" algn="l"/>
                <a:tab pos="1254125" algn="l"/>
                <a:tab pos="1714500" algn="l"/>
              </a:tabLst>
              <a:defRPr sz="2000">
                <a:solidFill>
                  <a:schemeClr val="tx1"/>
                </a:solidFill>
                <a:latin typeface="Times New Roman" panose="02020603050405020304" pitchFamily="18" charset="0"/>
              </a:defRPr>
            </a:lvl3pPr>
            <a:lvl4pPr marL="1428750" indent="-228600">
              <a:spcBef>
                <a:spcPct val="20000"/>
              </a:spcBef>
              <a:buChar char="–"/>
              <a:tabLst>
                <a:tab pos="349250" algn="l"/>
                <a:tab pos="793750" algn="l"/>
                <a:tab pos="1254125" algn="l"/>
                <a:tab pos="1714500" algn="l"/>
              </a:tabLst>
              <a:defRPr>
                <a:solidFill>
                  <a:schemeClr val="tx1"/>
                </a:solidFill>
                <a:latin typeface="Times New Roman" panose="02020603050405020304" pitchFamily="18" charset="0"/>
              </a:defRPr>
            </a:lvl4pPr>
            <a:lvl5pPr marL="1771650" indent="-228600">
              <a:spcBef>
                <a:spcPct val="20000"/>
              </a:spcBef>
              <a:buChar char="»"/>
              <a:tabLst>
                <a:tab pos="349250" algn="l"/>
                <a:tab pos="793750" algn="l"/>
                <a:tab pos="1254125" algn="l"/>
                <a:tab pos="171450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349250" algn="l"/>
                <a:tab pos="793750" algn="l"/>
                <a:tab pos="1254125" algn="l"/>
                <a:tab pos="171450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349250" algn="l"/>
                <a:tab pos="793750" algn="l"/>
                <a:tab pos="1254125" algn="l"/>
                <a:tab pos="171450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349250" algn="l"/>
                <a:tab pos="793750" algn="l"/>
                <a:tab pos="1254125" algn="l"/>
                <a:tab pos="171450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349250" algn="l"/>
                <a:tab pos="793750" algn="l"/>
                <a:tab pos="1254125" algn="l"/>
                <a:tab pos="1714500" algn="l"/>
              </a:tabLst>
              <a:defRPr>
                <a:solidFill>
                  <a:schemeClr val="tx1"/>
                </a:solidFill>
                <a:latin typeface="Times New Roman" panose="02020603050405020304" pitchFamily="18" charset="0"/>
              </a:defRPr>
            </a:lvl9pPr>
          </a:lstStyle>
          <a:p>
            <a:pPr>
              <a:lnSpc>
                <a:spcPct val="90000"/>
              </a:lnSpc>
              <a:spcBef>
                <a:spcPct val="0"/>
              </a:spcBef>
              <a:buFontTx/>
              <a:buNone/>
            </a:pPr>
            <a:r>
              <a:rPr lang="en-US" altLang="en-US" sz="1400" i="0">
                <a:solidFill>
                  <a:schemeClr val="tx2"/>
                </a:solidFill>
                <a:latin typeface="Courier New" panose="02070309020205020404" pitchFamily="49" charset="0"/>
              </a:rPr>
              <a:t>interface Reader</a:t>
            </a:r>
          </a:p>
          <a:p>
            <a:pPr>
              <a:lnSpc>
                <a:spcPct val="90000"/>
              </a:lnSpc>
              <a:spcBef>
                <a:spcPct val="0"/>
              </a:spcBef>
              <a:buFontTx/>
              <a:buNone/>
            </a:pPr>
            <a:r>
              <a:rPr lang="en-US" altLang="en-US" sz="1400" i="0">
                <a:solidFill>
                  <a:schemeClr val="tx2"/>
                </a:solidFill>
                <a:latin typeface="Courier New" panose="02070309020205020404" pitchFamily="49" charset="0"/>
              </a:rPr>
              <a:t>{ char read(); }</a:t>
            </a:r>
          </a:p>
          <a:p>
            <a:pPr>
              <a:lnSpc>
                <a:spcPct val="90000"/>
              </a:lnSpc>
              <a:spcBef>
                <a:spcPct val="0"/>
              </a:spcBef>
              <a:buFontTx/>
              <a:buNone/>
            </a:pPr>
            <a:endParaRPr lang="en-US" altLang="en-US" sz="1400" i="0">
              <a:solidFill>
                <a:schemeClr val="tx2"/>
              </a:solidFill>
              <a:latin typeface="Courier New" panose="02070309020205020404" pitchFamily="49" charset="0"/>
            </a:endParaRPr>
          </a:p>
          <a:p>
            <a:pPr>
              <a:lnSpc>
                <a:spcPct val="90000"/>
              </a:lnSpc>
              <a:spcBef>
                <a:spcPct val="0"/>
              </a:spcBef>
              <a:buFontTx/>
              <a:buNone/>
            </a:pPr>
            <a:r>
              <a:rPr lang="en-US" altLang="en-US" sz="1400" i="0">
                <a:solidFill>
                  <a:schemeClr val="tx2"/>
                </a:solidFill>
                <a:latin typeface="Courier New" panose="02070309020205020404" pitchFamily="49" charset="0"/>
              </a:rPr>
              <a:t>interface Writer</a:t>
            </a:r>
          </a:p>
          <a:p>
            <a:pPr>
              <a:lnSpc>
                <a:spcPct val="90000"/>
              </a:lnSpc>
              <a:spcBef>
                <a:spcPct val="0"/>
              </a:spcBef>
              <a:buFontTx/>
              <a:buNone/>
            </a:pPr>
            <a:r>
              <a:rPr lang="en-US" altLang="en-US" sz="1400" i="0">
                <a:solidFill>
                  <a:schemeClr val="tx2"/>
                </a:solidFill>
                <a:latin typeface="Courier New" panose="02070309020205020404" pitchFamily="49" charset="0"/>
              </a:rPr>
              <a:t>{ void write(char c); }</a:t>
            </a:r>
          </a:p>
          <a:p>
            <a:pPr>
              <a:lnSpc>
                <a:spcPct val="90000"/>
              </a:lnSpc>
              <a:spcBef>
                <a:spcPct val="0"/>
              </a:spcBef>
              <a:buFontTx/>
              <a:buNone/>
            </a:pPr>
            <a:endParaRPr lang="en-US" altLang="en-US" sz="1400" i="0">
              <a:solidFill>
                <a:schemeClr val="tx2"/>
              </a:solidFill>
              <a:latin typeface="Courier New" panose="02070309020205020404" pitchFamily="49" charset="0"/>
            </a:endParaRPr>
          </a:p>
          <a:p>
            <a:pPr>
              <a:lnSpc>
                <a:spcPct val="90000"/>
              </a:lnSpc>
              <a:spcBef>
                <a:spcPct val="0"/>
              </a:spcBef>
              <a:buFontTx/>
              <a:buNone/>
            </a:pPr>
            <a:r>
              <a:rPr lang="en-US" altLang="en-US" sz="1400" i="0">
                <a:solidFill>
                  <a:schemeClr val="tx2"/>
                </a:solidFill>
                <a:latin typeface="Courier New" panose="02070309020205020404" pitchFamily="49" charset="0"/>
              </a:rPr>
              <a:t>public class Copy</a:t>
            </a:r>
          </a:p>
          <a:p>
            <a:pPr>
              <a:lnSpc>
                <a:spcPct val="90000"/>
              </a:lnSpc>
              <a:spcBef>
                <a:spcPct val="0"/>
              </a:spcBef>
              <a:buFontTx/>
              <a:buNone/>
            </a:pPr>
            <a:r>
              <a:rPr lang="en-US" altLang="en-US" sz="1400" i="0">
                <a:solidFill>
                  <a:schemeClr val="tx2"/>
                </a:solidFill>
                <a:latin typeface="Courier New" panose="02070309020205020404" pitchFamily="49" charset="0"/>
              </a:rPr>
              <a:t>{</a:t>
            </a:r>
          </a:p>
          <a:p>
            <a:pPr>
              <a:lnSpc>
                <a:spcPct val="90000"/>
              </a:lnSpc>
              <a:spcBef>
                <a:spcPct val="0"/>
              </a:spcBef>
              <a:buFontTx/>
              <a:buNone/>
            </a:pPr>
            <a:r>
              <a:rPr lang="en-US" altLang="en-US" sz="1400" i="0">
                <a:solidFill>
                  <a:schemeClr val="tx2"/>
                </a:solidFill>
                <a:latin typeface="Courier New" panose="02070309020205020404" pitchFamily="49" charset="0"/>
              </a:rPr>
              <a:t>	Copy(Reader r, Writer w)</a:t>
            </a:r>
          </a:p>
          <a:p>
            <a:pPr>
              <a:lnSpc>
                <a:spcPct val="90000"/>
              </a:lnSpc>
              <a:spcBef>
                <a:spcPct val="0"/>
              </a:spcBef>
              <a:buFontTx/>
              <a:buNone/>
            </a:pPr>
            <a:r>
              <a:rPr lang="en-US" altLang="en-US" sz="1400" i="0">
                <a:solidFill>
                  <a:schemeClr val="tx2"/>
                </a:solidFill>
                <a:latin typeface="Courier New" panose="02070309020205020404" pitchFamily="49" charset="0"/>
              </a:rPr>
              <a:t>	{</a:t>
            </a:r>
          </a:p>
          <a:p>
            <a:pPr>
              <a:lnSpc>
                <a:spcPct val="90000"/>
              </a:lnSpc>
              <a:spcBef>
                <a:spcPct val="0"/>
              </a:spcBef>
              <a:buFontTx/>
              <a:buNone/>
            </a:pPr>
            <a:r>
              <a:rPr lang="en-US" altLang="en-US" sz="1400" i="0">
                <a:solidFill>
                  <a:schemeClr val="tx2"/>
                </a:solidFill>
                <a:latin typeface="Courier New" panose="02070309020205020404" pitchFamily="49" charset="0"/>
              </a:rPr>
              <a:t>		itsReader = r;</a:t>
            </a:r>
          </a:p>
          <a:p>
            <a:pPr>
              <a:lnSpc>
                <a:spcPct val="90000"/>
              </a:lnSpc>
              <a:spcBef>
                <a:spcPct val="0"/>
              </a:spcBef>
              <a:buFontTx/>
              <a:buNone/>
            </a:pPr>
            <a:r>
              <a:rPr lang="en-US" altLang="en-US" sz="1400" i="0">
                <a:solidFill>
                  <a:schemeClr val="tx2"/>
                </a:solidFill>
                <a:latin typeface="Courier New" panose="02070309020205020404" pitchFamily="49" charset="0"/>
              </a:rPr>
              <a:t>		itsWriter = w;</a:t>
            </a:r>
          </a:p>
          <a:p>
            <a:pPr>
              <a:lnSpc>
                <a:spcPct val="90000"/>
              </a:lnSpc>
              <a:spcBef>
                <a:spcPct val="0"/>
              </a:spcBef>
              <a:buFontTx/>
              <a:buNone/>
            </a:pPr>
            <a:r>
              <a:rPr lang="en-US" altLang="en-US" sz="1400" i="0">
                <a:solidFill>
                  <a:schemeClr val="tx2"/>
                </a:solidFill>
                <a:latin typeface="Courier New" panose="02070309020205020404" pitchFamily="49" charset="0"/>
              </a:rPr>
              <a:t>	}</a:t>
            </a:r>
          </a:p>
          <a:p>
            <a:pPr>
              <a:lnSpc>
                <a:spcPct val="90000"/>
              </a:lnSpc>
              <a:spcBef>
                <a:spcPct val="0"/>
              </a:spcBef>
              <a:buFontTx/>
              <a:buNone/>
            </a:pPr>
            <a:r>
              <a:rPr lang="en-US" altLang="en-US" sz="1400" i="0">
                <a:solidFill>
                  <a:schemeClr val="tx2"/>
                </a:solidFill>
                <a:latin typeface="Courier New" panose="02070309020205020404" pitchFamily="49" charset="0"/>
              </a:rPr>
              <a:t>	public void copy()</a:t>
            </a:r>
          </a:p>
          <a:p>
            <a:pPr>
              <a:lnSpc>
                <a:spcPct val="90000"/>
              </a:lnSpc>
              <a:spcBef>
                <a:spcPct val="0"/>
              </a:spcBef>
              <a:buFontTx/>
              <a:buNone/>
            </a:pPr>
            <a:r>
              <a:rPr lang="en-US" altLang="en-US" sz="1400" i="0">
                <a:solidFill>
                  <a:schemeClr val="tx2"/>
                </a:solidFill>
                <a:latin typeface="Courier New" panose="02070309020205020404" pitchFamily="49" charset="0"/>
              </a:rPr>
              <a:t>	{</a:t>
            </a:r>
          </a:p>
          <a:p>
            <a:pPr>
              <a:lnSpc>
                <a:spcPct val="90000"/>
              </a:lnSpc>
              <a:spcBef>
                <a:spcPct val="0"/>
              </a:spcBef>
              <a:buFontTx/>
              <a:buNone/>
            </a:pPr>
            <a:r>
              <a:rPr lang="en-US" altLang="en-US" sz="1400" i="0">
                <a:solidFill>
                  <a:schemeClr val="tx2"/>
                </a:solidFill>
                <a:latin typeface="Courier New" panose="02070309020205020404" pitchFamily="49" charset="0"/>
              </a:rPr>
              <a:t>		int c;</a:t>
            </a:r>
          </a:p>
          <a:p>
            <a:pPr>
              <a:lnSpc>
                <a:spcPct val="90000"/>
              </a:lnSpc>
              <a:spcBef>
                <a:spcPct val="0"/>
              </a:spcBef>
              <a:buFontTx/>
              <a:buNone/>
            </a:pPr>
            <a:r>
              <a:rPr lang="en-US" altLang="en-US" sz="1400" i="0">
                <a:solidFill>
                  <a:schemeClr val="tx2"/>
                </a:solidFill>
                <a:latin typeface="Courier New" panose="02070309020205020404" pitchFamily="49" charset="0"/>
              </a:rPr>
              <a:t>		while( (c==itsReader.read()) != EOF )</a:t>
            </a:r>
          </a:p>
          <a:p>
            <a:pPr>
              <a:lnSpc>
                <a:spcPct val="90000"/>
              </a:lnSpc>
              <a:spcBef>
                <a:spcPct val="0"/>
              </a:spcBef>
              <a:buFontTx/>
              <a:buNone/>
            </a:pPr>
            <a:r>
              <a:rPr lang="en-US" altLang="en-US" sz="1400" i="0">
                <a:solidFill>
                  <a:schemeClr val="tx2"/>
                </a:solidFill>
                <a:latin typeface="Courier New" panose="02070309020205020404" pitchFamily="49" charset="0"/>
              </a:rPr>
              <a:t>			itsWriter.write(c);</a:t>
            </a:r>
          </a:p>
          <a:p>
            <a:pPr>
              <a:lnSpc>
                <a:spcPct val="90000"/>
              </a:lnSpc>
              <a:spcBef>
                <a:spcPct val="0"/>
              </a:spcBef>
              <a:buFontTx/>
              <a:buNone/>
            </a:pPr>
            <a:r>
              <a:rPr lang="en-US" altLang="en-US" sz="1400" i="0">
                <a:solidFill>
                  <a:schemeClr val="tx2"/>
                </a:solidFill>
                <a:latin typeface="Courier New" panose="02070309020205020404" pitchFamily="49" charset="0"/>
              </a:rPr>
              <a:t>	}</a:t>
            </a:r>
          </a:p>
          <a:p>
            <a:pPr>
              <a:lnSpc>
                <a:spcPct val="90000"/>
              </a:lnSpc>
              <a:spcBef>
                <a:spcPct val="0"/>
              </a:spcBef>
              <a:buFontTx/>
              <a:buNone/>
            </a:pPr>
            <a:r>
              <a:rPr lang="en-US" altLang="en-US" sz="1400" i="0">
                <a:solidFill>
                  <a:schemeClr val="tx2"/>
                </a:solidFill>
                <a:latin typeface="Courier New" panose="02070309020205020404" pitchFamily="49" charset="0"/>
              </a:rPr>
              <a:t>	private Reader itsReader;</a:t>
            </a:r>
          </a:p>
          <a:p>
            <a:pPr>
              <a:lnSpc>
                <a:spcPct val="90000"/>
              </a:lnSpc>
              <a:spcBef>
                <a:spcPct val="0"/>
              </a:spcBef>
              <a:buFontTx/>
              <a:buNone/>
            </a:pPr>
            <a:r>
              <a:rPr lang="en-US" altLang="en-US" sz="1400" i="0">
                <a:solidFill>
                  <a:schemeClr val="tx2"/>
                </a:solidFill>
                <a:latin typeface="Courier New" panose="02070309020205020404" pitchFamily="49" charset="0"/>
              </a:rPr>
              <a:t>	private Writer  itsWriter;</a:t>
            </a:r>
          </a:p>
          <a:p>
            <a:pPr>
              <a:lnSpc>
                <a:spcPct val="90000"/>
              </a:lnSpc>
              <a:spcBef>
                <a:spcPct val="0"/>
              </a:spcBef>
              <a:buFontTx/>
              <a:buNone/>
            </a:pPr>
            <a:r>
              <a:rPr lang="en-US" altLang="en-US" sz="1400" i="0">
                <a:solidFill>
                  <a:schemeClr val="tx2"/>
                </a:solidFill>
                <a:latin typeface="Courier New" panose="02070309020205020404" pitchFamily="49" charset="0"/>
              </a:rPr>
              <a:t>}</a:t>
            </a:r>
          </a:p>
          <a:p>
            <a:pPr>
              <a:lnSpc>
                <a:spcPct val="90000"/>
              </a:lnSpc>
              <a:spcBef>
                <a:spcPct val="0"/>
              </a:spcBef>
              <a:buFontTx/>
              <a:buNone/>
            </a:pPr>
            <a:endParaRPr lang="en-US" altLang="en-US" sz="1400" i="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8768C-BD13-4F3A-A4E7-C3B0CB65CD90}"/>
              </a:ext>
            </a:extLst>
          </p:cNvPr>
          <p:cNvSpPr>
            <a:spLocks noGrp="1"/>
          </p:cNvSpPr>
          <p:nvPr>
            <p:ph type="title"/>
          </p:nvPr>
        </p:nvSpPr>
        <p:spPr>
          <a:xfrm>
            <a:off x="606478" y="386930"/>
            <a:ext cx="6927525" cy="1188950"/>
          </a:xfrm>
        </p:spPr>
        <p:txBody>
          <a:bodyPr anchor="b">
            <a:normAutofit/>
          </a:bodyPr>
          <a:lstStyle/>
          <a:p>
            <a:r>
              <a:rPr lang="en-US" sz="4700"/>
              <a:t>Cuplarea </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60E4AC-F35B-4D23-BAF2-6E884DFF4483}"/>
              </a:ext>
            </a:extLst>
          </p:cNvPr>
          <p:cNvSpPr>
            <a:spLocks noGrp="1"/>
          </p:cNvSpPr>
          <p:nvPr>
            <p:ph idx="1"/>
          </p:nvPr>
        </p:nvSpPr>
        <p:spPr>
          <a:xfrm>
            <a:off x="595245" y="2599509"/>
            <a:ext cx="7607751" cy="3435531"/>
          </a:xfrm>
        </p:spPr>
        <p:txBody>
          <a:bodyPr anchor="ctr">
            <a:normAutofit/>
          </a:bodyPr>
          <a:lstStyle/>
          <a:p>
            <a:r>
              <a:rPr lang="en-US" sz="2100"/>
              <a:t>Ori de câte ori o clasă </a:t>
            </a:r>
            <a:r>
              <a:rPr lang="en-US" sz="2100" b="1"/>
              <a:t>A</a:t>
            </a:r>
            <a:r>
              <a:rPr lang="en-US" sz="2100"/>
              <a:t> folosește o altă clasă sau interfață </a:t>
            </a:r>
            <a:r>
              <a:rPr lang="en-US" sz="2100" b="1"/>
              <a:t>B</a:t>
            </a:r>
            <a:r>
              <a:rPr lang="en-US" sz="2100"/>
              <a:t>, atunci </a:t>
            </a:r>
            <a:r>
              <a:rPr lang="en-US" sz="2100" b="1"/>
              <a:t>A</a:t>
            </a:r>
            <a:r>
              <a:rPr lang="en-US" sz="2100"/>
              <a:t> depinde de </a:t>
            </a:r>
            <a:r>
              <a:rPr lang="en-US" sz="2100" b="1"/>
              <a:t>B</a:t>
            </a:r>
            <a:r>
              <a:rPr lang="en-US" sz="2100"/>
              <a:t>. A nu își poate desfășura activitatea fără B, iar A nu poate fi refolosit fără a reutiliza B. În asemenea situație, clasa A se numește „dependentă” și clasa sau interfața B se numește „dependență”. Un dependent depinde de dependențele sale.</a:t>
            </a:r>
          </a:p>
          <a:p>
            <a:r>
              <a:rPr lang="en-US" sz="2100"/>
              <a:t>Două clase care se folosesc reciproc se numesc „cuplate”. Cuplarea dintre clase poate fi slabă sau puternică sau undeva în acest interval. </a:t>
            </a:r>
          </a:p>
        </p:txBody>
      </p:sp>
    </p:spTree>
    <p:extLst>
      <p:ext uri="{BB962C8B-B14F-4D97-AF65-F5344CB8AC3E}">
        <p14:creationId xmlns:p14="http://schemas.microsoft.com/office/powerpoint/2010/main" val="399496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EAD3447-1530-4C4E-B565-57382517A079}"/>
              </a:ext>
            </a:extLst>
          </p:cNvPr>
          <p:cNvSpPr>
            <a:spLocks noGrp="1" noChangeArrowheads="1"/>
          </p:cNvSpPr>
          <p:nvPr>
            <p:ph type="title"/>
          </p:nvPr>
        </p:nvSpPr>
        <p:spPr>
          <a:xfrm>
            <a:off x="473075" y="322263"/>
            <a:ext cx="8289925" cy="990600"/>
          </a:xfrm>
        </p:spPr>
        <p:txBody>
          <a:bodyPr/>
          <a:lstStyle/>
          <a:p>
            <a:r>
              <a:rPr lang="en-US" altLang="en-US"/>
              <a:t>Principiile de proiectare a claselor</a:t>
            </a:r>
          </a:p>
        </p:txBody>
      </p:sp>
      <p:sp>
        <p:nvSpPr>
          <p:cNvPr id="54275" name="Rectangle 3">
            <a:extLst>
              <a:ext uri="{FF2B5EF4-FFF2-40B4-BE49-F238E27FC236}">
                <a16:creationId xmlns:a16="http://schemas.microsoft.com/office/drawing/2014/main" id="{A8EBC6D6-F76E-4B11-962C-77D457D9F6AE}"/>
              </a:ext>
            </a:extLst>
          </p:cNvPr>
          <p:cNvSpPr>
            <a:spLocks noGrp="1" noChangeArrowheads="1"/>
          </p:cNvSpPr>
          <p:nvPr>
            <p:ph type="body" idx="1"/>
          </p:nvPr>
        </p:nvSpPr>
        <p:spPr>
          <a:xfrm>
            <a:off x="990600" y="2286000"/>
            <a:ext cx="7239000" cy="2895600"/>
          </a:xfrm>
        </p:spPr>
        <p:txBody>
          <a:bodyPr/>
          <a:lstStyle/>
          <a:p>
            <a:pPr>
              <a:tabLst>
                <a:tab pos="1365250" algn="l"/>
              </a:tabLst>
            </a:pPr>
            <a:r>
              <a:rPr lang="en-US" altLang="en-US">
                <a:solidFill>
                  <a:srgbClr val="FF3300"/>
                </a:solidFill>
              </a:rPr>
              <a:t>S</a:t>
            </a:r>
            <a:r>
              <a:rPr lang="en-US" altLang="en-US"/>
              <a:t>RP: 	Single Responsibility Principle</a:t>
            </a:r>
          </a:p>
          <a:p>
            <a:pPr>
              <a:tabLst>
                <a:tab pos="1365250" algn="l"/>
              </a:tabLst>
            </a:pPr>
            <a:r>
              <a:rPr lang="en-US" altLang="en-US">
                <a:solidFill>
                  <a:srgbClr val="FF3300"/>
                </a:solidFill>
              </a:rPr>
              <a:t>O</a:t>
            </a:r>
            <a:r>
              <a:rPr lang="en-US" altLang="en-US"/>
              <a:t>CP:	Open/Closed Principle</a:t>
            </a:r>
          </a:p>
          <a:p>
            <a:pPr>
              <a:tabLst>
                <a:tab pos="1365250" algn="l"/>
              </a:tabLst>
            </a:pPr>
            <a:r>
              <a:rPr lang="en-US" altLang="en-US">
                <a:solidFill>
                  <a:srgbClr val="FF3300"/>
                </a:solidFill>
              </a:rPr>
              <a:t>L</a:t>
            </a:r>
            <a:r>
              <a:rPr lang="en-US" altLang="en-US"/>
              <a:t>SP:	 Liskov Substitution Principle</a:t>
            </a:r>
          </a:p>
          <a:p>
            <a:pPr>
              <a:tabLst>
                <a:tab pos="1365250" algn="l"/>
              </a:tabLst>
            </a:pPr>
            <a:r>
              <a:rPr lang="en-US" altLang="en-US">
                <a:solidFill>
                  <a:srgbClr val="FF3300"/>
                </a:solidFill>
              </a:rPr>
              <a:t>I</a:t>
            </a:r>
            <a:r>
              <a:rPr lang="en-US" altLang="en-US"/>
              <a:t>SP:	Interface Segregation Principle</a:t>
            </a:r>
          </a:p>
          <a:p>
            <a:pPr>
              <a:tabLst>
                <a:tab pos="1365250" algn="l"/>
              </a:tabLst>
            </a:pPr>
            <a:r>
              <a:rPr lang="en-US" altLang="en-US">
                <a:solidFill>
                  <a:srgbClr val="FF3300"/>
                </a:solidFill>
              </a:rPr>
              <a:t>D</a:t>
            </a:r>
            <a:r>
              <a:rPr lang="en-US" altLang="en-US"/>
              <a:t>IP:	Dependency Inversion Principle</a:t>
            </a:r>
          </a:p>
        </p:txBody>
      </p:sp>
      <p:sp>
        <p:nvSpPr>
          <p:cNvPr id="54276" name="Text Box 8">
            <a:extLst>
              <a:ext uri="{FF2B5EF4-FFF2-40B4-BE49-F238E27FC236}">
                <a16:creationId xmlns:a16="http://schemas.microsoft.com/office/drawing/2014/main" id="{6D530A70-4D04-457B-B05C-5720F83AFF39}"/>
              </a:ext>
            </a:extLst>
          </p:cNvPr>
          <p:cNvSpPr txBox="1">
            <a:spLocks noChangeArrowheads="1"/>
          </p:cNvSpPr>
          <p:nvPr/>
        </p:nvSpPr>
        <p:spPr bwMode="auto">
          <a:xfrm>
            <a:off x="473075" y="1112838"/>
            <a:ext cx="846296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600">
                <a:solidFill>
                  <a:schemeClr val="tx2"/>
                </a:solidFill>
              </a:rPr>
              <a:t>https://www.codeproject.com/Articles/703634/SOLID-architecture-principles-using-simple-Csharp</a:t>
            </a:r>
            <a:endParaRPr lang="en-US" altLang="en-US" sz="1600" i="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FEC7CC4-AB93-45EF-9A6C-771CA053EEDB}"/>
              </a:ext>
            </a:extLst>
          </p:cNvPr>
          <p:cNvSpPr>
            <a:spLocks noGrp="1" noChangeArrowheads="1"/>
          </p:cNvSpPr>
          <p:nvPr>
            <p:ph type="title"/>
          </p:nvPr>
        </p:nvSpPr>
        <p:spPr>
          <a:xfrm>
            <a:off x="381000" y="685800"/>
            <a:ext cx="8305800" cy="990600"/>
          </a:xfrm>
        </p:spPr>
        <p:txBody>
          <a:bodyPr/>
          <a:lstStyle/>
          <a:p>
            <a:r>
              <a:rPr lang="en-US" altLang="en-US"/>
              <a:t>Principiul Singurei Responsabilități</a:t>
            </a:r>
          </a:p>
        </p:txBody>
      </p:sp>
      <p:sp>
        <p:nvSpPr>
          <p:cNvPr id="56323" name="Rectangle 3">
            <a:extLst>
              <a:ext uri="{FF2B5EF4-FFF2-40B4-BE49-F238E27FC236}">
                <a16:creationId xmlns:a16="http://schemas.microsoft.com/office/drawing/2014/main" id="{B8CABF44-F829-415D-A1CC-85CEA53C8E48}"/>
              </a:ext>
            </a:extLst>
          </p:cNvPr>
          <p:cNvSpPr>
            <a:spLocks noGrp="1" noChangeArrowheads="1"/>
          </p:cNvSpPr>
          <p:nvPr>
            <p:ph type="body" idx="1"/>
          </p:nvPr>
        </p:nvSpPr>
        <p:spPr>
          <a:xfrm>
            <a:off x="457200" y="1600200"/>
            <a:ext cx="7772400" cy="2209800"/>
          </a:xfrm>
        </p:spPr>
        <p:txBody>
          <a:bodyPr/>
          <a:lstStyle/>
          <a:p>
            <a:r>
              <a:rPr lang="en-US" altLang="en-US" dirty="0" err="1"/>
              <a:t>Fiecare</a:t>
            </a:r>
            <a:r>
              <a:rPr lang="en-US" altLang="en-US" dirty="0"/>
              <a:t> </a:t>
            </a:r>
            <a:r>
              <a:rPr lang="en-US" altLang="en-US" dirty="0" err="1"/>
              <a:t>clasă</a:t>
            </a:r>
            <a:r>
              <a:rPr lang="en-US" altLang="en-US" dirty="0"/>
              <a:t>/</a:t>
            </a:r>
            <a:r>
              <a:rPr lang="en-US" altLang="en-US" dirty="0" err="1"/>
              <a:t>funcție</a:t>
            </a:r>
            <a:r>
              <a:rPr lang="en-US" altLang="en-US" dirty="0"/>
              <a:t> </a:t>
            </a:r>
            <a:r>
              <a:rPr lang="en-US" altLang="en-US" dirty="0" err="1"/>
              <a:t>trebuie</a:t>
            </a:r>
            <a:r>
              <a:rPr lang="en-US" altLang="en-US" dirty="0"/>
              <a:t> </a:t>
            </a:r>
            <a:r>
              <a:rPr lang="en-US" altLang="en-US" dirty="0" err="1"/>
              <a:t>să</a:t>
            </a:r>
            <a:r>
              <a:rPr lang="en-US" altLang="en-US" dirty="0"/>
              <a:t> </a:t>
            </a:r>
            <a:r>
              <a:rPr lang="en-US" altLang="en-US" dirty="0" err="1"/>
              <a:t>realizeze</a:t>
            </a:r>
            <a:r>
              <a:rPr lang="en-US" altLang="en-US" dirty="0"/>
              <a:t> un </a:t>
            </a:r>
            <a:r>
              <a:rPr lang="en-US" altLang="en-US" dirty="0" err="1"/>
              <a:t>singur</a:t>
            </a:r>
            <a:r>
              <a:rPr lang="en-US" altLang="en-US" dirty="0"/>
              <a:t> task</a:t>
            </a:r>
          </a:p>
          <a:p>
            <a:r>
              <a:rPr lang="en-US" altLang="en-US" dirty="0"/>
              <a:t>O </a:t>
            </a:r>
            <a:r>
              <a:rPr lang="en-US" altLang="en-US" dirty="0" err="1"/>
              <a:t>clasă</a:t>
            </a:r>
            <a:r>
              <a:rPr lang="en-US" altLang="en-US" dirty="0"/>
              <a:t> </a:t>
            </a:r>
            <a:r>
              <a:rPr lang="en-US" altLang="en-US" dirty="0" err="1"/>
              <a:t>ar</a:t>
            </a:r>
            <a:r>
              <a:rPr lang="en-US" altLang="en-US" dirty="0"/>
              <a:t> </a:t>
            </a:r>
            <a:r>
              <a:rPr lang="en-US" altLang="en-US" dirty="0" err="1"/>
              <a:t>trebui</a:t>
            </a:r>
            <a:r>
              <a:rPr lang="en-US" altLang="en-US" dirty="0"/>
              <a:t> </a:t>
            </a:r>
            <a:r>
              <a:rPr lang="en-US" altLang="en-US" dirty="0" err="1"/>
              <a:t>să</a:t>
            </a:r>
            <a:r>
              <a:rPr lang="en-US" altLang="en-US" dirty="0"/>
              <a:t> </a:t>
            </a:r>
            <a:r>
              <a:rPr lang="en-US" altLang="en-US" dirty="0" err="1"/>
              <a:t>aibă</a:t>
            </a:r>
            <a:r>
              <a:rPr lang="en-US" altLang="en-US" dirty="0"/>
              <a:t>  un </a:t>
            </a:r>
            <a:r>
              <a:rPr lang="en-US" altLang="en-US" dirty="0" err="1"/>
              <a:t>singur</a:t>
            </a:r>
            <a:r>
              <a:rPr lang="en-US" altLang="en-US" dirty="0"/>
              <a:t> </a:t>
            </a:r>
            <a:r>
              <a:rPr lang="en-US" altLang="en-US" dirty="0" err="1"/>
              <a:t>motiv</a:t>
            </a:r>
            <a:r>
              <a:rPr lang="en-US" altLang="en-US" dirty="0"/>
              <a:t> de </a:t>
            </a:r>
            <a:r>
              <a:rPr lang="en-US" altLang="en-US" dirty="0" err="1"/>
              <a:t>modificare</a:t>
            </a:r>
            <a:r>
              <a:rPr lang="en-US" altLang="en-US" dirty="0"/>
              <a:t>(</a:t>
            </a:r>
            <a:r>
              <a:rPr lang="en-US" altLang="en-US" dirty="0" err="1"/>
              <a:t>responsabilitate</a:t>
            </a:r>
            <a:r>
              <a:rPr lang="en-US" altLang="en-US" dirty="0"/>
              <a:t>).</a:t>
            </a:r>
          </a:p>
        </p:txBody>
      </p:sp>
      <p:graphicFrame>
        <p:nvGraphicFramePr>
          <p:cNvPr id="56324" name="Object 4">
            <a:extLst>
              <a:ext uri="{FF2B5EF4-FFF2-40B4-BE49-F238E27FC236}">
                <a16:creationId xmlns:a16="http://schemas.microsoft.com/office/drawing/2014/main" id="{00BFA934-973B-4578-BE9F-952787F43608}"/>
              </a:ext>
            </a:extLst>
          </p:cNvPr>
          <p:cNvGraphicFramePr>
            <a:graphicFrameLocks noChangeAspect="1"/>
          </p:cNvGraphicFramePr>
          <p:nvPr>
            <p:extLst>
              <p:ext uri="{D42A27DB-BD31-4B8C-83A1-F6EECF244321}">
                <p14:modId xmlns:p14="http://schemas.microsoft.com/office/powerpoint/2010/main" val="2096418826"/>
              </p:ext>
            </p:extLst>
          </p:nvPr>
        </p:nvGraphicFramePr>
        <p:xfrm>
          <a:off x="2362200" y="4267200"/>
          <a:ext cx="3429000" cy="1590675"/>
        </p:xfrm>
        <a:graphic>
          <a:graphicData uri="http://schemas.openxmlformats.org/presentationml/2006/ole">
            <mc:AlternateContent xmlns:mc="http://schemas.openxmlformats.org/markup-compatibility/2006">
              <mc:Choice xmlns:v="urn:schemas-microsoft-com:vml" Requires="v">
                <p:oleObj spid="_x0000_s5123" name="VISIO" r:id="rId4" imgW="2356104" imgH="1097280" progId="Visio.Drawing.5">
                  <p:embed/>
                </p:oleObj>
              </mc:Choice>
              <mc:Fallback>
                <p:oleObj name="VISIO" r:id="rId4" imgW="2356104" imgH="1097280" progId="Visio.Drawing.5">
                  <p:embed/>
                  <p:pic>
                    <p:nvPicPr>
                      <p:cNvPr id="56324" name="Object 4">
                        <a:extLst>
                          <a:ext uri="{FF2B5EF4-FFF2-40B4-BE49-F238E27FC236}">
                            <a16:creationId xmlns:a16="http://schemas.microsoft.com/office/drawing/2014/main" id="{00BFA934-973B-4578-BE9F-952787F436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267200"/>
                        <a:ext cx="3429000" cy="159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A4E23BF-A0A9-460C-AAF2-64D91EA6EA6F}"/>
              </a:ext>
            </a:extLst>
          </p:cNvPr>
          <p:cNvSpPr>
            <a:spLocks noGrp="1" noChangeArrowheads="1"/>
          </p:cNvSpPr>
          <p:nvPr>
            <p:ph type="title"/>
          </p:nvPr>
        </p:nvSpPr>
        <p:spPr>
          <a:xfrm>
            <a:off x="304800" y="990600"/>
            <a:ext cx="8382000" cy="990600"/>
          </a:xfrm>
        </p:spPr>
        <p:txBody>
          <a:bodyPr/>
          <a:lstStyle/>
          <a:p>
            <a:r>
              <a:rPr lang="en-US" altLang="en-US" dirty="0" err="1"/>
              <a:t>Principiul</a:t>
            </a:r>
            <a:r>
              <a:rPr lang="en-US" altLang="en-US" dirty="0"/>
              <a:t> </a:t>
            </a:r>
            <a:r>
              <a:rPr lang="en-US" altLang="en-US" dirty="0" err="1"/>
              <a:t>singurei</a:t>
            </a:r>
            <a:r>
              <a:rPr lang="en-US" altLang="en-US" dirty="0"/>
              <a:t> </a:t>
            </a:r>
            <a:r>
              <a:rPr lang="en-US" altLang="en-US" dirty="0" err="1"/>
              <a:t>responsabilități</a:t>
            </a:r>
            <a:endParaRPr lang="en-US" altLang="en-US" dirty="0"/>
          </a:p>
        </p:txBody>
      </p:sp>
      <p:graphicFrame>
        <p:nvGraphicFramePr>
          <p:cNvPr id="58371" name="Object 3">
            <a:extLst>
              <a:ext uri="{FF2B5EF4-FFF2-40B4-BE49-F238E27FC236}">
                <a16:creationId xmlns:a16="http://schemas.microsoft.com/office/drawing/2014/main" id="{DA1657AC-1EA0-4D10-83E1-222986928A0F}"/>
              </a:ext>
            </a:extLst>
          </p:cNvPr>
          <p:cNvGraphicFramePr>
            <a:graphicFrameLocks noGrp="1" noChangeAspect="1"/>
          </p:cNvGraphicFramePr>
          <p:nvPr>
            <p:ph type="body" idx="1"/>
          </p:nvPr>
        </p:nvGraphicFramePr>
        <p:xfrm>
          <a:off x="762000" y="2209800"/>
          <a:ext cx="7772400" cy="2865438"/>
        </p:xfrm>
        <a:graphic>
          <a:graphicData uri="http://schemas.openxmlformats.org/presentationml/2006/ole">
            <mc:AlternateContent xmlns:mc="http://schemas.openxmlformats.org/markup-compatibility/2006">
              <mc:Choice xmlns:v="urn:schemas-microsoft-com:vml" Requires="v">
                <p:oleObj spid="_x0000_s6147" name="VISIO" r:id="rId4" imgW="3888478" imgH="1436914" progId="Visio.Drawing.5">
                  <p:embed/>
                </p:oleObj>
              </mc:Choice>
              <mc:Fallback>
                <p:oleObj name="VISIO" r:id="rId4" imgW="3888478" imgH="1436914" progId="Visio.Drawing.5">
                  <p:embed/>
                  <p:pic>
                    <p:nvPicPr>
                      <p:cNvPr id="58371" name="Object 3">
                        <a:extLst>
                          <a:ext uri="{FF2B5EF4-FFF2-40B4-BE49-F238E27FC236}">
                            <a16:creationId xmlns:a16="http://schemas.microsoft.com/office/drawing/2014/main" id="{DA1657AC-1EA0-4D10-83E1-222986928A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09800"/>
                        <a:ext cx="7772400" cy="286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440C716-E4F6-42DD-A934-56E75C764B55}"/>
              </a:ext>
            </a:extLst>
          </p:cNvPr>
          <p:cNvSpPr>
            <a:spLocks noGrp="1" noChangeArrowheads="1"/>
          </p:cNvSpPr>
          <p:nvPr>
            <p:ph type="title"/>
          </p:nvPr>
        </p:nvSpPr>
        <p:spPr/>
        <p:txBody>
          <a:bodyPr/>
          <a:lstStyle/>
          <a:p>
            <a:r>
              <a:rPr lang="en-US" altLang="en-US"/>
              <a:t>Principiul Open/Closed</a:t>
            </a:r>
          </a:p>
        </p:txBody>
      </p:sp>
      <p:sp>
        <p:nvSpPr>
          <p:cNvPr id="60419" name="Rectangle 3">
            <a:extLst>
              <a:ext uri="{FF2B5EF4-FFF2-40B4-BE49-F238E27FC236}">
                <a16:creationId xmlns:a16="http://schemas.microsoft.com/office/drawing/2014/main" id="{72F9EBC7-3F5F-436D-A2A3-9E4A5C74A4D4}"/>
              </a:ext>
            </a:extLst>
          </p:cNvPr>
          <p:cNvSpPr>
            <a:spLocks noGrp="1" noChangeArrowheads="1"/>
          </p:cNvSpPr>
          <p:nvPr>
            <p:ph type="body" idx="1"/>
          </p:nvPr>
        </p:nvSpPr>
        <p:spPr>
          <a:xfrm>
            <a:off x="228600" y="2819400"/>
            <a:ext cx="8610600" cy="3276600"/>
          </a:xfrm>
        </p:spPr>
        <p:txBody>
          <a:bodyPr/>
          <a:lstStyle/>
          <a:p>
            <a:r>
              <a:rPr lang="en-US" altLang="en-US" dirty="0"/>
              <a:t>Un </a:t>
            </a:r>
            <a:r>
              <a:rPr lang="en-US" altLang="en-US" dirty="0" err="1"/>
              <a:t>principiu</a:t>
            </a:r>
            <a:r>
              <a:rPr lang="en-US" altLang="en-US" dirty="0"/>
              <a:t> care </a:t>
            </a:r>
            <a:r>
              <a:rPr lang="en-US" altLang="en-US" dirty="0" err="1"/>
              <a:t>spune</a:t>
            </a:r>
            <a:r>
              <a:rPr lang="en-US" altLang="en-US" dirty="0"/>
              <a:t> </a:t>
            </a:r>
            <a:r>
              <a:rPr lang="en-US" altLang="en-US" dirty="0" err="1"/>
              <a:t>că</a:t>
            </a:r>
            <a:r>
              <a:rPr lang="en-US" altLang="en-US" dirty="0"/>
              <a:t> </a:t>
            </a:r>
            <a:r>
              <a:rPr lang="en-US" altLang="en-US" dirty="0" err="1"/>
              <a:t>ar</a:t>
            </a:r>
            <a:r>
              <a:rPr lang="en-US" altLang="en-US" dirty="0"/>
              <a:t> </a:t>
            </a:r>
            <a:r>
              <a:rPr lang="en-US" altLang="en-US" dirty="0" err="1"/>
              <a:t>trebui</a:t>
            </a:r>
            <a:r>
              <a:rPr lang="en-US" altLang="en-US" dirty="0"/>
              <a:t> </a:t>
            </a:r>
            <a:r>
              <a:rPr lang="en-US" altLang="en-US" dirty="0" err="1"/>
              <a:t>să</a:t>
            </a:r>
            <a:r>
              <a:rPr lang="en-US" altLang="en-US" dirty="0"/>
              <a:t> </a:t>
            </a:r>
            <a:r>
              <a:rPr lang="en-US" altLang="en-US" dirty="0" err="1"/>
              <a:t>adăugăm</a:t>
            </a:r>
            <a:r>
              <a:rPr lang="en-US" altLang="en-US" dirty="0"/>
              <a:t> </a:t>
            </a:r>
            <a:r>
              <a:rPr lang="en-US" altLang="en-US" dirty="0" err="1"/>
              <a:t>noi</a:t>
            </a:r>
            <a:r>
              <a:rPr lang="en-US" altLang="en-US" dirty="0"/>
              <a:t> </a:t>
            </a:r>
            <a:r>
              <a:rPr lang="en-US" altLang="en-US" dirty="0" err="1"/>
              <a:t>funcționalități</a:t>
            </a:r>
            <a:r>
              <a:rPr lang="en-US" altLang="en-US" dirty="0"/>
              <a:t> </a:t>
            </a:r>
            <a:r>
              <a:rPr lang="en-US" altLang="en-US" dirty="0" err="1"/>
              <a:t>prin</a:t>
            </a:r>
            <a:r>
              <a:rPr lang="en-US" altLang="en-US" dirty="0"/>
              <a:t> </a:t>
            </a:r>
            <a:r>
              <a:rPr lang="en-US" altLang="en-US" dirty="0" err="1"/>
              <a:t>adăugarea</a:t>
            </a:r>
            <a:r>
              <a:rPr lang="en-US" altLang="en-US" dirty="0"/>
              <a:t> de cod </a:t>
            </a:r>
            <a:r>
              <a:rPr lang="en-US" altLang="en-US" dirty="0" err="1"/>
              <a:t>nou</a:t>
            </a:r>
            <a:r>
              <a:rPr lang="en-US" altLang="en-US" dirty="0"/>
              <a:t>, nu </a:t>
            </a:r>
            <a:r>
              <a:rPr lang="en-US" altLang="en-US" dirty="0" err="1"/>
              <a:t>prin</a:t>
            </a:r>
            <a:r>
              <a:rPr lang="en-US" altLang="en-US" dirty="0"/>
              <a:t> </a:t>
            </a:r>
            <a:r>
              <a:rPr lang="en-US" altLang="en-US" dirty="0" err="1"/>
              <a:t>editarea</a:t>
            </a:r>
            <a:r>
              <a:rPr lang="en-US" altLang="en-US" dirty="0"/>
              <a:t> </a:t>
            </a:r>
            <a:r>
              <a:rPr lang="en-US" altLang="en-US" dirty="0" err="1"/>
              <a:t>codului</a:t>
            </a:r>
            <a:r>
              <a:rPr lang="en-US" altLang="en-US" dirty="0"/>
              <a:t> </a:t>
            </a:r>
            <a:r>
              <a:rPr lang="en-US" altLang="en-US" dirty="0" err="1"/>
              <a:t>vechi</a:t>
            </a:r>
            <a:r>
              <a:rPr lang="en-US" altLang="en-US" dirty="0"/>
              <a:t>.</a:t>
            </a:r>
          </a:p>
          <a:p>
            <a:r>
              <a:rPr lang="en-US" altLang="en-US" dirty="0" err="1"/>
              <a:t>Definește</a:t>
            </a:r>
            <a:r>
              <a:rPr lang="en-US" altLang="en-US" dirty="0"/>
              <a:t> </a:t>
            </a:r>
            <a:r>
              <a:rPr lang="en-US" altLang="en-US" dirty="0" err="1"/>
              <a:t>elementele</a:t>
            </a:r>
            <a:r>
              <a:rPr lang="en-US" altLang="en-US" dirty="0"/>
              <a:t> care </a:t>
            </a:r>
            <a:r>
              <a:rPr lang="en-US" altLang="en-US" dirty="0" err="1"/>
              <a:t>dau</a:t>
            </a:r>
            <a:r>
              <a:rPr lang="en-US" altLang="en-US" dirty="0"/>
              <a:t> </a:t>
            </a:r>
            <a:r>
              <a:rPr lang="en-US" altLang="en-US" dirty="0" err="1"/>
              <a:t>valoare</a:t>
            </a:r>
            <a:r>
              <a:rPr lang="en-US" altLang="en-US" dirty="0"/>
              <a:t> </a:t>
            </a:r>
            <a:r>
              <a:rPr lang="en-US" altLang="en-US" dirty="0" err="1"/>
              <a:t>adăgată</a:t>
            </a:r>
            <a:r>
              <a:rPr lang="en-US" altLang="en-US" dirty="0"/>
              <a:t> </a:t>
            </a:r>
            <a:r>
              <a:rPr lang="en-US" altLang="en-US" dirty="0" err="1"/>
              <a:t>programării</a:t>
            </a:r>
            <a:r>
              <a:rPr lang="en-US" altLang="en-US" dirty="0"/>
              <a:t> OO</a:t>
            </a:r>
          </a:p>
          <a:p>
            <a:r>
              <a:rPr lang="en-US" altLang="en-US" dirty="0" err="1"/>
              <a:t>Abstracția</a:t>
            </a:r>
            <a:r>
              <a:rPr lang="en-US" altLang="en-US" dirty="0"/>
              <a:t> </a:t>
            </a:r>
            <a:r>
              <a:rPr lang="en-US" altLang="en-US" dirty="0" err="1"/>
              <a:t>este</a:t>
            </a:r>
            <a:r>
              <a:rPr lang="en-US" altLang="en-US" dirty="0"/>
              <a:t> </a:t>
            </a:r>
            <a:r>
              <a:rPr lang="en-US" altLang="en-US" dirty="0" err="1"/>
              <a:t>cheia</a:t>
            </a:r>
            <a:r>
              <a:rPr lang="en-US" altLang="en-US" dirty="0"/>
              <a:t> </a:t>
            </a:r>
            <a:r>
              <a:rPr lang="en-US" altLang="en-US" dirty="0" err="1"/>
              <a:t>abordării</a:t>
            </a:r>
            <a:endParaRPr lang="en-US" altLang="en-US" dirty="0"/>
          </a:p>
        </p:txBody>
      </p:sp>
      <p:sp>
        <p:nvSpPr>
          <p:cNvPr id="60420" name="Text Box 4">
            <a:extLst>
              <a:ext uri="{FF2B5EF4-FFF2-40B4-BE49-F238E27FC236}">
                <a16:creationId xmlns:a16="http://schemas.microsoft.com/office/drawing/2014/main" id="{56356809-B3F4-46DA-B1FC-4F2035B4D217}"/>
              </a:ext>
            </a:extLst>
          </p:cNvPr>
          <p:cNvSpPr txBox="1">
            <a:spLocks noChangeArrowheads="1"/>
          </p:cNvSpPr>
          <p:nvPr/>
        </p:nvSpPr>
        <p:spPr bwMode="auto">
          <a:xfrm>
            <a:off x="533400" y="1631950"/>
            <a:ext cx="77279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r">
              <a:spcBef>
                <a:spcPct val="50000"/>
              </a:spcBef>
              <a:buFontTx/>
              <a:buNone/>
            </a:pPr>
            <a:r>
              <a:rPr lang="en-US" altLang="en-US" sz="1800">
                <a:solidFill>
                  <a:schemeClr val="tx2"/>
                </a:solidFill>
              </a:rPr>
              <a:t>“Modulele trebuie să fie deschise pentru extensie, dar închise pentru modificare”</a:t>
            </a:r>
            <a:br>
              <a:rPr lang="en-US" altLang="en-US" sz="1800">
                <a:solidFill>
                  <a:schemeClr val="tx2"/>
                </a:solidFill>
              </a:rPr>
            </a:br>
            <a:r>
              <a:rPr lang="en-US" altLang="en-US" sz="1600">
                <a:solidFill>
                  <a:schemeClr val="tx2"/>
                </a:solidFill>
              </a:rPr>
              <a:t>-Bertrand Meyer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EDF41FA-FE6E-4EAE-97F7-8CAD6663EE19}"/>
              </a:ext>
            </a:extLst>
          </p:cNvPr>
          <p:cNvSpPr>
            <a:spLocks noGrp="1" noChangeArrowheads="1"/>
          </p:cNvSpPr>
          <p:nvPr>
            <p:ph type="title"/>
          </p:nvPr>
        </p:nvSpPr>
        <p:spPr/>
        <p:txBody>
          <a:bodyPr/>
          <a:lstStyle/>
          <a:p>
            <a:r>
              <a:rPr lang="en-US" altLang="en-US"/>
              <a:t>Abstracția este cheia</a:t>
            </a:r>
          </a:p>
        </p:txBody>
      </p:sp>
      <p:sp>
        <p:nvSpPr>
          <p:cNvPr id="62467" name="Rectangle 3">
            <a:extLst>
              <a:ext uri="{FF2B5EF4-FFF2-40B4-BE49-F238E27FC236}">
                <a16:creationId xmlns:a16="http://schemas.microsoft.com/office/drawing/2014/main" id="{B19A2630-84F1-4F6F-BC40-CAB08F3FDB25}"/>
              </a:ext>
            </a:extLst>
          </p:cNvPr>
          <p:cNvSpPr>
            <a:spLocks noGrp="1" noChangeArrowheads="1"/>
          </p:cNvSpPr>
          <p:nvPr>
            <p:ph type="body" idx="1"/>
          </p:nvPr>
        </p:nvSpPr>
        <p:spPr>
          <a:xfrm>
            <a:off x="228600" y="2286000"/>
            <a:ext cx="4724400" cy="3276600"/>
          </a:xfrm>
        </p:spPr>
        <p:txBody>
          <a:bodyPr/>
          <a:lstStyle/>
          <a:p>
            <a:r>
              <a:rPr lang="en-US" altLang="en-US"/>
              <a:t>Relația de tip Client/Server este “open”</a:t>
            </a:r>
          </a:p>
          <a:p>
            <a:r>
              <a:rPr lang="en-US" altLang="en-US"/>
              <a:t>Schimbările la nivel server generează schimbări la nivelul clienților</a:t>
            </a:r>
          </a:p>
          <a:p>
            <a:r>
              <a:rPr lang="en-US" altLang="en-US"/>
              <a:t>Serverele abstracte  generează o stare “close" clienților la schimbări în implementare.</a:t>
            </a:r>
          </a:p>
        </p:txBody>
      </p:sp>
      <p:sp>
        <p:nvSpPr>
          <p:cNvPr id="62468" name="Text Box 4">
            <a:extLst>
              <a:ext uri="{FF2B5EF4-FFF2-40B4-BE49-F238E27FC236}">
                <a16:creationId xmlns:a16="http://schemas.microsoft.com/office/drawing/2014/main" id="{85B3BB47-8596-4ABB-A8CB-C4EC4356E408}"/>
              </a:ext>
            </a:extLst>
          </p:cNvPr>
          <p:cNvSpPr txBox="1">
            <a:spLocks noChangeArrowheads="1"/>
          </p:cNvSpPr>
          <p:nvPr/>
        </p:nvSpPr>
        <p:spPr bwMode="auto">
          <a:xfrm>
            <a:off x="2057400" y="1552575"/>
            <a:ext cx="48466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Abstracția este cel mai important cuvânt din </a:t>
            </a:r>
            <a:r>
              <a:rPr lang="en-US" altLang="en-US" sz="1800" i="0">
                <a:solidFill>
                  <a:schemeClr val="tx2"/>
                </a:solidFill>
              </a:rPr>
              <a:t>OOD</a:t>
            </a:r>
            <a:endParaRPr lang="en-US" altLang="en-US" sz="1800">
              <a:solidFill>
                <a:schemeClr val="tx2"/>
              </a:solidFill>
            </a:endParaRPr>
          </a:p>
        </p:txBody>
      </p:sp>
      <p:graphicFrame>
        <p:nvGraphicFramePr>
          <p:cNvPr id="62469" name="Object 5">
            <a:extLst>
              <a:ext uri="{FF2B5EF4-FFF2-40B4-BE49-F238E27FC236}">
                <a16:creationId xmlns:a16="http://schemas.microsoft.com/office/drawing/2014/main" id="{38B8BD9D-364C-42EF-9F41-1EC8877DAE2A}"/>
              </a:ext>
            </a:extLst>
          </p:cNvPr>
          <p:cNvGraphicFramePr>
            <a:graphicFrameLocks noChangeAspect="1"/>
          </p:cNvGraphicFramePr>
          <p:nvPr/>
        </p:nvGraphicFramePr>
        <p:xfrm>
          <a:off x="5029200" y="2347913"/>
          <a:ext cx="3505200" cy="881062"/>
        </p:xfrm>
        <a:graphic>
          <a:graphicData uri="http://schemas.openxmlformats.org/presentationml/2006/ole">
            <mc:AlternateContent xmlns:mc="http://schemas.openxmlformats.org/markup-compatibility/2006">
              <mc:Choice xmlns:v="urn:schemas-microsoft-com:vml" Requires="v">
                <p:oleObj spid="_x0000_s7172" name="VISIO" r:id="rId4" imgW="2526840" imgH="636120" progId="Visio.Drawing.5">
                  <p:embed/>
                </p:oleObj>
              </mc:Choice>
              <mc:Fallback>
                <p:oleObj name="VISIO" r:id="rId4" imgW="2526840" imgH="636120" progId="Visio.Drawing.5">
                  <p:embed/>
                  <p:pic>
                    <p:nvPicPr>
                      <p:cNvPr id="62469" name="Object 5">
                        <a:extLst>
                          <a:ext uri="{FF2B5EF4-FFF2-40B4-BE49-F238E27FC236}">
                            <a16:creationId xmlns:a16="http://schemas.microsoft.com/office/drawing/2014/main" id="{38B8BD9D-364C-42EF-9F41-1EC8877DAE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347913"/>
                        <a:ext cx="350520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0" name="Object 6">
            <a:extLst>
              <a:ext uri="{FF2B5EF4-FFF2-40B4-BE49-F238E27FC236}">
                <a16:creationId xmlns:a16="http://schemas.microsoft.com/office/drawing/2014/main" id="{47FC19F1-1DD4-4DD0-A94D-73534189D612}"/>
              </a:ext>
            </a:extLst>
          </p:cNvPr>
          <p:cNvGraphicFramePr>
            <a:graphicFrameLocks noChangeAspect="1"/>
          </p:cNvGraphicFramePr>
          <p:nvPr/>
        </p:nvGraphicFramePr>
        <p:xfrm>
          <a:off x="5006975" y="3505200"/>
          <a:ext cx="3505200" cy="2252663"/>
        </p:xfrm>
        <a:graphic>
          <a:graphicData uri="http://schemas.openxmlformats.org/presentationml/2006/ole">
            <mc:AlternateContent xmlns:mc="http://schemas.openxmlformats.org/markup-compatibility/2006">
              <mc:Choice xmlns:v="urn:schemas-microsoft-com:vml" Requires="v">
                <p:oleObj spid="_x0000_s7173" name="VISIO" r:id="rId6" imgW="2412720" imgH="1550520" progId="Visio.Drawing.5">
                  <p:embed/>
                </p:oleObj>
              </mc:Choice>
              <mc:Fallback>
                <p:oleObj name="VISIO" r:id="rId6" imgW="2412720" imgH="1550520" progId="Visio.Drawing.5">
                  <p:embed/>
                  <p:pic>
                    <p:nvPicPr>
                      <p:cNvPr id="62470" name="Object 6">
                        <a:extLst>
                          <a:ext uri="{FF2B5EF4-FFF2-40B4-BE49-F238E27FC236}">
                            <a16:creationId xmlns:a16="http://schemas.microsoft.com/office/drawing/2014/main" id="{47FC19F1-1DD4-4DD0-A94D-73534189D6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6975" y="3505200"/>
                        <a:ext cx="3505200" cy="225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375EF2B-025B-4E55-A155-047E677DA1BC}"/>
              </a:ext>
            </a:extLst>
          </p:cNvPr>
          <p:cNvSpPr>
            <a:spLocks noGrp="1" noChangeArrowheads="1"/>
          </p:cNvSpPr>
          <p:nvPr>
            <p:ph type="title"/>
          </p:nvPr>
        </p:nvSpPr>
        <p:spPr>
          <a:xfrm>
            <a:off x="685800" y="260350"/>
            <a:ext cx="8001000" cy="990600"/>
          </a:xfrm>
        </p:spPr>
        <p:txBody>
          <a:bodyPr/>
          <a:lstStyle/>
          <a:p>
            <a:r>
              <a:rPr lang="en-US" altLang="en-US"/>
              <a:t>Versiunea Procedurală (open)</a:t>
            </a:r>
          </a:p>
        </p:txBody>
      </p:sp>
      <p:sp>
        <p:nvSpPr>
          <p:cNvPr id="66563" name="Text Box 4">
            <a:extLst>
              <a:ext uri="{FF2B5EF4-FFF2-40B4-BE49-F238E27FC236}">
                <a16:creationId xmlns:a16="http://schemas.microsoft.com/office/drawing/2014/main" id="{A2FC0F6D-8B9A-41A9-9D64-090E1FCF50FD}"/>
              </a:ext>
            </a:extLst>
          </p:cNvPr>
          <p:cNvSpPr txBox="1">
            <a:spLocks noChangeArrowheads="1"/>
          </p:cNvSpPr>
          <p:nvPr/>
        </p:nvSpPr>
        <p:spPr bwMode="auto">
          <a:xfrm>
            <a:off x="755650" y="1798638"/>
            <a:ext cx="3587750" cy="730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pattFill prst="lgConfetti">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400" i="0">
                <a:solidFill>
                  <a:schemeClr val="tx2"/>
                </a:solidFill>
                <a:latin typeface="Courier New" panose="02070309020205020404" pitchFamily="49" charset="0"/>
              </a:rPr>
              <a:t>enum ShapeType {circle, square};</a:t>
            </a:r>
          </a:p>
          <a:p>
            <a:pPr>
              <a:spcBef>
                <a:spcPct val="0"/>
              </a:spcBef>
              <a:buFontTx/>
              <a:buNone/>
            </a:pPr>
            <a:r>
              <a:rPr lang="en-US" altLang="en-US" sz="1400" i="0">
                <a:solidFill>
                  <a:schemeClr val="tx2"/>
                </a:solidFill>
                <a:latin typeface="Courier New" panose="02070309020205020404" pitchFamily="49" charset="0"/>
              </a:rPr>
              <a:t>struct Shape </a:t>
            </a:r>
          </a:p>
          <a:p>
            <a:pPr>
              <a:spcBef>
                <a:spcPct val="0"/>
              </a:spcBef>
              <a:buFontTx/>
              <a:buNone/>
            </a:pPr>
            <a:r>
              <a:rPr lang="en-US" altLang="en-US" sz="1400" i="0">
                <a:solidFill>
                  <a:schemeClr val="tx2"/>
                </a:solidFill>
                <a:latin typeface="Courier New" panose="02070309020205020404" pitchFamily="49" charset="0"/>
              </a:rPr>
              <a:t>     {enum ShapeType itsType;};</a:t>
            </a:r>
            <a:endParaRPr lang="en-US" altLang="en-US" sz="1800" i="0">
              <a:solidFill>
                <a:schemeClr val="tx2"/>
              </a:solidFill>
            </a:endParaRPr>
          </a:p>
        </p:txBody>
      </p:sp>
      <p:sp>
        <p:nvSpPr>
          <p:cNvPr id="66564" name="Text Box 6">
            <a:extLst>
              <a:ext uri="{FF2B5EF4-FFF2-40B4-BE49-F238E27FC236}">
                <a16:creationId xmlns:a16="http://schemas.microsoft.com/office/drawing/2014/main" id="{6D59C3F6-92B5-44FB-AF84-B6F0BFD8DC64}"/>
              </a:ext>
            </a:extLst>
          </p:cNvPr>
          <p:cNvSpPr txBox="1">
            <a:spLocks noChangeArrowheads="1"/>
          </p:cNvSpPr>
          <p:nvPr/>
        </p:nvSpPr>
        <p:spPr bwMode="auto">
          <a:xfrm>
            <a:off x="831850" y="2743200"/>
            <a:ext cx="3481388" cy="158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tabLst>
                <a:tab pos="285750" algn="l"/>
                <a:tab pos="682625" algn="l"/>
                <a:tab pos="1143000" algn="l"/>
                <a:tab pos="1492250" algn="l"/>
              </a:tabLst>
              <a:defRPr sz="2800">
                <a:solidFill>
                  <a:schemeClr val="tx1"/>
                </a:solidFill>
                <a:latin typeface="Times New Roman" panose="02020603050405020304" pitchFamily="18" charset="0"/>
              </a:defRPr>
            </a:lvl1pPr>
            <a:lvl2pPr marL="742950" indent="-285750">
              <a:spcBef>
                <a:spcPct val="20000"/>
              </a:spcBef>
              <a:buChar char="–"/>
              <a:tabLst>
                <a:tab pos="285750" algn="l"/>
                <a:tab pos="682625" algn="l"/>
                <a:tab pos="1143000" algn="l"/>
                <a:tab pos="1492250" algn="l"/>
              </a:tabLst>
              <a:defRPr sz="2400">
                <a:solidFill>
                  <a:schemeClr val="tx1"/>
                </a:solidFill>
                <a:latin typeface="Times New Roman" panose="02020603050405020304" pitchFamily="18" charset="0"/>
              </a:defRPr>
            </a:lvl2pPr>
            <a:lvl3pPr marL="1085850" indent="-228600">
              <a:spcBef>
                <a:spcPct val="20000"/>
              </a:spcBef>
              <a:buChar char="•"/>
              <a:tabLst>
                <a:tab pos="285750" algn="l"/>
                <a:tab pos="682625" algn="l"/>
                <a:tab pos="1143000" algn="l"/>
                <a:tab pos="1492250" algn="l"/>
              </a:tabLst>
              <a:defRPr sz="2000">
                <a:solidFill>
                  <a:schemeClr val="tx1"/>
                </a:solidFill>
                <a:latin typeface="Times New Roman" panose="02020603050405020304" pitchFamily="18" charset="0"/>
              </a:defRPr>
            </a:lvl3pPr>
            <a:lvl4pPr marL="14287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4pPr>
            <a:lvl5pPr marL="17716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9pPr>
          </a:lstStyle>
          <a:p>
            <a:pPr>
              <a:spcBef>
                <a:spcPct val="0"/>
              </a:spcBef>
              <a:buFontTx/>
              <a:buNone/>
            </a:pPr>
            <a:r>
              <a:rPr lang="en-US" altLang="en-US" sz="1400" i="0">
                <a:solidFill>
                  <a:schemeClr val="tx2"/>
                </a:solidFill>
                <a:latin typeface="Courier New" panose="02070309020205020404" pitchFamily="49" charset="0"/>
              </a:rPr>
              <a:t>struct Circle </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	enum ShapeType itsType;</a:t>
            </a:r>
          </a:p>
          <a:p>
            <a:pPr>
              <a:spcBef>
                <a:spcPct val="0"/>
              </a:spcBef>
              <a:buFontTx/>
              <a:buNone/>
            </a:pPr>
            <a:r>
              <a:rPr lang="en-US" altLang="en-US" sz="1400" i="0">
                <a:solidFill>
                  <a:schemeClr val="tx2"/>
                </a:solidFill>
                <a:latin typeface="Courier New" panose="02070309020205020404" pitchFamily="49" charset="0"/>
              </a:rPr>
              <a:t>	double itsRadius;</a:t>
            </a:r>
          </a:p>
          <a:p>
            <a:pPr>
              <a:spcBef>
                <a:spcPct val="0"/>
              </a:spcBef>
              <a:buFontTx/>
              <a:buNone/>
            </a:pPr>
            <a:r>
              <a:rPr lang="en-US" altLang="en-US" sz="1400" i="0">
                <a:solidFill>
                  <a:schemeClr val="tx2"/>
                </a:solidFill>
                <a:latin typeface="Courier New" panose="02070309020205020404" pitchFamily="49" charset="0"/>
              </a:rPr>
              <a:t>	Point itsCenter;</a:t>
            </a:r>
            <a:br>
              <a:rPr lang="en-US" altLang="en-US" sz="1400" i="0">
                <a:solidFill>
                  <a:schemeClr val="tx2"/>
                </a:solidFill>
                <a:latin typeface="Courier New" panose="02070309020205020404" pitchFamily="49" charset="0"/>
              </a:rPr>
            </a:b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void DrawCircle(struct Circle*)</a:t>
            </a:r>
            <a:endParaRPr lang="en-US" altLang="en-US" sz="1800" i="0">
              <a:solidFill>
                <a:schemeClr val="tx2"/>
              </a:solidFill>
            </a:endParaRPr>
          </a:p>
        </p:txBody>
      </p:sp>
      <p:sp>
        <p:nvSpPr>
          <p:cNvPr id="66565" name="Text Box 7">
            <a:extLst>
              <a:ext uri="{FF2B5EF4-FFF2-40B4-BE49-F238E27FC236}">
                <a16:creationId xmlns:a16="http://schemas.microsoft.com/office/drawing/2014/main" id="{9FACB2AB-EB17-4C6A-8C36-8DDFFFAB6DD3}"/>
              </a:ext>
            </a:extLst>
          </p:cNvPr>
          <p:cNvSpPr txBox="1">
            <a:spLocks noChangeArrowheads="1"/>
          </p:cNvSpPr>
          <p:nvPr/>
        </p:nvSpPr>
        <p:spPr bwMode="auto">
          <a:xfrm>
            <a:off x="755650" y="4648200"/>
            <a:ext cx="3481388" cy="158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tabLst>
                <a:tab pos="285750" algn="l"/>
                <a:tab pos="682625" algn="l"/>
                <a:tab pos="1143000" algn="l"/>
                <a:tab pos="1492250" algn="l"/>
              </a:tabLst>
              <a:defRPr sz="2800">
                <a:solidFill>
                  <a:schemeClr val="tx1"/>
                </a:solidFill>
                <a:latin typeface="Times New Roman" panose="02020603050405020304" pitchFamily="18" charset="0"/>
              </a:defRPr>
            </a:lvl1pPr>
            <a:lvl2pPr marL="742950" indent="-285750">
              <a:spcBef>
                <a:spcPct val="20000"/>
              </a:spcBef>
              <a:buChar char="–"/>
              <a:tabLst>
                <a:tab pos="285750" algn="l"/>
                <a:tab pos="682625" algn="l"/>
                <a:tab pos="1143000" algn="l"/>
                <a:tab pos="1492250" algn="l"/>
              </a:tabLst>
              <a:defRPr sz="2400">
                <a:solidFill>
                  <a:schemeClr val="tx1"/>
                </a:solidFill>
                <a:latin typeface="Times New Roman" panose="02020603050405020304" pitchFamily="18" charset="0"/>
              </a:defRPr>
            </a:lvl2pPr>
            <a:lvl3pPr marL="1085850" indent="-228600">
              <a:spcBef>
                <a:spcPct val="20000"/>
              </a:spcBef>
              <a:buChar char="•"/>
              <a:tabLst>
                <a:tab pos="285750" algn="l"/>
                <a:tab pos="682625" algn="l"/>
                <a:tab pos="1143000" algn="l"/>
                <a:tab pos="1492250" algn="l"/>
              </a:tabLst>
              <a:defRPr sz="2000">
                <a:solidFill>
                  <a:schemeClr val="tx1"/>
                </a:solidFill>
                <a:latin typeface="Times New Roman" panose="02020603050405020304" pitchFamily="18" charset="0"/>
              </a:defRPr>
            </a:lvl3pPr>
            <a:lvl4pPr marL="14287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4pPr>
            <a:lvl5pPr marL="17716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9pPr>
          </a:lstStyle>
          <a:p>
            <a:pPr>
              <a:spcBef>
                <a:spcPct val="0"/>
              </a:spcBef>
              <a:buFontTx/>
              <a:buNone/>
            </a:pPr>
            <a:r>
              <a:rPr lang="en-US" altLang="en-US" sz="1400" i="0">
                <a:solidFill>
                  <a:schemeClr val="tx2"/>
                </a:solidFill>
                <a:latin typeface="Courier New" panose="02070309020205020404" pitchFamily="49" charset="0"/>
              </a:rPr>
              <a:t>struct Square </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	enum ShapeType itsType;</a:t>
            </a:r>
          </a:p>
          <a:p>
            <a:pPr>
              <a:spcBef>
                <a:spcPct val="0"/>
              </a:spcBef>
              <a:buFontTx/>
              <a:buNone/>
            </a:pPr>
            <a:r>
              <a:rPr lang="en-US" altLang="en-US" sz="1400" i="0">
                <a:solidFill>
                  <a:schemeClr val="tx2"/>
                </a:solidFill>
                <a:latin typeface="Courier New" panose="02070309020205020404" pitchFamily="49" charset="0"/>
              </a:rPr>
              <a:t>	double itsSide;</a:t>
            </a:r>
          </a:p>
          <a:p>
            <a:pPr>
              <a:spcBef>
                <a:spcPct val="0"/>
              </a:spcBef>
              <a:buFontTx/>
              <a:buNone/>
            </a:pPr>
            <a:r>
              <a:rPr lang="en-US" altLang="en-US" sz="1400" i="0">
                <a:solidFill>
                  <a:schemeClr val="tx2"/>
                </a:solidFill>
                <a:latin typeface="Courier New" panose="02070309020205020404" pitchFamily="49" charset="0"/>
              </a:rPr>
              <a:t>	Point itsTopLeft;</a:t>
            </a:r>
            <a:br>
              <a:rPr lang="en-US" altLang="en-US" sz="1400" i="0">
                <a:solidFill>
                  <a:schemeClr val="tx2"/>
                </a:solidFill>
                <a:latin typeface="Courier New" panose="02070309020205020404" pitchFamily="49" charset="0"/>
              </a:rPr>
            </a:b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void DrawSquare(struct Square*)</a:t>
            </a:r>
            <a:endParaRPr lang="en-US" altLang="en-US" sz="1800" i="0">
              <a:solidFill>
                <a:schemeClr val="tx2"/>
              </a:solidFill>
            </a:endParaRPr>
          </a:p>
        </p:txBody>
      </p:sp>
      <p:sp>
        <p:nvSpPr>
          <p:cNvPr id="66566" name="Text Box 8">
            <a:extLst>
              <a:ext uri="{FF2B5EF4-FFF2-40B4-BE49-F238E27FC236}">
                <a16:creationId xmlns:a16="http://schemas.microsoft.com/office/drawing/2014/main" id="{329F359F-45E3-4611-9550-28378FB1370D}"/>
              </a:ext>
            </a:extLst>
          </p:cNvPr>
          <p:cNvSpPr txBox="1">
            <a:spLocks noChangeArrowheads="1"/>
          </p:cNvSpPr>
          <p:nvPr/>
        </p:nvSpPr>
        <p:spPr bwMode="auto">
          <a:xfrm>
            <a:off x="4568825" y="1905000"/>
            <a:ext cx="4518025"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tabLst>
                <a:tab pos="285750" algn="l"/>
                <a:tab pos="682625" algn="l"/>
                <a:tab pos="1143000" algn="l"/>
                <a:tab pos="1492250" algn="l"/>
              </a:tabLst>
              <a:defRPr sz="2800">
                <a:solidFill>
                  <a:schemeClr val="tx1"/>
                </a:solidFill>
                <a:latin typeface="Times New Roman" panose="02020603050405020304" pitchFamily="18" charset="0"/>
              </a:defRPr>
            </a:lvl1pPr>
            <a:lvl2pPr marL="742950" indent="-285750">
              <a:spcBef>
                <a:spcPct val="20000"/>
              </a:spcBef>
              <a:buChar char="–"/>
              <a:tabLst>
                <a:tab pos="285750" algn="l"/>
                <a:tab pos="682625" algn="l"/>
                <a:tab pos="1143000" algn="l"/>
                <a:tab pos="1492250" algn="l"/>
              </a:tabLst>
              <a:defRPr sz="2400">
                <a:solidFill>
                  <a:schemeClr val="tx1"/>
                </a:solidFill>
                <a:latin typeface="Times New Roman" panose="02020603050405020304" pitchFamily="18" charset="0"/>
              </a:defRPr>
            </a:lvl2pPr>
            <a:lvl3pPr marL="1085850" indent="-228600">
              <a:spcBef>
                <a:spcPct val="20000"/>
              </a:spcBef>
              <a:buChar char="•"/>
              <a:tabLst>
                <a:tab pos="285750" algn="l"/>
                <a:tab pos="682625" algn="l"/>
                <a:tab pos="1143000" algn="l"/>
                <a:tab pos="1492250" algn="l"/>
              </a:tabLst>
              <a:defRPr sz="2000">
                <a:solidFill>
                  <a:schemeClr val="tx1"/>
                </a:solidFill>
                <a:latin typeface="Times New Roman" panose="02020603050405020304" pitchFamily="18" charset="0"/>
              </a:defRPr>
            </a:lvl3pPr>
            <a:lvl4pPr marL="14287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4pPr>
            <a:lvl5pPr marL="17716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9pPr>
          </a:lstStyle>
          <a:p>
            <a:pPr>
              <a:lnSpc>
                <a:spcPct val="90000"/>
              </a:lnSpc>
              <a:spcBef>
                <a:spcPct val="0"/>
              </a:spcBef>
              <a:buFontTx/>
              <a:buNone/>
            </a:pPr>
            <a:r>
              <a:rPr lang="en-US" altLang="en-US" sz="1400" i="0">
                <a:solidFill>
                  <a:schemeClr val="tx2"/>
                </a:solidFill>
                <a:latin typeface="Courier New" panose="02070309020205020404" pitchFamily="49" charset="0"/>
              </a:rPr>
              <a:t>#include &lt;Shape.h&gt;</a:t>
            </a:r>
          </a:p>
          <a:p>
            <a:pPr>
              <a:lnSpc>
                <a:spcPct val="90000"/>
              </a:lnSpc>
              <a:spcBef>
                <a:spcPct val="0"/>
              </a:spcBef>
              <a:buFontTx/>
              <a:buNone/>
            </a:pPr>
            <a:r>
              <a:rPr lang="en-US" altLang="en-US" sz="1400" i="0">
                <a:solidFill>
                  <a:schemeClr val="tx2"/>
                </a:solidFill>
                <a:latin typeface="Courier New" panose="02070309020205020404" pitchFamily="49" charset="0"/>
              </a:rPr>
              <a:t>#include &lt;Circle.h&gt;</a:t>
            </a:r>
          </a:p>
          <a:p>
            <a:pPr>
              <a:lnSpc>
                <a:spcPct val="90000"/>
              </a:lnSpc>
              <a:spcBef>
                <a:spcPct val="0"/>
              </a:spcBef>
              <a:buFontTx/>
              <a:buNone/>
            </a:pPr>
            <a:r>
              <a:rPr lang="en-US" altLang="en-US" sz="1400" i="0">
                <a:solidFill>
                  <a:schemeClr val="tx2"/>
                </a:solidFill>
                <a:latin typeface="Courier New" panose="02070309020205020404" pitchFamily="49" charset="0"/>
              </a:rPr>
              <a:t>#include &lt;Square.h&gt;</a:t>
            </a:r>
          </a:p>
          <a:p>
            <a:pPr>
              <a:lnSpc>
                <a:spcPct val="90000"/>
              </a:lnSpc>
              <a:spcBef>
                <a:spcPct val="0"/>
              </a:spcBef>
              <a:buFontTx/>
              <a:buNone/>
            </a:pPr>
            <a:endParaRPr lang="en-US" altLang="en-US" sz="1400" i="0">
              <a:solidFill>
                <a:schemeClr val="tx2"/>
              </a:solidFill>
              <a:latin typeface="Courier New" panose="02070309020205020404" pitchFamily="49" charset="0"/>
            </a:endParaRPr>
          </a:p>
          <a:p>
            <a:pPr>
              <a:lnSpc>
                <a:spcPct val="90000"/>
              </a:lnSpc>
              <a:spcBef>
                <a:spcPct val="0"/>
              </a:spcBef>
              <a:buFontTx/>
              <a:buNone/>
            </a:pPr>
            <a:r>
              <a:rPr lang="en-US" altLang="en-US" sz="1400" i="0">
                <a:solidFill>
                  <a:schemeClr val="tx2"/>
                </a:solidFill>
                <a:latin typeface="Courier New" panose="02070309020205020404" pitchFamily="49" charset="0"/>
              </a:rPr>
              <a:t>typedef struct Shape* ShapePtr;</a:t>
            </a:r>
          </a:p>
          <a:p>
            <a:pPr>
              <a:lnSpc>
                <a:spcPct val="90000"/>
              </a:lnSpc>
              <a:spcBef>
                <a:spcPct val="0"/>
              </a:spcBef>
              <a:buFontTx/>
              <a:buNone/>
            </a:pPr>
            <a:endParaRPr lang="en-US" altLang="en-US" sz="1400" i="0">
              <a:solidFill>
                <a:schemeClr val="tx2"/>
              </a:solidFill>
              <a:latin typeface="Courier New" panose="02070309020205020404" pitchFamily="49" charset="0"/>
            </a:endParaRPr>
          </a:p>
          <a:p>
            <a:pPr>
              <a:lnSpc>
                <a:spcPct val="90000"/>
              </a:lnSpc>
              <a:spcBef>
                <a:spcPct val="0"/>
              </a:spcBef>
              <a:buFontTx/>
              <a:buNone/>
            </a:pPr>
            <a:r>
              <a:rPr lang="en-US" altLang="en-US" sz="1400" i="0">
                <a:solidFill>
                  <a:schemeClr val="tx2"/>
                </a:solidFill>
                <a:latin typeface="Courier New" panose="02070309020205020404" pitchFamily="49" charset="0"/>
              </a:rPr>
              <a:t>void </a:t>
            </a:r>
            <a:br>
              <a:rPr lang="en-US" altLang="en-US" sz="1400" i="0">
                <a:solidFill>
                  <a:schemeClr val="tx2"/>
                </a:solidFill>
                <a:latin typeface="Courier New" panose="02070309020205020404" pitchFamily="49" charset="0"/>
              </a:rPr>
            </a:br>
            <a:r>
              <a:rPr lang="en-US" altLang="en-US" sz="1400" i="0">
                <a:solidFill>
                  <a:schemeClr val="tx2"/>
                </a:solidFill>
                <a:latin typeface="Courier New" panose="02070309020205020404" pitchFamily="49" charset="0"/>
              </a:rPr>
              <a:t>DrawAllShapes(ShapePtr list[], int n)</a:t>
            </a:r>
          </a:p>
          <a:p>
            <a:pPr>
              <a:lnSpc>
                <a:spcPct val="80000"/>
              </a:lnSpc>
              <a:spcBef>
                <a:spcPct val="0"/>
              </a:spcBef>
              <a:buFontTx/>
              <a:buNone/>
            </a:pPr>
            <a:r>
              <a:rPr lang="en-US" altLang="en-US" sz="1400" i="0">
                <a:solidFill>
                  <a:schemeClr val="tx2"/>
                </a:solidFill>
                <a:latin typeface="Courier New" panose="02070309020205020404" pitchFamily="49" charset="0"/>
              </a:rPr>
              <a:t>{</a:t>
            </a:r>
          </a:p>
          <a:p>
            <a:pPr>
              <a:lnSpc>
                <a:spcPct val="80000"/>
              </a:lnSpc>
              <a:spcBef>
                <a:spcPct val="0"/>
              </a:spcBef>
              <a:buFontTx/>
              <a:buNone/>
            </a:pPr>
            <a:r>
              <a:rPr lang="en-US" altLang="en-US" sz="1400" i="0">
                <a:solidFill>
                  <a:schemeClr val="tx2"/>
                </a:solidFill>
                <a:latin typeface="Courier New" panose="02070309020205020404" pitchFamily="49" charset="0"/>
              </a:rPr>
              <a:t>	int i;</a:t>
            </a:r>
          </a:p>
          <a:p>
            <a:pPr>
              <a:lnSpc>
                <a:spcPct val="90000"/>
              </a:lnSpc>
              <a:spcBef>
                <a:spcPct val="0"/>
              </a:spcBef>
              <a:buFontTx/>
              <a:buNone/>
            </a:pPr>
            <a:r>
              <a:rPr lang="en-US" altLang="en-US" sz="1400" i="0">
                <a:solidFill>
                  <a:schemeClr val="tx2"/>
                </a:solidFill>
                <a:latin typeface="Courier New" panose="02070309020205020404" pitchFamily="49" charset="0"/>
              </a:rPr>
              <a:t>	for( i=0; i&lt; n, i++ )</a:t>
            </a:r>
          </a:p>
          <a:p>
            <a:pPr>
              <a:lnSpc>
                <a:spcPct val="80000"/>
              </a:lnSpc>
              <a:spcBef>
                <a:spcPct val="0"/>
              </a:spcBef>
              <a:buFontTx/>
              <a:buNone/>
            </a:pPr>
            <a:r>
              <a:rPr lang="en-US" altLang="en-US" sz="1400" i="0">
                <a:solidFill>
                  <a:schemeClr val="tx2"/>
                </a:solidFill>
                <a:latin typeface="Courier New" panose="02070309020205020404" pitchFamily="49" charset="0"/>
              </a:rPr>
              <a:t>	{</a:t>
            </a:r>
          </a:p>
          <a:p>
            <a:pPr>
              <a:lnSpc>
                <a:spcPct val="80000"/>
              </a:lnSpc>
              <a:spcBef>
                <a:spcPct val="0"/>
              </a:spcBef>
              <a:buFontTx/>
              <a:buNone/>
            </a:pPr>
            <a:r>
              <a:rPr lang="en-US" altLang="en-US" sz="1400" i="0">
                <a:solidFill>
                  <a:schemeClr val="tx2"/>
                </a:solidFill>
                <a:latin typeface="Courier New" panose="02070309020205020404" pitchFamily="49" charset="0"/>
              </a:rPr>
              <a:t>		ShapePtr s = list[i];</a:t>
            </a:r>
          </a:p>
          <a:p>
            <a:pPr>
              <a:lnSpc>
                <a:spcPct val="90000"/>
              </a:lnSpc>
              <a:spcBef>
                <a:spcPct val="0"/>
              </a:spcBef>
              <a:buFontTx/>
              <a:buNone/>
            </a:pPr>
            <a:r>
              <a:rPr lang="en-US" altLang="en-US" sz="1400" i="0">
                <a:solidFill>
                  <a:schemeClr val="tx2"/>
                </a:solidFill>
                <a:latin typeface="Courier New" panose="02070309020205020404" pitchFamily="49" charset="0"/>
              </a:rPr>
              <a:t>		switch ( s-&gt;itsType )</a:t>
            </a:r>
          </a:p>
          <a:p>
            <a:pPr>
              <a:lnSpc>
                <a:spcPct val="90000"/>
              </a:lnSpc>
              <a:spcBef>
                <a:spcPct val="0"/>
              </a:spcBef>
              <a:buFontTx/>
              <a:buNone/>
            </a:pPr>
            <a:r>
              <a:rPr lang="en-US" altLang="en-US" sz="1400" i="0">
                <a:solidFill>
                  <a:schemeClr val="tx2"/>
                </a:solidFill>
                <a:latin typeface="Courier New" panose="02070309020205020404" pitchFamily="49" charset="0"/>
              </a:rPr>
              <a:t>		{</a:t>
            </a:r>
          </a:p>
          <a:p>
            <a:pPr>
              <a:lnSpc>
                <a:spcPct val="90000"/>
              </a:lnSpc>
              <a:spcBef>
                <a:spcPct val="0"/>
              </a:spcBef>
              <a:buFontTx/>
              <a:buNone/>
            </a:pPr>
            <a:r>
              <a:rPr lang="en-US" altLang="en-US" sz="1400" i="0">
                <a:solidFill>
                  <a:schemeClr val="tx2"/>
                </a:solidFill>
                <a:latin typeface="Courier New" panose="02070309020205020404" pitchFamily="49" charset="0"/>
              </a:rPr>
              <a:t>		case square:</a:t>
            </a:r>
          </a:p>
          <a:p>
            <a:pPr>
              <a:lnSpc>
                <a:spcPct val="90000"/>
              </a:lnSpc>
              <a:spcBef>
                <a:spcPct val="0"/>
              </a:spcBef>
              <a:buFontTx/>
              <a:buNone/>
            </a:pPr>
            <a:r>
              <a:rPr lang="en-US" altLang="en-US" sz="1400" i="0">
                <a:solidFill>
                  <a:schemeClr val="tx2"/>
                </a:solidFill>
                <a:latin typeface="Courier New" panose="02070309020205020404" pitchFamily="49" charset="0"/>
              </a:rPr>
              <a:t>			DrawSquare((struct Square*)s);</a:t>
            </a:r>
          </a:p>
          <a:p>
            <a:pPr>
              <a:lnSpc>
                <a:spcPct val="90000"/>
              </a:lnSpc>
              <a:spcBef>
                <a:spcPct val="0"/>
              </a:spcBef>
              <a:buFontTx/>
              <a:buNone/>
            </a:pPr>
            <a:r>
              <a:rPr lang="en-US" altLang="en-US" sz="1400" i="0">
                <a:solidFill>
                  <a:schemeClr val="tx2"/>
                </a:solidFill>
                <a:latin typeface="Courier New" panose="02070309020205020404" pitchFamily="49" charset="0"/>
              </a:rPr>
              <a:t>			break;</a:t>
            </a:r>
          </a:p>
          <a:p>
            <a:pPr>
              <a:lnSpc>
                <a:spcPct val="90000"/>
              </a:lnSpc>
              <a:spcBef>
                <a:spcPct val="0"/>
              </a:spcBef>
              <a:buFontTx/>
              <a:buNone/>
            </a:pPr>
            <a:r>
              <a:rPr lang="en-US" altLang="en-US" sz="1400" i="0">
                <a:solidFill>
                  <a:schemeClr val="tx2"/>
                </a:solidFill>
                <a:latin typeface="Courier New" panose="02070309020205020404" pitchFamily="49" charset="0"/>
              </a:rPr>
              <a:t>		case circle:</a:t>
            </a:r>
          </a:p>
          <a:p>
            <a:pPr>
              <a:lnSpc>
                <a:spcPct val="90000"/>
              </a:lnSpc>
              <a:spcBef>
                <a:spcPct val="0"/>
              </a:spcBef>
              <a:buFontTx/>
              <a:buNone/>
            </a:pPr>
            <a:r>
              <a:rPr lang="en-US" altLang="en-US" sz="1400" i="0">
                <a:solidFill>
                  <a:schemeClr val="tx2"/>
                </a:solidFill>
                <a:latin typeface="Courier New" panose="02070309020205020404" pitchFamily="49" charset="0"/>
              </a:rPr>
              <a:t>			DrawCircle((struct Circle*)s);</a:t>
            </a:r>
          </a:p>
          <a:p>
            <a:pPr>
              <a:lnSpc>
                <a:spcPct val="60000"/>
              </a:lnSpc>
              <a:spcBef>
                <a:spcPct val="0"/>
              </a:spcBef>
              <a:buFontTx/>
              <a:buNone/>
            </a:pPr>
            <a:r>
              <a:rPr lang="en-US" altLang="en-US" sz="1400" i="0">
                <a:solidFill>
                  <a:schemeClr val="tx2"/>
                </a:solidFill>
                <a:latin typeface="Courier New" panose="02070309020205020404" pitchFamily="49" charset="0"/>
              </a:rPr>
              <a:t>			break;</a:t>
            </a:r>
          </a:p>
          <a:p>
            <a:pPr>
              <a:lnSpc>
                <a:spcPct val="60000"/>
              </a:lnSpc>
              <a:spcBef>
                <a:spcPct val="0"/>
              </a:spcBef>
              <a:buFontTx/>
              <a:buNone/>
            </a:pPr>
            <a:r>
              <a:rPr lang="en-US" altLang="en-US" sz="1400" i="0">
                <a:solidFill>
                  <a:schemeClr val="tx2"/>
                </a:solidFill>
                <a:latin typeface="Courier New" panose="02070309020205020404" pitchFamily="49" charset="0"/>
              </a:rPr>
              <a:t>		}</a:t>
            </a:r>
          </a:p>
          <a:p>
            <a:pPr>
              <a:lnSpc>
                <a:spcPct val="60000"/>
              </a:lnSpc>
              <a:spcBef>
                <a:spcPct val="0"/>
              </a:spcBef>
              <a:buFontTx/>
              <a:buNone/>
            </a:pPr>
            <a:r>
              <a:rPr lang="en-US" altLang="en-US" sz="1400" i="0">
                <a:solidFill>
                  <a:schemeClr val="tx2"/>
                </a:solidFill>
                <a:latin typeface="Courier New" panose="02070309020205020404" pitchFamily="49" charset="0"/>
              </a:rPr>
              <a:t>	}</a:t>
            </a:r>
          </a:p>
          <a:p>
            <a:pPr>
              <a:lnSpc>
                <a:spcPct val="60000"/>
              </a:lnSpc>
              <a:spcBef>
                <a:spcPct val="0"/>
              </a:spcBef>
              <a:buFontTx/>
              <a:buNone/>
            </a:pPr>
            <a:r>
              <a:rPr lang="en-US" altLang="en-US" sz="1400" i="0">
                <a:solidFill>
                  <a:schemeClr val="tx2"/>
                </a:solidFill>
                <a:latin typeface="Courier New" panose="02070309020205020404" pitchFamily="49" charset="0"/>
              </a:rPr>
              <a:t>}</a:t>
            </a:r>
          </a:p>
          <a:p>
            <a:pPr>
              <a:lnSpc>
                <a:spcPct val="60000"/>
              </a:lnSpc>
              <a:spcBef>
                <a:spcPct val="0"/>
              </a:spcBef>
              <a:buFontTx/>
              <a:buNone/>
            </a:pPr>
            <a:endParaRPr lang="en-US" altLang="en-US" sz="1400" i="0">
              <a:solidFill>
                <a:schemeClr val="tx2"/>
              </a:solidFill>
              <a:latin typeface="Courier New" panose="02070309020205020404" pitchFamily="49" charset="0"/>
            </a:endParaRPr>
          </a:p>
          <a:p>
            <a:pPr>
              <a:lnSpc>
                <a:spcPct val="90000"/>
              </a:lnSpc>
              <a:spcBef>
                <a:spcPct val="0"/>
              </a:spcBef>
              <a:buFontTx/>
              <a:buNone/>
            </a:pPr>
            <a:endParaRPr lang="en-US" altLang="en-US" sz="1400" i="0">
              <a:solidFill>
                <a:schemeClr val="tx2"/>
              </a:solidFill>
              <a:latin typeface="Courier New" panose="02070309020205020404" pitchFamily="49" charset="0"/>
            </a:endParaRPr>
          </a:p>
        </p:txBody>
      </p:sp>
      <p:sp>
        <p:nvSpPr>
          <p:cNvPr id="66567" name="Text Box 9">
            <a:extLst>
              <a:ext uri="{FF2B5EF4-FFF2-40B4-BE49-F238E27FC236}">
                <a16:creationId xmlns:a16="http://schemas.microsoft.com/office/drawing/2014/main" id="{499A5D74-C424-4BC3-81E0-1A0B6B1F1B2C}"/>
              </a:ext>
            </a:extLst>
          </p:cNvPr>
          <p:cNvSpPr txBox="1">
            <a:spLocks noChangeArrowheads="1"/>
          </p:cNvSpPr>
          <p:nvPr/>
        </p:nvSpPr>
        <p:spPr bwMode="auto">
          <a:xfrm>
            <a:off x="374650" y="1524000"/>
            <a:ext cx="9525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b="1">
                <a:solidFill>
                  <a:schemeClr val="tx2"/>
                </a:solidFill>
              </a:rPr>
              <a:t>Shape.h</a:t>
            </a:r>
            <a:endParaRPr lang="en-US" altLang="en-US" sz="1800">
              <a:solidFill>
                <a:schemeClr val="tx2"/>
              </a:solidFill>
            </a:endParaRPr>
          </a:p>
        </p:txBody>
      </p:sp>
      <p:sp>
        <p:nvSpPr>
          <p:cNvPr id="66568" name="Text Box 10">
            <a:extLst>
              <a:ext uri="{FF2B5EF4-FFF2-40B4-BE49-F238E27FC236}">
                <a16:creationId xmlns:a16="http://schemas.microsoft.com/office/drawing/2014/main" id="{6E2F5A5E-F283-4095-813F-D5DA6DE30830}"/>
              </a:ext>
            </a:extLst>
          </p:cNvPr>
          <p:cNvSpPr txBox="1">
            <a:spLocks noChangeArrowheads="1"/>
          </p:cNvSpPr>
          <p:nvPr/>
        </p:nvSpPr>
        <p:spPr bwMode="auto">
          <a:xfrm>
            <a:off x="374650" y="2438400"/>
            <a:ext cx="939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b="1">
                <a:solidFill>
                  <a:schemeClr val="tx2"/>
                </a:solidFill>
              </a:rPr>
              <a:t>Circle.h</a:t>
            </a:r>
            <a:endParaRPr lang="en-US" altLang="en-US" sz="1800">
              <a:solidFill>
                <a:schemeClr val="tx2"/>
              </a:solidFill>
            </a:endParaRPr>
          </a:p>
        </p:txBody>
      </p:sp>
      <p:sp>
        <p:nvSpPr>
          <p:cNvPr id="66569" name="Text Box 11">
            <a:extLst>
              <a:ext uri="{FF2B5EF4-FFF2-40B4-BE49-F238E27FC236}">
                <a16:creationId xmlns:a16="http://schemas.microsoft.com/office/drawing/2014/main" id="{A8BA4920-2E86-4C81-A56A-77ECC1DB8033}"/>
              </a:ext>
            </a:extLst>
          </p:cNvPr>
          <p:cNvSpPr txBox="1">
            <a:spLocks noChangeArrowheads="1"/>
          </p:cNvSpPr>
          <p:nvPr/>
        </p:nvSpPr>
        <p:spPr bwMode="auto">
          <a:xfrm>
            <a:off x="374650" y="4343400"/>
            <a:ext cx="104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b="1">
                <a:solidFill>
                  <a:schemeClr val="tx2"/>
                </a:solidFill>
              </a:rPr>
              <a:t>Square.h</a:t>
            </a:r>
          </a:p>
        </p:txBody>
      </p:sp>
      <p:sp>
        <p:nvSpPr>
          <p:cNvPr id="66570" name="Text Box 12">
            <a:extLst>
              <a:ext uri="{FF2B5EF4-FFF2-40B4-BE49-F238E27FC236}">
                <a16:creationId xmlns:a16="http://schemas.microsoft.com/office/drawing/2014/main" id="{4EBF9AA6-A6FE-4AE1-9D66-84D466A5F931}"/>
              </a:ext>
            </a:extLst>
          </p:cNvPr>
          <p:cNvSpPr txBox="1">
            <a:spLocks noChangeArrowheads="1"/>
          </p:cNvSpPr>
          <p:nvPr/>
        </p:nvSpPr>
        <p:spPr bwMode="auto">
          <a:xfrm>
            <a:off x="4648200" y="1600200"/>
            <a:ext cx="18161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b="1">
                <a:solidFill>
                  <a:schemeClr val="tx2"/>
                </a:solidFill>
              </a:rPr>
              <a:t>DrawAllShapes.c</a:t>
            </a:r>
            <a:endParaRPr lang="en-US" altLang="en-US" sz="180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BCD9BE3-430A-4CC9-B19E-4311F527C2E9}"/>
              </a:ext>
            </a:extLst>
          </p:cNvPr>
          <p:cNvSpPr>
            <a:spLocks noGrp="1" noChangeArrowheads="1"/>
          </p:cNvSpPr>
          <p:nvPr>
            <p:ph type="title"/>
          </p:nvPr>
        </p:nvSpPr>
        <p:spPr>
          <a:xfrm>
            <a:off x="762000" y="685800"/>
            <a:ext cx="7391400" cy="990600"/>
          </a:xfrm>
        </p:spPr>
        <p:txBody>
          <a:bodyPr/>
          <a:lstStyle/>
          <a:p>
            <a:r>
              <a:rPr lang="en-US" altLang="en-US"/>
              <a:t>Aspecte negative ale codului</a:t>
            </a:r>
          </a:p>
        </p:txBody>
      </p:sp>
      <p:sp>
        <p:nvSpPr>
          <p:cNvPr id="68611" name="Rectangle 3">
            <a:extLst>
              <a:ext uri="{FF2B5EF4-FFF2-40B4-BE49-F238E27FC236}">
                <a16:creationId xmlns:a16="http://schemas.microsoft.com/office/drawing/2014/main" id="{F5A39971-0B20-4489-B80B-A384EF9FD90A}"/>
              </a:ext>
            </a:extLst>
          </p:cNvPr>
          <p:cNvSpPr>
            <a:spLocks noGrp="1" noChangeArrowheads="1"/>
          </p:cNvSpPr>
          <p:nvPr>
            <p:ph type="body" idx="1"/>
          </p:nvPr>
        </p:nvSpPr>
        <p:spPr>
          <a:xfrm>
            <a:off x="838200" y="2286000"/>
            <a:ext cx="7772400" cy="3276600"/>
          </a:xfrm>
        </p:spPr>
        <p:txBody>
          <a:bodyPr/>
          <a:lstStyle/>
          <a:p>
            <a:r>
              <a:rPr lang="en-US" altLang="en-US"/>
              <a:t>DrawAllShapes nu este ”close”.</a:t>
            </a:r>
          </a:p>
          <a:p>
            <a:pPr lvl="1"/>
            <a:r>
              <a:rPr lang="en-US" altLang="en-US" i="1"/>
              <a:t>Switch/case</a:t>
            </a:r>
            <a:r>
              <a:rPr lang="en-US" altLang="en-US"/>
              <a:t> tinde să apară recurent.</a:t>
            </a:r>
          </a:p>
          <a:p>
            <a:pPr lvl="1"/>
            <a:r>
              <a:rPr lang="en-US" altLang="en-US"/>
              <a:t>Daca adaugăm o formă, adaugam un switch/case</a:t>
            </a:r>
          </a:p>
          <a:p>
            <a:pPr lvl="1"/>
            <a:r>
              <a:rPr lang="en-US" altLang="en-US"/>
              <a:t>Toate instrucțiunile </a:t>
            </a:r>
            <a:r>
              <a:rPr lang="en-US" altLang="en-US" i="1"/>
              <a:t>switch/case </a:t>
            </a:r>
            <a:r>
              <a:rPr lang="en-US" altLang="en-US"/>
              <a:t>trebuie identificate și editate.</a:t>
            </a:r>
            <a:endParaRPr lang="en-US" altLang="en-US" i="1"/>
          </a:p>
          <a:p>
            <a:pPr lvl="1"/>
            <a:r>
              <a:rPr lang="en-US" altLang="en-US" i="1"/>
              <a:t>Instrucțiunile Switch/Case </a:t>
            </a:r>
            <a:r>
              <a:rPr lang="en-US" altLang="en-US"/>
              <a:t>sunt rareori ordonate</a:t>
            </a:r>
          </a:p>
          <a:p>
            <a:pPr lvl="1"/>
            <a:r>
              <a:rPr lang="en-US" altLang="en-US"/>
              <a:t>Când adăugăm la </a:t>
            </a:r>
            <a:r>
              <a:rPr lang="en-US" altLang="en-US" i="1"/>
              <a:t>enum</a:t>
            </a:r>
            <a:r>
              <a:rPr lang="en-US" altLang="en-US"/>
              <a:t>, trebuie reconstruit totul</a:t>
            </a:r>
          </a:p>
          <a:p>
            <a:r>
              <a:rPr lang="en-US" altLang="en-US"/>
              <a:t>Software-ul este atât rigid cât și fragil</a:t>
            </a:r>
          </a:p>
        </p:txBody>
      </p:sp>
      <p:sp>
        <p:nvSpPr>
          <p:cNvPr id="68612" name="Text Box 4">
            <a:extLst>
              <a:ext uri="{FF2B5EF4-FFF2-40B4-BE49-F238E27FC236}">
                <a16:creationId xmlns:a16="http://schemas.microsoft.com/office/drawing/2014/main" id="{6844FC8A-3480-4F1D-98DF-868825A6B9F1}"/>
              </a:ext>
            </a:extLst>
          </p:cNvPr>
          <p:cNvSpPr txBox="1">
            <a:spLocks noChangeArrowheads="1"/>
          </p:cNvSpPr>
          <p:nvPr/>
        </p:nvSpPr>
        <p:spPr bwMode="auto">
          <a:xfrm>
            <a:off x="1056769" y="1752878"/>
            <a:ext cx="680186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dirty="0">
                <a:solidFill>
                  <a:schemeClr val="tx2"/>
                </a:solidFill>
              </a:rPr>
              <a:t>Se </a:t>
            </a:r>
            <a:r>
              <a:rPr lang="en-US" altLang="en-US" sz="1800" dirty="0" err="1">
                <a:solidFill>
                  <a:schemeClr val="tx2"/>
                </a:solidFill>
              </a:rPr>
              <a:t>poate</a:t>
            </a:r>
            <a:r>
              <a:rPr lang="en-US" altLang="en-US" sz="1800" dirty="0">
                <a:solidFill>
                  <a:schemeClr val="tx2"/>
                </a:solidFill>
              </a:rPr>
              <a:t> </a:t>
            </a:r>
            <a:r>
              <a:rPr lang="en-US" altLang="en-US" sz="1800" dirty="0" err="1">
                <a:solidFill>
                  <a:schemeClr val="tx2"/>
                </a:solidFill>
              </a:rPr>
              <a:t>demonstra</a:t>
            </a:r>
            <a:r>
              <a:rPr lang="en-US" altLang="en-US" sz="1800" dirty="0">
                <a:solidFill>
                  <a:schemeClr val="tx2"/>
                </a:solidFill>
              </a:rPr>
              <a:t> </a:t>
            </a:r>
            <a:r>
              <a:rPr lang="en-US" altLang="en-US" sz="1800" dirty="0" err="1">
                <a:solidFill>
                  <a:schemeClr val="tx2"/>
                </a:solidFill>
              </a:rPr>
              <a:t>că</a:t>
            </a:r>
            <a:r>
              <a:rPr lang="en-US" altLang="en-US" sz="1800" dirty="0">
                <a:solidFill>
                  <a:schemeClr val="tx2"/>
                </a:solidFill>
              </a:rPr>
              <a:t> </a:t>
            </a:r>
            <a:r>
              <a:rPr lang="en-US" altLang="en-US" sz="1800" dirty="0" err="1">
                <a:solidFill>
                  <a:schemeClr val="tx2"/>
                </a:solidFill>
              </a:rPr>
              <a:t>funcționează</a:t>
            </a:r>
            <a:r>
              <a:rPr lang="en-US" altLang="en-US" sz="1800" dirty="0">
                <a:solidFill>
                  <a:schemeClr val="tx2"/>
                </a:solidFill>
              </a:rPr>
              <a:t>. Nu </a:t>
            </a:r>
            <a:r>
              <a:rPr lang="en-US" altLang="en-US" sz="1800" dirty="0" err="1">
                <a:solidFill>
                  <a:schemeClr val="tx2"/>
                </a:solidFill>
              </a:rPr>
              <a:t>este</a:t>
            </a:r>
            <a:r>
              <a:rPr lang="en-US" altLang="en-US" sz="1800" dirty="0">
                <a:solidFill>
                  <a:schemeClr val="tx2"/>
                </a:solidFill>
              </a:rPr>
              <a:t> </a:t>
            </a:r>
            <a:r>
              <a:rPr lang="en-US" altLang="en-US" sz="1800" dirty="0" err="1">
                <a:solidFill>
                  <a:schemeClr val="tx2"/>
                </a:solidFill>
              </a:rPr>
              <a:t>asta</a:t>
            </a:r>
            <a:r>
              <a:rPr lang="en-US" altLang="en-US" sz="1800" dirty="0">
                <a:solidFill>
                  <a:schemeClr val="tx2"/>
                </a:solidFill>
              </a:rPr>
              <a:t> un </a:t>
            </a:r>
            <a:r>
              <a:rPr lang="en-US" altLang="en-US" sz="1800" dirty="0" err="1">
                <a:solidFill>
                  <a:schemeClr val="tx2"/>
                </a:solidFill>
              </a:rPr>
              <a:t>lucru</a:t>
            </a:r>
            <a:r>
              <a:rPr lang="en-US" altLang="en-US" sz="1800" dirty="0">
                <a:solidFill>
                  <a:schemeClr val="tx2"/>
                </a:solidFill>
              </a:rPr>
              <a:t> </a:t>
            </a:r>
            <a:r>
              <a:rPr lang="en-US" altLang="en-US" sz="1800">
                <a:solidFill>
                  <a:schemeClr val="tx2"/>
                </a:solidFill>
              </a:rPr>
              <a:t>important ?</a:t>
            </a:r>
            <a:endParaRPr lang="en-US" altLang="en-US" sz="1800"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9A18590-A910-4654-8CC9-45AB61157C0A}"/>
              </a:ext>
            </a:extLst>
          </p:cNvPr>
          <p:cNvSpPr>
            <a:spLocks noGrp="1" noChangeArrowheads="1"/>
          </p:cNvSpPr>
          <p:nvPr>
            <p:ph type="title"/>
          </p:nvPr>
        </p:nvSpPr>
        <p:spPr/>
        <p:txBody>
          <a:bodyPr/>
          <a:lstStyle/>
          <a:p>
            <a:r>
              <a:rPr lang="en-US" altLang="en-US"/>
              <a:t>O implementare ”close”</a:t>
            </a:r>
          </a:p>
        </p:txBody>
      </p:sp>
      <p:sp>
        <p:nvSpPr>
          <p:cNvPr id="70659" name="Text Box 4">
            <a:extLst>
              <a:ext uri="{FF2B5EF4-FFF2-40B4-BE49-F238E27FC236}">
                <a16:creationId xmlns:a16="http://schemas.microsoft.com/office/drawing/2014/main" id="{D29E854F-456E-4075-AE85-8081B6C1B502}"/>
              </a:ext>
            </a:extLst>
          </p:cNvPr>
          <p:cNvSpPr txBox="1">
            <a:spLocks noChangeArrowheads="1"/>
          </p:cNvSpPr>
          <p:nvPr/>
        </p:nvSpPr>
        <p:spPr bwMode="auto">
          <a:xfrm>
            <a:off x="612775" y="2586038"/>
            <a:ext cx="3617913" cy="13001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pattFill prst="lgConfetti">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349250" algn="l"/>
                <a:tab pos="682625" algn="l"/>
                <a:tab pos="1031875" algn="l"/>
              </a:tabLst>
              <a:defRPr sz="2800">
                <a:solidFill>
                  <a:schemeClr val="tx1"/>
                </a:solidFill>
                <a:latin typeface="Times New Roman" panose="02020603050405020304" pitchFamily="18" charset="0"/>
              </a:defRPr>
            </a:lvl1pPr>
            <a:lvl2pPr marL="742950" indent="-285750">
              <a:spcBef>
                <a:spcPct val="20000"/>
              </a:spcBef>
              <a:buChar char="–"/>
              <a:tabLst>
                <a:tab pos="349250" algn="l"/>
                <a:tab pos="682625" algn="l"/>
                <a:tab pos="1031875" algn="l"/>
              </a:tabLst>
              <a:defRPr sz="2400">
                <a:solidFill>
                  <a:schemeClr val="tx1"/>
                </a:solidFill>
                <a:latin typeface="Times New Roman" panose="02020603050405020304" pitchFamily="18" charset="0"/>
              </a:defRPr>
            </a:lvl2pPr>
            <a:lvl3pPr marL="1085850" indent="-228600">
              <a:spcBef>
                <a:spcPct val="20000"/>
              </a:spcBef>
              <a:buChar char="•"/>
              <a:tabLst>
                <a:tab pos="349250" algn="l"/>
                <a:tab pos="682625" algn="l"/>
                <a:tab pos="1031875" algn="l"/>
              </a:tabLst>
              <a:defRPr sz="2000">
                <a:solidFill>
                  <a:schemeClr val="tx1"/>
                </a:solidFill>
                <a:latin typeface="Times New Roman" panose="02020603050405020304" pitchFamily="18" charset="0"/>
              </a:defRPr>
            </a:lvl3pPr>
            <a:lvl4pPr marL="1428750" indent="-228600">
              <a:spcBef>
                <a:spcPct val="20000"/>
              </a:spcBef>
              <a:buChar char="–"/>
              <a:tabLst>
                <a:tab pos="349250" algn="l"/>
                <a:tab pos="682625" algn="l"/>
                <a:tab pos="1031875" algn="l"/>
              </a:tabLst>
              <a:defRPr>
                <a:solidFill>
                  <a:schemeClr val="tx1"/>
                </a:solidFill>
                <a:latin typeface="Times New Roman" panose="02020603050405020304" pitchFamily="18" charset="0"/>
              </a:defRPr>
            </a:lvl4pPr>
            <a:lvl5pPr marL="1771650" indent="-228600">
              <a:spcBef>
                <a:spcPct val="20000"/>
              </a:spcBef>
              <a:buChar char="»"/>
              <a:tabLst>
                <a:tab pos="349250" algn="l"/>
                <a:tab pos="682625" algn="l"/>
                <a:tab pos="1031875"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9pPr>
          </a:lstStyle>
          <a:p>
            <a:pPr>
              <a:lnSpc>
                <a:spcPct val="90000"/>
              </a:lnSpc>
              <a:spcBef>
                <a:spcPct val="0"/>
              </a:spcBef>
              <a:buFontTx/>
              <a:buNone/>
            </a:pPr>
            <a:r>
              <a:rPr lang="en-US" altLang="en-US" sz="1400" i="0">
                <a:solidFill>
                  <a:schemeClr val="tx2"/>
                </a:solidFill>
                <a:latin typeface="Courier New" panose="02070309020205020404" pitchFamily="49" charset="0"/>
              </a:rPr>
              <a:t>Class Shape</a:t>
            </a:r>
          </a:p>
          <a:p>
            <a:pPr>
              <a:lnSpc>
                <a:spcPct val="90000"/>
              </a:lnSpc>
              <a:spcBef>
                <a:spcPct val="0"/>
              </a:spcBef>
              <a:buFontTx/>
              <a:buNone/>
            </a:pPr>
            <a:r>
              <a:rPr lang="en-US" altLang="en-US" sz="1400" i="0">
                <a:solidFill>
                  <a:schemeClr val="tx2"/>
                </a:solidFill>
                <a:latin typeface="Courier New" panose="02070309020205020404" pitchFamily="49" charset="0"/>
              </a:rPr>
              <a:t>{</a:t>
            </a:r>
          </a:p>
          <a:p>
            <a:pPr>
              <a:lnSpc>
                <a:spcPct val="90000"/>
              </a:lnSpc>
              <a:spcBef>
                <a:spcPct val="0"/>
              </a:spcBef>
              <a:buFontTx/>
              <a:buNone/>
            </a:pPr>
            <a:r>
              <a:rPr lang="en-US" altLang="en-US" sz="1400" i="0">
                <a:solidFill>
                  <a:schemeClr val="tx2"/>
                </a:solidFill>
                <a:latin typeface="Courier New" panose="02070309020205020404" pitchFamily="49" charset="0"/>
              </a:rPr>
              <a:t>public:</a:t>
            </a:r>
          </a:p>
          <a:p>
            <a:pPr>
              <a:lnSpc>
                <a:spcPct val="90000"/>
              </a:lnSpc>
              <a:spcBef>
                <a:spcPct val="0"/>
              </a:spcBef>
              <a:buFontTx/>
              <a:buNone/>
            </a:pPr>
            <a:r>
              <a:rPr lang="en-US" altLang="en-US" sz="1400" i="0">
                <a:solidFill>
                  <a:schemeClr val="tx2"/>
                </a:solidFill>
                <a:latin typeface="Courier New" panose="02070309020205020404" pitchFamily="49" charset="0"/>
              </a:rPr>
              <a:t>	virtual void Draw() const =0;</a:t>
            </a:r>
          </a:p>
          <a:p>
            <a:pPr>
              <a:lnSpc>
                <a:spcPct val="90000"/>
              </a:lnSpc>
              <a:spcBef>
                <a:spcPct val="0"/>
              </a:spcBef>
              <a:buFontTx/>
              <a:buNone/>
            </a:pPr>
            <a:r>
              <a:rPr lang="en-US" altLang="en-US" sz="1400" i="0">
                <a:solidFill>
                  <a:schemeClr val="tx2"/>
                </a:solidFill>
                <a:latin typeface="Courier New" panose="02070309020205020404" pitchFamily="49" charset="0"/>
              </a:rPr>
              <a:t>};</a:t>
            </a:r>
          </a:p>
          <a:p>
            <a:pPr>
              <a:lnSpc>
                <a:spcPct val="90000"/>
              </a:lnSpc>
              <a:spcBef>
                <a:spcPct val="0"/>
              </a:spcBef>
              <a:buFontTx/>
              <a:buNone/>
            </a:pPr>
            <a:endParaRPr lang="en-US" altLang="en-US" sz="1800" i="0">
              <a:solidFill>
                <a:schemeClr val="tx2"/>
              </a:solidFill>
            </a:endParaRPr>
          </a:p>
        </p:txBody>
      </p:sp>
      <p:sp>
        <p:nvSpPr>
          <p:cNvPr id="70660" name="Text Box 5">
            <a:extLst>
              <a:ext uri="{FF2B5EF4-FFF2-40B4-BE49-F238E27FC236}">
                <a16:creationId xmlns:a16="http://schemas.microsoft.com/office/drawing/2014/main" id="{F6C13C1D-31FD-4566-AECB-A72679D364B7}"/>
              </a:ext>
            </a:extLst>
          </p:cNvPr>
          <p:cNvSpPr txBox="1">
            <a:spLocks noChangeArrowheads="1"/>
          </p:cNvSpPr>
          <p:nvPr/>
        </p:nvSpPr>
        <p:spPr bwMode="auto">
          <a:xfrm>
            <a:off x="4886325" y="4256088"/>
            <a:ext cx="3800475"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tabLst>
                <a:tab pos="285750" algn="l"/>
                <a:tab pos="682625" algn="l"/>
                <a:tab pos="1143000" algn="l"/>
                <a:tab pos="1492250" algn="l"/>
              </a:tabLst>
              <a:defRPr sz="2800">
                <a:solidFill>
                  <a:schemeClr val="tx1"/>
                </a:solidFill>
                <a:latin typeface="Times New Roman" panose="02020603050405020304" pitchFamily="18" charset="0"/>
              </a:defRPr>
            </a:lvl1pPr>
            <a:lvl2pPr marL="742950" indent="-285750">
              <a:spcBef>
                <a:spcPct val="20000"/>
              </a:spcBef>
              <a:buChar char="–"/>
              <a:tabLst>
                <a:tab pos="285750" algn="l"/>
                <a:tab pos="682625" algn="l"/>
                <a:tab pos="1143000" algn="l"/>
                <a:tab pos="1492250" algn="l"/>
              </a:tabLst>
              <a:defRPr sz="2400">
                <a:solidFill>
                  <a:schemeClr val="tx1"/>
                </a:solidFill>
                <a:latin typeface="Times New Roman" panose="02020603050405020304" pitchFamily="18" charset="0"/>
              </a:defRPr>
            </a:lvl2pPr>
            <a:lvl3pPr marL="1085850" indent="-228600">
              <a:spcBef>
                <a:spcPct val="20000"/>
              </a:spcBef>
              <a:buChar char="•"/>
              <a:tabLst>
                <a:tab pos="285750" algn="l"/>
                <a:tab pos="682625" algn="l"/>
                <a:tab pos="1143000" algn="l"/>
                <a:tab pos="1492250" algn="l"/>
              </a:tabLst>
              <a:defRPr sz="2000">
                <a:solidFill>
                  <a:schemeClr val="tx1"/>
                </a:solidFill>
                <a:latin typeface="Times New Roman" panose="02020603050405020304" pitchFamily="18" charset="0"/>
              </a:defRPr>
            </a:lvl3pPr>
            <a:lvl4pPr marL="14287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4pPr>
            <a:lvl5pPr marL="17716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9pPr>
          </a:lstStyle>
          <a:p>
            <a:pPr>
              <a:spcBef>
                <a:spcPct val="0"/>
              </a:spcBef>
              <a:buFontTx/>
              <a:buNone/>
            </a:pPr>
            <a:r>
              <a:rPr lang="en-US" altLang="en-US" sz="1400" i="0">
                <a:solidFill>
                  <a:schemeClr val="tx2"/>
                </a:solidFill>
                <a:latin typeface="Courier New" panose="02070309020205020404" pitchFamily="49" charset="0"/>
              </a:rPr>
              <a:t>#include &lt;Shape.h&gt;</a:t>
            </a:r>
          </a:p>
          <a:p>
            <a:pPr>
              <a:spcBef>
                <a:spcPct val="0"/>
              </a:spcBef>
              <a:buFontTx/>
              <a:buNone/>
            </a:pPr>
            <a:endParaRPr lang="en-US" altLang="en-US" sz="1400" i="0">
              <a:solidFill>
                <a:schemeClr val="tx2"/>
              </a:solidFill>
              <a:latin typeface="Courier New" panose="02070309020205020404" pitchFamily="49" charset="0"/>
            </a:endParaRPr>
          </a:p>
          <a:p>
            <a:pPr>
              <a:spcBef>
                <a:spcPct val="0"/>
              </a:spcBef>
              <a:buFontTx/>
              <a:buNone/>
            </a:pPr>
            <a:r>
              <a:rPr lang="en-US" altLang="en-US" sz="1400" i="0">
                <a:solidFill>
                  <a:schemeClr val="tx2"/>
                </a:solidFill>
                <a:latin typeface="Courier New" panose="02070309020205020404" pitchFamily="49" charset="0"/>
              </a:rPr>
              <a:t>void </a:t>
            </a:r>
          </a:p>
          <a:p>
            <a:pPr>
              <a:spcBef>
                <a:spcPct val="0"/>
              </a:spcBef>
              <a:buFontTx/>
              <a:buNone/>
            </a:pPr>
            <a:r>
              <a:rPr lang="en-US" altLang="en-US" sz="1400" i="0">
                <a:solidFill>
                  <a:schemeClr val="tx2"/>
                </a:solidFill>
                <a:latin typeface="Courier New" panose="02070309020205020404" pitchFamily="49" charset="0"/>
              </a:rPr>
              <a:t>DrawAllShapes(Shape* list[],int n)</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	for(int i=0; i&lt; n; i++)</a:t>
            </a:r>
          </a:p>
          <a:p>
            <a:pPr>
              <a:spcBef>
                <a:spcPct val="0"/>
              </a:spcBef>
              <a:buFontTx/>
              <a:buNone/>
            </a:pPr>
            <a:r>
              <a:rPr lang="en-US" altLang="en-US" sz="1400" i="0">
                <a:solidFill>
                  <a:schemeClr val="tx2"/>
                </a:solidFill>
                <a:latin typeface="Courier New" panose="02070309020205020404" pitchFamily="49" charset="0"/>
              </a:rPr>
              <a:t>		list[i]-&gt;draw();</a:t>
            </a:r>
          </a:p>
          <a:p>
            <a:pPr>
              <a:spcBef>
                <a:spcPct val="0"/>
              </a:spcBef>
              <a:buFontTx/>
              <a:buNone/>
            </a:pPr>
            <a:r>
              <a:rPr lang="en-US" altLang="en-US" sz="1400" i="0">
                <a:solidFill>
                  <a:schemeClr val="tx2"/>
                </a:solidFill>
                <a:latin typeface="Courier New" panose="02070309020205020404" pitchFamily="49" charset="0"/>
              </a:rPr>
              <a:t>}</a:t>
            </a:r>
            <a:endParaRPr lang="en-US" altLang="en-US" sz="1800" i="0">
              <a:solidFill>
                <a:schemeClr val="tx2"/>
              </a:solidFill>
            </a:endParaRPr>
          </a:p>
        </p:txBody>
      </p:sp>
      <p:sp>
        <p:nvSpPr>
          <p:cNvPr id="70661" name="Text Box 6">
            <a:extLst>
              <a:ext uri="{FF2B5EF4-FFF2-40B4-BE49-F238E27FC236}">
                <a16:creationId xmlns:a16="http://schemas.microsoft.com/office/drawing/2014/main" id="{38F7DBDA-1F44-407F-8C80-C8063CA26997}"/>
              </a:ext>
            </a:extLst>
          </p:cNvPr>
          <p:cNvSpPr txBox="1">
            <a:spLocks noChangeArrowheads="1"/>
          </p:cNvSpPr>
          <p:nvPr/>
        </p:nvSpPr>
        <p:spPr bwMode="auto">
          <a:xfrm>
            <a:off x="384175" y="2220913"/>
            <a:ext cx="9525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b="1">
                <a:solidFill>
                  <a:schemeClr val="tx2"/>
                </a:solidFill>
              </a:rPr>
              <a:t>Shape.h</a:t>
            </a:r>
            <a:endParaRPr lang="en-US" altLang="en-US" sz="1800">
              <a:solidFill>
                <a:schemeClr val="tx2"/>
              </a:solidFill>
            </a:endParaRPr>
          </a:p>
        </p:txBody>
      </p:sp>
      <p:sp>
        <p:nvSpPr>
          <p:cNvPr id="70662" name="Text Box 7">
            <a:extLst>
              <a:ext uri="{FF2B5EF4-FFF2-40B4-BE49-F238E27FC236}">
                <a16:creationId xmlns:a16="http://schemas.microsoft.com/office/drawing/2014/main" id="{52FAA763-655E-4989-8D38-8DEDCA39285A}"/>
              </a:ext>
            </a:extLst>
          </p:cNvPr>
          <p:cNvSpPr txBox="1">
            <a:spLocks noChangeArrowheads="1"/>
          </p:cNvSpPr>
          <p:nvPr/>
        </p:nvSpPr>
        <p:spPr bwMode="auto">
          <a:xfrm>
            <a:off x="4584700" y="3886200"/>
            <a:ext cx="20447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b="1">
                <a:solidFill>
                  <a:schemeClr val="tx2"/>
                </a:solidFill>
              </a:rPr>
              <a:t>DrawAllShapes.cpp</a:t>
            </a:r>
            <a:endParaRPr lang="en-US" altLang="en-US" sz="1800">
              <a:solidFill>
                <a:schemeClr val="tx2"/>
              </a:solidFill>
            </a:endParaRPr>
          </a:p>
        </p:txBody>
      </p:sp>
      <p:sp>
        <p:nvSpPr>
          <p:cNvPr id="70663" name="Text Box 8">
            <a:extLst>
              <a:ext uri="{FF2B5EF4-FFF2-40B4-BE49-F238E27FC236}">
                <a16:creationId xmlns:a16="http://schemas.microsoft.com/office/drawing/2014/main" id="{D77AF276-78F4-44C0-A743-3F32008A53D3}"/>
              </a:ext>
            </a:extLst>
          </p:cNvPr>
          <p:cNvSpPr txBox="1">
            <a:spLocks noChangeArrowheads="1"/>
          </p:cNvSpPr>
          <p:nvPr/>
        </p:nvSpPr>
        <p:spPr bwMode="auto">
          <a:xfrm>
            <a:off x="4578350" y="2057400"/>
            <a:ext cx="939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b="1">
                <a:solidFill>
                  <a:schemeClr val="tx2"/>
                </a:solidFill>
              </a:rPr>
              <a:t>Circle.h</a:t>
            </a:r>
            <a:endParaRPr lang="en-US" altLang="en-US" sz="1800">
              <a:solidFill>
                <a:schemeClr val="tx2"/>
              </a:solidFill>
            </a:endParaRPr>
          </a:p>
        </p:txBody>
      </p:sp>
      <p:sp>
        <p:nvSpPr>
          <p:cNvPr id="70664" name="Text Box 9">
            <a:extLst>
              <a:ext uri="{FF2B5EF4-FFF2-40B4-BE49-F238E27FC236}">
                <a16:creationId xmlns:a16="http://schemas.microsoft.com/office/drawing/2014/main" id="{44768F6D-4989-4118-B95B-7A4F7578A65A}"/>
              </a:ext>
            </a:extLst>
          </p:cNvPr>
          <p:cNvSpPr txBox="1">
            <a:spLocks noChangeArrowheads="1"/>
          </p:cNvSpPr>
          <p:nvPr/>
        </p:nvSpPr>
        <p:spPr bwMode="auto">
          <a:xfrm>
            <a:off x="369888" y="4110038"/>
            <a:ext cx="10414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b="1">
                <a:solidFill>
                  <a:schemeClr val="tx2"/>
                </a:solidFill>
              </a:rPr>
              <a:t>Square.h</a:t>
            </a:r>
            <a:endParaRPr lang="en-US" altLang="en-US" sz="1800">
              <a:solidFill>
                <a:schemeClr val="tx2"/>
              </a:solidFill>
            </a:endParaRPr>
          </a:p>
        </p:txBody>
      </p:sp>
      <p:sp>
        <p:nvSpPr>
          <p:cNvPr id="70665" name="Text Box 10">
            <a:extLst>
              <a:ext uri="{FF2B5EF4-FFF2-40B4-BE49-F238E27FC236}">
                <a16:creationId xmlns:a16="http://schemas.microsoft.com/office/drawing/2014/main" id="{784E9120-35F9-444D-ACDA-FF7EA42F425B}"/>
              </a:ext>
            </a:extLst>
          </p:cNvPr>
          <p:cNvSpPr txBox="1">
            <a:spLocks noChangeArrowheads="1"/>
          </p:cNvSpPr>
          <p:nvPr/>
        </p:nvSpPr>
        <p:spPr bwMode="auto">
          <a:xfrm>
            <a:off x="725488" y="4491038"/>
            <a:ext cx="3617912" cy="13001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pattFill prst="lgConfetti">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349250" algn="l"/>
                <a:tab pos="682625" algn="l"/>
                <a:tab pos="1031875" algn="l"/>
              </a:tabLst>
              <a:defRPr sz="2800">
                <a:solidFill>
                  <a:schemeClr val="tx1"/>
                </a:solidFill>
                <a:latin typeface="Times New Roman" panose="02020603050405020304" pitchFamily="18" charset="0"/>
              </a:defRPr>
            </a:lvl1pPr>
            <a:lvl2pPr marL="742950" indent="-285750">
              <a:spcBef>
                <a:spcPct val="20000"/>
              </a:spcBef>
              <a:buChar char="–"/>
              <a:tabLst>
                <a:tab pos="349250" algn="l"/>
                <a:tab pos="682625" algn="l"/>
                <a:tab pos="1031875" algn="l"/>
              </a:tabLst>
              <a:defRPr sz="2400">
                <a:solidFill>
                  <a:schemeClr val="tx1"/>
                </a:solidFill>
                <a:latin typeface="Times New Roman" panose="02020603050405020304" pitchFamily="18" charset="0"/>
              </a:defRPr>
            </a:lvl2pPr>
            <a:lvl3pPr marL="1085850" indent="-228600">
              <a:spcBef>
                <a:spcPct val="20000"/>
              </a:spcBef>
              <a:buChar char="•"/>
              <a:tabLst>
                <a:tab pos="349250" algn="l"/>
                <a:tab pos="682625" algn="l"/>
                <a:tab pos="1031875" algn="l"/>
              </a:tabLst>
              <a:defRPr sz="2000">
                <a:solidFill>
                  <a:schemeClr val="tx1"/>
                </a:solidFill>
                <a:latin typeface="Times New Roman" panose="02020603050405020304" pitchFamily="18" charset="0"/>
              </a:defRPr>
            </a:lvl3pPr>
            <a:lvl4pPr marL="1428750" indent="-228600">
              <a:spcBef>
                <a:spcPct val="20000"/>
              </a:spcBef>
              <a:buChar char="–"/>
              <a:tabLst>
                <a:tab pos="349250" algn="l"/>
                <a:tab pos="682625" algn="l"/>
                <a:tab pos="1031875" algn="l"/>
              </a:tabLst>
              <a:defRPr>
                <a:solidFill>
                  <a:schemeClr val="tx1"/>
                </a:solidFill>
                <a:latin typeface="Times New Roman" panose="02020603050405020304" pitchFamily="18" charset="0"/>
              </a:defRPr>
            </a:lvl4pPr>
            <a:lvl5pPr marL="1771650" indent="-228600">
              <a:spcBef>
                <a:spcPct val="20000"/>
              </a:spcBef>
              <a:buChar char="»"/>
              <a:tabLst>
                <a:tab pos="349250" algn="l"/>
                <a:tab pos="682625" algn="l"/>
                <a:tab pos="1031875"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9pPr>
          </a:lstStyle>
          <a:p>
            <a:pPr>
              <a:lnSpc>
                <a:spcPct val="90000"/>
              </a:lnSpc>
              <a:spcBef>
                <a:spcPct val="0"/>
              </a:spcBef>
              <a:buFontTx/>
              <a:buNone/>
            </a:pPr>
            <a:r>
              <a:rPr lang="en-US" altLang="en-US" sz="1400" i="0">
                <a:solidFill>
                  <a:schemeClr val="tx2"/>
                </a:solidFill>
                <a:latin typeface="Courier New" panose="02070309020205020404" pitchFamily="49" charset="0"/>
              </a:rPr>
              <a:t>Class Square: public Shape</a:t>
            </a:r>
          </a:p>
          <a:p>
            <a:pPr>
              <a:lnSpc>
                <a:spcPct val="90000"/>
              </a:lnSpc>
              <a:spcBef>
                <a:spcPct val="0"/>
              </a:spcBef>
              <a:buFontTx/>
              <a:buNone/>
            </a:pPr>
            <a:r>
              <a:rPr lang="en-US" altLang="en-US" sz="1400" i="0">
                <a:solidFill>
                  <a:schemeClr val="tx2"/>
                </a:solidFill>
                <a:latin typeface="Courier New" panose="02070309020205020404" pitchFamily="49" charset="0"/>
              </a:rPr>
              <a:t>{</a:t>
            </a:r>
          </a:p>
          <a:p>
            <a:pPr>
              <a:lnSpc>
                <a:spcPct val="90000"/>
              </a:lnSpc>
              <a:spcBef>
                <a:spcPct val="0"/>
              </a:spcBef>
              <a:buFontTx/>
              <a:buNone/>
            </a:pPr>
            <a:r>
              <a:rPr lang="en-US" altLang="en-US" sz="1400" i="0">
                <a:solidFill>
                  <a:schemeClr val="tx2"/>
                </a:solidFill>
                <a:latin typeface="Courier New" panose="02070309020205020404" pitchFamily="49" charset="0"/>
              </a:rPr>
              <a:t>public:</a:t>
            </a:r>
          </a:p>
          <a:p>
            <a:pPr>
              <a:lnSpc>
                <a:spcPct val="90000"/>
              </a:lnSpc>
              <a:spcBef>
                <a:spcPct val="0"/>
              </a:spcBef>
              <a:buFontTx/>
              <a:buNone/>
            </a:pPr>
            <a:r>
              <a:rPr lang="en-US" altLang="en-US" sz="1400" i="0">
                <a:solidFill>
                  <a:schemeClr val="tx2"/>
                </a:solidFill>
                <a:latin typeface="Courier New" panose="02070309020205020404" pitchFamily="49" charset="0"/>
              </a:rPr>
              <a:t>	virtual void Draw() const;</a:t>
            </a:r>
          </a:p>
          <a:p>
            <a:pPr>
              <a:lnSpc>
                <a:spcPct val="90000"/>
              </a:lnSpc>
              <a:spcBef>
                <a:spcPct val="0"/>
              </a:spcBef>
              <a:buFontTx/>
              <a:buNone/>
            </a:pPr>
            <a:r>
              <a:rPr lang="en-US" altLang="en-US" sz="1400" i="0">
                <a:solidFill>
                  <a:schemeClr val="tx2"/>
                </a:solidFill>
                <a:latin typeface="Courier New" panose="02070309020205020404" pitchFamily="49" charset="0"/>
              </a:rPr>
              <a:t>};</a:t>
            </a:r>
          </a:p>
          <a:p>
            <a:pPr>
              <a:lnSpc>
                <a:spcPct val="90000"/>
              </a:lnSpc>
              <a:spcBef>
                <a:spcPct val="0"/>
              </a:spcBef>
              <a:buFontTx/>
              <a:buNone/>
            </a:pPr>
            <a:endParaRPr lang="en-US" altLang="en-US" sz="1800" i="0">
              <a:solidFill>
                <a:schemeClr val="tx2"/>
              </a:solidFill>
            </a:endParaRPr>
          </a:p>
        </p:txBody>
      </p:sp>
      <p:sp>
        <p:nvSpPr>
          <p:cNvPr id="70666" name="Text Box 11">
            <a:extLst>
              <a:ext uri="{FF2B5EF4-FFF2-40B4-BE49-F238E27FC236}">
                <a16:creationId xmlns:a16="http://schemas.microsoft.com/office/drawing/2014/main" id="{71152C2B-68CD-4D40-9B88-DE17F08C6595}"/>
              </a:ext>
            </a:extLst>
          </p:cNvPr>
          <p:cNvSpPr txBox="1">
            <a:spLocks noChangeArrowheads="1"/>
          </p:cNvSpPr>
          <p:nvPr/>
        </p:nvSpPr>
        <p:spPr bwMode="auto">
          <a:xfrm>
            <a:off x="4953000" y="2438400"/>
            <a:ext cx="3617913" cy="13001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pattFill prst="lgConfetti">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349250" algn="l"/>
                <a:tab pos="682625" algn="l"/>
                <a:tab pos="1031875" algn="l"/>
              </a:tabLst>
              <a:defRPr sz="2800">
                <a:solidFill>
                  <a:schemeClr val="tx1"/>
                </a:solidFill>
                <a:latin typeface="Times New Roman" panose="02020603050405020304" pitchFamily="18" charset="0"/>
              </a:defRPr>
            </a:lvl1pPr>
            <a:lvl2pPr marL="742950" indent="-285750">
              <a:spcBef>
                <a:spcPct val="20000"/>
              </a:spcBef>
              <a:buChar char="–"/>
              <a:tabLst>
                <a:tab pos="349250" algn="l"/>
                <a:tab pos="682625" algn="l"/>
                <a:tab pos="1031875" algn="l"/>
              </a:tabLst>
              <a:defRPr sz="2400">
                <a:solidFill>
                  <a:schemeClr val="tx1"/>
                </a:solidFill>
                <a:latin typeface="Times New Roman" panose="02020603050405020304" pitchFamily="18" charset="0"/>
              </a:defRPr>
            </a:lvl2pPr>
            <a:lvl3pPr marL="1085850" indent="-228600">
              <a:spcBef>
                <a:spcPct val="20000"/>
              </a:spcBef>
              <a:buChar char="•"/>
              <a:tabLst>
                <a:tab pos="349250" algn="l"/>
                <a:tab pos="682625" algn="l"/>
                <a:tab pos="1031875" algn="l"/>
              </a:tabLst>
              <a:defRPr sz="2000">
                <a:solidFill>
                  <a:schemeClr val="tx1"/>
                </a:solidFill>
                <a:latin typeface="Times New Roman" panose="02020603050405020304" pitchFamily="18" charset="0"/>
              </a:defRPr>
            </a:lvl3pPr>
            <a:lvl4pPr marL="1428750" indent="-228600">
              <a:spcBef>
                <a:spcPct val="20000"/>
              </a:spcBef>
              <a:buChar char="–"/>
              <a:tabLst>
                <a:tab pos="349250" algn="l"/>
                <a:tab pos="682625" algn="l"/>
                <a:tab pos="1031875" algn="l"/>
              </a:tabLst>
              <a:defRPr>
                <a:solidFill>
                  <a:schemeClr val="tx1"/>
                </a:solidFill>
                <a:latin typeface="Times New Roman" panose="02020603050405020304" pitchFamily="18" charset="0"/>
              </a:defRPr>
            </a:lvl4pPr>
            <a:lvl5pPr marL="1771650" indent="-228600">
              <a:spcBef>
                <a:spcPct val="20000"/>
              </a:spcBef>
              <a:buChar char="»"/>
              <a:tabLst>
                <a:tab pos="349250" algn="l"/>
                <a:tab pos="682625" algn="l"/>
                <a:tab pos="1031875"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349250" algn="l"/>
                <a:tab pos="682625" algn="l"/>
                <a:tab pos="1031875" algn="l"/>
              </a:tabLst>
              <a:defRPr>
                <a:solidFill>
                  <a:schemeClr val="tx1"/>
                </a:solidFill>
                <a:latin typeface="Times New Roman" panose="02020603050405020304" pitchFamily="18" charset="0"/>
              </a:defRPr>
            </a:lvl9pPr>
          </a:lstStyle>
          <a:p>
            <a:pPr>
              <a:lnSpc>
                <a:spcPct val="90000"/>
              </a:lnSpc>
              <a:spcBef>
                <a:spcPct val="0"/>
              </a:spcBef>
              <a:buFontTx/>
              <a:buNone/>
            </a:pPr>
            <a:r>
              <a:rPr lang="en-US" altLang="en-US" sz="1400" i="0">
                <a:solidFill>
                  <a:schemeClr val="tx2"/>
                </a:solidFill>
                <a:latin typeface="Courier New" panose="02070309020205020404" pitchFamily="49" charset="0"/>
              </a:rPr>
              <a:t>Class Circle: public Shape</a:t>
            </a:r>
          </a:p>
          <a:p>
            <a:pPr>
              <a:lnSpc>
                <a:spcPct val="90000"/>
              </a:lnSpc>
              <a:spcBef>
                <a:spcPct val="0"/>
              </a:spcBef>
              <a:buFontTx/>
              <a:buNone/>
            </a:pPr>
            <a:r>
              <a:rPr lang="en-US" altLang="en-US" sz="1400" i="0">
                <a:solidFill>
                  <a:schemeClr val="tx2"/>
                </a:solidFill>
                <a:latin typeface="Courier New" panose="02070309020205020404" pitchFamily="49" charset="0"/>
              </a:rPr>
              <a:t>{</a:t>
            </a:r>
          </a:p>
          <a:p>
            <a:pPr>
              <a:lnSpc>
                <a:spcPct val="90000"/>
              </a:lnSpc>
              <a:spcBef>
                <a:spcPct val="0"/>
              </a:spcBef>
              <a:buFontTx/>
              <a:buNone/>
            </a:pPr>
            <a:r>
              <a:rPr lang="en-US" altLang="en-US" sz="1400" i="0">
                <a:solidFill>
                  <a:schemeClr val="tx2"/>
                </a:solidFill>
                <a:latin typeface="Courier New" panose="02070309020205020404" pitchFamily="49" charset="0"/>
              </a:rPr>
              <a:t>public:</a:t>
            </a:r>
          </a:p>
          <a:p>
            <a:pPr>
              <a:lnSpc>
                <a:spcPct val="90000"/>
              </a:lnSpc>
              <a:spcBef>
                <a:spcPct val="0"/>
              </a:spcBef>
              <a:buFontTx/>
              <a:buNone/>
            </a:pPr>
            <a:r>
              <a:rPr lang="en-US" altLang="en-US" sz="1400" i="0">
                <a:solidFill>
                  <a:schemeClr val="tx2"/>
                </a:solidFill>
                <a:latin typeface="Courier New" panose="02070309020205020404" pitchFamily="49" charset="0"/>
              </a:rPr>
              <a:t>	virtual void Draw() const;</a:t>
            </a:r>
          </a:p>
          <a:p>
            <a:pPr>
              <a:lnSpc>
                <a:spcPct val="90000"/>
              </a:lnSpc>
              <a:spcBef>
                <a:spcPct val="0"/>
              </a:spcBef>
              <a:buFontTx/>
              <a:buNone/>
            </a:pPr>
            <a:r>
              <a:rPr lang="en-US" altLang="en-US" sz="1400" i="0">
                <a:solidFill>
                  <a:schemeClr val="tx2"/>
                </a:solidFill>
                <a:latin typeface="Courier New" panose="02070309020205020404" pitchFamily="49" charset="0"/>
              </a:rPr>
              <a:t>};</a:t>
            </a:r>
          </a:p>
          <a:p>
            <a:pPr>
              <a:lnSpc>
                <a:spcPct val="90000"/>
              </a:lnSpc>
              <a:spcBef>
                <a:spcPct val="0"/>
              </a:spcBef>
              <a:buFontTx/>
              <a:buNone/>
            </a:pPr>
            <a:endParaRPr lang="en-US" altLang="en-US" sz="1800" i="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3A5A8C1-E71C-42BB-9778-24ADE6333496}"/>
              </a:ext>
            </a:extLst>
          </p:cNvPr>
          <p:cNvSpPr>
            <a:spLocks noGrp="1" noChangeArrowheads="1"/>
          </p:cNvSpPr>
          <p:nvPr>
            <p:ph type="title"/>
          </p:nvPr>
        </p:nvSpPr>
        <p:spPr/>
        <p:txBody>
          <a:bodyPr/>
          <a:lstStyle/>
          <a:p>
            <a:r>
              <a:rPr lang="en-US" altLang="en-US"/>
              <a:t>Inchidere Strategică</a:t>
            </a:r>
          </a:p>
        </p:txBody>
      </p:sp>
      <p:sp>
        <p:nvSpPr>
          <p:cNvPr id="72707" name="Rectangle 3">
            <a:extLst>
              <a:ext uri="{FF2B5EF4-FFF2-40B4-BE49-F238E27FC236}">
                <a16:creationId xmlns:a16="http://schemas.microsoft.com/office/drawing/2014/main" id="{01723AD4-40F8-4B27-A007-01524A6FB058}"/>
              </a:ext>
            </a:extLst>
          </p:cNvPr>
          <p:cNvSpPr>
            <a:spLocks noGrp="1" noChangeArrowheads="1"/>
          </p:cNvSpPr>
          <p:nvPr>
            <p:ph type="body" idx="1"/>
          </p:nvPr>
        </p:nvSpPr>
        <p:spPr>
          <a:xfrm>
            <a:off x="685800" y="2667000"/>
            <a:ext cx="7772400" cy="3429000"/>
          </a:xfrm>
        </p:spPr>
        <p:txBody>
          <a:bodyPr/>
          <a:lstStyle/>
          <a:p>
            <a:r>
              <a:rPr lang="en-US" altLang="en-US"/>
              <a:t>Închiderea este strategică. Trebuie să alegem modificările pe care le vom izola.</a:t>
            </a:r>
          </a:p>
          <a:p>
            <a:r>
              <a:rPr lang="en-US" altLang="en-US"/>
              <a:t>Formele individuale trebuie instanțiate.</a:t>
            </a:r>
          </a:p>
          <a:p>
            <a:r>
              <a:rPr lang="en-US" altLang="en-US"/>
              <a:t>Este mai bine dacă putem limita dependențele.</a:t>
            </a:r>
            <a:endParaRPr lang="en-US" altLang="en-US" sz="2400"/>
          </a:p>
        </p:txBody>
      </p:sp>
      <p:sp>
        <p:nvSpPr>
          <p:cNvPr id="72708" name="Text Box 4">
            <a:extLst>
              <a:ext uri="{FF2B5EF4-FFF2-40B4-BE49-F238E27FC236}">
                <a16:creationId xmlns:a16="http://schemas.microsoft.com/office/drawing/2014/main" id="{B8FBFF55-EE15-4895-A58C-2844E3A38E4A}"/>
              </a:ext>
            </a:extLst>
          </p:cNvPr>
          <p:cNvSpPr txBox="1">
            <a:spLocks noChangeArrowheads="1"/>
          </p:cNvSpPr>
          <p:nvPr/>
        </p:nvSpPr>
        <p:spPr bwMode="auto">
          <a:xfrm>
            <a:off x="2220913" y="1782763"/>
            <a:ext cx="49212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2400" b="1">
                <a:solidFill>
                  <a:schemeClr val="tx2"/>
                </a:solidFill>
              </a:rPr>
              <a:t>Niciun program nu este 100% închis.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1B97E7E-A9B8-4FD0-A2B7-0924F5E6BE25}"/>
              </a:ext>
            </a:extLst>
          </p:cNvPr>
          <p:cNvSpPr>
            <a:spLocks noGrp="1" noChangeArrowheads="1"/>
          </p:cNvSpPr>
          <p:nvPr>
            <p:ph type="title"/>
          </p:nvPr>
        </p:nvSpPr>
        <p:spPr>
          <a:xfrm>
            <a:off x="1219200" y="685800"/>
            <a:ext cx="6858000" cy="990600"/>
          </a:xfrm>
        </p:spPr>
        <p:txBody>
          <a:bodyPr/>
          <a:lstStyle/>
          <a:p>
            <a:r>
              <a:rPr lang="en-US" altLang="en-US"/>
              <a:t>Principiul Substituției Liskov</a:t>
            </a:r>
          </a:p>
        </p:txBody>
      </p:sp>
      <p:sp>
        <p:nvSpPr>
          <p:cNvPr id="74755" name="Rectangle 3">
            <a:extLst>
              <a:ext uri="{FF2B5EF4-FFF2-40B4-BE49-F238E27FC236}">
                <a16:creationId xmlns:a16="http://schemas.microsoft.com/office/drawing/2014/main" id="{B84B3595-016A-4A8E-91BA-10BC9A119A94}"/>
              </a:ext>
            </a:extLst>
          </p:cNvPr>
          <p:cNvSpPr>
            <a:spLocks noGrp="1" noChangeArrowheads="1"/>
          </p:cNvSpPr>
          <p:nvPr>
            <p:ph type="body" idx="1"/>
          </p:nvPr>
        </p:nvSpPr>
        <p:spPr>
          <a:xfrm>
            <a:off x="381000" y="3429000"/>
            <a:ext cx="8382000" cy="2667000"/>
          </a:xfrm>
        </p:spPr>
        <p:txBody>
          <a:bodyPr/>
          <a:lstStyle/>
          <a:p>
            <a:r>
              <a:rPr lang="en-US" altLang="en-US" dirty="0" err="1"/>
              <a:t>Toate</a:t>
            </a:r>
            <a:r>
              <a:rPr lang="en-US" altLang="en-US" dirty="0"/>
              <a:t> </a:t>
            </a:r>
            <a:r>
              <a:rPr lang="en-US" altLang="en-US" dirty="0" err="1"/>
              <a:t>clasele</a:t>
            </a:r>
            <a:r>
              <a:rPr lang="en-US" altLang="en-US" dirty="0"/>
              <a:t> derivate </a:t>
            </a:r>
            <a:r>
              <a:rPr lang="en-US" altLang="en-US" dirty="0" err="1"/>
              <a:t>trebuie</a:t>
            </a:r>
            <a:r>
              <a:rPr lang="en-US" altLang="en-US" dirty="0"/>
              <a:t> </a:t>
            </a:r>
            <a:r>
              <a:rPr lang="en-US" altLang="en-US" dirty="0" err="1"/>
              <a:t>să</a:t>
            </a:r>
            <a:r>
              <a:rPr lang="en-US" altLang="en-US" dirty="0"/>
              <a:t> fie </a:t>
            </a:r>
            <a:r>
              <a:rPr lang="en-US" altLang="en-US" dirty="0" err="1"/>
              <a:t>substituibile</a:t>
            </a:r>
            <a:r>
              <a:rPr lang="en-US" altLang="en-US" dirty="0"/>
              <a:t> </a:t>
            </a:r>
            <a:r>
              <a:rPr lang="en-US" altLang="en-US" dirty="0" err="1"/>
              <a:t>pentru</a:t>
            </a:r>
            <a:r>
              <a:rPr lang="en-US" altLang="en-US" dirty="0"/>
              <a:t> </a:t>
            </a:r>
            <a:r>
              <a:rPr lang="en-US" altLang="en-US" dirty="0" err="1"/>
              <a:t>clasele</a:t>
            </a:r>
            <a:r>
              <a:rPr lang="en-US" altLang="en-US" dirty="0"/>
              <a:t> de </a:t>
            </a:r>
            <a:r>
              <a:rPr lang="en-US" altLang="en-US" dirty="0" err="1"/>
              <a:t>bază</a:t>
            </a:r>
            <a:r>
              <a:rPr lang="en-US" altLang="en-US" dirty="0"/>
              <a:t> ale </a:t>
            </a:r>
            <a:r>
              <a:rPr lang="en-US" altLang="en-US" dirty="0" err="1"/>
              <a:t>acestora</a:t>
            </a:r>
            <a:endParaRPr lang="en-US" altLang="en-US" dirty="0"/>
          </a:p>
          <a:p>
            <a:r>
              <a:rPr lang="en-US" altLang="en-US" dirty="0" err="1"/>
              <a:t>Acest</a:t>
            </a:r>
            <a:r>
              <a:rPr lang="en-US" altLang="en-US" dirty="0"/>
              <a:t> </a:t>
            </a:r>
            <a:r>
              <a:rPr lang="en-US" altLang="en-US" dirty="0" err="1"/>
              <a:t>principiu</a:t>
            </a:r>
            <a:r>
              <a:rPr lang="en-US" altLang="en-US" dirty="0"/>
              <a:t> ne </a:t>
            </a:r>
            <a:r>
              <a:rPr lang="en-US" altLang="en-US" dirty="0" err="1"/>
              <a:t>ghidează</a:t>
            </a:r>
            <a:r>
              <a:rPr lang="en-US" altLang="en-US" dirty="0"/>
              <a:t> </a:t>
            </a:r>
            <a:r>
              <a:rPr lang="en-US" altLang="en-US" dirty="0" err="1"/>
              <a:t>în</a:t>
            </a:r>
            <a:r>
              <a:rPr lang="en-US" altLang="en-US" dirty="0"/>
              <a:t> </a:t>
            </a:r>
            <a:r>
              <a:rPr lang="en-US" altLang="en-US" dirty="0" err="1"/>
              <a:t>crearea</a:t>
            </a:r>
            <a:r>
              <a:rPr lang="en-US" altLang="en-US" dirty="0"/>
              <a:t> </a:t>
            </a:r>
            <a:r>
              <a:rPr lang="en-US" altLang="en-US" dirty="0" err="1"/>
              <a:t>abstractizărilor</a:t>
            </a:r>
            <a:r>
              <a:rPr lang="en-US" altLang="en-US" dirty="0"/>
              <a:t>.</a:t>
            </a:r>
          </a:p>
        </p:txBody>
      </p:sp>
      <p:sp>
        <p:nvSpPr>
          <p:cNvPr id="74756" name="Text Box 4">
            <a:extLst>
              <a:ext uri="{FF2B5EF4-FFF2-40B4-BE49-F238E27FC236}">
                <a16:creationId xmlns:a16="http://schemas.microsoft.com/office/drawing/2014/main" id="{87FFBC55-E35C-453C-AC33-EEB929A20549}"/>
              </a:ext>
            </a:extLst>
          </p:cNvPr>
          <p:cNvSpPr txBox="1">
            <a:spLocks noChangeArrowheads="1"/>
          </p:cNvSpPr>
          <p:nvPr/>
        </p:nvSpPr>
        <p:spPr bwMode="auto">
          <a:xfrm>
            <a:off x="1638300" y="2101850"/>
            <a:ext cx="59817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Derived classes must be usable through the base class interface, without the need for the user to know the difference.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a:extLst>
              <a:ext uri="{FF2B5EF4-FFF2-40B4-BE49-F238E27FC236}">
                <a16:creationId xmlns:a16="http://schemas.microsoft.com/office/drawing/2014/main" id="{F62BA97E-6257-4786-A4B0-B61CB5FB363F}"/>
              </a:ext>
            </a:extLst>
          </p:cNvPr>
          <p:cNvSpPr>
            <a:spLocks noGrp="1" noChangeArrowheads="1"/>
          </p:cNvSpPr>
          <p:nvPr>
            <p:ph type="title"/>
          </p:nvPr>
        </p:nvSpPr>
        <p:spPr>
          <a:xfrm>
            <a:off x="606478" y="386930"/>
            <a:ext cx="6927525" cy="1188950"/>
          </a:xfrm>
        </p:spPr>
        <p:txBody>
          <a:bodyPr anchor="b">
            <a:normAutofit/>
          </a:bodyPr>
          <a:lstStyle/>
          <a:p>
            <a:pPr>
              <a:lnSpc>
                <a:spcPct val="90000"/>
              </a:lnSpc>
            </a:pPr>
            <a:r>
              <a:rPr lang="en-US" altLang="en-US" sz="4000" dirty="0" err="1"/>
              <a:t>Managementul</a:t>
            </a:r>
            <a:r>
              <a:rPr lang="en-US" altLang="en-US" sz="4000" dirty="0"/>
              <a:t> </a:t>
            </a:r>
            <a:r>
              <a:rPr lang="en-US" altLang="en-US" sz="4000" dirty="0" err="1"/>
              <a:t>Dependențelor</a:t>
            </a:r>
            <a:r>
              <a:rPr lang="en-US" altLang="en-US" sz="4000" dirty="0"/>
              <a:t> (MD) </a:t>
            </a:r>
          </a:p>
        </p:txBody>
      </p:sp>
      <p:grpSp>
        <p:nvGrpSpPr>
          <p:cNvPr id="193" name="Group 19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94" name="Rectangle 19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6" name="Rectangle 19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1" name="Rectangle 3">
            <a:extLst>
              <a:ext uri="{FF2B5EF4-FFF2-40B4-BE49-F238E27FC236}">
                <a16:creationId xmlns:a16="http://schemas.microsoft.com/office/drawing/2014/main" id="{66DEA854-BA75-4956-8D7B-408365EF3A7E}"/>
              </a:ext>
            </a:extLst>
          </p:cNvPr>
          <p:cNvSpPr>
            <a:spLocks noGrp="1" noChangeArrowheads="1"/>
          </p:cNvSpPr>
          <p:nvPr>
            <p:ph type="body" idx="1"/>
          </p:nvPr>
        </p:nvSpPr>
        <p:spPr>
          <a:xfrm>
            <a:off x="595245" y="2599509"/>
            <a:ext cx="7607751" cy="3435531"/>
          </a:xfrm>
        </p:spPr>
        <p:txBody>
          <a:bodyPr anchor="ctr">
            <a:normAutofit/>
          </a:bodyPr>
          <a:lstStyle/>
          <a:p>
            <a:r>
              <a:rPr lang="en-US" altLang="en-US" dirty="0" err="1"/>
              <a:t>Când</a:t>
            </a:r>
            <a:r>
              <a:rPr lang="en-US" altLang="en-US" dirty="0"/>
              <a:t> </a:t>
            </a:r>
            <a:r>
              <a:rPr lang="en-US" altLang="en-US" dirty="0" err="1"/>
              <a:t>crește</a:t>
            </a:r>
            <a:r>
              <a:rPr lang="en-US" altLang="en-US" dirty="0"/>
              <a:t> </a:t>
            </a:r>
            <a:r>
              <a:rPr lang="en-US" altLang="en-US" dirty="0" err="1"/>
              <a:t>dependența</a:t>
            </a:r>
            <a:r>
              <a:rPr lang="en-US" altLang="en-US" dirty="0"/>
              <a:t> o </a:t>
            </a:r>
            <a:r>
              <a:rPr lang="en-US" altLang="en-US" dirty="0" err="1"/>
              <a:t>serie</a:t>
            </a:r>
            <a:r>
              <a:rPr lang="en-US" altLang="en-US" dirty="0"/>
              <a:t> de </a:t>
            </a:r>
            <a:r>
              <a:rPr lang="en-US" altLang="en-US" dirty="0" err="1"/>
              <a:t>atribute</a:t>
            </a:r>
            <a:r>
              <a:rPr lang="en-US" altLang="en-US" dirty="0"/>
              <a:t> cum </a:t>
            </a:r>
            <a:r>
              <a:rPr lang="en-US" altLang="en-US" dirty="0" err="1"/>
              <a:t>ar</a:t>
            </a:r>
            <a:r>
              <a:rPr lang="en-US" altLang="en-US" dirty="0"/>
              <a:t> fi  </a:t>
            </a:r>
            <a:r>
              <a:rPr lang="en-US" altLang="en-US" dirty="0" err="1"/>
              <a:t>reutilizarea</a:t>
            </a:r>
            <a:r>
              <a:rPr lang="en-US" altLang="en-US" dirty="0"/>
              <a:t>, </a:t>
            </a:r>
            <a:r>
              <a:rPr lang="en-US" altLang="en-US" dirty="0" err="1"/>
              <a:t>flexibilitatea</a:t>
            </a:r>
            <a:r>
              <a:rPr lang="en-US" altLang="en-US" dirty="0"/>
              <a:t> </a:t>
            </a:r>
            <a:r>
              <a:rPr lang="en-US" altLang="en-US" dirty="0" err="1"/>
              <a:t>și</a:t>
            </a:r>
            <a:r>
              <a:rPr lang="en-US" altLang="en-US" dirty="0"/>
              <a:t> </a:t>
            </a:r>
            <a:r>
              <a:rPr lang="en-US" altLang="en-US" dirty="0" err="1"/>
              <a:t>mentenanța</a:t>
            </a:r>
            <a:r>
              <a:rPr lang="en-US" altLang="en-US" dirty="0"/>
              <a:t> </a:t>
            </a:r>
            <a:r>
              <a:rPr lang="en-US" altLang="en-US" dirty="0" err="1"/>
              <a:t>codului</a:t>
            </a:r>
            <a:r>
              <a:rPr lang="en-US" altLang="en-US" dirty="0"/>
              <a:t>, </a:t>
            </a:r>
            <a:r>
              <a:rPr lang="en-US" altLang="en-US" dirty="0" err="1"/>
              <a:t>scad</a:t>
            </a:r>
            <a:r>
              <a:rPr lang="en-US" altLang="en-US" dirty="0"/>
              <a:t>.</a:t>
            </a:r>
          </a:p>
          <a:p>
            <a:r>
              <a:rPr lang="en-US" altLang="en-US" dirty="0" err="1"/>
              <a:t>Managementul</a:t>
            </a:r>
            <a:r>
              <a:rPr lang="en-US" altLang="en-US" dirty="0"/>
              <a:t> </a:t>
            </a:r>
            <a:r>
              <a:rPr lang="en-US" altLang="en-US" dirty="0" err="1"/>
              <a:t>dependențelor</a:t>
            </a:r>
            <a:r>
              <a:rPr lang="en-US" altLang="en-US" dirty="0"/>
              <a:t> </a:t>
            </a:r>
            <a:r>
              <a:rPr lang="en-US" altLang="en-US" dirty="0" err="1"/>
              <a:t>este</a:t>
            </a:r>
            <a:r>
              <a:rPr lang="en-US" altLang="en-US" dirty="0"/>
              <a:t> </a:t>
            </a:r>
            <a:r>
              <a:rPr lang="en-US" altLang="en-US" dirty="0" err="1"/>
              <a:t>identificat</a:t>
            </a:r>
            <a:r>
              <a:rPr lang="en-US" altLang="en-US" dirty="0"/>
              <a:t> cu </a:t>
            </a:r>
            <a:r>
              <a:rPr lang="en-US" altLang="en-US" dirty="0" err="1"/>
              <a:t>controlul</a:t>
            </a:r>
            <a:r>
              <a:rPr lang="en-US" altLang="en-US" dirty="0"/>
              <a:t> </a:t>
            </a:r>
            <a:r>
              <a:rPr lang="en-US" altLang="en-US" dirty="0" err="1"/>
              <a:t>interdependențelor</a:t>
            </a:r>
            <a:r>
              <a:rPr lang="en-US" alt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8077A06-76A0-4A10-AE7D-2C1E9B6C2713}"/>
              </a:ext>
            </a:extLst>
          </p:cNvPr>
          <p:cNvSpPr>
            <a:spLocks noGrp="1" noChangeArrowheads="1"/>
          </p:cNvSpPr>
          <p:nvPr>
            <p:ph type="title"/>
          </p:nvPr>
        </p:nvSpPr>
        <p:spPr>
          <a:xfrm>
            <a:off x="1524000" y="685800"/>
            <a:ext cx="6477000" cy="990600"/>
          </a:xfrm>
        </p:spPr>
        <p:txBody>
          <a:bodyPr/>
          <a:lstStyle/>
          <a:p>
            <a:r>
              <a:rPr lang="en-US" altLang="en-US"/>
              <a:t>Pătrat/Dreptunghi</a:t>
            </a:r>
          </a:p>
        </p:txBody>
      </p:sp>
      <p:graphicFrame>
        <p:nvGraphicFramePr>
          <p:cNvPr id="76803" name="Object 3">
            <a:extLst>
              <a:ext uri="{FF2B5EF4-FFF2-40B4-BE49-F238E27FC236}">
                <a16:creationId xmlns:a16="http://schemas.microsoft.com/office/drawing/2014/main" id="{113AEF25-4727-4118-AC51-3EBB66AC72D0}"/>
              </a:ext>
            </a:extLst>
          </p:cNvPr>
          <p:cNvGraphicFramePr>
            <a:graphicFrameLocks noGrp="1" noChangeAspect="1"/>
          </p:cNvGraphicFramePr>
          <p:nvPr>
            <p:ph type="body" idx="1"/>
          </p:nvPr>
        </p:nvGraphicFramePr>
        <p:xfrm>
          <a:off x="3086100" y="2667000"/>
          <a:ext cx="1562100" cy="3276600"/>
        </p:xfrm>
        <a:graphic>
          <a:graphicData uri="http://schemas.openxmlformats.org/presentationml/2006/ole">
            <mc:AlternateContent xmlns:mc="http://schemas.openxmlformats.org/markup-compatibility/2006">
              <mc:Choice xmlns:v="urn:schemas-microsoft-com:vml" Requires="v">
                <p:oleObj spid="_x0000_s8195" name="VISIO" r:id="rId4" imgW="1161360" imgH="2433240" progId="Visio.Drawing.5">
                  <p:embed/>
                </p:oleObj>
              </mc:Choice>
              <mc:Fallback>
                <p:oleObj name="VISIO" r:id="rId4" imgW="1161360" imgH="2433240" progId="Visio.Drawing.5">
                  <p:embed/>
                  <p:pic>
                    <p:nvPicPr>
                      <p:cNvPr id="76803" name="Object 3">
                        <a:extLst>
                          <a:ext uri="{FF2B5EF4-FFF2-40B4-BE49-F238E27FC236}">
                            <a16:creationId xmlns:a16="http://schemas.microsoft.com/office/drawing/2014/main" id="{113AEF25-4727-4118-AC51-3EBB66AC7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6100" y="2667000"/>
                        <a:ext cx="15621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6804" name="Text Box 4">
            <a:extLst>
              <a:ext uri="{FF2B5EF4-FFF2-40B4-BE49-F238E27FC236}">
                <a16:creationId xmlns:a16="http://schemas.microsoft.com/office/drawing/2014/main" id="{117A15E0-AE97-47E5-A8CB-D2939A02D6FF}"/>
              </a:ext>
            </a:extLst>
          </p:cNvPr>
          <p:cNvSpPr txBox="1">
            <a:spLocks noChangeArrowheads="1"/>
          </p:cNvSpPr>
          <p:nvPr/>
        </p:nvSpPr>
        <p:spPr bwMode="auto">
          <a:xfrm>
            <a:off x="2381250" y="1825625"/>
            <a:ext cx="44767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Un pătrat este un dreptunghi. Fie un Pătrat ca un Subtip de Dreptunghi..</a:t>
            </a:r>
          </a:p>
        </p:txBody>
      </p:sp>
      <p:sp>
        <p:nvSpPr>
          <p:cNvPr id="76805" name="Text Box 5">
            <a:extLst>
              <a:ext uri="{FF2B5EF4-FFF2-40B4-BE49-F238E27FC236}">
                <a16:creationId xmlns:a16="http://schemas.microsoft.com/office/drawing/2014/main" id="{13C39E92-F624-4B18-B0E1-4969781BD6BE}"/>
              </a:ext>
            </a:extLst>
          </p:cNvPr>
          <p:cNvSpPr txBox="1">
            <a:spLocks noChangeArrowheads="1"/>
          </p:cNvSpPr>
          <p:nvPr/>
        </p:nvSpPr>
        <p:spPr bwMode="auto">
          <a:xfrm>
            <a:off x="4768850" y="2895600"/>
            <a:ext cx="3587750" cy="221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tabLst>
                <a:tab pos="285750" algn="l"/>
                <a:tab pos="682625" algn="l"/>
                <a:tab pos="1143000" algn="l"/>
                <a:tab pos="1492250" algn="l"/>
              </a:tabLst>
              <a:defRPr sz="2800">
                <a:solidFill>
                  <a:schemeClr val="tx1"/>
                </a:solidFill>
                <a:latin typeface="Times New Roman" panose="02020603050405020304" pitchFamily="18" charset="0"/>
              </a:defRPr>
            </a:lvl1pPr>
            <a:lvl2pPr marL="742950" indent="-285750">
              <a:spcBef>
                <a:spcPct val="20000"/>
              </a:spcBef>
              <a:buChar char="–"/>
              <a:tabLst>
                <a:tab pos="285750" algn="l"/>
                <a:tab pos="682625" algn="l"/>
                <a:tab pos="1143000" algn="l"/>
                <a:tab pos="1492250" algn="l"/>
              </a:tabLst>
              <a:defRPr sz="2400">
                <a:solidFill>
                  <a:schemeClr val="tx1"/>
                </a:solidFill>
                <a:latin typeface="Times New Roman" panose="02020603050405020304" pitchFamily="18" charset="0"/>
              </a:defRPr>
            </a:lvl2pPr>
            <a:lvl3pPr marL="1085850" indent="-228600">
              <a:spcBef>
                <a:spcPct val="20000"/>
              </a:spcBef>
              <a:buChar char="•"/>
              <a:tabLst>
                <a:tab pos="285750" algn="l"/>
                <a:tab pos="682625" algn="l"/>
                <a:tab pos="1143000" algn="l"/>
                <a:tab pos="1492250" algn="l"/>
              </a:tabLst>
              <a:defRPr sz="2000">
                <a:solidFill>
                  <a:schemeClr val="tx1"/>
                </a:solidFill>
                <a:latin typeface="Times New Roman" panose="02020603050405020304" pitchFamily="18" charset="0"/>
              </a:defRPr>
            </a:lvl3pPr>
            <a:lvl4pPr marL="14287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4pPr>
            <a:lvl5pPr marL="1771650" indent="-228600">
              <a:spcBef>
                <a:spcPct val="20000"/>
              </a:spcBef>
              <a:buChar char="»"/>
              <a:tabLst>
                <a:tab pos="285750" algn="l"/>
                <a:tab pos="682625" algn="l"/>
                <a:tab pos="1143000" algn="l"/>
                <a:tab pos="1492250" algn="l"/>
              </a:tabLst>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tabLst>
                <a:tab pos="285750" algn="l"/>
                <a:tab pos="682625" algn="l"/>
                <a:tab pos="1143000" algn="l"/>
                <a:tab pos="1492250" algn="l"/>
              </a:tabLst>
              <a:defRPr>
                <a:solidFill>
                  <a:schemeClr val="tx1"/>
                </a:solidFill>
                <a:latin typeface="Times New Roman" panose="02020603050405020304" pitchFamily="18" charset="0"/>
              </a:defRPr>
            </a:lvl9pPr>
          </a:lstStyle>
          <a:p>
            <a:pPr>
              <a:spcBef>
                <a:spcPct val="0"/>
              </a:spcBef>
              <a:buFontTx/>
              <a:buNone/>
            </a:pPr>
            <a:r>
              <a:rPr lang="en-US" altLang="en-US" sz="1400" i="0">
                <a:solidFill>
                  <a:schemeClr val="tx2"/>
                </a:solidFill>
                <a:latin typeface="Courier New" panose="02070309020205020404" pitchFamily="49" charset="0"/>
              </a:rPr>
              <a:t>void Square::SetWidth(double w)</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	width = w;</a:t>
            </a:r>
          </a:p>
          <a:p>
            <a:pPr>
              <a:spcBef>
                <a:spcPct val="0"/>
              </a:spcBef>
              <a:buFontTx/>
              <a:buNone/>
            </a:pPr>
            <a:r>
              <a:rPr lang="en-US" altLang="en-US" sz="1400" i="0">
                <a:solidFill>
                  <a:schemeClr val="tx2"/>
                </a:solidFill>
                <a:latin typeface="Courier New" panose="02070309020205020404" pitchFamily="49" charset="0"/>
              </a:rPr>
              <a:t>	height = w;</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void Square::SetHeight(double h)</a:t>
            </a:r>
          </a:p>
          <a:p>
            <a:pPr>
              <a:spcBef>
                <a:spcPct val="0"/>
              </a:spcBef>
              <a:buFontTx/>
              <a:buNone/>
            </a:pPr>
            <a:r>
              <a:rPr lang="en-US" altLang="en-US" sz="1400" i="0">
                <a:solidFill>
                  <a:schemeClr val="tx2"/>
                </a:solidFill>
                <a:latin typeface="Courier New" panose="02070309020205020404" pitchFamily="49" charset="0"/>
              </a:rPr>
              <a:t>{</a:t>
            </a:r>
          </a:p>
          <a:p>
            <a:pPr>
              <a:spcBef>
                <a:spcPct val="0"/>
              </a:spcBef>
              <a:buFontTx/>
              <a:buNone/>
            </a:pPr>
            <a:r>
              <a:rPr lang="en-US" altLang="en-US" sz="1400" i="0">
                <a:solidFill>
                  <a:schemeClr val="tx2"/>
                </a:solidFill>
                <a:latin typeface="Courier New" panose="02070309020205020404" pitchFamily="49" charset="0"/>
              </a:rPr>
              <a:t>	width = h;</a:t>
            </a:r>
          </a:p>
          <a:p>
            <a:pPr>
              <a:spcBef>
                <a:spcPct val="0"/>
              </a:spcBef>
              <a:buFontTx/>
              <a:buNone/>
            </a:pPr>
            <a:r>
              <a:rPr lang="en-US" altLang="en-US" sz="1400" i="0">
                <a:solidFill>
                  <a:schemeClr val="tx2"/>
                </a:solidFill>
                <a:latin typeface="Courier New" panose="02070309020205020404" pitchFamily="49" charset="0"/>
              </a:rPr>
              <a:t>   height = h;</a:t>
            </a:r>
          </a:p>
          <a:p>
            <a:pPr>
              <a:spcBef>
                <a:spcPct val="0"/>
              </a:spcBef>
              <a:buFontTx/>
              <a:buNone/>
            </a:pPr>
            <a:r>
              <a:rPr lang="en-US" altLang="en-US" sz="1400" i="0">
                <a:solidFill>
                  <a:schemeClr val="tx2"/>
                </a:solidFill>
                <a:latin typeface="Courier New" panose="02070309020205020404"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84B90B9-7A72-4E28-BDB5-7E8ADF8D3E3A}"/>
              </a:ext>
            </a:extLst>
          </p:cNvPr>
          <p:cNvSpPr>
            <a:spLocks noGrp="1" noChangeArrowheads="1"/>
          </p:cNvSpPr>
          <p:nvPr>
            <p:ph type="title"/>
          </p:nvPr>
        </p:nvSpPr>
        <p:spPr/>
        <p:txBody>
          <a:bodyPr/>
          <a:lstStyle/>
          <a:p>
            <a:r>
              <a:rPr lang="en-US" altLang="en-US"/>
              <a:t>Substituția… respinsă!</a:t>
            </a:r>
          </a:p>
        </p:txBody>
      </p:sp>
      <p:sp>
        <p:nvSpPr>
          <p:cNvPr id="78851" name="Rectangle 3">
            <a:extLst>
              <a:ext uri="{FF2B5EF4-FFF2-40B4-BE49-F238E27FC236}">
                <a16:creationId xmlns:a16="http://schemas.microsoft.com/office/drawing/2014/main" id="{17982496-F148-4A94-84CF-833DA37EE29E}"/>
              </a:ext>
            </a:extLst>
          </p:cNvPr>
          <p:cNvSpPr>
            <a:spLocks noGrp="1" noChangeArrowheads="1"/>
          </p:cNvSpPr>
          <p:nvPr>
            <p:ph type="body" idx="1"/>
          </p:nvPr>
        </p:nvSpPr>
        <p:spPr>
          <a:xfrm>
            <a:off x="685800" y="1905000"/>
            <a:ext cx="7772400" cy="4038600"/>
          </a:xfrm>
        </p:spPr>
        <p:txBody>
          <a:bodyPr/>
          <a:lstStyle/>
          <a:p>
            <a:r>
              <a:rPr lang="en-US" altLang="en-US" dirty="0"/>
              <a:t>Este </a:t>
            </a:r>
            <a:r>
              <a:rPr lang="en-US" altLang="en-US" dirty="0" err="1"/>
              <a:t>rezonabil</a:t>
            </a:r>
            <a:r>
              <a:rPr lang="en-US" altLang="en-US" dirty="0"/>
              <a:t> ca </a:t>
            </a:r>
            <a:r>
              <a:rPr lang="en-US" altLang="en-US" dirty="0" err="1"/>
              <a:t>utilizatorii</a:t>
            </a:r>
            <a:r>
              <a:rPr lang="en-US" altLang="en-US" dirty="0"/>
              <a:t> </a:t>
            </a:r>
            <a:r>
              <a:rPr lang="en-US" altLang="en-US" dirty="0" err="1"/>
              <a:t>conceptului</a:t>
            </a:r>
            <a:r>
              <a:rPr lang="en-US" altLang="en-US" dirty="0"/>
              <a:t> de  </a:t>
            </a:r>
            <a:r>
              <a:rPr lang="en-US" altLang="en-US" dirty="0" err="1"/>
              <a:t>dreptunghi</a:t>
            </a:r>
            <a:r>
              <a:rPr lang="en-US" altLang="en-US" dirty="0"/>
              <a:t> </a:t>
            </a:r>
            <a:r>
              <a:rPr lang="en-US" altLang="en-US" dirty="0" err="1"/>
              <a:t>să</a:t>
            </a:r>
            <a:r>
              <a:rPr lang="en-US" altLang="en-US" dirty="0"/>
              <a:t> se </a:t>
            </a:r>
            <a:r>
              <a:rPr lang="en-US" altLang="en-US" dirty="0" err="1"/>
              <a:t>aștepte</a:t>
            </a:r>
            <a:r>
              <a:rPr lang="en-US" altLang="en-US" dirty="0"/>
              <a:t> ca </a:t>
            </a:r>
            <a:r>
              <a:rPr lang="en-US" altLang="en-US" dirty="0" err="1"/>
              <a:t>lungimea</a:t>
            </a:r>
            <a:r>
              <a:rPr lang="en-US" altLang="en-US" dirty="0"/>
              <a:t> </a:t>
            </a:r>
            <a:r>
              <a:rPr lang="en-US" altLang="en-US" dirty="0" err="1"/>
              <a:t>și</a:t>
            </a:r>
            <a:r>
              <a:rPr lang="en-US" altLang="en-US" dirty="0"/>
              <a:t> </a:t>
            </a:r>
            <a:r>
              <a:rPr lang="en-US" altLang="en-US" dirty="0" err="1"/>
              <a:t>lățimea</a:t>
            </a:r>
            <a:r>
              <a:rPr lang="en-US" altLang="en-US" dirty="0"/>
              <a:t> </a:t>
            </a:r>
            <a:r>
              <a:rPr lang="en-US" altLang="en-US" dirty="0" err="1"/>
              <a:t>să</a:t>
            </a:r>
            <a:r>
              <a:rPr lang="en-US" altLang="en-US" dirty="0"/>
              <a:t> se </a:t>
            </a:r>
            <a:r>
              <a:rPr lang="en-US" altLang="en-US" dirty="0" err="1"/>
              <a:t>schimbe</a:t>
            </a:r>
            <a:r>
              <a:rPr lang="en-US" altLang="en-US" dirty="0"/>
              <a:t> independent.</a:t>
            </a:r>
          </a:p>
          <a:p>
            <a:r>
              <a:rPr lang="en-US" altLang="en-US" dirty="0" err="1"/>
              <a:t>Aceste</a:t>
            </a:r>
            <a:r>
              <a:rPr lang="en-US" altLang="en-US" dirty="0"/>
              <a:t> </a:t>
            </a:r>
            <a:r>
              <a:rPr lang="en-US" altLang="en-US" dirty="0" err="1"/>
              <a:t>așteptări</a:t>
            </a:r>
            <a:r>
              <a:rPr lang="en-US" altLang="en-US" dirty="0"/>
              <a:t> sunt </a:t>
            </a:r>
            <a:r>
              <a:rPr lang="en-US" altLang="en-US" dirty="0" err="1"/>
              <a:t>precondiții</a:t>
            </a:r>
            <a:r>
              <a:rPr lang="en-US" altLang="en-US" dirty="0"/>
              <a:t> </a:t>
            </a:r>
            <a:r>
              <a:rPr lang="en-US" altLang="en-US" dirty="0" err="1"/>
              <a:t>și</a:t>
            </a:r>
            <a:r>
              <a:rPr lang="en-US" altLang="en-US" dirty="0"/>
              <a:t> </a:t>
            </a:r>
            <a:r>
              <a:rPr lang="en-US" altLang="en-US" dirty="0" err="1"/>
              <a:t>postcondiții</a:t>
            </a:r>
            <a:endParaRPr lang="en-US" altLang="en-US" dirty="0"/>
          </a:p>
          <a:p>
            <a:r>
              <a:rPr lang="en-US" altLang="en-US" dirty="0"/>
              <a:t> Bertrand Meyer o </a:t>
            </a:r>
            <a:r>
              <a:rPr lang="en-US" altLang="en-US" dirty="0" err="1"/>
              <a:t>numește</a:t>
            </a:r>
            <a:r>
              <a:rPr lang="en-US" altLang="en-US" dirty="0"/>
              <a:t> “</a:t>
            </a:r>
            <a:r>
              <a:rPr lang="en-US" altLang="en-US" dirty="0" err="1"/>
              <a:t>Proiectare</a:t>
            </a:r>
            <a:r>
              <a:rPr lang="en-US" altLang="en-US" dirty="0"/>
              <a:t> </a:t>
            </a:r>
            <a:r>
              <a:rPr lang="en-US" altLang="en-US" dirty="0" err="1"/>
              <a:t>prin</a:t>
            </a:r>
            <a:r>
              <a:rPr lang="en-US" altLang="en-US" dirty="0"/>
              <a:t> contract”</a:t>
            </a:r>
          </a:p>
          <a:p>
            <a:pPr lvl="1"/>
            <a:r>
              <a:rPr lang="en-US" altLang="en-US" dirty="0" err="1"/>
              <a:t>Contractul</a:t>
            </a:r>
            <a:r>
              <a:rPr lang="en-US" altLang="en-US" dirty="0"/>
              <a:t> post </a:t>
            </a:r>
            <a:r>
              <a:rPr lang="en-US" altLang="en-US" dirty="0" err="1"/>
              <a:t>condiție</a:t>
            </a:r>
            <a:r>
              <a:rPr lang="en-US" altLang="en-US" dirty="0"/>
              <a:t> </a:t>
            </a:r>
            <a:r>
              <a:rPr lang="en-US" altLang="en-US" dirty="0" err="1"/>
              <a:t>pentru</a:t>
            </a:r>
            <a:r>
              <a:rPr lang="en-US" altLang="en-US" dirty="0"/>
              <a:t> </a:t>
            </a:r>
            <a:r>
              <a:rPr lang="en-US" altLang="en-US" dirty="0" err="1"/>
              <a:t>dreptunghi</a:t>
            </a:r>
            <a:r>
              <a:rPr lang="en-US" altLang="en-US" dirty="0"/>
              <a:t> </a:t>
            </a:r>
            <a:r>
              <a:rPr lang="en-US" altLang="en-US" dirty="0" err="1"/>
              <a:t>este</a:t>
            </a:r>
            <a:endParaRPr lang="en-US" altLang="en-US" dirty="0"/>
          </a:p>
          <a:p>
            <a:pPr lvl="2"/>
            <a:r>
              <a:rPr lang="en-US" altLang="en-US" dirty="0" err="1"/>
              <a:t>lungime</a:t>
            </a:r>
            <a:r>
              <a:rPr lang="en-US" altLang="en-US" dirty="0"/>
              <a:t> = new </a:t>
            </a:r>
            <a:r>
              <a:rPr lang="en-US" altLang="en-US" dirty="0" err="1"/>
              <a:t>lungime</a:t>
            </a:r>
            <a:endParaRPr lang="en-US" altLang="en-US" dirty="0"/>
          </a:p>
          <a:p>
            <a:pPr lvl="2"/>
            <a:r>
              <a:rPr lang="en-US" altLang="en-US" dirty="0" err="1"/>
              <a:t>lățime</a:t>
            </a:r>
            <a:r>
              <a:rPr lang="en-US" altLang="en-US" dirty="0"/>
              <a:t>= </a:t>
            </a:r>
            <a:r>
              <a:rPr lang="en-US" altLang="en-US" dirty="0" err="1"/>
              <a:t>vecheaa</a:t>
            </a:r>
            <a:r>
              <a:rPr lang="en-US" altLang="en-US" dirty="0"/>
              <a:t> </a:t>
            </a:r>
            <a:r>
              <a:rPr lang="en-US" altLang="en-US" dirty="0" err="1"/>
              <a:t>lățime</a:t>
            </a:r>
            <a:endParaRPr lang="en-US" altLang="en-US" dirty="0"/>
          </a:p>
          <a:p>
            <a:r>
              <a:rPr lang="en-US" altLang="en-US" dirty="0" err="1"/>
              <a:t>Pătratul</a:t>
            </a:r>
            <a:r>
              <a:rPr lang="en-US" altLang="en-US" dirty="0"/>
              <a:t> </a:t>
            </a:r>
            <a:r>
              <a:rPr lang="en-US" altLang="en-US" dirty="0" err="1"/>
              <a:t>violează</a:t>
            </a:r>
            <a:r>
              <a:rPr lang="en-US" altLang="en-US" dirty="0"/>
              <a:t> contractile </a:t>
            </a:r>
            <a:r>
              <a:rPr lang="en-US" altLang="en-US" dirty="0" err="1"/>
              <a:t>dreptunghiului</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1026">
            <a:extLst>
              <a:ext uri="{FF2B5EF4-FFF2-40B4-BE49-F238E27FC236}">
                <a16:creationId xmlns:a16="http://schemas.microsoft.com/office/drawing/2014/main" id="{3CA42A09-B624-47D4-9133-B77E9F477912}"/>
              </a:ext>
            </a:extLst>
          </p:cNvPr>
          <p:cNvSpPr>
            <a:spLocks noGrp="1" noChangeArrowheads="1"/>
          </p:cNvSpPr>
          <p:nvPr>
            <p:ph type="title"/>
          </p:nvPr>
        </p:nvSpPr>
        <p:spPr>
          <a:xfrm>
            <a:off x="1524000" y="685800"/>
            <a:ext cx="6477000" cy="990600"/>
          </a:xfrm>
        </p:spPr>
        <p:txBody>
          <a:bodyPr/>
          <a:lstStyle/>
          <a:p>
            <a:r>
              <a:rPr lang="en-US" altLang="en-US" dirty="0" err="1"/>
              <a:t>Substituția</a:t>
            </a:r>
            <a:r>
              <a:rPr lang="en-US" altLang="en-US" dirty="0"/>
              <a:t> </a:t>
            </a:r>
            <a:r>
              <a:rPr lang="en-US" altLang="en-US" dirty="0" err="1"/>
              <a:t>Liskov</a:t>
            </a:r>
            <a:r>
              <a:rPr lang="en-US" altLang="en-US" dirty="0"/>
              <a:t> (cont.)</a:t>
            </a:r>
          </a:p>
        </p:txBody>
      </p:sp>
      <p:sp>
        <p:nvSpPr>
          <p:cNvPr id="80899" name="Rectangle 1027">
            <a:extLst>
              <a:ext uri="{FF2B5EF4-FFF2-40B4-BE49-F238E27FC236}">
                <a16:creationId xmlns:a16="http://schemas.microsoft.com/office/drawing/2014/main" id="{D08778F0-BF57-44B1-8112-2C0691651A54}"/>
              </a:ext>
            </a:extLst>
          </p:cNvPr>
          <p:cNvSpPr>
            <a:spLocks noGrp="1" noChangeArrowheads="1"/>
          </p:cNvSpPr>
          <p:nvPr>
            <p:ph type="body" idx="1"/>
          </p:nvPr>
        </p:nvSpPr>
        <p:spPr>
          <a:xfrm>
            <a:off x="533400" y="1981200"/>
            <a:ext cx="8077200" cy="4495800"/>
          </a:xfrm>
        </p:spPr>
        <p:txBody>
          <a:bodyPr/>
          <a:lstStyle/>
          <a:p>
            <a:pPr>
              <a:lnSpc>
                <a:spcPct val="90000"/>
              </a:lnSpc>
            </a:pPr>
            <a:r>
              <a:rPr lang="en-US" altLang="en-US" dirty="0"/>
              <a:t>Un client al </a:t>
            </a:r>
            <a:r>
              <a:rPr lang="en-US" altLang="en-US" dirty="0" err="1"/>
              <a:t>dreptunghiului</a:t>
            </a:r>
            <a:r>
              <a:rPr lang="en-US" altLang="en-US" dirty="0"/>
              <a:t> se </a:t>
            </a:r>
            <a:r>
              <a:rPr lang="en-US" altLang="en-US" dirty="0" err="1"/>
              <a:t>așteaptă</a:t>
            </a:r>
            <a:r>
              <a:rPr lang="en-US" altLang="en-US" dirty="0"/>
              <a:t> ca </a:t>
            </a:r>
            <a:r>
              <a:rPr lang="en-US" altLang="en-US" dirty="0" err="1"/>
              <a:t>lungimea</a:t>
            </a:r>
            <a:r>
              <a:rPr lang="en-US" altLang="en-US" dirty="0"/>
              <a:t> </a:t>
            </a:r>
            <a:r>
              <a:rPr lang="en-US" altLang="en-US" dirty="0" err="1"/>
              <a:t>si</a:t>
            </a:r>
            <a:r>
              <a:rPr lang="en-US" altLang="en-US" dirty="0"/>
              <a:t> </a:t>
            </a:r>
            <a:r>
              <a:rPr lang="en-US" altLang="en-US" dirty="0" err="1"/>
              <a:t>lățimea</a:t>
            </a:r>
            <a:r>
              <a:rPr lang="en-US" altLang="en-US" dirty="0"/>
              <a:t> </a:t>
            </a:r>
            <a:r>
              <a:rPr lang="en-US" altLang="en-US" dirty="0" err="1"/>
              <a:t>să</a:t>
            </a:r>
            <a:r>
              <a:rPr lang="en-US" altLang="en-US" dirty="0"/>
              <a:t> fie </a:t>
            </a:r>
            <a:r>
              <a:rPr lang="en-US" altLang="en-US" dirty="0" err="1"/>
              <a:t>schimbate</a:t>
            </a:r>
            <a:r>
              <a:rPr lang="en-US" altLang="en-US" dirty="0"/>
              <a:t> independent</a:t>
            </a:r>
          </a:p>
          <a:p>
            <a:pPr lvl="1">
              <a:lnSpc>
                <a:spcPct val="90000"/>
              </a:lnSpc>
            </a:pPr>
            <a:r>
              <a:rPr lang="en-US" altLang="en-US" dirty="0"/>
              <a:t>void </a:t>
            </a:r>
            <a:r>
              <a:rPr lang="en-US" altLang="en-US" dirty="0" err="1"/>
              <a:t>setAspectRatio</a:t>
            </a:r>
            <a:r>
              <a:rPr lang="en-US" altLang="en-US" dirty="0"/>
              <a:t>( </a:t>
            </a:r>
            <a:r>
              <a:rPr lang="en-US" altLang="en-US" dirty="0" err="1"/>
              <a:t>Rectange</a:t>
            </a:r>
            <a:r>
              <a:rPr lang="en-US" altLang="en-US" dirty="0"/>
              <a:t>* r, double ratio );</a:t>
            </a:r>
          </a:p>
          <a:p>
            <a:pPr>
              <a:lnSpc>
                <a:spcPct val="80000"/>
              </a:lnSpc>
            </a:pPr>
            <a:r>
              <a:rPr lang="en-US" altLang="en-US" dirty="0" err="1"/>
              <a:t>Prin</a:t>
            </a:r>
            <a:r>
              <a:rPr lang="en-US" altLang="en-US" dirty="0"/>
              <a:t> </a:t>
            </a:r>
            <a:r>
              <a:rPr lang="en-US" altLang="en-US" dirty="0" err="1"/>
              <a:t>derivarea</a:t>
            </a:r>
            <a:r>
              <a:rPr lang="en-US" altLang="en-US" dirty="0"/>
              <a:t> </a:t>
            </a:r>
            <a:r>
              <a:rPr lang="en-US" altLang="en-US" dirty="0" err="1"/>
              <a:t>Pătratului</a:t>
            </a:r>
            <a:r>
              <a:rPr lang="en-US" altLang="en-US" dirty="0"/>
              <a:t> din </a:t>
            </a:r>
            <a:r>
              <a:rPr lang="en-US" altLang="en-US" dirty="0" err="1"/>
              <a:t>dreptunghi</a:t>
            </a:r>
            <a:r>
              <a:rPr lang="en-US" altLang="en-US" dirty="0"/>
              <a:t>, </a:t>
            </a:r>
            <a:r>
              <a:rPr lang="en-US" altLang="en-US" dirty="0" err="1"/>
              <a:t>permiteți</a:t>
            </a:r>
            <a:r>
              <a:rPr lang="en-US" altLang="en-US" dirty="0"/>
              <a:t> </a:t>
            </a:r>
            <a:r>
              <a:rPr lang="en-US" altLang="en-US" dirty="0" err="1"/>
              <a:t>cuiva</a:t>
            </a:r>
            <a:r>
              <a:rPr lang="en-US" altLang="en-US" dirty="0"/>
              <a:t> </a:t>
            </a:r>
            <a:r>
              <a:rPr lang="en-US" altLang="en-US" dirty="0" err="1"/>
              <a:t>să</a:t>
            </a:r>
            <a:r>
              <a:rPr lang="en-US" altLang="en-US" dirty="0"/>
              <a:t> </a:t>
            </a:r>
            <a:r>
              <a:rPr lang="en-US" altLang="en-US" dirty="0" err="1"/>
              <a:t>stabilească</a:t>
            </a:r>
            <a:r>
              <a:rPr lang="en-US" altLang="en-US" dirty="0"/>
              <a:t> </a:t>
            </a:r>
            <a:r>
              <a:rPr lang="en-US" altLang="en-US" dirty="0" err="1"/>
              <a:t>raportul</a:t>
            </a:r>
            <a:r>
              <a:rPr lang="en-US" altLang="en-US" dirty="0"/>
              <a:t> de aspect al </a:t>
            </a:r>
            <a:r>
              <a:rPr lang="en-US" altLang="en-US" dirty="0" err="1"/>
              <a:t>unui</a:t>
            </a:r>
            <a:r>
              <a:rPr lang="en-US" altLang="en-US" dirty="0"/>
              <a:t> </a:t>
            </a:r>
            <a:r>
              <a:rPr lang="en-US" altLang="en-US" dirty="0" err="1"/>
              <a:t>Pătrat</a:t>
            </a:r>
            <a:endParaRPr lang="en-US" altLang="en-US" dirty="0"/>
          </a:p>
          <a:p>
            <a:pPr>
              <a:lnSpc>
                <a:spcPct val="80000"/>
              </a:lnSpc>
            </a:pPr>
            <a:r>
              <a:rPr lang="en-US" altLang="en-US" dirty="0" err="1"/>
              <a:t>Putem</a:t>
            </a:r>
            <a:r>
              <a:rPr lang="en-US" altLang="en-US" dirty="0"/>
              <a:t> </a:t>
            </a:r>
            <a:r>
              <a:rPr lang="en-US" altLang="en-US" dirty="0" err="1"/>
              <a:t>obține</a:t>
            </a:r>
            <a:endParaRPr lang="en-US" altLang="en-US" dirty="0"/>
          </a:p>
          <a:p>
            <a:pPr lvl="1">
              <a:lnSpc>
                <a:spcPct val="80000"/>
              </a:lnSpc>
            </a:pPr>
            <a:r>
              <a:rPr lang="en-US" altLang="en-US" dirty="0"/>
              <a:t>if ( </a:t>
            </a:r>
            <a:r>
              <a:rPr lang="en-US" altLang="en-US" dirty="0" err="1"/>
              <a:t>typeid</a:t>
            </a:r>
            <a:r>
              <a:rPr lang="en-US" altLang="en-US" dirty="0"/>
              <a:t>(r) == </a:t>
            </a:r>
            <a:r>
              <a:rPr lang="en-US" altLang="en-US" dirty="0" err="1"/>
              <a:t>typeid</a:t>
            </a:r>
            <a:r>
              <a:rPr lang="en-US" altLang="en-US" dirty="0"/>
              <a:t>(</a:t>
            </a:r>
            <a:r>
              <a:rPr lang="en-US" altLang="en-US" dirty="0" err="1"/>
              <a:t>Dreptunghi</a:t>
            </a:r>
            <a:r>
              <a:rPr lang="en-US" altLang="en-US" dirty="0"/>
              <a:t>) )</a:t>
            </a:r>
          </a:p>
          <a:p>
            <a:pPr lvl="1">
              <a:lnSpc>
                <a:spcPct val="80000"/>
              </a:lnSpc>
            </a:pPr>
            <a:r>
              <a:rPr lang="en-US" altLang="en-US" dirty="0" err="1"/>
              <a:t>Încalcă</a:t>
            </a:r>
            <a:r>
              <a:rPr lang="en-US" altLang="en-US" dirty="0"/>
              <a:t> </a:t>
            </a:r>
            <a:r>
              <a:rPr lang="en-US" altLang="en-US" dirty="0" err="1"/>
              <a:t>principiul</a:t>
            </a:r>
            <a:r>
              <a:rPr lang="en-US" altLang="en-US" dirty="0"/>
              <a:t> Open/Closed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FEBF89A-CA68-4765-829F-6E8E2F8512BE}"/>
              </a:ext>
            </a:extLst>
          </p:cNvPr>
          <p:cNvSpPr>
            <a:spLocks noGrp="1" noChangeArrowheads="1"/>
          </p:cNvSpPr>
          <p:nvPr>
            <p:ph type="title"/>
          </p:nvPr>
        </p:nvSpPr>
        <p:spPr/>
        <p:txBody>
          <a:bodyPr/>
          <a:lstStyle/>
          <a:p>
            <a:r>
              <a:rPr lang="en-US" altLang="en-US" dirty="0" err="1"/>
              <a:t>Substitutia</a:t>
            </a:r>
            <a:r>
              <a:rPr lang="en-US" altLang="en-US" dirty="0"/>
              <a:t> </a:t>
            </a:r>
            <a:r>
              <a:rPr lang="en-US" altLang="en-US" dirty="0" err="1"/>
              <a:t>Liskov</a:t>
            </a:r>
            <a:endParaRPr lang="en-US" altLang="en-US" dirty="0"/>
          </a:p>
        </p:txBody>
      </p:sp>
      <p:sp>
        <p:nvSpPr>
          <p:cNvPr id="82947" name="Rectangle 3">
            <a:extLst>
              <a:ext uri="{FF2B5EF4-FFF2-40B4-BE49-F238E27FC236}">
                <a16:creationId xmlns:a16="http://schemas.microsoft.com/office/drawing/2014/main" id="{8C83A9E9-B6C0-4A6A-A739-39B7A0ECABA5}"/>
              </a:ext>
            </a:extLst>
          </p:cNvPr>
          <p:cNvSpPr>
            <a:spLocks noGrp="1" noChangeArrowheads="1"/>
          </p:cNvSpPr>
          <p:nvPr>
            <p:ph type="body" idx="1"/>
          </p:nvPr>
        </p:nvSpPr>
        <p:spPr>
          <a:xfrm>
            <a:off x="762000" y="2057400"/>
            <a:ext cx="7772400" cy="4648200"/>
          </a:xfrm>
        </p:spPr>
        <p:txBody>
          <a:bodyPr/>
          <a:lstStyle/>
          <a:p>
            <a:r>
              <a:rPr lang="en-US" altLang="en-US" dirty="0" err="1"/>
              <a:t>Proiectarea</a:t>
            </a:r>
            <a:r>
              <a:rPr lang="en-US" altLang="en-US" dirty="0"/>
              <a:t> </a:t>
            </a:r>
            <a:r>
              <a:rPr lang="en-US" altLang="en-US" dirty="0" err="1"/>
              <a:t>prin</a:t>
            </a:r>
            <a:r>
              <a:rPr lang="en-US" altLang="en-US" dirty="0"/>
              <a:t> Contract</a:t>
            </a:r>
          </a:p>
          <a:p>
            <a:pPr lvl="1">
              <a:lnSpc>
                <a:spcPct val="80000"/>
              </a:lnSpc>
            </a:pPr>
            <a:r>
              <a:rPr lang="en-US" altLang="en-US" dirty="0"/>
              <a:t>Bertrand Meyer</a:t>
            </a:r>
          </a:p>
          <a:p>
            <a:pPr lvl="1">
              <a:lnSpc>
                <a:spcPct val="80000"/>
              </a:lnSpc>
            </a:pPr>
            <a:r>
              <a:rPr lang="en-US" altLang="en-US" dirty="0" err="1"/>
              <a:t>Precondiții</a:t>
            </a:r>
            <a:r>
              <a:rPr lang="en-US" altLang="en-US" dirty="0"/>
              <a:t>, </a:t>
            </a:r>
            <a:r>
              <a:rPr lang="en-US" altLang="en-US" dirty="0" err="1"/>
              <a:t>postcondiții</a:t>
            </a:r>
            <a:r>
              <a:rPr lang="en-US" altLang="en-US" dirty="0"/>
              <a:t>, </a:t>
            </a:r>
            <a:r>
              <a:rPr lang="en-US" altLang="en-US" dirty="0" err="1"/>
              <a:t>invarianți</a:t>
            </a:r>
            <a:endParaRPr lang="en-US" altLang="en-US" dirty="0"/>
          </a:p>
          <a:p>
            <a:pPr>
              <a:lnSpc>
                <a:spcPct val="80000"/>
              </a:lnSpc>
            </a:pPr>
            <a:r>
              <a:rPr lang="en-US" altLang="en-US" dirty="0" err="1"/>
              <a:t>Postcondițiile</a:t>
            </a:r>
            <a:r>
              <a:rPr lang="en-US" altLang="en-US" dirty="0"/>
              <a:t> </a:t>
            </a:r>
            <a:r>
              <a:rPr lang="en-US" altLang="en-US" dirty="0" err="1"/>
              <a:t>Dreptunghiului</a:t>
            </a:r>
            <a:r>
              <a:rPr lang="en-US" altLang="en-US" dirty="0"/>
              <a:t> </a:t>
            </a:r>
            <a:r>
              <a:rPr lang="en-US" altLang="en-US" dirty="0" err="1"/>
              <a:t>pentru</a:t>
            </a:r>
            <a:r>
              <a:rPr lang="en-US" altLang="en-US" dirty="0"/>
              <a:t> </a:t>
            </a:r>
            <a:r>
              <a:rPr lang="en-US" altLang="en-US" dirty="0" err="1"/>
              <a:t>setWidth</a:t>
            </a:r>
            <a:r>
              <a:rPr lang="en-US" altLang="en-US" dirty="0"/>
              <a:t>()</a:t>
            </a:r>
          </a:p>
          <a:p>
            <a:pPr lvl="1">
              <a:lnSpc>
                <a:spcPct val="80000"/>
              </a:lnSpc>
            </a:pPr>
            <a:r>
              <a:rPr lang="en-US" altLang="en-US" dirty="0"/>
              <a:t>width = </a:t>
            </a:r>
            <a:r>
              <a:rPr lang="en-US" altLang="en-US" dirty="0" err="1"/>
              <a:t>newWidth</a:t>
            </a:r>
            <a:endParaRPr lang="en-US" altLang="en-US" dirty="0"/>
          </a:p>
          <a:p>
            <a:pPr lvl="1">
              <a:lnSpc>
                <a:spcPct val="80000"/>
              </a:lnSpc>
            </a:pPr>
            <a:r>
              <a:rPr lang="en-US" altLang="en-US" dirty="0"/>
              <a:t>length = </a:t>
            </a:r>
            <a:r>
              <a:rPr lang="en-US" altLang="en-US" dirty="0" err="1"/>
              <a:t>oldLength</a:t>
            </a:r>
            <a:endParaRPr lang="en-US" altLang="en-US" dirty="0"/>
          </a:p>
          <a:p>
            <a:pPr>
              <a:lnSpc>
                <a:spcPct val="80000"/>
              </a:lnSpc>
            </a:pPr>
            <a:r>
              <a:rPr lang="en-US" altLang="en-US" dirty="0" err="1"/>
              <a:t>Pătratul</a:t>
            </a:r>
            <a:r>
              <a:rPr lang="en-US" altLang="en-US" dirty="0"/>
              <a:t> nu </a:t>
            </a:r>
            <a:r>
              <a:rPr lang="en-US" altLang="en-US" dirty="0" err="1"/>
              <a:t>poate</a:t>
            </a:r>
            <a:r>
              <a:rPr lang="en-US" altLang="en-US" dirty="0"/>
              <a:t> </a:t>
            </a:r>
            <a:r>
              <a:rPr lang="en-US" altLang="en-US" dirty="0" err="1"/>
              <a:t>necesita</a:t>
            </a:r>
            <a:r>
              <a:rPr lang="en-US" altLang="en-US" dirty="0"/>
              <a:t> </a:t>
            </a:r>
            <a:r>
              <a:rPr lang="en-US" altLang="en-US" dirty="0" err="1"/>
              <a:t>mai</a:t>
            </a:r>
            <a:r>
              <a:rPr lang="en-US" altLang="en-US" dirty="0"/>
              <a:t> </a:t>
            </a:r>
            <a:r>
              <a:rPr lang="en-US" altLang="en-US" dirty="0" err="1"/>
              <a:t>mulți</a:t>
            </a:r>
            <a:r>
              <a:rPr lang="en-US" altLang="en-US" dirty="0"/>
              <a:t> </a:t>
            </a:r>
            <a:r>
              <a:rPr lang="en-US" altLang="en-US" dirty="0" err="1"/>
              <a:t>clienți</a:t>
            </a:r>
            <a:r>
              <a:rPr lang="en-US" altLang="en-US" dirty="0"/>
              <a:t>, </a:t>
            </a:r>
            <a:r>
              <a:rPr lang="en-US" altLang="en-US" dirty="0" err="1"/>
              <a:t>nici</a:t>
            </a:r>
            <a:r>
              <a:rPr lang="en-US" altLang="en-US" dirty="0"/>
              <a:t> nu </a:t>
            </a:r>
            <a:r>
              <a:rPr lang="en-US" altLang="en-US" dirty="0" err="1"/>
              <a:t>poate</a:t>
            </a:r>
            <a:r>
              <a:rPr lang="en-US" altLang="en-US" dirty="0"/>
              <a:t> </a:t>
            </a:r>
            <a:r>
              <a:rPr lang="en-US" altLang="en-US" dirty="0" err="1"/>
              <a:t>promite</a:t>
            </a:r>
            <a:r>
              <a:rPr lang="en-US" altLang="en-US" dirty="0"/>
              <a:t> </a:t>
            </a:r>
            <a:r>
              <a:rPr lang="en-US" altLang="en-US" dirty="0" err="1"/>
              <a:t>mai</a:t>
            </a:r>
            <a:r>
              <a:rPr lang="en-US" altLang="en-US" dirty="0"/>
              <a:t> </a:t>
            </a:r>
            <a:r>
              <a:rPr lang="en-US" altLang="en-US" dirty="0" err="1"/>
              <a:t>puțini</a:t>
            </a:r>
            <a:endParaRPr lang="en-US" altLang="en-US" dirty="0"/>
          </a:p>
          <a:p>
            <a:pPr lvl="1">
              <a:lnSpc>
                <a:spcPct val="80000"/>
              </a:lnSpc>
            </a:pPr>
            <a:r>
              <a:rPr lang="en-US" altLang="en-US" dirty="0"/>
              <a:t>Nu </a:t>
            </a:r>
            <a:r>
              <a:rPr lang="en-US" altLang="en-US" dirty="0" err="1"/>
              <a:t>menține</a:t>
            </a:r>
            <a:r>
              <a:rPr lang="en-US" altLang="en-US" dirty="0"/>
              <a:t> </a:t>
            </a:r>
            <a:r>
              <a:rPr lang="en-US" altLang="en-US" dirty="0" err="1"/>
              <a:t>invariantă</a:t>
            </a:r>
            <a:r>
              <a:rPr lang="en-US" altLang="en-US" dirty="0"/>
              <a:t> </a:t>
            </a:r>
            <a:r>
              <a:rPr lang="en-US" altLang="en-US" dirty="0" err="1"/>
              <a:t>lungimea</a:t>
            </a:r>
            <a:endParaRPr lang="en-US" altLang="en-US" dirty="0"/>
          </a:p>
          <a:p>
            <a:pPr lvl="1">
              <a:lnSpc>
                <a:spcPct val="80000"/>
              </a:lnSpc>
            </a:pPr>
            <a:r>
              <a:rPr lang="en-US" altLang="en-US" dirty="0" err="1"/>
              <a:t>Violază</a:t>
            </a:r>
            <a:r>
              <a:rPr lang="en-US" altLang="en-US" dirty="0"/>
              <a:t> </a:t>
            </a:r>
            <a:r>
              <a:rPr lang="en-US" altLang="en-US" dirty="0" err="1"/>
              <a:t>contractul</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1F5F0D03-DF61-402B-ABA1-07B5C1773DAA}"/>
              </a:ext>
            </a:extLst>
          </p:cNvPr>
          <p:cNvSpPr>
            <a:spLocks noGrp="1" noChangeArrowheads="1"/>
          </p:cNvSpPr>
          <p:nvPr>
            <p:ph type="title"/>
          </p:nvPr>
        </p:nvSpPr>
        <p:spPr>
          <a:xfrm>
            <a:off x="609600" y="533400"/>
            <a:ext cx="8077200" cy="990600"/>
          </a:xfrm>
        </p:spPr>
        <p:txBody>
          <a:bodyPr/>
          <a:lstStyle/>
          <a:p>
            <a:r>
              <a:rPr lang="en-US" altLang="en-US" dirty="0"/>
              <a:t>LSP </a:t>
            </a:r>
            <a:r>
              <a:rPr lang="en-US" altLang="en-US" dirty="0" err="1"/>
              <a:t>Ghidează</a:t>
            </a:r>
            <a:r>
              <a:rPr lang="en-US" altLang="en-US" dirty="0"/>
              <a:t> </a:t>
            </a:r>
            <a:r>
              <a:rPr lang="en-US" altLang="en-US" dirty="0" err="1"/>
              <a:t>Crearea</a:t>
            </a:r>
            <a:r>
              <a:rPr lang="en-US" altLang="en-US" dirty="0"/>
              <a:t> </a:t>
            </a:r>
            <a:r>
              <a:rPr lang="en-US" altLang="en-US" dirty="0" err="1"/>
              <a:t>Abstracțiilor</a:t>
            </a:r>
            <a:endParaRPr lang="en-US" altLang="en-US" dirty="0"/>
          </a:p>
        </p:txBody>
      </p:sp>
      <p:sp>
        <p:nvSpPr>
          <p:cNvPr id="84997" name="Rectangle 3">
            <a:extLst>
              <a:ext uri="{FF2B5EF4-FFF2-40B4-BE49-F238E27FC236}">
                <a16:creationId xmlns:a16="http://schemas.microsoft.com/office/drawing/2014/main" id="{43863AAA-572A-42D9-8B2F-55246EDE2380}"/>
              </a:ext>
            </a:extLst>
          </p:cNvPr>
          <p:cNvSpPr>
            <a:spLocks noGrp="1" noChangeArrowheads="1"/>
          </p:cNvSpPr>
          <p:nvPr>
            <p:ph type="body" idx="1"/>
          </p:nvPr>
        </p:nvSpPr>
        <p:spPr>
          <a:xfrm>
            <a:off x="685800" y="2438400"/>
            <a:ext cx="8153400" cy="2514600"/>
          </a:xfrm>
        </p:spPr>
        <p:txBody>
          <a:bodyPr/>
          <a:lstStyle/>
          <a:p>
            <a:r>
              <a:rPr lang="en-US" altLang="en-US" dirty="0" err="1"/>
              <a:t>Abstracțiile</a:t>
            </a:r>
            <a:r>
              <a:rPr lang="en-US" altLang="en-US" dirty="0"/>
              <a:t> nu au o </a:t>
            </a:r>
            <a:r>
              <a:rPr lang="en-US" altLang="en-US" dirty="0" err="1"/>
              <a:t>existentă</a:t>
            </a:r>
            <a:r>
              <a:rPr lang="en-US" altLang="en-US" dirty="0"/>
              <a:t> </a:t>
            </a:r>
            <a:r>
              <a:rPr lang="en-US" altLang="en-US" dirty="0" err="1"/>
              <a:t>izolată</a:t>
            </a:r>
            <a:endParaRPr lang="en-US" altLang="en-US" dirty="0"/>
          </a:p>
          <a:p>
            <a:r>
              <a:rPr lang="en-US" altLang="en-US" dirty="0" err="1"/>
              <a:t>Abstracțiile</a:t>
            </a:r>
            <a:r>
              <a:rPr lang="en-US" altLang="en-US" dirty="0"/>
              <a:t> nu se </a:t>
            </a:r>
            <a:r>
              <a:rPr lang="en-US" altLang="en-US" dirty="0" err="1"/>
              <a:t>potrivesc</a:t>
            </a:r>
            <a:r>
              <a:rPr lang="en-US" altLang="en-US" dirty="0"/>
              <a:t> </a:t>
            </a:r>
            <a:r>
              <a:rPr lang="en-US" altLang="en-US" dirty="0" err="1"/>
              <a:t>întotdeauna</a:t>
            </a:r>
            <a:r>
              <a:rPr lang="en-US" altLang="en-US" dirty="0"/>
              <a:t> cu </a:t>
            </a:r>
            <a:r>
              <a:rPr lang="en-US" altLang="en-US" dirty="0" err="1"/>
              <a:t>așteptările</a:t>
            </a:r>
            <a:r>
              <a:rPr lang="en-US" altLang="en-US" dirty="0"/>
              <a:t> </a:t>
            </a:r>
            <a:r>
              <a:rPr lang="en-US" altLang="en-US" dirty="0" err="1"/>
              <a:t>lumii</a:t>
            </a:r>
            <a:r>
              <a:rPr lang="en-US" altLang="en-US" dirty="0"/>
              <a:t> </a:t>
            </a:r>
            <a:r>
              <a:rPr lang="en-US" altLang="en-US" dirty="0" err="1"/>
              <a:t>reale</a:t>
            </a:r>
            <a:endParaRPr lang="en-US" altLang="en-US" dirty="0"/>
          </a:p>
          <a:p>
            <a:r>
              <a:rPr lang="en-US" altLang="en-US" dirty="0" err="1"/>
              <a:t>Violarea</a:t>
            </a:r>
            <a:r>
              <a:rPr lang="en-US" altLang="en-US" dirty="0"/>
              <a:t> LSP </a:t>
            </a:r>
            <a:r>
              <a:rPr lang="en-US" altLang="en-US" dirty="0" err="1"/>
              <a:t>este</a:t>
            </a:r>
            <a:r>
              <a:rPr lang="en-US" altLang="en-US" dirty="0"/>
              <a:t> </a:t>
            </a:r>
            <a:r>
              <a:rPr lang="en-US" altLang="en-US" dirty="0" err="1"/>
              <a:t>echivalent</a:t>
            </a:r>
            <a:r>
              <a:rPr lang="en-US" altLang="en-US" dirty="0"/>
              <a:t> cu </a:t>
            </a:r>
            <a:r>
              <a:rPr lang="en-US" altLang="en-US" dirty="0" err="1"/>
              <a:t>încălcarea</a:t>
            </a:r>
            <a:r>
              <a:rPr lang="en-US" altLang="en-US" dirty="0"/>
              <a:t> OCP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2" name="Rectangle 2">
            <a:extLst>
              <a:ext uri="{FF2B5EF4-FFF2-40B4-BE49-F238E27FC236}">
                <a16:creationId xmlns:a16="http://schemas.microsoft.com/office/drawing/2014/main" id="{63456512-3A57-49AC-B3B6-47D23F8D33A8}"/>
              </a:ext>
            </a:extLst>
          </p:cNvPr>
          <p:cNvSpPr>
            <a:spLocks noGrp="1" noChangeArrowheads="1"/>
          </p:cNvSpPr>
          <p:nvPr>
            <p:ph type="title"/>
          </p:nvPr>
        </p:nvSpPr>
        <p:spPr>
          <a:xfrm>
            <a:off x="533407" y="685800"/>
            <a:ext cx="7924777" cy="990600"/>
          </a:xfrm>
        </p:spPr>
        <p:txBody>
          <a:bodyPr/>
          <a:lstStyle/>
          <a:p>
            <a:r>
              <a:rPr lang="en-US" altLang="en-US" dirty="0" err="1"/>
              <a:t>Principiul</a:t>
            </a:r>
            <a:r>
              <a:rPr lang="en-US" altLang="en-US" dirty="0"/>
              <a:t> </a:t>
            </a:r>
            <a:r>
              <a:rPr lang="en-US" altLang="en-US" dirty="0" err="1"/>
              <a:t>Dependenței</a:t>
            </a:r>
            <a:r>
              <a:rPr lang="en-US" altLang="en-US" dirty="0"/>
              <a:t> Inverse</a:t>
            </a:r>
          </a:p>
        </p:txBody>
      </p:sp>
      <p:sp>
        <p:nvSpPr>
          <p:cNvPr id="89093" name="Text Box 4">
            <a:extLst>
              <a:ext uri="{FF2B5EF4-FFF2-40B4-BE49-F238E27FC236}">
                <a16:creationId xmlns:a16="http://schemas.microsoft.com/office/drawing/2014/main" id="{BA2245E2-8B03-44CE-93F2-322DC025A0E8}"/>
              </a:ext>
            </a:extLst>
          </p:cNvPr>
          <p:cNvSpPr txBox="1">
            <a:spLocks noChangeArrowheads="1"/>
          </p:cNvSpPr>
          <p:nvPr/>
        </p:nvSpPr>
        <p:spPr bwMode="auto">
          <a:xfrm>
            <a:off x="2200275" y="2003425"/>
            <a:ext cx="47339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dirty="0" err="1">
                <a:solidFill>
                  <a:schemeClr val="tx2"/>
                </a:solidFill>
              </a:rPr>
              <a:t>Detaliile</a:t>
            </a:r>
            <a:r>
              <a:rPr lang="en-US" altLang="en-US" sz="1800" dirty="0">
                <a:solidFill>
                  <a:schemeClr val="tx2"/>
                </a:solidFill>
              </a:rPr>
              <a:t> </a:t>
            </a:r>
            <a:r>
              <a:rPr lang="en-US" altLang="en-US" sz="1800" dirty="0" err="1">
                <a:solidFill>
                  <a:schemeClr val="tx2"/>
                </a:solidFill>
              </a:rPr>
              <a:t>ar</a:t>
            </a:r>
            <a:r>
              <a:rPr lang="en-US" altLang="en-US" sz="1800" dirty="0">
                <a:solidFill>
                  <a:schemeClr val="tx2"/>
                </a:solidFill>
              </a:rPr>
              <a:t> </a:t>
            </a:r>
            <a:r>
              <a:rPr lang="en-US" altLang="en-US" sz="1800" dirty="0" err="1">
                <a:solidFill>
                  <a:schemeClr val="tx2"/>
                </a:solidFill>
              </a:rPr>
              <a:t>trebui</a:t>
            </a:r>
            <a:r>
              <a:rPr lang="en-US" altLang="en-US" sz="1800" dirty="0">
                <a:solidFill>
                  <a:schemeClr val="tx2"/>
                </a:solidFill>
              </a:rPr>
              <a:t> </a:t>
            </a:r>
            <a:r>
              <a:rPr lang="en-US" altLang="en-US" sz="1800" dirty="0" err="1">
                <a:solidFill>
                  <a:schemeClr val="tx2"/>
                </a:solidFill>
              </a:rPr>
              <a:t>să</a:t>
            </a:r>
            <a:r>
              <a:rPr lang="en-US" altLang="en-US" sz="1800" dirty="0">
                <a:solidFill>
                  <a:schemeClr val="tx2"/>
                </a:solidFill>
              </a:rPr>
              <a:t> </a:t>
            </a:r>
            <a:r>
              <a:rPr lang="en-US" altLang="en-US" sz="1800" dirty="0" err="1">
                <a:solidFill>
                  <a:schemeClr val="tx2"/>
                </a:solidFill>
              </a:rPr>
              <a:t>depindă</a:t>
            </a:r>
            <a:r>
              <a:rPr lang="en-US" altLang="en-US" sz="1800" dirty="0">
                <a:solidFill>
                  <a:schemeClr val="tx2"/>
                </a:solidFill>
              </a:rPr>
              <a:t> de </a:t>
            </a:r>
            <a:r>
              <a:rPr lang="en-US" altLang="en-US" sz="1800" dirty="0" err="1">
                <a:solidFill>
                  <a:schemeClr val="tx2"/>
                </a:solidFill>
              </a:rPr>
              <a:t>abstracții</a:t>
            </a:r>
            <a:r>
              <a:rPr lang="en-US" altLang="en-US" sz="1800" dirty="0">
                <a:solidFill>
                  <a:schemeClr val="tx2"/>
                </a:solidFill>
              </a:rPr>
              <a:t>. </a:t>
            </a:r>
            <a:r>
              <a:rPr lang="en-US" altLang="en-US" sz="1800" dirty="0" err="1">
                <a:solidFill>
                  <a:schemeClr val="tx2"/>
                </a:solidFill>
              </a:rPr>
              <a:t>Abstracțiile</a:t>
            </a:r>
            <a:r>
              <a:rPr lang="en-US" altLang="en-US" sz="1800" dirty="0">
                <a:solidFill>
                  <a:schemeClr val="tx2"/>
                </a:solidFill>
              </a:rPr>
              <a:t> nu </a:t>
            </a:r>
            <a:r>
              <a:rPr lang="en-US" altLang="en-US" sz="1800" dirty="0" err="1">
                <a:solidFill>
                  <a:schemeClr val="tx2"/>
                </a:solidFill>
              </a:rPr>
              <a:t>ar</a:t>
            </a:r>
            <a:r>
              <a:rPr lang="en-US" altLang="en-US" sz="1800" dirty="0">
                <a:solidFill>
                  <a:schemeClr val="tx2"/>
                </a:solidFill>
              </a:rPr>
              <a:t> </a:t>
            </a:r>
            <a:r>
              <a:rPr lang="en-US" altLang="en-US" sz="1800" dirty="0" err="1">
                <a:solidFill>
                  <a:schemeClr val="tx2"/>
                </a:solidFill>
              </a:rPr>
              <a:t>trebui</a:t>
            </a:r>
            <a:r>
              <a:rPr lang="en-US" altLang="en-US" sz="1800" dirty="0">
                <a:solidFill>
                  <a:schemeClr val="tx2"/>
                </a:solidFill>
              </a:rPr>
              <a:t> </a:t>
            </a:r>
            <a:r>
              <a:rPr lang="en-US" altLang="en-US" sz="1800" dirty="0" err="1">
                <a:solidFill>
                  <a:schemeClr val="tx2"/>
                </a:solidFill>
              </a:rPr>
              <a:t>să</a:t>
            </a:r>
            <a:r>
              <a:rPr lang="en-US" altLang="en-US" sz="1800" dirty="0">
                <a:solidFill>
                  <a:schemeClr val="tx2"/>
                </a:solidFill>
              </a:rPr>
              <a:t> </a:t>
            </a:r>
            <a:r>
              <a:rPr lang="en-US" altLang="en-US" sz="1800" dirty="0" err="1">
                <a:solidFill>
                  <a:schemeClr val="tx2"/>
                </a:solidFill>
              </a:rPr>
              <a:t>depindă</a:t>
            </a:r>
            <a:r>
              <a:rPr lang="en-US" altLang="en-US" sz="1800" dirty="0">
                <a:solidFill>
                  <a:schemeClr val="tx2"/>
                </a:solidFill>
              </a:rPr>
              <a:t> de </a:t>
            </a:r>
            <a:r>
              <a:rPr lang="en-US" altLang="en-US" sz="1800" dirty="0" err="1">
                <a:solidFill>
                  <a:schemeClr val="tx2"/>
                </a:solidFill>
              </a:rPr>
              <a:t>detalii</a:t>
            </a:r>
            <a:r>
              <a:rPr lang="en-US" altLang="en-US" sz="1800" dirty="0">
                <a:solidFill>
                  <a:schemeClr val="tx2"/>
                </a:solidFill>
              </a:rPr>
              <a:t>.</a:t>
            </a:r>
          </a:p>
        </p:txBody>
      </p:sp>
      <p:graphicFrame>
        <p:nvGraphicFramePr>
          <p:cNvPr id="89094" name="Object 5">
            <a:extLst>
              <a:ext uri="{FF2B5EF4-FFF2-40B4-BE49-F238E27FC236}">
                <a16:creationId xmlns:a16="http://schemas.microsoft.com/office/drawing/2014/main" id="{0E7189D9-149E-4B6E-B3AC-FA85E287D8CE}"/>
              </a:ext>
            </a:extLst>
          </p:cNvPr>
          <p:cNvGraphicFramePr>
            <a:graphicFrameLocks noChangeAspect="1"/>
          </p:cNvGraphicFramePr>
          <p:nvPr/>
        </p:nvGraphicFramePr>
        <p:xfrm>
          <a:off x="5181600" y="2819400"/>
          <a:ext cx="2757488" cy="3505200"/>
        </p:xfrm>
        <a:graphic>
          <a:graphicData uri="http://schemas.openxmlformats.org/presentationml/2006/ole">
            <mc:AlternateContent xmlns:mc="http://schemas.openxmlformats.org/markup-compatibility/2006">
              <mc:Choice xmlns:v="urn:schemas-microsoft-com:vml" Requires="v">
                <p:oleObj spid="_x0000_s9220" name="VISIO" r:id="rId4" imgW="2298240" imgH="2922120" progId="Visio.Drawing.5">
                  <p:embed/>
                </p:oleObj>
              </mc:Choice>
              <mc:Fallback>
                <p:oleObj name="VISIO" r:id="rId4" imgW="2298240" imgH="2922120" progId="Visio.Drawing.5">
                  <p:embed/>
                  <p:pic>
                    <p:nvPicPr>
                      <p:cNvPr id="89094" name="Object 5">
                        <a:extLst>
                          <a:ext uri="{FF2B5EF4-FFF2-40B4-BE49-F238E27FC236}">
                            <a16:creationId xmlns:a16="http://schemas.microsoft.com/office/drawing/2014/main" id="{0E7189D9-149E-4B6E-B3AC-FA85E287D8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819400"/>
                        <a:ext cx="2757488"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5" name="Object 6">
            <a:extLst>
              <a:ext uri="{FF2B5EF4-FFF2-40B4-BE49-F238E27FC236}">
                <a16:creationId xmlns:a16="http://schemas.microsoft.com/office/drawing/2014/main" id="{FD546011-957C-4764-9600-92C0EFE072FE}"/>
              </a:ext>
            </a:extLst>
          </p:cNvPr>
          <p:cNvGraphicFramePr>
            <a:graphicFrameLocks noChangeAspect="1"/>
          </p:cNvGraphicFramePr>
          <p:nvPr/>
        </p:nvGraphicFramePr>
        <p:xfrm>
          <a:off x="1066800" y="3429000"/>
          <a:ext cx="2895600" cy="2039938"/>
        </p:xfrm>
        <a:graphic>
          <a:graphicData uri="http://schemas.openxmlformats.org/presentationml/2006/ole">
            <mc:AlternateContent xmlns:mc="http://schemas.openxmlformats.org/markup-compatibility/2006">
              <mc:Choice xmlns:v="urn:schemas-microsoft-com:vml" Requires="v">
                <p:oleObj spid="_x0000_s9221" name="VISIO" r:id="rId6" imgW="2526840" imgH="1779120" progId="Visio.Drawing.5">
                  <p:embed/>
                </p:oleObj>
              </mc:Choice>
              <mc:Fallback>
                <p:oleObj name="VISIO" r:id="rId6" imgW="2526840" imgH="1779120" progId="Visio.Drawing.5">
                  <p:embed/>
                  <p:pic>
                    <p:nvPicPr>
                      <p:cNvPr id="89095" name="Object 6">
                        <a:extLst>
                          <a:ext uri="{FF2B5EF4-FFF2-40B4-BE49-F238E27FC236}">
                            <a16:creationId xmlns:a16="http://schemas.microsoft.com/office/drawing/2014/main" id="{FD546011-957C-4764-9600-92C0EFE072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429000"/>
                        <a:ext cx="2895600" cy="203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6" name="Text Box 9">
            <a:extLst>
              <a:ext uri="{FF2B5EF4-FFF2-40B4-BE49-F238E27FC236}">
                <a16:creationId xmlns:a16="http://schemas.microsoft.com/office/drawing/2014/main" id="{E03B0616-3DA5-4076-8437-8B28B932668B}"/>
              </a:ext>
            </a:extLst>
          </p:cNvPr>
          <p:cNvSpPr txBox="1">
            <a:spLocks noChangeArrowheads="1"/>
          </p:cNvSpPr>
          <p:nvPr/>
        </p:nvSpPr>
        <p:spPr bwMode="auto">
          <a:xfrm>
            <a:off x="4381500" y="4008438"/>
            <a:ext cx="3810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V.</a:t>
            </a:r>
          </a:p>
        </p:txBody>
      </p:sp>
      <p:sp>
        <p:nvSpPr>
          <p:cNvPr id="89097" name="Line 10">
            <a:extLst>
              <a:ext uri="{FF2B5EF4-FFF2-40B4-BE49-F238E27FC236}">
                <a16:creationId xmlns:a16="http://schemas.microsoft.com/office/drawing/2014/main" id="{A96C028B-4662-408C-A4A8-DFF91AC59153}"/>
              </a:ext>
            </a:extLst>
          </p:cNvPr>
          <p:cNvSpPr>
            <a:spLocks noChangeShapeType="1"/>
          </p:cNvSpPr>
          <p:nvPr/>
        </p:nvSpPr>
        <p:spPr bwMode="auto">
          <a:xfrm>
            <a:off x="762000" y="34290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Line 12">
            <a:extLst>
              <a:ext uri="{FF2B5EF4-FFF2-40B4-BE49-F238E27FC236}">
                <a16:creationId xmlns:a16="http://schemas.microsoft.com/office/drawing/2014/main" id="{AEBC635E-64E0-4BD4-A9DE-EA188F8E7FFC}"/>
              </a:ext>
            </a:extLst>
          </p:cNvPr>
          <p:cNvSpPr>
            <a:spLocks noChangeShapeType="1"/>
          </p:cNvSpPr>
          <p:nvPr/>
        </p:nvSpPr>
        <p:spPr bwMode="auto">
          <a:xfrm flipV="1">
            <a:off x="8243888" y="4648200"/>
            <a:ext cx="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9" name="Line 14">
            <a:extLst>
              <a:ext uri="{FF2B5EF4-FFF2-40B4-BE49-F238E27FC236}">
                <a16:creationId xmlns:a16="http://schemas.microsoft.com/office/drawing/2014/main" id="{49A01EEB-59C3-4B4F-B7AC-B72D9E58C54C}"/>
              </a:ext>
            </a:extLst>
          </p:cNvPr>
          <p:cNvSpPr>
            <a:spLocks noChangeShapeType="1"/>
          </p:cNvSpPr>
          <p:nvPr/>
        </p:nvSpPr>
        <p:spPr bwMode="auto">
          <a:xfrm>
            <a:off x="8243888" y="29718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40" name="Rectangle 2">
            <a:extLst>
              <a:ext uri="{FF2B5EF4-FFF2-40B4-BE49-F238E27FC236}">
                <a16:creationId xmlns:a16="http://schemas.microsoft.com/office/drawing/2014/main" id="{FCEE8A66-A0E4-4975-BFB0-BEE0F211EF00}"/>
              </a:ext>
            </a:extLst>
          </p:cNvPr>
          <p:cNvSpPr>
            <a:spLocks noGrp="1" noChangeArrowheads="1"/>
          </p:cNvSpPr>
          <p:nvPr>
            <p:ph type="title"/>
          </p:nvPr>
        </p:nvSpPr>
        <p:spPr>
          <a:xfrm>
            <a:off x="1524000" y="685800"/>
            <a:ext cx="5867400" cy="1219200"/>
          </a:xfrm>
        </p:spPr>
        <p:txBody>
          <a:bodyPr/>
          <a:lstStyle/>
          <a:p>
            <a:r>
              <a:rPr lang="en-US" altLang="en-US" dirty="0" err="1"/>
              <a:t>Implicații</a:t>
            </a:r>
            <a:r>
              <a:rPr lang="en-US" altLang="en-US" dirty="0"/>
              <a:t> DIP</a:t>
            </a:r>
            <a:br>
              <a:rPr lang="en-US" altLang="en-US" dirty="0"/>
            </a:br>
            <a:endParaRPr lang="en-US" altLang="en-US" dirty="0"/>
          </a:p>
        </p:txBody>
      </p:sp>
      <p:sp>
        <p:nvSpPr>
          <p:cNvPr id="91141" name="Rectangle 3">
            <a:extLst>
              <a:ext uri="{FF2B5EF4-FFF2-40B4-BE49-F238E27FC236}">
                <a16:creationId xmlns:a16="http://schemas.microsoft.com/office/drawing/2014/main" id="{50878567-4B1D-4333-90AA-BC68AF1B38CC}"/>
              </a:ext>
            </a:extLst>
          </p:cNvPr>
          <p:cNvSpPr>
            <a:spLocks noGrp="1" noChangeArrowheads="1"/>
          </p:cNvSpPr>
          <p:nvPr>
            <p:ph type="body" idx="1"/>
          </p:nvPr>
        </p:nvSpPr>
        <p:spPr>
          <a:xfrm>
            <a:off x="990600" y="2819400"/>
            <a:ext cx="7772400" cy="2209800"/>
          </a:xfrm>
        </p:spPr>
        <p:txBody>
          <a:bodyPr/>
          <a:lstStyle/>
          <a:p>
            <a:r>
              <a:rPr lang="en-US" altLang="en-US" dirty="0"/>
              <a:t>De </a:t>
            </a:r>
            <a:r>
              <a:rPr lang="en-US" altLang="en-US" dirty="0" err="1"/>
              <a:t>evitat</a:t>
            </a:r>
            <a:r>
              <a:rPr lang="en-US" altLang="en-US" dirty="0"/>
              <a:t> </a:t>
            </a:r>
            <a:r>
              <a:rPr lang="en-US" altLang="en-US" dirty="0" err="1"/>
              <a:t>derivarea</a:t>
            </a:r>
            <a:r>
              <a:rPr lang="en-US" altLang="en-US" dirty="0"/>
              <a:t> de la </a:t>
            </a:r>
            <a:r>
              <a:rPr lang="en-US" altLang="en-US" dirty="0" err="1"/>
              <a:t>clasele</a:t>
            </a:r>
            <a:r>
              <a:rPr lang="en-US" altLang="en-US" dirty="0"/>
              <a:t> concrete</a:t>
            </a:r>
          </a:p>
          <a:p>
            <a:r>
              <a:rPr lang="en-US" altLang="en-US" dirty="0"/>
              <a:t>De </a:t>
            </a:r>
            <a:r>
              <a:rPr lang="en-US" altLang="en-US" dirty="0" err="1"/>
              <a:t>evita</a:t>
            </a:r>
            <a:r>
              <a:rPr lang="en-US" altLang="en-US" dirty="0"/>
              <a:t> </a:t>
            </a:r>
            <a:r>
              <a:rPr lang="en-US" altLang="en-US" dirty="0" err="1"/>
              <a:t>asocierea</a:t>
            </a:r>
            <a:r>
              <a:rPr lang="en-US" altLang="en-US" dirty="0"/>
              <a:t> cu </a:t>
            </a:r>
            <a:r>
              <a:rPr lang="en-US" altLang="en-US" dirty="0" err="1"/>
              <a:t>clasele</a:t>
            </a:r>
            <a:r>
              <a:rPr lang="en-US" altLang="en-US" dirty="0"/>
              <a:t> concrete</a:t>
            </a:r>
          </a:p>
          <a:p>
            <a:r>
              <a:rPr lang="en-US" altLang="en-US" dirty="0"/>
              <a:t>De </a:t>
            </a:r>
            <a:r>
              <a:rPr lang="en-US" altLang="en-US" dirty="0" err="1"/>
              <a:t>evitat</a:t>
            </a:r>
            <a:r>
              <a:rPr lang="en-US" altLang="en-US" dirty="0"/>
              <a:t> </a:t>
            </a:r>
            <a:r>
              <a:rPr lang="en-US" altLang="en-US" dirty="0" err="1"/>
              <a:t>agregarea</a:t>
            </a:r>
            <a:r>
              <a:rPr lang="en-US" altLang="en-US" dirty="0"/>
              <a:t> </a:t>
            </a:r>
            <a:r>
              <a:rPr lang="en-US" altLang="en-US" dirty="0" err="1"/>
              <a:t>claselor</a:t>
            </a:r>
            <a:r>
              <a:rPr lang="en-US" altLang="en-US" dirty="0"/>
              <a:t> concrete</a:t>
            </a:r>
          </a:p>
          <a:p>
            <a:r>
              <a:rPr lang="en-US" altLang="en-US" dirty="0"/>
              <a:t>De </a:t>
            </a:r>
            <a:r>
              <a:rPr lang="en-US" altLang="en-US" dirty="0" err="1"/>
              <a:t>evitat</a:t>
            </a:r>
            <a:r>
              <a:rPr lang="en-US" altLang="en-US" dirty="0"/>
              <a:t> </a:t>
            </a:r>
            <a:r>
              <a:rPr lang="en-US" altLang="en-US" dirty="0" err="1"/>
              <a:t>dependențele</a:t>
            </a:r>
            <a:r>
              <a:rPr lang="en-US" altLang="en-US" dirty="0"/>
              <a:t> de </a:t>
            </a:r>
            <a:r>
              <a:rPr lang="en-US" altLang="en-US" dirty="0" err="1"/>
              <a:t>componentele</a:t>
            </a:r>
            <a:r>
              <a:rPr lang="en-US" altLang="en-US" dirty="0"/>
              <a:t> concrete</a:t>
            </a:r>
          </a:p>
        </p:txBody>
      </p:sp>
      <p:sp>
        <p:nvSpPr>
          <p:cNvPr id="91142" name="Text Box 4">
            <a:extLst>
              <a:ext uri="{FF2B5EF4-FFF2-40B4-BE49-F238E27FC236}">
                <a16:creationId xmlns:a16="http://schemas.microsoft.com/office/drawing/2014/main" id="{0572C951-35D1-447F-B7C8-C2413406B125}"/>
              </a:ext>
            </a:extLst>
          </p:cNvPr>
          <p:cNvSpPr txBox="1">
            <a:spLocks noChangeArrowheads="1"/>
          </p:cNvSpPr>
          <p:nvPr/>
        </p:nvSpPr>
        <p:spPr bwMode="auto">
          <a:xfrm>
            <a:off x="1371600" y="2056756"/>
            <a:ext cx="589620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pt-BR" altLang="en-US" sz="2400" dirty="0"/>
              <a:t>Totul ar trebui să depindă de abstractizări</a:t>
            </a:r>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8" name="Rectangle 2">
            <a:extLst>
              <a:ext uri="{FF2B5EF4-FFF2-40B4-BE49-F238E27FC236}">
                <a16:creationId xmlns:a16="http://schemas.microsoft.com/office/drawing/2014/main" id="{9EC274F5-516C-4549-8BEC-B4726C79C430}"/>
              </a:ext>
            </a:extLst>
          </p:cNvPr>
          <p:cNvSpPr>
            <a:spLocks noChangeArrowheads="1"/>
          </p:cNvSpPr>
          <p:nvPr/>
        </p:nvSpPr>
        <p:spPr bwMode="auto">
          <a:xfrm>
            <a:off x="1600200" y="300038"/>
            <a:ext cx="708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0"/>
              </a:spcBef>
              <a:buFontTx/>
              <a:buNone/>
            </a:pPr>
            <a:r>
              <a:rPr lang="en-US" altLang="en-US" sz="4400" i="0">
                <a:solidFill>
                  <a:schemeClr val="tx2"/>
                </a:solidFill>
              </a:rPr>
              <a:t>Dependency Inversion Principle (cont.)</a:t>
            </a:r>
          </a:p>
        </p:txBody>
      </p:sp>
      <p:sp>
        <p:nvSpPr>
          <p:cNvPr id="93189" name="Rectangle 3">
            <a:extLst>
              <a:ext uri="{FF2B5EF4-FFF2-40B4-BE49-F238E27FC236}">
                <a16:creationId xmlns:a16="http://schemas.microsoft.com/office/drawing/2014/main" id="{43D3165F-F50B-49C1-9A80-9442961A1A14}"/>
              </a:ext>
            </a:extLst>
          </p:cNvPr>
          <p:cNvSpPr>
            <a:spLocks noChangeArrowheads="1"/>
          </p:cNvSpPr>
          <p:nvPr/>
        </p:nvSpPr>
        <p:spPr bwMode="auto">
          <a:xfrm>
            <a:off x="685800" y="1671638"/>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085850" indent="-228600">
              <a:spcBef>
                <a:spcPct val="20000"/>
              </a:spcBef>
              <a:buChar char="•"/>
              <a:defRPr sz="2000">
                <a:solidFill>
                  <a:schemeClr val="tx1"/>
                </a:solidFill>
                <a:latin typeface="Times New Roman" panose="02020603050405020304" pitchFamily="18" charset="0"/>
              </a:defRPr>
            </a:lvl3pPr>
            <a:lvl4pPr marL="1428750" indent="-228600">
              <a:spcBef>
                <a:spcPct val="20000"/>
              </a:spcBef>
              <a:buChar char="–"/>
              <a:defRPr>
                <a:solidFill>
                  <a:schemeClr val="tx1"/>
                </a:solidFill>
                <a:latin typeface="Times New Roman" panose="02020603050405020304" pitchFamily="18" charset="0"/>
              </a:defRPr>
            </a:lvl4pPr>
            <a:lvl5pPr marL="1771650" indent="-228600">
              <a:spcBef>
                <a:spcPct val="20000"/>
              </a:spcBef>
              <a:buChar char="»"/>
              <a:defRPr>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r>
              <a:rPr lang="en-US" altLang="en-US" i="0" dirty="0"/>
              <a:t>Motive de </a:t>
            </a:r>
            <a:r>
              <a:rPr lang="en-US" altLang="en-US" i="0" dirty="0" err="1"/>
              <a:t>încălcare</a:t>
            </a:r>
            <a:r>
              <a:rPr lang="en-US" altLang="en-US" i="0" dirty="0"/>
              <a:t> a </a:t>
            </a:r>
            <a:r>
              <a:rPr lang="en-US" altLang="en-US" i="0" dirty="0" err="1"/>
              <a:t>Principiului</a:t>
            </a:r>
            <a:r>
              <a:rPr lang="en-US" altLang="en-US" i="0" dirty="0"/>
              <a:t> </a:t>
            </a:r>
            <a:r>
              <a:rPr lang="en-US" altLang="en-US" i="0" dirty="0" err="1"/>
              <a:t>Dependenței</a:t>
            </a:r>
            <a:r>
              <a:rPr lang="en-US" altLang="en-US" i="0" dirty="0"/>
              <a:t> Inverse</a:t>
            </a:r>
          </a:p>
          <a:p>
            <a:pPr lvl="1"/>
            <a:r>
              <a:rPr lang="en-US" altLang="en-US" i="0" dirty="0" err="1"/>
              <a:t>Crearea</a:t>
            </a:r>
            <a:r>
              <a:rPr lang="en-US" altLang="en-US" i="0" dirty="0"/>
              <a:t> de </a:t>
            </a:r>
            <a:r>
              <a:rPr lang="en-US" altLang="en-US" i="0" dirty="0" err="1"/>
              <a:t>Obiecte</a:t>
            </a:r>
            <a:endParaRPr lang="en-US" altLang="en-US" i="0" dirty="0"/>
          </a:p>
          <a:p>
            <a:pPr lvl="2"/>
            <a:r>
              <a:rPr lang="en-US" altLang="en-US" i="0" dirty="0"/>
              <a:t>new </a:t>
            </a:r>
            <a:r>
              <a:rPr lang="en-US" altLang="en-US" i="0" dirty="0" err="1"/>
              <a:t>Cerc</a:t>
            </a:r>
            <a:r>
              <a:rPr lang="en-US" altLang="en-US" i="0" dirty="0"/>
              <a:t>   </a:t>
            </a:r>
            <a:r>
              <a:rPr lang="en-US" altLang="en-US" i="0" dirty="0" err="1"/>
              <a:t>crează</a:t>
            </a:r>
            <a:r>
              <a:rPr lang="en-US" altLang="en-US" i="0" dirty="0"/>
              <a:t> creates o </a:t>
            </a:r>
            <a:r>
              <a:rPr lang="en-US" altLang="en-US" i="0" dirty="0" err="1"/>
              <a:t>dependență</a:t>
            </a:r>
            <a:r>
              <a:rPr lang="en-US" altLang="en-US" i="0" dirty="0"/>
              <a:t> de o </a:t>
            </a:r>
            <a:r>
              <a:rPr lang="en-US" altLang="en-US" i="0" dirty="0" err="1"/>
              <a:t>clasă</a:t>
            </a:r>
            <a:r>
              <a:rPr lang="en-US" altLang="en-US" i="0" dirty="0"/>
              <a:t> </a:t>
            </a:r>
            <a:r>
              <a:rPr lang="en-US" altLang="en-US" i="0" dirty="0" err="1"/>
              <a:t>concretă</a:t>
            </a:r>
            <a:endParaRPr lang="en-US" altLang="en-US" i="0" dirty="0"/>
          </a:p>
          <a:p>
            <a:pPr lvl="2"/>
            <a:r>
              <a:rPr lang="en-US" altLang="en-US" i="0" dirty="0" err="1"/>
              <a:t>Localizarea</a:t>
            </a:r>
            <a:r>
              <a:rPr lang="en-US" altLang="en-US" i="0" dirty="0"/>
              <a:t> </a:t>
            </a:r>
            <a:r>
              <a:rPr lang="en-US" altLang="en-US" i="0" dirty="0" err="1"/>
              <a:t>dependențelor</a:t>
            </a:r>
            <a:r>
              <a:rPr lang="en-US" altLang="en-US" i="0" dirty="0"/>
              <a:t> </a:t>
            </a:r>
            <a:r>
              <a:rPr lang="en-US" altLang="en-US" i="0" dirty="0" err="1"/>
              <a:t>utilizând</a:t>
            </a:r>
            <a:r>
              <a:rPr lang="en-US" altLang="en-US" i="0" dirty="0"/>
              <a:t> ”factories„(</a:t>
            </a:r>
            <a:r>
              <a:rPr lang="en-US" altLang="en-US" i="0" dirty="0" err="1"/>
              <a:t>biblioteci</a:t>
            </a:r>
            <a:r>
              <a:rPr lang="en-US" altLang="en-US" i="0" dirty="0"/>
              <a:t>, de </a:t>
            </a:r>
            <a:r>
              <a:rPr lang="en-US" altLang="en-US" i="0" dirty="0" err="1"/>
              <a:t>preluare</a:t>
            </a:r>
            <a:r>
              <a:rPr lang="en-US" altLang="en-US" i="0" dirty="0"/>
              <a:t> in </a:t>
            </a:r>
            <a:r>
              <a:rPr lang="en-US" altLang="en-US" i="0" dirty="0" err="1"/>
              <a:t>afara</a:t>
            </a:r>
            <a:r>
              <a:rPr lang="en-US" altLang="en-US" i="0" dirty="0"/>
              <a:t> </a:t>
            </a:r>
            <a:r>
              <a:rPr lang="en-US" altLang="en-US" i="0" dirty="0" err="1"/>
              <a:t>ierarhiei</a:t>
            </a:r>
            <a:r>
              <a:rPr lang="en-US" altLang="en-US" i="0" dirty="0"/>
              <a:t>)</a:t>
            </a:r>
          </a:p>
          <a:p>
            <a:pPr lvl="1"/>
            <a:r>
              <a:rPr lang="en-US" altLang="en-US" i="0" dirty="0" err="1"/>
              <a:t>Clase</a:t>
            </a:r>
            <a:r>
              <a:rPr lang="en-US" altLang="en-US" i="0" dirty="0"/>
              <a:t> Nonvolatile</a:t>
            </a:r>
          </a:p>
          <a:p>
            <a:pPr lvl="2"/>
            <a:r>
              <a:rPr lang="en-US" altLang="en-US" i="0" dirty="0"/>
              <a:t>string, vector, etc.</a:t>
            </a:r>
          </a:p>
          <a:p>
            <a:pPr lvl="3"/>
            <a:r>
              <a:rPr lang="en-US" altLang="en-US" i="0" dirty="0"/>
              <a:t>Cu </a:t>
            </a:r>
            <a:r>
              <a:rPr lang="en-US" altLang="en-US" i="0" dirty="0" err="1"/>
              <a:t>condiția</a:t>
            </a:r>
            <a:r>
              <a:rPr lang="en-US" altLang="en-US" i="0" dirty="0"/>
              <a:t> </a:t>
            </a:r>
            <a:r>
              <a:rPr lang="en-US" altLang="en-US" i="0" dirty="0" err="1"/>
              <a:t>să</a:t>
            </a:r>
            <a:r>
              <a:rPr lang="en-US" altLang="en-US" i="0" dirty="0"/>
              <a:t> fie stabile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6" name="Rectangle 2">
            <a:extLst>
              <a:ext uri="{FF2B5EF4-FFF2-40B4-BE49-F238E27FC236}">
                <a16:creationId xmlns:a16="http://schemas.microsoft.com/office/drawing/2014/main" id="{C4DF6BC6-7D94-4501-9A47-7D27D0496013}"/>
              </a:ext>
            </a:extLst>
          </p:cNvPr>
          <p:cNvSpPr>
            <a:spLocks noGrp="1" noChangeArrowheads="1"/>
          </p:cNvSpPr>
          <p:nvPr>
            <p:ph type="title"/>
          </p:nvPr>
        </p:nvSpPr>
        <p:spPr/>
        <p:txBody>
          <a:bodyPr/>
          <a:lstStyle/>
          <a:p>
            <a:r>
              <a:rPr lang="en-US" altLang="en-US" dirty="0" err="1"/>
              <a:t>Principiul</a:t>
            </a:r>
            <a:r>
              <a:rPr lang="en-US" altLang="en-US" dirty="0"/>
              <a:t> </a:t>
            </a:r>
            <a:r>
              <a:rPr lang="en-US" altLang="en-US" dirty="0" err="1"/>
              <a:t>Segregării</a:t>
            </a:r>
            <a:r>
              <a:rPr lang="en-US" altLang="en-US" dirty="0"/>
              <a:t> </a:t>
            </a:r>
            <a:r>
              <a:rPr lang="en-US" altLang="en-US" dirty="0" err="1"/>
              <a:t>Interfețelor</a:t>
            </a:r>
            <a:r>
              <a:rPr lang="en-US" altLang="en-US" dirty="0"/>
              <a:t> </a:t>
            </a:r>
          </a:p>
        </p:txBody>
      </p:sp>
      <p:sp>
        <p:nvSpPr>
          <p:cNvPr id="95237" name="Rectangle 3">
            <a:extLst>
              <a:ext uri="{FF2B5EF4-FFF2-40B4-BE49-F238E27FC236}">
                <a16:creationId xmlns:a16="http://schemas.microsoft.com/office/drawing/2014/main" id="{4E265F9C-B6A8-43AE-B1F7-5CD10689B559}"/>
              </a:ext>
            </a:extLst>
          </p:cNvPr>
          <p:cNvSpPr>
            <a:spLocks noGrp="1" noChangeArrowheads="1"/>
          </p:cNvSpPr>
          <p:nvPr>
            <p:ph type="body" idx="1"/>
          </p:nvPr>
        </p:nvSpPr>
        <p:spPr/>
        <p:txBody>
          <a:bodyPr/>
          <a:lstStyle/>
          <a:p>
            <a:r>
              <a:rPr lang="en-US" altLang="en-US" dirty="0" err="1"/>
              <a:t>Uneori</a:t>
            </a:r>
            <a:r>
              <a:rPr lang="en-US" altLang="en-US" dirty="0"/>
              <a:t> </a:t>
            </a:r>
            <a:r>
              <a:rPr lang="en-US" altLang="en-US" dirty="0" err="1"/>
              <a:t>metodele</a:t>
            </a:r>
            <a:r>
              <a:rPr lang="en-US" altLang="en-US" dirty="0"/>
              <a:t> </a:t>
            </a:r>
            <a:r>
              <a:rPr lang="en-US" altLang="en-US" dirty="0" err="1"/>
              <a:t>claselor</a:t>
            </a:r>
            <a:r>
              <a:rPr lang="en-US" altLang="en-US" dirty="0"/>
              <a:t> </a:t>
            </a:r>
            <a:r>
              <a:rPr lang="en-US" altLang="en-US" dirty="0" err="1"/>
              <a:t>includ</a:t>
            </a:r>
            <a:r>
              <a:rPr lang="en-US" altLang="en-US" dirty="0"/>
              <a:t> </a:t>
            </a:r>
            <a:r>
              <a:rPr lang="en-US" altLang="en-US" dirty="0" err="1"/>
              <a:t>diferite</a:t>
            </a:r>
            <a:r>
              <a:rPr lang="en-US" altLang="en-US" dirty="0"/>
              <a:t> </a:t>
            </a:r>
            <a:r>
              <a:rPr lang="en-US" altLang="en-US" dirty="0" err="1"/>
              <a:t>grupări</a:t>
            </a:r>
            <a:r>
              <a:rPr lang="en-US" altLang="en-US" dirty="0"/>
              <a:t>.</a:t>
            </a:r>
          </a:p>
          <a:p>
            <a:r>
              <a:rPr lang="en-US" altLang="en-US" dirty="0" err="1"/>
              <a:t>Aceste</a:t>
            </a:r>
            <a:r>
              <a:rPr lang="en-US" altLang="en-US" dirty="0"/>
              <a:t> </a:t>
            </a:r>
            <a:r>
              <a:rPr lang="en-US" altLang="en-US" dirty="0" err="1"/>
              <a:t>clase</a:t>
            </a:r>
            <a:r>
              <a:rPr lang="en-US" altLang="en-US" dirty="0"/>
              <a:t> sunt </a:t>
            </a:r>
            <a:r>
              <a:rPr lang="en-US" altLang="en-US" dirty="0" err="1"/>
              <a:t>folosite</a:t>
            </a:r>
            <a:r>
              <a:rPr lang="en-US" altLang="en-US" dirty="0"/>
              <a:t> </a:t>
            </a:r>
            <a:r>
              <a:rPr lang="en-US" altLang="en-US" dirty="0" err="1"/>
              <a:t>în</a:t>
            </a:r>
            <a:r>
              <a:rPr lang="en-US" altLang="en-US" dirty="0"/>
              <a:t> </a:t>
            </a:r>
            <a:r>
              <a:rPr lang="en-US" altLang="en-US" dirty="0" err="1"/>
              <a:t>scopuri</a:t>
            </a:r>
            <a:r>
              <a:rPr lang="en-US" altLang="en-US" dirty="0"/>
              <a:t> </a:t>
            </a:r>
            <a:r>
              <a:rPr lang="en-US" altLang="en-US" dirty="0" err="1"/>
              <a:t>diferite</a:t>
            </a:r>
            <a:r>
              <a:rPr lang="en-US" altLang="en-US" dirty="0"/>
              <a:t>.</a:t>
            </a:r>
          </a:p>
          <a:p>
            <a:r>
              <a:rPr lang="en-US" altLang="en-US" dirty="0"/>
              <a:t>Nu </a:t>
            </a:r>
            <a:r>
              <a:rPr lang="en-US" altLang="en-US" dirty="0" err="1"/>
              <a:t>toți</a:t>
            </a:r>
            <a:r>
              <a:rPr lang="en-US" altLang="en-US" dirty="0"/>
              <a:t> </a:t>
            </a:r>
            <a:r>
              <a:rPr lang="en-US" altLang="en-US" dirty="0" err="1"/>
              <a:t>utilizatorii</a:t>
            </a:r>
            <a:r>
              <a:rPr lang="en-US" altLang="en-US" dirty="0"/>
              <a:t> </a:t>
            </a:r>
            <a:r>
              <a:rPr lang="en-US" altLang="en-US" dirty="0" err="1"/>
              <a:t>folosesc</a:t>
            </a:r>
            <a:r>
              <a:rPr lang="en-US" altLang="en-US" dirty="0"/>
              <a:t> </a:t>
            </a:r>
            <a:r>
              <a:rPr lang="en-US" altLang="en-US" dirty="0" err="1"/>
              <a:t>toate</a:t>
            </a:r>
            <a:r>
              <a:rPr lang="en-US" altLang="en-US" dirty="0"/>
              <a:t> </a:t>
            </a:r>
            <a:r>
              <a:rPr lang="en-US" altLang="en-US" dirty="0" err="1"/>
              <a:t>metodele</a:t>
            </a:r>
            <a:r>
              <a:rPr lang="en-US" altLang="en-US" dirty="0"/>
              <a:t>.</a:t>
            </a:r>
          </a:p>
          <a:p>
            <a:r>
              <a:rPr lang="en-US" altLang="en-US" dirty="0" err="1"/>
              <a:t>Această</a:t>
            </a:r>
            <a:r>
              <a:rPr lang="en-US" altLang="en-US" dirty="0"/>
              <a:t> </a:t>
            </a:r>
            <a:r>
              <a:rPr lang="en-US" altLang="en-US" dirty="0" err="1"/>
              <a:t>lipsă</a:t>
            </a:r>
            <a:r>
              <a:rPr lang="en-US" altLang="en-US" dirty="0"/>
              <a:t> de </a:t>
            </a:r>
            <a:r>
              <a:rPr lang="en-US" altLang="en-US" dirty="0" err="1"/>
              <a:t>coeziune</a:t>
            </a:r>
            <a:r>
              <a:rPr lang="en-US" altLang="en-US" dirty="0"/>
              <a:t> </a:t>
            </a:r>
            <a:r>
              <a:rPr lang="en-US" altLang="en-US" dirty="0" err="1"/>
              <a:t>poate</a:t>
            </a:r>
            <a:r>
              <a:rPr lang="en-US" altLang="en-US" dirty="0"/>
              <a:t> </a:t>
            </a:r>
            <a:r>
              <a:rPr lang="en-US" altLang="en-US" dirty="0" err="1"/>
              <a:t>cauza</a:t>
            </a:r>
            <a:r>
              <a:rPr lang="en-US" altLang="en-US" dirty="0"/>
              <a:t> </a:t>
            </a:r>
            <a:r>
              <a:rPr lang="en-US" altLang="en-US" dirty="0" err="1"/>
              <a:t>probleme</a:t>
            </a:r>
            <a:r>
              <a:rPr lang="en-US" altLang="en-US" dirty="0"/>
              <a:t> grave de </a:t>
            </a:r>
            <a:r>
              <a:rPr lang="en-US" altLang="en-US" dirty="0" err="1"/>
              <a:t>dependență</a:t>
            </a:r>
            <a:endParaRPr lang="en-US" altLang="en-US" dirty="0"/>
          </a:p>
          <a:p>
            <a:r>
              <a:rPr lang="en-US" altLang="en-US" dirty="0" err="1"/>
              <a:t>Aceste</a:t>
            </a:r>
            <a:r>
              <a:rPr lang="en-US" altLang="en-US" dirty="0"/>
              <a:t> </a:t>
            </a:r>
            <a:r>
              <a:rPr lang="en-US" altLang="en-US" dirty="0" err="1"/>
              <a:t>probleme</a:t>
            </a:r>
            <a:r>
              <a:rPr lang="en-US" altLang="en-US" dirty="0"/>
              <a:t> pot fi </a:t>
            </a:r>
            <a:r>
              <a:rPr lang="en-US" altLang="en-US" dirty="0" err="1"/>
              <a:t>supuse</a:t>
            </a:r>
            <a:r>
              <a:rPr lang="en-US" altLang="en-US" dirty="0"/>
              <a:t> </a:t>
            </a:r>
            <a:r>
              <a:rPr lang="en-US" altLang="en-US" dirty="0" err="1"/>
              <a:t>reproiectării</a:t>
            </a:r>
            <a:r>
              <a:rPr lang="en-US" altLang="en-US" dirty="0"/>
              <a:t>.</a:t>
            </a:r>
          </a:p>
        </p:txBody>
      </p:sp>
      <p:sp>
        <p:nvSpPr>
          <p:cNvPr id="95238" name="Text Box 4">
            <a:extLst>
              <a:ext uri="{FF2B5EF4-FFF2-40B4-BE49-F238E27FC236}">
                <a16:creationId xmlns:a16="http://schemas.microsoft.com/office/drawing/2014/main" id="{95314038-7837-4550-BCE7-F54991DE123E}"/>
              </a:ext>
            </a:extLst>
          </p:cNvPr>
          <p:cNvSpPr txBox="1">
            <a:spLocks noChangeArrowheads="1"/>
          </p:cNvSpPr>
          <p:nvPr/>
        </p:nvSpPr>
        <p:spPr bwMode="auto">
          <a:xfrm>
            <a:off x="1704420" y="2025928"/>
            <a:ext cx="573516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dirty="0" err="1">
                <a:solidFill>
                  <a:schemeClr val="tx2"/>
                </a:solidFill>
              </a:rPr>
              <a:t>Ajută</a:t>
            </a:r>
            <a:r>
              <a:rPr lang="en-US" altLang="en-US" sz="1800" dirty="0">
                <a:solidFill>
                  <a:schemeClr val="tx2"/>
                </a:solidFill>
              </a:rPr>
              <a:t> la </a:t>
            </a:r>
            <a:r>
              <a:rPr lang="en-US" altLang="en-US" sz="1800" dirty="0" err="1">
                <a:solidFill>
                  <a:schemeClr val="tx2"/>
                </a:solidFill>
              </a:rPr>
              <a:t>abordarea</a:t>
            </a:r>
            <a:r>
              <a:rPr lang="en-US" altLang="en-US" sz="1800" dirty="0">
                <a:solidFill>
                  <a:schemeClr val="tx2"/>
                </a:solidFill>
              </a:rPr>
              <a:t> </a:t>
            </a:r>
            <a:r>
              <a:rPr lang="en-US" altLang="en-US" sz="1800" dirty="0" err="1">
                <a:solidFill>
                  <a:schemeClr val="tx2"/>
                </a:solidFill>
              </a:rPr>
              <a:t>interfețelor</a:t>
            </a:r>
            <a:r>
              <a:rPr lang="en-US" altLang="en-US" sz="1800" dirty="0">
                <a:solidFill>
                  <a:schemeClr val="tx2"/>
                </a:solidFill>
              </a:rPr>
              <a:t> “fat" </a:t>
            </a:r>
            <a:r>
              <a:rPr lang="en-US" altLang="en-US" sz="1800" dirty="0" err="1">
                <a:solidFill>
                  <a:schemeClr val="tx2"/>
                </a:solidFill>
              </a:rPr>
              <a:t>sau</a:t>
            </a:r>
            <a:r>
              <a:rPr lang="en-US" altLang="en-US" sz="1800" dirty="0">
                <a:solidFill>
                  <a:schemeClr val="tx2"/>
                </a:solidFill>
              </a:rPr>
              <a:t> </a:t>
            </a:r>
            <a:r>
              <a:rPr lang="en-US" altLang="en-US" sz="1800" dirty="0" err="1">
                <a:solidFill>
                  <a:schemeClr val="tx2"/>
                </a:solidFill>
              </a:rPr>
              <a:t>necorespunzătoare</a:t>
            </a:r>
            <a:endParaRPr lang="en-US" altLang="en-US" sz="1800" dirty="0">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4" name="Rectangle 2">
            <a:extLst>
              <a:ext uri="{FF2B5EF4-FFF2-40B4-BE49-F238E27FC236}">
                <a16:creationId xmlns:a16="http://schemas.microsoft.com/office/drawing/2014/main" id="{C066B438-370C-4B9A-9C4C-9B698E22B196}"/>
              </a:ext>
            </a:extLst>
          </p:cNvPr>
          <p:cNvSpPr>
            <a:spLocks noGrp="1" noChangeArrowheads="1"/>
          </p:cNvSpPr>
          <p:nvPr>
            <p:ph type="title"/>
          </p:nvPr>
        </p:nvSpPr>
        <p:spPr>
          <a:xfrm>
            <a:off x="1735238" y="609600"/>
            <a:ext cx="5867400" cy="990600"/>
          </a:xfrm>
        </p:spPr>
        <p:txBody>
          <a:bodyPr/>
          <a:lstStyle/>
          <a:p>
            <a:r>
              <a:rPr lang="en-US" altLang="en-US" dirty="0" err="1"/>
              <a:t>Poluarea</a:t>
            </a:r>
            <a:r>
              <a:rPr lang="en-US" altLang="en-US" dirty="0"/>
              <a:t> </a:t>
            </a:r>
            <a:r>
              <a:rPr lang="en-US" altLang="en-US" dirty="0" err="1"/>
              <a:t>Interfeței</a:t>
            </a:r>
            <a:r>
              <a:rPr lang="en-US" altLang="en-US" dirty="0"/>
              <a:t> </a:t>
            </a:r>
            <a:r>
              <a:rPr lang="en-US" altLang="en-US" dirty="0" err="1"/>
              <a:t>prin</a:t>
            </a:r>
            <a:r>
              <a:rPr lang="en-US" altLang="en-US" dirty="0"/>
              <a:t> “collection”</a:t>
            </a:r>
          </a:p>
        </p:txBody>
      </p:sp>
      <p:graphicFrame>
        <p:nvGraphicFramePr>
          <p:cNvPr id="97285" name="Object 4">
            <a:extLst>
              <a:ext uri="{FF2B5EF4-FFF2-40B4-BE49-F238E27FC236}">
                <a16:creationId xmlns:a16="http://schemas.microsoft.com/office/drawing/2014/main" id="{4BA4F316-0319-47D5-8C5A-719AB518A597}"/>
              </a:ext>
            </a:extLst>
          </p:cNvPr>
          <p:cNvGraphicFramePr>
            <a:graphicFrameLocks noChangeAspect="1"/>
          </p:cNvGraphicFramePr>
          <p:nvPr/>
        </p:nvGraphicFramePr>
        <p:xfrm>
          <a:off x="1824038" y="2817813"/>
          <a:ext cx="5795962" cy="3486150"/>
        </p:xfrm>
        <a:graphic>
          <a:graphicData uri="http://schemas.openxmlformats.org/presentationml/2006/ole">
            <mc:AlternateContent xmlns:mc="http://schemas.openxmlformats.org/markup-compatibility/2006">
              <mc:Choice xmlns:v="urn:schemas-microsoft-com:vml" Requires="v">
                <p:oleObj spid="_x0000_s10243" name="VISIO" r:id="rId4" imgW="3441240" imgH="2080080" progId="Visio.Drawing.5">
                  <p:embed/>
                </p:oleObj>
              </mc:Choice>
              <mc:Fallback>
                <p:oleObj name="VISIO" r:id="rId4" imgW="3441240" imgH="2080080" progId="Visio.Drawing.5">
                  <p:embed/>
                  <p:pic>
                    <p:nvPicPr>
                      <p:cNvPr id="97285" name="Object 4">
                        <a:extLst>
                          <a:ext uri="{FF2B5EF4-FFF2-40B4-BE49-F238E27FC236}">
                            <a16:creationId xmlns:a16="http://schemas.microsoft.com/office/drawing/2014/main" id="{4BA4F316-0319-47D5-8C5A-719AB518A5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038" y="2817813"/>
                        <a:ext cx="5795962" cy="348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6" name="Text Box 5">
            <a:extLst>
              <a:ext uri="{FF2B5EF4-FFF2-40B4-BE49-F238E27FC236}">
                <a16:creationId xmlns:a16="http://schemas.microsoft.com/office/drawing/2014/main" id="{93B7FDC5-63A7-475F-882D-5F2426851870}"/>
              </a:ext>
            </a:extLst>
          </p:cNvPr>
          <p:cNvSpPr txBox="1">
            <a:spLocks noChangeArrowheads="1"/>
          </p:cNvSpPr>
          <p:nvPr/>
        </p:nvSpPr>
        <p:spPr bwMode="auto">
          <a:xfrm>
            <a:off x="1386002" y="1979891"/>
            <a:ext cx="656885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dirty="0" err="1">
                <a:solidFill>
                  <a:schemeClr val="tx2"/>
                </a:solidFill>
              </a:rPr>
              <a:t>Clienți</a:t>
            </a:r>
            <a:r>
              <a:rPr lang="en-US" altLang="en-US" sz="1800" dirty="0">
                <a:solidFill>
                  <a:schemeClr val="tx2"/>
                </a:solidFill>
              </a:rPr>
              <a:t> </a:t>
            </a:r>
            <a:r>
              <a:rPr lang="en-US" altLang="en-US" sz="1800" dirty="0" err="1">
                <a:solidFill>
                  <a:schemeClr val="tx2"/>
                </a:solidFill>
              </a:rPr>
              <a:t>diferiți</a:t>
            </a:r>
            <a:r>
              <a:rPr lang="en-US" altLang="en-US" sz="1800" dirty="0">
                <a:solidFill>
                  <a:schemeClr val="tx2"/>
                </a:solidFill>
              </a:rPr>
              <a:t> ai </a:t>
            </a:r>
            <a:r>
              <a:rPr lang="en-US" altLang="en-US" sz="1800" dirty="0" err="1">
                <a:solidFill>
                  <a:schemeClr val="tx2"/>
                </a:solidFill>
              </a:rPr>
              <a:t>clasei</a:t>
            </a:r>
            <a:r>
              <a:rPr lang="en-US" altLang="en-US" sz="1800" dirty="0">
                <a:solidFill>
                  <a:schemeClr val="tx2"/>
                </a:solidFill>
              </a:rPr>
              <a:t> </a:t>
            </a:r>
            <a:r>
              <a:rPr lang="en-US" altLang="en-US" sz="1800" dirty="0" err="1">
                <a:solidFill>
                  <a:schemeClr val="tx2"/>
                </a:solidFill>
              </a:rPr>
              <a:t>noastre</a:t>
            </a:r>
            <a:r>
              <a:rPr lang="en-US" altLang="en-US" sz="1800" dirty="0">
                <a:solidFill>
                  <a:schemeClr val="tx2"/>
                </a:solidFill>
              </a:rPr>
              <a:t> au </a:t>
            </a:r>
            <a:r>
              <a:rPr lang="en-US" altLang="en-US" sz="1800" dirty="0" err="1">
                <a:solidFill>
                  <a:schemeClr val="tx2"/>
                </a:solidFill>
              </a:rPr>
              <a:t>nevoi</a:t>
            </a:r>
            <a:r>
              <a:rPr lang="en-US" altLang="en-US" sz="1800" dirty="0">
                <a:solidFill>
                  <a:schemeClr val="tx2"/>
                </a:solidFill>
              </a:rPr>
              <a:t> </a:t>
            </a:r>
            <a:r>
              <a:rPr lang="en-US" altLang="en-US" sz="1800" dirty="0" err="1">
                <a:solidFill>
                  <a:schemeClr val="tx2"/>
                </a:solidFill>
              </a:rPr>
              <a:t>distincte</a:t>
            </a:r>
            <a:r>
              <a:rPr lang="en-US" altLang="en-US" sz="1800" dirty="0">
                <a:solidFill>
                  <a:schemeClr val="tx2"/>
                </a:solidFill>
              </a:rPr>
              <a:t> legate de </a:t>
            </a:r>
            <a:r>
              <a:rPr lang="en-US" altLang="en-US" sz="1800" dirty="0" err="1">
                <a:solidFill>
                  <a:schemeClr val="tx2"/>
                </a:solidFill>
              </a:rPr>
              <a:t>interfață</a:t>
            </a:r>
            <a:r>
              <a:rPr lang="en-US" altLang="en-US" sz="1800" dirty="0">
                <a:solidFill>
                  <a:schemeClr val="tx2"/>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77" name="Rectangle 7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19D2A816-DBED-47F8-ABA4-F72D03980C95}"/>
              </a:ext>
            </a:extLst>
          </p:cNvPr>
          <p:cNvSpPr>
            <a:spLocks noGrp="1" noChangeArrowheads="1"/>
          </p:cNvSpPr>
          <p:nvPr>
            <p:ph type="title"/>
          </p:nvPr>
        </p:nvSpPr>
        <p:spPr>
          <a:xfrm>
            <a:off x="782723" y="809898"/>
            <a:ext cx="7629757" cy="1554480"/>
          </a:xfrm>
        </p:spPr>
        <p:txBody>
          <a:bodyPr anchor="ctr">
            <a:normAutofit/>
          </a:bodyPr>
          <a:lstStyle/>
          <a:p>
            <a:r>
              <a:rPr lang="en-US" altLang="en-US" sz="4200"/>
              <a:t>Legătura dintre MD și procesul dezvoltării de software</a:t>
            </a:r>
          </a:p>
        </p:txBody>
      </p:sp>
      <p:cxnSp>
        <p:nvCxnSpPr>
          <p:cNvPr id="83" name="Straight Connector 8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9461" name="Rectangle 3">
            <a:extLst>
              <a:ext uri="{FF2B5EF4-FFF2-40B4-BE49-F238E27FC236}">
                <a16:creationId xmlns:a16="http://schemas.microsoft.com/office/drawing/2014/main" id="{FBE9EAA4-4F79-4A71-B6CF-0478CD020927}"/>
              </a:ext>
            </a:extLst>
          </p:cNvPr>
          <p:cNvGraphicFramePr/>
          <p:nvPr>
            <p:extLst>
              <p:ext uri="{D42A27DB-BD31-4B8C-83A1-F6EECF244321}">
                <p14:modId xmlns:p14="http://schemas.microsoft.com/office/powerpoint/2010/main" val="1395274538"/>
              </p:ext>
            </p:extLst>
          </p:nvPr>
        </p:nvGraphicFramePr>
        <p:xfrm>
          <a:off x="678451" y="3017519"/>
          <a:ext cx="778383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2" name="Rectangle 2">
            <a:extLst>
              <a:ext uri="{FF2B5EF4-FFF2-40B4-BE49-F238E27FC236}">
                <a16:creationId xmlns:a16="http://schemas.microsoft.com/office/drawing/2014/main" id="{CFFC8C18-025A-4C44-BA8E-5F0C2E918C7E}"/>
              </a:ext>
            </a:extLst>
          </p:cNvPr>
          <p:cNvSpPr>
            <a:spLocks noGrp="1" noChangeArrowheads="1"/>
          </p:cNvSpPr>
          <p:nvPr>
            <p:ph type="title"/>
          </p:nvPr>
        </p:nvSpPr>
        <p:spPr>
          <a:xfrm>
            <a:off x="838200" y="457200"/>
            <a:ext cx="7239000" cy="990600"/>
          </a:xfrm>
        </p:spPr>
        <p:txBody>
          <a:bodyPr/>
          <a:lstStyle/>
          <a:p>
            <a:r>
              <a:rPr lang="en-US" altLang="en-US" dirty="0"/>
              <a:t>Un </a:t>
            </a:r>
            <a:r>
              <a:rPr lang="en-US" altLang="en-US" dirty="0" err="1"/>
              <a:t>exemplu</a:t>
            </a:r>
            <a:r>
              <a:rPr lang="en-US" altLang="en-US" dirty="0"/>
              <a:t> de </a:t>
            </a:r>
            <a:r>
              <a:rPr lang="en-US" altLang="en-US" dirty="0" err="1"/>
              <a:t>segregare</a:t>
            </a:r>
            <a:endParaRPr lang="en-US" altLang="en-US" dirty="0"/>
          </a:p>
        </p:txBody>
      </p:sp>
      <p:graphicFrame>
        <p:nvGraphicFramePr>
          <p:cNvPr id="99333" name="Object 4">
            <a:extLst>
              <a:ext uri="{FF2B5EF4-FFF2-40B4-BE49-F238E27FC236}">
                <a16:creationId xmlns:a16="http://schemas.microsoft.com/office/drawing/2014/main" id="{3F4D950E-C65B-4714-BD3C-4B9468920B65}"/>
              </a:ext>
            </a:extLst>
          </p:cNvPr>
          <p:cNvGraphicFramePr>
            <a:graphicFrameLocks noChangeAspect="1"/>
          </p:cNvGraphicFramePr>
          <p:nvPr/>
        </p:nvGraphicFramePr>
        <p:xfrm>
          <a:off x="1905000" y="1752600"/>
          <a:ext cx="5181600" cy="4722813"/>
        </p:xfrm>
        <a:graphic>
          <a:graphicData uri="http://schemas.openxmlformats.org/presentationml/2006/ole">
            <mc:AlternateContent xmlns:mc="http://schemas.openxmlformats.org/markup-compatibility/2006">
              <mc:Choice xmlns:v="urn:schemas-microsoft-com:vml" Requires="v">
                <p:oleObj spid="_x0000_s11267" name="VISIO" r:id="rId4" imgW="3441240" imgH="3208320" progId="Visio.Drawing.5">
                  <p:embed/>
                </p:oleObj>
              </mc:Choice>
              <mc:Fallback>
                <p:oleObj name="VISIO" r:id="rId4" imgW="3441240" imgH="3208320" progId="Visio.Drawing.5">
                  <p:embed/>
                  <p:pic>
                    <p:nvPicPr>
                      <p:cNvPr id="99333" name="Object 4">
                        <a:extLst>
                          <a:ext uri="{FF2B5EF4-FFF2-40B4-BE49-F238E27FC236}">
                            <a16:creationId xmlns:a16="http://schemas.microsoft.com/office/drawing/2014/main" id="{3F4D950E-C65B-4714-BD3C-4B9468920B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752600"/>
                        <a:ext cx="5181600" cy="472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2" name="Rectangle 2">
            <a:extLst>
              <a:ext uri="{FF2B5EF4-FFF2-40B4-BE49-F238E27FC236}">
                <a16:creationId xmlns:a16="http://schemas.microsoft.com/office/drawing/2014/main" id="{41224F02-DEA6-492D-B81B-96C120569B58}"/>
              </a:ext>
            </a:extLst>
          </p:cNvPr>
          <p:cNvSpPr>
            <a:spLocks noGrp="1" noChangeArrowheads="1"/>
          </p:cNvSpPr>
          <p:nvPr>
            <p:ph type="title"/>
          </p:nvPr>
        </p:nvSpPr>
        <p:spPr/>
        <p:txBody>
          <a:bodyPr/>
          <a:lstStyle/>
          <a:p>
            <a:r>
              <a:rPr lang="en-US" altLang="en-US" dirty="0" err="1"/>
              <a:t>Concluzii</a:t>
            </a:r>
            <a:endParaRPr lang="en-US" altLang="en-US" dirty="0"/>
          </a:p>
        </p:txBody>
      </p:sp>
      <p:sp>
        <p:nvSpPr>
          <p:cNvPr id="109573" name="Rectangle 3">
            <a:extLst>
              <a:ext uri="{FF2B5EF4-FFF2-40B4-BE49-F238E27FC236}">
                <a16:creationId xmlns:a16="http://schemas.microsoft.com/office/drawing/2014/main" id="{6C0ABE2F-CFB2-4BC4-9626-73FEB68EA595}"/>
              </a:ext>
            </a:extLst>
          </p:cNvPr>
          <p:cNvSpPr>
            <a:spLocks noGrp="1" noChangeArrowheads="1"/>
          </p:cNvSpPr>
          <p:nvPr>
            <p:ph type="body" idx="1"/>
          </p:nvPr>
        </p:nvSpPr>
        <p:spPr>
          <a:xfrm>
            <a:off x="457200" y="2057400"/>
            <a:ext cx="8382000" cy="3200400"/>
          </a:xfrm>
        </p:spPr>
        <p:txBody>
          <a:bodyPr/>
          <a:lstStyle/>
          <a:p>
            <a:pPr marL="222250" indent="-222250">
              <a:tabLst>
                <a:tab pos="1079500" algn="l"/>
                <a:tab pos="1825625" algn="l"/>
              </a:tabLst>
            </a:pPr>
            <a:r>
              <a:rPr lang="en-US" altLang="en-US" dirty="0"/>
              <a:t>OCP	</a:t>
            </a:r>
            <a:r>
              <a:rPr lang="en-US" altLang="en-US" dirty="0" err="1"/>
              <a:t>Extinde</a:t>
            </a:r>
            <a:r>
              <a:rPr lang="en-US" altLang="en-US" dirty="0"/>
              <a:t> </a:t>
            </a:r>
            <a:r>
              <a:rPr lang="en-US" altLang="en-US" dirty="0" err="1"/>
              <a:t>funcția</a:t>
            </a:r>
            <a:r>
              <a:rPr lang="en-US" altLang="en-US" dirty="0"/>
              <a:t> </a:t>
            </a:r>
            <a:r>
              <a:rPr lang="en-US" altLang="en-US" dirty="0" err="1"/>
              <a:t>fără</a:t>
            </a:r>
            <a:r>
              <a:rPr lang="en-US" altLang="en-US" dirty="0"/>
              <a:t> </a:t>
            </a:r>
            <a:r>
              <a:rPr lang="en-US" altLang="en-US" dirty="0" err="1"/>
              <a:t>editarea</a:t>
            </a:r>
            <a:r>
              <a:rPr lang="en-US" altLang="en-US" dirty="0"/>
              <a:t> </a:t>
            </a:r>
            <a:r>
              <a:rPr lang="en-US" altLang="en-US" dirty="0" err="1"/>
              <a:t>codului</a:t>
            </a:r>
            <a:endParaRPr lang="en-US" altLang="en-US" dirty="0"/>
          </a:p>
          <a:p>
            <a:pPr marL="222250" indent="-222250">
              <a:tabLst>
                <a:tab pos="1079500" algn="l"/>
                <a:tab pos="1825625" algn="l"/>
              </a:tabLst>
            </a:pPr>
            <a:r>
              <a:rPr lang="en-US" altLang="en-US" dirty="0"/>
              <a:t>LSP	</a:t>
            </a:r>
            <a:r>
              <a:rPr lang="en-US" altLang="en-US" dirty="0" err="1"/>
              <a:t>Instanțele</a:t>
            </a:r>
            <a:r>
              <a:rPr lang="en-US" altLang="en-US" dirty="0"/>
              <a:t> ”</a:t>
            </a:r>
            <a:r>
              <a:rPr lang="en-US" altLang="en-US" dirty="0" err="1"/>
              <a:t>copil</a:t>
            </a:r>
            <a:r>
              <a:rPr lang="en-US" altLang="en-US" dirty="0"/>
              <a:t>” </a:t>
            </a:r>
            <a:r>
              <a:rPr lang="en-US" altLang="en-US" dirty="0" err="1"/>
              <a:t>înlocuiesc</a:t>
            </a:r>
            <a:r>
              <a:rPr lang="en-US" altLang="en-US" dirty="0"/>
              <a:t> pe </a:t>
            </a:r>
            <a:r>
              <a:rPr lang="en-US" altLang="en-US" dirty="0" err="1"/>
              <a:t>cele</a:t>
            </a:r>
            <a:r>
              <a:rPr lang="en-US" altLang="en-US" dirty="0"/>
              <a:t> de </a:t>
            </a:r>
            <a:r>
              <a:rPr lang="en-US" altLang="en-US" dirty="0" err="1"/>
              <a:t>bază</a:t>
            </a:r>
            <a:endParaRPr lang="en-US" altLang="en-US" dirty="0"/>
          </a:p>
          <a:p>
            <a:pPr marL="222250" indent="-222250">
              <a:tabLst>
                <a:tab pos="1079500" algn="l"/>
                <a:tab pos="1825625" algn="l"/>
              </a:tabLst>
            </a:pPr>
            <a:r>
              <a:rPr lang="en-US" altLang="en-US" dirty="0"/>
              <a:t>DIP	</a:t>
            </a:r>
            <a:r>
              <a:rPr lang="en-US" altLang="en-US" dirty="0" err="1"/>
              <a:t>Depența</a:t>
            </a:r>
            <a:r>
              <a:rPr lang="en-US" altLang="en-US" dirty="0"/>
              <a:t> se </a:t>
            </a:r>
            <a:r>
              <a:rPr lang="en-US" altLang="en-US" dirty="0" err="1"/>
              <a:t>realizează</a:t>
            </a:r>
            <a:r>
              <a:rPr lang="en-US" altLang="en-US" dirty="0"/>
              <a:t> </a:t>
            </a:r>
            <a:r>
              <a:rPr lang="en-US" altLang="en-US" dirty="0" err="1"/>
              <a:t>prin</a:t>
            </a:r>
            <a:r>
              <a:rPr lang="en-US" altLang="en-US" dirty="0"/>
              <a:t> </a:t>
            </a:r>
            <a:r>
              <a:rPr lang="en-US" altLang="en-US" dirty="0" err="1"/>
              <a:t>abstracții</a:t>
            </a:r>
            <a:r>
              <a:rPr lang="en-US" altLang="en-US" dirty="0"/>
              <a:t> </a:t>
            </a:r>
            <a:r>
              <a:rPr lang="en-US" altLang="en-US" dirty="0" err="1"/>
              <a:t>în</a:t>
            </a:r>
            <a:r>
              <a:rPr lang="en-US" altLang="en-US" dirty="0"/>
              <a:t> loc de </a:t>
            </a:r>
            <a:r>
              <a:rPr lang="en-US" altLang="en-US" dirty="0" err="1"/>
              <a:t>detalii</a:t>
            </a:r>
            <a:endParaRPr lang="en-US" altLang="en-US" dirty="0"/>
          </a:p>
          <a:p>
            <a:pPr marL="222250" indent="-222250">
              <a:tabLst>
                <a:tab pos="1079500" algn="l"/>
                <a:tab pos="1825625" algn="l"/>
              </a:tabLst>
            </a:pPr>
            <a:r>
              <a:rPr lang="en-US" altLang="en-US" dirty="0"/>
              <a:t>ISP	</a:t>
            </a:r>
            <a:r>
              <a:rPr lang="en-US" altLang="en-US" dirty="0" err="1"/>
              <a:t>Segregarea</a:t>
            </a:r>
            <a:r>
              <a:rPr lang="en-US" altLang="en-US" dirty="0"/>
              <a:t> </a:t>
            </a:r>
            <a:r>
              <a:rPr lang="en-US" altLang="en-US" dirty="0" err="1"/>
              <a:t>interfețelor</a:t>
            </a:r>
            <a:r>
              <a:rPr lang="en-US" altLang="en-US" dirty="0"/>
              <a:t> </a:t>
            </a:r>
            <a:r>
              <a:rPr lang="en-US" altLang="en-US" dirty="0" err="1"/>
              <a:t>pentru</a:t>
            </a:r>
            <a:r>
              <a:rPr lang="en-US" altLang="en-US" dirty="0"/>
              <a:t> un management </a:t>
            </a:r>
            <a:r>
              <a:rPr lang="en-US" altLang="en-US" dirty="0" err="1"/>
              <a:t>corect</a:t>
            </a:r>
            <a:r>
              <a:rPr lang="en-US" altLang="en-US" dirty="0"/>
              <a:t> al </a:t>
            </a:r>
            <a:r>
              <a:rPr lang="en-US" altLang="en-US" dirty="0" err="1"/>
              <a:t>dependențelor</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09" name="Rectangle 71">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10" name="Group 73">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25" y="2385102"/>
            <a:ext cx="430568" cy="2087796"/>
            <a:chOff x="209668" y="2857422"/>
            <a:chExt cx="463662" cy="2087796"/>
          </a:xfrm>
        </p:grpSpPr>
        <p:sp>
          <p:nvSpPr>
            <p:cNvPr id="75" name="Rectangle 74">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631767"/>
            <a:ext cx="8333796"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a:extLst>
              <a:ext uri="{FF2B5EF4-FFF2-40B4-BE49-F238E27FC236}">
                <a16:creationId xmlns:a16="http://schemas.microsoft.com/office/drawing/2014/main" id="{BE135790-20D1-474B-8860-D17AC5BF10E2}"/>
              </a:ext>
            </a:extLst>
          </p:cNvPr>
          <p:cNvSpPr>
            <a:spLocks noGrp="1" noChangeArrowheads="1"/>
          </p:cNvSpPr>
          <p:nvPr>
            <p:ph type="title"/>
          </p:nvPr>
        </p:nvSpPr>
        <p:spPr>
          <a:xfrm>
            <a:off x="865213" y="1239927"/>
            <a:ext cx="3006440" cy="4680583"/>
          </a:xfrm>
        </p:spPr>
        <p:txBody>
          <a:bodyPr anchor="ctr">
            <a:normAutofit/>
          </a:bodyPr>
          <a:lstStyle/>
          <a:p>
            <a:r>
              <a:rPr lang="en-US" altLang="en-US" sz="2800" dirty="0" err="1"/>
              <a:t>Consecințele</a:t>
            </a:r>
            <a:r>
              <a:rPr lang="en-US" altLang="en-US" sz="2800" dirty="0"/>
              <a:t> </a:t>
            </a:r>
            <a:r>
              <a:rPr lang="en-US" altLang="en-US" sz="2800" dirty="0" err="1"/>
              <a:t>unei</a:t>
            </a:r>
            <a:r>
              <a:rPr lang="en-US" altLang="en-US" sz="2800" dirty="0"/>
              <a:t> </a:t>
            </a:r>
            <a:r>
              <a:rPr lang="en-US" altLang="en-US" sz="2800" dirty="0" err="1"/>
              <a:t>practici</a:t>
            </a:r>
            <a:r>
              <a:rPr lang="en-US" altLang="en-US" sz="2800" dirty="0"/>
              <a:t> </a:t>
            </a:r>
            <a:r>
              <a:rPr lang="en-US" altLang="en-US" sz="2800" dirty="0" err="1"/>
              <a:t>defectuase</a:t>
            </a:r>
            <a:r>
              <a:rPr lang="en-US" altLang="en-US" sz="2800" dirty="0"/>
              <a:t> a MD</a:t>
            </a:r>
          </a:p>
        </p:txBody>
      </p:sp>
      <p:sp>
        <p:nvSpPr>
          <p:cNvPr id="21507" name="Rectangle 3">
            <a:extLst>
              <a:ext uri="{FF2B5EF4-FFF2-40B4-BE49-F238E27FC236}">
                <a16:creationId xmlns:a16="http://schemas.microsoft.com/office/drawing/2014/main" id="{AEEB5120-AE79-433C-BB81-5C0BBE76011C}"/>
              </a:ext>
            </a:extLst>
          </p:cNvPr>
          <p:cNvSpPr>
            <a:spLocks noGrp="1" noChangeArrowheads="1"/>
          </p:cNvSpPr>
          <p:nvPr>
            <p:ph type="body" idx="1"/>
          </p:nvPr>
        </p:nvSpPr>
        <p:spPr>
          <a:xfrm>
            <a:off x="3962400" y="1239927"/>
            <a:ext cx="4485410" cy="4680583"/>
          </a:xfrm>
        </p:spPr>
        <p:txBody>
          <a:bodyPr anchor="ctr">
            <a:normAutofit/>
          </a:bodyPr>
          <a:lstStyle/>
          <a:p>
            <a:r>
              <a:rPr lang="en-US" altLang="en-US" dirty="0" err="1"/>
              <a:t>Rigiditatea</a:t>
            </a:r>
            <a:endParaRPr lang="en-US" altLang="en-US" dirty="0"/>
          </a:p>
          <a:p>
            <a:r>
              <a:rPr lang="en-US" altLang="en-US" dirty="0" err="1"/>
              <a:t>Fragilitatea</a:t>
            </a:r>
            <a:endParaRPr lang="en-US" altLang="en-US" dirty="0"/>
          </a:p>
          <a:p>
            <a:r>
              <a:rPr lang="en-US" altLang="en-US" dirty="0" err="1"/>
              <a:t>Reutilizarea</a:t>
            </a:r>
            <a:r>
              <a:rPr lang="en-US" altLang="en-US" dirty="0"/>
              <a:t> </a:t>
            </a:r>
            <a:r>
              <a:rPr lang="en-US" altLang="en-US" dirty="0" err="1"/>
              <a:t>limitată</a:t>
            </a:r>
            <a:endParaRPr lang="en-US" altLang="en-US" dirty="0"/>
          </a:p>
          <a:p>
            <a:r>
              <a:rPr lang="en-US" altLang="en-US" dirty="0" err="1"/>
              <a:t>Vâscozitate</a:t>
            </a:r>
            <a:r>
              <a:rPr lang="en-US" altLang="en-US" dirty="0"/>
              <a:t> </a:t>
            </a:r>
            <a:r>
              <a:rPr lang="en-US" altLang="en-US" dirty="0" err="1"/>
              <a:t>ridicată</a:t>
            </a:r>
            <a:r>
              <a:rPr lang="en-US" altLang="en-US" dirty="0"/>
              <a:t>(</a:t>
            </a:r>
            <a:r>
              <a:rPr lang="en-US" altLang="en-US" dirty="0" err="1"/>
              <a:t>dificil</a:t>
            </a:r>
            <a:r>
              <a:rPr lang="en-US" altLang="en-US" dirty="0"/>
              <a:t> de </a:t>
            </a:r>
            <a:r>
              <a:rPr lang="en-US" altLang="en-US" dirty="0" err="1"/>
              <a:t>adăugat</a:t>
            </a:r>
            <a:r>
              <a:rPr lang="en-US" altLang="en-US" dirty="0"/>
              <a:t> cod cu </a:t>
            </a:r>
            <a:r>
              <a:rPr lang="en-US" altLang="en-US" dirty="0" err="1"/>
              <a:t>păstrarea</a:t>
            </a:r>
            <a:r>
              <a:rPr lang="en-US" altLang="en-US" dirty="0"/>
              <a:t> design-</a:t>
            </a:r>
            <a:r>
              <a:rPr lang="en-US" altLang="en-US" dirty="0" err="1"/>
              <a:t>ului</a:t>
            </a:r>
            <a:r>
              <a:rPr lang="en-US" alt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5999"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74171"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54" name="Rectangle 2">
            <a:extLst>
              <a:ext uri="{FF2B5EF4-FFF2-40B4-BE49-F238E27FC236}">
                <a16:creationId xmlns:a16="http://schemas.microsoft.com/office/drawing/2014/main" id="{76791A0F-9A82-4B34-BAF5-686CE2ADA70F}"/>
              </a:ext>
            </a:extLst>
          </p:cNvPr>
          <p:cNvSpPr>
            <a:spLocks noGrp="1" noChangeArrowheads="1"/>
          </p:cNvSpPr>
          <p:nvPr>
            <p:ph type="title"/>
          </p:nvPr>
        </p:nvSpPr>
        <p:spPr>
          <a:xfrm>
            <a:off x="603504" y="1412489"/>
            <a:ext cx="2153321" cy="2156621"/>
          </a:xfrm>
        </p:spPr>
        <p:txBody>
          <a:bodyPr vert="horz" lIns="91440" tIns="45720" rIns="91440" bIns="45720" rtlCol="0" anchor="t">
            <a:normAutofit/>
          </a:bodyPr>
          <a:lstStyle/>
          <a:p>
            <a:pPr algn="l" eaLnBrk="1" hangingPunct="1">
              <a:lnSpc>
                <a:spcPct val="90000"/>
              </a:lnSpc>
            </a:pPr>
            <a:r>
              <a:rPr lang="en-US" altLang="en-US" sz="3100" kern="1200">
                <a:solidFill>
                  <a:srgbClr val="FFFFFF"/>
                </a:solidFill>
                <a:latin typeface="+mj-lt"/>
                <a:ea typeface="+mj-ea"/>
                <a:cs typeface="+mj-cs"/>
              </a:rPr>
              <a:t>Rigiditatea</a:t>
            </a:r>
          </a:p>
        </p:txBody>
      </p:sp>
      <p:sp>
        <p:nvSpPr>
          <p:cNvPr id="23555" name="Rectangle 3">
            <a:extLst>
              <a:ext uri="{FF2B5EF4-FFF2-40B4-BE49-F238E27FC236}">
                <a16:creationId xmlns:a16="http://schemas.microsoft.com/office/drawing/2014/main" id="{3C4AEB7C-589C-478B-928D-9D46B66CA7A0}"/>
              </a:ext>
            </a:extLst>
          </p:cNvPr>
          <p:cNvSpPr>
            <a:spLocks noGrp="1" noChangeArrowheads="1"/>
          </p:cNvSpPr>
          <p:nvPr>
            <p:ph type="body" idx="1"/>
          </p:nvPr>
        </p:nvSpPr>
        <p:spPr>
          <a:xfrm>
            <a:off x="3360329" y="1387188"/>
            <a:ext cx="3019464" cy="4363844"/>
          </a:xfrm>
        </p:spPr>
        <p:txBody>
          <a:bodyPr vert="horz" lIns="91440" tIns="45720" rIns="91440" bIns="45720" rtlCol="0">
            <a:normAutofit lnSpcReduction="10000"/>
          </a:bodyPr>
          <a:lstStyle/>
          <a:p>
            <a:pPr indent="-228600" eaLnBrk="1" hangingPunct="1">
              <a:lnSpc>
                <a:spcPct val="90000"/>
              </a:lnSpc>
              <a:buFont typeface="Arial" panose="020B0604020202020204" pitchFamily="34" charset="0"/>
              <a:buChar char="•"/>
            </a:pPr>
            <a:r>
              <a:rPr lang="en-US" altLang="en-US" sz="2000" dirty="0" err="1"/>
              <a:t>Impactul</a:t>
            </a:r>
            <a:r>
              <a:rPr lang="en-US" altLang="en-US" sz="2000" dirty="0"/>
              <a:t> </a:t>
            </a:r>
            <a:r>
              <a:rPr lang="en-US" altLang="en-US" sz="2000" dirty="0" err="1"/>
              <a:t>unei</a:t>
            </a:r>
            <a:r>
              <a:rPr lang="en-US" altLang="en-US" sz="2000" dirty="0"/>
              <a:t> </a:t>
            </a:r>
            <a:r>
              <a:rPr lang="en-US" altLang="en-US" sz="2000" dirty="0" err="1"/>
              <a:t>modificări</a:t>
            </a:r>
            <a:r>
              <a:rPr lang="en-US" altLang="en-US" sz="2000" dirty="0"/>
              <a:t> nu </a:t>
            </a:r>
            <a:r>
              <a:rPr lang="en-US" altLang="en-US" sz="2000" dirty="0" err="1"/>
              <a:t>poate</a:t>
            </a:r>
            <a:r>
              <a:rPr lang="en-US" altLang="en-US" sz="2000" dirty="0"/>
              <a:t> fi </a:t>
            </a:r>
            <a:r>
              <a:rPr lang="en-US" altLang="en-US" sz="2000" dirty="0" err="1"/>
              <a:t>prognozat</a:t>
            </a:r>
            <a:endParaRPr lang="en-US" altLang="en-US" sz="2000" dirty="0"/>
          </a:p>
          <a:p>
            <a:pPr indent="-228600" eaLnBrk="1" hangingPunct="1">
              <a:lnSpc>
                <a:spcPct val="90000"/>
              </a:lnSpc>
              <a:buFont typeface="Arial" panose="020B0604020202020204" pitchFamily="34" charset="0"/>
              <a:buChar char="•"/>
            </a:pPr>
            <a:r>
              <a:rPr lang="en-US" altLang="en-US" sz="2000" dirty="0" err="1"/>
              <a:t>Pentru</a:t>
            </a:r>
            <a:r>
              <a:rPr lang="en-US" altLang="en-US" sz="2000" dirty="0"/>
              <a:t> </a:t>
            </a:r>
            <a:r>
              <a:rPr lang="en-US" altLang="en-US" sz="2000" dirty="0" err="1"/>
              <a:t>că</a:t>
            </a:r>
            <a:r>
              <a:rPr lang="en-US" altLang="en-US" sz="2000" dirty="0"/>
              <a:t> nu </a:t>
            </a:r>
            <a:r>
              <a:rPr lang="en-US" altLang="en-US" sz="2000" dirty="0" err="1"/>
              <a:t>poate</a:t>
            </a:r>
            <a:r>
              <a:rPr lang="en-US" altLang="en-US" sz="2000" dirty="0"/>
              <a:t> fi </a:t>
            </a:r>
            <a:r>
              <a:rPr lang="en-US" altLang="en-US" sz="2000" dirty="0" err="1"/>
              <a:t>prognozat</a:t>
            </a:r>
            <a:r>
              <a:rPr lang="en-US" altLang="en-US" sz="2000" dirty="0"/>
              <a:t> nu </a:t>
            </a:r>
            <a:r>
              <a:rPr lang="en-US" altLang="en-US" sz="2000" dirty="0" err="1"/>
              <a:t>poate</a:t>
            </a:r>
            <a:r>
              <a:rPr lang="en-US" altLang="en-US" sz="2000" dirty="0"/>
              <a:t> fi </a:t>
            </a:r>
            <a:r>
              <a:rPr lang="en-US" altLang="en-US" sz="2000" dirty="0" err="1"/>
              <a:t>estimat</a:t>
            </a:r>
            <a:endParaRPr lang="en-US" altLang="en-US" sz="2000" dirty="0"/>
          </a:p>
          <a:p>
            <a:pPr indent="-228600" eaLnBrk="1" hangingPunct="1">
              <a:lnSpc>
                <a:spcPct val="90000"/>
              </a:lnSpc>
              <a:buFont typeface="Arial" panose="020B0604020202020204" pitchFamily="34" charset="0"/>
              <a:buChar char="•"/>
            </a:pPr>
            <a:r>
              <a:rPr lang="en-US" altLang="en-US" sz="2000" dirty="0" err="1"/>
              <a:t>Timpul</a:t>
            </a:r>
            <a:r>
              <a:rPr lang="en-US" altLang="en-US" sz="2000" dirty="0"/>
              <a:t> </a:t>
            </a:r>
            <a:r>
              <a:rPr lang="en-US" altLang="en-US" sz="2000" dirty="0" err="1"/>
              <a:t>și</a:t>
            </a:r>
            <a:r>
              <a:rPr lang="en-US" altLang="en-US" sz="2000" dirty="0"/>
              <a:t> </a:t>
            </a:r>
            <a:r>
              <a:rPr lang="en-US" altLang="en-US" sz="2000" dirty="0" err="1"/>
              <a:t>costurile</a:t>
            </a:r>
            <a:r>
              <a:rPr lang="en-US" altLang="en-US" sz="2000" dirty="0"/>
              <a:t> nu pot fi </a:t>
            </a:r>
            <a:r>
              <a:rPr lang="en-US" altLang="en-US" sz="2000" dirty="0" err="1"/>
              <a:t>cuantificate</a:t>
            </a:r>
            <a:endParaRPr lang="en-US" altLang="en-US" sz="2000" dirty="0"/>
          </a:p>
          <a:p>
            <a:pPr indent="-228600" eaLnBrk="1" hangingPunct="1">
              <a:lnSpc>
                <a:spcPct val="90000"/>
              </a:lnSpc>
              <a:buFont typeface="Arial" panose="020B0604020202020204" pitchFamily="34" charset="0"/>
              <a:buChar char="•"/>
            </a:pPr>
            <a:r>
              <a:rPr lang="en-US" altLang="en-US" sz="2000" dirty="0" err="1"/>
              <a:t>Managerii</a:t>
            </a:r>
            <a:r>
              <a:rPr lang="en-US" altLang="en-US" sz="2000" dirty="0"/>
              <a:t> </a:t>
            </a:r>
            <a:r>
              <a:rPr lang="en-US" altLang="en-US" sz="2000" dirty="0" err="1"/>
              <a:t>devin</a:t>
            </a:r>
            <a:r>
              <a:rPr lang="en-US" altLang="en-US" sz="2000" dirty="0"/>
              <a:t> </a:t>
            </a:r>
            <a:r>
              <a:rPr lang="en-US" altLang="en-US" sz="2000" dirty="0" err="1"/>
              <a:t>reticenți</a:t>
            </a:r>
            <a:r>
              <a:rPr lang="en-US" altLang="en-US" sz="2000" dirty="0"/>
              <a:t> </a:t>
            </a:r>
            <a:r>
              <a:rPr lang="en-US" altLang="en-US" sz="2000" dirty="0" err="1"/>
              <a:t>în</a:t>
            </a:r>
            <a:r>
              <a:rPr lang="en-US" altLang="en-US" sz="2000" dirty="0"/>
              <a:t> a </a:t>
            </a:r>
            <a:r>
              <a:rPr lang="en-US" altLang="en-US" sz="2000" dirty="0" err="1"/>
              <a:t>autoriza</a:t>
            </a:r>
            <a:r>
              <a:rPr lang="en-US" altLang="en-US" sz="2000" dirty="0"/>
              <a:t> </a:t>
            </a:r>
            <a:r>
              <a:rPr lang="en-US" altLang="en-US" sz="2000" dirty="0" err="1"/>
              <a:t>schimbarea</a:t>
            </a:r>
            <a:endParaRPr lang="en-US" altLang="en-US" sz="2000" dirty="0"/>
          </a:p>
          <a:p>
            <a:pPr indent="-228600" eaLnBrk="1" hangingPunct="1">
              <a:lnSpc>
                <a:spcPct val="90000"/>
              </a:lnSpc>
              <a:buFont typeface="Arial" panose="020B0604020202020204" pitchFamily="34" charset="0"/>
              <a:buChar char="•"/>
            </a:pPr>
            <a:r>
              <a:rPr lang="en-US" altLang="en-US" sz="2000" dirty="0" err="1"/>
              <a:t>Rigiditatea</a:t>
            </a:r>
            <a:r>
              <a:rPr lang="en-US" altLang="en-US" sz="2000" dirty="0"/>
              <a:t> se </a:t>
            </a:r>
            <a:r>
              <a:rPr lang="en-US" altLang="en-US" sz="2000" dirty="0" err="1"/>
              <a:t>identifică</a:t>
            </a:r>
            <a:r>
              <a:rPr lang="en-US" altLang="en-US" sz="2000" dirty="0"/>
              <a:t> cu </a:t>
            </a:r>
            <a:r>
              <a:rPr lang="en-US" altLang="en-US" sz="2000" dirty="0" err="1"/>
              <a:t>presența</a:t>
            </a:r>
            <a:r>
              <a:rPr lang="en-US" altLang="en-US" sz="2000" dirty="0"/>
              <a:t> </a:t>
            </a:r>
            <a:r>
              <a:rPr lang="en-US" altLang="en-US" sz="2000" dirty="0" err="1"/>
              <a:t>unor</a:t>
            </a:r>
            <a:r>
              <a:rPr lang="en-US" altLang="en-US" sz="2000" dirty="0"/>
              <a:t> module de tip “Roach Motel” (</a:t>
            </a:r>
            <a:r>
              <a:rPr lang="en-US" altLang="en-US" sz="2000" dirty="0" err="1"/>
              <a:t>ușor</a:t>
            </a:r>
            <a:r>
              <a:rPr lang="en-US" altLang="en-US" sz="2000" dirty="0"/>
              <a:t> de </a:t>
            </a:r>
            <a:r>
              <a:rPr lang="en-US" altLang="en-US" sz="2000" dirty="0" err="1"/>
              <a:t>intrat</a:t>
            </a:r>
            <a:r>
              <a:rPr lang="en-US" altLang="en-US" sz="2000" dirty="0"/>
              <a:t>, </a:t>
            </a:r>
            <a:r>
              <a:rPr lang="en-US" altLang="en-US" sz="2000" dirty="0" err="1"/>
              <a:t>greu</a:t>
            </a:r>
            <a:r>
              <a:rPr lang="en-US" altLang="en-US" sz="2000" dirty="0"/>
              <a:t> de </a:t>
            </a:r>
            <a:r>
              <a:rPr lang="en-US" altLang="en-US" sz="2000" dirty="0" err="1"/>
              <a:t>ieșit</a:t>
            </a:r>
            <a:r>
              <a:rPr lang="en-US" altLang="en-US" sz="2000" dirty="0"/>
              <a:t>)</a:t>
            </a:r>
          </a:p>
        </p:txBody>
      </p:sp>
      <p:sp>
        <p:nvSpPr>
          <p:cNvPr id="23556" name="Text Box 4">
            <a:extLst>
              <a:ext uri="{FF2B5EF4-FFF2-40B4-BE49-F238E27FC236}">
                <a16:creationId xmlns:a16="http://schemas.microsoft.com/office/drawing/2014/main" id="{2CE1A63A-D262-4BE2-BCCB-FE2432AF2A14}"/>
              </a:ext>
            </a:extLst>
          </p:cNvPr>
          <p:cNvSpPr txBox="1">
            <a:spLocks noChangeArrowheads="1"/>
          </p:cNvSpPr>
          <p:nvPr/>
        </p:nvSpPr>
        <p:spPr bwMode="auto">
          <a:xfrm>
            <a:off x="6521621" y="1412489"/>
            <a:ext cx="2194560" cy="43638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indent="-228600" eaLnBrk="1" hangingPunct="1">
              <a:lnSpc>
                <a:spcPct val="90000"/>
              </a:lnSpc>
              <a:spcBef>
                <a:spcPct val="50000"/>
              </a:spcBef>
              <a:buFont typeface="Arial" panose="020B0604020202020204" pitchFamily="34" charset="0"/>
              <a:buChar char="•"/>
            </a:pPr>
            <a:r>
              <a:rPr lang="en-US" altLang="en-US" sz="1700" dirty="0" err="1">
                <a:latin typeface="+mn-lt"/>
              </a:rPr>
              <a:t>Rigiditatea</a:t>
            </a:r>
            <a:r>
              <a:rPr lang="en-US" altLang="en-US" sz="1700" dirty="0">
                <a:latin typeface="+mn-lt"/>
              </a:rPr>
              <a:t> </a:t>
            </a:r>
            <a:r>
              <a:rPr lang="en-US" altLang="en-US" sz="1700" dirty="0" err="1">
                <a:latin typeface="+mn-lt"/>
              </a:rPr>
              <a:t>este</a:t>
            </a:r>
            <a:r>
              <a:rPr lang="en-US" altLang="en-US" sz="1700" dirty="0">
                <a:latin typeface="+mn-lt"/>
              </a:rPr>
              <a:t> </a:t>
            </a:r>
            <a:r>
              <a:rPr lang="en-US" altLang="en-US" sz="1700" dirty="0" err="1">
                <a:latin typeface="+mn-lt"/>
              </a:rPr>
              <a:t>inabilitatea</a:t>
            </a:r>
            <a:r>
              <a:rPr lang="en-US" altLang="en-US" sz="1700" dirty="0">
                <a:latin typeface="+mn-lt"/>
              </a:rPr>
              <a:t> de a </a:t>
            </a:r>
            <a:r>
              <a:rPr lang="en-US" altLang="en-US" sz="1700" dirty="0" err="1">
                <a:latin typeface="+mn-lt"/>
              </a:rPr>
              <a:t>putea</a:t>
            </a:r>
            <a:r>
              <a:rPr lang="en-US" altLang="en-US" sz="1700" dirty="0">
                <a:latin typeface="+mn-lt"/>
              </a:rPr>
              <a:t> fi </a:t>
            </a:r>
            <a:r>
              <a:rPr lang="en-US" altLang="en-US" sz="1700" dirty="0" err="1">
                <a:latin typeface="+mn-lt"/>
              </a:rPr>
              <a:t>schimbat</a:t>
            </a:r>
            <a:endParaRPr lang="en-US" altLang="en-US" sz="17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AE29DA6-46D3-4D53-B20E-FABA36CB6532}"/>
              </a:ext>
            </a:extLst>
          </p:cNvPr>
          <p:cNvSpPr>
            <a:spLocks noGrp="1" noChangeArrowheads="1"/>
          </p:cNvSpPr>
          <p:nvPr>
            <p:ph type="title"/>
          </p:nvPr>
        </p:nvSpPr>
        <p:spPr>
          <a:xfrm>
            <a:off x="228600" y="685800"/>
            <a:ext cx="8458200" cy="990600"/>
          </a:xfrm>
        </p:spPr>
        <p:txBody>
          <a:bodyPr/>
          <a:lstStyle/>
          <a:p>
            <a:r>
              <a:rPr lang="en-US" altLang="en-US" b="1" dirty="0" err="1">
                <a:solidFill>
                  <a:srgbClr val="92D050"/>
                </a:solidFill>
              </a:rPr>
              <a:t>Schimbări</a:t>
            </a:r>
            <a:r>
              <a:rPr lang="en-US" altLang="en-US" b="1" dirty="0">
                <a:solidFill>
                  <a:srgbClr val="92D050"/>
                </a:solidFill>
              </a:rPr>
              <a:t> </a:t>
            </a:r>
            <a:r>
              <a:rPr lang="en-US" altLang="en-US" b="1" dirty="0" err="1">
                <a:solidFill>
                  <a:srgbClr val="92D050"/>
                </a:solidFill>
              </a:rPr>
              <a:t>în</a:t>
            </a:r>
            <a:r>
              <a:rPr lang="en-US" altLang="en-US" b="1" dirty="0">
                <a:solidFill>
                  <a:srgbClr val="92D050"/>
                </a:solidFill>
              </a:rPr>
              <a:t> </a:t>
            </a:r>
            <a:r>
              <a:rPr lang="en-US" altLang="en-US" b="1" dirty="0" err="1">
                <a:solidFill>
                  <a:srgbClr val="92D050"/>
                </a:solidFill>
              </a:rPr>
              <a:t>condiții</a:t>
            </a:r>
            <a:r>
              <a:rPr lang="en-US" altLang="en-US" b="1" dirty="0">
                <a:solidFill>
                  <a:srgbClr val="92D050"/>
                </a:solidFill>
              </a:rPr>
              <a:t> de </a:t>
            </a:r>
            <a:r>
              <a:rPr lang="en-US" altLang="en-US" b="1" dirty="0" err="1">
                <a:solidFill>
                  <a:srgbClr val="92D050"/>
                </a:solidFill>
              </a:rPr>
              <a:t>rigiditate</a:t>
            </a:r>
            <a:endParaRPr lang="en-US" altLang="en-US" b="1" dirty="0">
              <a:solidFill>
                <a:srgbClr val="92D050"/>
              </a:solidFill>
            </a:endParaRPr>
          </a:p>
        </p:txBody>
      </p:sp>
      <p:sp>
        <p:nvSpPr>
          <p:cNvPr id="25603" name="Rectangle 4">
            <a:extLst>
              <a:ext uri="{FF2B5EF4-FFF2-40B4-BE49-F238E27FC236}">
                <a16:creationId xmlns:a16="http://schemas.microsoft.com/office/drawing/2014/main" id="{A2CD3AEA-BFFC-4211-A6CF-C5B26BDEEB12}"/>
              </a:ext>
            </a:extLst>
          </p:cNvPr>
          <p:cNvSpPr>
            <a:spLocks noChangeArrowheads="1"/>
          </p:cNvSpPr>
          <p:nvPr/>
        </p:nvSpPr>
        <p:spPr bwMode="auto">
          <a:xfrm>
            <a:off x="1371600" y="2286000"/>
            <a:ext cx="1981200" cy="2514600"/>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flatTx/>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 Sistemul</a:t>
            </a:r>
          </a:p>
        </p:txBody>
      </p:sp>
      <p:sp>
        <p:nvSpPr>
          <p:cNvPr id="25604" name="Rectangle 16" descr="White marble">
            <a:extLst>
              <a:ext uri="{FF2B5EF4-FFF2-40B4-BE49-F238E27FC236}">
                <a16:creationId xmlns:a16="http://schemas.microsoft.com/office/drawing/2014/main" id="{77958277-2371-4C07-A40C-1554C060FC1B}"/>
              </a:ext>
            </a:extLst>
          </p:cNvPr>
          <p:cNvSpPr>
            <a:spLocks noChangeArrowheads="1"/>
          </p:cNvSpPr>
          <p:nvPr/>
        </p:nvSpPr>
        <p:spPr bwMode="auto">
          <a:xfrm>
            <a:off x="2057400" y="2438400"/>
            <a:ext cx="1219200" cy="1295400"/>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25605" name="Rectangle 5" descr="Granite">
            <a:extLst>
              <a:ext uri="{FF2B5EF4-FFF2-40B4-BE49-F238E27FC236}">
                <a16:creationId xmlns:a16="http://schemas.microsoft.com/office/drawing/2014/main" id="{D6B63D18-3DF8-4EFA-994C-6F050DCDF253}"/>
              </a:ext>
            </a:extLst>
          </p:cNvPr>
          <p:cNvSpPr>
            <a:spLocks noChangeArrowheads="1"/>
          </p:cNvSpPr>
          <p:nvPr/>
        </p:nvSpPr>
        <p:spPr bwMode="auto">
          <a:xfrm>
            <a:off x="2438400" y="2362200"/>
            <a:ext cx="838200" cy="838200"/>
          </a:xfrm>
          <a:prstGeom prst="rect">
            <a:avLst/>
          </a:prstGeom>
          <a:blipFill dpi="0" rotWithShape="0">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endParaRPr lang="en-US" altLang="en-US" sz="1800">
              <a:solidFill>
                <a:schemeClr val="tx2"/>
              </a:solidFill>
            </a:endParaRPr>
          </a:p>
        </p:txBody>
      </p:sp>
      <p:sp>
        <p:nvSpPr>
          <p:cNvPr id="25606" name="Line 12">
            <a:extLst>
              <a:ext uri="{FF2B5EF4-FFF2-40B4-BE49-F238E27FC236}">
                <a16:creationId xmlns:a16="http://schemas.microsoft.com/office/drawing/2014/main" id="{11B4B5FF-5CDC-486B-AAD3-EDE0F115368C}"/>
              </a:ext>
            </a:extLst>
          </p:cNvPr>
          <p:cNvSpPr>
            <a:spLocks noChangeShapeType="1"/>
          </p:cNvSpPr>
          <p:nvPr/>
        </p:nvSpPr>
        <p:spPr bwMode="auto">
          <a:xfrm flipH="1">
            <a:off x="3276600" y="2209800"/>
            <a:ext cx="1828800" cy="228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Text Box 13">
            <a:extLst>
              <a:ext uri="{FF2B5EF4-FFF2-40B4-BE49-F238E27FC236}">
                <a16:creationId xmlns:a16="http://schemas.microsoft.com/office/drawing/2014/main" id="{6E7DD980-453A-49D8-8A9F-EE0E63ED753E}"/>
              </a:ext>
            </a:extLst>
          </p:cNvPr>
          <p:cNvSpPr txBox="1">
            <a:spLocks noChangeArrowheads="1"/>
          </p:cNvSpPr>
          <p:nvPr/>
        </p:nvSpPr>
        <p:spPr bwMode="auto">
          <a:xfrm>
            <a:off x="5130800" y="1979613"/>
            <a:ext cx="21145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Oficial o zonă rigidă</a:t>
            </a:r>
          </a:p>
        </p:txBody>
      </p:sp>
      <p:sp>
        <p:nvSpPr>
          <p:cNvPr id="25608" name="Line 14">
            <a:extLst>
              <a:ext uri="{FF2B5EF4-FFF2-40B4-BE49-F238E27FC236}">
                <a16:creationId xmlns:a16="http://schemas.microsoft.com/office/drawing/2014/main" id="{905AE929-FD39-43D2-A037-FDBA63FBB832}"/>
              </a:ext>
            </a:extLst>
          </p:cNvPr>
          <p:cNvSpPr>
            <a:spLocks noChangeShapeType="1"/>
          </p:cNvSpPr>
          <p:nvPr/>
        </p:nvSpPr>
        <p:spPr bwMode="auto">
          <a:xfrm flipH="1" flipV="1">
            <a:off x="2971800" y="2743200"/>
            <a:ext cx="2133600" cy="76200"/>
          </a:xfrm>
          <a:prstGeom prst="line">
            <a:avLst/>
          </a:prstGeom>
          <a:noFill/>
          <a:ln w="9525">
            <a:solidFill>
              <a:schemeClr val="tx1"/>
            </a:solidFill>
            <a:prstDash val="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Text Box 15">
            <a:extLst>
              <a:ext uri="{FF2B5EF4-FFF2-40B4-BE49-F238E27FC236}">
                <a16:creationId xmlns:a16="http://schemas.microsoft.com/office/drawing/2014/main" id="{B7DF9DB9-1906-4EDA-8BBC-A9CBB364B456}"/>
              </a:ext>
            </a:extLst>
          </p:cNvPr>
          <p:cNvSpPr txBox="1">
            <a:spLocks noChangeArrowheads="1"/>
          </p:cNvSpPr>
          <p:nvPr/>
        </p:nvSpPr>
        <p:spPr bwMode="auto">
          <a:xfrm>
            <a:off x="4878388" y="2603500"/>
            <a:ext cx="36798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Locul unde schimbarea trebuie făcută</a:t>
            </a:r>
          </a:p>
        </p:txBody>
      </p:sp>
      <p:sp>
        <p:nvSpPr>
          <p:cNvPr id="25610" name="Line 17">
            <a:extLst>
              <a:ext uri="{FF2B5EF4-FFF2-40B4-BE49-F238E27FC236}">
                <a16:creationId xmlns:a16="http://schemas.microsoft.com/office/drawing/2014/main" id="{A521DFC5-F2AC-4BDE-BE17-79775EA2FA4E}"/>
              </a:ext>
            </a:extLst>
          </p:cNvPr>
          <p:cNvSpPr>
            <a:spLocks noChangeShapeType="1"/>
          </p:cNvSpPr>
          <p:nvPr/>
        </p:nvSpPr>
        <p:spPr bwMode="auto">
          <a:xfrm flipH="1" flipV="1">
            <a:off x="2895600" y="3429000"/>
            <a:ext cx="2133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Text Box 18">
            <a:extLst>
              <a:ext uri="{FF2B5EF4-FFF2-40B4-BE49-F238E27FC236}">
                <a16:creationId xmlns:a16="http://schemas.microsoft.com/office/drawing/2014/main" id="{2ED6965F-0AE5-48D4-BA86-C18CBCF394EF}"/>
              </a:ext>
            </a:extLst>
          </p:cNvPr>
          <p:cNvSpPr txBox="1">
            <a:spLocks noChangeArrowheads="1"/>
          </p:cNvSpPr>
          <p:nvPr/>
        </p:nvSpPr>
        <p:spPr bwMode="auto">
          <a:xfrm>
            <a:off x="4697413" y="3808413"/>
            <a:ext cx="42386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Locul unde schimbarea trebuie făcută acum</a:t>
            </a:r>
          </a:p>
        </p:txBody>
      </p:sp>
      <p:sp>
        <p:nvSpPr>
          <p:cNvPr id="25612" name="Text Box 19">
            <a:extLst>
              <a:ext uri="{FF2B5EF4-FFF2-40B4-BE49-F238E27FC236}">
                <a16:creationId xmlns:a16="http://schemas.microsoft.com/office/drawing/2014/main" id="{5C79FBD5-A3A5-4633-A738-C2CDD97F1971}"/>
              </a:ext>
            </a:extLst>
          </p:cNvPr>
          <p:cNvSpPr txBox="1">
            <a:spLocks noChangeArrowheads="1"/>
          </p:cNvSpPr>
          <p:nvPr/>
        </p:nvSpPr>
        <p:spPr bwMode="auto">
          <a:xfrm>
            <a:off x="1403452" y="5331768"/>
            <a:ext cx="626248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2400" b="1" dirty="0" err="1">
                <a:solidFill>
                  <a:schemeClr val="tx2"/>
                </a:solidFill>
              </a:rPr>
              <a:t>Există</a:t>
            </a:r>
            <a:r>
              <a:rPr lang="en-US" altLang="en-US" sz="2400" b="1" dirty="0">
                <a:solidFill>
                  <a:schemeClr val="tx2"/>
                </a:solidFill>
              </a:rPr>
              <a:t> </a:t>
            </a:r>
            <a:r>
              <a:rPr lang="en-US" altLang="en-US" sz="2400" b="1" dirty="0" err="1">
                <a:solidFill>
                  <a:schemeClr val="tx2"/>
                </a:solidFill>
              </a:rPr>
              <a:t>riscuri</a:t>
            </a:r>
            <a:r>
              <a:rPr lang="en-US" altLang="en-US" sz="2400" b="1" dirty="0">
                <a:solidFill>
                  <a:schemeClr val="tx2"/>
                </a:solidFill>
              </a:rPr>
              <a:t> de </a:t>
            </a:r>
            <a:r>
              <a:rPr lang="en-US" altLang="en-US" sz="2400" b="1" dirty="0" err="1">
                <a:solidFill>
                  <a:schemeClr val="tx2"/>
                </a:solidFill>
              </a:rPr>
              <a:t>răspândire</a:t>
            </a:r>
            <a:r>
              <a:rPr lang="en-US" altLang="en-US" sz="2400" b="1" dirty="0">
                <a:solidFill>
                  <a:schemeClr val="tx2"/>
                </a:solidFill>
              </a:rPr>
              <a:t> a </a:t>
            </a:r>
            <a:r>
              <a:rPr lang="en-US" altLang="en-US" sz="2400" b="1" dirty="0" err="1">
                <a:solidFill>
                  <a:schemeClr val="tx2"/>
                </a:solidFill>
              </a:rPr>
              <a:t>zonei</a:t>
            </a:r>
            <a:r>
              <a:rPr lang="en-US" altLang="en-US" sz="2400" b="1" dirty="0">
                <a:solidFill>
                  <a:schemeClr val="tx2"/>
                </a:solidFill>
              </a:rPr>
              <a:t> ”</a:t>
            </a:r>
            <a:r>
              <a:rPr lang="en-US" altLang="en-US" sz="2400" b="1" dirty="0" err="1">
                <a:solidFill>
                  <a:schemeClr val="tx2"/>
                </a:solidFill>
              </a:rPr>
              <a:t>maligne</a:t>
            </a:r>
            <a:r>
              <a:rPr lang="en-US" altLang="en-US" sz="2400" b="1" dirty="0">
                <a:solidFill>
                  <a:schemeClr val="tx2"/>
                </a:solidFill>
              </a:rPr>
              <a:t>”</a:t>
            </a:r>
            <a:endParaRPr lang="en-US" altLang="en-US" sz="1800" b="1"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50" name="Rectangle 2">
            <a:extLst>
              <a:ext uri="{FF2B5EF4-FFF2-40B4-BE49-F238E27FC236}">
                <a16:creationId xmlns:a16="http://schemas.microsoft.com/office/drawing/2014/main" id="{4F980A8F-D41E-4743-B3DF-AC9DA0AF0855}"/>
              </a:ext>
            </a:extLst>
          </p:cNvPr>
          <p:cNvSpPr>
            <a:spLocks noGrp="1" noChangeArrowheads="1"/>
          </p:cNvSpPr>
          <p:nvPr>
            <p:ph type="title"/>
          </p:nvPr>
        </p:nvSpPr>
        <p:spPr>
          <a:xfrm>
            <a:off x="324133" y="2367776"/>
            <a:ext cx="2396019" cy="873512"/>
          </a:xfrm>
        </p:spPr>
        <p:txBody>
          <a:bodyPr vert="horz" lIns="91440" tIns="45720" rIns="91440" bIns="45720" rtlCol="0" anchor="t">
            <a:normAutofit/>
          </a:bodyPr>
          <a:lstStyle/>
          <a:p>
            <a:pPr algn="l" eaLnBrk="1" hangingPunct="1">
              <a:lnSpc>
                <a:spcPct val="90000"/>
              </a:lnSpc>
            </a:pPr>
            <a:r>
              <a:rPr lang="en-US" altLang="en-US" sz="3200" b="1" kern="1200" dirty="0" err="1">
                <a:solidFill>
                  <a:srgbClr val="92D050"/>
                </a:solidFill>
                <a:latin typeface="+mj-lt"/>
                <a:ea typeface="+mj-ea"/>
                <a:cs typeface="+mj-cs"/>
              </a:rPr>
              <a:t>Fragilitatea</a:t>
            </a:r>
            <a:endParaRPr lang="en-US" altLang="en-US" sz="3200" b="1" kern="1200" dirty="0">
              <a:solidFill>
                <a:srgbClr val="92D050"/>
              </a:solidFill>
              <a:latin typeface="+mj-lt"/>
              <a:ea typeface="+mj-ea"/>
              <a:cs typeface="+mj-cs"/>
            </a:endParaRPr>
          </a:p>
        </p:txBody>
      </p:sp>
      <p:sp>
        <p:nvSpPr>
          <p:cNvPr id="27651" name="Rectangle 3">
            <a:extLst>
              <a:ext uri="{FF2B5EF4-FFF2-40B4-BE49-F238E27FC236}">
                <a16:creationId xmlns:a16="http://schemas.microsoft.com/office/drawing/2014/main" id="{716BB56A-7D63-4A35-B6FD-B7BB95F199E2}"/>
              </a:ext>
            </a:extLst>
          </p:cNvPr>
          <p:cNvSpPr>
            <a:spLocks noGrp="1" noChangeArrowheads="1"/>
          </p:cNvSpPr>
          <p:nvPr>
            <p:ph type="body" idx="1"/>
          </p:nvPr>
        </p:nvSpPr>
        <p:spPr>
          <a:xfrm>
            <a:off x="3285641" y="1412489"/>
            <a:ext cx="2570462" cy="4363844"/>
          </a:xfrm>
        </p:spPr>
        <p:txBody>
          <a:bodyPr vert="horz" lIns="91440" tIns="45720" rIns="91440" bIns="45720" rtlCol="0">
            <a:normAutofit/>
          </a:bodyPr>
          <a:lstStyle/>
          <a:p>
            <a:pPr indent="-228600" eaLnBrk="1" hangingPunct="1">
              <a:lnSpc>
                <a:spcPct val="90000"/>
              </a:lnSpc>
              <a:buFont typeface="Arial" panose="020B0604020202020204" pitchFamily="34" charset="0"/>
              <a:buChar char="•"/>
            </a:pPr>
            <a:r>
              <a:rPr lang="en-US" altLang="en-US" sz="1700" dirty="0"/>
              <a:t>O </a:t>
            </a:r>
            <a:r>
              <a:rPr lang="en-US" altLang="en-US" sz="1700" dirty="0" err="1"/>
              <a:t>singură</a:t>
            </a:r>
            <a:r>
              <a:rPr lang="en-US" altLang="en-US" sz="1700" dirty="0"/>
              <a:t> </a:t>
            </a:r>
            <a:r>
              <a:rPr lang="en-US" altLang="en-US" sz="1700" dirty="0" err="1"/>
              <a:t>modificare</a:t>
            </a:r>
            <a:r>
              <a:rPr lang="en-US" altLang="en-US" sz="1700" dirty="0"/>
              <a:t> </a:t>
            </a:r>
            <a:r>
              <a:rPr lang="en-US" altLang="en-US" sz="1700" dirty="0" err="1"/>
              <a:t>generează</a:t>
            </a:r>
            <a:r>
              <a:rPr lang="en-US" altLang="en-US" sz="1700" dirty="0"/>
              <a:t> o </a:t>
            </a:r>
            <a:r>
              <a:rPr lang="en-US" altLang="en-US" sz="1700" dirty="0" err="1"/>
              <a:t>avalanșă</a:t>
            </a:r>
            <a:r>
              <a:rPr lang="en-US" altLang="en-US" sz="1700" dirty="0"/>
              <a:t> de </a:t>
            </a:r>
            <a:r>
              <a:rPr lang="en-US" altLang="en-US" sz="1700" dirty="0" err="1"/>
              <a:t>modificări</a:t>
            </a:r>
            <a:r>
              <a:rPr lang="en-US" altLang="en-US" sz="1700" dirty="0"/>
              <a:t> </a:t>
            </a:r>
            <a:r>
              <a:rPr lang="en-US" altLang="en-US" sz="1700" dirty="0" err="1"/>
              <a:t>ulterioare</a:t>
            </a:r>
            <a:endParaRPr lang="en-US" altLang="en-US" sz="1700" dirty="0"/>
          </a:p>
          <a:p>
            <a:pPr indent="-228600" eaLnBrk="1" hangingPunct="1">
              <a:lnSpc>
                <a:spcPct val="90000"/>
              </a:lnSpc>
              <a:buFont typeface="Arial" panose="020B0604020202020204" pitchFamily="34" charset="0"/>
              <a:buChar char="•"/>
            </a:pPr>
            <a:r>
              <a:rPr lang="en-US" altLang="en-US" sz="1700" dirty="0" err="1"/>
              <a:t>Noile</a:t>
            </a:r>
            <a:r>
              <a:rPr lang="en-US" altLang="en-US" sz="1700" dirty="0"/>
              <a:t> </a:t>
            </a:r>
            <a:r>
              <a:rPr lang="en-US" altLang="en-US" sz="1700" dirty="0" err="1"/>
              <a:t>erori</a:t>
            </a:r>
            <a:r>
              <a:rPr lang="en-US" altLang="en-US" sz="1700" dirty="0"/>
              <a:t> </a:t>
            </a:r>
            <a:r>
              <a:rPr lang="en-US" altLang="en-US" sz="1700" dirty="0" err="1"/>
              <a:t>apar</a:t>
            </a:r>
            <a:r>
              <a:rPr lang="en-US" altLang="en-US" sz="1700" dirty="0"/>
              <a:t> </a:t>
            </a:r>
            <a:r>
              <a:rPr lang="en-US" altLang="en-US" sz="1700" dirty="0" err="1"/>
              <a:t>în</a:t>
            </a:r>
            <a:r>
              <a:rPr lang="en-US" altLang="en-US" sz="1700" dirty="0"/>
              <a:t> zone care nu par </a:t>
            </a:r>
            <a:r>
              <a:rPr lang="en-US" altLang="en-US" sz="1700" dirty="0" err="1"/>
              <a:t>să</a:t>
            </a:r>
            <a:r>
              <a:rPr lang="en-US" altLang="en-US" sz="1700" dirty="0"/>
              <a:t> fie legate de </a:t>
            </a:r>
            <a:r>
              <a:rPr lang="en-US" altLang="en-US" sz="1700" dirty="0" err="1"/>
              <a:t>zonele</a:t>
            </a:r>
            <a:r>
              <a:rPr lang="en-US" altLang="en-US" sz="1700" dirty="0"/>
              <a:t> </a:t>
            </a:r>
            <a:r>
              <a:rPr lang="en-US" altLang="en-US" sz="1700" dirty="0" err="1"/>
              <a:t>modificate</a:t>
            </a:r>
            <a:endParaRPr lang="en-US" altLang="en-US" sz="1700" dirty="0"/>
          </a:p>
          <a:p>
            <a:pPr indent="-228600" eaLnBrk="1" hangingPunct="1">
              <a:lnSpc>
                <a:spcPct val="90000"/>
              </a:lnSpc>
              <a:buFont typeface="Arial" panose="020B0604020202020204" pitchFamily="34" charset="0"/>
              <a:buChar char="•"/>
            </a:pPr>
            <a:r>
              <a:rPr lang="en-US" altLang="en-US" sz="1700" dirty="0" err="1"/>
              <a:t>Calitatea</a:t>
            </a:r>
            <a:r>
              <a:rPr lang="en-US" altLang="en-US" sz="1700" dirty="0"/>
              <a:t> nu </a:t>
            </a:r>
            <a:r>
              <a:rPr lang="en-US" altLang="en-US" sz="1700" dirty="0" err="1"/>
              <a:t>poate</a:t>
            </a:r>
            <a:r>
              <a:rPr lang="en-US" altLang="en-US" sz="1700" dirty="0"/>
              <a:t> fi </a:t>
            </a:r>
            <a:r>
              <a:rPr lang="en-US" altLang="en-US" sz="1700" dirty="0" err="1"/>
              <a:t>predictibilă</a:t>
            </a:r>
            <a:r>
              <a:rPr lang="en-US" altLang="en-US" sz="1700" dirty="0"/>
              <a:t>.</a:t>
            </a:r>
          </a:p>
          <a:p>
            <a:pPr indent="-228600" eaLnBrk="1" hangingPunct="1">
              <a:lnSpc>
                <a:spcPct val="90000"/>
              </a:lnSpc>
              <a:buFont typeface="Arial" panose="020B0604020202020204" pitchFamily="34" charset="0"/>
              <a:buChar char="•"/>
            </a:pPr>
            <a:r>
              <a:rPr lang="en-US" altLang="en-US" sz="1700" dirty="0" err="1"/>
              <a:t>Echipa</a:t>
            </a:r>
            <a:r>
              <a:rPr lang="en-US" altLang="en-US" sz="1700" dirty="0"/>
              <a:t> de </a:t>
            </a:r>
            <a:r>
              <a:rPr lang="en-US" altLang="en-US" sz="1700" dirty="0" err="1"/>
              <a:t>dezvoltare</a:t>
            </a:r>
            <a:r>
              <a:rPr lang="en-US" altLang="en-US" sz="1700" dirty="0"/>
              <a:t> </a:t>
            </a:r>
            <a:r>
              <a:rPr lang="en-US" altLang="en-US" sz="1700" dirty="0" err="1"/>
              <a:t>poate</a:t>
            </a:r>
            <a:r>
              <a:rPr lang="en-US" altLang="en-US" sz="1700" dirty="0"/>
              <a:t> </a:t>
            </a:r>
            <a:r>
              <a:rPr lang="en-US" altLang="en-US" sz="1700" dirty="0" err="1"/>
              <a:t>pierde</a:t>
            </a:r>
            <a:r>
              <a:rPr lang="en-US" altLang="en-US" sz="1700" dirty="0"/>
              <a:t> </a:t>
            </a:r>
            <a:r>
              <a:rPr lang="en-US" altLang="en-US" sz="1700" dirty="0" err="1"/>
              <a:t>credibilitatea</a:t>
            </a:r>
            <a:endParaRPr lang="en-US" altLang="en-US" sz="1700" dirty="0"/>
          </a:p>
        </p:txBody>
      </p:sp>
      <p:cxnSp>
        <p:nvCxnSpPr>
          <p:cNvPr id="75" name="Straight Connector 7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652" name="Text Box 4">
            <a:extLst>
              <a:ext uri="{FF2B5EF4-FFF2-40B4-BE49-F238E27FC236}">
                <a16:creationId xmlns:a16="http://schemas.microsoft.com/office/drawing/2014/main" id="{3D9C04B8-BB7D-4680-8CD4-AD274782D591}"/>
              </a:ext>
            </a:extLst>
          </p:cNvPr>
          <p:cNvSpPr txBox="1">
            <a:spLocks noChangeArrowheads="1"/>
          </p:cNvSpPr>
          <p:nvPr/>
        </p:nvSpPr>
        <p:spPr bwMode="auto">
          <a:xfrm>
            <a:off x="6338703" y="1412489"/>
            <a:ext cx="2398275" cy="43638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indent="-228600" eaLnBrk="1" hangingPunct="1">
              <a:lnSpc>
                <a:spcPct val="90000"/>
              </a:lnSpc>
              <a:spcBef>
                <a:spcPct val="50000"/>
              </a:spcBef>
              <a:buFont typeface="Arial" panose="020B0604020202020204" pitchFamily="34" charset="0"/>
              <a:buChar char="•"/>
            </a:pPr>
            <a:r>
              <a:rPr lang="en-US" altLang="en-US" sz="1700" i="0">
                <a:latin typeface="+mn-lt"/>
              </a:rPr>
              <a:t>Modificările software pot genera efecte non-locale</a:t>
            </a:r>
            <a:endParaRPr lang="en-US" altLang="en-US" sz="170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03AF700-8B8E-4C21-97A6-7423F2F1CA7E}"/>
              </a:ext>
            </a:extLst>
          </p:cNvPr>
          <p:cNvSpPr>
            <a:spLocks noGrp="1" noChangeArrowheads="1"/>
          </p:cNvSpPr>
          <p:nvPr>
            <p:ph type="title"/>
          </p:nvPr>
        </p:nvSpPr>
        <p:spPr/>
        <p:txBody>
          <a:bodyPr/>
          <a:lstStyle/>
          <a:p>
            <a:r>
              <a:rPr lang="en-US" altLang="en-US" dirty="0" err="1">
                <a:solidFill>
                  <a:srgbClr val="92D050"/>
                </a:solidFill>
              </a:rPr>
              <a:t>Creșterea</a:t>
            </a:r>
            <a:r>
              <a:rPr lang="en-US" altLang="en-US" dirty="0">
                <a:solidFill>
                  <a:srgbClr val="92D050"/>
                </a:solidFill>
              </a:rPr>
              <a:t> </a:t>
            </a:r>
            <a:r>
              <a:rPr lang="en-US" altLang="en-US" dirty="0" err="1">
                <a:solidFill>
                  <a:srgbClr val="92D050"/>
                </a:solidFill>
              </a:rPr>
              <a:t>Riscului</a:t>
            </a:r>
            <a:endParaRPr lang="en-US" altLang="en-US" dirty="0">
              <a:solidFill>
                <a:srgbClr val="92D050"/>
              </a:solidFill>
            </a:endParaRPr>
          </a:p>
        </p:txBody>
      </p:sp>
      <p:sp>
        <p:nvSpPr>
          <p:cNvPr id="29699" name="Text Box 5">
            <a:extLst>
              <a:ext uri="{FF2B5EF4-FFF2-40B4-BE49-F238E27FC236}">
                <a16:creationId xmlns:a16="http://schemas.microsoft.com/office/drawing/2014/main" id="{5AC60F81-C0BC-44D7-8976-F954FDB11699}"/>
              </a:ext>
            </a:extLst>
          </p:cNvPr>
          <p:cNvSpPr txBox="1">
            <a:spLocks noChangeArrowheads="1"/>
          </p:cNvSpPr>
          <p:nvPr/>
        </p:nvSpPr>
        <p:spPr bwMode="auto">
          <a:xfrm>
            <a:off x="2876550" y="1681163"/>
            <a:ext cx="33147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800">
                <a:solidFill>
                  <a:schemeClr val="tx2"/>
                </a:solidFill>
              </a:rPr>
              <a:t>Defecte vs. Modificări cumulative</a:t>
            </a:r>
          </a:p>
        </p:txBody>
      </p:sp>
      <p:sp>
        <p:nvSpPr>
          <p:cNvPr id="29700" name="Text Box 8">
            <a:extLst>
              <a:ext uri="{FF2B5EF4-FFF2-40B4-BE49-F238E27FC236}">
                <a16:creationId xmlns:a16="http://schemas.microsoft.com/office/drawing/2014/main" id="{A459AC73-A86E-460F-A827-FD91B59390DA}"/>
              </a:ext>
            </a:extLst>
          </p:cNvPr>
          <p:cNvSpPr txBox="1">
            <a:spLocks noChangeArrowheads="1"/>
          </p:cNvSpPr>
          <p:nvPr/>
        </p:nvSpPr>
        <p:spPr bwMode="auto">
          <a:xfrm>
            <a:off x="2030413" y="5148263"/>
            <a:ext cx="5551487"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800" i="0" dirty="0" err="1">
                <a:solidFill>
                  <a:schemeClr val="tx2"/>
                </a:solidFill>
              </a:rPr>
              <a:t>Sistemele</a:t>
            </a:r>
            <a:r>
              <a:rPr lang="en-US" altLang="en-US" sz="1800" i="0" dirty="0">
                <a:solidFill>
                  <a:schemeClr val="tx2"/>
                </a:solidFill>
              </a:rPr>
              <a:t> </a:t>
            </a:r>
            <a:r>
              <a:rPr lang="en-US" altLang="en-US" sz="1800" i="0" dirty="0" err="1">
                <a:solidFill>
                  <a:schemeClr val="tx2"/>
                </a:solidFill>
              </a:rPr>
              <a:t>tind</a:t>
            </a:r>
            <a:r>
              <a:rPr lang="en-US" altLang="en-US" sz="1800" i="0" dirty="0">
                <a:solidFill>
                  <a:schemeClr val="tx2"/>
                </a:solidFill>
              </a:rPr>
              <a:t> </a:t>
            </a:r>
            <a:r>
              <a:rPr lang="en-US" altLang="en-US" sz="1800" i="0" dirty="0" err="1">
                <a:solidFill>
                  <a:schemeClr val="tx2"/>
                </a:solidFill>
              </a:rPr>
              <a:t>să</a:t>
            </a:r>
            <a:r>
              <a:rPr lang="en-US" altLang="en-US" sz="1800" i="0" dirty="0">
                <a:solidFill>
                  <a:schemeClr val="tx2"/>
                </a:solidFill>
              </a:rPr>
              <a:t> </a:t>
            </a:r>
            <a:r>
              <a:rPr lang="en-US" altLang="en-US" sz="1800" i="0" dirty="0" err="1">
                <a:solidFill>
                  <a:schemeClr val="tx2"/>
                </a:solidFill>
              </a:rPr>
              <a:t>devină</a:t>
            </a:r>
            <a:r>
              <a:rPr lang="en-US" altLang="en-US" sz="1800" i="0" dirty="0">
                <a:solidFill>
                  <a:schemeClr val="tx2"/>
                </a:solidFill>
              </a:rPr>
              <a:t>, </a:t>
            </a:r>
            <a:r>
              <a:rPr lang="en-US" altLang="en-US" sz="1800" i="0" dirty="0" err="1">
                <a:solidFill>
                  <a:schemeClr val="tx2"/>
                </a:solidFill>
              </a:rPr>
              <a:t>în</a:t>
            </a:r>
            <a:r>
              <a:rPr lang="en-US" altLang="en-US" sz="1800" i="0" dirty="0">
                <a:solidFill>
                  <a:schemeClr val="tx2"/>
                </a:solidFill>
              </a:rPr>
              <a:t> </a:t>
            </a:r>
            <a:r>
              <a:rPr lang="en-US" altLang="en-US" sz="1800" i="0" dirty="0" err="1">
                <a:solidFill>
                  <a:schemeClr val="tx2"/>
                </a:solidFill>
              </a:rPr>
              <a:t>timp</a:t>
            </a:r>
            <a:r>
              <a:rPr lang="en-US" altLang="en-US" sz="1800" i="0" dirty="0">
                <a:solidFill>
                  <a:schemeClr val="tx2"/>
                </a:solidFill>
              </a:rPr>
              <a:t>, din </a:t>
            </a:r>
            <a:r>
              <a:rPr lang="en-US" altLang="en-US" sz="1800" i="0" dirty="0" err="1">
                <a:solidFill>
                  <a:schemeClr val="tx2"/>
                </a:solidFill>
              </a:rPr>
              <a:t>ce</a:t>
            </a:r>
            <a:r>
              <a:rPr lang="en-US" altLang="en-US" sz="1800" i="0" dirty="0">
                <a:solidFill>
                  <a:schemeClr val="tx2"/>
                </a:solidFill>
              </a:rPr>
              <a:t> </a:t>
            </a:r>
            <a:r>
              <a:rPr lang="en-US" altLang="en-US" sz="1800" i="0" dirty="0" err="1">
                <a:solidFill>
                  <a:schemeClr val="tx2"/>
                </a:solidFill>
              </a:rPr>
              <a:t>în</a:t>
            </a:r>
            <a:r>
              <a:rPr lang="en-US" altLang="en-US" sz="1800" i="0" dirty="0">
                <a:solidFill>
                  <a:schemeClr val="tx2"/>
                </a:solidFill>
              </a:rPr>
              <a:t> </a:t>
            </a:r>
            <a:r>
              <a:rPr lang="en-US" altLang="en-US" sz="1800" i="0" dirty="0" err="1">
                <a:solidFill>
                  <a:schemeClr val="tx2"/>
                </a:solidFill>
              </a:rPr>
              <a:t>ce</a:t>
            </a:r>
            <a:r>
              <a:rPr lang="en-US" altLang="en-US" sz="1800" i="0" dirty="0">
                <a:solidFill>
                  <a:schemeClr val="tx2"/>
                </a:solidFill>
              </a:rPr>
              <a:t> </a:t>
            </a:r>
            <a:r>
              <a:rPr lang="en-US" altLang="en-US" sz="1800" i="0" dirty="0" err="1">
                <a:solidFill>
                  <a:schemeClr val="tx2"/>
                </a:solidFill>
              </a:rPr>
              <a:t>mai</a:t>
            </a:r>
            <a:r>
              <a:rPr lang="en-US" altLang="en-US" sz="1800" i="0" dirty="0">
                <a:solidFill>
                  <a:schemeClr val="tx2"/>
                </a:solidFill>
              </a:rPr>
              <a:t> fragile. </a:t>
            </a:r>
          </a:p>
          <a:p>
            <a:pPr>
              <a:spcBef>
                <a:spcPct val="0"/>
              </a:spcBef>
              <a:buFontTx/>
              <a:buNone/>
            </a:pPr>
            <a:r>
              <a:rPr lang="en-US" altLang="en-US" sz="1800" i="0" dirty="0" err="1">
                <a:solidFill>
                  <a:schemeClr val="tx2"/>
                </a:solidFill>
              </a:rPr>
              <a:t>Rescrierea</a:t>
            </a:r>
            <a:r>
              <a:rPr lang="en-US" altLang="en-US" sz="1800" i="0" dirty="0">
                <a:solidFill>
                  <a:schemeClr val="tx2"/>
                </a:solidFill>
              </a:rPr>
              <a:t> </a:t>
            </a:r>
            <a:r>
              <a:rPr lang="en-US" altLang="en-US" sz="1800" i="0" dirty="0" err="1">
                <a:solidFill>
                  <a:schemeClr val="tx2"/>
                </a:solidFill>
              </a:rPr>
              <a:t>parțială</a:t>
            </a:r>
            <a:r>
              <a:rPr lang="en-US" altLang="en-US" sz="1800" i="0" dirty="0">
                <a:solidFill>
                  <a:schemeClr val="tx2"/>
                </a:solidFill>
              </a:rPr>
              <a:t>, </a:t>
            </a:r>
            <a:r>
              <a:rPr lang="en-US" altLang="en-US" sz="1800" i="0" dirty="0" err="1">
                <a:solidFill>
                  <a:schemeClr val="tx2"/>
                </a:solidFill>
              </a:rPr>
              <a:t>planificată</a:t>
            </a:r>
            <a:r>
              <a:rPr lang="en-US" altLang="en-US" sz="1800" i="0" dirty="0">
                <a:solidFill>
                  <a:schemeClr val="tx2"/>
                </a:solidFill>
              </a:rPr>
              <a:t> </a:t>
            </a:r>
            <a:r>
              <a:rPr lang="en-US" altLang="en-US" sz="1800" i="0" dirty="0" err="1">
                <a:solidFill>
                  <a:schemeClr val="tx2"/>
                </a:solidFill>
              </a:rPr>
              <a:t>poate</a:t>
            </a:r>
            <a:r>
              <a:rPr lang="en-US" altLang="en-US" sz="1800" i="0" dirty="0">
                <a:solidFill>
                  <a:schemeClr val="tx2"/>
                </a:solidFill>
              </a:rPr>
              <a:t> fi </a:t>
            </a:r>
            <a:r>
              <a:rPr lang="en-US" altLang="en-US" sz="1800" i="0" dirty="0" err="1">
                <a:solidFill>
                  <a:schemeClr val="tx2"/>
                </a:solidFill>
              </a:rPr>
              <a:t>necesară</a:t>
            </a:r>
            <a:r>
              <a:rPr lang="en-US" altLang="en-US" sz="1800" i="0" dirty="0">
                <a:solidFill>
                  <a:schemeClr val="tx2"/>
                </a:solidFill>
              </a:rPr>
              <a:t> </a:t>
            </a:r>
            <a:r>
              <a:rPr lang="en-US" altLang="en-US" sz="1800" i="0" dirty="0" err="1">
                <a:solidFill>
                  <a:schemeClr val="tx2"/>
                </a:solidFill>
              </a:rPr>
              <a:t>pentru</a:t>
            </a:r>
            <a:endParaRPr lang="en-US" altLang="en-US" sz="1800" i="0" dirty="0">
              <a:solidFill>
                <a:schemeClr val="tx2"/>
              </a:solidFill>
            </a:endParaRPr>
          </a:p>
          <a:p>
            <a:pPr>
              <a:spcBef>
                <a:spcPct val="0"/>
              </a:spcBef>
              <a:buFontTx/>
              <a:buNone/>
            </a:pPr>
            <a:r>
              <a:rPr lang="en-US" altLang="en-US" sz="1800" i="0" dirty="0">
                <a:solidFill>
                  <a:schemeClr val="tx2"/>
                </a:solidFill>
              </a:rPr>
              <a:t> a </a:t>
            </a:r>
            <a:r>
              <a:rPr lang="en-US" altLang="en-US" sz="1800" i="0" dirty="0" err="1">
                <a:solidFill>
                  <a:schemeClr val="tx2"/>
                </a:solidFill>
              </a:rPr>
              <a:t>susține</a:t>
            </a:r>
            <a:r>
              <a:rPr lang="en-US" altLang="en-US" sz="1800" i="0" dirty="0">
                <a:solidFill>
                  <a:schemeClr val="tx2"/>
                </a:solidFill>
              </a:rPr>
              <a:t> </a:t>
            </a:r>
            <a:r>
              <a:rPr lang="en-US" altLang="en-US" sz="1800" i="0" dirty="0" err="1">
                <a:solidFill>
                  <a:schemeClr val="tx2"/>
                </a:solidFill>
              </a:rPr>
              <a:t>dezvoltarea</a:t>
            </a:r>
            <a:r>
              <a:rPr lang="en-US" altLang="en-US" sz="1800" i="0" dirty="0">
                <a:solidFill>
                  <a:schemeClr val="tx2"/>
                </a:solidFill>
              </a:rPr>
              <a:t> </a:t>
            </a:r>
            <a:r>
              <a:rPr lang="en-US" altLang="en-US" sz="1800" i="0" dirty="0" err="1">
                <a:solidFill>
                  <a:schemeClr val="tx2"/>
                </a:solidFill>
              </a:rPr>
              <a:t>și</a:t>
            </a:r>
            <a:r>
              <a:rPr lang="en-US" altLang="en-US" sz="1800" i="0" dirty="0">
                <a:solidFill>
                  <a:schemeClr val="tx2"/>
                </a:solidFill>
              </a:rPr>
              <a:t> </a:t>
            </a:r>
            <a:r>
              <a:rPr lang="en-US" altLang="en-US" sz="1800" i="0" dirty="0" err="1">
                <a:solidFill>
                  <a:schemeClr val="tx2"/>
                </a:solidFill>
              </a:rPr>
              <a:t>întreținerea</a:t>
            </a:r>
            <a:r>
              <a:rPr lang="en-US" altLang="en-US" sz="1800" i="0" dirty="0">
                <a:solidFill>
                  <a:schemeClr val="tx2"/>
                </a:solidFill>
              </a:rPr>
              <a:t> </a:t>
            </a:r>
            <a:r>
              <a:rPr lang="en-US" altLang="en-US" sz="1800" i="0" dirty="0" err="1">
                <a:solidFill>
                  <a:schemeClr val="tx2"/>
                </a:solidFill>
              </a:rPr>
              <a:t>sistemului</a:t>
            </a:r>
            <a:r>
              <a:rPr lang="en-US" altLang="en-US" sz="1800" i="0" dirty="0">
                <a:solidFill>
                  <a:schemeClr val="tx2"/>
                </a:solidFill>
              </a:rPr>
              <a:t>.</a:t>
            </a:r>
          </a:p>
        </p:txBody>
      </p:sp>
      <p:grpSp>
        <p:nvGrpSpPr>
          <p:cNvPr id="29701" name="Group 11">
            <a:extLst>
              <a:ext uri="{FF2B5EF4-FFF2-40B4-BE49-F238E27FC236}">
                <a16:creationId xmlns:a16="http://schemas.microsoft.com/office/drawing/2014/main" id="{C1BDC2A6-EFC5-45A9-933A-EF5A5E351737}"/>
              </a:ext>
            </a:extLst>
          </p:cNvPr>
          <p:cNvGrpSpPr>
            <a:grpSpLocks/>
          </p:cNvGrpSpPr>
          <p:nvPr/>
        </p:nvGrpSpPr>
        <p:grpSpPr bwMode="auto">
          <a:xfrm>
            <a:off x="2057400" y="2438400"/>
            <a:ext cx="3581400" cy="2133600"/>
            <a:chOff x="1296" y="1536"/>
            <a:chExt cx="2496" cy="1440"/>
          </a:xfrm>
        </p:grpSpPr>
        <p:sp>
          <p:nvSpPr>
            <p:cNvPr id="29707" name="Line 9">
              <a:extLst>
                <a:ext uri="{FF2B5EF4-FFF2-40B4-BE49-F238E27FC236}">
                  <a16:creationId xmlns:a16="http://schemas.microsoft.com/office/drawing/2014/main" id="{0AF1CDCE-3F2C-471F-BA57-7ADD2A77DAFB}"/>
                </a:ext>
              </a:extLst>
            </p:cNvPr>
            <p:cNvSpPr>
              <a:spLocks noChangeShapeType="1"/>
            </p:cNvSpPr>
            <p:nvPr/>
          </p:nvSpPr>
          <p:spPr bwMode="auto">
            <a:xfrm>
              <a:off x="1296" y="1536"/>
              <a:ext cx="0" cy="14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0">
              <a:extLst>
                <a:ext uri="{FF2B5EF4-FFF2-40B4-BE49-F238E27FC236}">
                  <a16:creationId xmlns:a16="http://schemas.microsoft.com/office/drawing/2014/main" id="{9BE0A82C-82C8-4157-8BB7-9A86CE827B97}"/>
                </a:ext>
              </a:extLst>
            </p:cNvPr>
            <p:cNvSpPr>
              <a:spLocks noChangeShapeType="1"/>
            </p:cNvSpPr>
            <p:nvPr/>
          </p:nvSpPr>
          <p:spPr bwMode="auto">
            <a:xfrm>
              <a:off x="1296" y="2976"/>
              <a:ext cx="24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2" name="Text Box 12">
            <a:extLst>
              <a:ext uri="{FF2B5EF4-FFF2-40B4-BE49-F238E27FC236}">
                <a16:creationId xmlns:a16="http://schemas.microsoft.com/office/drawing/2014/main" id="{2B818B98-AC02-41AE-BF64-D2E51D197596}"/>
              </a:ext>
            </a:extLst>
          </p:cNvPr>
          <p:cNvSpPr txBox="1">
            <a:spLocks noChangeArrowheads="1"/>
          </p:cNvSpPr>
          <p:nvPr/>
        </p:nvSpPr>
        <p:spPr bwMode="auto">
          <a:xfrm>
            <a:off x="2809875" y="4646613"/>
            <a:ext cx="10668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600">
                <a:solidFill>
                  <a:srgbClr val="6600FF"/>
                </a:solidFill>
              </a:rPr>
              <a:t>Modificări</a:t>
            </a:r>
          </a:p>
        </p:txBody>
      </p:sp>
      <p:sp>
        <p:nvSpPr>
          <p:cNvPr id="29703" name="Text Box 13">
            <a:extLst>
              <a:ext uri="{FF2B5EF4-FFF2-40B4-BE49-F238E27FC236}">
                <a16:creationId xmlns:a16="http://schemas.microsoft.com/office/drawing/2014/main" id="{BC38BE5B-CA25-4B0B-A97F-619D1000E8DF}"/>
              </a:ext>
            </a:extLst>
          </p:cNvPr>
          <p:cNvSpPr txBox="1">
            <a:spLocks noChangeArrowheads="1"/>
          </p:cNvSpPr>
          <p:nvPr/>
        </p:nvSpPr>
        <p:spPr bwMode="auto">
          <a:xfrm rot="-5335639">
            <a:off x="669132" y="3358356"/>
            <a:ext cx="1828800"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0"/>
              </a:spcBef>
              <a:buFontTx/>
              <a:buNone/>
            </a:pPr>
            <a:r>
              <a:rPr lang="en-US" altLang="en-US" sz="1600">
                <a:solidFill>
                  <a:srgbClr val="6600FF"/>
                </a:solidFill>
              </a:rPr>
              <a:t>Probabilitatea de a </a:t>
            </a:r>
          </a:p>
          <a:p>
            <a:pPr algn="ctr">
              <a:spcBef>
                <a:spcPct val="0"/>
              </a:spcBef>
              <a:buFontTx/>
              <a:buNone/>
            </a:pPr>
            <a:r>
              <a:rPr lang="en-US" altLang="en-US" sz="1600">
                <a:solidFill>
                  <a:srgbClr val="6600FF"/>
                </a:solidFill>
              </a:rPr>
              <a:t>introduce un bug</a:t>
            </a:r>
          </a:p>
        </p:txBody>
      </p:sp>
      <p:sp>
        <p:nvSpPr>
          <p:cNvPr id="29704" name="Line 14">
            <a:extLst>
              <a:ext uri="{FF2B5EF4-FFF2-40B4-BE49-F238E27FC236}">
                <a16:creationId xmlns:a16="http://schemas.microsoft.com/office/drawing/2014/main" id="{AE968D31-ED21-4303-B94D-62C132F8AF7B}"/>
              </a:ext>
            </a:extLst>
          </p:cNvPr>
          <p:cNvSpPr>
            <a:spLocks noChangeShapeType="1"/>
          </p:cNvSpPr>
          <p:nvPr/>
        </p:nvSpPr>
        <p:spPr bwMode="auto">
          <a:xfrm>
            <a:off x="2133600" y="2497138"/>
            <a:ext cx="3581400" cy="0"/>
          </a:xfrm>
          <a:prstGeom prst="line">
            <a:avLst/>
          </a:prstGeom>
          <a:noFill/>
          <a:ln w="127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Text Box 15">
            <a:extLst>
              <a:ext uri="{FF2B5EF4-FFF2-40B4-BE49-F238E27FC236}">
                <a16:creationId xmlns:a16="http://schemas.microsoft.com/office/drawing/2014/main" id="{16A78682-8EC2-4B44-ABB0-A0DBE36443F5}"/>
              </a:ext>
            </a:extLst>
          </p:cNvPr>
          <p:cNvSpPr txBox="1">
            <a:spLocks noChangeArrowheads="1"/>
          </p:cNvSpPr>
          <p:nvPr/>
        </p:nvSpPr>
        <p:spPr bwMode="auto">
          <a:xfrm>
            <a:off x="1638300" y="2374900"/>
            <a:ext cx="3429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spcBef>
                <a:spcPct val="50000"/>
              </a:spcBef>
              <a:buFontTx/>
              <a:buNone/>
            </a:pPr>
            <a:r>
              <a:rPr lang="en-US" altLang="en-US" sz="1000">
                <a:solidFill>
                  <a:srgbClr val="FF3300"/>
                </a:solidFill>
              </a:rPr>
              <a:t>1.0</a:t>
            </a:r>
          </a:p>
        </p:txBody>
      </p:sp>
      <p:sp>
        <p:nvSpPr>
          <p:cNvPr id="29706" name="Freeform 16">
            <a:extLst>
              <a:ext uri="{FF2B5EF4-FFF2-40B4-BE49-F238E27FC236}">
                <a16:creationId xmlns:a16="http://schemas.microsoft.com/office/drawing/2014/main" id="{7A53C2FE-4FAC-4DED-9DCA-E5FA2ACB80F7}"/>
              </a:ext>
            </a:extLst>
          </p:cNvPr>
          <p:cNvSpPr>
            <a:spLocks/>
          </p:cNvSpPr>
          <p:nvPr/>
        </p:nvSpPr>
        <p:spPr bwMode="auto">
          <a:xfrm>
            <a:off x="2209800" y="2514600"/>
            <a:ext cx="3276600" cy="1905000"/>
          </a:xfrm>
          <a:custGeom>
            <a:avLst/>
            <a:gdLst>
              <a:gd name="T0" fmla="*/ 0 w 1392"/>
              <a:gd name="T1" fmla="*/ 2147483646 h 1200"/>
              <a:gd name="T2" fmla="*/ 2147483646 w 1392"/>
              <a:gd name="T3" fmla="*/ 2147483646 h 1200"/>
              <a:gd name="T4" fmla="*/ 2147483646 w 1392"/>
              <a:gd name="T5" fmla="*/ 2147483646 h 1200"/>
              <a:gd name="T6" fmla="*/ 2147483646 w 1392"/>
              <a:gd name="T7" fmla="*/ 2147483646 h 1200"/>
              <a:gd name="T8" fmla="*/ 2147483646 w 1392"/>
              <a:gd name="T9" fmla="*/ 2147483646 h 1200"/>
              <a:gd name="T10" fmla="*/ 2147483646 w 1392"/>
              <a:gd name="T11" fmla="*/ 2147483646 h 1200"/>
              <a:gd name="T12" fmla="*/ 2147483646 w 1392"/>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200">
                <a:moveTo>
                  <a:pt x="0" y="1200"/>
                </a:moveTo>
                <a:cubicBezTo>
                  <a:pt x="136" y="1172"/>
                  <a:pt x="272" y="1144"/>
                  <a:pt x="384" y="1104"/>
                </a:cubicBezTo>
                <a:cubicBezTo>
                  <a:pt x="496" y="1064"/>
                  <a:pt x="568" y="1040"/>
                  <a:pt x="672" y="960"/>
                </a:cubicBezTo>
                <a:cubicBezTo>
                  <a:pt x="776" y="880"/>
                  <a:pt x="920" y="720"/>
                  <a:pt x="1008" y="624"/>
                </a:cubicBezTo>
                <a:cubicBezTo>
                  <a:pt x="1096" y="528"/>
                  <a:pt x="1152" y="464"/>
                  <a:pt x="1200" y="384"/>
                </a:cubicBezTo>
                <a:cubicBezTo>
                  <a:pt x="1248" y="304"/>
                  <a:pt x="1264" y="208"/>
                  <a:pt x="1296" y="144"/>
                </a:cubicBezTo>
                <a:cubicBezTo>
                  <a:pt x="1328" y="80"/>
                  <a:pt x="1360" y="40"/>
                  <a:pt x="1392" y="0"/>
                </a:cubicBezTo>
              </a:path>
            </a:pathLst>
          </a:custGeom>
          <a:noFill/>
          <a:ln w="19050" cap="flat" cmpd="sng">
            <a:solidFill>
              <a:schemeClr val="accent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ObjectMentor">
  <a:themeElements>
    <a:clrScheme name="ObjectMento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bjectMento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800" b="0" i="1" u="none" strike="noStrike" cap="none" normalizeH="0" baseline="0" smtClean="0">
            <a:ln>
              <a:noFill/>
            </a:ln>
            <a:solidFill>
              <a:schemeClr val="tx2"/>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800" b="0" i="1" u="none" strike="noStrike" cap="none" normalizeH="0" baseline="0" smtClean="0">
            <a:ln>
              <a:noFill/>
            </a:ln>
            <a:solidFill>
              <a:schemeClr val="tx2"/>
            </a:solidFill>
            <a:effectLst/>
            <a:latin typeface="Times New Roman" panose="02020603050405020304" pitchFamily="18" charset="0"/>
          </a:defRPr>
        </a:defPPr>
      </a:lstStyle>
    </a:lnDef>
  </a:objectDefaults>
  <a:extraClrSchemeLst>
    <a:extraClrScheme>
      <a:clrScheme name="ObjectMento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bjectMento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bjectMento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bjectMento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bjectMento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bjectMento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bjectMento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4E7DEB9986DE41B1F6903CA0DBCFCF" ma:contentTypeVersion="0" ma:contentTypeDescription="Create a new document." ma:contentTypeScope="" ma:versionID="dc2b8a5b645789bbab3fa50111fbf75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EB8F-3211-454D-84BF-8166C22CABE2}">
  <ds:schemaRefs>
    <ds:schemaRef ds:uri="http://purl.org/dc/terms/"/>
    <ds:schemaRef ds:uri="http://schemas.microsoft.com/office/2006/metadata/properties"/>
    <ds:schemaRef ds:uri="http://purl.org/dc/dcmitype/"/>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68fe88e0-67dc-4c87-9769-b0e34d397d92"/>
    <ds:schemaRef ds:uri="f9a95a11-9b68-46e7-84f2-c772bf0be05e"/>
    <ds:schemaRef ds:uri="http://purl.org/dc/elements/1.1/"/>
  </ds:schemaRefs>
</ds:datastoreItem>
</file>

<file path=customXml/itemProps2.xml><?xml version="1.0" encoding="utf-8"?>
<ds:datastoreItem xmlns:ds="http://schemas.openxmlformats.org/officeDocument/2006/customXml" ds:itemID="{E254EBCF-8B9A-427E-B076-6E79B2A14372}"/>
</file>

<file path=customXml/itemProps3.xml><?xml version="1.0" encoding="utf-8"?>
<ds:datastoreItem xmlns:ds="http://schemas.openxmlformats.org/officeDocument/2006/customXml" ds:itemID="{3F49AA25-63AC-41BA-A898-13718EC916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121</TotalTime>
  <Words>3926</Words>
  <Application>Microsoft Office PowerPoint</Application>
  <PresentationFormat>On-screen Show (4:3)</PresentationFormat>
  <Paragraphs>446</Paragraphs>
  <Slides>41</Slides>
  <Notes>40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8" baseType="lpstr">
      <vt:lpstr>Arial</vt:lpstr>
      <vt:lpstr>Calibri</vt:lpstr>
      <vt:lpstr>Courier New</vt:lpstr>
      <vt:lpstr>Times New Roman</vt:lpstr>
      <vt:lpstr>ObjectMentor</vt:lpstr>
      <vt:lpstr>Clip</vt:lpstr>
      <vt:lpstr>VISIO</vt:lpstr>
      <vt:lpstr>Principii SOLID conf.dr. Cristian KEVORCHIAN ck@fmi.unibuc.ro </vt:lpstr>
      <vt:lpstr>Cuplarea </vt:lpstr>
      <vt:lpstr>Managementul Dependențelor (MD) </vt:lpstr>
      <vt:lpstr>Legătura dintre MD și procesul dezvoltării de software</vt:lpstr>
      <vt:lpstr>Consecințele unei practici defectuase a MD</vt:lpstr>
      <vt:lpstr>Rigiditatea</vt:lpstr>
      <vt:lpstr>Schimbări în condiții de rigiditate</vt:lpstr>
      <vt:lpstr>Fragilitatea</vt:lpstr>
      <vt:lpstr>Creșterea Riscului</vt:lpstr>
      <vt:lpstr>Imposibilitatea reutilizării</vt:lpstr>
      <vt:lpstr>Vâscozitate ridicată</vt:lpstr>
      <vt:lpstr>Beneficiile unui MD corect aplicat </vt:lpstr>
      <vt:lpstr>Prima Versiune</vt:lpstr>
      <vt:lpstr>Versiunea a Doua</vt:lpstr>
      <vt:lpstr>A doua versiune a codului</vt:lpstr>
      <vt:lpstr>A treia versiune</vt:lpstr>
      <vt:lpstr>Este OK </vt:lpstr>
      <vt:lpstr>…este?</vt:lpstr>
      <vt:lpstr>Reformulat în OO</vt:lpstr>
      <vt:lpstr>Principiile de proiectare a claselor</vt:lpstr>
      <vt:lpstr>Principiul Singurei Responsabilități</vt:lpstr>
      <vt:lpstr>Principiul singurei responsabilități</vt:lpstr>
      <vt:lpstr>Principiul Open/Closed</vt:lpstr>
      <vt:lpstr>Abstracția este cheia</vt:lpstr>
      <vt:lpstr>Versiunea Procedurală (open)</vt:lpstr>
      <vt:lpstr>Aspecte negative ale codului</vt:lpstr>
      <vt:lpstr>O implementare ”close”</vt:lpstr>
      <vt:lpstr>Inchidere Strategică</vt:lpstr>
      <vt:lpstr>Principiul Substituției Liskov</vt:lpstr>
      <vt:lpstr>Pătrat/Dreptunghi</vt:lpstr>
      <vt:lpstr>Substituția… respinsă!</vt:lpstr>
      <vt:lpstr>Substituția Liskov (cont.)</vt:lpstr>
      <vt:lpstr>Substitutia Liskov</vt:lpstr>
      <vt:lpstr>LSP Ghidează Crearea Abstracțiilor</vt:lpstr>
      <vt:lpstr>Principiul Dependenței Inverse</vt:lpstr>
      <vt:lpstr>Implicații DIP </vt:lpstr>
      <vt:lpstr>PowerPoint Presentation</vt:lpstr>
      <vt:lpstr>Principiul Segregării Interfețelor </vt:lpstr>
      <vt:lpstr>Poluarea Interfeței prin “collection”</vt:lpstr>
      <vt:lpstr>Un exemplu de segregare</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Principii SOLID conf.dr. Cristian KEVORCHIAN ck@fmi.unibuc.ro</dc:title>
  <dc:creator>Cristian KEVORCHIAN</dc:creator>
  <cp:lastModifiedBy>Cristian KEVORCHIAN</cp:lastModifiedBy>
  <cp:revision>2</cp:revision>
  <dcterms:created xsi:type="dcterms:W3CDTF">2020-03-12T22:13:23Z</dcterms:created>
  <dcterms:modified xsi:type="dcterms:W3CDTF">2020-03-13T09:53:56Z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0x010100F24E7DEB9986DE41B1F6903CA0DBCFCF</vt:lpwstr>
  </property>
</Properties>
</file>