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49"/>
  </p:notesMasterIdLst>
  <p:sldIdLst>
    <p:sldId id="256" r:id="rId5"/>
    <p:sldId id="274" r:id="rId6"/>
    <p:sldId id="275" r:id="rId7"/>
    <p:sldId id="272" r:id="rId8"/>
    <p:sldId id="257" r:id="rId9"/>
    <p:sldId id="258" r:id="rId10"/>
    <p:sldId id="260" r:id="rId11"/>
    <p:sldId id="302" r:id="rId12"/>
    <p:sldId id="303" r:id="rId13"/>
    <p:sldId id="259" r:id="rId14"/>
    <p:sldId id="279" r:id="rId15"/>
    <p:sldId id="280" r:id="rId16"/>
    <p:sldId id="304" r:id="rId17"/>
    <p:sldId id="297" r:id="rId18"/>
    <p:sldId id="298" r:id="rId19"/>
    <p:sldId id="281" r:id="rId20"/>
    <p:sldId id="261" r:id="rId21"/>
    <p:sldId id="283" r:id="rId22"/>
    <p:sldId id="262" r:id="rId23"/>
    <p:sldId id="263" r:id="rId24"/>
    <p:sldId id="284" r:id="rId25"/>
    <p:sldId id="285" r:id="rId26"/>
    <p:sldId id="286" r:id="rId27"/>
    <p:sldId id="287" r:id="rId28"/>
    <p:sldId id="264" r:id="rId29"/>
    <p:sldId id="288" r:id="rId30"/>
    <p:sldId id="289" r:id="rId31"/>
    <p:sldId id="290" r:id="rId32"/>
    <p:sldId id="291" r:id="rId33"/>
    <p:sldId id="292" r:id="rId34"/>
    <p:sldId id="293" r:id="rId35"/>
    <p:sldId id="294" r:id="rId36"/>
    <p:sldId id="295" r:id="rId37"/>
    <p:sldId id="278" r:id="rId38"/>
    <p:sldId id="265" r:id="rId39"/>
    <p:sldId id="276" r:id="rId40"/>
    <p:sldId id="277" r:id="rId41"/>
    <p:sldId id="266" r:id="rId42"/>
    <p:sldId id="267" r:id="rId43"/>
    <p:sldId id="268" r:id="rId44"/>
    <p:sldId id="269" r:id="rId45"/>
    <p:sldId id="270" r:id="rId46"/>
    <p:sldId id="273" r:id="rId47"/>
    <p:sldId id="271" r:id="rId48"/>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C5D85-53C4-4EDB-BDA6-5C2F36960F51}" v="2" dt="2020-03-30T09:07:30.0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46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3712"/>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50443" y="1"/>
            <a:ext cx="2945659" cy="493712"/>
          </a:xfrm>
          <a:prstGeom prst="rect">
            <a:avLst/>
          </a:prstGeom>
        </p:spPr>
        <p:txBody>
          <a:bodyPr vert="horz" lIns="91440" tIns="45720" rIns="91440" bIns="45720" rtlCol="0"/>
          <a:lstStyle>
            <a:lvl1pPr algn="r">
              <a:defRPr sz="1200"/>
            </a:lvl1pPr>
          </a:lstStyle>
          <a:p>
            <a:fld id="{CA4F6FC7-3A5C-41BE-81CD-A46F72662CC8}" type="datetimeFigureOut">
              <a:rPr lang="ro-RO" smtClean="0"/>
              <a:t>30.03.2020</a:t>
            </a:fld>
            <a:endParaRPr lang="ro-RO"/>
          </a:p>
        </p:txBody>
      </p:sp>
      <p:sp>
        <p:nvSpPr>
          <p:cNvPr id="4" name="Slide Image Placeholder 3"/>
          <p:cNvSpPr>
            <a:spLocks noGrp="1" noRot="1" noChangeAspect="1"/>
          </p:cNvSpPr>
          <p:nvPr>
            <p:ph type="sldImg" idx="2"/>
          </p:nvPr>
        </p:nvSpPr>
        <p:spPr>
          <a:xfrm>
            <a:off x="930275" y="739775"/>
            <a:ext cx="4937125" cy="3703638"/>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79768" y="4690269"/>
            <a:ext cx="5438140" cy="44434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6" name="Footer Placeholder 5"/>
          <p:cNvSpPr>
            <a:spLocks noGrp="1"/>
          </p:cNvSpPr>
          <p:nvPr>
            <p:ph type="ftr" sz="quarter" idx="4"/>
          </p:nvPr>
        </p:nvSpPr>
        <p:spPr>
          <a:xfrm>
            <a:off x="0" y="9378825"/>
            <a:ext cx="2945659" cy="493712"/>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50443" y="9378825"/>
            <a:ext cx="2945659" cy="493712"/>
          </a:xfrm>
          <a:prstGeom prst="rect">
            <a:avLst/>
          </a:prstGeom>
        </p:spPr>
        <p:txBody>
          <a:bodyPr vert="horz" lIns="91440" tIns="45720" rIns="91440" bIns="45720" rtlCol="0" anchor="b"/>
          <a:lstStyle>
            <a:lvl1pPr algn="r">
              <a:defRPr sz="1200"/>
            </a:lvl1pPr>
          </a:lstStyle>
          <a:p>
            <a:fld id="{885551AD-30AD-47E0-B9A3-95F0F82B3637}" type="slidenum">
              <a:rPr lang="ro-RO" smtClean="0"/>
              <a:t>‹#›</a:t>
            </a:fld>
            <a:endParaRPr lang="ro-RO"/>
          </a:p>
        </p:txBody>
      </p:sp>
    </p:spTree>
    <p:extLst>
      <p:ext uri="{BB962C8B-B14F-4D97-AF65-F5344CB8AC3E}">
        <p14:creationId xmlns:p14="http://schemas.microsoft.com/office/powerpoint/2010/main" val="896244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830B75-6CED-48C5-8A11-E8A9562F1C28}" type="datetime1">
              <a:rPr lang="en-US" smtClean="0"/>
              <a:t>03/30/2020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C7D80-632F-4723-8DE7-FC8E195B12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89B804-F500-4034-A820-ABCD19888647}" type="datetime1">
              <a:rPr lang="en-US" smtClean="0"/>
              <a:t>03/30/2020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C7D80-632F-4723-8DE7-FC8E195B12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7FE533-3AF8-46AD-87E3-47822E357406}" type="datetime1">
              <a:rPr lang="en-US" smtClean="0"/>
              <a:t>03/30/2020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C7D80-632F-4723-8DE7-FC8E195B12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8FC06C-7AFD-4A3A-82AB-9FF332279E95}" type="datetime1">
              <a:rPr lang="en-US" smtClean="0"/>
              <a:t>03/30/2020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C7D80-632F-4723-8DE7-FC8E195B12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102DEA-35D1-4C23-9581-C262C5D90138}" type="datetime1">
              <a:rPr lang="en-US" smtClean="0"/>
              <a:t>03/30/2020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C7D80-632F-4723-8DE7-FC8E195B12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978045-B70E-4F46-A4CB-9F742B4AF87B}" type="datetime1">
              <a:rPr lang="en-US" smtClean="0"/>
              <a:t>03/30/2020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C7D80-632F-4723-8DE7-FC8E195B12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B1DF0B-84C2-45F3-AA50-2583E3B2CE00}" type="datetime1">
              <a:rPr lang="en-US" smtClean="0"/>
              <a:t>03/30/2020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EC7D80-632F-4723-8DE7-FC8E195B12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9BD7A3-942C-41CC-AD1A-84D469F6B3AD}" type="datetime1">
              <a:rPr lang="en-US" smtClean="0"/>
              <a:t>03/30/2020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C7D80-632F-4723-8DE7-FC8E195B12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967014-4278-4243-B286-2B39B25EC793}" type="datetime1">
              <a:rPr lang="en-US" smtClean="0"/>
              <a:t>03/30/2020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EC7D80-632F-4723-8DE7-FC8E195B12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66D34F-E8B2-49A2-B6B0-003FD120D26D}" type="datetime1">
              <a:rPr lang="en-US" smtClean="0"/>
              <a:t>03/30/2020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C7D80-632F-4723-8DE7-FC8E195B1236}"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AC77ED9-4661-43FF-8D7B-55D3ACE655A6}" type="datetime1">
              <a:rPr lang="en-US" smtClean="0"/>
              <a:t>03/30/2020</a:t>
            </a:fld>
            <a:endParaRPr lang="en-US"/>
          </a:p>
        </p:txBody>
      </p:sp>
      <p:sp>
        <p:nvSpPr>
          <p:cNvPr id="9" name="Slide Number Placeholder 8"/>
          <p:cNvSpPr>
            <a:spLocks noGrp="1"/>
          </p:cNvSpPr>
          <p:nvPr>
            <p:ph type="sldNum" sz="quarter" idx="11"/>
          </p:nvPr>
        </p:nvSpPr>
        <p:spPr/>
        <p:txBody>
          <a:bodyPr/>
          <a:lstStyle/>
          <a:p>
            <a:fld id="{92EC7D80-632F-4723-8DE7-FC8E195B1236}"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2EC7D80-632F-4723-8DE7-FC8E195B1236}"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7245503-ED35-45B9-B8A4-07D5E40CA9CB}" type="datetime1">
              <a:rPr lang="en-US" smtClean="0"/>
              <a:t>03/30/2020</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143000"/>
          </a:xfrm>
        </p:spPr>
        <p:txBody>
          <a:bodyPr anchor="ctr">
            <a:normAutofit/>
          </a:bodyPr>
          <a:lstStyle/>
          <a:p>
            <a:pPr>
              <a:lnSpc>
                <a:spcPct val="90000"/>
              </a:lnSpc>
            </a:pPr>
            <a:r>
              <a:rPr lang="en-US" sz="3600" b="1" dirty="0"/>
              <a:t>AGILE vs. Waterfall</a:t>
            </a:r>
            <a:br>
              <a:rPr lang="en-US" sz="3600" b="1" dirty="0"/>
            </a:br>
            <a:r>
              <a:rPr lang="en-US" sz="3600" b="1" dirty="0"/>
              <a:t>   </a:t>
            </a:r>
            <a:endParaRPr lang="en-US" sz="3600" b="1"/>
          </a:p>
        </p:txBody>
      </p:sp>
      <p:sp>
        <p:nvSpPr>
          <p:cNvPr id="3" name="Subtitle 2"/>
          <p:cNvSpPr>
            <a:spLocks noGrp="1"/>
          </p:cNvSpPr>
          <p:nvPr>
            <p:ph idx="1"/>
          </p:nvPr>
        </p:nvSpPr>
        <p:spPr>
          <a:xfrm>
            <a:off x="457200" y="1600200"/>
            <a:ext cx="7620000" cy="4800600"/>
          </a:xfrm>
        </p:spPr>
        <p:txBody>
          <a:bodyPr>
            <a:normAutofit/>
          </a:bodyPr>
          <a:lstStyle/>
          <a:p>
            <a:r>
              <a:rPr lang="ro-RO" dirty="0"/>
              <a:t>Conf.dr. Cristian KEVORCHIAN</a:t>
            </a:r>
          </a:p>
          <a:p>
            <a:r>
              <a:rPr lang="ro-RO" dirty="0"/>
              <a:t>Facultatea de Matematică şi Informatică</a:t>
            </a:r>
          </a:p>
          <a:p>
            <a:r>
              <a:rPr lang="en-US" dirty="0"/>
              <a:t>ck@fmi.unibuc.ro</a:t>
            </a:r>
          </a:p>
        </p:txBody>
      </p:sp>
      <p:sp>
        <p:nvSpPr>
          <p:cNvPr id="4" name="Slide Number Placeholder 3"/>
          <p:cNvSpPr>
            <a:spLocks noGrp="1"/>
          </p:cNvSpPr>
          <p:nvPr>
            <p:ph type="sldNum" sz="quarter" idx="12"/>
          </p:nvPr>
        </p:nvSpPr>
        <p:spPr>
          <a:xfrm>
            <a:off x="8531788" y="5648960"/>
            <a:ext cx="548640" cy="396240"/>
          </a:xfrm>
        </p:spPr>
        <p:txBody>
          <a:bodyPr anchor="ctr">
            <a:normAutofit/>
          </a:bodyPr>
          <a:lstStyle/>
          <a:p>
            <a:pPr>
              <a:spcAft>
                <a:spcPts val="600"/>
              </a:spcAft>
            </a:pPr>
            <a:fld id="{92EC7D80-632F-4723-8DE7-FC8E195B1236}" type="slidenum">
              <a:rPr lang="en-US" smtClean="0"/>
              <a:pPr>
                <a:spcAft>
                  <a:spcPts val="600"/>
                </a:spcAft>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Care </a:t>
            </a:r>
            <a:r>
              <a:rPr lang="en-US" dirty="0" err="1"/>
              <a:t>sunt</a:t>
            </a:r>
            <a:r>
              <a:rPr lang="en-US" dirty="0"/>
              <a:t> </a:t>
            </a:r>
            <a:r>
              <a:rPr lang="en-US" dirty="0" err="1"/>
              <a:t>obstacolele</a:t>
            </a:r>
            <a:r>
              <a:rPr lang="en-US" dirty="0"/>
              <a:t>?</a:t>
            </a:r>
          </a:p>
        </p:txBody>
      </p:sp>
      <p:sp>
        <p:nvSpPr>
          <p:cNvPr id="3" name="Content Placeholder 2"/>
          <p:cNvSpPr>
            <a:spLocks noGrp="1"/>
          </p:cNvSpPr>
          <p:nvPr>
            <p:ph idx="1"/>
          </p:nvPr>
        </p:nvSpPr>
        <p:spPr/>
        <p:txBody>
          <a:bodyPr/>
          <a:lstStyle/>
          <a:p>
            <a:r>
              <a:rPr lang="en-US" sz="3200" dirty="0" err="1"/>
              <a:t>Separarea</a:t>
            </a:r>
            <a:r>
              <a:rPr lang="en-US" sz="3200" dirty="0"/>
              <a:t> </a:t>
            </a:r>
            <a:r>
              <a:rPr lang="en-US" sz="3200" dirty="0" err="1"/>
              <a:t>businss-ului</a:t>
            </a:r>
            <a:r>
              <a:rPr lang="en-US" sz="3200" dirty="0"/>
              <a:t> de </a:t>
            </a:r>
            <a:r>
              <a:rPr lang="en-US" sz="3200" dirty="0" err="1"/>
              <a:t>tehnologie</a:t>
            </a:r>
            <a:endParaRPr lang="en-US" sz="3200" dirty="0"/>
          </a:p>
          <a:p>
            <a:r>
              <a:rPr lang="en-US" sz="3200" dirty="0" err="1"/>
              <a:t>Descrierea</a:t>
            </a:r>
            <a:r>
              <a:rPr lang="en-US" sz="3200" dirty="0"/>
              <a:t> </a:t>
            </a:r>
            <a:r>
              <a:rPr lang="en-US" sz="3200" dirty="0" err="1"/>
              <a:t>defectuasa</a:t>
            </a:r>
            <a:r>
              <a:rPr lang="en-US" sz="3200" dirty="0"/>
              <a:t> a </a:t>
            </a:r>
            <a:r>
              <a:rPr lang="en-US" sz="3200" dirty="0" err="1"/>
              <a:t>proceselor</a:t>
            </a:r>
            <a:r>
              <a:rPr lang="en-US" sz="3200" dirty="0"/>
              <a:t> de business:</a:t>
            </a:r>
          </a:p>
          <a:p>
            <a:pPr lvl="1"/>
            <a:r>
              <a:rPr lang="en-US" sz="3200" dirty="0" err="1"/>
              <a:t>Neclaritatea</a:t>
            </a:r>
            <a:r>
              <a:rPr lang="en-US" sz="3200" dirty="0"/>
              <a:t> </a:t>
            </a:r>
            <a:r>
              <a:rPr lang="en-US" sz="3200" dirty="0" err="1"/>
              <a:t>tintelor</a:t>
            </a:r>
            <a:r>
              <a:rPr lang="en-US" sz="3200" dirty="0"/>
              <a:t> </a:t>
            </a:r>
          </a:p>
          <a:p>
            <a:pPr lvl="1"/>
            <a:r>
              <a:rPr lang="en-US" sz="3200" dirty="0" err="1"/>
              <a:t>Lipsa</a:t>
            </a:r>
            <a:r>
              <a:rPr lang="en-US" sz="3200" dirty="0"/>
              <a:t> </a:t>
            </a:r>
            <a:r>
              <a:rPr lang="en-US" sz="3200" dirty="0" err="1"/>
              <a:t>unui</a:t>
            </a:r>
            <a:r>
              <a:rPr lang="en-US" sz="3200" dirty="0"/>
              <a:t> management al </a:t>
            </a:r>
            <a:r>
              <a:rPr lang="en-US" sz="3200" dirty="0" err="1"/>
              <a:t>schimbarii</a:t>
            </a:r>
            <a:endParaRPr lang="en-US" sz="3200" dirty="0"/>
          </a:p>
          <a:p>
            <a:r>
              <a:rPr lang="en-US" sz="3200" dirty="0" err="1"/>
              <a:t>Procesele</a:t>
            </a:r>
            <a:r>
              <a:rPr lang="en-US" sz="3200" dirty="0"/>
              <a:t> </a:t>
            </a:r>
            <a:r>
              <a:rPr lang="en-US" sz="3200" dirty="0" err="1"/>
              <a:t>inflexibile</a:t>
            </a:r>
            <a:r>
              <a:rPr lang="en-US" sz="3200" dirty="0"/>
              <a:t> la </a:t>
            </a:r>
            <a:r>
              <a:rPr lang="en-US" sz="3200" dirty="0" err="1"/>
              <a:t>schimbare</a:t>
            </a:r>
            <a:endParaRPr lang="en-US" sz="3200" dirty="0"/>
          </a:p>
          <a:p>
            <a:r>
              <a:rPr lang="en-US" sz="3200" dirty="0" err="1"/>
              <a:t>Lipsa</a:t>
            </a:r>
            <a:r>
              <a:rPr lang="en-US" sz="3200" dirty="0"/>
              <a:t> </a:t>
            </a:r>
            <a:r>
              <a:rPr lang="en-US" sz="3200" dirty="0" err="1"/>
              <a:t>comunicarii</a:t>
            </a:r>
            <a:r>
              <a:rPr lang="en-US" sz="3200" dirty="0"/>
              <a:t> </a:t>
            </a:r>
            <a:r>
              <a:rPr lang="en-US" sz="3200" dirty="0" err="1"/>
              <a:t>si</a:t>
            </a:r>
            <a:r>
              <a:rPr lang="en-US" sz="3200" dirty="0"/>
              <a:t> </a:t>
            </a:r>
            <a:r>
              <a:rPr lang="en-US" sz="3200" dirty="0" err="1"/>
              <a:t>realizarea</a:t>
            </a:r>
            <a:r>
              <a:rPr lang="en-US" sz="3200" dirty="0"/>
              <a:t> </a:t>
            </a:r>
            <a:r>
              <a:rPr lang="en-US" sz="3200" dirty="0" err="1"/>
              <a:t>echipei</a:t>
            </a:r>
            <a:r>
              <a:rPr lang="en-US" sz="3200" dirty="0"/>
              <a:t>.</a:t>
            </a:r>
          </a:p>
          <a:p>
            <a:endParaRPr lang="en-US" dirty="0"/>
          </a:p>
        </p:txBody>
      </p:sp>
      <p:sp>
        <p:nvSpPr>
          <p:cNvPr id="4" name="Slide Number Placeholder 3"/>
          <p:cNvSpPr>
            <a:spLocks noGrp="1"/>
          </p:cNvSpPr>
          <p:nvPr>
            <p:ph type="sldNum" sz="quarter" idx="12"/>
          </p:nvPr>
        </p:nvSpPr>
        <p:spPr/>
        <p:txBody>
          <a:bodyPr/>
          <a:lstStyle/>
          <a:p>
            <a:fld id="{92EC7D80-632F-4723-8DE7-FC8E195B1236}"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2EC7D80-632F-4723-8DE7-FC8E195B1236}" type="slidenum">
              <a:rPr lang="en-US" smtClean="0"/>
              <a:pPr/>
              <a:t>11</a:t>
            </a:fld>
            <a:endParaRPr lang="en-US" dirty="0"/>
          </a:p>
        </p:txBody>
      </p:sp>
      <p:sp>
        <p:nvSpPr>
          <p:cNvPr id="5" name="Rectangle 4"/>
          <p:cNvSpPr/>
          <p:nvPr/>
        </p:nvSpPr>
        <p:spPr>
          <a:xfrm>
            <a:off x="27709" y="1828800"/>
            <a:ext cx="8430491" cy="3108543"/>
          </a:xfrm>
          <a:prstGeom prst="rect">
            <a:avLst/>
          </a:prstGeom>
        </p:spPr>
        <p:txBody>
          <a:bodyPr wrap="square">
            <a:spAutoFit/>
          </a:bodyPr>
          <a:lstStyle/>
          <a:p>
            <a:pPr marL="342900" indent="-342900">
              <a:buFont typeface="Arial" pitchFamily="34" charset="0"/>
              <a:buChar char="•"/>
            </a:pPr>
            <a:r>
              <a:rPr lang="ro-RO" sz="2800" b="1" dirty="0">
                <a:effectLst/>
              </a:rPr>
              <a:t>Scriu software şi au studii de informatică [633]- 48.62</a:t>
            </a:r>
          </a:p>
          <a:p>
            <a:pPr marL="342900" indent="-342900">
              <a:buFont typeface="Arial" pitchFamily="34" charset="0"/>
              <a:buChar char="•"/>
            </a:pPr>
            <a:r>
              <a:rPr lang="ro-RO" sz="2800" b="1" dirty="0">
                <a:effectLst/>
              </a:rPr>
              <a:t>Scriu software şi nu  au studii de </a:t>
            </a:r>
            <a:r>
              <a:rPr lang="en-US" sz="2800" b="1" dirty="0" err="1">
                <a:effectLst/>
              </a:rPr>
              <a:t>informatic</a:t>
            </a:r>
            <a:r>
              <a:rPr lang="ro-RO" sz="2800" b="1" dirty="0"/>
              <a:t>ă</a:t>
            </a:r>
            <a:r>
              <a:rPr lang="ro-RO" sz="2800" b="1" dirty="0">
                <a:effectLst/>
              </a:rPr>
              <a:t>[637]- 48.92</a:t>
            </a:r>
          </a:p>
          <a:p>
            <a:pPr marL="342900" indent="-342900">
              <a:buFont typeface="Arial" pitchFamily="34" charset="0"/>
              <a:buChar char="•"/>
            </a:pPr>
            <a:r>
              <a:rPr lang="ro-RO" sz="2800" dirty="0">
                <a:effectLst/>
              </a:rPr>
              <a:t>Nu scriu software  şi au studii de informatică[22 ]-1.69</a:t>
            </a:r>
          </a:p>
          <a:p>
            <a:pPr marL="342900" indent="-342900">
              <a:buFont typeface="Arial" pitchFamily="34" charset="0"/>
              <a:buChar char="•"/>
            </a:pPr>
            <a:r>
              <a:rPr lang="ro-RO" sz="2800" dirty="0">
                <a:effectLst/>
              </a:rPr>
              <a:t>Nu scriu software  şi nu au studii de informatică [10] - 0.77</a:t>
            </a:r>
          </a:p>
          <a:p>
            <a:pPr marL="342900" indent="-342900">
              <a:buFont typeface="Arial" pitchFamily="34" charset="0"/>
              <a:buChar char="•"/>
            </a:pPr>
            <a:r>
              <a:rPr lang="ro-RO" sz="2800" b="1" dirty="0">
                <a:effectLst/>
              </a:rPr>
              <a:t>N= 1302</a:t>
            </a:r>
            <a:endParaRPr lang="ro-RO" sz="2800" b="1" dirty="0"/>
          </a:p>
        </p:txBody>
      </p:sp>
      <p:sp>
        <p:nvSpPr>
          <p:cNvPr id="6" name="TextBox 5"/>
          <p:cNvSpPr txBox="1"/>
          <p:nvPr/>
        </p:nvSpPr>
        <p:spPr>
          <a:xfrm>
            <a:off x="1447800" y="692696"/>
            <a:ext cx="5428456" cy="707886"/>
          </a:xfrm>
          <a:prstGeom prst="rect">
            <a:avLst/>
          </a:prstGeom>
          <a:noFill/>
        </p:spPr>
        <p:txBody>
          <a:bodyPr wrap="square" rtlCol="0">
            <a:spAutoFit/>
          </a:bodyPr>
          <a:lstStyle/>
          <a:p>
            <a:r>
              <a:rPr lang="ro-RO" sz="4000" dirty="0"/>
              <a:t>Cine dezvolta aplicatii?</a:t>
            </a:r>
          </a:p>
        </p:txBody>
      </p:sp>
    </p:spTree>
    <p:extLst>
      <p:ext uri="{BB962C8B-B14F-4D97-AF65-F5344CB8AC3E}">
        <p14:creationId xmlns:p14="http://schemas.microsoft.com/office/powerpoint/2010/main" val="3570276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2EC7D80-632F-4723-8DE7-FC8E195B1236}" type="slidenum">
              <a:rPr lang="en-US" smtClean="0"/>
              <a:pPr/>
              <a:t>12</a:t>
            </a:fld>
            <a:endParaRPr lang="en-US"/>
          </a:p>
        </p:txBody>
      </p:sp>
      <p:sp>
        <p:nvSpPr>
          <p:cNvPr id="5" name="Title 1"/>
          <p:cNvSpPr txBox="1">
            <a:spLocks/>
          </p:cNvSpPr>
          <p:nvPr/>
        </p:nvSpPr>
        <p:spPr>
          <a:xfrm>
            <a:off x="685800" y="838200"/>
            <a:ext cx="7520940" cy="54864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ro-RO" b="1" dirty="0"/>
              <a:t>Testarea codului</a:t>
            </a:r>
          </a:p>
        </p:txBody>
      </p:sp>
      <p:sp>
        <p:nvSpPr>
          <p:cNvPr id="6" name="Rectangle 5"/>
          <p:cNvSpPr/>
          <p:nvPr/>
        </p:nvSpPr>
        <p:spPr>
          <a:xfrm>
            <a:off x="0" y="1693927"/>
            <a:ext cx="8426067" cy="3416320"/>
          </a:xfrm>
          <a:prstGeom prst="rect">
            <a:avLst/>
          </a:prstGeom>
        </p:spPr>
        <p:txBody>
          <a:bodyPr wrap="square">
            <a:spAutoFit/>
          </a:bodyPr>
          <a:lstStyle/>
          <a:p>
            <a:r>
              <a:rPr lang="ro-RO" sz="2400" b="1" dirty="0">
                <a:effectLst/>
              </a:rPr>
              <a:t>Da</a:t>
            </a:r>
            <a:r>
              <a:rPr lang="ro-RO" sz="2400" dirty="0">
                <a:effectLst/>
              </a:rPr>
              <a:t>, dezvoltatorii ar trebui să testeze  propriul lor cod [303]- 29.53</a:t>
            </a:r>
            <a:br>
              <a:rPr lang="ro-RO" sz="2400" dirty="0">
                <a:effectLst/>
              </a:rPr>
            </a:br>
            <a:r>
              <a:rPr lang="ro-RO" sz="2400" dirty="0">
                <a:effectLst/>
              </a:rPr>
              <a:t>Da, pentru unele teste, nu pentru altele (de exemplu, teste functionale, de acceptare)[500]- 48.73</a:t>
            </a:r>
            <a:br>
              <a:rPr lang="ro-RO" sz="2400" dirty="0">
                <a:effectLst/>
              </a:rPr>
            </a:br>
            <a:r>
              <a:rPr lang="ro-RO" sz="2400" dirty="0">
                <a:effectLst/>
              </a:rPr>
              <a:t>Da, dacă nu există nimeni altcineva care poate testa pentru ei[112] 10.92</a:t>
            </a:r>
            <a:br>
              <a:rPr lang="ro-RO" sz="2400" dirty="0">
                <a:effectLst/>
              </a:rPr>
            </a:br>
            <a:r>
              <a:rPr lang="ro-RO" sz="2400" b="1" dirty="0">
                <a:solidFill>
                  <a:srgbClr val="FF0000"/>
                </a:solidFill>
                <a:effectLst/>
              </a:rPr>
              <a:t>Nu, toate testele ar trebui să fie planificate, scrise şi executate de testeri specializaţi[58]-5.65</a:t>
            </a:r>
            <a:br>
              <a:rPr lang="ro-RO" sz="2400" b="1" dirty="0">
                <a:solidFill>
                  <a:srgbClr val="FF0000"/>
                </a:solidFill>
                <a:effectLst/>
              </a:rPr>
            </a:br>
            <a:r>
              <a:rPr lang="ro-RO" sz="2400" dirty="0">
                <a:effectLst/>
              </a:rPr>
              <a:t>Clienţii testeaza codul[33]- 3.22</a:t>
            </a:r>
            <a:br>
              <a:rPr lang="ro-RO" sz="2400" dirty="0">
                <a:effectLst/>
              </a:rPr>
            </a:br>
            <a:endParaRPr lang="ro-RO" sz="2400" dirty="0"/>
          </a:p>
        </p:txBody>
      </p:sp>
    </p:spTree>
    <p:extLst>
      <p:ext uri="{BB962C8B-B14F-4D97-AF65-F5344CB8AC3E}">
        <p14:creationId xmlns:p14="http://schemas.microsoft.com/office/powerpoint/2010/main" val="3011662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Hacking </a:t>
            </a:r>
            <a:r>
              <a:rPr lang="en-US" sz="3200" dirty="0" err="1"/>
              <a:t>specializat</a:t>
            </a:r>
            <a:r>
              <a:rPr lang="en-US" sz="3200" dirty="0"/>
              <a:t> </a:t>
            </a:r>
            <a:r>
              <a:rPr lang="ro-RO" sz="3200" dirty="0"/>
              <a:t>în identificarea bug-urilor</a:t>
            </a:r>
            <a:endParaRPr lang="en-US" sz="3200" dirty="0"/>
          </a:p>
        </p:txBody>
      </p:sp>
      <p:sp>
        <p:nvSpPr>
          <p:cNvPr id="3" name="Content Placeholder 2"/>
          <p:cNvSpPr>
            <a:spLocks noGrp="1"/>
          </p:cNvSpPr>
          <p:nvPr>
            <p:ph idx="1"/>
          </p:nvPr>
        </p:nvSpPr>
        <p:spPr/>
        <p:txBody>
          <a:bodyPr>
            <a:normAutofit/>
          </a:bodyPr>
          <a:lstStyle/>
          <a:p>
            <a:r>
              <a:rPr lang="ro-RO" sz="3200" dirty="0"/>
              <a:t>Salariu 250000 USD/an</a:t>
            </a:r>
          </a:p>
          <a:p>
            <a:r>
              <a:rPr lang="ro-RO" sz="3200" dirty="0"/>
              <a:t>Recompensarea identificării bug-urilor datează din 1995</a:t>
            </a:r>
          </a:p>
          <a:p>
            <a:r>
              <a:rPr lang="ro-RO" sz="3200" dirty="0"/>
              <a:t>De la Microsoft la Tesla au existat programe de recompensare pentru identificarea bug-urilor</a:t>
            </a:r>
          </a:p>
          <a:p>
            <a:r>
              <a:rPr lang="ro-RO" sz="3200" dirty="0"/>
              <a:t>Apple plătește 200000 USD/bug</a:t>
            </a:r>
          </a:p>
          <a:p>
            <a:r>
              <a:rPr lang="ro-RO" sz="3200" dirty="0"/>
              <a:t>Inițiativa ”Hack the Pentagon”</a:t>
            </a:r>
            <a:endParaRPr lang="en-US" sz="3200" dirty="0"/>
          </a:p>
        </p:txBody>
      </p:sp>
      <p:sp>
        <p:nvSpPr>
          <p:cNvPr id="4" name="Slide Number Placeholder 3"/>
          <p:cNvSpPr>
            <a:spLocks noGrp="1"/>
          </p:cNvSpPr>
          <p:nvPr>
            <p:ph type="sldNum" sz="quarter" idx="12"/>
          </p:nvPr>
        </p:nvSpPr>
        <p:spPr/>
        <p:txBody>
          <a:bodyPr/>
          <a:lstStyle/>
          <a:p>
            <a:fld id="{92EC7D80-632F-4723-8DE7-FC8E195B1236}" type="slidenum">
              <a:rPr lang="en-US" smtClean="0"/>
              <a:pPr/>
              <a:t>13</a:t>
            </a:fld>
            <a:endParaRPr lang="en-US"/>
          </a:p>
        </p:txBody>
      </p:sp>
    </p:spTree>
    <p:extLst>
      <p:ext uri="{BB962C8B-B14F-4D97-AF65-F5344CB8AC3E}">
        <p14:creationId xmlns:p14="http://schemas.microsoft.com/office/powerpoint/2010/main" val="896308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924800" cy="1143000"/>
          </a:xfrm>
        </p:spPr>
        <p:txBody>
          <a:bodyPr>
            <a:normAutofit fontScale="90000"/>
          </a:bodyPr>
          <a:lstStyle/>
          <a:p>
            <a:r>
              <a:rPr lang="ro-RO" dirty="0"/>
              <a:t>Metodologii de Dezvoltare Software</a:t>
            </a:r>
            <a:endParaRPr lang="en-US" dirty="0"/>
          </a:p>
        </p:txBody>
      </p:sp>
      <p:sp>
        <p:nvSpPr>
          <p:cNvPr id="4" name="Slide Number Placeholder 3"/>
          <p:cNvSpPr>
            <a:spLocks noGrp="1"/>
          </p:cNvSpPr>
          <p:nvPr>
            <p:ph type="sldNum" sz="quarter" idx="12"/>
          </p:nvPr>
        </p:nvSpPr>
        <p:spPr/>
        <p:txBody>
          <a:bodyPr/>
          <a:lstStyle/>
          <a:p>
            <a:fld id="{92EC7D80-632F-4723-8DE7-FC8E195B1236}" type="slidenum">
              <a:rPr lang="en-US" smtClean="0"/>
              <a:pPr/>
              <a:t>14</a:t>
            </a:fld>
            <a:endParaRPr lang="en-US"/>
          </a:p>
        </p:txBody>
      </p:sp>
      <p:sp>
        <p:nvSpPr>
          <p:cNvPr id="5" name="Rectangle 4"/>
          <p:cNvSpPr/>
          <p:nvPr/>
        </p:nvSpPr>
        <p:spPr>
          <a:xfrm>
            <a:off x="166255" y="1905000"/>
            <a:ext cx="8153400" cy="4585871"/>
          </a:xfrm>
          <a:prstGeom prst="rect">
            <a:avLst/>
          </a:prstGeom>
        </p:spPr>
        <p:txBody>
          <a:bodyPr wrap="square">
            <a:spAutoFit/>
          </a:bodyPr>
          <a:lstStyle/>
          <a:p>
            <a:pPr marL="342900" indent="-342900">
              <a:buFont typeface="Arial" pitchFamily="34" charset="0"/>
              <a:buChar char="•"/>
            </a:pPr>
            <a:r>
              <a:rPr lang="ro-RO" sz="2400" dirty="0">
                <a:latin typeface="Arial" pitchFamily="34" charset="0"/>
                <a:cs typeface="Arial" pitchFamily="34" charset="0"/>
              </a:rPr>
              <a:t>Framework  utilizat pentru</a:t>
            </a:r>
            <a:r>
              <a:rPr lang="en-US" sz="2400" dirty="0">
                <a:latin typeface="Arial" pitchFamily="34" charset="0"/>
                <a:cs typeface="Arial" pitchFamily="34" charset="0"/>
              </a:rPr>
              <a:t> s</a:t>
            </a:r>
            <a:r>
              <a:rPr lang="ro-RO" sz="2400" dirty="0">
                <a:latin typeface="Arial" pitchFamily="34" charset="0"/>
                <a:cs typeface="Arial" pitchFamily="34" charset="0"/>
              </a:rPr>
              <a:t>truct</a:t>
            </a:r>
            <a:r>
              <a:rPr lang="vi-VN" sz="2400" dirty="0">
                <a:latin typeface="Arial" pitchFamily="34" charset="0"/>
                <a:cs typeface="Arial" pitchFamily="34" charset="0"/>
              </a:rPr>
              <a:t>u</a:t>
            </a:r>
            <a:r>
              <a:rPr lang="ro-RO" sz="2400" dirty="0">
                <a:latin typeface="Arial" pitchFamily="34" charset="0"/>
                <a:cs typeface="Arial" pitchFamily="34" charset="0"/>
              </a:rPr>
              <a:t>rarea</a:t>
            </a:r>
            <a:r>
              <a:rPr lang="vi-VN" sz="2400" dirty="0">
                <a:latin typeface="Arial" pitchFamily="34" charset="0"/>
                <a:cs typeface="Arial" pitchFamily="34" charset="0"/>
              </a:rPr>
              <a:t>,</a:t>
            </a:r>
            <a:r>
              <a:rPr lang="en-US" sz="2400" dirty="0">
                <a:latin typeface="Arial" pitchFamily="34" charset="0"/>
                <a:cs typeface="Arial" pitchFamily="34" charset="0"/>
              </a:rPr>
              <a:t> </a:t>
            </a:r>
            <a:r>
              <a:rPr lang="vi-VN" sz="2400" dirty="0">
                <a:latin typeface="Arial" pitchFamily="34" charset="0"/>
                <a:cs typeface="Arial" pitchFamily="34" charset="0"/>
              </a:rPr>
              <a:t> plan</a:t>
            </a:r>
            <a:r>
              <a:rPr lang="ro-RO" sz="2400" dirty="0">
                <a:latin typeface="Arial" pitchFamily="34" charset="0"/>
                <a:cs typeface="Arial" pitchFamily="34" charset="0"/>
              </a:rPr>
              <a:t>ificarea </a:t>
            </a:r>
            <a:r>
              <a:rPr lang="vi-VN" sz="2400" dirty="0">
                <a:latin typeface="Arial" pitchFamily="34" charset="0"/>
                <a:cs typeface="Arial" pitchFamily="34" charset="0"/>
              </a:rPr>
              <a:t>şi control</a:t>
            </a:r>
            <a:r>
              <a:rPr lang="ro-RO" sz="2400" dirty="0">
                <a:latin typeface="Arial" pitchFamily="34" charset="0"/>
                <a:cs typeface="Arial" pitchFamily="34" charset="0"/>
              </a:rPr>
              <a:t>ul</a:t>
            </a:r>
            <a:r>
              <a:rPr lang="vi-VN" sz="2400" dirty="0">
                <a:latin typeface="Arial" pitchFamily="34" charset="0"/>
                <a:cs typeface="Arial" pitchFamily="34" charset="0"/>
              </a:rPr>
              <a:t> procesul</a:t>
            </a:r>
            <a:r>
              <a:rPr lang="ro-RO" sz="2400" dirty="0">
                <a:latin typeface="Arial" pitchFamily="34" charset="0"/>
                <a:cs typeface="Arial" pitchFamily="34" charset="0"/>
              </a:rPr>
              <a:t>ui</a:t>
            </a:r>
            <a:r>
              <a:rPr lang="vi-VN" sz="2400" dirty="0">
                <a:latin typeface="Arial" pitchFamily="34" charset="0"/>
                <a:cs typeface="Arial" pitchFamily="34" charset="0"/>
              </a:rPr>
              <a:t> de dezvoltare a unui</a:t>
            </a:r>
            <a:r>
              <a:rPr lang="ro-RO" sz="2400" dirty="0">
                <a:latin typeface="Arial" pitchFamily="34" charset="0"/>
                <a:cs typeface="Arial" pitchFamily="34" charset="0"/>
              </a:rPr>
              <a:t> sistem </a:t>
            </a:r>
            <a:r>
              <a:rPr lang="en-US" sz="2400" dirty="0">
                <a:latin typeface="Arial" pitchFamily="34" charset="0"/>
                <a:cs typeface="Arial" pitchFamily="34" charset="0"/>
              </a:rPr>
              <a:t>software</a:t>
            </a:r>
            <a:r>
              <a:rPr lang="ro-RO" sz="2400" dirty="0">
                <a:latin typeface="Arial" pitchFamily="34" charset="0"/>
                <a:cs typeface="Arial" pitchFamily="34" charset="0"/>
              </a:rPr>
              <a:t>,  care</a:t>
            </a:r>
            <a:r>
              <a:rPr lang="vi-VN" sz="2400" dirty="0">
                <a:latin typeface="Arial" pitchFamily="34" charset="0"/>
                <a:cs typeface="Arial" pitchFamily="34" charset="0"/>
              </a:rPr>
              <a:t> </a:t>
            </a:r>
            <a:r>
              <a:rPr lang="ro-RO" sz="2400" dirty="0">
                <a:latin typeface="Arial" pitchFamily="34" charset="0"/>
                <a:cs typeface="Arial" pitchFamily="34" charset="0"/>
              </a:rPr>
              <a:t>i</a:t>
            </a:r>
            <a:r>
              <a:rPr lang="vi-VN" sz="2400" dirty="0">
                <a:latin typeface="Arial" pitchFamily="34" charset="0"/>
                <a:cs typeface="Arial" pitchFamily="34" charset="0"/>
              </a:rPr>
              <a:t>nclude </a:t>
            </a:r>
            <a:r>
              <a:rPr lang="ro-RO" sz="2400" dirty="0">
                <a:latin typeface="Arial" pitchFamily="34" charset="0"/>
                <a:cs typeface="Arial" pitchFamily="34" charset="0"/>
              </a:rPr>
              <a:t>rezultate specifice</a:t>
            </a:r>
            <a:r>
              <a:rPr lang="en-US" sz="2400" dirty="0">
                <a:latin typeface="Arial" pitchFamily="34" charset="0"/>
                <a:cs typeface="Arial" pitchFamily="34" charset="0"/>
              </a:rPr>
              <a:t> </a:t>
            </a:r>
            <a:r>
              <a:rPr lang="en-US" sz="2400" dirty="0" err="1">
                <a:latin typeface="Arial" pitchFamily="34" charset="0"/>
                <a:cs typeface="Arial" pitchFamily="34" charset="0"/>
              </a:rPr>
              <a:t>predefinite</a:t>
            </a:r>
            <a:r>
              <a:rPr lang="ro-RO" sz="2400" dirty="0">
                <a:latin typeface="Arial" pitchFamily="34" charset="0"/>
                <a:cs typeface="Arial" pitchFamily="34" charset="0"/>
              </a:rPr>
              <a:t>,</a:t>
            </a:r>
            <a:r>
              <a:rPr lang="vi-VN" sz="2400" dirty="0">
                <a:latin typeface="Arial" pitchFamily="34" charset="0"/>
                <a:cs typeface="Arial" pitchFamily="34" charset="0"/>
              </a:rPr>
              <a:t>  artefacte care sunt create şi completate de către  echip</a:t>
            </a:r>
            <a:r>
              <a:rPr lang="ro-RO" sz="2400" dirty="0">
                <a:latin typeface="Arial" pitchFamily="34" charset="0"/>
                <a:cs typeface="Arial" pitchFamily="34" charset="0"/>
              </a:rPr>
              <a:t>a</a:t>
            </a:r>
            <a:r>
              <a:rPr lang="vi-VN" sz="2400" dirty="0">
                <a:latin typeface="Arial" pitchFamily="34" charset="0"/>
                <a:cs typeface="Arial" pitchFamily="34" charset="0"/>
              </a:rPr>
              <a:t> de proiect</a:t>
            </a:r>
            <a:r>
              <a:rPr lang="ro-RO" sz="2400" dirty="0">
                <a:latin typeface="Arial" pitchFamily="34" charset="0"/>
                <a:cs typeface="Arial" pitchFamily="34" charset="0"/>
              </a:rPr>
              <a:t> </a:t>
            </a:r>
            <a:r>
              <a:rPr lang="vi-VN" sz="2400" dirty="0">
                <a:latin typeface="Arial" pitchFamily="34" charset="0"/>
                <a:cs typeface="Arial" pitchFamily="34" charset="0"/>
              </a:rPr>
              <a:t>pentru a dezvolta sau de a </a:t>
            </a:r>
            <a:r>
              <a:rPr lang="ro-RO" sz="2400" dirty="0">
                <a:latin typeface="Arial" pitchFamily="34" charset="0"/>
                <a:cs typeface="Arial" pitchFamily="34" charset="0"/>
              </a:rPr>
              <a:t>întreţine</a:t>
            </a:r>
            <a:r>
              <a:rPr lang="vi-VN" sz="2400" dirty="0">
                <a:latin typeface="Arial" pitchFamily="34" charset="0"/>
                <a:cs typeface="Arial" pitchFamily="34" charset="0"/>
              </a:rPr>
              <a:t> </a:t>
            </a:r>
            <a:r>
              <a:rPr lang="ro-RO" sz="2400" dirty="0">
                <a:latin typeface="Arial" pitchFamily="34" charset="0"/>
                <a:cs typeface="Arial" pitchFamily="34" charset="0"/>
              </a:rPr>
              <a:t>un sistem </a:t>
            </a:r>
            <a:r>
              <a:rPr lang="en-US" sz="2400" dirty="0">
                <a:latin typeface="Arial" pitchFamily="34" charset="0"/>
                <a:cs typeface="Arial" pitchFamily="34" charset="0"/>
              </a:rPr>
              <a:t>software</a:t>
            </a:r>
            <a:endParaRPr lang="ro-RO" sz="2400" dirty="0">
              <a:latin typeface="Arial" pitchFamily="34" charset="0"/>
              <a:cs typeface="Arial" pitchFamily="34" charset="0"/>
            </a:endParaRPr>
          </a:p>
          <a:p>
            <a:pPr marL="800100" lvl="1" indent="-342900">
              <a:buFont typeface="Arial" pitchFamily="34" charset="0"/>
              <a:buChar char="•"/>
            </a:pPr>
            <a:r>
              <a:rPr lang="ro-RO" sz="2400" dirty="0">
                <a:latin typeface="Arial" pitchFamily="34" charset="0"/>
                <a:cs typeface="Arial" pitchFamily="34" charset="0"/>
              </a:rPr>
              <a:t>MSF – Microsoft Solution Framework</a:t>
            </a:r>
          </a:p>
          <a:p>
            <a:pPr marL="800100" lvl="1" indent="-342900">
              <a:buFont typeface="Arial" pitchFamily="34" charset="0"/>
              <a:buChar char="•"/>
            </a:pPr>
            <a:r>
              <a:rPr lang="ro-RO" sz="2400" dirty="0">
                <a:latin typeface="Arial" pitchFamily="34" charset="0"/>
                <a:cs typeface="Arial" pitchFamily="34" charset="0"/>
              </a:rPr>
              <a:t>Oracle ADF- Oracle Application Development Framework</a:t>
            </a:r>
          </a:p>
          <a:p>
            <a:pPr marL="800100" lvl="1" indent="-342900">
              <a:buFont typeface="Arial" pitchFamily="34" charset="0"/>
              <a:buChar char="•"/>
            </a:pPr>
            <a:r>
              <a:rPr lang="ro-RO" sz="2400" dirty="0">
                <a:latin typeface="Arial" pitchFamily="34" charset="0"/>
                <a:cs typeface="Arial" pitchFamily="34" charset="0"/>
              </a:rPr>
              <a:t>IBM RUP-Rational Unified Process</a:t>
            </a:r>
            <a:endParaRPr lang="en-US" sz="2400" dirty="0">
              <a:latin typeface="Arial" pitchFamily="34" charset="0"/>
              <a:cs typeface="Arial" pitchFamily="34" charset="0"/>
            </a:endParaRPr>
          </a:p>
          <a:p>
            <a:endParaRPr lang="en-US" sz="2800" dirty="0"/>
          </a:p>
          <a:p>
            <a:pPr marL="342900" indent="-342900">
              <a:buFont typeface="Arial" pitchFamily="34" charset="0"/>
              <a:buChar char="•"/>
            </a:pPr>
            <a:r>
              <a:rPr lang="en-US" sz="2400" dirty="0">
                <a:latin typeface="Arial" pitchFamily="34" charset="0"/>
                <a:cs typeface="Arial" pitchFamily="34" charset="0"/>
              </a:rPr>
              <a:t>CASE(Computer Aid Software Engineering)</a:t>
            </a:r>
          </a:p>
        </p:txBody>
      </p:sp>
    </p:spTree>
    <p:extLst>
      <p:ext uri="{BB962C8B-B14F-4D97-AF65-F5344CB8AC3E}">
        <p14:creationId xmlns:p14="http://schemas.microsoft.com/office/powerpoint/2010/main" val="3108975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620000" cy="1143000"/>
          </a:xfrm>
        </p:spPr>
        <p:txBody>
          <a:bodyPr/>
          <a:lstStyle/>
          <a:p>
            <a:r>
              <a:rPr lang="en-US" sz="4400" dirty="0"/>
              <a:t>Terence Parr</a:t>
            </a:r>
            <a:br>
              <a:rPr lang="en-US" sz="4400" dirty="0"/>
            </a:br>
            <a:r>
              <a:rPr lang="en-US" sz="2400" b="1" dirty="0"/>
              <a:t>Associate professor,  University of San Francisco</a:t>
            </a:r>
            <a:br>
              <a:rPr lang="en-US" sz="2400" b="1" dirty="0"/>
            </a:br>
            <a:r>
              <a:rPr lang="en-US" sz="2400" b="1" dirty="0"/>
              <a:t>Principles of Software Development</a:t>
            </a:r>
            <a:br>
              <a:rPr lang="en-US" sz="2400" b="1" dirty="0"/>
            </a:br>
            <a:endParaRPr lang="en-US" sz="4400" dirty="0"/>
          </a:p>
        </p:txBody>
      </p:sp>
      <p:sp>
        <p:nvSpPr>
          <p:cNvPr id="3" name="Content Placeholder 2"/>
          <p:cNvSpPr>
            <a:spLocks noGrp="1"/>
          </p:cNvSpPr>
          <p:nvPr>
            <p:ph idx="1"/>
          </p:nvPr>
        </p:nvSpPr>
        <p:spPr/>
        <p:txBody>
          <a:bodyPr>
            <a:normAutofit/>
          </a:bodyPr>
          <a:lstStyle/>
          <a:p>
            <a:r>
              <a:rPr lang="en-US" b="1" dirty="0">
                <a:solidFill>
                  <a:srgbClr val="FF0000"/>
                </a:solidFill>
              </a:rPr>
              <a:t>Writing software is more an art than an engineering discipline</a:t>
            </a:r>
          </a:p>
          <a:p>
            <a:pPr marL="0" indent="0">
              <a:buNone/>
            </a:pPr>
            <a:r>
              <a:rPr lang="en-US" dirty="0"/>
              <a:t>Writing software is most similar to writing fiction novels. Writing novels is also an act of creation in an unconstrained and ethereal medium with few well-established construction rules. We know good writing when we see it, but it is hard to teach. Experience writing and feedback from better writers (coders) is the most reliable means of becoming a good writer (coder). Without a well understood process, software will remain more an art than a science. The term "software engineering" is more a goal than how we actually write software.</a:t>
            </a:r>
          </a:p>
          <a:p>
            <a:endParaRPr lang="en-US" dirty="0"/>
          </a:p>
        </p:txBody>
      </p:sp>
      <p:sp>
        <p:nvSpPr>
          <p:cNvPr id="4" name="Slide Number Placeholder 3"/>
          <p:cNvSpPr>
            <a:spLocks noGrp="1"/>
          </p:cNvSpPr>
          <p:nvPr>
            <p:ph type="sldNum" sz="quarter" idx="12"/>
          </p:nvPr>
        </p:nvSpPr>
        <p:spPr/>
        <p:txBody>
          <a:bodyPr/>
          <a:lstStyle/>
          <a:p>
            <a:fld id="{92EC7D80-632F-4723-8DE7-FC8E195B1236}" type="slidenum">
              <a:rPr lang="en-US" smtClean="0"/>
              <a:pPr/>
              <a:t>15</a:t>
            </a:fld>
            <a:endParaRPr lang="en-US"/>
          </a:p>
        </p:txBody>
      </p:sp>
    </p:spTree>
    <p:extLst>
      <p:ext uri="{BB962C8B-B14F-4D97-AF65-F5344CB8AC3E}">
        <p14:creationId xmlns:p14="http://schemas.microsoft.com/office/powerpoint/2010/main" val="3800889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2EC7D80-632F-4723-8DE7-FC8E195B1236}" type="slidenum">
              <a:rPr lang="en-US" smtClean="0"/>
              <a:pPr/>
              <a:t>16</a:t>
            </a:fld>
            <a:endParaRPr lang="en-US"/>
          </a:p>
        </p:txBody>
      </p:sp>
      <p:sp>
        <p:nvSpPr>
          <p:cNvPr id="5" name="Title 1"/>
          <p:cNvSpPr txBox="1">
            <a:spLocks/>
          </p:cNvSpPr>
          <p:nvPr/>
        </p:nvSpPr>
        <p:spPr>
          <a:xfrm>
            <a:off x="822960" y="365760"/>
            <a:ext cx="7520940" cy="54864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ro-RO" dirty="0"/>
              <a:t>AGILE IT Survey-October 2010</a:t>
            </a:r>
          </a:p>
        </p:txBody>
      </p:sp>
      <p:sp>
        <p:nvSpPr>
          <p:cNvPr id="6" name="Content Placeholder 2"/>
          <p:cNvSpPr txBox="1">
            <a:spLocks/>
          </p:cNvSpPr>
          <p:nvPr/>
        </p:nvSpPr>
        <p:spPr>
          <a:xfrm>
            <a:off x="381000" y="1066800"/>
            <a:ext cx="7787640" cy="5105400"/>
          </a:xfrm>
          <a:prstGeom prst="rect">
            <a:avLst/>
          </a:prstGeom>
        </p:spPr>
        <p:txBody>
          <a:bodyPr vert="horz">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ro-RO" sz="2800" dirty="0"/>
              <a:t>88% -  volumul proiectelor dezvoltate utilizind metodologia AGILE va creste</a:t>
            </a:r>
          </a:p>
          <a:p>
            <a:r>
              <a:rPr lang="ro-RO" sz="2800" dirty="0"/>
              <a:t>59% din organizatiile Europene utilizeaza(vor utiliza) o combinatie AGILE – waterfall</a:t>
            </a:r>
          </a:p>
          <a:p>
            <a:r>
              <a:rPr lang="ro-RO" sz="2800" dirty="0"/>
              <a:t>5% din organizatiile europene intentioneaza utilizarea eminamente AGILE</a:t>
            </a:r>
          </a:p>
          <a:p>
            <a:r>
              <a:rPr lang="ro-RO" sz="2800" dirty="0"/>
              <a:t>12% intentioneaza sa utilizeze waterfall.</a:t>
            </a:r>
          </a:p>
          <a:p>
            <a:r>
              <a:rPr lang="ro-RO" sz="2800" dirty="0"/>
              <a:t>15% PPM solution based on industry standards</a:t>
            </a:r>
          </a:p>
          <a:p>
            <a:r>
              <a:rPr lang="ro-RO" sz="2800" dirty="0"/>
              <a:t>28% PPM solutii desktop bazate pe EXCEL si Microsoft Project</a:t>
            </a:r>
          </a:p>
        </p:txBody>
      </p:sp>
    </p:spTree>
    <p:extLst>
      <p:ext uri="{BB962C8B-B14F-4D97-AF65-F5344CB8AC3E}">
        <p14:creationId xmlns:p14="http://schemas.microsoft.com/office/powerpoint/2010/main" val="2813818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Modelele</a:t>
            </a:r>
            <a:r>
              <a:rPr lang="en-US" dirty="0"/>
              <a:t> Waterfall </a:t>
            </a:r>
            <a:r>
              <a:rPr lang="ro-RO" dirty="0"/>
              <a:t>ș</a:t>
            </a:r>
            <a:r>
              <a:rPr lang="en-US" dirty="0" err="1"/>
              <a:t>i</a:t>
            </a:r>
            <a:r>
              <a:rPr lang="en-US" dirty="0"/>
              <a:t> Sashimi </a:t>
            </a:r>
          </a:p>
        </p:txBody>
      </p:sp>
      <p:sp>
        <p:nvSpPr>
          <p:cNvPr id="3" name="Content Placeholder 2"/>
          <p:cNvSpPr>
            <a:spLocks noGrp="1"/>
          </p:cNvSpPr>
          <p:nvPr>
            <p:ph idx="1"/>
          </p:nvPr>
        </p:nvSpPr>
        <p:spPr/>
        <p:txBody>
          <a:bodyPr>
            <a:normAutofit fontScale="92500"/>
          </a:bodyPr>
          <a:lstStyle/>
          <a:p>
            <a:r>
              <a:rPr lang="en-US" sz="2800" dirty="0" err="1"/>
              <a:t>Modelul</a:t>
            </a:r>
            <a:r>
              <a:rPr lang="en-US" sz="2800" dirty="0"/>
              <a:t> waterfall se </a:t>
            </a:r>
            <a:r>
              <a:rPr lang="en-US" sz="2800" dirty="0" err="1"/>
              <a:t>bazeaza</a:t>
            </a:r>
            <a:r>
              <a:rPr lang="en-US" sz="2800" dirty="0"/>
              <a:t> </a:t>
            </a:r>
            <a:r>
              <a:rPr lang="en-US" sz="2800" dirty="0" err="1"/>
              <a:t>pe</a:t>
            </a:r>
            <a:r>
              <a:rPr lang="en-US" sz="2800" dirty="0"/>
              <a:t> </a:t>
            </a:r>
            <a:r>
              <a:rPr lang="en-US" sz="2800" dirty="0" err="1"/>
              <a:t>secventialitatea</a:t>
            </a:r>
            <a:r>
              <a:rPr lang="en-US" sz="2800" dirty="0"/>
              <a:t>  </a:t>
            </a:r>
            <a:r>
              <a:rPr lang="en-US" sz="2800" dirty="0" err="1"/>
              <a:t>proceselor</a:t>
            </a:r>
            <a:r>
              <a:rPr lang="en-US" sz="2800" dirty="0"/>
              <a:t> in care </a:t>
            </a:r>
            <a:r>
              <a:rPr lang="en-US" sz="2800" dirty="0" err="1"/>
              <a:t>dezvoltarea</a:t>
            </a:r>
            <a:r>
              <a:rPr lang="en-US" sz="2800" dirty="0"/>
              <a:t>, </a:t>
            </a:r>
            <a:r>
              <a:rPr lang="en-US" sz="2800" dirty="0" err="1"/>
              <a:t>asemanator</a:t>
            </a:r>
            <a:r>
              <a:rPr lang="en-US" sz="2800" dirty="0"/>
              <a:t> </a:t>
            </a:r>
            <a:r>
              <a:rPr lang="en-US" sz="2800" dirty="0" err="1"/>
              <a:t>unei</a:t>
            </a:r>
            <a:r>
              <a:rPr lang="en-US" sz="2800" dirty="0"/>
              <a:t> cascade </a:t>
            </a:r>
            <a:r>
              <a:rPr lang="en-US" sz="2800" dirty="0" err="1"/>
              <a:t>trece</a:t>
            </a:r>
            <a:r>
              <a:rPr lang="en-US" sz="2800" dirty="0"/>
              <a:t> </a:t>
            </a:r>
            <a:r>
              <a:rPr lang="en-US" sz="2800" dirty="0" err="1"/>
              <a:t>prin</a:t>
            </a:r>
            <a:r>
              <a:rPr lang="en-US" sz="2800" dirty="0"/>
              <a:t> </a:t>
            </a:r>
            <a:r>
              <a:rPr lang="en-US" sz="2800" dirty="0" err="1"/>
              <a:t>fazele</a:t>
            </a:r>
            <a:r>
              <a:rPr lang="en-US" sz="2800" dirty="0"/>
              <a:t> de </a:t>
            </a:r>
            <a:r>
              <a:rPr lang="en-US" sz="2800" b="1" dirty="0" err="1">
                <a:solidFill>
                  <a:srgbClr val="FF0000"/>
                </a:solidFill>
              </a:rPr>
              <a:t>Conceptie</a:t>
            </a:r>
            <a:r>
              <a:rPr lang="en-US" sz="2800" b="1" dirty="0">
                <a:solidFill>
                  <a:srgbClr val="FF0000"/>
                </a:solidFill>
              </a:rPr>
              <a:t>, </a:t>
            </a:r>
            <a:r>
              <a:rPr lang="en-US" sz="2800" b="1" dirty="0" err="1">
                <a:solidFill>
                  <a:srgbClr val="FF0000"/>
                </a:solidFill>
              </a:rPr>
              <a:t>Initializare</a:t>
            </a:r>
            <a:r>
              <a:rPr lang="en-US" sz="2800" b="1" dirty="0">
                <a:solidFill>
                  <a:srgbClr val="FF0000"/>
                </a:solidFill>
              </a:rPr>
              <a:t>, </a:t>
            </a:r>
            <a:r>
              <a:rPr lang="en-US" sz="2800" b="1" dirty="0" err="1">
                <a:solidFill>
                  <a:srgbClr val="FF0000"/>
                </a:solidFill>
              </a:rPr>
              <a:t>Analiza</a:t>
            </a:r>
            <a:r>
              <a:rPr lang="en-US" sz="2800" b="1" dirty="0">
                <a:solidFill>
                  <a:srgbClr val="FF0000"/>
                </a:solidFill>
              </a:rPr>
              <a:t>, </a:t>
            </a:r>
            <a:r>
              <a:rPr lang="en-US" sz="2800" b="1" dirty="0" err="1">
                <a:solidFill>
                  <a:srgbClr val="FF0000"/>
                </a:solidFill>
              </a:rPr>
              <a:t>Proiectare</a:t>
            </a:r>
            <a:r>
              <a:rPr lang="en-US" sz="2800" dirty="0">
                <a:solidFill>
                  <a:srgbClr val="FF0000"/>
                </a:solidFill>
              </a:rPr>
              <a:t>, </a:t>
            </a:r>
            <a:r>
              <a:rPr lang="en-US" sz="2800" b="1" dirty="0" err="1">
                <a:solidFill>
                  <a:srgbClr val="FF0000"/>
                </a:solidFill>
              </a:rPr>
              <a:t>Constructie</a:t>
            </a:r>
            <a:r>
              <a:rPr lang="en-US" sz="2800" b="1" dirty="0">
                <a:solidFill>
                  <a:srgbClr val="FF0000"/>
                </a:solidFill>
              </a:rPr>
              <a:t>, </a:t>
            </a:r>
            <a:r>
              <a:rPr lang="en-US" sz="2800" b="1" dirty="0" err="1">
                <a:solidFill>
                  <a:srgbClr val="FF0000"/>
                </a:solidFill>
              </a:rPr>
              <a:t>Testare</a:t>
            </a:r>
            <a:r>
              <a:rPr lang="en-US" sz="2800" b="1" dirty="0">
                <a:solidFill>
                  <a:srgbClr val="FF0000"/>
                </a:solidFill>
              </a:rPr>
              <a:t> </a:t>
            </a:r>
            <a:r>
              <a:rPr lang="en-US" sz="2800" b="1" dirty="0" err="1">
                <a:solidFill>
                  <a:srgbClr val="FF0000"/>
                </a:solidFill>
              </a:rPr>
              <a:t>si</a:t>
            </a:r>
            <a:r>
              <a:rPr lang="en-US" sz="2800" b="1" dirty="0">
                <a:solidFill>
                  <a:srgbClr val="FF0000"/>
                </a:solidFill>
              </a:rPr>
              <a:t> </a:t>
            </a:r>
            <a:r>
              <a:rPr lang="en-US" sz="2800" b="1" dirty="0" err="1">
                <a:solidFill>
                  <a:srgbClr val="FF0000"/>
                </a:solidFill>
              </a:rPr>
              <a:t>Intretinere</a:t>
            </a:r>
            <a:r>
              <a:rPr lang="en-US" sz="2800" dirty="0"/>
              <a:t>.  </a:t>
            </a:r>
          </a:p>
          <a:p>
            <a:r>
              <a:rPr lang="en-US" sz="2800" dirty="0"/>
              <a:t>Standard DOD-STD-2167,1994 </a:t>
            </a:r>
            <a:r>
              <a:rPr lang="en-US" sz="2800" dirty="0" err="1"/>
              <a:t>si</a:t>
            </a:r>
            <a:r>
              <a:rPr lang="en-US" sz="2800" dirty="0"/>
              <a:t> in 1998 IEEE-12207</a:t>
            </a:r>
          </a:p>
          <a:p>
            <a:r>
              <a:rPr lang="en-US" sz="2800" dirty="0" err="1"/>
              <a:t>Modelul</a:t>
            </a:r>
            <a:r>
              <a:rPr lang="en-US" sz="2800" dirty="0"/>
              <a:t> sashimi, </a:t>
            </a:r>
            <a:r>
              <a:rPr lang="en-US" sz="2800" dirty="0" err="1"/>
              <a:t>sau</a:t>
            </a:r>
            <a:r>
              <a:rPr lang="en-US" sz="2800" dirty="0"/>
              <a:t> “model waterfalls cu feedback” </a:t>
            </a:r>
            <a:r>
              <a:rPr lang="en-US" sz="2800" dirty="0" err="1"/>
              <a:t>permite</a:t>
            </a:r>
            <a:r>
              <a:rPr lang="en-US" sz="2800" dirty="0"/>
              <a:t> </a:t>
            </a:r>
            <a:r>
              <a:rPr lang="en-US" sz="2800" dirty="0" err="1"/>
              <a:t>suprapunerea</a:t>
            </a:r>
            <a:r>
              <a:rPr lang="en-US" sz="2800" dirty="0"/>
              <a:t> </a:t>
            </a:r>
            <a:r>
              <a:rPr lang="en-US" sz="2800" dirty="0" err="1"/>
              <a:t>fazelor</a:t>
            </a:r>
            <a:r>
              <a:rPr lang="en-US" sz="2800" dirty="0"/>
              <a:t>. </a:t>
            </a:r>
          </a:p>
          <a:p>
            <a:endParaRPr lang="en-US" sz="2800" dirty="0"/>
          </a:p>
          <a:p>
            <a:endParaRPr lang="en-US" sz="2800" dirty="0"/>
          </a:p>
          <a:p>
            <a:pPr>
              <a:buNone/>
            </a:pPr>
            <a:r>
              <a:rPr lang="en-US" dirty="0"/>
              <a:t> </a:t>
            </a:r>
          </a:p>
        </p:txBody>
      </p:sp>
      <p:sp>
        <p:nvSpPr>
          <p:cNvPr id="4" name="Slide Number Placeholder 3"/>
          <p:cNvSpPr>
            <a:spLocks noGrp="1"/>
          </p:cNvSpPr>
          <p:nvPr>
            <p:ph type="sldNum" sz="quarter" idx="12"/>
          </p:nvPr>
        </p:nvSpPr>
        <p:spPr/>
        <p:txBody>
          <a:bodyPr/>
          <a:lstStyle/>
          <a:p>
            <a:fld id="{92EC7D80-632F-4723-8DE7-FC8E195B123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o-RO" b="1" dirty="0"/>
              <a:t>THE MITICAL MAN-MONTH </a:t>
            </a:r>
            <a:br>
              <a:rPr lang="ro-RO" dirty="0"/>
            </a:br>
            <a:r>
              <a:rPr lang="ro-RO" sz="2000" dirty="0"/>
              <a:t>FREDERICK BROOKS</a:t>
            </a:r>
            <a:endParaRPr lang="ro-RO" dirty="0"/>
          </a:p>
        </p:txBody>
      </p:sp>
      <p:sp>
        <p:nvSpPr>
          <p:cNvPr id="4" name="Slide Number Placeholder 3"/>
          <p:cNvSpPr>
            <a:spLocks noGrp="1"/>
          </p:cNvSpPr>
          <p:nvPr>
            <p:ph type="sldNum" sz="quarter" idx="12"/>
          </p:nvPr>
        </p:nvSpPr>
        <p:spPr>
          <a:xfrm>
            <a:off x="8129016" y="5715000"/>
            <a:ext cx="609600" cy="521208"/>
          </a:xfrm>
        </p:spPr>
        <p:txBody>
          <a:bodyPr/>
          <a:lstStyle/>
          <a:p>
            <a:fld id="{92EC7D80-632F-4723-8DE7-FC8E195B1236}" type="slidenum">
              <a:rPr lang="en-US" smtClean="0"/>
              <a:pPr/>
              <a:t>18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81175"/>
            <a:ext cx="3171825"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872541" y="1600200"/>
            <a:ext cx="4433259" cy="923330"/>
          </a:xfrm>
          <a:prstGeom prst="rect">
            <a:avLst/>
          </a:prstGeom>
        </p:spPr>
        <p:txBody>
          <a:bodyPr wrap="square">
            <a:spAutoFit/>
          </a:bodyPr>
          <a:lstStyle/>
          <a:p>
            <a:r>
              <a:rPr lang="en-US" dirty="0"/>
              <a:t>”</a:t>
            </a:r>
            <a:r>
              <a:rPr lang="en-US" b="1" dirty="0"/>
              <a:t>My rule of thumb is 1/3 of the schedule for design, 1/6 </a:t>
            </a:r>
            <a:r>
              <a:rPr lang="ro-RO" b="1" dirty="0"/>
              <a:t>for coding, 1/4 for component testing, and 1/4 for system</a:t>
            </a:r>
            <a:r>
              <a:rPr lang="en-US" b="1" dirty="0"/>
              <a:t> t</a:t>
            </a:r>
            <a:r>
              <a:rPr lang="ro-RO" b="1" dirty="0"/>
              <a:t>esting</a:t>
            </a:r>
            <a:r>
              <a:rPr lang="en-US" b="1" dirty="0"/>
              <a:t>”</a:t>
            </a:r>
            <a:r>
              <a:rPr lang="ro-RO" b="1" dirty="0"/>
              <a:t>.</a:t>
            </a:r>
          </a:p>
        </p:txBody>
      </p:sp>
      <p:sp>
        <p:nvSpPr>
          <p:cNvPr id="5" name="Rectangle 4"/>
          <p:cNvSpPr/>
          <p:nvPr/>
        </p:nvSpPr>
        <p:spPr>
          <a:xfrm>
            <a:off x="3872541" y="2772429"/>
            <a:ext cx="4433259" cy="646331"/>
          </a:xfrm>
          <a:prstGeom prst="rect">
            <a:avLst/>
          </a:prstGeom>
        </p:spPr>
        <p:txBody>
          <a:bodyPr wrap="square">
            <a:spAutoFit/>
          </a:bodyPr>
          <a:lstStyle/>
          <a:p>
            <a:r>
              <a:rPr lang="en-US" dirty="0"/>
              <a:t>"Conceptual integrity is </a:t>
            </a:r>
            <a:r>
              <a:rPr lang="en-US" i="1" dirty="0"/>
              <a:t>the </a:t>
            </a:r>
            <a:r>
              <a:rPr lang="en-US" dirty="0"/>
              <a:t>most important consideration </a:t>
            </a:r>
            <a:r>
              <a:rPr lang="ro-RO" dirty="0"/>
              <a:t>in system design."</a:t>
            </a:r>
          </a:p>
        </p:txBody>
      </p:sp>
      <p:sp>
        <p:nvSpPr>
          <p:cNvPr id="6" name="Rectangle 5"/>
          <p:cNvSpPr/>
          <p:nvPr/>
        </p:nvSpPr>
        <p:spPr>
          <a:xfrm>
            <a:off x="3872541" y="3429000"/>
            <a:ext cx="4433259" cy="1200329"/>
          </a:xfrm>
          <a:prstGeom prst="rect">
            <a:avLst/>
          </a:prstGeom>
        </p:spPr>
        <p:txBody>
          <a:bodyPr wrap="square">
            <a:spAutoFit/>
          </a:bodyPr>
          <a:lstStyle/>
          <a:p>
            <a:r>
              <a:rPr lang="en-US" dirty="0">
                <a:latin typeface="Times New Roman"/>
              </a:rPr>
              <a:t>"Separation of architectural effort from implementation is a very powerful way of getting conceptual integration on </a:t>
            </a:r>
            <a:r>
              <a:rPr lang="ro-RO" dirty="0">
                <a:latin typeface="Times New Roman"/>
              </a:rPr>
              <a:t>very large projects."</a:t>
            </a:r>
            <a:endParaRPr lang="ro-RO" dirty="0"/>
          </a:p>
        </p:txBody>
      </p:sp>
      <p:sp>
        <p:nvSpPr>
          <p:cNvPr id="7" name="Rectangle 6"/>
          <p:cNvSpPr/>
          <p:nvPr/>
        </p:nvSpPr>
        <p:spPr>
          <a:xfrm>
            <a:off x="3886200" y="4611469"/>
            <a:ext cx="4572000" cy="646331"/>
          </a:xfrm>
          <a:prstGeom prst="rect">
            <a:avLst/>
          </a:prstGeom>
        </p:spPr>
        <p:txBody>
          <a:bodyPr>
            <a:spAutoFit/>
          </a:bodyPr>
          <a:lstStyle/>
          <a:p>
            <a:r>
              <a:rPr lang="en-US" dirty="0"/>
              <a:t>“A conceptually integrated system is faster to build and to </a:t>
            </a:r>
            <a:r>
              <a:rPr lang="ro-RO" dirty="0"/>
              <a:t>test.</a:t>
            </a:r>
            <a:r>
              <a:rPr lang="en-US" dirty="0"/>
              <a:t>”</a:t>
            </a:r>
            <a:endParaRPr lang="ro-RO" dirty="0"/>
          </a:p>
        </p:txBody>
      </p:sp>
      <p:sp>
        <p:nvSpPr>
          <p:cNvPr id="8" name="Rectangle 7"/>
          <p:cNvSpPr/>
          <p:nvPr/>
        </p:nvSpPr>
        <p:spPr>
          <a:xfrm>
            <a:off x="3810000" y="5352871"/>
            <a:ext cx="4572000" cy="923330"/>
          </a:xfrm>
          <a:prstGeom prst="rect">
            <a:avLst/>
          </a:prstGeom>
        </p:spPr>
        <p:txBody>
          <a:bodyPr>
            <a:spAutoFit/>
          </a:bodyPr>
          <a:lstStyle/>
          <a:p>
            <a:r>
              <a:rPr lang="en-US" b="1" dirty="0"/>
              <a:t>“</a:t>
            </a:r>
            <a:r>
              <a:rPr lang="en-US" b="1" dirty="0" err="1"/>
              <a:t>Brooks's</a:t>
            </a:r>
            <a:r>
              <a:rPr lang="en-US" b="1" dirty="0"/>
              <a:t> OS/360 data agrees with </a:t>
            </a:r>
            <a:r>
              <a:rPr lang="en-US" b="1" dirty="0" err="1"/>
              <a:t>Harr's</a:t>
            </a:r>
            <a:r>
              <a:rPr lang="en-US" b="1" dirty="0"/>
              <a:t>: 0.6-0.8 KLOC/ man-year on operating systems and 2-3 KLOC/man-year </a:t>
            </a:r>
            <a:r>
              <a:rPr lang="ro-RO" b="1" dirty="0"/>
              <a:t>on compilers</a:t>
            </a:r>
            <a:r>
              <a:rPr lang="en-US" b="1" dirty="0"/>
              <a:t>”</a:t>
            </a:r>
            <a:r>
              <a:rPr lang="ro-RO" b="1" dirty="0"/>
              <a:t>.</a:t>
            </a:r>
          </a:p>
        </p:txBody>
      </p:sp>
    </p:spTree>
    <p:extLst>
      <p:ext uri="{BB962C8B-B14F-4D97-AF65-F5344CB8AC3E}">
        <p14:creationId xmlns:p14="http://schemas.microsoft.com/office/powerpoint/2010/main" val="2417560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Modelul</a:t>
            </a:r>
            <a:r>
              <a:rPr lang="en-US" dirty="0"/>
              <a:t> Waterfalls </a:t>
            </a:r>
            <a:r>
              <a:rPr lang="en-US" dirty="0" err="1"/>
              <a:t>nemodificat</a:t>
            </a:r>
            <a:endParaRPr lang="en-US" dirty="0"/>
          </a:p>
        </p:txBody>
      </p:sp>
      <p:sp>
        <p:nvSpPr>
          <p:cNvPr id="4" name="Slide Number Placeholder 3"/>
          <p:cNvSpPr>
            <a:spLocks noGrp="1"/>
          </p:cNvSpPr>
          <p:nvPr>
            <p:ph type="sldNum" sz="quarter" idx="12"/>
          </p:nvPr>
        </p:nvSpPr>
        <p:spPr/>
        <p:txBody>
          <a:bodyPr/>
          <a:lstStyle/>
          <a:p>
            <a:fld id="{92EC7D80-632F-4723-8DE7-FC8E195B1236}" type="slidenum">
              <a:rPr lang="en-US" smtClean="0"/>
              <a:pPr/>
              <a:t>19</a:t>
            </a:fld>
            <a:endParaRPr lang="en-US"/>
          </a:p>
        </p:txBody>
      </p:sp>
      <p:pic>
        <p:nvPicPr>
          <p:cNvPr id="1026" name="Picture 2" descr="http://upload.wikimedia.org/wikipedia/commons/5/51/Waterfall_model.png"/>
          <p:cNvPicPr>
            <a:picLocks noChangeAspect="1" noChangeArrowheads="1"/>
          </p:cNvPicPr>
          <p:nvPr/>
        </p:nvPicPr>
        <p:blipFill>
          <a:blip r:embed="rId2"/>
          <a:srcRect/>
          <a:stretch>
            <a:fillRect/>
          </a:stretch>
        </p:blipFill>
        <p:spPr bwMode="auto">
          <a:xfrm>
            <a:off x="1219200" y="2054113"/>
            <a:ext cx="5507318" cy="4190285"/>
          </a:xfrm>
          <a:prstGeom prst="rect">
            <a:avLst/>
          </a:prstGeom>
          <a:noFill/>
        </p:spPr>
      </p:pic>
      <p:sp>
        <p:nvSpPr>
          <p:cNvPr id="3" name="Rectangle 2"/>
          <p:cNvSpPr/>
          <p:nvPr/>
        </p:nvSpPr>
        <p:spPr>
          <a:xfrm>
            <a:off x="533400" y="1407782"/>
            <a:ext cx="7772400" cy="646331"/>
          </a:xfrm>
          <a:prstGeom prst="rect">
            <a:avLst/>
          </a:prstGeom>
        </p:spPr>
        <p:txBody>
          <a:bodyPr wrap="square">
            <a:spAutoFit/>
          </a:bodyPr>
          <a:lstStyle/>
          <a:p>
            <a:r>
              <a:rPr lang="en-US" dirty="0"/>
              <a:t>P</a:t>
            </a:r>
            <a:r>
              <a:rPr lang="vi-VN" dirty="0"/>
              <a:t>roiectele pot fi gestionate mai bine atunci când </a:t>
            </a:r>
            <a:r>
              <a:rPr lang="en-US" dirty="0" err="1"/>
              <a:t>sunt</a:t>
            </a:r>
            <a:r>
              <a:rPr lang="en-US" dirty="0"/>
              <a:t> </a:t>
            </a:r>
            <a:r>
              <a:rPr lang="vi-VN" dirty="0"/>
              <a:t>segmentat</a:t>
            </a:r>
            <a:r>
              <a:rPr lang="en-US" dirty="0"/>
              <a:t>e</a:t>
            </a:r>
            <a:r>
              <a:rPr lang="vi-VN" dirty="0"/>
              <a:t> într-o ierarhie de faze. În proiectele de dezvoltare </a:t>
            </a:r>
            <a:r>
              <a:rPr lang="en-US" dirty="0"/>
              <a:t>software</a:t>
            </a:r>
            <a:r>
              <a:rPr lang="vi-VN" dirty="0"/>
              <a:t>:</a:t>
            </a:r>
            <a:endParaRPr lang="ro-RO"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31788" y="5648960"/>
            <a:ext cx="548640" cy="396240"/>
          </a:xfrm>
        </p:spPr>
        <p:txBody>
          <a:bodyPr anchor="ctr">
            <a:normAutofit/>
          </a:bodyPr>
          <a:lstStyle/>
          <a:p>
            <a:pPr>
              <a:spcAft>
                <a:spcPts val="600"/>
              </a:spcAft>
            </a:pPr>
            <a:fld id="{92EC7D80-632F-4723-8DE7-FC8E195B1236}" type="slidenum">
              <a:rPr lang="en-US" smtClean="0"/>
              <a:pPr>
                <a:spcAft>
                  <a:spcPts val="600"/>
                </a:spcAft>
              </a:pPr>
              <a:t>2</a:t>
            </a:fld>
            <a:endParaRPr lang="en-US"/>
          </a:p>
        </p:txBody>
      </p:sp>
      <p:sp>
        <p:nvSpPr>
          <p:cNvPr id="3" name="Content Placeholder 2"/>
          <p:cNvSpPr>
            <a:spLocks noGrp="1"/>
          </p:cNvSpPr>
          <p:nvPr>
            <p:ph sz="quarter" idx="13"/>
          </p:nvPr>
        </p:nvSpPr>
        <p:spPr>
          <a:xfrm>
            <a:off x="304800" y="381000"/>
            <a:ext cx="7772400" cy="4942840"/>
          </a:xfrm>
        </p:spPr>
        <p:txBody>
          <a:bodyPr>
            <a:normAutofit/>
          </a:bodyPr>
          <a:lstStyle/>
          <a:p>
            <a:r>
              <a:rPr lang="en-US" dirty="0"/>
              <a:t>In </a:t>
            </a:r>
            <a:r>
              <a:rPr lang="ro-RO" dirty="0"/>
              <a:t>Statele Unite</a:t>
            </a:r>
            <a:r>
              <a:rPr lang="en-US" dirty="0"/>
              <a:t>, </a:t>
            </a:r>
            <a:r>
              <a:rPr lang="ro-RO" dirty="0"/>
              <a:t>se cheltuiesc peste</a:t>
            </a:r>
            <a:r>
              <a:rPr lang="en-US" dirty="0"/>
              <a:t> 250 </a:t>
            </a:r>
            <a:r>
              <a:rPr lang="ro-RO" dirty="0"/>
              <a:t>miliarde USD</a:t>
            </a:r>
            <a:r>
              <a:rPr lang="en-US" dirty="0"/>
              <a:t> </a:t>
            </a:r>
            <a:r>
              <a:rPr lang="ro-RO" dirty="0"/>
              <a:t>pentru dezvoltarea de aplicatii </a:t>
            </a:r>
            <a:r>
              <a:rPr lang="en-US" dirty="0"/>
              <a:t> IT(</a:t>
            </a:r>
            <a:r>
              <a:rPr lang="en-US" dirty="0" err="1"/>
              <a:t>Stadish</a:t>
            </a:r>
            <a:r>
              <a:rPr lang="en-US" dirty="0"/>
              <a:t> Smart 2014)</a:t>
            </a:r>
            <a:r>
              <a:rPr lang="ro-RO" dirty="0"/>
              <a:t>.</a:t>
            </a:r>
            <a:r>
              <a:rPr lang="en-US" dirty="0"/>
              <a:t> </a:t>
            </a:r>
          </a:p>
          <a:p>
            <a:r>
              <a:rPr lang="en-US" dirty="0"/>
              <a:t>31% din </a:t>
            </a:r>
            <a:r>
              <a:rPr lang="en-US" dirty="0" err="1"/>
              <a:t>proiecte</a:t>
            </a:r>
            <a:r>
              <a:rPr lang="en-US" dirty="0"/>
              <a:t> </a:t>
            </a:r>
            <a:endParaRPr lang="ro-RO" dirty="0"/>
          </a:p>
          <a:p>
            <a:r>
              <a:rPr lang="ro-RO" dirty="0"/>
              <a:t>Valoarea vizeaza </a:t>
            </a:r>
            <a:r>
              <a:rPr lang="en-US" dirty="0"/>
              <a:t>175,000 pro</a:t>
            </a:r>
            <a:r>
              <a:rPr lang="ro-RO" dirty="0"/>
              <a:t>i</a:t>
            </a:r>
            <a:r>
              <a:rPr lang="en-US" dirty="0" err="1"/>
              <a:t>ect</a:t>
            </a:r>
            <a:r>
              <a:rPr lang="ro-RO" dirty="0"/>
              <a:t>e</a:t>
            </a:r>
            <a:r>
              <a:rPr lang="en-US" dirty="0"/>
              <a:t>. </a:t>
            </a:r>
            <a:endParaRPr lang="ro-RO" dirty="0"/>
          </a:p>
          <a:p>
            <a:r>
              <a:rPr lang="ro-RO" dirty="0"/>
              <a:t>Media costurilor pe proiect :</a:t>
            </a:r>
          </a:p>
          <a:p>
            <a:pPr lvl="1"/>
            <a:r>
              <a:rPr lang="ro-RO" sz="2200" dirty="0"/>
              <a:t>pentru companii mari este 2.322.000 USD</a:t>
            </a:r>
          </a:p>
          <a:p>
            <a:pPr lvl="1"/>
            <a:r>
              <a:rPr lang="ro-RO" sz="2200" dirty="0"/>
              <a:t>pentru companii medii este 1.331.000 USD</a:t>
            </a:r>
          </a:p>
          <a:p>
            <a:pPr lvl="1"/>
            <a:r>
              <a:rPr lang="ro-RO" sz="2200" dirty="0"/>
              <a:t>pentru companii mici 434.000 USD</a:t>
            </a:r>
            <a:endParaRPr lang="en-US" sz="2200" dirty="0"/>
          </a:p>
          <a:p>
            <a:r>
              <a:rPr lang="ro-RO" dirty="0"/>
              <a:t>O mare parte dintre proiecte esueaza</a:t>
            </a:r>
            <a:r>
              <a:rPr lang="en-US" dirty="0"/>
              <a:t>. </a:t>
            </a:r>
            <a:endParaRPr lang="ro-RO" dirty="0"/>
          </a:p>
          <a:p>
            <a:r>
              <a:rPr lang="ro-RO" dirty="0"/>
              <a:t>„</a:t>
            </a:r>
            <a:r>
              <a:rPr lang="en-US" b="1" dirty="0"/>
              <a:t>Software development projects are in chaos</a:t>
            </a:r>
            <a:r>
              <a:rPr lang="ro-RO" dirty="0"/>
              <a:t>”</a:t>
            </a:r>
            <a:endParaRPr lang="en-US" dirty="0"/>
          </a:p>
        </p:txBody>
      </p:sp>
      <p:sp>
        <p:nvSpPr>
          <p:cNvPr id="6" name="Title 5">
            <a:extLst>
              <a:ext uri="{FF2B5EF4-FFF2-40B4-BE49-F238E27FC236}">
                <a16:creationId xmlns:a16="http://schemas.microsoft.com/office/drawing/2014/main" id="{67A1855D-6BAC-4C75-B52E-3E1EC4745A37}"/>
              </a:ext>
            </a:extLst>
          </p:cNvPr>
          <p:cNvSpPr>
            <a:spLocks noGrp="1"/>
          </p:cNvSpPr>
          <p:nvPr>
            <p:ph type="title"/>
          </p:nvPr>
        </p:nvSpPr>
        <p:spPr/>
        <p:txBody>
          <a:bodyPr/>
          <a:lstStyle/>
          <a:p>
            <a:r>
              <a:rPr lang="en-US" dirty="0"/>
              <a:t>”</a:t>
            </a:r>
            <a:r>
              <a:rPr lang="en-US" dirty="0" err="1"/>
              <a:t>Performante</a:t>
            </a:r>
            <a:r>
              <a:rPr lang="en-US" dirty="0"/>
              <a:t> Negative” </a:t>
            </a:r>
          </a:p>
        </p:txBody>
      </p:sp>
    </p:spTree>
    <p:extLst>
      <p:ext uri="{BB962C8B-B14F-4D97-AF65-F5344CB8AC3E}">
        <p14:creationId xmlns:p14="http://schemas.microsoft.com/office/powerpoint/2010/main" val="2124790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467600" cy="731838"/>
          </a:xfrm>
        </p:spPr>
        <p:txBody>
          <a:bodyPr>
            <a:normAutofit fontScale="90000"/>
          </a:bodyPr>
          <a:lstStyle/>
          <a:p>
            <a:r>
              <a:rPr lang="en-US" dirty="0" err="1"/>
              <a:t>Esecul</a:t>
            </a:r>
            <a:r>
              <a:rPr lang="en-US" dirty="0"/>
              <a:t> Waterfalls</a:t>
            </a:r>
          </a:p>
        </p:txBody>
      </p:sp>
      <p:sp>
        <p:nvSpPr>
          <p:cNvPr id="3" name="Content Placeholder 2"/>
          <p:cNvSpPr>
            <a:spLocks noGrp="1"/>
          </p:cNvSpPr>
          <p:nvPr>
            <p:ph idx="1"/>
          </p:nvPr>
        </p:nvSpPr>
        <p:spPr>
          <a:xfrm>
            <a:off x="228600" y="838200"/>
            <a:ext cx="8077200" cy="5791200"/>
          </a:xfrm>
        </p:spPr>
        <p:txBody>
          <a:bodyPr>
            <a:noAutofit/>
          </a:bodyPr>
          <a:lstStyle/>
          <a:p>
            <a:pPr marL="514350" indent="-514350">
              <a:buFont typeface="+mj-lt"/>
              <a:buAutoNum type="arabicPeriod"/>
            </a:pPr>
            <a:r>
              <a:rPr lang="en-US" sz="2800" dirty="0">
                <a:latin typeface="Arial" pitchFamily="34" charset="0"/>
                <a:cs typeface="Arial" pitchFamily="34" charset="0"/>
              </a:rPr>
              <a:t>Se </a:t>
            </a:r>
            <a:r>
              <a:rPr lang="en-US" sz="2800" dirty="0" err="1">
                <a:latin typeface="Arial" pitchFamily="34" charset="0"/>
                <a:cs typeface="Arial" pitchFamily="34" charset="0"/>
              </a:rPr>
              <a:t>incearca</a:t>
            </a:r>
            <a:r>
              <a:rPr lang="en-US" sz="2800" dirty="0">
                <a:latin typeface="Arial" pitchFamily="34" charset="0"/>
                <a:cs typeface="Arial" pitchFamily="34" charset="0"/>
              </a:rPr>
              <a:t> </a:t>
            </a:r>
            <a:r>
              <a:rPr lang="en-US" sz="2800" dirty="0" err="1">
                <a:latin typeface="Arial" pitchFamily="34" charset="0"/>
                <a:cs typeface="Arial" pitchFamily="34" charset="0"/>
              </a:rPr>
              <a:t>prevenirea</a:t>
            </a:r>
            <a:r>
              <a:rPr lang="en-US" sz="2800" dirty="0">
                <a:latin typeface="Arial" pitchFamily="34" charset="0"/>
                <a:cs typeface="Arial" pitchFamily="34" charset="0"/>
              </a:rPr>
              <a:t> </a:t>
            </a:r>
            <a:r>
              <a:rPr lang="en-US" sz="2800" dirty="0" err="1">
                <a:latin typeface="Arial" pitchFamily="34" charset="0"/>
                <a:cs typeface="Arial" pitchFamily="34" charset="0"/>
              </a:rPr>
              <a:t>reproiectarii</a:t>
            </a:r>
            <a:r>
              <a:rPr lang="en-US" sz="2800" dirty="0">
                <a:latin typeface="Arial" pitchFamily="34" charset="0"/>
                <a:cs typeface="Arial" pitchFamily="34" charset="0"/>
              </a:rPr>
              <a:t> </a:t>
            </a:r>
            <a:r>
              <a:rPr lang="en-US" sz="2800" dirty="0" err="1">
                <a:latin typeface="Arial" pitchFamily="34" charset="0"/>
                <a:cs typeface="Arial" pitchFamily="34" charset="0"/>
              </a:rPr>
              <a:t>unor</a:t>
            </a:r>
            <a:r>
              <a:rPr lang="en-US" sz="2800" dirty="0">
                <a:latin typeface="Arial" pitchFamily="34" charset="0"/>
                <a:cs typeface="Arial" pitchFamily="34" charset="0"/>
              </a:rPr>
              <a:t> </a:t>
            </a:r>
            <a:r>
              <a:rPr lang="en-US" sz="2800" dirty="0" err="1">
                <a:latin typeface="Arial" pitchFamily="34" charset="0"/>
                <a:cs typeface="Arial" pitchFamily="34" charset="0"/>
              </a:rPr>
              <a:t>componente</a:t>
            </a:r>
            <a:endParaRPr lang="en-US" sz="2800" dirty="0">
              <a:latin typeface="Arial" pitchFamily="34" charset="0"/>
              <a:cs typeface="Arial" pitchFamily="34" charset="0"/>
            </a:endParaRPr>
          </a:p>
          <a:p>
            <a:pPr marL="514350" indent="-514350">
              <a:buFont typeface="+mj-lt"/>
              <a:buAutoNum type="arabicPeriod"/>
            </a:pPr>
            <a:r>
              <a:rPr lang="ro-RO" sz="2800" dirty="0">
                <a:latin typeface="Arial" pitchFamily="34" charset="0"/>
                <a:cs typeface="Arial" pitchFamily="34" charset="0"/>
              </a:rPr>
              <a:t>Din</a:t>
            </a:r>
            <a:r>
              <a:rPr lang="en-US" sz="2800" dirty="0">
                <a:latin typeface="Arial" pitchFamily="34" charset="0"/>
                <a:cs typeface="Arial" pitchFamily="34" charset="0"/>
              </a:rPr>
              <a:t> </a:t>
            </a:r>
            <a:r>
              <a:rPr lang="en-US" sz="2800" dirty="0" err="1">
                <a:latin typeface="Arial" pitchFamily="34" charset="0"/>
                <a:cs typeface="Arial" pitchFamily="34" charset="0"/>
              </a:rPr>
              <a:t>greseli</a:t>
            </a:r>
            <a:r>
              <a:rPr lang="en-US" sz="2800" dirty="0">
                <a:latin typeface="Arial" pitchFamily="34" charset="0"/>
                <a:cs typeface="Arial" pitchFamily="34" charset="0"/>
              </a:rPr>
              <a:t> se </a:t>
            </a:r>
            <a:r>
              <a:rPr lang="ro-RO" sz="2800" dirty="0">
                <a:latin typeface="Arial" pitchFamily="34" charset="0"/>
                <a:cs typeface="Arial" pitchFamily="34" charset="0"/>
              </a:rPr>
              <a:t>îmbunătățește</a:t>
            </a:r>
            <a:r>
              <a:rPr lang="en-US" sz="2800" dirty="0">
                <a:latin typeface="Arial" pitchFamily="34" charset="0"/>
                <a:cs typeface="Arial" pitchFamily="34" charset="0"/>
              </a:rPr>
              <a:t> </a:t>
            </a:r>
            <a:r>
              <a:rPr lang="en-US" sz="2800" dirty="0" err="1">
                <a:latin typeface="Arial" pitchFamily="34" charset="0"/>
                <a:cs typeface="Arial" pitchFamily="34" charset="0"/>
              </a:rPr>
              <a:t>dezvolt</a:t>
            </a:r>
            <a:r>
              <a:rPr lang="ro-RO" sz="2800" dirty="0">
                <a:latin typeface="Arial" pitchFamily="34" charset="0"/>
                <a:cs typeface="Arial" pitchFamily="34" charset="0"/>
              </a:rPr>
              <a:t>area</a:t>
            </a:r>
            <a:r>
              <a:rPr lang="en-US" sz="2800" dirty="0">
                <a:latin typeface="Arial" pitchFamily="34" charset="0"/>
                <a:cs typeface="Arial" pitchFamily="34" charset="0"/>
              </a:rPr>
              <a:t> </a:t>
            </a:r>
            <a:r>
              <a:rPr lang="en-US" sz="2800" dirty="0" err="1">
                <a:latin typeface="Arial" pitchFamily="34" charset="0"/>
                <a:cs typeface="Arial" pitchFamily="34" charset="0"/>
              </a:rPr>
              <a:t>proiectul</a:t>
            </a:r>
            <a:r>
              <a:rPr lang="ro-RO" sz="2800" dirty="0">
                <a:latin typeface="Arial" pitchFamily="34" charset="0"/>
                <a:cs typeface="Arial" pitchFamily="34" charset="0"/>
              </a:rPr>
              <a:t>ui</a:t>
            </a:r>
            <a:endParaRPr lang="en-US" sz="2800" dirty="0">
              <a:latin typeface="Arial" pitchFamily="34" charset="0"/>
              <a:cs typeface="Arial" pitchFamily="34" charset="0"/>
            </a:endParaRPr>
          </a:p>
          <a:p>
            <a:pPr marL="514350" indent="-514350">
              <a:buFont typeface="+mj-lt"/>
              <a:buAutoNum type="arabicPeriod"/>
            </a:pPr>
            <a:r>
              <a:rPr lang="en-US" sz="2800" dirty="0" err="1">
                <a:latin typeface="Arial" pitchFamily="34" charset="0"/>
                <a:cs typeface="Arial" pitchFamily="34" charset="0"/>
              </a:rPr>
              <a:t>Reluarea</a:t>
            </a:r>
            <a:r>
              <a:rPr lang="en-US" sz="2800" dirty="0">
                <a:latin typeface="Arial" pitchFamily="34" charset="0"/>
                <a:cs typeface="Arial" pitchFamily="34" charset="0"/>
              </a:rPr>
              <a:t> se face in </a:t>
            </a:r>
            <a:r>
              <a:rPr lang="en-US" sz="2800" dirty="0" err="1">
                <a:latin typeface="Arial" pitchFamily="34" charset="0"/>
                <a:cs typeface="Arial" pitchFamily="34" charset="0"/>
              </a:rPr>
              <a:t>conditiile</a:t>
            </a:r>
            <a:r>
              <a:rPr lang="en-US" sz="2800" dirty="0">
                <a:latin typeface="Arial" pitchFamily="34" charset="0"/>
                <a:cs typeface="Arial" pitchFamily="34" charset="0"/>
              </a:rPr>
              <a:t> </a:t>
            </a:r>
            <a:r>
              <a:rPr lang="en-US" sz="2800" dirty="0" err="1">
                <a:latin typeface="Arial" pitchFamily="34" charset="0"/>
                <a:cs typeface="Arial" pitchFamily="34" charset="0"/>
              </a:rPr>
              <a:t>unei</a:t>
            </a:r>
            <a:r>
              <a:rPr lang="en-US" sz="2800" dirty="0">
                <a:latin typeface="Arial" pitchFamily="34" charset="0"/>
                <a:cs typeface="Arial" pitchFamily="34" charset="0"/>
              </a:rPr>
              <a:t> </a:t>
            </a:r>
            <a:r>
              <a:rPr lang="en-US" sz="2800" dirty="0" err="1">
                <a:latin typeface="Arial" pitchFamily="34" charset="0"/>
                <a:cs typeface="Arial" pitchFamily="34" charset="0"/>
              </a:rPr>
              <a:t>crize</a:t>
            </a:r>
            <a:r>
              <a:rPr lang="en-US" sz="2800" dirty="0">
                <a:latin typeface="Arial" pitchFamily="34" charset="0"/>
                <a:cs typeface="Arial" pitchFamily="34" charset="0"/>
              </a:rPr>
              <a:t> acute de </a:t>
            </a:r>
            <a:r>
              <a:rPr lang="en-US" sz="2800" dirty="0" err="1">
                <a:latin typeface="Arial" pitchFamily="34" charset="0"/>
                <a:cs typeface="Arial" pitchFamily="34" charset="0"/>
              </a:rPr>
              <a:t>timp</a:t>
            </a:r>
            <a:r>
              <a:rPr lang="ro-RO" sz="2800" dirty="0">
                <a:latin typeface="Arial" pitchFamily="34" charset="0"/>
                <a:cs typeface="Arial" pitchFamily="34" charset="0"/>
              </a:rPr>
              <a:t>.</a:t>
            </a: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Induce </a:t>
            </a:r>
            <a:r>
              <a:rPr lang="vi-VN" sz="2800" dirty="0">
                <a:latin typeface="Arial" pitchFamily="34" charset="0"/>
                <a:cs typeface="Arial" pitchFamily="34" charset="0"/>
              </a:rPr>
              <a:t>risc</a:t>
            </a:r>
            <a:r>
              <a:rPr lang="en-US" sz="2800" dirty="0">
                <a:latin typeface="Arial" pitchFamily="34" charset="0"/>
                <a:cs typeface="Arial" pitchFamily="34" charset="0"/>
              </a:rPr>
              <a:t> </a:t>
            </a:r>
            <a:r>
              <a:rPr lang="en-US" sz="2800" dirty="0" err="1">
                <a:latin typeface="Arial" pitchFamily="34" charset="0"/>
                <a:cs typeface="Arial" pitchFamily="34" charset="0"/>
              </a:rPr>
              <a:t>suplimentar</a:t>
            </a:r>
            <a:r>
              <a:rPr lang="vi-VN" sz="2800" dirty="0">
                <a:latin typeface="Arial" pitchFamily="34" charset="0"/>
                <a:cs typeface="Arial" pitchFamily="34" charset="0"/>
              </a:rPr>
              <a:t>, pentru că amână testare</a:t>
            </a:r>
            <a:r>
              <a:rPr lang="en-US" sz="2800" dirty="0">
                <a:latin typeface="Arial" pitchFamily="34" charset="0"/>
                <a:cs typeface="Arial" pitchFamily="34" charset="0"/>
              </a:rPr>
              <a:t>a</a:t>
            </a:r>
            <a:r>
              <a:rPr lang="vi-VN" sz="2800" dirty="0">
                <a:latin typeface="Arial" pitchFamily="34" charset="0"/>
                <a:cs typeface="Arial" pitchFamily="34" charset="0"/>
              </a:rPr>
              <a:t> şi de integrare</a:t>
            </a:r>
            <a:r>
              <a:rPr lang="en-US" sz="2800" dirty="0">
                <a:latin typeface="Arial" pitchFamily="34" charset="0"/>
                <a:cs typeface="Arial" pitchFamily="34" charset="0"/>
              </a:rPr>
              <a:t>a</a:t>
            </a:r>
            <a:r>
              <a:rPr lang="vi-VN" sz="2800" dirty="0">
                <a:latin typeface="Arial" pitchFamily="34" charset="0"/>
                <a:cs typeface="Arial" pitchFamily="34" charset="0"/>
              </a:rPr>
              <a:t> până la sfârşitul ciclului de viaţă al proiectului . </a:t>
            </a:r>
            <a:endParaRPr lang="en-US" sz="2800" dirty="0">
              <a:latin typeface="Arial" pitchFamily="34" charset="0"/>
              <a:cs typeface="Arial" pitchFamily="34" charset="0"/>
            </a:endParaRPr>
          </a:p>
          <a:p>
            <a:pPr marL="514350" indent="-514350">
              <a:buFont typeface="+mj-lt"/>
              <a:buAutoNum type="arabicPeriod"/>
            </a:pPr>
            <a:r>
              <a:rPr lang="en-US" sz="2800" dirty="0" err="1">
                <a:latin typeface="Arial" pitchFamily="34" charset="0"/>
                <a:cs typeface="Arial" pitchFamily="34" charset="0"/>
              </a:rPr>
              <a:t>Recalibr</a:t>
            </a:r>
            <a:r>
              <a:rPr lang="ro-RO" sz="2800" dirty="0">
                <a:latin typeface="Arial" pitchFamily="34" charset="0"/>
                <a:cs typeface="Arial" pitchFamily="34" charset="0"/>
              </a:rPr>
              <a:t>ă</a:t>
            </a:r>
            <a:r>
              <a:rPr lang="en-US" sz="2800" dirty="0">
                <a:latin typeface="Arial" pitchFamily="34" charset="0"/>
                <a:cs typeface="Arial" pitchFamily="34" charset="0"/>
              </a:rPr>
              <a:t>m </a:t>
            </a:r>
            <a:r>
              <a:rPr lang="en-US" sz="2800" dirty="0" err="1">
                <a:latin typeface="Arial" pitchFamily="34" charset="0"/>
                <a:cs typeface="Arial" pitchFamily="34" charset="0"/>
              </a:rPr>
              <a:t>scopul</a:t>
            </a:r>
            <a:r>
              <a:rPr lang="en-US" sz="2800" dirty="0">
                <a:latin typeface="Arial" pitchFamily="34" charset="0"/>
                <a:cs typeface="Arial" pitchFamily="34" charset="0"/>
              </a:rPr>
              <a:t> </a:t>
            </a:r>
            <a:r>
              <a:rPr lang="ro-RO" sz="2800" dirty="0">
                <a:latin typeface="Arial" pitchFamily="34" charset="0"/>
                <a:cs typeface="Arial" pitchFamily="34" charset="0"/>
              </a:rPr>
              <a:t>ş</a:t>
            </a:r>
            <a:r>
              <a:rPr lang="en-US" sz="2800" dirty="0">
                <a:latin typeface="Arial" pitchFamily="34" charset="0"/>
                <a:cs typeface="Arial" pitchFamily="34" charset="0"/>
              </a:rPr>
              <a:t>i </a:t>
            </a:r>
            <a:r>
              <a:rPr lang="ro-RO" sz="2800" dirty="0">
                <a:latin typeface="Arial" pitchFamily="34" charset="0"/>
                <a:cs typeface="Arial" pitchFamily="34" charset="0"/>
              </a:rPr>
              <a:t>î</a:t>
            </a:r>
            <a:r>
              <a:rPr lang="en-US" sz="2800" dirty="0">
                <a:latin typeface="Arial" pitchFamily="34" charset="0"/>
                <a:cs typeface="Arial" pitchFamily="34" charset="0"/>
              </a:rPr>
              <a:t>l </a:t>
            </a:r>
            <a:r>
              <a:rPr lang="en-US" sz="2800" dirty="0" err="1">
                <a:latin typeface="Arial" pitchFamily="34" charset="0"/>
                <a:cs typeface="Arial" pitchFamily="34" charset="0"/>
              </a:rPr>
              <a:t>l</a:t>
            </a:r>
            <a:r>
              <a:rPr lang="ro-RO" sz="2800" dirty="0">
                <a:latin typeface="Arial" pitchFamily="34" charset="0"/>
                <a:cs typeface="Arial" pitchFamily="34" charset="0"/>
              </a:rPr>
              <a:t>a</a:t>
            </a:r>
            <a:r>
              <a:rPr lang="en-US" sz="2800" dirty="0">
                <a:latin typeface="Arial" pitchFamily="34" charset="0"/>
                <a:cs typeface="Arial" pitchFamily="34" charset="0"/>
              </a:rPr>
              <a:t>ns</a:t>
            </a:r>
            <a:r>
              <a:rPr lang="ro-RO" sz="2800" dirty="0">
                <a:latin typeface="Arial" pitchFamily="34" charset="0"/>
                <a:cs typeface="Arial" pitchFamily="34" charset="0"/>
              </a:rPr>
              <a:t>ă</a:t>
            </a:r>
            <a:r>
              <a:rPr lang="en-US" sz="2800" dirty="0">
                <a:latin typeface="Arial" pitchFamily="34" charset="0"/>
                <a:cs typeface="Arial" pitchFamily="34" charset="0"/>
              </a:rPr>
              <a:t>m </a:t>
            </a:r>
            <a:r>
              <a:rPr lang="en-US" sz="2800" dirty="0" err="1">
                <a:latin typeface="Arial" pitchFamily="34" charset="0"/>
                <a:cs typeface="Arial" pitchFamily="34" charset="0"/>
              </a:rPr>
              <a:t>mai</a:t>
            </a:r>
            <a:r>
              <a:rPr lang="en-US" sz="2800" dirty="0">
                <a:latin typeface="Arial" pitchFamily="34" charset="0"/>
                <a:cs typeface="Arial" pitchFamily="34" charset="0"/>
              </a:rPr>
              <a:t> t</a:t>
            </a:r>
            <a:r>
              <a:rPr lang="ro-RO" sz="2800" dirty="0">
                <a:latin typeface="Arial" pitchFamily="34" charset="0"/>
                <a:cs typeface="Arial" pitchFamily="34" charset="0"/>
              </a:rPr>
              <a:t>î</a:t>
            </a:r>
            <a:r>
              <a:rPr lang="en-US" sz="2800" dirty="0" err="1">
                <a:latin typeface="Arial" pitchFamily="34" charset="0"/>
                <a:cs typeface="Arial" pitchFamily="34" charset="0"/>
              </a:rPr>
              <a:t>rziu</a:t>
            </a:r>
            <a:r>
              <a:rPr lang="en-US" sz="2800" dirty="0">
                <a:latin typeface="Arial" pitchFamily="34" charset="0"/>
                <a:cs typeface="Arial" pitchFamily="34" charset="0"/>
              </a:rPr>
              <a:t>.</a:t>
            </a:r>
          </a:p>
          <a:p>
            <a:pPr marL="514350" indent="-514350">
              <a:buFont typeface="+mj-lt"/>
              <a:buAutoNum type="arabicPeriod"/>
            </a:pPr>
            <a:r>
              <a:rPr lang="ro-RO" sz="2800" dirty="0">
                <a:latin typeface="Arial" pitchFamily="34" charset="0"/>
                <a:cs typeface="Arial" pitchFamily="34" charset="0"/>
              </a:rPr>
              <a:t>Î</a:t>
            </a:r>
            <a:r>
              <a:rPr lang="en-US" sz="2800" dirty="0">
                <a:latin typeface="Arial" pitchFamily="34" charset="0"/>
                <a:cs typeface="Arial" pitchFamily="34" charset="0"/>
              </a:rPr>
              <a:t>n </a:t>
            </a:r>
            <a:r>
              <a:rPr lang="en-US" sz="2800" dirty="0" err="1">
                <a:latin typeface="Arial" pitchFamily="34" charset="0"/>
                <a:cs typeface="Arial" pitchFamily="34" charset="0"/>
              </a:rPr>
              <a:t>practic</a:t>
            </a:r>
            <a:r>
              <a:rPr lang="ro-RO" sz="2800" dirty="0">
                <a:latin typeface="Arial" pitchFamily="34" charset="0"/>
                <a:cs typeface="Arial" pitchFamily="34" charset="0"/>
              </a:rPr>
              <a:t>ă</a:t>
            </a:r>
            <a:r>
              <a:rPr lang="en-US" sz="2800" dirty="0">
                <a:latin typeface="Arial" pitchFamily="34" charset="0"/>
                <a:cs typeface="Arial" pitchFamily="34" charset="0"/>
              </a:rPr>
              <a:t> se </a:t>
            </a:r>
            <a:r>
              <a:rPr lang="en-US" sz="2800" dirty="0" err="1">
                <a:latin typeface="Arial" pitchFamily="34" charset="0"/>
                <a:cs typeface="Arial" pitchFamily="34" charset="0"/>
              </a:rPr>
              <a:t>renunt</a:t>
            </a:r>
            <a:r>
              <a:rPr lang="ro-RO" sz="2800" dirty="0">
                <a:latin typeface="Arial" pitchFamily="34" charset="0"/>
                <a:cs typeface="Arial" pitchFamily="34" charset="0"/>
              </a:rPr>
              <a:t>ă</a:t>
            </a:r>
            <a:r>
              <a:rPr lang="en-US" sz="2800" dirty="0">
                <a:latin typeface="Arial" pitchFamily="34" charset="0"/>
                <a:cs typeface="Arial" pitchFamily="34" charset="0"/>
              </a:rPr>
              <a:t> la </a:t>
            </a:r>
            <a:r>
              <a:rPr lang="en-US" sz="2800" dirty="0" err="1">
                <a:latin typeface="Arial" pitchFamily="34" charset="0"/>
                <a:cs typeface="Arial" pitchFamily="34" charset="0"/>
              </a:rPr>
              <a:t>testare</a:t>
            </a:r>
            <a:r>
              <a:rPr lang="en-US" sz="2800" dirty="0">
                <a:latin typeface="Arial" pitchFamily="34" charset="0"/>
                <a:cs typeface="Arial" pitchFamily="34" charset="0"/>
              </a:rPr>
              <a:t> </a:t>
            </a:r>
            <a:r>
              <a:rPr lang="ro-RO" sz="2800" dirty="0">
                <a:latin typeface="Arial" pitchFamily="34" charset="0"/>
                <a:cs typeface="Arial" pitchFamily="34" charset="0"/>
              </a:rPr>
              <a:t>ş</a:t>
            </a:r>
            <a:r>
              <a:rPr lang="en-US" sz="2800" dirty="0">
                <a:latin typeface="Arial" pitchFamily="34" charset="0"/>
                <a:cs typeface="Arial" pitchFamily="34" charset="0"/>
              </a:rPr>
              <a:t>i se </a:t>
            </a:r>
            <a:r>
              <a:rPr lang="en-US" sz="2800" dirty="0" err="1">
                <a:latin typeface="Arial" pitchFamily="34" charset="0"/>
                <a:cs typeface="Arial" pitchFamily="34" charset="0"/>
              </a:rPr>
              <a:t>reproiecteaza</a:t>
            </a:r>
            <a:endParaRPr lang="en-US" sz="28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92EC7D80-632F-4723-8DE7-FC8E195B1236}"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Ciclul</a:t>
            </a:r>
            <a:r>
              <a:rPr lang="en-US" dirty="0"/>
              <a:t> de </a:t>
            </a:r>
            <a:r>
              <a:rPr lang="en-US" dirty="0" err="1"/>
              <a:t>Viata</a:t>
            </a:r>
            <a:r>
              <a:rPr lang="en-US" dirty="0"/>
              <a:t> </a:t>
            </a:r>
            <a:r>
              <a:rPr lang="en-US" dirty="0" err="1"/>
              <a:t>WaterFall</a:t>
            </a:r>
            <a:r>
              <a:rPr lang="en-US" dirty="0"/>
              <a:t> vs. </a:t>
            </a:r>
            <a:br>
              <a:rPr lang="en-US" dirty="0"/>
            </a:br>
            <a:r>
              <a:rPr lang="en-US" dirty="0" err="1"/>
              <a:t>Ciclul</a:t>
            </a:r>
            <a:r>
              <a:rPr lang="en-US" dirty="0"/>
              <a:t> de </a:t>
            </a:r>
            <a:r>
              <a:rPr lang="en-US" dirty="0" err="1"/>
              <a:t>Viata</a:t>
            </a:r>
            <a:r>
              <a:rPr lang="en-US" dirty="0"/>
              <a:t> </a:t>
            </a:r>
            <a:r>
              <a:rPr lang="en-US" dirty="0" err="1"/>
              <a:t>Iterativ</a:t>
            </a:r>
            <a:r>
              <a:rPr lang="en-US" dirty="0"/>
              <a:t>(I)</a:t>
            </a:r>
            <a:endParaRPr lang="ro-RO" dirty="0"/>
          </a:p>
        </p:txBody>
      </p:sp>
      <p:sp>
        <p:nvSpPr>
          <p:cNvPr id="3" name="Content Placeholder 2"/>
          <p:cNvSpPr>
            <a:spLocks noGrp="1"/>
          </p:cNvSpPr>
          <p:nvPr>
            <p:ph idx="1"/>
          </p:nvPr>
        </p:nvSpPr>
        <p:spPr>
          <a:xfrm>
            <a:off x="4114800" y="1600200"/>
            <a:ext cx="4267200" cy="4648200"/>
          </a:xfrm>
        </p:spPr>
        <p:txBody>
          <a:bodyPr>
            <a:normAutofit/>
          </a:bodyPr>
          <a:lstStyle/>
          <a:p>
            <a:pPr marL="0" indent="0">
              <a:buNone/>
            </a:pPr>
            <a:r>
              <a:rPr lang="ro-RO" b="1" dirty="0"/>
              <a:t>Dezvoltarea iterativă </a:t>
            </a:r>
            <a:r>
              <a:rPr lang="ro-RO" dirty="0"/>
              <a:t>şi incrementală este </a:t>
            </a:r>
            <a:r>
              <a:rPr lang="en-US" dirty="0"/>
              <a:t>o </a:t>
            </a:r>
            <a:r>
              <a:rPr lang="en-US" dirty="0" err="1"/>
              <a:t>componenta</a:t>
            </a:r>
            <a:r>
              <a:rPr lang="en-US" dirty="0"/>
              <a:t> </a:t>
            </a:r>
            <a:r>
              <a:rPr lang="ro-RO" dirty="0"/>
              <a:t>centr</a:t>
            </a:r>
            <a:r>
              <a:rPr lang="en-US" dirty="0"/>
              <a:t>a</a:t>
            </a:r>
            <a:r>
              <a:rPr lang="ro-RO" dirty="0"/>
              <a:t>l</a:t>
            </a:r>
            <a:r>
              <a:rPr lang="en-US" dirty="0"/>
              <a:t>a</a:t>
            </a:r>
            <a:r>
              <a:rPr lang="ro-RO" dirty="0"/>
              <a:t> </a:t>
            </a:r>
            <a:r>
              <a:rPr lang="en-US" dirty="0"/>
              <a:t>a </a:t>
            </a:r>
            <a:r>
              <a:rPr lang="ro-RO" dirty="0"/>
              <a:t>unui proces ciclic de dezvoltare software </a:t>
            </a:r>
            <a:r>
              <a:rPr lang="en-US" dirty="0" err="1"/>
              <a:t>adoptat</a:t>
            </a:r>
            <a:r>
              <a:rPr lang="ro-RO" dirty="0"/>
              <a:t> ca răspuns la punctele slabe ale </a:t>
            </a:r>
            <a:r>
              <a:rPr lang="en-US" dirty="0"/>
              <a:t>waterfall</a:t>
            </a:r>
            <a:r>
              <a:rPr lang="ro-RO" dirty="0"/>
              <a:t>. Acesta </a:t>
            </a:r>
            <a:r>
              <a:rPr lang="en-US" dirty="0" err="1"/>
              <a:t>debuteaza</a:t>
            </a:r>
            <a:r>
              <a:rPr lang="ro-RO" dirty="0"/>
              <a:t> cu o planificare iniţială şi se termină cu </a:t>
            </a:r>
            <a:r>
              <a:rPr lang="en-US" dirty="0" err="1"/>
              <a:t>instalarea</a:t>
            </a:r>
            <a:r>
              <a:rPr lang="en-US" dirty="0"/>
              <a:t> </a:t>
            </a:r>
            <a:r>
              <a:rPr lang="en-US" dirty="0" err="1"/>
              <a:t>impreuna</a:t>
            </a:r>
            <a:r>
              <a:rPr lang="en-US" dirty="0"/>
              <a:t> </a:t>
            </a:r>
            <a:r>
              <a:rPr lang="ro-RO" dirty="0"/>
              <a:t> cu interacţiunile ciclice între</a:t>
            </a:r>
            <a:r>
              <a:rPr lang="en-US" dirty="0"/>
              <a:t> </a:t>
            </a:r>
            <a:r>
              <a:rPr lang="en-US" dirty="0" err="1"/>
              <a:t>ele</a:t>
            </a:r>
            <a:r>
              <a:rPr lang="ro-RO" dirty="0"/>
              <a:t>.</a:t>
            </a:r>
            <a:br>
              <a:rPr lang="ro-RO" dirty="0"/>
            </a:br>
            <a:endParaRPr lang="en-US" dirty="0"/>
          </a:p>
          <a:p>
            <a:pPr marL="0" indent="0">
              <a:buNone/>
            </a:pPr>
            <a:r>
              <a:rPr lang="en-US" dirty="0" err="1"/>
              <a:t>Dezvoltarea</a:t>
            </a:r>
            <a:r>
              <a:rPr lang="en-US" dirty="0"/>
              <a:t> </a:t>
            </a:r>
            <a:r>
              <a:rPr lang="en-US" dirty="0" err="1"/>
              <a:t>iterativa</a:t>
            </a:r>
            <a:r>
              <a:rPr lang="en-US" dirty="0"/>
              <a:t> </a:t>
            </a:r>
            <a:r>
              <a:rPr lang="en-US" dirty="0" err="1"/>
              <a:t>si</a:t>
            </a:r>
            <a:r>
              <a:rPr lang="en-US" dirty="0"/>
              <a:t> </a:t>
            </a:r>
            <a:r>
              <a:rPr lang="en-US" dirty="0" err="1"/>
              <a:t>incrementala</a:t>
            </a:r>
            <a:r>
              <a:rPr lang="en-US" dirty="0"/>
              <a:t> </a:t>
            </a:r>
            <a:r>
              <a:rPr lang="en-US" dirty="0" err="1"/>
              <a:t>sunt</a:t>
            </a:r>
            <a:r>
              <a:rPr lang="en-US" dirty="0"/>
              <a:t> </a:t>
            </a:r>
            <a:r>
              <a:rPr lang="en-US" dirty="0" err="1"/>
              <a:t>parti</a:t>
            </a:r>
            <a:r>
              <a:rPr lang="en-US" dirty="0"/>
              <a:t> ale IBM </a:t>
            </a:r>
            <a:r>
              <a:rPr lang="en-US" dirty="0" err="1"/>
              <a:t>RUP,Microsoft</a:t>
            </a:r>
            <a:r>
              <a:rPr lang="en-US" dirty="0"/>
              <a:t> MSF, Oracle ADF</a:t>
            </a:r>
            <a:endParaRPr lang="ro-RO" dirty="0"/>
          </a:p>
        </p:txBody>
      </p:sp>
      <p:sp>
        <p:nvSpPr>
          <p:cNvPr id="4" name="Slide Number Placeholder 3"/>
          <p:cNvSpPr>
            <a:spLocks noGrp="1"/>
          </p:cNvSpPr>
          <p:nvPr>
            <p:ph type="sldNum" sz="quarter" idx="12"/>
          </p:nvPr>
        </p:nvSpPr>
        <p:spPr/>
        <p:txBody>
          <a:bodyPr/>
          <a:lstStyle/>
          <a:p>
            <a:fld id="{92EC7D80-632F-4723-8DE7-FC8E195B1236}" type="slidenum">
              <a:rPr lang="en-US" smtClean="0"/>
              <a:pPr/>
              <a:t>21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360762"/>
            <a:ext cx="3352800" cy="18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6220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001000" cy="563562"/>
          </a:xfrm>
        </p:spPr>
        <p:txBody>
          <a:bodyPr/>
          <a:lstStyle/>
          <a:p>
            <a:pPr algn="ctr"/>
            <a:r>
              <a:rPr lang="en-US" sz="4000" b="1" dirty="0"/>
              <a:t>RUP-</a:t>
            </a:r>
            <a:r>
              <a:rPr lang="ro-RO" sz="4000" b="1" dirty="0"/>
              <a:t>Rational Unified Process</a:t>
            </a:r>
            <a:endParaRPr lang="ro-RO" sz="4000" b="1" u="sng" dirty="0"/>
          </a:p>
        </p:txBody>
      </p:sp>
      <p:sp>
        <p:nvSpPr>
          <p:cNvPr id="3" name="Content Placeholder 2"/>
          <p:cNvSpPr>
            <a:spLocks noGrp="1"/>
          </p:cNvSpPr>
          <p:nvPr>
            <p:ph idx="1"/>
          </p:nvPr>
        </p:nvSpPr>
        <p:spPr>
          <a:xfrm>
            <a:off x="304800" y="685800"/>
            <a:ext cx="7772400" cy="5791200"/>
          </a:xfrm>
        </p:spPr>
        <p:txBody>
          <a:bodyPr>
            <a:noAutofit/>
          </a:bodyPr>
          <a:lstStyle/>
          <a:p>
            <a:r>
              <a:rPr lang="en-US" sz="2000" dirty="0">
                <a:latin typeface="Arial" pitchFamily="34" charset="0"/>
                <a:cs typeface="Arial" pitchFamily="34" charset="0"/>
              </a:rPr>
              <a:t>RUP </a:t>
            </a:r>
            <a:r>
              <a:rPr lang="en-US" sz="2000" dirty="0" err="1">
                <a:latin typeface="Arial" pitchFamily="34" charset="0"/>
                <a:cs typeface="Arial" pitchFamily="34" charset="0"/>
              </a:rPr>
              <a:t>este</a:t>
            </a:r>
            <a:r>
              <a:rPr lang="en-US" sz="2000" dirty="0">
                <a:latin typeface="Arial" pitchFamily="34" charset="0"/>
                <a:cs typeface="Arial" pitchFamily="34" charset="0"/>
              </a:rPr>
              <a:t> un </a:t>
            </a:r>
            <a:r>
              <a:rPr lang="en-US" sz="2000" dirty="0" err="1">
                <a:latin typeface="Arial" pitchFamily="34" charset="0"/>
                <a:cs typeface="Arial" pitchFamily="34" charset="0"/>
              </a:rPr>
              <a:t>proces</a:t>
            </a:r>
            <a:r>
              <a:rPr lang="en-US" sz="2000" dirty="0">
                <a:latin typeface="Arial" pitchFamily="34" charset="0"/>
                <a:cs typeface="Arial" pitchFamily="34" charset="0"/>
              </a:rPr>
              <a:t> </a:t>
            </a:r>
            <a:r>
              <a:rPr lang="en-US" sz="2000" dirty="0" err="1">
                <a:latin typeface="Arial" pitchFamily="34" charset="0"/>
                <a:cs typeface="Arial" pitchFamily="34" charset="0"/>
              </a:rPr>
              <a:t>configurabil</a:t>
            </a:r>
            <a:r>
              <a:rPr lang="en-US" sz="2000" dirty="0">
                <a:latin typeface="Arial" pitchFamily="34" charset="0"/>
                <a:cs typeface="Arial" pitchFamily="34" charset="0"/>
              </a:rPr>
              <a:t> de </a:t>
            </a:r>
            <a:r>
              <a:rPr lang="en-US" sz="2000" dirty="0" err="1">
                <a:latin typeface="Arial" pitchFamily="34" charset="0"/>
                <a:cs typeface="Arial" pitchFamily="34" charset="0"/>
              </a:rPr>
              <a:t>dezvoltare</a:t>
            </a:r>
            <a:r>
              <a:rPr lang="en-US" sz="2000" dirty="0">
                <a:latin typeface="Arial" pitchFamily="34" charset="0"/>
                <a:cs typeface="Arial" pitchFamily="34" charset="0"/>
              </a:rPr>
              <a:t> software care se </a:t>
            </a:r>
            <a:r>
              <a:rPr lang="en-US" sz="2000" dirty="0" err="1">
                <a:latin typeface="Arial" pitchFamily="34" charset="0"/>
                <a:cs typeface="Arial" pitchFamily="34" charset="0"/>
              </a:rPr>
              <a:t>bazeaz</a:t>
            </a:r>
            <a:r>
              <a:rPr lang="ro-RO" sz="2000" dirty="0">
                <a:latin typeface="Arial" pitchFamily="34" charset="0"/>
                <a:cs typeface="Arial" pitchFamily="34" charset="0"/>
              </a:rPr>
              <a:t>ă pe o bogată experiență în utilizarea tehnologiilor bazate pe </a:t>
            </a:r>
            <a:r>
              <a:rPr lang="ro-RO" sz="2000" b="1" dirty="0">
                <a:solidFill>
                  <a:srgbClr val="FF0000"/>
                </a:solidFill>
                <a:latin typeface="Arial" pitchFamily="34" charset="0"/>
                <a:cs typeface="Arial" pitchFamily="34" charset="0"/>
              </a:rPr>
              <a:t>obiecte</a:t>
            </a:r>
            <a:r>
              <a:rPr lang="ro-RO" sz="2000" dirty="0">
                <a:latin typeface="Arial" pitchFamily="34" charset="0"/>
                <a:cs typeface="Arial" pitchFamily="34" charset="0"/>
              </a:rPr>
              <a:t> în dezvoltarea de soluții software în domenii critice  aparținînd multor industrii</a:t>
            </a:r>
            <a:r>
              <a:rPr lang="en-US" sz="2000" dirty="0">
                <a:latin typeface="Arial" pitchFamily="34" charset="0"/>
                <a:cs typeface="Arial" pitchFamily="34" charset="0"/>
              </a:rPr>
              <a:t>(1998)</a:t>
            </a:r>
            <a:r>
              <a:rPr lang="ro-RO" sz="2000" dirty="0">
                <a:latin typeface="Arial" pitchFamily="34" charset="0"/>
                <a:cs typeface="Arial" pitchFamily="34" charset="0"/>
              </a:rPr>
              <a:t>. </a:t>
            </a:r>
            <a:endParaRPr lang="en-US" sz="2000" dirty="0">
              <a:latin typeface="Arial" pitchFamily="34" charset="0"/>
              <a:cs typeface="Arial" pitchFamily="34" charset="0"/>
            </a:endParaRPr>
          </a:p>
          <a:p>
            <a:r>
              <a:rPr lang="en-US" sz="2000" dirty="0">
                <a:latin typeface="Arial" pitchFamily="34" charset="0"/>
                <a:cs typeface="Arial" pitchFamily="34" charset="0"/>
              </a:rPr>
              <a:t>UML – </a:t>
            </a:r>
            <a:r>
              <a:rPr lang="en-US" sz="2000" dirty="0" err="1">
                <a:latin typeface="Arial" pitchFamily="34" charset="0"/>
                <a:cs typeface="Arial" pitchFamily="34" charset="0"/>
              </a:rPr>
              <a:t>limbaj</a:t>
            </a:r>
            <a:r>
              <a:rPr lang="en-US" sz="2000" dirty="0">
                <a:latin typeface="Arial" pitchFamily="34" charset="0"/>
                <a:cs typeface="Arial" pitchFamily="34" charset="0"/>
              </a:rPr>
              <a:t> </a:t>
            </a:r>
            <a:r>
              <a:rPr lang="en-US" sz="2000" dirty="0" err="1">
                <a:latin typeface="Arial" pitchFamily="34" charset="0"/>
                <a:cs typeface="Arial" pitchFamily="34" charset="0"/>
              </a:rPr>
              <a:t>grafic</a:t>
            </a:r>
            <a:r>
              <a:rPr lang="en-US" sz="2000" dirty="0">
                <a:latin typeface="Arial" pitchFamily="34" charset="0"/>
                <a:cs typeface="Arial" pitchFamily="34" charset="0"/>
              </a:rPr>
              <a:t> </a:t>
            </a:r>
            <a:r>
              <a:rPr lang="en-US" sz="2000" dirty="0" err="1">
                <a:latin typeface="Arial" pitchFamily="34" charset="0"/>
                <a:cs typeface="Arial" pitchFamily="34" charset="0"/>
              </a:rPr>
              <a:t>pentru</a:t>
            </a:r>
            <a:r>
              <a:rPr lang="en-US" sz="2000" dirty="0">
                <a:latin typeface="Arial" pitchFamily="34" charset="0"/>
                <a:cs typeface="Arial" pitchFamily="34" charset="0"/>
              </a:rPr>
              <a:t> </a:t>
            </a:r>
            <a:r>
              <a:rPr lang="en-US" sz="2000" dirty="0" err="1">
                <a:latin typeface="Arial" pitchFamily="34" charset="0"/>
                <a:cs typeface="Arial" pitchFamily="34" charset="0"/>
              </a:rPr>
              <a:t>modelarea</a:t>
            </a:r>
            <a:r>
              <a:rPr lang="en-US" sz="2000" dirty="0">
                <a:latin typeface="Arial" pitchFamily="34" charset="0"/>
                <a:cs typeface="Arial" pitchFamily="34" charset="0"/>
              </a:rPr>
              <a:t> </a:t>
            </a:r>
            <a:r>
              <a:rPr lang="en-US" sz="2000" dirty="0" err="1">
                <a:latin typeface="Arial" pitchFamily="34" charset="0"/>
                <a:cs typeface="Arial" pitchFamily="34" charset="0"/>
              </a:rPr>
              <a:t>analizei</a:t>
            </a:r>
            <a:r>
              <a:rPr lang="en-US" sz="2000" dirty="0">
                <a:latin typeface="Arial" pitchFamily="34" charset="0"/>
                <a:cs typeface="Arial" pitchFamily="34" charset="0"/>
              </a:rPr>
              <a:t> </a:t>
            </a:r>
            <a:r>
              <a:rPr lang="ro-RO" sz="2000" dirty="0">
                <a:latin typeface="Arial" pitchFamily="34" charset="0"/>
                <a:cs typeface="Arial" pitchFamily="34" charset="0"/>
              </a:rPr>
              <a:t>și proiectării </a:t>
            </a:r>
            <a:r>
              <a:rPr lang="en-US" sz="2000" dirty="0" err="1">
                <a:latin typeface="Arial" pitchFamily="34" charset="0"/>
                <a:cs typeface="Arial" pitchFamily="34" charset="0"/>
              </a:rPr>
              <a:t>sistemelor</a:t>
            </a:r>
            <a:r>
              <a:rPr lang="ro-RO" sz="2000" dirty="0">
                <a:latin typeface="Arial" pitchFamily="34" charset="0"/>
                <a:cs typeface="Arial" pitchFamily="34" charset="0"/>
              </a:rPr>
              <a:t> pe baza paradigmei OO(Booch, Jacobson și Rumbaugh).</a:t>
            </a:r>
            <a:endParaRPr lang="en-US" sz="2000" dirty="0">
              <a:latin typeface="Arial" pitchFamily="34" charset="0"/>
              <a:cs typeface="Arial" pitchFamily="34" charset="0"/>
            </a:endParaRPr>
          </a:p>
          <a:p>
            <a:r>
              <a:rPr lang="en-US" sz="2000" dirty="0">
                <a:latin typeface="Arial" pitchFamily="34" charset="0"/>
                <a:cs typeface="Arial" pitchFamily="34" charset="0"/>
              </a:rPr>
              <a:t>RUP </a:t>
            </a:r>
            <a:r>
              <a:rPr lang="en-US" sz="2000" dirty="0" err="1">
                <a:latin typeface="Arial" pitchFamily="34" charset="0"/>
                <a:cs typeface="Arial" pitchFamily="34" charset="0"/>
              </a:rPr>
              <a:t>este</a:t>
            </a:r>
            <a:r>
              <a:rPr lang="en-US" sz="2000" dirty="0">
                <a:latin typeface="Arial" pitchFamily="34" charset="0"/>
                <a:cs typeface="Arial" pitchFamily="34" charset="0"/>
              </a:rPr>
              <a:t> </a:t>
            </a:r>
            <a:r>
              <a:rPr lang="en-US" sz="2000" dirty="0" err="1">
                <a:latin typeface="Arial" pitchFamily="34" charset="0"/>
                <a:cs typeface="Arial" pitchFamily="34" charset="0"/>
              </a:rPr>
              <a:t>descris</a:t>
            </a:r>
            <a:r>
              <a:rPr lang="en-US" sz="2000" dirty="0">
                <a:latin typeface="Arial" pitchFamily="34" charset="0"/>
                <a:cs typeface="Arial" pitchFamily="34" charset="0"/>
              </a:rPr>
              <a:t> </a:t>
            </a:r>
            <a:r>
              <a:rPr lang="en-US" sz="2000" dirty="0" err="1">
                <a:latin typeface="Arial" pitchFamily="34" charset="0"/>
                <a:cs typeface="Arial" pitchFamily="34" charset="0"/>
              </a:rPr>
              <a:t>ca</a:t>
            </a:r>
            <a:r>
              <a:rPr lang="en-US" sz="2000" dirty="0">
                <a:latin typeface="Arial" pitchFamily="34" charset="0"/>
                <a:cs typeface="Arial" pitchFamily="34" charset="0"/>
              </a:rPr>
              <a:t> un “use case driven, </a:t>
            </a:r>
            <a:r>
              <a:rPr lang="en-US" sz="2000" dirty="0" err="1">
                <a:latin typeface="Arial" pitchFamily="34" charset="0"/>
                <a:cs typeface="Arial" pitchFamily="34" charset="0"/>
              </a:rPr>
              <a:t>arhitecture</a:t>
            </a:r>
            <a:r>
              <a:rPr lang="en-US" sz="2000" dirty="0">
                <a:latin typeface="Arial" pitchFamily="34" charset="0"/>
                <a:cs typeface="Arial" pitchFamily="34" charset="0"/>
              </a:rPr>
              <a:t> centric, </a:t>
            </a:r>
            <a:r>
              <a:rPr lang="en-US" sz="2000" dirty="0" err="1">
                <a:latin typeface="Arial" pitchFamily="34" charset="0"/>
                <a:cs typeface="Arial" pitchFamily="34" charset="0"/>
              </a:rPr>
              <a:t>iterativ</a:t>
            </a:r>
            <a:r>
              <a:rPr lang="en-US" sz="2000" dirty="0">
                <a:latin typeface="Arial" pitchFamily="34" charset="0"/>
                <a:cs typeface="Arial" pitchFamily="34" charset="0"/>
              </a:rPr>
              <a:t> and incremental”(Jacobson,1999)</a:t>
            </a:r>
          </a:p>
          <a:p>
            <a:r>
              <a:rPr lang="en-US" sz="2000" dirty="0">
                <a:latin typeface="Arial" pitchFamily="34" charset="0"/>
                <a:cs typeface="Arial" pitchFamily="34" charset="0"/>
              </a:rPr>
              <a:t>Use case – </a:t>
            </a:r>
            <a:r>
              <a:rPr lang="en-US" sz="2000" dirty="0" err="1">
                <a:latin typeface="Arial" pitchFamily="34" charset="0"/>
                <a:cs typeface="Arial" pitchFamily="34" charset="0"/>
              </a:rPr>
              <a:t>descrie</a:t>
            </a:r>
            <a:r>
              <a:rPr lang="en-US" sz="2000" dirty="0">
                <a:latin typeface="Arial" pitchFamily="34" charset="0"/>
                <a:cs typeface="Arial" pitchFamily="34" charset="0"/>
              </a:rPr>
              <a:t> o </a:t>
            </a:r>
            <a:r>
              <a:rPr lang="en-US" sz="2000" dirty="0" err="1">
                <a:latin typeface="Arial" pitchFamily="34" charset="0"/>
                <a:cs typeface="Arial" pitchFamily="34" charset="0"/>
              </a:rPr>
              <a:t>func</a:t>
            </a:r>
            <a:r>
              <a:rPr lang="ro-RO" sz="2000" dirty="0">
                <a:latin typeface="Arial" pitchFamily="34" charset="0"/>
                <a:cs typeface="Arial" pitchFamily="34" charset="0"/>
              </a:rPr>
              <a:t>ționalitate a unui sistem care furnizează o utilitate dat.</a:t>
            </a:r>
            <a:r>
              <a:rPr lang="en-US" sz="2000" dirty="0">
                <a:latin typeface="Arial" pitchFamily="34" charset="0"/>
                <a:cs typeface="Arial" pitchFamily="34" charset="0"/>
              </a:rPr>
              <a:t> “Use case model” </a:t>
            </a:r>
            <a:r>
              <a:rPr lang="en-US" sz="2000" dirty="0" err="1">
                <a:latin typeface="Arial" pitchFamily="34" charset="0"/>
                <a:cs typeface="Arial" pitchFamily="34" charset="0"/>
              </a:rPr>
              <a:t>furnizeaza</a:t>
            </a:r>
            <a:r>
              <a:rPr lang="en-US" sz="2000" dirty="0">
                <a:latin typeface="Arial" pitchFamily="34" charset="0"/>
                <a:cs typeface="Arial" pitchFamily="34" charset="0"/>
              </a:rPr>
              <a:t> </a:t>
            </a:r>
            <a:r>
              <a:rPr lang="en-US" sz="2000" dirty="0" err="1">
                <a:latin typeface="Arial" pitchFamily="34" charset="0"/>
                <a:cs typeface="Arial" pitchFamily="34" charset="0"/>
              </a:rPr>
              <a:t>functionalitatea</a:t>
            </a:r>
            <a:r>
              <a:rPr lang="en-US" sz="2000" dirty="0">
                <a:latin typeface="Arial" pitchFamily="34" charset="0"/>
                <a:cs typeface="Arial" pitchFamily="34" charset="0"/>
              </a:rPr>
              <a:t> </a:t>
            </a:r>
            <a:r>
              <a:rPr lang="en-US" sz="2000" dirty="0" err="1">
                <a:latin typeface="Arial" pitchFamily="34" charset="0"/>
                <a:cs typeface="Arial" pitchFamily="34" charset="0"/>
              </a:rPr>
              <a:t>totala</a:t>
            </a:r>
            <a:r>
              <a:rPr lang="en-US" sz="2000" dirty="0">
                <a:latin typeface="Arial" pitchFamily="34" charset="0"/>
                <a:cs typeface="Arial" pitchFamily="34" charset="0"/>
              </a:rPr>
              <a:t> a </a:t>
            </a:r>
            <a:r>
              <a:rPr lang="en-US" sz="2000" dirty="0" err="1">
                <a:latin typeface="Arial" pitchFamily="34" charset="0"/>
                <a:cs typeface="Arial" pitchFamily="34" charset="0"/>
              </a:rPr>
              <a:t>sistemului</a:t>
            </a:r>
            <a:r>
              <a:rPr lang="en-US" sz="2000" dirty="0">
                <a:latin typeface="Arial" pitchFamily="34" charset="0"/>
                <a:cs typeface="Arial" pitchFamily="34" charset="0"/>
              </a:rPr>
              <a:t>.</a:t>
            </a:r>
          </a:p>
          <a:p>
            <a:r>
              <a:rPr lang="en-US" sz="2000" dirty="0" err="1">
                <a:latin typeface="Arial" pitchFamily="34" charset="0"/>
                <a:cs typeface="Arial" pitchFamily="34" charset="0"/>
              </a:rPr>
              <a:t>Arhitecture</a:t>
            </a:r>
            <a:r>
              <a:rPr lang="en-US" sz="2000" dirty="0">
                <a:latin typeface="Arial" pitchFamily="34" charset="0"/>
                <a:cs typeface="Arial" pitchFamily="34" charset="0"/>
              </a:rPr>
              <a:t> centric</a:t>
            </a:r>
            <a:r>
              <a:rPr lang="ro-RO" sz="2000" dirty="0">
                <a:latin typeface="Arial" pitchFamily="34" charset="0"/>
                <a:cs typeface="Arial" pitchFamily="34" charset="0"/>
              </a:rPr>
              <a:t>-blueprint care contine detalii legate de hardware, SO, baze de date, retele, etc  </a:t>
            </a:r>
            <a:endParaRPr lang="en-US" sz="2000" dirty="0">
              <a:latin typeface="Arial" pitchFamily="34" charset="0"/>
              <a:cs typeface="Arial" pitchFamily="34" charset="0"/>
            </a:endParaRPr>
          </a:p>
          <a:p>
            <a:r>
              <a:rPr lang="en-US" sz="2000" dirty="0" err="1">
                <a:latin typeface="Arial" pitchFamily="34" charset="0"/>
                <a:cs typeface="Arial" pitchFamily="34" charset="0"/>
              </a:rPr>
              <a:t>Iterativ</a:t>
            </a:r>
            <a:r>
              <a:rPr lang="en-US" sz="2000" dirty="0">
                <a:latin typeface="Arial" pitchFamily="34" charset="0"/>
                <a:cs typeface="Arial" pitchFamily="34" charset="0"/>
              </a:rPr>
              <a:t> </a:t>
            </a:r>
            <a:r>
              <a:rPr lang="ro-RO" sz="2000" dirty="0">
                <a:latin typeface="Arial" pitchFamily="34" charset="0"/>
                <a:cs typeface="Arial" pitchFamily="34" charset="0"/>
              </a:rPr>
              <a:t>și incremental-imbunatatirea cerintelor genereaza un model in spirala</a:t>
            </a:r>
          </a:p>
          <a:p>
            <a:endParaRPr lang="en-US" sz="1800" dirty="0">
              <a:latin typeface="Arial" pitchFamily="34" charset="0"/>
              <a:cs typeface="Arial" pitchFamily="34" charset="0"/>
            </a:endParaRPr>
          </a:p>
          <a:p>
            <a:pPr marL="114300" indent="0">
              <a:buNone/>
            </a:pPr>
            <a:r>
              <a:rPr lang="en-US" sz="1800" dirty="0">
                <a:latin typeface="Arial" pitchFamily="34" charset="0"/>
                <a:cs typeface="Arial" pitchFamily="34" charset="0"/>
              </a:rPr>
              <a:t> </a:t>
            </a:r>
            <a:endParaRPr lang="en-US" sz="1600" b="1" dirty="0">
              <a:solidFill>
                <a:srgbClr val="00B050"/>
              </a:solidFill>
              <a:latin typeface="Arial" pitchFamily="34" charset="0"/>
              <a:cs typeface="Arial" pitchFamily="34" charset="0"/>
            </a:endParaRPr>
          </a:p>
          <a:p>
            <a:pPr marL="114300" indent="0">
              <a:buNone/>
            </a:pPr>
            <a:br>
              <a:rPr lang="vi-VN" sz="900" dirty="0">
                <a:latin typeface="Arial" pitchFamily="34" charset="0"/>
                <a:cs typeface="Arial" pitchFamily="34" charset="0"/>
              </a:rPr>
            </a:br>
            <a:r>
              <a:rPr lang="vi-VN" sz="900" dirty="0">
                <a:latin typeface="Arial" pitchFamily="34" charset="0"/>
                <a:cs typeface="Arial" pitchFamily="34" charset="0"/>
              </a:rPr>
              <a:t> </a:t>
            </a:r>
          </a:p>
        </p:txBody>
      </p:sp>
      <p:sp>
        <p:nvSpPr>
          <p:cNvPr id="4" name="Slide Number Placeholder 3"/>
          <p:cNvSpPr>
            <a:spLocks noGrp="1"/>
          </p:cNvSpPr>
          <p:nvPr>
            <p:ph type="sldNum" sz="quarter" idx="12"/>
          </p:nvPr>
        </p:nvSpPr>
        <p:spPr/>
        <p:txBody>
          <a:bodyPr/>
          <a:lstStyle/>
          <a:p>
            <a:fld id="{92EC7D80-632F-4723-8DE7-FC8E195B1236}" type="slidenum">
              <a:rPr lang="en-US" smtClean="0"/>
              <a:pPr/>
              <a:t>22</a:t>
            </a:fld>
            <a:endParaRPr lang="en-US"/>
          </a:p>
        </p:txBody>
      </p:sp>
    </p:spTree>
    <p:extLst>
      <p:ext uri="{BB962C8B-B14F-4D97-AF65-F5344CB8AC3E}">
        <p14:creationId xmlns:p14="http://schemas.microsoft.com/office/powerpoint/2010/main" val="2600987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RUP în WATERFALL</a:t>
            </a:r>
          </a:p>
        </p:txBody>
      </p:sp>
      <p:sp>
        <p:nvSpPr>
          <p:cNvPr id="3" name="Content Placeholder 2"/>
          <p:cNvSpPr>
            <a:spLocks noGrp="1"/>
          </p:cNvSpPr>
          <p:nvPr>
            <p:ph idx="1"/>
          </p:nvPr>
        </p:nvSpPr>
        <p:spPr/>
        <p:txBody>
          <a:bodyPr>
            <a:normAutofit lnSpcReduction="10000"/>
          </a:bodyPr>
          <a:lstStyle/>
          <a:p>
            <a:r>
              <a:rPr lang="ro-RO" sz="2800" dirty="0"/>
              <a:t>Dezvoltarea iterativa a componentelor</a:t>
            </a:r>
          </a:p>
          <a:p>
            <a:r>
              <a:rPr lang="ro-RO" sz="2800" dirty="0"/>
              <a:t>Administrarea Cerinţelor</a:t>
            </a:r>
          </a:p>
          <a:p>
            <a:r>
              <a:rPr lang="ro-RO" sz="2800" dirty="0"/>
              <a:t>Utilizarea arhitecturilor bazate pe componente</a:t>
            </a:r>
            <a:r>
              <a:rPr lang="en-US" sz="2800" dirty="0"/>
              <a:t>(</a:t>
            </a:r>
            <a:r>
              <a:rPr lang="en-US" sz="2800" dirty="0" err="1"/>
              <a:t>servicii</a:t>
            </a:r>
            <a:r>
              <a:rPr lang="en-US" sz="2800" dirty="0"/>
              <a:t>).</a:t>
            </a:r>
            <a:endParaRPr lang="ro-RO" sz="2800" dirty="0"/>
          </a:p>
          <a:p>
            <a:r>
              <a:rPr lang="ro-RO" sz="2800" dirty="0"/>
              <a:t>Modelarea vizuala a arhitecturii software </a:t>
            </a:r>
          </a:p>
          <a:p>
            <a:r>
              <a:rPr lang="ro-RO" sz="2800" dirty="0"/>
              <a:t>Verificarea permanenta a calitatii software-ului.</a:t>
            </a:r>
          </a:p>
          <a:p>
            <a:r>
              <a:rPr lang="ro-RO" sz="2800" dirty="0"/>
              <a:t> Controlul modificarilor in componentele software.</a:t>
            </a:r>
          </a:p>
          <a:p>
            <a:r>
              <a:rPr lang="ro-RO" sz="2800" dirty="0"/>
              <a:t>Alinierea echipei de proiect la arhitectura produsului</a:t>
            </a:r>
          </a:p>
        </p:txBody>
      </p:sp>
      <p:sp>
        <p:nvSpPr>
          <p:cNvPr id="4" name="Slide Number Placeholder 3"/>
          <p:cNvSpPr>
            <a:spLocks noGrp="1"/>
          </p:cNvSpPr>
          <p:nvPr>
            <p:ph type="sldNum" sz="quarter" idx="12"/>
          </p:nvPr>
        </p:nvSpPr>
        <p:spPr/>
        <p:txBody>
          <a:bodyPr/>
          <a:lstStyle/>
          <a:p>
            <a:fld id="{92EC7D80-632F-4723-8DE7-FC8E195B1236}" type="slidenum">
              <a:rPr lang="en-US" smtClean="0"/>
              <a:pPr/>
              <a:t>23</a:t>
            </a:fld>
            <a:endParaRPr lang="en-US"/>
          </a:p>
        </p:txBody>
      </p:sp>
    </p:spTree>
    <p:extLst>
      <p:ext uri="{BB962C8B-B14F-4D97-AF65-F5344CB8AC3E}">
        <p14:creationId xmlns:p14="http://schemas.microsoft.com/office/powerpoint/2010/main" val="2900406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Structura echipei WATERFALL</a:t>
            </a:r>
          </a:p>
        </p:txBody>
      </p:sp>
      <p:sp>
        <p:nvSpPr>
          <p:cNvPr id="3" name="Content Placeholder 2"/>
          <p:cNvSpPr>
            <a:spLocks noGrp="1"/>
          </p:cNvSpPr>
          <p:nvPr>
            <p:ph idx="1"/>
          </p:nvPr>
        </p:nvSpPr>
        <p:spPr>
          <a:xfrm>
            <a:off x="902117" y="1295400"/>
            <a:ext cx="6172200" cy="2057400"/>
          </a:xfrm>
        </p:spPr>
        <p:txBody>
          <a:bodyPr>
            <a:normAutofit fontScale="92500" lnSpcReduction="10000"/>
          </a:bodyPr>
          <a:lstStyle/>
          <a:p>
            <a:r>
              <a:rPr lang="ro-RO" sz="3200" dirty="0"/>
              <a:t>Cerinte-Requirements Team</a:t>
            </a:r>
          </a:p>
          <a:p>
            <a:r>
              <a:rPr lang="ro-RO" sz="3200" dirty="0"/>
              <a:t>Proiectarea-Design Team</a:t>
            </a:r>
          </a:p>
          <a:p>
            <a:r>
              <a:rPr lang="ro-RO" sz="3200" dirty="0"/>
              <a:t>Dezvoltare-Programming Team</a:t>
            </a:r>
          </a:p>
          <a:p>
            <a:r>
              <a:rPr lang="ro-RO" sz="3200" dirty="0"/>
              <a:t>Testare-Testing Team</a:t>
            </a:r>
          </a:p>
        </p:txBody>
      </p:sp>
      <p:sp>
        <p:nvSpPr>
          <p:cNvPr id="4" name="Slide Number Placeholder 3"/>
          <p:cNvSpPr>
            <a:spLocks noGrp="1"/>
          </p:cNvSpPr>
          <p:nvPr>
            <p:ph type="sldNum" sz="quarter" idx="12"/>
          </p:nvPr>
        </p:nvSpPr>
        <p:spPr/>
        <p:txBody>
          <a:bodyPr/>
          <a:lstStyle/>
          <a:p>
            <a:fld id="{92EC7D80-632F-4723-8DE7-FC8E195B1236}" type="slidenum">
              <a:rPr lang="en-US" smtClean="0"/>
              <a:pPr/>
              <a:t>24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490822"/>
            <a:ext cx="3709235" cy="2714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4199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a:latin typeface="Arial" pitchFamily="34" charset="0"/>
                <a:cs typeface="Arial" pitchFamily="34" charset="0"/>
              </a:rPr>
              <a:t>“</a:t>
            </a:r>
            <a:r>
              <a:rPr lang="en-US" sz="2800" b="1" dirty="0" err="1">
                <a:latin typeface="Arial" pitchFamily="34" charset="0"/>
                <a:cs typeface="Arial" pitchFamily="34" charset="0"/>
              </a:rPr>
              <a:t>Pentru</a:t>
            </a:r>
            <a:r>
              <a:rPr lang="en-US" sz="2800" b="1" dirty="0">
                <a:latin typeface="Arial" pitchFamily="34" charset="0"/>
                <a:cs typeface="Arial" pitchFamily="34" charset="0"/>
              </a:rPr>
              <a:t> </a:t>
            </a:r>
            <a:r>
              <a:rPr lang="en-US" sz="2800" b="1" dirty="0" err="1">
                <a:latin typeface="Arial" pitchFamily="34" charset="0"/>
                <a:cs typeface="Arial" pitchFamily="34" charset="0"/>
              </a:rPr>
              <a:t>fiecare</a:t>
            </a:r>
            <a:r>
              <a:rPr lang="en-US" sz="2800" b="1" dirty="0">
                <a:latin typeface="Arial" pitchFamily="34" charset="0"/>
                <a:cs typeface="Arial" pitchFamily="34" charset="0"/>
              </a:rPr>
              <a:t> problem</a:t>
            </a:r>
            <a:r>
              <a:rPr lang="ro-RO" sz="2800" b="1" dirty="0">
                <a:latin typeface="Arial" pitchFamily="34" charset="0"/>
                <a:cs typeface="Arial" pitchFamily="34" charset="0"/>
              </a:rPr>
              <a:t>ă</a:t>
            </a:r>
            <a:r>
              <a:rPr lang="en-US" sz="2800" b="1" dirty="0">
                <a:latin typeface="Arial" pitchFamily="34" charset="0"/>
                <a:cs typeface="Arial" pitchFamily="34" charset="0"/>
              </a:rPr>
              <a:t> complex</a:t>
            </a:r>
            <a:r>
              <a:rPr lang="ro-RO" sz="2800" b="1" dirty="0">
                <a:latin typeface="Arial" pitchFamily="34" charset="0"/>
                <a:cs typeface="Arial" pitchFamily="34" charset="0"/>
              </a:rPr>
              <a:t>ă</a:t>
            </a:r>
            <a:r>
              <a:rPr lang="en-US" sz="2800" b="1" dirty="0">
                <a:latin typeface="Arial" pitchFamily="34" charset="0"/>
                <a:cs typeface="Arial" pitchFamily="34" charset="0"/>
              </a:rPr>
              <a:t> exist</a:t>
            </a:r>
            <a:r>
              <a:rPr lang="ro-RO" sz="2800" b="1" dirty="0">
                <a:latin typeface="Arial" pitchFamily="34" charset="0"/>
                <a:cs typeface="Arial" pitchFamily="34" charset="0"/>
              </a:rPr>
              <a:t>ă</a:t>
            </a:r>
            <a:r>
              <a:rPr lang="en-US" sz="2800" b="1" dirty="0">
                <a:latin typeface="Arial" pitchFamily="34" charset="0"/>
                <a:cs typeface="Arial" pitchFamily="34" charset="0"/>
              </a:rPr>
              <a:t> o </a:t>
            </a:r>
            <a:r>
              <a:rPr lang="en-US" sz="2800" b="1" dirty="0" err="1">
                <a:latin typeface="Arial" pitchFamily="34" charset="0"/>
                <a:cs typeface="Arial" pitchFamily="34" charset="0"/>
              </a:rPr>
              <a:t>solu</a:t>
            </a:r>
            <a:r>
              <a:rPr lang="ro-RO" sz="2800" b="1" dirty="0">
                <a:latin typeface="Arial" pitchFamily="34" charset="0"/>
                <a:cs typeface="Arial" pitchFamily="34" charset="0"/>
              </a:rPr>
              <a:t>ţ</a:t>
            </a:r>
            <a:r>
              <a:rPr lang="en-US" sz="2800" b="1" dirty="0" err="1">
                <a:latin typeface="Arial" pitchFamily="34" charset="0"/>
                <a:cs typeface="Arial" pitchFamily="34" charset="0"/>
              </a:rPr>
              <a:t>ie</a:t>
            </a:r>
            <a:r>
              <a:rPr lang="en-US" sz="2800" b="1" dirty="0">
                <a:latin typeface="Arial" pitchFamily="34" charset="0"/>
                <a:cs typeface="Arial" pitchFamily="34" charset="0"/>
              </a:rPr>
              <a:t> </a:t>
            </a:r>
            <a:r>
              <a:rPr lang="en-US" sz="2800" b="1" dirty="0" err="1">
                <a:latin typeface="Arial" pitchFamily="34" charset="0"/>
                <a:cs typeface="Arial" pitchFamily="34" charset="0"/>
              </a:rPr>
              <a:t>simpl</a:t>
            </a:r>
            <a:r>
              <a:rPr lang="ro-RO" sz="2800" b="1" dirty="0">
                <a:latin typeface="Arial" pitchFamily="34" charset="0"/>
                <a:cs typeface="Arial" pitchFamily="34" charset="0"/>
              </a:rPr>
              <a:t>ă</a:t>
            </a:r>
            <a:r>
              <a:rPr lang="en-US" sz="2800" b="1" dirty="0">
                <a:latin typeface="Arial" pitchFamily="34" charset="0"/>
                <a:cs typeface="Arial" pitchFamily="34" charset="0"/>
              </a:rPr>
              <a:t>, </a:t>
            </a:r>
            <a:r>
              <a:rPr lang="en-US" sz="2800" b="1" dirty="0" err="1">
                <a:latin typeface="Arial" pitchFamily="34" charset="0"/>
                <a:cs typeface="Arial" pitchFamily="34" charset="0"/>
              </a:rPr>
              <a:t>eficient</a:t>
            </a:r>
            <a:r>
              <a:rPr lang="ro-RO" sz="2800" b="1" dirty="0">
                <a:latin typeface="Arial" pitchFamily="34" charset="0"/>
                <a:cs typeface="Arial" pitchFamily="34" charset="0"/>
              </a:rPr>
              <a:t>ă...</a:t>
            </a:r>
            <a:r>
              <a:rPr lang="en-US" sz="2800" b="1" dirty="0">
                <a:latin typeface="Arial" pitchFamily="34" charset="0"/>
                <a:cs typeface="Arial" pitchFamily="34" charset="0"/>
              </a:rPr>
              <a:t> </a:t>
            </a:r>
            <a:r>
              <a:rPr lang="ro-RO" sz="2800" b="1" dirty="0">
                <a:latin typeface="Arial" pitchFamily="34" charset="0"/>
                <a:cs typeface="Arial" pitchFamily="34" charset="0"/>
              </a:rPr>
              <a:t>ş</a:t>
            </a:r>
            <a:r>
              <a:rPr lang="en-US" sz="2800" b="1" dirty="0">
                <a:latin typeface="Arial" pitchFamily="34" charset="0"/>
                <a:cs typeface="Arial" pitchFamily="34" charset="0"/>
              </a:rPr>
              <a:t>i </a:t>
            </a:r>
            <a:r>
              <a:rPr lang="en-US" sz="2800" b="1" dirty="0" err="1">
                <a:latin typeface="Arial" pitchFamily="34" charset="0"/>
                <a:cs typeface="Arial" pitchFamily="34" charset="0"/>
              </a:rPr>
              <a:t>gre</a:t>
            </a:r>
            <a:r>
              <a:rPr lang="ro-RO" sz="2800" b="1" dirty="0">
                <a:latin typeface="Arial" pitchFamily="34" charset="0"/>
                <a:cs typeface="Arial" pitchFamily="34" charset="0"/>
              </a:rPr>
              <a:t>ş</a:t>
            </a:r>
            <a:r>
              <a:rPr lang="en-US" sz="2800" b="1" dirty="0">
                <a:latin typeface="Arial" pitchFamily="34" charset="0"/>
                <a:cs typeface="Arial" pitchFamily="34" charset="0"/>
              </a:rPr>
              <a:t>it</a:t>
            </a:r>
            <a:r>
              <a:rPr lang="ro-RO" sz="2800" b="1" dirty="0">
                <a:latin typeface="Arial" pitchFamily="34" charset="0"/>
                <a:cs typeface="Arial" pitchFamily="34" charset="0"/>
              </a:rPr>
              <a:t>ă</a:t>
            </a:r>
            <a:r>
              <a:rPr lang="en-US" sz="2800" b="1" dirty="0">
                <a:latin typeface="Arial" pitchFamily="34" charset="0"/>
                <a:cs typeface="Arial" pitchFamily="34" charset="0"/>
              </a:rPr>
              <a:t>”</a:t>
            </a:r>
            <a:r>
              <a:rPr lang="en-US" sz="2400" b="1" dirty="0">
                <a:latin typeface="Arial" pitchFamily="34" charset="0"/>
                <a:cs typeface="Arial" pitchFamily="34" charset="0"/>
              </a:rPr>
              <a:t>-</a:t>
            </a:r>
            <a:r>
              <a:rPr lang="en-US" sz="2800" b="1" dirty="0">
                <a:latin typeface="Arial" pitchFamily="34" charset="0"/>
                <a:cs typeface="Arial" pitchFamily="34" charset="0"/>
              </a:rPr>
              <a:t>Mencken</a:t>
            </a:r>
            <a:endParaRPr lang="en-US" sz="2400" b="1" dirty="0">
              <a:latin typeface="Arial" pitchFamily="34" charset="0"/>
              <a:cs typeface="Arial" pitchFamily="34" charset="0"/>
            </a:endParaRPr>
          </a:p>
        </p:txBody>
      </p:sp>
      <p:sp>
        <p:nvSpPr>
          <p:cNvPr id="3" name="Content Placeholder 2"/>
          <p:cNvSpPr>
            <a:spLocks noGrp="1"/>
          </p:cNvSpPr>
          <p:nvPr>
            <p:ph idx="1"/>
          </p:nvPr>
        </p:nvSpPr>
        <p:spPr>
          <a:xfrm>
            <a:off x="457200" y="1447800"/>
            <a:ext cx="7467600" cy="4191000"/>
          </a:xfrm>
        </p:spPr>
        <p:txBody>
          <a:bodyPr>
            <a:normAutofit/>
          </a:bodyPr>
          <a:lstStyle/>
          <a:p>
            <a:r>
              <a:rPr lang="en-US" sz="2800" dirty="0" err="1"/>
              <a:t>Dezvoltarea</a:t>
            </a:r>
            <a:r>
              <a:rPr lang="en-US" sz="2800" dirty="0"/>
              <a:t> </a:t>
            </a:r>
            <a:r>
              <a:rPr lang="en-US" sz="2800" dirty="0" err="1"/>
              <a:t>iterativa</a:t>
            </a:r>
            <a:r>
              <a:rPr lang="ro-RO" sz="2800" dirty="0"/>
              <a:t>(1957)</a:t>
            </a:r>
            <a:r>
              <a:rPr lang="en-US" sz="2800" dirty="0"/>
              <a:t> </a:t>
            </a:r>
            <a:r>
              <a:rPr lang="en-US" sz="2800" dirty="0" err="1"/>
              <a:t>este</a:t>
            </a:r>
            <a:r>
              <a:rPr lang="en-US" sz="2800" dirty="0"/>
              <a:t> la </a:t>
            </a:r>
            <a:r>
              <a:rPr lang="en-US" sz="2800" dirty="0" err="1"/>
              <a:t>fel</a:t>
            </a:r>
            <a:r>
              <a:rPr lang="en-US" sz="2800" dirty="0"/>
              <a:t> de </a:t>
            </a:r>
            <a:r>
              <a:rPr lang="en-US" sz="2800" dirty="0" err="1"/>
              <a:t>veche</a:t>
            </a:r>
            <a:r>
              <a:rPr lang="en-US" sz="2800" dirty="0"/>
              <a:t> ca </a:t>
            </a:r>
            <a:r>
              <a:rPr lang="en-US" sz="2800" dirty="0" err="1"/>
              <a:t>modelul</a:t>
            </a:r>
            <a:r>
              <a:rPr lang="en-US" sz="2800" dirty="0"/>
              <a:t> </a:t>
            </a:r>
            <a:r>
              <a:rPr lang="en-US" sz="3200" dirty="0"/>
              <a:t>Waterfall</a:t>
            </a:r>
            <a:r>
              <a:rPr lang="en-US" sz="2800" dirty="0"/>
              <a:t>.</a:t>
            </a:r>
          </a:p>
          <a:p>
            <a:pPr lvl="1"/>
            <a:r>
              <a:rPr lang="en-US" sz="2800" dirty="0"/>
              <a:t>Smalltalk </a:t>
            </a:r>
            <a:r>
              <a:rPr lang="en-US" sz="2800" dirty="0" err="1"/>
              <a:t>si</a:t>
            </a:r>
            <a:r>
              <a:rPr lang="en-US" sz="2800" dirty="0"/>
              <a:t> LISP au </a:t>
            </a:r>
            <a:r>
              <a:rPr lang="en-US" sz="2800" dirty="0" err="1"/>
              <a:t>fost</a:t>
            </a:r>
            <a:r>
              <a:rPr lang="en-US" sz="2800" dirty="0"/>
              <a:t> iterative </a:t>
            </a:r>
          </a:p>
          <a:p>
            <a:r>
              <a:rPr lang="en-US" sz="2800" dirty="0" err="1"/>
              <a:t>Avantaje</a:t>
            </a:r>
            <a:r>
              <a:rPr lang="en-US" sz="2800" dirty="0"/>
              <a:t> waterfall</a:t>
            </a:r>
          </a:p>
          <a:p>
            <a:pPr lvl="1"/>
            <a:r>
              <a:rPr lang="en-US" sz="2800" dirty="0" err="1"/>
              <a:t>Avem</a:t>
            </a:r>
            <a:r>
              <a:rPr lang="en-US" sz="2800" dirty="0"/>
              <a:t> </a:t>
            </a:r>
            <a:r>
              <a:rPr lang="en-US" sz="2800" dirty="0" err="1"/>
              <a:t>controlul</a:t>
            </a:r>
            <a:r>
              <a:rPr lang="en-US" sz="2800" dirty="0"/>
              <a:t> </a:t>
            </a:r>
            <a:r>
              <a:rPr lang="en-US" sz="2800" dirty="0" err="1"/>
              <a:t>bugetelor</a:t>
            </a:r>
            <a:r>
              <a:rPr lang="en-US" sz="2800" dirty="0"/>
              <a:t> </a:t>
            </a:r>
            <a:r>
              <a:rPr lang="en-US" sz="2800" dirty="0" err="1"/>
              <a:t>si</a:t>
            </a:r>
            <a:r>
              <a:rPr lang="en-US" sz="2800" dirty="0"/>
              <a:t> </a:t>
            </a:r>
            <a:r>
              <a:rPr lang="en-US" sz="2800" dirty="0" err="1"/>
              <a:t>programului</a:t>
            </a:r>
            <a:r>
              <a:rPr lang="en-US" sz="2800" dirty="0"/>
              <a:t> de </a:t>
            </a:r>
            <a:r>
              <a:rPr lang="en-US" sz="2800" dirty="0" err="1"/>
              <a:t>executie</a:t>
            </a:r>
            <a:endParaRPr lang="en-US" sz="2800" dirty="0"/>
          </a:p>
          <a:p>
            <a:pPr lvl="1"/>
            <a:r>
              <a:rPr lang="en-US" sz="2800" dirty="0"/>
              <a:t>La o </a:t>
            </a:r>
            <a:r>
              <a:rPr lang="en-US" sz="2800" dirty="0" err="1"/>
              <a:t>privire</a:t>
            </a:r>
            <a:r>
              <a:rPr lang="en-US" sz="2800" dirty="0"/>
              <a:t> </a:t>
            </a:r>
            <a:r>
              <a:rPr lang="en-US" sz="2800" dirty="0" err="1"/>
              <a:t>rapida</a:t>
            </a:r>
            <a:r>
              <a:rPr lang="en-US" sz="2800" dirty="0"/>
              <a:t> CMMI(Capability Maturity Model Integration)  </a:t>
            </a:r>
            <a:r>
              <a:rPr lang="en-US" sz="2800" dirty="0" err="1"/>
              <a:t>si</a:t>
            </a:r>
            <a:r>
              <a:rPr lang="en-US" sz="2800" dirty="0"/>
              <a:t> PMI </a:t>
            </a:r>
            <a:r>
              <a:rPr lang="en-US" sz="2800" dirty="0" err="1"/>
              <a:t>sunt</a:t>
            </a:r>
            <a:r>
              <a:rPr lang="en-US" sz="2800" dirty="0"/>
              <a:t> waterfalls </a:t>
            </a:r>
          </a:p>
        </p:txBody>
      </p:sp>
      <p:sp>
        <p:nvSpPr>
          <p:cNvPr id="5" name="Footer Placeholder 4"/>
          <p:cNvSpPr>
            <a:spLocks noGrp="1"/>
          </p:cNvSpPr>
          <p:nvPr>
            <p:ph type="ftr" sz="quarter" idx="11"/>
          </p:nvPr>
        </p:nvSpPr>
        <p:spPr>
          <a:xfrm>
            <a:off x="762000" y="6248400"/>
            <a:ext cx="6096000" cy="365760"/>
          </a:xfrm>
        </p:spPr>
        <p:txBody>
          <a:bodyPr/>
          <a:lstStyle/>
          <a:p>
            <a:r>
              <a:rPr lang="en-US" dirty="0"/>
              <a:t>Henry Louis Mencken (1880-1956), </a:t>
            </a:r>
            <a:r>
              <a:rPr lang="en-US" dirty="0" err="1"/>
              <a:t>umorist</a:t>
            </a:r>
            <a:r>
              <a:rPr lang="en-US" dirty="0"/>
              <a:t>, </a:t>
            </a:r>
            <a:r>
              <a:rPr lang="en-US" dirty="0" err="1"/>
              <a:t>jurnalist</a:t>
            </a:r>
            <a:r>
              <a:rPr lang="en-US" dirty="0"/>
              <a:t> </a:t>
            </a:r>
            <a:r>
              <a:rPr lang="en-US" dirty="0" err="1"/>
              <a:t>si</a:t>
            </a:r>
            <a:r>
              <a:rPr lang="en-US" dirty="0"/>
              <a:t> critic </a:t>
            </a:r>
            <a:r>
              <a:rPr lang="en-US" dirty="0" err="1"/>
              <a:t>american</a:t>
            </a:r>
            <a:endParaRPr lang="en-US" dirty="0"/>
          </a:p>
        </p:txBody>
      </p:sp>
      <p:sp>
        <p:nvSpPr>
          <p:cNvPr id="4" name="Slide Number Placeholder 3"/>
          <p:cNvSpPr>
            <a:spLocks noGrp="1"/>
          </p:cNvSpPr>
          <p:nvPr>
            <p:ph type="sldNum" sz="quarter" idx="12"/>
          </p:nvPr>
        </p:nvSpPr>
        <p:spPr/>
        <p:txBody>
          <a:bodyPr/>
          <a:lstStyle/>
          <a:p>
            <a:fld id="{92EC7D80-632F-4723-8DE7-FC8E195B1236}"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r>
              <a:rPr lang="ro-RO" dirty="0"/>
              <a:t>RUP vs. MSN</a:t>
            </a:r>
          </a:p>
        </p:txBody>
      </p:sp>
      <p:sp>
        <p:nvSpPr>
          <p:cNvPr id="3" name="Content Placeholder 2"/>
          <p:cNvSpPr>
            <a:spLocks noGrp="1"/>
          </p:cNvSpPr>
          <p:nvPr>
            <p:ph idx="1"/>
          </p:nvPr>
        </p:nvSpPr>
        <p:spPr>
          <a:xfrm>
            <a:off x="533400" y="990600"/>
            <a:ext cx="7620000" cy="5562600"/>
          </a:xfrm>
        </p:spPr>
        <p:txBody>
          <a:bodyPr>
            <a:noAutofit/>
          </a:bodyPr>
          <a:lstStyle/>
          <a:p>
            <a:pPr algn="just"/>
            <a:r>
              <a:rPr lang="ro-RO" sz="2000" dirty="0">
                <a:latin typeface="Arial" pitchFamily="34" charset="0"/>
                <a:cs typeface="Arial" pitchFamily="34" charset="0"/>
              </a:rPr>
              <a:t>Versiunea</a:t>
            </a:r>
            <a:r>
              <a:rPr lang="vi-VN" sz="2000" dirty="0">
                <a:latin typeface="Arial" pitchFamily="34" charset="0"/>
                <a:cs typeface="Arial" pitchFamily="34" charset="0"/>
              </a:rPr>
              <a:t> 7.0 a RUP se defineşte ca un proces </a:t>
            </a:r>
            <a:r>
              <a:rPr lang="ro-RO" sz="2000" dirty="0">
                <a:latin typeface="Arial" pitchFamily="34" charset="0"/>
                <a:cs typeface="Arial" pitchFamily="34" charset="0"/>
              </a:rPr>
              <a:t>în</a:t>
            </a:r>
            <a:r>
              <a:rPr lang="vi-VN" sz="2000" dirty="0">
                <a:latin typeface="Arial" pitchFamily="34" charset="0"/>
                <a:cs typeface="Arial" pitchFamily="34" charset="0"/>
              </a:rPr>
              <a:t> Ingineri</a:t>
            </a:r>
            <a:r>
              <a:rPr lang="ro-RO" sz="2000" dirty="0">
                <a:latin typeface="Arial" pitchFamily="34" charset="0"/>
                <a:cs typeface="Arial" pitchFamily="34" charset="0"/>
              </a:rPr>
              <a:t>a</a:t>
            </a:r>
            <a:r>
              <a:rPr lang="vi-VN" sz="2000" dirty="0">
                <a:latin typeface="Arial" pitchFamily="34" charset="0"/>
                <a:cs typeface="Arial" pitchFamily="34" charset="0"/>
              </a:rPr>
              <a:t> Software </a:t>
            </a:r>
            <a:r>
              <a:rPr lang="ro-RO" sz="2000" dirty="0">
                <a:latin typeface="Arial" pitchFamily="34" charset="0"/>
                <a:cs typeface="Arial" pitchFamily="34" charset="0"/>
              </a:rPr>
              <a:t>organizat</a:t>
            </a:r>
            <a:r>
              <a:rPr lang="vi-VN" sz="2000" dirty="0">
                <a:latin typeface="Arial" pitchFamily="34" charset="0"/>
                <a:cs typeface="Arial" pitchFamily="34" charset="0"/>
              </a:rPr>
              <a:t> </a:t>
            </a:r>
            <a:r>
              <a:rPr lang="ro-RO" sz="2000" dirty="0">
                <a:latin typeface="Arial" pitchFamily="34" charset="0"/>
                <a:cs typeface="Arial" pitchFamily="34" charset="0"/>
              </a:rPr>
              <a:t>pe </a:t>
            </a:r>
            <a:r>
              <a:rPr lang="ro-RO" sz="2000" dirty="0">
                <a:solidFill>
                  <a:srgbClr val="FF0000"/>
                </a:solidFill>
                <a:latin typeface="Arial" pitchFamily="34" charset="0"/>
                <a:cs typeface="Arial" pitchFamily="34" charset="0"/>
              </a:rPr>
              <a:t>sectiuni</a:t>
            </a:r>
            <a:r>
              <a:rPr lang="vi-VN" sz="2000" dirty="0">
                <a:solidFill>
                  <a:srgbClr val="FF0000"/>
                </a:solidFill>
                <a:latin typeface="Arial" pitchFamily="34" charset="0"/>
                <a:cs typeface="Arial" pitchFamily="34" charset="0"/>
              </a:rPr>
              <a:t> şi faze</a:t>
            </a:r>
            <a:r>
              <a:rPr lang="vi-VN" sz="2000" dirty="0">
                <a:latin typeface="Arial" pitchFamily="34" charset="0"/>
                <a:cs typeface="Arial" pitchFamily="34" charset="0"/>
              </a:rPr>
              <a:t>. RUP s</a:t>
            </a:r>
            <a:r>
              <a:rPr lang="ro-RO" sz="2000" dirty="0">
                <a:latin typeface="Arial" pitchFamily="34" charset="0"/>
                <a:cs typeface="Arial" pitchFamily="34" charset="0"/>
              </a:rPr>
              <a:t>e</a:t>
            </a:r>
            <a:r>
              <a:rPr lang="vi-VN" sz="2000" dirty="0">
                <a:latin typeface="Arial" pitchFamily="34" charset="0"/>
                <a:cs typeface="Arial" pitchFamily="34" charset="0"/>
              </a:rPr>
              <a:t> baz</a:t>
            </a:r>
            <a:r>
              <a:rPr lang="ro-RO" sz="2000" dirty="0">
                <a:latin typeface="Arial" pitchFamily="34" charset="0"/>
                <a:cs typeface="Arial" pitchFamily="34" charset="0"/>
              </a:rPr>
              <a:t>eaza</a:t>
            </a:r>
            <a:r>
              <a:rPr lang="vi-VN" sz="2000" dirty="0">
                <a:latin typeface="Arial" pitchFamily="34" charset="0"/>
                <a:cs typeface="Arial" pitchFamily="34" charset="0"/>
              </a:rPr>
              <a:t> </a:t>
            </a:r>
            <a:r>
              <a:rPr lang="ro-RO" sz="2000" dirty="0">
                <a:latin typeface="Arial" pitchFamily="34" charset="0"/>
                <a:cs typeface="Arial" pitchFamily="34" charset="0"/>
              </a:rPr>
              <a:t>pe o familie de </a:t>
            </a:r>
            <a:r>
              <a:rPr lang="vi-VN" sz="2000" dirty="0">
                <a:latin typeface="Arial" pitchFamily="34" charset="0"/>
                <a:cs typeface="Arial" pitchFamily="34" charset="0"/>
              </a:rPr>
              <a:t> bune practici de inginerie software</a:t>
            </a:r>
            <a:r>
              <a:rPr lang="ro-RO" sz="2000" dirty="0">
                <a:latin typeface="Arial" pitchFamily="34" charset="0"/>
                <a:cs typeface="Arial" pitchFamily="34" charset="0"/>
              </a:rPr>
              <a:t>, </a:t>
            </a:r>
            <a:r>
              <a:rPr lang="vi-VN" sz="2000" dirty="0">
                <a:latin typeface="Arial" pitchFamily="34" charset="0"/>
                <a:cs typeface="Arial" pitchFamily="34" charset="0"/>
              </a:rPr>
              <a:t>care conţin elementele de bază ale unui proces de dezvoltare (roluri, sarcini, activităţi, artefacte, flux</a:t>
            </a:r>
            <a:r>
              <a:rPr lang="ro-RO" sz="2000" dirty="0">
                <a:latin typeface="Arial" pitchFamily="34" charset="0"/>
                <a:cs typeface="Arial" pitchFamily="34" charset="0"/>
              </a:rPr>
              <a:t>uri</a:t>
            </a:r>
            <a:r>
              <a:rPr lang="vi-VN" sz="2000" dirty="0">
                <a:latin typeface="Arial" pitchFamily="34" charset="0"/>
                <a:cs typeface="Arial" pitchFamily="34" charset="0"/>
              </a:rPr>
              <a:t> de lucru)</a:t>
            </a:r>
            <a:r>
              <a:rPr lang="ro-RO" sz="2000" dirty="0">
                <a:latin typeface="Arial" pitchFamily="34" charset="0"/>
                <a:cs typeface="Arial" pitchFamily="34" charset="0"/>
              </a:rPr>
              <a:t>.</a:t>
            </a:r>
            <a:r>
              <a:rPr lang="vi-VN" sz="2000" dirty="0">
                <a:latin typeface="Arial" pitchFamily="34" charset="0"/>
                <a:cs typeface="Arial" pitchFamily="34" charset="0"/>
              </a:rPr>
              <a:t> RUP dispune de o bibliotecă </a:t>
            </a:r>
            <a:r>
              <a:rPr lang="ro-RO" sz="2000" dirty="0">
                <a:latin typeface="Arial" pitchFamily="34" charset="0"/>
                <a:cs typeface="Arial" pitchFamily="34" charset="0"/>
              </a:rPr>
              <a:t>de </a:t>
            </a:r>
            <a:r>
              <a:rPr lang="vi-VN" sz="2000" dirty="0">
                <a:latin typeface="Arial" pitchFamily="34" charset="0"/>
                <a:cs typeface="Arial" pitchFamily="34" charset="0"/>
              </a:rPr>
              <a:t>concept</a:t>
            </a:r>
            <a:r>
              <a:rPr lang="ro-RO" sz="2000" dirty="0">
                <a:latin typeface="Arial" pitchFamily="34" charset="0"/>
                <a:cs typeface="Arial" pitchFamily="34" charset="0"/>
              </a:rPr>
              <a:t>e</a:t>
            </a:r>
            <a:r>
              <a:rPr lang="vi-VN" sz="2000" dirty="0">
                <a:latin typeface="Arial" pitchFamily="34" charset="0"/>
                <a:cs typeface="Arial" pitchFamily="34" charset="0"/>
              </a:rPr>
              <a:t> </a:t>
            </a:r>
            <a:r>
              <a:rPr lang="ro-RO" sz="2000" dirty="0">
                <a:latin typeface="Arial" pitchFamily="34" charset="0"/>
                <a:cs typeface="Arial" pitchFamily="34" charset="0"/>
              </a:rPr>
              <a:t>din </a:t>
            </a:r>
            <a:r>
              <a:rPr lang="vi-VN" sz="2000" dirty="0">
                <a:latin typeface="Arial" pitchFamily="34" charset="0"/>
                <a:cs typeface="Arial" pitchFamily="34" charset="0"/>
              </a:rPr>
              <a:t>ingineri</a:t>
            </a:r>
            <a:r>
              <a:rPr lang="ro-RO" sz="2000" dirty="0">
                <a:latin typeface="Arial" pitchFamily="34" charset="0"/>
                <a:cs typeface="Arial" pitchFamily="34" charset="0"/>
              </a:rPr>
              <a:t>a</a:t>
            </a:r>
            <a:r>
              <a:rPr lang="vi-VN" sz="2000" dirty="0">
                <a:latin typeface="Arial" pitchFamily="34" charset="0"/>
                <a:cs typeface="Arial" pitchFamily="34" charset="0"/>
              </a:rPr>
              <a:t> software. RUP defineşte o modalitate de dezvoltare software care este iterativ</a:t>
            </a:r>
            <a:r>
              <a:rPr lang="ro-RO" sz="2000" dirty="0">
                <a:latin typeface="Arial" pitchFamily="34" charset="0"/>
                <a:cs typeface="Arial" pitchFamily="34" charset="0"/>
              </a:rPr>
              <a:t>ă și </a:t>
            </a:r>
            <a:r>
              <a:rPr lang="vi-VN" sz="2000" dirty="0">
                <a:latin typeface="Arial" pitchFamily="34" charset="0"/>
                <a:cs typeface="Arial" pitchFamily="34" charset="0"/>
              </a:rPr>
              <a:t> arhitectura</a:t>
            </a:r>
            <a:r>
              <a:rPr lang="ro-RO" sz="2000" dirty="0">
                <a:latin typeface="Arial" pitchFamily="34" charset="0"/>
                <a:cs typeface="Arial" pitchFamily="34" charset="0"/>
              </a:rPr>
              <a:t>l</a:t>
            </a:r>
            <a:r>
              <a:rPr lang="vi-VN" sz="2000" dirty="0">
                <a:latin typeface="Arial" pitchFamily="34" charset="0"/>
                <a:cs typeface="Arial" pitchFamily="34" charset="0"/>
              </a:rPr>
              <a:t>-centr</a:t>
            </a:r>
            <a:r>
              <a:rPr lang="ro-RO" sz="2000" dirty="0">
                <a:latin typeface="Arial" pitchFamily="34" charset="0"/>
                <a:cs typeface="Arial" pitchFamily="34" charset="0"/>
              </a:rPr>
              <a:t>ica.</a:t>
            </a:r>
            <a:r>
              <a:rPr lang="vi-VN" sz="2000" dirty="0">
                <a:latin typeface="Arial" pitchFamily="34" charset="0"/>
                <a:cs typeface="Arial" pitchFamily="34" charset="0"/>
              </a:rPr>
              <a:t> RUP este în prezent disponibil</a:t>
            </a:r>
            <a:r>
              <a:rPr lang="ro-RO" sz="2000" dirty="0">
                <a:latin typeface="Arial" pitchFamily="34" charset="0"/>
                <a:cs typeface="Arial" pitchFamily="34" charset="0"/>
              </a:rPr>
              <a:t>a</a:t>
            </a:r>
            <a:r>
              <a:rPr lang="vi-VN" sz="2000" dirty="0">
                <a:latin typeface="Arial" pitchFamily="34" charset="0"/>
                <a:cs typeface="Arial" pitchFamily="34" charset="0"/>
              </a:rPr>
              <a:t> ca parte a </a:t>
            </a:r>
            <a:r>
              <a:rPr lang="vi-VN" sz="2000" b="1" dirty="0">
                <a:latin typeface="Arial" pitchFamily="34" charset="0"/>
                <a:cs typeface="Arial" pitchFamily="34" charset="0"/>
              </a:rPr>
              <a:t>IBM Rational Method Composer</a:t>
            </a:r>
            <a:r>
              <a:rPr lang="vi-VN" sz="2000" dirty="0">
                <a:latin typeface="Arial" pitchFamily="34" charset="0"/>
                <a:cs typeface="Arial" pitchFamily="34" charset="0"/>
              </a:rPr>
              <a:t>, care permite adapt</a:t>
            </a:r>
            <a:r>
              <a:rPr lang="ro-RO" sz="2000" dirty="0">
                <a:latin typeface="Arial" pitchFamily="34" charset="0"/>
                <a:cs typeface="Arial" pitchFamily="34" charset="0"/>
              </a:rPr>
              <a:t>area</a:t>
            </a:r>
            <a:r>
              <a:rPr lang="vi-VN" sz="2000" dirty="0">
                <a:latin typeface="Arial" pitchFamily="34" charset="0"/>
                <a:cs typeface="Arial" pitchFamily="34" charset="0"/>
              </a:rPr>
              <a:t> proces</a:t>
            </a:r>
            <a:r>
              <a:rPr lang="ro-RO" sz="2000" dirty="0">
                <a:latin typeface="Arial" pitchFamily="34" charset="0"/>
                <a:cs typeface="Arial" pitchFamily="34" charset="0"/>
              </a:rPr>
              <a:t>ului</a:t>
            </a:r>
            <a:r>
              <a:rPr lang="vi-VN" sz="2000" dirty="0">
                <a:latin typeface="Arial" pitchFamily="34" charset="0"/>
                <a:cs typeface="Arial" pitchFamily="34" charset="0"/>
              </a:rPr>
              <a:t> la nevoile specifice</a:t>
            </a:r>
            <a:r>
              <a:rPr lang="ro-RO" sz="2000" dirty="0">
                <a:latin typeface="Arial" pitchFamily="34" charset="0"/>
                <a:cs typeface="Arial" pitchFamily="34" charset="0"/>
              </a:rPr>
              <a:t>.</a:t>
            </a:r>
            <a:endParaRPr lang="en-US" sz="2000" dirty="0">
              <a:latin typeface="Arial" pitchFamily="34" charset="0"/>
              <a:cs typeface="Arial" pitchFamily="34" charset="0"/>
            </a:endParaRPr>
          </a:p>
          <a:p>
            <a:pPr marL="114300" indent="0" algn="just">
              <a:buNone/>
            </a:pPr>
            <a:r>
              <a:rPr lang="vi-VN" sz="2000" dirty="0">
                <a:latin typeface="Arial" pitchFamily="34" charset="0"/>
                <a:cs typeface="Arial" pitchFamily="34" charset="0"/>
              </a:rPr>
              <a:t> </a:t>
            </a:r>
            <a:endParaRPr lang="ro-RO" sz="2000" dirty="0">
              <a:latin typeface="Arial" pitchFamily="34" charset="0"/>
              <a:cs typeface="Arial" pitchFamily="34" charset="0"/>
            </a:endParaRPr>
          </a:p>
          <a:p>
            <a:pPr algn="just"/>
            <a:r>
              <a:rPr lang="ro-RO" sz="2000" dirty="0">
                <a:latin typeface="Arial" pitchFamily="34" charset="0"/>
                <a:cs typeface="Arial" pitchFamily="34" charset="0"/>
              </a:rPr>
              <a:t>Versiunea actuală 5.0 a MSF se defineşte ca o abordare pentru proiecte care defineşte un set de principii, modele, concepte, ghiduri şi practici deja demonstrate prin Microsoft. Microsoft nu caracterizează MSF drept o metodologie, ci, ca un ghid de bune practici pentru dezvoltarea de aplicații software</a:t>
            </a:r>
          </a:p>
        </p:txBody>
      </p:sp>
      <p:sp>
        <p:nvSpPr>
          <p:cNvPr id="4" name="Slide Number Placeholder 3"/>
          <p:cNvSpPr>
            <a:spLocks noGrp="1"/>
          </p:cNvSpPr>
          <p:nvPr>
            <p:ph type="sldNum" sz="quarter" idx="12"/>
          </p:nvPr>
        </p:nvSpPr>
        <p:spPr/>
        <p:txBody>
          <a:bodyPr/>
          <a:lstStyle/>
          <a:p>
            <a:fld id="{92EC7D80-632F-4723-8DE7-FC8E195B1236}" type="slidenum">
              <a:rPr lang="en-US" smtClean="0"/>
              <a:pPr/>
              <a:t>26</a:t>
            </a:fld>
            <a:endParaRPr lang="en-US"/>
          </a:p>
        </p:txBody>
      </p:sp>
    </p:spTree>
    <p:extLst>
      <p:ext uri="{BB962C8B-B14F-4D97-AF65-F5344CB8AC3E}">
        <p14:creationId xmlns:p14="http://schemas.microsoft.com/office/powerpoint/2010/main" val="3422983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Corespondenta</a:t>
            </a:r>
            <a:r>
              <a:rPr lang="en-US" dirty="0"/>
              <a:t> MSF-RUP</a:t>
            </a:r>
            <a:endParaRPr lang="ro-RO" dirty="0"/>
          </a:p>
        </p:txBody>
      </p:sp>
      <p:sp>
        <p:nvSpPr>
          <p:cNvPr id="3" name="Content Placeholder 2"/>
          <p:cNvSpPr>
            <a:spLocks noGrp="1"/>
          </p:cNvSpPr>
          <p:nvPr>
            <p:ph idx="1"/>
          </p:nvPr>
        </p:nvSpPr>
        <p:spPr>
          <a:xfrm>
            <a:off x="457200" y="1295400"/>
            <a:ext cx="7620000" cy="5257800"/>
          </a:xfrm>
        </p:spPr>
        <p:txBody>
          <a:bodyPr>
            <a:noAutofit/>
          </a:bodyPr>
          <a:lstStyle/>
          <a:p>
            <a:r>
              <a:rPr lang="en-US" sz="2400" dirty="0" err="1"/>
              <a:t>Cele</a:t>
            </a:r>
            <a:r>
              <a:rPr lang="en-US" sz="2400" dirty="0"/>
              <a:t> </a:t>
            </a:r>
            <a:r>
              <a:rPr lang="en-US" sz="2400" dirty="0" err="1"/>
              <a:t>doua</a:t>
            </a:r>
            <a:r>
              <a:rPr lang="en-US" sz="2400" dirty="0"/>
              <a:t> framework-</a:t>
            </a:r>
            <a:r>
              <a:rPr lang="en-US" sz="2400" dirty="0" err="1"/>
              <a:t>uri</a:t>
            </a:r>
            <a:r>
              <a:rPr lang="en-US" sz="2400" dirty="0"/>
              <a:t> </a:t>
            </a:r>
            <a:r>
              <a:rPr lang="en-US" sz="2400" dirty="0" err="1"/>
              <a:t>puse</a:t>
            </a:r>
            <a:r>
              <a:rPr lang="en-US" sz="2400" dirty="0"/>
              <a:t> fata in fata </a:t>
            </a:r>
            <a:r>
              <a:rPr lang="en-US" sz="2400" dirty="0" err="1"/>
              <a:t>corespunde</a:t>
            </a:r>
            <a:r>
              <a:rPr lang="en-US" sz="2400" dirty="0"/>
              <a:t> la:</a:t>
            </a:r>
          </a:p>
          <a:p>
            <a:pPr lvl="1"/>
            <a:r>
              <a:rPr lang="en-US" sz="2400" dirty="0">
                <a:solidFill>
                  <a:srgbClr val="FF0000"/>
                </a:solidFill>
              </a:rPr>
              <a:t>RUP Inception </a:t>
            </a:r>
            <a:r>
              <a:rPr lang="en-US" sz="2400" dirty="0"/>
              <a:t>= MSF Envisioning</a:t>
            </a:r>
          </a:p>
          <a:p>
            <a:pPr lvl="1"/>
            <a:r>
              <a:rPr lang="en-US" sz="2400" dirty="0">
                <a:solidFill>
                  <a:srgbClr val="FF0000"/>
                </a:solidFill>
              </a:rPr>
              <a:t>RUP Elaboration </a:t>
            </a:r>
            <a:r>
              <a:rPr lang="en-US" sz="2400" dirty="0"/>
              <a:t>= MSF Planning</a:t>
            </a:r>
          </a:p>
          <a:p>
            <a:pPr lvl="1"/>
            <a:r>
              <a:rPr lang="en-US" sz="2400" dirty="0">
                <a:solidFill>
                  <a:srgbClr val="FF0000"/>
                </a:solidFill>
              </a:rPr>
              <a:t>RUP Construction</a:t>
            </a:r>
            <a:r>
              <a:rPr lang="en-US" sz="2400" dirty="0"/>
              <a:t>=MSF developing</a:t>
            </a:r>
          </a:p>
          <a:p>
            <a:pPr lvl="1"/>
            <a:r>
              <a:rPr lang="en-US" sz="2400" dirty="0">
                <a:solidFill>
                  <a:srgbClr val="FF0000"/>
                </a:solidFill>
              </a:rPr>
              <a:t>RUP Transition</a:t>
            </a:r>
            <a:r>
              <a:rPr lang="en-US" sz="2400" dirty="0"/>
              <a:t>=MSF Stabilizing and MSF Deploying</a:t>
            </a:r>
          </a:p>
          <a:p>
            <a:r>
              <a:rPr lang="en-US" sz="2400" dirty="0"/>
              <a:t>MSF </a:t>
            </a:r>
            <a:r>
              <a:rPr lang="en-US" sz="2400" dirty="0" err="1"/>
              <a:t>descrie</a:t>
            </a:r>
            <a:r>
              <a:rPr lang="en-US" sz="2400" dirty="0"/>
              <a:t> un </a:t>
            </a:r>
            <a:r>
              <a:rPr lang="en-US" sz="2400" dirty="0" err="1"/>
              <a:t>proces</a:t>
            </a:r>
            <a:r>
              <a:rPr lang="en-US" sz="2400" dirty="0"/>
              <a:t> </a:t>
            </a:r>
            <a:r>
              <a:rPr lang="en-US" sz="2400" dirty="0" err="1"/>
              <a:t>iterativ</a:t>
            </a:r>
            <a:r>
              <a:rPr lang="en-US" sz="2400" dirty="0"/>
              <a:t> </a:t>
            </a:r>
            <a:r>
              <a:rPr lang="en-US" sz="2400" dirty="0" err="1"/>
              <a:t>unde</a:t>
            </a:r>
            <a:r>
              <a:rPr lang="en-US" sz="2400" dirty="0"/>
              <a:t> la </a:t>
            </a:r>
            <a:r>
              <a:rPr lang="en-US" sz="2400" dirty="0" err="1"/>
              <a:t>nivelul</a:t>
            </a:r>
            <a:r>
              <a:rPr lang="en-US" sz="2400" dirty="0"/>
              <a:t> </a:t>
            </a:r>
            <a:r>
              <a:rPr lang="en-US" sz="2400" dirty="0" err="1"/>
              <a:t>fiecarei</a:t>
            </a:r>
            <a:r>
              <a:rPr lang="en-US" sz="2400" dirty="0"/>
              <a:t> </a:t>
            </a:r>
            <a:r>
              <a:rPr lang="en-US" sz="2400" dirty="0" err="1"/>
              <a:t>iteratii</a:t>
            </a:r>
            <a:r>
              <a:rPr lang="en-US" sz="2400" dirty="0"/>
              <a:t> </a:t>
            </a:r>
            <a:r>
              <a:rPr lang="en-US" sz="2400" dirty="0" err="1"/>
              <a:t>trebuie</a:t>
            </a:r>
            <a:r>
              <a:rPr lang="en-US" sz="2400" dirty="0"/>
              <a:t> </a:t>
            </a:r>
            <a:r>
              <a:rPr lang="en-US" sz="2400" dirty="0" err="1"/>
              <a:t>sa</a:t>
            </a:r>
            <a:r>
              <a:rPr lang="en-US" sz="2400" dirty="0"/>
              <a:t> </a:t>
            </a:r>
            <a:r>
              <a:rPr lang="en-US" sz="2400" dirty="0" err="1"/>
              <a:t>existe</a:t>
            </a:r>
            <a:r>
              <a:rPr lang="en-US" sz="2400" dirty="0"/>
              <a:t> un </a:t>
            </a:r>
            <a:r>
              <a:rPr lang="en-US" sz="2400" dirty="0" err="1"/>
              <a:t>livrabil</a:t>
            </a:r>
            <a:r>
              <a:rPr lang="en-US" sz="2400" dirty="0"/>
              <a:t> cu </a:t>
            </a:r>
            <a:r>
              <a:rPr lang="en-US" sz="2400" dirty="0" err="1"/>
              <a:t>toate</a:t>
            </a:r>
            <a:r>
              <a:rPr lang="en-US" sz="2400" dirty="0"/>
              <a:t> </a:t>
            </a:r>
            <a:r>
              <a:rPr lang="en-US" sz="2400" dirty="0" err="1"/>
              <a:t>artefactele</a:t>
            </a:r>
            <a:r>
              <a:rPr lang="en-US" sz="2400" dirty="0"/>
              <a:t> </a:t>
            </a:r>
            <a:r>
              <a:rPr lang="en-US" sz="2400" dirty="0" err="1"/>
              <a:t>necesare</a:t>
            </a:r>
            <a:r>
              <a:rPr lang="en-US" sz="2400" dirty="0"/>
              <a:t>.</a:t>
            </a:r>
          </a:p>
          <a:p>
            <a:r>
              <a:rPr lang="en-US" sz="2400" dirty="0" err="1"/>
              <a:t>Ciclul</a:t>
            </a:r>
            <a:r>
              <a:rPr lang="en-US" sz="2400" dirty="0"/>
              <a:t> de </a:t>
            </a:r>
            <a:r>
              <a:rPr lang="en-US" sz="2400" dirty="0" err="1"/>
              <a:t>dezvoltare</a:t>
            </a:r>
            <a:r>
              <a:rPr lang="en-US" sz="2400" dirty="0"/>
              <a:t> RUP are </a:t>
            </a:r>
            <a:r>
              <a:rPr lang="en-US" sz="2400" dirty="0" err="1"/>
              <a:t>citeva</a:t>
            </a:r>
            <a:r>
              <a:rPr lang="en-US" sz="2400" dirty="0"/>
              <a:t> </a:t>
            </a:r>
            <a:r>
              <a:rPr lang="en-US" sz="2400" dirty="0" err="1"/>
              <a:t>iteratii.La</a:t>
            </a:r>
            <a:r>
              <a:rPr lang="en-US" sz="2400" dirty="0"/>
              <a:t> </a:t>
            </a:r>
            <a:r>
              <a:rPr lang="en-US" sz="2400" dirty="0" err="1"/>
              <a:t>sfirsitul</a:t>
            </a:r>
            <a:r>
              <a:rPr lang="en-US" sz="2400" dirty="0"/>
              <a:t> </a:t>
            </a:r>
            <a:r>
              <a:rPr lang="en-US" sz="2400" dirty="0" err="1"/>
              <a:t>fiecarei</a:t>
            </a:r>
            <a:r>
              <a:rPr lang="en-US" sz="2400" dirty="0"/>
              <a:t> </a:t>
            </a:r>
            <a:r>
              <a:rPr lang="en-US" sz="2400" dirty="0" err="1"/>
              <a:t>iteratii</a:t>
            </a:r>
            <a:r>
              <a:rPr lang="en-US" sz="2400" dirty="0"/>
              <a:t> </a:t>
            </a:r>
            <a:r>
              <a:rPr lang="en-US" sz="2400" dirty="0" err="1"/>
              <a:t>avem</a:t>
            </a:r>
            <a:r>
              <a:rPr lang="en-US" sz="2400" dirty="0"/>
              <a:t> un release “intern </a:t>
            </a:r>
            <a:r>
              <a:rPr lang="en-US" sz="2400" dirty="0" err="1"/>
              <a:t>sau</a:t>
            </a:r>
            <a:r>
              <a:rPr lang="en-US" sz="2400" dirty="0"/>
              <a:t> extern”. La </a:t>
            </a:r>
            <a:r>
              <a:rPr lang="en-US" sz="2400" dirty="0" err="1"/>
              <a:t>sfirsitul</a:t>
            </a:r>
            <a:r>
              <a:rPr lang="en-US" sz="2400" dirty="0"/>
              <a:t> </a:t>
            </a:r>
            <a:r>
              <a:rPr lang="en-US" sz="2400" dirty="0" err="1"/>
              <a:t>ciclului</a:t>
            </a:r>
            <a:r>
              <a:rPr lang="en-US" sz="2400" dirty="0"/>
              <a:t> de </a:t>
            </a:r>
            <a:r>
              <a:rPr lang="en-US" sz="2400" dirty="0" err="1"/>
              <a:t>dezvoltare</a:t>
            </a:r>
            <a:r>
              <a:rPr lang="en-US" sz="2400" dirty="0"/>
              <a:t> </a:t>
            </a:r>
            <a:r>
              <a:rPr lang="en-US" sz="2400" dirty="0" err="1"/>
              <a:t>vom</a:t>
            </a:r>
            <a:r>
              <a:rPr lang="en-US" sz="2400" dirty="0"/>
              <a:t> </a:t>
            </a:r>
            <a:r>
              <a:rPr lang="en-US" sz="2400" dirty="0" err="1"/>
              <a:t>avea</a:t>
            </a:r>
            <a:r>
              <a:rPr lang="en-US" sz="2400" dirty="0"/>
              <a:t> un release final. </a:t>
            </a:r>
            <a:endParaRPr lang="ro-RO" sz="2400" dirty="0"/>
          </a:p>
        </p:txBody>
      </p:sp>
      <p:sp>
        <p:nvSpPr>
          <p:cNvPr id="4" name="Slide Number Placeholder 3"/>
          <p:cNvSpPr>
            <a:spLocks noGrp="1"/>
          </p:cNvSpPr>
          <p:nvPr>
            <p:ph type="sldNum" sz="quarter" idx="12"/>
          </p:nvPr>
        </p:nvSpPr>
        <p:spPr/>
        <p:txBody>
          <a:bodyPr/>
          <a:lstStyle/>
          <a:p>
            <a:fld id="{92EC7D80-632F-4723-8DE7-FC8E195B1236}" type="slidenum">
              <a:rPr lang="en-US" smtClean="0"/>
              <a:pPr/>
              <a:t>27</a:t>
            </a:fld>
            <a:endParaRPr lang="en-US"/>
          </a:p>
        </p:txBody>
      </p:sp>
    </p:spTree>
    <p:extLst>
      <p:ext uri="{BB962C8B-B14F-4D97-AF65-F5344CB8AC3E}">
        <p14:creationId xmlns:p14="http://schemas.microsoft.com/office/powerpoint/2010/main" val="473590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 </a:t>
            </a:r>
            <a:r>
              <a:rPr lang="en-US" dirty="0" err="1"/>
              <a:t>abordare</a:t>
            </a:r>
            <a:r>
              <a:rPr lang="en-US" dirty="0"/>
              <a:t> </a:t>
            </a:r>
            <a:r>
              <a:rPr lang="en-US" dirty="0" err="1"/>
              <a:t>mai</a:t>
            </a:r>
            <a:r>
              <a:rPr lang="en-US" dirty="0"/>
              <a:t> </a:t>
            </a:r>
            <a:r>
              <a:rPr lang="en-US" dirty="0" err="1"/>
              <a:t>precisa</a:t>
            </a:r>
            <a:endParaRPr lang="ro-RO" dirty="0"/>
          </a:p>
        </p:txBody>
      </p:sp>
      <p:sp>
        <p:nvSpPr>
          <p:cNvPr id="3" name="Content Placeholder 2"/>
          <p:cNvSpPr>
            <a:spLocks noGrp="1"/>
          </p:cNvSpPr>
          <p:nvPr>
            <p:ph idx="1"/>
          </p:nvPr>
        </p:nvSpPr>
        <p:spPr>
          <a:xfrm>
            <a:off x="457200" y="1447800"/>
            <a:ext cx="7620000" cy="4953000"/>
          </a:xfrm>
        </p:spPr>
        <p:txBody>
          <a:bodyPr/>
          <a:lstStyle/>
          <a:p>
            <a:r>
              <a:rPr lang="en-US" sz="2800" dirty="0" err="1"/>
              <a:t>Asocierea</a:t>
            </a:r>
            <a:r>
              <a:rPr lang="en-US" sz="2800" dirty="0"/>
              <a:t> </a:t>
            </a:r>
            <a:r>
              <a:rPr lang="en-US" sz="2800" dirty="0" err="1"/>
              <a:t>unei</a:t>
            </a:r>
            <a:r>
              <a:rPr lang="en-US" sz="2800" dirty="0"/>
              <a:t> </a:t>
            </a:r>
            <a:r>
              <a:rPr lang="en-US" sz="2800" dirty="0" err="1"/>
              <a:t>iteratii</a:t>
            </a:r>
            <a:r>
              <a:rPr lang="en-US" sz="2800" dirty="0"/>
              <a:t> RUP </a:t>
            </a:r>
            <a:r>
              <a:rPr lang="en-US" sz="2800" dirty="0" err="1"/>
              <a:t>unei</a:t>
            </a:r>
            <a:r>
              <a:rPr lang="en-US" sz="2800" dirty="0"/>
              <a:t> </a:t>
            </a:r>
            <a:r>
              <a:rPr lang="en-US" sz="2800" dirty="0" err="1"/>
              <a:t>iterattii</a:t>
            </a:r>
            <a:r>
              <a:rPr lang="en-US" sz="2800" dirty="0"/>
              <a:t> MSF. </a:t>
            </a:r>
          </a:p>
          <a:p>
            <a:r>
              <a:rPr lang="en-US" sz="2800" dirty="0" err="1"/>
              <a:t>Asocierea</a:t>
            </a:r>
            <a:r>
              <a:rPr lang="en-US" sz="2800" dirty="0"/>
              <a:t> “</a:t>
            </a:r>
            <a:r>
              <a:rPr lang="en-US" sz="2800" dirty="0" err="1"/>
              <a:t>fazelor</a:t>
            </a:r>
            <a:r>
              <a:rPr lang="en-US" sz="2800" dirty="0"/>
              <a:t>” MSF(</a:t>
            </a:r>
            <a:r>
              <a:rPr lang="en-US" sz="2800" dirty="0" err="1"/>
              <a:t>Viziunea</a:t>
            </a:r>
            <a:r>
              <a:rPr lang="en-US" sz="2800" dirty="0"/>
              <a:t>, </a:t>
            </a:r>
            <a:r>
              <a:rPr lang="en-US" sz="2800" dirty="0" err="1"/>
              <a:t>Planificarea</a:t>
            </a:r>
            <a:r>
              <a:rPr lang="en-US" sz="2800" dirty="0"/>
              <a:t>, </a:t>
            </a:r>
            <a:r>
              <a:rPr lang="en-US" sz="2800" dirty="0" err="1"/>
              <a:t>Dezvoltarea</a:t>
            </a:r>
            <a:r>
              <a:rPr lang="en-US" sz="2800" dirty="0"/>
              <a:t>, </a:t>
            </a:r>
            <a:r>
              <a:rPr lang="en-US" sz="2800" dirty="0" err="1"/>
              <a:t>Stabilizarea</a:t>
            </a:r>
            <a:r>
              <a:rPr lang="en-US" sz="2800" dirty="0"/>
              <a:t>, </a:t>
            </a:r>
            <a:r>
              <a:rPr lang="en-US" sz="2800" dirty="0" err="1"/>
              <a:t>Instalarea</a:t>
            </a:r>
            <a:r>
              <a:rPr lang="en-US" sz="2800" dirty="0"/>
              <a:t>) cu “</a:t>
            </a:r>
            <a:r>
              <a:rPr lang="en-US" sz="2800" dirty="0" err="1"/>
              <a:t>disciplinele</a:t>
            </a:r>
            <a:r>
              <a:rPr lang="en-US" sz="2800" dirty="0"/>
              <a:t> RUP”</a:t>
            </a:r>
          </a:p>
          <a:p>
            <a:pPr lvl="1"/>
            <a:r>
              <a:rPr lang="en-US" sz="2800" dirty="0" err="1"/>
              <a:t>Dimensiunile</a:t>
            </a:r>
            <a:r>
              <a:rPr lang="en-US" sz="2800" dirty="0"/>
              <a:t> </a:t>
            </a:r>
            <a:r>
              <a:rPr lang="en-US" sz="2800" dirty="0" err="1"/>
              <a:t>ciclului</a:t>
            </a:r>
            <a:r>
              <a:rPr lang="en-US" sz="2800" dirty="0"/>
              <a:t> de </a:t>
            </a:r>
            <a:r>
              <a:rPr lang="en-US" sz="2800" dirty="0" err="1"/>
              <a:t>viata</a:t>
            </a:r>
            <a:r>
              <a:rPr lang="en-US" sz="2800" dirty="0"/>
              <a:t> RUP</a:t>
            </a:r>
          </a:p>
          <a:p>
            <a:pPr lvl="2"/>
            <a:r>
              <a:rPr lang="en-US" sz="2400" b="1" dirty="0" err="1">
                <a:solidFill>
                  <a:srgbClr val="FF0000"/>
                </a:solidFill>
              </a:rPr>
              <a:t>Disciplinele-Modelarea</a:t>
            </a:r>
            <a:r>
              <a:rPr lang="en-US" sz="2400" b="1" dirty="0">
                <a:solidFill>
                  <a:srgbClr val="FF0000"/>
                </a:solidFill>
              </a:rPr>
              <a:t> </a:t>
            </a:r>
            <a:r>
              <a:rPr lang="en-US" sz="2400" b="1" dirty="0" err="1">
                <a:solidFill>
                  <a:srgbClr val="FF0000"/>
                </a:solidFill>
              </a:rPr>
              <a:t>businessului</a:t>
            </a:r>
            <a:r>
              <a:rPr lang="en-US" sz="2400" b="1" dirty="0">
                <a:solidFill>
                  <a:srgbClr val="FF0000"/>
                </a:solidFill>
              </a:rPr>
              <a:t>, </a:t>
            </a:r>
            <a:r>
              <a:rPr lang="en-US" sz="2400" b="1" dirty="0" err="1">
                <a:solidFill>
                  <a:srgbClr val="FF0000"/>
                </a:solidFill>
              </a:rPr>
              <a:t>Cerintele</a:t>
            </a:r>
            <a:r>
              <a:rPr lang="en-US" sz="2400" b="1" dirty="0">
                <a:solidFill>
                  <a:srgbClr val="FF0000"/>
                </a:solidFill>
              </a:rPr>
              <a:t>, </a:t>
            </a:r>
            <a:r>
              <a:rPr lang="en-US" sz="2400" b="1" dirty="0" err="1">
                <a:solidFill>
                  <a:srgbClr val="FF0000"/>
                </a:solidFill>
              </a:rPr>
              <a:t>Analiza</a:t>
            </a:r>
            <a:r>
              <a:rPr lang="en-US" sz="2400" b="1" dirty="0">
                <a:solidFill>
                  <a:srgbClr val="FF0000"/>
                </a:solidFill>
              </a:rPr>
              <a:t> </a:t>
            </a:r>
            <a:r>
              <a:rPr lang="en-US" sz="2400" b="1" dirty="0" err="1">
                <a:solidFill>
                  <a:srgbClr val="FF0000"/>
                </a:solidFill>
              </a:rPr>
              <a:t>si</a:t>
            </a:r>
            <a:r>
              <a:rPr lang="en-US" sz="2400" b="1" dirty="0">
                <a:solidFill>
                  <a:srgbClr val="FF0000"/>
                </a:solidFill>
              </a:rPr>
              <a:t> design, </a:t>
            </a:r>
            <a:r>
              <a:rPr lang="en-US" sz="2400" b="1" dirty="0" err="1">
                <a:solidFill>
                  <a:srgbClr val="FF0000"/>
                </a:solidFill>
              </a:rPr>
              <a:t>Implementare</a:t>
            </a:r>
            <a:r>
              <a:rPr lang="en-US" sz="2400" b="1" dirty="0">
                <a:solidFill>
                  <a:srgbClr val="FF0000"/>
                </a:solidFill>
              </a:rPr>
              <a:t>, </a:t>
            </a:r>
            <a:r>
              <a:rPr lang="en-US" sz="2400" b="1" dirty="0" err="1">
                <a:solidFill>
                  <a:srgbClr val="FF0000"/>
                </a:solidFill>
              </a:rPr>
              <a:t>Testare</a:t>
            </a:r>
            <a:r>
              <a:rPr lang="en-US" sz="2400" b="1" dirty="0">
                <a:solidFill>
                  <a:srgbClr val="FF0000"/>
                </a:solidFill>
              </a:rPr>
              <a:t>, </a:t>
            </a:r>
            <a:r>
              <a:rPr lang="en-US" sz="2400" b="1" dirty="0" err="1">
                <a:solidFill>
                  <a:srgbClr val="FF0000"/>
                </a:solidFill>
              </a:rPr>
              <a:t>Instalare</a:t>
            </a:r>
            <a:r>
              <a:rPr lang="en-US" sz="2400" b="1" dirty="0">
                <a:solidFill>
                  <a:srgbClr val="FF0000"/>
                </a:solidFill>
              </a:rPr>
              <a:t>, </a:t>
            </a:r>
            <a:r>
              <a:rPr lang="en-US" sz="2400" b="1" dirty="0" err="1">
                <a:solidFill>
                  <a:srgbClr val="FF0000"/>
                </a:solidFill>
              </a:rPr>
              <a:t>Config</a:t>
            </a:r>
            <a:r>
              <a:rPr lang="en-US" sz="2400" b="1" dirty="0">
                <a:solidFill>
                  <a:srgbClr val="FF0000"/>
                </a:solidFill>
              </a:rPr>
              <a:t>. </a:t>
            </a:r>
            <a:r>
              <a:rPr lang="en-US" sz="2400" b="1" dirty="0" err="1">
                <a:solidFill>
                  <a:srgbClr val="FF0000"/>
                </a:solidFill>
              </a:rPr>
              <a:t>si</a:t>
            </a:r>
            <a:r>
              <a:rPr lang="en-US" sz="2400" b="1" dirty="0">
                <a:solidFill>
                  <a:srgbClr val="FF0000"/>
                </a:solidFill>
              </a:rPr>
              <a:t> </a:t>
            </a:r>
            <a:r>
              <a:rPr lang="en-US" sz="2400" b="1" dirty="0" err="1">
                <a:solidFill>
                  <a:srgbClr val="FF0000"/>
                </a:solidFill>
              </a:rPr>
              <a:t>Manag</a:t>
            </a:r>
            <a:r>
              <a:rPr lang="en-US" sz="2400" b="1" dirty="0">
                <a:solidFill>
                  <a:srgbClr val="FF0000"/>
                </a:solidFill>
              </a:rPr>
              <a:t>. </a:t>
            </a:r>
            <a:r>
              <a:rPr lang="en-US" sz="2400" b="1" dirty="0" err="1">
                <a:solidFill>
                  <a:srgbClr val="FF0000"/>
                </a:solidFill>
              </a:rPr>
              <a:t>Schimbarii</a:t>
            </a:r>
            <a:r>
              <a:rPr lang="en-US" sz="2400" b="1" dirty="0">
                <a:solidFill>
                  <a:srgbClr val="FF0000"/>
                </a:solidFill>
              </a:rPr>
              <a:t>, Project management</a:t>
            </a:r>
          </a:p>
          <a:p>
            <a:pPr lvl="2"/>
            <a:r>
              <a:rPr lang="en-US" sz="2400" dirty="0" err="1"/>
              <a:t>Fazele</a:t>
            </a:r>
            <a:r>
              <a:rPr lang="en-US" sz="2400" dirty="0"/>
              <a:t> – </a:t>
            </a:r>
            <a:r>
              <a:rPr lang="en-US" sz="2400" dirty="0" err="1"/>
              <a:t>Initierea</a:t>
            </a:r>
            <a:r>
              <a:rPr lang="en-US" sz="2400" dirty="0"/>
              <a:t>, </a:t>
            </a:r>
            <a:r>
              <a:rPr lang="en-US" sz="2400" dirty="0" err="1"/>
              <a:t>Elaborarea</a:t>
            </a:r>
            <a:r>
              <a:rPr lang="en-US" sz="2400" dirty="0"/>
              <a:t> </a:t>
            </a:r>
            <a:r>
              <a:rPr lang="en-US" sz="2400" dirty="0" err="1"/>
              <a:t>Constructia</a:t>
            </a:r>
            <a:r>
              <a:rPr lang="en-US" sz="2400" dirty="0"/>
              <a:t>, </a:t>
            </a:r>
            <a:r>
              <a:rPr lang="en-US" sz="2400" dirty="0" err="1"/>
              <a:t>Transferul</a:t>
            </a:r>
            <a:endParaRPr lang="en-US" sz="2400" dirty="0"/>
          </a:p>
          <a:p>
            <a:pPr marL="731520" lvl="2" indent="0">
              <a:buNone/>
            </a:pPr>
            <a:endParaRPr lang="en-US" dirty="0"/>
          </a:p>
        </p:txBody>
      </p:sp>
      <p:sp>
        <p:nvSpPr>
          <p:cNvPr id="4" name="Slide Number Placeholder 3"/>
          <p:cNvSpPr>
            <a:spLocks noGrp="1"/>
          </p:cNvSpPr>
          <p:nvPr>
            <p:ph type="sldNum" sz="quarter" idx="12"/>
          </p:nvPr>
        </p:nvSpPr>
        <p:spPr/>
        <p:txBody>
          <a:bodyPr/>
          <a:lstStyle/>
          <a:p>
            <a:fld id="{92EC7D80-632F-4723-8DE7-FC8E195B1236}" type="slidenum">
              <a:rPr lang="en-US" smtClean="0"/>
              <a:pPr/>
              <a:t>28</a:t>
            </a:fld>
            <a:endParaRPr lang="en-US"/>
          </a:p>
        </p:txBody>
      </p:sp>
    </p:spTree>
    <p:extLst>
      <p:ext uri="{BB962C8B-B14F-4D97-AF65-F5344CB8AC3E}">
        <p14:creationId xmlns:p14="http://schemas.microsoft.com/office/powerpoint/2010/main" val="1436959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RUP-</a:t>
            </a:r>
            <a:r>
              <a:rPr lang="en-US" sz="3200" b="1" dirty="0" err="1"/>
              <a:t>Orientat</a:t>
            </a:r>
            <a:r>
              <a:rPr lang="en-US" sz="3200" b="1" dirty="0"/>
              <a:t> </a:t>
            </a:r>
            <a:r>
              <a:rPr lang="en-US" sz="3200" b="1" dirty="0" err="1"/>
              <a:t>pe</a:t>
            </a:r>
            <a:r>
              <a:rPr lang="en-US" sz="3200" b="1" dirty="0"/>
              <a:t> </a:t>
            </a:r>
            <a:r>
              <a:rPr lang="en-US" sz="3200" b="1" dirty="0" err="1"/>
              <a:t>Proces</a:t>
            </a:r>
            <a:endParaRPr lang="ro-RO" sz="3200" b="1" dirty="0"/>
          </a:p>
        </p:txBody>
      </p:sp>
      <p:sp>
        <p:nvSpPr>
          <p:cNvPr id="3" name="Content Placeholder 2"/>
          <p:cNvSpPr>
            <a:spLocks noGrp="1"/>
          </p:cNvSpPr>
          <p:nvPr>
            <p:ph idx="1"/>
          </p:nvPr>
        </p:nvSpPr>
        <p:spPr>
          <a:xfrm>
            <a:off x="381000" y="1219200"/>
            <a:ext cx="7772400" cy="5257800"/>
          </a:xfrm>
        </p:spPr>
        <p:txBody>
          <a:bodyPr>
            <a:noAutofit/>
          </a:bodyPr>
          <a:lstStyle/>
          <a:p>
            <a:r>
              <a:rPr lang="en-US" sz="2800" dirty="0"/>
              <a:t>RUP </a:t>
            </a:r>
            <a:r>
              <a:rPr lang="en-US" sz="2800" dirty="0" err="1"/>
              <a:t>descrie</a:t>
            </a:r>
            <a:r>
              <a:rPr lang="en-US" sz="2800" dirty="0"/>
              <a:t> </a:t>
            </a:r>
            <a:r>
              <a:rPr lang="en-US" sz="2800" dirty="0" err="1"/>
              <a:t>dezvoltarea</a:t>
            </a:r>
            <a:r>
              <a:rPr lang="en-US" sz="2800" dirty="0"/>
              <a:t> </a:t>
            </a:r>
            <a:r>
              <a:rPr lang="en-US" sz="2800" dirty="0" err="1"/>
              <a:t>unui</a:t>
            </a:r>
            <a:r>
              <a:rPr lang="en-US" sz="2800" dirty="0"/>
              <a:t> </a:t>
            </a:r>
            <a:r>
              <a:rPr lang="en-US" sz="2800" dirty="0" err="1"/>
              <a:t>proces</a:t>
            </a:r>
            <a:r>
              <a:rPr lang="en-US" sz="2800" dirty="0"/>
              <a:t> in </a:t>
            </a:r>
            <a:r>
              <a:rPr lang="en-US" sz="2800" dirty="0" err="1"/>
              <a:t>termenii</a:t>
            </a:r>
            <a:r>
              <a:rPr lang="en-US" sz="2800" dirty="0"/>
              <a:t> </a:t>
            </a:r>
            <a:r>
              <a:rPr lang="en-US" sz="2800" dirty="0" err="1"/>
              <a:t>fazelor</a:t>
            </a:r>
            <a:r>
              <a:rPr lang="en-US" sz="2800" dirty="0"/>
              <a:t> care </a:t>
            </a:r>
            <a:r>
              <a:rPr lang="en-US" sz="2800" dirty="0" err="1"/>
              <a:t>subordoneaza</a:t>
            </a:r>
            <a:r>
              <a:rPr lang="en-US" sz="2800" dirty="0"/>
              <a:t> </a:t>
            </a:r>
            <a:r>
              <a:rPr lang="en-US" sz="2800" dirty="0" err="1"/>
              <a:t>iteratii</a:t>
            </a:r>
            <a:r>
              <a:rPr lang="en-US" sz="2800" dirty="0"/>
              <a:t>. </a:t>
            </a:r>
          </a:p>
          <a:p>
            <a:r>
              <a:rPr lang="en-US" sz="2800" dirty="0" err="1"/>
              <a:t>Fiecare</a:t>
            </a:r>
            <a:r>
              <a:rPr lang="en-US" sz="2800" dirty="0"/>
              <a:t> </a:t>
            </a:r>
            <a:r>
              <a:rPr lang="en-US" sz="2800" dirty="0" err="1"/>
              <a:t>iteratie</a:t>
            </a:r>
            <a:r>
              <a:rPr lang="en-US" sz="2800" dirty="0"/>
              <a:t> </a:t>
            </a:r>
            <a:r>
              <a:rPr lang="en-US" sz="2800" dirty="0" err="1"/>
              <a:t>implica</a:t>
            </a:r>
            <a:r>
              <a:rPr lang="en-US" sz="2800" dirty="0"/>
              <a:t> </a:t>
            </a:r>
            <a:r>
              <a:rPr lang="en-US" sz="2800" dirty="0" err="1"/>
              <a:t>participarea</a:t>
            </a:r>
            <a:r>
              <a:rPr lang="en-US" sz="2800" dirty="0"/>
              <a:t> </a:t>
            </a:r>
            <a:r>
              <a:rPr lang="en-US" sz="2800" dirty="0" err="1"/>
              <a:t>disciplinelor</a:t>
            </a:r>
            <a:r>
              <a:rPr lang="en-US" sz="2800" dirty="0"/>
              <a:t> in care </a:t>
            </a:r>
            <a:r>
              <a:rPr lang="en-US" sz="2800" dirty="0" err="1"/>
              <a:t>gasim</a:t>
            </a:r>
            <a:r>
              <a:rPr lang="en-US" sz="2800" dirty="0"/>
              <a:t> </a:t>
            </a:r>
            <a:r>
              <a:rPr lang="en-US" sz="2800" dirty="0" err="1"/>
              <a:t>roluri</a:t>
            </a:r>
            <a:r>
              <a:rPr lang="en-US" sz="2800" dirty="0"/>
              <a:t>, task-</a:t>
            </a:r>
            <a:r>
              <a:rPr lang="en-US" sz="2800" dirty="0" err="1"/>
              <a:t>uri</a:t>
            </a:r>
            <a:r>
              <a:rPr lang="en-US" sz="2800" dirty="0"/>
              <a:t> </a:t>
            </a:r>
            <a:r>
              <a:rPr lang="en-US" sz="2800" dirty="0" err="1"/>
              <a:t>si</a:t>
            </a:r>
            <a:r>
              <a:rPr lang="en-US" sz="2800" dirty="0"/>
              <a:t> </a:t>
            </a:r>
            <a:r>
              <a:rPr lang="en-US" sz="2800" dirty="0" err="1"/>
              <a:t>artefacte</a:t>
            </a:r>
            <a:r>
              <a:rPr lang="en-US" sz="2800" dirty="0"/>
              <a:t>.</a:t>
            </a:r>
          </a:p>
          <a:p>
            <a:r>
              <a:rPr lang="en-US" sz="2800" dirty="0"/>
              <a:t>La </a:t>
            </a:r>
            <a:r>
              <a:rPr lang="en-US" sz="2800" dirty="0" err="1"/>
              <a:t>sfirsitul</a:t>
            </a:r>
            <a:r>
              <a:rPr lang="en-US" sz="2800" dirty="0"/>
              <a:t> </a:t>
            </a:r>
            <a:r>
              <a:rPr lang="en-US" sz="2800" dirty="0" err="1"/>
              <a:t>unei</a:t>
            </a:r>
            <a:r>
              <a:rPr lang="en-US" sz="2800" dirty="0"/>
              <a:t> </a:t>
            </a:r>
            <a:r>
              <a:rPr lang="en-US" sz="2800" dirty="0" err="1"/>
              <a:t>iteratii</a:t>
            </a:r>
            <a:r>
              <a:rPr lang="en-US" sz="2800" dirty="0"/>
              <a:t> </a:t>
            </a:r>
            <a:r>
              <a:rPr lang="en-US" sz="2800" dirty="0" err="1"/>
              <a:t>vom</a:t>
            </a:r>
            <a:r>
              <a:rPr lang="en-US" sz="2800" dirty="0"/>
              <a:t> </a:t>
            </a:r>
            <a:r>
              <a:rPr lang="en-US" sz="2800" dirty="0" err="1"/>
              <a:t>avea</a:t>
            </a:r>
            <a:r>
              <a:rPr lang="en-US" sz="2800" dirty="0"/>
              <a:t> o </a:t>
            </a:r>
            <a:r>
              <a:rPr lang="en-US" sz="2800" dirty="0" err="1"/>
              <a:t>iteratie</a:t>
            </a:r>
            <a:r>
              <a:rPr lang="en-US" sz="2800" dirty="0"/>
              <a:t> de </a:t>
            </a:r>
            <a:r>
              <a:rPr lang="en-US" sz="2800" dirty="0" err="1"/>
              <a:t>delimitare</a:t>
            </a:r>
            <a:endParaRPr lang="en-US" sz="2800" dirty="0"/>
          </a:p>
          <a:p>
            <a:r>
              <a:rPr lang="en-US" sz="2800" dirty="0"/>
              <a:t>La </a:t>
            </a:r>
            <a:r>
              <a:rPr lang="en-US" sz="2800" dirty="0" err="1"/>
              <a:t>sfirsitul</a:t>
            </a:r>
            <a:r>
              <a:rPr lang="en-US" sz="2800" dirty="0"/>
              <a:t> </a:t>
            </a:r>
            <a:r>
              <a:rPr lang="en-US" sz="2800" dirty="0" err="1"/>
              <a:t>unei</a:t>
            </a:r>
            <a:r>
              <a:rPr lang="en-US" sz="2800" dirty="0"/>
              <a:t> faze </a:t>
            </a:r>
            <a:r>
              <a:rPr lang="en-US" sz="2800" dirty="0" err="1"/>
              <a:t>vom</a:t>
            </a:r>
            <a:r>
              <a:rPr lang="en-US" sz="2800" dirty="0"/>
              <a:t> </a:t>
            </a:r>
            <a:r>
              <a:rPr lang="en-US" sz="2800" dirty="0" err="1"/>
              <a:t>avea</a:t>
            </a:r>
            <a:r>
              <a:rPr lang="en-US" sz="2800" dirty="0"/>
              <a:t> o </a:t>
            </a:r>
            <a:r>
              <a:rPr lang="en-US" sz="2800" dirty="0" err="1"/>
              <a:t>faza</a:t>
            </a:r>
            <a:r>
              <a:rPr lang="en-US" sz="2800" dirty="0"/>
              <a:t> de </a:t>
            </a:r>
            <a:r>
              <a:rPr lang="en-US" sz="2800" dirty="0" err="1"/>
              <a:t>delimitare</a:t>
            </a:r>
            <a:endParaRPr lang="en-US" sz="2800" dirty="0"/>
          </a:p>
          <a:p>
            <a:r>
              <a:rPr lang="en-US" sz="2800" b="1" dirty="0">
                <a:solidFill>
                  <a:srgbClr val="FF0000"/>
                </a:solidFill>
              </a:rPr>
              <a:t>O </a:t>
            </a:r>
            <a:r>
              <a:rPr lang="en-US" sz="2800" b="1" dirty="0" err="1">
                <a:solidFill>
                  <a:srgbClr val="FF0000"/>
                </a:solidFill>
              </a:rPr>
              <a:t>familie</a:t>
            </a:r>
            <a:r>
              <a:rPr lang="en-US" sz="2800" b="1" dirty="0">
                <a:solidFill>
                  <a:srgbClr val="FF0000"/>
                </a:solidFill>
              </a:rPr>
              <a:t> de faze, </a:t>
            </a:r>
            <a:r>
              <a:rPr lang="en-US" sz="2800" b="1" dirty="0" err="1">
                <a:solidFill>
                  <a:srgbClr val="FF0000"/>
                </a:solidFill>
              </a:rPr>
              <a:t>iteratii</a:t>
            </a:r>
            <a:r>
              <a:rPr lang="en-US" sz="2800" b="1" dirty="0">
                <a:solidFill>
                  <a:srgbClr val="FF0000"/>
                </a:solidFill>
              </a:rPr>
              <a:t> </a:t>
            </a:r>
            <a:r>
              <a:rPr lang="en-US" sz="2800" b="1" dirty="0" err="1">
                <a:solidFill>
                  <a:srgbClr val="FF0000"/>
                </a:solidFill>
              </a:rPr>
              <a:t>si</a:t>
            </a:r>
            <a:r>
              <a:rPr lang="en-US" sz="2800" b="1" dirty="0">
                <a:solidFill>
                  <a:srgbClr val="FF0000"/>
                </a:solidFill>
              </a:rPr>
              <a:t> discipline </a:t>
            </a:r>
            <a:r>
              <a:rPr lang="en-US" sz="2800" b="1" dirty="0" err="1">
                <a:solidFill>
                  <a:srgbClr val="FF0000"/>
                </a:solidFill>
              </a:rPr>
              <a:t>cuprind</a:t>
            </a:r>
            <a:r>
              <a:rPr lang="en-US" sz="2800" b="1" dirty="0">
                <a:solidFill>
                  <a:srgbClr val="FF0000"/>
                </a:solidFill>
              </a:rPr>
              <a:t> un </a:t>
            </a:r>
            <a:r>
              <a:rPr lang="en-US" sz="2800" b="1" dirty="0" err="1">
                <a:solidFill>
                  <a:srgbClr val="FF0000"/>
                </a:solidFill>
              </a:rPr>
              <a:t>intreg</a:t>
            </a:r>
            <a:r>
              <a:rPr lang="en-US" sz="2800" b="1" dirty="0">
                <a:solidFill>
                  <a:srgbClr val="FF0000"/>
                </a:solidFill>
              </a:rPr>
              <a:t> </a:t>
            </a:r>
            <a:r>
              <a:rPr lang="en-US" sz="2800" b="1" dirty="0" err="1">
                <a:solidFill>
                  <a:srgbClr val="FF0000"/>
                </a:solidFill>
              </a:rPr>
              <a:t>ciclu</a:t>
            </a:r>
            <a:r>
              <a:rPr lang="en-US" sz="2800" b="1" dirty="0">
                <a:solidFill>
                  <a:srgbClr val="FF0000"/>
                </a:solidFill>
              </a:rPr>
              <a:t> de </a:t>
            </a:r>
            <a:r>
              <a:rPr lang="en-US" sz="2800" b="1" dirty="0" err="1">
                <a:solidFill>
                  <a:srgbClr val="FF0000"/>
                </a:solidFill>
              </a:rPr>
              <a:t>viata</a:t>
            </a:r>
            <a:r>
              <a:rPr lang="en-US" sz="2800" b="1" dirty="0">
                <a:solidFill>
                  <a:srgbClr val="FF0000"/>
                </a:solidFill>
              </a:rPr>
              <a:t> RUP. La </a:t>
            </a:r>
            <a:r>
              <a:rPr lang="en-US" sz="2800" b="1" dirty="0" err="1">
                <a:solidFill>
                  <a:srgbClr val="FF0000"/>
                </a:solidFill>
              </a:rPr>
              <a:t>sfirsitul</a:t>
            </a:r>
            <a:r>
              <a:rPr lang="en-US" sz="2800" b="1" dirty="0">
                <a:solidFill>
                  <a:srgbClr val="FF0000"/>
                </a:solidFill>
              </a:rPr>
              <a:t> </a:t>
            </a:r>
            <a:r>
              <a:rPr lang="en-US" sz="2800" b="1" dirty="0" err="1">
                <a:solidFill>
                  <a:srgbClr val="FF0000"/>
                </a:solidFill>
              </a:rPr>
              <a:t>acestui</a:t>
            </a:r>
            <a:r>
              <a:rPr lang="en-US" sz="2800" b="1" dirty="0">
                <a:solidFill>
                  <a:srgbClr val="FF0000"/>
                </a:solidFill>
              </a:rPr>
              <a:t> </a:t>
            </a:r>
            <a:r>
              <a:rPr lang="en-US" sz="2800" b="1" dirty="0" err="1">
                <a:solidFill>
                  <a:srgbClr val="FF0000"/>
                </a:solidFill>
              </a:rPr>
              <a:t>ciclu</a:t>
            </a:r>
            <a:r>
              <a:rPr lang="en-US" sz="2800" b="1" dirty="0">
                <a:solidFill>
                  <a:srgbClr val="FF0000"/>
                </a:solidFill>
              </a:rPr>
              <a:t> de </a:t>
            </a:r>
            <a:r>
              <a:rPr lang="en-US" sz="2800" b="1" dirty="0" err="1">
                <a:solidFill>
                  <a:srgbClr val="FF0000"/>
                </a:solidFill>
              </a:rPr>
              <a:t>viata</a:t>
            </a:r>
            <a:r>
              <a:rPr lang="en-US" sz="2800" b="1" dirty="0">
                <a:solidFill>
                  <a:srgbClr val="FF0000"/>
                </a:solidFill>
              </a:rPr>
              <a:t> </a:t>
            </a:r>
            <a:r>
              <a:rPr lang="en-US" sz="2800" b="1" dirty="0" err="1">
                <a:solidFill>
                  <a:srgbClr val="FF0000"/>
                </a:solidFill>
              </a:rPr>
              <a:t>avem</a:t>
            </a:r>
            <a:r>
              <a:rPr lang="en-US" sz="2800" b="1" dirty="0">
                <a:solidFill>
                  <a:srgbClr val="FF0000"/>
                </a:solidFill>
              </a:rPr>
              <a:t> un release </a:t>
            </a:r>
            <a:r>
              <a:rPr lang="en-US" sz="2800" b="1" dirty="0" err="1">
                <a:solidFill>
                  <a:srgbClr val="FF0000"/>
                </a:solidFill>
              </a:rPr>
              <a:t>complet</a:t>
            </a:r>
            <a:r>
              <a:rPr lang="en-US" sz="2800" b="1" dirty="0">
                <a:solidFill>
                  <a:srgbClr val="FF0000"/>
                </a:solidFill>
              </a:rPr>
              <a:t>.  </a:t>
            </a:r>
            <a:endParaRPr lang="ro-RO" sz="2800" b="1" dirty="0">
              <a:solidFill>
                <a:srgbClr val="FF0000"/>
              </a:solidFill>
            </a:endParaRPr>
          </a:p>
        </p:txBody>
      </p:sp>
      <p:sp>
        <p:nvSpPr>
          <p:cNvPr id="4" name="Slide Number Placeholder 3"/>
          <p:cNvSpPr>
            <a:spLocks noGrp="1"/>
          </p:cNvSpPr>
          <p:nvPr>
            <p:ph type="sldNum" sz="quarter" idx="12"/>
          </p:nvPr>
        </p:nvSpPr>
        <p:spPr/>
        <p:txBody>
          <a:bodyPr/>
          <a:lstStyle/>
          <a:p>
            <a:fld id="{92EC7D80-632F-4723-8DE7-FC8E195B1236}" type="slidenum">
              <a:rPr lang="en-US" smtClean="0"/>
              <a:pPr/>
              <a:t>29</a:t>
            </a:fld>
            <a:endParaRPr lang="en-US"/>
          </a:p>
        </p:txBody>
      </p:sp>
    </p:spTree>
    <p:extLst>
      <p:ext uri="{BB962C8B-B14F-4D97-AF65-F5344CB8AC3E}">
        <p14:creationId xmlns:p14="http://schemas.microsoft.com/office/powerpoint/2010/main" val="41491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7924800" cy="1143000"/>
          </a:xfrm>
        </p:spPr>
        <p:txBody>
          <a:bodyPr/>
          <a:lstStyle/>
          <a:p>
            <a:r>
              <a:rPr lang="ro-RO" dirty="0"/>
              <a:t>Standish Group </a:t>
            </a:r>
            <a:r>
              <a:rPr lang="en-US" dirty="0"/>
              <a:t>R</a:t>
            </a:r>
            <a:r>
              <a:rPr lang="ro-RO" dirty="0"/>
              <a:t>esearch</a:t>
            </a:r>
            <a:r>
              <a:rPr lang="en-US" dirty="0"/>
              <a:t>(2015)</a:t>
            </a:r>
            <a:endParaRPr lang="ro-RO" dirty="0"/>
          </a:p>
        </p:txBody>
      </p:sp>
      <p:sp>
        <p:nvSpPr>
          <p:cNvPr id="3" name="Content Placeholder 2"/>
          <p:cNvSpPr>
            <a:spLocks noGrp="1"/>
          </p:cNvSpPr>
          <p:nvPr>
            <p:ph idx="1"/>
          </p:nvPr>
        </p:nvSpPr>
        <p:spPr/>
        <p:txBody>
          <a:bodyPr>
            <a:normAutofit/>
          </a:bodyPr>
          <a:lstStyle/>
          <a:p>
            <a:r>
              <a:rPr lang="en-US" sz="2800" b="1" dirty="0"/>
              <a:t>19 % </a:t>
            </a:r>
            <a:r>
              <a:rPr lang="ro-RO" sz="2800" dirty="0"/>
              <a:t>din proiecte vor fi scoase de la finantare inaintea datei de finalizare-ne mai reluindu-se niciodata</a:t>
            </a:r>
          </a:p>
          <a:p>
            <a:r>
              <a:rPr lang="en-US" sz="2800" b="1" dirty="0"/>
              <a:t>52 %</a:t>
            </a:r>
            <a:r>
              <a:rPr lang="en-US" sz="2800" dirty="0"/>
              <a:t> </a:t>
            </a:r>
            <a:r>
              <a:rPr lang="en-US" sz="2800" dirty="0" err="1"/>
              <a:t>remodelate</a:t>
            </a:r>
            <a:r>
              <a:rPr lang="en-US" sz="2800" dirty="0"/>
              <a:t>(</a:t>
            </a:r>
            <a:r>
              <a:rPr lang="en-US" sz="2800" dirty="0" err="1"/>
              <a:t>depasirea</a:t>
            </a:r>
            <a:r>
              <a:rPr lang="en-US" sz="2800" dirty="0"/>
              <a:t> </a:t>
            </a:r>
            <a:r>
              <a:rPr lang="en-US" sz="2800" dirty="0" err="1"/>
              <a:t>timpului</a:t>
            </a:r>
            <a:r>
              <a:rPr lang="en-US" sz="2800" dirty="0"/>
              <a:t>, a </a:t>
            </a:r>
            <a:r>
              <a:rPr lang="en-US" sz="2800" dirty="0" err="1"/>
              <a:t>bugetului</a:t>
            </a:r>
            <a:r>
              <a:rPr lang="en-US" sz="2800" dirty="0"/>
              <a:t>, </a:t>
            </a:r>
            <a:r>
              <a:rPr lang="en-US" sz="2800" dirty="0" err="1"/>
              <a:t>sau</a:t>
            </a:r>
            <a:r>
              <a:rPr lang="en-US" sz="2800" dirty="0"/>
              <a:t> </a:t>
            </a:r>
            <a:r>
              <a:rPr lang="en-US" sz="2800" dirty="0" err="1"/>
              <a:t>functionalitati</a:t>
            </a:r>
            <a:r>
              <a:rPr lang="en-US" sz="2800" dirty="0"/>
              <a:t> </a:t>
            </a:r>
            <a:r>
              <a:rPr lang="en-US" sz="2800" dirty="0" err="1"/>
              <a:t>esuate</a:t>
            </a:r>
            <a:r>
              <a:rPr lang="en-US" sz="2800" dirty="0"/>
              <a:t>)</a:t>
            </a:r>
            <a:r>
              <a:rPr lang="ro-RO" sz="2800" dirty="0"/>
              <a:t>.</a:t>
            </a:r>
          </a:p>
          <a:p>
            <a:r>
              <a:rPr lang="en-US" sz="2800" b="1" dirty="0"/>
              <a:t>29 %</a:t>
            </a:r>
            <a:r>
              <a:rPr lang="en-US" sz="2800" dirty="0"/>
              <a:t> </a:t>
            </a:r>
            <a:r>
              <a:rPr lang="ro-RO" sz="2800" dirty="0"/>
              <a:t>dintre proiecte au fost finalizate la timp si in limitele bugetului </a:t>
            </a:r>
            <a:endParaRPr lang="en-US" sz="2800" dirty="0"/>
          </a:p>
          <a:p>
            <a:r>
              <a:rPr lang="ro-RO" sz="3000" b="1" dirty="0">
                <a:solidFill>
                  <a:srgbClr val="FF0000"/>
                </a:solidFill>
                <a:effectLst>
                  <a:outerShdw blurRad="38100" dist="38100" dir="2700000" algn="tl">
                    <a:srgbClr val="000000">
                      <a:alpha val="43137"/>
                    </a:srgbClr>
                  </a:outerShdw>
                </a:effectLst>
              </a:rPr>
              <a:t>42% </a:t>
            </a:r>
            <a:r>
              <a:rPr lang="ro-RO" sz="3000" dirty="0">
                <a:solidFill>
                  <a:srgbClr val="FF0000"/>
                </a:solidFill>
                <a:effectLst>
                  <a:outerShdw blurRad="38100" dist="38100" dir="2700000" algn="tl">
                    <a:srgbClr val="000000">
                      <a:alpha val="43137"/>
                    </a:srgbClr>
                  </a:outerShdw>
                </a:effectLst>
              </a:rPr>
              <a:t>din functiile initiale se regasesc la finalul proiectului</a:t>
            </a:r>
          </a:p>
          <a:p>
            <a:pPr marL="457200" indent="-457200"/>
            <a:r>
              <a:rPr lang="en-US" sz="2800" b="1" dirty="0" err="1">
                <a:solidFill>
                  <a:srgbClr val="FF0000"/>
                </a:solidFill>
              </a:rPr>
              <a:t>Studiul</a:t>
            </a:r>
            <a:r>
              <a:rPr lang="en-US" sz="2800" b="1" dirty="0">
                <a:solidFill>
                  <a:srgbClr val="FF0000"/>
                </a:solidFill>
              </a:rPr>
              <a:t> s-a </a:t>
            </a:r>
            <a:r>
              <a:rPr lang="en-US" sz="2800" b="1" dirty="0" err="1">
                <a:solidFill>
                  <a:srgbClr val="FF0000"/>
                </a:solidFill>
              </a:rPr>
              <a:t>bazat</a:t>
            </a:r>
            <a:r>
              <a:rPr lang="en-US" sz="2800" b="1" dirty="0">
                <a:solidFill>
                  <a:srgbClr val="FF0000"/>
                </a:solidFill>
              </a:rPr>
              <a:t> </a:t>
            </a:r>
            <a:r>
              <a:rPr lang="en-US" sz="2800" b="1" dirty="0" err="1">
                <a:solidFill>
                  <a:srgbClr val="FF0000"/>
                </a:solidFill>
              </a:rPr>
              <a:t>pe</a:t>
            </a:r>
            <a:r>
              <a:rPr lang="en-US" sz="2800" b="1" dirty="0">
                <a:solidFill>
                  <a:srgbClr val="FF0000"/>
                </a:solidFill>
              </a:rPr>
              <a:t> </a:t>
            </a:r>
            <a:r>
              <a:rPr lang="en-US" sz="2800" b="1" dirty="0" err="1">
                <a:solidFill>
                  <a:srgbClr val="FF0000"/>
                </a:solidFill>
              </a:rPr>
              <a:t>analiza</a:t>
            </a:r>
            <a:r>
              <a:rPr lang="en-US" sz="2800" b="1" dirty="0">
                <a:solidFill>
                  <a:srgbClr val="FF0000"/>
                </a:solidFill>
              </a:rPr>
              <a:t> a 50000 </a:t>
            </a:r>
            <a:r>
              <a:rPr lang="en-US" sz="2800" b="1" dirty="0" err="1">
                <a:solidFill>
                  <a:srgbClr val="FF0000"/>
                </a:solidFill>
              </a:rPr>
              <a:t>proiecte</a:t>
            </a:r>
            <a:endParaRPr lang="ro-RO" sz="2800" b="1" dirty="0">
              <a:solidFill>
                <a:srgbClr val="FF0000"/>
              </a:solidFill>
            </a:endParaRPr>
          </a:p>
          <a:p>
            <a:pPr marL="0" indent="0">
              <a:buNone/>
            </a:pPr>
            <a:endParaRPr lang="en-US" sz="2800" dirty="0"/>
          </a:p>
        </p:txBody>
      </p:sp>
      <p:sp>
        <p:nvSpPr>
          <p:cNvPr id="4" name="Slide Number Placeholder 3"/>
          <p:cNvSpPr>
            <a:spLocks noGrp="1"/>
          </p:cNvSpPr>
          <p:nvPr>
            <p:ph type="sldNum" sz="quarter" idx="12"/>
          </p:nvPr>
        </p:nvSpPr>
        <p:spPr/>
        <p:txBody>
          <a:bodyPr/>
          <a:lstStyle/>
          <a:p>
            <a:fld id="{92EC7D80-632F-4723-8DE7-FC8E195B1236}" type="slidenum">
              <a:rPr lang="en-US" smtClean="0"/>
              <a:pPr/>
              <a:t>3</a:t>
            </a:fld>
            <a:endParaRPr lang="en-US"/>
          </a:p>
        </p:txBody>
      </p:sp>
    </p:spTree>
    <p:extLst>
      <p:ext uri="{BB962C8B-B14F-4D97-AF65-F5344CB8AC3E}">
        <p14:creationId xmlns:p14="http://schemas.microsoft.com/office/powerpoint/2010/main" val="4186454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44562"/>
          </a:xfrm>
        </p:spPr>
        <p:txBody>
          <a:bodyPr/>
          <a:lstStyle/>
          <a:p>
            <a:r>
              <a:rPr lang="en-US" b="1" dirty="0"/>
              <a:t>RUP-</a:t>
            </a:r>
            <a:r>
              <a:rPr lang="en-US" b="1" dirty="0" err="1"/>
              <a:t>Ciclul</a:t>
            </a:r>
            <a:r>
              <a:rPr lang="en-US" b="1" dirty="0"/>
              <a:t> De </a:t>
            </a:r>
            <a:r>
              <a:rPr lang="en-US" b="1" dirty="0" err="1"/>
              <a:t>Viata</a:t>
            </a:r>
            <a:endParaRPr lang="ro-RO" b="1" dirty="0"/>
          </a:p>
        </p:txBody>
      </p:sp>
      <p:sp>
        <p:nvSpPr>
          <p:cNvPr id="4" name="Slide Number Placeholder 3"/>
          <p:cNvSpPr>
            <a:spLocks noGrp="1"/>
          </p:cNvSpPr>
          <p:nvPr>
            <p:ph type="sldNum" sz="quarter" idx="12"/>
          </p:nvPr>
        </p:nvSpPr>
        <p:spPr/>
        <p:txBody>
          <a:bodyPr/>
          <a:lstStyle/>
          <a:p>
            <a:fld id="{92EC7D80-632F-4723-8DE7-FC8E195B1236}" type="slidenum">
              <a:rPr lang="en-US" smtClean="0"/>
              <a:pPr/>
              <a:t>30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7633712" cy="4520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419600" y="6324600"/>
            <a:ext cx="3518912" cy="261610"/>
          </a:xfrm>
          <a:prstGeom prst="rect">
            <a:avLst/>
          </a:prstGeom>
          <a:noFill/>
        </p:spPr>
        <p:txBody>
          <a:bodyPr wrap="none" rtlCol="0">
            <a:spAutoFit/>
          </a:bodyPr>
          <a:lstStyle/>
          <a:p>
            <a:r>
              <a:rPr lang="en-US" sz="1100" dirty="0" err="1"/>
              <a:t>Sursa</a:t>
            </a:r>
            <a:r>
              <a:rPr lang="en-US" sz="1100" dirty="0"/>
              <a:t>: http://www.ibm.com/developerworks/rationa</a:t>
            </a:r>
            <a:endParaRPr lang="ro-RO" sz="1100" dirty="0"/>
          </a:p>
        </p:txBody>
      </p:sp>
    </p:spTree>
    <p:extLst>
      <p:ext uri="{BB962C8B-B14F-4D97-AF65-F5344CB8AC3E}">
        <p14:creationId xmlns:p14="http://schemas.microsoft.com/office/powerpoint/2010/main" val="1310975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MSF-</a:t>
            </a:r>
            <a:r>
              <a:rPr lang="en-US" dirty="0" err="1"/>
              <a:t>Orientarea</a:t>
            </a:r>
            <a:r>
              <a:rPr lang="en-US" dirty="0"/>
              <a:t> </a:t>
            </a:r>
            <a:r>
              <a:rPr lang="en-US" dirty="0" err="1"/>
              <a:t>pe</a:t>
            </a:r>
            <a:r>
              <a:rPr lang="en-US" dirty="0"/>
              <a:t> </a:t>
            </a:r>
            <a:r>
              <a:rPr lang="en-US" dirty="0" err="1"/>
              <a:t>proces</a:t>
            </a:r>
            <a:endParaRPr lang="ro-RO" dirty="0"/>
          </a:p>
        </p:txBody>
      </p:sp>
      <p:sp>
        <p:nvSpPr>
          <p:cNvPr id="3" name="Content Placeholder 2"/>
          <p:cNvSpPr>
            <a:spLocks noGrp="1"/>
          </p:cNvSpPr>
          <p:nvPr>
            <p:ph idx="1"/>
          </p:nvPr>
        </p:nvSpPr>
        <p:spPr>
          <a:xfrm>
            <a:off x="381000" y="1219200"/>
            <a:ext cx="7620000" cy="5410200"/>
          </a:xfrm>
        </p:spPr>
        <p:txBody>
          <a:bodyPr/>
          <a:lstStyle/>
          <a:p>
            <a:r>
              <a:rPr lang="en-US" sz="2400" dirty="0" err="1"/>
              <a:t>Comparativ</a:t>
            </a:r>
            <a:r>
              <a:rPr lang="en-US" sz="2400" dirty="0"/>
              <a:t> cu RUP, MSF </a:t>
            </a:r>
            <a:r>
              <a:rPr lang="en-US" sz="2400" dirty="0" err="1"/>
              <a:t>este</a:t>
            </a:r>
            <a:r>
              <a:rPr lang="en-US" sz="2400" dirty="0"/>
              <a:t> </a:t>
            </a:r>
            <a:r>
              <a:rPr lang="en-US" sz="2400" dirty="0" err="1"/>
              <a:t>divizat</a:t>
            </a:r>
            <a:r>
              <a:rPr lang="en-US" sz="2400" dirty="0"/>
              <a:t> in </a:t>
            </a:r>
            <a:r>
              <a:rPr lang="en-US" sz="2400" dirty="0" err="1"/>
              <a:t>doua</a:t>
            </a:r>
            <a:r>
              <a:rPr lang="en-US" sz="2400" dirty="0"/>
              <a:t> “</a:t>
            </a:r>
            <a:r>
              <a:rPr lang="en-US" sz="2400" dirty="0" err="1"/>
              <a:t>modele</a:t>
            </a:r>
            <a:r>
              <a:rPr lang="en-US" sz="2400" dirty="0"/>
              <a:t> de </a:t>
            </a:r>
            <a:r>
              <a:rPr lang="en-US" sz="2400" dirty="0" err="1"/>
              <a:t>procese</a:t>
            </a:r>
            <a:r>
              <a:rPr lang="en-US" sz="2400" dirty="0"/>
              <a:t>”:</a:t>
            </a:r>
          </a:p>
          <a:p>
            <a:pPr lvl="1"/>
            <a:r>
              <a:rPr lang="en-US" sz="2400" b="1" dirty="0"/>
              <a:t>Team Model-</a:t>
            </a:r>
            <a:r>
              <a:rPr lang="en-US" sz="2400" b="1" dirty="0" err="1"/>
              <a:t>activitatile</a:t>
            </a:r>
            <a:r>
              <a:rPr lang="en-US" sz="2400" b="1" dirty="0"/>
              <a:t> </a:t>
            </a:r>
            <a:r>
              <a:rPr lang="en-US" sz="2400" b="1" dirty="0" err="1"/>
              <a:t>proiectului</a:t>
            </a:r>
            <a:endParaRPr lang="en-US" sz="2400" b="1" dirty="0"/>
          </a:p>
          <a:p>
            <a:pPr lvl="1"/>
            <a:r>
              <a:rPr lang="en-US" sz="2400" b="1" dirty="0"/>
              <a:t>Process Model-</a:t>
            </a:r>
            <a:r>
              <a:rPr lang="en-US" sz="2400" b="1" dirty="0" err="1"/>
              <a:t>secventierea</a:t>
            </a:r>
            <a:r>
              <a:rPr lang="en-US" sz="2400" b="1" dirty="0"/>
              <a:t> </a:t>
            </a:r>
            <a:r>
              <a:rPr lang="en-US" sz="2400" b="1" dirty="0" err="1"/>
              <a:t>activitatilor</a:t>
            </a:r>
            <a:r>
              <a:rPr lang="en-US" sz="2400" b="1" dirty="0"/>
              <a:t> </a:t>
            </a:r>
            <a:r>
              <a:rPr lang="en-US" sz="2400" b="1" dirty="0" err="1"/>
              <a:t>proiectului</a:t>
            </a:r>
            <a:r>
              <a:rPr lang="en-US" sz="2400" b="1" dirty="0"/>
              <a:t> la </a:t>
            </a:r>
            <a:r>
              <a:rPr lang="en-US" sz="2400" b="1" dirty="0" err="1"/>
              <a:t>nivel</a:t>
            </a:r>
            <a:r>
              <a:rPr lang="en-US" sz="2400" b="1" dirty="0"/>
              <a:t> superior; MSF process model </a:t>
            </a:r>
            <a:r>
              <a:rPr lang="en-US" sz="2400" b="1" dirty="0" err="1"/>
              <a:t>este</a:t>
            </a:r>
            <a:r>
              <a:rPr lang="en-US" sz="2400" b="1" dirty="0"/>
              <a:t> </a:t>
            </a:r>
            <a:r>
              <a:rPr lang="en-US" sz="2400" b="1" dirty="0" err="1"/>
              <a:t>divizat</a:t>
            </a:r>
            <a:r>
              <a:rPr lang="en-US" sz="2400" b="1" dirty="0"/>
              <a:t> in faze, </a:t>
            </a:r>
            <a:r>
              <a:rPr lang="en-US" sz="2400" b="1" dirty="0" err="1"/>
              <a:t>fiecare</a:t>
            </a:r>
            <a:r>
              <a:rPr lang="en-US" sz="2400" b="1" dirty="0"/>
              <a:t> </a:t>
            </a:r>
            <a:r>
              <a:rPr lang="en-US" sz="2400" b="1" dirty="0" err="1"/>
              <a:t>descrie</a:t>
            </a:r>
            <a:r>
              <a:rPr lang="en-US" sz="2400" b="1" dirty="0"/>
              <a:t> o </a:t>
            </a:r>
            <a:r>
              <a:rPr lang="en-US" sz="2400" b="1" dirty="0" err="1"/>
              <a:t>familie</a:t>
            </a:r>
            <a:r>
              <a:rPr lang="en-US" sz="2400" b="1" dirty="0"/>
              <a:t> de </a:t>
            </a:r>
            <a:r>
              <a:rPr lang="en-US" sz="2400" b="1" dirty="0" err="1"/>
              <a:t>produse</a:t>
            </a:r>
            <a:r>
              <a:rPr lang="en-US" sz="2400" b="1" dirty="0"/>
              <a:t> </a:t>
            </a:r>
            <a:r>
              <a:rPr lang="en-US" sz="2400" b="1" dirty="0" err="1"/>
              <a:t>si</a:t>
            </a:r>
            <a:r>
              <a:rPr lang="en-US" sz="2400" b="1" dirty="0"/>
              <a:t> </a:t>
            </a:r>
            <a:r>
              <a:rPr lang="en-US" sz="2400" b="1" dirty="0" err="1"/>
              <a:t>obiective</a:t>
            </a:r>
            <a:r>
              <a:rPr lang="en-US" sz="2400" b="1" dirty="0"/>
              <a:t> care </a:t>
            </a:r>
            <a:r>
              <a:rPr lang="en-US" sz="2400" b="1" dirty="0" err="1"/>
              <a:t>trebuie</a:t>
            </a:r>
            <a:r>
              <a:rPr lang="en-US" sz="2400" b="1" dirty="0"/>
              <a:t> </a:t>
            </a:r>
            <a:r>
              <a:rPr lang="en-US" sz="2400" b="1" dirty="0" err="1"/>
              <a:t>indeplinite</a:t>
            </a:r>
            <a:endParaRPr lang="en-US" sz="2400" b="1" dirty="0"/>
          </a:p>
          <a:p>
            <a:pPr marL="365760" lvl="1" indent="0">
              <a:buNone/>
            </a:pPr>
            <a:endParaRPr lang="ro-RO" dirty="0"/>
          </a:p>
        </p:txBody>
      </p:sp>
      <p:sp>
        <p:nvSpPr>
          <p:cNvPr id="4" name="Slide Number Placeholder 3"/>
          <p:cNvSpPr>
            <a:spLocks noGrp="1"/>
          </p:cNvSpPr>
          <p:nvPr>
            <p:ph type="sldNum" sz="quarter" idx="12"/>
          </p:nvPr>
        </p:nvSpPr>
        <p:spPr/>
        <p:txBody>
          <a:bodyPr/>
          <a:lstStyle/>
          <a:p>
            <a:fld id="{92EC7D80-632F-4723-8DE7-FC8E195B1236}" type="slidenum">
              <a:rPr lang="en-US" smtClean="0"/>
              <a:pPr/>
              <a:t>31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962401"/>
            <a:ext cx="585262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0764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Corespondenta</a:t>
            </a:r>
            <a:r>
              <a:rPr lang="en-US" dirty="0"/>
              <a:t> </a:t>
            </a:r>
            <a:r>
              <a:rPr lang="en-US" dirty="0" err="1"/>
              <a:t>celorlalte</a:t>
            </a:r>
            <a:r>
              <a:rPr lang="en-US" dirty="0"/>
              <a:t> </a:t>
            </a:r>
            <a:r>
              <a:rPr lang="en-US" dirty="0" err="1"/>
              <a:t>elemente</a:t>
            </a:r>
            <a:endParaRPr lang="ro-RO" dirty="0"/>
          </a:p>
        </p:txBody>
      </p:sp>
      <p:sp>
        <p:nvSpPr>
          <p:cNvPr id="3" name="Content Placeholder 2"/>
          <p:cNvSpPr>
            <a:spLocks noGrp="1"/>
          </p:cNvSpPr>
          <p:nvPr>
            <p:ph idx="1"/>
          </p:nvPr>
        </p:nvSpPr>
        <p:spPr/>
        <p:txBody>
          <a:bodyPr>
            <a:normAutofit/>
          </a:bodyPr>
          <a:lstStyle/>
          <a:p>
            <a:r>
              <a:rPr lang="en-US" sz="3200" dirty="0" err="1"/>
              <a:t>Artefacte</a:t>
            </a:r>
            <a:endParaRPr lang="en-US" sz="3200" dirty="0"/>
          </a:p>
          <a:p>
            <a:pPr lvl="1"/>
            <a:r>
              <a:rPr lang="en-US" sz="2900" dirty="0"/>
              <a:t>MSF-”</a:t>
            </a:r>
            <a:r>
              <a:rPr lang="en-US" sz="2900" dirty="0" err="1"/>
              <a:t>livrabile</a:t>
            </a:r>
            <a:r>
              <a:rPr lang="en-US" sz="2900" dirty="0"/>
              <a:t>”</a:t>
            </a:r>
          </a:p>
          <a:p>
            <a:pPr lvl="1"/>
            <a:r>
              <a:rPr lang="en-US" sz="2900" dirty="0"/>
              <a:t>RUP-”</a:t>
            </a:r>
            <a:r>
              <a:rPr lang="en-US" sz="2900" dirty="0" err="1"/>
              <a:t>livrabile</a:t>
            </a:r>
            <a:r>
              <a:rPr lang="en-US" sz="2900" dirty="0"/>
              <a:t>”, “</a:t>
            </a:r>
            <a:r>
              <a:rPr lang="en-US" sz="2900" dirty="0" err="1"/>
              <a:t>artefacte</a:t>
            </a:r>
            <a:r>
              <a:rPr lang="en-US" sz="2900" dirty="0"/>
              <a:t>”,”</a:t>
            </a:r>
            <a:r>
              <a:rPr lang="en-US" sz="2900" dirty="0" err="1"/>
              <a:t>rezultate</a:t>
            </a:r>
            <a:r>
              <a:rPr lang="en-US" sz="2900" dirty="0"/>
              <a:t>”</a:t>
            </a:r>
          </a:p>
          <a:p>
            <a:r>
              <a:rPr lang="en-US" sz="3200" dirty="0" err="1"/>
              <a:t>Roluri</a:t>
            </a:r>
            <a:endParaRPr lang="en-US" sz="3200" dirty="0"/>
          </a:p>
          <a:p>
            <a:pPr lvl="1"/>
            <a:r>
              <a:rPr lang="en-US" sz="2900" dirty="0"/>
              <a:t>MSF Team Role : Testing</a:t>
            </a:r>
          </a:p>
          <a:p>
            <a:pPr lvl="1"/>
            <a:r>
              <a:rPr lang="en-US" sz="2900" dirty="0"/>
              <a:t>RUP </a:t>
            </a:r>
            <a:r>
              <a:rPr lang="en-US" sz="2900" dirty="0" err="1"/>
              <a:t>Role:Test</a:t>
            </a:r>
            <a:r>
              <a:rPr lang="en-US" sz="2900" dirty="0"/>
              <a:t> </a:t>
            </a:r>
            <a:r>
              <a:rPr lang="en-US" sz="2900" dirty="0" err="1"/>
              <a:t>Analyst,Test</a:t>
            </a:r>
            <a:r>
              <a:rPr lang="en-US" sz="2900" dirty="0"/>
              <a:t> </a:t>
            </a:r>
            <a:r>
              <a:rPr lang="en-US" sz="2900" dirty="0" err="1"/>
              <a:t>Designer,Test</a:t>
            </a:r>
            <a:r>
              <a:rPr lang="en-US" sz="2900" dirty="0"/>
              <a:t> </a:t>
            </a:r>
            <a:r>
              <a:rPr lang="en-US" sz="2900" dirty="0" err="1"/>
              <a:t>Manager,Tester</a:t>
            </a:r>
            <a:endParaRPr lang="ro-RO" sz="2900" dirty="0"/>
          </a:p>
        </p:txBody>
      </p:sp>
      <p:sp>
        <p:nvSpPr>
          <p:cNvPr id="4" name="Slide Number Placeholder 3"/>
          <p:cNvSpPr>
            <a:spLocks noGrp="1"/>
          </p:cNvSpPr>
          <p:nvPr>
            <p:ph type="sldNum" sz="quarter" idx="12"/>
          </p:nvPr>
        </p:nvSpPr>
        <p:spPr/>
        <p:txBody>
          <a:bodyPr/>
          <a:lstStyle/>
          <a:p>
            <a:fld id="{92EC7D80-632F-4723-8DE7-FC8E195B1236}" type="slidenum">
              <a:rPr lang="en-US" smtClean="0"/>
              <a:pPr/>
              <a:t>32</a:t>
            </a:fld>
            <a:endParaRPr lang="en-US"/>
          </a:p>
        </p:txBody>
      </p:sp>
    </p:spTree>
    <p:extLst>
      <p:ext uri="{BB962C8B-B14F-4D97-AF65-F5344CB8AC3E}">
        <p14:creationId xmlns:p14="http://schemas.microsoft.com/office/powerpoint/2010/main" val="1686612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normAutofit/>
          </a:bodyPr>
          <a:lstStyle/>
          <a:p>
            <a:r>
              <a:rPr lang="en-US" sz="11500" dirty="0"/>
              <a:t>AGILE</a:t>
            </a:r>
            <a:endParaRPr lang="ro-RO" sz="11500" dirty="0"/>
          </a:p>
        </p:txBody>
      </p:sp>
      <p:sp>
        <p:nvSpPr>
          <p:cNvPr id="4" name="Slide Number Placeholder 3"/>
          <p:cNvSpPr>
            <a:spLocks noGrp="1"/>
          </p:cNvSpPr>
          <p:nvPr>
            <p:ph type="sldNum" sz="quarter" idx="12"/>
          </p:nvPr>
        </p:nvSpPr>
        <p:spPr/>
        <p:txBody>
          <a:bodyPr/>
          <a:lstStyle/>
          <a:p>
            <a:fld id="{92EC7D80-632F-4723-8DE7-FC8E195B1236}" type="slidenum">
              <a:rPr lang="en-US" smtClean="0"/>
              <a:pPr/>
              <a:t>33</a:t>
            </a:fld>
            <a:endParaRPr lang="en-US"/>
          </a:p>
        </p:txBody>
      </p:sp>
    </p:spTree>
    <p:extLst>
      <p:ext uri="{BB962C8B-B14F-4D97-AF65-F5344CB8AC3E}">
        <p14:creationId xmlns:p14="http://schemas.microsoft.com/office/powerpoint/2010/main" val="20212341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685800"/>
          </a:xfrm>
        </p:spPr>
        <p:txBody>
          <a:bodyPr/>
          <a:lstStyle/>
          <a:p>
            <a:r>
              <a:rPr lang="ro-RO" dirty="0"/>
              <a:t>Metodologii AGILE</a:t>
            </a:r>
          </a:p>
        </p:txBody>
      </p:sp>
      <p:sp>
        <p:nvSpPr>
          <p:cNvPr id="3" name="Content Placeholder 2"/>
          <p:cNvSpPr>
            <a:spLocks noGrp="1"/>
          </p:cNvSpPr>
          <p:nvPr>
            <p:ph idx="1"/>
          </p:nvPr>
        </p:nvSpPr>
        <p:spPr>
          <a:xfrm>
            <a:off x="457200" y="838200"/>
            <a:ext cx="7620000" cy="5791200"/>
          </a:xfrm>
        </p:spPr>
        <p:txBody>
          <a:bodyPr>
            <a:noAutofit/>
          </a:bodyPr>
          <a:lstStyle/>
          <a:p>
            <a:r>
              <a:rPr lang="ro-RO" sz="2000" dirty="0">
                <a:latin typeface="Arial" pitchFamily="34" charset="0"/>
                <a:cs typeface="Arial" pitchFamily="34" charset="0"/>
              </a:rPr>
              <a:t>Metodele de dezvoltare  software </a:t>
            </a:r>
            <a:r>
              <a:rPr lang="vi-VN" sz="2000" dirty="0">
                <a:latin typeface="Arial" pitchFamily="34" charset="0"/>
                <a:cs typeface="Arial" pitchFamily="34" charset="0"/>
              </a:rPr>
              <a:t>„</a:t>
            </a:r>
            <a:r>
              <a:rPr lang="ro-RO" sz="2000" dirty="0">
                <a:latin typeface="Arial" pitchFamily="34" charset="0"/>
                <a:cs typeface="Arial" pitchFamily="34" charset="0"/>
              </a:rPr>
              <a:t>expeditivă</a:t>
            </a:r>
            <a:r>
              <a:rPr lang="vi-VN" sz="2000" dirty="0">
                <a:latin typeface="Arial" pitchFamily="34" charset="0"/>
                <a:cs typeface="Arial" pitchFamily="34" charset="0"/>
              </a:rPr>
              <a:t>" </a:t>
            </a:r>
            <a:r>
              <a:rPr lang="ro-RO" sz="2000" dirty="0">
                <a:latin typeface="Arial" pitchFamily="34" charset="0"/>
                <a:cs typeface="Arial" pitchFamily="34" charset="0"/>
              </a:rPr>
              <a:t>au apărut</a:t>
            </a:r>
            <a:r>
              <a:rPr lang="vi-VN" sz="2000" dirty="0">
                <a:latin typeface="Arial" pitchFamily="34" charset="0"/>
                <a:cs typeface="Arial" pitchFamily="34" charset="0"/>
              </a:rPr>
              <a:t> </a:t>
            </a:r>
            <a:r>
              <a:rPr lang="ro-RO" sz="2000" dirty="0">
                <a:latin typeface="Arial" pitchFamily="34" charset="0"/>
                <a:cs typeface="Arial" pitchFamily="34" charset="0"/>
              </a:rPr>
              <a:t>la</a:t>
            </a:r>
            <a:r>
              <a:rPr lang="vi-VN" sz="2000" dirty="0">
                <a:latin typeface="Arial" pitchFamily="34" charset="0"/>
                <a:cs typeface="Arial" pitchFamily="34" charset="0"/>
              </a:rPr>
              <a:t> mijlocul anilor 1990 ca o reacţie </a:t>
            </a:r>
            <a:r>
              <a:rPr lang="ro-RO" sz="2000" dirty="0">
                <a:latin typeface="Arial" pitchFamily="34" charset="0"/>
                <a:cs typeface="Arial" pitchFamily="34" charset="0"/>
              </a:rPr>
              <a:t>la</a:t>
            </a:r>
            <a:r>
              <a:rPr lang="vi-VN" sz="2000" dirty="0">
                <a:latin typeface="Arial" pitchFamily="34" charset="0"/>
                <a:cs typeface="Arial" pitchFamily="34" charset="0"/>
              </a:rPr>
              <a:t> aşa-numitele </a:t>
            </a:r>
            <a:r>
              <a:rPr lang="ro-RO" sz="2000" dirty="0">
                <a:latin typeface="Arial" pitchFamily="34" charset="0"/>
                <a:cs typeface="Arial" pitchFamily="34" charset="0"/>
              </a:rPr>
              <a:t>metode </a:t>
            </a:r>
            <a:r>
              <a:rPr lang="vi-VN" sz="2000" dirty="0">
                <a:latin typeface="Arial" pitchFamily="34" charset="0"/>
                <a:cs typeface="Arial" pitchFamily="34" charset="0"/>
              </a:rPr>
              <a:t>„</a:t>
            </a:r>
            <a:r>
              <a:rPr lang="ro-RO" sz="2000" dirty="0">
                <a:latin typeface="Arial" pitchFamily="34" charset="0"/>
                <a:cs typeface="Arial" pitchFamily="34" charset="0"/>
              </a:rPr>
              <a:t>elaborate</a:t>
            </a:r>
            <a:r>
              <a:rPr lang="vi-VN" sz="2000" dirty="0">
                <a:latin typeface="Arial" pitchFamily="34" charset="0"/>
                <a:cs typeface="Arial" pitchFamily="34" charset="0"/>
              </a:rPr>
              <a:t>", care au fost caracterizate </a:t>
            </a:r>
            <a:r>
              <a:rPr lang="ro-RO" sz="2000" dirty="0">
                <a:latin typeface="Arial" pitchFamily="34" charset="0"/>
                <a:cs typeface="Arial" pitchFamily="34" charset="0"/>
              </a:rPr>
              <a:t>drept </a:t>
            </a:r>
            <a:r>
              <a:rPr lang="vi-VN" sz="2000" dirty="0">
                <a:latin typeface="Arial" pitchFamily="34" charset="0"/>
                <a:cs typeface="Arial" pitchFamily="34" charset="0"/>
              </a:rPr>
              <a:t>puternic reglementat</a:t>
            </a:r>
            <a:r>
              <a:rPr lang="ro-RO" sz="2000" dirty="0">
                <a:latin typeface="Arial" pitchFamily="34" charset="0"/>
                <a:cs typeface="Arial" pitchFamily="34" charset="0"/>
              </a:rPr>
              <a:t>e</a:t>
            </a:r>
            <a:r>
              <a:rPr lang="vi-VN" sz="2000" dirty="0">
                <a:latin typeface="Arial" pitchFamily="34" charset="0"/>
                <a:cs typeface="Arial" pitchFamily="34" charset="0"/>
              </a:rPr>
              <a:t>, r</a:t>
            </a:r>
            <a:r>
              <a:rPr lang="ro-RO" sz="2000" dirty="0">
                <a:latin typeface="Arial" pitchFamily="34" charset="0"/>
                <a:cs typeface="Arial" pitchFamily="34" charset="0"/>
              </a:rPr>
              <a:t>i</a:t>
            </a:r>
            <a:r>
              <a:rPr lang="vi-VN" sz="2000" dirty="0">
                <a:latin typeface="Arial" pitchFamily="34" charset="0"/>
                <a:cs typeface="Arial" pitchFamily="34" charset="0"/>
              </a:rPr>
              <a:t>gi</a:t>
            </a:r>
            <a:r>
              <a:rPr lang="ro-RO" sz="2000" dirty="0">
                <a:latin typeface="Arial" pitchFamily="34" charset="0"/>
                <a:cs typeface="Arial" pitchFamily="34" charset="0"/>
              </a:rPr>
              <a:t>de cum ar fi</a:t>
            </a:r>
            <a:r>
              <a:rPr lang="vi-VN" sz="2000" dirty="0">
                <a:latin typeface="Arial" pitchFamily="34" charset="0"/>
                <a:cs typeface="Arial" pitchFamily="34" charset="0"/>
              </a:rPr>
              <a:t> </a:t>
            </a:r>
            <a:r>
              <a:rPr lang="ro-RO" sz="2000" dirty="0">
                <a:latin typeface="Arial" pitchFamily="34" charset="0"/>
                <a:cs typeface="Arial" pitchFamily="34" charset="0"/>
              </a:rPr>
              <a:t>modelul waterfall </a:t>
            </a:r>
            <a:r>
              <a:rPr lang="vi-VN" sz="2000" dirty="0">
                <a:latin typeface="Arial" pitchFamily="34" charset="0"/>
                <a:cs typeface="Arial" pitchFamily="34" charset="0"/>
              </a:rPr>
              <a:t>de dezvoltare. Prop</a:t>
            </a:r>
            <a:r>
              <a:rPr lang="ro-RO" sz="2000" dirty="0">
                <a:latin typeface="Arial" pitchFamily="34" charset="0"/>
                <a:cs typeface="Arial" pitchFamily="34" charset="0"/>
              </a:rPr>
              <a:t>unerea</a:t>
            </a:r>
            <a:r>
              <a:rPr lang="vi-VN" sz="2000" dirty="0">
                <a:latin typeface="Arial" pitchFamily="34" charset="0"/>
                <a:cs typeface="Arial" pitchFamily="34" charset="0"/>
              </a:rPr>
              <a:t> de metode </a:t>
            </a:r>
            <a:r>
              <a:rPr lang="ro-RO" sz="2000" dirty="0">
                <a:latin typeface="Arial" pitchFamily="34" charset="0"/>
                <a:cs typeface="Arial" pitchFamily="34" charset="0"/>
              </a:rPr>
              <a:t>„expeditive”</a:t>
            </a:r>
            <a:r>
              <a:rPr lang="vi-VN" sz="2000" dirty="0">
                <a:latin typeface="Arial" pitchFamily="34" charset="0"/>
                <a:cs typeface="Arial" pitchFamily="34" charset="0"/>
              </a:rPr>
              <a:t>, precum metodele agile, rev</a:t>
            </a:r>
            <a:r>
              <a:rPr lang="ro-RO" sz="2000" dirty="0">
                <a:latin typeface="Arial" pitchFamily="34" charset="0"/>
                <a:cs typeface="Arial" pitchFamily="34" charset="0"/>
              </a:rPr>
              <a:t>i</a:t>
            </a:r>
            <a:r>
              <a:rPr lang="vi-VN" sz="2000" dirty="0">
                <a:latin typeface="Arial" pitchFamily="34" charset="0"/>
                <a:cs typeface="Arial" pitchFamily="34" charset="0"/>
              </a:rPr>
              <a:t>n la practici</a:t>
            </a:r>
            <a:r>
              <a:rPr lang="ro-RO" sz="2000" dirty="0">
                <a:latin typeface="Arial" pitchFamily="34" charset="0"/>
                <a:cs typeface="Arial" pitchFamily="34" charset="0"/>
              </a:rPr>
              <a:t>le</a:t>
            </a:r>
            <a:r>
              <a:rPr lang="vi-VN" sz="2000" dirty="0">
                <a:latin typeface="Arial" pitchFamily="34" charset="0"/>
                <a:cs typeface="Arial" pitchFamily="34" charset="0"/>
              </a:rPr>
              <a:t> de dezvoltare de la </a:t>
            </a:r>
            <a:r>
              <a:rPr lang="ro-RO" sz="2000" dirty="0">
                <a:latin typeface="Arial" pitchFamily="34" charset="0"/>
                <a:cs typeface="Arial" pitchFamily="34" charset="0"/>
              </a:rPr>
              <a:t>inceputurile</a:t>
            </a:r>
            <a:r>
              <a:rPr lang="vi-VN" sz="2000" dirty="0">
                <a:latin typeface="Arial" pitchFamily="34" charset="0"/>
                <a:cs typeface="Arial" pitchFamily="34" charset="0"/>
              </a:rPr>
              <a:t> istori</a:t>
            </a:r>
            <a:r>
              <a:rPr lang="ro-RO" sz="2000" dirty="0">
                <a:latin typeface="Arial" pitchFamily="34" charset="0"/>
                <a:cs typeface="Arial" pitchFamily="34" charset="0"/>
              </a:rPr>
              <a:t>ei</a:t>
            </a:r>
            <a:r>
              <a:rPr lang="vi-VN" sz="2000" dirty="0">
                <a:latin typeface="Arial" pitchFamily="34" charset="0"/>
                <a:cs typeface="Arial" pitchFamily="34" charset="0"/>
              </a:rPr>
              <a:t> dezvoltar</a:t>
            </a:r>
            <a:r>
              <a:rPr lang="ro-RO" sz="2000" dirty="0">
                <a:latin typeface="Arial" pitchFamily="34" charset="0"/>
                <a:cs typeface="Arial" pitchFamily="34" charset="0"/>
              </a:rPr>
              <a:t>ii</a:t>
            </a:r>
            <a:r>
              <a:rPr lang="vi-VN" sz="2000" dirty="0">
                <a:latin typeface="Arial" pitchFamily="34" charset="0"/>
                <a:cs typeface="Arial" pitchFamily="34" charset="0"/>
              </a:rPr>
              <a:t> software.</a:t>
            </a:r>
            <a:endParaRPr lang="ro-RO" sz="2000" dirty="0">
              <a:latin typeface="Arial" pitchFamily="34" charset="0"/>
              <a:cs typeface="Arial" pitchFamily="34" charset="0"/>
            </a:endParaRPr>
          </a:p>
          <a:p>
            <a:r>
              <a:rPr lang="ro-RO" sz="2000" dirty="0">
                <a:latin typeface="Arial" pitchFamily="34" charset="0"/>
                <a:cs typeface="Arial" pitchFamily="34" charset="0"/>
              </a:rPr>
              <a:t>Metodele expeditive includ:</a:t>
            </a:r>
          </a:p>
          <a:p>
            <a:pPr lvl="1"/>
            <a:r>
              <a:rPr lang="vi-VN" dirty="0">
                <a:latin typeface="Arial" pitchFamily="34" charset="0"/>
                <a:cs typeface="Arial" pitchFamily="34" charset="0"/>
              </a:rPr>
              <a:t> Scrum (1995)</a:t>
            </a:r>
            <a:r>
              <a:rPr lang="ro-RO" dirty="0">
                <a:latin typeface="Arial" pitchFamily="34" charset="0"/>
                <a:cs typeface="Arial" pitchFamily="34" charset="0"/>
              </a:rPr>
              <a:t>-</a:t>
            </a:r>
            <a:r>
              <a:rPr lang="vi-VN" dirty="0">
                <a:latin typeface="Arial" pitchFamily="34" charset="0"/>
                <a:cs typeface="Arial" pitchFamily="34" charset="0"/>
              </a:rPr>
              <a:t>metodologi</a:t>
            </a:r>
            <a:r>
              <a:rPr lang="ro-RO" dirty="0">
                <a:latin typeface="Arial" pitchFamily="34" charset="0"/>
                <a:cs typeface="Arial" pitchFamily="34" charset="0"/>
              </a:rPr>
              <a:t>e</a:t>
            </a:r>
            <a:r>
              <a:rPr lang="vi-VN" dirty="0">
                <a:latin typeface="Arial" pitchFamily="34" charset="0"/>
                <a:cs typeface="Arial" pitchFamily="34" charset="0"/>
              </a:rPr>
              <a:t> iterativ</a:t>
            </a:r>
            <a:r>
              <a:rPr lang="ro-RO" dirty="0">
                <a:latin typeface="Arial" pitchFamily="34" charset="0"/>
                <a:cs typeface="Arial" pitchFamily="34" charset="0"/>
              </a:rPr>
              <a:t> incrementala </a:t>
            </a:r>
            <a:r>
              <a:rPr lang="vi-VN" dirty="0">
                <a:latin typeface="Arial" pitchFamily="34" charset="0"/>
                <a:cs typeface="Arial" pitchFamily="34" charset="0"/>
              </a:rPr>
              <a:t>pentru </a:t>
            </a:r>
            <a:r>
              <a:rPr lang="ro-RO" dirty="0">
                <a:latin typeface="Arial" pitchFamily="34" charset="0"/>
                <a:cs typeface="Arial" pitchFamily="34" charset="0"/>
              </a:rPr>
              <a:t>management de proiect vazuta ca metoda AGILE</a:t>
            </a:r>
            <a:r>
              <a:rPr lang="vi-VN" dirty="0">
                <a:latin typeface="Arial" pitchFamily="34" charset="0"/>
                <a:cs typeface="Arial" pitchFamily="34" charset="0"/>
              </a:rPr>
              <a:t>.</a:t>
            </a:r>
            <a:endParaRPr lang="ro-RO" dirty="0">
              <a:latin typeface="Arial" pitchFamily="34" charset="0"/>
              <a:cs typeface="Arial" pitchFamily="34" charset="0"/>
            </a:endParaRPr>
          </a:p>
          <a:p>
            <a:pPr lvl="1"/>
            <a:r>
              <a:rPr lang="vi-VN" dirty="0">
                <a:latin typeface="Arial" pitchFamily="34" charset="0"/>
                <a:cs typeface="Arial" pitchFamily="34" charset="0"/>
              </a:rPr>
              <a:t>Crystal Clear</a:t>
            </a:r>
            <a:endParaRPr lang="ro-RO" dirty="0">
              <a:latin typeface="Arial" pitchFamily="34" charset="0"/>
              <a:cs typeface="Arial" pitchFamily="34" charset="0"/>
            </a:endParaRPr>
          </a:p>
          <a:p>
            <a:pPr lvl="1"/>
            <a:r>
              <a:rPr lang="vi-VN" dirty="0">
                <a:latin typeface="Arial" pitchFamily="34" charset="0"/>
                <a:cs typeface="Arial" pitchFamily="34" charset="0"/>
              </a:rPr>
              <a:t> Extreme Programming (1996) </a:t>
            </a:r>
            <a:endParaRPr lang="ro-RO" dirty="0">
              <a:latin typeface="Arial" pitchFamily="34" charset="0"/>
              <a:cs typeface="Arial" pitchFamily="34" charset="0"/>
            </a:endParaRPr>
          </a:p>
          <a:p>
            <a:pPr lvl="1"/>
            <a:r>
              <a:rPr lang="ro-RO" dirty="0">
                <a:latin typeface="Arial" pitchFamily="34" charset="0"/>
                <a:cs typeface="Arial" pitchFamily="34" charset="0"/>
              </a:rPr>
              <a:t>A</a:t>
            </a:r>
            <a:r>
              <a:rPr lang="vi-VN" dirty="0">
                <a:latin typeface="Arial" pitchFamily="34" charset="0"/>
                <a:cs typeface="Arial" pitchFamily="34" charset="0"/>
              </a:rPr>
              <a:t>dapt</a:t>
            </a:r>
            <a:r>
              <a:rPr lang="ro-RO" dirty="0">
                <a:latin typeface="Arial" pitchFamily="34" charset="0"/>
                <a:cs typeface="Arial" pitchFamily="34" charset="0"/>
              </a:rPr>
              <a:t>ive</a:t>
            </a:r>
            <a:r>
              <a:rPr lang="vi-VN" dirty="0">
                <a:latin typeface="Arial" pitchFamily="34" charset="0"/>
                <a:cs typeface="Arial" pitchFamily="34" charset="0"/>
              </a:rPr>
              <a:t> Software Development</a:t>
            </a:r>
            <a:endParaRPr lang="ro-RO" dirty="0">
              <a:latin typeface="Arial" pitchFamily="34" charset="0"/>
              <a:cs typeface="Arial" pitchFamily="34" charset="0"/>
            </a:endParaRPr>
          </a:p>
          <a:p>
            <a:pPr lvl="1"/>
            <a:r>
              <a:rPr lang="vi-VN" dirty="0">
                <a:latin typeface="Arial" pitchFamily="34" charset="0"/>
                <a:cs typeface="Arial" pitchFamily="34" charset="0"/>
              </a:rPr>
              <a:t>Feature Driven </a:t>
            </a:r>
            <a:r>
              <a:rPr lang="ro-RO" dirty="0">
                <a:latin typeface="Arial" pitchFamily="34" charset="0"/>
                <a:cs typeface="Arial" pitchFamily="34" charset="0"/>
              </a:rPr>
              <a:t>Development</a:t>
            </a:r>
            <a:r>
              <a:rPr lang="vi-VN" dirty="0">
                <a:latin typeface="Arial" pitchFamily="34" charset="0"/>
                <a:cs typeface="Arial" pitchFamily="34" charset="0"/>
              </a:rPr>
              <a:t> </a:t>
            </a:r>
            <a:endParaRPr lang="ro-RO" dirty="0">
              <a:latin typeface="Arial" pitchFamily="34" charset="0"/>
              <a:cs typeface="Arial" pitchFamily="34" charset="0"/>
            </a:endParaRPr>
          </a:p>
          <a:p>
            <a:pPr lvl="1"/>
            <a:r>
              <a:rPr lang="vi-VN" dirty="0">
                <a:latin typeface="Arial" pitchFamily="34" charset="0"/>
                <a:cs typeface="Arial" pitchFamily="34" charset="0"/>
              </a:rPr>
              <a:t>Dynamic Systems Development (DSDM) (1995). </a:t>
            </a:r>
            <a:endParaRPr lang="ro-RO" dirty="0">
              <a:latin typeface="Arial" pitchFamily="34" charset="0"/>
              <a:cs typeface="Arial" pitchFamily="34" charset="0"/>
            </a:endParaRPr>
          </a:p>
          <a:p>
            <a:pPr marL="365760" lvl="1" indent="0">
              <a:buNone/>
            </a:pPr>
            <a:r>
              <a:rPr lang="vi-VN" dirty="0">
                <a:latin typeface="Arial" pitchFamily="34" charset="0"/>
                <a:cs typeface="Arial" pitchFamily="34" charset="0"/>
              </a:rPr>
              <a:t>Acestea sunt acum denumite metodologii </a:t>
            </a:r>
            <a:r>
              <a:rPr lang="ro-RO" dirty="0">
                <a:latin typeface="Arial" pitchFamily="34" charset="0"/>
                <a:cs typeface="Arial" pitchFamily="34" charset="0"/>
              </a:rPr>
              <a:t>AGILE</a:t>
            </a:r>
            <a:r>
              <a:rPr lang="vi-VN" dirty="0">
                <a:latin typeface="Arial" pitchFamily="34" charset="0"/>
                <a:cs typeface="Arial" pitchFamily="34" charset="0"/>
              </a:rPr>
              <a:t>, după Manifestul Agile publicat în 2001</a:t>
            </a:r>
            <a:endParaRPr lang="ro-RO" sz="24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92EC7D80-632F-4723-8DE7-FC8E195B1236}" type="slidenum">
              <a:rPr lang="en-US" smtClean="0"/>
              <a:pPr/>
              <a:t>34</a:t>
            </a:fld>
            <a:endParaRPr lang="en-US"/>
          </a:p>
        </p:txBody>
      </p:sp>
    </p:spTree>
    <p:extLst>
      <p:ext uri="{BB962C8B-B14F-4D97-AF65-F5344CB8AC3E}">
        <p14:creationId xmlns:p14="http://schemas.microsoft.com/office/powerpoint/2010/main" val="3178535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143000"/>
          </a:xfrm>
        </p:spPr>
        <p:txBody>
          <a:bodyPr/>
          <a:lstStyle/>
          <a:p>
            <a:r>
              <a:rPr lang="en-US" dirty="0" err="1"/>
              <a:t>Dezvoltarare</a:t>
            </a:r>
            <a:r>
              <a:rPr lang="en-US" dirty="0"/>
              <a:t> AGILE</a:t>
            </a:r>
          </a:p>
        </p:txBody>
      </p:sp>
      <p:sp>
        <p:nvSpPr>
          <p:cNvPr id="3" name="Content Placeholder 2"/>
          <p:cNvSpPr>
            <a:spLocks noGrp="1"/>
          </p:cNvSpPr>
          <p:nvPr>
            <p:ph idx="1"/>
          </p:nvPr>
        </p:nvSpPr>
        <p:spPr>
          <a:xfrm>
            <a:off x="457200" y="1295400"/>
            <a:ext cx="7620000" cy="5105400"/>
          </a:xfrm>
        </p:spPr>
        <p:txBody>
          <a:bodyPr>
            <a:normAutofit/>
          </a:bodyPr>
          <a:lstStyle/>
          <a:p>
            <a:r>
              <a:rPr lang="en-US" sz="2800" dirty="0" err="1"/>
              <a:t>Criza</a:t>
            </a:r>
            <a:r>
              <a:rPr lang="en-US" sz="2800" dirty="0"/>
              <a:t> software 1960-depasirea </a:t>
            </a:r>
            <a:r>
              <a:rPr lang="en-US" sz="2800" dirty="0" err="1"/>
              <a:t>timpilor</a:t>
            </a:r>
            <a:r>
              <a:rPr lang="en-US" sz="2800" dirty="0"/>
              <a:t> de </a:t>
            </a:r>
            <a:r>
              <a:rPr lang="en-US" sz="2800" dirty="0" err="1"/>
              <a:t>livrare</a:t>
            </a:r>
            <a:r>
              <a:rPr lang="en-US" sz="2800" dirty="0"/>
              <a:t>, a </a:t>
            </a:r>
            <a:r>
              <a:rPr lang="en-US" sz="2800" dirty="0" err="1"/>
              <a:t>bugetelor</a:t>
            </a:r>
            <a:r>
              <a:rPr lang="en-US" sz="2800" dirty="0"/>
              <a:t> </a:t>
            </a:r>
            <a:r>
              <a:rPr lang="en-US" sz="2800" dirty="0" err="1"/>
              <a:t>conjugat</a:t>
            </a:r>
            <a:r>
              <a:rPr lang="en-US" sz="2800" dirty="0"/>
              <a:t> cu </a:t>
            </a:r>
            <a:r>
              <a:rPr lang="en-US" sz="2800" dirty="0" err="1"/>
              <a:t>nivelul</a:t>
            </a:r>
            <a:r>
              <a:rPr lang="en-US" sz="2800" dirty="0"/>
              <a:t> </a:t>
            </a:r>
            <a:r>
              <a:rPr lang="en-US" sz="2800" dirty="0" err="1"/>
              <a:t>scazut</a:t>
            </a:r>
            <a:r>
              <a:rPr lang="en-US" sz="2800" dirty="0"/>
              <a:t> al </a:t>
            </a:r>
            <a:r>
              <a:rPr lang="en-US" sz="2800" dirty="0" err="1"/>
              <a:t>calitatii</a:t>
            </a:r>
            <a:r>
              <a:rPr lang="en-US" sz="2800" dirty="0"/>
              <a:t> </a:t>
            </a:r>
            <a:r>
              <a:rPr lang="en-US" sz="2800" dirty="0" err="1"/>
              <a:t>solutiilor</a:t>
            </a:r>
            <a:endParaRPr lang="en-US" sz="2800" dirty="0"/>
          </a:p>
          <a:p>
            <a:pPr lvl="1"/>
            <a:r>
              <a:rPr lang="en-US" sz="2800" dirty="0"/>
              <a:t>Solutia #1 </a:t>
            </a:r>
            <a:r>
              <a:rPr lang="en-US" sz="2800" dirty="0" err="1"/>
              <a:t>Metodele</a:t>
            </a:r>
            <a:r>
              <a:rPr lang="en-US" sz="2800" dirty="0"/>
              <a:t> </a:t>
            </a:r>
            <a:r>
              <a:rPr lang="en-US" sz="2800" dirty="0" err="1"/>
              <a:t>structurate</a:t>
            </a:r>
            <a:r>
              <a:rPr lang="en-US" sz="2800" dirty="0"/>
              <a:t> (‘80)</a:t>
            </a:r>
          </a:p>
          <a:p>
            <a:pPr lvl="1"/>
            <a:r>
              <a:rPr lang="en-US" sz="2800" dirty="0"/>
              <a:t>Solutia #2 </a:t>
            </a:r>
            <a:r>
              <a:rPr lang="en-US" sz="2800" dirty="0" err="1"/>
              <a:t>Metodologiile</a:t>
            </a:r>
            <a:r>
              <a:rPr lang="en-US" sz="2800" dirty="0"/>
              <a:t> orientate </a:t>
            </a:r>
            <a:r>
              <a:rPr lang="en-US" sz="2800" dirty="0" err="1"/>
              <a:t>obiect</a:t>
            </a:r>
            <a:endParaRPr lang="en-US" sz="2800" dirty="0"/>
          </a:p>
          <a:p>
            <a:r>
              <a:rPr lang="en-US" sz="2800" dirty="0" err="1"/>
              <a:t>Cronicizarea</a:t>
            </a:r>
            <a:r>
              <a:rPr lang="en-US" sz="2800" dirty="0"/>
              <a:t> </a:t>
            </a:r>
            <a:r>
              <a:rPr lang="en-US" sz="2800" dirty="0" err="1"/>
              <a:t>crizei</a:t>
            </a:r>
            <a:r>
              <a:rPr lang="en-US" sz="2800" dirty="0"/>
              <a:t> </a:t>
            </a:r>
            <a:r>
              <a:rPr lang="en-US" sz="2800" dirty="0" err="1"/>
              <a:t>anilor</a:t>
            </a:r>
            <a:r>
              <a:rPr lang="en-US" sz="2800" dirty="0"/>
              <a:t> ’60</a:t>
            </a:r>
          </a:p>
          <a:p>
            <a:pPr lvl="1"/>
            <a:r>
              <a:rPr lang="en-US" sz="2800" dirty="0"/>
              <a:t>Solutia #3 </a:t>
            </a:r>
            <a:r>
              <a:rPr lang="en-US" sz="2800" dirty="0" err="1"/>
              <a:t>Imbunatatirea</a:t>
            </a:r>
            <a:r>
              <a:rPr lang="en-US" sz="2800" dirty="0"/>
              <a:t> </a:t>
            </a:r>
            <a:r>
              <a:rPr lang="en-US" sz="2800" dirty="0" err="1"/>
              <a:t>proceselor</a:t>
            </a:r>
            <a:r>
              <a:rPr lang="en-US" sz="2800" dirty="0"/>
              <a:t> software(CMM)</a:t>
            </a:r>
          </a:p>
          <a:p>
            <a:pPr lvl="1"/>
            <a:r>
              <a:rPr lang="en-US" sz="2800" dirty="0"/>
              <a:t>Solutia #4 </a:t>
            </a:r>
            <a:r>
              <a:rPr lang="en-US" sz="2800" dirty="0" err="1"/>
              <a:t>Metodologiile</a:t>
            </a:r>
            <a:r>
              <a:rPr lang="en-US" sz="2800" dirty="0"/>
              <a:t> AGILE</a:t>
            </a:r>
            <a:endParaRPr lang="ro-RO" sz="2800" dirty="0"/>
          </a:p>
          <a:p>
            <a:pPr lvl="1"/>
            <a:r>
              <a:rPr lang="ro-RO" sz="2800" dirty="0"/>
              <a:t>Soulția CroudSourcing(www.viespar.ro)</a:t>
            </a:r>
            <a:r>
              <a:rPr lang="en-US" sz="2800" dirty="0"/>
              <a:t> </a:t>
            </a:r>
          </a:p>
        </p:txBody>
      </p:sp>
      <p:sp>
        <p:nvSpPr>
          <p:cNvPr id="4" name="Slide Number Placeholder 3"/>
          <p:cNvSpPr>
            <a:spLocks noGrp="1"/>
          </p:cNvSpPr>
          <p:nvPr>
            <p:ph type="sldNum" sz="quarter" idx="12"/>
          </p:nvPr>
        </p:nvSpPr>
        <p:spPr/>
        <p:txBody>
          <a:bodyPr/>
          <a:lstStyle/>
          <a:p>
            <a:fld id="{92EC7D80-632F-4723-8DE7-FC8E195B1236}"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20000" cy="914400"/>
          </a:xfrm>
        </p:spPr>
        <p:txBody>
          <a:bodyPr/>
          <a:lstStyle/>
          <a:p>
            <a:r>
              <a:rPr lang="ro-RO" dirty="0"/>
              <a:t>Principiile AGILE MANIFESTO</a:t>
            </a:r>
          </a:p>
        </p:txBody>
      </p:sp>
      <p:sp>
        <p:nvSpPr>
          <p:cNvPr id="3" name="Content Placeholder 2"/>
          <p:cNvSpPr>
            <a:spLocks noGrp="1"/>
          </p:cNvSpPr>
          <p:nvPr>
            <p:ph idx="1"/>
          </p:nvPr>
        </p:nvSpPr>
        <p:spPr>
          <a:xfrm>
            <a:off x="152400" y="1143000"/>
            <a:ext cx="7924800" cy="5257800"/>
          </a:xfrm>
        </p:spPr>
        <p:txBody>
          <a:bodyPr>
            <a:noAutofit/>
          </a:bodyPr>
          <a:lstStyle/>
          <a:p>
            <a:r>
              <a:rPr lang="vi-VN" sz="2400" dirty="0"/>
              <a:t>prioritatea </a:t>
            </a:r>
            <a:r>
              <a:rPr lang="ro-RO" sz="2400" dirty="0"/>
              <a:t>constă în</a:t>
            </a:r>
            <a:r>
              <a:rPr lang="vi-VN" sz="2400" dirty="0"/>
              <a:t> a satisface clientul</a:t>
            </a:r>
            <a:r>
              <a:rPr lang="ro-RO" sz="2400" dirty="0"/>
              <a:t> </a:t>
            </a:r>
            <a:r>
              <a:rPr lang="vi-VN" sz="2400" dirty="0"/>
              <a:t>prin livrare rapidă și continuă</a:t>
            </a:r>
            <a:r>
              <a:rPr lang="ro-RO" sz="2400" dirty="0"/>
              <a:t> </a:t>
            </a:r>
            <a:r>
              <a:rPr lang="vi-VN" sz="2400" dirty="0"/>
              <a:t>de </a:t>
            </a:r>
            <a:r>
              <a:rPr lang="ro-RO" sz="2400" dirty="0"/>
              <a:t>componente </a:t>
            </a:r>
            <a:r>
              <a:rPr lang="vi-VN" sz="2400" dirty="0"/>
              <a:t>software</a:t>
            </a:r>
            <a:r>
              <a:rPr lang="ro-RO" sz="2400" dirty="0"/>
              <a:t> funcţionale</a:t>
            </a:r>
            <a:r>
              <a:rPr lang="vi-VN" sz="2400" dirty="0"/>
              <a:t>. </a:t>
            </a:r>
          </a:p>
          <a:p>
            <a:r>
              <a:rPr lang="ro-RO" sz="2400" dirty="0"/>
              <a:t>este b</a:t>
            </a:r>
            <a:r>
              <a:rPr lang="it-IT" sz="2400" dirty="0"/>
              <a:t>ine </a:t>
            </a:r>
            <a:r>
              <a:rPr lang="ro-RO" sz="2400" dirty="0"/>
              <a:t>venită </a:t>
            </a:r>
            <a:r>
              <a:rPr lang="it-IT" sz="2400" dirty="0"/>
              <a:t>modificarea cerinţelor, chiar târziu în </a:t>
            </a:r>
            <a:r>
              <a:rPr lang="ro-RO" sz="2400" dirty="0"/>
              <a:t>procesul de </a:t>
            </a:r>
            <a:r>
              <a:rPr lang="it-IT" sz="2400" dirty="0"/>
              <a:t>dezvoltare. Procese</a:t>
            </a:r>
            <a:r>
              <a:rPr lang="ro-RO" sz="2400" dirty="0"/>
              <a:t>le</a:t>
            </a:r>
            <a:r>
              <a:rPr lang="it-IT" sz="2400" dirty="0"/>
              <a:t> agile valorific</a:t>
            </a:r>
            <a:r>
              <a:rPr lang="ro-RO" sz="2400" dirty="0"/>
              <a:t>ă</a:t>
            </a:r>
            <a:r>
              <a:rPr lang="it-IT" sz="2400" dirty="0"/>
              <a:t> schimbare</a:t>
            </a:r>
            <a:r>
              <a:rPr lang="ro-RO" sz="2400" dirty="0"/>
              <a:t>a</a:t>
            </a:r>
            <a:r>
              <a:rPr lang="it-IT" sz="2400" dirty="0"/>
              <a:t> pentru a </a:t>
            </a:r>
            <a:r>
              <a:rPr lang="ro-RO" sz="2400" dirty="0"/>
              <a:t>realiza </a:t>
            </a:r>
            <a:r>
              <a:rPr lang="it-IT" sz="2400" dirty="0"/>
              <a:t>avantaj competitiv clientului</a:t>
            </a:r>
            <a:endParaRPr lang="ro-RO" sz="2400" dirty="0"/>
          </a:p>
          <a:p>
            <a:r>
              <a:rPr lang="ro-RO" sz="2400" dirty="0"/>
              <a:t>Livrează componentele </a:t>
            </a:r>
            <a:r>
              <a:rPr lang="vi-VN" sz="2400" dirty="0"/>
              <a:t>software </a:t>
            </a:r>
            <a:r>
              <a:rPr lang="ro-RO" sz="2400" dirty="0"/>
              <a:t>in perioade de timp </a:t>
            </a:r>
            <a:r>
              <a:rPr lang="vi-VN" sz="2400" dirty="0"/>
              <a:t>de la câteva săptămâni p</a:t>
            </a:r>
            <a:r>
              <a:rPr lang="ro-RO" sz="2400" dirty="0"/>
              <a:t>ână la</a:t>
            </a:r>
            <a:r>
              <a:rPr lang="vi-VN" sz="2400" dirty="0"/>
              <a:t> a câteva luni, </a:t>
            </a:r>
            <a:r>
              <a:rPr lang="ro-RO" sz="2400" dirty="0"/>
              <a:t>cu respectarea timpului minim.</a:t>
            </a:r>
          </a:p>
          <a:p>
            <a:r>
              <a:rPr lang="ro-RO" sz="2400" dirty="0" err="1"/>
              <a:t>Analistii</a:t>
            </a:r>
            <a:r>
              <a:rPr lang="ro-RO" sz="2400" dirty="0"/>
              <a:t> de business </a:t>
            </a:r>
            <a:r>
              <a:rPr lang="vi-VN" sz="2400" dirty="0">
                <a:latin typeface="Calibri" panose="020F0502020204030204" pitchFamily="34" charset="0"/>
              </a:rPr>
              <a:t>şi dezvoltatorii trebuie să lucreze</a:t>
            </a:r>
            <a:r>
              <a:rPr lang="ro-RO" sz="2400" dirty="0">
                <a:latin typeface="Calibri" panose="020F0502020204030204" pitchFamily="34" charset="0"/>
              </a:rPr>
              <a:t>, zilnic,</a:t>
            </a:r>
            <a:r>
              <a:rPr lang="vi-VN" sz="2400" dirty="0">
                <a:latin typeface="Calibri" panose="020F0502020204030204" pitchFamily="34" charset="0"/>
              </a:rPr>
              <a:t> împreună pe tot parcursul proiectului</a:t>
            </a:r>
            <a:endParaRPr lang="ro-RO" sz="2400" dirty="0">
              <a:latin typeface="Calibri" panose="020F0502020204030204" pitchFamily="34" charset="0"/>
            </a:endParaRPr>
          </a:p>
          <a:p>
            <a:r>
              <a:rPr lang="ro-RO" sz="2400" dirty="0"/>
              <a:t>Realizarea proiectului se bazează pe motivarea membrilor echipei.</a:t>
            </a:r>
            <a:r>
              <a:rPr lang="vi-VN" sz="2400" dirty="0"/>
              <a:t>  </a:t>
            </a:r>
            <a:r>
              <a:rPr lang="ro-RO" sz="2400" dirty="0">
                <a:latin typeface="Calibri" panose="020F0502020204030204" pitchFamily="34" charset="0"/>
              </a:rPr>
              <a:t>M</a:t>
            </a:r>
            <a:r>
              <a:rPr lang="vi-VN" sz="2400" dirty="0">
                <a:latin typeface="Calibri" panose="020F0502020204030204" pitchFamily="34" charset="0"/>
              </a:rPr>
              <a:t>ediul</a:t>
            </a:r>
            <a:r>
              <a:rPr lang="ro-RO" sz="2400" dirty="0">
                <a:latin typeface="Calibri" panose="020F0502020204030204" pitchFamily="34" charset="0"/>
              </a:rPr>
              <a:t> de lucru trebuie sa se bazeze pe sprijin </a:t>
            </a:r>
            <a:r>
              <a:rPr lang="vi-VN" sz="2400" dirty="0">
                <a:latin typeface="Calibri" panose="020F0502020204030204" pitchFamily="34" charset="0"/>
              </a:rPr>
              <a:t>și încredere </a:t>
            </a:r>
            <a:r>
              <a:rPr lang="ro-RO" sz="2400" dirty="0">
                <a:latin typeface="Calibri" panose="020F0502020204030204" pitchFamily="34" charset="0"/>
              </a:rPr>
              <a:t>reciprocă în scopul realizarii proiectului</a:t>
            </a:r>
            <a:r>
              <a:rPr lang="vi-VN" sz="2400" dirty="0"/>
              <a:t>.</a:t>
            </a:r>
            <a:endParaRPr lang="ro-RO" sz="2400" dirty="0"/>
          </a:p>
        </p:txBody>
      </p:sp>
      <p:sp>
        <p:nvSpPr>
          <p:cNvPr id="4" name="Slide Number Placeholder 3"/>
          <p:cNvSpPr>
            <a:spLocks noGrp="1"/>
          </p:cNvSpPr>
          <p:nvPr>
            <p:ph type="sldNum" sz="quarter" idx="12"/>
          </p:nvPr>
        </p:nvSpPr>
        <p:spPr/>
        <p:txBody>
          <a:bodyPr/>
          <a:lstStyle/>
          <a:p>
            <a:fld id="{92EC7D80-632F-4723-8DE7-FC8E195B1236}" type="slidenum">
              <a:rPr lang="en-US" smtClean="0"/>
              <a:pPr/>
              <a:t>36</a:t>
            </a:fld>
            <a:endParaRPr lang="en-US"/>
          </a:p>
        </p:txBody>
      </p:sp>
    </p:spTree>
    <p:extLst>
      <p:ext uri="{BB962C8B-B14F-4D97-AF65-F5344CB8AC3E}">
        <p14:creationId xmlns:p14="http://schemas.microsoft.com/office/powerpoint/2010/main" val="4047269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Principiile AGILE MANIFESTO</a:t>
            </a:r>
          </a:p>
        </p:txBody>
      </p:sp>
      <p:sp>
        <p:nvSpPr>
          <p:cNvPr id="3" name="Content Placeholder 2"/>
          <p:cNvSpPr>
            <a:spLocks noGrp="1"/>
          </p:cNvSpPr>
          <p:nvPr>
            <p:ph idx="1"/>
          </p:nvPr>
        </p:nvSpPr>
        <p:spPr/>
        <p:txBody>
          <a:bodyPr>
            <a:normAutofit lnSpcReduction="10000"/>
          </a:bodyPr>
          <a:lstStyle/>
          <a:p>
            <a:pPr algn="just"/>
            <a:r>
              <a:rPr lang="vi-VN" dirty="0">
                <a:latin typeface="Calibri" panose="020F0502020204030204" pitchFamily="34" charset="0"/>
              </a:rPr>
              <a:t>Metoda cea mai eficientă şi eficace de informa</a:t>
            </a:r>
            <a:r>
              <a:rPr lang="ro-RO" dirty="0">
                <a:latin typeface="Calibri" panose="020F0502020204030204" pitchFamily="34" charset="0"/>
              </a:rPr>
              <a:t>re</a:t>
            </a:r>
            <a:r>
              <a:rPr lang="vi-VN" dirty="0">
                <a:latin typeface="Calibri" panose="020F0502020204030204" pitchFamily="34" charset="0"/>
              </a:rPr>
              <a:t> </a:t>
            </a:r>
            <a:r>
              <a:rPr lang="ro-RO" dirty="0">
                <a:latin typeface="Calibri" panose="020F0502020204030204" pitchFamily="34" charset="0"/>
              </a:rPr>
              <a:t>în cadrul echipei de dezvoltare </a:t>
            </a:r>
            <a:r>
              <a:rPr lang="vi-VN" dirty="0">
                <a:latin typeface="Calibri" panose="020F0502020204030204" pitchFamily="34" charset="0"/>
              </a:rPr>
              <a:t> este conversaţi</a:t>
            </a:r>
            <a:r>
              <a:rPr lang="ro-RO" dirty="0">
                <a:latin typeface="Calibri" panose="020F0502020204030204" pitchFamily="34" charset="0"/>
              </a:rPr>
              <a:t>a</a:t>
            </a:r>
            <a:r>
              <a:rPr lang="vi-VN" dirty="0">
                <a:latin typeface="Calibri" panose="020F0502020204030204" pitchFamily="34" charset="0"/>
              </a:rPr>
              <a:t> </a:t>
            </a:r>
            <a:r>
              <a:rPr lang="ro-RO" dirty="0">
                <a:latin typeface="Calibri" panose="020F0502020204030204" pitchFamily="34" charset="0"/>
              </a:rPr>
              <a:t>„</a:t>
            </a:r>
            <a:r>
              <a:rPr lang="vi-VN" dirty="0">
                <a:latin typeface="Calibri" panose="020F0502020204030204" pitchFamily="34" charset="0"/>
              </a:rPr>
              <a:t>faţă în faţă</a:t>
            </a:r>
            <a:r>
              <a:rPr lang="ro-RO" dirty="0">
                <a:latin typeface="Calibri" panose="020F0502020204030204" pitchFamily="34" charset="0"/>
              </a:rPr>
              <a:t>”</a:t>
            </a:r>
            <a:r>
              <a:rPr lang="vi-VN" dirty="0">
                <a:latin typeface="Calibri" panose="020F0502020204030204" pitchFamily="34" charset="0"/>
              </a:rPr>
              <a:t>. </a:t>
            </a:r>
            <a:endParaRPr lang="ro-RO" dirty="0">
              <a:latin typeface="Calibri" panose="020F0502020204030204" pitchFamily="34" charset="0"/>
            </a:endParaRPr>
          </a:p>
          <a:p>
            <a:pPr algn="just"/>
            <a:r>
              <a:rPr lang="vi-VN" dirty="0">
                <a:latin typeface="Calibri" panose="020F0502020204030204" pitchFamily="34" charset="0"/>
              </a:rPr>
              <a:t>Software-ul </a:t>
            </a:r>
            <a:r>
              <a:rPr lang="ro-RO" dirty="0">
                <a:latin typeface="Calibri" panose="020F0502020204030204" pitchFamily="34" charset="0"/>
              </a:rPr>
              <a:t>functional</a:t>
            </a:r>
            <a:r>
              <a:rPr lang="vi-VN" dirty="0">
                <a:latin typeface="Calibri" panose="020F0502020204030204" pitchFamily="34" charset="0"/>
              </a:rPr>
              <a:t> este prima măsura </a:t>
            </a:r>
            <a:r>
              <a:rPr lang="ro-RO" dirty="0">
                <a:latin typeface="Calibri" panose="020F0502020204030204" pitchFamily="34" charset="0"/>
              </a:rPr>
              <a:t>a </a:t>
            </a:r>
            <a:r>
              <a:rPr lang="vi-VN" dirty="0">
                <a:latin typeface="Calibri" panose="020F0502020204030204" pitchFamily="34" charset="0"/>
              </a:rPr>
              <a:t>progresul</a:t>
            </a:r>
            <a:r>
              <a:rPr lang="ro-RO" dirty="0">
                <a:latin typeface="Calibri" panose="020F0502020204030204" pitchFamily="34" charset="0"/>
              </a:rPr>
              <a:t>ui</a:t>
            </a:r>
            <a:r>
              <a:rPr lang="vi-VN" dirty="0">
                <a:latin typeface="Calibri" panose="020F0502020204030204" pitchFamily="34" charset="0"/>
              </a:rPr>
              <a:t>.</a:t>
            </a:r>
            <a:endParaRPr lang="ro-RO" dirty="0">
              <a:latin typeface="Calibri" panose="020F0502020204030204" pitchFamily="34" charset="0"/>
            </a:endParaRPr>
          </a:p>
          <a:p>
            <a:pPr algn="just"/>
            <a:r>
              <a:rPr lang="vi-VN" sz="2000" dirty="0">
                <a:latin typeface="Calibri" panose="020F0502020204030204" pitchFamily="34" charset="0"/>
              </a:rPr>
              <a:t>Procese</a:t>
            </a:r>
            <a:r>
              <a:rPr lang="ro-RO" sz="2000" dirty="0">
                <a:latin typeface="Calibri" panose="020F0502020204030204" pitchFamily="34" charset="0"/>
              </a:rPr>
              <a:t>le</a:t>
            </a:r>
            <a:r>
              <a:rPr lang="vi-VN" sz="2000" dirty="0">
                <a:latin typeface="Calibri" panose="020F0502020204030204" pitchFamily="34" charset="0"/>
              </a:rPr>
              <a:t> agile promov</a:t>
            </a:r>
            <a:r>
              <a:rPr lang="ro-RO" sz="2000" dirty="0">
                <a:latin typeface="Calibri" panose="020F0502020204030204" pitchFamily="34" charset="0"/>
              </a:rPr>
              <a:t>ează</a:t>
            </a:r>
            <a:r>
              <a:rPr lang="vi-VN" sz="2000" dirty="0">
                <a:latin typeface="Calibri" panose="020F0502020204030204" pitchFamily="34" charset="0"/>
              </a:rPr>
              <a:t> dezvolt</a:t>
            </a:r>
            <a:r>
              <a:rPr lang="ro-RO" sz="2000" dirty="0">
                <a:latin typeface="Calibri" panose="020F0502020204030204" pitchFamily="34" charset="0"/>
              </a:rPr>
              <a:t>area</a:t>
            </a:r>
            <a:r>
              <a:rPr lang="vi-VN" sz="2000" dirty="0">
                <a:latin typeface="Calibri" panose="020F0502020204030204" pitchFamily="34" charset="0"/>
              </a:rPr>
              <a:t> durabil</a:t>
            </a:r>
            <a:r>
              <a:rPr lang="ro-RO" sz="2000" dirty="0">
                <a:latin typeface="Calibri" panose="020F0502020204030204" pitchFamily="34" charset="0"/>
              </a:rPr>
              <a:t>ă a proiectului</a:t>
            </a:r>
            <a:r>
              <a:rPr lang="vi-VN" sz="2000" dirty="0">
                <a:latin typeface="Calibri" panose="020F0502020204030204" pitchFamily="34" charset="0"/>
              </a:rPr>
              <a:t>. </a:t>
            </a:r>
            <a:r>
              <a:rPr lang="ro-RO" sz="2000" dirty="0">
                <a:latin typeface="Calibri" panose="020F0502020204030204" pitchFamily="34" charset="0"/>
              </a:rPr>
              <a:t>Finanţatorii</a:t>
            </a:r>
            <a:r>
              <a:rPr lang="vi-VN" sz="2000" dirty="0">
                <a:latin typeface="Calibri" panose="020F0502020204030204" pitchFamily="34" charset="0"/>
              </a:rPr>
              <a:t>, dezvoltatorii şi utilizatorii ar trebui să fie capabil de a menţine constant ritmul </a:t>
            </a:r>
            <a:r>
              <a:rPr lang="ro-RO" sz="2000" dirty="0">
                <a:latin typeface="Calibri" panose="020F0502020204030204" pitchFamily="34" charset="0"/>
              </a:rPr>
              <a:t>lucrarilor </a:t>
            </a:r>
            <a:r>
              <a:rPr lang="vi-VN" sz="2000" dirty="0">
                <a:latin typeface="Calibri" panose="020F0502020204030204" pitchFamily="34" charset="0"/>
              </a:rPr>
              <a:t>pe o perioadă nedeterminată. </a:t>
            </a:r>
            <a:endParaRPr lang="ro-RO" sz="2000" dirty="0">
              <a:latin typeface="Calibri" panose="020F0502020204030204" pitchFamily="34" charset="0"/>
            </a:endParaRPr>
          </a:p>
          <a:p>
            <a:pPr algn="just"/>
            <a:r>
              <a:rPr lang="ro-RO" sz="2000" dirty="0">
                <a:latin typeface="Calibri" panose="020F0502020204030204" pitchFamily="34" charset="0"/>
              </a:rPr>
              <a:t>E</a:t>
            </a:r>
            <a:r>
              <a:rPr lang="vi-VN" sz="2000" dirty="0">
                <a:latin typeface="Calibri" panose="020F0502020204030204" pitchFamily="34" charset="0"/>
              </a:rPr>
              <a:t>xcelenţă tehnic</a:t>
            </a:r>
            <a:r>
              <a:rPr lang="ro-RO" sz="2000" dirty="0">
                <a:latin typeface="Calibri" panose="020F0502020204030204" pitchFamily="34" charset="0"/>
              </a:rPr>
              <a:t>ă</a:t>
            </a:r>
            <a:r>
              <a:rPr lang="vi-VN" sz="2000" dirty="0">
                <a:latin typeface="Calibri" panose="020F0502020204030204" pitchFamily="34" charset="0"/>
              </a:rPr>
              <a:t> şi design</a:t>
            </a:r>
            <a:r>
              <a:rPr lang="ro-RO" sz="2000" dirty="0">
                <a:latin typeface="Calibri" panose="020F0502020204030204" pitchFamily="34" charset="0"/>
              </a:rPr>
              <a:t>-ul de cea mai bună calitate </a:t>
            </a:r>
            <a:r>
              <a:rPr lang="vi-VN" sz="2000" dirty="0">
                <a:latin typeface="Calibri" panose="020F0502020204030204" pitchFamily="34" charset="0"/>
              </a:rPr>
              <a:t> îmbunătăţeşte agilitate</a:t>
            </a:r>
            <a:r>
              <a:rPr lang="ro-RO" sz="2000" dirty="0">
                <a:latin typeface="Calibri" panose="020F0502020204030204" pitchFamily="34" charset="0"/>
              </a:rPr>
              <a:t>a</a:t>
            </a:r>
            <a:r>
              <a:rPr lang="vi-VN" sz="2000" dirty="0">
                <a:latin typeface="Calibri" panose="020F0502020204030204" pitchFamily="34" charset="0"/>
              </a:rPr>
              <a:t>. </a:t>
            </a:r>
            <a:endParaRPr lang="ro-RO" sz="2000" dirty="0">
              <a:latin typeface="Calibri" panose="020F0502020204030204" pitchFamily="34" charset="0"/>
            </a:endParaRPr>
          </a:p>
          <a:p>
            <a:pPr algn="just"/>
            <a:r>
              <a:rPr lang="vi-VN" sz="2000" dirty="0">
                <a:latin typeface="Calibri" panose="020F0502020204030204" pitchFamily="34" charset="0"/>
              </a:rPr>
              <a:t>Simplitate</a:t>
            </a:r>
            <a:r>
              <a:rPr lang="ro-RO" sz="2000" dirty="0">
                <a:latin typeface="Calibri" panose="020F0502020204030204" pitchFamily="34" charset="0"/>
              </a:rPr>
              <a:t>a(</a:t>
            </a:r>
            <a:r>
              <a:rPr lang="vi-VN" sz="2000" b="1" dirty="0">
                <a:solidFill>
                  <a:srgbClr val="FF0000"/>
                </a:solidFill>
                <a:latin typeface="Calibri" panose="020F0502020204030204" pitchFamily="34" charset="0"/>
              </a:rPr>
              <a:t>arta de a maximiza cantitatea de muncă </a:t>
            </a:r>
            <a:r>
              <a:rPr lang="ro-RO" sz="2000" b="1" dirty="0">
                <a:solidFill>
                  <a:srgbClr val="FF0000"/>
                </a:solidFill>
                <a:latin typeface="Calibri" panose="020F0502020204030204" pitchFamily="34" charset="0"/>
              </a:rPr>
              <a:t>neexecutata</a:t>
            </a:r>
            <a:r>
              <a:rPr lang="ro-RO" sz="2000" dirty="0">
                <a:latin typeface="Calibri" panose="020F0502020204030204" pitchFamily="34" charset="0"/>
              </a:rPr>
              <a:t>) </a:t>
            </a:r>
            <a:r>
              <a:rPr lang="vi-VN" sz="2000" dirty="0">
                <a:latin typeface="Calibri" panose="020F0502020204030204" pitchFamily="34" charset="0"/>
              </a:rPr>
              <a:t>este esenţială. </a:t>
            </a:r>
            <a:endParaRPr lang="ro-RO" sz="2000" dirty="0">
              <a:latin typeface="Calibri" panose="020F0502020204030204" pitchFamily="34" charset="0"/>
            </a:endParaRPr>
          </a:p>
          <a:p>
            <a:pPr algn="just"/>
            <a:r>
              <a:rPr lang="vi-VN" sz="2000" dirty="0">
                <a:latin typeface="Calibri" panose="020F0502020204030204" pitchFamily="34" charset="0"/>
              </a:rPr>
              <a:t>Cele mai bune arhitecturi, cerințe şi </a:t>
            </a:r>
            <a:r>
              <a:rPr lang="ro-RO" sz="2000" dirty="0">
                <a:latin typeface="Calibri" panose="020F0502020204030204" pitchFamily="34" charset="0"/>
              </a:rPr>
              <a:t>proiecte</a:t>
            </a:r>
            <a:r>
              <a:rPr lang="vi-VN" sz="2000" dirty="0">
                <a:latin typeface="Calibri" panose="020F0502020204030204" pitchFamily="34" charset="0"/>
              </a:rPr>
              <a:t> sau modele </a:t>
            </a:r>
            <a:r>
              <a:rPr lang="ro-RO" sz="2000" dirty="0">
                <a:latin typeface="Calibri" panose="020F0502020204030204" pitchFamily="34" charset="0"/>
              </a:rPr>
              <a:t>rezulta din</a:t>
            </a:r>
            <a:r>
              <a:rPr lang="vi-VN" sz="2000" dirty="0">
                <a:latin typeface="Calibri" panose="020F0502020204030204" pitchFamily="34" charset="0"/>
              </a:rPr>
              <a:t> </a:t>
            </a:r>
            <a:r>
              <a:rPr lang="ro-RO" sz="2000" dirty="0">
                <a:latin typeface="Calibri" panose="020F0502020204030204" pitchFamily="34" charset="0"/>
              </a:rPr>
              <a:t>auto-organizarea </a:t>
            </a:r>
            <a:r>
              <a:rPr lang="vi-VN" sz="2000" dirty="0">
                <a:latin typeface="Calibri" panose="020F0502020204030204" pitchFamily="34" charset="0"/>
              </a:rPr>
              <a:t>echipel</a:t>
            </a:r>
            <a:r>
              <a:rPr lang="ro-RO" sz="2000" dirty="0">
                <a:latin typeface="Calibri" panose="020F0502020204030204" pitchFamily="34" charset="0"/>
              </a:rPr>
              <a:t>or</a:t>
            </a:r>
          </a:p>
          <a:p>
            <a:pPr algn="just"/>
            <a:r>
              <a:rPr lang="vi-VN" sz="2000" dirty="0">
                <a:latin typeface="Calibri" panose="020F0502020204030204" pitchFamily="34" charset="0"/>
              </a:rPr>
              <a:t>La intervale regulate, echipa </a:t>
            </a:r>
            <a:r>
              <a:rPr lang="ro-RO" sz="2000" dirty="0">
                <a:latin typeface="Calibri" panose="020F0502020204030204" pitchFamily="34" charset="0"/>
              </a:rPr>
              <a:t>analizeaza</a:t>
            </a:r>
            <a:r>
              <a:rPr lang="vi-VN" sz="2000" dirty="0">
                <a:latin typeface="Calibri" panose="020F0502020204030204" pitchFamily="34" charset="0"/>
              </a:rPr>
              <a:t> </a:t>
            </a:r>
            <a:r>
              <a:rPr lang="ro-RO" sz="2000" dirty="0">
                <a:latin typeface="Calibri" panose="020F0502020204030204" pitchFamily="34" charset="0"/>
              </a:rPr>
              <a:t>modul </a:t>
            </a:r>
            <a:r>
              <a:rPr lang="vi-VN" sz="2000" dirty="0">
                <a:latin typeface="Calibri" panose="020F0502020204030204" pitchFamily="34" charset="0"/>
              </a:rPr>
              <a:t>cum să devină mai eficient</a:t>
            </a:r>
            <a:r>
              <a:rPr lang="ro-RO" sz="2000" dirty="0">
                <a:latin typeface="Calibri" panose="020F0502020204030204" pitchFamily="34" charset="0"/>
              </a:rPr>
              <a:t>a</a:t>
            </a:r>
            <a:r>
              <a:rPr lang="vi-VN" sz="2000" dirty="0">
                <a:latin typeface="Calibri" panose="020F0502020204030204" pitchFamily="34" charset="0"/>
              </a:rPr>
              <a:t>, </a:t>
            </a:r>
            <a:r>
              <a:rPr lang="ro-RO" sz="2000" dirty="0">
                <a:latin typeface="Calibri" panose="020F0502020204030204" pitchFamily="34" charset="0"/>
              </a:rPr>
              <a:t>cu calibrarea</a:t>
            </a:r>
            <a:r>
              <a:rPr lang="vi-VN" sz="2000" dirty="0">
                <a:latin typeface="Calibri" panose="020F0502020204030204" pitchFamily="34" charset="0"/>
              </a:rPr>
              <a:t> comportamentul</a:t>
            </a:r>
            <a:r>
              <a:rPr lang="ro-RO" sz="2000" dirty="0">
                <a:latin typeface="Calibri" panose="020F0502020204030204" pitchFamily="34" charset="0"/>
              </a:rPr>
              <a:t>ui</a:t>
            </a:r>
            <a:r>
              <a:rPr lang="vi-VN" sz="2000" dirty="0">
                <a:latin typeface="Calibri" panose="020F0502020204030204" pitchFamily="34" charset="0"/>
              </a:rPr>
              <a:t> său </a:t>
            </a:r>
            <a:r>
              <a:rPr lang="ro-RO" sz="2000" dirty="0">
                <a:latin typeface="Calibri" panose="020F0502020204030204" pitchFamily="34" charset="0"/>
              </a:rPr>
              <a:t>drept</a:t>
            </a:r>
            <a:r>
              <a:rPr lang="vi-VN" sz="2000" dirty="0">
                <a:latin typeface="Calibri" panose="020F0502020204030204" pitchFamily="34" charset="0"/>
              </a:rPr>
              <a:t> consecință.</a:t>
            </a:r>
            <a:endParaRPr lang="ro-RO" sz="2000" dirty="0">
              <a:latin typeface="Calibri" panose="020F0502020204030204" pitchFamily="34" charset="0"/>
            </a:endParaRPr>
          </a:p>
          <a:p>
            <a:endParaRPr lang="ro-RO" sz="20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92EC7D80-632F-4723-8DE7-FC8E195B1236}" type="slidenum">
              <a:rPr lang="en-US" smtClean="0"/>
              <a:pPr/>
              <a:t>37</a:t>
            </a:fld>
            <a:endParaRPr lang="en-US"/>
          </a:p>
        </p:txBody>
      </p:sp>
    </p:spTree>
    <p:extLst>
      <p:ext uri="{BB962C8B-B14F-4D97-AF65-F5344CB8AC3E}">
        <p14:creationId xmlns:p14="http://schemas.microsoft.com/office/powerpoint/2010/main" val="20092477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Definitia</a:t>
            </a:r>
            <a:r>
              <a:rPr lang="en-US" dirty="0"/>
              <a:t> </a:t>
            </a:r>
            <a:r>
              <a:rPr lang="en-US" dirty="0" err="1"/>
              <a:t>metodologiei</a:t>
            </a:r>
            <a:r>
              <a:rPr lang="en-US" dirty="0"/>
              <a:t> AGILE</a:t>
            </a:r>
          </a:p>
        </p:txBody>
      </p:sp>
      <p:sp>
        <p:nvSpPr>
          <p:cNvPr id="3" name="Content Placeholder 2"/>
          <p:cNvSpPr>
            <a:spLocks noGrp="1"/>
          </p:cNvSpPr>
          <p:nvPr>
            <p:ph idx="1"/>
          </p:nvPr>
        </p:nvSpPr>
        <p:spPr>
          <a:xfrm>
            <a:off x="457200" y="1447800"/>
            <a:ext cx="7620000" cy="4800600"/>
          </a:xfrm>
        </p:spPr>
        <p:txBody>
          <a:bodyPr>
            <a:normAutofit/>
          </a:bodyPr>
          <a:lstStyle/>
          <a:p>
            <a:pPr marL="114300" indent="0">
              <a:buNone/>
            </a:pPr>
            <a:r>
              <a:rPr lang="en-US" sz="2800" dirty="0" err="1"/>
              <a:t>Metodele</a:t>
            </a:r>
            <a:r>
              <a:rPr lang="en-US" sz="2800" dirty="0"/>
              <a:t> de </a:t>
            </a:r>
            <a:r>
              <a:rPr lang="en-US" sz="2800" dirty="0" err="1"/>
              <a:t>dezvoltare</a:t>
            </a:r>
            <a:r>
              <a:rPr lang="en-US" sz="2800" dirty="0"/>
              <a:t> AGILE </a:t>
            </a:r>
            <a:r>
              <a:rPr lang="en-US" sz="2800" dirty="0" err="1"/>
              <a:t>aplic</a:t>
            </a:r>
            <a:r>
              <a:rPr lang="ro-RO" sz="2800" dirty="0"/>
              <a:t>ă</a:t>
            </a:r>
            <a:r>
              <a:rPr lang="en-US" sz="2800" dirty="0"/>
              <a:t> un timing </a:t>
            </a:r>
            <a:r>
              <a:rPr lang="en-US" sz="2800" dirty="0" err="1"/>
              <a:t>iterativ</a:t>
            </a:r>
            <a:r>
              <a:rPr lang="en-US" sz="2800" dirty="0"/>
              <a:t> </a:t>
            </a:r>
            <a:r>
              <a:rPr lang="en-US" sz="2800" dirty="0" err="1"/>
              <a:t>dar</a:t>
            </a:r>
            <a:r>
              <a:rPr lang="en-US" sz="2800" dirty="0"/>
              <a:t> </a:t>
            </a:r>
            <a:r>
              <a:rPr lang="en-US" sz="2800" dirty="0" err="1"/>
              <a:t>si</a:t>
            </a:r>
            <a:r>
              <a:rPr lang="en-US" sz="2800" dirty="0"/>
              <a:t> o </a:t>
            </a:r>
            <a:r>
              <a:rPr lang="en-US" sz="2800" dirty="0" err="1"/>
              <a:t>dezvoltare</a:t>
            </a:r>
            <a:r>
              <a:rPr lang="en-US" sz="2800" dirty="0"/>
              <a:t> </a:t>
            </a:r>
            <a:r>
              <a:rPr lang="en-US" sz="2800" dirty="0" err="1"/>
              <a:t>evolutiva</a:t>
            </a:r>
            <a:r>
              <a:rPr lang="en-US" sz="2800" dirty="0"/>
              <a:t>, </a:t>
            </a:r>
            <a:r>
              <a:rPr lang="en-US" sz="2800" dirty="0" err="1"/>
              <a:t>planificare</a:t>
            </a:r>
            <a:r>
              <a:rPr lang="en-US" sz="2800" dirty="0"/>
              <a:t> </a:t>
            </a:r>
            <a:r>
              <a:rPr lang="en-US" sz="2800" dirty="0" err="1"/>
              <a:t>adaptiva</a:t>
            </a:r>
            <a:r>
              <a:rPr lang="en-US" sz="2800" dirty="0"/>
              <a:t> </a:t>
            </a:r>
            <a:r>
              <a:rPr lang="en-US" sz="2800" dirty="0" err="1"/>
              <a:t>impreuna</a:t>
            </a:r>
            <a:r>
              <a:rPr lang="en-US" sz="2800" dirty="0"/>
              <a:t> cu </a:t>
            </a:r>
            <a:r>
              <a:rPr lang="ro-RO" sz="2800" dirty="0"/>
              <a:t>o</a:t>
            </a:r>
            <a:r>
              <a:rPr lang="en-US" sz="2800" dirty="0"/>
              <a:t> </a:t>
            </a:r>
            <a:r>
              <a:rPr lang="en-US" sz="2800" dirty="0" err="1"/>
              <a:t>livrare</a:t>
            </a:r>
            <a:r>
              <a:rPr lang="en-US" sz="2800" dirty="0"/>
              <a:t> </a:t>
            </a:r>
            <a:r>
              <a:rPr lang="en-US" sz="2800" dirty="0" err="1"/>
              <a:t>evolutiva</a:t>
            </a:r>
            <a:r>
              <a:rPr lang="en-US" sz="2800" dirty="0"/>
              <a:t> a </a:t>
            </a:r>
            <a:r>
              <a:rPr lang="en-US" sz="2800" dirty="0" err="1"/>
              <a:t>solutiei</a:t>
            </a:r>
            <a:r>
              <a:rPr lang="en-US" sz="2800" dirty="0"/>
              <a:t>, care </a:t>
            </a:r>
            <a:r>
              <a:rPr lang="en-US" sz="2800" dirty="0" err="1"/>
              <a:t>este</a:t>
            </a:r>
            <a:r>
              <a:rPr lang="en-US" sz="2800" dirty="0"/>
              <a:t> </a:t>
            </a:r>
            <a:r>
              <a:rPr lang="en-US" sz="2800" dirty="0" err="1"/>
              <a:t>conjugata</a:t>
            </a:r>
            <a:r>
              <a:rPr lang="en-US" sz="2800" dirty="0"/>
              <a:t> cu </a:t>
            </a:r>
            <a:r>
              <a:rPr lang="en-US" sz="2800" dirty="0" err="1"/>
              <a:t>alte</a:t>
            </a:r>
            <a:r>
              <a:rPr lang="en-US" sz="2800" dirty="0"/>
              <a:t> </a:t>
            </a:r>
            <a:r>
              <a:rPr lang="en-US" sz="2800" dirty="0" err="1"/>
              <a:t>valori</a:t>
            </a:r>
            <a:r>
              <a:rPr lang="en-US" sz="2800" dirty="0"/>
              <a:t> </a:t>
            </a:r>
            <a:r>
              <a:rPr lang="en-US" sz="2800" dirty="0" err="1"/>
              <a:t>si</a:t>
            </a:r>
            <a:r>
              <a:rPr lang="en-US" sz="2800" dirty="0"/>
              <a:t> </a:t>
            </a:r>
            <a:r>
              <a:rPr lang="en-US" sz="2800" dirty="0" err="1"/>
              <a:t>practici</a:t>
            </a:r>
            <a:r>
              <a:rPr lang="en-US" sz="2800" dirty="0"/>
              <a:t> care </a:t>
            </a:r>
            <a:r>
              <a:rPr lang="en-US" sz="2800" dirty="0" err="1"/>
              <a:t>incurajeaza</a:t>
            </a:r>
            <a:r>
              <a:rPr lang="en-US" sz="2800" dirty="0"/>
              <a:t> </a:t>
            </a:r>
            <a:r>
              <a:rPr lang="en-US" sz="2800" dirty="0" err="1"/>
              <a:t>agilitatea</a:t>
            </a:r>
            <a:r>
              <a:rPr lang="en-US" sz="2800" dirty="0"/>
              <a:t>. </a:t>
            </a:r>
            <a:r>
              <a:rPr lang="en-US" sz="2800" dirty="0" err="1"/>
              <a:t>Daca</a:t>
            </a:r>
            <a:r>
              <a:rPr lang="en-US" sz="2800" dirty="0"/>
              <a:t> </a:t>
            </a:r>
            <a:r>
              <a:rPr lang="en-US" sz="2800" dirty="0" err="1"/>
              <a:t>metodele</a:t>
            </a:r>
            <a:r>
              <a:rPr lang="en-US" sz="2800" dirty="0"/>
              <a:t> AGILE au un motto </a:t>
            </a:r>
            <a:r>
              <a:rPr lang="en-US" sz="2800" dirty="0" err="1"/>
              <a:t>atunci</a:t>
            </a:r>
            <a:r>
              <a:rPr lang="en-US" sz="2800" dirty="0"/>
              <a:t> </a:t>
            </a:r>
            <a:r>
              <a:rPr lang="en-US" sz="2800" dirty="0" err="1"/>
              <a:t>acesta</a:t>
            </a:r>
            <a:r>
              <a:rPr lang="en-US" sz="2800" dirty="0"/>
              <a:t> </a:t>
            </a:r>
            <a:r>
              <a:rPr lang="en-US" sz="2800" dirty="0" err="1"/>
              <a:t>este</a:t>
            </a:r>
            <a:r>
              <a:rPr lang="en-US" sz="2800" dirty="0"/>
              <a:t> </a:t>
            </a:r>
            <a:r>
              <a:rPr lang="ro-RO" sz="2800" b="1" dirty="0"/>
              <a:t>„</a:t>
            </a:r>
            <a:r>
              <a:rPr lang="en-US" sz="2800" b="1" dirty="0" err="1"/>
              <a:t>Schimbarea</a:t>
            </a:r>
            <a:r>
              <a:rPr lang="ro-RO" sz="2800" b="1" dirty="0"/>
              <a:t>”</a:t>
            </a:r>
            <a:r>
              <a:rPr lang="en-US" sz="2800" b="1" dirty="0"/>
              <a:t>. </a:t>
            </a:r>
            <a:r>
              <a:rPr lang="en-US" sz="2800" dirty="0" err="1"/>
              <a:t>Daca</a:t>
            </a:r>
            <a:r>
              <a:rPr lang="en-US" sz="2800" dirty="0"/>
              <a:t> </a:t>
            </a:r>
            <a:r>
              <a:rPr lang="en-US" sz="2800" dirty="0" err="1"/>
              <a:t>metodele</a:t>
            </a:r>
            <a:r>
              <a:rPr lang="en-US" sz="2800" dirty="0"/>
              <a:t> AGILE au un </a:t>
            </a:r>
            <a:r>
              <a:rPr lang="en-US" sz="2800" dirty="0" err="1"/>
              <a:t>punct</a:t>
            </a:r>
            <a:r>
              <a:rPr lang="en-US" sz="2800" dirty="0"/>
              <a:t> strategic </a:t>
            </a:r>
            <a:r>
              <a:rPr lang="en-US" sz="2800" dirty="0" err="1"/>
              <a:t>acesta</a:t>
            </a:r>
            <a:r>
              <a:rPr lang="en-US" sz="2800" dirty="0"/>
              <a:t> </a:t>
            </a:r>
            <a:r>
              <a:rPr lang="en-US" sz="2800" dirty="0" err="1"/>
              <a:t>este</a:t>
            </a:r>
            <a:r>
              <a:rPr lang="en-US" sz="2800" dirty="0"/>
              <a:t> </a:t>
            </a:r>
            <a:r>
              <a:rPr lang="en-US" sz="2800" dirty="0" err="1"/>
              <a:t>manevrabilitatea</a:t>
            </a:r>
            <a:r>
              <a:rPr lang="en-US" sz="2800" dirty="0"/>
              <a:t>.  </a:t>
            </a:r>
          </a:p>
          <a:p>
            <a:pPr lvl="8">
              <a:buNone/>
            </a:pPr>
            <a:endParaRPr lang="en-US" dirty="0"/>
          </a:p>
          <a:p>
            <a:pPr lvl="8">
              <a:buNone/>
            </a:pPr>
            <a:r>
              <a:rPr lang="ro-RO" sz="2800" b="1" dirty="0"/>
              <a:t>		</a:t>
            </a:r>
            <a:r>
              <a:rPr lang="en-US" sz="2800" b="1" dirty="0"/>
              <a:t>Craig LARMAN</a:t>
            </a:r>
          </a:p>
          <a:p>
            <a:pPr lvl="8">
              <a:buNone/>
            </a:pPr>
            <a:r>
              <a:rPr lang="en-US" sz="1800" dirty="0"/>
              <a:t>AGILE and ITERATIVE DEVELOPMENT</a:t>
            </a:r>
          </a:p>
        </p:txBody>
      </p:sp>
      <p:sp>
        <p:nvSpPr>
          <p:cNvPr id="4" name="Slide Number Placeholder 3"/>
          <p:cNvSpPr>
            <a:spLocks noGrp="1"/>
          </p:cNvSpPr>
          <p:nvPr>
            <p:ph type="sldNum" sz="quarter" idx="12"/>
          </p:nvPr>
        </p:nvSpPr>
        <p:spPr/>
        <p:txBody>
          <a:bodyPr/>
          <a:lstStyle/>
          <a:p>
            <a:fld id="{92EC7D80-632F-4723-8DE7-FC8E195B1236}"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1143000"/>
          </a:xfrm>
        </p:spPr>
        <p:txBody>
          <a:bodyPr>
            <a:normAutofit fontScale="90000"/>
          </a:bodyPr>
          <a:lstStyle/>
          <a:p>
            <a:r>
              <a:rPr lang="en-US" dirty="0" err="1"/>
              <a:t>Ce</a:t>
            </a:r>
            <a:r>
              <a:rPr lang="en-US" dirty="0"/>
              <a:t> </a:t>
            </a:r>
            <a:r>
              <a:rPr lang="en-US" dirty="0" err="1"/>
              <a:t>este</a:t>
            </a:r>
            <a:r>
              <a:rPr lang="en-US" dirty="0"/>
              <a:t> </a:t>
            </a:r>
            <a:r>
              <a:rPr lang="en-US" dirty="0" err="1"/>
              <a:t>diferit</a:t>
            </a:r>
            <a:r>
              <a:rPr lang="en-US" dirty="0"/>
              <a:t> in </a:t>
            </a:r>
            <a:r>
              <a:rPr lang="en-US" dirty="0" err="1"/>
              <a:t>abord</a:t>
            </a:r>
            <a:r>
              <a:rPr lang="ro-RO" dirty="0"/>
              <a:t>ă</a:t>
            </a:r>
            <a:r>
              <a:rPr lang="en-US" dirty="0"/>
              <a:t>rile iterative</a:t>
            </a:r>
          </a:p>
        </p:txBody>
      </p:sp>
      <p:sp>
        <p:nvSpPr>
          <p:cNvPr id="3" name="Content Placeholder 2"/>
          <p:cNvSpPr>
            <a:spLocks noGrp="1"/>
          </p:cNvSpPr>
          <p:nvPr>
            <p:ph idx="1"/>
          </p:nvPr>
        </p:nvSpPr>
        <p:spPr/>
        <p:txBody>
          <a:bodyPr>
            <a:normAutofit lnSpcReduction="10000"/>
          </a:bodyPr>
          <a:lstStyle/>
          <a:p>
            <a:r>
              <a:rPr lang="en-US" sz="3200" dirty="0"/>
              <a:t>Mai </a:t>
            </a:r>
            <a:r>
              <a:rPr lang="en-US" sz="3200" dirty="0" err="1"/>
              <a:t>multe</a:t>
            </a:r>
            <a:r>
              <a:rPr lang="en-US" sz="3200" dirty="0"/>
              <a:t> </a:t>
            </a:r>
            <a:r>
              <a:rPr lang="en-US" sz="3200" dirty="0" err="1"/>
              <a:t>proiecte</a:t>
            </a:r>
            <a:r>
              <a:rPr lang="en-US" sz="3200" dirty="0"/>
              <a:t> </a:t>
            </a:r>
            <a:r>
              <a:rPr lang="en-US" sz="3200" dirty="0" err="1"/>
              <a:t>mici</a:t>
            </a:r>
            <a:r>
              <a:rPr lang="en-US" sz="3200" dirty="0"/>
              <a:t>(</a:t>
            </a:r>
            <a:r>
              <a:rPr lang="en-US" sz="3200" b="1" dirty="0" err="1"/>
              <a:t>iteratii</a:t>
            </a:r>
            <a:r>
              <a:rPr lang="en-US" sz="3200" dirty="0"/>
              <a:t>) </a:t>
            </a:r>
            <a:r>
              <a:rPr lang="en-US" sz="3200" dirty="0" err="1"/>
              <a:t>decit</a:t>
            </a:r>
            <a:r>
              <a:rPr lang="en-US" sz="3200" dirty="0"/>
              <a:t> </a:t>
            </a:r>
            <a:r>
              <a:rPr lang="en-US" sz="3200" dirty="0" err="1"/>
              <a:t>unul</a:t>
            </a:r>
            <a:r>
              <a:rPr lang="en-US" sz="3200" dirty="0"/>
              <a:t> mare</a:t>
            </a:r>
          </a:p>
          <a:p>
            <a:pPr algn="just"/>
            <a:r>
              <a:rPr lang="en-US" sz="3200" dirty="0" err="1"/>
              <a:t>Raspunde</a:t>
            </a:r>
            <a:r>
              <a:rPr lang="en-US" sz="3200" dirty="0"/>
              <a:t> la </a:t>
            </a:r>
            <a:r>
              <a:rPr lang="ro-RO" sz="3200" dirty="0"/>
              <a:t>î</a:t>
            </a:r>
            <a:r>
              <a:rPr lang="en-US" sz="3200" dirty="0" err="1"/>
              <a:t>ntrebarea</a:t>
            </a:r>
            <a:r>
              <a:rPr lang="en-US" sz="3200" dirty="0"/>
              <a:t> : “Care </a:t>
            </a:r>
            <a:r>
              <a:rPr lang="en-US" sz="3200" dirty="0" err="1"/>
              <a:t>este</a:t>
            </a:r>
            <a:r>
              <a:rPr lang="en-US" sz="3200" dirty="0"/>
              <a:t> </a:t>
            </a:r>
            <a:r>
              <a:rPr lang="en-US" sz="3200" dirty="0" err="1"/>
              <a:t>cea</a:t>
            </a:r>
            <a:r>
              <a:rPr lang="en-US" sz="3200" dirty="0"/>
              <a:t> </a:t>
            </a:r>
            <a:r>
              <a:rPr lang="en-US" sz="3200" dirty="0" err="1"/>
              <a:t>mai</a:t>
            </a:r>
            <a:r>
              <a:rPr lang="en-US" sz="3200" dirty="0"/>
              <a:t> mica </a:t>
            </a:r>
            <a:r>
              <a:rPr lang="en-US" sz="3200" dirty="0" err="1"/>
              <a:t>structura</a:t>
            </a:r>
            <a:r>
              <a:rPr lang="en-US" sz="3200" dirty="0"/>
              <a:t> </a:t>
            </a:r>
            <a:r>
              <a:rPr lang="en-US" sz="3200" dirty="0" err="1"/>
              <a:t>functionala</a:t>
            </a:r>
            <a:r>
              <a:rPr lang="en-US" sz="3200" dirty="0"/>
              <a:t> care </a:t>
            </a:r>
            <a:r>
              <a:rPr lang="en-US" sz="3200" dirty="0" err="1"/>
              <a:t>poata</a:t>
            </a:r>
            <a:r>
              <a:rPr lang="en-US" sz="3200" dirty="0"/>
              <a:t> fi </a:t>
            </a:r>
            <a:r>
              <a:rPr lang="en-US" sz="3200" dirty="0" err="1"/>
              <a:t>impachetata</a:t>
            </a:r>
            <a:r>
              <a:rPr lang="en-US" sz="3200" dirty="0"/>
              <a:t> </a:t>
            </a:r>
            <a:r>
              <a:rPr lang="en-US" sz="3200" dirty="0" err="1"/>
              <a:t>si</a:t>
            </a:r>
            <a:r>
              <a:rPr lang="en-US" sz="3200" dirty="0"/>
              <a:t> </a:t>
            </a:r>
            <a:r>
              <a:rPr lang="en-US" sz="3200" dirty="0" err="1"/>
              <a:t>livrata</a:t>
            </a:r>
            <a:r>
              <a:rPr lang="en-US" sz="3200" dirty="0"/>
              <a:t> ?”  -</a:t>
            </a:r>
            <a:r>
              <a:rPr lang="ro-RO" sz="3200" dirty="0"/>
              <a:t> </a:t>
            </a:r>
            <a:r>
              <a:rPr lang="en-US" sz="3200" dirty="0"/>
              <a:t> </a:t>
            </a:r>
            <a:r>
              <a:rPr lang="en-US" sz="3200" b="1" dirty="0"/>
              <a:t>Prima </a:t>
            </a:r>
            <a:r>
              <a:rPr lang="ro-RO" sz="3200" b="1" dirty="0"/>
              <a:t>I</a:t>
            </a:r>
            <a:r>
              <a:rPr lang="en-US" sz="3200" b="1" dirty="0" err="1"/>
              <a:t>teratie</a:t>
            </a:r>
            <a:endParaRPr lang="en-US" sz="3200" b="1" dirty="0"/>
          </a:p>
          <a:p>
            <a:r>
              <a:rPr lang="en-US" sz="3200" dirty="0" err="1"/>
              <a:t>Integrarea</a:t>
            </a:r>
            <a:r>
              <a:rPr lang="en-US" sz="3200" dirty="0"/>
              <a:t> </a:t>
            </a:r>
            <a:r>
              <a:rPr lang="ro-RO" sz="3200" dirty="0"/>
              <a:t>ș</a:t>
            </a:r>
            <a:r>
              <a:rPr lang="en-US" sz="3200" dirty="0" err="1"/>
              <a:t>i</a:t>
            </a:r>
            <a:r>
              <a:rPr lang="en-US" sz="3200" dirty="0"/>
              <a:t> </a:t>
            </a:r>
            <a:r>
              <a:rPr lang="en-US" sz="3200" dirty="0" err="1"/>
              <a:t>testarea</a:t>
            </a:r>
            <a:r>
              <a:rPr lang="en-US" sz="3200" dirty="0"/>
              <a:t> </a:t>
            </a:r>
            <a:r>
              <a:rPr lang="en-US" sz="3200" dirty="0" err="1"/>
              <a:t>fiec</a:t>
            </a:r>
            <a:r>
              <a:rPr lang="ro-RO" sz="3200" dirty="0"/>
              <a:t>ă</a:t>
            </a:r>
            <a:r>
              <a:rPr lang="en-US" sz="3200" dirty="0" err="1"/>
              <a:t>rei</a:t>
            </a:r>
            <a:r>
              <a:rPr lang="en-US" sz="3200" dirty="0"/>
              <a:t> </a:t>
            </a:r>
            <a:r>
              <a:rPr lang="en-US" sz="3200" dirty="0" err="1"/>
              <a:t>iteratii</a:t>
            </a:r>
            <a:endParaRPr lang="en-US" sz="3200" dirty="0"/>
          </a:p>
          <a:p>
            <a:r>
              <a:rPr lang="en-US" sz="3200" dirty="0"/>
              <a:t>Feedback de la client </a:t>
            </a:r>
            <a:r>
              <a:rPr lang="en-US" sz="3200" dirty="0" err="1"/>
              <a:t>pentru</a:t>
            </a:r>
            <a:r>
              <a:rPr lang="en-US" sz="3200" dirty="0"/>
              <a:t> </a:t>
            </a:r>
            <a:r>
              <a:rPr lang="en-US" sz="3200" dirty="0" err="1"/>
              <a:t>fiecare</a:t>
            </a:r>
            <a:r>
              <a:rPr lang="en-US" sz="3200" dirty="0"/>
              <a:t> </a:t>
            </a:r>
            <a:r>
              <a:rPr lang="en-US" sz="3200" dirty="0" err="1"/>
              <a:t>iteratie</a:t>
            </a:r>
            <a:endParaRPr lang="en-US" sz="3200" dirty="0"/>
          </a:p>
          <a:p>
            <a:r>
              <a:rPr lang="en-US" sz="3200" dirty="0"/>
              <a:t>Decide c</a:t>
            </a:r>
            <a:r>
              <a:rPr lang="ro-RO" sz="3200" dirty="0"/>
              <a:t>î</a:t>
            </a:r>
            <a:r>
              <a:rPr lang="en-US" sz="3200" dirty="0" err="1"/>
              <a:t>nd</a:t>
            </a:r>
            <a:r>
              <a:rPr lang="en-US" sz="3200" dirty="0"/>
              <a:t> </a:t>
            </a:r>
            <a:r>
              <a:rPr lang="en-US" sz="3200" dirty="0" err="1"/>
              <a:t>po</a:t>
            </a:r>
            <a:r>
              <a:rPr lang="ro-RO" sz="3200" dirty="0"/>
              <a:t>ț</a:t>
            </a:r>
            <a:r>
              <a:rPr lang="en-US" sz="3200" dirty="0" err="1"/>
              <a:t>i</a:t>
            </a:r>
            <a:r>
              <a:rPr lang="en-US" sz="3200" dirty="0"/>
              <a:t> </a:t>
            </a:r>
            <a:r>
              <a:rPr lang="ro-RO" sz="3200" dirty="0"/>
              <a:t>î</a:t>
            </a:r>
            <a:r>
              <a:rPr lang="en-US" sz="3200" dirty="0" err="1"/>
              <a:t>ncheia</a:t>
            </a:r>
            <a:r>
              <a:rPr lang="en-US" sz="3200" dirty="0"/>
              <a:t> </a:t>
            </a:r>
          </a:p>
          <a:p>
            <a:pPr>
              <a:buNone/>
            </a:pPr>
            <a:endParaRPr lang="en-US" dirty="0"/>
          </a:p>
        </p:txBody>
      </p:sp>
      <p:sp>
        <p:nvSpPr>
          <p:cNvPr id="4" name="Slide Number Placeholder 3"/>
          <p:cNvSpPr>
            <a:spLocks noGrp="1"/>
          </p:cNvSpPr>
          <p:nvPr>
            <p:ph type="sldNum" sz="quarter" idx="12"/>
          </p:nvPr>
        </p:nvSpPr>
        <p:spPr/>
        <p:txBody>
          <a:bodyPr/>
          <a:lstStyle/>
          <a:p>
            <a:fld id="{92EC7D80-632F-4723-8DE7-FC8E195B1236}"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020762"/>
          </a:xfrm>
        </p:spPr>
        <p:txBody>
          <a:bodyPr>
            <a:normAutofit fontScale="90000"/>
          </a:bodyPr>
          <a:lstStyle/>
          <a:p>
            <a:pPr algn="ctr"/>
            <a:r>
              <a:rPr lang="en-US" dirty="0" err="1"/>
              <a:t>Stadish</a:t>
            </a:r>
            <a:r>
              <a:rPr lang="en-US" dirty="0"/>
              <a:t> Group Report</a:t>
            </a:r>
            <a:br>
              <a:rPr lang="en-US" dirty="0"/>
            </a:br>
            <a:endParaRPr lang="ro-RO" dirty="0"/>
          </a:p>
        </p:txBody>
      </p:sp>
      <p:sp>
        <p:nvSpPr>
          <p:cNvPr id="4" name="Slide Number Placeholder 3"/>
          <p:cNvSpPr>
            <a:spLocks noGrp="1"/>
          </p:cNvSpPr>
          <p:nvPr>
            <p:ph type="sldNum" sz="quarter" idx="12"/>
          </p:nvPr>
        </p:nvSpPr>
        <p:spPr/>
        <p:txBody>
          <a:bodyPr/>
          <a:lstStyle/>
          <a:p>
            <a:fld id="{92EC7D80-632F-4723-8DE7-FC8E195B1236}" type="slidenum">
              <a:rPr lang="en-US" smtClean="0"/>
              <a:pPr/>
              <a:t>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49455423"/>
              </p:ext>
            </p:extLst>
          </p:nvPr>
        </p:nvGraphicFramePr>
        <p:xfrm>
          <a:off x="228600" y="1397000"/>
          <a:ext cx="8077204" cy="32512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601639">
                  <a:extLst>
                    <a:ext uri="{9D8B030D-6E8A-4147-A177-3AD203B41FA5}">
                      <a16:colId xmlns:a16="http://schemas.microsoft.com/office/drawing/2014/main" val="20001"/>
                    </a:ext>
                  </a:extLst>
                </a:gridCol>
                <a:gridCol w="663054">
                  <a:extLst>
                    <a:ext uri="{9D8B030D-6E8A-4147-A177-3AD203B41FA5}">
                      <a16:colId xmlns:a16="http://schemas.microsoft.com/office/drawing/2014/main" val="20002"/>
                    </a:ext>
                  </a:extLst>
                </a:gridCol>
                <a:gridCol w="723333">
                  <a:extLst>
                    <a:ext uri="{9D8B030D-6E8A-4147-A177-3AD203B41FA5}">
                      <a16:colId xmlns:a16="http://schemas.microsoft.com/office/drawing/2014/main" val="20003"/>
                    </a:ext>
                  </a:extLst>
                </a:gridCol>
                <a:gridCol w="663054">
                  <a:extLst>
                    <a:ext uri="{9D8B030D-6E8A-4147-A177-3AD203B41FA5}">
                      <a16:colId xmlns:a16="http://schemas.microsoft.com/office/drawing/2014/main" val="20004"/>
                    </a:ext>
                  </a:extLst>
                </a:gridCol>
                <a:gridCol w="663054">
                  <a:extLst>
                    <a:ext uri="{9D8B030D-6E8A-4147-A177-3AD203B41FA5}">
                      <a16:colId xmlns:a16="http://schemas.microsoft.com/office/drawing/2014/main" val="2781322344"/>
                    </a:ext>
                  </a:extLst>
                </a:gridCol>
                <a:gridCol w="663054">
                  <a:extLst>
                    <a:ext uri="{9D8B030D-6E8A-4147-A177-3AD203B41FA5}">
                      <a16:colId xmlns:a16="http://schemas.microsoft.com/office/drawing/2014/main" val="1446716251"/>
                    </a:ext>
                  </a:extLst>
                </a:gridCol>
                <a:gridCol w="663054">
                  <a:extLst>
                    <a:ext uri="{9D8B030D-6E8A-4147-A177-3AD203B41FA5}">
                      <a16:colId xmlns:a16="http://schemas.microsoft.com/office/drawing/2014/main" val="3279600285"/>
                    </a:ext>
                  </a:extLst>
                </a:gridCol>
                <a:gridCol w="663054">
                  <a:extLst>
                    <a:ext uri="{9D8B030D-6E8A-4147-A177-3AD203B41FA5}">
                      <a16:colId xmlns:a16="http://schemas.microsoft.com/office/drawing/2014/main" val="3840960386"/>
                    </a:ext>
                  </a:extLst>
                </a:gridCol>
                <a:gridCol w="663054">
                  <a:extLst>
                    <a:ext uri="{9D8B030D-6E8A-4147-A177-3AD203B41FA5}">
                      <a16:colId xmlns:a16="http://schemas.microsoft.com/office/drawing/2014/main" val="104860157"/>
                    </a:ext>
                  </a:extLst>
                </a:gridCol>
                <a:gridCol w="663054">
                  <a:extLst>
                    <a:ext uri="{9D8B030D-6E8A-4147-A177-3AD203B41FA5}">
                      <a16:colId xmlns:a16="http://schemas.microsoft.com/office/drawing/2014/main" val="3390408162"/>
                    </a:ext>
                  </a:extLst>
                </a:gridCol>
              </a:tblGrid>
              <a:tr h="812800">
                <a:tc>
                  <a:txBody>
                    <a:bodyPr/>
                    <a:lstStyle/>
                    <a:p>
                      <a:pPr algn="ctr"/>
                      <a:r>
                        <a:rPr lang="en-US" sz="2800" dirty="0"/>
                        <a:t>%</a:t>
                      </a:r>
                    </a:p>
                  </a:txBody>
                  <a:tcPr anchor="ctr"/>
                </a:tc>
                <a:tc>
                  <a:txBody>
                    <a:bodyPr/>
                    <a:lstStyle/>
                    <a:p>
                      <a:r>
                        <a:rPr lang="en-US" sz="2400" dirty="0"/>
                        <a:t>‘02</a:t>
                      </a:r>
                    </a:p>
                  </a:txBody>
                  <a:tcPr anchor="ctr"/>
                </a:tc>
                <a:tc>
                  <a:txBody>
                    <a:bodyPr/>
                    <a:lstStyle/>
                    <a:p>
                      <a:r>
                        <a:rPr lang="en-US" sz="2400" dirty="0"/>
                        <a:t>‘04</a:t>
                      </a:r>
                    </a:p>
                  </a:txBody>
                  <a:tcPr anchor="ctr"/>
                </a:tc>
                <a:tc>
                  <a:txBody>
                    <a:bodyPr/>
                    <a:lstStyle/>
                    <a:p>
                      <a:r>
                        <a:rPr lang="en-US" sz="2400" dirty="0"/>
                        <a:t>‘06</a:t>
                      </a:r>
                    </a:p>
                  </a:txBody>
                  <a:tcPr anchor="ctr"/>
                </a:tc>
                <a:tc>
                  <a:txBody>
                    <a:bodyPr/>
                    <a:lstStyle/>
                    <a:p>
                      <a:r>
                        <a:rPr lang="en-US" sz="2400" dirty="0"/>
                        <a:t>‘08</a:t>
                      </a:r>
                    </a:p>
                  </a:txBody>
                  <a:tcPr anchor="ctr"/>
                </a:tc>
                <a:tc>
                  <a:txBody>
                    <a:bodyPr/>
                    <a:lstStyle/>
                    <a:p>
                      <a:r>
                        <a:rPr lang="en-US" sz="2400" dirty="0"/>
                        <a:t>‘10</a:t>
                      </a:r>
                    </a:p>
                  </a:txBody>
                  <a:tcPr anchor="ctr"/>
                </a:tc>
                <a:tc>
                  <a:txBody>
                    <a:bodyPr/>
                    <a:lstStyle/>
                    <a:p>
                      <a:r>
                        <a:rPr lang="en-US" sz="2400" dirty="0"/>
                        <a:t>‘11</a:t>
                      </a:r>
                    </a:p>
                  </a:txBody>
                  <a:tcPr anchor="ctr"/>
                </a:tc>
                <a:tc>
                  <a:txBody>
                    <a:bodyPr/>
                    <a:lstStyle/>
                    <a:p>
                      <a:r>
                        <a:rPr lang="en-US" sz="2400" dirty="0"/>
                        <a:t>‘12</a:t>
                      </a:r>
                    </a:p>
                  </a:txBody>
                  <a:tcPr anchor="ctr"/>
                </a:tc>
                <a:tc>
                  <a:txBody>
                    <a:bodyPr/>
                    <a:lstStyle/>
                    <a:p>
                      <a:r>
                        <a:rPr lang="en-US" sz="2400" dirty="0"/>
                        <a:t>‘13</a:t>
                      </a:r>
                    </a:p>
                  </a:txBody>
                  <a:tcPr anchor="ctr"/>
                </a:tc>
                <a:tc>
                  <a:txBody>
                    <a:bodyPr/>
                    <a:lstStyle/>
                    <a:p>
                      <a:r>
                        <a:rPr lang="en-US" sz="2400" dirty="0"/>
                        <a:t>‘14</a:t>
                      </a:r>
                    </a:p>
                  </a:txBody>
                  <a:tcPr anchor="ctr">
                    <a:lnR w="12700" cap="flat" cmpd="sng" algn="ctr">
                      <a:solidFill>
                        <a:schemeClr val="tx1"/>
                      </a:solidFill>
                      <a:prstDash val="solid"/>
                      <a:round/>
                      <a:headEnd type="none" w="med" len="med"/>
                      <a:tailEnd type="none" w="med" len="med"/>
                    </a:lnR>
                  </a:tcPr>
                </a:tc>
                <a:tc>
                  <a:txBody>
                    <a:bodyPr/>
                    <a:lstStyle/>
                    <a:p>
                      <a:r>
                        <a:rPr lang="en-US" sz="2400" dirty="0">
                          <a:solidFill>
                            <a:srgbClr val="FF0000"/>
                          </a:solidFil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812800">
                <a:tc>
                  <a:txBody>
                    <a:bodyPr/>
                    <a:lstStyle/>
                    <a:p>
                      <a:r>
                        <a:rPr lang="en-US" sz="2000" dirty="0" err="1"/>
                        <a:t>Succes</a:t>
                      </a:r>
                      <a:endParaRPr lang="en-US" sz="2000" dirty="0"/>
                    </a:p>
                  </a:txBody>
                  <a:tcPr anchor="ctr"/>
                </a:tc>
                <a:tc>
                  <a:txBody>
                    <a:bodyPr/>
                    <a:lstStyle/>
                    <a:p>
                      <a:pPr algn="ctr"/>
                      <a:r>
                        <a:rPr lang="en-US" sz="2000" dirty="0"/>
                        <a:t>34</a:t>
                      </a:r>
                    </a:p>
                  </a:txBody>
                  <a:tcPr anchor="ctr"/>
                </a:tc>
                <a:tc>
                  <a:txBody>
                    <a:bodyPr/>
                    <a:lstStyle/>
                    <a:p>
                      <a:pPr algn="ctr"/>
                      <a:r>
                        <a:rPr lang="en-US" sz="2000" dirty="0"/>
                        <a:t>29</a:t>
                      </a:r>
                    </a:p>
                  </a:txBody>
                  <a:tcPr anchor="ctr"/>
                </a:tc>
                <a:tc>
                  <a:txBody>
                    <a:bodyPr/>
                    <a:lstStyle/>
                    <a:p>
                      <a:pPr algn="ctr"/>
                      <a:r>
                        <a:rPr lang="en-US" sz="2000" dirty="0"/>
                        <a:t>35</a:t>
                      </a:r>
                    </a:p>
                  </a:txBody>
                  <a:tcPr anchor="ctr"/>
                </a:tc>
                <a:tc>
                  <a:txBody>
                    <a:bodyPr/>
                    <a:lstStyle/>
                    <a:p>
                      <a:pPr algn="ctr"/>
                      <a:r>
                        <a:rPr lang="en-US" sz="2000" dirty="0"/>
                        <a:t>32</a:t>
                      </a:r>
                    </a:p>
                  </a:txBody>
                  <a:tcPr anchor="ctr"/>
                </a:tc>
                <a:tc>
                  <a:txBody>
                    <a:bodyPr/>
                    <a:lstStyle/>
                    <a:p>
                      <a:pPr algn="ctr"/>
                      <a:r>
                        <a:rPr lang="en-US" sz="2000" dirty="0"/>
                        <a:t>33</a:t>
                      </a:r>
                    </a:p>
                  </a:txBody>
                  <a:tcPr anchor="ctr"/>
                </a:tc>
                <a:tc>
                  <a:txBody>
                    <a:bodyPr/>
                    <a:lstStyle/>
                    <a:p>
                      <a:pPr algn="ctr"/>
                      <a:r>
                        <a:rPr lang="en-US" sz="2000" dirty="0"/>
                        <a:t>29</a:t>
                      </a:r>
                    </a:p>
                  </a:txBody>
                  <a:tcPr anchor="ctr"/>
                </a:tc>
                <a:tc>
                  <a:txBody>
                    <a:bodyPr/>
                    <a:lstStyle/>
                    <a:p>
                      <a:pPr algn="ctr"/>
                      <a:r>
                        <a:rPr lang="en-US" sz="2000" dirty="0"/>
                        <a:t>27</a:t>
                      </a:r>
                    </a:p>
                  </a:txBody>
                  <a:tcPr anchor="ctr"/>
                </a:tc>
                <a:tc>
                  <a:txBody>
                    <a:bodyPr/>
                    <a:lstStyle/>
                    <a:p>
                      <a:pPr algn="ctr"/>
                      <a:r>
                        <a:rPr lang="en-US" sz="2000" dirty="0"/>
                        <a:t>31</a:t>
                      </a:r>
                    </a:p>
                  </a:txBody>
                  <a:tcPr anchor="ctr"/>
                </a:tc>
                <a:tc>
                  <a:txBody>
                    <a:bodyPr/>
                    <a:lstStyle/>
                    <a:p>
                      <a:pPr algn="ctr"/>
                      <a:r>
                        <a:rPr lang="en-US" sz="2000" dirty="0"/>
                        <a:t>28</a:t>
                      </a:r>
                    </a:p>
                  </a:txBody>
                  <a:tcPr anchor="ctr">
                    <a:lnR w="12700" cap="flat" cmpd="sng" algn="ctr">
                      <a:solidFill>
                        <a:schemeClr val="tx1"/>
                      </a:solidFill>
                      <a:prstDash val="solid"/>
                      <a:round/>
                      <a:headEnd type="none" w="med" len="med"/>
                      <a:tailEnd type="none" w="med" len="med"/>
                    </a:lnR>
                  </a:tcPr>
                </a:tc>
                <a:tc>
                  <a:txBody>
                    <a:bodyPr/>
                    <a:lstStyle/>
                    <a:p>
                      <a:pPr algn="ctr"/>
                      <a:r>
                        <a:rPr lang="en-US" sz="2000" b="1" dirty="0">
                          <a:solidFill>
                            <a:srgbClr val="FF0000"/>
                          </a:solidFill>
                        </a:rPr>
                        <a:t>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812800">
                <a:tc>
                  <a:txBody>
                    <a:bodyPr/>
                    <a:lstStyle/>
                    <a:p>
                      <a:r>
                        <a:rPr lang="en-US" sz="2000" dirty="0" err="1"/>
                        <a:t>Remodelate</a:t>
                      </a:r>
                      <a:endParaRPr lang="en-US" sz="2000" dirty="0"/>
                    </a:p>
                  </a:txBody>
                  <a:tcPr anchor="ctr"/>
                </a:tc>
                <a:tc>
                  <a:txBody>
                    <a:bodyPr/>
                    <a:lstStyle/>
                    <a:p>
                      <a:pPr algn="ctr"/>
                      <a:r>
                        <a:rPr lang="en-US" sz="2000" dirty="0"/>
                        <a:t>51</a:t>
                      </a:r>
                    </a:p>
                  </a:txBody>
                  <a:tcPr anchor="ctr"/>
                </a:tc>
                <a:tc>
                  <a:txBody>
                    <a:bodyPr/>
                    <a:lstStyle/>
                    <a:p>
                      <a:pPr algn="ctr"/>
                      <a:r>
                        <a:rPr lang="en-US" sz="2000" dirty="0"/>
                        <a:t>53</a:t>
                      </a:r>
                    </a:p>
                  </a:txBody>
                  <a:tcPr anchor="ctr"/>
                </a:tc>
                <a:tc>
                  <a:txBody>
                    <a:bodyPr/>
                    <a:lstStyle/>
                    <a:p>
                      <a:pPr algn="ctr"/>
                      <a:r>
                        <a:rPr lang="en-US" sz="2000" dirty="0"/>
                        <a:t>46</a:t>
                      </a:r>
                    </a:p>
                  </a:txBody>
                  <a:tcPr anchor="ctr"/>
                </a:tc>
                <a:tc>
                  <a:txBody>
                    <a:bodyPr/>
                    <a:lstStyle/>
                    <a:p>
                      <a:pPr algn="ctr"/>
                      <a:r>
                        <a:rPr lang="en-US" sz="2000" dirty="0"/>
                        <a:t>44</a:t>
                      </a:r>
                    </a:p>
                  </a:txBody>
                  <a:tcPr anchor="ctr"/>
                </a:tc>
                <a:tc>
                  <a:txBody>
                    <a:bodyPr/>
                    <a:lstStyle/>
                    <a:p>
                      <a:pPr algn="ctr"/>
                      <a:r>
                        <a:rPr lang="en-US" sz="2000" dirty="0"/>
                        <a:t>46</a:t>
                      </a:r>
                    </a:p>
                  </a:txBody>
                  <a:tcPr anchor="ctr"/>
                </a:tc>
                <a:tc>
                  <a:txBody>
                    <a:bodyPr/>
                    <a:lstStyle/>
                    <a:p>
                      <a:pPr algn="ctr"/>
                      <a:r>
                        <a:rPr lang="en-US" sz="2000" dirty="0"/>
                        <a:t>49</a:t>
                      </a:r>
                    </a:p>
                  </a:txBody>
                  <a:tcPr anchor="ctr"/>
                </a:tc>
                <a:tc>
                  <a:txBody>
                    <a:bodyPr/>
                    <a:lstStyle/>
                    <a:p>
                      <a:pPr algn="ctr"/>
                      <a:r>
                        <a:rPr lang="en-US" sz="2000" dirty="0"/>
                        <a:t>56</a:t>
                      </a:r>
                    </a:p>
                  </a:txBody>
                  <a:tcPr anchor="ctr"/>
                </a:tc>
                <a:tc>
                  <a:txBody>
                    <a:bodyPr/>
                    <a:lstStyle/>
                    <a:p>
                      <a:pPr algn="ctr"/>
                      <a:r>
                        <a:rPr lang="en-US" sz="2000" dirty="0"/>
                        <a:t>50</a:t>
                      </a:r>
                    </a:p>
                  </a:txBody>
                  <a:tcPr anchor="ctr"/>
                </a:tc>
                <a:tc>
                  <a:txBody>
                    <a:bodyPr/>
                    <a:lstStyle/>
                    <a:p>
                      <a:pPr algn="ctr"/>
                      <a:r>
                        <a:rPr lang="en-US" sz="2000" dirty="0"/>
                        <a:t>55</a:t>
                      </a:r>
                    </a:p>
                  </a:txBody>
                  <a:tcPr anchor="ctr">
                    <a:lnR w="12700" cap="flat" cmpd="sng" algn="ctr">
                      <a:solidFill>
                        <a:schemeClr val="tx1"/>
                      </a:solidFill>
                      <a:prstDash val="solid"/>
                      <a:round/>
                      <a:headEnd type="none" w="med" len="med"/>
                      <a:tailEnd type="none" w="med" len="med"/>
                    </a:lnR>
                  </a:tcPr>
                </a:tc>
                <a:tc>
                  <a:txBody>
                    <a:bodyPr/>
                    <a:lstStyle/>
                    <a:p>
                      <a:pPr algn="ctr"/>
                      <a:r>
                        <a:rPr lang="en-US" sz="2000" b="1" dirty="0">
                          <a:solidFill>
                            <a:srgbClr val="FF0000"/>
                          </a:solidFill>
                        </a:rPr>
                        <a:t>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812800">
                <a:tc>
                  <a:txBody>
                    <a:bodyPr/>
                    <a:lstStyle/>
                    <a:p>
                      <a:r>
                        <a:rPr lang="en-US" sz="2000" dirty="0" err="1"/>
                        <a:t>Esec</a:t>
                      </a:r>
                      <a:endParaRPr lang="en-US" sz="2000" dirty="0"/>
                    </a:p>
                  </a:txBody>
                  <a:tcPr anchor="ctr"/>
                </a:tc>
                <a:tc>
                  <a:txBody>
                    <a:bodyPr/>
                    <a:lstStyle/>
                    <a:p>
                      <a:pPr algn="ctr"/>
                      <a:r>
                        <a:rPr lang="en-US" sz="2000" dirty="0"/>
                        <a:t>15</a:t>
                      </a:r>
                    </a:p>
                  </a:txBody>
                  <a:tcPr anchor="ctr"/>
                </a:tc>
                <a:tc>
                  <a:txBody>
                    <a:bodyPr/>
                    <a:lstStyle/>
                    <a:p>
                      <a:pPr algn="ctr"/>
                      <a:r>
                        <a:rPr lang="en-US" sz="2000" dirty="0"/>
                        <a:t>18</a:t>
                      </a:r>
                    </a:p>
                  </a:txBody>
                  <a:tcPr anchor="ctr"/>
                </a:tc>
                <a:tc>
                  <a:txBody>
                    <a:bodyPr/>
                    <a:lstStyle/>
                    <a:p>
                      <a:pPr algn="ctr"/>
                      <a:r>
                        <a:rPr lang="en-US" sz="2000" dirty="0"/>
                        <a:t>19</a:t>
                      </a:r>
                    </a:p>
                  </a:txBody>
                  <a:tcPr anchor="ctr"/>
                </a:tc>
                <a:tc>
                  <a:txBody>
                    <a:bodyPr/>
                    <a:lstStyle/>
                    <a:p>
                      <a:pPr algn="ctr"/>
                      <a:r>
                        <a:rPr lang="en-US" sz="2000" dirty="0"/>
                        <a:t>24</a:t>
                      </a:r>
                    </a:p>
                  </a:txBody>
                  <a:tcPr anchor="ctr"/>
                </a:tc>
                <a:tc>
                  <a:txBody>
                    <a:bodyPr/>
                    <a:lstStyle/>
                    <a:p>
                      <a:pPr algn="ctr"/>
                      <a:r>
                        <a:rPr lang="en-US" sz="2000" dirty="0"/>
                        <a:t>21</a:t>
                      </a:r>
                    </a:p>
                  </a:txBody>
                  <a:tcPr anchor="ctr"/>
                </a:tc>
                <a:tc>
                  <a:txBody>
                    <a:bodyPr/>
                    <a:lstStyle/>
                    <a:p>
                      <a:pPr algn="ctr"/>
                      <a:r>
                        <a:rPr lang="en-US" sz="2000" dirty="0"/>
                        <a:t>22</a:t>
                      </a:r>
                    </a:p>
                  </a:txBody>
                  <a:tcPr anchor="ctr"/>
                </a:tc>
                <a:tc>
                  <a:txBody>
                    <a:bodyPr/>
                    <a:lstStyle/>
                    <a:p>
                      <a:pPr algn="ctr"/>
                      <a:r>
                        <a:rPr lang="en-US" sz="2000" dirty="0"/>
                        <a:t>17</a:t>
                      </a:r>
                    </a:p>
                  </a:txBody>
                  <a:tcPr anchor="ctr"/>
                </a:tc>
                <a:tc>
                  <a:txBody>
                    <a:bodyPr/>
                    <a:lstStyle/>
                    <a:p>
                      <a:pPr algn="ctr"/>
                      <a:r>
                        <a:rPr lang="en-US" sz="2000" dirty="0"/>
                        <a:t>19</a:t>
                      </a:r>
                    </a:p>
                  </a:txBody>
                  <a:tcPr anchor="ctr"/>
                </a:tc>
                <a:tc>
                  <a:txBody>
                    <a:bodyPr/>
                    <a:lstStyle/>
                    <a:p>
                      <a:pPr algn="ctr"/>
                      <a:r>
                        <a:rPr lang="en-US" sz="2000" dirty="0"/>
                        <a:t>17</a:t>
                      </a:r>
                    </a:p>
                  </a:txBody>
                  <a:tcPr anchor="ctr">
                    <a:lnR w="12700" cap="flat" cmpd="sng" algn="ctr">
                      <a:solidFill>
                        <a:schemeClr val="tx1"/>
                      </a:solidFill>
                      <a:prstDash val="solid"/>
                      <a:round/>
                      <a:headEnd type="none" w="med" len="med"/>
                      <a:tailEnd type="none" w="med" len="med"/>
                    </a:lnR>
                  </a:tcPr>
                </a:tc>
                <a:tc>
                  <a:txBody>
                    <a:bodyPr/>
                    <a:lstStyle/>
                    <a:p>
                      <a:pPr algn="ctr"/>
                      <a:r>
                        <a:rPr lang="en-US" sz="2000" b="1" dirty="0">
                          <a:solidFill>
                            <a:srgbClr val="FF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083825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924800" cy="715962"/>
          </a:xfrm>
        </p:spPr>
        <p:txBody>
          <a:bodyPr/>
          <a:lstStyle/>
          <a:p>
            <a:r>
              <a:rPr lang="en-US" sz="4000" b="1" dirty="0" err="1"/>
              <a:t>Abordarea</a:t>
            </a:r>
            <a:r>
              <a:rPr lang="en-US" sz="4000" b="1" dirty="0"/>
              <a:t> </a:t>
            </a:r>
            <a:r>
              <a:rPr lang="en-US" sz="4000" b="1" dirty="0" err="1"/>
              <a:t>Iterativ</a:t>
            </a:r>
            <a:r>
              <a:rPr lang="ro-RO" sz="4000" b="1" dirty="0"/>
              <a:t>ă</a:t>
            </a:r>
            <a:r>
              <a:rPr lang="en-US" sz="4000" b="1" dirty="0"/>
              <a:t> a </a:t>
            </a:r>
            <a:r>
              <a:rPr lang="ro-RO" sz="4000" b="1" dirty="0"/>
              <a:t>P</a:t>
            </a:r>
            <a:r>
              <a:rPr lang="en-US" sz="4000" b="1" dirty="0" err="1"/>
              <a:t>roiectului</a:t>
            </a:r>
            <a:endParaRPr lang="en-US" sz="4000" b="1" dirty="0"/>
          </a:p>
        </p:txBody>
      </p:sp>
      <p:sp>
        <p:nvSpPr>
          <p:cNvPr id="3" name="Content Placeholder 2"/>
          <p:cNvSpPr>
            <a:spLocks noGrp="1"/>
          </p:cNvSpPr>
          <p:nvPr>
            <p:ph idx="1"/>
          </p:nvPr>
        </p:nvSpPr>
        <p:spPr>
          <a:xfrm>
            <a:off x="381000" y="1219200"/>
            <a:ext cx="7620000" cy="5257800"/>
          </a:xfrm>
        </p:spPr>
        <p:txBody>
          <a:bodyPr>
            <a:noAutofit/>
          </a:bodyPr>
          <a:lstStyle/>
          <a:p>
            <a:pPr algn="just"/>
            <a:r>
              <a:rPr lang="en-US" sz="2800" b="1" dirty="0" err="1"/>
              <a:t>Managementul</a:t>
            </a:r>
            <a:r>
              <a:rPr lang="en-US" sz="2800" b="1" dirty="0"/>
              <a:t> </a:t>
            </a:r>
            <a:r>
              <a:rPr lang="en-US" sz="2800" b="1" dirty="0" err="1"/>
              <a:t>riscului</a:t>
            </a:r>
            <a:r>
              <a:rPr lang="en-US" sz="2800" dirty="0" err="1"/>
              <a:t>-Componentele</a:t>
            </a:r>
            <a:r>
              <a:rPr lang="en-US" sz="2800" dirty="0"/>
              <a:t> </a:t>
            </a:r>
            <a:r>
              <a:rPr lang="ro-RO" sz="2800" dirty="0"/>
              <a:t>cu</a:t>
            </a:r>
            <a:r>
              <a:rPr lang="en-US" sz="2800" dirty="0"/>
              <a:t> </a:t>
            </a:r>
            <a:r>
              <a:rPr lang="en-US" sz="2800" dirty="0" err="1"/>
              <a:t>risc</a:t>
            </a:r>
            <a:r>
              <a:rPr lang="en-US" sz="2800" dirty="0"/>
              <a:t> se </a:t>
            </a:r>
            <a:r>
              <a:rPr lang="en-US" sz="2800" dirty="0" err="1"/>
              <a:t>planific</a:t>
            </a:r>
            <a:r>
              <a:rPr lang="ro-RO" sz="2800" dirty="0"/>
              <a:t>ă</a:t>
            </a:r>
            <a:r>
              <a:rPr lang="en-US" sz="2800" dirty="0"/>
              <a:t> </a:t>
            </a:r>
            <a:r>
              <a:rPr lang="en-US" sz="2800" dirty="0" err="1"/>
              <a:t>primele</a:t>
            </a:r>
            <a:endParaRPr lang="en-US" sz="2800" dirty="0"/>
          </a:p>
          <a:p>
            <a:pPr algn="just"/>
            <a:r>
              <a:rPr lang="en-US" sz="2800" b="1" dirty="0" err="1"/>
              <a:t>Managementul</a:t>
            </a:r>
            <a:r>
              <a:rPr lang="en-US" sz="2800" b="1" dirty="0"/>
              <a:t> </a:t>
            </a:r>
            <a:r>
              <a:rPr lang="en-US" sz="2800" b="1" dirty="0" err="1"/>
              <a:t>relatiei</a:t>
            </a:r>
            <a:r>
              <a:rPr lang="en-US" sz="2800" b="1" dirty="0"/>
              <a:t> cu </a:t>
            </a:r>
            <a:r>
              <a:rPr lang="en-US" sz="2800" b="1" dirty="0" err="1"/>
              <a:t>clientul</a:t>
            </a:r>
            <a:r>
              <a:rPr lang="en-US" sz="2800" dirty="0" err="1"/>
              <a:t>-lasa</a:t>
            </a:r>
            <a:r>
              <a:rPr lang="en-US" sz="2800" dirty="0"/>
              <a:t> </a:t>
            </a:r>
            <a:r>
              <a:rPr lang="en-US" sz="2800" dirty="0" err="1"/>
              <a:t>clientul</a:t>
            </a:r>
            <a:r>
              <a:rPr lang="en-US" sz="2800" dirty="0"/>
              <a:t> </a:t>
            </a:r>
            <a:r>
              <a:rPr lang="en-US" sz="2800" dirty="0" err="1"/>
              <a:t>sa</a:t>
            </a:r>
            <a:r>
              <a:rPr lang="en-US" sz="2800" dirty="0"/>
              <a:t> </a:t>
            </a:r>
            <a:r>
              <a:rPr lang="en-US" sz="2800" dirty="0" err="1"/>
              <a:t>decida</a:t>
            </a:r>
            <a:endParaRPr lang="en-US" sz="2800" dirty="0"/>
          </a:p>
          <a:p>
            <a:pPr algn="just"/>
            <a:r>
              <a:rPr lang="en-US" sz="2800" b="1" dirty="0" err="1"/>
              <a:t>Managemetul</a:t>
            </a:r>
            <a:r>
              <a:rPr lang="en-US" sz="2800" b="1" dirty="0"/>
              <a:t> deadline-</a:t>
            </a:r>
            <a:r>
              <a:rPr lang="en-US" sz="2800" b="1" dirty="0" err="1"/>
              <a:t>urilor</a:t>
            </a:r>
            <a:r>
              <a:rPr lang="en-US" sz="2800" dirty="0"/>
              <a:t>-transfer</a:t>
            </a:r>
            <a:r>
              <a:rPr lang="ro-RO" sz="2800" dirty="0"/>
              <a:t>ă</a:t>
            </a:r>
            <a:r>
              <a:rPr lang="en-US" sz="2800" dirty="0"/>
              <a:t> </a:t>
            </a:r>
            <a:r>
              <a:rPr lang="en-US" sz="2800" dirty="0" err="1"/>
              <a:t>ce</a:t>
            </a:r>
            <a:r>
              <a:rPr lang="en-US" sz="2800" dirty="0"/>
              <a:t> </a:t>
            </a:r>
            <a:r>
              <a:rPr lang="en-US" sz="2800" dirty="0" err="1"/>
              <a:t>ai</a:t>
            </a:r>
            <a:r>
              <a:rPr lang="en-US" sz="2800" dirty="0"/>
              <a:t> </a:t>
            </a:r>
            <a:r>
              <a:rPr lang="en-US" sz="2800" dirty="0" err="1"/>
              <a:t>finalizat</a:t>
            </a:r>
            <a:r>
              <a:rPr lang="en-US" sz="2800" dirty="0"/>
              <a:t> la data </a:t>
            </a:r>
            <a:r>
              <a:rPr lang="en-US" sz="2800" dirty="0" err="1"/>
              <a:t>stabilit</a:t>
            </a:r>
            <a:r>
              <a:rPr lang="ro-RO" sz="2800" dirty="0"/>
              <a:t>ă</a:t>
            </a:r>
            <a:endParaRPr lang="en-US" sz="2800" dirty="0"/>
          </a:p>
          <a:p>
            <a:pPr algn="just"/>
            <a:r>
              <a:rPr lang="en-US" sz="2800" b="1" dirty="0" err="1"/>
              <a:t>Planificare</a:t>
            </a:r>
            <a:r>
              <a:rPr lang="en-US" sz="2800" b="1" dirty="0"/>
              <a:t> </a:t>
            </a:r>
            <a:r>
              <a:rPr lang="en-US" sz="2800" b="1" dirty="0" err="1"/>
              <a:t>adaptiv</a:t>
            </a:r>
            <a:r>
              <a:rPr lang="ro-RO" sz="2800" b="1" dirty="0"/>
              <a:t>ă</a:t>
            </a:r>
            <a:r>
              <a:rPr lang="en-US" sz="2800" b="1" dirty="0"/>
              <a:t> </a:t>
            </a:r>
            <a:r>
              <a:rPr lang="ro-RO" sz="2800" b="1" dirty="0"/>
              <a:t>ș</a:t>
            </a:r>
            <a:r>
              <a:rPr lang="en-US" sz="2800" b="1" dirty="0" err="1"/>
              <a:t>i</a:t>
            </a:r>
            <a:r>
              <a:rPr lang="en-US" sz="2800" b="1" dirty="0"/>
              <a:t> </a:t>
            </a:r>
            <a:r>
              <a:rPr lang="en-US" sz="2800" b="1" dirty="0" err="1"/>
              <a:t>evolutiv</a:t>
            </a:r>
            <a:r>
              <a:rPr lang="ro-RO" sz="2800" b="1" dirty="0"/>
              <a:t>ă</a:t>
            </a:r>
            <a:r>
              <a:rPr lang="en-US" sz="2800" b="1" dirty="0"/>
              <a:t> </a:t>
            </a:r>
            <a:r>
              <a:rPr lang="en-US" sz="2800" dirty="0"/>
              <a:t>– </a:t>
            </a:r>
            <a:r>
              <a:rPr lang="en-US" sz="2800" dirty="0" err="1"/>
              <a:t>fii</a:t>
            </a:r>
            <a:r>
              <a:rPr lang="en-US" sz="2800" dirty="0"/>
              <a:t> </a:t>
            </a:r>
            <a:r>
              <a:rPr lang="en-US" sz="2800" dirty="0" err="1"/>
              <a:t>pregatit</a:t>
            </a:r>
            <a:r>
              <a:rPr lang="en-US" sz="2800" dirty="0"/>
              <a:t> </a:t>
            </a:r>
            <a:r>
              <a:rPr lang="en-US" sz="2800" dirty="0" err="1"/>
              <a:t>pentru</a:t>
            </a:r>
            <a:r>
              <a:rPr lang="en-US" sz="2800" dirty="0"/>
              <a:t> a </a:t>
            </a:r>
            <a:r>
              <a:rPr lang="en-US" sz="2800" dirty="0" err="1"/>
              <a:t>trece</a:t>
            </a:r>
            <a:r>
              <a:rPr lang="en-US" sz="2800" dirty="0"/>
              <a:t> la </a:t>
            </a:r>
            <a:r>
              <a:rPr lang="en-US" sz="2800" dirty="0" err="1"/>
              <a:t>planuri</a:t>
            </a:r>
            <a:r>
              <a:rPr lang="en-US" sz="2800" dirty="0"/>
              <a:t> alternative </a:t>
            </a:r>
            <a:r>
              <a:rPr lang="en-US" sz="2400" b="1" dirty="0"/>
              <a:t>(</a:t>
            </a:r>
            <a:r>
              <a:rPr lang="en-US" sz="2400" b="1" dirty="0" err="1"/>
              <a:t>replanificare</a:t>
            </a:r>
            <a:r>
              <a:rPr lang="en-US" sz="2400" b="1" dirty="0"/>
              <a:t>) </a:t>
            </a:r>
            <a:r>
              <a:rPr lang="en-US" sz="2800" dirty="0" err="1"/>
              <a:t>dupa</a:t>
            </a:r>
            <a:r>
              <a:rPr lang="en-US" sz="2800" dirty="0"/>
              <a:t> </a:t>
            </a:r>
            <a:r>
              <a:rPr lang="en-US" sz="2800" dirty="0" err="1"/>
              <a:t>fiecare</a:t>
            </a:r>
            <a:r>
              <a:rPr lang="en-US" sz="2800" dirty="0"/>
              <a:t> </a:t>
            </a:r>
            <a:r>
              <a:rPr lang="en-US" sz="2800" dirty="0" err="1"/>
              <a:t>operatie</a:t>
            </a:r>
            <a:endParaRPr lang="en-US" sz="2800" dirty="0"/>
          </a:p>
          <a:p>
            <a:pPr algn="just"/>
            <a:r>
              <a:rPr lang="en-US" sz="2800" b="1" dirty="0" err="1"/>
              <a:t>Livrabile</a:t>
            </a:r>
            <a:r>
              <a:rPr lang="ro-RO" sz="2800" b="1" dirty="0"/>
              <a:t> în regim </a:t>
            </a:r>
            <a:r>
              <a:rPr lang="en-US" sz="2800" b="1" dirty="0"/>
              <a:t>incremental</a:t>
            </a:r>
            <a:r>
              <a:rPr lang="en-US" sz="2800" dirty="0"/>
              <a:t>-</a:t>
            </a:r>
            <a:r>
              <a:rPr lang="en-US" sz="2800" dirty="0" err="1"/>
              <a:t>livreaz</a:t>
            </a:r>
            <a:r>
              <a:rPr lang="ro-RO" sz="2800" dirty="0"/>
              <a:t>ă</a:t>
            </a:r>
            <a:r>
              <a:rPr lang="en-US" sz="2800" dirty="0"/>
              <a:t> “</a:t>
            </a:r>
            <a:r>
              <a:rPr lang="en-US" sz="2800" dirty="0" err="1"/>
              <a:t>mici</a:t>
            </a:r>
            <a:r>
              <a:rPr lang="en-US" sz="2800" dirty="0"/>
              <a:t> </a:t>
            </a:r>
            <a:r>
              <a:rPr lang="en-US" sz="2800" dirty="0" err="1"/>
              <a:t>bucati</a:t>
            </a:r>
            <a:r>
              <a:rPr lang="en-US" sz="2800" dirty="0"/>
              <a:t>” de </a:t>
            </a:r>
            <a:r>
              <a:rPr lang="en-US" sz="2800" dirty="0" err="1"/>
              <a:t>functionalitate</a:t>
            </a:r>
            <a:endParaRPr lang="en-US" sz="2800" dirty="0"/>
          </a:p>
        </p:txBody>
      </p:sp>
      <p:sp>
        <p:nvSpPr>
          <p:cNvPr id="4" name="Slide Number Placeholder 3"/>
          <p:cNvSpPr>
            <a:spLocks noGrp="1"/>
          </p:cNvSpPr>
          <p:nvPr>
            <p:ph type="sldNum" sz="quarter" idx="12"/>
          </p:nvPr>
        </p:nvSpPr>
        <p:spPr/>
        <p:txBody>
          <a:bodyPr/>
          <a:lstStyle/>
          <a:p>
            <a:fld id="{92EC7D80-632F-4723-8DE7-FC8E195B1236}"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Beneficiile</a:t>
            </a:r>
            <a:r>
              <a:rPr lang="en-US" dirty="0"/>
              <a:t> </a:t>
            </a:r>
            <a:r>
              <a:rPr lang="en-US" dirty="0" err="1"/>
              <a:t>Periodiz</a:t>
            </a:r>
            <a:r>
              <a:rPr lang="ro-RO" dirty="0"/>
              <a:t>ă</a:t>
            </a:r>
            <a:r>
              <a:rPr lang="en-US" dirty="0" err="1"/>
              <a:t>rii</a:t>
            </a:r>
            <a:endParaRPr lang="en-US" dirty="0"/>
          </a:p>
        </p:txBody>
      </p:sp>
      <p:sp>
        <p:nvSpPr>
          <p:cNvPr id="3" name="Content Placeholder 2"/>
          <p:cNvSpPr>
            <a:spLocks noGrp="1"/>
          </p:cNvSpPr>
          <p:nvPr>
            <p:ph idx="1"/>
          </p:nvPr>
        </p:nvSpPr>
        <p:spPr>
          <a:xfrm>
            <a:off x="457200" y="1600200"/>
            <a:ext cx="7772400" cy="4800600"/>
          </a:xfrm>
        </p:spPr>
        <p:txBody>
          <a:bodyPr>
            <a:normAutofit/>
          </a:bodyPr>
          <a:lstStyle/>
          <a:p>
            <a:r>
              <a:rPr lang="en-US" sz="3200" dirty="0"/>
              <a:t>“Work expands to fill the time available”- </a:t>
            </a:r>
            <a:r>
              <a:rPr lang="en-US" sz="3200" dirty="0" err="1"/>
              <a:t>Legea</a:t>
            </a:r>
            <a:r>
              <a:rPr lang="en-US" sz="3200" dirty="0"/>
              <a:t> </a:t>
            </a:r>
            <a:r>
              <a:rPr lang="en-US" sz="3200" dirty="0" err="1"/>
              <a:t>lui</a:t>
            </a:r>
            <a:r>
              <a:rPr lang="en-US" sz="3200" dirty="0"/>
              <a:t> Parkinson</a:t>
            </a:r>
          </a:p>
          <a:p>
            <a:r>
              <a:rPr lang="en-US" sz="3200" dirty="0"/>
              <a:t>Mai u</a:t>
            </a:r>
            <a:r>
              <a:rPr lang="ro-RO" sz="3200" dirty="0"/>
              <a:t>ș</a:t>
            </a:r>
            <a:r>
              <a:rPr lang="en-US" sz="3200" dirty="0"/>
              <a:t>or re</a:t>
            </a:r>
            <a:r>
              <a:rPr lang="ro-RO" sz="3200" dirty="0"/>
              <a:t>ț</a:t>
            </a:r>
            <a:r>
              <a:rPr lang="en-US" sz="3200" dirty="0" err="1"/>
              <a:t>inem</a:t>
            </a:r>
            <a:r>
              <a:rPr lang="en-US" sz="3200" dirty="0"/>
              <a:t> </a:t>
            </a:r>
            <a:r>
              <a:rPr lang="en-US" sz="3200" dirty="0" err="1"/>
              <a:t>datele</a:t>
            </a:r>
            <a:r>
              <a:rPr lang="en-US" sz="3200" dirty="0"/>
              <a:t> </a:t>
            </a:r>
            <a:r>
              <a:rPr lang="en-US" sz="3200" dirty="0" err="1"/>
              <a:t>eronate</a:t>
            </a:r>
            <a:r>
              <a:rPr lang="en-US" sz="3200" dirty="0"/>
              <a:t> </a:t>
            </a:r>
            <a:r>
              <a:rPr lang="en-US" sz="3200" dirty="0" err="1"/>
              <a:t>dec</a:t>
            </a:r>
            <a:r>
              <a:rPr lang="ro-RO" sz="3200" dirty="0"/>
              <a:t>â</a:t>
            </a:r>
            <a:r>
              <a:rPr lang="en-US" sz="3200" dirty="0"/>
              <a:t>t </a:t>
            </a:r>
            <a:r>
              <a:rPr lang="en-US" sz="3200" dirty="0" err="1"/>
              <a:t>func</a:t>
            </a:r>
            <a:r>
              <a:rPr lang="ro-RO" sz="3200" dirty="0"/>
              <a:t>ț</a:t>
            </a:r>
            <a:r>
              <a:rPr lang="en-US" sz="3200" dirty="0" err="1"/>
              <a:t>iile</a:t>
            </a:r>
            <a:r>
              <a:rPr lang="en-US" sz="3200" dirty="0"/>
              <a:t> </a:t>
            </a:r>
            <a:r>
              <a:rPr lang="en-US" sz="3200" dirty="0" err="1"/>
              <a:t>eronate</a:t>
            </a:r>
            <a:endParaRPr lang="en-US" sz="3200" dirty="0"/>
          </a:p>
          <a:p>
            <a:r>
              <a:rPr lang="en-US" sz="3200" dirty="0"/>
              <a:t>Pa</a:t>
            </a:r>
            <a:r>
              <a:rPr lang="ro-RO" sz="3200" dirty="0"/>
              <a:t>ș</a:t>
            </a:r>
            <a:r>
              <a:rPr lang="en-US" sz="3200" dirty="0" err="1"/>
              <a:t>i</a:t>
            </a:r>
            <a:r>
              <a:rPr lang="ro-RO" sz="3200" dirty="0"/>
              <a:t> </a:t>
            </a:r>
            <a:r>
              <a:rPr lang="en-US" sz="3200" dirty="0" err="1"/>
              <a:t>mici</a:t>
            </a:r>
            <a:r>
              <a:rPr lang="en-US" sz="3200" dirty="0"/>
              <a:t>…</a:t>
            </a:r>
            <a:r>
              <a:rPr lang="en-US" sz="3200" dirty="0" err="1"/>
              <a:t>putin</a:t>
            </a:r>
            <a:r>
              <a:rPr lang="ro-RO" sz="3200" dirty="0"/>
              <a:t>ă</a:t>
            </a:r>
            <a:r>
              <a:rPr lang="en-US" sz="3200" dirty="0"/>
              <a:t> </a:t>
            </a:r>
            <a:r>
              <a:rPr lang="en-US" sz="3200" dirty="0" err="1"/>
              <a:t>complexitate</a:t>
            </a:r>
            <a:r>
              <a:rPr lang="en-US" sz="3200" dirty="0"/>
              <a:t> </a:t>
            </a:r>
            <a:r>
              <a:rPr lang="en-US" sz="3200" dirty="0" err="1"/>
              <a:t>mult</a:t>
            </a:r>
            <a:r>
              <a:rPr lang="ro-RO" sz="3200" dirty="0"/>
              <a:t>ă</a:t>
            </a:r>
            <a:r>
              <a:rPr lang="en-US" sz="3200" dirty="0"/>
              <a:t> </a:t>
            </a:r>
            <a:r>
              <a:rPr lang="en-US" sz="3200" dirty="0" err="1"/>
              <a:t>productivitate</a:t>
            </a:r>
            <a:r>
              <a:rPr lang="en-US" sz="3200" dirty="0"/>
              <a:t> </a:t>
            </a:r>
          </a:p>
          <a:p>
            <a:r>
              <a:rPr lang="en-US" sz="3200" dirty="0"/>
              <a:t>For</a:t>
            </a:r>
            <a:r>
              <a:rPr lang="ro-RO" sz="3200" dirty="0"/>
              <a:t>ț</a:t>
            </a:r>
            <a:r>
              <a:rPr lang="en-US" sz="3200" dirty="0"/>
              <a:t>a</a:t>
            </a:r>
            <a:r>
              <a:rPr lang="ro-RO" sz="3200" dirty="0"/>
              <a:t>ț</a:t>
            </a:r>
            <a:r>
              <a:rPr lang="en-US" sz="3200" dirty="0" err="1"/>
              <a:t>i</a:t>
            </a:r>
            <a:r>
              <a:rPr lang="en-US" sz="3200" dirty="0"/>
              <a:t> </a:t>
            </a:r>
            <a:r>
              <a:rPr lang="en-US" sz="3200" dirty="0" err="1"/>
              <a:t>deciziile</a:t>
            </a:r>
            <a:r>
              <a:rPr lang="en-US" sz="3200" dirty="0"/>
              <a:t> </a:t>
            </a:r>
            <a:r>
              <a:rPr lang="en-US" sz="3200" dirty="0" err="1"/>
              <a:t>timpurii</a:t>
            </a:r>
            <a:r>
              <a:rPr lang="en-US" sz="3200" dirty="0"/>
              <a:t> </a:t>
            </a:r>
            <a:r>
              <a:rPr lang="ro-RO" sz="3200" dirty="0"/>
              <a:t>ș</a:t>
            </a:r>
            <a:r>
              <a:rPr lang="en-US" sz="3200" dirty="0" err="1"/>
              <a:t>i</a:t>
            </a:r>
            <a:r>
              <a:rPr lang="en-US" sz="3200" dirty="0"/>
              <a:t> </a:t>
            </a:r>
            <a:r>
              <a:rPr lang="en-US" sz="3200" dirty="0" err="1"/>
              <a:t>impune</a:t>
            </a:r>
            <a:r>
              <a:rPr lang="ro-RO" sz="3200" dirty="0"/>
              <a:t>ț</a:t>
            </a:r>
            <a:r>
              <a:rPr lang="en-US" sz="3200" dirty="0" err="1"/>
              <a:t>i</a:t>
            </a:r>
            <a:r>
              <a:rPr lang="en-US" sz="3200" dirty="0"/>
              <a:t> </a:t>
            </a:r>
            <a:r>
              <a:rPr lang="en-US" sz="3200" dirty="0" err="1"/>
              <a:t>schimb</a:t>
            </a:r>
            <a:r>
              <a:rPr lang="ro-RO" sz="3200" dirty="0"/>
              <a:t>ă</a:t>
            </a:r>
            <a:r>
              <a:rPr lang="en-US" sz="3200" dirty="0"/>
              <a:t>rile </a:t>
            </a:r>
            <a:r>
              <a:rPr lang="en-US" sz="3200" dirty="0" err="1"/>
              <a:t>necesare</a:t>
            </a:r>
            <a:endParaRPr lang="en-US" sz="3200" dirty="0"/>
          </a:p>
        </p:txBody>
      </p:sp>
      <p:sp>
        <p:nvSpPr>
          <p:cNvPr id="4" name="Slide Number Placeholder 3"/>
          <p:cNvSpPr>
            <a:spLocks noGrp="1"/>
          </p:cNvSpPr>
          <p:nvPr>
            <p:ph type="sldNum" sz="quarter" idx="12"/>
          </p:nvPr>
        </p:nvSpPr>
        <p:spPr/>
        <p:txBody>
          <a:bodyPr/>
          <a:lstStyle/>
          <a:p>
            <a:fld id="{92EC7D80-632F-4723-8DE7-FC8E195B1236}"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924800" cy="792162"/>
          </a:xfrm>
        </p:spPr>
        <p:txBody>
          <a:bodyPr/>
          <a:lstStyle/>
          <a:p>
            <a:r>
              <a:rPr lang="ro-RO" sz="4000" dirty="0"/>
              <a:t>Ș</a:t>
            </a:r>
            <a:r>
              <a:rPr lang="en-US" sz="4000" dirty="0" err="1"/>
              <a:t>ase</a:t>
            </a:r>
            <a:r>
              <a:rPr lang="en-US" sz="4000" dirty="0"/>
              <a:t> </a:t>
            </a:r>
            <a:r>
              <a:rPr lang="ro-RO" sz="4000" dirty="0"/>
              <a:t>P</a:t>
            </a:r>
            <a:r>
              <a:rPr lang="en-US" sz="4000" dirty="0" err="1"/>
              <a:t>rincipii</a:t>
            </a:r>
            <a:r>
              <a:rPr lang="en-US" sz="4000" dirty="0"/>
              <a:t> ale </a:t>
            </a:r>
            <a:r>
              <a:rPr lang="en-US" sz="4000" dirty="0" err="1"/>
              <a:t>Dezvoltarii</a:t>
            </a:r>
            <a:r>
              <a:rPr lang="en-US" sz="4000" dirty="0"/>
              <a:t> AGILE</a:t>
            </a:r>
          </a:p>
        </p:txBody>
      </p:sp>
      <p:sp>
        <p:nvSpPr>
          <p:cNvPr id="3" name="Content Placeholder 2"/>
          <p:cNvSpPr>
            <a:spLocks noGrp="1"/>
          </p:cNvSpPr>
          <p:nvPr>
            <p:ph idx="1"/>
          </p:nvPr>
        </p:nvSpPr>
        <p:spPr>
          <a:xfrm>
            <a:off x="228600" y="1066800"/>
            <a:ext cx="8077200" cy="4800600"/>
          </a:xfrm>
        </p:spPr>
        <p:txBody>
          <a:bodyPr>
            <a:noAutofit/>
          </a:bodyPr>
          <a:lstStyle/>
          <a:p>
            <a:r>
              <a:rPr lang="en-US" sz="2400" dirty="0" err="1"/>
              <a:t>Dac</a:t>
            </a:r>
            <a:r>
              <a:rPr lang="ro-RO" sz="2400" dirty="0"/>
              <a:t>ă</a:t>
            </a:r>
            <a:r>
              <a:rPr lang="en-US" sz="2400" dirty="0"/>
              <a:t> </a:t>
            </a:r>
            <a:r>
              <a:rPr lang="en-US" sz="2400" dirty="0" err="1"/>
              <a:t>listele</a:t>
            </a:r>
            <a:r>
              <a:rPr lang="en-US" sz="2400" dirty="0"/>
              <a:t> de </a:t>
            </a:r>
            <a:r>
              <a:rPr lang="en-US" sz="2400" dirty="0" err="1"/>
              <a:t>cerin</a:t>
            </a:r>
            <a:r>
              <a:rPr lang="ro-RO" sz="2400" dirty="0"/>
              <a:t>ț</a:t>
            </a:r>
            <a:r>
              <a:rPr lang="en-US" sz="2400" dirty="0"/>
              <a:t>e ale </a:t>
            </a:r>
            <a:r>
              <a:rPr lang="en-US" sz="2400" dirty="0" err="1"/>
              <a:t>clientului</a:t>
            </a:r>
            <a:r>
              <a:rPr lang="en-US" sz="2400" dirty="0"/>
              <a:t> exist</a:t>
            </a:r>
            <a:r>
              <a:rPr lang="ro-RO" sz="2400" dirty="0"/>
              <a:t>ă</a:t>
            </a:r>
            <a:r>
              <a:rPr lang="en-US" sz="2400" dirty="0"/>
              <a:t>, </a:t>
            </a:r>
            <a:r>
              <a:rPr lang="en-US" sz="2400" dirty="0" err="1"/>
              <a:t>atunci</a:t>
            </a:r>
            <a:r>
              <a:rPr lang="en-US" sz="2400" dirty="0"/>
              <a:t> </a:t>
            </a:r>
            <a:r>
              <a:rPr lang="en-US" sz="2400" dirty="0" err="1"/>
              <a:t>prioritizeaz</a:t>
            </a:r>
            <a:r>
              <a:rPr lang="ro-RO" sz="2400" dirty="0"/>
              <a:t>ă-</a:t>
            </a:r>
            <a:r>
              <a:rPr lang="en-US" sz="2400" dirty="0"/>
              <a:t>le</a:t>
            </a:r>
          </a:p>
          <a:p>
            <a:r>
              <a:rPr lang="en-US" sz="2400" dirty="0" err="1"/>
              <a:t>Livreaz</a:t>
            </a:r>
            <a:r>
              <a:rPr lang="ro-RO" sz="2400" dirty="0"/>
              <a:t>ă</a:t>
            </a:r>
            <a:r>
              <a:rPr lang="en-US" sz="2400" dirty="0"/>
              <a:t> </a:t>
            </a:r>
            <a:r>
              <a:rPr lang="en-US" sz="2400" dirty="0" err="1"/>
              <a:t>componente</a:t>
            </a:r>
            <a:r>
              <a:rPr lang="en-US" sz="2400" dirty="0"/>
              <a:t> software </a:t>
            </a:r>
            <a:r>
              <a:rPr lang="en-US" sz="2400" dirty="0" err="1"/>
              <a:t>func</a:t>
            </a:r>
            <a:r>
              <a:rPr lang="ro-RO" sz="2400" dirty="0"/>
              <a:t>ț</a:t>
            </a:r>
            <a:r>
              <a:rPr lang="en-US" sz="2400" dirty="0" err="1"/>
              <a:t>ionale</a:t>
            </a:r>
            <a:r>
              <a:rPr lang="en-US" sz="2400" dirty="0"/>
              <a:t> </a:t>
            </a:r>
            <a:r>
              <a:rPr lang="en-US" sz="2400" dirty="0" err="1"/>
              <a:t>ori</a:t>
            </a:r>
            <a:r>
              <a:rPr lang="en-US" sz="2400" dirty="0"/>
              <a:t> de c</a:t>
            </a:r>
            <a:r>
              <a:rPr lang="ro-RO" sz="2400" dirty="0"/>
              <a:t>â</a:t>
            </a:r>
            <a:r>
              <a:rPr lang="en-US" sz="2400" dirty="0" err="1"/>
              <a:t>te</a:t>
            </a:r>
            <a:r>
              <a:rPr lang="en-US" sz="2400" dirty="0"/>
              <a:t> </a:t>
            </a:r>
            <a:r>
              <a:rPr lang="en-US" sz="2400" dirty="0" err="1"/>
              <a:t>ori</a:t>
            </a:r>
            <a:r>
              <a:rPr lang="en-US" sz="2400" dirty="0"/>
              <a:t> </a:t>
            </a:r>
            <a:r>
              <a:rPr lang="en-US" sz="2400" dirty="0" err="1"/>
              <a:t>ai</a:t>
            </a:r>
            <a:r>
              <a:rPr lang="en-US" sz="2400" dirty="0"/>
              <a:t> </a:t>
            </a:r>
            <a:r>
              <a:rPr lang="en-US" sz="2400" dirty="0" err="1"/>
              <a:t>ocazia</a:t>
            </a:r>
            <a:endParaRPr lang="en-US" sz="2400" dirty="0"/>
          </a:p>
          <a:p>
            <a:r>
              <a:rPr lang="en-US" sz="2400" dirty="0" err="1"/>
              <a:t>Clientul</a:t>
            </a:r>
            <a:r>
              <a:rPr lang="en-US" sz="2400" dirty="0"/>
              <a:t> </a:t>
            </a:r>
            <a:r>
              <a:rPr lang="en-US" sz="2400" dirty="0" err="1"/>
              <a:t>poate</a:t>
            </a:r>
            <a:r>
              <a:rPr lang="en-US" sz="2400" dirty="0"/>
              <a:t> </a:t>
            </a:r>
            <a:r>
              <a:rPr lang="en-US" sz="2400" dirty="0" err="1"/>
              <a:t>beneficia</a:t>
            </a:r>
            <a:r>
              <a:rPr lang="en-US" sz="2400" dirty="0"/>
              <a:t> de </a:t>
            </a:r>
            <a:r>
              <a:rPr lang="en-US" sz="2400" dirty="0" err="1"/>
              <a:t>componentele</a:t>
            </a:r>
            <a:r>
              <a:rPr lang="en-US" sz="2400" dirty="0"/>
              <a:t> software </a:t>
            </a:r>
            <a:r>
              <a:rPr lang="en-US" sz="2400" dirty="0" err="1"/>
              <a:t>ori</a:t>
            </a:r>
            <a:r>
              <a:rPr lang="en-US" sz="2400" dirty="0"/>
              <a:t> de cite </a:t>
            </a:r>
            <a:r>
              <a:rPr lang="en-US" sz="2400" dirty="0" err="1"/>
              <a:t>ori</a:t>
            </a:r>
            <a:r>
              <a:rPr lang="en-US" sz="2400" dirty="0"/>
              <a:t> </a:t>
            </a:r>
            <a:r>
              <a:rPr lang="en-US" sz="2400" dirty="0" err="1"/>
              <a:t>doreste</a:t>
            </a:r>
            <a:endParaRPr lang="en-US" sz="2400" dirty="0"/>
          </a:p>
          <a:p>
            <a:r>
              <a:rPr lang="en-US" sz="2400" dirty="0" err="1"/>
              <a:t>Clientul</a:t>
            </a:r>
            <a:r>
              <a:rPr lang="en-US" sz="2400" dirty="0"/>
              <a:t> </a:t>
            </a:r>
            <a:r>
              <a:rPr lang="en-US" sz="2400" dirty="0" err="1"/>
              <a:t>poate</a:t>
            </a:r>
            <a:r>
              <a:rPr lang="en-US" sz="2400" dirty="0"/>
              <a:t> </a:t>
            </a:r>
            <a:r>
              <a:rPr lang="en-US" sz="2400" dirty="0" err="1"/>
              <a:t>adauga</a:t>
            </a:r>
            <a:r>
              <a:rPr lang="ro-RO" sz="2400" dirty="0"/>
              <a:t>,</a:t>
            </a:r>
            <a:r>
              <a:rPr lang="en-US" sz="2400" dirty="0"/>
              <a:t> </a:t>
            </a:r>
            <a:r>
              <a:rPr lang="ro-RO" sz="2400" dirty="0"/>
              <a:t>elimina</a:t>
            </a:r>
            <a:r>
              <a:rPr lang="en-US" sz="2400" dirty="0"/>
              <a:t> </a:t>
            </a:r>
            <a:r>
              <a:rPr lang="en-US" sz="2400" dirty="0" err="1"/>
              <a:t>sau</a:t>
            </a:r>
            <a:r>
              <a:rPr lang="en-US" sz="2400" dirty="0"/>
              <a:t> </a:t>
            </a:r>
            <a:r>
              <a:rPr lang="en-US" sz="2400" dirty="0" err="1"/>
              <a:t>reprioritiza</a:t>
            </a:r>
            <a:r>
              <a:rPr lang="en-US" sz="2400" dirty="0"/>
              <a:t> </a:t>
            </a:r>
            <a:r>
              <a:rPr lang="en-US" sz="2400" dirty="0" err="1"/>
              <a:t>cerin</a:t>
            </a:r>
            <a:r>
              <a:rPr lang="ro-RO" sz="2400" dirty="0"/>
              <a:t>ț</a:t>
            </a:r>
            <a:r>
              <a:rPr lang="en-US" sz="2400" dirty="0" err="1"/>
              <a:t>ele</a:t>
            </a:r>
            <a:r>
              <a:rPr lang="en-US" sz="2400" dirty="0"/>
              <a:t> </a:t>
            </a:r>
            <a:r>
              <a:rPr lang="ro-RO" sz="2400" dirty="0"/>
              <a:t>în orice moment al ciclului de viață</a:t>
            </a:r>
            <a:endParaRPr lang="en-US" sz="2400" dirty="0"/>
          </a:p>
          <a:p>
            <a:r>
              <a:rPr lang="en-US" sz="2400" dirty="0"/>
              <a:t>Se p</a:t>
            </a:r>
            <a:r>
              <a:rPr lang="ro-RO" sz="2400" dirty="0"/>
              <a:t>ă</a:t>
            </a:r>
            <a:r>
              <a:rPr lang="en-US" sz="2400" dirty="0" err="1"/>
              <a:t>streaz</a:t>
            </a:r>
            <a:r>
              <a:rPr lang="ro-RO" sz="2400" dirty="0"/>
              <a:t>ă</a:t>
            </a:r>
            <a:r>
              <a:rPr lang="en-US" sz="2400" dirty="0"/>
              <a:t> </a:t>
            </a:r>
            <a:r>
              <a:rPr lang="en-US" sz="2400" dirty="0" err="1"/>
              <a:t>programul</a:t>
            </a:r>
            <a:r>
              <a:rPr lang="en-US" sz="2400" dirty="0"/>
              <a:t> </a:t>
            </a:r>
            <a:r>
              <a:rPr lang="en-US" sz="2400" dirty="0" err="1"/>
              <a:t>stabilit</a:t>
            </a:r>
            <a:r>
              <a:rPr lang="en-US" sz="2400" dirty="0"/>
              <a:t>(</a:t>
            </a:r>
            <a:r>
              <a:rPr lang="ro-RO" sz="2400" dirty="0"/>
              <a:t>î</a:t>
            </a:r>
            <a:r>
              <a:rPr lang="en-US" sz="2400" dirty="0"/>
              <a:t>n </a:t>
            </a:r>
            <a:r>
              <a:rPr lang="en-US" sz="2400" dirty="0" err="1"/>
              <a:t>condi</a:t>
            </a:r>
            <a:r>
              <a:rPr lang="ro-RO" sz="2400" dirty="0"/>
              <a:t>ț</a:t>
            </a:r>
            <a:r>
              <a:rPr lang="en-US" sz="2400" dirty="0" err="1"/>
              <a:t>iile</a:t>
            </a:r>
            <a:r>
              <a:rPr lang="en-US" sz="2400" dirty="0"/>
              <a:t> </a:t>
            </a:r>
            <a:r>
              <a:rPr lang="en-US" sz="2400" dirty="0" err="1"/>
              <a:t>eventualelor</a:t>
            </a:r>
            <a:r>
              <a:rPr lang="en-US" sz="2400" dirty="0"/>
              <a:t> </a:t>
            </a:r>
            <a:r>
              <a:rPr lang="en-US" sz="2400" dirty="0" err="1"/>
              <a:t>schimb</a:t>
            </a:r>
            <a:r>
              <a:rPr lang="ro-RO" sz="2400" dirty="0"/>
              <a:t>ă</a:t>
            </a:r>
            <a:r>
              <a:rPr lang="en-US" sz="2400" dirty="0" err="1"/>
              <a:t>ri</a:t>
            </a:r>
            <a:r>
              <a:rPr lang="en-US" sz="2400" dirty="0"/>
              <a:t>)</a:t>
            </a:r>
          </a:p>
          <a:p>
            <a:r>
              <a:rPr lang="en-US" sz="2400" dirty="0"/>
              <a:t>Se </a:t>
            </a:r>
            <a:r>
              <a:rPr lang="en-US" sz="2400" dirty="0" err="1"/>
              <a:t>poate</a:t>
            </a:r>
            <a:r>
              <a:rPr lang="en-US" sz="2400" dirty="0"/>
              <a:t> </a:t>
            </a:r>
            <a:r>
              <a:rPr lang="ro-RO" sz="2400" dirty="0"/>
              <a:t>î</a:t>
            </a:r>
            <a:r>
              <a:rPr lang="en-US" sz="2400" dirty="0" err="1"/>
              <a:t>ncheia</a:t>
            </a:r>
            <a:r>
              <a:rPr lang="en-US" sz="2400" dirty="0"/>
              <a:t> la </a:t>
            </a:r>
            <a:r>
              <a:rPr lang="en-US" sz="2400" dirty="0" err="1"/>
              <a:t>orice</a:t>
            </a:r>
            <a:r>
              <a:rPr lang="en-US" sz="2400" dirty="0"/>
              <a:t> moment, </a:t>
            </a:r>
            <a:r>
              <a:rPr lang="en-US" sz="2400" dirty="0" err="1"/>
              <a:t>utiliz</a:t>
            </a:r>
            <a:r>
              <a:rPr lang="ro-RO" sz="2400" dirty="0"/>
              <a:t>â</a:t>
            </a:r>
            <a:r>
              <a:rPr lang="en-US" sz="2400" dirty="0" err="1"/>
              <a:t>nd</a:t>
            </a:r>
            <a:r>
              <a:rPr lang="en-US" sz="2400" dirty="0"/>
              <a:t> </a:t>
            </a:r>
            <a:r>
              <a:rPr lang="en-US" sz="2400" dirty="0" err="1"/>
              <a:t>ce</a:t>
            </a:r>
            <a:r>
              <a:rPr lang="en-US" sz="2400" dirty="0"/>
              <a:t> </a:t>
            </a:r>
            <a:r>
              <a:rPr lang="en-US" sz="2400" dirty="0" err="1"/>
              <a:t>este</a:t>
            </a:r>
            <a:r>
              <a:rPr lang="en-US" sz="2400" dirty="0"/>
              <a:t> </a:t>
            </a:r>
            <a:r>
              <a:rPr lang="en-US" sz="2400" dirty="0" err="1"/>
              <a:t>proiectat</a:t>
            </a:r>
            <a:r>
              <a:rPr lang="en-US" sz="2400" dirty="0"/>
              <a:t>.</a:t>
            </a:r>
          </a:p>
        </p:txBody>
      </p:sp>
      <p:sp>
        <p:nvSpPr>
          <p:cNvPr id="4" name="Slide Number Placeholder 3"/>
          <p:cNvSpPr>
            <a:spLocks noGrp="1"/>
          </p:cNvSpPr>
          <p:nvPr>
            <p:ph type="sldNum" sz="quarter" idx="12"/>
          </p:nvPr>
        </p:nvSpPr>
        <p:spPr/>
        <p:txBody>
          <a:bodyPr/>
          <a:lstStyle/>
          <a:p>
            <a:fld id="{92EC7D80-632F-4723-8DE7-FC8E195B1236}"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153400" cy="1143000"/>
          </a:xfrm>
        </p:spPr>
        <p:txBody>
          <a:bodyPr/>
          <a:lstStyle/>
          <a:p>
            <a:r>
              <a:rPr lang="ro-RO" sz="4400" dirty="0"/>
              <a:t>Un Proiect Incheiat cu Succes este</a:t>
            </a:r>
          </a:p>
        </p:txBody>
      </p:sp>
      <p:sp>
        <p:nvSpPr>
          <p:cNvPr id="3" name="Content Placeholder 2"/>
          <p:cNvSpPr>
            <a:spLocks noGrp="1"/>
          </p:cNvSpPr>
          <p:nvPr>
            <p:ph idx="1"/>
          </p:nvPr>
        </p:nvSpPr>
        <p:spPr/>
        <p:txBody>
          <a:bodyPr>
            <a:normAutofit/>
          </a:bodyPr>
          <a:lstStyle/>
          <a:p>
            <a:r>
              <a:rPr lang="ro-RO" sz="3600" b="1" dirty="0"/>
              <a:t>Un rezultat al lucrului in echipă și al comunicarii</a:t>
            </a:r>
            <a:endParaRPr lang="en-US" sz="3600" dirty="0"/>
          </a:p>
          <a:p>
            <a:r>
              <a:rPr lang="ro-RO" sz="4000" b="1" dirty="0"/>
              <a:t>Lucrul</a:t>
            </a:r>
            <a:r>
              <a:rPr lang="ro-RO" sz="3600" b="1" dirty="0"/>
              <a:t> in echipa si comunicarea este rezultatul </a:t>
            </a:r>
            <a:r>
              <a:rPr lang="ro-RO" sz="3600" b="1"/>
              <a:t>unei balanțe </a:t>
            </a:r>
            <a:r>
              <a:rPr lang="ro-RO" sz="3600" b="1" dirty="0"/>
              <a:t>culturale</a:t>
            </a:r>
            <a:endParaRPr lang="en-US" sz="3600" dirty="0"/>
          </a:p>
          <a:p>
            <a:r>
              <a:rPr lang="en-US" sz="3600" b="1" dirty="0" err="1"/>
              <a:t>Balan</a:t>
            </a:r>
            <a:r>
              <a:rPr lang="ro-RO" sz="3600" b="1" dirty="0"/>
              <a:t>ța culturală</a:t>
            </a:r>
            <a:r>
              <a:rPr lang="en-US" sz="3600" dirty="0"/>
              <a:t> </a:t>
            </a:r>
            <a:r>
              <a:rPr lang="ro-RO" sz="3600" dirty="0"/>
              <a:t>este o rezultantă a „lucrului bine facut”</a:t>
            </a:r>
            <a:endParaRPr lang="en-US" sz="3600" dirty="0"/>
          </a:p>
        </p:txBody>
      </p:sp>
      <p:sp>
        <p:nvSpPr>
          <p:cNvPr id="4" name="Slide Number Placeholder 3"/>
          <p:cNvSpPr>
            <a:spLocks noGrp="1"/>
          </p:cNvSpPr>
          <p:nvPr>
            <p:ph type="sldNum" sz="quarter" idx="12"/>
          </p:nvPr>
        </p:nvSpPr>
        <p:spPr/>
        <p:txBody>
          <a:bodyPr/>
          <a:lstStyle/>
          <a:p>
            <a:fld id="{92EC7D80-632F-4723-8DE7-FC8E195B1236}" type="slidenum">
              <a:rPr lang="en-US" smtClean="0"/>
              <a:pPr/>
              <a:t>43</a:t>
            </a:fld>
            <a:endParaRPr lang="en-US"/>
          </a:p>
        </p:txBody>
      </p:sp>
    </p:spTree>
    <p:extLst>
      <p:ext uri="{BB962C8B-B14F-4D97-AF65-F5344CB8AC3E}">
        <p14:creationId xmlns:p14="http://schemas.microsoft.com/office/powerpoint/2010/main" val="79752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endParaRPr lang="en-US" sz="6600" dirty="0"/>
          </a:p>
          <a:p>
            <a:pPr algn="ctr">
              <a:buNone/>
            </a:pPr>
            <a:r>
              <a:rPr lang="en-US" sz="8800" dirty="0"/>
              <a:t>Q&amp;A</a:t>
            </a:r>
          </a:p>
        </p:txBody>
      </p:sp>
      <p:sp>
        <p:nvSpPr>
          <p:cNvPr id="4" name="Slide Number Placeholder 3"/>
          <p:cNvSpPr>
            <a:spLocks noGrp="1"/>
          </p:cNvSpPr>
          <p:nvPr>
            <p:ph type="sldNum" sz="quarter" idx="12"/>
          </p:nvPr>
        </p:nvSpPr>
        <p:spPr/>
        <p:txBody>
          <a:bodyPr/>
          <a:lstStyle/>
          <a:p>
            <a:fld id="{92EC7D80-632F-4723-8DE7-FC8E195B1236}" type="slidenum">
              <a:rPr lang="en-US" smtClean="0"/>
              <a:pPr/>
              <a:t>44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772400" cy="1143000"/>
          </a:xfrm>
        </p:spPr>
        <p:txBody>
          <a:bodyPr>
            <a:normAutofit fontScale="90000"/>
          </a:bodyPr>
          <a:lstStyle/>
          <a:p>
            <a:pPr algn="ctr"/>
            <a:r>
              <a:rPr lang="en-US" dirty="0" err="1"/>
              <a:t>Situatia</a:t>
            </a:r>
            <a:r>
              <a:rPr lang="en-US" dirty="0"/>
              <a:t> </a:t>
            </a:r>
            <a:r>
              <a:rPr lang="ro-RO" dirty="0"/>
              <a:t>î</a:t>
            </a:r>
            <a:r>
              <a:rPr lang="en-US" dirty="0" err="1"/>
              <a:t>nainte</a:t>
            </a:r>
            <a:r>
              <a:rPr lang="en-US" dirty="0"/>
              <a:t> de </a:t>
            </a:r>
            <a:r>
              <a:rPr lang="en-US" dirty="0" err="1"/>
              <a:t>apari</a:t>
            </a:r>
            <a:r>
              <a:rPr lang="ro-RO" dirty="0"/>
              <a:t>ț</a:t>
            </a:r>
            <a:r>
              <a:rPr lang="en-US" dirty="0" err="1"/>
              <a:t>ia</a:t>
            </a:r>
            <a:r>
              <a:rPr lang="en-US" dirty="0"/>
              <a:t> </a:t>
            </a:r>
            <a:br>
              <a:rPr lang="en-US" dirty="0"/>
            </a:br>
            <a:r>
              <a:rPr lang="en-US" dirty="0"/>
              <a:t>AGILE Manifesto</a:t>
            </a:r>
            <a:r>
              <a:rPr lang="ro-RO" dirty="0"/>
              <a:t>(Stadish Group)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87242169"/>
              </p:ext>
            </p:extLst>
          </p:nvPr>
        </p:nvGraphicFramePr>
        <p:xfrm>
          <a:off x="457200" y="1600200"/>
          <a:ext cx="7848600" cy="22860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2362200">
                  <a:extLst>
                    <a:ext uri="{9D8B030D-6E8A-4147-A177-3AD203B41FA5}">
                      <a16:colId xmlns:a16="http://schemas.microsoft.com/office/drawing/2014/main" val="20003"/>
                    </a:ext>
                  </a:extLst>
                </a:gridCol>
              </a:tblGrid>
              <a:tr h="370840">
                <a:tc>
                  <a:txBody>
                    <a:bodyPr/>
                    <a:lstStyle/>
                    <a:p>
                      <a:endParaRPr lang="en-US" sz="2400" dirty="0"/>
                    </a:p>
                  </a:txBody>
                  <a:tcPr/>
                </a:tc>
                <a:tc>
                  <a:txBody>
                    <a:bodyPr/>
                    <a:lstStyle/>
                    <a:p>
                      <a:pPr algn="ctr"/>
                      <a:r>
                        <a:rPr lang="en-US" sz="2400" dirty="0" err="1"/>
                        <a:t>Esecuri</a:t>
                      </a:r>
                      <a:endParaRPr lang="en-US" sz="2400" dirty="0"/>
                    </a:p>
                  </a:txBody>
                  <a:tcPr/>
                </a:tc>
                <a:tc>
                  <a:txBody>
                    <a:bodyPr/>
                    <a:lstStyle/>
                    <a:p>
                      <a:pPr algn="ctr"/>
                      <a:r>
                        <a:rPr lang="en-US" sz="2400" dirty="0" err="1"/>
                        <a:t>Remodelate</a:t>
                      </a:r>
                      <a:endParaRPr lang="en-US" sz="2400" dirty="0"/>
                    </a:p>
                  </a:txBody>
                  <a:tcPr/>
                </a:tc>
                <a:tc>
                  <a:txBody>
                    <a:bodyPr/>
                    <a:lstStyle/>
                    <a:p>
                      <a:pPr algn="ctr"/>
                      <a:r>
                        <a:rPr lang="en-US" sz="2400" dirty="0" err="1"/>
                        <a:t>Succes</a:t>
                      </a:r>
                      <a:endParaRPr lang="en-US" sz="2400" dirty="0"/>
                    </a:p>
                  </a:txBody>
                  <a:tcPr/>
                </a:tc>
                <a:extLst>
                  <a:ext uri="{0D108BD9-81ED-4DB2-BD59-A6C34878D82A}">
                    <a16:rowId xmlns:a16="http://schemas.microsoft.com/office/drawing/2014/main" val="10000"/>
                  </a:ext>
                </a:extLst>
              </a:tr>
              <a:tr h="370840">
                <a:tc>
                  <a:txBody>
                    <a:bodyPr/>
                    <a:lstStyle/>
                    <a:p>
                      <a:r>
                        <a:rPr lang="en-US" sz="2400" dirty="0"/>
                        <a:t>2000</a:t>
                      </a:r>
                    </a:p>
                  </a:txBody>
                  <a:tcPr/>
                </a:tc>
                <a:tc>
                  <a:txBody>
                    <a:bodyPr/>
                    <a:lstStyle/>
                    <a:p>
                      <a:pPr algn="ctr"/>
                      <a:r>
                        <a:rPr lang="en-US" sz="2400" dirty="0"/>
                        <a:t>23%</a:t>
                      </a:r>
                    </a:p>
                  </a:txBody>
                  <a:tcPr/>
                </a:tc>
                <a:tc>
                  <a:txBody>
                    <a:bodyPr/>
                    <a:lstStyle/>
                    <a:p>
                      <a:pPr algn="ctr"/>
                      <a:r>
                        <a:rPr lang="en-US" sz="2400" dirty="0"/>
                        <a:t>49%</a:t>
                      </a:r>
                    </a:p>
                  </a:txBody>
                  <a:tcPr/>
                </a:tc>
                <a:tc>
                  <a:txBody>
                    <a:bodyPr/>
                    <a:lstStyle/>
                    <a:p>
                      <a:pPr algn="ctr"/>
                      <a:r>
                        <a:rPr lang="en-US" sz="2400" dirty="0"/>
                        <a:t>28%</a:t>
                      </a:r>
                    </a:p>
                  </a:txBody>
                  <a:tcPr/>
                </a:tc>
                <a:extLst>
                  <a:ext uri="{0D108BD9-81ED-4DB2-BD59-A6C34878D82A}">
                    <a16:rowId xmlns:a16="http://schemas.microsoft.com/office/drawing/2014/main" val="10001"/>
                  </a:ext>
                </a:extLst>
              </a:tr>
              <a:tr h="370840">
                <a:tc>
                  <a:txBody>
                    <a:bodyPr/>
                    <a:lstStyle/>
                    <a:p>
                      <a:r>
                        <a:rPr lang="en-US" sz="2400" dirty="0"/>
                        <a:t>1998</a:t>
                      </a:r>
                    </a:p>
                  </a:txBody>
                  <a:tcPr/>
                </a:tc>
                <a:tc>
                  <a:txBody>
                    <a:bodyPr/>
                    <a:lstStyle/>
                    <a:p>
                      <a:pPr algn="ctr"/>
                      <a:r>
                        <a:rPr lang="en-US" sz="2400" dirty="0"/>
                        <a:t>28%</a:t>
                      </a:r>
                    </a:p>
                  </a:txBody>
                  <a:tcPr/>
                </a:tc>
                <a:tc>
                  <a:txBody>
                    <a:bodyPr/>
                    <a:lstStyle/>
                    <a:p>
                      <a:pPr algn="ctr"/>
                      <a:r>
                        <a:rPr lang="en-US" sz="2400" dirty="0"/>
                        <a:t>46%</a:t>
                      </a:r>
                    </a:p>
                  </a:txBody>
                  <a:tcPr/>
                </a:tc>
                <a:tc>
                  <a:txBody>
                    <a:bodyPr/>
                    <a:lstStyle/>
                    <a:p>
                      <a:pPr algn="ctr"/>
                      <a:r>
                        <a:rPr lang="en-US" sz="2400" dirty="0"/>
                        <a:t>26%</a:t>
                      </a:r>
                    </a:p>
                  </a:txBody>
                  <a:tcPr/>
                </a:tc>
                <a:extLst>
                  <a:ext uri="{0D108BD9-81ED-4DB2-BD59-A6C34878D82A}">
                    <a16:rowId xmlns:a16="http://schemas.microsoft.com/office/drawing/2014/main" val="10002"/>
                  </a:ext>
                </a:extLst>
              </a:tr>
              <a:tr h="370840">
                <a:tc>
                  <a:txBody>
                    <a:bodyPr/>
                    <a:lstStyle/>
                    <a:p>
                      <a:r>
                        <a:rPr lang="en-US" sz="2400" dirty="0"/>
                        <a:t>1995</a:t>
                      </a:r>
                    </a:p>
                  </a:txBody>
                  <a:tcPr/>
                </a:tc>
                <a:tc>
                  <a:txBody>
                    <a:bodyPr/>
                    <a:lstStyle/>
                    <a:p>
                      <a:pPr algn="ctr"/>
                      <a:r>
                        <a:rPr lang="en-US" sz="2400" dirty="0"/>
                        <a:t>40%</a:t>
                      </a:r>
                    </a:p>
                  </a:txBody>
                  <a:tcPr/>
                </a:tc>
                <a:tc>
                  <a:txBody>
                    <a:bodyPr/>
                    <a:lstStyle/>
                    <a:p>
                      <a:pPr algn="ctr"/>
                      <a:r>
                        <a:rPr lang="en-US" sz="2400" dirty="0"/>
                        <a:t>33%</a:t>
                      </a:r>
                    </a:p>
                  </a:txBody>
                  <a:tcPr/>
                </a:tc>
                <a:tc>
                  <a:txBody>
                    <a:bodyPr/>
                    <a:lstStyle/>
                    <a:p>
                      <a:pPr algn="ctr"/>
                      <a:r>
                        <a:rPr lang="en-US" sz="2400" dirty="0"/>
                        <a:t>27%</a:t>
                      </a:r>
                    </a:p>
                  </a:txBody>
                  <a:tcPr/>
                </a:tc>
                <a:extLst>
                  <a:ext uri="{0D108BD9-81ED-4DB2-BD59-A6C34878D82A}">
                    <a16:rowId xmlns:a16="http://schemas.microsoft.com/office/drawing/2014/main" val="10003"/>
                  </a:ext>
                </a:extLst>
              </a:tr>
              <a:tr h="370840">
                <a:tc>
                  <a:txBody>
                    <a:bodyPr/>
                    <a:lstStyle/>
                    <a:p>
                      <a:r>
                        <a:rPr lang="en-US" sz="2400" dirty="0"/>
                        <a:t>1994</a:t>
                      </a:r>
                    </a:p>
                  </a:txBody>
                  <a:tcPr/>
                </a:tc>
                <a:tc>
                  <a:txBody>
                    <a:bodyPr/>
                    <a:lstStyle/>
                    <a:p>
                      <a:pPr algn="ctr"/>
                      <a:r>
                        <a:rPr lang="en-US" sz="2400" dirty="0"/>
                        <a:t>31%</a:t>
                      </a:r>
                    </a:p>
                  </a:txBody>
                  <a:tcPr/>
                </a:tc>
                <a:tc>
                  <a:txBody>
                    <a:bodyPr/>
                    <a:lstStyle/>
                    <a:p>
                      <a:pPr algn="ctr"/>
                      <a:r>
                        <a:rPr lang="en-US" sz="2400" dirty="0"/>
                        <a:t>53%</a:t>
                      </a:r>
                    </a:p>
                  </a:txBody>
                  <a:tcPr/>
                </a:tc>
                <a:tc>
                  <a:txBody>
                    <a:bodyPr/>
                    <a:lstStyle/>
                    <a:p>
                      <a:pPr algn="ctr"/>
                      <a:r>
                        <a:rPr lang="en-US" sz="2400" dirty="0"/>
                        <a:t>16%</a:t>
                      </a:r>
                    </a:p>
                  </a:txBody>
                  <a:tcPr/>
                </a:tc>
                <a:extLst>
                  <a:ext uri="{0D108BD9-81ED-4DB2-BD59-A6C34878D82A}">
                    <a16:rowId xmlns:a16="http://schemas.microsoft.com/office/drawing/2014/main" val="10004"/>
                  </a:ext>
                </a:extLst>
              </a:tr>
            </a:tbl>
          </a:graphicData>
        </a:graphic>
      </p:graphicFrame>
      <p:sp>
        <p:nvSpPr>
          <p:cNvPr id="3" name="Slide Number Placeholder 2"/>
          <p:cNvSpPr>
            <a:spLocks noGrp="1"/>
          </p:cNvSpPr>
          <p:nvPr>
            <p:ph type="sldNum" sz="quarter" idx="12"/>
          </p:nvPr>
        </p:nvSpPr>
        <p:spPr/>
        <p:txBody>
          <a:bodyPr/>
          <a:lstStyle/>
          <a:p>
            <a:fld id="{92EC7D80-632F-4723-8DE7-FC8E195B1236}" type="slidenum">
              <a:rPr lang="en-US" smtClean="0"/>
              <a:pPr/>
              <a:t>5</a:t>
            </a:fld>
            <a:endParaRPr lang="en-US"/>
          </a:p>
        </p:txBody>
      </p:sp>
      <p:sp>
        <p:nvSpPr>
          <p:cNvPr id="5" name="Rectangle 4"/>
          <p:cNvSpPr/>
          <p:nvPr/>
        </p:nvSpPr>
        <p:spPr>
          <a:xfrm>
            <a:off x="533400" y="5562600"/>
            <a:ext cx="6400800" cy="609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err="1"/>
              <a:t>Datele</a:t>
            </a:r>
            <a:r>
              <a:rPr lang="en-US" b="1" dirty="0"/>
              <a:t> au la </a:t>
            </a:r>
            <a:r>
              <a:rPr lang="en-US" b="1" dirty="0" err="1"/>
              <a:t>baza</a:t>
            </a:r>
            <a:r>
              <a:rPr lang="en-US" b="1" dirty="0"/>
              <a:t> </a:t>
            </a:r>
            <a:r>
              <a:rPr lang="en-US" b="1" dirty="0" err="1"/>
              <a:t>realizarile</a:t>
            </a:r>
            <a:r>
              <a:rPr lang="en-US" b="1" dirty="0"/>
              <a:t> a 30000 de </a:t>
            </a:r>
            <a:r>
              <a:rPr lang="en-US" b="1" dirty="0" err="1"/>
              <a:t>proiecte</a:t>
            </a:r>
            <a:endParaRPr lang="en-US" b="1" dirty="0"/>
          </a:p>
          <a:p>
            <a:pPr algn="ctr"/>
            <a:r>
              <a:rPr lang="en-US" b="1"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882640"/>
            <a:ext cx="7772400" cy="594360"/>
          </a:xfrm>
        </p:spPr>
        <p:txBody>
          <a:bodyPr anchor="b">
            <a:normAutofit/>
          </a:bodyPr>
          <a:lstStyle/>
          <a:p>
            <a:r>
              <a:rPr lang="ro-RO" dirty="0"/>
              <a:t>Costul Esecului in Dezvoltarea Proiectelor Software</a:t>
            </a:r>
            <a:endParaRPr lang="en-US" dirty="0"/>
          </a:p>
        </p:txBody>
      </p:sp>
      <p:sp>
        <p:nvSpPr>
          <p:cNvPr id="4" name="Slide Number Placeholder 3"/>
          <p:cNvSpPr>
            <a:spLocks noGrp="1"/>
          </p:cNvSpPr>
          <p:nvPr>
            <p:ph type="sldNum" sz="quarter" idx="12"/>
          </p:nvPr>
        </p:nvSpPr>
        <p:spPr>
          <a:xfrm>
            <a:off x="8531788" y="5648960"/>
            <a:ext cx="548640" cy="396240"/>
          </a:xfrm>
        </p:spPr>
        <p:txBody>
          <a:bodyPr anchor="ctr">
            <a:normAutofit/>
          </a:bodyPr>
          <a:lstStyle/>
          <a:p>
            <a:pPr>
              <a:spcAft>
                <a:spcPts val="600"/>
              </a:spcAft>
            </a:pPr>
            <a:fld id="{92EC7D80-632F-4723-8DE7-FC8E195B1236}" type="slidenum">
              <a:rPr lang="en-US" smtClean="0"/>
              <a:pPr>
                <a:spcAft>
                  <a:spcPts val="600"/>
                </a:spcAft>
              </a:pPr>
              <a:t>6</a:t>
            </a:fld>
            <a:endParaRPr lang="en-US"/>
          </a:p>
        </p:txBody>
      </p:sp>
      <p:sp>
        <p:nvSpPr>
          <p:cNvPr id="3" name="Content Placeholder 2"/>
          <p:cNvSpPr>
            <a:spLocks noGrp="1"/>
          </p:cNvSpPr>
          <p:nvPr>
            <p:ph sz="quarter" idx="13"/>
          </p:nvPr>
        </p:nvSpPr>
        <p:spPr>
          <a:xfrm>
            <a:off x="152400" y="381000"/>
            <a:ext cx="8077200" cy="5501640"/>
          </a:xfrm>
        </p:spPr>
        <p:txBody>
          <a:bodyPr>
            <a:normAutofit lnSpcReduction="10000"/>
          </a:bodyPr>
          <a:lstStyle/>
          <a:p>
            <a:r>
              <a:rPr lang="ro-RO" sz="2800" dirty="0"/>
              <a:t>Costurile pierderii oportunitatilor sunt greu măsurabile, dar se ridica la mii de miliarde de de dolari. </a:t>
            </a:r>
          </a:p>
          <a:p>
            <a:r>
              <a:rPr lang="ro-RO" sz="2800" dirty="0"/>
              <a:t>Exemplu: aeroportul oraşului Denver pierde 1.1 milioane USD/zi in urma eşecului proiectarii unui produs software pentru managementul bagajelor. </a:t>
            </a:r>
          </a:p>
          <a:p>
            <a:r>
              <a:rPr lang="ro-RO" sz="2800" dirty="0"/>
              <a:t>In 1995 companiile americane şi agenţiile guvernamentale au cheltuit 81 miliarde dolari pentru proiecte de software anulate. </a:t>
            </a:r>
          </a:p>
          <a:p>
            <a:r>
              <a:rPr lang="ro-RO" sz="2800" dirty="0"/>
              <a:t>Aceleaşi organizaţii vor plăti o sumă suplimentară de 59 miliarde pentru proiectele software care vor fi finalizate, dar vor depăşi estimările iniţiale, de timp si bani.</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CHAOS</a:t>
            </a:r>
            <a:r>
              <a:rPr lang="ro-RO" dirty="0"/>
              <a:t> 2015</a:t>
            </a:r>
            <a:r>
              <a:rPr lang="en-US" dirty="0"/>
              <a:t> –</a:t>
            </a:r>
            <a:r>
              <a:rPr lang="en-US" dirty="0" err="1"/>
              <a:t>Factori</a:t>
            </a:r>
            <a:r>
              <a:rPr lang="en-US" dirty="0"/>
              <a:t> de </a:t>
            </a:r>
            <a:r>
              <a:rPr lang="en-US" dirty="0" err="1"/>
              <a:t>succes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0831431"/>
              </p:ext>
            </p:extLst>
          </p:nvPr>
        </p:nvGraphicFramePr>
        <p:xfrm>
          <a:off x="457200" y="1600200"/>
          <a:ext cx="7620001" cy="4572000"/>
        </p:xfrm>
        <a:graphic>
          <a:graphicData uri="http://schemas.openxmlformats.org/drawingml/2006/table">
            <a:tbl>
              <a:tblPr firstRow="1" bandRow="1">
                <a:tableStyleId>{5C22544A-7EE6-4342-B048-85BDC9FD1C3A}</a:tableStyleId>
              </a:tblPr>
              <a:tblGrid>
                <a:gridCol w="987778">
                  <a:extLst>
                    <a:ext uri="{9D8B030D-6E8A-4147-A177-3AD203B41FA5}">
                      <a16:colId xmlns:a16="http://schemas.microsoft.com/office/drawing/2014/main" val="20000"/>
                    </a:ext>
                  </a:extLst>
                </a:gridCol>
                <a:gridCol w="4515556">
                  <a:extLst>
                    <a:ext uri="{9D8B030D-6E8A-4147-A177-3AD203B41FA5}">
                      <a16:colId xmlns:a16="http://schemas.microsoft.com/office/drawing/2014/main" val="20001"/>
                    </a:ext>
                  </a:extLst>
                </a:gridCol>
                <a:gridCol w="2116667">
                  <a:extLst>
                    <a:ext uri="{9D8B030D-6E8A-4147-A177-3AD203B41FA5}">
                      <a16:colId xmlns:a16="http://schemas.microsoft.com/office/drawing/2014/main" val="20002"/>
                    </a:ext>
                  </a:extLst>
                </a:gridCol>
              </a:tblGrid>
              <a:tr h="370840">
                <a:tc>
                  <a:txBody>
                    <a:bodyPr/>
                    <a:lstStyle/>
                    <a:p>
                      <a:pPr algn="ctr"/>
                      <a:r>
                        <a:rPr lang="en-US" sz="2400" dirty="0"/>
                        <a:t>A</a:t>
                      </a:r>
                    </a:p>
                  </a:txBody>
                  <a:tcPr marL="84667" marR="84667"/>
                </a:tc>
                <a:tc>
                  <a:txBody>
                    <a:bodyPr/>
                    <a:lstStyle/>
                    <a:p>
                      <a:pPr algn="l"/>
                      <a:r>
                        <a:rPr lang="en-US" sz="2400" dirty="0" err="1"/>
                        <a:t>Sprijinul</a:t>
                      </a:r>
                      <a:r>
                        <a:rPr lang="en-US" sz="2400" dirty="0"/>
                        <a:t> </a:t>
                      </a:r>
                      <a:r>
                        <a:rPr lang="en-US" sz="2400" dirty="0" err="1"/>
                        <a:t>executivilor</a:t>
                      </a:r>
                      <a:endParaRPr lang="en-US" sz="2400" dirty="0"/>
                    </a:p>
                  </a:txBody>
                  <a:tcPr marL="84667" marR="84667"/>
                </a:tc>
                <a:tc>
                  <a:txBody>
                    <a:bodyPr/>
                    <a:lstStyle/>
                    <a:p>
                      <a:pPr algn="ctr"/>
                      <a:r>
                        <a:rPr lang="en-US" sz="2400" dirty="0"/>
                        <a:t>15</a:t>
                      </a:r>
                    </a:p>
                  </a:txBody>
                  <a:tcPr marL="84667" marR="84667"/>
                </a:tc>
                <a:extLst>
                  <a:ext uri="{0D108BD9-81ED-4DB2-BD59-A6C34878D82A}">
                    <a16:rowId xmlns:a16="http://schemas.microsoft.com/office/drawing/2014/main" val="10000"/>
                  </a:ext>
                </a:extLst>
              </a:tr>
              <a:tr h="370840">
                <a:tc>
                  <a:txBody>
                    <a:bodyPr/>
                    <a:lstStyle/>
                    <a:p>
                      <a:pPr algn="ctr"/>
                      <a:r>
                        <a:rPr lang="en-US" sz="2400" dirty="0"/>
                        <a:t>B</a:t>
                      </a:r>
                    </a:p>
                  </a:txBody>
                  <a:tcPr marL="84667" marR="84667"/>
                </a:tc>
                <a:tc>
                  <a:txBody>
                    <a:bodyPr/>
                    <a:lstStyle/>
                    <a:p>
                      <a:pPr algn="l"/>
                      <a:r>
                        <a:rPr lang="en-US" sz="2400" dirty="0" err="1"/>
                        <a:t>Maturitate</a:t>
                      </a:r>
                      <a:r>
                        <a:rPr lang="en-US" sz="2400" baseline="0" dirty="0"/>
                        <a:t> </a:t>
                      </a:r>
                      <a:r>
                        <a:rPr lang="ro-RO" sz="2400" baseline="0" dirty="0"/>
                        <a:t>emoțională</a:t>
                      </a:r>
                      <a:endParaRPr lang="en-US" sz="2400" dirty="0"/>
                    </a:p>
                  </a:txBody>
                  <a:tcPr marL="84667" marR="84667"/>
                </a:tc>
                <a:tc>
                  <a:txBody>
                    <a:bodyPr/>
                    <a:lstStyle/>
                    <a:p>
                      <a:pPr algn="ctr"/>
                      <a:r>
                        <a:rPr lang="ro-RO" sz="2400" dirty="0"/>
                        <a:t>15</a:t>
                      </a:r>
                      <a:endParaRPr lang="en-US" sz="2400" dirty="0"/>
                    </a:p>
                  </a:txBody>
                  <a:tcPr marL="84667" marR="84667"/>
                </a:tc>
                <a:extLst>
                  <a:ext uri="{0D108BD9-81ED-4DB2-BD59-A6C34878D82A}">
                    <a16:rowId xmlns:a16="http://schemas.microsoft.com/office/drawing/2014/main" val="10001"/>
                  </a:ext>
                </a:extLst>
              </a:tr>
              <a:tr h="370840">
                <a:tc>
                  <a:txBody>
                    <a:bodyPr/>
                    <a:lstStyle/>
                    <a:p>
                      <a:pPr algn="ctr"/>
                      <a:r>
                        <a:rPr lang="en-US" sz="2400" dirty="0"/>
                        <a:t>C</a:t>
                      </a:r>
                    </a:p>
                  </a:txBody>
                  <a:tcPr marL="84667" marR="84667"/>
                </a:tc>
                <a:tc>
                  <a:txBody>
                    <a:bodyPr/>
                    <a:lstStyle/>
                    <a:p>
                      <a:pPr algn="l"/>
                      <a:r>
                        <a:rPr lang="ro-RO" sz="2400" dirty="0"/>
                        <a:t>Implicarea utilizatorului</a:t>
                      </a:r>
                      <a:endParaRPr lang="en-US" sz="2400" dirty="0"/>
                    </a:p>
                  </a:txBody>
                  <a:tcPr marL="84667" marR="84667"/>
                </a:tc>
                <a:tc>
                  <a:txBody>
                    <a:bodyPr/>
                    <a:lstStyle/>
                    <a:p>
                      <a:pPr algn="ctr"/>
                      <a:r>
                        <a:rPr lang="en-US" sz="2400" dirty="0"/>
                        <a:t>1</a:t>
                      </a:r>
                      <a:r>
                        <a:rPr lang="ro-RO" sz="2400" dirty="0"/>
                        <a:t>5</a:t>
                      </a:r>
                      <a:endParaRPr lang="en-US" sz="2400" dirty="0"/>
                    </a:p>
                  </a:txBody>
                  <a:tcPr marL="84667" marR="84667"/>
                </a:tc>
                <a:extLst>
                  <a:ext uri="{0D108BD9-81ED-4DB2-BD59-A6C34878D82A}">
                    <a16:rowId xmlns:a16="http://schemas.microsoft.com/office/drawing/2014/main" val="10002"/>
                  </a:ext>
                </a:extLst>
              </a:tr>
              <a:tr h="370840">
                <a:tc>
                  <a:txBody>
                    <a:bodyPr/>
                    <a:lstStyle/>
                    <a:p>
                      <a:pPr algn="ctr"/>
                      <a:r>
                        <a:rPr lang="en-US" sz="2400" dirty="0"/>
                        <a:t>D</a:t>
                      </a:r>
                    </a:p>
                  </a:txBody>
                  <a:tcPr marL="84667" marR="84667"/>
                </a:tc>
                <a:tc>
                  <a:txBody>
                    <a:bodyPr/>
                    <a:lstStyle/>
                    <a:p>
                      <a:pPr algn="l"/>
                      <a:r>
                        <a:rPr lang="ro-RO" sz="2400" dirty="0"/>
                        <a:t>Optimizare</a:t>
                      </a:r>
                      <a:endParaRPr lang="en-US" sz="2400" dirty="0"/>
                    </a:p>
                  </a:txBody>
                  <a:tcPr marL="84667" marR="84667"/>
                </a:tc>
                <a:tc>
                  <a:txBody>
                    <a:bodyPr/>
                    <a:lstStyle/>
                    <a:p>
                      <a:pPr algn="ctr"/>
                      <a:r>
                        <a:rPr lang="ro-RO" sz="2400" dirty="0"/>
                        <a:t>15</a:t>
                      </a:r>
                      <a:endParaRPr lang="en-US" sz="2400" dirty="0"/>
                    </a:p>
                  </a:txBody>
                  <a:tcPr marL="84667" marR="84667"/>
                </a:tc>
                <a:extLst>
                  <a:ext uri="{0D108BD9-81ED-4DB2-BD59-A6C34878D82A}">
                    <a16:rowId xmlns:a16="http://schemas.microsoft.com/office/drawing/2014/main" val="10003"/>
                  </a:ext>
                </a:extLst>
              </a:tr>
              <a:tr h="370840">
                <a:tc>
                  <a:txBody>
                    <a:bodyPr/>
                    <a:lstStyle/>
                    <a:p>
                      <a:pPr algn="ctr"/>
                      <a:r>
                        <a:rPr lang="en-US" sz="2400" dirty="0"/>
                        <a:t>E</a:t>
                      </a:r>
                    </a:p>
                  </a:txBody>
                  <a:tcPr marL="84667" marR="84667"/>
                </a:tc>
                <a:tc>
                  <a:txBody>
                    <a:bodyPr/>
                    <a:lstStyle/>
                    <a:p>
                      <a:pPr algn="l"/>
                      <a:r>
                        <a:rPr lang="ro-RO" sz="2400" dirty="0"/>
                        <a:t>Resurse de competențe</a:t>
                      </a:r>
                      <a:endParaRPr lang="en-US" sz="2400" dirty="0"/>
                    </a:p>
                  </a:txBody>
                  <a:tcPr marL="84667" marR="84667"/>
                </a:tc>
                <a:tc>
                  <a:txBody>
                    <a:bodyPr/>
                    <a:lstStyle/>
                    <a:p>
                      <a:pPr algn="ctr"/>
                      <a:r>
                        <a:rPr lang="en-US" sz="2400" dirty="0"/>
                        <a:t>10</a:t>
                      </a:r>
                    </a:p>
                  </a:txBody>
                  <a:tcPr marL="84667" marR="84667"/>
                </a:tc>
                <a:extLst>
                  <a:ext uri="{0D108BD9-81ED-4DB2-BD59-A6C34878D82A}">
                    <a16:rowId xmlns:a16="http://schemas.microsoft.com/office/drawing/2014/main" val="10004"/>
                  </a:ext>
                </a:extLst>
              </a:tr>
              <a:tr h="370840">
                <a:tc>
                  <a:txBody>
                    <a:bodyPr/>
                    <a:lstStyle/>
                    <a:p>
                      <a:pPr algn="ctr"/>
                      <a:r>
                        <a:rPr lang="en-US" sz="2400" dirty="0"/>
                        <a:t>F</a:t>
                      </a:r>
                    </a:p>
                  </a:txBody>
                  <a:tcPr marL="84667" marR="84667"/>
                </a:tc>
                <a:tc>
                  <a:txBody>
                    <a:bodyPr/>
                    <a:lstStyle/>
                    <a:p>
                      <a:pPr algn="l"/>
                      <a:r>
                        <a:rPr lang="ro-RO" sz="2400" dirty="0"/>
                        <a:t>Arhitecturi standard</a:t>
                      </a:r>
                      <a:endParaRPr lang="en-US" sz="2400" dirty="0"/>
                    </a:p>
                  </a:txBody>
                  <a:tcPr marL="84667" marR="84667"/>
                </a:tc>
                <a:tc>
                  <a:txBody>
                    <a:bodyPr/>
                    <a:lstStyle/>
                    <a:p>
                      <a:pPr algn="ctr"/>
                      <a:r>
                        <a:rPr lang="en-US" sz="2400" dirty="0"/>
                        <a:t>8</a:t>
                      </a:r>
                    </a:p>
                  </a:txBody>
                  <a:tcPr marL="84667" marR="84667"/>
                </a:tc>
                <a:extLst>
                  <a:ext uri="{0D108BD9-81ED-4DB2-BD59-A6C34878D82A}">
                    <a16:rowId xmlns:a16="http://schemas.microsoft.com/office/drawing/2014/main" val="10005"/>
                  </a:ext>
                </a:extLst>
              </a:tr>
              <a:tr h="370840">
                <a:tc>
                  <a:txBody>
                    <a:bodyPr/>
                    <a:lstStyle/>
                    <a:p>
                      <a:pPr algn="ctr"/>
                      <a:r>
                        <a:rPr lang="en-US" sz="2400" dirty="0"/>
                        <a:t>G</a:t>
                      </a:r>
                    </a:p>
                  </a:txBody>
                  <a:tcPr marL="84667" marR="84667"/>
                </a:tc>
                <a:tc>
                  <a:txBody>
                    <a:bodyPr/>
                    <a:lstStyle/>
                    <a:p>
                      <a:pPr algn="l"/>
                      <a:r>
                        <a:rPr lang="ro-RO" sz="2400" dirty="0"/>
                        <a:t>Procese Agile</a:t>
                      </a:r>
                      <a:endParaRPr lang="en-US" sz="2400" dirty="0"/>
                    </a:p>
                  </a:txBody>
                  <a:tcPr marL="84667" marR="84667"/>
                </a:tc>
                <a:tc>
                  <a:txBody>
                    <a:bodyPr/>
                    <a:lstStyle/>
                    <a:p>
                      <a:pPr algn="ctr"/>
                      <a:r>
                        <a:rPr lang="ro-RO" sz="2400" dirty="0"/>
                        <a:t>7</a:t>
                      </a:r>
                      <a:endParaRPr lang="en-US" sz="2400" dirty="0"/>
                    </a:p>
                  </a:txBody>
                  <a:tcPr marL="84667" marR="84667"/>
                </a:tc>
                <a:extLst>
                  <a:ext uri="{0D108BD9-81ED-4DB2-BD59-A6C34878D82A}">
                    <a16:rowId xmlns:a16="http://schemas.microsoft.com/office/drawing/2014/main" val="10006"/>
                  </a:ext>
                </a:extLst>
              </a:tr>
              <a:tr h="370840">
                <a:tc>
                  <a:txBody>
                    <a:bodyPr/>
                    <a:lstStyle/>
                    <a:p>
                      <a:pPr algn="ctr"/>
                      <a:r>
                        <a:rPr lang="en-US" sz="2400" dirty="0"/>
                        <a:t>H</a:t>
                      </a:r>
                    </a:p>
                  </a:txBody>
                  <a:tcPr marL="84667" marR="84667"/>
                </a:tc>
                <a:tc>
                  <a:txBody>
                    <a:bodyPr/>
                    <a:lstStyle/>
                    <a:p>
                      <a:pPr algn="l"/>
                      <a:r>
                        <a:rPr lang="en-US" sz="2400" dirty="0" err="1"/>
                        <a:t>Utlizarea</a:t>
                      </a:r>
                      <a:r>
                        <a:rPr lang="en-US" sz="2400" dirty="0"/>
                        <a:t> cu </a:t>
                      </a:r>
                      <a:r>
                        <a:rPr lang="en-US" sz="2400" dirty="0" err="1"/>
                        <a:t>moderatie</a:t>
                      </a:r>
                      <a:r>
                        <a:rPr lang="en-US" sz="2400" dirty="0"/>
                        <a:t> a instr. PM</a:t>
                      </a:r>
                    </a:p>
                  </a:txBody>
                  <a:tcPr marL="84667" marR="84667"/>
                </a:tc>
                <a:tc>
                  <a:txBody>
                    <a:bodyPr/>
                    <a:lstStyle/>
                    <a:p>
                      <a:pPr algn="ctr"/>
                      <a:r>
                        <a:rPr lang="en-US" sz="2400" dirty="0"/>
                        <a:t>6</a:t>
                      </a:r>
                    </a:p>
                  </a:txBody>
                  <a:tcPr marL="84667" marR="84667"/>
                </a:tc>
                <a:extLst>
                  <a:ext uri="{0D108BD9-81ED-4DB2-BD59-A6C34878D82A}">
                    <a16:rowId xmlns:a16="http://schemas.microsoft.com/office/drawing/2014/main" val="10007"/>
                  </a:ext>
                </a:extLst>
              </a:tr>
              <a:tr h="370840">
                <a:tc>
                  <a:txBody>
                    <a:bodyPr/>
                    <a:lstStyle/>
                    <a:p>
                      <a:pPr algn="ctr"/>
                      <a:r>
                        <a:rPr lang="en-US" sz="2400" dirty="0"/>
                        <a:t>I</a:t>
                      </a:r>
                    </a:p>
                  </a:txBody>
                  <a:tcPr marL="84667" marR="84667"/>
                </a:tc>
                <a:tc>
                  <a:txBody>
                    <a:bodyPr/>
                    <a:lstStyle/>
                    <a:p>
                      <a:pPr algn="l"/>
                      <a:r>
                        <a:rPr lang="en-US" sz="2400" dirty="0" err="1"/>
                        <a:t>Expertiza</a:t>
                      </a:r>
                      <a:r>
                        <a:rPr lang="en-US" sz="2400" baseline="0" dirty="0"/>
                        <a:t> PM</a:t>
                      </a:r>
                      <a:endParaRPr lang="en-US" sz="2400" dirty="0"/>
                    </a:p>
                  </a:txBody>
                  <a:tcPr marL="84667" marR="84667"/>
                </a:tc>
                <a:tc>
                  <a:txBody>
                    <a:bodyPr/>
                    <a:lstStyle/>
                    <a:p>
                      <a:pPr algn="ctr"/>
                      <a:r>
                        <a:rPr lang="en-US" sz="2400" dirty="0"/>
                        <a:t>5</a:t>
                      </a:r>
                    </a:p>
                  </a:txBody>
                  <a:tcPr marL="84667" marR="84667"/>
                </a:tc>
                <a:extLst>
                  <a:ext uri="{0D108BD9-81ED-4DB2-BD59-A6C34878D82A}">
                    <a16:rowId xmlns:a16="http://schemas.microsoft.com/office/drawing/2014/main" val="10008"/>
                  </a:ext>
                </a:extLst>
              </a:tr>
              <a:tr h="370840">
                <a:tc>
                  <a:txBody>
                    <a:bodyPr/>
                    <a:lstStyle/>
                    <a:p>
                      <a:pPr algn="ctr"/>
                      <a:r>
                        <a:rPr lang="en-US" sz="2400" dirty="0"/>
                        <a:t>J</a:t>
                      </a:r>
                    </a:p>
                  </a:txBody>
                  <a:tcPr marL="84667" marR="84667"/>
                </a:tc>
                <a:tc>
                  <a:txBody>
                    <a:bodyPr/>
                    <a:lstStyle/>
                    <a:p>
                      <a:pPr algn="l"/>
                      <a:r>
                        <a:rPr lang="en-US" sz="2400" dirty="0" err="1"/>
                        <a:t>Obiective</a:t>
                      </a:r>
                      <a:r>
                        <a:rPr lang="en-US" sz="2400" dirty="0"/>
                        <a:t> de business </a:t>
                      </a:r>
                      <a:r>
                        <a:rPr lang="en-US" sz="2400" dirty="0" err="1"/>
                        <a:t>clare</a:t>
                      </a:r>
                      <a:endParaRPr lang="en-US" sz="2400" dirty="0"/>
                    </a:p>
                  </a:txBody>
                  <a:tcPr marL="84667" marR="84667"/>
                </a:tc>
                <a:tc>
                  <a:txBody>
                    <a:bodyPr/>
                    <a:lstStyle/>
                    <a:p>
                      <a:pPr algn="ctr"/>
                      <a:r>
                        <a:rPr lang="en-US" sz="2400" dirty="0"/>
                        <a:t>4</a:t>
                      </a:r>
                    </a:p>
                  </a:txBody>
                  <a:tcPr marL="84667" marR="84667"/>
                </a:tc>
                <a:extLst>
                  <a:ext uri="{0D108BD9-81ED-4DB2-BD59-A6C34878D82A}">
                    <a16:rowId xmlns:a16="http://schemas.microsoft.com/office/drawing/2014/main" val="10009"/>
                  </a:ext>
                </a:extLst>
              </a:tr>
            </a:tbl>
          </a:graphicData>
        </a:graphic>
      </p:graphicFrame>
      <p:sp>
        <p:nvSpPr>
          <p:cNvPr id="3" name="Slide Number Placeholder 2"/>
          <p:cNvSpPr>
            <a:spLocks noGrp="1"/>
          </p:cNvSpPr>
          <p:nvPr>
            <p:ph type="sldNum" sz="quarter" idx="12"/>
          </p:nvPr>
        </p:nvSpPr>
        <p:spPr/>
        <p:txBody>
          <a:bodyPr/>
          <a:lstStyle/>
          <a:p>
            <a:fld id="{92EC7D80-632F-4723-8DE7-FC8E195B1236}"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o-RO" sz="3600" dirty="0"/>
              <a:t>Stratificarea CHOS după dimensiunea proiectului</a:t>
            </a:r>
            <a:endParaRPr lang="en-US" sz="36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40737404"/>
              </p:ext>
            </p:extLst>
          </p:nvPr>
        </p:nvGraphicFramePr>
        <p:xfrm>
          <a:off x="1277815" y="1996440"/>
          <a:ext cx="5978769" cy="2865120"/>
        </p:xfrm>
        <a:graphic>
          <a:graphicData uri="http://schemas.openxmlformats.org/drawingml/2006/table">
            <a:tbl>
              <a:tblPr firstRow="1" bandRow="1">
                <a:tableStyleId>{5C22544A-7EE6-4342-B048-85BDC9FD1C3A}</a:tableStyleId>
              </a:tblPr>
              <a:tblGrid>
                <a:gridCol w="1874296">
                  <a:extLst>
                    <a:ext uri="{9D8B030D-6E8A-4147-A177-3AD203B41FA5}">
                      <a16:colId xmlns:a16="http://schemas.microsoft.com/office/drawing/2014/main" val="20001"/>
                    </a:ext>
                  </a:extLst>
                </a:gridCol>
                <a:gridCol w="1208873">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endParaRPr lang="en-US" dirty="0"/>
                    </a:p>
                  </a:txBody>
                  <a:tcPr>
                    <a:solidFill>
                      <a:schemeClr val="tx1"/>
                    </a:solidFill>
                  </a:tcPr>
                </a:tc>
                <a:tc gridSpan="3">
                  <a:txBody>
                    <a:bodyPr/>
                    <a:lstStyle/>
                    <a:p>
                      <a:pPr algn="ctr"/>
                      <a:r>
                        <a:rPr lang="en-US" dirty="0" err="1"/>
                        <a:t>Complexitate</a:t>
                      </a:r>
                      <a:endParaRPr lang="en-US" dirty="0"/>
                    </a:p>
                  </a:txBody>
                  <a:tcPr>
                    <a:solidFill>
                      <a:schemeClr val="tx1"/>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dirty="0"/>
                    </a:p>
                  </a:txBody>
                  <a:tcPr>
                    <a:solidFill>
                      <a:schemeClr val="tx1"/>
                    </a:solidFill>
                  </a:tcPr>
                </a:tc>
                <a:tc>
                  <a:txBody>
                    <a:bodyPr/>
                    <a:lstStyle/>
                    <a:p>
                      <a:pPr algn="ctr"/>
                      <a:r>
                        <a:rPr lang="ro-RO" b="1" dirty="0">
                          <a:solidFill>
                            <a:schemeClr val="bg1"/>
                          </a:solidFill>
                        </a:rPr>
                        <a:t>Succes</a:t>
                      </a:r>
                      <a:endParaRPr lang="en-US" b="1" dirty="0">
                        <a:solidFill>
                          <a:schemeClr val="bg1"/>
                        </a:solidFill>
                      </a:endParaRPr>
                    </a:p>
                  </a:txBody>
                  <a:tcPr>
                    <a:solidFill>
                      <a:schemeClr val="tx1"/>
                    </a:solidFill>
                  </a:tcPr>
                </a:tc>
                <a:tc>
                  <a:txBody>
                    <a:bodyPr/>
                    <a:lstStyle/>
                    <a:p>
                      <a:pPr algn="ctr"/>
                      <a:r>
                        <a:rPr lang="ro-RO" b="1" dirty="0">
                          <a:solidFill>
                            <a:schemeClr val="bg1"/>
                          </a:solidFill>
                        </a:rPr>
                        <a:t>Remodelate</a:t>
                      </a:r>
                      <a:endParaRPr lang="en-US" b="1" dirty="0">
                        <a:solidFill>
                          <a:schemeClr val="bg1"/>
                        </a:solidFill>
                      </a:endParaRPr>
                    </a:p>
                  </a:txBody>
                  <a:tcPr>
                    <a:solidFill>
                      <a:schemeClr val="tx1"/>
                    </a:solidFill>
                  </a:tcPr>
                </a:tc>
                <a:tc>
                  <a:txBody>
                    <a:bodyPr/>
                    <a:lstStyle/>
                    <a:p>
                      <a:pPr algn="ctr"/>
                      <a:r>
                        <a:rPr lang="ro-RO" b="1" dirty="0">
                          <a:solidFill>
                            <a:schemeClr val="bg1"/>
                          </a:solidFill>
                        </a:rPr>
                        <a:t>Eșuate</a:t>
                      </a:r>
                      <a:endParaRPr lang="en-US" b="1" dirty="0">
                        <a:solidFill>
                          <a:schemeClr val="bg1"/>
                        </a:solidFill>
                      </a:endParaRPr>
                    </a:p>
                  </a:txBody>
                  <a:tcPr>
                    <a:solidFill>
                      <a:schemeClr val="tx1"/>
                    </a:solidFill>
                  </a:tcPr>
                </a:tc>
                <a:extLst>
                  <a:ext uri="{0D108BD9-81ED-4DB2-BD59-A6C34878D82A}">
                    <a16:rowId xmlns:a16="http://schemas.microsoft.com/office/drawing/2014/main" val="10001"/>
                  </a:ext>
                </a:extLst>
              </a:tr>
              <a:tr h="370840">
                <a:tc>
                  <a:txBody>
                    <a:bodyPr/>
                    <a:lstStyle/>
                    <a:p>
                      <a:pPr algn="ctr"/>
                      <a:r>
                        <a:rPr lang="ro-RO" dirty="0">
                          <a:solidFill>
                            <a:schemeClr val="bg1"/>
                          </a:solidFill>
                        </a:rPr>
                        <a:t>Generale(</a:t>
                      </a:r>
                    </a:p>
                    <a:p>
                      <a:pPr algn="ctr"/>
                      <a:r>
                        <a:rPr lang="ro-RO" dirty="0">
                          <a:solidFill>
                            <a:schemeClr val="bg1"/>
                          </a:solidFill>
                        </a:rPr>
                        <a:t>impact global)</a:t>
                      </a:r>
                      <a:endParaRPr lang="en-US" dirty="0">
                        <a:solidFill>
                          <a:schemeClr val="bg1"/>
                        </a:solidFill>
                      </a:endParaRPr>
                    </a:p>
                  </a:txBody>
                  <a:tcPr>
                    <a:solidFill>
                      <a:schemeClr val="tx1"/>
                    </a:solidFill>
                  </a:tcPr>
                </a:tc>
                <a:tc>
                  <a:txBody>
                    <a:bodyPr/>
                    <a:lstStyle/>
                    <a:p>
                      <a:pPr algn="ctr"/>
                      <a:r>
                        <a:rPr lang="en-US" b="1" dirty="0"/>
                        <a:t>100</a:t>
                      </a:r>
                    </a:p>
                  </a:txBody>
                  <a:tcPr>
                    <a:solidFill>
                      <a:srgbClr val="92D050"/>
                    </a:solidFill>
                  </a:tcPr>
                </a:tc>
                <a:tc>
                  <a:txBody>
                    <a:bodyPr/>
                    <a:lstStyle/>
                    <a:p>
                      <a:pPr algn="ctr"/>
                      <a:r>
                        <a:rPr lang="en-US" b="1" dirty="0">
                          <a:solidFill>
                            <a:schemeClr val="tx1"/>
                          </a:solidFill>
                        </a:rPr>
                        <a:t>250</a:t>
                      </a:r>
                    </a:p>
                  </a:txBody>
                  <a:tcPr>
                    <a:solidFill>
                      <a:srgbClr val="00B0F0"/>
                    </a:solidFill>
                  </a:tcPr>
                </a:tc>
                <a:tc>
                  <a:txBody>
                    <a:bodyPr/>
                    <a:lstStyle/>
                    <a:p>
                      <a:pPr algn="ctr"/>
                      <a:r>
                        <a:rPr lang="en-US" b="1" dirty="0"/>
                        <a:t>400</a:t>
                      </a:r>
                    </a:p>
                  </a:txBody>
                  <a:tcPr>
                    <a:solidFill>
                      <a:srgbClr val="FF0000"/>
                    </a:solidFill>
                  </a:tcPr>
                </a:tc>
                <a:extLst>
                  <a:ext uri="{0D108BD9-81ED-4DB2-BD59-A6C34878D82A}">
                    <a16:rowId xmlns:a16="http://schemas.microsoft.com/office/drawing/2014/main" val="10002"/>
                  </a:ext>
                </a:extLst>
              </a:tr>
              <a:tr h="370840">
                <a:tc>
                  <a:txBody>
                    <a:bodyPr/>
                    <a:lstStyle/>
                    <a:p>
                      <a:pPr algn="ctr"/>
                      <a:r>
                        <a:rPr lang="ro-RO" dirty="0">
                          <a:solidFill>
                            <a:schemeClr val="bg1"/>
                          </a:solidFill>
                        </a:rPr>
                        <a:t>Mari</a:t>
                      </a:r>
                      <a:endParaRPr lang="en-US" dirty="0">
                        <a:solidFill>
                          <a:schemeClr val="bg1"/>
                        </a:solidFill>
                      </a:endParaRPr>
                    </a:p>
                  </a:txBody>
                  <a:tcPr>
                    <a:solidFill>
                      <a:schemeClr val="tx1"/>
                    </a:solidFill>
                  </a:tcPr>
                </a:tc>
                <a:tc>
                  <a:txBody>
                    <a:bodyPr/>
                    <a:lstStyle/>
                    <a:p>
                      <a:pPr algn="ctr"/>
                      <a:r>
                        <a:rPr lang="en-US" b="1" dirty="0"/>
                        <a:t>175</a:t>
                      </a:r>
                    </a:p>
                  </a:txBody>
                  <a:tcPr>
                    <a:solidFill>
                      <a:srgbClr val="92D050"/>
                    </a:solidFill>
                  </a:tcPr>
                </a:tc>
                <a:tc>
                  <a:txBody>
                    <a:bodyPr/>
                    <a:lstStyle/>
                    <a:p>
                      <a:pPr algn="ctr"/>
                      <a:r>
                        <a:rPr lang="en-US" b="1" dirty="0">
                          <a:solidFill>
                            <a:schemeClr val="tx1"/>
                          </a:solidFill>
                        </a:rPr>
                        <a:t>325</a:t>
                      </a:r>
                    </a:p>
                  </a:txBody>
                  <a:tcPr>
                    <a:solidFill>
                      <a:srgbClr val="00B0F0"/>
                    </a:solidFill>
                  </a:tcPr>
                </a:tc>
                <a:tc>
                  <a:txBody>
                    <a:bodyPr/>
                    <a:lstStyle/>
                    <a:p>
                      <a:pPr algn="ctr"/>
                      <a:r>
                        <a:rPr lang="en-US" b="1" dirty="0"/>
                        <a:t>475</a:t>
                      </a:r>
                    </a:p>
                  </a:txBody>
                  <a:tcPr>
                    <a:solidFill>
                      <a:srgbClr val="FF0000"/>
                    </a:solidFill>
                  </a:tcPr>
                </a:tc>
                <a:extLst>
                  <a:ext uri="{0D108BD9-81ED-4DB2-BD59-A6C34878D82A}">
                    <a16:rowId xmlns:a16="http://schemas.microsoft.com/office/drawing/2014/main" val="10003"/>
                  </a:ext>
                </a:extLst>
              </a:tr>
              <a:tr h="370840">
                <a:tc>
                  <a:txBody>
                    <a:bodyPr/>
                    <a:lstStyle/>
                    <a:p>
                      <a:pPr algn="ctr"/>
                      <a:r>
                        <a:rPr lang="ro-RO" dirty="0">
                          <a:solidFill>
                            <a:schemeClr val="bg1"/>
                          </a:solidFill>
                        </a:rPr>
                        <a:t>Medii</a:t>
                      </a:r>
                      <a:endParaRPr lang="en-US" dirty="0">
                        <a:solidFill>
                          <a:schemeClr val="bg1"/>
                        </a:solidFill>
                      </a:endParaRPr>
                    </a:p>
                  </a:txBody>
                  <a:tcPr>
                    <a:solidFill>
                      <a:schemeClr val="tx1"/>
                    </a:solidFill>
                  </a:tcPr>
                </a:tc>
                <a:tc>
                  <a:txBody>
                    <a:bodyPr/>
                    <a:lstStyle/>
                    <a:p>
                      <a:pPr algn="ctr"/>
                      <a:r>
                        <a:rPr lang="en-US" b="1" dirty="0"/>
                        <a:t>250</a:t>
                      </a:r>
                    </a:p>
                  </a:txBody>
                  <a:tcPr>
                    <a:solidFill>
                      <a:srgbClr val="92D050"/>
                    </a:solidFill>
                  </a:tcPr>
                </a:tc>
                <a:tc>
                  <a:txBody>
                    <a:bodyPr/>
                    <a:lstStyle/>
                    <a:p>
                      <a:pPr algn="ctr"/>
                      <a:r>
                        <a:rPr lang="en-US" b="1" dirty="0">
                          <a:solidFill>
                            <a:schemeClr val="tx1"/>
                          </a:solidFill>
                        </a:rPr>
                        <a:t>400</a:t>
                      </a:r>
                    </a:p>
                  </a:txBody>
                  <a:tcPr>
                    <a:solidFill>
                      <a:srgbClr val="00B0F0"/>
                    </a:solidFill>
                  </a:tcPr>
                </a:tc>
                <a:tc>
                  <a:txBody>
                    <a:bodyPr/>
                    <a:lstStyle/>
                    <a:p>
                      <a:pPr algn="ctr"/>
                      <a:r>
                        <a:rPr lang="en-US" b="1" dirty="0"/>
                        <a:t>550</a:t>
                      </a:r>
                    </a:p>
                  </a:txBody>
                  <a:tcPr>
                    <a:solidFill>
                      <a:srgbClr val="FF0000"/>
                    </a:solidFill>
                  </a:tcPr>
                </a:tc>
                <a:extLst>
                  <a:ext uri="{0D108BD9-81ED-4DB2-BD59-A6C34878D82A}">
                    <a16:rowId xmlns:a16="http://schemas.microsoft.com/office/drawing/2014/main" val="10004"/>
                  </a:ext>
                </a:extLst>
              </a:tr>
              <a:tr h="370840">
                <a:tc>
                  <a:txBody>
                    <a:bodyPr/>
                    <a:lstStyle/>
                    <a:p>
                      <a:pPr algn="ctr"/>
                      <a:r>
                        <a:rPr lang="ro-RO" dirty="0">
                          <a:solidFill>
                            <a:schemeClr val="bg1"/>
                          </a:solidFill>
                        </a:rPr>
                        <a:t>Moderate</a:t>
                      </a:r>
                      <a:endParaRPr lang="en-US" dirty="0">
                        <a:solidFill>
                          <a:schemeClr val="bg1"/>
                        </a:solidFill>
                      </a:endParaRPr>
                    </a:p>
                  </a:txBody>
                  <a:tcPr>
                    <a:solidFill>
                      <a:schemeClr val="tx1"/>
                    </a:solidFill>
                  </a:tcPr>
                </a:tc>
                <a:tc>
                  <a:txBody>
                    <a:bodyPr/>
                    <a:lstStyle/>
                    <a:p>
                      <a:pPr algn="ctr"/>
                      <a:r>
                        <a:rPr lang="en-US" b="1" dirty="0"/>
                        <a:t>325</a:t>
                      </a:r>
                    </a:p>
                  </a:txBody>
                  <a:tcPr>
                    <a:solidFill>
                      <a:srgbClr val="92D050"/>
                    </a:solidFill>
                  </a:tcPr>
                </a:tc>
                <a:tc>
                  <a:txBody>
                    <a:bodyPr/>
                    <a:lstStyle/>
                    <a:p>
                      <a:pPr algn="ctr"/>
                      <a:r>
                        <a:rPr lang="en-US" b="1" dirty="0">
                          <a:solidFill>
                            <a:schemeClr val="tx1"/>
                          </a:solidFill>
                        </a:rPr>
                        <a:t>475</a:t>
                      </a:r>
                    </a:p>
                  </a:txBody>
                  <a:tcPr>
                    <a:solidFill>
                      <a:srgbClr val="00B0F0"/>
                    </a:solidFill>
                  </a:tcPr>
                </a:tc>
                <a:tc>
                  <a:txBody>
                    <a:bodyPr/>
                    <a:lstStyle/>
                    <a:p>
                      <a:pPr algn="ctr"/>
                      <a:r>
                        <a:rPr lang="en-US" b="1" dirty="0"/>
                        <a:t>625</a:t>
                      </a:r>
                    </a:p>
                  </a:txBody>
                  <a:tcPr>
                    <a:solidFill>
                      <a:srgbClr val="FF0000"/>
                    </a:solidFill>
                  </a:tcPr>
                </a:tc>
                <a:extLst>
                  <a:ext uri="{0D108BD9-81ED-4DB2-BD59-A6C34878D82A}">
                    <a16:rowId xmlns:a16="http://schemas.microsoft.com/office/drawing/2014/main" val="10005"/>
                  </a:ext>
                </a:extLst>
              </a:tr>
              <a:tr h="370840">
                <a:tc>
                  <a:txBody>
                    <a:bodyPr/>
                    <a:lstStyle/>
                    <a:p>
                      <a:pPr algn="ctr"/>
                      <a:r>
                        <a:rPr lang="ro-RO" dirty="0">
                          <a:solidFill>
                            <a:schemeClr val="bg1"/>
                          </a:solidFill>
                        </a:rPr>
                        <a:t>Mici</a:t>
                      </a:r>
                      <a:endParaRPr lang="en-US" dirty="0">
                        <a:solidFill>
                          <a:schemeClr val="bg1"/>
                        </a:solidFill>
                      </a:endParaRPr>
                    </a:p>
                  </a:txBody>
                  <a:tcPr>
                    <a:solidFill>
                      <a:schemeClr val="tx1"/>
                    </a:solidFill>
                  </a:tcPr>
                </a:tc>
                <a:tc>
                  <a:txBody>
                    <a:bodyPr/>
                    <a:lstStyle/>
                    <a:p>
                      <a:pPr algn="ctr"/>
                      <a:r>
                        <a:rPr lang="en-US" b="1" dirty="0"/>
                        <a:t>400</a:t>
                      </a:r>
                    </a:p>
                  </a:txBody>
                  <a:tcPr>
                    <a:solidFill>
                      <a:srgbClr val="92D050"/>
                    </a:solidFill>
                  </a:tcPr>
                </a:tc>
                <a:tc>
                  <a:txBody>
                    <a:bodyPr/>
                    <a:lstStyle/>
                    <a:p>
                      <a:pPr algn="ctr"/>
                      <a:r>
                        <a:rPr lang="en-US" b="1" dirty="0">
                          <a:solidFill>
                            <a:schemeClr val="tx1"/>
                          </a:solidFill>
                        </a:rPr>
                        <a:t>550</a:t>
                      </a:r>
                    </a:p>
                  </a:txBody>
                  <a:tcPr>
                    <a:solidFill>
                      <a:srgbClr val="00B0F0"/>
                    </a:solidFill>
                  </a:tcPr>
                </a:tc>
                <a:tc>
                  <a:txBody>
                    <a:bodyPr/>
                    <a:lstStyle/>
                    <a:p>
                      <a:pPr algn="ctr"/>
                      <a:r>
                        <a:rPr lang="en-US" b="1" dirty="0"/>
                        <a:t>700</a:t>
                      </a:r>
                    </a:p>
                  </a:txBody>
                  <a:tcPr>
                    <a:solidFill>
                      <a:srgbClr val="FF0000"/>
                    </a:solidFill>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92EC7D80-632F-4723-8DE7-FC8E195B1236}" type="slidenum">
              <a:rPr lang="en-US" smtClean="0"/>
              <a:pPr/>
              <a:t>8</a:t>
            </a:fld>
            <a:endParaRPr lang="en-US"/>
          </a:p>
        </p:txBody>
      </p:sp>
    </p:spTree>
    <p:extLst>
      <p:ext uri="{BB962C8B-B14F-4D97-AF65-F5344CB8AC3E}">
        <p14:creationId xmlns:p14="http://schemas.microsoft.com/office/powerpoint/2010/main" val="1028996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Chaos </a:t>
            </a:r>
            <a:r>
              <a:rPr lang="en-US" sz="4400" dirty="0" err="1"/>
              <a:t>Raport</a:t>
            </a:r>
            <a:r>
              <a:rPr lang="en-US" sz="4400" dirty="0"/>
              <a:t>-Agile vs Waterfall</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19272965"/>
              </p:ext>
            </p:extLst>
          </p:nvPr>
        </p:nvGraphicFramePr>
        <p:xfrm>
          <a:off x="609600" y="1600200"/>
          <a:ext cx="7467600" cy="336804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8003712"/>
                    </a:ext>
                  </a:extLst>
                </a:gridCol>
                <a:gridCol w="1143000">
                  <a:extLst>
                    <a:ext uri="{9D8B030D-6E8A-4147-A177-3AD203B41FA5}">
                      <a16:colId xmlns:a16="http://schemas.microsoft.com/office/drawing/2014/main" val="197652597"/>
                    </a:ext>
                  </a:extLst>
                </a:gridCol>
                <a:gridCol w="1264920">
                  <a:extLst>
                    <a:ext uri="{9D8B030D-6E8A-4147-A177-3AD203B41FA5}">
                      <a16:colId xmlns:a16="http://schemas.microsoft.com/office/drawing/2014/main" val="1408443123"/>
                    </a:ext>
                  </a:extLst>
                </a:gridCol>
                <a:gridCol w="1463040">
                  <a:extLst>
                    <a:ext uri="{9D8B030D-6E8A-4147-A177-3AD203B41FA5}">
                      <a16:colId xmlns:a16="http://schemas.microsoft.com/office/drawing/2014/main" val="98359778"/>
                    </a:ext>
                  </a:extLst>
                </a:gridCol>
                <a:gridCol w="1463040">
                  <a:extLst>
                    <a:ext uri="{9D8B030D-6E8A-4147-A177-3AD203B41FA5}">
                      <a16:colId xmlns:a16="http://schemas.microsoft.com/office/drawing/2014/main" val="2519546746"/>
                    </a:ext>
                  </a:extLst>
                </a:gridCol>
              </a:tblGrid>
              <a:tr h="370840">
                <a:tc>
                  <a:txBody>
                    <a:bodyPr/>
                    <a:lstStyle/>
                    <a:p>
                      <a:pPr algn="ctr"/>
                      <a:r>
                        <a:rPr lang="en-US" dirty="0" err="1"/>
                        <a:t>Dimensiunea</a:t>
                      </a:r>
                      <a:endParaRPr lang="en-US" dirty="0"/>
                    </a:p>
                  </a:txBody>
                  <a:tcPr/>
                </a:tc>
                <a:tc>
                  <a:txBody>
                    <a:bodyPr/>
                    <a:lstStyle/>
                    <a:p>
                      <a:pPr algn="ctr"/>
                      <a:r>
                        <a:rPr lang="en-US" dirty="0" err="1"/>
                        <a:t>Metoda</a:t>
                      </a:r>
                      <a:endParaRPr lang="en-US" dirty="0"/>
                    </a:p>
                  </a:txBody>
                  <a:tcPr/>
                </a:tc>
                <a:tc>
                  <a:txBody>
                    <a:bodyPr/>
                    <a:lstStyle/>
                    <a:p>
                      <a:pPr algn="ctr"/>
                      <a:r>
                        <a:rPr lang="en-US" dirty="0" err="1"/>
                        <a:t>Succes</a:t>
                      </a:r>
                      <a:endParaRPr lang="en-US" dirty="0"/>
                    </a:p>
                  </a:txBody>
                  <a:tcPr/>
                </a:tc>
                <a:tc>
                  <a:txBody>
                    <a:bodyPr/>
                    <a:lstStyle/>
                    <a:p>
                      <a:pPr algn="ctr"/>
                      <a:r>
                        <a:rPr lang="en-US" dirty="0" err="1"/>
                        <a:t>Remodelate</a:t>
                      </a:r>
                      <a:endParaRPr lang="en-US" dirty="0"/>
                    </a:p>
                  </a:txBody>
                  <a:tcPr/>
                </a:tc>
                <a:tc>
                  <a:txBody>
                    <a:bodyPr/>
                    <a:lstStyle/>
                    <a:p>
                      <a:pPr algn="ctr"/>
                      <a:r>
                        <a:rPr lang="en-US" dirty="0" err="1"/>
                        <a:t>Esuate</a:t>
                      </a:r>
                      <a:endParaRPr lang="en-US" dirty="0"/>
                    </a:p>
                  </a:txBody>
                  <a:tcPr/>
                </a:tc>
                <a:extLst>
                  <a:ext uri="{0D108BD9-81ED-4DB2-BD59-A6C34878D82A}">
                    <a16:rowId xmlns:a16="http://schemas.microsoft.com/office/drawing/2014/main" val="986183"/>
                  </a:ext>
                </a:extLst>
              </a:tr>
              <a:tr h="370840">
                <a:tc rowSpan="2">
                  <a:txBody>
                    <a:bodyPr/>
                    <a:lstStyle/>
                    <a:p>
                      <a:r>
                        <a:rPr lang="en-US" dirty="0" err="1"/>
                        <a:t>Toate</a:t>
                      </a:r>
                      <a:r>
                        <a:rPr lang="en-US" dirty="0"/>
                        <a:t> </a:t>
                      </a:r>
                      <a:r>
                        <a:rPr lang="en-US" dirty="0" err="1"/>
                        <a:t>dimensiunile</a:t>
                      </a:r>
                      <a:r>
                        <a:rPr lang="en-US" dirty="0"/>
                        <a:t> de </a:t>
                      </a:r>
                      <a:r>
                        <a:rPr lang="en-US" dirty="0" err="1"/>
                        <a:t>proiecte</a:t>
                      </a:r>
                      <a:endParaRPr lang="en-US" dirty="0"/>
                    </a:p>
                  </a:txBody>
                  <a:tcPr/>
                </a:tc>
                <a:tc>
                  <a:txBody>
                    <a:bodyPr/>
                    <a:lstStyle/>
                    <a:p>
                      <a:r>
                        <a:rPr lang="en-US" dirty="0"/>
                        <a:t>Agile</a:t>
                      </a:r>
                    </a:p>
                  </a:txBody>
                  <a:tcPr/>
                </a:tc>
                <a:tc>
                  <a:txBody>
                    <a:bodyPr/>
                    <a:lstStyle/>
                    <a:p>
                      <a:pPr algn="ctr"/>
                      <a:r>
                        <a:rPr lang="en-US" dirty="0"/>
                        <a:t>39%</a:t>
                      </a:r>
                    </a:p>
                  </a:txBody>
                  <a:tcPr/>
                </a:tc>
                <a:tc>
                  <a:txBody>
                    <a:bodyPr/>
                    <a:lstStyle/>
                    <a:p>
                      <a:pPr algn="ctr"/>
                      <a:r>
                        <a:rPr lang="en-US" dirty="0"/>
                        <a:t>52%</a:t>
                      </a:r>
                    </a:p>
                  </a:txBody>
                  <a:tcPr/>
                </a:tc>
                <a:tc>
                  <a:txBody>
                    <a:bodyPr/>
                    <a:lstStyle/>
                    <a:p>
                      <a:pPr algn="ctr"/>
                      <a:r>
                        <a:rPr lang="en-US" dirty="0"/>
                        <a:t>9%</a:t>
                      </a:r>
                    </a:p>
                  </a:txBody>
                  <a:tcPr/>
                </a:tc>
                <a:extLst>
                  <a:ext uri="{0D108BD9-81ED-4DB2-BD59-A6C34878D82A}">
                    <a16:rowId xmlns:a16="http://schemas.microsoft.com/office/drawing/2014/main" val="2435289679"/>
                  </a:ext>
                </a:extLst>
              </a:tr>
              <a:tr h="401320">
                <a:tc vMerge="1">
                  <a:txBody>
                    <a:bodyPr/>
                    <a:lstStyle/>
                    <a:p>
                      <a:endParaRPr lang="en-US" dirty="0"/>
                    </a:p>
                  </a:txBody>
                  <a:tcPr/>
                </a:tc>
                <a:tc>
                  <a:txBody>
                    <a:bodyPr/>
                    <a:lstStyle/>
                    <a:p>
                      <a:r>
                        <a:rPr lang="en-US" dirty="0"/>
                        <a:t>Waterfall</a:t>
                      </a:r>
                    </a:p>
                  </a:txBody>
                  <a:tcPr/>
                </a:tc>
                <a:tc>
                  <a:txBody>
                    <a:bodyPr/>
                    <a:lstStyle/>
                    <a:p>
                      <a:pPr algn="ctr"/>
                      <a:r>
                        <a:rPr lang="en-US" dirty="0"/>
                        <a:t>11%</a:t>
                      </a:r>
                    </a:p>
                  </a:txBody>
                  <a:tcPr/>
                </a:tc>
                <a:tc>
                  <a:txBody>
                    <a:bodyPr/>
                    <a:lstStyle/>
                    <a:p>
                      <a:pPr algn="ctr"/>
                      <a:r>
                        <a:rPr lang="en-US" dirty="0"/>
                        <a:t>60%</a:t>
                      </a:r>
                    </a:p>
                  </a:txBody>
                  <a:tcPr/>
                </a:tc>
                <a:tc>
                  <a:txBody>
                    <a:bodyPr/>
                    <a:lstStyle/>
                    <a:p>
                      <a:pPr algn="ctr"/>
                      <a:r>
                        <a:rPr lang="en-US" dirty="0"/>
                        <a:t>29%</a:t>
                      </a:r>
                    </a:p>
                  </a:txBody>
                  <a:tcPr/>
                </a:tc>
                <a:extLst>
                  <a:ext uri="{0D108BD9-81ED-4DB2-BD59-A6C34878D82A}">
                    <a16:rowId xmlns:a16="http://schemas.microsoft.com/office/drawing/2014/main" val="4284349055"/>
                  </a:ext>
                </a:extLst>
              </a:tr>
              <a:tr h="370840">
                <a:tc rowSpan="2">
                  <a:txBody>
                    <a:bodyPr/>
                    <a:lstStyle/>
                    <a:p>
                      <a:r>
                        <a:rPr lang="en-US" dirty="0" err="1"/>
                        <a:t>Proiecte</a:t>
                      </a:r>
                      <a:r>
                        <a:rPr lang="en-US" dirty="0"/>
                        <a:t> de </a:t>
                      </a:r>
                      <a:r>
                        <a:rPr lang="en-US" dirty="0" err="1"/>
                        <a:t>dimensiuni</a:t>
                      </a:r>
                      <a:r>
                        <a:rPr lang="en-US" dirty="0"/>
                        <a:t> </a:t>
                      </a:r>
                      <a:r>
                        <a:rPr lang="en-US" dirty="0" err="1"/>
                        <a:t>mari</a:t>
                      </a:r>
                      <a:endParaRPr lang="en-US" dirty="0"/>
                    </a:p>
                  </a:txBody>
                  <a:tcPr/>
                </a:tc>
                <a:tc>
                  <a:txBody>
                    <a:bodyPr/>
                    <a:lstStyle/>
                    <a:p>
                      <a:r>
                        <a:rPr lang="en-US" dirty="0"/>
                        <a:t>Agile</a:t>
                      </a:r>
                    </a:p>
                  </a:txBody>
                  <a:tcPr/>
                </a:tc>
                <a:tc>
                  <a:txBody>
                    <a:bodyPr/>
                    <a:lstStyle/>
                    <a:p>
                      <a:pPr algn="ctr"/>
                      <a:r>
                        <a:rPr lang="en-US" dirty="0"/>
                        <a:t>18%</a:t>
                      </a:r>
                    </a:p>
                  </a:txBody>
                  <a:tcPr/>
                </a:tc>
                <a:tc>
                  <a:txBody>
                    <a:bodyPr/>
                    <a:lstStyle/>
                    <a:p>
                      <a:pPr algn="ctr"/>
                      <a:r>
                        <a:rPr lang="en-US" dirty="0"/>
                        <a:t>59%</a:t>
                      </a:r>
                    </a:p>
                  </a:txBody>
                  <a:tcPr/>
                </a:tc>
                <a:tc>
                  <a:txBody>
                    <a:bodyPr/>
                    <a:lstStyle/>
                    <a:p>
                      <a:pPr algn="ctr"/>
                      <a:r>
                        <a:rPr lang="en-US" dirty="0"/>
                        <a:t>23%</a:t>
                      </a:r>
                    </a:p>
                  </a:txBody>
                  <a:tcPr/>
                </a:tc>
                <a:extLst>
                  <a:ext uri="{0D108BD9-81ED-4DB2-BD59-A6C34878D82A}">
                    <a16:rowId xmlns:a16="http://schemas.microsoft.com/office/drawing/2014/main" val="3538375354"/>
                  </a:ext>
                </a:extLst>
              </a:tr>
              <a:tr h="370840">
                <a:tc vMerge="1">
                  <a:txBody>
                    <a:bodyPr/>
                    <a:lstStyle/>
                    <a:p>
                      <a:endParaRPr lang="en-US" dirty="0"/>
                    </a:p>
                  </a:txBody>
                  <a:tcPr/>
                </a:tc>
                <a:tc>
                  <a:txBody>
                    <a:bodyPr/>
                    <a:lstStyle/>
                    <a:p>
                      <a:r>
                        <a:rPr lang="en-US" dirty="0"/>
                        <a:t>Waterfall</a:t>
                      </a:r>
                    </a:p>
                  </a:txBody>
                  <a:tcPr/>
                </a:tc>
                <a:tc>
                  <a:txBody>
                    <a:bodyPr/>
                    <a:lstStyle/>
                    <a:p>
                      <a:pPr algn="ctr"/>
                      <a:r>
                        <a:rPr lang="en-US" dirty="0"/>
                        <a:t>3%</a:t>
                      </a:r>
                    </a:p>
                  </a:txBody>
                  <a:tcPr/>
                </a:tc>
                <a:tc>
                  <a:txBody>
                    <a:bodyPr/>
                    <a:lstStyle/>
                    <a:p>
                      <a:pPr algn="ctr"/>
                      <a:r>
                        <a:rPr lang="en-US" dirty="0"/>
                        <a:t>55%</a:t>
                      </a:r>
                    </a:p>
                  </a:txBody>
                  <a:tcPr/>
                </a:tc>
                <a:tc>
                  <a:txBody>
                    <a:bodyPr/>
                    <a:lstStyle/>
                    <a:p>
                      <a:pPr algn="ctr"/>
                      <a:r>
                        <a:rPr lang="en-US" dirty="0"/>
                        <a:t>42%</a:t>
                      </a:r>
                    </a:p>
                  </a:txBody>
                  <a:tcPr/>
                </a:tc>
                <a:extLst>
                  <a:ext uri="{0D108BD9-81ED-4DB2-BD59-A6C34878D82A}">
                    <a16:rowId xmlns:a16="http://schemas.microsoft.com/office/drawing/2014/main" val="558875307"/>
                  </a:ext>
                </a:extLst>
              </a:tr>
              <a:tr h="370840">
                <a:tc rowSpan="2">
                  <a:txBody>
                    <a:bodyPr/>
                    <a:lstStyle/>
                    <a:p>
                      <a:r>
                        <a:rPr lang="en-US" dirty="0" err="1"/>
                        <a:t>Proiecte</a:t>
                      </a:r>
                      <a:r>
                        <a:rPr lang="en-US" dirty="0"/>
                        <a:t> de </a:t>
                      </a:r>
                      <a:r>
                        <a:rPr lang="en-US" dirty="0" err="1"/>
                        <a:t>dimensiuni</a:t>
                      </a:r>
                      <a:r>
                        <a:rPr lang="en-US" dirty="0"/>
                        <a:t> </a:t>
                      </a:r>
                      <a:r>
                        <a:rPr lang="en-US" dirty="0" err="1"/>
                        <a:t>medii</a:t>
                      </a:r>
                      <a:endParaRPr lang="en-US" dirty="0"/>
                    </a:p>
                  </a:txBody>
                  <a:tcPr/>
                </a:tc>
                <a:tc>
                  <a:txBody>
                    <a:bodyPr/>
                    <a:lstStyle/>
                    <a:p>
                      <a:r>
                        <a:rPr lang="en-US" dirty="0"/>
                        <a:t>Agile</a:t>
                      </a:r>
                    </a:p>
                  </a:txBody>
                  <a:tcPr/>
                </a:tc>
                <a:tc>
                  <a:txBody>
                    <a:bodyPr/>
                    <a:lstStyle/>
                    <a:p>
                      <a:pPr algn="ctr"/>
                      <a:r>
                        <a:rPr lang="en-US" dirty="0"/>
                        <a:t>27%</a:t>
                      </a:r>
                    </a:p>
                  </a:txBody>
                  <a:tcPr/>
                </a:tc>
                <a:tc>
                  <a:txBody>
                    <a:bodyPr/>
                    <a:lstStyle/>
                    <a:p>
                      <a:pPr algn="ctr"/>
                      <a:r>
                        <a:rPr lang="en-US" dirty="0"/>
                        <a:t>62%</a:t>
                      </a:r>
                    </a:p>
                  </a:txBody>
                  <a:tcPr/>
                </a:tc>
                <a:tc>
                  <a:txBody>
                    <a:bodyPr/>
                    <a:lstStyle/>
                    <a:p>
                      <a:pPr algn="ctr"/>
                      <a:r>
                        <a:rPr lang="en-US" dirty="0"/>
                        <a:t>11%</a:t>
                      </a:r>
                    </a:p>
                  </a:txBody>
                  <a:tcPr/>
                </a:tc>
                <a:extLst>
                  <a:ext uri="{0D108BD9-81ED-4DB2-BD59-A6C34878D82A}">
                    <a16:rowId xmlns:a16="http://schemas.microsoft.com/office/drawing/2014/main" val="2701061767"/>
                  </a:ext>
                </a:extLst>
              </a:tr>
              <a:tr h="370840">
                <a:tc vMerge="1">
                  <a:txBody>
                    <a:bodyPr/>
                    <a:lstStyle/>
                    <a:p>
                      <a:endParaRPr lang="en-US" dirty="0"/>
                    </a:p>
                  </a:txBody>
                  <a:tcPr/>
                </a:tc>
                <a:tc>
                  <a:txBody>
                    <a:bodyPr/>
                    <a:lstStyle/>
                    <a:p>
                      <a:r>
                        <a:rPr lang="en-US" dirty="0"/>
                        <a:t>Waterfall</a:t>
                      </a:r>
                    </a:p>
                  </a:txBody>
                  <a:tcPr/>
                </a:tc>
                <a:tc>
                  <a:txBody>
                    <a:bodyPr/>
                    <a:lstStyle/>
                    <a:p>
                      <a:pPr algn="ctr"/>
                      <a:r>
                        <a:rPr lang="en-US" dirty="0"/>
                        <a:t>7%</a:t>
                      </a:r>
                    </a:p>
                  </a:txBody>
                  <a:tcPr/>
                </a:tc>
                <a:tc>
                  <a:txBody>
                    <a:bodyPr/>
                    <a:lstStyle/>
                    <a:p>
                      <a:pPr algn="ctr"/>
                      <a:r>
                        <a:rPr lang="en-US" dirty="0"/>
                        <a:t>68%</a:t>
                      </a:r>
                    </a:p>
                  </a:txBody>
                  <a:tcPr/>
                </a:tc>
                <a:tc>
                  <a:txBody>
                    <a:bodyPr/>
                    <a:lstStyle/>
                    <a:p>
                      <a:pPr algn="ctr"/>
                      <a:r>
                        <a:rPr lang="en-US" dirty="0"/>
                        <a:t>25%</a:t>
                      </a:r>
                    </a:p>
                  </a:txBody>
                  <a:tcPr/>
                </a:tc>
                <a:extLst>
                  <a:ext uri="{0D108BD9-81ED-4DB2-BD59-A6C34878D82A}">
                    <a16:rowId xmlns:a16="http://schemas.microsoft.com/office/drawing/2014/main" val="3678510307"/>
                  </a:ext>
                </a:extLst>
              </a:tr>
              <a:tr h="370840">
                <a:tc rowSpan="2">
                  <a:txBody>
                    <a:bodyPr/>
                    <a:lstStyle/>
                    <a:p>
                      <a:r>
                        <a:rPr lang="en-US" dirty="0" err="1"/>
                        <a:t>Proiecte</a:t>
                      </a:r>
                      <a:r>
                        <a:rPr lang="en-US" dirty="0"/>
                        <a:t> de </a:t>
                      </a:r>
                      <a:r>
                        <a:rPr lang="en-US" dirty="0" err="1"/>
                        <a:t>mici</a:t>
                      </a:r>
                      <a:r>
                        <a:rPr lang="en-US" dirty="0"/>
                        <a:t> </a:t>
                      </a:r>
                      <a:r>
                        <a:rPr lang="en-US" dirty="0" err="1"/>
                        <a:t>dimensiuni</a:t>
                      </a:r>
                      <a:endParaRPr lang="en-US" dirty="0"/>
                    </a:p>
                  </a:txBody>
                  <a:tcPr/>
                </a:tc>
                <a:tc>
                  <a:txBody>
                    <a:bodyPr/>
                    <a:lstStyle/>
                    <a:p>
                      <a:r>
                        <a:rPr lang="en-US" dirty="0"/>
                        <a:t>Agile</a:t>
                      </a:r>
                    </a:p>
                  </a:txBody>
                  <a:tcPr/>
                </a:tc>
                <a:tc>
                  <a:txBody>
                    <a:bodyPr/>
                    <a:lstStyle/>
                    <a:p>
                      <a:pPr algn="ctr"/>
                      <a:r>
                        <a:rPr lang="en-US" dirty="0"/>
                        <a:t>58%</a:t>
                      </a:r>
                    </a:p>
                  </a:txBody>
                  <a:tcPr/>
                </a:tc>
                <a:tc>
                  <a:txBody>
                    <a:bodyPr/>
                    <a:lstStyle/>
                    <a:p>
                      <a:pPr algn="ctr"/>
                      <a:r>
                        <a:rPr lang="en-US" dirty="0"/>
                        <a:t>38%</a:t>
                      </a:r>
                    </a:p>
                  </a:txBody>
                  <a:tcPr/>
                </a:tc>
                <a:tc>
                  <a:txBody>
                    <a:bodyPr/>
                    <a:lstStyle/>
                    <a:p>
                      <a:pPr algn="ctr"/>
                      <a:r>
                        <a:rPr lang="en-US" dirty="0"/>
                        <a:t>4%</a:t>
                      </a:r>
                    </a:p>
                  </a:txBody>
                  <a:tcPr/>
                </a:tc>
                <a:extLst>
                  <a:ext uri="{0D108BD9-81ED-4DB2-BD59-A6C34878D82A}">
                    <a16:rowId xmlns:a16="http://schemas.microsoft.com/office/drawing/2014/main" val="3884697801"/>
                  </a:ext>
                </a:extLst>
              </a:tr>
              <a:tr h="370840">
                <a:tc vMerge="1">
                  <a:txBody>
                    <a:bodyPr/>
                    <a:lstStyle/>
                    <a:p>
                      <a:endParaRPr lang="en-US" dirty="0"/>
                    </a:p>
                  </a:txBody>
                  <a:tcPr/>
                </a:tc>
                <a:tc>
                  <a:txBody>
                    <a:bodyPr/>
                    <a:lstStyle/>
                    <a:p>
                      <a:r>
                        <a:rPr lang="en-US" dirty="0"/>
                        <a:t>Waterfall</a:t>
                      </a:r>
                    </a:p>
                  </a:txBody>
                  <a:tcPr/>
                </a:tc>
                <a:tc>
                  <a:txBody>
                    <a:bodyPr/>
                    <a:lstStyle/>
                    <a:p>
                      <a:pPr algn="ctr"/>
                      <a:r>
                        <a:rPr lang="en-US" dirty="0"/>
                        <a:t>44%</a:t>
                      </a:r>
                    </a:p>
                  </a:txBody>
                  <a:tcPr/>
                </a:tc>
                <a:tc>
                  <a:txBody>
                    <a:bodyPr/>
                    <a:lstStyle/>
                    <a:p>
                      <a:pPr algn="ctr"/>
                      <a:r>
                        <a:rPr lang="en-US" dirty="0"/>
                        <a:t>45%</a:t>
                      </a:r>
                    </a:p>
                  </a:txBody>
                  <a:tcPr/>
                </a:tc>
                <a:tc>
                  <a:txBody>
                    <a:bodyPr/>
                    <a:lstStyle/>
                    <a:p>
                      <a:pPr algn="ctr"/>
                      <a:r>
                        <a:rPr lang="en-US" dirty="0"/>
                        <a:t>11%</a:t>
                      </a:r>
                    </a:p>
                  </a:txBody>
                  <a:tcPr/>
                </a:tc>
                <a:extLst>
                  <a:ext uri="{0D108BD9-81ED-4DB2-BD59-A6C34878D82A}">
                    <a16:rowId xmlns:a16="http://schemas.microsoft.com/office/drawing/2014/main" val="2588158793"/>
                  </a:ext>
                </a:extLst>
              </a:tr>
            </a:tbl>
          </a:graphicData>
        </a:graphic>
      </p:graphicFrame>
      <p:sp>
        <p:nvSpPr>
          <p:cNvPr id="4" name="Slide Number Placeholder 3"/>
          <p:cNvSpPr>
            <a:spLocks noGrp="1"/>
          </p:cNvSpPr>
          <p:nvPr>
            <p:ph type="sldNum" sz="quarter" idx="12"/>
          </p:nvPr>
        </p:nvSpPr>
        <p:spPr/>
        <p:txBody>
          <a:bodyPr/>
          <a:lstStyle/>
          <a:p>
            <a:fld id="{92EC7D80-632F-4723-8DE7-FC8E195B1236}" type="slidenum">
              <a:rPr lang="en-US" smtClean="0"/>
              <a:pPr/>
              <a:t>9</a:t>
            </a:fld>
            <a:endParaRPr lang="en-US"/>
          </a:p>
        </p:txBody>
      </p:sp>
    </p:spTree>
    <p:extLst>
      <p:ext uri="{BB962C8B-B14F-4D97-AF65-F5344CB8AC3E}">
        <p14:creationId xmlns:p14="http://schemas.microsoft.com/office/powerpoint/2010/main" val="3095592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24E7DEB9986DE41B1F6903CA0DBCFCF" ma:contentTypeVersion="0" ma:contentTypeDescription="Create a new document." ma:contentTypeScope="" ma:versionID="dc2b8a5b645789bbab3fa50111fbf757">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9454FA-6CCF-46C0-B9AC-40EE83FEDDCD}"/>
</file>

<file path=customXml/itemProps2.xml><?xml version="1.0" encoding="utf-8"?>
<ds:datastoreItem xmlns:ds="http://schemas.openxmlformats.org/officeDocument/2006/customXml" ds:itemID="{128E759F-EF8A-47B1-BCA5-6CBB7F5BAE72}">
  <ds:schemaRefs>
    <ds:schemaRef ds:uri="http://schemas.microsoft.com/sharepoint/v3/contenttype/forms"/>
  </ds:schemaRefs>
</ds:datastoreItem>
</file>

<file path=customXml/itemProps3.xml><?xml version="1.0" encoding="utf-8"?>
<ds:datastoreItem xmlns:ds="http://schemas.openxmlformats.org/officeDocument/2006/customXml" ds:itemID="{D87C8841-A3FC-48A9-8943-3753657935C4}">
  <ds:schemaRefs>
    <ds:schemaRef ds:uri="f9a95a11-9b68-46e7-84f2-c772bf0be05e"/>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purl.org/dc/terms/"/>
    <ds:schemaRef ds:uri="68fe88e0-67dc-4c87-9769-b0e34d397d92"/>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147</TotalTime>
  <Words>2845</Words>
  <Application>Microsoft Office PowerPoint</Application>
  <PresentationFormat>On-screen Show (4:3)</PresentationFormat>
  <Paragraphs>433</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Cambria</vt:lpstr>
      <vt:lpstr>Times New Roman</vt:lpstr>
      <vt:lpstr>Wingdings</vt:lpstr>
      <vt:lpstr>Adjacency</vt:lpstr>
      <vt:lpstr>AGILE vs. Waterfall    </vt:lpstr>
      <vt:lpstr>”Performante Negative” </vt:lpstr>
      <vt:lpstr>Standish Group Research(2015)</vt:lpstr>
      <vt:lpstr>Stadish Group Report </vt:lpstr>
      <vt:lpstr>Situatia înainte de apariția  AGILE Manifesto(Stadish Group)</vt:lpstr>
      <vt:lpstr>Costul Esecului in Dezvoltarea Proiectelor Software</vt:lpstr>
      <vt:lpstr>CHAOS 2015 –Factori de succes</vt:lpstr>
      <vt:lpstr>Stratificarea CHOS după dimensiunea proiectului</vt:lpstr>
      <vt:lpstr>Chaos Raport-Agile vs Waterfall</vt:lpstr>
      <vt:lpstr>Care sunt obstacolele?</vt:lpstr>
      <vt:lpstr>PowerPoint Presentation</vt:lpstr>
      <vt:lpstr>PowerPoint Presentation</vt:lpstr>
      <vt:lpstr>Hacking specializat în identificarea bug-urilor</vt:lpstr>
      <vt:lpstr>Metodologii de Dezvoltare Software</vt:lpstr>
      <vt:lpstr>Terence Parr Associate professor,  University of San Francisco Principles of Software Development </vt:lpstr>
      <vt:lpstr>PowerPoint Presentation</vt:lpstr>
      <vt:lpstr>Modelele Waterfall și Sashimi </vt:lpstr>
      <vt:lpstr>THE MITICAL MAN-MONTH  FREDERICK BROOKS</vt:lpstr>
      <vt:lpstr>Modelul Waterfalls nemodificat</vt:lpstr>
      <vt:lpstr>Esecul Waterfalls</vt:lpstr>
      <vt:lpstr>Ciclul de Viata WaterFall vs.  Ciclul de Viata Iterativ(I)</vt:lpstr>
      <vt:lpstr>RUP-Rational Unified Process</vt:lpstr>
      <vt:lpstr>RUP în WATERFALL</vt:lpstr>
      <vt:lpstr>Structura echipei WATERFALL</vt:lpstr>
      <vt:lpstr>“Pentru fiecare problemă complexă există o soluţie simplă, eficientă... şi greşită”-Mencken</vt:lpstr>
      <vt:lpstr>RUP vs. MSN</vt:lpstr>
      <vt:lpstr>Corespondenta MSF-RUP</vt:lpstr>
      <vt:lpstr>O abordare mai precisa</vt:lpstr>
      <vt:lpstr>RUP-Orientat pe Proces</vt:lpstr>
      <vt:lpstr>RUP-Ciclul De Viata</vt:lpstr>
      <vt:lpstr>MSF-Orientarea pe proces</vt:lpstr>
      <vt:lpstr>Corespondenta celorlalte elemente</vt:lpstr>
      <vt:lpstr>PowerPoint Presentation</vt:lpstr>
      <vt:lpstr>Metodologii AGILE</vt:lpstr>
      <vt:lpstr>Dezvoltarare AGILE</vt:lpstr>
      <vt:lpstr>Principiile AGILE MANIFESTO</vt:lpstr>
      <vt:lpstr>Principiile AGILE MANIFESTO</vt:lpstr>
      <vt:lpstr>Definitia metodologiei AGILE</vt:lpstr>
      <vt:lpstr>Ce este diferit in abordările iterative</vt:lpstr>
      <vt:lpstr>Abordarea Iterativă a Proiectului</vt:lpstr>
      <vt:lpstr>Beneficiile Periodizării</vt:lpstr>
      <vt:lpstr>Șase Principii ale Dezvoltarii AGILE</vt:lpstr>
      <vt:lpstr>Un Proiect Incheiat cu Succes este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vs. Waterfall    </dc:title>
  <dc:creator>Cristian KEVORCHIAN</dc:creator>
  <cp:lastModifiedBy>Cristian KEVORCHIAN</cp:lastModifiedBy>
  <cp:revision>1</cp:revision>
  <dcterms:created xsi:type="dcterms:W3CDTF">2020-03-30T09:07:07Z</dcterms:created>
  <dcterms:modified xsi:type="dcterms:W3CDTF">2020-03-30T11:34:41Z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0x010100F24E7DEB9986DE41B1F6903CA0DBCFCF</vt:lpwstr>
  </property>
</Properties>
</file>