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918" r:id="rId6"/>
  </p:sldMasterIdLst>
  <p:notesMasterIdLst>
    <p:notesMasterId r:id="rId48"/>
  </p:notesMasterIdLst>
  <p:handoutMasterIdLst>
    <p:handoutMasterId r:id="rId49"/>
  </p:handoutMasterIdLst>
  <p:sldIdLst>
    <p:sldId id="643" r:id="rId7"/>
    <p:sldId id="527" r:id="rId8"/>
    <p:sldId id="646" r:id="rId9"/>
    <p:sldId id="647" r:id="rId10"/>
    <p:sldId id="648" r:id="rId11"/>
    <p:sldId id="649" r:id="rId12"/>
    <p:sldId id="650" r:id="rId13"/>
    <p:sldId id="528" r:id="rId14"/>
    <p:sldId id="529" r:id="rId15"/>
    <p:sldId id="609" r:id="rId16"/>
    <p:sldId id="611" r:id="rId17"/>
    <p:sldId id="594" r:id="rId18"/>
    <p:sldId id="595" r:id="rId19"/>
    <p:sldId id="531" r:id="rId20"/>
    <p:sldId id="637" r:id="rId21"/>
    <p:sldId id="566" r:id="rId22"/>
    <p:sldId id="567" r:id="rId23"/>
    <p:sldId id="579" r:id="rId24"/>
    <p:sldId id="580" r:id="rId25"/>
    <p:sldId id="568" r:id="rId26"/>
    <p:sldId id="569" r:id="rId27"/>
    <p:sldId id="584" r:id="rId28"/>
    <p:sldId id="585" r:id="rId29"/>
    <p:sldId id="583" r:id="rId30"/>
    <p:sldId id="613" r:id="rId31"/>
    <p:sldId id="597" r:id="rId32"/>
    <p:sldId id="605" r:id="rId33"/>
    <p:sldId id="640" r:id="rId34"/>
    <p:sldId id="641" r:id="rId35"/>
    <p:sldId id="574" r:id="rId36"/>
    <p:sldId id="575" r:id="rId37"/>
    <p:sldId id="573" r:id="rId38"/>
    <p:sldId id="577" r:id="rId39"/>
    <p:sldId id="620" r:id="rId40"/>
    <p:sldId id="619" r:id="rId41"/>
    <p:sldId id="621" r:id="rId42"/>
    <p:sldId id="586" r:id="rId43"/>
    <p:sldId id="587" r:id="rId44"/>
    <p:sldId id="612" r:id="rId45"/>
    <p:sldId id="596" r:id="rId46"/>
    <p:sldId id="645"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orient="horz" pos="912">
          <p15:clr>
            <a:srgbClr val="A4A3A4"/>
          </p15:clr>
        </p15:guide>
        <p15:guide id="3" orient="horz" pos="1200">
          <p15:clr>
            <a:srgbClr val="A4A3A4"/>
          </p15:clr>
        </p15:guide>
        <p15:guide id="4" orient="horz" pos="144">
          <p15:clr>
            <a:srgbClr val="A4A3A4"/>
          </p15:clr>
        </p15:guide>
        <p15:guide id="5" orient="horz" pos="4176">
          <p15:clr>
            <a:srgbClr val="A4A3A4"/>
          </p15:clr>
        </p15:guide>
        <p15:guide id="6" orient="horz" pos="1488">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993"/>
    <a:srgbClr val="5F5F5F"/>
    <a:srgbClr val="777777"/>
    <a:srgbClr val="B2B2B2"/>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B8C51-4B74-4355-81F0-3EBB79477588}" v="62" dt="2020-04-10T13:27:15.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023" autoAdjust="0"/>
    <p:restoredTop sz="84682" autoAdjust="0"/>
  </p:normalViewPr>
  <p:slideViewPr>
    <p:cSldViewPr>
      <p:cViewPr varScale="1">
        <p:scale>
          <a:sx n="97" d="100"/>
          <a:sy n="97" d="100"/>
        </p:scale>
        <p:origin x="461" y="77"/>
      </p:cViewPr>
      <p:guideLst>
        <p:guide orient="horz" pos="2160"/>
        <p:guide orient="horz" pos="912"/>
        <p:guide orient="horz" pos="1200"/>
        <p:guide orient="horz" pos="144"/>
        <p:guide orient="horz" pos="4176"/>
        <p:guide orient="horz" pos="1488"/>
        <p:guide pos="2880"/>
        <p:guide pos="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02"/>
    </p:cViewPr>
  </p:sorterViewPr>
  <p:notesViewPr>
    <p:cSldViewPr>
      <p:cViewPr varScale="1">
        <p:scale>
          <a:sx n="79" d="100"/>
          <a:sy n="79"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372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72740" name="Rectangle 4"/>
          <p:cNvSpPr>
            <a:spLocks noGrp="1" noChangeArrowheads="1"/>
          </p:cNvSpPr>
          <p:nvPr>
            <p:ph type="ftr" sz="quarter" idx="2"/>
          </p:nvPr>
        </p:nvSpPr>
        <p:spPr bwMode="auto">
          <a:xfrm>
            <a:off x="0" y="8685213"/>
            <a:ext cx="685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500">
                <a:solidFill>
                  <a:srgbClr val="000000"/>
                </a:solidFill>
                <a:latin typeface="Segoe Semibold"/>
                <a:ea typeface="MS Mincho" pitchFamily="49" charset="-128"/>
                <a:cs typeface="Times New Roman" pitchFamily="18" charset="0"/>
              </a:defRPr>
            </a:lvl1pPr>
          </a:lstStyle>
          <a:p>
            <a:pPr>
              <a:defRPr/>
            </a:pPr>
            <a:r>
              <a:rPr lang="en-US" altLang="ja-JP"/>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372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FBC0F409-F2FE-4C99-A2B5-9F1ABD16376A}" type="slidenum">
              <a:rPr lang="en-US"/>
              <a:pPr>
                <a:defRPr/>
              </a:pPr>
              <a:t>‹#›</a:t>
            </a:fld>
            <a:endParaRPr lang="en-US"/>
          </a:p>
        </p:txBody>
      </p:sp>
    </p:spTree>
    <p:extLst>
      <p:ext uri="{BB962C8B-B14F-4D97-AF65-F5344CB8AC3E}">
        <p14:creationId xmlns:p14="http://schemas.microsoft.com/office/powerpoint/2010/main" val="1330739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685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500">
                <a:solidFill>
                  <a:srgbClr val="000000"/>
                </a:solidFill>
                <a:latin typeface="Segoe Semibold"/>
                <a:ea typeface="MS Mincho" pitchFamily="49" charset="-128"/>
                <a:cs typeface="Times New Roman" pitchFamily="18" charset="0"/>
              </a:defRPr>
            </a:lvl1pPr>
          </a:lstStyle>
          <a:p>
            <a:pPr>
              <a:defRPr/>
            </a:pPr>
            <a:r>
              <a:rPr lang="en-US" altLang="ja-JP"/>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5AF288FD-1BF2-4C67-B561-3C496693BE6C}" type="slidenum">
              <a:rPr lang="en-US"/>
              <a:pPr>
                <a:defRPr/>
              </a:pPr>
              <a:t>‹#›</a:t>
            </a:fld>
            <a:endParaRPr lang="en-US"/>
          </a:p>
        </p:txBody>
      </p:sp>
    </p:spTree>
    <p:extLst>
      <p:ext uri="{BB962C8B-B14F-4D97-AF65-F5344CB8AC3E}">
        <p14:creationId xmlns:p14="http://schemas.microsoft.com/office/powerpoint/2010/main" val="102248236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2083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2083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B661841D-406F-4666-AF0C-E1AE31E5A9EB}" type="slidenum">
              <a:rPr lang="en-US" smtClean="0"/>
              <a:pPr algn="r" eaLnBrk="1" hangingPunct="1">
                <a:defRPr/>
              </a:pPr>
              <a:t>2</a:t>
            </a:fld>
            <a:endParaRPr lang="en-US"/>
          </a:p>
        </p:txBody>
      </p:sp>
    </p:spTree>
    <p:extLst>
      <p:ext uri="{BB962C8B-B14F-4D97-AF65-F5344CB8AC3E}">
        <p14:creationId xmlns:p14="http://schemas.microsoft.com/office/powerpoint/2010/main" val="6058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34147"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8C19BF8C-619A-48D6-B758-7CD173AA4FFA}" type="slidenum">
              <a:rPr lang="en-US" smtClean="0"/>
              <a:pPr algn="r" eaLnBrk="1" hangingPunct="1">
                <a:defRPr/>
              </a:pPr>
              <a:t>16</a:t>
            </a:fld>
            <a:endParaRPr lang="en-US"/>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sz="1000"/>
          </a:p>
        </p:txBody>
      </p:sp>
    </p:spTree>
    <p:extLst>
      <p:ext uri="{BB962C8B-B14F-4D97-AF65-F5344CB8AC3E}">
        <p14:creationId xmlns:p14="http://schemas.microsoft.com/office/powerpoint/2010/main" val="427431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35171"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512889F8-F678-4C9D-B689-02539EAA4867}" type="slidenum">
              <a:rPr lang="en-US" smtClean="0"/>
              <a:pPr algn="r" eaLnBrk="1" hangingPunct="1">
                <a:defRPr/>
              </a:pPr>
              <a:t>17</a:t>
            </a:fld>
            <a:endParaRPr lang="en-US"/>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ro-RO"/>
          </a:p>
        </p:txBody>
      </p:sp>
    </p:spTree>
    <p:extLst>
      <p:ext uri="{BB962C8B-B14F-4D97-AF65-F5344CB8AC3E}">
        <p14:creationId xmlns:p14="http://schemas.microsoft.com/office/powerpoint/2010/main" val="2733143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36195"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E9C8A653-69EC-4460-B781-6A0DD296419D}" type="slidenum">
              <a:rPr lang="en-US" smtClean="0"/>
              <a:pPr algn="r" eaLnBrk="1" hangingPunct="1">
                <a:defRPr/>
              </a:pPr>
              <a:t>18</a:t>
            </a:fld>
            <a:endParaRPr lang="en-US"/>
          </a:p>
        </p:txBody>
      </p:sp>
      <p:sp>
        <p:nvSpPr>
          <p:cNvPr id="132100"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829656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37219"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79F2B2C3-AFED-45AF-81EB-6AF4F2C6AD2C}" type="slidenum">
              <a:rPr lang="en-US" smtClean="0"/>
              <a:pPr algn="r" eaLnBrk="1" hangingPunct="1">
                <a:defRPr/>
              </a:pPr>
              <a:t>19</a:t>
            </a:fld>
            <a:endParaRPr lang="en-US"/>
          </a:p>
        </p:txBody>
      </p:sp>
      <p:sp>
        <p:nvSpPr>
          <p:cNvPr id="133124"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202865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38243"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2CC0D9F3-443B-4568-B729-E071D184A977}" type="slidenum">
              <a:rPr lang="en-US" smtClean="0"/>
              <a:pPr algn="r" eaLnBrk="1" hangingPunct="1">
                <a:defRPr/>
              </a:pPr>
              <a:t>20</a:t>
            </a:fld>
            <a:endParaRPr lang="en-US"/>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ro-RO"/>
          </a:p>
        </p:txBody>
      </p:sp>
    </p:spTree>
    <p:extLst>
      <p:ext uri="{BB962C8B-B14F-4D97-AF65-F5344CB8AC3E}">
        <p14:creationId xmlns:p14="http://schemas.microsoft.com/office/powerpoint/2010/main" val="128361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39267"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748571EB-4D25-4658-A2EA-180D506D9988}" type="slidenum">
              <a:rPr lang="en-US" smtClean="0"/>
              <a:pPr algn="r" eaLnBrk="1" hangingPunct="1">
                <a:defRPr/>
              </a:pPr>
              <a:t>21</a:t>
            </a:fld>
            <a:endParaRPr lang="en-US"/>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Tree>
    <p:extLst>
      <p:ext uri="{BB962C8B-B14F-4D97-AF65-F5344CB8AC3E}">
        <p14:creationId xmlns:p14="http://schemas.microsoft.com/office/powerpoint/2010/main" val="399805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40291"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D4ACC2A7-4584-4393-9D57-E24C9D08937E}" type="slidenum">
              <a:rPr lang="en-US" smtClean="0"/>
              <a:pPr algn="r" eaLnBrk="1" hangingPunct="1">
                <a:defRPr/>
              </a:pPr>
              <a:t>22</a:t>
            </a:fld>
            <a:endParaRPr lang="en-US"/>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o-RO"/>
          </a:p>
        </p:txBody>
      </p:sp>
    </p:spTree>
    <p:extLst>
      <p:ext uri="{BB962C8B-B14F-4D97-AF65-F5344CB8AC3E}">
        <p14:creationId xmlns:p14="http://schemas.microsoft.com/office/powerpoint/2010/main" val="392755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41315"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68612ACE-89DF-4F5E-9E11-5204005EB696}" type="slidenum">
              <a:rPr lang="en-US" smtClean="0"/>
              <a:pPr algn="r" eaLnBrk="1" hangingPunct="1">
                <a:defRPr/>
              </a:pPr>
              <a:t>23</a:t>
            </a:fld>
            <a:endParaRPr lang="en-US"/>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Tree>
    <p:extLst>
      <p:ext uri="{BB962C8B-B14F-4D97-AF65-F5344CB8AC3E}">
        <p14:creationId xmlns:p14="http://schemas.microsoft.com/office/powerpoint/2010/main" val="2673136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42339"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152188E4-6FF1-4C60-94D6-29B9EDBD7CA7}" type="slidenum">
              <a:rPr lang="en-US" smtClean="0"/>
              <a:pPr algn="r" eaLnBrk="1" hangingPunct="1">
                <a:defRPr/>
              </a:pPr>
              <a:t>24</a:t>
            </a:fld>
            <a:endParaRPr lang="en-US"/>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Tree>
    <p:extLst>
      <p:ext uri="{BB962C8B-B14F-4D97-AF65-F5344CB8AC3E}">
        <p14:creationId xmlns:p14="http://schemas.microsoft.com/office/powerpoint/2010/main" val="97551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392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4336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A47951AC-1EC8-4F53-A0AD-23F55BF74064}" type="slidenum">
              <a:rPr lang="en-US" smtClean="0"/>
              <a:pPr algn="r" eaLnBrk="1" hangingPunct="1">
                <a:defRPr/>
              </a:pPr>
              <a:t>25</a:t>
            </a:fld>
            <a:endParaRPr lang="en-US"/>
          </a:p>
        </p:txBody>
      </p:sp>
    </p:spTree>
    <p:extLst>
      <p:ext uri="{BB962C8B-B14F-4D97-AF65-F5344CB8AC3E}">
        <p14:creationId xmlns:p14="http://schemas.microsoft.com/office/powerpoint/2010/main" val="166258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218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2186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40448D0D-9597-4566-806A-8EF7C1D41491}" type="slidenum">
              <a:rPr lang="en-US" smtClean="0"/>
              <a:pPr algn="r" eaLnBrk="1" hangingPunct="1">
                <a:defRPr/>
              </a:pPr>
              <a:t>8</a:t>
            </a:fld>
            <a:endParaRPr lang="en-US"/>
          </a:p>
        </p:txBody>
      </p:sp>
    </p:spTree>
    <p:extLst>
      <p:ext uri="{BB962C8B-B14F-4D97-AF65-F5344CB8AC3E}">
        <p14:creationId xmlns:p14="http://schemas.microsoft.com/office/powerpoint/2010/main" val="234707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44387" name="Rectangle 11"/>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5DF2A2D2-6AF7-4EA4-9A76-0AB6A6569718}" type="slidenum">
              <a:rPr lang="en-US" smtClean="0"/>
              <a:pPr algn="r" eaLnBrk="1" hangingPunct="1">
                <a:defRPr/>
              </a:pPr>
              <a:t>26</a:t>
            </a:fld>
            <a:endParaRPr lang="en-US"/>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o-RO"/>
          </a:p>
        </p:txBody>
      </p:sp>
    </p:spTree>
    <p:extLst>
      <p:ext uri="{BB962C8B-B14F-4D97-AF65-F5344CB8AC3E}">
        <p14:creationId xmlns:p14="http://schemas.microsoft.com/office/powerpoint/2010/main" val="2040123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413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4541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5C2B889B-146B-49C6-8DA2-8621E3A7736A}" type="slidenum">
              <a:rPr lang="en-US" smtClean="0"/>
              <a:pPr algn="r" eaLnBrk="1" hangingPunct="1">
                <a:defRPr/>
              </a:pPr>
              <a:t>27</a:t>
            </a:fld>
            <a:endParaRPr lang="en-US"/>
          </a:p>
        </p:txBody>
      </p:sp>
    </p:spTree>
    <p:extLst>
      <p:ext uri="{BB962C8B-B14F-4D97-AF65-F5344CB8AC3E}">
        <p14:creationId xmlns:p14="http://schemas.microsoft.com/office/powerpoint/2010/main" val="2337253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46435"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65DE05F7-7884-4E60-90A0-47AFE4FBC143}" type="slidenum">
              <a:rPr lang="en-US" smtClean="0"/>
              <a:pPr algn="r" eaLnBrk="1" hangingPunct="1">
                <a:defRPr/>
              </a:pPr>
              <a:t>28</a:t>
            </a:fld>
            <a:endParaRPr lang="en-US"/>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ro-RO"/>
          </a:p>
        </p:txBody>
      </p:sp>
    </p:spTree>
    <p:extLst>
      <p:ext uri="{BB962C8B-B14F-4D97-AF65-F5344CB8AC3E}">
        <p14:creationId xmlns:p14="http://schemas.microsoft.com/office/powerpoint/2010/main" val="2421361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47459"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B658C551-1E9C-4660-A8DA-A1F7757710F7}" type="slidenum">
              <a:rPr lang="en-US" smtClean="0"/>
              <a:pPr algn="r" eaLnBrk="1" hangingPunct="1">
                <a:defRPr/>
              </a:pPr>
              <a:t>29</a:t>
            </a:fld>
            <a:endParaRPr lang="en-US"/>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ro-RO"/>
          </a:p>
        </p:txBody>
      </p:sp>
    </p:spTree>
    <p:extLst>
      <p:ext uri="{BB962C8B-B14F-4D97-AF65-F5344CB8AC3E}">
        <p14:creationId xmlns:p14="http://schemas.microsoft.com/office/powerpoint/2010/main" val="3872087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50531"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0A458E4A-319D-4A20-B36B-DECA374BD10E}" type="slidenum">
              <a:rPr lang="en-US" smtClean="0"/>
              <a:pPr algn="r" eaLnBrk="1" hangingPunct="1">
                <a:defRPr/>
              </a:pPr>
              <a:t>30</a:t>
            </a:fld>
            <a:endParaRPr lang="en-US"/>
          </a:p>
        </p:txBody>
      </p:sp>
      <p:sp>
        <p:nvSpPr>
          <p:cNvPr id="145412"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678684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51555"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A490CE16-7A77-4A5C-A009-255ACFC119E6}" type="slidenum">
              <a:rPr lang="en-US" smtClean="0"/>
              <a:pPr algn="r" eaLnBrk="1" hangingPunct="1">
                <a:defRPr/>
              </a:pPr>
              <a:t>31</a:t>
            </a:fld>
            <a:endParaRPr lang="en-US"/>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ro-RO"/>
          </a:p>
        </p:txBody>
      </p:sp>
    </p:spTree>
    <p:extLst>
      <p:ext uri="{BB962C8B-B14F-4D97-AF65-F5344CB8AC3E}">
        <p14:creationId xmlns:p14="http://schemas.microsoft.com/office/powerpoint/2010/main" val="537159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54627"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ADF298E8-72C6-41E1-8A56-267E9F3669B9}" type="slidenum">
              <a:rPr lang="en-US" smtClean="0"/>
              <a:pPr algn="r" eaLnBrk="1" hangingPunct="1">
                <a:defRPr/>
              </a:pPr>
              <a:t>32</a:t>
            </a:fld>
            <a:endParaRPr lang="en-US"/>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nSpc>
                <a:spcPct val="80000"/>
              </a:lnSpc>
            </a:pPr>
            <a:endParaRPr lang="ro-RO"/>
          </a:p>
        </p:txBody>
      </p:sp>
    </p:spTree>
    <p:extLst>
      <p:ext uri="{BB962C8B-B14F-4D97-AF65-F5344CB8AC3E}">
        <p14:creationId xmlns:p14="http://schemas.microsoft.com/office/powerpoint/2010/main" val="2359929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56675"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CB26F9BF-99B7-4279-9868-C4CF6DC068B1}" type="slidenum">
              <a:rPr lang="en-US" smtClean="0"/>
              <a:pPr algn="r" eaLnBrk="1" hangingPunct="1">
                <a:defRPr/>
              </a:pPr>
              <a:t>33</a:t>
            </a:fld>
            <a:endParaRPr lang="en-US"/>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Tree>
    <p:extLst>
      <p:ext uri="{BB962C8B-B14F-4D97-AF65-F5344CB8AC3E}">
        <p14:creationId xmlns:p14="http://schemas.microsoft.com/office/powerpoint/2010/main" val="1935597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57699"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863D8AA5-C8F7-4D1C-B7FE-34F14D83000A}" type="slidenum">
              <a:rPr lang="en-US" smtClean="0"/>
              <a:pPr algn="r" eaLnBrk="1" hangingPunct="1">
                <a:defRPr/>
              </a:pPr>
              <a:t>34</a:t>
            </a:fld>
            <a:endParaRPr lang="en-US"/>
          </a:p>
        </p:txBody>
      </p:sp>
      <p:sp>
        <p:nvSpPr>
          <p:cNvPr id="151556" name="Rectangle 2"/>
          <p:cNvSpPr>
            <a:spLocks noGrp="1" noRot="1" noChangeAspect="1" noChangeArrowheads="1" noTextEdit="1"/>
          </p:cNvSpPr>
          <p:nvPr>
            <p:ph type="sldImg"/>
          </p:nvPr>
        </p:nvSpPr>
        <p:spPr>
          <a:ln/>
        </p:spPr>
      </p:sp>
      <p:sp>
        <p:nvSpPr>
          <p:cNvPr id="151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Tree>
    <p:extLst>
      <p:ext uri="{BB962C8B-B14F-4D97-AF65-F5344CB8AC3E}">
        <p14:creationId xmlns:p14="http://schemas.microsoft.com/office/powerpoint/2010/main" val="3400631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5258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5872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214D8A37-FBCC-4DE7-AA7C-3126E4E803BE}" type="slidenum">
              <a:rPr lang="en-US" smtClean="0"/>
              <a:pPr algn="r" eaLnBrk="1" hangingPunct="1">
                <a:defRPr/>
              </a:pPr>
              <a:t>35</a:t>
            </a:fld>
            <a:endParaRPr lang="en-US"/>
          </a:p>
        </p:txBody>
      </p:sp>
    </p:spTree>
    <p:extLst>
      <p:ext uri="{BB962C8B-B14F-4D97-AF65-F5344CB8AC3E}">
        <p14:creationId xmlns:p14="http://schemas.microsoft.com/office/powerpoint/2010/main" val="425394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2288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E502F947-B648-41AE-A92C-FC141A3D9683}" type="slidenum">
              <a:rPr lang="en-US" smtClean="0"/>
              <a:pPr algn="r" eaLnBrk="1" hangingPunct="1">
                <a:defRPr/>
              </a:pPr>
              <a:t>9</a:t>
            </a:fld>
            <a:endParaRPr lang="en-US"/>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p>
        </p:txBody>
      </p:sp>
    </p:spTree>
    <p:extLst>
      <p:ext uri="{BB962C8B-B14F-4D97-AF65-F5344CB8AC3E}">
        <p14:creationId xmlns:p14="http://schemas.microsoft.com/office/powerpoint/2010/main" val="1090545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5462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6077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541AE171-B6E0-422A-80D8-86573819EC0C}" type="slidenum">
              <a:rPr lang="en-US" smtClean="0"/>
              <a:pPr algn="r" eaLnBrk="1" hangingPunct="1">
                <a:defRPr/>
              </a:pPr>
              <a:t>36</a:t>
            </a:fld>
            <a:endParaRPr lang="en-US"/>
          </a:p>
        </p:txBody>
      </p:sp>
    </p:spTree>
    <p:extLst>
      <p:ext uri="{BB962C8B-B14F-4D97-AF65-F5344CB8AC3E}">
        <p14:creationId xmlns:p14="http://schemas.microsoft.com/office/powerpoint/2010/main" val="2388841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61795"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F8B751B9-5841-48F5-A0AE-F8116DB4C0BF}" type="slidenum">
              <a:rPr lang="en-US" smtClean="0"/>
              <a:pPr algn="r" eaLnBrk="1" hangingPunct="1">
                <a:defRPr/>
              </a:pPr>
              <a:t>37</a:t>
            </a:fld>
            <a:endParaRPr lang="en-US"/>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o-RO"/>
          </a:p>
        </p:txBody>
      </p:sp>
    </p:spTree>
    <p:extLst>
      <p:ext uri="{BB962C8B-B14F-4D97-AF65-F5344CB8AC3E}">
        <p14:creationId xmlns:p14="http://schemas.microsoft.com/office/powerpoint/2010/main" val="82484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62819"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EF7835CE-78FA-4D5D-877E-A465CF527508}" type="slidenum">
              <a:rPr lang="en-US" smtClean="0"/>
              <a:pPr algn="r" eaLnBrk="1" hangingPunct="1">
                <a:defRPr/>
              </a:pPr>
              <a:t>38</a:t>
            </a:fld>
            <a:endParaRPr lang="en-US"/>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Tree>
    <p:extLst>
      <p:ext uri="{BB962C8B-B14F-4D97-AF65-F5344CB8AC3E}">
        <p14:creationId xmlns:p14="http://schemas.microsoft.com/office/powerpoint/2010/main" val="2150512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64867"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D00376A9-656C-4CE5-BEE9-52D86396832C}" type="slidenum">
              <a:rPr lang="en-US" smtClean="0"/>
              <a:pPr algn="r" eaLnBrk="1" hangingPunct="1">
                <a:defRPr/>
              </a:pPr>
              <a:t>39</a:t>
            </a:fld>
            <a:endParaRPr lang="en-US"/>
          </a:p>
        </p:txBody>
      </p:sp>
      <p:sp>
        <p:nvSpPr>
          <p:cNvPr id="158724" name="Rectangle 2"/>
          <p:cNvSpPr>
            <a:spLocks noGrp="1" noRot="1" noChangeAspect="1" noChangeArrowheads="1" noTextEdit="1"/>
          </p:cNvSpPr>
          <p:nvPr>
            <p:ph type="sldImg"/>
          </p:nvPr>
        </p:nvSpPr>
        <p:spPr>
          <a:ln/>
        </p:spPr>
      </p:sp>
      <p:sp>
        <p:nvSpPr>
          <p:cNvPr id="158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o-RO"/>
          </a:p>
        </p:txBody>
      </p:sp>
    </p:spTree>
    <p:extLst>
      <p:ext uri="{BB962C8B-B14F-4D97-AF65-F5344CB8AC3E}">
        <p14:creationId xmlns:p14="http://schemas.microsoft.com/office/powerpoint/2010/main" val="3179458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61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6794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73A53117-B156-4500-8475-F5E7ECD671E2}" type="slidenum">
              <a:rPr lang="en-US" smtClean="0"/>
              <a:pPr algn="r" eaLnBrk="1" hangingPunct="1">
                <a:defRPr/>
              </a:pPr>
              <a:t>40</a:t>
            </a:fld>
            <a:endParaRPr lang="en-US"/>
          </a:p>
        </p:txBody>
      </p:sp>
    </p:spTree>
    <p:extLst>
      <p:ext uri="{BB962C8B-B14F-4D97-AF65-F5344CB8AC3E}">
        <p14:creationId xmlns:p14="http://schemas.microsoft.com/office/powerpoint/2010/main" val="327969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00"/>
                </a:solidFill>
                <a:latin typeface="Segoe Semibold"/>
                <a:cs typeface="Times New Roman" pitchFamily="18" charset="0"/>
              </a:rPr>
              <a:t>Copyright © 2006 Notion Solutions, Inc.. All rights reserved.</a:t>
            </a:r>
          </a:p>
          <a:p>
            <a:pPr eaLnBrk="1" hangingPunct="1"/>
            <a:r>
              <a:rPr lang="en-US">
                <a:solidFill>
                  <a:srgbClr val="000000"/>
                </a:solidFill>
                <a:latin typeface="Segoe Semibold"/>
                <a:cs typeface="Times New Roman" pitchFamily="18" charset="0"/>
              </a:rPr>
              <a:t>This presentation is for informational purposes only. Notion Solutions makes no warranties, express or implied.</a:t>
            </a:r>
            <a:endParaRPr lang="en-US" sz="1200">
              <a:solidFill>
                <a:srgbClr val="000000"/>
              </a:solidFill>
              <a:latin typeface="Times New Roman" pitchFamily="18" charset="0"/>
              <a:cs typeface="Times New Roman" pitchFamily="18" charset="0"/>
            </a:endParaRPr>
          </a:p>
        </p:txBody>
      </p:sp>
      <p:sp>
        <p:nvSpPr>
          <p:cNvPr id="123907" name="Rectangle 9"/>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5B4B490C-F4FC-4B8E-8694-5E8F2EAC71C3}" type="slidenum">
              <a:rPr lang="en-US" smtClean="0"/>
              <a:pPr algn="r" eaLnBrk="1" hangingPunct="1">
                <a:defRPr/>
              </a:pPr>
              <a:t>10</a:t>
            </a:fld>
            <a:endParaRPr lang="en-US"/>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Tree>
    <p:extLst>
      <p:ext uri="{BB962C8B-B14F-4D97-AF65-F5344CB8AC3E}">
        <p14:creationId xmlns:p14="http://schemas.microsoft.com/office/powerpoint/2010/main" val="236753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249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2493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44329D98-5425-45EC-BA25-B667BD339394}" type="slidenum">
              <a:rPr lang="en-US" smtClean="0"/>
              <a:pPr algn="r" eaLnBrk="1" hangingPunct="1">
                <a:defRPr/>
              </a:pPr>
              <a:t>11</a:t>
            </a:fld>
            <a:endParaRPr lang="en-US"/>
          </a:p>
        </p:txBody>
      </p:sp>
    </p:spTree>
    <p:extLst>
      <p:ext uri="{BB962C8B-B14F-4D97-AF65-F5344CB8AC3E}">
        <p14:creationId xmlns:p14="http://schemas.microsoft.com/office/powerpoint/2010/main" val="67805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259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2595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EB16587E-0E69-48FA-8569-A328927D0567}" type="slidenum">
              <a:rPr lang="en-US" smtClean="0"/>
              <a:pPr algn="r" eaLnBrk="1" hangingPunct="1">
                <a:defRPr/>
              </a:pPr>
              <a:t>12</a:t>
            </a:fld>
            <a:endParaRPr lang="en-US"/>
          </a:p>
        </p:txBody>
      </p:sp>
    </p:spTree>
    <p:extLst>
      <p:ext uri="{BB962C8B-B14F-4D97-AF65-F5344CB8AC3E}">
        <p14:creationId xmlns:p14="http://schemas.microsoft.com/office/powerpoint/2010/main" val="2916084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2698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2698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3A210FD1-C9B2-429B-8E55-25E0A603B6AE}" type="slidenum">
              <a:rPr lang="en-US" smtClean="0"/>
              <a:pPr algn="r" eaLnBrk="1" hangingPunct="1">
                <a:defRPr/>
              </a:pPr>
              <a:t>13</a:t>
            </a:fld>
            <a:endParaRPr lang="en-US"/>
          </a:p>
        </p:txBody>
      </p:sp>
    </p:spTree>
    <p:extLst>
      <p:ext uri="{BB962C8B-B14F-4D97-AF65-F5344CB8AC3E}">
        <p14:creationId xmlns:p14="http://schemas.microsoft.com/office/powerpoint/2010/main" val="382700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2800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3005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C293E08F-CE5D-4419-8B0D-8DDF86AAAF07}" type="slidenum">
              <a:rPr lang="en-US" smtClean="0"/>
              <a:pPr algn="r" eaLnBrk="1" hangingPunct="1">
                <a:defRPr/>
              </a:pPr>
              <a:t>14</a:t>
            </a:fld>
            <a:endParaRPr lang="en-US"/>
          </a:p>
        </p:txBody>
      </p:sp>
    </p:spTree>
    <p:extLst>
      <p:ext uri="{BB962C8B-B14F-4D97-AF65-F5344CB8AC3E}">
        <p14:creationId xmlns:p14="http://schemas.microsoft.com/office/powerpoint/2010/main" val="247490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2902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ja-JP">
                <a:solidFill>
                  <a:srgbClr val="000000"/>
                </a:solidFill>
                <a:latin typeface="Segoe Semibold"/>
                <a:cs typeface="Times New Roman" pitchFamily="18"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solidFill>
                <a:srgbClr val="000000"/>
              </a:solidFill>
              <a:latin typeface="Segoe Semibold"/>
              <a:cs typeface="Times New Roman" pitchFamily="18" charset="0"/>
            </a:endParaRPr>
          </a:p>
        </p:txBody>
      </p:sp>
      <p:sp>
        <p:nvSpPr>
          <p:cNvPr id="13107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pitchFamily="34" charset="0"/>
              </a:defRPr>
            </a:lvl1pPr>
            <a:lvl2pPr marL="742950" indent="-285750" algn="ctr" eaLnBrk="0" hangingPunct="0">
              <a:defRPr>
                <a:solidFill>
                  <a:schemeClr val="tx1"/>
                </a:solidFill>
                <a:latin typeface="Arial" pitchFamily="34" charset="0"/>
              </a:defRPr>
            </a:lvl2pPr>
            <a:lvl3pPr marL="1143000" indent="-228600" algn="ctr" eaLnBrk="0" hangingPunct="0">
              <a:defRPr>
                <a:solidFill>
                  <a:schemeClr val="tx1"/>
                </a:solidFill>
                <a:latin typeface="Arial" pitchFamily="34" charset="0"/>
              </a:defRPr>
            </a:lvl3pPr>
            <a:lvl4pPr marL="1600200" indent="-228600" algn="ctr" eaLnBrk="0" hangingPunct="0">
              <a:defRPr>
                <a:solidFill>
                  <a:schemeClr val="tx1"/>
                </a:solidFill>
                <a:latin typeface="Arial" pitchFamily="34" charset="0"/>
              </a:defRPr>
            </a:lvl4pPr>
            <a:lvl5pPr marL="2057400" indent="-228600" algn="ctr"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r" eaLnBrk="1" hangingPunct="1">
              <a:defRPr/>
            </a:pPr>
            <a:fld id="{A0BBAB86-FE71-4AB6-B18F-FE4909BB9B45}" type="slidenum">
              <a:rPr lang="en-US" smtClean="0"/>
              <a:pPr algn="r" eaLnBrk="1" hangingPunct="1">
                <a:defRPr/>
              </a:pPr>
              <a:t>15</a:t>
            </a:fld>
            <a:endParaRPr lang="en-US"/>
          </a:p>
        </p:txBody>
      </p:sp>
    </p:spTree>
    <p:extLst>
      <p:ext uri="{BB962C8B-B14F-4D97-AF65-F5344CB8AC3E}">
        <p14:creationId xmlns:p14="http://schemas.microsoft.com/office/powerpoint/2010/main" val="1289479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4" descr="CallistaKnowledgebase.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5410200"/>
            <a:ext cx="2071688"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685800" y="1905000"/>
            <a:ext cx="8077200" cy="1409700"/>
          </a:xfrm>
          <a:ln algn="ctr"/>
        </p:spPr>
        <p:txBody>
          <a:bodyPr anchor="ctr"/>
          <a:lstStyle>
            <a:lvl1pPr>
              <a:defRPr/>
            </a:lvl1pPr>
          </a:lstStyle>
          <a:p>
            <a:r>
              <a:rPr lang="en-US"/>
              <a:t>Click to edit Master title style</a:t>
            </a:r>
          </a:p>
        </p:txBody>
      </p:sp>
      <p:sp>
        <p:nvSpPr>
          <p:cNvPr id="35843" name="Rectangle 3"/>
          <p:cNvSpPr>
            <a:spLocks noGrp="1" noChangeArrowheads="1"/>
          </p:cNvSpPr>
          <p:nvPr>
            <p:ph type="subTitle" idx="1"/>
          </p:nvPr>
        </p:nvSpPr>
        <p:spPr>
          <a:xfrm>
            <a:off x="685800" y="4384675"/>
            <a:ext cx="8077200" cy="530225"/>
          </a:xfrm>
        </p:spPr>
        <p:txBody>
          <a:bodyPr/>
          <a:lstStyle>
            <a:lvl1pPr marL="0" indent="0">
              <a:buFont typeface="Wingdings 2" pitchFamily="18" charset="2"/>
              <a:buNone/>
              <a:defRPr/>
            </a:lvl1pPr>
          </a:lstStyle>
          <a:p>
            <a:r>
              <a:rPr lang="en-US"/>
              <a:t>Click to edit Master subtitle style</a:t>
            </a:r>
          </a:p>
        </p:txBody>
      </p:sp>
    </p:spTree>
    <p:extLst>
      <p:ext uri="{BB962C8B-B14F-4D97-AF65-F5344CB8AC3E}">
        <p14:creationId xmlns:p14="http://schemas.microsoft.com/office/powerpoint/2010/main" val="16552496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8728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228600"/>
            <a:ext cx="2101850" cy="340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56325" cy="340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9092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a:t>Click to edit Master title style</a:t>
            </a:r>
            <a:endParaRPr lang="sv-SE"/>
          </a:p>
        </p:txBody>
      </p:sp>
      <p:sp>
        <p:nvSpPr>
          <p:cNvPr id="3" name="Table Placeholder 2"/>
          <p:cNvSpPr>
            <a:spLocks noGrp="1"/>
          </p:cNvSpPr>
          <p:nvPr>
            <p:ph type="tbl" idx="1"/>
          </p:nvPr>
        </p:nvSpPr>
        <p:spPr>
          <a:xfrm>
            <a:off x="457200" y="1219200"/>
            <a:ext cx="8229600" cy="4906963"/>
          </a:xfrm>
        </p:spPr>
        <p:txBody>
          <a:bodyPr/>
          <a:lstStyle/>
          <a:p>
            <a:pPr lvl="0"/>
            <a:endParaRPr lang="sv-SE" noProof="0"/>
          </a:p>
        </p:txBody>
      </p:sp>
      <p:sp>
        <p:nvSpPr>
          <p:cNvPr id="4" name="Date Placeholder 3"/>
          <p:cNvSpPr>
            <a:spLocks noGrp="1"/>
          </p:cNvSpPr>
          <p:nvPr>
            <p:ph type="dt" sz="half" idx="10"/>
          </p:nvPr>
        </p:nvSpPr>
        <p:spPr>
          <a:xfrm>
            <a:off x="1828800" y="6248400"/>
            <a:ext cx="1676400" cy="476250"/>
          </a:xfrm>
          <a:prstGeom prst="rect">
            <a:avLst/>
          </a:prstGeom>
        </p:spPr>
        <p:txBody>
          <a:bodyPr/>
          <a:lstStyle>
            <a:lvl1pPr algn="ctr">
              <a:defRPr>
                <a:cs typeface="+mn-cs"/>
              </a:defRPr>
            </a:lvl1pPr>
          </a:lstStyle>
          <a:p>
            <a:pPr>
              <a:defRPr/>
            </a:pPr>
            <a:endParaRPr lang="en-US"/>
          </a:p>
        </p:txBody>
      </p:sp>
      <p:sp>
        <p:nvSpPr>
          <p:cNvPr id="5" name="Footer Placeholder 4"/>
          <p:cNvSpPr>
            <a:spLocks noGrp="1"/>
          </p:cNvSpPr>
          <p:nvPr>
            <p:ph type="ftr" sz="quarter" idx="11"/>
          </p:nvPr>
        </p:nvSpPr>
        <p:spPr>
          <a:xfrm>
            <a:off x="3505200" y="6248400"/>
            <a:ext cx="3886200" cy="476250"/>
          </a:xfrm>
          <a:prstGeom prst="rect">
            <a:avLst/>
          </a:prstGeom>
        </p:spPr>
        <p:txBody>
          <a:bodyPr/>
          <a:lstStyle>
            <a:lvl1pPr algn="ctr">
              <a:defRPr>
                <a:cs typeface="+mn-cs"/>
              </a:defRPr>
            </a:lvl1pPr>
          </a:lstStyle>
          <a:p>
            <a:pPr>
              <a:defRPr/>
            </a:pPr>
            <a:endParaRPr lang="en-US"/>
          </a:p>
        </p:txBody>
      </p:sp>
      <p:sp>
        <p:nvSpPr>
          <p:cNvPr id="6" name="Slide Number Placeholder 5"/>
          <p:cNvSpPr>
            <a:spLocks noGrp="1"/>
          </p:cNvSpPr>
          <p:nvPr>
            <p:ph type="sldNum" sz="quarter" idx="12"/>
          </p:nvPr>
        </p:nvSpPr>
        <p:spPr>
          <a:xfrm>
            <a:off x="7391400" y="6248400"/>
            <a:ext cx="1295400" cy="476250"/>
          </a:xfrm>
          <a:prstGeom prst="rect">
            <a:avLst/>
          </a:prstGeom>
        </p:spPr>
        <p:txBody>
          <a:bodyPr/>
          <a:lstStyle>
            <a:lvl1pPr algn="ctr">
              <a:defRPr>
                <a:cs typeface="+mn-cs"/>
              </a:defRPr>
            </a:lvl1pPr>
          </a:lstStyle>
          <a:p>
            <a:pPr>
              <a:defRPr/>
            </a:pPr>
            <a:fld id="{BD447546-BA4C-47C0-B4F4-7F93566F01CB}" type="slidenum">
              <a:rPr lang="en-US"/>
              <a:pPr>
                <a:defRPr/>
              </a:pPr>
              <a:t>‹#›</a:t>
            </a:fld>
            <a:endParaRPr lang="en-US"/>
          </a:p>
        </p:txBody>
      </p:sp>
    </p:spTree>
    <p:extLst>
      <p:ext uri="{BB962C8B-B14F-4D97-AF65-F5344CB8AC3E}">
        <p14:creationId xmlns:p14="http://schemas.microsoft.com/office/powerpoint/2010/main" val="33915441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pic>
        <p:nvPicPr>
          <p:cNvPr id="6" name="Picture 4" descr="CallistaKnowledgebas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0" y="5410200"/>
            <a:ext cx="2071688"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9"/>
          <p:cNvSpPr>
            <a:spLocks noGrp="1"/>
          </p:cNvSpPr>
          <p:nvPr>
            <p:ph type="dt" sz="half" idx="10"/>
          </p:nvPr>
        </p:nvSpPr>
        <p:spPr/>
        <p:txBody>
          <a:bodyPr/>
          <a:lstStyle>
            <a:lvl1pPr>
              <a:defRPr/>
            </a:lvl1pPr>
          </a:lstStyle>
          <a:p>
            <a:pPr>
              <a:defRPr/>
            </a:pPr>
            <a:fld id="{46312DBB-ACAF-44B8-92B0-11D2D81277B3}" type="datetime1">
              <a:rPr lang="en-US"/>
              <a:pPr>
                <a:defRPr/>
              </a:pPr>
              <a:t>04/11/2020</a:t>
            </a:fld>
            <a:endParaRPr lang="en-US"/>
          </a:p>
        </p:txBody>
      </p:sp>
      <p:sp>
        <p:nvSpPr>
          <p:cNvPr id="8" name="Footer Placeholder 18"/>
          <p:cNvSpPr>
            <a:spLocks noGrp="1"/>
          </p:cNvSpPr>
          <p:nvPr>
            <p:ph type="ftr" sz="quarter" idx="11"/>
          </p:nvPr>
        </p:nvSpPr>
        <p:spPr/>
        <p:txBody>
          <a:bodyPr/>
          <a:lstStyle>
            <a:lvl1pPr>
              <a:defRPr/>
            </a:lvl1pPr>
          </a:lstStyle>
          <a:p>
            <a:pPr>
              <a:defRPr/>
            </a:pPr>
            <a:r>
              <a:rPr lang="en-US"/>
              <a:t>asdf</a:t>
            </a:r>
          </a:p>
        </p:txBody>
      </p:sp>
      <p:sp>
        <p:nvSpPr>
          <p:cNvPr id="10" name="Slide Number Placeholder 26"/>
          <p:cNvSpPr>
            <a:spLocks noGrp="1"/>
          </p:cNvSpPr>
          <p:nvPr>
            <p:ph type="sldNum" sz="quarter" idx="12"/>
          </p:nvPr>
        </p:nvSpPr>
        <p:spPr/>
        <p:txBody>
          <a:bodyPr/>
          <a:lstStyle>
            <a:lvl1pPr>
              <a:defRPr/>
            </a:lvl1pPr>
          </a:lstStyle>
          <a:p>
            <a:pPr>
              <a:defRPr/>
            </a:pPr>
            <a:fld id="{1FAFA3FF-B213-4F11-9F7C-E346C0EB5667}" type="slidenum">
              <a:rPr lang="en-US"/>
              <a:pPr>
                <a:defRPr/>
              </a:pPr>
              <a:t>‹#›</a:t>
            </a:fld>
            <a:endParaRPr lang="en-US"/>
          </a:p>
        </p:txBody>
      </p:sp>
    </p:spTree>
    <p:extLst>
      <p:ext uri="{BB962C8B-B14F-4D97-AF65-F5344CB8AC3E}">
        <p14:creationId xmlns:p14="http://schemas.microsoft.com/office/powerpoint/2010/main" val="2757257202"/>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F9948E8-D66E-4B79-AB42-A710227649D6}" type="datetime1">
              <a:rPr lang="en-US"/>
              <a:pPr>
                <a:defRPr/>
              </a:pPr>
              <a:t>04/11/2020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asdf</a:t>
            </a:r>
          </a:p>
        </p:txBody>
      </p:sp>
      <p:sp>
        <p:nvSpPr>
          <p:cNvPr id="6" name="Slide Number Placeholder 5"/>
          <p:cNvSpPr>
            <a:spLocks noGrp="1"/>
          </p:cNvSpPr>
          <p:nvPr>
            <p:ph type="sldNum" sz="quarter" idx="12"/>
          </p:nvPr>
        </p:nvSpPr>
        <p:spPr/>
        <p:txBody>
          <a:bodyPr/>
          <a:lstStyle>
            <a:lvl1pPr>
              <a:defRPr/>
            </a:lvl1pPr>
          </a:lstStyle>
          <a:p>
            <a:pPr>
              <a:defRPr/>
            </a:pPr>
            <a:fld id="{5002CD16-D761-4A2E-BFD5-F10A02F5C8B0}" type="slidenum">
              <a:rPr lang="en-US"/>
              <a:pPr>
                <a:defRPr/>
              </a:pPr>
              <a:t>‹#›</a:t>
            </a:fld>
            <a:endParaRPr lang="en-US"/>
          </a:p>
        </p:txBody>
      </p:sp>
    </p:spTree>
    <p:extLst>
      <p:ext uri="{BB962C8B-B14F-4D97-AF65-F5344CB8AC3E}">
        <p14:creationId xmlns:p14="http://schemas.microsoft.com/office/powerpoint/2010/main" val="71707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D92FB4A5-83C2-40AB-851E-9C7C0F476288}" type="datetime1">
              <a:rPr lang="en-US"/>
              <a:pPr>
                <a:defRPr/>
              </a:pPr>
              <a:t>04/11/2020</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asdf</a:t>
            </a:r>
          </a:p>
        </p:txBody>
      </p:sp>
      <p:sp>
        <p:nvSpPr>
          <p:cNvPr id="8" name="Slide Number Placeholder 5"/>
          <p:cNvSpPr>
            <a:spLocks noGrp="1"/>
          </p:cNvSpPr>
          <p:nvPr>
            <p:ph type="sldNum" sz="quarter" idx="12"/>
          </p:nvPr>
        </p:nvSpPr>
        <p:spPr/>
        <p:txBody>
          <a:bodyPr/>
          <a:lstStyle>
            <a:lvl1pPr>
              <a:defRPr/>
            </a:lvl1pPr>
          </a:lstStyle>
          <a:p>
            <a:pPr>
              <a:defRPr/>
            </a:pPr>
            <a:fld id="{4C99E14E-8884-48CB-A115-EF91ABDA17D2}" type="slidenum">
              <a:rPr lang="en-US"/>
              <a:pPr>
                <a:defRPr/>
              </a:pPr>
              <a:t>‹#›</a:t>
            </a:fld>
            <a:endParaRPr lang="en-US"/>
          </a:p>
        </p:txBody>
      </p:sp>
    </p:spTree>
    <p:extLst>
      <p:ext uri="{BB962C8B-B14F-4D97-AF65-F5344CB8AC3E}">
        <p14:creationId xmlns:p14="http://schemas.microsoft.com/office/powerpoint/2010/main" val="49196270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92FB4A5-83C2-40AB-851E-9C7C0F476288}" type="datetime1">
              <a:rPr lang="en-US"/>
              <a:pPr>
                <a:defRPr/>
              </a:pPr>
              <a:t>04/11/2020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asdf</a:t>
            </a:r>
          </a:p>
        </p:txBody>
      </p:sp>
      <p:sp>
        <p:nvSpPr>
          <p:cNvPr id="7" name="Slide Number Placeholder 6"/>
          <p:cNvSpPr>
            <a:spLocks noGrp="1"/>
          </p:cNvSpPr>
          <p:nvPr>
            <p:ph type="sldNum" sz="quarter" idx="12"/>
          </p:nvPr>
        </p:nvSpPr>
        <p:spPr/>
        <p:txBody>
          <a:bodyPr/>
          <a:lstStyle>
            <a:lvl1pPr>
              <a:defRPr/>
            </a:lvl1pPr>
          </a:lstStyle>
          <a:p>
            <a:pPr>
              <a:defRPr/>
            </a:pPr>
            <a:fld id="{599E0388-C836-43DA-AE09-4426A3114118}" type="slidenum">
              <a:rPr lang="en-US"/>
              <a:pPr>
                <a:defRPr/>
              </a:pPr>
              <a:t>‹#›</a:t>
            </a:fld>
            <a:endParaRPr lang="en-US"/>
          </a:p>
        </p:txBody>
      </p:sp>
    </p:spTree>
    <p:extLst>
      <p:ext uri="{BB962C8B-B14F-4D97-AF65-F5344CB8AC3E}">
        <p14:creationId xmlns:p14="http://schemas.microsoft.com/office/powerpoint/2010/main" val="793726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D92FB4A5-83C2-40AB-851E-9C7C0F476288}" type="datetime1">
              <a:rPr lang="en-US"/>
              <a:pPr>
                <a:defRPr/>
              </a:pPr>
              <a:t>04/11/2020</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asdf</a:t>
            </a:r>
          </a:p>
        </p:txBody>
      </p:sp>
      <p:sp>
        <p:nvSpPr>
          <p:cNvPr id="9" name="Slide Number Placeholder 8"/>
          <p:cNvSpPr>
            <a:spLocks noGrp="1"/>
          </p:cNvSpPr>
          <p:nvPr>
            <p:ph type="sldNum" sz="quarter" idx="12"/>
          </p:nvPr>
        </p:nvSpPr>
        <p:spPr/>
        <p:txBody>
          <a:bodyPr/>
          <a:lstStyle>
            <a:lvl1pPr>
              <a:defRPr/>
            </a:lvl1pPr>
          </a:lstStyle>
          <a:p>
            <a:pPr>
              <a:defRPr/>
            </a:pPr>
            <a:fld id="{3BF43876-8F9A-4554-A5B7-DB02D1758CDF}" type="slidenum">
              <a:rPr lang="en-US"/>
              <a:pPr>
                <a:defRPr/>
              </a:pPr>
              <a:t>‹#›</a:t>
            </a:fld>
            <a:endParaRPr lang="en-US"/>
          </a:p>
        </p:txBody>
      </p:sp>
    </p:spTree>
    <p:extLst>
      <p:ext uri="{BB962C8B-B14F-4D97-AF65-F5344CB8AC3E}">
        <p14:creationId xmlns:p14="http://schemas.microsoft.com/office/powerpoint/2010/main" val="2023221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6"/>
          <p:cNvSpPr>
            <a:spLocks noGrp="1"/>
          </p:cNvSpPr>
          <p:nvPr>
            <p:ph type="dt" sz="half" idx="10"/>
          </p:nvPr>
        </p:nvSpPr>
        <p:spPr/>
        <p:txBody>
          <a:bodyPr/>
          <a:lstStyle>
            <a:lvl1pPr>
              <a:defRPr/>
            </a:lvl1pPr>
          </a:lstStyle>
          <a:p>
            <a:pPr>
              <a:defRPr/>
            </a:pPr>
            <a:fld id="{BCA935AB-7D8C-42E8-9663-DE05755A2BA2}" type="datetime1">
              <a:rPr lang="en-US"/>
              <a:pPr>
                <a:defRPr/>
              </a:pPr>
              <a:t>04/11/2020</a:t>
            </a:fld>
            <a:endParaRPr lang="en-US" dirty="0"/>
          </a:p>
        </p:txBody>
      </p:sp>
      <p:sp>
        <p:nvSpPr>
          <p:cNvPr id="4" name="Slide Number Placeholder 7"/>
          <p:cNvSpPr>
            <a:spLocks noGrp="1"/>
          </p:cNvSpPr>
          <p:nvPr>
            <p:ph type="sldNum" sz="quarter" idx="11"/>
          </p:nvPr>
        </p:nvSpPr>
        <p:spPr/>
        <p:txBody>
          <a:bodyPr/>
          <a:lstStyle>
            <a:lvl1pPr>
              <a:defRPr/>
            </a:lvl1pPr>
          </a:lstStyle>
          <a:p>
            <a:pPr>
              <a:defRPr/>
            </a:pPr>
            <a:fld id="{FBA748D4-1C75-4FD0-A0EB-9498A0A85C2E}" type="slidenum">
              <a:rPr lang="en-US"/>
              <a:pPr>
                <a:defRPr/>
              </a:pPr>
              <a:t>‹#›</a:t>
            </a:fld>
            <a:endParaRPr lang="en-US"/>
          </a:p>
        </p:txBody>
      </p:sp>
      <p:sp>
        <p:nvSpPr>
          <p:cNvPr id="5" name="Footer Placeholder 8"/>
          <p:cNvSpPr>
            <a:spLocks noGrp="1"/>
          </p:cNvSpPr>
          <p:nvPr>
            <p:ph type="ftr" sz="quarter" idx="12"/>
          </p:nvPr>
        </p:nvSpPr>
        <p:spPr/>
        <p:txBody>
          <a:bodyPr/>
          <a:lstStyle>
            <a:lvl1pPr>
              <a:defRPr/>
            </a:lvl1pPr>
          </a:lstStyle>
          <a:p>
            <a:pPr>
              <a:defRPr/>
            </a:pPr>
            <a:r>
              <a:rPr lang="en-US"/>
              <a:t>asdf</a:t>
            </a:r>
          </a:p>
        </p:txBody>
      </p:sp>
    </p:spTree>
    <p:extLst>
      <p:ext uri="{BB962C8B-B14F-4D97-AF65-F5344CB8AC3E}">
        <p14:creationId xmlns:p14="http://schemas.microsoft.com/office/powerpoint/2010/main" val="2244417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BD4A3F0-5520-4A23-BFAC-8610E3DCF093}" type="datetime1">
              <a:rPr lang="en-US"/>
              <a:pPr>
                <a:defRPr/>
              </a:pPr>
              <a:t>04/11/2020</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asdf</a:t>
            </a:r>
          </a:p>
        </p:txBody>
      </p:sp>
      <p:sp>
        <p:nvSpPr>
          <p:cNvPr id="4" name="Slide Number Placeholder 3"/>
          <p:cNvSpPr>
            <a:spLocks noGrp="1"/>
          </p:cNvSpPr>
          <p:nvPr>
            <p:ph type="sldNum" sz="quarter" idx="12"/>
          </p:nvPr>
        </p:nvSpPr>
        <p:spPr/>
        <p:txBody>
          <a:bodyPr/>
          <a:lstStyle>
            <a:lvl1pPr>
              <a:defRPr/>
            </a:lvl1pPr>
          </a:lstStyle>
          <a:p>
            <a:pPr>
              <a:defRPr/>
            </a:pPr>
            <a:fld id="{AAF2611F-8FA0-4DE1-A9AE-EFA9869362A8}" type="slidenum">
              <a:rPr lang="en-US"/>
              <a:pPr>
                <a:defRPr/>
              </a:pPr>
              <a:t>‹#›</a:t>
            </a:fld>
            <a:endParaRPr lang="en-US"/>
          </a:p>
        </p:txBody>
      </p:sp>
    </p:spTree>
    <p:extLst>
      <p:ext uri="{BB962C8B-B14F-4D97-AF65-F5344CB8AC3E}">
        <p14:creationId xmlns:p14="http://schemas.microsoft.com/office/powerpoint/2010/main" val="219938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0607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92FB4A5-83C2-40AB-851E-9C7C0F476288}" type="datetime1">
              <a:rPr lang="en-US"/>
              <a:pPr>
                <a:defRPr/>
              </a:pPr>
              <a:t>04/11/2020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asdf</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9EC85F74-A860-4236-9272-B6EA24CC0E1D}" type="slidenum">
              <a:rPr lang="en-US"/>
              <a:pPr>
                <a:defRPr/>
              </a:pPr>
              <a:t>‹#›</a:t>
            </a:fld>
            <a:endParaRPr lang="en-US"/>
          </a:p>
        </p:txBody>
      </p:sp>
    </p:spTree>
    <p:extLst>
      <p:ext uri="{BB962C8B-B14F-4D97-AF65-F5344CB8AC3E}">
        <p14:creationId xmlns:p14="http://schemas.microsoft.com/office/powerpoint/2010/main" val="3133089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92FB4A5-83C2-40AB-851E-9C7C0F476288}" type="datetime1">
              <a:rPr lang="en-US"/>
              <a:pPr>
                <a:defRPr/>
              </a:pPr>
              <a:t>04/11/2020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asdf</a:t>
            </a:r>
          </a:p>
        </p:txBody>
      </p:sp>
      <p:sp>
        <p:nvSpPr>
          <p:cNvPr id="7" name="Slide Number Placeholder 6"/>
          <p:cNvSpPr>
            <a:spLocks noGrp="1"/>
          </p:cNvSpPr>
          <p:nvPr>
            <p:ph type="sldNum" sz="quarter" idx="12"/>
          </p:nvPr>
        </p:nvSpPr>
        <p:spPr/>
        <p:txBody>
          <a:bodyPr/>
          <a:lstStyle>
            <a:lvl1pPr>
              <a:defRPr/>
            </a:lvl1pPr>
          </a:lstStyle>
          <a:p>
            <a:pPr>
              <a:defRPr/>
            </a:pPr>
            <a:fld id="{5A674A31-ED2A-491F-A80E-BB73102F947B}" type="slidenum">
              <a:rPr lang="en-US"/>
              <a:pPr>
                <a:defRPr/>
              </a:pPr>
              <a:t>‹#›</a:t>
            </a:fld>
            <a:endParaRPr lang="en-US"/>
          </a:p>
        </p:txBody>
      </p:sp>
    </p:spTree>
    <p:extLst>
      <p:ext uri="{BB962C8B-B14F-4D97-AF65-F5344CB8AC3E}">
        <p14:creationId xmlns:p14="http://schemas.microsoft.com/office/powerpoint/2010/main" val="4100291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9F2355-FE8C-4319-AEAA-177477E9C050}" type="datetime1">
              <a:rPr lang="en-US"/>
              <a:pPr>
                <a:defRPr/>
              </a:pPr>
              <a:t>04/11/2020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asdf</a:t>
            </a:r>
          </a:p>
        </p:txBody>
      </p:sp>
      <p:sp>
        <p:nvSpPr>
          <p:cNvPr id="6" name="Slide Number Placeholder 5"/>
          <p:cNvSpPr>
            <a:spLocks noGrp="1"/>
          </p:cNvSpPr>
          <p:nvPr>
            <p:ph type="sldNum" sz="quarter" idx="12"/>
          </p:nvPr>
        </p:nvSpPr>
        <p:spPr/>
        <p:txBody>
          <a:bodyPr/>
          <a:lstStyle>
            <a:lvl1pPr>
              <a:defRPr/>
            </a:lvl1pPr>
          </a:lstStyle>
          <a:p>
            <a:pPr>
              <a:defRPr/>
            </a:pPr>
            <a:fld id="{2DC82FA7-9EC6-42E4-946F-92811B4BA62F}" type="slidenum">
              <a:rPr lang="en-US"/>
              <a:pPr>
                <a:defRPr/>
              </a:pPr>
              <a:t>‹#›</a:t>
            </a:fld>
            <a:endParaRPr lang="en-US"/>
          </a:p>
        </p:txBody>
      </p:sp>
    </p:spTree>
    <p:extLst>
      <p:ext uri="{BB962C8B-B14F-4D97-AF65-F5344CB8AC3E}">
        <p14:creationId xmlns:p14="http://schemas.microsoft.com/office/powerpoint/2010/main" val="3587800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5950B90-DDF2-42F6-8146-5C5C20AAC0FD}" type="datetime1">
              <a:rPr lang="en-US"/>
              <a:pPr>
                <a:defRPr/>
              </a:pPr>
              <a:t>04/11/2020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asdf</a:t>
            </a:r>
          </a:p>
        </p:txBody>
      </p:sp>
      <p:sp>
        <p:nvSpPr>
          <p:cNvPr id="6" name="Slide Number Placeholder 5"/>
          <p:cNvSpPr>
            <a:spLocks noGrp="1"/>
          </p:cNvSpPr>
          <p:nvPr>
            <p:ph type="sldNum" sz="quarter" idx="12"/>
          </p:nvPr>
        </p:nvSpPr>
        <p:spPr/>
        <p:txBody>
          <a:bodyPr/>
          <a:lstStyle>
            <a:lvl1pPr>
              <a:defRPr/>
            </a:lvl1pPr>
          </a:lstStyle>
          <a:p>
            <a:pPr>
              <a:defRPr/>
            </a:pPr>
            <a:fld id="{E2D06D17-0ADC-417D-81DD-F99DDA667EA1}" type="slidenum">
              <a:rPr lang="en-US"/>
              <a:pPr>
                <a:defRPr/>
              </a:pPr>
              <a:t>‹#›</a:t>
            </a:fld>
            <a:endParaRPr lang="en-US"/>
          </a:p>
        </p:txBody>
      </p:sp>
    </p:spTree>
    <p:extLst>
      <p:ext uri="{BB962C8B-B14F-4D97-AF65-F5344CB8AC3E}">
        <p14:creationId xmlns:p14="http://schemas.microsoft.com/office/powerpoint/2010/main" val="173259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689882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7638"/>
            <a:ext cx="4129088"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417638"/>
            <a:ext cx="4129087"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61863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0793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69854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8571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85693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7461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381000" y="228600"/>
            <a:ext cx="8382000"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34819" name="Rectangle 3"/>
          <p:cNvSpPr>
            <a:spLocks noGrp="1" noChangeArrowheads="1"/>
          </p:cNvSpPr>
          <p:nvPr>
            <p:ph type="body" idx="1"/>
          </p:nvPr>
        </p:nvSpPr>
        <p:spPr bwMode="auto">
          <a:xfrm>
            <a:off x="381000" y="1417638"/>
            <a:ext cx="8410575"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4" descr="bulle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36088" y="0"/>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4097"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8" r:id="rId12"/>
  </p:sldLayoutIdLst>
  <p:transition>
    <p:fade/>
  </p:transition>
  <p:txStyles>
    <p:titleStyle>
      <a:lvl1pPr algn="l" rtl="0" eaLnBrk="0" fontAlgn="base" hangingPunct="0">
        <a:lnSpc>
          <a:spcPct val="90000"/>
        </a:lnSpc>
        <a:spcBef>
          <a:spcPct val="3000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2pPr>
      <a:lvl3pPr algn="l" rtl="0" eaLnBrk="0" fontAlgn="base" hangingPunct="0">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3pPr>
      <a:lvl4pPr algn="l" rtl="0" eaLnBrk="0" fontAlgn="base" hangingPunct="0">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4pPr>
      <a:lvl5pPr algn="l" rtl="0" eaLnBrk="0" fontAlgn="base" hangingPunct="0">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5pPr>
      <a:lvl6pPr marL="457200" algn="l" rtl="0" fontAlgn="base">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6pPr>
      <a:lvl7pPr marL="914400" algn="l" rtl="0" fontAlgn="base">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7pPr>
      <a:lvl8pPr marL="1371600" algn="l" rtl="0" fontAlgn="base">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8pPr>
      <a:lvl9pPr marL="1828800" algn="l" rtl="0" fontAlgn="base">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a:defRPr>
      </a:lvl9pPr>
    </p:titleStyle>
    <p:bodyStyle>
      <a:lvl1pPr marL="457200" indent="-457200" algn="l" rtl="0" eaLnBrk="0" fontAlgn="base" hangingPunct="0">
        <a:lnSpc>
          <a:spcPct val="90000"/>
        </a:lnSpc>
        <a:spcBef>
          <a:spcPct val="30000"/>
        </a:spcBef>
        <a:spcAft>
          <a:spcPct val="0"/>
        </a:spcAft>
        <a:buClr>
          <a:schemeClr val="tx2"/>
        </a:buClr>
        <a:buFont typeface="Wingdings 2" pitchFamily="18"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860425" indent="-401638" algn="l" rtl="0" eaLnBrk="0" fontAlgn="base" hangingPunct="0">
        <a:lnSpc>
          <a:spcPct val="90000"/>
        </a:lnSpc>
        <a:spcBef>
          <a:spcPct val="30000"/>
        </a:spcBef>
        <a:spcAft>
          <a:spcPct val="0"/>
        </a:spcAft>
        <a:buClr>
          <a:schemeClr val="tx2"/>
        </a:buClr>
        <a:buSzPct val="75000"/>
        <a:buFont typeface="Wingdings 2" pitchFamily="18" charset="2"/>
        <a:buBlip>
          <a:blip r:embed="rId16"/>
        </a:buBlip>
        <a:defRPr sz="2800">
          <a:solidFill>
            <a:schemeClr val="tx1"/>
          </a:solidFill>
          <a:effectLst>
            <a:outerShdw blurRad="38100" dist="38100" dir="2700000" algn="tl">
              <a:srgbClr val="000000"/>
            </a:outerShdw>
          </a:effectLst>
          <a:latin typeface="+mn-lt"/>
        </a:defRPr>
      </a:lvl2pPr>
      <a:lvl3pPr marL="1262063" indent="-400050" algn="l" rtl="0" eaLnBrk="0" fontAlgn="base" hangingPunct="0">
        <a:lnSpc>
          <a:spcPct val="90000"/>
        </a:lnSpc>
        <a:spcBef>
          <a:spcPct val="30000"/>
        </a:spcBef>
        <a:spcAft>
          <a:spcPct val="0"/>
        </a:spcAft>
        <a:buClr>
          <a:schemeClr val="tx2"/>
        </a:buClr>
        <a:buSzPct val="75000"/>
        <a:buFont typeface="Wingdings 2" pitchFamily="18" charset="2"/>
        <a:buBlip>
          <a:blip r:embed="rId16"/>
        </a:buBlip>
        <a:defRPr sz="2400">
          <a:solidFill>
            <a:schemeClr val="tx1"/>
          </a:solidFill>
          <a:effectLst>
            <a:outerShdw blurRad="38100" dist="38100" dir="2700000" algn="tl">
              <a:srgbClr val="000000"/>
            </a:outerShdw>
          </a:effectLst>
          <a:latin typeface="+mn-lt"/>
        </a:defRPr>
      </a:lvl3pPr>
      <a:lvl4pPr marL="1598613" indent="-334963" algn="l" rtl="0" eaLnBrk="0" fontAlgn="base" hangingPunct="0">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outerShdw>
          </a:effectLst>
          <a:latin typeface="+mn-lt"/>
        </a:defRPr>
      </a:lvl4pPr>
      <a:lvl5pPr marL="1882775" indent="-282575" algn="l" rtl="0" eaLnBrk="0" fontAlgn="base" hangingPunct="0">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outerShdw>
          </a:effectLst>
          <a:latin typeface="+mn-lt"/>
        </a:defRPr>
      </a:lvl5pPr>
      <a:lvl6pPr marL="2339975" indent="-282575" algn="l" rtl="0" fontAlgn="base">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outerShdw>
          </a:effectLst>
          <a:latin typeface="+mn-lt"/>
        </a:defRPr>
      </a:lvl6pPr>
      <a:lvl7pPr marL="2797175" indent="-282575" algn="l" rtl="0" fontAlgn="base">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outerShdw>
          </a:effectLst>
          <a:latin typeface="+mn-lt"/>
        </a:defRPr>
      </a:lvl7pPr>
      <a:lvl8pPr marL="3254375" indent="-282575" algn="l" rtl="0" fontAlgn="base">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outerShdw>
          </a:effectLst>
          <a:latin typeface="+mn-lt"/>
        </a:defRPr>
      </a:lvl8pPr>
      <a:lvl9pPr marL="3711575" indent="-282575" algn="l" rtl="0" fontAlgn="base">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052" name="Title Placeholder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2053" name="Text Placeholder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fld id="{A741AF05-742A-4630-B95F-3067BC9564E8}" type="datetimeFigureOut">
              <a:rPr lang="en-US"/>
              <a:pPr>
                <a:defRPr/>
              </a:pPr>
              <a:t>04/11/2020</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B13A7FBD-12CB-4DA0-9E75-E9DC87A99622}"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5.png"/><Relationship Id="rId2" Type="http://schemas.openxmlformats.org/officeDocument/2006/relationships/slideLayout" Target="../slideLayouts/slideLayout18.xml"/><Relationship Id="rId1" Type="http://schemas.openxmlformats.org/officeDocument/2006/relationships/tags" Target="../tags/tag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3.xml"/><Relationship Id="rId7" Type="http://schemas.openxmlformats.org/officeDocument/2006/relationships/image" Target="../media/image26.png"/><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tlassian" TargetMode="External"/><Relationship Id="rId13" Type="http://schemas.openxmlformats.org/officeDocument/2006/relationships/hyperlink" Target="https://en.wikipedia.org/wiki/SAP_AG" TargetMode="External"/><Relationship Id="rId18" Type="http://schemas.openxmlformats.org/officeDocument/2006/relationships/hyperlink" Target="https://en.wikipedia.org/wiki/Microsoft" TargetMode="External"/><Relationship Id="rId3" Type="http://schemas.openxmlformats.org/officeDocument/2006/relationships/hyperlink" Target="https://en.wikipedia.org/wiki/HP_Application_Lifecycle_Management" TargetMode="External"/><Relationship Id="rId7" Type="http://schemas.openxmlformats.org/officeDocument/2006/relationships/hyperlink" Target="https://en.wikipedia.org/wiki/Jira_(software)" TargetMode="External"/><Relationship Id="rId12" Type="http://schemas.openxmlformats.org/officeDocument/2006/relationships/hyperlink" Target="https://en.wikipedia.org/wiki/SAP_Solution_Manager" TargetMode="External"/><Relationship Id="rId17" Type="http://schemas.openxmlformats.org/officeDocument/2006/relationships/hyperlink" Target="https://en.wikipedia.org/wiki/Visual_Studio_Application_Lifecycle_Management" TargetMode="External"/><Relationship Id="rId2" Type="http://schemas.openxmlformats.org/officeDocument/2006/relationships/hyperlink" Target="https://en.wikipedia.org/wiki/GitLab" TargetMode="External"/><Relationship Id="rId16" Type="http://schemas.openxmlformats.org/officeDocument/2006/relationships/hyperlink" Target="https://en.wikipedia.org/wiki/Visual_Studio_Team_Services" TargetMode="External"/><Relationship Id="rId1" Type="http://schemas.openxmlformats.org/officeDocument/2006/relationships/slideLayout" Target="../slideLayouts/slideLayout14.xml"/><Relationship Id="rId6" Type="http://schemas.openxmlformats.org/officeDocument/2006/relationships/hyperlink" Target="https://en.wikipedia.org/wiki/IBM" TargetMode="External"/><Relationship Id="rId11" Type="http://schemas.openxmlformats.org/officeDocument/2006/relationships/hyperlink" Target="https://en.wikipedia.org/wiki/Rational_solution_for_Collaborative_Lifecycle_Management" TargetMode="External"/><Relationship Id="rId5" Type="http://schemas.openxmlformats.org/officeDocument/2006/relationships/hyperlink" Target="https://en.wikipedia.org/wiki/IBM_Rational_Team_Concert" TargetMode="External"/><Relationship Id="rId15" Type="http://schemas.openxmlformats.org/officeDocument/2006/relationships/hyperlink" Target="https://en.wikipedia.org/wiki/On-premises_software" TargetMode="External"/><Relationship Id="rId10" Type="http://schemas.openxmlformats.org/officeDocument/2006/relationships/hyperlink" Target="https://en.wikipedia.org/wiki/Eclipse_Foundation" TargetMode="External"/><Relationship Id="rId4" Type="http://schemas.openxmlformats.org/officeDocument/2006/relationships/hyperlink" Target="https://en.wikipedia.org/wiki/Micro_Focus" TargetMode="External"/><Relationship Id="rId9" Type="http://schemas.openxmlformats.org/officeDocument/2006/relationships/hyperlink" Target="https://en.wikipedia.org/wiki/Mylyn" TargetMode="External"/><Relationship Id="rId14" Type="http://schemas.openxmlformats.org/officeDocument/2006/relationships/hyperlink" Target="https://en.wikipedia.org/wiki/Team_Foundation_Serv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8600" y="4507976"/>
            <a:ext cx="7467600" cy="1143000"/>
          </a:xfrm>
        </p:spPr>
        <p:txBody>
          <a:bodyPr wrap="square" anchor="ctr">
            <a:normAutofit fontScale="90000"/>
          </a:bodyPr>
          <a:lstStyle/>
          <a:p>
            <a:pPr eaLnBrk="1" hangingPunct="1">
              <a:lnSpc>
                <a:spcPct val="90000"/>
              </a:lnSpc>
            </a:pPr>
            <a:br>
              <a:rPr lang="en-US" sz="1500" dirty="0"/>
            </a:br>
            <a:r>
              <a:rPr lang="en-US" sz="2000" b="1" dirty="0" err="1"/>
              <a:t>conf.dr</a:t>
            </a:r>
            <a:r>
              <a:rPr lang="en-US" sz="2000" b="1" dirty="0"/>
              <a:t>. Cristian KEVORCHIAN</a:t>
            </a:r>
            <a:br>
              <a:rPr lang="en-US" sz="1500" dirty="0"/>
            </a:br>
            <a:r>
              <a:rPr lang="en-US" sz="1500" dirty="0" err="1"/>
              <a:t>Facultatea</a:t>
            </a:r>
            <a:r>
              <a:rPr lang="en-US" sz="1500" dirty="0"/>
              <a:t> de </a:t>
            </a:r>
            <a:r>
              <a:rPr lang="en-US" sz="1500" dirty="0" err="1"/>
              <a:t>Matematica</a:t>
            </a:r>
            <a:r>
              <a:rPr lang="en-US" sz="1500" dirty="0"/>
              <a:t> </a:t>
            </a:r>
            <a:r>
              <a:rPr lang="en-US" sz="1500" dirty="0" err="1"/>
              <a:t>si</a:t>
            </a:r>
            <a:r>
              <a:rPr lang="en-US" sz="1500" dirty="0"/>
              <a:t> Informatica </a:t>
            </a:r>
            <a:br>
              <a:rPr lang="en-US" sz="1500" dirty="0"/>
            </a:br>
            <a:r>
              <a:rPr lang="en-US" sz="1500" dirty="0"/>
              <a:t>ck@unibuc.ro</a:t>
            </a:r>
            <a:br>
              <a:rPr lang="en-US" sz="1500" dirty="0"/>
            </a:br>
            <a:endParaRPr lang="ro-RO" sz="1500" dirty="0"/>
          </a:p>
        </p:txBody>
      </p:sp>
      <p:sp>
        <p:nvSpPr>
          <p:cNvPr id="16390" name="Text Placeholder 2">
            <a:extLst>
              <a:ext uri="{FF2B5EF4-FFF2-40B4-BE49-F238E27FC236}">
                <a16:creationId xmlns:a16="http://schemas.microsoft.com/office/drawing/2014/main" id="{C6C5CC1C-E4FD-4CB0-8587-1521154A07F9}"/>
              </a:ext>
            </a:extLst>
          </p:cNvPr>
          <p:cNvSpPr>
            <a:spLocks noGrp="1"/>
          </p:cNvSpPr>
          <p:nvPr>
            <p:ph idx="1"/>
          </p:nvPr>
        </p:nvSpPr>
        <p:spPr>
          <a:xfrm>
            <a:off x="533400" y="2324100"/>
            <a:ext cx="7467600" cy="2209800"/>
          </a:xfrm>
        </p:spPr>
        <p:txBody>
          <a:bodyPr wrap="square" anchor="t">
            <a:normAutofit/>
          </a:bodyPr>
          <a:lstStyle/>
          <a:p>
            <a:pPr marL="36512" indent="0">
              <a:buNone/>
            </a:pPr>
            <a:r>
              <a:rPr lang="en-US" dirty="0"/>
              <a:t>CONTROLUL VERSIUNILOR</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err="1"/>
              <a:t>Proiectul</a:t>
            </a:r>
            <a:r>
              <a:rPr lang="en-US" dirty="0"/>
              <a:t> software</a:t>
            </a:r>
          </a:p>
        </p:txBody>
      </p:sp>
      <p:sp>
        <p:nvSpPr>
          <p:cNvPr id="24579" name="Rectangle 3"/>
          <p:cNvSpPr>
            <a:spLocks noGrp="1" noChangeArrowheads="1"/>
          </p:cNvSpPr>
          <p:nvPr>
            <p:ph idx="1"/>
          </p:nvPr>
        </p:nvSpPr>
        <p:spPr>
          <a:xfrm>
            <a:off x="381000" y="1417638"/>
            <a:ext cx="8410575" cy="5059362"/>
          </a:xfrm>
        </p:spPr>
        <p:txBody>
          <a:bodyPr/>
          <a:lstStyle/>
          <a:p>
            <a:pPr eaLnBrk="1" hangingPunct="1"/>
            <a:r>
              <a:rPr lang="en-US" sz="2800"/>
              <a:t>Proiect orientat server in TFS</a:t>
            </a:r>
          </a:p>
          <a:p>
            <a:pPr eaLnBrk="1" hangingPunct="1"/>
            <a:r>
              <a:rPr lang="en-US" sz="2800"/>
              <a:t>Gestioneaza:</a:t>
            </a:r>
          </a:p>
          <a:p>
            <a:pPr lvl="1" eaLnBrk="1" hangingPunct="1"/>
            <a:r>
              <a:rPr lang="en-US" sz="2400"/>
              <a:t>Work item-uri</a:t>
            </a:r>
          </a:p>
          <a:p>
            <a:pPr lvl="1" eaLnBrk="1" hangingPunct="1"/>
            <a:r>
              <a:rPr lang="en-US" sz="2400"/>
              <a:t>Cod sursa</a:t>
            </a:r>
          </a:p>
          <a:p>
            <a:pPr lvl="1" eaLnBrk="1" hangingPunct="1"/>
            <a:r>
              <a:rPr lang="en-US" sz="2400"/>
              <a:t>Date legate de Build</a:t>
            </a:r>
          </a:p>
          <a:p>
            <a:pPr lvl="1" eaLnBrk="1" hangingPunct="1"/>
            <a:r>
              <a:rPr lang="en-US" sz="2400"/>
              <a:t>Rezultatul testelor</a:t>
            </a:r>
          </a:p>
          <a:p>
            <a:pPr lvl="1" eaLnBrk="1" hangingPunct="1"/>
            <a:r>
              <a:rPr lang="en-US" sz="2400"/>
              <a:t>Documentele proiectului</a:t>
            </a:r>
          </a:p>
          <a:p>
            <a:pPr eaLnBrk="1" hangingPunct="1"/>
            <a:r>
              <a:rPr lang="en-US" sz="2800"/>
              <a:t>Integrat cu:</a:t>
            </a:r>
          </a:p>
          <a:p>
            <a:pPr lvl="1" eaLnBrk="1" hangingPunct="1"/>
            <a:r>
              <a:rPr lang="en-US" sz="2400"/>
              <a:t>Team Portal</a:t>
            </a:r>
          </a:p>
          <a:p>
            <a:pPr lvl="1" eaLnBrk="1" hangingPunct="1"/>
            <a:r>
              <a:rPr lang="en-US" sz="2400"/>
              <a:t>Orientarea in cadrul  Proceselor</a:t>
            </a:r>
          </a:p>
          <a:p>
            <a:pPr lvl="1" eaLnBrk="1" hangingPunct="1"/>
            <a:r>
              <a:rPr lang="en-US" sz="2400"/>
              <a:t>Rapoarte</a:t>
            </a:r>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13" y="1828800"/>
            <a:ext cx="35321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934200" cy="757238"/>
          </a:xfrm>
        </p:spPr>
        <p:txBody>
          <a:bodyPr>
            <a:normAutofit fontScale="90000"/>
          </a:bodyPr>
          <a:lstStyle/>
          <a:p>
            <a:pPr eaLnBrk="1" fontAlgn="auto" hangingPunct="1">
              <a:spcAft>
                <a:spcPts val="0"/>
              </a:spcAft>
              <a:defRPr/>
            </a:pPr>
            <a:r>
              <a:rPr lang="sv-SE" dirty="0"/>
              <a:t>Work Item-uri</a:t>
            </a:r>
          </a:p>
        </p:txBody>
      </p:sp>
      <p:sp>
        <p:nvSpPr>
          <p:cNvPr id="25603" name="Content Placeholder 2"/>
          <p:cNvSpPr>
            <a:spLocks noGrp="1"/>
          </p:cNvSpPr>
          <p:nvPr>
            <p:ph idx="1"/>
          </p:nvPr>
        </p:nvSpPr>
        <p:spPr>
          <a:xfrm>
            <a:off x="457200" y="914400"/>
            <a:ext cx="8410575" cy="5780088"/>
          </a:xfrm>
        </p:spPr>
        <p:txBody>
          <a:bodyPr/>
          <a:lstStyle/>
          <a:p>
            <a:pPr eaLnBrk="1" hangingPunct="1"/>
            <a:r>
              <a:rPr lang="sv-SE"/>
              <a:t>Reprezinta lucrul-care-trebuie-facut in proiect</a:t>
            </a:r>
          </a:p>
          <a:p>
            <a:pPr eaLnBrk="1" hangingPunct="1"/>
            <a:r>
              <a:rPr lang="sv-SE"/>
              <a:t>Recomandat pentru</a:t>
            </a:r>
          </a:p>
          <a:p>
            <a:pPr lvl="1" eaLnBrk="1" hangingPunct="1"/>
            <a:r>
              <a:rPr lang="sv-SE"/>
              <a:t>Planificare</a:t>
            </a:r>
          </a:p>
          <a:p>
            <a:pPr lvl="1" eaLnBrk="1" hangingPunct="1"/>
            <a:r>
              <a:rPr lang="sv-SE"/>
              <a:t>Urmarire</a:t>
            </a:r>
          </a:p>
          <a:p>
            <a:pPr lvl="1" eaLnBrk="1" hangingPunct="1"/>
            <a:r>
              <a:rPr lang="sv-SE"/>
              <a:t>Trasabilitate</a:t>
            </a:r>
          </a:p>
          <a:p>
            <a:pPr eaLnBrk="1" hangingPunct="1"/>
            <a:r>
              <a:rPr lang="sv-SE"/>
              <a:t>Integrat cu</a:t>
            </a:r>
          </a:p>
          <a:p>
            <a:pPr lvl="1" eaLnBrk="1" hangingPunct="1"/>
            <a:r>
              <a:rPr lang="sv-SE"/>
              <a:t>Codul sursa</a:t>
            </a:r>
          </a:p>
          <a:p>
            <a:pPr lvl="1" eaLnBrk="1" hangingPunct="1"/>
            <a:r>
              <a:rPr lang="sv-SE"/>
              <a:t>Sistemul BUILD</a:t>
            </a:r>
          </a:p>
          <a:p>
            <a:pPr lvl="1" eaLnBrk="1" hangingPunct="1"/>
            <a:r>
              <a:rPr lang="sv-SE"/>
              <a:t>Testare</a:t>
            </a:r>
          </a:p>
          <a:p>
            <a:pPr lvl="1" eaLnBrk="1" hangingPunct="1"/>
            <a:r>
              <a:rPr lang="sv-SE"/>
              <a:t>MS Office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7238"/>
          </a:xfrm>
        </p:spPr>
        <p:txBody>
          <a:bodyPr>
            <a:normAutofit fontScale="90000"/>
          </a:bodyPr>
          <a:lstStyle/>
          <a:p>
            <a:pPr eaLnBrk="1" fontAlgn="auto" hangingPunct="1">
              <a:spcAft>
                <a:spcPts val="0"/>
              </a:spcAft>
              <a:defRPr/>
            </a:pPr>
            <a:r>
              <a:rPr lang="sv-SE" dirty="0"/>
              <a:t>Logica Fluxurilor de act. TFS</a:t>
            </a:r>
          </a:p>
        </p:txBody>
      </p:sp>
      <p:pic>
        <p:nvPicPr>
          <p:cNvPr id="26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1430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46113"/>
          </a:xfrm>
        </p:spPr>
        <p:txBody>
          <a:bodyPr>
            <a:normAutofit fontScale="90000"/>
          </a:bodyPr>
          <a:lstStyle/>
          <a:p>
            <a:pPr eaLnBrk="1" fontAlgn="auto" hangingPunct="1">
              <a:spcAft>
                <a:spcPts val="0"/>
              </a:spcAft>
              <a:defRPr/>
            </a:pPr>
            <a:r>
              <a:rPr lang="sv-SE" sz="4000" dirty="0"/>
              <a:t>Logica derularii fluxului</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143000"/>
            <a:ext cx="852487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200400"/>
            <a:ext cx="8410575" cy="701675"/>
          </a:xfrm>
        </p:spPr>
        <p:txBody>
          <a:bodyPr>
            <a:normAutofit lnSpcReduction="10000"/>
          </a:bodyPr>
          <a:lstStyle/>
          <a:p>
            <a:pPr marL="0" indent="0" eaLnBrk="1" fontAlgn="auto" hangingPunct="1">
              <a:spcAft>
                <a:spcPts val="0"/>
              </a:spcAft>
              <a:buFont typeface="Wingdings 2" pitchFamily="18" charset="2"/>
              <a:buNone/>
              <a:defRPr/>
            </a:pPr>
            <a:r>
              <a:rPr lang="sv-SE" sz="4400" dirty="0">
                <a:solidFill>
                  <a:schemeClr val="tx2"/>
                </a:solidFill>
              </a:rPr>
              <a:t>TFS-Controlul Versiunilor</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6"/>
          <p:cNvSpPr>
            <a:spLocks noGrp="1"/>
          </p:cNvSpPr>
          <p:nvPr>
            <p:ph type="title"/>
          </p:nvPr>
        </p:nvSpPr>
        <p:spPr>
          <a:xfrm>
            <a:off x="228600" y="274638"/>
            <a:ext cx="8686800" cy="1143000"/>
          </a:xfrm>
        </p:spPr>
        <p:txBody>
          <a:bodyPr/>
          <a:lstStyle/>
          <a:p>
            <a:pPr eaLnBrk="1" hangingPunct="1"/>
            <a:r>
              <a:rPr lang="en-GB" sz="3000" b="1" dirty="0" err="1"/>
              <a:t>Cerinte</a:t>
            </a:r>
            <a:r>
              <a:rPr lang="en-GB" sz="3000" b="1" dirty="0"/>
              <a:t> </a:t>
            </a:r>
            <a:r>
              <a:rPr lang="en-GB" sz="3000" b="1" dirty="0" err="1"/>
              <a:t>pentru</a:t>
            </a:r>
            <a:r>
              <a:rPr lang="en-GB" sz="3000" b="1" dirty="0"/>
              <a:t> SCCM</a:t>
            </a:r>
            <a:r>
              <a:rPr lang="ro-RO" sz="3000" b="1" dirty="0"/>
              <a:t>(Source Code Control System)</a:t>
            </a:r>
            <a:br>
              <a:rPr lang="ro-RO" sz="3000" b="1" dirty="0"/>
            </a:br>
            <a:endParaRPr lang="sv-SE" sz="3000" b="1" dirty="0"/>
          </a:p>
        </p:txBody>
      </p:sp>
      <p:sp>
        <p:nvSpPr>
          <p:cNvPr id="29699" name="Subtitle 2"/>
          <p:cNvSpPr>
            <a:spLocks noGrp="1"/>
          </p:cNvSpPr>
          <p:nvPr>
            <p:ph idx="1"/>
          </p:nvPr>
        </p:nvSpPr>
        <p:spPr>
          <a:xfrm>
            <a:off x="381000" y="1417638"/>
            <a:ext cx="8410575" cy="5114925"/>
          </a:xfrm>
        </p:spPr>
        <p:txBody>
          <a:bodyPr/>
          <a:lstStyle/>
          <a:p>
            <a:pPr eaLnBrk="1" hangingPunct="1"/>
            <a:r>
              <a:rPr lang="en-GB"/>
              <a:t>Permite managementul modificarilor facute pe perioada dezvoltarii si intretinerii </a:t>
            </a:r>
          </a:p>
          <a:p>
            <a:pPr eaLnBrk="1" hangingPunct="1"/>
            <a:r>
              <a:rPr lang="en-GB"/>
              <a:t>Permite personalizari la nivelul portofoliului de proiecte. </a:t>
            </a:r>
          </a:p>
          <a:p>
            <a:pPr eaLnBrk="1" hangingPunct="1"/>
            <a:r>
              <a:rPr lang="en-GB"/>
              <a:t>Transmite informatii privind calitatea codului dezvoltat </a:t>
            </a:r>
          </a:p>
          <a:p>
            <a:pPr eaLnBrk="1" hangingPunct="1"/>
            <a:r>
              <a:rPr lang="en-GB"/>
              <a:t>Furnizeaza puncte de recovery in timp pentru codul dezvoltat</a:t>
            </a:r>
          </a:p>
          <a:p>
            <a:pPr eaLnBrk="1" hangingPunct="1"/>
            <a:r>
              <a:rPr lang="en-GB"/>
              <a:t>Permite o alocare distribuita a sarcinilor de dezvoltare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Tinte TFS</a:t>
            </a:r>
          </a:p>
        </p:txBody>
      </p:sp>
      <p:sp>
        <p:nvSpPr>
          <p:cNvPr id="30723" name="Rectangle 3"/>
          <p:cNvSpPr>
            <a:spLocks noGrp="1" noChangeArrowheads="1"/>
          </p:cNvSpPr>
          <p:nvPr>
            <p:ph idx="1"/>
          </p:nvPr>
        </p:nvSpPr>
        <p:spPr>
          <a:xfrm>
            <a:off x="381000" y="1417638"/>
            <a:ext cx="8410575" cy="2898775"/>
          </a:xfrm>
        </p:spPr>
        <p:txBody>
          <a:bodyPr/>
          <a:lstStyle/>
          <a:p>
            <a:pPr eaLnBrk="1" hangingPunct="1"/>
            <a:r>
              <a:rPr lang="en-US" dirty="0" err="1"/>
              <a:t>Scalabilitate</a:t>
            </a:r>
            <a:endParaRPr lang="en-US" dirty="0"/>
          </a:p>
          <a:p>
            <a:pPr eaLnBrk="1" hangingPunct="1"/>
            <a:r>
              <a:rPr lang="en-US" dirty="0" err="1"/>
              <a:t>Dezvoltare</a:t>
            </a:r>
            <a:r>
              <a:rPr lang="en-US" dirty="0"/>
              <a:t> la </a:t>
            </a:r>
            <a:r>
              <a:rPr lang="en-US" dirty="0" err="1"/>
              <a:t>distanta</a:t>
            </a:r>
            <a:r>
              <a:rPr lang="en-US" dirty="0"/>
              <a:t> </a:t>
            </a:r>
          </a:p>
          <a:p>
            <a:pPr eaLnBrk="1" hangingPunct="1"/>
            <a:r>
              <a:rPr lang="en-US" dirty="0" err="1"/>
              <a:t>Dezvoltare</a:t>
            </a:r>
            <a:r>
              <a:rPr lang="en-US" dirty="0"/>
              <a:t> </a:t>
            </a:r>
            <a:r>
              <a:rPr lang="en-US" dirty="0" err="1"/>
              <a:t>paralele</a:t>
            </a:r>
            <a:endParaRPr lang="en-US" dirty="0"/>
          </a:p>
          <a:p>
            <a:pPr eaLnBrk="1" hangingPunct="1"/>
            <a:r>
              <a:rPr lang="en-US" dirty="0" err="1"/>
              <a:t>Integrarea</a:t>
            </a:r>
            <a:r>
              <a:rPr lang="en-US" dirty="0"/>
              <a:t> la Check-in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a:t>Noua</a:t>
            </a:r>
            <a:r>
              <a:rPr lang="en-US" dirty="0"/>
              <a:t> </a:t>
            </a:r>
            <a:r>
              <a:rPr lang="en-US" dirty="0" err="1"/>
              <a:t>abordare</a:t>
            </a:r>
            <a:endParaRPr lang="en-US" dirty="0"/>
          </a:p>
        </p:txBody>
      </p:sp>
      <p:sp>
        <p:nvSpPr>
          <p:cNvPr id="31747" name="Rectangle 3"/>
          <p:cNvSpPr>
            <a:spLocks noGrp="1" noChangeArrowheads="1"/>
          </p:cNvSpPr>
          <p:nvPr>
            <p:ph idx="1"/>
          </p:nvPr>
        </p:nvSpPr>
        <p:spPr>
          <a:xfrm>
            <a:off x="381000" y="1417638"/>
            <a:ext cx="8410575" cy="5059362"/>
          </a:xfrm>
        </p:spPr>
        <p:txBody>
          <a:bodyPr/>
          <a:lstStyle/>
          <a:p>
            <a:pPr eaLnBrk="1" hangingPunct="1"/>
            <a:r>
              <a:rPr lang="en-US" sz="2800" dirty="0" err="1"/>
              <a:t>Scalabilitate</a:t>
            </a:r>
            <a:endParaRPr lang="en-US" sz="2800" dirty="0"/>
          </a:p>
          <a:p>
            <a:pPr lvl="1" eaLnBrk="1" hangingPunct="1"/>
            <a:r>
              <a:rPr lang="en-US" sz="2400" dirty="0" err="1"/>
              <a:t>Arhitectura</a:t>
            </a:r>
            <a:r>
              <a:rPr lang="en-US" sz="2400" dirty="0"/>
              <a:t> 3-tier</a:t>
            </a:r>
          </a:p>
          <a:p>
            <a:pPr lvl="1" eaLnBrk="1" hangingPunct="1"/>
            <a:r>
              <a:rPr lang="en-US" sz="2400" dirty="0"/>
              <a:t>SQL Server 2008R2</a:t>
            </a:r>
          </a:p>
          <a:p>
            <a:pPr lvl="1" eaLnBrk="1" hangingPunct="1"/>
            <a:r>
              <a:rPr lang="en-US" sz="2400" dirty="0"/>
              <a:t>20000+ </a:t>
            </a:r>
            <a:r>
              <a:rPr lang="en-US" sz="2400" dirty="0" err="1"/>
              <a:t>persoane</a:t>
            </a:r>
            <a:r>
              <a:rPr lang="en-US" sz="2400" dirty="0"/>
              <a:t> in </a:t>
            </a:r>
            <a:r>
              <a:rPr lang="en-US" sz="2400" dirty="0" err="1"/>
              <a:t>proiect</a:t>
            </a:r>
            <a:endParaRPr lang="en-US" sz="2400" dirty="0"/>
          </a:p>
          <a:p>
            <a:pPr lvl="1" eaLnBrk="1" hangingPunct="1"/>
            <a:r>
              <a:rPr lang="en-US" sz="2400" dirty="0" err="1"/>
              <a:t>Limite</a:t>
            </a:r>
            <a:r>
              <a:rPr lang="en-US" sz="2400" dirty="0"/>
              <a:t> </a:t>
            </a:r>
            <a:r>
              <a:rPr lang="en-US" sz="2400" dirty="0" err="1"/>
              <a:t>induse</a:t>
            </a:r>
            <a:r>
              <a:rPr lang="en-US" sz="2400" dirty="0"/>
              <a:t> de SQL Server </a:t>
            </a:r>
            <a:r>
              <a:rPr lang="en-US" sz="2400" dirty="0" err="1"/>
              <a:t>si</a:t>
            </a:r>
            <a:r>
              <a:rPr lang="en-US" sz="2400" dirty="0"/>
              <a:t> hardware</a:t>
            </a:r>
          </a:p>
          <a:p>
            <a:pPr eaLnBrk="1" hangingPunct="1"/>
            <a:r>
              <a:rPr lang="en-US" sz="2800" dirty="0" err="1"/>
              <a:t>Nivelul</a:t>
            </a:r>
            <a:r>
              <a:rPr lang="en-US" sz="2800" dirty="0"/>
              <a:t> de </a:t>
            </a:r>
            <a:r>
              <a:rPr lang="en-US" sz="2800" dirty="0" err="1"/>
              <a:t>incredere</a:t>
            </a:r>
            <a:endParaRPr lang="en-US" sz="2800" dirty="0"/>
          </a:p>
          <a:p>
            <a:pPr lvl="1" eaLnBrk="1" hangingPunct="1"/>
            <a:r>
              <a:rPr lang="en-US" sz="2400" dirty="0" err="1"/>
              <a:t>Atomizarea</a:t>
            </a:r>
            <a:r>
              <a:rPr lang="en-US" sz="2400" dirty="0"/>
              <a:t> Check-in-</a:t>
            </a:r>
            <a:r>
              <a:rPr lang="en-US" sz="2400" dirty="0" err="1"/>
              <a:t>ului</a:t>
            </a:r>
            <a:endParaRPr lang="en-US" sz="2400" dirty="0"/>
          </a:p>
          <a:p>
            <a:pPr lvl="1" eaLnBrk="1" hangingPunct="1"/>
            <a:r>
              <a:rPr lang="en-US" sz="2400" dirty="0" err="1"/>
              <a:t>Securitate</a:t>
            </a:r>
            <a:endParaRPr lang="en-US" sz="2400" dirty="0"/>
          </a:p>
          <a:p>
            <a:pPr eaLnBrk="1" hangingPunct="1"/>
            <a:r>
              <a:rPr lang="en-US" sz="2800" dirty="0" err="1"/>
              <a:t>Dezvoltare</a:t>
            </a:r>
            <a:r>
              <a:rPr lang="en-US" sz="2800" dirty="0"/>
              <a:t> software </a:t>
            </a:r>
            <a:r>
              <a:rPr lang="en-US" sz="2800" dirty="0" err="1"/>
              <a:t>distribuite</a:t>
            </a:r>
            <a:endParaRPr lang="en-US" sz="2800" dirty="0"/>
          </a:p>
          <a:p>
            <a:pPr lvl="1" eaLnBrk="1" hangingPunct="1"/>
            <a:r>
              <a:rPr lang="en-US" sz="2400" dirty="0"/>
              <a:t>Transport HTTP</a:t>
            </a:r>
          </a:p>
          <a:p>
            <a:pPr lvl="1" eaLnBrk="1" hangingPunct="1"/>
            <a:r>
              <a:rPr lang="en-US" sz="2400" dirty="0"/>
              <a:t>Proxy Server</a:t>
            </a:r>
          </a:p>
        </p:txBody>
      </p:sp>
      <p:sp>
        <p:nvSpPr>
          <p:cNvPr id="31748" name="Text Box 5"/>
          <p:cNvSpPr txBox="1">
            <a:spLocks noChangeArrowheads="1"/>
          </p:cNvSpPr>
          <p:nvPr/>
        </p:nvSpPr>
        <p:spPr bwMode="auto">
          <a:xfrm>
            <a:off x="7848600" y="698500"/>
            <a:ext cx="10969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dirty="0">
                <a:latin typeface="Franklin Gothic Medium" pitchFamily="34" charset="0"/>
              </a:rPr>
              <a:t>Visual </a:t>
            </a:r>
          </a:p>
          <a:p>
            <a:pPr algn="ctr" eaLnBrk="1" hangingPunct="1"/>
            <a:r>
              <a:rPr lang="en-US" sz="1600" dirty="0">
                <a:latin typeface="Franklin Gothic Medium" pitchFamily="34" charset="0"/>
              </a:rPr>
              <a:t>Studio 201</a:t>
            </a:r>
            <a:r>
              <a:rPr lang="ro-RO" sz="1600" dirty="0">
                <a:latin typeface="Franklin Gothic Medium" pitchFamily="34" charset="0"/>
              </a:rPr>
              <a:t>3</a:t>
            </a:r>
            <a:endParaRPr lang="en-US" sz="1600" dirty="0">
              <a:latin typeface="Franklin Gothic Medium" pitchFamily="34" charset="0"/>
            </a:endParaRPr>
          </a:p>
        </p:txBody>
      </p:sp>
      <p:pic>
        <p:nvPicPr>
          <p:cNvPr id="31749" name="Picture 6" descr="XP icon my 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238" y="762000"/>
            <a:ext cx="9906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0" name="Group 79"/>
          <p:cNvGrpSpPr>
            <a:grpSpLocks/>
          </p:cNvGrpSpPr>
          <p:nvPr/>
        </p:nvGrpSpPr>
        <p:grpSpPr bwMode="auto">
          <a:xfrm>
            <a:off x="6705600" y="4648200"/>
            <a:ext cx="1493838" cy="1143000"/>
            <a:chOff x="3744" y="3744"/>
            <a:chExt cx="341" cy="253"/>
          </a:xfrm>
        </p:grpSpPr>
        <p:sp>
          <p:nvSpPr>
            <p:cNvPr id="31760" name="Freeform 80"/>
            <p:cNvSpPr>
              <a:spLocks/>
            </p:cNvSpPr>
            <p:nvPr/>
          </p:nvSpPr>
          <p:spPr bwMode="auto">
            <a:xfrm>
              <a:off x="3744" y="3744"/>
              <a:ext cx="341" cy="253"/>
            </a:xfrm>
            <a:custGeom>
              <a:avLst/>
              <a:gdLst>
                <a:gd name="T0" fmla="*/ 0 w 2150"/>
                <a:gd name="T1" fmla="*/ 0 h 1598"/>
                <a:gd name="T2" fmla="*/ 0 w 2150"/>
                <a:gd name="T3" fmla="*/ 0 h 1598"/>
                <a:gd name="T4" fmla="*/ 0 w 2150"/>
                <a:gd name="T5" fmla="*/ 0 h 1598"/>
                <a:gd name="T6" fmla="*/ 0 w 2150"/>
                <a:gd name="T7" fmla="*/ 0 h 1598"/>
                <a:gd name="T8" fmla="*/ 0 w 2150"/>
                <a:gd name="T9" fmla="*/ 0 h 1598"/>
                <a:gd name="T10" fmla="*/ 0 w 2150"/>
                <a:gd name="T11" fmla="*/ 0 h 1598"/>
                <a:gd name="T12" fmla="*/ 0 w 2150"/>
                <a:gd name="T13" fmla="*/ 0 h 1598"/>
                <a:gd name="T14" fmla="*/ 0 w 2150"/>
                <a:gd name="T15" fmla="*/ 0 h 1598"/>
                <a:gd name="T16" fmla="*/ 0 w 2150"/>
                <a:gd name="T17" fmla="*/ 0 h 15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0"/>
                <a:gd name="T28" fmla="*/ 0 h 1598"/>
                <a:gd name="T29" fmla="*/ 2150 w 2150"/>
                <a:gd name="T30" fmla="*/ 1598 h 15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0" h="1598">
                  <a:moveTo>
                    <a:pt x="0" y="1348"/>
                  </a:moveTo>
                  <a:cubicBezTo>
                    <a:pt x="0" y="1486"/>
                    <a:pt x="481" y="1598"/>
                    <a:pt x="1075" y="1598"/>
                  </a:cubicBezTo>
                  <a:cubicBezTo>
                    <a:pt x="1669" y="1598"/>
                    <a:pt x="2150" y="1486"/>
                    <a:pt x="2150" y="1348"/>
                  </a:cubicBezTo>
                  <a:cubicBezTo>
                    <a:pt x="2150" y="1348"/>
                    <a:pt x="2150" y="1348"/>
                    <a:pt x="2150" y="1348"/>
                  </a:cubicBezTo>
                  <a:lnTo>
                    <a:pt x="2150" y="250"/>
                  </a:lnTo>
                  <a:cubicBezTo>
                    <a:pt x="2150" y="112"/>
                    <a:pt x="1669" y="0"/>
                    <a:pt x="1075" y="0"/>
                  </a:cubicBezTo>
                  <a:cubicBezTo>
                    <a:pt x="481" y="0"/>
                    <a:pt x="0" y="112"/>
                    <a:pt x="0" y="250"/>
                  </a:cubicBezTo>
                  <a:lnTo>
                    <a:pt x="0" y="1348"/>
                  </a:lnTo>
                  <a:close/>
                </a:path>
              </a:pathLst>
            </a:custGeom>
            <a:solidFill>
              <a:schemeClr val="accent1"/>
            </a:solidFill>
            <a:ln w="3175">
              <a:solidFill>
                <a:srgbClr val="000000"/>
              </a:solidFill>
              <a:miter lim="800000"/>
              <a:headEnd/>
              <a:tailEnd/>
            </a:ln>
          </p:spPr>
          <p:txBody>
            <a:bodyPr/>
            <a:lstStyle/>
            <a:p>
              <a:endParaRPr lang="ro-RO"/>
            </a:p>
          </p:txBody>
        </p:sp>
        <p:sp>
          <p:nvSpPr>
            <p:cNvPr id="31761" name="Oval 81"/>
            <p:cNvSpPr>
              <a:spLocks noChangeArrowheads="1"/>
            </p:cNvSpPr>
            <p:nvPr/>
          </p:nvSpPr>
          <p:spPr bwMode="auto">
            <a:xfrm>
              <a:off x="3744" y="3744"/>
              <a:ext cx="341" cy="79"/>
            </a:xfrm>
            <a:prstGeom prst="ellipse">
              <a:avLst/>
            </a:prstGeom>
            <a:solidFill>
              <a:schemeClr val="accent1"/>
            </a:solidFill>
            <a:ln w="0">
              <a:solidFill>
                <a:srgbClr val="000000"/>
              </a:solidFill>
              <a:round/>
              <a:headEnd/>
              <a:tailEnd/>
            </a:ln>
          </p:spPr>
          <p:txBody>
            <a:bodyPr/>
            <a:lstStyle/>
            <a:p>
              <a:pPr algn="ctr"/>
              <a:endParaRPr lang="sv-SE"/>
            </a:p>
          </p:txBody>
        </p:sp>
      </p:grpSp>
      <p:sp>
        <p:nvSpPr>
          <p:cNvPr id="31751" name="Line 82"/>
          <p:cNvSpPr>
            <a:spLocks noChangeShapeType="1"/>
          </p:cNvSpPr>
          <p:nvPr/>
        </p:nvSpPr>
        <p:spPr bwMode="auto">
          <a:xfrm flipV="1">
            <a:off x="7437438" y="1828800"/>
            <a:ext cx="0" cy="838200"/>
          </a:xfrm>
          <a:prstGeom prst="line">
            <a:avLst/>
          </a:prstGeom>
          <a:noFill/>
          <a:ln w="349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ro-RO"/>
          </a:p>
        </p:txBody>
      </p:sp>
      <p:sp>
        <p:nvSpPr>
          <p:cNvPr id="31752" name="Text Box 96"/>
          <p:cNvSpPr txBox="1">
            <a:spLocks noChangeArrowheads="1"/>
          </p:cNvSpPr>
          <p:nvPr/>
        </p:nvSpPr>
        <p:spPr bwMode="auto">
          <a:xfrm>
            <a:off x="7437438" y="4038600"/>
            <a:ext cx="10747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b="1"/>
              <a:t>MSSQL/TCP</a:t>
            </a:r>
          </a:p>
        </p:txBody>
      </p:sp>
      <p:sp>
        <p:nvSpPr>
          <p:cNvPr id="31753" name="Text Box 98"/>
          <p:cNvSpPr txBox="1">
            <a:spLocks noChangeArrowheads="1"/>
          </p:cNvSpPr>
          <p:nvPr/>
        </p:nvSpPr>
        <p:spPr bwMode="auto">
          <a:xfrm>
            <a:off x="7437438" y="2133600"/>
            <a:ext cx="1346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b="1"/>
              <a:t>SOAP / HTTP(S)</a:t>
            </a:r>
          </a:p>
        </p:txBody>
      </p:sp>
      <p:grpSp>
        <p:nvGrpSpPr>
          <p:cNvPr id="31754" name="Group 101"/>
          <p:cNvGrpSpPr>
            <a:grpSpLocks/>
          </p:cNvGrpSpPr>
          <p:nvPr/>
        </p:nvGrpSpPr>
        <p:grpSpPr bwMode="auto">
          <a:xfrm>
            <a:off x="6523038" y="2743200"/>
            <a:ext cx="1905000" cy="990600"/>
            <a:chOff x="3888" y="1920"/>
            <a:chExt cx="1200" cy="624"/>
          </a:xfrm>
        </p:grpSpPr>
        <p:sp>
          <p:nvSpPr>
            <p:cNvPr id="31757" name="Rectangle 87"/>
            <p:cNvSpPr>
              <a:spLocks noChangeArrowheads="1"/>
            </p:cNvSpPr>
            <p:nvPr/>
          </p:nvSpPr>
          <p:spPr bwMode="auto">
            <a:xfrm>
              <a:off x="3984" y="2112"/>
              <a:ext cx="1008" cy="336"/>
            </a:xfrm>
            <a:prstGeom prst="rect">
              <a:avLst/>
            </a:prstGeom>
            <a:solidFill>
              <a:schemeClr val="accent1"/>
            </a:solidFill>
            <a:ln w="9525">
              <a:solidFill>
                <a:schemeClr val="tx2"/>
              </a:solidFill>
              <a:miter lim="800000"/>
              <a:headEnd/>
              <a:tailEnd/>
            </a:ln>
          </p:spPr>
          <p:txBody>
            <a:bodyPr wrap="none" anchor="ctr"/>
            <a:lstStyle/>
            <a:p>
              <a:pPr algn="ctr"/>
              <a:r>
                <a:rPr lang="en-US" sz="1400" dirty="0" err="1">
                  <a:solidFill>
                    <a:schemeClr val="bg2"/>
                  </a:solidFill>
                </a:rPr>
                <a:t>Versionare</a:t>
              </a:r>
              <a:endParaRPr lang="en-US" sz="1400" dirty="0">
                <a:solidFill>
                  <a:schemeClr val="bg2"/>
                </a:solidFill>
              </a:endParaRPr>
            </a:p>
          </p:txBody>
        </p:sp>
        <p:sp>
          <p:nvSpPr>
            <p:cNvPr id="31758" name="AutoShape 95"/>
            <p:cNvSpPr>
              <a:spLocks noChangeArrowheads="1"/>
            </p:cNvSpPr>
            <p:nvPr/>
          </p:nvSpPr>
          <p:spPr bwMode="auto">
            <a:xfrm>
              <a:off x="3888" y="2016"/>
              <a:ext cx="1200" cy="528"/>
            </a:xfrm>
            <a:prstGeom prst="roundRect">
              <a:avLst>
                <a:gd name="adj" fmla="val 16667"/>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sv-SE">
                <a:solidFill>
                  <a:schemeClr val="bg2"/>
                </a:solidFill>
              </a:endParaRPr>
            </a:p>
          </p:txBody>
        </p:sp>
        <p:sp>
          <p:nvSpPr>
            <p:cNvPr id="31759" name="Text Box 99"/>
            <p:cNvSpPr txBox="1">
              <a:spLocks noChangeArrowheads="1"/>
            </p:cNvSpPr>
            <p:nvPr/>
          </p:nvSpPr>
          <p:spPr bwMode="auto">
            <a:xfrm>
              <a:off x="4032" y="1920"/>
              <a:ext cx="955" cy="160"/>
            </a:xfrm>
            <a:prstGeom prst="rect">
              <a:avLst/>
            </a:prstGeom>
            <a:solidFill>
              <a:schemeClr val="bg1"/>
            </a:solidFill>
            <a:ln w="9525">
              <a:solidFill>
                <a:schemeClr val="tx2"/>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000" b="1" i="1" dirty="0">
                  <a:solidFill>
                    <a:schemeClr val="bg2"/>
                  </a:solidFill>
                </a:rPr>
                <a:t>VSTS Application Tier</a:t>
              </a:r>
            </a:p>
          </p:txBody>
        </p:sp>
      </p:grpSp>
      <p:sp>
        <p:nvSpPr>
          <p:cNvPr id="31755" name="Line 100"/>
          <p:cNvSpPr>
            <a:spLocks noChangeShapeType="1"/>
          </p:cNvSpPr>
          <p:nvPr/>
        </p:nvSpPr>
        <p:spPr bwMode="auto">
          <a:xfrm flipV="1">
            <a:off x="7437438" y="3810000"/>
            <a:ext cx="0" cy="762000"/>
          </a:xfrm>
          <a:prstGeom prst="line">
            <a:avLst/>
          </a:prstGeom>
          <a:noFill/>
          <a:ln w="349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ro-RO"/>
          </a:p>
        </p:txBody>
      </p:sp>
      <p:sp>
        <p:nvSpPr>
          <p:cNvPr id="31756" name="Text Box 102"/>
          <p:cNvSpPr txBox="1">
            <a:spLocks noChangeArrowheads="1"/>
          </p:cNvSpPr>
          <p:nvPr/>
        </p:nvSpPr>
        <p:spPr bwMode="auto">
          <a:xfrm>
            <a:off x="6781800" y="50292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dirty="0">
                <a:solidFill>
                  <a:schemeClr val="bg2"/>
                </a:solidFill>
                <a:latin typeface="Tahoma" pitchFamily="34" charset="0"/>
              </a:rPr>
              <a:t>SQL Server 20</a:t>
            </a:r>
            <a:r>
              <a:rPr lang="ro-RO" dirty="0">
                <a:solidFill>
                  <a:schemeClr val="bg2"/>
                </a:solidFill>
                <a:latin typeface="Tahoma" pitchFamily="34" charset="0"/>
              </a:rPr>
              <a:t>12</a:t>
            </a:r>
            <a:r>
              <a:rPr lang="en-US" dirty="0">
                <a:solidFill>
                  <a:schemeClr val="bg2"/>
                </a:solidFill>
                <a:latin typeface="Tahoma" pitchFamily="34" charset="0"/>
              </a:rPr>
              <a:t>R2</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6931" name="Rectangle 3"/>
          <p:cNvSpPr>
            <a:spLocks noGrp="1" noChangeArrowheads="1"/>
          </p:cNvSpPr>
          <p:nvPr>
            <p:ph type="title"/>
          </p:nvPr>
        </p:nvSpPr>
        <p:spPr>
          <a:xfrm>
            <a:off x="381000" y="228600"/>
            <a:ext cx="8382000" cy="479425"/>
          </a:xfrm>
        </p:spPr>
        <p:txBody>
          <a:bodyPr>
            <a:normAutofit fontScale="90000"/>
          </a:bodyPr>
          <a:lstStyle/>
          <a:p>
            <a:pPr eaLnBrk="1" fontAlgn="auto" hangingPunct="1">
              <a:spcAft>
                <a:spcPts val="0"/>
              </a:spcAft>
              <a:defRPr/>
            </a:pPr>
            <a:r>
              <a:rPr lang="en-US" sz="2800" dirty="0" err="1"/>
              <a:t>Abordarea</a:t>
            </a:r>
            <a:r>
              <a:rPr lang="en-US" sz="2800" dirty="0"/>
              <a:t> Enterprise – SCP(Source Control Proxy)</a:t>
            </a:r>
          </a:p>
        </p:txBody>
      </p:sp>
      <p:pic>
        <p:nvPicPr>
          <p:cNvPr id="32771" name="Picture 2" descr="GEL Rounded Square ber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1165225"/>
            <a:ext cx="7877175"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GEL Rounded Square coba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6513" y="3313113"/>
            <a:ext cx="1806575"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descr="GEL Rounded Square cobal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3113" y="1989138"/>
            <a:ext cx="13747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6" descr="GEL Rounded Square cobal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5913" y="3182938"/>
            <a:ext cx="13747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7" descr="GEL Rounded Square cobal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8513" y="4557713"/>
            <a:ext cx="13747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8"/>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7913" y="1676400"/>
            <a:ext cx="7218362"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6937" name="Freeform 9"/>
          <p:cNvSpPr>
            <a:spLocks/>
          </p:cNvSpPr>
          <p:nvPr/>
        </p:nvSpPr>
        <p:spPr bwMode="auto">
          <a:xfrm>
            <a:off x="2565400" y="2286000"/>
            <a:ext cx="3302000" cy="1016000"/>
          </a:xfrm>
          <a:custGeom>
            <a:avLst/>
            <a:gdLst>
              <a:gd name="T0" fmla="*/ 2147483647 w 2080"/>
              <a:gd name="T1" fmla="*/ 2147483647 h 640"/>
              <a:gd name="T2" fmla="*/ 2147483647 w 2080"/>
              <a:gd name="T3" fmla="*/ 2147483647 h 640"/>
              <a:gd name="T4" fmla="*/ 0 w 2080"/>
              <a:gd name="T5" fmla="*/ 2147483647 h 640"/>
              <a:gd name="T6" fmla="*/ 0 60000 65536"/>
              <a:gd name="T7" fmla="*/ 0 60000 65536"/>
              <a:gd name="T8" fmla="*/ 0 60000 65536"/>
              <a:gd name="T9" fmla="*/ 0 w 2080"/>
              <a:gd name="T10" fmla="*/ 0 h 640"/>
              <a:gd name="T11" fmla="*/ 2080 w 2080"/>
              <a:gd name="T12" fmla="*/ 640 h 640"/>
            </a:gdLst>
            <a:ahLst/>
            <a:cxnLst>
              <a:cxn ang="T6">
                <a:pos x="T0" y="T1"/>
              </a:cxn>
              <a:cxn ang="T7">
                <a:pos x="T2" y="T3"/>
              </a:cxn>
              <a:cxn ang="T8">
                <a:pos x="T4" y="T5"/>
              </a:cxn>
            </a:cxnLst>
            <a:rect l="T9" t="T10" r="T11" b="T12"/>
            <a:pathLst>
              <a:path w="2080" h="640">
                <a:moveTo>
                  <a:pt x="2080" y="160"/>
                </a:moveTo>
                <a:cubicBezTo>
                  <a:pt x="1601" y="80"/>
                  <a:pt x="1123" y="0"/>
                  <a:pt x="776" y="80"/>
                </a:cubicBezTo>
                <a:cubicBezTo>
                  <a:pt x="429" y="160"/>
                  <a:pt x="214" y="400"/>
                  <a:pt x="0" y="64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38" name="Freeform 10"/>
          <p:cNvSpPr>
            <a:spLocks/>
          </p:cNvSpPr>
          <p:nvPr/>
        </p:nvSpPr>
        <p:spPr bwMode="auto">
          <a:xfrm>
            <a:off x="2755900" y="2586038"/>
            <a:ext cx="3111500" cy="741362"/>
          </a:xfrm>
          <a:custGeom>
            <a:avLst/>
            <a:gdLst>
              <a:gd name="T0" fmla="*/ 0 w 1960"/>
              <a:gd name="T1" fmla="*/ 2147483647 h 467"/>
              <a:gd name="T2" fmla="*/ 2147483647 w 1960"/>
              <a:gd name="T3" fmla="*/ 2147483647 h 467"/>
              <a:gd name="T4" fmla="*/ 2147483647 w 1960"/>
              <a:gd name="T5" fmla="*/ 2147483647 h 467"/>
              <a:gd name="T6" fmla="*/ 0 60000 65536"/>
              <a:gd name="T7" fmla="*/ 0 60000 65536"/>
              <a:gd name="T8" fmla="*/ 0 60000 65536"/>
              <a:gd name="T9" fmla="*/ 0 w 1960"/>
              <a:gd name="T10" fmla="*/ 0 h 467"/>
              <a:gd name="T11" fmla="*/ 1960 w 1960"/>
              <a:gd name="T12" fmla="*/ 467 h 467"/>
            </a:gdLst>
            <a:ahLst/>
            <a:cxnLst>
              <a:cxn ang="T6">
                <a:pos x="T0" y="T1"/>
              </a:cxn>
              <a:cxn ang="T7">
                <a:pos x="T2" y="T3"/>
              </a:cxn>
              <a:cxn ang="T8">
                <a:pos x="T4" y="T5"/>
              </a:cxn>
            </a:cxnLst>
            <a:rect l="T9" t="T10" r="T11" b="T12"/>
            <a:pathLst>
              <a:path w="1960" h="467">
                <a:moveTo>
                  <a:pt x="0" y="467"/>
                </a:moveTo>
                <a:cubicBezTo>
                  <a:pt x="204" y="308"/>
                  <a:pt x="409" y="150"/>
                  <a:pt x="736" y="75"/>
                </a:cubicBezTo>
                <a:cubicBezTo>
                  <a:pt x="1063" y="0"/>
                  <a:pt x="1511" y="9"/>
                  <a:pt x="1960" y="19"/>
                </a:cubicBez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39" name="Freeform 11"/>
          <p:cNvSpPr>
            <a:spLocks/>
          </p:cNvSpPr>
          <p:nvPr/>
        </p:nvSpPr>
        <p:spPr bwMode="auto">
          <a:xfrm>
            <a:off x="2387600" y="2228850"/>
            <a:ext cx="3479800" cy="1073150"/>
          </a:xfrm>
          <a:custGeom>
            <a:avLst/>
            <a:gdLst>
              <a:gd name="T0" fmla="*/ 0 w 2192"/>
              <a:gd name="T1" fmla="*/ 2147483647 h 676"/>
              <a:gd name="T2" fmla="*/ 2147483647 w 2192"/>
              <a:gd name="T3" fmla="*/ 2147483647 h 676"/>
              <a:gd name="T4" fmla="*/ 2147483647 w 2192"/>
              <a:gd name="T5" fmla="*/ 2147483647 h 676"/>
              <a:gd name="T6" fmla="*/ 0 60000 65536"/>
              <a:gd name="T7" fmla="*/ 0 60000 65536"/>
              <a:gd name="T8" fmla="*/ 0 60000 65536"/>
              <a:gd name="T9" fmla="*/ 0 w 2192"/>
              <a:gd name="T10" fmla="*/ 0 h 676"/>
              <a:gd name="T11" fmla="*/ 2192 w 2192"/>
              <a:gd name="T12" fmla="*/ 676 h 676"/>
            </a:gdLst>
            <a:ahLst/>
            <a:cxnLst>
              <a:cxn ang="T6">
                <a:pos x="T0" y="T1"/>
              </a:cxn>
              <a:cxn ang="T7">
                <a:pos x="T2" y="T3"/>
              </a:cxn>
              <a:cxn ang="T8">
                <a:pos x="T4" y="T5"/>
              </a:cxn>
            </a:cxnLst>
            <a:rect l="T9" t="T10" r="T11" b="T12"/>
            <a:pathLst>
              <a:path w="2192" h="676">
                <a:moveTo>
                  <a:pt x="0" y="676"/>
                </a:moveTo>
                <a:cubicBezTo>
                  <a:pt x="173" y="430"/>
                  <a:pt x="347" y="184"/>
                  <a:pt x="712" y="92"/>
                </a:cubicBezTo>
                <a:cubicBezTo>
                  <a:pt x="1077" y="0"/>
                  <a:pt x="1634" y="62"/>
                  <a:pt x="2192" y="124"/>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0" name="Freeform 12"/>
          <p:cNvSpPr>
            <a:spLocks/>
          </p:cNvSpPr>
          <p:nvPr/>
        </p:nvSpPr>
        <p:spPr bwMode="auto">
          <a:xfrm>
            <a:off x="2197100" y="2033588"/>
            <a:ext cx="3657600" cy="1281112"/>
          </a:xfrm>
          <a:custGeom>
            <a:avLst/>
            <a:gdLst>
              <a:gd name="T0" fmla="*/ 2147483647 w 2304"/>
              <a:gd name="T1" fmla="*/ 2147483647 h 807"/>
              <a:gd name="T2" fmla="*/ 2147483647 w 2304"/>
              <a:gd name="T3" fmla="*/ 2147483647 h 807"/>
              <a:gd name="T4" fmla="*/ 0 w 2304"/>
              <a:gd name="T5" fmla="*/ 2147483647 h 807"/>
              <a:gd name="T6" fmla="*/ 0 60000 65536"/>
              <a:gd name="T7" fmla="*/ 0 60000 65536"/>
              <a:gd name="T8" fmla="*/ 0 60000 65536"/>
              <a:gd name="T9" fmla="*/ 0 w 2304"/>
              <a:gd name="T10" fmla="*/ 0 h 807"/>
              <a:gd name="T11" fmla="*/ 2304 w 2304"/>
              <a:gd name="T12" fmla="*/ 807 h 807"/>
            </a:gdLst>
            <a:ahLst/>
            <a:cxnLst>
              <a:cxn ang="T6">
                <a:pos x="T0" y="T1"/>
              </a:cxn>
              <a:cxn ang="T7">
                <a:pos x="T2" y="T3"/>
              </a:cxn>
              <a:cxn ang="T8">
                <a:pos x="T4" y="T5"/>
              </a:cxn>
            </a:cxnLst>
            <a:rect l="T9" t="T10" r="T11" b="T12"/>
            <a:pathLst>
              <a:path w="2304" h="807">
                <a:moveTo>
                  <a:pt x="2304" y="191"/>
                </a:moveTo>
                <a:cubicBezTo>
                  <a:pt x="1796" y="95"/>
                  <a:pt x="1288" y="0"/>
                  <a:pt x="904" y="103"/>
                </a:cubicBezTo>
                <a:cubicBezTo>
                  <a:pt x="520" y="206"/>
                  <a:pt x="260" y="506"/>
                  <a:pt x="0" y="807"/>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1" name="Freeform 13"/>
          <p:cNvSpPr>
            <a:spLocks/>
          </p:cNvSpPr>
          <p:nvPr/>
        </p:nvSpPr>
        <p:spPr bwMode="auto">
          <a:xfrm>
            <a:off x="3086100" y="2998788"/>
            <a:ext cx="3594100" cy="519112"/>
          </a:xfrm>
          <a:custGeom>
            <a:avLst/>
            <a:gdLst>
              <a:gd name="T0" fmla="*/ 2147483647 w 2264"/>
              <a:gd name="T1" fmla="*/ 2147483647 h 327"/>
              <a:gd name="T2" fmla="*/ 2147483647 w 2264"/>
              <a:gd name="T3" fmla="*/ 2147483647 h 327"/>
              <a:gd name="T4" fmla="*/ 0 w 2264"/>
              <a:gd name="T5" fmla="*/ 2147483647 h 327"/>
              <a:gd name="T6" fmla="*/ 0 60000 65536"/>
              <a:gd name="T7" fmla="*/ 0 60000 65536"/>
              <a:gd name="T8" fmla="*/ 0 60000 65536"/>
              <a:gd name="T9" fmla="*/ 0 w 2264"/>
              <a:gd name="T10" fmla="*/ 0 h 327"/>
              <a:gd name="T11" fmla="*/ 2264 w 2264"/>
              <a:gd name="T12" fmla="*/ 327 h 327"/>
            </a:gdLst>
            <a:ahLst/>
            <a:cxnLst>
              <a:cxn ang="T6">
                <a:pos x="T0" y="T1"/>
              </a:cxn>
              <a:cxn ang="T7">
                <a:pos x="T2" y="T3"/>
              </a:cxn>
              <a:cxn ang="T8">
                <a:pos x="T4" y="T5"/>
              </a:cxn>
            </a:cxnLst>
            <a:rect l="T9" t="T10" r="T11" b="T12"/>
            <a:pathLst>
              <a:path w="2264" h="327">
                <a:moveTo>
                  <a:pt x="2264" y="239"/>
                </a:moveTo>
                <a:cubicBezTo>
                  <a:pt x="1872" y="119"/>
                  <a:pt x="1481" y="0"/>
                  <a:pt x="1104" y="15"/>
                </a:cubicBezTo>
                <a:cubicBezTo>
                  <a:pt x="727" y="30"/>
                  <a:pt x="363" y="178"/>
                  <a:pt x="0" y="327"/>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2" name="Freeform 14"/>
          <p:cNvSpPr>
            <a:spLocks/>
          </p:cNvSpPr>
          <p:nvPr/>
        </p:nvSpPr>
        <p:spPr bwMode="auto">
          <a:xfrm>
            <a:off x="3098800" y="2863850"/>
            <a:ext cx="3581400" cy="527050"/>
          </a:xfrm>
          <a:custGeom>
            <a:avLst/>
            <a:gdLst>
              <a:gd name="T0" fmla="*/ 0 w 2256"/>
              <a:gd name="T1" fmla="*/ 2147483647 h 332"/>
              <a:gd name="T2" fmla="*/ 2147483647 w 2256"/>
              <a:gd name="T3" fmla="*/ 2147483647 h 332"/>
              <a:gd name="T4" fmla="*/ 2147483647 w 2256"/>
              <a:gd name="T5" fmla="*/ 2147483647 h 332"/>
              <a:gd name="T6" fmla="*/ 0 60000 65536"/>
              <a:gd name="T7" fmla="*/ 0 60000 65536"/>
              <a:gd name="T8" fmla="*/ 0 60000 65536"/>
              <a:gd name="T9" fmla="*/ 0 w 2256"/>
              <a:gd name="T10" fmla="*/ 0 h 332"/>
              <a:gd name="T11" fmla="*/ 2256 w 2256"/>
              <a:gd name="T12" fmla="*/ 332 h 332"/>
            </a:gdLst>
            <a:ahLst/>
            <a:cxnLst>
              <a:cxn ang="T6">
                <a:pos x="T0" y="T1"/>
              </a:cxn>
              <a:cxn ang="T7">
                <a:pos x="T2" y="T3"/>
              </a:cxn>
              <a:cxn ang="T8">
                <a:pos x="T4" y="T5"/>
              </a:cxn>
            </a:cxnLst>
            <a:rect l="T9" t="T10" r="T11" b="T12"/>
            <a:pathLst>
              <a:path w="2256" h="332">
                <a:moveTo>
                  <a:pt x="0" y="332"/>
                </a:moveTo>
                <a:cubicBezTo>
                  <a:pt x="340" y="178"/>
                  <a:pt x="680" y="24"/>
                  <a:pt x="1056" y="12"/>
                </a:cubicBezTo>
                <a:cubicBezTo>
                  <a:pt x="1432" y="0"/>
                  <a:pt x="1844" y="130"/>
                  <a:pt x="2256" y="26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3" name="Freeform 15"/>
          <p:cNvSpPr>
            <a:spLocks/>
          </p:cNvSpPr>
          <p:nvPr/>
        </p:nvSpPr>
        <p:spPr bwMode="auto">
          <a:xfrm>
            <a:off x="3086100" y="3911600"/>
            <a:ext cx="3594100" cy="652463"/>
          </a:xfrm>
          <a:custGeom>
            <a:avLst/>
            <a:gdLst>
              <a:gd name="T0" fmla="*/ 2147483647 w 2264"/>
              <a:gd name="T1" fmla="*/ 0 h 411"/>
              <a:gd name="T2" fmla="*/ 2147483647 w 2264"/>
              <a:gd name="T3" fmla="*/ 2147483647 h 411"/>
              <a:gd name="T4" fmla="*/ 0 w 2264"/>
              <a:gd name="T5" fmla="*/ 2147483647 h 411"/>
              <a:gd name="T6" fmla="*/ 0 60000 65536"/>
              <a:gd name="T7" fmla="*/ 0 60000 65536"/>
              <a:gd name="T8" fmla="*/ 0 60000 65536"/>
              <a:gd name="T9" fmla="*/ 0 w 2264"/>
              <a:gd name="T10" fmla="*/ 0 h 411"/>
              <a:gd name="T11" fmla="*/ 2264 w 2264"/>
              <a:gd name="T12" fmla="*/ 411 h 411"/>
            </a:gdLst>
            <a:ahLst/>
            <a:cxnLst>
              <a:cxn ang="T6">
                <a:pos x="T0" y="T1"/>
              </a:cxn>
              <a:cxn ang="T7">
                <a:pos x="T2" y="T3"/>
              </a:cxn>
              <a:cxn ang="T8">
                <a:pos x="T4" y="T5"/>
              </a:cxn>
            </a:cxnLst>
            <a:rect l="T9" t="T10" r="T11" b="T12"/>
            <a:pathLst>
              <a:path w="2264" h="411">
                <a:moveTo>
                  <a:pt x="2264" y="0"/>
                </a:moveTo>
                <a:cubicBezTo>
                  <a:pt x="1932" y="178"/>
                  <a:pt x="1601" y="357"/>
                  <a:pt x="1224" y="384"/>
                </a:cubicBezTo>
                <a:cubicBezTo>
                  <a:pt x="847" y="411"/>
                  <a:pt x="423" y="285"/>
                  <a:pt x="0" y="16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4" name="Freeform 16"/>
          <p:cNvSpPr>
            <a:spLocks/>
          </p:cNvSpPr>
          <p:nvPr/>
        </p:nvSpPr>
        <p:spPr bwMode="auto">
          <a:xfrm>
            <a:off x="3086100" y="4025900"/>
            <a:ext cx="3581400" cy="706438"/>
          </a:xfrm>
          <a:custGeom>
            <a:avLst/>
            <a:gdLst>
              <a:gd name="T0" fmla="*/ 0 w 2256"/>
              <a:gd name="T1" fmla="*/ 2147483647 h 445"/>
              <a:gd name="T2" fmla="*/ 2147483647 w 2256"/>
              <a:gd name="T3" fmla="*/ 2147483647 h 445"/>
              <a:gd name="T4" fmla="*/ 2147483647 w 2256"/>
              <a:gd name="T5" fmla="*/ 0 h 445"/>
              <a:gd name="T6" fmla="*/ 0 60000 65536"/>
              <a:gd name="T7" fmla="*/ 0 60000 65536"/>
              <a:gd name="T8" fmla="*/ 0 60000 65536"/>
              <a:gd name="T9" fmla="*/ 0 w 2256"/>
              <a:gd name="T10" fmla="*/ 0 h 445"/>
              <a:gd name="T11" fmla="*/ 2256 w 2256"/>
              <a:gd name="T12" fmla="*/ 445 h 445"/>
            </a:gdLst>
            <a:ahLst/>
            <a:cxnLst>
              <a:cxn ang="T6">
                <a:pos x="T0" y="T1"/>
              </a:cxn>
              <a:cxn ang="T7">
                <a:pos x="T2" y="T3"/>
              </a:cxn>
              <a:cxn ang="T8">
                <a:pos x="T4" y="T5"/>
              </a:cxn>
            </a:cxnLst>
            <a:rect l="T9" t="T10" r="T11" b="T12"/>
            <a:pathLst>
              <a:path w="2256" h="445">
                <a:moveTo>
                  <a:pt x="0" y="176"/>
                </a:moveTo>
                <a:cubicBezTo>
                  <a:pt x="372" y="310"/>
                  <a:pt x="744" y="445"/>
                  <a:pt x="1120" y="416"/>
                </a:cubicBezTo>
                <a:cubicBezTo>
                  <a:pt x="1496" y="387"/>
                  <a:pt x="1876" y="193"/>
                  <a:pt x="2256" y="0"/>
                </a:cubicBez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5" name="Freeform 17"/>
          <p:cNvSpPr>
            <a:spLocks/>
          </p:cNvSpPr>
          <p:nvPr/>
        </p:nvSpPr>
        <p:spPr bwMode="auto">
          <a:xfrm>
            <a:off x="2717800" y="4394200"/>
            <a:ext cx="3187700" cy="769938"/>
          </a:xfrm>
          <a:custGeom>
            <a:avLst/>
            <a:gdLst>
              <a:gd name="T0" fmla="*/ 2147483647 w 2008"/>
              <a:gd name="T1" fmla="*/ 2147483647 h 485"/>
              <a:gd name="T2" fmla="*/ 2147483647 w 2008"/>
              <a:gd name="T3" fmla="*/ 2147483647 h 485"/>
              <a:gd name="T4" fmla="*/ 0 w 2008"/>
              <a:gd name="T5" fmla="*/ 0 h 485"/>
              <a:gd name="T6" fmla="*/ 0 60000 65536"/>
              <a:gd name="T7" fmla="*/ 0 60000 65536"/>
              <a:gd name="T8" fmla="*/ 0 60000 65536"/>
              <a:gd name="T9" fmla="*/ 0 w 2008"/>
              <a:gd name="T10" fmla="*/ 0 h 485"/>
              <a:gd name="T11" fmla="*/ 2008 w 2008"/>
              <a:gd name="T12" fmla="*/ 485 h 485"/>
            </a:gdLst>
            <a:ahLst/>
            <a:cxnLst>
              <a:cxn ang="T6">
                <a:pos x="T0" y="T1"/>
              </a:cxn>
              <a:cxn ang="T7">
                <a:pos x="T2" y="T3"/>
              </a:cxn>
              <a:cxn ang="T8">
                <a:pos x="T4" y="T5"/>
              </a:cxn>
            </a:cxnLst>
            <a:rect l="T9" t="T10" r="T11" b="T12"/>
            <a:pathLst>
              <a:path w="2008" h="485">
                <a:moveTo>
                  <a:pt x="2008" y="320"/>
                </a:moveTo>
                <a:cubicBezTo>
                  <a:pt x="1675" y="402"/>
                  <a:pt x="1343" y="485"/>
                  <a:pt x="1008" y="432"/>
                </a:cubicBezTo>
                <a:cubicBezTo>
                  <a:pt x="673" y="379"/>
                  <a:pt x="336" y="189"/>
                  <a:pt x="0" y="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6" name="Freeform 18"/>
          <p:cNvSpPr>
            <a:spLocks/>
          </p:cNvSpPr>
          <p:nvPr/>
        </p:nvSpPr>
        <p:spPr bwMode="auto">
          <a:xfrm>
            <a:off x="2565400" y="4394200"/>
            <a:ext cx="3327400" cy="1004888"/>
          </a:xfrm>
          <a:custGeom>
            <a:avLst/>
            <a:gdLst>
              <a:gd name="T0" fmla="*/ 0 w 2096"/>
              <a:gd name="T1" fmla="*/ 0 h 633"/>
              <a:gd name="T2" fmla="*/ 2147483647 w 2096"/>
              <a:gd name="T3" fmla="*/ 2147483647 h 633"/>
              <a:gd name="T4" fmla="*/ 2147483647 w 2096"/>
              <a:gd name="T5" fmla="*/ 2147483647 h 633"/>
              <a:gd name="T6" fmla="*/ 0 60000 65536"/>
              <a:gd name="T7" fmla="*/ 0 60000 65536"/>
              <a:gd name="T8" fmla="*/ 0 60000 65536"/>
              <a:gd name="T9" fmla="*/ 0 w 2096"/>
              <a:gd name="T10" fmla="*/ 0 h 633"/>
              <a:gd name="T11" fmla="*/ 2096 w 2096"/>
              <a:gd name="T12" fmla="*/ 633 h 633"/>
            </a:gdLst>
            <a:ahLst/>
            <a:cxnLst>
              <a:cxn ang="T6">
                <a:pos x="T0" y="T1"/>
              </a:cxn>
              <a:cxn ang="T7">
                <a:pos x="T2" y="T3"/>
              </a:cxn>
              <a:cxn ang="T8">
                <a:pos x="T4" y="T5"/>
              </a:cxn>
            </a:cxnLst>
            <a:rect l="T9" t="T10" r="T11" b="T12"/>
            <a:pathLst>
              <a:path w="2096" h="633">
                <a:moveTo>
                  <a:pt x="0" y="0"/>
                </a:moveTo>
                <a:cubicBezTo>
                  <a:pt x="329" y="251"/>
                  <a:pt x="659" y="503"/>
                  <a:pt x="1008" y="568"/>
                </a:cubicBezTo>
                <a:cubicBezTo>
                  <a:pt x="1357" y="633"/>
                  <a:pt x="1726" y="512"/>
                  <a:pt x="2096" y="392"/>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7" name="Freeform 19"/>
          <p:cNvSpPr>
            <a:spLocks/>
          </p:cNvSpPr>
          <p:nvPr/>
        </p:nvSpPr>
        <p:spPr bwMode="auto">
          <a:xfrm>
            <a:off x="2387600" y="4394200"/>
            <a:ext cx="3505200" cy="1195388"/>
          </a:xfrm>
          <a:custGeom>
            <a:avLst/>
            <a:gdLst>
              <a:gd name="T0" fmla="*/ 2147483647 w 2208"/>
              <a:gd name="T1" fmla="*/ 2147483647 h 753"/>
              <a:gd name="T2" fmla="*/ 2147483647 w 2208"/>
              <a:gd name="T3" fmla="*/ 2147483647 h 753"/>
              <a:gd name="T4" fmla="*/ 0 w 2208"/>
              <a:gd name="T5" fmla="*/ 0 h 753"/>
              <a:gd name="T6" fmla="*/ 0 60000 65536"/>
              <a:gd name="T7" fmla="*/ 0 60000 65536"/>
              <a:gd name="T8" fmla="*/ 0 60000 65536"/>
              <a:gd name="T9" fmla="*/ 0 w 2208"/>
              <a:gd name="T10" fmla="*/ 0 h 753"/>
              <a:gd name="T11" fmla="*/ 2208 w 2208"/>
              <a:gd name="T12" fmla="*/ 753 h 753"/>
            </a:gdLst>
            <a:ahLst/>
            <a:cxnLst>
              <a:cxn ang="T6">
                <a:pos x="T0" y="T1"/>
              </a:cxn>
              <a:cxn ang="T7">
                <a:pos x="T2" y="T3"/>
              </a:cxn>
              <a:cxn ang="T8">
                <a:pos x="T4" y="T5"/>
              </a:cxn>
            </a:cxnLst>
            <a:rect l="T9" t="T10" r="T11" b="T12"/>
            <a:pathLst>
              <a:path w="2208" h="753">
                <a:moveTo>
                  <a:pt x="2208" y="488"/>
                </a:moveTo>
                <a:cubicBezTo>
                  <a:pt x="1828" y="620"/>
                  <a:pt x="1448" y="753"/>
                  <a:pt x="1080" y="672"/>
                </a:cubicBezTo>
                <a:cubicBezTo>
                  <a:pt x="712" y="591"/>
                  <a:pt x="356" y="295"/>
                  <a:pt x="0" y="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8" name="Freeform 20"/>
          <p:cNvSpPr>
            <a:spLocks/>
          </p:cNvSpPr>
          <p:nvPr/>
        </p:nvSpPr>
        <p:spPr bwMode="auto">
          <a:xfrm>
            <a:off x="2260600" y="4394200"/>
            <a:ext cx="3632200" cy="1462088"/>
          </a:xfrm>
          <a:custGeom>
            <a:avLst/>
            <a:gdLst>
              <a:gd name="T0" fmla="*/ 0 w 2288"/>
              <a:gd name="T1" fmla="*/ 0 h 921"/>
              <a:gd name="T2" fmla="*/ 2147483647 w 2288"/>
              <a:gd name="T3" fmla="*/ 2147483647 h 921"/>
              <a:gd name="T4" fmla="*/ 2147483647 w 2288"/>
              <a:gd name="T5" fmla="*/ 2147483647 h 921"/>
              <a:gd name="T6" fmla="*/ 0 60000 65536"/>
              <a:gd name="T7" fmla="*/ 0 60000 65536"/>
              <a:gd name="T8" fmla="*/ 0 60000 65536"/>
              <a:gd name="T9" fmla="*/ 0 w 2288"/>
              <a:gd name="T10" fmla="*/ 0 h 921"/>
              <a:gd name="T11" fmla="*/ 2288 w 2288"/>
              <a:gd name="T12" fmla="*/ 921 h 921"/>
            </a:gdLst>
            <a:ahLst/>
            <a:cxnLst>
              <a:cxn ang="T6">
                <a:pos x="T0" y="T1"/>
              </a:cxn>
              <a:cxn ang="T7">
                <a:pos x="T2" y="T3"/>
              </a:cxn>
              <a:cxn ang="T8">
                <a:pos x="T4" y="T5"/>
              </a:cxn>
            </a:cxnLst>
            <a:rect l="T9" t="T10" r="T11" b="T12"/>
            <a:pathLst>
              <a:path w="2288" h="921">
                <a:moveTo>
                  <a:pt x="0" y="0"/>
                </a:moveTo>
                <a:cubicBezTo>
                  <a:pt x="337" y="363"/>
                  <a:pt x="675" y="727"/>
                  <a:pt x="1056" y="824"/>
                </a:cubicBezTo>
                <a:cubicBezTo>
                  <a:pt x="1437" y="921"/>
                  <a:pt x="1862" y="752"/>
                  <a:pt x="2288" y="584"/>
                </a:cubicBez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6949" name="Text Box 21"/>
          <p:cNvSpPr txBox="1">
            <a:spLocks noChangeArrowheads="1"/>
          </p:cNvSpPr>
          <p:nvPr/>
        </p:nvSpPr>
        <p:spPr bwMode="auto">
          <a:xfrm rot="20337374">
            <a:off x="2747963" y="2051050"/>
            <a:ext cx="1089025" cy="277813"/>
          </a:xfrm>
          <a:prstGeom prst="rect">
            <a:avLst/>
          </a:prstGeom>
          <a:noFill/>
          <a:ln w="12700" algn="ctr">
            <a:noFill/>
            <a:miter lim="800000"/>
            <a:headEnd/>
            <a:tailEnd/>
          </a:ln>
          <a:effectLst/>
        </p:spPr>
        <p:txBody>
          <a:bodyPr wrap="none">
            <a:spAutoFit/>
          </a:bodyPr>
          <a:lstStyle/>
          <a:p>
            <a:pPr algn="ctr" eaLnBrk="0" hangingPunct="0">
              <a:defRPr/>
            </a:pPr>
            <a:r>
              <a:rPr lang="en-US" sz="1200" b="1" dirty="0" err="1">
                <a:effectLst>
                  <a:outerShdw blurRad="38100" dist="38100" dir="2700000" algn="tl">
                    <a:srgbClr val="000000"/>
                  </a:outerShdw>
                </a:effectLst>
                <a:cs typeface="+mn-cs"/>
              </a:rPr>
              <a:t>Mesaj</a:t>
            </a:r>
            <a:r>
              <a:rPr lang="en-US" sz="1200" b="1" dirty="0">
                <a:effectLst>
                  <a:outerShdw blurRad="38100" dist="38100" dir="2700000" algn="tl">
                    <a:srgbClr val="000000"/>
                  </a:outerShdw>
                </a:effectLst>
                <a:cs typeface="+mn-cs"/>
              </a:rPr>
              <a:t> SOAP</a:t>
            </a:r>
          </a:p>
        </p:txBody>
      </p:sp>
      <p:sp>
        <p:nvSpPr>
          <p:cNvPr id="636950" name="Text Box 22"/>
          <p:cNvSpPr txBox="1">
            <a:spLocks noChangeArrowheads="1"/>
          </p:cNvSpPr>
          <p:nvPr/>
        </p:nvSpPr>
        <p:spPr bwMode="auto">
          <a:xfrm>
            <a:off x="4462463" y="3043238"/>
            <a:ext cx="1089025" cy="276225"/>
          </a:xfrm>
          <a:prstGeom prst="rect">
            <a:avLst/>
          </a:prstGeom>
          <a:noFill/>
          <a:ln w="12700" algn="ctr">
            <a:noFill/>
            <a:miter lim="800000"/>
            <a:headEnd/>
            <a:tailEnd/>
          </a:ln>
          <a:effectLst/>
        </p:spPr>
        <p:txBody>
          <a:bodyPr wrap="none">
            <a:spAutoFit/>
          </a:bodyPr>
          <a:lstStyle/>
          <a:p>
            <a:pPr algn="ctr" eaLnBrk="0" hangingPunct="0">
              <a:defRPr/>
            </a:pPr>
            <a:r>
              <a:rPr lang="en-US" sz="1200" b="1" dirty="0" err="1">
                <a:effectLst>
                  <a:outerShdw blurRad="38100" dist="38100" dir="2700000" algn="tl">
                    <a:srgbClr val="000000"/>
                  </a:outerShdw>
                </a:effectLst>
                <a:cs typeface="+mn-cs"/>
              </a:rPr>
              <a:t>Mesaj</a:t>
            </a:r>
            <a:r>
              <a:rPr lang="en-US" sz="1200" b="1" dirty="0">
                <a:effectLst>
                  <a:outerShdw blurRad="38100" dist="38100" dir="2700000" algn="tl">
                    <a:srgbClr val="000000"/>
                  </a:outerShdw>
                </a:effectLst>
                <a:cs typeface="+mn-cs"/>
              </a:rPr>
              <a:t> SOAP</a:t>
            </a:r>
          </a:p>
        </p:txBody>
      </p:sp>
      <p:sp>
        <p:nvSpPr>
          <p:cNvPr id="636951" name="Text Box 23"/>
          <p:cNvSpPr txBox="1">
            <a:spLocks noChangeArrowheads="1"/>
          </p:cNvSpPr>
          <p:nvPr/>
        </p:nvSpPr>
        <p:spPr bwMode="auto">
          <a:xfrm rot="864426">
            <a:off x="3522663" y="4718050"/>
            <a:ext cx="1089025" cy="277813"/>
          </a:xfrm>
          <a:prstGeom prst="rect">
            <a:avLst/>
          </a:prstGeom>
          <a:noFill/>
          <a:ln w="12700" algn="ctr">
            <a:noFill/>
            <a:miter lim="800000"/>
            <a:headEnd/>
            <a:tailEnd/>
          </a:ln>
          <a:effectLst/>
        </p:spPr>
        <p:txBody>
          <a:bodyPr wrap="none">
            <a:spAutoFit/>
          </a:bodyPr>
          <a:lstStyle/>
          <a:p>
            <a:pPr algn="ctr" eaLnBrk="0" hangingPunct="0">
              <a:defRPr/>
            </a:pPr>
            <a:r>
              <a:rPr lang="en-US" sz="1200" b="1" dirty="0" err="1">
                <a:effectLst>
                  <a:outerShdw blurRad="38100" dist="38100" dir="2700000" algn="tl">
                    <a:srgbClr val="000000"/>
                  </a:outerShdw>
                </a:effectLst>
                <a:cs typeface="+mn-cs"/>
              </a:rPr>
              <a:t>Mesaj</a:t>
            </a:r>
            <a:r>
              <a:rPr lang="en-US" sz="1200" b="1" dirty="0">
                <a:effectLst>
                  <a:outerShdw blurRad="38100" dist="38100" dir="2700000" algn="tl">
                    <a:srgbClr val="000000"/>
                  </a:outerShdw>
                </a:effectLst>
                <a:cs typeface="+mn-cs"/>
              </a:rPr>
              <a:t> SOAP</a:t>
            </a:r>
          </a:p>
        </p:txBody>
      </p:sp>
      <p:sp>
        <p:nvSpPr>
          <p:cNvPr id="636952" name="Text Box 24"/>
          <p:cNvSpPr txBox="1">
            <a:spLocks noChangeArrowheads="1"/>
          </p:cNvSpPr>
          <p:nvPr/>
        </p:nvSpPr>
        <p:spPr bwMode="auto">
          <a:xfrm rot="21361395">
            <a:off x="3714750" y="2392363"/>
            <a:ext cx="1328738" cy="277812"/>
          </a:xfrm>
          <a:prstGeom prst="rect">
            <a:avLst/>
          </a:prstGeom>
          <a:noFill/>
          <a:ln w="12700" algn="ctr">
            <a:noFill/>
            <a:miter lim="800000"/>
            <a:headEnd/>
            <a:tailEnd/>
          </a:ln>
          <a:effectLst/>
        </p:spPr>
        <p:txBody>
          <a:bodyPr wrap="none">
            <a:spAutoFit/>
          </a:bodyPr>
          <a:lstStyle/>
          <a:p>
            <a:pPr algn="ctr" eaLnBrk="0" hangingPunct="0">
              <a:defRPr/>
            </a:pPr>
            <a:r>
              <a:rPr lang="en-US" sz="1200" b="1" dirty="0">
                <a:effectLst>
                  <a:outerShdw blurRad="38100" dist="38100" dir="2700000" algn="tl">
                    <a:srgbClr val="000000"/>
                  </a:outerShdw>
                </a:effectLst>
                <a:cs typeface="+mn-cs"/>
              </a:rPr>
              <a:t>Transfer </a:t>
            </a:r>
            <a:r>
              <a:rPr lang="en-US" sz="1200" b="1" dirty="0" err="1">
                <a:effectLst>
                  <a:outerShdw blurRad="38100" dist="38100" dir="2700000" algn="tl">
                    <a:srgbClr val="000000"/>
                  </a:outerShdw>
                </a:effectLst>
                <a:cs typeface="+mn-cs"/>
              </a:rPr>
              <a:t>Fisiere</a:t>
            </a:r>
            <a:endParaRPr lang="en-US" sz="1200" b="1" dirty="0">
              <a:effectLst>
                <a:outerShdw blurRad="38100" dist="38100" dir="2700000" algn="tl">
                  <a:srgbClr val="000000"/>
                </a:outerShdw>
              </a:effectLst>
              <a:cs typeface="+mn-cs"/>
            </a:endParaRPr>
          </a:p>
        </p:txBody>
      </p:sp>
      <p:sp>
        <p:nvSpPr>
          <p:cNvPr id="636953" name="Text Box 25"/>
          <p:cNvSpPr txBox="1">
            <a:spLocks noChangeArrowheads="1"/>
          </p:cNvSpPr>
          <p:nvPr/>
        </p:nvSpPr>
        <p:spPr bwMode="auto">
          <a:xfrm>
            <a:off x="4124325" y="4235450"/>
            <a:ext cx="1373188" cy="276225"/>
          </a:xfrm>
          <a:prstGeom prst="rect">
            <a:avLst/>
          </a:prstGeom>
          <a:noFill/>
          <a:ln w="12700" algn="ctr">
            <a:noFill/>
            <a:miter lim="800000"/>
            <a:headEnd/>
            <a:tailEnd/>
          </a:ln>
          <a:effectLst/>
        </p:spPr>
        <p:txBody>
          <a:bodyPr wrap="none">
            <a:spAutoFit/>
          </a:bodyPr>
          <a:lstStyle/>
          <a:p>
            <a:pPr algn="ctr" eaLnBrk="0" hangingPunct="0">
              <a:defRPr/>
            </a:pPr>
            <a:r>
              <a:rPr lang="en-US" sz="1200" b="1" dirty="0">
                <a:effectLst>
                  <a:outerShdw blurRad="38100" dist="38100" dir="2700000" algn="tl">
                    <a:srgbClr val="000000"/>
                  </a:outerShdw>
                </a:effectLst>
                <a:cs typeface="+mn-cs"/>
              </a:rPr>
              <a:t>Transfer  </a:t>
            </a:r>
            <a:r>
              <a:rPr lang="en-US" sz="1200" b="1" dirty="0" err="1">
                <a:effectLst>
                  <a:outerShdw blurRad="38100" dist="38100" dir="2700000" algn="tl">
                    <a:srgbClr val="000000"/>
                  </a:outerShdw>
                </a:effectLst>
                <a:cs typeface="+mn-cs"/>
              </a:rPr>
              <a:t>Fisiere</a:t>
            </a:r>
            <a:endParaRPr lang="en-US" sz="1200" b="1" dirty="0">
              <a:effectLst>
                <a:outerShdw blurRad="38100" dist="38100" dir="2700000" algn="tl">
                  <a:srgbClr val="000000"/>
                </a:outerShdw>
              </a:effectLst>
              <a:cs typeface="+mn-cs"/>
            </a:endParaRPr>
          </a:p>
        </p:txBody>
      </p:sp>
      <p:sp>
        <p:nvSpPr>
          <p:cNvPr id="636954" name="Text Box 26"/>
          <p:cNvSpPr txBox="1">
            <a:spLocks noChangeArrowheads="1"/>
          </p:cNvSpPr>
          <p:nvPr/>
        </p:nvSpPr>
        <p:spPr bwMode="auto">
          <a:xfrm rot="1409851">
            <a:off x="2970213" y="5516563"/>
            <a:ext cx="1243012" cy="277812"/>
          </a:xfrm>
          <a:prstGeom prst="rect">
            <a:avLst/>
          </a:prstGeom>
          <a:noFill/>
          <a:ln w="12700" algn="ctr">
            <a:noFill/>
            <a:miter lim="800000"/>
            <a:headEnd/>
            <a:tailEnd/>
          </a:ln>
          <a:effectLst/>
        </p:spPr>
        <p:txBody>
          <a:bodyPr wrap="none">
            <a:spAutoFit/>
          </a:bodyPr>
          <a:lstStyle/>
          <a:p>
            <a:pPr algn="ctr" eaLnBrk="0" hangingPunct="0">
              <a:defRPr/>
            </a:pPr>
            <a:r>
              <a:rPr lang="en-US" sz="1200" b="1" dirty="0">
                <a:effectLst>
                  <a:outerShdw blurRad="38100" dist="38100" dir="2700000" algn="tl">
                    <a:srgbClr val="000000"/>
                  </a:outerShdw>
                </a:effectLst>
                <a:cs typeface="+mn-cs"/>
              </a:rPr>
              <a:t>Transfer </a:t>
            </a:r>
            <a:r>
              <a:rPr lang="en-US" sz="1200" b="1" dirty="0" err="1">
                <a:effectLst>
                  <a:outerShdw blurRad="38100" dist="38100" dir="2700000" algn="tl">
                    <a:srgbClr val="000000"/>
                  </a:outerShdw>
                </a:effectLst>
                <a:cs typeface="+mn-cs"/>
              </a:rPr>
              <a:t>Fisier</a:t>
            </a:r>
            <a:endParaRPr lang="en-US" sz="1200" b="1" dirty="0">
              <a:effectLst>
                <a:outerShdw blurRad="38100" dist="38100" dir="2700000" algn="tl">
                  <a:srgbClr val="000000"/>
                </a:outerShdw>
              </a:effectLst>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69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69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69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69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69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69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69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69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69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69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695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69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69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69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69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69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6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7" grpId="0" animBg="1"/>
      <p:bldP spid="636938" grpId="0" animBg="1"/>
      <p:bldP spid="636939" grpId="0" animBg="1"/>
      <p:bldP spid="636940" grpId="0" animBg="1"/>
      <p:bldP spid="636941" grpId="0" animBg="1"/>
      <p:bldP spid="636942" grpId="0" animBg="1"/>
      <p:bldP spid="636943" grpId="0" animBg="1"/>
      <p:bldP spid="636944" grpId="0" animBg="1"/>
      <p:bldP spid="636945" grpId="0" animBg="1"/>
      <p:bldP spid="636946" grpId="0" animBg="1"/>
      <p:bldP spid="636947" grpId="0" animBg="1"/>
      <p:bldP spid="636948" grpId="0" animBg="1"/>
      <p:bldP spid="636949" grpId="0"/>
      <p:bldP spid="636950" grpId="0"/>
      <p:bldP spid="636951" grpId="0"/>
      <p:bldP spid="636952" grpId="0"/>
      <p:bldP spid="636953" grpId="0"/>
      <p:bldP spid="63695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8985" name="Rectangle 9"/>
          <p:cNvSpPr>
            <a:spLocks noGrp="1" noChangeArrowheads="1"/>
          </p:cNvSpPr>
          <p:nvPr>
            <p:ph type="title"/>
          </p:nvPr>
        </p:nvSpPr>
        <p:spPr>
          <a:xfrm>
            <a:off x="381000" y="228600"/>
            <a:ext cx="8382000" cy="479425"/>
          </a:xfrm>
        </p:spPr>
        <p:txBody>
          <a:bodyPr>
            <a:normAutofit fontScale="90000"/>
          </a:bodyPr>
          <a:lstStyle/>
          <a:p>
            <a:pPr eaLnBrk="1" fontAlgn="auto" hangingPunct="1">
              <a:spcAft>
                <a:spcPts val="0"/>
              </a:spcAft>
              <a:defRPr/>
            </a:pPr>
            <a:r>
              <a:rPr lang="en-US" sz="2800" dirty="0" err="1"/>
              <a:t>Abordare</a:t>
            </a:r>
            <a:r>
              <a:rPr lang="en-US" sz="2800" dirty="0"/>
              <a:t> Enterprise - Source Control Proxy</a:t>
            </a:r>
          </a:p>
        </p:txBody>
      </p:sp>
      <p:pic>
        <p:nvPicPr>
          <p:cNvPr id="33795" name="Picture 2" descr="GEL Rounded Square ber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1165225"/>
            <a:ext cx="7877175"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3" descr="GEL Rounded Square coba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6513" y="3313113"/>
            <a:ext cx="1806575"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descr="GEL Rounded Square cobal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3113" y="1989138"/>
            <a:ext cx="13747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descr="GEL Rounded Square cobal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5913" y="3182938"/>
            <a:ext cx="13747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6" descr="GEL Rounded Square cobal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8513" y="4557713"/>
            <a:ext cx="13747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7" descr="GEL Rounded Square cobal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2413" y="3313113"/>
            <a:ext cx="14763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7913" y="1547813"/>
            <a:ext cx="7218362"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8986" name="Freeform 10"/>
          <p:cNvSpPr>
            <a:spLocks/>
          </p:cNvSpPr>
          <p:nvPr/>
        </p:nvSpPr>
        <p:spPr bwMode="auto">
          <a:xfrm>
            <a:off x="2565400" y="2286000"/>
            <a:ext cx="3302000" cy="1016000"/>
          </a:xfrm>
          <a:custGeom>
            <a:avLst/>
            <a:gdLst>
              <a:gd name="T0" fmla="*/ 2147483647 w 2080"/>
              <a:gd name="T1" fmla="*/ 2147483647 h 640"/>
              <a:gd name="T2" fmla="*/ 2147483647 w 2080"/>
              <a:gd name="T3" fmla="*/ 2147483647 h 640"/>
              <a:gd name="T4" fmla="*/ 0 w 2080"/>
              <a:gd name="T5" fmla="*/ 2147483647 h 640"/>
              <a:gd name="T6" fmla="*/ 0 60000 65536"/>
              <a:gd name="T7" fmla="*/ 0 60000 65536"/>
              <a:gd name="T8" fmla="*/ 0 60000 65536"/>
              <a:gd name="T9" fmla="*/ 0 w 2080"/>
              <a:gd name="T10" fmla="*/ 0 h 640"/>
              <a:gd name="T11" fmla="*/ 2080 w 2080"/>
              <a:gd name="T12" fmla="*/ 640 h 640"/>
            </a:gdLst>
            <a:ahLst/>
            <a:cxnLst>
              <a:cxn ang="T6">
                <a:pos x="T0" y="T1"/>
              </a:cxn>
              <a:cxn ang="T7">
                <a:pos x="T2" y="T3"/>
              </a:cxn>
              <a:cxn ang="T8">
                <a:pos x="T4" y="T5"/>
              </a:cxn>
            </a:cxnLst>
            <a:rect l="T9" t="T10" r="T11" b="T12"/>
            <a:pathLst>
              <a:path w="2080" h="640">
                <a:moveTo>
                  <a:pt x="2080" y="160"/>
                </a:moveTo>
                <a:cubicBezTo>
                  <a:pt x="1601" y="80"/>
                  <a:pt x="1123" y="0"/>
                  <a:pt x="776" y="80"/>
                </a:cubicBezTo>
                <a:cubicBezTo>
                  <a:pt x="429" y="160"/>
                  <a:pt x="214" y="400"/>
                  <a:pt x="0" y="64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87" name="Freeform 11"/>
          <p:cNvSpPr>
            <a:spLocks/>
          </p:cNvSpPr>
          <p:nvPr/>
        </p:nvSpPr>
        <p:spPr bwMode="auto">
          <a:xfrm>
            <a:off x="2387600" y="2228850"/>
            <a:ext cx="3479800" cy="1073150"/>
          </a:xfrm>
          <a:custGeom>
            <a:avLst/>
            <a:gdLst>
              <a:gd name="T0" fmla="*/ 0 w 2192"/>
              <a:gd name="T1" fmla="*/ 2147483647 h 676"/>
              <a:gd name="T2" fmla="*/ 2147483647 w 2192"/>
              <a:gd name="T3" fmla="*/ 2147483647 h 676"/>
              <a:gd name="T4" fmla="*/ 2147483647 w 2192"/>
              <a:gd name="T5" fmla="*/ 2147483647 h 676"/>
              <a:gd name="T6" fmla="*/ 0 60000 65536"/>
              <a:gd name="T7" fmla="*/ 0 60000 65536"/>
              <a:gd name="T8" fmla="*/ 0 60000 65536"/>
              <a:gd name="T9" fmla="*/ 0 w 2192"/>
              <a:gd name="T10" fmla="*/ 0 h 676"/>
              <a:gd name="T11" fmla="*/ 2192 w 2192"/>
              <a:gd name="T12" fmla="*/ 676 h 676"/>
            </a:gdLst>
            <a:ahLst/>
            <a:cxnLst>
              <a:cxn ang="T6">
                <a:pos x="T0" y="T1"/>
              </a:cxn>
              <a:cxn ang="T7">
                <a:pos x="T2" y="T3"/>
              </a:cxn>
              <a:cxn ang="T8">
                <a:pos x="T4" y="T5"/>
              </a:cxn>
            </a:cxnLst>
            <a:rect l="T9" t="T10" r="T11" b="T12"/>
            <a:pathLst>
              <a:path w="2192" h="676">
                <a:moveTo>
                  <a:pt x="0" y="676"/>
                </a:moveTo>
                <a:cubicBezTo>
                  <a:pt x="173" y="430"/>
                  <a:pt x="347" y="184"/>
                  <a:pt x="712" y="92"/>
                </a:cubicBezTo>
                <a:cubicBezTo>
                  <a:pt x="1077" y="0"/>
                  <a:pt x="1634" y="62"/>
                  <a:pt x="2192" y="124"/>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88" name="Freeform 12"/>
          <p:cNvSpPr>
            <a:spLocks/>
          </p:cNvSpPr>
          <p:nvPr/>
        </p:nvSpPr>
        <p:spPr bwMode="auto">
          <a:xfrm>
            <a:off x="2197100" y="2033588"/>
            <a:ext cx="3657600" cy="1281112"/>
          </a:xfrm>
          <a:custGeom>
            <a:avLst/>
            <a:gdLst>
              <a:gd name="T0" fmla="*/ 2147483647 w 2304"/>
              <a:gd name="T1" fmla="*/ 2147483647 h 807"/>
              <a:gd name="T2" fmla="*/ 2147483647 w 2304"/>
              <a:gd name="T3" fmla="*/ 2147483647 h 807"/>
              <a:gd name="T4" fmla="*/ 0 w 2304"/>
              <a:gd name="T5" fmla="*/ 2147483647 h 807"/>
              <a:gd name="T6" fmla="*/ 0 60000 65536"/>
              <a:gd name="T7" fmla="*/ 0 60000 65536"/>
              <a:gd name="T8" fmla="*/ 0 60000 65536"/>
              <a:gd name="T9" fmla="*/ 0 w 2304"/>
              <a:gd name="T10" fmla="*/ 0 h 807"/>
              <a:gd name="T11" fmla="*/ 2304 w 2304"/>
              <a:gd name="T12" fmla="*/ 807 h 807"/>
            </a:gdLst>
            <a:ahLst/>
            <a:cxnLst>
              <a:cxn ang="T6">
                <a:pos x="T0" y="T1"/>
              </a:cxn>
              <a:cxn ang="T7">
                <a:pos x="T2" y="T3"/>
              </a:cxn>
              <a:cxn ang="T8">
                <a:pos x="T4" y="T5"/>
              </a:cxn>
            </a:cxnLst>
            <a:rect l="T9" t="T10" r="T11" b="T12"/>
            <a:pathLst>
              <a:path w="2304" h="807">
                <a:moveTo>
                  <a:pt x="2304" y="191"/>
                </a:moveTo>
                <a:cubicBezTo>
                  <a:pt x="1796" y="95"/>
                  <a:pt x="1288" y="0"/>
                  <a:pt x="904" y="103"/>
                </a:cubicBezTo>
                <a:cubicBezTo>
                  <a:pt x="520" y="206"/>
                  <a:pt x="260" y="506"/>
                  <a:pt x="0" y="807"/>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89" name="Freeform 13"/>
          <p:cNvSpPr>
            <a:spLocks/>
          </p:cNvSpPr>
          <p:nvPr/>
        </p:nvSpPr>
        <p:spPr bwMode="auto">
          <a:xfrm>
            <a:off x="3086100" y="2998788"/>
            <a:ext cx="3594100" cy="519112"/>
          </a:xfrm>
          <a:custGeom>
            <a:avLst/>
            <a:gdLst>
              <a:gd name="T0" fmla="*/ 2147483647 w 2264"/>
              <a:gd name="T1" fmla="*/ 2147483647 h 327"/>
              <a:gd name="T2" fmla="*/ 2147483647 w 2264"/>
              <a:gd name="T3" fmla="*/ 2147483647 h 327"/>
              <a:gd name="T4" fmla="*/ 0 w 2264"/>
              <a:gd name="T5" fmla="*/ 2147483647 h 327"/>
              <a:gd name="T6" fmla="*/ 0 60000 65536"/>
              <a:gd name="T7" fmla="*/ 0 60000 65536"/>
              <a:gd name="T8" fmla="*/ 0 60000 65536"/>
              <a:gd name="T9" fmla="*/ 0 w 2264"/>
              <a:gd name="T10" fmla="*/ 0 h 327"/>
              <a:gd name="T11" fmla="*/ 2264 w 2264"/>
              <a:gd name="T12" fmla="*/ 327 h 327"/>
            </a:gdLst>
            <a:ahLst/>
            <a:cxnLst>
              <a:cxn ang="T6">
                <a:pos x="T0" y="T1"/>
              </a:cxn>
              <a:cxn ang="T7">
                <a:pos x="T2" y="T3"/>
              </a:cxn>
              <a:cxn ang="T8">
                <a:pos x="T4" y="T5"/>
              </a:cxn>
            </a:cxnLst>
            <a:rect l="T9" t="T10" r="T11" b="T12"/>
            <a:pathLst>
              <a:path w="2264" h="327">
                <a:moveTo>
                  <a:pt x="2264" y="239"/>
                </a:moveTo>
                <a:cubicBezTo>
                  <a:pt x="1872" y="119"/>
                  <a:pt x="1481" y="0"/>
                  <a:pt x="1104" y="15"/>
                </a:cubicBezTo>
                <a:cubicBezTo>
                  <a:pt x="727" y="30"/>
                  <a:pt x="363" y="178"/>
                  <a:pt x="0" y="327"/>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90" name="Freeform 14"/>
          <p:cNvSpPr>
            <a:spLocks/>
          </p:cNvSpPr>
          <p:nvPr/>
        </p:nvSpPr>
        <p:spPr bwMode="auto">
          <a:xfrm>
            <a:off x="3098800" y="2863850"/>
            <a:ext cx="3581400" cy="527050"/>
          </a:xfrm>
          <a:custGeom>
            <a:avLst/>
            <a:gdLst>
              <a:gd name="T0" fmla="*/ 0 w 2256"/>
              <a:gd name="T1" fmla="*/ 2147483647 h 332"/>
              <a:gd name="T2" fmla="*/ 2147483647 w 2256"/>
              <a:gd name="T3" fmla="*/ 2147483647 h 332"/>
              <a:gd name="T4" fmla="*/ 2147483647 w 2256"/>
              <a:gd name="T5" fmla="*/ 2147483647 h 332"/>
              <a:gd name="T6" fmla="*/ 0 60000 65536"/>
              <a:gd name="T7" fmla="*/ 0 60000 65536"/>
              <a:gd name="T8" fmla="*/ 0 60000 65536"/>
              <a:gd name="T9" fmla="*/ 0 w 2256"/>
              <a:gd name="T10" fmla="*/ 0 h 332"/>
              <a:gd name="T11" fmla="*/ 2256 w 2256"/>
              <a:gd name="T12" fmla="*/ 332 h 332"/>
            </a:gdLst>
            <a:ahLst/>
            <a:cxnLst>
              <a:cxn ang="T6">
                <a:pos x="T0" y="T1"/>
              </a:cxn>
              <a:cxn ang="T7">
                <a:pos x="T2" y="T3"/>
              </a:cxn>
              <a:cxn ang="T8">
                <a:pos x="T4" y="T5"/>
              </a:cxn>
            </a:cxnLst>
            <a:rect l="T9" t="T10" r="T11" b="T12"/>
            <a:pathLst>
              <a:path w="2256" h="332">
                <a:moveTo>
                  <a:pt x="0" y="332"/>
                </a:moveTo>
                <a:cubicBezTo>
                  <a:pt x="340" y="178"/>
                  <a:pt x="680" y="24"/>
                  <a:pt x="1056" y="12"/>
                </a:cubicBezTo>
                <a:cubicBezTo>
                  <a:pt x="1432" y="0"/>
                  <a:pt x="1844" y="130"/>
                  <a:pt x="2256" y="26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91" name="Freeform 15"/>
          <p:cNvSpPr>
            <a:spLocks/>
          </p:cNvSpPr>
          <p:nvPr/>
        </p:nvSpPr>
        <p:spPr bwMode="auto">
          <a:xfrm>
            <a:off x="3086100" y="3911600"/>
            <a:ext cx="3594100" cy="652463"/>
          </a:xfrm>
          <a:custGeom>
            <a:avLst/>
            <a:gdLst>
              <a:gd name="T0" fmla="*/ 2147483647 w 2264"/>
              <a:gd name="T1" fmla="*/ 0 h 411"/>
              <a:gd name="T2" fmla="*/ 2147483647 w 2264"/>
              <a:gd name="T3" fmla="*/ 2147483647 h 411"/>
              <a:gd name="T4" fmla="*/ 0 w 2264"/>
              <a:gd name="T5" fmla="*/ 2147483647 h 411"/>
              <a:gd name="T6" fmla="*/ 0 60000 65536"/>
              <a:gd name="T7" fmla="*/ 0 60000 65536"/>
              <a:gd name="T8" fmla="*/ 0 60000 65536"/>
              <a:gd name="T9" fmla="*/ 0 w 2264"/>
              <a:gd name="T10" fmla="*/ 0 h 411"/>
              <a:gd name="T11" fmla="*/ 2264 w 2264"/>
              <a:gd name="T12" fmla="*/ 411 h 411"/>
            </a:gdLst>
            <a:ahLst/>
            <a:cxnLst>
              <a:cxn ang="T6">
                <a:pos x="T0" y="T1"/>
              </a:cxn>
              <a:cxn ang="T7">
                <a:pos x="T2" y="T3"/>
              </a:cxn>
              <a:cxn ang="T8">
                <a:pos x="T4" y="T5"/>
              </a:cxn>
            </a:cxnLst>
            <a:rect l="T9" t="T10" r="T11" b="T12"/>
            <a:pathLst>
              <a:path w="2264" h="411">
                <a:moveTo>
                  <a:pt x="2264" y="0"/>
                </a:moveTo>
                <a:cubicBezTo>
                  <a:pt x="1932" y="178"/>
                  <a:pt x="1601" y="357"/>
                  <a:pt x="1224" y="384"/>
                </a:cubicBezTo>
                <a:cubicBezTo>
                  <a:pt x="847" y="411"/>
                  <a:pt x="423" y="285"/>
                  <a:pt x="0" y="16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92" name="Freeform 16"/>
          <p:cNvSpPr>
            <a:spLocks/>
          </p:cNvSpPr>
          <p:nvPr/>
        </p:nvSpPr>
        <p:spPr bwMode="auto">
          <a:xfrm>
            <a:off x="2717800" y="4394200"/>
            <a:ext cx="3187700" cy="769938"/>
          </a:xfrm>
          <a:custGeom>
            <a:avLst/>
            <a:gdLst>
              <a:gd name="T0" fmla="*/ 2147483647 w 2008"/>
              <a:gd name="T1" fmla="*/ 2147483647 h 485"/>
              <a:gd name="T2" fmla="*/ 2147483647 w 2008"/>
              <a:gd name="T3" fmla="*/ 2147483647 h 485"/>
              <a:gd name="T4" fmla="*/ 0 w 2008"/>
              <a:gd name="T5" fmla="*/ 0 h 485"/>
              <a:gd name="T6" fmla="*/ 0 60000 65536"/>
              <a:gd name="T7" fmla="*/ 0 60000 65536"/>
              <a:gd name="T8" fmla="*/ 0 60000 65536"/>
              <a:gd name="T9" fmla="*/ 0 w 2008"/>
              <a:gd name="T10" fmla="*/ 0 h 485"/>
              <a:gd name="T11" fmla="*/ 2008 w 2008"/>
              <a:gd name="T12" fmla="*/ 485 h 485"/>
            </a:gdLst>
            <a:ahLst/>
            <a:cxnLst>
              <a:cxn ang="T6">
                <a:pos x="T0" y="T1"/>
              </a:cxn>
              <a:cxn ang="T7">
                <a:pos x="T2" y="T3"/>
              </a:cxn>
              <a:cxn ang="T8">
                <a:pos x="T4" y="T5"/>
              </a:cxn>
            </a:cxnLst>
            <a:rect l="T9" t="T10" r="T11" b="T12"/>
            <a:pathLst>
              <a:path w="2008" h="485">
                <a:moveTo>
                  <a:pt x="2008" y="320"/>
                </a:moveTo>
                <a:cubicBezTo>
                  <a:pt x="1675" y="402"/>
                  <a:pt x="1343" y="485"/>
                  <a:pt x="1008" y="432"/>
                </a:cubicBezTo>
                <a:cubicBezTo>
                  <a:pt x="673" y="379"/>
                  <a:pt x="336" y="189"/>
                  <a:pt x="0" y="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93" name="Freeform 17"/>
          <p:cNvSpPr>
            <a:spLocks/>
          </p:cNvSpPr>
          <p:nvPr/>
        </p:nvSpPr>
        <p:spPr bwMode="auto">
          <a:xfrm>
            <a:off x="2565400" y="4394200"/>
            <a:ext cx="3327400" cy="1004888"/>
          </a:xfrm>
          <a:custGeom>
            <a:avLst/>
            <a:gdLst>
              <a:gd name="T0" fmla="*/ 0 w 2096"/>
              <a:gd name="T1" fmla="*/ 0 h 633"/>
              <a:gd name="T2" fmla="*/ 2147483647 w 2096"/>
              <a:gd name="T3" fmla="*/ 2147483647 h 633"/>
              <a:gd name="T4" fmla="*/ 2147483647 w 2096"/>
              <a:gd name="T5" fmla="*/ 2147483647 h 633"/>
              <a:gd name="T6" fmla="*/ 0 60000 65536"/>
              <a:gd name="T7" fmla="*/ 0 60000 65536"/>
              <a:gd name="T8" fmla="*/ 0 60000 65536"/>
              <a:gd name="T9" fmla="*/ 0 w 2096"/>
              <a:gd name="T10" fmla="*/ 0 h 633"/>
              <a:gd name="T11" fmla="*/ 2096 w 2096"/>
              <a:gd name="T12" fmla="*/ 633 h 633"/>
            </a:gdLst>
            <a:ahLst/>
            <a:cxnLst>
              <a:cxn ang="T6">
                <a:pos x="T0" y="T1"/>
              </a:cxn>
              <a:cxn ang="T7">
                <a:pos x="T2" y="T3"/>
              </a:cxn>
              <a:cxn ang="T8">
                <a:pos x="T4" y="T5"/>
              </a:cxn>
            </a:cxnLst>
            <a:rect l="T9" t="T10" r="T11" b="T12"/>
            <a:pathLst>
              <a:path w="2096" h="633">
                <a:moveTo>
                  <a:pt x="0" y="0"/>
                </a:moveTo>
                <a:cubicBezTo>
                  <a:pt x="329" y="251"/>
                  <a:pt x="659" y="503"/>
                  <a:pt x="1008" y="568"/>
                </a:cubicBezTo>
                <a:cubicBezTo>
                  <a:pt x="1357" y="633"/>
                  <a:pt x="1726" y="512"/>
                  <a:pt x="2096" y="392"/>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94" name="Freeform 18"/>
          <p:cNvSpPr>
            <a:spLocks/>
          </p:cNvSpPr>
          <p:nvPr/>
        </p:nvSpPr>
        <p:spPr bwMode="auto">
          <a:xfrm>
            <a:off x="2387600" y="4394200"/>
            <a:ext cx="3505200" cy="1195388"/>
          </a:xfrm>
          <a:custGeom>
            <a:avLst/>
            <a:gdLst>
              <a:gd name="T0" fmla="*/ 2147483647 w 2208"/>
              <a:gd name="T1" fmla="*/ 2147483647 h 753"/>
              <a:gd name="T2" fmla="*/ 2147483647 w 2208"/>
              <a:gd name="T3" fmla="*/ 2147483647 h 753"/>
              <a:gd name="T4" fmla="*/ 0 w 2208"/>
              <a:gd name="T5" fmla="*/ 0 h 753"/>
              <a:gd name="T6" fmla="*/ 0 60000 65536"/>
              <a:gd name="T7" fmla="*/ 0 60000 65536"/>
              <a:gd name="T8" fmla="*/ 0 60000 65536"/>
              <a:gd name="T9" fmla="*/ 0 w 2208"/>
              <a:gd name="T10" fmla="*/ 0 h 753"/>
              <a:gd name="T11" fmla="*/ 2208 w 2208"/>
              <a:gd name="T12" fmla="*/ 753 h 753"/>
            </a:gdLst>
            <a:ahLst/>
            <a:cxnLst>
              <a:cxn ang="T6">
                <a:pos x="T0" y="T1"/>
              </a:cxn>
              <a:cxn ang="T7">
                <a:pos x="T2" y="T3"/>
              </a:cxn>
              <a:cxn ang="T8">
                <a:pos x="T4" y="T5"/>
              </a:cxn>
            </a:cxnLst>
            <a:rect l="T9" t="T10" r="T11" b="T12"/>
            <a:pathLst>
              <a:path w="2208" h="753">
                <a:moveTo>
                  <a:pt x="2208" y="488"/>
                </a:moveTo>
                <a:cubicBezTo>
                  <a:pt x="1828" y="620"/>
                  <a:pt x="1448" y="753"/>
                  <a:pt x="1080" y="672"/>
                </a:cubicBezTo>
                <a:cubicBezTo>
                  <a:pt x="712" y="591"/>
                  <a:pt x="356" y="295"/>
                  <a:pt x="0" y="0"/>
                </a:cubicBezTo>
              </a:path>
            </a:pathLst>
          </a:custGeom>
          <a:noFill/>
          <a:ln w="127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638995" name="Text Box 19"/>
          <p:cNvSpPr txBox="1">
            <a:spLocks noChangeArrowheads="1"/>
          </p:cNvSpPr>
          <p:nvPr/>
        </p:nvSpPr>
        <p:spPr bwMode="auto">
          <a:xfrm rot="20337374">
            <a:off x="2747963" y="2051050"/>
            <a:ext cx="1089025" cy="277813"/>
          </a:xfrm>
          <a:prstGeom prst="rect">
            <a:avLst/>
          </a:prstGeom>
          <a:noFill/>
          <a:ln w="12700" algn="ctr">
            <a:noFill/>
            <a:miter lim="800000"/>
            <a:headEnd/>
            <a:tailEnd/>
          </a:ln>
          <a:effectLst/>
        </p:spPr>
        <p:txBody>
          <a:bodyPr wrap="none">
            <a:spAutoFit/>
          </a:bodyPr>
          <a:lstStyle/>
          <a:p>
            <a:pPr algn="ctr" eaLnBrk="0" hangingPunct="0">
              <a:defRPr/>
            </a:pPr>
            <a:r>
              <a:rPr lang="en-US" sz="1200" b="1" dirty="0" err="1">
                <a:effectLst>
                  <a:outerShdw blurRad="38100" dist="38100" dir="2700000" algn="tl">
                    <a:srgbClr val="000000"/>
                  </a:outerShdw>
                </a:effectLst>
                <a:cs typeface="+mn-cs"/>
              </a:rPr>
              <a:t>Mesaj</a:t>
            </a:r>
            <a:r>
              <a:rPr lang="en-US" sz="1200" b="1" dirty="0">
                <a:effectLst>
                  <a:outerShdw blurRad="38100" dist="38100" dir="2700000" algn="tl">
                    <a:srgbClr val="000000"/>
                  </a:outerShdw>
                </a:effectLst>
                <a:cs typeface="+mn-cs"/>
              </a:rPr>
              <a:t> SOAP</a:t>
            </a:r>
          </a:p>
        </p:txBody>
      </p:sp>
      <p:sp>
        <p:nvSpPr>
          <p:cNvPr id="638996" name="Text Box 20"/>
          <p:cNvSpPr txBox="1">
            <a:spLocks noChangeArrowheads="1"/>
          </p:cNvSpPr>
          <p:nvPr/>
        </p:nvSpPr>
        <p:spPr bwMode="auto">
          <a:xfrm>
            <a:off x="4462463" y="2662238"/>
            <a:ext cx="1089025" cy="276225"/>
          </a:xfrm>
          <a:prstGeom prst="rect">
            <a:avLst/>
          </a:prstGeom>
          <a:noFill/>
          <a:ln w="12700" algn="ctr">
            <a:noFill/>
            <a:miter lim="800000"/>
            <a:headEnd/>
            <a:tailEnd/>
          </a:ln>
          <a:effectLst/>
        </p:spPr>
        <p:txBody>
          <a:bodyPr wrap="none">
            <a:spAutoFit/>
          </a:bodyPr>
          <a:lstStyle/>
          <a:p>
            <a:pPr algn="ctr" eaLnBrk="0" hangingPunct="0">
              <a:defRPr/>
            </a:pPr>
            <a:r>
              <a:rPr lang="en-US" sz="1200" b="1" dirty="0" err="1">
                <a:effectLst>
                  <a:outerShdw blurRad="38100" dist="38100" dir="2700000" algn="tl">
                    <a:srgbClr val="000000"/>
                  </a:outerShdw>
                </a:effectLst>
                <a:cs typeface="+mn-cs"/>
              </a:rPr>
              <a:t>Mesaj</a:t>
            </a:r>
            <a:r>
              <a:rPr lang="en-US" sz="1200" b="1" dirty="0">
                <a:effectLst>
                  <a:outerShdw blurRad="38100" dist="38100" dir="2700000" algn="tl">
                    <a:srgbClr val="000000"/>
                  </a:outerShdw>
                </a:effectLst>
                <a:cs typeface="+mn-cs"/>
              </a:rPr>
              <a:t> SOAP</a:t>
            </a:r>
          </a:p>
        </p:txBody>
      </p:sp>
      <p:sp>
        <p:nvSpPr>
          <p:cNvPr id="638997" name="Text Box 21"/>
          <p:cNvSpPr txBox="1">
            <a:spLocks noChangeArrowheads="1"/>
          </p:cNvSpPr>
          <p:nvPr/>
        </p:nvSpPr>
        <p:spPr bwMode="auto">
          <a:xfrm rot="864426">
            <a:off x="3522663" y="4718050"/>
            <a:ext cx="1089025" cy="277813"/>
          </a:xfrm>
          <a:prstGeom prst="rect">
            <a:avLst/>
          </a:prstGeom>
          <a:noFill/>
          <a:ln w="12700" algn="ctr">
            <a:noFill/>
            <a:miter lim="800000"/>
            <a:headEnd/>
            <a:tailEnd/>
          </a:ln>
          <a:effectLst/>
        </p:spPr>
        <p:txBody>
          <a:bodyPr wrap="none">
            <a:spAutoFit/>
          </a:bodyPr>
          <a:lstStyle/>
          <a:p>
            <a:pPr algn="ctr" eaLnBrk="0" hangingPunct="0">
              <a:defRPr/>
            </a:pPr>
            <a:r>
              <a:rPr lang="en-US" sz="1200" b="1" dirty="0" err="1">
                <a:effectLst>
                  <a:outerShdw blurRad="38100" dist="38100" dir="2700000" algn="tl">
                    <a:srgbClr val="000000"/>
                  </a:outerShdw>
                </a:effectLst>
                <a:cs typeface="+mn-cs"/>
              </a:rPr>
              <a:t>Mesaj</a:t>
            </a:r>
            <a:r>
              <a:rPr lang="en-US" sz="1200" b="1" dirty="0">
                <a:effectLst>
                  <a:outerShdw blurRad="38100" dist="38100" dir="2700000" algn="tl">
                    <a:srgbClr val="000000"/>
                  </a:outerShdw>
                </a:effectLst>
                <a:cs typeface="+mn-cs"/>
              </a:rPr>
              <a:t> SOAP</a:t>
            </a:r>
          </a:p>
        </p:txBody>
      </p:sp>
      <p:sp>
        <p:nvSpPr>
          <p:cNvPr id="638998" name="Text Box 22"/>
          <p:cNvSpPr txBox="1">
            <a:spLocks noChangeArrowheads="1"/>
          </p:cNvSpPr>
          <p:nvPr/>
        </p:nvSpPr>
        <p:spPr bwMode="auto">
          <a:xfrm rot="21361395">
            <a:off x="3756025" y="2392363"/>
            <a:ext cx="1244600" cy="277812"/>
          </a:xfrm>
          <a:prstGeom prst="rect">
            <a:avLst/>
          </a:prstGeom>
          <a:noFill/>
          <a:ln w="12700" algn="ctr">
            <a:noFill/>
            <a:miter lim="800000"/>
            <a:headEnd/>
            <a:tailEnd/>
          </a:ln>
          <a:effectLst/>
        </p:spPr>
        <p:txBody>
          <a:bodyPr wrap="none">
            <a:spAutoFit/>
          </a:bodyPr>
          <a:lstStyle/>
          <a:p>
            <a:pPr algn="ctr" eaLnBrk="0" hangingPunct="0">
              <a:defRPr/>
            </a:pPr>
            <a:r>
              <a:rPr lang="en-US" sz="1200" b="1" dirty="0">
                <a:effectLst>
                  <a:outerShdw blurRad="38100" dist="38100" dir="2700000" algn="tl">
                    <a:srgbClr val="000000"/>
                  </a:outerShdw>
                </a:effectLst>
                <a:cs typeface="+mn-cs"/>
              </a:rPr>
              <a:t> Upload </a:t>
            </a:r>
            <a:r>
              <a:rPr lang="en-US" sz="1200" b="1" dirty="0" err="1">
                <a:effectLst>
                  <a:outerShdw blurRad="38100" dist="38100" dir="2700000" algn="tl">
                    <a:srgbClr val="000000"/>
                  </a:outerShdw>
                </a:effectLst>
                <a:cs typeface="+mn-cs"/>
              </a:rPr>
              <a:t>fisiere</a:t>
            </a:r>
            <a:endParaRPr lang="en-US" sz="1200" b="1" dirty="0">
              <a:effectLst>
                <a:outerShdw blurRad="38100" dist="38100" dir="2700000" algn="tl">
                  <a:srgbClr val="000000"/>
                </a:outerShdw>
              </a:effectLst>
              <a:cs typeface="+mn-cs"/>
            </a:endParaRPr>
          </a:p>
        </p:txBody>
      </p:sp>
      <p:sp>
        <p:nvSpPr>
          <p:cNvPr id="638999" name="Text Box 23"/>
          <p:cNvSpPr txBox="1">
            <a:spLocks noChangeArrowheads="1"/>
          </p:cNvSpPr>
          <p:nvPr/>
        </p:nvSpPr>
        <p:spPr bwMode="auto">
          <a:xfrm>
            <a:off x="4132263" y="4489450"/>
            <a:ext cx="1203325" cy="276225"/>
          </a:xfrm>
          <a:prstGeom prst="rect">
            <a:avLst/>
          </a:prstGeom>
          <a:noFill/>
          <a:ln w="12700" algn="ctr">
            <a:noFill/>
            <a:miter lim="800000"/>
            <a:headEnd/>
            <a:tailEnd/>
          </a:ln>
          <a:effectLst/>
        </p:spPr>
        <p:txBody>
          <a:bodyPr wrap="none">
            <a:spAutoFit/>
          </a:bodyPr>
          <a:lstStyle/>
          <a:p>
            <a:pPr algn="ctr" eaLnBrk="0" hangingPunct="0">
              <a:defRPr/>
            </a:pPr>
            <a:r>
              <a:rPr lang="en-US" sz="1200" b="1" dirty="0">
                <a:effectLst>
                  <a:outerShdw blurRad="38100" dist="38100" dir="2700000" algn="tl">
                    <a:srgbClr val="000000"/>
                  </a:outerShdw>
                </a:effectLst>
                <a:cs typeface="+mn-cs"/>
              </a:rPr>
              <a:t>Upload </a:t>
            </a:r>
            <a:r>
              <a:rPr lang="en-US" sz="1200" b="1" dirty="0" err="1">
                <a:effectLst>
                  <a:outerShdw blurRad="38100" dist="38100" dir="2700000" algn="tl">
                    <a:srgbClr val="000000"/>
                  </a:outerShdw>
                </a:effectLst>
                <a:cs typeface="+mn-cs"/>
              </a:rPr>
              <a:t>fisiere</a:t>
            </a:r>
            <a:endParaRPr lang="en-US" sz="1200" b="1" dirty="0">
              <a:effectLst>
                <a:outerShdw blurRad="38100" dist="38100" dir="2700000" algn="tl">
                  <a:srgbClr val="000000"/>
                </a:outerShdw>
              </a:effectLst>
              <a:cs typeface="+mn-cs"/>
            </a:endParaRPr>
          </a:p>
        </p:txBody>
      </p:sp>
      <p:sp>
        <p:nvSpPr>
          <p:cNvPr id="639000" name="Text Box 24"/>
          <p:cNvSpPr txBox="1">
            <a:spLocks noChangeArrowheads="1"/>
          </p:cNvSpPr>
          <p:nvPr/>
        </p:nvSpPr>
        <p:spPr bwMode="auto">
          <a:xfrm rot="21064587">
            <a:off x="4281488" y="5427663"/>
            <a:ext cx="1244600" cy="277812"/>
          </a:xfrm>
          <a:prstGeom prst="rect">
            <a:avLst/>
          </a:prstGeom>
          <a:noFill/>
          <a:ln w="12700" algn="ctr">
            <a:noFill/>
            <a:miter lim="800000"/>
            <a:headEnd/>
            <a:tailEnd/>
          </a:ln>
          <a:effectLst/>
        </p:spPr>
        <p:txBody>
          <a:bodyPr wrap="none">
            <a:spAutoFit/>
          </a:bodyPr>
          <a:lstStyle/>
          <a:p>
            <a:pPr algn="ctr" eaLnBrk="0" hangingPunct="0">
              <a:defRPr/>
            </a:pPr>
            <a:r>
              <a:rPr lang="en-US" sz="1200" b="1" dirty="0">
                <a:effectLst>
                  <a:outerShdw blurRad="38100" dist="38100" dir="2700000" algn="tl">
                    <a:srgbClr val="000000"/>
                  </a:outerShdw>
                </a:effectLst>
                <a:cs typeface="+mn-cs"/>
              </a:rPr>
              <a:t>Upload </a:t>
            </a:r>
            <a:r>
              <a:rPr lang="en-US" sz="1200" b="1" dirty="0" err="1">
                <a:effectLst>
                  <a:outerShdw blurRad="38100" dist="38100" dir="2700000" algn="tl">
                    <a:srgbClr val="000000"/>
                  </a:outerShdw>
                </a:effectLst>
                <a:cs typeface="+mn-cs"/>
              </a:rPr>
              <a:t>Fisiere</a:t>
            </a:r>
            <a:endParaRPr lang="en-US" sz="1200" b="1" dirty="0">
              <a:effectLst>
                <a:outerShdw blurRad="38100" dist="38100" dir="2700000" algn="tl">
                  <a:srgbClr val="000000"/>
                </a:outerShdw>
              </a:effectLst>
              <a:cs typeface="+mn-cs"/>
            </a:endParaRPr>
          </a:p>
        </p:txBody>
      </p:sp>
      <p:sp>
        <p:nvSpPr>
          <p:cNvPr id="639001" name="Line 25"/>
          <p:cNvSpPr>
            <a:spLocks noChangeShapeType="1"/>
          </p:cNvSpPr>
          <p:nvPr/>
        </p:nvSpPr>
        <p:spPr bwMode="auto">
          <a:xfrm>
            <a:off x="3086100" y="3922713"/>
            <a:ext cx="9906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o-RO"/>
          </a:p>
        </p:txBody>
      </p:sp>
      <p:sp>
        <p:nvSpPr>
          <p:cNvPr id="639002" name="Line 26"/>
          <p:cNvSpPr>
            <a:spLocks noChangeShapeType="1"/>
          </p:cNvSpPr>
          <p:nvPr/>
        </p:nvSpPr>
        <p:spPr bwMode="auto">
          <a:xfrm flipV="1">
            <a:off x="5524500" y="3517900"/>
            <a:ext cx="1181100" cy="3937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o-RO"/>
          </a:p>
        </p:txBody>
      </p:sp>
      <p:sp>
        <p:nvSpPr>
          <p:cNvPr id="639003" name="Text Box 27"/>
          <p:cNvSpPr txBox="1">
            <a:spLocks noChangeArrowheads="1"/>
          </p:cNvSpPr>
          <p:nvPr/>
        </p:nvSpPr>
        <p:spPr bwMode="auto">
          <a:xfrm rot="20379226">
            <a:off x="5624513" y="3463925"/>
            <a:ext cx="922337" cy="277813"/>
          </a:xfrm>
          <a:prstGeom prst="rect">
            <a:avLst/>
          </a:prstGeom>
          <a:noFill/>
          <a:ln w="12700" algn="ctr">
            <a:noFill/>
            <a:miter lim="800000"/>
            <a:headEnd/>
            <a:tailEnd/>
          </a:ln>
          <a:effectLst/>
        </p:spPr>
        <p:txBody>
          <a:bodyPr wrap="none">
            <a:spAutoFit/>
          </a:bodyPr>
          <a:lstStyle/>
          <a:p>
            <a:pPr algn="ctr" eaLnBrk="0" hangingPunct="0">
              <a:defRPr/>
            </a:pPr>
            <a:r>
              <a:rPr lang="en-US" sz="1200" b="1" dirty="0">
                <a:effectLst>
                  <a:outerShdw blurRad="38100" dist="38100" dir="2700000" algn="tl">
                    <a:srgbClr val="000000"/>
                  </a:outerShdw>
                </a:effectLst>
                <a:cs typeface="+mn-cs"/>
              </a:rPr>
              <a:t>Download</a:t>
            </a:r>
          </a:p>
        </p:txBody>
      </p:sp>
      <p:sp>
        <p:nvSpPr>
          <p:cNvPr id="639004" name="Line 28"/>
          <p:cNvSpPr>
            <a:spLocks noChangeShapeType="1"/>
          </p:cNvSpPr>
          <p:nvPr/>
        </p:nvSpPr>
        <p:spPr bwMode="auto">
          <a:xfrm>
            <a:off x="5448300" y="4368800"/>
            <a:ext cx="431800" cy="3683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o-RO"/>
          </a:p>
        </p:txBody>
      </p:sp>
      <p:sp>
        <p:nvSpPr>
          <p:cNvPr id="639005" name="Line 29"/>
          <p:cNvSpPr>
            <a:spLocks noChangeShapeType="1"/>
          </p:cNvSpPr>
          <p:nvPr/>
        </p:nvSpPr>
        <p:spPr bwMode="auto">
          <a:xfrm flipV="1">
            <a:off x="5397500" y="2832100"/>
            <a:ext cx="469900" cy="4953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o-RO"/>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89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8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89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89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90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90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90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89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89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89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89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89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900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89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899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89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900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899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9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6" grpId="0" animBg="1"/>
      <p:bldP spid="638987" grpId="0" animBg="1"/>
      <p:bldP spid="638988" grpId="0" animBg="1"/>
      <p:bldP spid="638989" grpId="0" animBg="1"/>
      <p:bldP spid="638990" grpId="0" animBg="1"/>
      <p:bldP spid="638991" grpId="0" animBg="1"/>
      <p:bldP spid="638992" grpId="0" animBg="1"/>
      <p:bldP spid="638993" grpId="0" animBg="1"/>
      <p:bldP spid="638994" grpId="0" animBg="1"/>
      <p:bldP spid="638995" grpId="0"/>
      <p:bldP spid="638996" grpId="0"/>
      <p:bldP spid="638997" grpId="0"/>
      <p:bldP spid="638998" grpId="0"/>
      <p:bldP spid="638999" grpId="0"/>
      <p:bldP spid="639000" grpId="0"/>
      <p:bldP spid="639001" grpId="0" animBg="1"/>
      <p:bldP spid="639002" grpId="0" animBg="1"/>
      <p:bldP spid="639003" grpId="0"/>
      <p:bldP spid="639004" grpId="0" animBg="1"/>
      <p:bldP spid="6390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sv-SE"/>
              <a:t>ALM</a:t>
            </a:r>
          </a:p>
        </p:txBody>
      </p:sp>
      <p:sp>
        <p:nvSpPr>
          <p:cNvPr id="21507" name="Content Placeholder 2"/>
          <p:cNvSpPr>
            <a:spLocks noGrp="1"/>
          </p:cNvSpPr>
          <p:nvPr>
            <p:ph idx="1"/>
          </p:nvPr>
        </p:nvSpPr>
        <p:spPr>
          <a:xfrm>
            <a:off x="152400" y="1219200"/>
            <a:ext cx="8639175" cy="4800600"/>
          </a:xfrm>
        </p:spPr>
        <p:txBody>
          <a:bodyPr/>
          <a:lstStyle/>
          <a:p>
            <a:pPr marL="0" indent="0" eaLnBrk="1" hangingPunct="1">
              <a:buFont typeface="Wingdings 2" pitchFamily="18" charset="2"/>
              <a:buNone/>
            </a:pPr>
            <a:r>
              <a:rPr lang="en-US" dirty="0"/>
              <a:t>Application Life-cycle Management</a:t>
            </a:r>
          </a:p>
          <a:p>
            <a:pPr lvl="1" eaLnBrk="1" hangingPunct="1"/>
            <a:r>
              <a:rPr lang="en-US" dirty="0" err="1"/>
              <a:t>Coordonarea</a:t>
            </a:r>
            <a:r>
              <a:rPr lang="en-US" dirty="0"/>
              <a:t> </a:t>
            </a:r>
            <a:r>
              <a:rPr lang="en-US" dirty="0" err="1"/>
              <a:t>activitatilor</a:t>
            </a:r>
            <a:r>
              <a:rPr lang="en-US" dirty="0"/>
              <a:t> </a:t>
            </a:r>
            <a:r>
              <a:rPr lang="en-US" dirty="0" err="1"/>
              <a:t>ce</a:t>
            </a:r>
            <a:r>
              <a:rPr lang="en-US" dirty="0"/>
              <a:t> </a:t>
            </a:r>
            <a:r>
              <a:rPr lang="en-US" dirty="0" err="1"/>
              <a:t>compun</a:t>
            </a:r>
            <a:r>
              <a:rPr lang="en-US" dirty="0"/>
              <a:t> </a:t>
            </a:r>
            <a:r>
              <a:rPr lang="en-US" dirty="0" err="1"/>
              <a:t>ciclul</a:t>
            </a:r>
            <a:r>
              <a:rPr lang="en-US" dirty="0"/>
              <a:t> de </a:t>
            </a:r>
            <a:r>
              <a:rPr lang="en-US" dirty="0" err="1"/>
              <a:t>viata</a:t>
            </a:r>
            <a:r>
              <a:rPr lang="en-US" dirty="0"/>
              <a:t> al </a:t>
            </a:r>
            <a:r>
              <a:rPr lang="en-US" dirty="0" err="1"/>
              <a:t>aplicatiilor</a:t>
            </a:r>
            <a:r>
              <a:rPr lang="en-US" dirty="0"/>
              <a:t> software, </a:t>
            </a:r>
            <a:r>
              <a:rPr lang="en-US" dirty="0" err="1"/>
              <a:t>incluzind</a:t>
            </a:r>
            <a:r>
              <a:rPr lang="en-US" dirty="0"/>
              <a:t> </a:t>
            </a:r>
            <a:r>
              <a:rPr lang="en-US" dirty="0" err="1"/>
              <a:t>cerintele</a:t>
            </a:r>
            <a:r>
              <a:rPr lang="en-US" dirty="0"/>
              <a:t>, </a:t>
            </a:r>
            <a:r>
              <a:rPr lang="en-US" dirty="0" err="1"/>
              <a:t>modelarea</a:t>
            </a:r>
            <a:r>
              <a:rPr lang="en-US" dirty="0"/>
              <a:t>, </a:t>
            </a:r>
            <a:r>
              <a:rPr lang="en-US" dirty="0" err="1"/>
              <a:t>dezvoltarea</a:t>
            </a:r>
            <a:r>
              <a:rPr lang="en-US" dirty="0"/>
              <a:t>, build-</a:t>
            </a:r>
            <a:r>
              <a:rPr lang="en-US" dirty="0" err="1"/>
              <a:t>ul</a:t>
            </a:r>
            <a:r>
              <a:rPr lang="en-US" dirty="0"/>
              <a:t>, </a:t>
            </a:r>
            <a:r>
              <a:rPr lang="en-US" dirty="0" err="1"/>
              <a:t>si</a:t>
            </a:r>
            <a:r>
              <a:rPr lang="en-US" dirty="0"/>
              <a:t> </a:t>
            </a:r>
            <a:r>
              <a:rPr lang="en-US" dirty="0" err="1"/>
              <a:t>testarea</a:t>
            </a:r>
            <a:r>
              <a:rPr lang="en-US" dirty="0"/>
              <a:t>, </a:t>
            </a:r>
            <a:r>
              <a:rPr lang="en-US" dirty="0" err="1"/>
              <a:t>prin</a:t>
            </a:r>
            <a:r>
              <a:rPr lang="en-US" dirty="0"/>
              <a:t>: </a:t>
            </a:r>
          </a:p>
          <a:p>
            <a:pPr lvl="2" eaLnBrk="1" hangingPunct="1"/>
            <a:r>
              <a:rPr lang="en-US" dirty="0" err="1"/>
              <a:t>Executarea</a:t>
            </a:r>
            <a:r>
              <a:rPr lang="en-US" dirty="0"/>
              <a:t> de </a:t>
            </a:r>
            <a:r>
              <a:rPr lang="en-US" dirty="0" err="1"/>
              <a:t>procese</a:t>
            </a:r>
            <a:r>
              <a:rPr lang="en-US" dirty="0"/>
              <a:t> </a:t>
            </a:r>
            <a:r>
              <a:rPr lang="en-US" dirty="0" err="1"/>
              <a:t>peste</a:t>
            </a:r>
            <a:r>
              <a:rPr lang="en-US" dirty="0"/>
              <a:t> </a:t>
            </a:r>
            <a:r>
              <a:rPr lang="en-US" dirty="0" err="1"/>
              <a:t>aceste</a:t>
            </a:r>
            <a:r>
              <a:rPr lang="en-US" dirty="0"/>
              <a:t> </a:t>
            </a:r>
            <a:r>
              <a:rPr lang="en-US" dirty="0" err="1"/>
              <a:t>activitati</a:t>
            </a:r>
            <a:r>
              <a:rPr lang="en-US" dirty="0"/>
              <a:t>; </a:t>
            </a:r>
          </a:p>
          <a:p>
            <a:pPr lvl="2" eaLnBrk="1" hangingPunct="1"/>
            <a:r>
              <a:rPr lang="en-US" dirty="0" err="1"/>
              <a:t>Managementul</a:t>
            </a:r>
            <a:r>
              <a:rPr lang="en-US" dirty="0"/>
              <a:t> </a:t>
            </a:r>
            <a:r>
              <a:rPr lang="en-US" dirty="0" err="1"/>
              <a:t>relatiillor</a:t>
            </a:r>
            <a:r>
              <a:rPr lang="en-US" dirty="0"/>
              <a:t> </a:t>
            </a:r>
            <a:r>
              <a:rPr lang="en-US" dirty="0" err="1"/>
              <a:t>dintre</a:t>
            </a:r>
            <a:r>
              <a:rPr lang="en-US" dirty="0"/>
              <a:t> </a:t>
            </a:r>
            <a:r>
              <a:rPr lang="en-US" dirty="0" err="1"/>
              <a:t>artefactele</a:t>
            </a:r>
            <a:r>
              <a:rPr lang="en-US" dirty="0"/>
              <a:t> </a:t>
            </a:r>
            <a:r>
              <a:rPr lang="en-US" dirty="0" err="1"/>
              <a:t>activitatilor</a:t>
            </a:r>
            <a:r>
              <a:rPr lang="en-US" dirty="0"/>
              <a:t> de </a:t>
            </a:r>
            <a:r>
              <a:rPr lang="en-US" dirty="0" err="1"/>
              <a:t>dezvoltare</a:t>
            </a:r>
            <a:r>
              <a:rPr lang="en-US" dirty="0"/>
              <a:t> </a:t>
            </a:r>
            <a:r>
              <a:rPr lang="en-US" dirty="0" err="1"/>
              <a:t>sau</a:t>
            </a:r>
            <a:r>
              <a:rPr lang="en-US" dirty="0"/>
              <a:t> </a:t>
            </a:r>
            <a:r>
              <a:rPr lang="en-US" dirty="0" err="1"/>
              <a:t>produse</a:t>
            </a:r>
            <a:r>
              <a:rPr lang="en-US" dirty="0"/>
              <a:t> </a:t>
            </a:r>
            <a:r>
              <a:rPr lang="en-US" dirty="0" err="1"/>
              <a:t>prin</a:t>
            </a:r>
            <a:r>
              <a:rPr lang="en-US" dirty="0"/>
              <a:t> </a:t>
            </a:r>
            <a:r>
              <a:rPr lang="en-US" dirty="0" err="1"/>
              <a:t>aceste</a:t>
            </a:r>
            <a:r>
              <a:rPr lang="en-US" dirty="0"/>
              <a:t> </a:t>
            </a:r>
            <a:r>
              <a:rPr lang="en-US" dirty="0" err="1"/>
              <a:t>activitati</a:t>
            </a:r>
            <a:endParaRPr lang="en-US" dirty="0"/>
          </a:p>
          <a:p>
            <a:pPr lvl="2" eaLnBrk="1" hangingPunct="1"/>
            <a:r>
              <a:rPr lang="en-US" dirty="0" err="1"/>
              <a:t>Raportarea</a:t>
            </a:r>
            <a:r>
              <a:rPr lang="en-US" dirty="0"/>
              <a:t>  </a:t>
            </a:r>
            <a:r>
              <a:rPr lang="en-US" dirty="0" err="1"/>
              <a:t>progresului</a:t>
            </a:r>
            <a:r>
              <a:rPr lang="en-US" dirty="0"/>
              <a:t> in </a:t>
            </a:r>
            <a:r>
              <a:rPr lang="en-US" dirty="0" err="1"/>
              <a:t>activitatea</a:t>
            </a:r>
            <a:r>
              <a:rPr lang="en-US" dirty="0"/>
              <a:t> de </a:t>
            </a:r>
            <a:r>
              <a:rPr lang="en-US" dirty="0" err="1"/>
              <a:t>dezvoltare</a:t>
            </a:r>
            <a:r>
              <a:rPr lang="en-US" dirty="0"/>
              <a:t> ca un tot</a:t>
            </a:r>
          </a:p>
          <a:p>
            <a:pPr marL="0" indent="0" eaLnBrk="1" hangingPunct="1">
              <a:buFont typeface="Wingdings 2" pitchFamily="18" charset="2"/>
              <a:buNone/>
            </a:pPr>
            <a:endParaRPr lang="sv-SE" dirty="0"/>
          </a:p>
        </p:txBody>
      </p:sp>
      <p:sp>
        <p:nvSpPr>
          <p:cNvPr id="21508" name="Text Box 4"/>
          <p:cNvSpPr txBox="1">
            <a:spLocks noChangeArrowheads="1"/>
          </p:cNvSpPr>
          <p:nvPr/>
        </p:nvSpPr>
        <p:spPr bwMode="auto">
          <a:xfrm>
            <a:off x="1066800" y="6324600"/>
            <a:ext cx="79851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500"/>
              <a:t>Soursa: </a:t>
            </a:r>
            <a:r>
              <a:rPr lang="en-US" sz="1500" i="1"/>
              <a:t>The Changing Face of Application Life-cycle Management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Dezvoltare Paralela</a:t>
            </a:r>
          </a:p>
        </p:txBody>
      </p:sp>
      <p:sp>
        <p:nvSpPr>
          <p:cNvPr id="395267" name="Rectangle 3"/>
          <p:cNvSpPr>
            <a:spLocks noGrp="1" noChangeArrowheads="1"/>
          </p:cNvSpPr>
          <p:nvPr>
            <p:ph idx="1"/>
          </p:nvPr>
        </p:nvSpPr>
        <p:spPr>
          <a:xfrm>
            <a:off x="381000" y="1417638"/>
            <a:ext cx="8410575" cy="4154487"/>
          </a:xfrm>
        </p:spPr>
        <p:txBody>
          <a:bodyPr>
            <a:normAutofit fontScale="92500" lnSpcReduction="10000"/>
          </a:bodyPr>
          <a:lstStyle/>
          <a:p>
            <a:pPr marL="420624" indent="-384048" eaLnBrk="1" fontAlgn="auto" hangingPunct="1">
              <a:spcAft>
                <a:spcPts val="0"/>
              </a:spcAft>
              <a:buFont typeface="Wingdings 2"/>
              <a:buChar char=""/>
              <a:defRPr/>
            </a:pPr>
            <a:r>
              <a:rPr lang="en-US" sz="2800" dirty="0"/>
              <a:t>Multiple Release-</a:t>
            </a:r>
            <a:r>
              <a:rPr lang="en-US" sz="2800" dirty="0" err="1"/>
              <a:t>uri</a:t>
            </a:r>
            <a:endParaRPr lang="en-US" sz="2800" dirty="0"/>
          </a:p>
          <a:p>
            <a:pPr marL="722376" lvl="1" indent="-274320" eaLnBrk="1" fontAlgn="auto" hangingPunct="1">
              <a:spcAft>
                <a:spcPts val="0"/>
              </a:spcAft>
              <a:buFont typeface="Wingdings 2"/>
              <a:buChar char=""/>
              <a:defRPr/>
            </a:pPr>
            <a:r>
              <a:rPr lang="en-US" sz="2400" dirty="0"/>
              <a:t>Branching</a:t>
            </a:r>
          </a:p>
          <a:p>
            <a:pPr marL="1005840" lvl="2" indent="-256032" eaLnBrk="1" fontAlgn="auto" hangingPunct="1">
              <a:spcAft>
                <a:spcPts val="0"/>
              </a:spcAft>
              <a:buFont typeface="Arial"/>
              <a:buChar char="○"/>
              <a:defRPr/>
            </a:pPr>
            <a:r>
              <a:rPr lang="en-US" sz="2000" dirty="0" err="1"/>
              <a:t>Crearea</a:t>
            </a:r>
            <a:r>
              <a:rPr lang="en-US" sz="2000" dirty="0"/>
              <a:t> </a:t>
            </a:r>
            <a:r>
              <a:rPr lang="en-US" sz="2000" dirty="0" err="1"/>
              <a:t>unei</a:t>
            </a:r>
            <a:r>
              <a:rPr lang="en-US" sz="2000" dirty="0"/>
              <a:t> </a:t>
            </a:r>
            <a:r>
              <a:rPr lang="en-US" sz="2000" dirty="0" err="1"/>
              <a:t>copii</a:t>
            </a:r>
            <a:r>
              <a:rPr lang="en-US" sz="2000" dirty="0"/>
              <a:t> a </a:t>
            </a:r>
            <a:r>
              <a:rPr lang="en-US" sz="2000" dirty="0" err="1"/>
              <a:t>unei</a:t>
            </a:r>
            <a:r>
              <a:rPr lang="en-US" sz="2000" dirty="0"/>
              <a:t> </a:t>
            </a:r>
            <a:r>
              <a:rPr lang="en-US" sz="2000" dirty="0" err="1"/>
              <a:t>familii</a:t>
            </a:r>
            <a:r>
              <a:rPr lang="en-US" sz="2000" dirty="0"/>
              <a:t> de </a:t>
            </a:r>
            <a:r>
              <a:rPr lang="en-US" sz="2000" dirty="0" err="1"/>
              <a:t>fisiere</a:t>
            </a:r>
            <a:r>
              <a:rPr lang="en-US" sz="2000" dirty="0"/>
              <a:t>  </a:t>
            </a:r>
            <a:r>
              <a:rPr lang="en-US" sz="2000" dirty="0" err="1"/>
              <a:t>pentru</a:t>
            </a:r>
            <a:r>
              <a:rPr lang="en-US" sz="2000" dirty="0"/>
              <a:t> o </a:t>
            </a:r>
            <a:r>
              <a:rPr lang="en-US" sz="2000" dirty="0" err="1"/>
              <a:t>abordare</a:t>
            </a:r>
            <a:r>
              <a:rPr lang="en-US" sz="2000" dirty="0"/>
              <a:t> </a:t>
            </a:r>
            <a:r>
              <a:rPr lang="en-US" sz="2000" dirty="0" err="1"/>
              <a:t>separata</a:t>
            </a:r>
            <a:r>
              <a:rPr lang="en-US" sz="2000" dirty="0"/>
              <a:t> (release-</a:t>
            </a:r>
            <a:r>
              <a:rPr lang="en-US" sz="2000" dirty="0" err="1"/>
              <a:t>ul</a:t>
            </a:r>
            <a:r>
              <a:rPr lang="en-US" sz="2000" dirty="0"/>
              <a:t>  include </a:t>
            </a:r>
            <a:r>
              <a:rPr lang="en-US" sz="2000" dirty="0" err="1"/>
              <a:t>aceasta</a:t>
            </a:r>
            <a:r>
              <a:rPr lang="en-US" sz="2000" dirty="0"/>
              <a:t> </a:t>
            </a:r>
            <a:r>
              <a:rPr lang="en-US" sz="2000" dirty="0" err="1"/>
              <a:t>abordare</a:t>
            </a:r>
            <a:r>
              <a:rPr lang="en-US" sz="2000" dirty="0"/>
              <a:t>)</a:t>
            </a:r>
          </a:p>
          <a:p>
            <a:pPr marL="1005840" lvl="2" indent="-256032" eaLnBrk="1" fontAlgn="auto" hangingPunct="1">
              <a:spcAft>
                <a:spcPts val="0"/>
              </a:spcAft>
              <a:buFont typeface="Arial"/>
              <a:buChar char="○"/>
              <a:defRPr/>
            </a:pPr>
            <a:r>
              <a:rPr lang="en-US" sz="2000" dirty="0" err="1"/>
              <a:t>Fiecare</a:t>
            </a:r>
            <a:r>
              <a:rPr lang="en-US" sz="2000" dirty="0"/>
              <a:t> branch </a:t>
            </a:r>
            <a:r>
              <a:rPr lang="en-US" sz="2000" dirty="0" err="1"/>
              <a:t>poate</a:t>
            </a:r>
            <a:r>
              <a:rPr lang="en-US" sz="2000" dirty="0"/>
              <a:t> </a:t>
            </a:r>
            <a:r>
              <a:rPr lang="en-US" sz="2000" dirty="0" err="1"/>
              <a:t>avea</a:t>
            </a:r>
            <a:r>
              <a:rPr lang="en-US" sz="2000" dirty="0"/>
              <a:t> </a:t>
            </a:r>
            <a:r>
              <a:rPr lang="en-US" sz="2000" dirty="0" err="1"/>
              <a:t>diferite</a:t>
            </a:r>
            <a:r>
              <a:rPr lang="en-US" sz="2000" dirty="0"/>
              <a:t> </a:t>
            </a:r>
            <a:r>
              <a:rPr lang="en-US" sz="2000" dirty="0" err="1"/>
              <a:t>permisiuni</a:t>
            </a:r>
            <a:r>
              <a:rPr lang="en-US" sz="2000" dirty="0"/>
              <a:t> de </a:t>
            </a:r>
            <a:r>
              <a:rPr lang="en-US" sz="2000" dirty="0" err="1"/>
              <a:t>configurare</a:t>
            </a:r>
            <a:endParaRPr lang="en-US" sz="2000" dirty="0"/>
          </a:p>
          <a:p>
            <a:pPr marL="722376" lvl="1" indent="-274320" eaLnBrk="1" fontAlgn="auto" hangingPunct="1">
              <a:spcAft>
                <a:spcPts val="0"/>
              </a:spcAft>
              <a:buFont typeface="Wingdings 2"/>
              <a:buChar char=""/>
              <a:defRPr/>
            </a:pPr>
            <a:r>
              <a:rPr lang="en-US" sz="2400" dirty="0"/>
              <a:t>Merging</a:t>
            </a:r>
          </a:p>
          <a:p>
            <a:pPr marL="1005840" lvl="2" indent="-256032" eaLnBrk="1" fontAlgn="auto" hangingPunct="1">
              <a:spcAft>
                <a:spcPts val="0"/>
              </a:spcAft>
              <a:buFont typeface="Arial"/>
              <a:buChar char="○"/>
              <a:defRPr/>
            </a:pPr>
            <a:r>
              <a:rPr lang="en-US" sz="2000" dirty="0" err="1"/>
              <a:t>Combina</a:t>
            </a:r>
            <a:r>
              <a:rPr lang="en-US" sz="2000" dirty="0"/>
              <a:t> </a:t>
            </a:r>
            <a:r>
              <a:rPr lang="en-US" sz="2000" dirty="0" err="1"/>
              <a:t>modificarile</a:t>
            </a:r>
            <a:r>
              <a:rPr lang="en-US" sz="2000" dirty="0"/>
              <a:t> </a:t>
            </a:r>
            <a:r>
              <a:rPr lang="en-US" sz="2000" dirty="0" err="1"/>
              <a:t>dintr</a:t>
            </a:r>
            <a:r>
              <a:rPr lang="en-US" sz="2000" dirty="0"/>
              <a:t>-un branch cu </a:t>
            </a:r>
            <a:r>
              <a:rPr lang="en-US" sz="2000" dirty="0" err="1"/>
              <a:t>cele</a:t>
            </a:r>
            <a:r>
              <a:rPr lang="en-US" sz="2000" dirty="0"/>
              <a:t> </a:t>
            </a:r>
            <a:r>
              <a:rPr lang="en-US" sz="2000" dirty="0" err="1"/>
              <a:t>provenite</a:t>
            </a:r>
            <a:r>
              <a:rPr lang="en-US" sz="2000" dirty="0"/>
              <a:t> </a:t>
            </a:r>
            <a:r>
              <a:rPr lang="en-US" sz="2000" dirty="0" err="1"/>
              <a:t>dintr</a:t>
            </a:r>
            <a:r>
              <a:rPr lang="en-US" sz="2000" dirty="0"/>
              <a:t>-un </a:t>
            </a:r>
            <a:r>
              <a:rPr lang="en-US" sz="2000" dirty="0" err="1"/>
              <a:t>altul</a:t>
            </a:r>
            <a:endParaRPr lang="en-US" sz="2000" dirty="0"/>
          </a:p>
          <a:p>
            <a:pPr marL="420624" indent="-384048" eaLnBrk="1" fontAlgn="auto" hangingPunct="1">
              <a:spcAft>
                <a:spcPts val="0"/>
              </a:spcAft>
              <a:buFont typeface="Wingdings 2"/>
              <a:buChar char=""/>
              <a:defRPr/>
            </a:pPr>
            <a:r>
              <a:rPr lang="en-US" sz="2800" dirty="0"/>
              <a:t>Multiple Checkout-</a:t>
            </a:r>
            <a:r>
              <a:rPr lang="en-US" sz="2800" dirty="0" err="1"/>
              <a:t>uri</a:t>
            </a:r>
            <a:endParaRPr lang="en-US" sz="2800" dirty="0"/>
          </a:p>
          <a:p>
            <a:pPr marL="722376" lvl="1" indent="-274320" eaLnBrk="1" fontAlgn="auto" hangingPunct="1">
              <a:spcAft>
                <a:spcPts val="0"/>
              </a:spcAft>
              <a:buFont typeface="Wingdings 2"/>
              <a:buChar char=""/>
              <a:defRPr/>
            </a:pPr>
            <a:r>
              <a:rPr lang="en-US" sz="2400" dirty="0" err="1"/>
              <a:t>Fisierul</a:t>
            </a:r>
            <a:r>
              <a:rPr lang="en-US" sz="2400" dirty="0"/>
              <a:t> </a:t>
            </a:r>
            <a:r>
              <a:rPr lang="en-US" sz="2400" dirty="0" err="1"/>
              <a:t>poate</a:t>
            </a:r>
            <a:r>
              <a:rPr lang="en-US" sz="2400" dirty="0"/>
              <a:t> fi </a:t>
            </a:r>
            <a:r>
              <a:rPr lang="en-US" sz="2400" dirty="0" err="1"/>
              <a:t>facut</a:t>
            </a:r>
            <a:r>
              <a:rPr lang="en-US" sz="2400" dirty="0"/>
              <a:t>  check-out de </a:t>
            </a:r>
            <a:r>
              <a:rPr lang="en-US" sz="2400" dirty="0" err="1"/>
              <a:t>mai</a:t>
            </a:r>
            <a:r>
              <a:rPr lang="en-US" sz="2400" dirty="0"/>
              <a:t> multi </a:t>
            </a:r>
            <a:r>
              <a:rPr lang="en-US" sz="2400" dirty="0" err="1"/>
              <a:t>dezvoltatori</a:t>
            </a:r>
            <a:endParaRPr lang="en-US" sz="2400" dirty="0"/>
          </a:p>
          <a:p>
            <a:pPr marL="722376" lvl="1" indent="-274320" eaLnBrk="1" fontAlgn="auto" hangingPunct="1">
              <a:spcAft>
                <a:spcPts val="0"/>
              </a:spcAft>
              <a:buFont typeface="Wingdings 2"/>
              <a:buChar char=""/>
              <a:defRPr/>
            </a:pPr>
            <a:r>
              <a:rPr lang="en-US" sz="2400" dirty="0"/>
              <a:t>Mai </a:t>
            </a:r>
            <a:r>
              <a:rPr lang="en-US" sz="2400" dirty="0" err="1"/>
              <a:t>tirziu</a:t>
            </a:r>
            <a:r>
              <a:rPr lang="en-US" sz="2400" dirty="0"/>
              <a:t> </a:t>
            </a:r>
            <a:r>
              <a:rPr lang="en-US" sz="2400" dirty="0" err="1"/>
              <a:t>combina</a:t>
            </a:r>
            <a:r>
              <a:rPr lang="en-US" sz="2400" dirty="0"/>
              <a:t> local </a:t>
            </a:r>
            <a:r>
              <a:rPr lang="en-US" sz="2400" dirty="0" err="1"/>
              <a:t>modificarile</a:t>
            </a:r>
            <a:r>
              <a:rPr lang="en-US" sz="2400" dirty="0"/>
              <a:t>, </a:t>
            </a:r>
            <a:r>
              <a:rPr lang="en-US" sz="2400" dirty="0" err="1"/>
              <a:t>inainte</a:t>
            </a:r>
            <a:r>
              <a:rPr lang="en-US" sz="2400" dirty="0"/>
              <a:t> de check-in.</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381000" y="228600"/>
            <a:ext cx="8382000" cy="701675"/>
          </a:xfrm>
        </p:spPr>
        <p:txBody>
          <a:bodyPr>
            <a:normAutofit fontScale="90000"/>
          </a:bodyPr>
          <a:lstStyle/>
          <a:p>
            <a:pPr eaLnBrk="1" fontAlgn="auto" hangingPunct="1">
              <a:spcAft>
                <a:spcPts val="0"/>
              </a:spcAft>
              <a:defRPr/>
            </a:pPr>
            <a:r>
              <a:rPr lang="en-US" sz="4400" dirty="0" err="1"/>
              <a:t>Integreaza</a:t>
            </a:r>
            <a:r>
              <a:rPr lang="en-US" sz="4400" dirty="0"/>
              <a:t> </a:t>
            </a:r>
            <a:r>
              <a:rPr lang="en-US" sz="4400" dirty="0" err="1"/>
              <a:t>Experienta</a:t>
            </a:r>
            <a:r>
              <a:rPr lang="en-US" sz="4400" dirty="0"/>
              <a:t> Check-In</a:t>
            </a:r>
          </a:p>
        </p:txBody>
      </p:sp>
      <p:sp>
        <p:nvSpPr>
          <p:cNvPr id="35843" name="Rectangle 3"/>
          <p:cNvSpPr>
            <a:spLocks noGrp="1" noChangeArrowheads="1"/>
          </p:cNvSpPr>
          <p:nvPr>
            <p:ph idx="1"/>
          </p:nvPr>
        </p:nvSpPr>
        <p:spPr/>
        <p:txBody>
          <a:bodyPr/>
          <a:lstStyle/>
          <a:p>
            <a:pPr eaLnBrk="1" hangingPunct="1"/>
            <a:r>
              <a:rPr lang="en-US" dirty="0" err="1"/>
              <a:t>Combina</a:t>
            </a:r>
            <a:r>
              <a:rPr lang="en-US" dirty="0"/>
              <a:t> </a:t>
            </a:r>
            <a:r>
              <a:rPr lang="en-US" dirty="0" err="1"/>
              <a:t>modificarile</a:t>
            </a:r>
            <a:r>
              <a:rPr lang="en-US" dirty="0"/>
              <a:t> </a:t>
            </a:r>
            <a:r>
              <a:rPr lang="en-US" dirty="0" err="1"/>
              <a:t>sursei</a:t>
            </a:r>
            <a:r>
              <a:rPr lang="en-US" dirty="0"/>
              <a:t>, </a:t>
            </a:r>
            <a:r>
              <a:rPr lang="en-US" dirty="0" err="1"/>
              <a:t>comentarii</a:t>
            </a:r>
            <a:r>
              <a:rPr lang="en-US" dirty="0"/>
              <a:t>, work item-</a:t>
            </a:r>
            <a:r>
              <a:rPr lang="en-US" dirty="0" err="1"/>
              <a:t>uri</a:t>
            </a:r>
            <a:r>
              <a:rPr lang="en-US" dirty="0"/>
              <a:t>, </a:t>
            </a:r>
            <a:r>
              <a:rPr lang="en-US" dirty="0" err="1"/>
              <a:t>politicile</a:t>
            </a:r>
            <a:r>
              <a:rPr lang="en-US" dirty="0"/>
              <a:t> de check-in, </a:t>
            </a:r>
            <a:r>
              <a:rPr lang="en-US" dirty="0" err="1"/>
              <a:t>notificari</a:t>
            </a:r>
            <a:r>
              <a:rPr lang="en-US" dirty="0"/>
              <a:t>. </a:t>
            </a:r>
          </a:p>
          <a:p>
            <a:pPr eaLnBrk="1" hangingPunct="1"/>
            <a:r>
              <a:rPr lang="en-US" dirty="0" err="1"/>
              <a:t>Capteaza</a:t>
            </a:r>
            <a:r>
              <a:rPr lang="en-US" dirty="0"/>
              <a:t> </a:t>
            </a:r>
            <a:r>
              <a:rPr lang="en-US" dirty="0" err="1"/>
              <a:t>importante</a:t>
            </a:r>
            <a:r>
              <a:rPr lang="en-US" dirty="0"/>
              <a:t> </a:t>
            </a:r>
            <a:r>
              <a:rPr lang="en-US" dirty="0" err="1"/>
              <a:t>relatii</a:t>
            </a:r>
            <a:r>
              <a:rPr lang="en-US" dirty="0"/>
              <a:t> </a:t>
            </a:r>
            <a:r>
              <a:rPr lang="en-US" dirty="0" err="1"/>
              <a:t>dintre</a:t>
            </a:r>
            <a:r>
              <a:rPr lang="en-US" dirty="0"/>
              <a:t> date</a:t>
            </a:r>
          </a:p>
          <a:p>
            <a:pPr eaLnBrk="1" hangingPunct="1"/>
            <a:r>
              <a:rPr lang="en-US" dirty="0" err="1"/>
              <a:t>Personalizeaza</a:t>
            </a:r>
            <a:r>
              <a:rPr lang="en-US" dirty="0"/>
              <a:t> </a:t>
            </a:r>
            <a:r>
              <a:rPr lang="en-US" dirty="0" err="1"/>
              <a:t>procesele</a:t>
            </a:r>
            <a:r>
              <a:rPr lang="en-US" dirty="0"/>
              <a:t> </a:t>
            </a:r>
            <a:r>
              <a:rPr lang="en-US" dirty="0" err="1"/>
              <a:t>companiei</a:t>
            </a:r>
            <a:endParaRPr lang="en-US" dirty="0"/>
          </a:p>
          <a:p>
            <a:pPr eaLnBrk="1" hangingPunct="1"/>
            <a:r>
              <a:rPr lang="en-US" dirty="0"/>
              <a:t>Work item-</a:t>
            </a:r>
            <a:r>
              <a:rPr lang="en-US" dirty="0" err="1"/>
              <a:t>uri</a:t>
            </a:r>
            <a:r>
              <a:rPr lang="en-US" dirty="0"/>
              <a:t> pot fi </a:t>
            </a:r>
            <a:r>
              <a:rPr lang="en-US" dirty="0" err="1"/>
              <a:t>asociate</a:t>
            </a:r>
            <a:r>
              <a:rPr lang="en-US" dirty="0"/>
              <a:t> check-in </a:t>
            </a:r>
            <a:r>
              <a:rPr lang="en-US" dirty="0" err="1"/>
              <a:t>odata</a:t>
            </a:r>
            <a:r>
              <a:rPr lang="en-US" dirty="0"/>
              <a:t> cu </a:t>
            </a:r>
            <a:r>
              <a:rPr lang="en-US" dirty="0" err="1"/>
              <a:t>rezolvarea</a:t>
            </a:r>
            <a:endParaRPr lang="en-US" dirty="0"/>
          </a:p>
          <a:p>
            <a:pPr eaLnBrk="1" hangingPunct="1"/>
            <a:endParaRPr 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err="1"/>
              <a:t>Changeset-uri</a:t>
            </a:r>
            <a:endParaRPr lang="en-US" dirty="0"/>
          </a:p>
        </p:txBody>
      </p:sp>
      <p:sp>
        <p:nvSpPr>
          <p:cNvPr id="36867" name="Rectangle 3"/>
          <p:cNvSpPr>
            <a:spLocks noGrp="1" noChangeArrowheads="1"/>
          </p:cNvSpPr>
          <p:nvPr>
            <p:ph idx="1"/>
          </p:nvPr>
        </p:nvSpPr>
        <p:spPr>
          <a:xfrm>
            <a:off x="381000" y="1417638"/>
            <a:ext cx="8410575" cy="4708525"/>
          </a:xfrm>
        </p:spPr>
        <p:txBody>
          <a:bodyPr/>
          <a:lstStyle/>
          <a:p>
            <a:pPr eaLnBrk="1" hangingPunct="1"/>
            <a:r>
              <a:rPr lang="en-US" sz="2400" dirty="0" err="1"/>
              <a:t>Containerul</a:t>
            </a:r>
            <a:r>
              <a:rPr lang="en-US" sz="2400" dirty="0"/>
              <a:t> de date </a:t>
            </a:r>
            <a:r>
              <a:rPr lang="en-US" sz="2400" dirty="0" err="1"/>
              <a:t>relativ</a:t>
            </a:r>
            <a:r>
              <a:rPr lang="en-US" sz="2400" dirty="0"/>
              <a:t> la check-in</a:t>
            </a:r>
          </a:p>
          <a:p>
            <a:pPr lvl="1" eaLnBrk="1" hangingPunct="1"/>
            <a:r>
              <a:rPr lang="en-US" sz="2000" dirty="0" err="1"/>
              <a:t>Informatii</a:t>
            </a:r>
            <a:r>
              <a:rPr lang="en-US" sz="2000" dirty="0"/>
              <a:t> legate de File </a:t>
            </a:r>
            <a:r>
              <a:rPr lang="en-US" sz="2000" dirty="0" err="1"/>
              <a:t>si</a:t>
            </a:r>
            <a:r>
              <a:rPr lang="en-US" sz="2000" dirty="0"/>
              <a:t> branch</a:t>
            </a:r>
          </a:p>
          <a:p>
            <a:pPr lvl="1" eaLnBrk="1" hangingPunct="1"/>
            <a:r>
              <a:rPr lang="en-US" sz="2000" dirty="0" err="1"/>
              <a:t>Legatura</a:t>
            </a:r>
            <a:r>
              <a:rPr lang="en-US" sz="2000" dirty="0"/>
              <a:t> cu work items</a:t>
            </a:r>
          </a:p>
          <a:p>
            <a:pPr lvl="1" eaLnBrk="1" hangingPunct="1"/>
            <a:r>
              <a:rPr lang="en-US" sz="2000" dirty="0"/>
              <a:t>Note dedicate check-in </a:t>
            </a:r>
          </a:p>
          <a:p>
            <a:pPr lvl="1" eaLnBrk="1" hangingPunct="1"/>
            <a:r>
              <a:rPr lang="en-US" sz="2000" dirty="0" err="1"/>
              <a:t>Comentariu</a:t>
            </a:r>
            <a:endParaRPr lang="en-US" sz="2000" dirty="0"/>
          </a:p>
          <a:p>
            <a:pPr lvl="1" eaLnBrk="1" hangingPunct="1"/>
            <a:r>
              <a:rPr lang="en-US" sz="2000" dirty="0" err="1"/>
              <a:t>Alinierea</a:t>
            </a:r>
            <a:r>
              <a:rPr lang="en-US" sz="2000" dirty="0"/>
              <a:t> la </a:t>
            </a:r>
            <a:r>
              <a:rPr lang="en-US" sz="2000" dirty="0" err="1"/>
              <a:t>politici</a:t>
            </a:r>
            <a:endParaRPr lang="en-US" sz="2000" dirty="0"/>
          </a:p>
          <a:p>
            <a:pPr lvl="1" eaLnBrk="1" hangingPunct="1"/>
            <a:r>
              <a:rPr lang="en-US" sz="2000" dirty="0" err="1"/>
              <a:t>Metadate</a:t>
            </a:r>
            <a:r>
              <a:rPr lang="en-US" sz="2000" dirty="0"/>
              <a:t> (data, </a:t>
            </a:r>
            <a:r>
              <a:rPr lang="en-US" sz="2000" dirty="0" err="1"/>
              <a:t>timpul</a:t>
            </a:r>
            <a:r>
              <a:rPr lang="en-US" sz="2000" dirty="0"/>
              <a:t>, </a:t>
            </a:r>
            <a:r>
              <a:rPr lang="en-US" sz="2000" dirty="0" err="1"/>
              <a:t>utilizator</a:t>
            </a:r>
            <a:r>
              <a:rPr lang="en-US" sz="2000" dirty="0"/>
              <a:t>)</a:t>
            </a:r>
          </a:p>
          <a:p>
            <a:pPr lvl="1" eaLnBrk="1" hangingPunct="1"/>
            <a:r>
              <a:rPr lang="en-US" sz="2000" dirty="0" err="1"/>
              <a:t>Unitatea</a:t>
            </a:r>
            <a:r>
              <a:rPr lang="en-US" sz="2000" dirty="0"/>
              <a:t> </a:t>
            </a:r>
            <a:r>
              <a:rPr lang="en-US" sz="2000" dirty="0" err="1"/>
              <a:t>pieselor</a:t>
            </a:r>
            <a:r>
              <a:rPr lang="en-US" sz="2000" dirty="0"/>
              <a:t> de cod </a:t>
            </a:r>
            <a:r>
              <a:rPr lang="en-US" sz="2000" dirty="0" err="1"/>
              <a:t>atomice</a:t>
            </a:r>
            <a:r>
              <a:rPr lang="en-US" sz="2000" dirty="0"/>
              <a:t> in </a:t>
            </a:r>
            <a:r>
              <a:rPr lang="en-US" sz="2000" dirty="0" err="1"/>
              <a:t>vederea</a:t>
            </a:r>
            <a:r>
              <a:rPr lang="en-US" sz="2000" dirty="0"/>
              <a:t>  </a:t>
            </a:r>
            <a:r>
              <a:rPr lang="en-US" sz="2000" dirty="0" err="1"/>
              <a:t>checkin-ului</a:t>
            </a:r>
            <a:endParaRPr lang="en-US" sz="2000" dirty="0"/>
          </a:p>
          <a:p>
            <a:pPr eaLnBrk="1" hangingPunct="1"/>
            <a:r>
              <a:rPr lang="en-US" sz="2400" dirty="0" err="1"/>
              <a:t>Unica</a:t>
            </a:r>
            <a:r>
              <a:rPr lang="en-US" sz="2400" dirty="0"/>
              <a:t> </a:t>
            </a:r>
            <a:r>
              <a:rPr lang="en-US" sz="2400" dirty="0" err="1"/>
              <a:t>identificare</a:t>
            </a:r>
            <a:endParaRPr lang="en-US" sz="2400" dirty="0"/>
          </a:p>
          <a:p>
            <a:pPr lvl="1" eaLnBrk="1" hangingPunct="1"/>
            <a:r>
              <a:rPr lang="en-US" sz="2000" dirty="0" err="1"/>
              <a:t>Identificator</a:t>
            </a:r>
            <a:r>
              <a:rPr lang="en-US" sz="2000" dirty="0"/>
              <a:t> numeric</a:t>
            </a:r>
          </a:p>
          <a:p>
            <a:pPr lvl="1" eaLnBrk="1" hangingPunct="1"/>
            <a:r>
              <a:rPr lang="en-US" sz="2000" dirty="0"/>
              <a:t>Incremental</a:t>
            </a:r>
          </a:p>
          <a:p>
            <a:pPr eaLnBrk="1" hangingPunct="1"/>
            <a:r>
              <a:rPr lang="en-US" sz="2400" dirty="0" err="1"/>
              <a:t>Reprezint</a:t>
            </a:r>
            <a:r>
              <a:rPr lang="ro-RO" sz="2400" dirty="0"/>
              <a:t>ă</a:t>
            </a:r>
            <a:r>
              <a:rPr lang="en-US" sz="2400" dirty="0"/>
              <a:t> ‘point in time’ al repository-</a:t>
            </a:r>
            <a:r>
              <a:rPr lang="en-US" sz="2400" dirty="0" err="1"/>
              <a:t>ului</a:t>
            </a:r>
            <a:r>
              <a:rPr lang="en-US" sz="2400" dirty="0"/>
              <a:t> de cod.</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305800" cy="1143000"/>
          </a:xfrm>
        </p:spPr>
        <p:txBody>
          <a:bodyPr/>
          <a:lstStyle/>
          <a:p>
            <a:pPr eaLnBrk="1" hangingPunct="1"/>
            <a:r>
              <a:rPr lang="en-US" dirty="0" err="1"/>
              <a:t>Vizualizare</a:t>
            </a:r>
            <a:r>
              <a:rPr lang="en-US" dirty="0"/>
              <a:t> </a:t>
            </a:r>
            <a:r>
              <a:rPr lang="en-US" dirty="0" err="1"/>
              <a:t>Changeset-uri</a:t>
            </a:r>
            <a:endParaRPr lang="en-US" dirty="0"/>
          </a:p>
        </p:txBody>
      </p:sp>
      <p:sp>
        <p:nvSpPr>
          <p:cNvPr id="645123" name="Rectangle 3"/>
          <p:cNvSpPr>
            <a:spLocks noGrp="1" noChangeArrowheads="1"/>
          </p:cNvSpPr>
          <p:nvPr>
            <p:ph idx="1"/>
          </p:nvPr>
        </p:nvSpPr>
        <p:spPr>
          <a:xfrm>
            <a:off x="228600" y="1600200"/>
            <a:ext cx="8305800" cy="4525963"/>
          </a:xfrm>
        </p:spPr>
        <p:txBody>
          <a:bodyPr>
            <a:normAutofit/>
          </a:bodyPr>
          <a:lstStyle/>
          <a:p>
            <a:pPr marL="420624" indent="-384048" eaLnBrk="1" fontAlgn="auto" hangingPunct="1">
              <a:spcAft>
                <a:spcPts val="0"/>
              </a:spcAft>
              <a:buFont typeface="Wingdings 2"/>
              <a:buChar char=""/>
              <a:defRPr/>
            </a:pPr>
            <a:r>
              <a:rPr lang="en-US" dirty="0"/>
              <a:t>Se </a:t>
            </a:r>
            <a:r>
              <a:rPr lang="en-US" dirty="0" err="1"/>
              <a:t>utilizeaza</a:t>
            </a:r>
            <a:r>
              <a:rPr lang="en-US" dirty="0"/>
              <a:t> “View History” </a:t>
            </a:r>
            <a:r>
              <a:rPr lang="en-US" dirty="0" err="1"/>
              <a:t>sau</a:t>
            </a:r>
            <a:r>
              <a:rPr lang="en-US" dirty="0"/>
              <a:t> “Source Control Explorer”</a:t>
            </a:r>
          </a:p>
          <a:p>
            <a:pPr marL="420624" indent="-384048" eaLnBrk="1" fontAlgn="auto" hangingPunct="1">
              <a:spcAft>
                <a:spcPts val="0"/>
              </a:spcAft>
              <a:buFont typeface="Wingdings 2"/>
              <a:buChar char=""/>
              <a:defRPr/>
            </a:pPr>
            <a:r>
              <a:rPr lang="en-US" dirty="0" err="1"/>
              <a:t>Pentru</a:t>
            </a:r>
            <a:r>
              <a:rPr lang="en-US" dirty="0"/>
              <a:t> a </a:t>
            </a:r>
            <a:r>
              <a:rPr lang="en-US" dirty="0" err="1"/>
              <a:t>obtine</a:t>
            </a:r>
            <a:r>
              <a:rPr lang="en-US" dirty="0"/>
              <a:t> </a:t>
            </a:r>
            <a:r>
              <a:rPr lang="en-US" dirty="0" err="1"/>
              <a:t>lista</a:t>
            </a:r>
            <a:r>
              <a:rPr lang="en-US" dirty="0"/>
              <a:t> </a:t>
            </a:r>
            <a:r>
              <a:rPr lang="en-US" dirty="0" err="1"/>
              <a:t>tuturor</a:t>
            </a:r>
            <a:r>
              <a:rPr lang="en-US" dirty="0"/>
              <a:t> </a:t>
            </a:r>
            <a:r>
              <a:rPr lang="en-US" dirty="0" err="1"/>
              <a:t>changeset-urilor</a:t>
            </a:r>
            <a:r>
              <a:rPr lang="en-US" dirty="0"/>
              <a:t> </a:t>
            </a:r>
            <a:r>
              <a:rPr lang="en-US" dirty="0" err="1"/>
              <a:t>intr</a:t>
            </a:r>
            <a:r>
              <a:rPr lang="en-US" dirty="0"/>
              <a:t>-un </a:t>
            </a:r>
            <a:r>
              <a:rPr lang="en-US" dirty="0" err="1"/>
              <a:t>anumit</a:t>
            </a:r>
            <a:r>
              <a:rPr lang="en-US" dirty="0"/>
              <a:t> Team Project, se </a:t>
            </a:r>
            <a:r>
              <a:rPr lang="en-US" dirty="0" err="1"/>
              <a:t>utilizeaza</a:t>
            </a:r>
            <a:r>
              <a:rPr lang="en-US" dirty="0"/>
              <a:t> History din </a:t>
            </a:r>
            <a:r>
              <a:rPr lang="en-US" dirty="0" err="1"/>
              <a:t>directorul</a:t>
            </a:r>
            <a:r>
              <a:rPr lang="en-US" dirty="0"/>
              <a:t> $/</a:t>
            </a:r>
            <a:r>
              <a:rPr lang="en-US" dirty="0" err="1"/>
              <a:t>NumeProiect</a:t>
            </a:r>
            <a:r>
              <a:rPr lang="en-US" dirty="0"/>
              <a:t> din Source Control Explorer</a:t>
            </a:r>
          </a:p>
          <a:p>
            <a:pPr marL="420624" indent="-384048" eaLnBrk="1" fontAlgn="auto" hangingPunct="1">
              <a:spcAft>
                <a:spcPts val="0"/>
              </a:spcAft>
              <a:buFont typeface="Wingdings 2"/>
              <a:buChar char=""/>
              <a:defRPr/>
            </a:pPr>
            <a:r>
              <a:rPr lang="en-US" dirty="0" err="1"/>
              <a:t>Pentru</a:t>
            </a:r>
            <a:r>
              <a:rPr lang="en-US" dirty="0"/>
              <a:t> </a:t>
            </a:r>
            <a:r>
              <a:rPr lang="en-US" dirty="0" err="1"/>
              <a:t>cautare</a:t>
            </a:r>
            <a:r>
              <a:rPr lang="en-US" dirty="0"/>
              <a:t>, se </a:t>
            </a:r>
            <a:r>
              <a:rPr lang="en-US" dirty="0" err="1"/>
              <a:t>utilizeaza</a:t>
            </a:r>
            <a:r>
              <a:rPr lang="en-US" dirty="0"/>
              <a:t> ‘Get Specific Version’ din Source Control Explorer</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Clienti</a:t>
            </a:r>
          </a:p>
        </p:txBody>
      </p:sp>
      <p:sp>
        <p:nvSpPr>
          <p:cNvPr id="38915" name="Rectangle 3"/>
          <p:cNvSpPr>
            <a:spLocks noGrp="1" noChangeArrowheads="1"/>
          </p:cNvSpPr>
          <p:nvPr>
            <p:ph idx="1"/>
          </p:nvPr>
        </p:nvSpPr>
        <p:spPr>
          <a:xfrm>
            <a:off x="381000" y="1417638"/>
            <a:ext cx="8410575" cy="4783137"/>
          </a:xfrm>
        </p:spPr>
        <p:txBody>
          <a:bodyPr/>
          <a:lstStyle/>
          <a:p>
            <a:pPr eaLnBrk="1" hangingPunct="1"/>
            <a:r>
              <a:rPr lang="en-US" sz="2400" dirty="0"/>
              <a:t>Visual Studio </a:t>
            </a:r>
            <a:r>
              <a:rPr lang="ro-RO" sz="2400" dirty="0"/>
              <a:t>2013</a:t>
            </a:r>
            <a:endParaRPr lang="en-US" sz="2400" dirty="0"/>
          </a:p>
          <a:p>
            <a:pPr eaLnBrk="1" hangingPunct="1"/>
            <a:r>
              <a:rPr lang="en-US" sz="2400" dirty="0"/>
              <a:t>Team Source Explorer</a:t>
            </a:r>
          </a:p>
          <a:p>
            <a:pPr eaLnBrk="1" hangingPunct="1"/>
            <a:r>
              <a:rPr lang="en-US" sz="2400" dirty="0"/>
              <a:t>Team Source Command Line </a:t>
            </a:r>
          </a:p>
          <a:p>
            <a:pPr eaLnBrk="1" hangingPunct="1"/>
            <a:r>
              <a:rPr lang="en-US" sz="2400" dirty="0"/>
              <a:t>TFS Web Access</a:t>
            </a:r>
          </a:p>
          <a:p>
            <a:pPr eaLnBrk="1" hangingPunct="1"/>
            <a:r>
              <a:rPr lang="en-US" sz="2400" dirty="0" err="1"/>
              <a:t>Clienti</a:t>
            </a:r>
            <a:r>
              <a:rPr lang="en-US" sz="2400" dirty="0"/>
              <a:t> MSSCCI(nu </a:t>
            </a:r>
            <a:r>
              <a:rPr lang="en-US" sz="2400" dirty="0" err="1"/>
              <a:t>suporta</a:t>
            </a:r>
            <a:r>
              <a:rPr lang="en-US" sz="2400" dirty="0"/>
              <a:t> Team Explorer)</a:t>
            </a:r>
          </a:p>
          <a:p>
            <a:pPr lvl="1" eaLnBrk="1" hangingPunct="1"/>
            <a:r>
              <a:rPr lang="en-US" sz="2000" dirty="0"/>
              <a:t>Visual Basic 6.0</a:t>
            </a:r>
          </a:p>
          <a:p>
            <a:pPr lvl="1" eaLnBrk="1" hangingPunct="1"/>
            <a:r>
              <a:rPr lang="en-US" sz="2000" dirty="0"/>
              <a:t>Visual Studio .NET 2003</a:t>
            </a:r>
          </a:p>
          <a:p>
            <a:pPr lvl="1" eaLnBrk="1" hangingPunct="1"/>
            <a:r>
              <a:rPr lang="en-US" sz="2000" dirty="0" err="1"/>
              <a:t>Altele</a:t>
            </a:r>
            <a:r>
              <a:rPr lang="en-US" sz="2000" dirty="0"/>
              <a:t>…</a:t>
            </a:r>
          </a:p>
          <a:p>
            <a:pPr eaLnBrk="1" hangingPunct="1"/>
            <a:r>
              <a:rPr lang="en-US" sz="2400" dirty="0" err="1"/>
              <a:t>Instrumente</a:t>
            </a:r>
            <a:r>
              <a:rPr lang="en-US" sz="2400" dirty="0"/>
              <a:t> Third Party</a:t>
            </a:r>
          </a:p>
          <a:p>
            <a:pPr lvl="1" eaLnBrk="1" hangingPunct="1"/>
            <a:r>
              <a:rPr lang="en-US" sz="2000" dirty="0" err="1"/>
              <a:t>TeamPrise</a:t>
            </a:r>
            <a:endParaRPr lang="en-US" sz="2000" dirty="0"/>
          </a:p>
          <a:p>
            <a:pPr lvl="2" eaLnBrk="1" hangingPunct="1"/>
            <a:r>
              <a:rPr lang="en-US" sz="1800" dirty="0" err="1"/>
              <a:t>Clienti</a:t>
            </a:r>
            <a:r>
              <a:rPr lang="en-US" sz="1800" dirty="0"/>
              <a:t> in Unix, Linux, Mac OS </a:t>
            </a:r>
          </a:p>
          <a:p>
            <a:pPr lvl="2" eaLnBrk="1" hangingPunct="1"/>
            <a:r>
              <a:rPr lang="en-US" sz="1800" dirty="0" err="1"/>
              <a:t>Integrare</a:t>
            </a:r>
            <a:r>
              <a:rPr lang="en-US" sz="1800" dirty="0"/>
              <a:t> Eclipse/</a:t>
            </a:r>
            <a:r>
              <a:rPr lang="en-US" sz="1800" dirty="0" err="1"/>
              <a:t>Websphere</a:t>
            </a:r>
            <a:endParaRPr lang="en-US" sz="1800"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sv-SE"/>
              <a:t>Configurare</a:t>
            </a:r>
          </a:p>
        </p:txBody>
      </p:sp>
      <p:sp>
        <p:nvSpPr>
          <p:cNvPr id="39939" name="Content Placeholder 2"/>
          <p:cNvSpPr>
            <a:spLocks noGrp="1"/>
          </p:cNvSpPr>
          <p:nvPr>
            <p:ph idx="1"/>
          </p:nvPr>
        </p:nvSpPr>
        <p:spPr>
          <a:xfrm>
            <a:off x="381000" y="1417638"/>
            <a:ext cx="8410575" cy="5003800"/>
          </a:xfrm>
        </p:spPr>
        <p:txBody>
          <a:bodyPr/>
          <a:lstStyle/>
          <a:p>
            <a:pPr eaLnBrk="1" hangingPunct="1"/>
            <a:r>
              <a:rPr lang="sv-SE" sz="2400"/>
              <a:t>Nivelul-Server</a:t>
            </a:r>
          </a:p>
          <a:p>
            <a:pPr lvl="1" eaLnBrk="1" hangingPunct="1"/>
            <a:r>
              <a:rPr lang="sv-SE" sz="2000"/>
              <a:t>File types under source control</a:t>
            </a:r>
          </a:p>
          <a:p>
            <a:pPr eaLnBrk="1" hangingPunct="1"/>
            <a:r>
              <a:rPr lang="sv-SE" sz="2400"/>
              <a:t>Nivelul-Project</a:t>
            </a:r>
          </a:p>
          <a:p>
            <a:pPr lvl="1" eaLnBrk="1" hangingPunct="1"/>
            <a:r>
              <a:rPr lang="sv-SE" sz="2000"/>
              <a:t>Checkout multiple</a:t>
            </a:r>
          </a:p>
          <a:p>
            <a:pPr lvl="1" eaLnBrk="1" hangingPunct="1"/>
            <a:r>
              <a:rPr lang="sv-SE" sz="2000"/>
              <a:t>Ultima versiune disponibila la checkout </a:t>
            </a:r>
          </a:p>
          <a:p>
            <a:pPr lvl="1" eaLnBrk="1" hangingPunct="1"/>
            <a:r>
              <a:rPr lang="sv-SE" sz="2000"/>
              <a:t>Politici pentru Check-in</a:t>
            </a:r>
          </a:p>
          <a:p>
            <a:pPr lvl="1" eaLnBrk="1" hangingPunct="1"/>
            <a:r>
              <a:rPr lang="sv-SE" sz="2000"/>
              <a:t>Note atasate Check-in</a:t>
            </a:r>
          </a:p>
          <a:p>
            <a:pPr lvl="1" eaLnBrk="1" hangingPunct="1"/>
            <a:r>
              <a:rPr lang="sv-SE" sz="2000"/>
              <a:t>Securitate</a:t>
            </a:r>
          </a:p>
          <a:p>
            <a:pPr eaLnBrk="1" hangingPunct="1"/>
            <a:r>
              <a:rPr lang="sv-SE" sz="2400"/>
              <a:t>Nivelul-Utilizator</a:t>
            </a:r>
          </a:p>
          <a:p>
            <a:pPr lvl="1" eaLnBrk="1" hangingPunct="1"/>
            <a:r>
              <a:rPr lang="sv-SE" sz="2000"/>
              <a:t>Comportamentul Check-out</a:t>
            </a:r>
          </a:p>
          <a:p>
            <a:pPr lvl="1" eaLnBrk="1" hangingPunct="1"/>
            <a:r>
              <a:rPr lang="sv-SE" sz="2000"/>
              <a:t>Instrumente pentru merge</a:t>
            </a:r>
          </a:p>
          <a:p>
            <a:pPr lvl="1" eaLnBrk="1" hangingPunct="1"/>
            <a:r>
              <a:rPr lang="sv-SE" sz="2000"/>
              <a:t>Afisarea  item-urilor sterse</a:t>
            </a:r>
          </a:p>
          <a:p>
            <a:pPr lvl="1" eaLnBrk="1" hangingPunct="1"/>
            <a:r>
              <a:rPr lang="sv-SE" sz="2000"/>
              <a:t>Configurare sever Proxy</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Cum realizam un Rollback</a:t>
            </a:r>
          </a:p>
        </p:txBody>
      </p:sp>
      <p:sp>
        <p:nvSpPr>
          <p:cNvPr id="40963" name="Rectangle 3"/>
          <p:cNvSpPr>
            <a:spLocks noGrp="1" noChangeArrowheads="1"/>
          </p:cNvSpPr>
          <p:nvPr>
            <p:ph idx="1"/>
          </p:nvPr>
        </p:nvSpPr>
        <p:spPr/>
        <p:txBody>
          <a:bodyPr/>
          <a:lstStyle/>
          <a:p>
            <a:pPr eaLnBrk="1" hangingPunct="1"/>
            <a:r>
              <a:rPr lang="en-US"/>
              <a:t>Nu avem modificari in curs</a:t>
            </a:r>
          </a:p>
          <a:p>
            <a:pPr eaLnBrk="1" hangingPunct="1"/>
            <a:r>
              <a:rPr lang="en-US"/>
              <a:t>Obtinerea Versiunii Specificate</a:t>
            </a:r>
          </a:p>
          <a:p>
            <a:pPr eaLnBrk="1" hangingPunct="1"/>
            <a:r>
              <a:rPr lang="en-US"/>
              <a:t>Checkout pe intregul director(solutie). Acesta nu realizeaza o operatie “Get Latest”.</a:t>
            </a:r>
          </a:p>
          <a:p>
            <a:pPr eaLnBrk="1" hangingPunct="1"/>
            <a:r>
              <a:rPr lang="en-US"/>
              <a:t>Check-in (Rezolva conflictele selectind ‘keep local changes’)</a:t>
            </a:r>
          </a:p>
          <a:p>
            <a:pPr eaLnBrk="1" hangingPunct="1"/>
            <a:r>
              <a:rPr lang="en-US"/>
              <a:t>Repeta operatia Check-in (nici un conflict nu ar aparea)</a:t>
            </a:r>
          </a:p>
          <a:p>
            <a:pPr eaLnBrk="1" hangingPunct="1"/>
            <a:endParaRPr 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81000" y="228600"/>
            <a:ext cx="8382000" cy="701675"/>
          </a:xfrm>
        </p:spPr>
        <p:txBody>
          <a:bodyPr/>
          <a:lstStyle/>
          <a:p>
            <a:pPr eaLnBrk="1" hangingPunct="1"/>
            <a:r>
              <a:rPr lang="sv-SE" sz="4400"/>
              <a:t>Documente si Controlul Versiunilor</a:t>
            </a:r>
          </a:p>
        </p:txBody>
      </p:sp>
      <p:sp>
        <p:nvSpPr>
          <p:cNvPr id="41987" name="Content Placeholder 2"/>
          <p:cNvSpPr>
            <a:spLocks noGrp="1"/>
          </p:cNvSpPr>
          <p:nvPr>
            <p:ph idx="1"/>
          </p:nvPr>
        </p:nvSpPr>
        <p:spPr>
          <a:xfrm>
            <a:off x="381000" y="1417638"/>
            <a:ext cx="8410575" cy="4672012"/>
          </a:xfrm>
        </p:spPr>
        <p:txBody>
          <a:bodyPr/>
          <a:lstStyle/>
          <a:p>
            <a:pPr eaLnBrk="1" hangingPunct="1"/>
            <a:r>
              <a:rPr lang="sv-SE"/>
              <a:t>Se utilizeaza WSS pentru documentele proiectului</a:t>
            </a:r>
          </a:p>
          <a:p>
            <a:pPr lvl="1" eaLnBrk="1" hangingPunct="1"/>
            <a:r>
              <a:rPr lang="sv-SE"/>
              <a:t>Cerintele</a:t>
            </a:r>
          </a:p>
          <a:p>
            <a:pPr lvl="1" eaLnBrk="1" hangingPunct="1"/>
            <a:r>
              <a:rPr lang="sv-SE"/>
              <a:t>Use-cazurile</a:t>
            </a:r>
          </a:p>
          <a:p>
            <a:pPr lvl="1" eaLnBrk="1" hangingPunct="1"/>
            <a:r>
              <a:rPr lang="sv-SE"/>
              <a:t>Design documentation</a:t>
            </a:r>
          </a:p>
          <a:p>
            <a:pPr eaLnBrk="1" hangingPunct="1"/>
            <a:r>
              <a:rPr lang="sv-SE"/>
              <a:t>Utilizare TFS version control for product documentation</a:t>
            </a:r>
          </a:p>
          <a:p>
            <a:pPr lvl="1" eaLnBrk="1" hangingPunct="1"/>
            <a:r>
              <a:rPr lang="sv-SE"/>
              <a:t>Ghid de instalare</a:t>
            </a:r>
          </a:p>
          <a:p>
            <a:pPr lvl="1" eaLnBrk="1" hangingPunct="1"/>
            <a:r>
              <a:rPr lang="sv-SE"/>
              <a:t>Ghiduri operationale</a:t>
            </a:r>
          </a:p>
          <a:p>
            <a:pPr lvl="1" eaLnBrk="1" hangingPunct="1"/>
            <a:r>
              <a:rPr lang="sv-SE"/>
              <a:t>Fisiere HELP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Blocarea</a:t>
            </a:r>
          </a:p>
        </p:txBody>
      </p:sp>
      <p:sp>
        <p:nvSpPr>
          <p:cNvPr id="43011" name="Rectangle 3"/>
          <p:cNvSpPr>
            <a:spLocks noGrp="1" noChangeArrowheads="1"/>
          </p:cNvSpPr>
          <p:nvPr>
            <p:ph idx="1"/>
          </p:nvPr>
        </p:nvSpPr>
        <p:spPr>
          <a:xfrm>
            <a:off x="457200" y="1143000"/>
            <a:ext cx="7467600" cy="5638800"/>
          </a:xfrm>
        </p:spPr>
        <p:txBody>
          <a:bodyPr/>
          <a:lstStyle/>
          <a:p>
            <a:pPr eaLnBrk="1" hangingPunct="1"/>
            <a:r>
              <a:rPr lang="en-US"/>
              <a:t>Applicata la fisiere sau directoare</a:t>
            </a:r>
          </a:p>
          <a:p>
            <a:pPr eaLnBrk="1" hangingPunct="1"/>
            <a:r>
              <a:rPr lang="en-US"/>
              <a:t>Blocarea check-out</a:t>
            </a:r>
          </a:p>
          <a:p>
            <a:pPr lvl="1" eaLnBrk="1" hangingPunct="1"/>
            <a:r>
              <a:rPr lang="en-US"/>
              <a:t>Impiedica accesul altor autori sa faca check-out pe un branch sau fisier Prevents other contributors from checking out a branch or file</a:t>
            </a:r>
          </a:p>
          <a:p>
            <a:pPr lvl="1" eaLnBrk="1" hangingPunct="1"/>
            <a:r>
              <a:rPr lang="en-US"/>
              <a:t>Mai restrictiva</a:t>
            </a:r>
          </a:p>
          <a:p>
            <a:pPr eaLnBrk="1" hangingPunct="1"/>
            <a:r>
              <a:rPr lang="en-US"/>
              <a:t>Check-in Lock</a:t>
            </a:r>
          </a:p>
          <a:p>
            <a:pPr lvl="1" eaLnBrk="1" hangingPunct="1"/>
            <a:r>
              <a:rPr lang="en-US"/>
              <a:t>Permite checkout, dar nu check-in</a:t>
            </a:r>
          </a:p>
          <a:p>
            <a:pPr lvl="1" eaLnBrk="1" hangingPunct="1"/>
            <a:r>
              <a:rPr lang="en-US"/>
              <a:t>Permite altora sa lucreze cu un fisier dar nu check-in</a:t>
            </a:r>
          </a:p>
          <a:p>
            <a:pPr eaLnBrk="1" hangingPunct="1"/>
            <a:r>
              <a:rPr lang="en-US"/>
              <a:t>O blocare pe fisier sau folder</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Etichete</a:t>
            </a:r>
          </a:p>
        </p:txBody>
      </p:sp>
      <p:sp>
        <p:nvSpPr>
          <p:cNvPr id="44035" name="Rectangle 3"/>
          <p:cNvSpPr>
            <a:spLocks noGrp="1" noChangeArrowheads="1"/>
          </p:cNvSpPr>
          <p:nvPr>
            <p:ph idx="1"/>
          </p:nvPr>
        </p:nvSpPr>
        <p:spPr/>
        <p:txBody>
          <a:bodyPr/>
          <a:lstStyle/>
          <a:p>
            <a:pPr eaLnBrk="1" hangingPunct="1"/>
            <a:r>
              <a:rPr lang="en-US"/>
              <a:t>Eticheta</a:t>
            </a:r>
          </a:p>
          <a:p>
            <a:pPr lvl="1" eaLnBrk="1" hangingPunct="1"/>
            <a:r>
              <a:rPr lang="en-US"/>
              <a:t>Este o selectie a fisierelor din diferite branche-uri</a:t>
            </a:r>
          </a:p>
          <a:p>
            <a:pPr lvl="1" eaLnBrk="1" hangingPunct="1"/>
            <a:r>
              <a:rPr lang="en-US"/>
              <a:t>Este o entitate “neversionabila”</a:t>
            </a:r>
          </a:p>
          <a:p>
            <a:pPr lvl="1" eaLnBrk="1" hangingPunct="1"/>
            <a:r>
              <a:rPr lang="en-US"/>
              <a:t>Include o singura versiune a unui fisier selectat.</a:t>
            </a:r>
          </a:p>
          <a:p>
            <a:pPr eaLnBrk="1" hangingPunct="1"/>
            <a:r>
              <a:rPr lang="en-US"/>
              <a:t>Examplu</a:t>
            </a:r>
          </a:p>
          <a:p>
            <a:pPr lvl="2" eaLnBrk="1" hangingPunct="1"/>
            <a:r>
              <a:rPr lang="en-US"/>
              <a:t>Exclude X12.cs din branch</a:t>
            </a:r>
          </a:p>
          <a:p>
            <a:pPr lvl="2" eaLnBrk="1" hangingPunct="1"/>
            <a:r>
              <a:rPr lang="en-US"/>
              <a:t>Include X99.cs din branch-ul “Br1234”</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E368-3734-49FD-858B-C7D28DD5988A}"/>
              </a:ext>
            </a:extLst>
          </p:cNvPr>
          <p:cNvSpPr>
            <a:spLocks noGrp="1"/>
          </p:cNvSpPr>
          <p:nvPr>
            <p:ph type="title"/>
          </p:nvPr>
        </p:nvSpPr>
        <p:spPr>
          <a:xfrm>
            <a:off x="457200" y="274638"/>
            <a:ext cx="7467600" cy="868362"/>
          </a:xfrm>
        </p:spPr>
        <p:txBody>
          <a:bodyPr/>
          <a:lstStyle/>
          <a:p>
            <a:r>
              <a:rPr lang="en-US" dirty="0"/>
              <a:t>ALM vs SDLC</a:t>
            </a:r>
          </a:p>
        </p:txBody>
      </p:sp>
      <p:sp>
        <p:nvSpPr>
          <p:cNvPr id="3" name="Content Placeholder 2">
            <a:extLst>
              <a:ext uri="{FF2B5EF4-FFF2-40B4-BE49-F238E27FC236}">
                <a16:creationId xmlns:a16="http://schemas.microsoft.com/office/drawing/2014/main" id="{13F171B5-8E36-4518-9002-59C63D2612E6}"/>
              </a:ext>
            </a:extLst>
          </p:cNvPr>
          <p:cNvSpPr>
            <a:spLocks noGrp="1"/>
          </p:cNvSpPr>
          <p:nvPr>
            <p:ph idx="1"/>
          </p:nvPr>
        </p:nvSpPr>
        <p:spPr>
          <a:xfrm>
            <a:off x="152400" y="1166648"/>
            <a:ext cx="8839200" cy="4853152"/>
          </a:xfrm>
        </p:spPr>
        <p:txBody>
          <a:bodyPr/>
          <a:lstStyle/>
          <a:p>
            <a:r>
              <a:rPr lang="en-US" dirty="0"/>
              <a:t>ALM </a:t>
            </a:r>
            <a:r>
              <a:rPr lang="en-US" dirty="0" err="1"/>
              <a:t>este</a:t>
            </a:r>
            <a:r>
              <a:rPr lang="en-US" dirty="0"/>
              <a:t> o </a:t>
            </a:r>
            <a:r>
              <a:rPr lang="en-US" dirty="0" err="1"/>
              <a:t>perspectivă</a:t>
            </a:r>
            <a:r>
              <a:rPr lang="en-US" dirty="0"/>
              <a:t> </a:t>
            </a:r>
            <a:r>
              <a:rPr lang="en-US" dirty="0" err="1"/>
              <a:t>mai</a:t>
            </a:r>
            <a:r>
              <a:rPr lang="en-US" dirty="0"/>
              <a:t> </a:t>
            </a:r>
            <a:r>
              <a:rPr lang="en-US" dirty="0" err="1"/>
              <a:t>largă</a:t>
            </a:r>
            <a:r>
              <a:rPr lang="en-US" dirty="0"/>
              <a:t> </a:t>
            </a:r>
            <a:r>
              <a:rPr lang="en-US" dirty="0" err="1"/>
              <a:t>decât</a:t>
            </a:r>
            <a:r>
              <a:rPr lang="en-US" dirty="0"/>
              <a:t> </a:t>
            </a:r>
            <a:r>
              <a:rPr lang="en-US" dirty="0" err="1"/>
              <a:t>Ciclul</a:t>
            </a:r>
            <a:r>
              <a:rPr lang="en-US" dirty="0"/>
              <a:t> de </a:t>
            </a:r>
            <a:r>
              <a:rPr lang="en-US" dirty="0" err="1"/>
              <a:t>Viață</a:t>
            </a:r>
            <a:r>
              <a:rPr lang="en-US" dirty="0"/>
              <a:t> al </a:t>
            </a:r>
            <a:r>
              <a:rPr lang="en-US" dirty="0" err="1"/>
              <a:t>Dezvoltării</a:t>
            </a:r>
            <a:r>
              <a:rPr lang="en-US" dirty="0"/>
              <a:t> Software (SDLC-Software Development Life Cycle), care </a:t>
            </a:r>
            <a:r>
              <a:rPr lang="en-US" dirty="0" err="1"/>
              <a:t>este</a:t>
            </a:r>
            <a:r>
              <a:rPr lang="en-US" dirty="0"/>
              <a:t> </a:t>
            </a:r>
            <a:r>
              <a:rPr lang="en-US" dirty="0" err="1"/>
              <a:t>limitat</a:t>
            </a:r>
            <a:r>
              <a:rPr lang="en-US" dirty="0"/>
              <a:t> la </a:t>
            </a:r>
            <a:r>
              <a:rPr lang="en-US" dirty="0" err="1"/>
              <a:t>fazele</a:t>
            </a:r>
            <a:r>
              <a:rPr lang="en-US" dirty="0"/>
              <a:t> de </a:t>
            </a:r>
            <a:r>
              <a:rPr lang="en-US" dirty="0" err="1"/>
              <a:t>dezvoltare</a:t>
            </a:r>
            <a:r>
              <a:rPr lang="en-US" dirty="0"/>
              <a:t> ale software-</a:t>
            </a:r>
            <a:r>
              <a:rPr lang="en-US" dirty="0" err="1"/>
              <a:t>ului</a:t>
            </a:r>
            <a:r>
              <a:rPr lang="en-US" dirty="0"/>
              <a:t>, cum </a:t>
            </a:r>
            <a:r>
              <a:rPr lang="en-US" dirty="0" err="1"/>
              <a:t>ar</a:t>
            </a:r>
            <a:r>
              <a:rPr lang="en-US" dirty="0"/>
              <a:t> fi </a:t>
            </a:r>
            <a:r>
              <a:rPr lang="en-US" dirty="0" err="1"/>
              <a:t>cerințe</a:t>
            </a:r>
            <a:r>
              <a:rPr lang="en-US" dirty="0"/>
              <a:t>, </a:t>
            </a:r>
            <a:r>
              <a:rPr lang="en-US" dirty="0" err="1"/>
              <a:t>proiectare</a:t>
            </a:r>
            <a:r>
              <a:rPr lang="en-US" dirty="0"/>
              <a:t>, </a:t>
            </a:r>
            <a:r>
              <a:rPr lang="en-US" dirty="0" err="1"/>
              <a:t>codare</a:t>
            </a:r>
            <a:r>
              <a:rPr lang="en-US" dirty="0"/>
              <a:t>, </a:t>
            </a:r>
            <a:r>
              <a:rPr lang="en-US" dirty="0" err="1"/>
              <a:t>testare</a:t>
            </a:r>
            <a:r>
              <a:rPr lang="en-US" dirty="0"/>
              <a:t>, </a:t>
            </a:r>
            <a:r>
              <a:rPr lang="en-US" dirty="0" err="1"/>
              <a:t>configurare</a:t>
            </a:r>
            <a:r>
              <a:rPr lang="en-US" dirty="0"/>
              <a:t>, management de </a:t>
            </a:r>
            <a:r>
              <a:rPr lang="en-US" dirty="0" err="1"/>
              <a:t>proiect</a:t>
            </a:r>
            <a:r>
              <a:rPr lang="en-US" dirty="0"/>
              <a:t> </a:t>
            </a:r>
            <a:r>
              <a:rPr lang="en-US" dirty="0" err="1"/>
              <a:t>și</a:t>
            </a:r>
            <a:r>
              <a:rPr lang="en-US" dirty="0"/>
              <a:t> </a:t>
            </a:r>
            <a:r>
              <a:rPr lang="en-US" dirty="0" err="1"/>
              <a:t>gestionarea</a:t>
            </a:r>
            <a:r>
              <a:rPr lang="en-US" dirty="0"/>
              <a:t> </a:t>
            </a:r>
            <a:r>
              <a:rPr lang="en-US" dirty="0" err="1"/>
              <a:t>modificărilor</a:t>
            </a:r>
            <a:r>
              <a:rPr lang="en-US" dirty="0"/>
              <a:t>. </a:t>
            </a:r>
          </a:p>
          <a:p>
            <a:r>
              <a:rPr lang="en-US" dirty="0"/>
              <a:t>ALM </a:t>
            </a:r>
            <a:r>
              <a:rPr lang="en-US" dirty="0" err="1"/>
              <a:t>continuă</a:t>
            </a:r>
            <a:r>
              <a:rPr lang="en-US" dirty="0"/>
              <a:t> </a:t>
            </a:r>
            <a:r>
              <a:rPr lang="en-US" dirty="0" err="1"/>
              <a:t>după</a:t>
            </a:r>
            <a:r>
              <a:rPr lang="en-US" dirty="0"/>
              <a:t> </a:t>
            </a:r>
            <a:r>
              <a:rPr lang="en-US" dirty="0" err="1"/>
              <a:t>dezvoltare</a:t>
            </a:r>
            <a:r>
              <a:rPr lang="en-US" dirty="0"/>
              <a:t> </a:t>
            </a:r>
            <a:r>
              <a:rPr lang="en-US" dirty="0" err="1"/>
              <a:t>până</a:t>
            </a:r>
            <a:r>
              <a:rPr lang="en-US" dirty="0"/>
              <a:t> </a:t>
            </a:r>
            <a:r>
              <a:rPr lang="en-US" dirty="0" err="1"/>
              <a:t>când</a:t>
            </a:r>
            <a:r>
              <a:rPr lang="en-US" dirty="0"/>
              <a:t> </a:t>
            </a:r>
            <a:r>
              <a:rPr lang="en-US" dirty="0" err="1"/>
              <a:t>aplicația</a:t>
            </a:r>
            <a:r>
              <a:rPr lang="en-US" dirty="0"/>
              <a:t> nu </a:t>
            </a:r>
            <a:r>
              <a:rPr lang="en-US" dirty="0" err="1"/>
              <a:t>mai</a:t>
            </a:r>
            <a:r>
              <a:rPr lang="en-US" dirty="0"/>
              <a:t> </a:t>
            </a:r>
            <a:r>
              <a:rPr lang="en-US" dirty="0" err="1"/>
              <a:t>este</a:t>
            </a:r>
            <a:r>
              <a:rPr lang="en-US" dirty="0"/>
              <a:t> </a:t>
            </a:r>
            <a:r>
              <a:rPr lang="en-US" dirty="0" err="1"/>
              <a:t>utilizată</a:t>
            </a:r>
            <a:r>
              <a:rPr lang="en-US" dirty="0"/>
              <a:t> </a:t>
            </a:r>
            <a:r>
              <a:rPr lang="en-US" dirty="0" err="1"/>
              <a:t>și</a:t>
            </a:r>
            <a:r>
              <a:rPr lang="en-US" dirty="0"/>
              <a:t> </a:t>
            </a:r>
            <a:r>
              <a:rPr lang="en-US" dirty="0" err="1"/>
              <a:t>poate</a:t>
            </a:r>
            <a:r>
              <a:rPr lang="en-US" dirty="0"/>
              <a:t> </a:t>
            </a:r>
            <a:r>
              <a:rPr lang="en-US" dirty="0" err="1"/>
              <a:t>suporta</a:t>
            </a:r>
            <a:r>
              <a:rPr lang="en-US" dirty="0"/>
              <a:t> </a:t>
            </a:r>
            <a:r>
              <a:rPr lang="en-US" dirty="0" err="1"/>
              <a:t>mai</a:t>
            </a:r>
            <a:r>
              <a:rPr lang="en-US" dirty="0"/>
              <a:t> </a:t>
            </a:r>
            <a:r>
              <a:rPr lang="en-US" dirty="0" err="1"/>
              <a:t>multe</a:t>
            </a:r>
            <a:r>
              <a:rPr lang="en-US" dirty="0"/>
              <a:t> SDLC-</a:t>
            </a:r>
            <a:r>
              <a:rPr lang="en-US" dirty="0" err="1"/>
              <a:t>uri</a:t>
            </a:r>
            <a:r>
              <a:rPr lang="en-US" dirty="0"/>
              <a:t>.</a:t>
            </a:r>
          </a:p>
        </p:txBody>
      </p:sp>
    </p:spTree>
    <p:extLst>
      <p:ext uri="{BB962C8B-B14F-4D97-AF65-F5344CB8AC3E}">
        <p14:creationId xmlns:p14="http://schemas.microsoft.com/office/powerpoint/2010/main" val="3930082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Shelving</a:t>
            </a:r>
          </a:p>
        </p:txBody>
      </p:sp>
      <p:sp>
        <p:nvSpPr>
          <p:cNvPr id="47107" name="Rectangle 3"/>
          <p:cNvSpPr>
            <a:spLocks noGrp="1" noChangeArrowheads="1"/>
          </p:cNvSpPr>
          <p:nvPr>
            <p:ph idx="1"/>
          </p:nvPr>
        </p:nvSpPr>
        <p:spPr>
          <a:xfrm>
            <a:off x="457200" y="1600200"/>
            <a:ext cx="8001000" cy="4525963"/>
          </a:xfrm>
        </p:spPr>
        <p:txBody>
          <a:bodyPr/>
          <a:lstStyle/>
          <a:p>
            <a:pPr eaLnBrk="1" hangingPunct="1">
              <a:defRPr/>
            </a:pPr>
            <a:r>
              <a:rPr lang="vi-VN" dirty="0"/>
              <a:t>Anularea modificăril</a:t>
            </a:r>
            <a:r>
              <a:rPr lang="en-US" dirty="0"/>
              <a:t>or</a:t>
            </a:r>
            <a:r>
              <a:rPr lang="vi-VN" dirty="0"/>
              <a:t> în aşteptare, fără  checkin</a:t>
            </a:r>
            <a:endParaRPr lang="en-US" dirty="0"/>
          </a:p>
          <a:p>
            <a:pPr eaLnBrk="1" hangingPunct="1">
              <a:defRPr/>
            </a:pPr>
            <a:r>
              <a:rPr lang="it-IT" dirty="0"/>
              <a:t>Opţional revenirea la fişierele nemodificate </a:t>
            </a:r>
          </a:p>
          <a:p>
            <a:pPr eaLnBrk="1" hangingPunct="1">
              <a:defRPr/>
            </a:pPr>
            <a:r>
              <a:rPr lang="vi-VN" dirty="0"/>
              <a:t>Restaurare modificări</a:t>
            </a:r>
            <a:r>
              <a:rPr lang="en-US" dirty="0" err="1"/>
              <a:t>lor</a:t>
            </a:r>
            <a:r>
              <a:rPr lang="vi-VN" dirty="0"/>
              <a:t> amânate de unshelving</a:t>
            </a:r>
            <a:endParaRPr lang="en-US" dirty="0"/>
          </a:p>
          <a:p>
            <a:pPr eaLnBrk="1" hangingPunct="1">
              <a:defRPr/>
            </a:pPr>
            <a:r>
              <a:rPr lang="en-US" dirty="0" err="1"/>
              <a:t>Unshelve</a:t>
            </a:r>
            <a:r>
              <a:rPr lang="en-US" dirty="0"/>
              <a:t> </a:t>
            </a:r>
            <a:r>
              <a:rPr lang="en-US" dirty="0" err="1"/>
              <a:t>modificarile</a:t>
            </a:r>
            <a:r>
              <a:rPr lang="en-US" dirty="0"/>
              <a:t> </a:t>
            </a:r>
            <a:r>
              <a:rPr lang="en-US" dirty="0" err="1"/>
              <a:t>altor</a:t>
            </a:r>
            <a:r>
              <a:rPr lang="en-US" dirty="0"/>
              <a:t> </a:t>
            </a:r>
            <a:r>
              <a:rPr lang="en-US" dirty="0" err="1"/>
              <a:t>utilizatori</a:t>
            </a:r>
            <a:endParaRPr lang="en-US" dirty="0"/>
          </a:p>
          <a:p>
            <a:pPr marL="449263" lvl="1" indent="0" eaLnBrk="1" hangingPunct="1">
              <a:buFont typeface="Wingdings 2" pitchFamily="18" charset="2"/>
              <a:buNone/>
              <a:defRPr/>
            </a:pPr>
            <a:endParaRPr lang="en-US" dirty="0"/>
          </a:p>
          <a:p>
            <a:pPr lvl="1" eaLnBrk="1" hangingPunct="1">
              <a:defRPr/>
            </a:pPr>
            <a:endParaRPr lang="en-US" dirty="0"/>
          </a:p>
          <a:p>
            <a:pPr lvl="1" eaLnBrk="1" hangingPunct="1">
              <a:defRPr/>
            </a:pPr>
            <a:endParaRPr lang="en-US" dirty="0"/>
          </a:p>
          <a:p>
            <a:pPr eaLnBrk="1" hangingPunct="1">
              <a:defRPr/>
            </a:pPr>
            <a:endParaRPr 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Shelving</a:t>
            </a:r>
          </a:p>
        </p:txBody>
      </p:sp>
      <p:sp>
        <p:nvSpPr>
          <p:cNvPr id="47107" name="Rectangle 3"/>
          <p:cNvSpPr>
            <a:spLocks noGrp="1" noChangeArrowheads="1"/>
          </p:cNvSpPr>
          <p:nvPr>
            <p:ph idx="1"/>
          </p:nvPr>
        </p:nvSpPr>
        <p:spPr>
          <a:xfrm>
            <a:off x="381000" y="1417638"/>
            <a:ext cx="8410575" cy="5189537"/>
          </a:xfrm>
        </p:spPr>
        <p:txBody>
          <a:bodyPr/>
          <a:lstStyle/>
          <a:p>
            <a:pPr eaLnBrk="1" hangingPunct="1"/>
            <a:r>
              <a:rPr lang="en-US" sz="2400"/>
              <a:t>Shelveset</a:t>
            </a:r>
          </a:p>
          <a:p>
            <a:pPr lvl="1" eaLnBrk="1" hangingPunct="1"/>
            <a:r>
              <a:rPr lang="en-US" sz="2000"/>
              <a:t>Rezultatul shelvingului</a:t>
            </a:r>
          </a:p>
          <a:p>
            <a:pPr lvl="1" eaLnBrk="1" hangingPunct="1"/>
            <a:r>
              <a:rPr lang="en-US" sz="2000"/>
              <a:t>O copie  a familiei de modificari (in curs de efectuare), salvat pe un server  pentru utilizare ulterioara.</a:t>
            </a:r>
          </a:p>
          <a:p>
            <a:pPr lvl="1" eaLnBrk="1" hangingPunct="1"/>
            <a:r>
              <a:rPr lang="en-US" sz="2000"/>
              <a:t>Poate fi recuperata mai tirziu de autor sau alt membru a echipei de proiect.</a:t>
            </a:r>
          </a:p>
          <a:p>
            <a:pPr eaLnBrk="1" hangingPunct="1"/>
            <a:r>
              <a:rPr lang="en-US" sz="2400"/>
              <a:t>Exemple</a:t>
            </a:r>
          </a:p>
          <a:p>
            <a:pPr lvl="1" eaLnBrk="1" hangingPunct="1"/>
            <a:r>
              <a:rPr lang="en-US" sz="2000"/>
              <a:t>Code review inaintea incheierii task-ului curent</a:t>
            </a:r>
          </a:p>
          <a:p>
            <a:pPr eaLnBrk="1" hangingPunct="1"/>
            <a:r>
              <a:rPr lang="en-US" sz="2400"/>
              <a:t>Shelving</a:t>
            </a:r>
          </a:p>
          <a:p>
            <a:pPr lvl="1" eaLnBrk="1" hangingPunct="1"/>
            <a:r>
              <a:rPr lang="en-US" sz="2000"/>
              <a:t>Poate reseta workspace-ul la versiunea de baza. (optional, anularea tuturor modificarilor in curs dupa crearea shelvset-ului)</a:t>
            </a:r>
          </a:p>
          <a:p>
            <a:pPr lvl="1" eaLnBrk="1" hangingPunct="1"/>
            <a:endParaRPr lang="en-US" sz="200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Workspace-uri</a:t>
            </a:r>
          </a:p>
        </p:txBody>
      </p:sp>
      <p:sp>
        <p:nvSpPr>
          <p:cNvPr id="49155" name="Rectangle 3"/>
          <p:cNvSpPr>
            <a:spLocks noGrp="1" noChangeArrowheads="1"/>
          </p:cNvSpPr>
          <p:nvPr>
            <p:ph idx="1"/>
          </p:nvPr>
        </p:nvSpPr>
        <p:spPr>
          <a:xfrm>
            <a:off x="381000" y="1417638"/>
            <a:ext cx="8410575" cy="5059362"/>
          </a:xfrm>
        </p:spPr>
        <p:txBody>
          <a:bodyPr/>
          <a:lstStyle/>
          <a:p>
            <a:pPr eaLnBrk="1" hangingPunct="1"/>
            <a:r>
              <a:rPr lang="en-US" sz="2400" dirty="0" err="1"/>
              <a:t>Copia</a:t>
            </a:r>
            <a:r>
              <a:rPr lang="en-US" sz="2400" dirty="0"/>
              <a:t> </a:t>
            </a:r>
            <a:r>
              <a:rPr lang="en-US" sz="2400" dirty="0" err="1"/>
              <a:t>locala</a:t>
            </a:r>
            <a:r>
              <a:rPr lang="en-US" sz="2400" dirty="0"/>
              <a:t> a </a:t>
            </a:r>
            <a:r>
              <a:rPr lang="en-US" sz="2400" dirty="0" err="1"/>
              <a:t>sursei</a:t>
            </a:r>
            <a:r>
              <a:rPr lang="en-US" sz="2400" dirty="0"/>
              <a:t> </a:t>
            </a:r>
            <a:r>
              <a:rPr lang="en-US" sz="2400" dirty="0" err="1"/>
              <a:t>este</a:t>
            </a:r>
            <a:r>
              <a:rPr lang="en-US" sz="2400" dirty="0"/>
              <a:t> checked out din repository</a:t>
            </a:r>
          </a:p>
          <a:p>
            <a:pPr eaLnBrk="1" hangingPunct="1"/>
            <a:r>
              <a:rPr lang="en-US" sz="2400" dirty="0" err="1"/>
              <a:t>Detinerea</a:t>
            </a:r>
            <a:r>
              <a:rPr lang="en-US" sz="2400" dirty="0"/>
              <a:t> </a:t>
            </a:r>
            <a:r>
              <a:rPr lang="en-US" sz="2400" dirty="0" err="1"/>
              <a:t>este</a:t>
            </a:r>
            <a:r>
              <a:rPr lang="en-US" sz="2400" dirty="0"/>
              <a:t> de un user </a:t>
            </a:r>
            <a:r>
              <a:rPr lang="en-US" sz="2400" dirty="0" err="1"/>
              <a:t>pe</a:t>
            </a:r>
            <a:r>
              <a:rPr lang="en-US" sz="2400" dirty="0"/>
              <a:t> o </a:t>
            </a:r>
            <a:r>
              <a:rPr lang="en-US" sz="2400" dirty="0" err="1"/>
              <a:t>masina</a:t>
            </a:r>
            <a:endParaRPr lang="en-US" sz="2400" dirty="0"/>
          </a:p>
          <a:p>
            <a:pPr eaLnBrk="1" hangingPunct="1"/>
            <a:r>
              <a:rPr lang="en-US" sz="2400" dirty="0" err="1"/>
              <a:t>Modificarile</a:t>
            </a:r>
            <a:r>
              <a:rPr lang="en-US" sz="2400" dirty="0"/>
              <a:t> in workspace </a:t>
            </a:r>
            <a:r>
              <a:rPr lang="en-US" sz="2400" dirty="0" err="1"/>
              <a:t>creaza</a:t>
            </a:r>
            <a:r>
              <a:rPr lang="en-US" sz="2400" dirty="0"/>
              <a:t> “pending changes”</a:t>
            </a:r>
          </a:p>
          <a:p>
            <a:pPr eaLnBrk="1" hangingPunct="1"/>
            <a:r>
              <a:rPr lang="en-US" sz="2400" dirty="0" err="1"/>
              <a:t>Secventa</a:t>
            </a:r>
            <a:r>
              <a:rPr lang="en-US" sz="2400" dirty="0"/>
              <a:t> </a:t>
            </a:r>
            <a:r>
              <a:rPr lang="en-US" sz="2400" dirty="0" err="1"/>
              <a:t>tipica</a:t>
            </a:r>
            <a:r>
              <a:rPr lang="en-US" sz="2400" dirty="0"/>
              <a:t> de </a:t>
            </a:r>
            <a:r>
              <a:rPr lang="en-US" sz="2400" dirty="0" err="1"/>
              <a:t>evenimente</a:t>
            </a:r>
            <a:endParaRPr lang="en-US" sz="2400" dirty="0"/>
          </a:p>
          <a:p>
            <a:pPr lvl="1" eaLnBrk="1" hangingPunct="1"/>
            <a:r>
              <a:rPr lang="en-US" sz="2000" dirty="0"/>
              <a:t>Check Out</a:t>
            </a:r>
          </a:p>
          <a:p>
            <a:pPr lvl="1" eaLnBrk="1" hangingPunct="1"/>
            <a:r>
              <a:rPr lang="en-US" sz="2000" dirty="0"/>
              <a:t>Coding…</a:t>
            </a:r>
          </a:p>
          <a:p>
            <a:pPr lvl="1" eaLnBrk="1" hangingPunct="1"/>
            <a:r>
              <a:rPr lang="en-US" sz="2000" dirty="0"/>
              <a:t>Get Latest</a:t>
            </a:r>
          </a:p>
          <a:p>
            <a:pPr lvl="1" eaLnBrk="1" hangingPunct="1"/>
            <a:r>
              <a:rPr lang="en-US" sz="2000" dirty="0"/>
              <a:t>Coding, Testing…</a:t>
            </a:r>
          </a:p>
          <a:p>
            <a:pPr lvl="1" eaLnBrk="1" hangingPunct="1"/>
            <a:r>
              <a:rPr lang="en-US" sz="2000" dirty="0"/>
              <a:t>Check-in</a:t>
            </a:r>
          </a:p>
          <a:p>
            <a:pPr eaLnBrk="1" hangingPunct="1"/>
            <a:r>
              <a:rPr lang="en-US" sz="2400" dirty="0" err="1"/>
              <a:t>Maparea</a:t>
            </a:r>
            <a:r>
              <a:rPr lang="en-US" sz="2400" dirty="0"/>
              <a:t> Workspace = </a:t>
            </a:r>
            <a:r>
              <a:rPr lang="en-US" sz="2400" dirty="0" err="1"/>
              <a:t>Directorul</a:t>
            </a:r>
            <a:r>
              <a:rPr lang="en-US" sz="2400" dirty="0"/>
              <a:t> repository-</a:t>
            </a:r>
            <a:r>
              <a:rPr lang="en-US" sz="2400" dirty="0" err="1"/>
              <a:t>ul</a:t>
            </a:r>
            <a:r>
              <a:rPr lang="en-US" sz="2400" dirty="0"/>
              <a:t> </a:t>
            </a:r>
            <a:r>
              <a:rPr lang="en-US" sz="2400" dirty="0" err="1"/>
              <a:t>este</a:t>
            </a:r>
            <a:r>
              <a:rPr lang="en-US" sz="2400" dirty="0"/>
              <a:t> </a:t>
            </a:r>
            <a:r>
              <a:rPr lang="en-US" sz="2400" dirty="0" err="1"/>
              <a:t>mapat</a:t>
            </a:r>
            <a:r>
              <a:rPr lang="en-US" sz="2400" dirty="0"/>
              <a:t> la </a:t>
            </a:r>
            <a:r>
              <a:rPr lang="en-US" sz="2400" dirty="0" err="1"/>
              <a:t>folderul</a:t>
            </a:r>
            <a:r>
              <a:rPr lang="en-US" sz="2400" dirty="0"/>
              <a:t> local</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5943600" cy="1066800"/>
          </a:xfrm>
        </p:spPr>
        <p:txBody>
          <a:bodyPr/>
          <a:lstStyle/>
          <a:p>
            <a:pPr eaLnBrk="1" hangingPunct="1"/>
            <a:r>
              <a:rPr lang="en-US" dirty="0" err="1"/>
              <a:t>Politicile</a:t>
            </a:r>
            <a:r>
              <a:rPr lang="en-US" dirty="0"/>
              <a:t> Check-In</a:t>
            </a:r>
          </a:p>
        </p:txBody>
      </p:sp>
      <p:sp>
        <p:nvSpPr>
          <p:cNvPr id="51203" name="Rectangle 3"/>
          <p:cNvSpPr>
            <a:spLocks noGrp="1" noChangeArrowheads="1"/>
          </p:cNvSpPr>
          <p:nvPr>
            <p:ph idx="1"/>
          </p:nvPr>
        </p:nvSpPr>
        <p:spPr>
          <a:xfrm>
            <a:off x="304800" y="1371600"/>
            <a:ext cx="7696200" cy="1514475"/>
          </a:xfrm>
        </p:spPr>
        <p:txBody>
          <a:bodyPr/>
          <a:lstStyle/>
          <a:p>
            <a:pPr eaLnBrk="1" hangingPunct="1"/>
            <a:r>
              <a:rPr lang="en-US" sz="2800" dirty="0" err="1"/>
              <a:t>Poate</a:t>
            </a:r>
            <a:r>
              <a:rPr lang="en-US" sz="2800" dirty="0"/>
              <a:t> fi </a:t>
            </a:r>
            <a:r>
              <a:rPr lang="en-US" sz="2800" dirty="0" err="1"/>
              <a:t>realizat</a:t>
            </a:r>
            <a:r>
              <a:rPr lang="ro-RO" sz="2800" dirty="0"/>
              <a:t>ă r</a:t>
            </a:r>
            <a:r>
              <a:rPr lang="en-US" sz="2800" dirty="0" err="1"/>
              <a:t>estrictionarea</a:t>
            </a:r>
            <a:r>
              <a:rPr lang="en-US" sz="2800" dirty="0"/>
              <a:t> </a:t>
            </a:r>
            <a:r>
              <a:rPr lang="en-US" sz="2800" dirty="0" err="1"/>
              <a:t>modificarilor</a:t>
            </a:r>
            <a:endParaRPr lang="ro-RO" sz="2800" dirty="0"/>
          </a:p>
          <a:p>
            <a:pPr eaLnBrk="1" hangingPunct="1"/>
            <a:r>
              <a:rPr lang="en-US" sz="2800" dirty="0"/>
              <a:t> </a:t>
            </a:r>
            <a:r>
              <a:rPr lang="en-US" sz="2800" dirty="0" err="1"/>
              <a:t>Configurabila</a:t>
            </a:r>
            <a:r>
              <a:rPr lang="en-US" sz="2800" dirty="0"/>
              <a:t> la </a:t>
            </a:r>
            <a:r>
              <a:rPr lang="en-US" sz="2800" dirty="0" err="1"/>
              <a:t>nivelul</a:t>
            </a:r>
            <a:r>
              <a:rPr lang="en-US" sz="2800" dirty="0"/>
              <a:t> </a:t>
            </a:r>
            <a:r>
              <a:rPr lang="en-US" sz="2800" dirty="0" err="1"/>
              <a:t>Proiectului</a:t>
            </a:r>
            <a:endParaRPr lang="en-US" sz="2800" dirty="0"/>
          </a:p>
          <a:p>
            <a:pPr eaLnBrk="1" hangingPunct="1"/>
            <a:r>
              <a:rPr lang="ro-RO" sz="2800" dirty="0"/>
              <a:t>Aplicata local </a:t>
            </a:r>
            <a:r>
              <a:rPr lang="en-US" sz="2800" dirty="0"/>
              <a:t>= </a:t>
            </a:r>
            <a:r>
              <a:rPr lang="ro-RO" sz="2800" dirty="0"/>
              <a:t>trebuie instalata pe client</a:t>
            </a:r>
            <a:endParaRPr lang="en-US" sz="2800"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err="1"/>
              <a:t>Politicle</a:t>
            </a:r>
            <a:r>
              <a:rPr lang="en-US" dirty="0"/>
              <a:t> Check-In (cont.)</a:t>
            </a:r>
          </a:p>
        </p:txBody>
      </p:sp>
      <p:sp>
        <p:nvSpPr>
          <p:cNvPr id="52227" name="Rectangle 3"/>
          <p:cNvSpPr>
            <a:spLocks noGrp="1" noChangeArrowheads="1"/>
          </p:cNvSpPr>
          <p:nvPr>
            <p:ph idx="1"/>
          </p:nvPr>
        </p:nvSpPr>
        <p:spPr>
          <a:xfrm>
            <a:off x="381000" y="1417638"/>
            <a:ext cx="8410575" cy="5059362"/>
          </a:xfrm>
        </p:spPr>
        <p:txBody>
          <a:bodyPr/>
          <a:lstStyle/>
          <a:p>
            <a:pPr eaLnBrk="1" hangingPunct="1"/>
            <a:r>
              <a:rPr lang="en-US" sz="2800" dirty="0" err="1"/>
              <a:t>Trei</a:t>
            </a:r>
            <a:r>
              <a:rPr lang="en-US" sz="2800" dirty="0"/>
              <a:t> </a:t>
            </a:r>
            <a:r>
              <a:rPr lang="en-US" sz="2800" dirty="0" err="1"/>
              <a:t>politici</a:t>
            </a:r>
            <a:r>
              <a:rPr lang="en-US" sz="2800" dirty="0"/>
              <a:t> </a:t>
            </a:r>
            <a:r>
              <a:rPr lang="en-US" sz="2800" dirty="0" err="1"/>
              <a:t>sunt</a:t>
            </a:r>
            <a:r>
              <a:rPr lang="en-US" sz="2800" dirty="0"/>
              <a:t> </a:t>
            </a:r>
            <a:r>
              <a:rPr lang="en-US" sz="2800" dirty="0" err="1"/>
              <a:t>incluse</a:t>
            </a:r>
            <a:r>
              <a:rPr lang="en-US" sz="2800" dirty="0"/>
              <a:t> in TFS:</a:t>
            </a:r>
          </a:p>
          <a:p>
            <a:pPr lvl="1" eaLnBrk="1" hangingPunct="1"/>
            <a:r>
              <a:rPr lang="en-US" sz="2400" dirty="0" err="1"/>
              <a:t>Asocierea</a:t>
            </a:r>
            <a:r>
              <a:rPr lang="en-US" sz="2400" dirty="0"/>
              <a:t> de Work item-</a:t>
            </a:r>
            <a:r>
              <a:rPr lang="en-US" sz="2400" dirty="0" err="1"/>
              <a:t>uri</a:t>
            </a:r>
            <a:endParaRPr lang="en-US" sz="2400" dirty="0"/>
          </a:p>
          <a:p>
            <a:pPr lvl="1" eaLnBrk="1" hangingPunct="1"/>
            <a:r>
              <a:rPr lang="en-US" sz="2400" dirty="0"/>
              <a:t>Check</a:t>
            </a:r>
            <a:r>
              <a:rPr lang="ro-RO" sz="2400" dirty="0"/>
              <a:t>-</a:t>
            </a:r>
            <a:r>
              <a:rPr lang="en-US" sz="2400" dirty="0"/>
              <a:t>in </a:t>
            </a:r>
            <a:r>
              <a:rPr lang="en-US" sz="2400" dirty="0" err="1"/>
              <a:t>trecerea</a:t>
            </a:r>
            <a:r>
              <a:rPr lang="en-US" sz="2400" dirty="0"/>
              <a:t> </a:t>
            </a:r>
            <a:r>
              <a:rPr lang="en-US" sz="2400" dirty="0" err="1"/>
              <a:t>testelor</a:t>
            </a:r>
            <a:endParaRPr lang="en-US" sz="2400" dirty="0"/>
          </a:p>
          <a:p>
            <a:pPr lvl="1" eaLnBrk="1" hangingPunct="1"/>
            <a:r>
              <a:rPr lang="en-US" sz="2400" dirty="0" err="1"/>
              <a:t>Analiza</a:t>
            </a:r>
            <a:r>
              <a:rPr lang="en-US" sz="2400" dirty="0"/>
              <a:t> </a:t>
            </a:r>
            <a:r>
              <a:rPr lang="en-US" sz="2400" dirty="0" err="1"/>
              <a:t>Statica</a:t>
            </a:r>
            <a:r>
              <a:rPr lang="en-US" sz="2400" dirty="0"/>
              <a:t> </a:t>
            </a:r>
            <a:r>
              <a:rPr lang="en-US" sz="2400" dirty="0" err="1"/>
              <a:t>este</a:t>
            </a:r>
            <a:r>
              <a:rPr lang="en-US" sz="2400" dirty="0"/>
              <a:t> </a:t>
            </a:r>
            <a:r>
              <a:rPr lang="en-US" sz="2400" dirty="0" err="1"/>
              <a:t>finalizata</a:t>
            </a:r>
            <a:r>
              <a:rPr lang="en-US" sz="2400" dirty="0"/>
              <a:t> </a:t>
            </a:r>
            <a:r>
              <a:rPr lang="en-US" sz="2400" dirty="0" err="1"/>
              <a:t>corect</a:t>
            </a:r>
            <a:endParaRPr lang="en-US" sz="2400" dirty="0"/>
          </a:p>
          <a:p>
            <a:pPr eaLnBrk="1" hangingPunct="1"/>
            <a:r>
              <a:rPr lang="en-US" sz="2800" dirty="0"/>
              <a:t>Team Foundation Power Tools </a:t>
            </a:r>
            <a:r>
              <a:rPr lang="en-US" sz="2800" dirty="0" err="1"/>
              <a:t>pentru</a:t>
            </a:r>
            <a:endParaRPr lang="en-US" sz="2800" dirty="0"/>
          </a:p>
          <a:p>
            <a:pPr lvl="1" eaLnBrk="1" hangingPunct="1"/>
            <a:r>
              <a:rPr lang="en-US" sz="2400" dirty="0"/>
              <a:t>Custom Path policy</a:t>
            </a:r>
          </a:p>
          <a:p>
            <a:pPr lvl="1" eaLnBrk="1" hangingPunct="1"/>
            <a:r>
              <a:rPr lang="en-US" sz="2400" dirty="0"/>
              <a:t>Pattern-</a:t>
            </a:r>
            <a:r>
              <a:rPr lang="en-US" sz="2400" dirty="0" err="1"/>
              <a:t>uri</a:t>
            </a:r>
            <a:r>
              <a:rPr lang="en-US" sz="2400" dirty="0"/>
              <a:t> a </a:t>
            </a:r>
            <a:r>
              <a:rPr lang="en-US" sz="2400" dirty="0" err="1"/>
              <a:t>caror</a:t>
            </a:r>
            <a:r>
              <a:rPr lang="en-US" sz="2400" dirty="0"/>
              <a:t> </a:t>
            </a:r>
            <a:r>
              <a:rPr lang="en-US" sz="2400" dirty="0" err="1"/>
              <a:t>utilizare</a:t>
            </a:r>
            <a:r>
              <a:rPr lang="en-US" sz="2400" dirty="0"/>
              <a:t> </a:t>
            </a:r>
            <a:r>
              <a:rPr lang="en-US" sz="2400" dirty="0" err="1"/>
              <a:t>este</a:t>
            </a:r>
            <a:r>
              <a:rPr lang="en-US" sz="2400" dirty="0"/>
              <a:t> </a:t>
            </a:r>
            <a:r>
              <a:rPr lang="en-US" sz="2400" dirty="0" err="1"/>
              <a:t>interzisa</a:t>
            </a:r>
            <a:endParaRPr lang="en-US" sz="2400" dirty="0"/>
          </a:p>
          <a:p>
            <a:pPr lvl="1" eaLnBrk="1" hangingPunct="1"/>
            <a:r>
              <a:rPr lang="en-US" sz="2400" dirty="0" err="1"/>
              <a:t>Comentarii</a:t>
            </a:r>
            <a:r>
              <a:rPr lang="en-US" sz="2400" dirty="0"/>
              <a:t> la </a:t>
            </a:r>
            <a:r>
              <a:rPr lang="en-US" sz="2400" dirty="0" err="1"/>
              <a:t>Changeset</a:t>
            </a:r>
            <a:r>
              <a:rPr lang="en-US" sz="2400" dirty="0"/>
              <a:t> </a:t>
            </a:r>
          </a:p>
          <a:p>
            <a:pPr lvl="1" eaLnBrk="1" hangingPunct="1"/>
            <a:r>
              <a:rPr lang="en-US" sz="2400" dirty="0" err="1"/>
              <a:t>Interogarea</a:t>
            </a:r>
            <a:r>
              <a:rPr lang="en-US" sz="2400" dirty="0"/>
              <a:t> </a:t>
            </a:r>
            <a:r>
              <a:rPr lang="en-US" sz="2400" dirty="0" err="1"/>
              <a:t>familiei</a:t>
            </a:r>
            <a:r>
              <a:rPr lang="en-US" sz="2400" dirty="0"/>
              <a:t> de Work Item-</a:t>
            </a:r>
            <a:r>
              <a:rPr lang="en-US" sz="2400" dirty="0" err="1"/>
              <a:t>uri</a:t>
            </a:r>
            <a:endParaRPr lang="en-US" sz="2400" dirty="0"/>
          </a:p>
          <a:p>
            <a:pPr eaLnBrk="1" hangingPunct="1"/>
            <a:r>
              <a:rPr lang="en-US" sz="2800" dirty="0" err="1"/>
              <a:t>Extensie</a:t>
            </a:r>
            <a:r>
              <a:rPr lang="en-US" sz="2800" dirty="0"/>
              <a:t> </a:t>
            </a:r>
            <a:r>
              <a:rPr lang="en-US" sz="2800" dirty="0" err="1"/>
              <a:t>prin</a:t>
            </a:r>
            <a:r>
              <a:rPr lang="en-US" sz="2800" dirty="0"/>
              <a:t> plugin-</a:t>
            </a:r>
            <a:r>
              <a:rPr lang="en-US" sz="2800" dirty="0" err="1"/>
              <a:t>uri</a:t>
            </a:r>
            <a:endParaRPr lang="en-US" sz="2800" dirty="0"/>
          </a:p>
          <a:p>
            <a:pPr lvl="1" eaLnBrk="1" hangingPunct="1"/>
            <a:r>
              <a:rPr lang="en-US" sz="2400" dirty="0"/>
              <a:t>Se </a:t>
            </a:r>
            <a:r>
              <a:rPr lang="en-US" sz="2400" dirty="0" err="1"/>
              <a:t>dezvolta</a:t>
            </a:r>
            <a:r>
              <a:rPr lang="en-US" sz="2400" dirty="0"/>
              <a:t> </a:t>
            </a:r>
            <a:r>
              <a:rPr lang="en-US" sz="2400" dirty="0" err="1"/>
              <a:t>potrivit</a:t>
            </a:r>
            <a:r>
              <a:rPr lang="en-US" sz="2400" dirty="0"/>
              <a:t> </a:t>
            </a:r>
            <a:r>
              <a:rPr lang="en-US" sz="2400" dirty="0" err="1"/>
              <a:t>necesitatilor</a:t>
            </a:r>
            <a:r>
              <a:rPr lang="en-US" sz="2400" dirty="0"/>
              <a:t> </a:t>
            </a:r>
            <a:r>
              <a:rPr lang="en-US" sz="2400" dirty="0" err="1"/>
              <a:t>utilizatorului</a:t>
            </a:r>
            <a:endParaRPr lang="en-US" sz="2400"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8382000" cy="1143000"/>
          </a:xfrm>
        </p:spPr>
        <p:txBody>
          <a:bodyPr/>
          <a:lstStyle/>
          <a:p>
            <a:pPr eaLnBrk="1" hangingPunct="1"/>
            <a:r>
              <a:rPr lang="sv-SE" dirty="0"/>
              <a:t>Politici de check-in la nivel client </a:t>
            </a:r>
          </a:p>
        </p:txBody>
      </p:sp>
      <p:sp>
        <p:nvSpPr>
          <p:cNvPr id="53251" name="Content Placeholder 2"/>
          <p:cNvSpPr>
            <a:spLocks noGrp="1"/>
          </p:cNvSpPr>
          <p:nvPr>
            <p:ph idx="1"/>
          </p:nvPr>
        </p:nvSpPr>
        <p:spPr>
          <a:xfrm>
            <a:off x="381000" y="1417638"/>
            <a:ext cx="8410575" cy="5373687"/>
          </a:xfrm>
        </p:spPr>
        <p:txBody>
          <a:bodyPr/>
          <a:lstStyle/>
          <a:p>
            <a:pPr eaLnBrk="1" hangingPunct="1"/>
            <a:r>
              <a:rPr lang="sv-SE" sz="2800" dirty="0"/>
              <a:t>Derivata din PolicyBase</a:t>
            </a:r>
          </a:p>
          <a:p>
            <a:pPr lvl="1" eaLnBrk="1" hangingPunct="1"/>
            <a:r>
              <a:rPr lang="sv-SE" sz="2400" dirty="0"/>
              <a:t>Sau implementate din IPolicyDefinition si IPolicyEvaluation</a:t>
            </a:r>
          </a:p>
          <a:p>
            <a:pPr lvl="1" eaLnBrk="1" hangingPunct="1"/>
            <a:r>
              <a:rPr lang="sv-SE" sz="2400" dirty="0"/>
              <a:t>Nota: O singura politica pe assembly</a:t>
            </a:r>
          </a:p>
          <a:p>
            <a:pPr eaLnBrk="1" hangingPunct="1"/>
            <a:r>
              <a:rPr lang="sv-SE" sz="2800" dirty="0"/>
              <a:t>Clasele trebuie sa fie marcate [serializabile] daca sunt in ”persisting state”</a:t>
            </a:r>
          </a:p>
          <a:p>
            <a:pPr eaLnBrk="1" hangingPunct="1"/>
            <a:r>
              <a:rPr lang="sv-SE" sz="2800" dirty="0"/>
              <a:t>deploy local</a:t>
            </a:r>
          </a:p>
          <a:p>
            <a:pPr eaLnBrk="1" hangingPunct="1"/>
            <a:r>
              <a:rPr lang="sv-SE" sz="2800" dirty="0"/>
              <a:t>Inregistrat la</a:t>
            </a:r>
          </a:p>
          <a:p>
            <a:pPr lvl="1" eaLnBrk="1" hangingPunct="1"/>
            <a:r>
              <a:rPr lang="sv-SE" sz="2400" dirty="0"/>
              <a:t>[HKEY_LOCAL_MACHINE\SOFTWARE\Microsoft\VisualStudio\9.0\TeamFoundation\SourceControl\Checkin Policies]</a:t>
            </a:r>
          </a:p>
          <a:p>
            <a:pPr lvl="1" eaLnBrk="1" hangingPunct="1"/>
            <a:r>
              <a:rPr lang="sv-SE" sz="2400" dirty="0"/>
              <a:t>Numele trebuie sa fie QAN(Qualified Assembly Name)</a:t>
            </a:r>
          </a:p>
          <a:p>
            <a:pPr eaLnBrk="1" hangingPunct="1"/>
            <a:endParaRPr lang="sv-SE" sz="2800"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sv-SE" dirty="0"/>
              <a:t>Migrarea codului sursa</a:t>
            </a:r>
          </a:p>
        </p:txBody>
      </p:sp>
      <p:sp>
        <p:nvSpPr>
          <p:cNvPr id="55299" name="Content Placeholder 2"/>
          <p:cNvSpPr>
            <a:spLocks noGrp="1"/>
          </p:cNvSpPr>
          <p:nvPr>
            <p:ph idx="1"/>
          </p:nvPr>
        </p:nvSpPr>
        <p:spPr>
          <a:xfrm>
            <a:off x="381000" y="1417638"/>
            <a:ext cx="8458200" cy="3306762"/>
          </a:xfrm>
        </p:spPr>
        <p:txBody>
          <a:bodyPr/>
          <a:lstStyle/>
          <a:p>
            <a:pPr eaLnBrk="1" hangingPunct="1"/>
            <a:r>
              <a:rPr lang="sv-SE" dirty="0"/>
              <a:t>Exista tool-uri dedicate migrarii</a:t>
            </a:r>
          </a:p>
          <a:p>
            <a:pPr lvl="1" eaLnBrk="1" hangingPunct="1"/>
            <a:r>
              <a:rPr lang="sv-SE" dirty="0"/>
              <a:t>Visual Source Safe</a:t>
            </a:r>
          </a:p>
          <a:p>
            <a:pPr lvl="1" eaLnBrk="1" hangingPunct="1"/>
            <a:r>
              <a:rPr lang="sv-SE" dirty="0"/>
              <a:t>Rational ClearCase</a:t>
            </a:r>
          </a:p>
          <a:p>
            <a:pPr eaLnBrk="1" hangingPunct="1"/>
            <a:r>
              <a:rPr lang="sv-SE" dirty="0"/>
              <a:t>Instrumente third-party pot oferi alternative viabile</a:t>
            </a:r>
          </a:p>
          <a:p>
            <a:pPr eaLnBrk="1" hangingPunct="1"/>
            <a:r>
              <a:rPr lang="sv-SE" dirty="0"/>
              <a:t>Un ghid pote fi TFSMigrationToolkit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 y="274638"/>
            <a:ext cx="8686800" cy="715962"/>
          </a:xfrm>
        </p:spPr>
        <p:txBody>
          <a:bodyPr/>
          <a:lstStyle/>
          <a:p>
            <a:pPr eaLnBrk="1" hangingPunct="1"/>
            <a:r>
              <a:rPr lang="en-US" dirty="0"/>
              <a:t>VSS(Visual Source Save) </a:t>
            </a:r>
            <a:r>
              <a:rPr lang="en-US" dirty="0" err="1"/>
              <a:t>Diferente</a:t>
            </a:r>
            <a:endParaRPr lang="en-US" dirty="0"/>
          </a:p>
        </p:txBody>
      </p:sp>
      <p:sp>
        <p:nvSpPr>
          <p:cNvPr id="56323" name="Rectangle 3"/>
          <p:cNvSpPr>
            <a:spLocks noGrp="1" noChangeArrowheads="1"/>
          </p:cNvSpPr>
          <p:nvPr>
            <p:ph idx="1"/>
          </p:nvPr>
        </p:nvSpPr>
        <p:spPr>
          <a:xfrm>
            <a:off x="381000" y="1066800"/>
            <a:ext cx="8410575" cy="5465762"/>
          </a:xfrm>
        </p:spPr>
        <p:txBody>
          <a:bodyPr/>
          <a:lstStyle/>
          <a:p>
            <a:pPr eaLnBrk="1" hangingPunct="1"/>
            <a:r>
              <a:rPr lang="en-US" sz="2000" dirty="0"/>
              <a:t>VSS nu are:</a:t>
            </a:r>
          </a:p>
          <a:p>
            <a:pPr lvl="1" eaLnBrk="1" hangingPunct="1"/>
            <a:r>
              <a:rPr lang="en-US" sz="1800" dirty="0"/>
              <a:t>Workspaces</a:t>
            </a:r>
          </a:p>
          <a:p>
            <a:pPr lvl="1" eaLnBrk="1" hangingPunct="1"/>
            <a:r>
              <a:rPr lang="en-US" sz="1800" dirty="0" err="1"/>
              <a:t>Changesets</a:t>
            </a:r>
            <a:endParaRPr lang="en-US" sz="1800" dirty="0"/>
          </a:p>
          <a:p>
            <a:pPr lvl="1" eaLnBrk="1" hangingPunct="1"/>
            <a:r>
              <a:rPr lang="en-US" sz="1800" dirty="0" err="1"/>
              <a:t>Shelvesets</a:t>
            </a:r>
            <a:endParaRPr lang="en-US" sz="1800" dirty="0"/>
          </a:p>
          <a:p>
            <a:pPr lvl="1" eaLnBrk="1" hangingPunct="1"/>
            <a:r>
              <a:rPr lang="en-US" sz="1800" dirty="0"/>
              <a:t>Content Merge, Namespace Merge (branch)</a:t>
            </a:r>
          </a:p>
          <a:p>
            <a:pPr lvl="1" eaLnBrk="1" hangingPunct="1"/>
            <a:r>
              <a:rPr lang="en-US" sz="1800" dirty="0" err="1"/>
              <a:t>Auditare</a:t>
            </a:r>
            <a:endParaRPr lang="en-US" sz="1800" dirty="0"/>
          </a:p>
          <a:p>
            <a:pPr lvl="1" eaLnBrk="1" hangingPunct="1"/>
            <a:r>
              <a:rPr lang="en-US" sz="1800" dirty="0" err="1"/>
              <a:t>Blocare</a:t>
            </a:r>
            <a:endParaRPr lang="en-US" sz="1800" dirty="0"/>
          </a:p>
          <a:p>
            <a:pPr lvl="1" eaLnBrk="1" hangingPunct="1"/>
            <a:r>
              <a:rPr lang="en-US" sz="1800" dirty="0" err="1"/>
              <a:t>Checkin</a:t>
            </a:r>
            <a:r>
              <a:rPr lang="en-US" sz="1800" dirty="0"/>
              <a:t> la </a:t>
            </a:r>
            <a:r>
              <a:rPr lang="en-US" sz="1800" dirty="0" err="1"/>
              <a:t>nivel</a:t>
            </a:r>
            <a:r>
              <a:rPr lang="en-US" sz="1800" dirty="0"/>
              <a:t> atomic</a:t>
            </a:r>
          </a:p>
          <a:p>
            <a:pPr eaLnBrk="1" hangingPunct="1"/>
            <a:r>
              <a:rPr lang="en-US" sz="2000" dirty="0"/>
              <a:t>TFVC(Team Foundation Version Control) nu are:</a:t>
            </a:r>
          </a:p>
          <a:p>
            <a:pPr lvl="1" eaLnBrk="1" hangingPunct="1"/>
            <a:r>
              <a:rPr lang="en-US" sz="1800" dirty="0"/>
              <a:t>Share (</a:t>
            </a:r>
            <a:r>
              <a:rPr lang="en-US" sz="1800" dirty="0" err="1"/>
              <a:t>dar</a:t>
            </a:r>
            <a:r>
              <a:rPr lang="en-US" sz="1800" dirty="0"/>
              <a:t> are o </a:t>
            </a:r>
            <a:r>
              <a:rPr lang="en-US" sz="1800" dirty="0" err="1"/>
              <a:t>solutie</a:t>
            </a:r>
            <a:r>
              <a:rPr lang="en-US" sz="1800" dirty="0"/>
              <a:t> </a:t>
            </a:r>
            <a:r>
              <a:rPr lang="en-US" sz="1800" dirty="0" err="1"/>
              <a:t>imbunatatita</a:t>
            </a:r>
            <a:r>
              <a:rPr lang="en-US" sz="1800" dirty="0"/>
              <a:t> </a:t>
            </a:r>
            <a:r>
              <a:rPr lang="en-US" sz="1800" dirty="0" err="1"/>
              <a:t>pentru</a:t>
            </a:r>
            <a:r>
              <a:rPr lang="en-US" sz="1800" dirty="0"/>
              <a:t> </a:t>
            </a:r>
            <a:r>
              <a:rPr lang="en-US" sz="1800" dirty="0" err="1"/>
              <a:t>dezvoltare</a:t>
            </a:r>
            <a:r>
              <a:rPr lang="en-US" sz="1800" dirty="0"/>
              <a:t> in </a:t>
            </a:r>
            <a:r>
              <a:rPr lang="en-US" sz="1800" dirty="0" err="1"/>
              <a:t>paralel</a:t>
            </a:r>
            <a:r>
              <a:rPr lang="en-US" sz="1800" dirty="0"/>
              <a:t>)</a:t>
            </a:r>
          </a:p>
          <a:p>
            <a:pPr lvl="1" eaLnBrk="1" hangingPunct="1"/>
            <a:r>
              <a:rPr lang="en-US" sz="1800" dirty="0"/>
              <a:t>Pin</a:t>
            </a:r>
          </a:p>
          <a:p>
            <a:pPr lvl="1" eaLnBrk="1" hangingPunct="1"/>
            <a:r>
              <a:rPr lang="en-US" sz="1800" dirty="0" err="1"/>
              <a:t>Arhivare</a:t>
            </a:r>
            <a:r>
              <a:rPr lang="en-US" sz="1800" dirty="0"/>
              <a:t> </a:t>
            </a:r>
            <a:r>
              <a:rPr lang="en-US" sz="1800" dirty="0" err="1"/>
              <a:t>si</a:t>
            </a:r>
            <a:r>
              <a:rPr lang="en-US" sz="1800" dirty="0"/>
              <a:t> </a:t>
            </a:r>
            <a:r>
              <a:rPr lang="en-US" sz="1800" dirty="0" err="1"/>
              <a:t>Restaurare</a:t>
            </a:r>
            <a:endParaRPr lang="en-US" sz="1800" dirty="0"/>
          </a:p>
          <a:p>
            <a:pPr lvl="1" eaLnBrk="1" hangingPunct="1"/>
            <a:r>
              <a:rPr lang="en-US" sz="1800" dirty="0"/>
              <a:t>Destroy</a:t>
            </a:r>
          </a:p>
          <a:p>
            <a:pPr lvl="1" eaLnBrk="1" hangingPunct="1"/>
            <a:r>
              <a:rPr lang="en-US" sz="1800" dirty="0"/>
              <a:t>Shadow folders</a:t>
            </a:r>
          </a:p>
          <a:p>
            <a:pPr eaLnBrk="1" hangingPunct="1"/>
            <a:r>
              <a:rPr lang="en-US" sz="2000" dirty="0"/>
              <a:t>Branching </a:t>
            </a:r>
            <a:r>
              <a:rPr lang="en-US" sz="2000" dirty="0" err="1"/>
              <a:t>si</a:t>
            </a:r>
            <a:r>
              <a:rPr lang="en-US" sz="2000" dirty="0"/>
              <a:t> merging nu </a:t>
            </a:r>
            <a:r>
              <a:rPr lang="en-US" sz="2000" dirty="0" err="1"/>
              <a:t>sunt</a:t>
            </a:r>
            <a:r>
              <a:rPr lang="en-US" sz="2000" dirty="0"/>
              <a:t> </a:t>
            </a:r>
            <a:r>
              <a:rPr lang="en-US" sz="2000" dirty="0" err="1"/>
              <a:t>functii</a:t>
            </a:r>
            <a:r>
              <a:rPr lang="en-US" sz="2000" dirty="0"/>
              <a:t> </a:t>
            </a:r>
            <a:r>
              <a:rPr lang="en-US" sz="2000" dirty="0" err="1"/>
              <a:t>suficient</a:t>
            </a:r>
            <a:r>
              <a:rPr lang="en-US" sz="2000" dirty="0"/>
              <a:t> de mature in TFVC</a:t>
            </a:r>
          </a:p>
          <a:p>
            <a:pPr eaLnBrk="1" hangingPunct="1"/>
            <a:r>
              <a:rPr lang="en-US" sz="2000" dirty="0"/>
              <a:t>Se </a:t>
            </a:r>
            <a:r>
              <a:rPr lang="en-US" sz="2000" dirty="0" err="1"/>
              <a:t>recomanda</a:t>
            </a:r>
            <a:r>
              <a:rPr lang="en-US" sz="2000" dirty="0"/>
              <a:t> </a:t>
            </a:r>
            <a:r>
              <a:rPr lang="en-US" sz="2000" dirty="0" err="1"/>
              <a:t>arhivarea</a:t>
            </a:r>
            <a:r>
              <a:rPr lang="en-US" sz="2000" dirty="0"/>
              <a:t> </a:t>
            </a:r>
            <a:r>
              <a:rPr lang="en-US" sz="2000" dirty="0" err="1"/>
              <a:t>inaintea</a:t>
            </a:r>
            <a:r>
              <a:rPr lang="en-US" sz="2000" dirty="0"/>
              <a:t> </a:t>
            </a:r>
            <a:r>
              <a:rPr lang="en-US" sz="2000" dirty="0" err="1"/>
              <a:t>migrarii</a:t>
            </a:r>
            <a:r>
              <a:rPr lang="en-US" sz="2000" dirty="0"/>
              <a:t>  din VSS in TFVC</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228600"/>
            <a:ext cx="8382000" cy="590550"/>
          </a:xfrm>
        </p:spPr>
        <p:txBody>
          <a:bodyPr/>
          <a:lstStyle/>
          <a:p>
            <a:pPr eaLnBrk="1" hangingPunct="1"/>
            <a:r>
              <a:rPr lang="en-US" sz="3600" dirty="0"/>
              <a:t>Visual SourceSafe</a:t>
            </a:r>
          </a:p>
        </p:txBody>
      </p:sp>
      <p:graphicFrame>
        <p:nvGraphicFramePr>
          <p:cNvPr id="430118" name="Group 38"/>
          <p:cNvGraphicFramePr>
            <a:graphicFrameLocks noGrp="1"/>
          </p:cNvGraphicFramePr>
          <p:nvPr>
            <p:ph idx="1"/>
            <p:extLst>
              <p:ext uri="{D42A27DB-BD31-4B8C-83A1-F6EECF244321}">
                <p14:modId xmlns:p14="http://schemas.microsoft.com/office/powerpoint/2010/main" val="42845537"/>
              </p:ext>
            </p:extLst>
          </p:nvPr>
        </p:nvGraphicFramePr>
        <p:xfrm>
          <a:off x="228600" y="1371600"/>
          <a:ext cx="8715373" cy="3328923"/>
        </p:xfrm>
        <a:graphic>
          <a:graphicData uri="http://schemas.openxmlformats.org/drawingml/2006/table">
            <a:tbl>
              <a:tblPr/>
              <a:tblGrid>
                <a:gridCol w="2009773">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7620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sv-SE" sz="2200" b="0" i="0" u="none" strike="noStrike" cap="none" normalizeH="0" baseline="0" dirty="0">
                        <a:ln>
                          <a:noFill/>
                        </a:ln>
                        <a:solidFill>
                          <a:srgbClr val="FF9933"/>
                        </a:solidFill>
                        <a:effectLst/>
                        <a:latin typeface="Franklin Gothic Medium" pitchFamily="34" charset="0"/>
                      </a:endParaRPr>
                    </a:p>
                  </a:txBody>
                  <a:tcPr marL="93451" marR="9345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accent2"/>
                          </a:solidFill>
                          <a:effectLst/>
                          <a:latin typeface="Franklin Gothic Medium" pitchFamily="34" charset="0"/>
                        </a:rPr>
                        <a:t>Visual SourceSafe 2005 </a:t>
                      </a:r>
                    </a:p>
                  </a:txBody>
                  <a:tcPr marL="93451" marR="9345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accent2"/>
                          </a:solidFill>
                          <a:effectLst/>
                          <a:latin typeface="Franklin Gothic Medium" pitchFamily="34" charset="0"/>
                        </a:rPr>
                        <a:t>Visual Studio 2010 Team Foundation </a:t>
                      </a:r>
                    </a:p>
                  </a:txBody>
                  <a:tcPr marL="93451" marR="9345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accent2"/>
                          </a:solidFill>
                          <a:effectLst/>
                          <a:latin typeface="Franklin Gothic Medium" pitchFamily="34" charset="0"/>
                        </a:rPr>
                        <a:t>Descriere</a:t>
                      </a:r>
                      <a:endParaRPr kumimoji="0" lang="en-GB" sz="2200" b="0" i="0" u="none" strike="noStrike" cap="none" normalizeH="0" baseline="0" dirty="0">
                        <a:ln>
                          <a:noFill/>
                        </a:ln>
                        <a:solidFill>
                          <a:schemeClr val="accent2"/>
                        </a:solidFill>
                        <a:effectLst/>
                        <a:latin typeface="Franklin Gothic Medium" pitchFamily="34" charset="0"/>
                      </a:endParaRPr>
                    </a:p>
                  </a:txBody>
                  <a:tcPr marL="93451" marR="93451"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tx1"/>
                          </a:solidFill>
                          <a:effectLst/>
                          <a:latin typeface="Franklin Gothic Medium" pitchFamily="34" charset="0"/>
                        </a:rPr>
                        <a:t>Controlul</a:t>
                      </a:r>
                      <a:r>
                        <a:rPr kumimoji="0" lang="en-GB" sz="2200" b="0" i="0" u="none" strike="noStrike" cap="none" normalizeH="0" baseline="0" dirty="0">
                          <a:ln>
                            <a:noFill/>
                          </a:ln>
                          <a:solidFill>
                            <a:schemeClr val="tx1"/>
                          </a:solidFill>
                          <a:effectLst/>
                          <a:latin typeface="Franklin Gothic Medium" pitchFamily="34" charset="0"/>
                        </a:rPr>
                        <a:t> </a:t>
                      </a:r>
                      <a:r>
                        <a:rPr kumimoji="0" lang="en-GB" sz="2200" b="0" i="0" u="none" strike="noStrike" cap="none" normalizeH="0" baseline="0" dirty="0" err="1">
                          <a:ln>
                            <a:noFill/>
                          </a:ln>
                          <a:solidFill>
                            <a:schemeClr val="tx1"/>
                          </a:solidFill>
                          <a:effectLst/>
                          <a:latin typeface="Franklin Gothic Medium" pitchFamily="34" charset="0"/>
                        </a:rPr>
                        <a:t>Versiunii</a:t>
                      </a:r>
                      <a:endParaRPr kumimoji="0" lang="en-GB" sz="2200" b="0" i="0" u="none" strike="noStrike" cap="none" normalizeH="0" baseline="0" dirty="0">
                        <a:ln>
                          <a:noFill/>
                        </a:ln>
                        <a:solidFill>
                          <a:schemeClr val="tx1"/>
                        </a:solidFill>
                        <a:effectLst/>
                        <a:latin typeface="Franklin Gothic Medium" pitchFamily="34" charset="0"/>
                      </a:endParaRPr>
                    </a:p>
                  </a:txBody>
                  <a:tcPr marL="93451" marR="93451"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tx1"/>
                          </a:solidFill>
                          <a:effectLst/>
                          <a:latin typeface="Franklin Gothic Medium" pitchFamily="34" charset="0"/>
                        </a:rPr>
                        <a:t>Integrare</a:t>
                      </a:r>
                      <a:r>
                        <a:rPr kumimoji="0" lang="en-GB" sz="2200" b="0" i="0" u="none" strike="noStrike" cap="none" normalizeH="0" baseline="0" dirty="0">
                          <a:ln>
                            <a:noFill/>
                          </a:ln>
                          <a:solidFill>
                            <a:schemeClr val="tx1"/>
                          </a:solidFill>
                          <a:effectLst/>
                          <a:latin typeface="Franklin Gothic Medium" pitchFamily="34" charset="0"/>
                        </a:rPr>
                        <a:t> cu </a:t>
                      </a:r>
                      <a:r>
                        <a:rPr kumimoji="0" lang="en-GB" sz="2200" b="0" i="0" u="none" strike="noStrike" cap="none" normalizeH="0" baseline="0" dirty="0" err="1">
                          <a:ln>
                            <a:noFill/>
                          </a:ln>
                          <a:solidFill>
                            <a:schemeClr val="tx1"/>
                          </a:solidFill>
                          <a:effectLst/>
                          <a:latin typeface="Franklin Gothic Medium" pitchFamily="34" charset="0"/>
                        </a:rPr>
                        <a:t>Ciclul</a:t>
                      </a:r>
                      <a:r>
                        <a:rPr kumimoji="0" lang="en-GB" sz="2200" b="0" i="0" u="none" strike="noStrike" cap="none" normalizeH="0" baseline="0" dirty="0">
                          <a:ln>
                            <a:noFill/>
                          </a:ln>
                          <a:solidFill>
                            <a:schemeClr val="tx1"/>
                          </a:solidFill>
                          <a:effectLst/>
                          <a:latin typeface="Franklin Gothic Medium" pitchFamily="34" charset="0"/>
                        </a:rPr>
                        <a:t> de </a:t>
                      </a:r>
                      <a:r>
                        <a:rPr kumimoji="0" lang="en-GB" sz="2200" b="0" i="0" u="none" strike="noStrike" cap="none" normalizeH="0" baseline="0" dirty="0" err="1">
                          <a:ln>
                            <a:noFill/>
                          </a:ln>
                          <a:solidFill>
                            <a:schemeClr val="tx1"/>
                          </a:solidFill>
                          <a:effectLst/>
                          <a:latin typeface="Franklin Gothic Medium" pitchFamily="34" charset="0"/>
                        </a:rPr>
                        <a:t>viata</a:t>
                      </a:r>
                      <a:r>
                        <a:rPr kumimoji="0" lang="en-GB" sz="2200" b="0" i="0" u="none" strike="noStrike" cap="none" normalizeH="0" baseline="0" dirty="0">
                          <a:ln>
                            <a:noFill/>
                          </a:ln>
                          <a:solidFill>
                            <a:schemeClr val="tx1"/>
                          </a:solidFill>
                          <a:effectLst/>
                          <a:latin typeface="Franklin Gothic Medium" pitchFamily="34" charset="0"/>
                        </a:rPr>
                        <a:t> al </a:t>
                      </a:r>
                      <a:r>
                        <a:rPr kumimoji="0" lang="en-GB" sz="2200" b="0" i="0" u="none" strike="noStrike" cap="none" normalizeH="0" baseline="0" dirty="0" err="1">
                          <a:ln>
                            <a:noFill/>
                          </a:ln>
                          <a:solidFill>
                            <a:schemeClr val="tx1"/>
                          </a:solidFill>
                          <a:effectLst/>
                          <a:latin typeface="Franklin Gothic Medium" pitchFamily="34" charset="0"/>
                        </a:rPr>
                        <a:t>produsului</a:t>
                      </a:r>
                      <a:r>
                        <a:rPr kumimoji="0" lang="en-GB" sz="2200" b="0" i="0" u="none" strike="noStrike" cap="none" normalizeH="0" baseline="0" dirty="0">
                          <a:ln>
                            <a:noFill/>
                          </a:ln>
                          <a:solidFill>
                            <a:schemeClr val="tx1"/>
                          </a:solidFill>
                          <a:effectLst/>
                          <a:latin typeface="Franklin Gothic Medium" pitchFamily="34" charset="0"/>
                        </a:rPr>
                        <a:t> software</a:t>
                      </a:r>
                    </a:p>
                  </a:txBody>
                  <a:tcPr marL="93451" marR="93451"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accent2"/>
                          </a:solidFill>
                          <a:effectLst/>
                          <a:latin typeface="Franklin Gothic Medium" pitchFamily="34" charset="0"/>
                        </a:rPr>
                        <a:t>Marimea</a:t>
                      </a:r>
                      <a:r>
                        <a:rPr kumimoji="0" lang="en-GB" sz="2200" b="0" i="0" u="none" strike="noStrike" cap="none" normalizeH="0" baseline="0" dirty="0">
                          <a:ln>
                            <a:noFill/>
                          </a:ln>
                          <a:solidFill>
                            <a:schemeClr val="accent2"/>
                          </a:solidFill>
                          <a:effectLst/>
                          <a:latin typeface="Franklin Gothic Medium" pitchFamily="34" charset="0"/>
                        </a:rPr>
                        <a:t> </a:t>
                      </a:r>
                      <a:r>
                        <a:rPr kumimoji="0" lang="en-GB" sz="2200" b="0" i="0" u="none" strike="noStrike" cap="none" normalizeH="0" baseline="0" dirty="0" err="1">
                          <a:ln>
                            <a:noFill/>
                          </a:ln>
                          <a:solidFill>
                            <a:schemeClr val="accent2"/>
                          </a:solidFill>
                          <a:effectLst/>
                          <a:latin typeface="Franklin Gothic Medium" pitchFamily="34" charset="0"/>
                        </a:rPr>
                        <a:t>Echipei</a:t>
                      </a:r>
                      <a:endParaRPr kumimoji="0" lang="en-GB" sz="2200" b="0" i="0" u="none" strike="noStrike" cap="none" normalizeH="0" baseline="0" dirty="0">
                        <a:ln>
                          <a:noFill/>
                        </a:ln>
                        <a:solidFill>
                          <a:schemeClr val="accent2"/>
                        </a:solidFill>
                        <a:effectLst/>
                        <a:latin typeface="Franklin Gothic Medium" pitchFamily="34" charset="0"/>
                      </a:endParaRPr>
                    </a:p>
                  </a:txBody>
                  <a:tcPr marL="93451" marR="93451"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Franklin Gothic Medium" pitchFamily="34" charset="0"/>
                        </a:rPr>
                        <a:t>Individual </a:t>
                      </a:r>
                      <a:r>
                        <a:rPr kumimoji="0" lang="en-GB" sz="2200" b="0" i="0" u="none" strike="noStrike" cap="none" normalizeH="0" baseline="0" dirty="0" err="1">
                          <a:ln>
                            <a:noFill/>
                          </a:ln>
                          <a:solidFill>
                            <a:schemeClr val="tx1"/>
                          </a:solidFill>
                          <a:effectLst/>
                          <a:latin typeface="Franklin Gothic Medium" pitchFamily="34" charset="0"/>
                        </a:rPr>
                        <a:t>sau</a:t>
                      </a:r>
                      <a:r>
                        <a:rPr kumimoji="0" lang="en-GB" sz="2200" b="0" i="0" u="none" strike="noStrike" cap="none" normalizeH="0" baseline="0" dirty="0">
                          <a:ln>
                            <a:noFill/>
                          </a:ln>
                          <a:solidFill>
                            <a:schemeClr val="tx1"/>
                          </a:solidFill>
                          <a:effectLst/>
                          <a:latin typeface="Franklin Gothic Medium" pitchFamily="34" charset="0"/>
                        </a:rPr>
                        <a:t> </a:t>
                      </a:r>
                      <a:r>
                        <a:rPr kumimoji="0" lang="en-GB" sz="2200" b="0" i="0" u="none" strike="noStrike" cap="none" normalizeH="0" baseline="0" dirty="0" err="1">
                          <a:ln>
                            <a:noFill/>
                          </a:ln>
                          <a:solidFill>
                            <a:schemeClr val="tx1"/>
                          </a:solidFill>
                          <a:effectLst/>
                          <a:latin typeface="Franklin Gothic Medium" pitchFamily="34" charset="0"/>
                        </a:rPr>
                        <a:t>pentru</a:t>
                      </a:r>
                      <a:r>
                        <a:rPr kumimoji="0" lang="en-GB" sz="2200" b="0" i="0" u="none" strike="noStrike" cap="none" normalizeH="0" baseline="0" dirty="0">
                          <a:ln>
                            <a:noFill/>
                          </a:ln>
                          <a:solidFill>
                            <a:schemeClr val="tx1"/>
                          </a:solidFill>
                          <a:effectLst/>
                          <a:latin typeface="Franklin Gothic Medium" pitchFamily="34" charset="0"/>
                        </a:rPr>
                        <a:t> </a:t>
                      </a:r>
                      <a:r>
                        <a:rPr kumimoji="0" lang="en-GB" sz="2200" b="0" i="0" u="none" strike="noStrike" cap="none" normalizeH="0" baseline="0" dirty="0" err="1">
                          <a:ln>
                            <a:noFill/>
                          </a:ln>
                          <a:solidFill>
                            <a:schemeClr val="tx1"/>
                          </a:solidFill>
                          <a:effectLst/>
                          <a:latin typeface="Franklin Gothic Medium" pitchFamily="34" charset="0"/>
                        </a:rPr>
                        <a:t>echipe</a:t>
                      </a:r>
                      <a:r>
                        <a:rPr kumimoji="0" lang="en-GB" sz="2200" b="0" i="0" u="none" strike="noStrike" cap="none" normalizeH="0" baseline="0" dirty="0">
                          <a:ln>
                            <a:noFill/>
                          </a:ln>
                          <a:solidFill>
                            <a:schemeClr val="tx1"/>
                          </a:solidFill>
                          <a:effectLst/>
                          <a:latin typeface="Franklin Gothic Medium" pitchFamily="34" charset="0"/>
                        </a:rPr>
                        <a:t> </a:t>
                      </a:r>
                      <a:r>
                        <a:rPr kumimoji="0" lang="en-GB" sz="2200" b="0" i="0" u="none" strike="noStrike" cap="none" normalizeH="0" baseline="0" dirty="0" err="1">
                          <a:ln>
                            <a:noFill/>
                          </a:ln>
                          <a:solidFill>
                            <a:schemeClr val="tx1"/>
                          </a:solidFill>
                          <a:effectLst/>
                          <a:latin typeface="Franklin Gothic Medium" pitchFamily="34" charset="0"/>
                        </a:rPr>
                        <a:t>mici</a:t>
                      </a:r>
                      <a:endParaRPr kumimoji="0" lang="en-GB" sz="2200" b="0" i="0" u="none" strike="noStrike" cap="none" normalizeH="0" baseline="0" dirty="0">
                        <a:ln>
                          <a:noFill/>
                        </a:ln>
                        <a:solidFill>
                          <a:schemeClr val="tx1"/>
                        </a:solidFill>
                        <a:effectLst/>
                        <a:latin typeface="Franklin Gothic Medium" pitchFamily="34" charset="0"/>
                      </a:endParaRPr>
                    </a:p>
                  </a:txBody>
                  <a:tcPr marL="93451" marR="93451"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tx1"/>
                          </a:solidFill>
                          <a:effectLst/>
                          <a:latin typeface="Franklin Gothic Medium" pitchFamily="34" charset="0"/>
                        </a:rPr>
                        <a:t>Scalabil</a:t>
                      </a:r>
                      <a:endParaRPr kumimoji="0" lang="en-GB" sz="2200" b="0" i="0" u="none" strike="noStrike" cap="none" normalizeH="0" baseline="0" dirty="0">
                        <a:ln>
                          <a:noFill/>
                        </a:ln>
                        <a:solidFill>
                          <a:schemeClr val="tx1"/>
                        </a:solidFill>
                        <a:effectLst/>
                        <a:latin typeface="Franklin Gothic Medium" pitchFamily="34" charset="0"/>
                      </a:endParaRPr>
                    </a:p>
                  </a:txBody>
                  <a:tcPr marL="93451" marR="93451"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accent2"/>
                          </a:solidFill>
                          <a:effectLst/>
                          <a:latin typeface="Franklin Gothic Medium" pitchFamily="34" charset="0"/>
                        </a:rPr>
                        <a:t>Storage </a:t>
                      </a:r>
                    </a:p>
                  </a:txBody>
                  <a:tcPr marL="93451" marR="93451"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Franklin Gothic Medium" pitchFamily="34" charset="0"/>
                        </a:rPr>
                        <a:t>File System </a:t>
                      </a:r>
                    </a:p>
                  </a:txBody>
                  <a:tcPr marL="93451" marR="93451"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a:ln>
                            <a:noFill/>
                          </a:ln>
                          <a:solidFill>
                            <a:schemeClr val="tx1"/>
                          </a:solidFill>
                          <a:effectLst/>
                          <a:latin typeface="Franklin Gothic Medium" pitchFamily="34" charset="0"/>
                        </a:rPr>
                        <a:t>SQL Server 2008R2 </a:t>
                      </a:r>
                    </a:p>
                  </a:txBody>
                  <a:tcPr marL="93451" marR="93451"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59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accent2"/>
                          </a:solidFill>
                          <a:effectLst/>
                          <a:latin typeface="Franklin Gothic Medium" pitchFamily="34" charset="0"/>
                        </a:rPr>
                        <a:t>Securitate</a:t>
                      </a:r>
                      <a:r>
                        <a:rPr kumimoji="0" lang="en-GB" sz="2200" b="0" i="0" u="none" strike="noStrike" cap="none" normalizeH="0" baseline="0" dirty="0">
                          <a:ln>
                            <a:noFill/>
                          </a:ln>
                          <a:solidFill>
                            <a:schemeClr val="accent2"/>
                          </a:solidFill>
                          <a:effectLst/>
                          <a:latin typeface="Franklin Gothic Medium" pitchFamily="34" charset="0"/>
                        </a:rPr>
                        <a:t> </a:t>
                      </a:r>
                    </a:p>
                  </a:txBody>
                  <a:tcPr marL="93451" marR="93451"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tx1"/>
                          </a:solidFill>
                          <a:effectLst/>
                          <a:latin typeface="Franklin Gothic Medium" pitchFamily="34" charset="0"/>
                        </a:rPr>
                        <a:t>Aplicatii</a:t>
                      </a:r>
                      <a:r>
                        <a:rPr kumimoji="0" lang="en-GB" sz="2200" b="0" i="0" u="none" strike="noStrike" cap="none" normalizeH="0" baseline="0" dirty="0">
                          <a:ln>
                            <a:noFill/>
                          </a:ln>
                          <a:solidFill>
                            <a:schemeClr val="tx1"/>
                          </a:solidFill>
                          <a:effectLst/>
                          <a:latin typeface="Franklin Gothic Medium" pitchFamily="34" charset="0"/>
                        </a:rPr>
                        <a:t> </a:t>
                      </a:r>
                      <a:r>
                        <a:rPr kumimoji="0" lang="en-GB" sz="2200" b="0" i="0" u="none" strike="noStrike" cap="none" normalizeH="0" baseline="0" dirty="0" err="1">
                          <a:ln>
                            <a:noFill/>
                          </a:ln>
                          <a:solidFill>
                            <a:schemeClr val="tx1"/>
                          </a:solidFill>
                          <a:effectLst/>
                          <a:latin typeface="Franklin Gothic Medium" pitchFamily="34" charset="0"/>
                        </a:rPr>
                        <a:t>specifice</a:t>
                      </a:r>
                      <a:endParaRPr kumimoji="0" lang="en-GB" sz="2200" b="0" i="0" u="none" strike="noStrike" cap="none" normalizeH="0" baseline="0" dirty="0">
                        <a:ln>
                          <a:noFill/>
                        </a:ln>
                        <a:solidFill>
                          <a:schemeClr val="tx1"/>
                        </a:solidFill>
                        <a:effectLst/>
                        <a:latin typeface="Franklin Gothic Medium" pitchFamily="34" charset="0"/>
                      </a:endParaRPr>
                    </a:p>
                  </a:txBody>
                  <a:tcPr marL="93451" marR="93451"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err="1">
                          <a:ln>
                            <a:noFill/>
                          </a:ln>
                          <a:solidFill>
                            <a:schemeClr val="tx1"/>
                          </a:solidFill>
                          <a:effectLst/>
                          <a:latin typeface="Franklin Gothic Medium" pitchFamily="34" charset="0"/>
                        </a:rPr>
                        <a:t>Integrat</a:t>
                      </a:r>
                      <a:r>
                        <a:rPr kumimoji="0" lang="en-GB" sz="2200" b="0" i="0" u="none" strike="noStrike" cap="none" normalizeH="0" baseline="0" dirty="0">
                          <a:ln>
                            <a:noFill/>
                          </a:ln>
                          <a:solidFill>
                            <a:schemeClr val="tx1"/>
                          </a:solidFill>
                          <a:effectLst/>
                          <a:latin typeface="Franklin Gothic Medium" pitchFamily="34" charset="0"/>
                        </a:rPr>
                        <a:t> Windows</a:t>
                      </a:r>
                    </a:p>
                  </a:txBody>
                  <a:tcPr marL="93451" marR="93451"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1000" y="228600"/>
            <a:ext cx="8382000" cy="757238"/>
          </a:xfrm>
        </p:spPr>
        <p:txBody>
          <a:bodyPr/>
          <a:lstStyle/>
          <a:p>
            <a:pPr eaLnBrk="1" hangingPunct="1"/>
            <a:r>
              <a:rPr lang="en-US" dirty="0" err="1"/>
              <a:t>Conversie</a:t>
            </a:r>
            <a:r>
              <a:rPr lang="en-US" dirty="0"/>
              <a:t> la TFS</a:t>
            </a:r>
          </a:p>
        </p:txBody>
      </p:sp>
      <p:sp>
        <p:nvSpPr>
          <p:cNvPr id="59395" name="Rectangle 3"/>
          <p:cNvSpPr>
            <a:spLocks noGrp="1" noChangeArrowheads="1"/>
          </p:cNvSpPr>
          <p:nvPr>
            <p:ph idx="1"/>
          </p:nvPr>
        </p:nvSpPr>
        <p:spPr>
          <a:xfrm>
            <a:off x="381000" y="1417638"/>
            <a:ext cx="8410575" cy="3046412"/>
          </a:xfrm>
        </p:spPr>
        <p:txBody>
          <a:bodyPr/>
          <a:lstStyle/>
          <a:p>
            <a:pPr eaLnBrk="1" hangingPunct="1"/>
            <a:r>
              <a:rPr lang="en-US" dirty="0" err="1"/>
              <a:t>TFSMigrationToolkit</a:t>
            </a:r>
            <a:endParaRPr lang="en-US" dirty="0"/>
          </a:p>
          <a:p>
            <a:pPr lvl="1" eaLnBrk="1" hangingPunct="1"/>
            <a:r>
              <a:rPr lang="en-US" dirty="0"/>
              <a:t>www.codeplex.com/TFSMigrationToolkit</a:t>
            </a:r>
          </a:p>
          <a:p>
            <a:pPr lvl="1" eaLnBrk="1" hangingPunct="1"/>
            <a:r>
              <a:rPr lang="en-US" dirty="0"/>
              <a:t>Framework </a:t>
            </a:r>
            <a:r>
              <a:rPr lang="en-US" dirty="0" err="1"/>
              <a:t>pentru</a:t>
            </a:r>
            <a:r>
              <a:rPr lang="en-US" dirty="0"/>
              <a:t> </a:t>
            </a:r>
            <a:r>
              <a:rPr lang="en-US" dirty="0" err="1"/>
              <a:t>conversie</a:t>
            </a:r>
            <a:r>
              <a:rPr lang="en-US" dirty="0"/>
              <a:t> </a:t>
            </a:r>
            <a:r>
              <a:rPr lang="en-US" dirty="0" err="1"/>
              <a:t>si</a:t>
            </a:r>
            <a:r>
              <a:rPr lang="en-US" dirty="0"/>
              <a:t> </a:t>
            </a:r>
            <a:r>
              <a:rPr lang="en-US" dirty="0" err="1"/>
              <a:t>replicare</a:t>
            </a:r>
            <a:r>
              <a:rPr lang="en-US" dirty="0"/>
              <a:t> :</a:t>
            </a:r>
          </a:p>
          <a:p>
            <a:pPr lvl="2" eaLnBrk="1" hangingPunct="1"/>
            <a:r>
              <a:rPr lang="en-US" dirty="0"/>
              <a:t>Source Code</a:t>
            </a:r>
          </a:p>
          <a:p>
            <a:pPr lvl="2" eaLnBrk="1" hangingPunct="1"/>
            <a:r>
              <a:rPr lang="en-US" dirty="0"/>
              <a:t>Work Items</a:t>
            </a:r>
          </a:p>
          <a:p>
            <a:pPr eaLnBrk="1" hangingPunct="1"/>
            <a:r>
              <a:rPr lang="en-US" dirty="0"/>
              <a:t>3</a:t>
            </a:r>
            <a:r>
              <a:rPr lang="en-US" baseline="30000" dirty="0"/>
              <a:t>rd</a:t>
            </a:r>
            <a:r>
              <a:rPr lang="en-US" dirty="0"/>
              <a:t>-party </a:t>
            </a:r>
            <a:r>
              <a:rPr lang="en-US" dirty="0" err="1"/>
              <a:t>aplicatii</a:t>
            </a:r>
            <a:r>
              <a:rPr lang="en-US" dirty="0"/>
              <a:t> </a:t>
            </a:r>
            <a:r>
              <a:rPr lang="en-US" dirty="0" err="1"/>
              <a:t>si</a:t>
            </a:r>
            <a:r>
              <a:rPr lang="en-US" dirty="0"/>
              <a:t> open source</a:t>
            </a:r>
            <a:endParaRPr lang="en-US" baseline="300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CA28-6EC6-4DA1-A5E4-242A762CC2D5}"/>
              </a:ext>
            </a:extLst>
          </p:cNvPr>
          <p:cNvSpPr>
            <a:spLocks noGrp="1"/>
          </p:cNvSpPr>
          <p:nvPr>
            <p:ph type="title"/>
          </p:nvPr>
        </p:nvSpPr>
        <p:spPr>
          <a:xfrm>
            <a:off x="457200" y="274638"/>
            <a:ext cx="8305800" cy="639762"/>
          </a:xfrm>
        </p:spPr>
        <p:txBody>
          <a:bodyPr/>
          <a:lstStyle/>
          <a:p>
            <a:r>
              <a:rPr lang="en-US" dirty="0"/>
              <a:t>ALM </a:t>
            </a:r>
            <a:r>
              <a:rPr lang="en-US" dirty="0" err="1"/>
              <a:t>Integrat</a:t>
            </a:r>
            <a:r>
              <a:rPr lang="en-US" dirty="0"/>
              <a:t>(1)</a:t>
            </a:r>
          </a:p>
        </p:txBody>
      </p:sp>
      <p:sp>
        <p:nvSpPr>
          <p:cNvPr id="3" name="Content Placeholder 2">
            <a:extLst>
              <a:ext uri="{FF2B5EF4-FFF2-40B4-BE49-F238E27FC236}">
                <a16:creationId xmlns:a16="http://schemas.microsoft.com/office/drawing/2014/main" id="{8AF9B84C-5DAD-494E-92DC-5ADD5813529A}"/>
              </a:ext>
            </a:extLst>
          </p:cNvPr>
          <p:cNvSpPr>
            <a:spLocks noGrp="1"/>
          </p:cNvSpPr>
          <p:nvPr>
            <p:ph idx="1"/>
          </p:nvPr>
        </p:nvSpPr>
        <p:spPr>
          <a:xfrm>
            <a:off x="76200" y="1166018"/>
            <a:ext cx="8763000" cy="4525963"/>
          </a:xfrm>
        </p:spPr>
        <p:txBody>
          <a:bodyPr/>
          <a:lstStyle/>
          <a:p>
            <a:r>
              <a:rPr lang="en-US" sz="2400" dirty="0" err="1"/>
              <a:t>Procesele</a:t>
            </a:r>
            <a:r>
              <a:rPr lang="en-US" sz="2400" dirty="0"/>
              <a:t> </a:t>
            </a:r>
            <a:r>
              <a:rPr lang="en-US" sz="2400" dirty="0" err="1"/>
              <a:t>actuale</a:t>
            </a:r>
            <a:r>
              <a:rPr lang="en-US" sz="2400" dirty="0"/>
              <a:t> de </a:t>
            </a:r>
            <a:r>
              <a:rPr lang="en-US" sz="2400" dirty="0" err="1"/>
              <a:t>dezvoltare</a:t>
            </a:r>
            <a:r>
              <a:rPr lang="en-US" sz="2400" dirty="0"/>
              <a:t> software nu sunt </a:t>
            </a:r>
            <a:r>
              <a:rPr lang="en-US" sz="2400" dirty="0" err="1"/>
              <a:t>limitate</a:t>
            </a:r>
            <a:r>
              <a:rPr lang="en-US" sz="2400" dirty="0"/>
              <a:t> la </a:t>
            </a:r>
            <a:r>
              <a:rPr lang="en-US" sz="2400" dirty="0" err="1"/>
              <a:t>etapele</a:t>
            </a:r>
            <a:r>
              <a:rPr lang="en-US" sz="2400" dirty="0"/>
              <a:t> ALM / SDLC </a:t>
            </a:r>
            <a:r>
              <a:rPr lang="en-US" sz="2400" dirty="0" err="1"/>
              <a:t>gestionate</a:t>
            </a:r>
            <a:r>
              <a:rPr lang="en-US" sz="2400" dirty="0"/>
              <a:t> de </a:t>
            </a:r>
            <a:r>
              <a:rPr lang="en-US" sz="2400" dirty="0" err="1"/>
              <a:t>diferite</a:t>
            </a:r>
            <a:r>
              <a:rPr lang="en-US" sz="2400" dirty="0"/>
              <a:t> </a:t>
            </a:r>
            <a:r>
              <a:rPr lang="en-US" sz="2400" dirty="0" err="1"/>
              <a:t>echipe</a:t>
            </a:r>
            <a:r>
              <a:rPr lang="en-US" sz="2400" dirty="0"/>
              <a:t> </a:t>
            </a:r>
            <a:r>
              <a:rPr lang="en-US" sz="2400" dirty="0" err="1"/>
              <a:t>folosind</a:t>
            </a:r>
            <a:r>
              <a:rPr lang="en-US" sz="2400" dirty="0"/>
              <a:t> </a:t>
            </a:r>
            <a:r>
              <a:rPr lang="en-US" sz="2400" dirty="0" err="1"/>
              <a:t>diferite</a:t>
            </a:r>
            <a:r>
              <a:rPr lang="en-US" sz="2400" dirty="0"/>
              <a:t> </a:t>
            </a:r>
            <a:r>
              <a:rPr lang="en-US" sz="2400" dirty="0" err="1"/>
              <a:t>instrumente</a:t>
            </a:r>
            <a:r>
              <a:rPr lang="en-US" sz="2400" dirty="0"/>
              <a:t> </a:t>
            </a:r>
            <a:r>
              <a:rPr lang="en-US" sz="2400" dirty="0" err="1"/>
              <a:t>în</a:t>
            </a:r>
            <a:r>
              <a:rPr lang="en-US" sz="2400" dirty="0"/>
              <a:t> </a:t>
            </a:r>
            <a:r>
              <a:rPr lang="en-US" sz="2400" dirty="0" err="1"/>
              <a:t>diferite</a:t>
            </a:r>
            <a:r>
              <a:rPr lang="en-US" sz="2400" dirty="0"/>
              <a:t> </a:t>
            </a:r>
            <a:r>
              <a:rPr lang="en-US" sz="2400" dirty="0" err="1"/>
              <a:t>locații</a:t>
            </a:r>
            <a:r>
              <a:rPr lang="en-US" sz="2400" dirty="0"/>
              <a:t>. </a:t>
            </a:r>
          </a:p>
          <a:p>
            <a:r>
              <a:rPr lang="en-US" sz="2400" dirty="0" err="1"/>
              <a:t>monitorizarea</a:t>
            </a:r>
            <a:r>
              <a:rPr lang="en-US" sz="2400" dirty="0"/>
              <a:t> </a:t>
            </a:r>
            <a:r>
              <a:rPr lang="en-US" sz="2400" dirty="0" err="1"/>
              <a:t>și</a:t>
            </a:r>
            <a:r>
              <a:rPr lang="en-US" sz="2400" dirty="0"/>
              <a:t> </a:t>
            </a:r>
            <a:r>
              <a:rPr lang="en-US" sz="2400" dirty="0" err="1"/>
              <a:t>raportarea</a:t>
            </a:r>
            <a:r>
              <a:rPr lang="en-US" sz="2400" dirty="0"/>
              <a:t> </a:t>
            </a:r>
            <a:r>
              <a:rPr lang="en-US" sz="2400" dirty="0" err="1"/>
              <a:t>proiectelor</a:t>
            </a:r>
            <a:r>
              <a:rPr lang="en-US" sz="2400" dirty="0"/>
              <a:t> sunt </a:t>
            </a:r>
            <a:r>
              <a:rPr lang="en-US" sz="2400" dirty="0" err="1"/>
              <a:t>cheia</a:t>
            </a:r>
            <a:r>
              <a:rPr lang="en-US" sz="2400" dirty="0"/>
              <a:t> </a:t>
            </a:r>
            <a:r>
              <a:rPr lang="en-US" sz="2400" dirty="0" err="1"/>
              <a:t>dezvoltării</a:t>
            </a:r>
            <a:r>
              <a:rPr lang="en-US" sz="2400" dirty="0"/>
              <a:t> </a:t>
            </a:r>
            <a:r>
              <a:rPr lang="en-US" sz="2400" dirty="0" err="1"/>
              <a:t>unui</a:t>
            </a:r>
            <a:r>
              <a:rPr lang="en-US" sz="2400" dirty="0"/>
              <a:t> software de </a:t>
            </a:r>
            <a:r>
              <a:rPr lang="en-US" sz="2400" dirty="0" err="1"/>
              <a:t>calitate</a:t>
            </a:r>
            <a:r>
              <a:rPr lang="en-US" sz="2400" dirty="0"/>
              <a:t> </a:t>
            </a:r>
            <a:r>
              <a:rPr lang="en-US" sz="2400" dirty="0" err="1"/>
              <a:t>în</a:t>
            </a:r>
            <a:r>
              <a:rPr lang="en-US" sz="2400" dirty="0"/>
              <a:t> </a:t>
            </a:r>
            <a:r>
              <a:rPr lang="en-US" sz="2400" dirty="0" err="1"/>
              <a:t>condiții</a:t>
            </a:r>
            <a:r>
              <a:rPr lang="en-US" sz="2400" dirty="0"/>
              <a:t> </a:t>
            </a:r>
            <a:r>
              <a:rPr lang="en-US" sz="2400" dirty="0" err="1"/>
              <a:t>în</a:t>
            </a:r>
            <a:r>
              <a:rPr lang="en-US" sz="2400" dirty="0"/>
              <a:t> care </a:t>
            </a:r>
            <a:r>
              <a:rPr lang="en-US" sz="2400" dirty="0" err="1"/>
              <a:t>resursa</a:t>
            </a:r>
            <a:r>
              <a:rPr lang="en-US" sz="2400" dirty="0"/>
              <a:t> </a:t>
            </a:r>
            <a:r>
              <a:rPr lang="en-US" sz="2400" b="1" dirty="0" err="1"/>
              <a:t>timp</a:t>
            </a:r>
            <a:r>
              <a:rPr lang="en-US" sz="2400" b="1" dirty="0"/>
              <a:t> </a:t>
            </a:r>
            <a:r>
              <a:rPr lang="en-US" sz="2400" b="1" dirty="0" err="1"/>
              <a:t>este</a:t>
            </a:r>
            <a:r>
              <a:rPr lang="en-US" sz="2400" b="1" dirty="0"/>
              <a:t> </a:t>
            </a:r>
            <a:r>
              <a:rPr lang="en-US" sz="2400" b="1" dirty="0" err="1"/>
              <a:t>critică</a:t>
            </a:r>
            <a:r>
              <a:rPr lang="en-US" sz="2400" dirty="0"/>
              <a:t>.</a:t>
            </a:r>
          </a:p>
          <a:p>
            <a:r>
              <a:rPr lang="en-US" sz="2400" dirty="0" err="1"/>
              <a:t>Drept</a:t>
            </a:r>
            <a:r>
              <a:rPr lang="en-US" sz="2400" dirty="0"/>
              <a:t> </a:t>
            </a:r>
            <a:r>
              <a:rPr lang="en-US" sz="2400" dirty="0" err="1"/>
              <a:t>consecință</a:t>
            </a:r>
            <a:r>
              <a:rPr lang="en-US" sz="2400" dirty="0"/>
              <a:t> a </a:t>
            </a:r>
            <a:r>
              <a:rPr lang="en-US" sz="2400" dirty="0" err="1"/>
              <a:t>apărut</a:t>
            </a:r>
            <a:r>
              <a:rPr lang="en-US" sz="2400" dirty="0"/>
              <a:t> </a:t>
            </a:r>
            <a:r>
              <a:rPr lang="en-US" sz="2400" dirty="0" err="1"/>
              <a:t>necesitatea</a:t>
            </a:r>
            <a:r>
              <a:rPr lang="en-US" sz="2400" dirty="0"/>
              <a:t> de </a:t>
            </a:r>
            <a:r>
              <a:rPr lang="en-US" sz="2400" dirty="0" err="1"/>
              <a:t>gestionare</a:t>
            </a:r>
            <a:r>
              <a:rPr lang="en-US" sz="2400" dirty="0"/>
              <a:t> </a:t>
            </a:r>
            <a:r>
              <a:rPr lang="en-US" sz="2400" dirty="0" err="1"/>
              <a:t>integrată</a:t>
            </a:r>
            <a:r>
              <a:rPr lang="en-US" sz="2400" dirty="0"/>
              <a:t> a </a:t>
            </a:r>
            <a:r>
              <a:rPr lang="en-US" sz="2400" dirty="0" err="1"/>
              <a:t>ciclului</a:t>
            </a:r>
            <a:r>
              <a:rPr lang="en-US" sz="2400" dirty="0"/>
              <a:t> de </a:t>
            </a:r>
            <a:r>
              <a:rPr lang="en-US" sz="2400" dirty="0" err="1"/>
              <a:t>viață</a:t>
            </a:r>
            <a:r>
              <a:rPr lang="en-US" sz="2400" dirty="0"/>
              <a:t> al </a:t>
            </a:r>
            <a:r>
              <a:rPr lang="en-US" sz="2400" dirty="0" err="1"/>
              <a:t>aplicațiilor</a:t>
            </a:r>
            <a:r>
              <a:rPr lang="en-US" sz="2400" dirty="0"/>
              <a:t> </a:t>
            </a:r>
            <a:r>
              <a:rPr lang="en-US" sz="2400" dirty="0" err="1"/>
              <a:t>sau</a:t>
            </a:r>
            <a:r>
              <a:rPr lang="en-US" sz="2400" dirty="0"/>
              <a:t> ALM </a:t>
            </a:r>
            <a:r>
              <a:rPr lang="en-US" sz="2400" dirty="0" err="1"/>
              <a:t>integrat</a:t>
            </a:r>
            <a:r>
              <a:rPr lang="en-US" sz="2400" dirty="0"/>
              <a:t>, </a:t>
            </a:r>
            <a:r>
              <a:rPr lang="en-US" sz="2400" dirty="0" err="1"/>
              <a:t>în</a:t>
            </a:r>
            <a:r>
              <a:rPr lang="en-US" sz="2400" dirty="0"/>
              <a:t> care </a:t>
            </a:r>
            <a:r>
              <a:rPr lang="en-US" sz="2400" dirty="0" err="1"/>
              <a:t>toate</a:t>
            </a:r>
            <a:r>
              <a:rPr lang="en-US" sz="2400" dirty="0"/>
              <a:t> </a:t>
            </a:r>
            <a:r>
              <a:rPr lang="en-US" sz="2400" dirty="0" err="1"/>
              <a:t>instrumentele</a:t>
            </a:r>
            <a:r>
              <a:rPr lang="en-US" sz="2400" dirty="0"/>
              <a:t> </a:t>
            </a:r>
            <a:r>
              <a:rPr lang="en-US" sz="2400" dirty="0" err="1"/>
              <a:t>utilizatorilor</a:t>
            </a:r>
            <a:r>
              <a:rPr lang="en-US" sz="2400" dirty="0"/>
              <a:t> sunt </a:t>
            </a:r>
            <a:r>
              <a:rPr lang="en-US" sz="2400" dirty="0" err="1"/>
              <a:t>sincronizate</a:t>
            </a:r>
            <a:r>
              <a:rPr lang="en-US" sz="2400" dirty="0"/>
              <a:t> </a:t>
            </a:r>
            <a:r>
              <a:rPr lang="en-US" sz="2400" dirty="0" err="1"/>
              <a:t>între</a:t>
            </a:r>
            <a:r>
              <a:rPr lang="en-US" sz="2400" dirty="0"/>
              <a:t> </a:t>
            </a:r>
            <a:r>
              <a:rPr lang="en-US" sz="2400" dirty="0" err="1"/>
              <a:t>ele</a:t>
            </a:r>
            <a:r>
              <a:rPr lang="en-US" sz="2400" dirty="0"/>
              <a:t> pe </a:t>
            </a:r>
            <a:r>
              <a:rPr lang="en-US" sz="2400" dirty="0" err="1"/>
              <a:t>parcursul</a:t>
            </a:r>
            <a:r>
              <a:rPr lang="en-US" sz="2400" dirty="0"/>
              <a:t> </a:t>
            </a:r>
            <a:r>
              <a:rPr lang="en-US" sz="2400" dirty="0" err="1"/>
              <a:t>etapelor</a:t>
            </a:r>
            <a:r>
              <a:rPr lang="en-US" sz="2400" dirty="0"/>
              <a:t> de </a:t>
            </a:r>
            <a:r>
              <a:rPr lang="en-US" sz="2400" dirty="0" err="1"/>
              <a:t>dezvoltare</a:t>
            </a:r>
            <a:r>
              <a:rPr lang="en-US" sz="2400" dirty="0"/>
              <a:t> a </a:t>
            </a:r>
            <a:r>
              <a:rPr lang="en-US" sz="2400" dirty="0" err="1"/>
              <a:t>aplicației</a:t>
            </a:r>
            <a:r>
              <a:rPr lang="en-US" sz="2400" dirty="0"/>
              <a:t>, </a:t>
            </a:r>
            <a:r>
              <a:rPr lang="en-US" sz="2400" dirty="0" err="1"/>
              <a:t>pentru</a:t>
            </a:r>
            <a:r>
              <a:rPr lang="en-US" sz="2400" dirty="0"/>
              <a:t> a </a:t>
            </a:r>
            <a:r>
              <a:rPr lang="en-US" sz="2400" dirty="0" err="1"/>
              <a:t>evita</a:t>
            </a:r>
            <a:r>
              <a:rPr lang="en-US" sz="2400" dirty="0"/>
              <a:t> </a:t>
            </a:r>
            <a:r>
              <a:rPr lang="en-US" sz="2400" dirty="0" err="1"/>
              <a:t>evenimente</a:t>
            </a:r>
            <a:r>
              <a:rPr lang="en-US" sz="2400" dirty="0"/>
              <a:t> care </a:t>
            </a:r>
            <a:r>
              <a:rPr lang="en-US" sz="2400" dirty="0" err="1"/>
              <a:t>să</a:t>
            </a:r>
            <a:r>
              <a:rPr lang="en-US" sz="2400" dirty="0"/>
              <a:t> </a:t>
            </a:r>
            <a:r>
              <a:rPr lang="en-US" sz="2400" dirty="0" err="1"/>
              <a:t>provoace</a:t>
            </a:r>
            <a:r>
              <a:rPr lang="en-US" sz="2400" dirty="0"/>
              <a:t> </a:t>
            </a:r>
            <a:r>
              <a:rPr lang="en-US" sz="2400" dirty="0" err="1"/>
              <a:t>întârzieri</a:t>
            </a:r>
            <a:r>
              <a:rPr lang="en-US" sz="2400" dirty="0"/>
              <a:t> de </a:t>
            </a:r>
            <a:r>
              <a:rPr lang="en-US" sz="2400" dirty="0" err="1"/>
              <a:t>livrare</a:t>
            </a:r>
            <a:r>
              <a:rPr lang="en-US" sz="2400" dirty="0"/>
              <a:t> a </a:t>
            </a:r>
            <a:r>
              <a:rPr lang="en-US" sz="2400" dirty="0" err="1"/>
              <a:t>fumcționalităților</a:t>
            </a:r>
            <a:r>
              <a:rPr lang="en-US" sz="2400" dirty="0"/>
              <a:t> </a:t>
            </a:r>
            <a:r>
              <a:rPr lang="en-US" sz="2400" dirty="0" err="1"/>
              <a:t>sau</a:t>
            </a:r>
            <a:r>
              <a:rPr lang="en-US" sz="2400" dirty="0"/>
              <a:t> </a:t>
            </a:r>
            <a:r>
              <a:rPr lang="en-US" sz="2400" dirty="0" err="1"/>
              <a:t>chiar</a:t>
            </a:r>
            <a:r>
              <a:rPr lang="en-US" sz="2400" dirty="0"/>
              <a:t> </a:t>
            </a:r>
            <a:r>
              <a:rPr lang="en-US" sz="2400" dirty="0" err="1"/>
              <a:t>eșecul</a:t>
            </a:r>
            <a:r>
              <a:rPr lang="en-US" sz="2400" dirty="0"/>
              <a:t> </a:t>
            </a:r>
            <a:r>
              <a:rPr lang="en-US" sz="2400" dirty="0" err="1"/>
              <a:t>proiectului</a:t>
            </a:r>
            <a:r>
              <a:rPr lang="en-US" sz="2400" dirty="0"/>
              <a:t>.</a:t>
            </a:r>
          </a:p>
          <a:p>
            <a:endParaRPr lang="en-US" sz="2400" dirty="0"/>
          </a:p>
        </p:txBody>
      </p:sp>
    </p:spTree>
    <p:extLst>
      <p:ext uri="{BB962C8B-B14F-4D97-AF65-F5344CB8AC3E}">
        <p14:creationId xmlns:p14="http://schemas.microsoft.com/office/powerpoint/2010/main" val="23852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381000" y="228600"/>
            <a:ext cx="8382000" cy="701675"/>
          </a:xfrm>
        </p:spPr>
        <p:txBody>
          <a:bodyPr/>
          <a:lstStyle/>
          <a:p>
            <a:pPr eaLnBrk="1" hangingPunct="1"/>
            <a:r>
              <a:rPr lang="sv-SE" sz="4400" dirty="0"/>
              <a:t>Elemente versionabile</a:t>
            </a:r>
          </a:p>
        </p:txBody>
      </p:sp>
      <p:sp>
        <p:nvSpPr>
          <p:cNvPr id="62467" name="Content Placeholder 2"/>
          <p:cNvSpPr>
            <a:spLocks noGrp="1"/>
          </p:cNvSpPr>
          <p:nvPr>
            <p:ph idx="1"/>
          </p:nvPr>
        </p:nvSpPr>
        <p:spPr>
          <a:xfrm>
            <a:off x="381000" y="1417638"/>
            <a:ext cx="8410575" cy="5780087"/>
          </a:xfrm>
        </p:spPr>
        <p:txBody>
          <a:bodyPr/>
          <a:lstStyle/>
          <a:p>
            <a:pPr eaLnBrk="1" hangingPunct="1"/>
            <a:r>
              <a:rPr lang="sv-SE" dirty="0"/>
              <a:t>Elemente care pot fi versiona</a:t>
            </a:r>
            <a:r>
              <a:rPr lang="ro-RO" dirty="0"/>
              <a:t>te</a:t>
            </a:r>
            <a:r>
              <a:rPr lang="sv-SE" dirty="0"/>
              <a:t>:</a:t>
            </a:r>
          </a:p>
          <a:p>
            <a:pPr lvl="1" eaLnBrk="1" hangingPunct="1"/>
            <a:r>
              <a:rPr lang="sv-SE" dirty="0"/>
              <a:t>Fisiere solutie</a:t>
            </a:r>
          </a:p>
          <a:p>
            <a:pPr lvl="1" eaLnBrk="1" hangingPunct="1"/>
            <a:r>
              <a:rPr lang="sv-SE" dirty="0"/>
              <a:t>Fisiere ale proiectului</a:t>
            </a:r>
          </a:p>
          <a:p>
            <a:pPr lvl="1" eaLnBrk="1" hangingPunct="1"/>
            <a:r>
              <a:rPr lang="sv-SE" dirty="0"/>
              <a:t>Metadatele sursei (.vpsvcc)</a:t>
            </a:r>
          </a:p>
          <a:p>
            <a:pPr lvl="1" eaLnBrk="1" hangingPunct="1"/>
            <a:r>
              <a:rPr lang="sv-SE" dirty="0"/>
              <a:t>Fisiere de configurare</a:t>
            </a:r>
          </a:p>
          <a:p>
            <a:pPr lvl="1" eaLnBrk="1" hangingPunct="1"/>
            <a:r>
              <a:rPr lang="sv-SE" dirty="0"/>
              <a:t>Fisiere sursa</a:t>
            </a:r>
          </a:p>
          <a:p>
            <a:pPr lvl="1" eaLnBrk="1" hangingPunct="1"/>
            <a:r>
              <a:rPr lang="sv-SE" dirty="0"/>
              <a:t>Dependente binare</a:t>
            </a:r>
          </a:p>
          <a:p>
            <a:pPr eaLnBrk="1" hangingPunct="1"/>
            <a:r>
              <a:rPr lang="sv-SE" dirty="0"/>
              <a:t>Nu pot fi versionate:</a:t>
            </a:r>
          </a:p>
          <a:p>
            <a:pPr lvl="1" eaLnBrk="1" hangingPunct="1"/>
            <a:r>
              <a:rPr lang="sv-SE" dirty="0"/>
              <a:t>Fisierele ”user option” (.suo, .user)</a:t>
            </a:r>
          </a:p>
          <a:p>
            <a:pPr lvl="1" eaLnBrk="1" hangingPunct="1"/>
            <a:r>
              <a:rPr lang="sv-SE" dirty="0"/>
              <a:t>Output-uri ale build-ului</a:t>
            </a:r>
          </a:p>
          <a:p>
            <a:pPr lvl="1" eaLnBrk="1" hangingPunct="1"/>
            <a:endParaRPr lang="sv-SE"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7467600" cy="1143000"/>
          </a:xfrm>
        </p:spPr>
        <p:txBody>
          <a:bodyPr/>
          <a:lstStyle/>
          <a:p>
            <a:pPr algn="ctr"/>
            <a:r>
              <a:rPr lang="en-US" dirty="0"/>
              <a:t>Q&amp;A</a:t>
            </a:r>
            <a:endParaRPr lang="ro-RO" dirty="0"/>
          </a:p>
        </p:txBody>
      </p:sp>
    </p:spTree>
    <p:extLst>
      <p:ext uri="{BB962C8B-B14F-4D97-AF65-F5344CB8AC3E}">
        <p14:creationId xmlns:p14="http://schemas.microsoft.com/office/powerpoint/2010/main" val="319689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2143-81F4-4804-A7A3-F21FEE2B5C10}"/>
              </a:ext>
            </a:extLst>
          </p:cNvPr>
          <p:cNvSpPr>
            <a:spLocks noGrp="1"/>
          </p:cNvSpPr>
          <p:nvPr>
            <p:ph type="title"/>
          </p:nvPr>
        </p:nvSpPr>
        <p:spPr/>
        <p:txBody>
          <a:bodyPr/>
          <a:lstStyle/>
          <a:p>
            <a:r>
              <a:rPr lang="en-US" dirty="0"/>
              <a:t>ALM </a:t>
            </a:r>
            <a:r>
              <a:rPr lang="en-US" dirty="0" err="1"/>
              <a:t>Integrat</a:t>
            </a:r>
            <a:r>
              <a:rPr lang="en-US" dirty="0"/>
              <a:t>(2)</a:t>
            </a:r>
          </a:p>
        </p:txBody>
      </p:sp>
      <p:sp>
        <p:nvSpPr>
          <p:cNvPr id="3" name="Content Placeholder 2">
            <a:extLst>
              <a:ext uri="{FF2B5EF4-FFF2-40B4-BE49-F238E27FC236}">
                <a16:creationId xmlns:a16="http://schemas.microsoft.com/office/drawing/2014/main" id="{0CAAC0C2-883D-4233-ACE9-7B8AC49AB835}"/>
              </a:ext>
            </a:extLst>
          </p:cNvPr>
          <p:cNvSpPr>
            <a:spLocks noGrp="1"/>
          </p:cNvSpPr>
          <p:nvPr>
            <p:ph idx="1"/>
          </p:nvPr>
        </p:nvSpPr>
        <p:spPr>
          <a:xfrm>
            <a:off x="304800" y="1600200"/>
            <a:ext cx="8305800" cy="4525963"/>
          </a:xfrm>
        </p:spPr>
        <p:txBody>
          <a:bodyPr/>
          <a:lstStyle/>
          <a:p>
            <a:r>
              <a:rPr lang="en-US" dirty="0"/>
              <a:t>Gartner a </a:t>
            </a:r>
            <a:r>
              <a:rPr lang="en-US" dirty="0" err="1"/>
              <a:t>propus</a:t>
            </a:r>
            <a:r>
              <a:rPr lang="en-US" dirty="0"/>
              <a:t> </a:t>
            </a:r>
            <a:r>
              <a:rPr lang="en-US" dirty="0" err="1"/>
              <a:t>schimbarea</a:t>
            </a:r>
            <a:r>
              <a:rPr lang="en-US" dirty="0"/>
              <a:t> </a:t>
            </a:r>
            <a:r>
              <a:rPr lang="en-US" dirty="0" err="1"/>
              <a:t>termenului</a:t>
            </a:r>
            <a:r>
              <a:rPr lang="en-US" dirty="0"/>
              <a:t> ALM </a:t>
            </a:r>
            <a:r>
              <a:rPr lang="en-US" dirty="0" err="1"/>
              <a:t>în</a:t>
            </a:r>
            <a:r>
              <a:rPr lang="en-US" dirty="0"/>
              <a:t> ADLM (Application Development Life-cycle Management) </a:t>
            </a:r>
            <a:r>
              <a:rPr lang="en-US" dirty="0" err="1"/>
              <a:t>pentru</a:t>
            </a:r>
            <a:r>
              <a:rPr lang="en-US" dirty="0"/>
              <a:t> a include DevOps-o </a:t>
            </a:r>
            <a:r>
              <a:rPr lang="en-US" dirty="0" err="1"/>
              <a:t>cultură</a:t>
            </a:r>
            <a:r>
              <a:rPr lang="en-US" dirty="0"/>
              <a:t> a </a:t>
            </a:r>
            <a:r>
              <a:rPr lang="en-US" dirty="0" err="1"/>
              <a:t>practicilor</a:t>
            </a:r>
            <a:r>
              <a:rPr lang="en-US" dirty="0"/>
              <a:t> de </a:t>
            </a:r>
            <a:r>
              <a:rPr lang="en-US" dirty="0" err="1"/>
              <a:t>inginerie</a:t>
            </a:r>
            <a:r>
              <a:rPr lang="en-US" dirty="0"/>
              <a:t> software </a:t>
            </a:r>
            <a:r>
              <a:rPr lang="en-US" dirty="0" err="1"/>
              <a:t>având</a:t>
            </a:r>
            <a:r>
              <a:rPr lang="en-US" dirty="0"/>
              <a:t> </a:t>
            </a:r>
            <a:r>
              <a:rPr lang="en-US" dirty="0" err="1"/>
              <a:t>drept</a:t>
            </a:r>
            <a:r>
              <a:rPr lang="en-US" dirty="0"/>
              <a:t> </a:t>
            </a:r>
            <a:r>
              <a:rPr lang="en-US" dirty="0" err="1"/>
              <a:t>scop</a:t>
            </a:r>
            <a:r>
              <a:rPr lang="en-US" dirty="0"/>
              <a:t> </a:t>
            </a:r>
            <a:r>
              <a:rPr lang="en-US" dirty="0" err="1"/>
              <a:t>unificarea</a:t>
            </a:r>
            <a:r>
              <a:rPr lang="en-US" dirty="0"/>
              <a:t> </a:t>
            </a:r>
            <a:r>
              <a:rPr lang="en-US" dirty="0" err="1"/>
              <a:t>dezvoltării</a:t>
            </a:r>
            <a:r>
              <a:rPr lang="en-US" dirty="0"/>
              <a:t> software (Dev) </a:t>
            </a:r>
            <a:r>
              <a:rPr lang="en-US" dirty="0" err="1"/>
              <a:t>și</a:t>
            </a:r>
            <a:r>
              <a:rPr lang="en-US" dirty="0"/>
              <a:t> a </a:t>
            </a:r>
            <a:r>
              <a:rPr lang="en-US" dirty="0" err="1"/>
              <a:t>operației</a:t>
            </a:r>
            <a:r>
              <a:rPr lang="en-US" dirty="0"/>
              <a:t> software (Ops). </a:t>
            </a:r>
          </a:p>
        </p:txBody>
      </p:sp>
    </p:spTree>
    <p:extLst>
      <p:ext uri="{BB962C8B-B14F-4D97-AF65-F5344CB8AC3E}">
        <p14:creationId xmlns:p14="http://schemas.microsoft.com/office/powerpoint/2010/main" val="20239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42EE241-1BF7-46E5-B96E-56BAAF78A625}"/>
              </a:ext>
            </a:extLst>
          </p:cNvPr>
          <p:cNvGraphicFramePr>
            <a:graphicFrameLocks noGrp="1"/>
          </p:cNvGraphicFramePr>
          <p:nvPr>
            <p:ph idx="1"/>
            <p:extLst>
              <p:ext uri="{D42A27DB-BD31-4B8C-83A1-F6EECF244321}">
                <p14:modId xmlns:p14="http://schemas.microsoft.com/office/powerpoint/2010/main" val="1081971594"/>
              </p:ext>
            </p:extLst>
          </p:nvPr>
        </p:nvGraphicFramePr>
        <p:xfrm>
          <a:off x="381000" y="1361440"/>
          <a:ext cx="7315200" cy="3408254"/>
        </p:xfrm>
        <a:graphic>
          <a:graphicData uri="http://schemas.openxmlformats.org/drawingml/2006/table">
            <a:tbl>
              <a:tblPr/>
              <a:tblGrid>
                <a:gridCol w="5576934">
                  <a:extLst>
                    <a:ext uri="{9D8B030D-6E8A-4147-A177-3AD203B41FA5}">
                      <a16:colId xmlns:a16="http://schemas.microsoft.com/office/drawing/2014/main" val="2187666703"/>
                    </a:ext>
                  </a:extLst>
                </a:gridCol>
                <a:gridCol w="1738266">
                  <a:extLst>
                    <a:ext uri="{9D8B030D-6E8A-4147-A177-3AD203B41FA5}">
                      <a16:colId xmlns:a16="http://schemas.microsoft.com/office/drawing/2014/main" val="513180400"/>
                    </a:ext>
                  </a:extLst>
                </a:gridCol>
              </a:tblGrid>
              <a:tr h="0">
                <a:tc>
                  <a:txBody>
                    <a:bodyPr/>
                    <a:lstStyle/>
                    <a:p>
                      <a:pPr algn="ctr"/>
                      <a:r>
                        <a:rPr lang="en-US" sz="1600" dirty="0" err="1">
                          <a:solidFill>
                            <a:srgbClr val="002060"/>
                          </a:solidFill>
                          <a:effectLst/>
                        </a:rPr>
                        <a:t>Soluția</a:t>
                      </a:r>
                      <a:r>
                        <a:rPr lang="en-US" sz="1600" dirty="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err="1">
                          <a:solidFill>
                            <a:srgbClr val="002060"/>
                          </a:solidFill>
                          <a:effectLst/>
                        </a:rPr>
                        <a:t>Furnizorul</a:t>
                      </a:r>
                      <a:r>
                        <a:rPr lang="en-US" sz="1600" dirty="0">
                          <a:solidFill>
                            <a:srgbClr val="002060"/>
                          </a:solidFill>
                          <a:effectLst/>
                        </a:rPr>
                        <a:t> </a:t>
                      </a:r>
                      <a:r>
                        <a:rPr lang="en-US" sz="1600" dirty="0" err="1">
                          <a:solidFill>
                            <a:srgbClr val="002060"/>
                          </a:solidFill>
                          <a:effectLst/>
                        </a:rPr>
                        <a:t>soluției</a:t>
                      </a:r>
                      <a:r>
                        <a:rPr lang="en-US" sz="1600" dirty="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711907618"/>
                  </a:ext>
                </a:extLst>
              </a:tr>
              <a:tr h="184733">
                <a:tc>
                  <a:txBody>
                    <a:bodyPr/>
                    <a:lstStyle/>
                    <a:p>
                      <a:r>
                        <a:rPr lang="en-US" sz="1600" u="none" strike="noStrike">
                          <a:solidFill>
                            <a:srgbClr val="002060"/>
                          </a:solidFill>
                          <a:effectLst/>
                          <a:hlinkClick r:id="rId2" tooltip="GitLab">
                            <a:extLst>
                              <a:ext uri="{A12FA001-AC4F-418D-AE19-62706E023703}">
                                <ahyp:hlinkClr xmlns:ahyp="http://schemas.microsoft.com/office/drawing/2018/hyperlinkcolor" val="tx"/>
                              </a:ext>
                            </a:extLst>
                          </a:hlinkClick>
                        </a:rPr>
                        <a:t>GitLab</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02060"/>
                          </a:solidFill>
                          <a:effectLst/>
                          <a:hlinkClick r:id="rId2" tooltip="GitLab">
                            <a:extLst>
                              <a:ext uri="{A12FA001-AC4F-418D-AE19-62706E023703}">
                                <ahyp:hlinkClr xmlns:ahyp="http://schemas.microsoft.com/office/drawing/2018/hyperlinkcolor" val="tx"/>
                              </a:ext>
                            </a:extLst>
                          </a:hlinkClick>
                        </a:rPr>
                        <a:t>GitLab</a:t>
                      </a:r>
                      <a:r>
                        <a:rPr lang="en-US" sz="1600" dirty="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54190770"/>
                  </a:ext>
                </a:extLst>
              </a:tr>
              <a:tr h="323283">
                <a:tc>
                  <a:txBody>
                    <a:bodyPr/>
                    <a:lstStyle/>
                    <a:p>
                      <a:r>
                        <a:rPr lang="en-US" sz="1600" u="none" strike="noStrike">
                          <a:solidFill>
                            <a:srgbClr val="002060"/>
                          </a:solidFill>
                          <a:effectLst/>
                          <a:hlinkClick r:id="rId3" tooltip="HP Application Lifecycle Management">
                            <a:extLst>
                              <a:ext uri="{A12FA001-AC4F-418D-AE19-62706E023703}">
                                <ahyp:hlinkClr xmlns:ahyp="http://schemas.microsoft.com/office/drawing/2018/hyperlinkcolor" val="tx"/>
                              </a:ext>
                            </a:extLst>
                          </a:hlinkClick>
                        </a:rPr>
                        <a:t>HP Application Lifecycle Management</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02060"/>
                          </a:solidFill>
                          <a:effectLst/>
                          <a:hlinkClick r:id="rId4" tooltip="Micro Focus">
                            <a:extLst>
                              <a:ext uri="{A12FA001-AC4F-418D-AE19-62706E023703}">
                                <ahyp:hlinkClr xmlns:ahyp="http://schemas.microsoft.com/office/drawing/2018/hyperlinkcolor" val="tx"/>
                              </a:ext>
                            </a:extLst>
                          </a:hlinkClick>
                        </a:rPr>
                        <a:t>Micro Focus</a:t>
                      </a:r>
                      <a:r>
                        <a:rPr lang="en-US" sz="1600" dirty="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70788897"/>
                  </a:ext>
                </a:extLst>
              </a:tr>
              <a:tr h="184733">
                <a:tc>
                  <a:txBody>
                    <a:bodyPr/>
                    <a:lstStyle/>
                    <a:p>
                      <a:r>
                        <a:rPr lang="en-US" sz="1600" u="none" strike="noStrike">
                          <a:solidFill>
                            <a:srgbClr val="002060"/>
                          </a:solidFill>
                          <a:effectLst/>
                          <a:hlinkClick r:id="rId5" tooltip="IBM Rational Team Concert">
                            <a:extLst>
                              <a:ext uri="{A12FA001-AC4F-418D-AE19-62706E023703}">
                                <ahyp:hlinkClr xmlns:ahyp="http://schemas.microsoft.com/office/drawing/2018/hyperlinkcolor" val="tx"/>
                              </a:ext>
                            </a:extLst>
                          </a:hlinkClick>
                        </a:rPr>
                        <a:t>IBM Rational Team Concert</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02060"/>
                          </a:solidFill>
                          <a:effectLst/>
                          <a:hlinkClick r:id="rId6" tooltip="IBM">
                            <a:extLst>
                              <a:ext uri="{A12FA001-AC4F-418D-AE19-62706E023703}">
                                <ahyp:hlinkClr xmlns:ahyp="http://schemas.microsoft.com/office/drawing/2018/hyperlinkcolor" val="tx"/>
                              </a:ext>
                            </a:extLst>
                          </a:hlinkClick>
                        </a:rPr>
                        <a:t>IBM</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71406804"/>
                  </a:ext>
                </a:extLst>
              </a:tr>
              <a:tr h="184733">
                <a:tc>
                  <a:txBody>
                    <a:bodyPr/>
                    <a:lstStyle/>
                    <a:p>
                      <a:r>
                        <a:rPr lang="en-US" sz="1600" u="none" strike="noStrike">
                          <a:solidFill>
                            <a:srgbClr val="002060"/>
                          </a:solidFill>
                          <a:effectLst/>
                          <a:hlinkClick r:id="rId7" tooltip="Jira (software)">
                            <a:extLst>
                              <a:ext uri="{A12FA001-AC4F-418D-AE19-62706E023703}">
                                <ahyp:hlinkClr xmlns:ahyp="http://schemas.microsoft.com/office/drawing/2018/hyperlinkcolor" val="tx"/>
                              </a:ext>
                            </a:extLst>
                          </a:hlinkClick>
                        </a:rPr>
                        <a:t>JIRA</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02060"/>
                          </a:solidFill>
                          <a:effectLst/>
                          <a:hlinkClick r:id="rId8" tooltip="Atlassian">
                            <a:extLst>
                              <a:ext uri="{A12FA001-AC4F-418D-AE19-62706E023703}">
                                <ahyp:hlinkClr xmlns:ahyp="http://schemas.microsoft.com/office/drawing/2018/hyperlinkcolor" val="tx"/>
                              </a:ext>
                            </a:extLst>
                          </a:hlinkClick>
                        </a:rPr>
                        <a:t>Atlassian</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80473908"/>
                  </a:ext>
                </a:extLst>
              </a:tr>
              <a:tr h="184733">
                <a:tc>
                  <a:txBody>
                    <a:bodyPr/>
                    <a:lstStyle/>
                    <a:p>
                      <a:r>
                        <a:rPr lang="en-US" sz="1600" u="none" strike="noStrike">
                          <a:solidFill>
                            <a:srgbClr val="002060"/>
                          </a:solidFill>
                          <a:effectLst/>
                          <a:hlinkClick r:id="rId9" tooltip="Mylyn">
                            <a:extLst>
                              <a:ext uri="{A12FA001-AC4F-418D-AE19-62706E023703}">
                                <ahyp:hlinkClr xmlns:ahyp="http://schemas.microsoft.com/office/drawing/2018/hyperlinkcolor" val="tx"/>
                              </a:ext>
                            </a:extLst>
                          </a:hlinkClick>
                        </a:rPr>
                        <a:t>Mylyn</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02060"/>
                          </a:solidFill>
                          <a:effectLst/>
                          <a:hlinkClick r:id="rId10" tooltip="Eclipse Foundation">
                            <a:extLst>
                              <a:ext uri="{A12FA001-AC4F-418D-AE19-62706E023703}">
                                <ahyp:hlinkClr xmlns:ahyp="http://schemas.microsoft.com/office/drawing/2018/hyperlinkcolor" val="tx"/>
                              </a:ext>
                            </a:extLst>
                          </a:hlinkClick>
                        </a:rPr>
                        <a:t>Eclipse Foundation</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53443067"/>
                  </a:ext>
                </a:extLst>
              </a:tr>
              <a:tr h="323283">
                <a:tc>
                  <a:txBody>
                    <a:bodyPr/>
                    <a:lstStyle/>
                    <a:p>
                      <a:r>
                        <a:rPr lang="en-US" sz="1600" u="none" strike="noStrike">
                          <a:solidFill>
                            <a:srgbClr val="002060"/>
                          </a:solidFill>
                          <a:effectLst/>
                          <a:hlinkClick r:id="rId11" tooltip="Rational solution for Collaborative Lifecycle Management">
                            <a:extLst>
                              <a:ext uri="{A12FA001-AC4F-418D-AE19-62706E023703}">
                                <ahyp:hlinkClr xmlns:ahyp="http://schemas.microsoft.com/office/drawing/2018/hyperlinkcolor" val="tx"/>
                              </a:ext>
                            </a:extLst>
                          </a:hlinkClick>
                        </a:rPr>
                        <a:t>Rational solution for Collaborative Lifecycle Management</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02060"/>
                          </a:solidFill>
                          <a:effectLst/>
                          <a:hlinkClick r:id="rId6" tooltip="IBM">
                            <a:extLst>
                              <a:ext uri="{A12FA001-AC4F-418D-AE19-62706E023703}">
                                <ahyp:hlinkClr xmlns:ahyp="http://schemas.microsoft.com/office/drawing/2018/hyperlinkcolor" val="tx"/>
                              </a:ext>
                            </a:extLst>
                          </a:hlinkClick>
                        </a:rPr>
                        <a:t>IBM</a:t>
                      </a:r>
                      <a:r>
                        <a:rPr lang="en-US" sz="1600" dirty="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25776942"/>
                  </a:ext>
                </a:extLst>
              </a:tr>
              <a:tr h="184733">
                <a:tc>
                  <a:txBody>
                    <a:bodyPr/>
                    <a:lstStyle/>
                    <a:p>
                      <a:r>
                        <a:rPr lang="en-US" sz="1600" u="none" strike="noStrike">
                          <a:solidFill>
                            <a:srgbClr val="002060"/>
                          </a:solidFill>
                          <a:effectLst/>
                          <a:hlinkClick r:id="rId12" tooltip="SAP Solution Manager">
                            <a:extLst>
                              <a:ext uri="{A12FA001-AC4F-418D-AE19-62706E023703}">
                                <ahyp:hlinkClr xmlns:ahyp="http://schemas.microsoft.com/office/drawing/2018/hyperlinkcolor" val="tx"/>
                              </a:ext>
                            </a:extLst>
                          </a:hlinkClick>
                        </a:rPr>
                        <a:t>SAP Solution Manager</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02060"/>
                          </a:solidFill>
                          <a:effectLst/>
                          <a:hlinkClick r:id="rId13" tooltip="SAP AG">
                            <a:extLst>
                              <a:ext uri="{A12FA001-AC4F-418D-AE19-62706E023703}">
                                <ahyp:hlinkClr xmlns:ahyp="http://schemas.microsoft.com/office/drawing/2018/hyperlinkcolor" val="tx"/>
                              </a:ext>
                            </a:extLst>
                          </a:hlinkClick>
                        </a:rPr>
                        <a:t>SAP</a:t>
                      </a:r>
                      <a:r>
                        <a:rPr lang="en-US" sz="1600" dirty="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69755098"/>
                  </a:ext>
                </a:extLst>
              </a:tr>
              <a:tr h="738933">
                <a:tc>
                  <a:txBody>
                    <a:bodyPr/>
                    <a:lstStyle/>
                    <a:p>
                      <a:r>
                        <a:rPr lang="en-US" sz="1600" u="none" strike="noStrike">
                          <a:solidFill>
                            <a:srgbClr val="002060"/>
                          </a:solidFill>
                          <a:effectLst/>
                          <a:hlinkClick r:id="rId14" tooltip="Team Foundation Server">
                            <a:extLst>
                              <a:ext uri="{A12FA001-AC4F-418D-AE19-62706E023703}">
                                <ahyp:hlinkClr xmlns:ahyp="http://schemas.microsoft.com/office/drawing/2018/hyperlinkcolor" val="tx"/>
                              </a:ext>
                            </a:extLst>
                          </a:hlinkClick>
                        </a:rPr>
                        <a:t>Team Foundation Server</a:t>
                      </a:r>
                      <a:r>
                        <a:rPr lang="en-US" sz="1600">
                          <a:solidFill>
                            <a:srgbClr val="002060"/>
                          </a:solidFill>
                          <a:effectLst/>
                        </a:rPr>
                        <a:t> (</a:t>
                      </a:r>
                      <a:r>
                        <a:rPr lang="en-US" sz="1600" u="none" strike="noStrike">
                          <a:solidFill>
                            <a:srgbClr val="002060"/>
                          </a:solidFill>
                          <a:effectLst/>
                          <a:hlinkClick r:id="rId15" tooltip="On-premises software">
                            <a:extLst>
                              <a:ext uri="{A12FA001-AC4F-418D-AE19-62706E023703}">
                                <ahyp:hlinkClr xmlns:ahyp="http://schemas.microsoft.com/office/drawing/2018/hyperlinkcolor" val="tx"/>
                              </a:ext>
                            </a:extLst>
                          </a:hlinkClick>
                        </a:rPr>
                        <a:t>on-premises software</a:t>
                      </a:r>
                      <a:r>
                        <a:rPr lang="en-US" sz="1600">
                          <a:solidFill>
                            <a:srgbClr val="002060"/>
                          </a:solidFill>
                          <a:effectLst/>
                        </a:rPr>
                        <a:t>) and </a:t>
                      </a:r>
                      <a:r>
                        <a:rPr lang="en-US" sz="1600" u="none" strike="noStrike">
                          <a:solidFill>
                            <a:srgbClr val="002060"/>
                          </a:solidFill>
                          <a:effectLst/>
                          <a:hlinkClick r:id="rId16" tooltip="Visual Studio Team Services">
                            <a:extLst>
                              <a:ext uri="{A12FA001-AC4F-418D-AE19-62706E023703}">
                                <ahyp:hlinkClr xmlns:ahyp="http://schemas.microsoft.com/office/drawing/2018/hyperlinkcolor" val="tx"/>
                              </a:ext>
                            </a:extLst>
                          </a:hlinkClick>
                        </a:rPr>
                        <a:t>Azure DevOps</a:t>
                      </a:r>
                      <a:r>
                        <a:rPr lang="en-US" sz="1600">
                          <a:solidFill>
                            <a:srgbClr val="002060"/>
                          </a:solidFill>
                          <a:effectLst/>
                        </a:rPr>
                        <a:t> (cloud service) for </a:t>
                      </a:r>
                      <a:r>
                        <a:rPr lang="en-US" sz="1600" u="none" strike="noStrike">
                          <a:solidFill>
                            <a:srgbClr val="002060"/>
                          </a:solidFill>
                          <a:effectLst/>
                          <a:hlinkClick r:id="rId17" tooltip="Visual Studio Application Lifecycle Management">
                            <a:extLst>
                              <a:ext uri="{A12FA001-AC4F-418D-AE19-62706E023703}">
                                <ahyp:hlinkClr xmlns:ahyp="http://schemas.microsoft.com/office/drawing/2018/hyperlinkcolor" val="tx"/>
                              </a:ext>
                            </a:extLst>
                          </a:hlinkClick>
                        </a:rPr>
                        <a:t>Visual Studio Application Lifecycle Management</a:t>
                      </a:r>
                      <a:r>
                        <a:rPr lang="en-US" sz="160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dirty="0">
                          <a:solidFill>
                            <a:srgbClr val="002060"/>
                          </a:solidFill>
                          <a:effectLst/>
                          <a:hlinkClick r:id="rId18" tooltip="Microsoft">
                            <a:extLst>
                              <a:ext uri="{A12FA001-AC4F-418D-AE19-62706E023703}">
                                <ahyp:hlinkClr xmlns:ahyp="http://schemas.microsoft.com/office/drawing/2018/hyperlinkcolor" val="tx"/>
                              </a:ext>
                            </a:extLst>
                          </a:hlinkClick>
                        </a:rPr>
                        <a:t>Microsoft</a:t>
                      </a:r>
                      <a:r>
                        <a:rPr lang="en-US" sz="1600" dirty="0">
                          <a:solidFill>
                            <a:srgbClr val="002060"/>
                          </a:solidFill>
                          <a:effectLst/>
                        </a:rPr>
                        <a:t> </a:t>
                      </a:r>
                    </a:p>
                  </a:txBody>
                  <a:tcPr marL="46183" marR="46183" marT="23092" marB="2309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80012568"/>
                  </a:ext>
                </a:extLst>
              </a:tr>
            </a:tbl>
          </a:graphicData>
        </a:graphic>
      </p:graphicFrame>
      <p:sp>
        <p:nvSpPr>
          <p:cNvPr id="5" name="Rectangle 2">
            <a:extLst>
              <a:ext uri="{FF2B5EF4-FFF2-40B4-BE49-F238E27FC236}">
                <a16:creationId xmlns:a16="http://schemas.microsoft.com/office/drawing/2014/main" id="{91963E59-C38D-40E3-9E4D-04162B9034B4}"/>
              </a:ext>
            </a:extLst>
          </p:cNvPr>
          <p:cNvSpPr>
            <a:spLocks noChangeArrowheads="1"/>
          </p:cNvSpPr>
          <p:nvPr/>
        </p:nvSpPr>
        <p:spPr bwMode="auto">
          <a:xfrm>
            <a:off x="762000" y="304800"/>
            <a:ext cx="629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Sofware</a:t>
            </a:r>
            <a:r>
              <a:rPr kumimoji="0" lang="en-US"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destinate </a:t>
            </a:r>
            <a:r>
              <a:rPr kumimoji="0" lang="en-US" altLang="en-US" sz="2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automatizării</a:t>
            </a:r>
            <a:r>
              <a:rPr kumimoji="0" lang="en-US" altLang="en-US" sz="2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ALM  </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419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FDA4-364B-4DBC-9DDE-552F455E6EBF}"/>
              </a:ext>
            </a:extLst>
          </p:cNvPr>
          <p:cNvSpPr>
            <a:spLocks noGrp="1"/>
          </p:cNvSpPr>
          <p:nvPr>
            <p:ph type="title"/>
          </p:nvPr>
        </p:nvSpPr>
        <p:spPr>
          <a:xfrm>
            <a:off x="457200" y="274638"/>
            <a:ext cx="7467600" cy="792162"/>
          </a:xfrm>
        </p:spPr>
        <p:txBody>
          <a:bodyPr/>
          <a:lstStyle/>
          <a:p>
            <a:r>
              <a:rPr lang="en-US" dirty="0"/>
              <a:t>ALM Gartner 2012</a:t>
            </a:r>
          </a:p>
        </p:txBody>
      </p:sp>
      <p:pic>
        <p:nvPicPr>
          <p:cNvPr id="4" name="Content Placeholder 3">
            <a:extLst>
              <a:ext uri="{FF2B5EF4-FFF2-40B4-BE49-F238E27FC236}">
                <a16:creationId xmlns:a16="http://schemas.microsoft.com/office/drawing/2014/main" id="{D5904845-5DC0-4CA6-B8D0-5F87554879D7}"/>
              </a:ext>
            </a:extLst>
          </p:cNvPr>
          <p:cNvPicPr>
            <a:picLocks noGrp="1" noChangeAspect="1"/>
          </p:cNvPicPr>
          <p:nvPr>
            <p:ph idx="1"/>
          </p:nvPr>
        </p:nvPicPr>
        <p:blipFill>
          <a:blip r:embed="rId2"/>
          <a:stretch>
            <a:fillRect/>
          </a:stretch>
        </p:blipFill>
        <p:spPr>
          <a:xfrm>
            <a:off x="1752600" y="1325562"/>
            <a:ext cx="5257800" cy="5257800"/>
          </a:xfrm>
          <a:prstGeom prst="rect">
            <a:avLst/>
          </a:prstGeom>
        </p:spPr>
      </p:pic>
    </p:spTree>
    <p:extLst>
      <p:ext uri="{BB962C8B-B14F-4D97-AF65-F5344CB8AC3E}">
        <p14:creationId xmlns:p14="http://schemas.microsoft.com/office/powerpoint/2010/main" val="297808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sv-SE"/>
              <a:t>Visual Studio Team System</a:t>
            </a:r>
          </a:p>
        </p:txBody>
      </p:sp>
      <p:sp>
        <p:nvSpPr>
          <p:cNvPr id="22531" name="Content Placeholder 2"/>
          <p:cNvSpPr>
            <a:spLocks noGrp="1"/>
          </p:cNvSpPr>
          <p:nvPr>
            <p:ph idx="1"/>
          </p:nvPr>
        </p:nvSpPr>
        <p:spPr>
          <a:xfrm>
            <a:off x="381000" y="1417638"/>
            <a:ext cx="8410575" cy="4229100"/>
          </a:xfrm>
        </p:spPr>
        <p:txBody>
          <a:bodyPr/>
          <a:lstStyle/>
          <a:p>
            <a:pPr eaLnBrk="1" hangingPunct="1"/>
            <a:r>
              <a:rPr lang="sv-SE" dirty="0"/>
              <a:t>Tool-uri pentru ALM</a:t>
            </a:r>
          </a:p>
          <a:p>
            <a:pPr eaLnBrk="1" hangingPunct="1"/>
            <a:r>
              <a:rPr lang="sv-SE" dirty="0"/>
              <a:t>Axate pe:</a:t>
            </a:r>
          </a:p>
          <a:p>
            <a:pPr lvl="1" eaLnBrk="1" hangingPunct="1"/>
            <a:r>
              <a:rPr lang="sv-SE" dirty="0"/>
              <a:t>Comunicare imbun</a:t>
            </a:r>
            <a:r>
              <a:rPr lang="ro-RO" dirty="0"/>
              <a:t>ă</a:t>
            </a:r>
            <a:r>
              <a:rPr lang="sv-SE" dirty="0"/>
              <a:t>tatita</a:t>
            </a:r>
          </a:p>
          <a:p>
            <a:pPr lvl="1" eaLnBrk="1" hangingPunct="1"/>
            <a:r>
              <a:rPr lang="sv-SE" dirty="0"/>
              <a:t>Comunicare facila</a:t>
            </a:r>
          </a:p>
          <a:p>
            <a:pPr lvl="1" eaLnBrk="1" hangingPunct="1"/>
            <a:r>
              <a:rPr lang="sv-SE" dirty="0"/>
              <a:t>Informatie centralizata</a:t>
            </a:r>
          </a:p>
          <a:p>
            <a:pPr lvl="1" eaLnBrk="1" hangingPunct="1"/>
            <a:r>
              <a:rPr lang="sv-SE" dirty="0"/>
              <a:t>Calitate</a:t>
            </a:r>
          </a:p>
          <a:p>
            <a:pPr lvl="1" eaLnBrk="1" hangingPunct="1"/>
            <a:r>
              <a:rPr lang="sv-SE" dirty="0"/>
              <a:t>Productivitate</a:t>
            </a:r>
          </a:p>
          <a:p>
            <a:pPr lvl="1" eaLnBrk="1" hangingPunct="1"/>
            <a:endParaRPr lang="sv-SE"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81" descr="bluebox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5400"/>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69" descr="lightblue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188" y="885825"/>
            <a:ext cx="1141412"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68" descr="lightblue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841375"/>
            <a:ext cx="1141412"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61" descr="6-00208_Rectngl-H_DrkB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25438"/>
            <a:ext cx="6854825"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7" descr="6-00208_Rectngl-H_DrkB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6938" y="4995863"/>
            <a:ext cx="1524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2" descr="6-00208_Rectngl-H_Yl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762000"/>
            <a:ext cx="609600"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Rectangle 3"/>
          <p:cNvSpPr>
            <a:spLocks noGrp="1" noChangeArrowheads="1"/>
          </p:cNvSpPr>
          <p:nvPr>
            <p:ph type="title"/>
          </p:nvPr>
        </p:nvSpPr>
        <p:spPr>
          <a:xfrm>
            <a:off x="558006" y="57809"/>
            <a:ext cx="7470775" cy="1010579"/>
          </a:xfrm>
        </p:spPr>
        <p:txBody>
          <a:bodyPr/>
          <a:lstStyle/>
          <a:p>
            <a:pPr eaLnBrk="1" hangingPunct="1"/>
            <a:r>
              <a:rPr lang="en-US" dirty="0"/>
              <a:t>Visual Studio Team System</a:t>
            </a:r>
          </a:p>
        </p:txBody>
      </p:sp>
      <p:sp>
        <p:nvSpPr>
          <p:cNvPr id="364548" name="Rectangle 4"/>
          <p:cNvSpPr>
            <a:spLocks noChangeArrowheads="1"/>
          </p:cNvSpPr>
          <p:nvPr/>
        </p:nvSpPr>
        <p:spPr bwMode="auto">
          <a:xfrm>
            <a:off x="1768475" y="1069975"/>
            <a:ext cx="6091238" cy="3873500"/>
          </a:xfrm>
          <a:prstGeom prst="rect">
            <a:avLst/>
          </a:prstGeom>
          <a:noFill/>
          <a:ln w="12700" algn="ctr">
            <a:noFill/>
            <a:miter lim="800000"/>
            <a:headEnd/>
            <a:tailEnd/>
          </a:ln>
          <a:effectLst/>
        </p:spPr>
        <p:txBody>
          <a:bodyPr anchor="ctr"/>
          <a:lstStyle/>
          <a:p>
            <a:pPr algn="ctr">
              <a:lnSpc>
                <a:spcPct val="90000"/>
              </a:lnSpc>
              <a:spcBef>
                <a:spcPct val="30000"/>
              </a:spcBef>
              <a:defRPr/>
            </a:pPr>
            <a:endParaRPr lang="en-US">
              <a:effectLst>
                <a:outerShdw blurRad="38100" dist="38100" dir="2700000" algn="tl">
                  <a:srgbClr val="000000"/>
                </a:outerShdw>
              </a:effectLst>
              <a:latin typeface="Segoe Semibold"/>
              <a:cs typeface="+mn-cs"/>
            </a:endParaRPr>
          </a:p>
        </p:txBody>
      </p:sp>
      <p:sp>
        <p:nvSpPr>
          <p:cNvPr id="364549" name="Text Box 5"/>
          <p:cNvSpPr txBox="1">
            <a:spLocks noChangeArrowheads="1"/>
          </p:cNvSpPr>
          <p:nvPr/>
        </p:nvSpPr>
        <p:spPr bwMode="auto">
          <a:xfrm>
            <a:off x="3009900" y="1085850"/>
            <a:ext cx="3581400" cy="420688"/>
          </a:xfrm>
          <a:prstGeom prst="rect">
            <a:avLst/>
          </a:prstGeom>
          <a:noFill/>
          <a:ln w="12700" algn="ctr">
            <a:noFill/>
            <a:miter lim="800000"/>
            <a:headEnd/>
            <a:tailEnd/>
          </a:ln>
          <a:effectLst/>
        </p:spPr>
        <p:txBody>
          <a:bodyPr wrap="none">
            <a:spAutoFit/>
          </a:bodyPr>
          <a:lstStyle/>
          <a:p>
            <a:pPr algn="ctr">
              <a:lnSpc>
                <a:spcPct val="90000"/>
              </a:lnSpc>
              <a:spcBef>
                <a:spcPct val="30000"/>
              </a:spcBef>
              <a:defRPr/>
            </a:pPr>
            <a:r>
              <a:rPr lang="en-US" sz="2400">
                <a:effectLst>
                  <a:outerShdw blurRad="38100" dist="38100" dir="2700000" algn="tl">
                    <a:srgbClr val="000000"/>
                  </a:outerShdw>
                </a:effectLst>
                <a:latin typeface="Segoe Semibold"/>
                <a:cs typeface="+mn-cs"/>
              </a:rPr>
              <a:t>Visual Studio Team Suite</a:t>
            </a:r>
          </a:p>
        </p:txBody>
      </p:sp>
      <p:sp>
        <p:nvSpPr>
          <p:cNvPr id="364550" name="Rectangle 6"/>
          <p:cNvSpPr>
            <a:spLocks noChangeArrowheads="1"/>
          </p:cNvSpPr>
          <p:nvPr/>
        </p:nvSpPr>
        <p:spPr bwMode="auto">
          <a:xfrm>
            <a:off x="295275" y="1100138"/>
            <a:ext cx="360363" cy="5391150"/>
          </a:xfrm>
          <a:prstGeom prst="rect">
            <a:avLst/>
          </a:prstGeom>
          <a:noFill/>
          <a:ln w="6350" algn="ctr">
            <a:noFill/>
            <a:miter lim="800000"/>
            <a:headEnd type="none" w="sm" len="sm"/>
            <a:tailEnd type="none" w="sm" len="sm"/>
          </a:ln>
          <a:effectLst/>
        </p:spPr>
        <p:txBody>
          <a:bodyPr wrap="none" anchor="ctr"/>
          <a:lstStyle/>
          <a:p>
            <a:pPr>
              <a:lnSpc>
                <a:spcPct val="90000"/>
              </a:lnSpc>
              <a:spcBef>
                <a:spcPct val="30000"/>
              </a:spcBef>
              <a:defRPr/>
            </a:pPr>
            <a:endParaRPr lang="en-US">
              <a:effectLst>
                <a:outerShdw blurRad="38100" dist="38100" dir="2700000" algn="tl">
                  <a:srgbClr val="000000"/>
                </a:outerShdw>
              </a:effectLst>
              <a:latin typeface="Segoe Semibold"/>
              <a:cs typeface="+mn-cs"/>
            </a:endParaRPr>
          </a:p>
        </p:txBody>
      </p:sp>
      <p:sp>
        <p:nvSpPr>
          <p:cNvPr id="364551" name="Text Box 7"/>
          <p:cNvSpPr txBox="1">
            <a:spLocks noChangeArrowheads="1"/>
          </p:cNvSpPr>
          <p:nvPr/>
        </p:nvSpPr>
        <p:spPr bwMode="auto">
          <a:xfrm rot="16200000">
            <a:off x="-1013618" y="3796506"/>
            <a:ext cx="2947988" cy="339725"/>
          </a:xfrm>
          <a:prstGeom prst="rect">
            <a:avLst/>
          </a:prstGeom>
          <a:noFill/>
          <a:ln w="12700" algn="ctr">
            <a:noFill/>
            <a:miter lim="800000"/>
            <a:headEnd/>
            <a:tailEnd/>
          </a:ln>
          <a:effectLst/>
        </p:spPr>
        <p:txBody>
          <a:bodyPr wrap="none">
            <a:spAutoFit/>
          </a:bodyPr>
          <a:lstStyle/>
          <a:p>
            <a:pPr algn="ctr">
              <a:lnSpc>
                <a:spcPct val="90000"/>
              </a:lnSpc>
              <a:spcBef>
                <a:spcPct val="30000"/>
              </a:spcBef>
              <a:defRPr/>
            </a:pPr>
            <a:r>
              <a:rPr lang="en-US">
                <a:effectLst>
                  <a:outerShdw blurRad="38100" dist="38100" dir="2700000" algn="tl">
                    <a:srgbClr val="000000"/>
                  </a:outerShdw>
                </a:effectLst>
                <a:latin typeface="Segoe Semibold"/>
                <a:cs typeface="+mn-cs"/>
              </a:rPr>
              <a:t>MSF Process and Guidance</a:t>
            </a:r>
          </a:p>
        </p:txBody>
      </p:sp>
      <p:sp>
        <p:nvSpPr>
          <p:cNvPr id="364552" name="Rectangle 8"/>
          <p:cNvSpPr>
            <a:spLocks noChangeArrowheads="1"/>
          </p:cNvSpPr>
          <p:nvPr/>
        </p:nvSpPr>
        <p:spPr bwMode="auto">
          <a:xfrm>
            <a:off x="7983538" y="1089025"/>
            <a:ext cx="858837" cy="3868738"/>
          </a:xfrm>
          <a:prstGeom prst="rect">
            <a:avLst/>
          </a:prstGeom>
          <a:noFill/>
          <a:ln w="6350" algn="ctr">
            <a:noFill/>
            <a:miter lim="800000"/>
            <a:headEnd type="none" w="sm" len="sm"/>
            <a:tailEnd type="none" w="sm" len="sm"/>
          </a:ln>
          <a:effectLst/>
        </p:spPr>
        <p:txBody>
          <a:bodyPr wrap="none" anchor="ctr"/>
          <a:lstStyle/>
          <a:p>
            <a:pPr algn="ctr">
              <a:lnSpc>
                <a:spcPct val="90000"/>
              </a:lnSpc>
              <a:spcBef>
                <a:spcPct val="30000"/>
              </a:spcBef>
              <a:defRPr/>
            </a:pPr>
            <a:endParaRPr lang="en-US" sz="1400">
              <a:solidFill>
                <a:schemeClr val="bg2"/>
              </a:solidFill>
              <a:effectLst>
                <a:outerShdw blurRad="38100" dist="38100" dir="2700000" algn="tl">
                  <a:srgbClr val="FFFFFF"/>
                </a:outerShdw>
              </a:effectLst>
              <a:latin typeface="Segoe Semibold"/>
            </a:endParaRPr>
          </a:p>
        </p:txBody>
      </p:sp>
      <p:sp>
        <p:nvSpPr>
          <p:cNvPr id="23566" name="Rectangle 9"/>
          <p:cNvSpPr>
            <a:spLocks noChangeArrowheads="1"/>
          </p:cNvSpPr>
          <p:nvPr/>
        </p:nvSpPr>
        <p:spPr bwMode="auto">
          <a:xfrm>
            <a:off x="812800" y="5367338"/>
            <a:ext cx="8072438"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lstStyle/>
          <a:p>
            <a:pPr algn="ctr"/>
            <a:endParaRPr lang="sv-SE"/>
          </a:p>
        </p:txBody>
      </p:sp>
      <p:sp>
        <p:nvSpPr>
          <p:cNvPr id="364554" name="Text Box 10"/>
          <p:cNvSpPr txBox="1">
            <a:spLocks noChangeArrowheads="1"/>
          </p:cNvSpPr>
          <p:nvPr/>
        </p:nvSpPr>
        <p:spPr bwMode="auto">
          <a:xfrm>
            <a:off x="1657350" y="5438775"/>
            <a:ext cx="5414963" cy="420688"/>
          </a:xfrm>
          <a:prstGeom prst="rect">
            <a:avLst/>
          </a:prstGeom>
          <a:noFill/>
          <a:ln w="12700" algn="ctr">
            <a:noFill/>
            <a:miter lim="800000"/>
            <a:headEnd/>
            <a:tailEnd/>
          </a:ln>
          <a:effectLst/>
        </p:spPr>
        <p:txBody>
          <a:bodyPr wrap="none">
            <a:spAutoFit/>
          </a:bodyPr>
          <a:lstStyle/>
          <a:p>
            <a:pPr algn="ctr">
              <a:lnSpc>
                <a:spcPct val="90000"/>
              </a:lnSpc>
              <a:spcBef>
                <a:spcPct val="30000"/>
              </a:spcBef>
              <a:defRPr/>
            </a:pPr>
            <a:r>
              <a:rPr lang="en-US" sz="2400">
                <a:effectLst>
                  <a:outerShdw blurRad="38100" dist="38100" dir="2700000" algn="tl">
                    <a:srgbClr val="000000"/>
                  </a:outerShdw>
                </a:effectLst>
                <a:latin typeface="Segoe Semibold"/>
                <a:cs typeface="+mn-cs"/>
              </a:rPr>
              <a:t>Visual Studio Team Foundation Server</a:t>
            </a:r>
          </a:p>
        </p:txBody>
      </p:sp>
      <p:sp>
        <p:nvSpPr>
          <p:cNvPr id="23568" name="Line 11"/>
          <p:cNvSpPr>
            <a:spLocks noChangeShapeType="1"/>
          </p:cNvSpPr>
          <p:nvPr/>
        </p:nvSpPr>
        <p:spPr bwMode="auto">
          <a:xfrm flipV="1">
            <a:off x="3197225" y="1677988"/>
            <a:ext cx="9525" cy="3140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ro-RO"/>
          </a:p>
        </p:txBody>
      </p:sp>
      <p:sp>
        <p:nvSpPr>
          <p:cNvPr id="23569" name="Line 12"/>
          <p:cNvSpPr>
            <a:spLocks noChangeShapeType="1"/>
          </p:cNvSpPr>
          <p:nvPr/>
        </p:nvSpPr>
        <p:spPr bwMode="auto">
          <a:xfrm flipV="1">
            <a:off x="4737100" y="1677988"/>
            <a:ext cx="9525" cy="3140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ro-RO"/>
          </a:p>
        </p:txBody>
      </p:sp>
      <p:sp>
        <p:nvSpPr>
          <p:cNvPr id="23570" name="Line 13"/>
          <p:cNvSpPr>
            <a:spLocks noChangeShapeType="1"/>
          </p:cNvSpPr>
          <p:nvPr/>
        </p:nvSpPr>
        <p:spPr bwMode="auto">
          <a:xfrm flipV="1">
            <a:off x="6269038" y="1677988"/>
            <a:ext cx="9525" cy="3140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ro-RO"/>
          </a:p>
        </p:txBody>
      </p:sp>
      <p:sp>
        <p:nvSpPr>
          <p:cNvPr id="364558" name="Text Box 14"/>
          <p:cNvSpPr txBox="1">
            <a:spLocks noChangeArrowheads="1"/>
          </p:cNvSpPr>
          <p:nvPr/>
        </p:nvSpPr>
        <p:spPr bwMode="auto">
          <a:xfrm>
            <a:off x="7962900" y="1612900"/>
            <a:ext cx="847725" cy="860425"/>
          </a:xfrm>
          <a:prstGeom prst="rect">
            <a:avLst/>
          </a:prstGeom>
          <a:noFill/>
          <a:ln w="12700" algn="ctr">
            <a:noFill/>
            <a:miter lim="800000"/>
            <a:headEnd/>
            <a:tailEnd/>
          </a:ln>
          <a:effectLst/>
        </p:spPr>
        <p:txBody>
          <a:bodyPr wrap="none">
            <a:spAutoFit/>
          </a:bodyPr>
          <a:lstStyle/>
          <a:p>
            <a:pPr algn="ctr">
              <a:lnSpc>
                <a:spcPct val="90000"/>
              </a:lnSpc>
              <a:spcBef>
                <a:spcPct val="30000"/>
              </a:spcBef>
              <a:defRPr/>
            </a:pPr>
            <a:r>
              <a:rPr lang="en-US" sz="1400">
                <a:effectLst>
                  <a:outerShdw blurRad="38100" dist="38100" dir="2700000" algn="tl">
                    <a:srgbClr val="000000"/>
                  </a:outerShdw>
                </a:effectLst>
                <a:latin typeface="Segoe Semibold"/>
                <a:cs typeface="+mn-cs"/>
              </a:rPr>
              <a:t>Visual</a:t>
            </a:r>
            <a:br>
              <a:rPr lang="en-US" sz="1400">
                <a:effectLst>
                  <a:outerShdw blurRad="38100" dist="38100" dir="2700000" algn="tl">
                    <a:srgbClr val="000000"/>
                  </a:outerShdw>
                </a:effectLst>
                <a:latin typeface="Segoe Semibold"/>
                <a:cs typeface="+mn-cs"/>
              </a:rPr>
            </a:br>
            <a:r>
              <a:rPr lang="en-US" sz="1400">
                <a:effectLst>
                  <a:outerShdw blurRad="38100" dist="38100" dir="2700000" algn="tl">
                    <a:srgbClr val="000000"/>
                  </a:outerShdw>
                </a:effectLst>
                <a:latin typeface="Segoe Semibold"/>
                <a:cs typeface="+mn-cs"/>
              </a:rPr>
              <a:t>Studio</a:t>
            </a:r>
            <a:br>
              <a:rPr lang="en-US" sz="1400">
                <a:effectLst>
                  <a:outerShdw blurRad="38100" dist="38100" dir="2700000" algn="tl">
                    <a:srgbClr val="000000"/>
                  </a:outerShdw>
                </a:effectLst>
                <a:latin typeface="Segoe Semibold"/>
                <a:cs typeface="+mn-cs"/>
              </a:rPr>
            </a:br>
            <a:r>
              <a:rPr lang="en-US" sz="1400">
                <a:effectLst>
                  <a:outerShdw blurRad="38100" dist="38100" dir="2700000" algn="tl">
                    <a:srgbClr val="000000"/>
                  </a:outerShdw>
                </a:effectLst>
                <a:latin typeface="Segoe Semibold"/>
                <a:cs typeface="+mn-cs"/>
              </a:rPr>
              <a:t>Industry</a:t>
            </a:r>
            <a:br>
              <a:rPr lang="en-US" sz="1400">
                <a:effectLst>
                  <a:outerShdw blurRad="38100" dist="38100" dir="2700000" algn="tl">
                    <a:srgbClr val="000000"/>
                  </a:outerShdw>
                </a:effectLst>
                <a:latin typeface="Segoe Semibold"/>
                <a:cs typeface="+mn-cs"/>
              </a:rPr>
            </a:br>
            <a:r>
              <a:rPr lang="en-US" sz="1400">
                <a:effectLst>
                  <a:outerShdw blurRad="38100" dist="38100" dir="2700000" algn="tl">
                    <a:srgbClr val="000000"/>
                  </a:outerShdw>
                </a:effectLst>
                <a:latin typeface="Segoe Semibold"/>
                <a:cs typeface="+mn-cs"/>
              </a:rPr>
              <a:t>Partners</a:t>
            </a:r>
          </a:p>
        </p:txBody>
      </p:sp>
      <p:sp>
        <p:nvSpPr>
          <p:cNvPr id="364559" name="Text Box 15"/>
          <p:cNvSpPr txBox="1">
            <a:spLocks noChangeArrowheads="1"/>
          </p:cNvSpPr>
          <p:nvPr/>
        </p:nvSpPr>
        <p:spPr bwMode="auto">
          <a:xfrm>
            <a:off x="1951038" y="1446213"/>
            <a:ext cx="1096962" cy="533400"/>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600">
                <a:solidFill>
                  <a:schemeClr val="accent1"/>
                </a:solidFill>
                <a:effectLst>
                  <a:outerShdw blurRad="38100" dist="38100" dir="2700000" algn="tl">
                    <a:srgbClr val="000000"/>
                  </a:outerShdw>
                </a:effectLst>
                <a:latin typeface="Segoe Semibold"/>
                <a:cs typeface="+mn-cs"/>
              </a:rPr>
              <a:t>Software</a:t>
            </a:r>
            <a:br>
              <a:rPr lang="en-US" sz="1600">
                <a:solidFill>
                  <a:schemeClr val="accent1"/>
                </a:solidFill>
                <a:effectLst>
                  <a:outerShdw blurRad="38100" dist="38100" dir="2700000" algn="tl">
                    <a:srgbClr val="000000"/>
                  </a:outerShdw>
                </a:effectLst>
                <a:latin typeface="Segoe Semibold"/>
                <a:cs typeface="+mn-cs"/>
              </a:rPr>
            </a:br>
            <a:r>
              <a:rPr lang="en-US" sz="1600">
                <a:solidFill>
                  <a:schemeClr val="accent1"/>
                </a:solidFill>
                <a:effectLst>
                  <a:outerShdw blurRad="38100" dist="38100" dir="2700000" algn="tl">
                    <a:srgbClr val="000000"/>
                  </a:outerShdw>
                </a:effectLst>
                <a:latin typeface="Segoe Semibold"/>
                <a:cs typeface="+mn-cs"/>
              </a:rPr>
              <a:t>Architects</a:t>
            </a:r>
          </a:p>
        </p:txBody>
      </p:sp>
      <p:sp>
        <p:nvSpPr>
          <p:cNvPr id="364560" name="Text Box 16"/>
          <p:cNvSpPr txBox="1">
            <a:spLocks noChangeArrowheads="1"/>
          </p:cNvSpPr>
          <p:nvPr/>
        </p:nvSpPr>
        <p:spPr bwMode="auto">
          <a:xfrm>
            <a:off x="3378200" y="1446213"/>
            <a:ext cx="1206500" cy="533400"/>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600">
                <a:solidFill>
                  <a:schemeClr val="accent1"/>
                </a:solidFill>
                <a:effectLst>
                  <a:outerShdw blurRad="38100" dist="38100" dir="2700000" algn="tl">
                    <a:srgbClr val="000000"/>
                  </a:outerShdw>
                </a:effectLst>
                <a:latin typeface="Segoe Semibold"/>
                <a:cs typeface="+mn-cs"/>
              </a:rPr>
              <a:t>Software</a:t>
            </a:r>
            <a:br>
              <a:rPr lang="en-US" sz="1600">
                <a:solidFill>
                  <a:schemeClr val="accent1"/>
                </a:solidFill>
                <a:effectLst>
                  <a:outerShdw blurRad="38100" dist="38100" dir="2700000" algn="tl">
                    <a:srgbClr val="000000"/>
                  </a:outerShdw>
                </a:effectLst>
                <a:latin typeface="Segoe Semibold"/>
                <a:cs typeface="+mn-cs"/>
              </a:rPr>
            </a:br>
            <a:r>
              <a:rPr lang="en-US" sz="1600">
                <a:solidFill>
                  <a:schemeClr val="accent1"/>
                </a:solidFill>
                <a:effectLst>
                  <a:outerShdw blurRad="38100" dist="38100" dir="2700000" algn="tl">
                    <a:srgbClr val="000000"/>
                  </a:outerShdw>
                </a:effectLst>
                <a:latin typeface="Segoe Semibold"/>
                <a:cs typeface="+mn-cs"/>
              </a:rPr>
              <a:t>Developers</a:t>
            </a:r>
          </a:p>
        </p:txBody>
      </p:sp>
      <p:sp>
        <p:nvSpPr>
          <p:cNvPr id="364561" name="Text Box 17"/>
          <p:cNvSpPr txBox="1">
            <a:spLocks noChangeArrowheads="1"/>
          </p:cNvSpPr>
          <p:nvPr/>
        </p:nvSpPr>
        <p:spPr bwMode="auto">
          <a:xfrm>
            <a:off x="4973638" y="1447800"/>
            <a:ext cx="990600" cy="533400"/>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600">
                <a:solidFill>
                  <a:schemeClr val="accent1"/>
                </a:solidFill>
                <a:effectLst>
                  <a:outerShdw blurRad="38100" dist="38100" dir="2700000" algn="tl">
                    <a:srgbClr val="000000"/>
                  </a:outerShdw>
                </a:effectLst>
                <a:latin typeface="Segoe Semibold"/>
                <a:cs typeface="+mn-cs"/>
              </a:rPr>
              <a:t>Software</a:t>
            </a:r>
            <a:br>
              <a:rPr lang="en-US" sz="1600">
                <a:solidFill>
                  <a:schemeClr val="accent1"/>
                </a:solidFill>
                <a:effectLst>
                  <a:outerShdw blurRad="38100" dist="38100" dir="2700000" algn="tl">
                    <a:srgbClr val="000000"/>
                  </a:outerShdw>
                </a:effectLst>
                <a:latin typeface="Segoe Semibold"/>
                <a:cs typeface="+mn-cs"/>
              </a:rPr>
            </a:br>
            <a:r>
              <a:rPr lang="en-US" sz="1600">
                <a:solidFill>
                  <a:schemeClr val="accent1"/>
                </a:solidFill>
                <a:effectLst>
                  <a:outerShdw blurRad="38100" dist="38100" dir="2700000" algn="tl">
                    <a:srgbClr val="000000"/>
                  </a:outerShdw>
                </a:effectLst>
                <a:latin typeface="Segoe Semibold"/>
                <a:cs typeface="+mn-cs"/>
              </a:rPr>
              <a:t>Testers</a:t>
            </a:r>
          </a:p>
        </p:txBody>
      </p:sp>
      <p:sp>
        <p:nvSpPr>
          <p:cNvPr id="364562" name="Text Box 18"/>
          <p:cNvSpPr txBox="1">
            <a:spLocks noChangeArrowheads="1"/>
          </p:cNvSpPr>
          <p:nvPr/>
        </p:nvSpPr>
        <p:spPr bwMode="auto">
          <a:xfrm>
            <a:off x="6392863" y="1446213"/>
            <a:ext cx="1373187" cy="533400"/>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600">
                <a:solidFill>
                  <a:schemeClr val="accent1"/>
                </a:solidFill>
                <a:effectLst>
                  <a:outerShdw blurRad="38100" dist="38100" dir="2700000" algn="tl">
                    <a:srgbClr val="000000"/>
                  </a:outerShdw>
                </a:effectLst>
                <a:latin typeface="Segoe Semibold"/>
                <a:cs typeface="+mn-cs"/>
              </a:rPr>
              <a:t>Database</a:t>
            </a:r>
            <a:br>
              <a:rPr lang="en-US" sz="1600">
                <a:solidFill>
                  <a:schemeClr val="accent1"/>
                </a:solidFill>
                <a:effectLst>
                  <a:outerShdw blurRad="38100" dist="38100" dir="2700000" algn="tl">
                    <a:srgbClr val="000000"/>
                  </a:outerShdw>
                </a:effectLst>
                <a:latin typeface="Segoe Semibold"/>
                <a:cs typeface="+mn-cs"/>
              </a:rPr>
            </a:br>
            <a:r>
              <a:rPr lang="en-US" sz="1600">
                <a:solidFill>
                  <a:schemeClr val="accent1"/>
                </a:solidFill>
                <a:effectLst>
                  <a:outerShdw blurRad="38100" dist="38100" dir="2700000" algn="tl">
                    <a:srgbClr val="000000"/>
                  </a:outerShdw>
                </a:effectLst>
                <a:latin typeface="Segoe Semibold"/>
                <a:cs typeface="+mn-cs"/>
              </a:rPr>
              <a:t>Professionals</a:t>
            </a:r>
          </a:p>
        </p:txBody>
      </p:sp>
      <p:sp>
        <p:nvSpPr>
          <p:cNvPr id="364563" name="Rectangle 19"/>
          <p:cNvSpPr>
            <a:spLocks noChangeArrowheads="1"/>
          </p:cNvSpPr>
          <p:nvPr/>
        </p:nvSpPr>
        <p:spPr bwMode="auto">
          <a:xfrm>
            <a:off x="798513" y="1068388"/>
            <a:ext cx="858837" cy="3868737"/>
          </a:xfrm>
          <a:prstGeom prst="rect">
            <a:avLst/>
          </a:prstGeom>
          <a:noFill/>
          <a:ln w="6350" algn="ctr">
            <a:noFill/>
            <a:miter lim="800000"/>
            <a:headEnd type="none" w="sm" len="sm"/>
            <a:tailEnd type="none" w="sm" len="sm"/>
          </a:ln>
          <a:effectLst/>
        </p:spPr>
        <p:txBody>
          <a:bodyPr wrap="none" anchor="ctr"/>
          <a:lstStyle/>
          <a:p>
            <a:pPr algn="ctr">
              <a:lnSpc>
                <a:spcPct val="90000"/>
              </a:lnSpc>
              <a:spcBef>
                <a:spcPct val="30000"/>
              </a:spcBef>
              <a:defRPr/>
            </a:pPr>
            <a:endParaRPr lang="en-US" sz="1400">
              <a:solidFill>
                <a:schemeClr val="bg2"/>
              </a:solidFill>
              <a:effectLst>
                <a:outerShdw blurRad="38100" dist="38100" dir="2700000" algn="tl">
                  <a:srgbClr val="FFFFFF"/>
                </a:outerShdw>
              </a:effectLst>
              <a:latin typeface="Segoe Semibold"/>
            </a:endParaRPr>
          </a:p>
        </p:txBody>
      </p:sp>
      <p:sp>
        <p:nvSpPr>
          <p:cNvPr id="364566" name="Text Box 22"/>
          <p:cNvSpPr txBox="1">
            <a:spLocks noChangeArrowheads="1"/>
          </p:cNvSpPr>
          <p:nvPr/>
        </p:nvSpPr>
        <p:spPr bwMode="auto">
          <a:xfrm>
            <a:off x="809625" y="1612900"/>
            <a:ext cx="850900" cy="860425"/>
          </a:xfrm>
          <a:prstGeom prst="rect">
            <a:avLst/>
          </a:prstGeom>
          <a:noFill/>
          <a:ln w="12700" algn="ctr">
            <a:noFill/>
            <a:miter lim="800000"/>
            <a:headEnd/>
            <a:tailEnd/>
          </a:ln>
          <a:effectLst/>
        </p:spPr>
        <p:txBody>
          <a:bodyPr wrap="none">
            <a:spAutoFit/>
          </a:bodyPr>
          <a:lstStyle/>
          <a:p>
            <a:pPr algn="ctr">
              <a:lnSpc>
                <a:spcPct val="90000"/>
              </a:lnSpc>
              <a:spcBef>
                <a:spcPct val="30000"/>
              </a:spcBef>
              <a:defRPr/>
            </a:pPr>
            <a:r>
              <a:rPr lang="en-US" sz="1400">
                <a:effectLst>
                  <a:outerShdw blurRad="38100" dist="38100" dir="2700000" algn="tl">
                    <a:srgbClr val="000000"/>
                  </a:outerShdw>
                </a:effectLst>
                <a:latin typeface="Segoe Semibold"/>
                <a:cs typeface="+mn-cs"/>
              </a:rPr>
              <a:t>Visual</a:t>
            </a:r>
            <a:br>
              <a:rPr lang="en-US" sz="1400">
                <a:effectLst>
                  <a:outerShdw blurRad="38100" dist="38100" dir="2700000" algn="tl">
                    <a:srgbClr val="000000"/>
                  </a:outerShdw>
                </a:effectLst>
                <a:latin typeface="Segoe Semibold"/>
                <a:cs typeface="+mn-cs"/>
              </a:rPr>
            </a:br>
            <a:r>
              <a:rPr lang="en-US" sz="1400">
                <a:effectLst>
                  <a:outerShdw blurRad="38100" dist="38100" dir="2700000" algn="tl">
                    <a:srgbClr val="000000"/>
                  </a:outerShdw>
                </a:effectLst>
                <a:latin typeface="Segoe Semibold"/>
                <a:cs typeface="+mn-cs"/>
              </a:rPr>
              <a:t>Studio</a:t>
            </a:r>
            <a:br>
              <a:rPr lang="en-US" sz="1400">
                <a:effectLst>
                  <a:outerShdw blurRad="38100" dist="38100" dir="2700000" algn="tl">
                    <a:srgbClr val="000000"/>
                  </a:outerShdw>
                </a:effectLst>
                <a:latin typeface="Segoe Semibold"/>
                <a:cs typeface="+mn-cs"/>
              </a:rPr>
            </a:br>
            <a:r>
              <a:rPr lang="en-US" sz="1400">
                <a:effectLst>
                  <a:outerShdw blurRad="38100" dist="38100" dir="2700000" algn="tl">
                    <a:srgbClr val="000000"/>
                  </a:outerShdw>
                </a:effectLst>
                <a:latin typeface="Segoe Semibold"/>
                <a:cs typeface="+mn-cs"/>
              </a:rPr>
              <a:t>Team</a:t>
            </a:r>
            <a:br>
              <a:rPr lang="en-US" sz="1400">
                <a:effectLst>
                  <a:outerShdw blurRad="38100" dist="38100" dir="2700000" algn="tl">
                    <a:srgbClr val="000000"/>
                  </a:outerShdw>
                </a:effectLst>
                <a:latin typeface="Segoe Semibold"/>
                <a:cs typeface="+mn-cs"/>
              </a:rPr>
            </a:br>
            <a:r>
              <a:rPr lang="en-US" sz="1400">
                <a:effectLst>
                  <a:outerShdw blurRad="38100" dist="38100" dir="2700000" algn="tl">
                    <a:srgbClr val="000000"/>
                  </a:outerShdw>
                </a:effectLst>
                <a:latin typeface="Segoe Semibold"/>
                <a:cs typeface="+mn-cs"/>
              </a:rPr>
              <a:t>Explorer</a:t>
            </a:r>
          </a:p>
        </p:txBody>
      </p:sp>
      <p:sp>
        <p:nvSpPr>
          <p:cNvPr id="364567" name="Text Box 23"/>
          <p:cNvSpPr txBox="1">
            <a:spLocks noChangeArrowheads="1"/>
          </p:cNvSpPr>
          <p:nvPr/>
        </p:nvSpPr>
        <p:spPr bwMode="auto">
          <a:xfrm>
            <a:off x="1851025" y="2044700"/>
            <a:ext cx="1296988" cy="422275"/>
          </a:xfrm>
          <a:prstGeom prst="rect">
            <a:avLst/>
          </a:prstGeom>
          <a:noFill/>
          <a:ln w="12700">
            <a:noFill/>
            <a:miter lim="800000"/>
            <a:headEnd/>
            <a:tailEnd/>
          </a:ln>
          <a:effectLst/>
        </p:spPr>
        <p:txBody>
          <a:bodyPr>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Application Modeling</a:t>
            </a:r>
          </a:p>
        </p:txBody>
      </p:sp>
      <p:sp>
        <p:nvSpPr>
          <p:cNvPr id="364568" name="Text Box 24"/>
          <p:cNvSpPr txBox="1">
            <a:spLocks noChangeArrowheads="1"/>
          </p:cNvSpPr>
          <p:nvPr/>
        </p:nvSpPr>
        <p:spPr bwMode="auto">
          <a:xfrm>
            <a:off x="1697038" y="2466975"/>
            <a:ext cx="1606550" cy="587375"/>
          </a:xfrm>
          <a:prstGeom prst="rect">
            <a:avLst/>
          </a:prstGeom>
          <a:noFill/>
          <a:ln w="12700">
            <a:noFill/>
            <a:miter lim="800000"/>
            <a:headEnd/>
            <a:tailEnd/>
          </a:ln>
          <a:effectLst/>
        </p:spPr>
        <p:txBody>
          <a:bodyPr>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Infrastructure and Deployment Modeling</a:t>
            </a:r>
          </a:p>
        </p:txBody>
      </p:sp>
      <p:sp>
        <p:nvSpPr>
          <p:cNvPr id="364569" name="Text Box 25"/>
          <p:cNvSpPr txBox="1">
            <a:spLocks noChangeArrowheads="1"/>
          </p:cNvSpPr>
          <p:nvPr/>
        </p:nvSpPr>
        <p:spPr bwMode="auto">
          <a:xfrm>
            <a:off x="3414713" y="2044700"/>
            <a:ext cx="1135062"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Code Analysis</a:t>
            </a:r>
          </a:p>
        </p:txBody>
      </p:sp>
      <p:sp>
        <p:nvSpPr>
          <p:cNvPr id="364570" name="Text Box 26"/>
          <p:cNvSpPr txBox="1">
            <a:spLocks noChangeArrowheads="1"/>
          </p:cNvSpPr>
          <p:nvPr/>
        </p:nvSpPr>
        <p:spPr bwMode="auto">
          <a:xfrm>
            <a:off x="3300413" y="2466975"/>
            <a:ext cx="1362075" cy="422275"/>
          </a:xfrm>
          <a:prstGeom prst="rect">
            <a:avLst/>
          </a:prstGeom>
          <a:noFill/>
          <a:ln w="12700">
            <a:noFill/>
            <a:miter lim="800000"/>
            <a:headEnd/>
            <a:tailEnd/>
          </a:ln>
          <a:effectLst/>
        </p:spPr>
        <p:txBody>
          <a:bodyPr>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Performance Tuning</a:t>
            </a:r>
          </a:p>
        </p:txBody>
      </p:sp>
      <p:sp>
        <p:nvSpPr>
          <p:cNvPr id="364571" name="Text Box 27"/>
          <p:cNvSpPr txBox="1">
            <a:spLocks noChangeArrowheads="1"/>
          </p:cNvSpPr>
          <p:nvPr/>
        </p:nvSpPr>
        <p:spPr bwMode="auto">
          <a:xfrm>
            <a:off x="3317875" y="2978150"/>
            <a:ext cx="1327150"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Security Analysis</a:t>
            </a:r>
          </a:p>
        </p:txBody>
      </p:sp>
      <p:sp>
        <p:nvSpPr>
          <p:cNvPr id="364572" name="Text Box 28"/>
          <p:cNvSpPr txBox="1">
            <a:spLocks noChangeArrowheads="1"/>
          </p:cNvSpPr>
          <p:nvPr/>
        </p:nvSpPr>
        <p:spPr bwMode="auto">
          <a:xfrm>
            <a:off x="6542088" y="2044700"/>
            <a:ext cx="1077912" cy="4222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Database</a:t>
            </a:r>
            <a:br>
              <a:rPr lang="en-US" sz="1200">
                <a:effectLst>
                  <a:outerShdw blurRad="38100" dist="38100" dir="2700000" algn="tl">
                    <a:srgbClr val="000000"/>
                  </a:outerShdw>
                </a:effectLst>
                <a:latin typeface="Segoe Semibold"/>
                <a:cs typeface="+mn-cs"/>
              </a:rPr>
            </a:br>
            <a:r>
              <a:rPr lang="en-US" sz="1200">
                <a:effectLst>
                  <a:outerShdw blurRad="38100" dist="38100" dir="2700000" algn="tl">
                    <a:srgbClr val="000000"/>
                  </a:outerShdw>
                </a:effectLst>
                <a:latin typeface="Segoe Semibold"/>
                <a:cs typeface="+mn-cs"/>
              </a:rPr>
              <a:t> Deployment</a:t>
            </a:r>
          </a:p>
        </p:txBody>
      </p:sp>
      <p:sp>
        <p:nvSpPr>
          <p:cNvPr id="364573" name="Text Box 29"/>
          <p:cNvSpPr txBox="1">
            <a:spLocks noChangeArrowheads="1"/>
          </p:cNvSpPr>
          <p:nvPr/>
        </p:nvSpPr>
        <p:spPr bwMode="auto">
          <a:xfrm>
            <a:off x="6478588" y="2466975"/>
            <a:ext cx="1208087" cy="4222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Database</a:t>
            </a:r>
            <a:br>
              <a:rPr lang="en-US" sz="1200">
                <a:effectLst>
                  <a:outerShdw blurRad="38100" dist="38100" dir="2700000" algn="tl">
                    <a:srgbClr val="000000"/>
                  </a:outerShdw>
                </a:effectLst>
                <a:latin typeface="Segoe Semibold"/>
                <a:cs typeface="+mn-cs"/>
              </a:rPr>
            </a:br>
            <a:r>
              <a:rPr lang="en-US" sz="1200">
                <a:effectLst>
                  <a:outerShdw blurRad="38100" dist="38100" dir="2700000" algn="tl">
                    <a:srgbClr val="000000"/>
                  </a:outerShdw>
                </a:effectLst>
                <a:latin typeface="Segoe Semibold"/>
                <a:cs typeface="+mn-cs"/>
              </a:rPr>
              <a:t>Change Mgmt.</a:t>
            </a:r>
          </a:p>
        </p:txBody>
      </p:sp>
      <p:sp>
        <p:nvSpPr>
          <p:cNvPr id="364574" name="Text Box 30"/>
          <p:cNvSpPr txBox="1">
            <a:spLocks noChangeArrowheads="1"/>
          </p:cNvSpPr>
          <p:nvPr/>
        </p:nvSpPr>
        <p:spPr bwMode="auto">
          <a:xfrm>
            <a:off x="6673850" y="2886075"/>
            <a:ext cx="812800" cy="4222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Database</a:t>
            </a:r>
            <a:br>
              <a:rPr lang="en-US" sz="1200">
                <a:effectLst>
                  <a:outerShdw blurRad="38100" dist="38100" dir="2700000" algn="tl">
                    <a:srgbClr val="000000"/>
                  </a:outerShdw>
                </a:effectLst>
                <a:latin typeface="Segoe Semibold"/>
                <a:cs typeface="+mn-cs"/>
              </a:rPr>
            </a:br>
            <a:r>
              <a:rPr lang="en-US" sz="1200">
                <a:effectLst>
                  <a:outerShdw blurRad="38100" dist="38100" dir="2700000" algn="tl">
                    <a:srgbClr val="000000"/>
                  </a:outerShdw>
                </a:effectLst>
                <a:latin typeface="Segoe Semibold"/>
                <a:cs typeface="+mn-cs"/>
              </a:rPr>
              <a:t> Testing</a:t>
            </a:r>
          </a:p>
        </p:txBody>
      </p:sp>
      <p:sp>
        <p:nvSpPr>
          <p:cNvPr id="364575" name="Text Box 31"/>
          <p:cNvSpPr txBox="1">
            <a:spLocks noChangeArrowheads="1"/>
          </p:cNvSpPr>
          <p:nvPr/>
        </p:nvSpPr>
        <p:spPr bwMode="auto">
          <a:xfrm>
            <a:off x="4770438" y="2044700"/>
            <a:ext cx="1393825" cy="422275"/>
          </a:xfrm>
          <a:prstGeom prst="rect">
            <a:avLst/>
          </a:prstGeom>
          <a:noFill/>
          <a:ln w="12700">
            <a:noFill/>
            <a:miter lim="800000"/>
            <a:headEnd/>
            <a:tailEnd/>
          </a:ln>
          <a:effectLst/>
        </p:spPr>
        <p:txBody>
          <a:bodyPr>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Performance Testing</a:t>
            </a:r>
          </a:p>
        </p:txBody>
      </p:sp>
      <p:sp>
        <p:nvSpPr>
          <p:cNvPr id="364576" name="Text Box 32"/>
          <p:cNvSpPr txBox="1">
            <a:spLocks noChangeArrowheads="1"/>
          </p:cNvSpPr>
          <p:nvPr/>
        </p:nvSpPr>
        <p:spPr bwMode="auto">
          <a:xfrm>
            <a:off x="4846638" y="2466975"/>
            <a:ext cx="1244600"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Manual Testing</a:t>
            </a:r>
          </a:p>
        </p:txBody>
      </p:sp>
      <p:sp>
        <p:nvSpPr>
          <p:cNvPr id="364577" name="Text Box 33"/>
          <p:cNvSpPr txBox="1">
            <a:spLocks noChangeArrowheads="1"/>
          </p:cNvSpPr>
          <p:nvPr/>
        </p:nvSpPr>
        <p:spPr bwMode="auto">
          <a:xfrm>
            <a:off x="4721225" y="2886075"/>
            <a:ext cx="1493838" cy="422275"/>
          </a:xfrm>
          <a:prstGeom prst="rect">
            <a:avLst/>
          </a:prstGeom>
          <a:noFill/>
          <a:ln w="12700">
            <a:noFill/>
            <a:miter lim="800000"/>
            <a:headEnd/>
            <a:tailEnd/>
          </a:ln>
          <a:effectLst/>
        </p:spPr>
        <p:txBody>
          <a:bodyPr>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Test Case Management</a:t>
            </a:r>
          </a:p>
        </p:txBody>
      </p:sp>
      <p:pic>
        <p:nvPicPr>
          <p:cNvPr id="23589" name="Picture 66" descr="6-00208_Rectngl-H_DrkB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495800"/>
            <a:ext cx="28956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78" name="Text Box 34"/>
          <p:cNvSpPr txBox="1">
            <a:spLocks noChangeArrowheads="1"/>
          </p:cNvSpPr>
          <p:nvPr/>
        </p:nvSpPr>
        <p:spPr bwMode="auto">
          <a:xfrm>
            <a:off x="3500438" y="4576763"/>
            <a:ext cx="2608262" cy="193675"/>
          </a:xfrm>
          <a:prstGeom prst="rect">
            <a:avLst/>
          </a:prstGeom>
          <a:noFill/>
          <a:ln w="12700" algn="ctr">
            <a:noFill/>
            <a:miter lim="800000"/>
            <a:headEnd/>
            <a:tailEnd/>
          </a:ln>
          <a:effectLst/>
        </p:spPr>
        <p:txBody>
          <a:bodyPr anchor="ct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Visual Studio Professional Edition</a:t>
            </a:r>
          </a:p>
        </p:txBody>
      </p:sp>
      <p:sp>
        <p:nvSpPr>
          <p:cNvPr id="23591" name="Line 36"/>
          <p:cNvSpPr>
            <a:spLocks noChangeShapeType="1"/>
          </p:cNvSpPr>
          <p:nvPr/>
        </p:nvSpPr>
        <p:spPr bwMode="auto">
          <a:xfrm flipH="1" flipV="1">
            <a:off x="1831975" y="4672013"/>
            <a:ext cx="1600200" cy="1587"/>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sp>
        <p:nvSpPr>
          <p:cNvPr id="23592" name="Line 35"/>
          <p:cNvSpPr>
            <a:spLocks noChangeShapeType="1"/>
          </p:cNvSpPr>
          <p:nvPr/>
        </p:nvSpPr>
        <p:spPr bwMode="auto">
          <a:xfrm flipV="1">
            <a:off x="6159500" y="4672013"/>
            <a:ext cx="1612900" cy="1587"/>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pic>
        <p:nvPicPr>
          <p:cNvPr id="23593" name="Picture 37" descr="Database 4 blu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5063" y="5635625"/>
            <a:ext cx="100171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82" name="Text Box 38"/>
          <p:cNvSpPr txBox="1">
            <a:spLocks noChangeArrowheads="1"/>
          </p:cNvSpPr>
          <p:nvPr/>
        </p:nvSpPr>
        <p:spPr bwMode="auto">
          <a:xfrm>
            <a:off x="1620838" y="5876925"/>
            <a:ext cx="1665287"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Change Management</a:t>
            </a:r>
          </a:p>
        </p:txBody>
      </p:sp>
      <p:sp>
        <p:nvSpPr>
          <p:cNvPr id="364583" name="Text Box 39"/>
          <p:cNvSpPr txBox="1">
            <a:spLocks noChangeArrowheads="1"/>
          </p:cNvSpPr>
          <p:nvPr/>
        </p:nvSpPr>
        <p:spPr bwMode="auto">
          <a:xfrm>
            <a:off x="1677988" y="6191250"/>
            <a:ext cx="1550987"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Work Item Tracking</a:t>
            </a:r>
          </a:p>
        </p:txBody>
      </p:sp>
      <p:sp>
        <p:nvSpPr>
          <p:cNvPr id="364584" name="Text Box 40"/>
          <p:cNvSpPr txBox="1">
            <a:spLocks noChangeArrowheads="1"/>
          </p:cNvSpPr>
          <p:nvPr/>
        </p:nvSpPr>
        <p:spPr bwMode="auto">
          <a:xfrm>
            <a:off x="3856038" y="5876925"/>
            <a:ext cx="874712"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Reporting</a:t>
            </a:r>
          </a:p>
        </p:txBody>
      </p:sp>
      <p:sp>
        <p:nvSpPr>
          <p:cNvPr id="364585" name="Text Box 41"/>
          <p:cNvSpPr txBox="1">
            <a:spLocks noChangeArrowheads="1"/>
          </p:cNvSpPr>
          <p:nvPr/>
        </p:nvSpPr>
        <p:spPr bwMode="auto">
          <a:xfrm>
            <a:off x="3810000" y="6191250"/>
            <a:ext cx="966788"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Project Site</a:t>
            </a:r>
          </a:p>
        </p:txBody>
      </p:sp>
      <p:sp>
        <p:nvSpPr>
          <p:cNvPr id="364586" name="Text Box 42"/>
          <p:cNvSpPr txBox="1">
            <a:spLocks noChangeArrowheads="1"/>
          </p:cNvSpPr>
          <p:nvPr/>
        </p:nvSpPr>
        <p:spPr bwMode="auto">
          <a:xfrm>
            <a:off x="5449888" y="5886450"/>
            <a:ext cx="1546225"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Integration Services</a:t>
            </a:r>
          </a:p>
        </p:txBody>
      </p:sp>
      <p:sp>
        <p:nvSpPr>
          <p:cNvPr id="364587" name="Text Box 43"/>
          <p:cNvSpPr txBox="1">
            <a:spLocks noChangeArrowheads="1"/>
          </p:cNvSpPr>
          <p:nvPr/>
        </p:nvSpPr>
        <p:spPr bwMode="auto">
          <a:xfrm>
            <a:off x="5408613" y="6200775"/>
            <a:ext cx="1628775"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Project Management</a:t>
            </a:r>
          </a:p>
        </p:txBody>
      </p:sp>
      <p:sp>
        <p:nvSpPr>
          <p:cNvPr id="364589" name="Text Box 45"/>
          <p:cNvSpPr txBox="1">
            <a:spLocks noChangeArrowheads="1"/>
          </p:cNvSpPr>
          <p:nvPr/>
        </p:nvSpPr>
        <p:spPr bwMode="auto">
          <a:xfrm>
            <a:off x="4811713" y="5005388"/>
            <a:ext cx="1301750" cy="257175"/>
          </a:xfrm>
          <a:prstGeom prst="rect">
            <a:avLst/>
          </a:prstGeom>
          <a:noFill/>
          <a:ln w="12700">
            <a:noFill/>
            <a:miter lim="800000"/>
            <a:headEnd/>
            <a:tailEnd/>
          </a:ln>
          <a:effectLst/>
        </p:spPr>
        <p:txBody>
          <a:bodyPr wrap="none">
            <a:spAutoFit/>
          </a:bodyP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Load Test Agent</a:t>
            </a:r>
          </a:p>
        </p:txBody>
      </p:sp>
      <p:sp>
        <p:nvSpPr>
          <p:cNvPr id="23601" name="Line 49"/>
          <p:cNvSpPr>
            <a:spLocks noChangeShapeType="1"/>
          </p:cNvSpPr>
          <p:nvPr/>
        </p:nvSpPr>
        <p:spPr bwMode="auto">
          <a:xfrm flipH="1" flipV="1">
            <a:off x="3200400" y="3429000"/>
            <a:ext cx="1524000"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sp>
        <p:nvSpPr>
          <p:cNvPr id="23602" name="Line 51"/>
          <p:cNvSpPr>
            <a:spLocks noChangeShapeType="1"/>
          </p:cNvSpPr>
          <p:nvPr/>
        </p:nvSpPr>
        <p:spPr bwMode="auto">
          <a:xfrm flipH="1" flipV="1">
            <a:off x="1828800" y="4071938"/>
            <a:ext cx="2133600"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sp>
        <p:nvSpPr>
          <p:cNvPr id="23603" name="Line 52"/>
          <p:cNvSpPr>
            <a:spLocks noChangeShapeType="1"/>
          </p:cNvSpPr>
          <p:nvPr/>
        </p:nvSpPr>
        <p:spPr bwMode="auto">
          <a:xfrm flipH="1" flipV="1">
            <a:off x="1843088" y="4371975"/>
            <a:ext cx="1676400"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sp>
        <p:nvSpPr>
          <p:cNvPr id="23604" name="Line 50"/>
          <p:cNvSpPr>
            <a:spLocks noChangeShapeType="1"/>
          </p:cNvSpPr>
          <p:nvPr/>
        </p:nvSpPr>
        <p:spPr bwMode="auto">
          <a:xfrm flipV="1">
            <a:off x="6324600" y="3429000"/>
            <a:ext cx="1447800"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sp>
        <p:nvSpPr>
          <p:cNvPr id="23605" name="Line 53"/>
          <p:cNvSpPr>
            <a:spLocks noChangeShapeType="1"/>
          </p:cNvSpPr>
          <p:nvPr/>
        </p:nvSpPr>
        <p:spPr bwMode="auto">
          <a:xfrm flipV="1">
            <a:off x="5481638" y="4052888"/>
            <a:ext cx="2290762"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sp>
        <p:nvSpPr>
          <p:cNvPr id="23606" name="Line 54"/>
          <p:cNvSpPr>
            <a:spLocks noChangeShapeType="1"/>
          </p:cNvSpPr>
          <p:nvPr/>
        </p:nvSpPr>
        <p:spPr bwMode="auto">
          <a:xfrm>
            <a:off x="5791200" y="4357688"/>
            <a:ext cx="1981200"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pic>
        <p:nvPicPr>
          <p:cNvPr id="23607" name="Picture 65" descr="6-00208_Rectngl-H_DrkB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4191000"/>
            <a:ext cx="2286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99" name="Text Box 55"/>
          <p:cNvSpPr txBox="1">
            <a:spLocks noChangeArrowheads="1"/>
          </p:cNvSpPr>
          <p:nvPr/>
        </p:nvSpPr>
        <p:spPr bwMode="auto">
          <a:xfrm>
            <a:off x="3657600" y="4294188"/>
            <a:ext cx="2009775" cy="161925"/>
          </a:xfrm>
          <a:prstGeom prst="rect">
            <a:avLst/>
          </a:prstGeom>
          <a:noFill/>
          <a:ln w="12700" algn="ctr">
            <a:noFill/>
            <a:miter lim="800000"/>
            <a:headEnd/>
            <a:tailEnd/>
          </a:ln>
          <a:effectLst/>
        </p:spPr>
        <p:txBody>
          <a:bodyPr anchor="ct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Visio and UML Modeling</a:t>
            </a:r>
          </a:p>
        </p:txBody>
      </p:sp>
      <p:pic>
        <p:nvPicPr>
          <p:cNvPr id="23609" name="Picture 64" descr="6-00208_Rectngl-H_DrkB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886200"/>
            <a:ext cx="1524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600" name="Text Box 56"/>
          <p:cNvSpPr txBox="1">
            <a:spLocks noChangeArrowheads="1"/>
          </p:cNvSpPr>
          <p:nvPr/>
        </p:nvSpPr>
        <p:spPr bwMode="auto">
          <a:xfrm>
            <a:off x="4052888" y="3968750"/>
            <a:ext cx="1281112" cy="203200"/>
          </a:xfrm>
          <a:prstGeom prst="rect">
            <a:avLst/>
          </a:prstGeom>
          <a:noFill/>
          <a:ln w="12700" algn="ctr">
            <a:noFill/>
            <a:miter lim="800000"/>
            <a:headEnd/>
            <a:tailEnd/>
          </a:ln>
          <a:effectLst/>
        </p:spPr>
        <p:txBody>
          <a:bodyPr anchor="ct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Class Modeling</a:t>
            </a:r>
          </a:p>
        </p:txBody>
      </p:sp>
      <p:pic>
        <p:nvPicPr>
          <p:cNvPr id="23611" name="Picture 62" descr="6-00208_Rectngl-H_DrkB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276600"/>
            <a:ext cx="15240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601" name="Text Box 57"/>
          <p:cNvSpPr txBox="1">
            <a:spLocks noChangeArrowheads="1"/>
          </p:cNvSpPr>
          <p:nvPr/>
        </p:nvSpPr>
        <p:spPr bwMode="auto">
          <a:xfrm>
            <a:off x="4800600" y="3352800"/>
            <a:ext cx="1436688" cy="161925"/>
          </a:xfrm>
          <a:prstGeom prst="rect">
            <a:avLst/>
          </a:prstGeom>
          <a:noFill/>
          <a:ln w="12700" algn="ctr">
            <a:noFill/>
            <a:miter lim="800000"/>
            <a:headEnd/>
            <a:tailEnd/>
          </a:ln>
          <a:effectLst/>
        </p:spPr>
        <p:txBody>
          <a:bodyPr anchor="ct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Unit Testing</a:t>
            </a:r>
          </a:p>
        </p:txBody>
      </p:sp>
      <p:sp>
        <p:nvSpPr>
          <p:cNvPr id="23613" name="Line 58"/>
          <p:cNvSpPr>
            <a:spLocks noChangeShapeType="1"/>
          </p:cNvSpPr>
          <p:nvPr/>
        </p:nvSpPr>
        <p:spPr bwMode="auto">
          <a:xfrm flipH="1" flipV="1">
            <a:off x="3200400" y="3733800"/>
            <a:ext cx="762000"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sp>
        <p:nvSpPr>
          <p:cNvPr id="23614" name="Line 59"/>
          <p:cNvSpPr>
            <a:spLocks noChangeShapeType="1"/>
          </p:cNvSpPr>
          <p:nvPr/>
        </p:nvSpPr>
        <p:spPr bwMode="auto">
          <a:xfrm flipV="1">
            <a:off x="5562600" y="3733800"/>
            <a:ext cx="685800" cy="0"/>
          </a:xfrm>
          <a:prstGeom prst="line">
            <a:avLst/>
          </a:prstGeom>
          <a:noFill/>
          <a:ln w="12700">
            <a:solidFill>
              <a:srgbClr val="B2B2B2"/>
            </a:solidFill>
            <a:round/>
            <a:headEnd/>
            <a:tailEnd type="triangle" w="med" len="med"/>
          </a:ln>
          <a:extLst>
            <a:ext uri="{909E8E84-426E-40DD-AFC4-6F175D3DCCD1}">
              <a14:hiddenFill xmlns:a14="http://schemas.microsoft.com/office/drawing/2010/main">
                <a:noFill/>
              </a14:hiddenFill>
            </a:ext>
          </a:extLst>
        </p:spPr>
        <p:txBody>
          <a:bodyPr anchor="ctr"/>
          <a:lstStyle/>
          <a:p>
            <a:endParaRPr lang="ro-RO"/>
          </a:p>
        </p:txBody>
      </p:sp>
      <p:pic>
        <p:nvPicPr>
          <p:cNvPr id="23615" name="Picture 63" descr="6-00208_Rectngl-H_DrkB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3581400"/>
            <a:ext cx="16002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604" name="Text Box 60"/>
          <p:cNvSpPr txBox="1">
            <a:spLocks noChangeArrowheads="1"/>
          </p:cNvSpPr>
          <p:nvPr/>
        </p:nvSpPr>
        <p:spPr bwMode="auto">
          <a:xfrm>
            <a:off x="4049713" y="3657600"/>
            <a:ext cx="1436687" cy="161925"/>
          </a:xfrm>
          <a:prstGeom prst="rect">
            <a:avLst/>
          </a:prstGeom>
          <a:noFill/>
          <a:ln w="12700" algn="ctr">
            <a:noFill/>
            <a:miter lim="800000"/>
            <a:headEnd/>
            <a:tailEnd/>
          </a:ln>
          <a:effectLst/>
        </p:spPr>
        <p:txBody>
          <a:bodyPr anchor="ctr"/>
          <a:lstStyle/>
          <a:p>
            <a:pPr algn="ctr">
              <a:lnSpc>
                <a:spcPct val="90000"/>
              </a:lnSpc>
              <a:spcBef>
                <a:spcPct val="30000"/>
              </a:spcBef>
              <a:defRPr/>
            </a:pPr>
            <a:r>
              <a:rPr lang="en-US" sz="1200">
                <a:effectLst>
                  <a:outerShdw blurRad="38100" dist="38100" dir="2700000" algn="tl">
                    <a:srgbClr val="000000"/>
                  </a:outerShdw>
                </a:effectLst>
                <a:latin typeface="Segoe Semibold"/>
                <a:cs typeface="+mn-cs"/>
              </a:rPr>
              <a:t>Code Coverage</a:t>
            </a:r>
          </a:p>
        </p:txBody>
      </p:sp>
      <p:pic>
        <p:nvPicPr>
          <p:cNvPr id="23617" name="Picture 72" descr="double headed arrow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00950" y="2819400"/>
            <a:ext cx="7810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8" name="Picture 73" descr="double headed arrow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05800" y="4724400"/>
            <a:ext cx="1746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9" name="Picture 74" descr="double headed arrow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391400" y="4724400"/>
            <a:ext cx="1746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0" name="Picture 75" descr="double headed arrow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35175" y="4724400"/>
            <a:ext cx="1746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1" name="Picture 76" descr="double headed arrow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20775" y="4724400"/>
            <a:ext cx="1746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IMING" val="|9|34.9|4"/>
</p:tagLst>
</file>

<file path=ppt/tags/tag2.xml><?xml version="1.0" encoding="utf-8"?>
<p:tagLst xmlns:a="http://schemas.openxmlformats.org/drawingml/2006/main" xmlns:r="http://schemas.openxmlformats.org/officeDocument/2006/relationships" xmlns:p="http://schemas.openxmlformats.org/presentationml/2006/main">
  <p:tag name="TIMING" val="|7.3|17.1|3.5|5.5|3.9|1.1"/>
</p:tagLst>
</file>

<file path=ppt/theme/theme1.xml><?xml version="1.0" encoding="utf-8"?>
<a:theme xmlns:a="http://schemas.openxmlformats.org/drawingml/2006/main" name="2_Visual Studio Blue template_Segoe">
  <a:themeElements>
    <a:clrScheme name="2_Visual Studio Blue template_Segoe 1">
      <a:dk1>
        <a:srgbClr val="000000"/>
      </a:dk1>
      <a:lt1>
        <a:srgbClr val="FFFFFF"/>
      </a:lt1>
      <a:dk2>
        <a:srgbClr val="30237F"/>
      </a:dk2>
      <a:lt2>
        <a:srgbClr val="FFB601"/>
      </a:lt2>
      <a:accent1>
        <a:srgbClr val="F7E993"/>
      </a:accent1>
      <a:accent2>
        <a:srgbClr val="66CC66"/>
      </a:accent2>
      <a:accent3>
        <a:srgbClr val="ADACC0"/>
      </a:accent3>
      <a:accent4>
        <a:srgbClr val="DADADA"/>
      </a:accent4>
      <a:accent5>
        <a:srgbClr val="FAF2C8"/>
      </a:accent5>
      <a:accent6>
        <a:srgbClr val="5CB95C"/>
      </a:accent6>
      <a:hlink>
        <a:srgbClr val="6699FF"/>
      </a:hlink>
      <a:folHlink>
        <a:srgbClr val="F98239"/>
      </a:folHlink>
    </a:clrScheme>
    <a:fontScheme name="2_Visual Studio Blue template_Sego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Visual Studio Blue template_Segoe 1">
        <a:dk1>
          <a:srgbClr val="000000"/>
        </a:dk1>
        <a:lt1>
          <a:srgbClr val="FFFFFF"/>
        </a:lt1>
        <a:dk2>
          <a:srgbClr val="30237F"/>
        </a:dk2>
        <a:lt2>
          <a:srgbClr val="FFB601"/>
        </a:lt2>
        <a:accent1>
          <a:srgbClr val="F7E993"/>
        </a:accent1>
        <a:accent2>
          <a:srgbClr val="66CC66"/>
        </a:accent2>
        <a:accent3>
          <a:srgbClr val="ADACC0"/>
        </a:accent3>
        <a:accent4>
          <a:srgbClr val="DADADA"/>
        </a:accent4>
        <a:accent5>
          <a:srgbClr val="FAF2C8"/>
        </a:accent5>
        <a:accent6>
          <a:srgbClr val="5CB95C"/>
        </a:accent6>
        <a:hlink>
          <a:srgbClr val="6699FF"/>
        </a:hlink>
        <a:folHlink>
          <a:srgbClr val="F9823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24E7DEB9986DE41B1F6903CA0DBCFCF" ma:contentTypeVersion="0" ma:contentTypeDescription="Create a new document." ma:contentTypeScope="" ma:versionID="dc2b8a5b645789bbab3fa50111fbf75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73E2D6-CE7A-4E1B-AD1E-23F81999695A}">
  <ds:schemaRefs>
    <ds:schemaRef ds:uri="http://schemas.microsoft.com/office/2006/metadata/longProperties"/>
  </ds:schemaRefs>
</ds:datastoreItem>
</file>

<file path=customXml/itemProps2.xml><?xml version="1.0" encoding="utf-8"?>
<ds:datastoreItem xmlns:ds="http://schemas.openxmlformats.org/officeDocument/2006/customXml" ds:itemID="{F66C7D26-5D4B-4B9B-B869-8092889076A3}">
  <ds:schemaRefs>
    <ds:schemaRef ds:uri="http://schemas.microsoft.com/sharepoint/v3/contenttype/forms"/>
  </ds:schemaRefs>
</ds:datastoreItem>
</file>

<file path=customXml/itemProps3.xml><?xml version="1.0" encoding="utf-8"?>
<ds:datastoreItem xmlns:ds="http://schemas.openxmlformats.org/officeDocument/2006/customXml" ds:itemID="{B661CE13-86AB-4EAC-8117-652CBE1F55B2}">
  <ds:schemaRefs>
    <ds:schemaRef ds:uri="68fe88e0-67dc-4c87-9769-b0e34d397d92"/>
    <ds:schemaRef ds:uri="http://www.w3.org/XML/1998/namespace"/>
    <ds:schemaRef ds:uri="http://schemas.openxmlformats.org/package/2006/metadata/core-properties"/>
    <ds:schemaRef ds:uri="http://purl.org/dc/dcmitype/"/>
    <ds:schemaRef ds:uri="http://schemas.microsoft.com/office/2006/metadata/properties"/>
    <ds:schemaRef ds:uri="http://schemas.microsoft.com/office/infopath/2007/PartnerControls"/>
    <ds:schemaRef ds:uri="http://schemas.microsoft.com/office/2006/documentManagement/types"/>
    <ds:schemaRef ds:uri="http://purl.org/dc/elements/1.1/"/>
    <ds:schemaRef ds:uri="f9a95a11-9b68-46e7-84f2-c772bf0be05e"/>
    <ds:schemaRef ds:uri="http://purl.org/dc/terms/"/>
  </ds:schemaRefs>
</ds:datastoreItem>
</file>

<file path=customXml/itemProps4.xml><?xml version="1.0" encoding="utf-8"?>
<ds:datastoreItem xmlns:ds="http://schemas.openxmlformats.org/officeDocument/2006/customXml" ds:itemID="{00DFF264-8D85-445E-A920-243B8294FF39}"/>
</file>

<file path=docProps/app.xml><?xml version="1.0" encoding="utf-8"?>
<Properties xmlns="http://schemas.openxmlformats.org/officeDocument/2006/extended-properties" xmlns:vt="http://schemas.openxmlformats.org/officeDocument/2006/docPropsVTypes">
  <TotalTime>373</TotalTime>
  <Words>3890</Words>
  <Application>Microsoft Office PowerPoint</Application>
  <PresentationFormat>On-screen Show (4:3)</PresentationFormat>
  <Paragraphs>439</Paragraphs>
  <Slides>41</Slides>
  <Notes>34</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Franklin Gothic Book</vt:lpstr>
      <vt:lpstr>Franklin Gothic Medium</vt:lpstr>
      <vt:lpstr>Segoe Semibold</vt:lpstr>
      <vt:lpstr>Tahoma</vt:lpstr>
      <vt:lpstr>Times New Roman</vt:lpstr>
      <vt:lpstr>Wingdings 2</vt:lpstr>
      <vt:lpstr>2_Visual Studio Blue template_Segoe</vt:lpstr>
      <vt:lpstr>Technic</vt:lpstr>
      <vt:lpstr> conf.dr. Cristian KEVORCHIAN Facultatea de Matematica si Informatica  ck@unibuc.ro </vt:lpstr>
      <vt:lpstr>ALM</vt:lpstr>
      <vt:lpstr>ALM vs SDLC</vt:lpstr>
      <vt:lpstr>ALM Integrat(1)</vt:lpstr>
      <vt:lpstr>ALM Integrat(2)</vt:lpstr>
      <vt:lpstr>PowerPoint Presentation</vt:lpstr>
      <vt:lpstr>ALM Gartner 2012</vt:lpstr>
      <vt:lpstr>Visual Studio Team System</vt:lpstr>
      <vt:lpstr>Visual Studio Team System</vt:lpstr>
      <vt:lpstr>Proiectul software</vt:lpstr>
      <vt:lpstr>Work Item-uri</vt:lpstr>
      <vt:lpstr>Logica Fluxurilor de act. TFS</vt:lpstr>
      <vt:lpstr>Logica derularii fluxului</vt:lpstr>
      <vt:lpstr>PowerPoint Presentation</vt:lpstr>
      <vt:lpstr>Cerinte pentru SCCM(Source Code Control System) </vt:lpstr>
      <vt:lpstr>Tinte TFS</vt:lpstr>
      <vt:lpstr>Noua abordare</vt:lpstr>
      <vt:lpstr>Abordarea Enterprise – SCP(Source Control Proxy)</vt:lpstr>
      <vt:lpstr>Abordare Enterprise - Source Control Proxy</vt:lpstr>
      <vt:lpstr>Dezvoltare Paralela</vt:lpstr>
      <vt:lpstr>Integreaza Experienta Check-In</vt:lpstr>
      <vt:lpstr>Changeset-uri</vt:lpstr>
      <vt:lpstr>Vizualizare Changeset-uri</vt:lpstr>
      <vt:lpstr>Clienti</vt:lpstr>
      <vt:lpstr>Configurare</vt:lpstr>
      <vt:lpstr>Cum realizam un Rollback</vt:lpstr>
      <vt:lpstr>Documente si Controlul Versiunilor</vt:lpstr>
      <vt:lpstr>Blocarea</vt:lpstr>
      <vt:lpstr>Etichete</vt:lpstr>
      <vt:lpstr>Shelving</vt:lpstr>
      <vt:lpstr>Shelving</vt:lpstr>
      <vt:lpstr>Workspace-uri</vt:lpstr>
      <vt:lpstr>Politicile Check-In</vt:lpstr>
      <vt:lpstr>Politicle Check-In (cont.)</vt:lpstr>
      <vt:lpstr>Politici de check-in la nivel client </vt:lpstr>
      <vt:lpstr>Migrarea codului sursa</vt:lpstr>
      <vt:lpstr>VSS(Visual Source Save) Diferente</vt:lpstr>
      <vt:lpstr>Visual SourceSafe</vt:lpstr>
      <vt:lpstr>Conversie la TFS</vt:lpstr>
      <vt:lpstr>Elemente versionabile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conf.dr. Cristian KEVORCHIAN Facultatea de Matematica si Informatica  ck@unibuc.ro</dc:title>
  <dc:creator>Cristian KEVORCHIAN</dc:creator>
  <cp:lastModifiedBy>Cristian KEVORCHIAN</cp:lastModifiedBy>
  <cp:revision>2</cp:revision>
  <dcterms:created xsi:type="dcterms:W3CDTF">2020-04-10T07:24:20Z</dcterms:created>
  <dcterms:modified xsi:type="dcterms:W3CDTF">2020-04-11T21:00:12Z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0x010100F24E7DEB9986DE41B1F6903CA0DBCFCF</vt:lpwstr>
  </property>
</Properties>
</file>