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0"/>
  </p:notesMasterIdLst>
  <p:handoutMasterIdLst>
    <p:handoutMasterId r:id="rId31"/>
  </p:handoutMasterIdLst>
  <p:sldIdLst>
    <p:sldId id="1123" r:id="rId5"/>
    <p:sldId id="1352" r:id="rId6"/>
    <p:sldId id="1274" r:id="rId7"/>
    <p:sldId id="1280" r:id="rId8"/>
    <p:sldId id="1292" r:id="rId9"/>
    <p:sldId id="1281" r:id="rId10"/>
    <p:sldId id="1291" r:id="rId11"/>
    <p:sldId id="1322" r:id="rId12"/>
    <p:sldId id="1323" r:id="rId13"/>
    <p:sldId id="1324" r:id="rId14"/>
    <p:sldId id="1329" r:id="rId15"/>
    <p:sldId id="1344" r:id="rId16"/>
    <p:sldId id="1330" r:id="rId17"/>
    <p:sldId id="1343" r:id="rId18"/>
    <p:sldId id="1331" r:id="rId19"/>
    <p:sldId id="1282" r:id="rId20"/>
    <p:sldId id="1333" r:id="rId21"/>
    <p:sldId id="1334" r:id="rId22"/>
    <p:sldId id="1339" r:id="rId23"/>
    <p:sldId id="1340" r:id="rId24"/>
    <p:sldId id="1341" r:id="rId25"/>
    <p:sldId id="1342" r:id="rId26"/>
    <p:sldId id="1345" r:id="rId27"/>
    <p:sldId id="1351" r:id="rId28"/>
    <p:sldId id="1353"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19 BO CT Template" id="{2266D7F5-89A7-478C-8A43-C1409DDC88B9}">
          <p14:sldIdLst>
            <p14:sldId id="1123"/>
            <p14:sldId id="1352"/>
            <p14:sldId id="1274"/>
            <p14:sldId id="1280"/>
            <p14:sldId id="1292"/>
            <p14:sldId id="1281"/>
            <p14:sldId id="1291"/>
            <p14:sldId id="1322"/>
            <p14:sldId id="1323"/>
            <p14:sldId id="1324"/>
            <p14:sldId id="1329"/>
            <p14:sldId id="1344"/>
            <p14:sldId id="1330"/>
            <p14:sldId id="1343"/>
            <p14:sldId id="1331"/>
            <p14:sldId id="1282"/>
            <p14:sldId id="1333"/>
            <p14:sldId id="1334"/>
            <p14:sldId id="1339"/>
            <p14:sldId id="1340"/>
            <p14:sldId id="1341"/>
            <p14:sldId id="1342"/>
            <p14:sldId id="1345"/>
            <p14:sldId id="1351"/>
            <p14:sldId id="1353"/>
          </p14:sldIdLst>
        </p14:section>
        <p14:section name="Other templates" id="{2F75313F-CC0A-445A-9CEF-DE585262EAA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188F"/>
    <a:srgbClr val="505050"/>
    <a:srgbClr val="4D9ED7"/>
    <a:srgbClr val="002050"/>
    <a:srgbClr val="008272"/>
    <a:srgbClr val="000000"/>
    <a:srgbClr val="D2D2D2"/>
    <a:srgbClr val="BAD80A"/>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74115" autoAdjust="0"/>
  </p:normalViewPr>
  <p:slideViewPr>
    <p:cSldViewPr snapToObjects="1">
      <p:cViewPr varScale="1">
        <p:scale>
          <a:sx n="74" d="100"/>
          <a:sy n="74" d="100"/>
        </p:scale>
        <p:origin x="72" y="552"/>
      </p:cViewPr>
      <p:guideLst/>
    </p:cSldViewPr>
  </p:slideViewPr>
  <p:outlineViewPr>
    <p:cViewPr>
      <p:scale>
        <a:sx n="33" d="100"/>
        <a:sy n="33" d="100"/>
      </p:scale>
      <p:origin x="0" y="-24636"/>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69" d="100"/>
          <a:sy n="69" d="100"/>
        </p:scale>
        <p:origin x="3090"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an KEVORCHIAN" userId="f79057e829533483" providerId="LiveId" clId="{5AF42877-13FC-43FA-AC03-DC0FF5964BB7}"/>
    <pc:docChg chg="custSel modSld">
      <pc:chgData name="Cristian KEVORCHIAN" userId="f79057e829533483" providerId="LiveId" clId="{5AF42877-13FC-43FA-AC03-DC0FF5964BB7}" dt="2020-05-01T07:07:02.618" v="40" actId="14100"/>
      <pc:docMkLst>
        <pc:docMk/>
      </pc:docMkLst>
      <pc:sldChg chg="modSp">
        <pc:chgData name="Cristian KEVORCHIAN" userId="f79057e829533483" providerId="LiveId" clId="{5AF42877-13FC-43FA-AC03-DC0FF5964BB7}" dt="2020-05-01T07:07:02.618" v="40" actId="14100"/>
        <pc:sldMkLst>
          <pc:docMk/>
          <pc:sldMk cId="2785803637" sldId="1123"/>
        </pc:sldMkLst>
        <pc:spChg chg="mod">
          <ac:chgData name="Cristian KEVORCHIAN" userId="f79057e829533483" providerId="LiveId" clId="{5AF42877-13FC-43FA-AC03-DC0FF5964BB7}" dt="2020-05-01T07:06:10.238" v="5" actId="20577"/>
          <ac:spMkLst>
            <pc:docMk/>
            <pc:sldMk cId="2785803637" sldId="1123"/>
            <ac:spMk id="4" creationId="{00000000-0000-0000-0000-000000000000}"/>
          </ac:spMkLst>
        </pc:spChg>
        <pc:spChg chg="mod">
          <ac:chgData name="Cristian KEVORCHIAN" userId="f79057e829533483" providerId="LiveId" clId="{5AF42877-13FC-43FA-AC03-DC0FF5964BB7}" dt="2020-05-01T07:07:02.618" v="40" actId="14100"/>
          <ac:spMkLst>
            <pc:docMk/>
            <pc:sldMk cId="2785803637" sldId="1123"/>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05/01/2020</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19</a:t>
            </a:r>
          </a:p>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05/01/2020</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A14FA6D-5CC1-477D-A0DC-F2245326A311}" type="datetime1">
              <a:rPr lang="en-US" smtClean="0"/>
              <a:t>05/01/2020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2780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indent="-114300" eaLnBrk="1" hangingPunct="1">
              <a:spcBef>
                <a:spcPct val="0"/>
              </a:spcBef>
              <a:buFont typeface="Wingdings" pitchFamily="2" charset="2"/>
              <a:buNone/>
            </a:pPr>
            <a:endParaRPr lang="en-US" dirty="0">
              <a:latin typeface="Segoe"/>
            </a:endParaRPr>
          </a:p>
        </p:txBody>
      </p:sp>
      <p:sp>
        <p:nvSpPr>
          <p:cNvPr id="8" name="Date Placeholder 7"/>
          <p:cNvSpPr>
            <a:spLocks noGrp="1"/>
          </p:cNvSpPr>
          <p:nvPr>
            <p:ph type="dt" idx="10"/>
          </p:nvPr>
        </p:nvSpPr>
        <p:spPr/>
        <p:txBody>
          <a:bodyPr/>
          <a:lstStyle/>
          <a:p>
            <a:fld id="{4E52F265-F367-4F41-8133-621F21EFA5ED}" type="datetime1">
              <a:rPr lang="en-US" smtClean="0"/>
              <a:pPr/>
              <a:t>05/01/2020</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11</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1608712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indent="-114300" eaLnBrk="1" hangingPunct="1">
              <a:spcBef>
                <a:spcPct val="0"/>
              </a:spcBef>
              <a:buFont typeface="Wingdings" pitchFamily="2" charset="2"/>
              <a:buNone/>
            </a:pPr>
            <a:endParaRPr lang="en-US" dirty="0">
              <a:latin typeface="Segoe"/>
            </a:endParaRPr>
          </a:p>
        </p:txBody>
      </p:sp>
      <p:sp>
        <p:nvSpPr>
          <p:cNvPr id="8" name="Date Placeholder 7"/>
          <p:cNvSpPr>
            <a:spLocks noGrp="1"/>
          </p:cNvSpPr>
          <p:nvPr>
            <p:ph type="dt" idx="10"/>
          </p:nvPr>
        </p:nvSpPr>
        <p:spPr/>
        <p:txBody>
          <a:bodyPr/>
          <a:lstStyle/>
          <a:p>
            <a:fld id="{4E52F265-F367-4F41-8133-621F21EFA5ED}" type="datetime1">
              <a:rPr lang="en-US" smtClean="0"/>
              <a:pPr/>
              <a:t>05/01/2020</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12</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3129541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indent="-114300" eaLnBrk="1" hangingPunct="1">
              <a:spcBef>
                <a:spcPct val="0"/>
              </a:spcBef>
              <a:buFont typeface="Wingdings" pitchFamily="2" charset="2"/>
              <a:buNone/>
            </a:pPr>
            <a:endParaRPr lang="en-US" dirty="0">
              <a:latin typeface="Segoe"/>
            </a:endParaRPr>
          </a:p>
        </p:txBody>
      </p:sp>
      <p:sp>
        <p:nvSpPr>
          <p:cNvPr id="8" name="Date Placeholder 7"/>
          <p:cNvSpPr>
            <a:spLocks noGrp="1"/>
          </p:cNvSpPr>
          <p:nvPr>
            <p:ph type="dt" idx="10"/>
          </p:nvPr>
        </p:nvSpPr>
        <p:spPr/>
        <p:txBody>
          <a:bodyPr/>
          <a:lstStyle/>
          <a:p>
            <a:fld id="{4E52F265-F367-4F41-8133-621F21EFA5ED}" type="datetime1">
              <a:rPr lang="en-US" smtClean="0"/>
              <a:pPr/>
              <a:t>05/01/2020</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13</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1821274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indent="-114300" eaLnBrk="1" hangingPunct="1">
              <a:spcBef>
                <a:spcPct val="0"/>
              </a:spcBef>
              <a:buFont typeface="Wingdings" pitchFamily="2" charset="2"/>
              <a:buNone/>
            </a:pPr>
            <a:endParaRPr lang="en-US" dirty="0">
              <a:latin typeface="Segoe"/>
            </a:endParaRPr>
          </a:p>
        </p:txBody>
      </p:sp>
      <p:sp>
        <p:nvSpPr>
          <p:cNvPr id="8" name="Date Placeholder 7"/>
          <p:cNvSpPr>
            <a:spLocks noGrp="1"/>
          </p:cNvSpPr>
          <p:nvPr>
            <p:ph type="dt" idx="10"/>
          </p:nvPr>
        </p:nvSpPr>
        <p:spPr/>
        <p:txBody>
          <a:bodyPr/>
          <a:lstStyle/>
          <a:p>
            <a:fld id="{4E52F265-F367-4F41-8133-621F21EFA5ED}" type="datetime1">
              <a:rPr lang="en-US" smtClean="0"/>
              <a:pPr/>
              <a:t>05/01/2020</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14</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3866693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indent="-114300" eaLnBrk="1" hangingPunct="1">
              <a:spcBef>
                <a:spcPct val="0"/>
              </a:spcBef>
              <a:buFont typeface="Wingdings" pitchFamily="2" charset="2"/>
              <a:buNone/>
            </a:pPr>
            <a:endParaRPr lang="en-US" dirty="0">
              <a:latin typeface="Segoe"/>
            </a:endParaRPr>
          </a:p>
        </p:txBody>
      </p:sp>
      <p:sp>
        <p:nvSpPr>
          <p:cNvPr id="8" name="Date Placeholder 7"/>
          <p:cNvSpPr>
            <a:spLocks noGrp="1"/>
          </p:cNvSpPr>
          <p:nvPr>
            <p:ph type="dt" idx="10"/>
          </p:nvPr>
        </p:nvSpPr>
        <p:spPr/>
        <p:txBody>
          <a:bodyPr/>
          <a:lstStyle/>
          <a:p>
            <a:fld id="{4E52F265-F367-4F41-8133-621F21EFA5ED}" type="datetime1">
              <a:rPr lang="en-US" smtClean="0"/>
              <a:pPr/>
              <a:t>05/01/2020</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15</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4067161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we’ve shown so far can work great for teams of</a:t>
            </a:r>
            <a:r>
              <a:rPr lang="en-US" baseline="0" dirty="0"/>
              <a:t> 3-5 developers. However using a </a:t>
            </a:r>
            <a:r>
              <a:rPr lang="en-US" baseline="0" dirty="0" err="1"/>
              <a:t>fileshare</a:t>
            </a:r>
            <a:r>
              <a:rPr lang="en-US" baseline="0" dirty="0"/>
              <a:t> makes things harder than it needs to be, and doesn’t get the benefits that come with a full featured tool such as TFS. TFS isn’t just source control, it also has automated build support using a build agent, with team-level validation, integration with your standard development processes (resolve work items on </a:t>
            </a:r>
            <a:r>
              <a:rPr lang="en-US" baseline="0" dirty="0" err="1"/>
              <a:t>checkin</a:t>
            </a:r>
            <a:r>
              <a:rPr lang="en-US" baseline="0" dirty="0"/>
              <a:t>, roll back changes if they break the build / break unit tests).</a:t>
            </a:r>
          </a:p>
          <a:p>
            <a:endParaRPr lang="en-US" baseline="0" dirty="0"/>
          </a:p>
          <a:p>
            <a:r>
              <a:rPr lang="en-US" baseline="0" dirty="0"/>
              <a:t>Here we see a full development process, based on a developer checking kicking off a continuous integration build on the TFS server. This adds another layer of testing and validation, and only if it succeeds will it output a drop to the build share. Hence there’s a known quality bar to what gets output there so DBAs can have confidence when deploying to a staging server.</a:t>
            </a:r>
          </a:p>
          <a:p>
            <a:endParaRPr lang="en-US" dirty="0"/>
          </a:p>
          <a:p>
            <a:r>
              <a:rPr lang="en-US" dirty="0"/>
              <a:t>Demo Script:</a:t>
            </a:r>
          </a:p>
          <a:p>
            <a:r>
              <a:rPr lang="en-US" dirty="0"/>
              <a:t>    Discuss setup:</a:t>
            </a:r>
          </a:p>
          <a:p>
            <a:r>
              <a:rPr lang="en-US" dirty="0"/>
              <a:t>	Install TFS Basic edition + SQL Server Database Tooling </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05/01/2020</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654084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6472" indent="-116472">
              <a:spcBef>
                <a:spcPct val="0"/>
              </a:spcBef>
            </a:pPr>
            <a:endParaRPr lang="en-US" dirty="0">
              <a:latin typeface="Segoe"/>
            </a:endParaRPr>
          </a:p>
        </p:txBody>
      </p:sp>
      <p:sp>
        <p:nvSpPr>
          <p:cNvPr id="8" name="Date Placeholder 7"/>
          <p:cNvSpPr>
            <a:spLocks noGrp="1"/>
          </p:cNvSpPr>
          <p:nvPr>
            <p:ph type="dt" idx="10"/>
          </p:nvPr>
        </p:nvSpPr>
        <p:spPr/>
        <p:txBody>
          <a:bodyPr/>
          <a:lstStyle/>
          <a:p>
            <a:fld id="{4E52F265-F367-4F41-8133-621F21EFA5ED}" type="datetime1">
              <a:rPr lang="en-US" smtClean="0"/>
              <a:pPr/>
              <a:t>05/01/2020</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17</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2691458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6472" indent="-116472">
              <a:spcBef>
                <a:spcPct val="0"/>
              </a:spcBef>
            </a:pPr>
            <a:endParaRPr lang="en-US" dirty="0">
              <a:latin typeface="Segoe"/>
            </a:endParaRPr>
          </a:p>
        </p:txBody>
      </p:sp>
      <p:sp>
        <p:nvSpPr>
          <p:cNvPr id="8" name="Date Placeholder 7"/>
          <p:cNvSpPr>
            <a:spLocks noGrp="1"/>
          </p:cNvSpPr>
          <p:nvPr>
            <p:ph type="dt" idx="10"/>
          </p:nvPr>
        </p:nvSpPr>
        <p:spPr/>
        <p:txBody>
          <a:bodyPr/>
          <a:lstStyle/>
          <a:p>
            <a:fld id="{4E52F265-F367-4F41-8133-621F21EFA5ED}" type="datetime1">
              <a:rPr lang="en-US" smtClean="0"/>
              <a:pPr/>
              <a:t>05/01/2020</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18</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2559726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indent="-114300" eaLnBrk="1" hangingPunct="1">
              <a:spcBef>
                <a:spcPct val="0"/>
              </a:spcBef>
              <a:buFont typeface="Wingdings" pitchFamily="2" charset="2"/>
              <a:buNone/>
            </a:pPr>
            <a:endParaRPr lang="en-US" dirty="0">
              <a:latin typeface="Segoe"/>
            </a:endParaRPr>
          </a:p>
        </p:txBody>
      </p:sp>
      <p:sp>
        <p:nvSpPr>
          <p:cNvPr id="8" name="Date Placeholder 7"/>
          <p:cNvSpPr>
            <a:spLocks noGrp="1"/>
          </p:cNvSpPr>
          <p:nvPr>
            <p:ph type="dt" idx="10"/>
          </p:nvPr>
        </p:nvSpPr>
        <p:spPr/>
        <p:txBody>
          <a:bodyPr/>
          <a:lstStyle/>
          <a:p>
            <a:fld id="{4E52F265-F367-4F41-8133-621F21EFA5ED}" type="datetime1">
              <a:rPr lang="en-US" smtClean="0"/>
              <a:pPr/>
              <a:t>05/01/2020</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19</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3846000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indent="-114300" eaLnBrk="1" hangingPunct="1">
              <a:spcBef>
                <a:spcPct val="0"/>
              </a:spcBef>
              <a:buFont typeface="Wingdings" pitchFamily="2" charset="2"/>
              <a:buNone/>
            </a:pPr>
            <a:endParaRPr lang="en-US" dirty="0">
              <a:latin typeface="Segoe"/>
            </a:endParaRPr>
          </a:p>
        </p:txBody>
      </p:sp>
      <p:sp>
        <p:nvSpPr>
          <p:cNvPr id="8" name="Date Placeholder 7"/>
          <p:cNvSpPr>
            <a:spLocks noGrp="1"/>
          </p:cNvSpPr>
          <p:nvPr>
            <p:ph type="dt" idx="10"/>
          </p:nvPr>
        </p:nvSpPr>
        <p:spPr/>
        <p:txBody>
          <a:bodyPr/>
          <a:lstStyle/>
          <a:p>
            <a:fld id="{4E52F265-F367-4F41-8133-621F21EFA5ED}" type="datetime1">
              <a:rPr lang="en-US" smtClean="0"/>
              <a:pPr/>
              <a:t>05/01/2020</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20</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3867697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fld id="{F22B3E36-5CE0-4CB7-82DE-38A88C71BFA8}" type="datetime1">
              <a:rPr lang="en-US" smtClean="0"/>
              <a:pPr/>
              <a:t>05/01/2020</a:t>
            </a:fld>
            <a:endParaRPr lang="en-US" dirty="0"/>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pPr/>
              <a:t>3</a:t>
            </a:fld>
            <a:endParaRPr lang="en-US" dirty="0"/>
          </a:p>
        </p:txBody>
      </p:sp>
      <p:sp>
        <p:nvSpPr>
          <p:cNvPr id="8" name="Header Placeholder 7"/>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4089705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indent="-114300" eaLnBrk="1" hangingPunct="1">
              <a:spcBef>
                <a:spcPct val="0"/>
              </a:spcBef>
              <a:buFont typeface="Wingdings" pitchFamily="2" charset="2"/>
              <a:buNone/>
            </a:pPr>
            <a:endParaRPr lang="en-US" dirty="0">
              <a:latin typeface="Segoe"/>
            </a:endParaRPr>
          </a:p>
        </p:txBody>
      </p:sp>
      <p:sp>
        <p:nvSpPr>
          <p:cNvPr id="8" name="Date Placeholder 7"/>
          <p:cNvSpPr>
            <a:spLocks noGrp="1"/>
          </p:cNvSpPr>
          <p:nvPr>
            <p:ph type="dt" idx="10"/>
          </p:nvPr>
        </p:nvSpPr>
        <p:spPr/>
        <p:txBody>
          <a:bodyPr/>
          <a:lstStyle/>
          <a:p>
            <a:fld id="{4E52F265-F367-4F41-8133-621F21EFA5ED}" type="datetime1">
              <a:rPr lang="en-US" smtClean="0"/>
              <a:pPr/>
              <a:t>05/01/2020</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21</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178889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indent="-114300" eaLnBrk="1" hangingPunct="1">
              <a:spcBef>
                <a:spcPct val="0"/>
              </a:spcBef>
              <a:buFont typeface="Wingdings" pitchFamily="2" charset="2"/>
              <a:buNone/>
            </a:pPr>
            <a:endParaRPr lang="en-US" dirty="0">
              <a:latin typeface="Segoe"/>
            </a:endParaRPr>
          </a:p>
        </p:txBody>
      </p:sp>
      <p:sp>
        <p:nvSpPr>
          <p:cNvPr id="8" name="Date Placeholder 7"/>
          <p:cNvSpPr>
            <a:spLocks noGrp="1"/>
          </p:cNvSpPr>
          <p:nvPr>
            <p:ph type="dt" idx="10"/>
          </p:nvPr>
        </p:nvSpPr>
        <p:spPr/>
        <p:txBody>
          <a:bodyPr/>
          <a:lstStyle/>
          <a:p>
            <a:fld id="{4E52F265-F367-4F41-8133-621F21EFA5ED}" type="datetime1">
              <a:rPr lang="en-US" smtClean="0"/>
              <a:pPr/>
              <a:t>05/01/2020</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22</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1384193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indent="-114300" eaLnBrk="1" hangingPunct="1">
              <a:spcBef>
                <a:spcPct val="0"/>
              </a:spcBef>
              <a:buFont typeface="Wingdings" pitchFamily="2" charset="2"/>
              <a:buNone/>
            </a:pPr>
            <a:endParaRPr lang="en-US" dirty="0">
              <a:latin typeface="Segoe"/>
            </a:endParaRPr>
          </a:p>
        </p:txBody>
      </p:sp>
      <p:sp>
        <p:nvSpPr>
          <p:cNvPr id="8" name="Date Placeholder 7"/>
          <p:cNvSpPr>
            <a:spLocks noGrp="1"/>
          </p:cNvSpPr>
          <p:nvPr>
            <p:ph type="dt" idx="10"/>
          </p:nvPr>
        </p:nvSpPr>
        <p:spPr/>
        <p:txBody>
          <a:bodyPr/>
          <a:lstStyle/>
          <a:p>
            <a:fld id="{4E52F265-F367-4F41-8133-621F21EFA5ED}" type="datetime1">
              <a:rPr lang="en-US" smtClean="0"/>
              <a:pPr/>
              <a:t>05/01/2020</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23</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3324207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indent="-114300" eaLnBrk="1" hangingPunct="1">
              <a:spcBef>
                <a:spcPct val="0"/>
              </a:spcBef>
              <a:buFont typeface="Wingdings" pitchFamily="2" charset="2"/>
              <a:buNone/>
            </a:pPr>
            <a:endParaRPr lang="en-US" dirty="0">
              <a:latin typeface="Segoe"/>
            </a:endParaRPr>
          </a:p>
        </p:txBody>
      </p:sp>
      <p:sp>
        <p:nvSpPr>
          <p:cNvPr id="8" name="Date Placeholder 7"/>
          <p:cNvSpPr>
            <a:spLocks noGrp="1"/>
          </p:cNvSpPr>
          <p:nvPr>
            <p:ph type="dt" idx="10"/>
          </p:nvPr>
        </p:nvSpPr>
        <p:spPr/>
        <p:txBody>
          <a:bodyPr/>
          <a:lstStyle/>
          <a:p>
            <a:fld id="{4E52F265-F367-4F41-8133-621F21EFA5ED}" type="datetime1">
              <a:rPr lang="en-US" smtClean="0"/>
              <a:pPr/>
              <a:t>05/01/2020</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24</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3976340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baseline="0" dirty="0"/>
              <a:t>Separarea dezvoltarii de deployment</a:t>
            </a:r>
            <a:r>
              <a:rPr lang="en-US" baseline="0" dirty="0"/>
              <a:t>.</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05/01/2020</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65891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to a more advanced</a:t>
            </a:r>
            <a:r>
              <a:rPr lang="en-US" baseline="0" dirty="0"/>
              <a:t>, and likely more common scenario in many development environments, a lot of developers continue to use connected development in SSMS but with the use of a set of scripts that represent the database creation and modification steps needed to get it into its current state.</a:t>
            </a:r>
          </a:p>
          <a:p>
            <a:r>
              <a:rPr lang="en-US" baseline="0" dirty="0"/>
              <a:t>In this example, it’s common to define the initial state (v1) of the DB, then have a set of ALTER statements that move that to v2, another for v3, etc. This supports developing against one DB and then deploying changes to a staging server before deployment. It’s a definite step up from the more basic version of connected development and many teams use this today. It does have drawbacks too:</a:t>
            </a:r>
          </a:p>
          <a:p>
            <a:pPr marL="171450" indent="-171450">
              <a:buFont typeface="Arial" panose="020B0604020202020204" pitchFamily="34" charset="0"/>
              <a:buChar char="•"/>
            </a:pPr>
            <a:r>
              <a:rPr lang="en-US" baseline="0" dirty="0"/>
              <a:t>It’s still not always clear what objects are in the database / what the expected state is for any give version, since use of ALTER syntax makes it harder to keep track of the actual design. </a:t>
            </a:r>
          </a:p>
          <a:p>
            <a:pPr marL="171450" indent="-171450">
              <a:buFont typeface="Arial" panose="020B0604020202020204" pitchFamily="34" charset="0"/>
              <a:buChar char="•"/>
            </a:pPr>
            <a:r>
              <a:rPr lang="en-US" baseline="0" dirty="0"/>
              <a:t>This means it’s still possible to have invalid stored procedures without noticing it due to the lack of warning and errors. </a:t>
            </a:r>
          </a:p>
          <a:p>
            <a:pPr marL="171450" indent="-171450">
              <a:buFont typeface="Arial" panose="020B0604020202020204" pitchFamily="34" charset="0"/>
              <a:buChar char="•"/>
            </a:pPr>
            <a:r>
              <a:rPr lang="en-US" baseline="0" dirty="0"/>
              <a:t>Tracking of changes (what changed and why) relies on code comments spread across the ALTER statements</a:t>
            </a:r>
          </a:p>
          <a:p>
            <a:pPr marL="171450" indent="-171450">
              <a:buFont typeface="Arial" panose="020B0604020202020204" pitchFamily="34" charset="0"/>
              <a:buChar char="•"/>
            </a:pPr>
            <a:r>
              <a:rPr lang="en-US" baseline="0" dirty="0"/>
              <a:t>For any given table/view the actual structure and decisions on code changes are spread across the original definition, subsequent ALTER scripts, and possibly a set of comments elsewhere.</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dirty="0"/>
              <a:t>These drawbacks are always going to be there</a:t>
            </a:r>
            <a:r>
              <a:rPr lang="en-US" baseline="0" dirty="0"/>
              <a:t> when using pure connected development. It’s a reason we feel there are strong benefits to using an offline, project-based development pattern just like in other languages.</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05/01/2020</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42086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a</a:t>
            </a:r>
            <a:r>
              <a:rPr lang="en-US" baseline="0" dirty="0"/>
              <a:t> simple project-based development scenario looks like in Visual Studio, suitable for 3-5 developers. The previous set of incremental deployment scripts on a file share somewhere are replaced with only using pure Data Definition Language (DDL) describing how a table / view etc. should look. This has a big immediate benefit since you can see exactly how a given table should look for any version of your database. The changes (why they changed, what the change was) are stored by use of source control – </a:t>
            </a:r>
            <a:r>
              <a:rPr lang="en-US" baseline="0" dirty="0" err="1"/>
              <a:t>Git</a:t>
            </a:r>
            <a:r>
              <a:rPr lang="en-US" baseline="0" dirty="0"/>
              <a:t> in this example. That has built-in functionality for showing what changed, and commit comments explain why. </a:t>
            </a:r>
          </a:p>
          <a:p>
            <a:endParaRPr lang="en-US" baseline="0" dirty="0"/>
          </a:p>
          <a:p>
            <a:r>
              <a:rPr lang="en-US" baseline="0" dirty="0"/>
              <a:t>You may be wondering how this works moving from v1 -&gt; v2 -&gt; v3? Before you needed incremental scripts, how does that work here? The answer is that the </a:t>
            </a:r>
            <a:r>
              <a:rPr lang="en-US" baseline="0" dirty="0" err="1"/>
              <a:t>DacFx</a:t>
            </a:r>
            <a:r>
              <a:rPr lang="en-US" baseline="0" dirty="0"/>
              <a:t> deployment technology used by our SQL tooling automatically generates those scripts for you. When developing and testing locally you’ll be making lots of small changes which are automatically applied (try hitting F5 on a database project to see your latest changes pushed to a local development DB, for instance). When publishing full changes to a staging server, you can choose to script out those changes for validation by a DBA or directly publish the changes using Visual Studio / our </a:t>
            </a:r>
            <a:r>
              <a:rPr lang="en-US" baseline="0" dirty="0" err="1"/>
              <a:t>SqlPackage</a:t>
            </a:r>
            <a:r>
              <a:rPr lang="en-US" baseline="0" dirty="0"/>
              <a:t> command line tools.</a:t>
            </a:r>
          </a:p>
          <a:p>
            <a:endParaRPr lang="en-US" baseline="0" dirty="0"/>
          </a:p>
          <a:p>
            <a:r>
              <a:rPr lang="en-US" baseline="0" dirty="0"/>
              <a:t>In addition, now that the entire DB structure is in a project you get build-time validation to detect issues such as the broken stored procedure we would’ve missed in the connected world. This is really invaluable as a tool and can significantly improve long term maintainability.</a:t>
            </a:r>
          </a:p>
          <a:p>
            <a:endParaRPr lang="en-US" baseline="0" dirty="0"/>
          </a:p>
          <a:p>
            <a:r>
              <a:rPr lang="en-US" baseline="0" dirty="0"/>
              <a:t>The big benefits here are therefore that versioning becomes much less of a concern, you get lots of extra validation (build time, using the local deployment loop, and via validation of the scripts generated for full publish), and your change information is documented and stored in a consistent manner.</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05/01/2020</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6822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Getting</a:t>
            </a:r>
            <a:r>
              <a:rPr lang="en-US" baseline="0" dirty="0"/>
              <a:t> to a more fully-fledged development pipeline you may wish to separate out the Developer and DBA roles. Here we go through an example of that, the only real change being that the developer outputs a Dacpac (a single file representing the expected database state, usable to deploy across Visual Studio, SSMS and our </a:t>
            </a:r>
            <a:r>
              <a:rPr lang="en-US" baseline="0" dirty="0" err="1"/>
              <a:t>SqlPackage</a:t>
            </a:r>
            <a:r>
              <a:rPr lang="en-US" baseline="0" dirty="0"/>
              <a:t> command line tooling) or a set of pre-build scripts build against the expected target server state, then hands these off to a DBA for deployment to the staging server.</a:t>
            </a:r>
          </a:p>
          <a:p>
            <a:endParaRPr lang="en-US" baseline="0" dirty="0"/>
          </a:p>
          <a:p>
            <a:r>
              <a:rPr lang="en-US" baseline="0" dirty="0"/>
              <a:t>This is a common scenario in many companies where </a:t>
            </a:r>
            <a:r>
              <a:rPr lang="en-US" baseline="0" dirty="0" err="1"/>
              <a:t>devs</a:t>
            </a:r>
            <a:r>
              <a:rPr lang="en-US" baseline="0" dirty="0"/>
              <a:t> are not given access to staging / production servers. The tooling handles this well and readily supports scenarios such as this.</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05/01/2020</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674215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6472" indent="-116472">
              <a:spcBef>
                <a:spcPct val="0"/>
              </a:spcBef>
            </a:pPr>
            <a:endParaRPr lang="en-US" dirty="0">
              <a:latin typeface="Segoe"/>
            </a:endParaRPr>
          </a:p>
        </p:txBody>
      </p:sp>
      <p:sp>
        <p:nvSpPr>
          <p:cNvPr id="8" name="Date Placeholder 7"/>
          <p:cNvSpPr>
            <a:spLocks noGrp="1"/>
          </p:cNvSpPr>
          <p:nvPr>
            <p:ph type="dt" idx="10"/>
          </p:nvPr>
        </p:nvSpPr>
        <p:spPr/>
        <p:txBody>
          <a:bodyPr/>
          <a:lstStyle/>
          <a:p>
            <a:fld id="{4E52F265-F367-4F41-8133-621F21EFA5ED}" type="datetime1">
              <a:rPr lang="en-US" smtClean="0"/>
              <a:pPr/>
              <a:t>05/01/2020</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8</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3704249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6472" indent="-116472">
              <a:spcBef>
                <a:spcPct val="0"/>
              </a:spcBef>
            </a:pPr>
            <a:endParaRPr lang="en-US" dirty="0">
              <a:latin typeface="Segoe"/>
            </a:endParaRPr>
          </a:p>
        </p:txBody>
      </p:sp>
      <p:sp>
        <p:nvSpPr>
          <p:cNvPr id="8" name="Date Placeholder 7"/>
          <p:cNvSpPr>
            <a:spLocks noGrp="1"/>
          </p:cNvSpPr>
          <p:nvPr>
            <p:ph type="dt" idx="10"/>
          </p:nvPr>
        </p:nvSpPr>
        <p:spPr/>
        <p:txBody>
          <a:bodyPr/>
          <a:lstStyle/>
          <a:p>
            <a:fld id="{4E52F265-F367-4F41-8133-621F21EFA5ED}" type="datetime1">
              <a:rPr lang="en-US" smtClean="0"/>
              <a:pPr/>
              <a:t>05/01/2020</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9</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2178378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6472" indent="-116472">
              <a:spcBef>
                <a:spcPct val="0"/>
              </a:spcBef>
            </a:pPr>
            <a:endParaRPr lang="en-US" dirty="0">
              <a:latin typeface="Segoe"/>
            </a:endParaRPr>
          </a:p>
        </p:txBody>
      </p:sp>
      <p:sp>
        <p:nvSpPr>
          <p:cNvPr id="8" name="Date Placeholder 7"/>
          <p:cNvSpPr>
            <a:spLocks noGrp="1"/>
          </p:cNvSpPr>
          <p:nvPr>
            <p:ph type="dt" idx="10"/>
          </p:nvPr>
        </p:nvSpPr>
        <p:spPr/>
        <p:txBody>
          <a:bodyPr/>
          <a:lstStyle/>
          <a:p>
            <a:fld id="{4E52F265-F367-4F41-8133-621F21EFA5ED}" type="datetime1">
              <a:rPr lang="en-US" smtClean="0"/>
              <a:pPr/>
              <a:t>05/01/2020</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10</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8613786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emf"/><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607309" y="6182440"/>
            <a:ext cx="1552931" cy="332660"/>
          </a:xfrm>
          <a:prstGeom prst="rect">
            <a:avLst/>
          </a:prstGeom>
        </p:spPr>
      </p:pic>
      <p:pic>
        <p:nvPicPr>
          <p:cNvPr id="3" name="Picture 2"/>
          <p:cNvPicPr>
            <a:picLocks noChangeAspect="1"/>
          </p:cNvPicPr>
          <p:nvPr userDrawn="1"/>
        </p:nvPicPr>
        <p:blipFill>
          <a:blip r:embed="rId5">
            <a:lum bright="100000"/>
          </a:blip>
          <a:stretch>
            <a:fillRect/>
          </a:stretch>
        </p:blipFill>
        <p:spPr>
          <a:xfrm>
            <a:off x="457200" y="423276"/>
            <a:ext cx="7148251" cy="1350756"/>
          </a:xfrm>
          <a:prstGeom prst="rect">
            <a:avLst/>
          </a:prstGeom>
        </p:spPr>
      </p:pic>
    </p:spTree>
    <p:extLst>
      <p:ext uri="{BB962C8B-B14F-4D97-AF65-F5344CB8AC3E}">
        <p14:creationId xmlns:p14="http://schemas.microsoft.com/office/powerpoint/2010/main" val="1227595789"/>
      </p:ext>
    </p:extLst>
  </p:cSld>
  <p:clrMapOvr>
    <a:masterClrMapping/>
  </p:clrMapOvr>
  <p:transition>
    <p:fade/>
  </p:transition>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26487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254707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25168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52924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9ED7"/>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635"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60535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5386034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18336336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124333386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6018164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5154219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Tree>
    <p:extLst>
      <p:ext uri="{BB962C8B-B14F-4D97-AF65-F5344CB8AC3E}">
        <p14:creationId xmlns:p14="http://schemas.microsoft.com/office/powerpoint/2010/main" val="281670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9ED7"/>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635"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Tree>
    <p:extLst>
      <p:ext uri="{BB962C8B-B14F-4D97-AF65-F5344CB8AC3E}">
        <p14:creationId xmlns:p14="http://schemas.microsoft.com/office/powerpoint/2010/main" val="286354916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70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950"/>
                                        <p:tgtEl>
                                          <p:spTgt spid="17"/>
                                        </p:tgtEl>
                                      </p:cBhvr>
                                    </p:animEffect>
                                  </p:childTnLst>
                                </p:cTn>
                              </p:par>
                              <p:par>
                                <p:cTn id="37" presetID="63" presetClass="path" presetSubtype="0" decel="100000" fill="hold" grpId="1" nodeType="withEffect">
                                  <p:stCondLst>
                                    <p:cond delay="700"/>
                                  </p:stCondLst>
                                  <p:childTnLst>
                                    <p:animMotion origin="layout" path="M -0.01455 -1.34362E-6 L -3.90605E-7 -1.34362E-6 " pathEditMode="relative" rAng="0" ptsTypes="AA">
                                      <p:cBhvr>
                                        <p:cTn id="38" dur="950" fill="hold"/>
                                        <p:tgtEl>
                                          <p:spTgt spid="17"/>
                                        </p:tgtEl>
                                        <p:attrNameLst>
                                          <p:attrName>ppt_x</p:attrName>
                                          <p:attrName>ppt_y</p:attrName>
                                        </p:attrNameLst>
                                      </p:cBhvr>
                                      <p:rCtr x="728" y="0"/>
                                    </p:animMotion>
                                  </p:childTnLst>
                                </p:cTn>
                              </p:par>
                              <p:par>
                                <p:cTn id="39" presetID="6" presetClass="emph" presetSubtype="0" accel="100000" autoRev="1" fill="hold" grpId="2" nodeType="withEffect">
                                  <p:stCondLst>
                                    <p:cond delay="0"/>
                                  </p:stCondLst>
                                  <p:childTnLst>
                                    <p:animScale>
                                      <p:cBhvr>
                                        <p:cTn id="40"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p:ext uri="{DCECCB84-F9BA-43D5-87BE-67443E8EF086}">
      <p15:sldGuideLst xmlns:p15="http://schemas.microsoft.com/office/powerpoint/2012/main">
        <p15:guide id="1" orient="horz" pos="440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141250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15384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ity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391835053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stretch>
            <a:fillRect/>
          </a:stretch>
        </p:blipFill>
        <p:spPr>
          <a:xfrm>
            <a:off x="7757448" y="304193"/>
            <a:ext cx="4409440" cy="6400800"/>
          </a:xfrm>
          <a:prstGeom prst="rect">
            <a:avLst/>
          </a:prstGeom>
        </p:spPr>
      </p:pic>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9143999" cy="2751698"/>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Video title</a:t>
            </a:r>
          </a:p>
        </p:txBody>
      </p:sp>
      <p:pic>
        <p:nvPicPr>
          <p:cNvPr id="6" name="Picture 5"/>
          <p:cNvPicPr>
            <a:picLocks noChangeAspect="1"/>
          </p:cNvPicPr>
          <p:nvPr userDrawn="1"/>
        </p:nvPicPr>
        <p:blipFill>
          <a:blip r:embed="rId2"/>
          <a:stretch>
            <a:fillRect/>
          </a:stretch>
        </p:blipFill>
        <p:spPr>
          <a:xfrm>
            <a:off x="3931818" y="2952527"/>
            <a:ext cx="8504657" cy="4041998"/>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6253691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5" r:id="rId1"/>
    <p:sldLayoutId id="2147484167" r:id="rId2"/>
    <p:sldLayoutId id="2147484215" r:id="rId3"/>
    <p:sldLayoutId id="2147484216" r:id="rId4"/>
    <p:sldLayoutId id="2147484105" r:id="rId5"/>
    <p:sldLayoutId id="2147484182" r:id="rId6"/>
    <p:sldLayoutId id="2147484130" r:id="rId7"/>
    <p:sldLayoutId id="2147484101" r:id="rId8"/>
    <p:sldLayoutId id="2147484102" r:id="rId9"/>
    <p:sldLayoutId id="2147484098" r:id="rId10"/>
    <p:sldLayoutId id="2147484212" r:id="rId11"/>
    <p:sldLayoutId id="2147484086" r:id="rId12"/>
    <p:sldLayoutId id="2147484211" r:id="rId13"/>
    <p:sldLayoutId id="2147484100" r:id="rId14"/>
    <p:sldLayoutId id="2147484213" r:id="rId15"/>
    <p:sldLayoutId id="2147484089" r:id="rId16"/>
    <p:sldLayoutId id="2147484214" r:id="rId17"/>
    <p:sldLayoutId id="2147484092" r:id="rId18"/>
    <p:sldLayoutId id="2147484190" r:id="rId19"/>
    <p:sldLayoutId id="2147484195" r:id="rId20"/>
    <p:sldLayoutId id="2147484209" r:id="rId21"/>
    <p:sldLayoutId id="2147484196" r:id="rId22"/>
    <p:sldLayoutId id="2147484208" r:id="rId23"/>
    <p:sldLayoutId id="2147484192" r:id="rId24"/>
    <p:sldLayoutId id="2147484189" r:id="rId25"/>
    <p:sldLayoutId id="2147484194" r:id="rId26"/>
    <p:sldLayoutId id="2147484127" r:id="rId27"/>
    <p:sldLayoutId id="2147484093" r:id="rId28"/>
    <p:sldLayoutId id="2147484129" r:id="rId29"/>
    <p:sldLayoutId id="2147484203" r:id="rId30"/>
    <p:sldLayoutId id="2147484244" r:id="rId31"/>
    <p:sldLayoutId id="2147484245" r:id="rId32"/>
    <p:sldLayoutId id="2147484246" r:id="rId33"/>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366901" y="4335462"/>
            <a:ext cx="11702735" cy="1837298"/>
          </a:xfrm>
        </p:spPr>
        <p:txBody>
          <a:bodyPr/>
          <a:lstStyle/>
          <a:p>
            <a:r>
              <a:rPr lang="ro-RO" dirty="0"/>
              <a:t>Conf.dr. Cristian Kevorchian</a:t>
            </a:r>
            <a:r>
              <a:rPr lang="en-US" dirty="0"/>
              <a:t>			</a:t>
            </a:r>
          </a:p>
          <a:p>
            <a:r>
              <a:rPr lang="ro-RO" dirty="0"/>
              <a:t>Facultatea de Matematică și Informatică</a:t>
            </a:r>
            <a:endParaRPr lang="en-US" dirty="0"/>
          </a:p>
          <a:p>
            <a:r>
              <a:rPr lang="en-US" sz="2800" dirty="0"/>
              <a:t>cristian.kevorchian@unibuc.ro</a:t>
            </a:r>
          </a:p>
        </p:txBody>
      </p:sp>
      <p:sp>
        <p:nvSpPr>
          <p:cNvPr id="4" name="Title 3"/>
          <p:cNvSpPr>
            <a:spLocks noGrp="1"/>
          </p:cNvSpPr>
          <p:nvPr>
            <p:ph type="title"/>
          </p:nvPr>
        </p:nvSpPr>
        <p:spPr>
          <a:xfrm>
            <a:off x="274702" y="1287462"/>
            <a:ext cx="11887135" cy="1837298"/>
          </a:xfrm>
        </p:spPr>
        <p:txBody>
          <a:bodyPr>
            <a:normAutofit fontScale="90000"/>
          </a:bodyPr>
          <a:lstStyle/>
          <a:p>
            <a:r>
              <a:rPr lang="en-US" dirty="0"/>
              <a:t>DEVOPS</a:t>
            </a:r>
            <a:r>
              <a:rPr lang="ro-RO" dirty="0"/>
              <a:t> pentru</a:t>
            </a:r>
            <a:r>
              <a:rPr lang="en-US" dirty="0"/>
              <a:t> </a:t>
            </a:r>
            <a:r>
              <a:rPr lang="ro-RO" dirty="0"/>
              <a:t>Dezvoltarea Aplicațiilor </a:t>
            </a:r>
            <a:br>
              <a:rPr lang="ro-RO" dirty="0"/>
            </a:br>
            <a:r>
              <a:rPr lang="en-US" dirty="0"/>
              <a:t>SQL Server</a:t>
            </a:r>
            <a:br>
              <a:rPr lang="en-US" dirty="0"/>
            </a:br>
            <a:endParaRPr lang="en-US" dirty="0"/>
          </a:p>
        </p:txBody>
      </p:sp>
    </p:spTree>
    <p:extLst>
      <p:ext uri="{BB962C8B-B14F-4D97-AF65-F5344CB8AC3E}">
        <p14:creationId xmlns:p14="http://schemas.microsoft.com/office/powerpoint/2010/main" val="2785803637"/>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17501" y="373063"/>
            <a:ext cx="5553073" cy="2133600"/>
          </a:xfrm>
        </p:spPr>
        <p:txBody>
          <a:bodyPr/>
          <a:lstStyle/>
          <a:p>
            <a:r>
              <a:rPr lang="ro-RO" sz="4800" dirty="0"/>
              <a:t>Optiunea 3</a:t>
            </a:r>
            <a:r>
              <a:rPr lang="en-US" sz="4800" dirty="0"/>
              <a:t>: </a:t>
            </a:r>
            <a:r>
              <a:rPr lang="ro-RO" sz="4800" dirty="0"/>
              <a:t>Inițial c</a:t>
            </a:r>
            <a:r>
              <a:rPr lang="en-US" sz="4800" dirty="0"/>
              <a:t>re</a:t>
            </a:r>
            <a:r>
              <a:rPr lang="ro-RO" sz="4800" dirty="0"/>
              <a:t>ză</a:t>
            </a:r>
            <a:r>
              <a:rPr lang="en-US" sz="4800" dirty="0"/>
              <a:t> </a:t>
            </a:r>
            <a:r>
              <a:rPr lang="ro-RO" sz="4800" dirty="0"/>
              <a:t>un repository local(</a:t>
            </a:r>
            <a:r>
              <a:rPr lang="en-US" sz="4800" dirty="0" err="1"/>
              <a:t>Git</a:t>
            </a:r>
            <a:r>
              <a:rPr lang="ro-RO" sz="4800" dirty="0"/>
              <a:t>)</a:t>
            </a:r>
            <a:endParaRPr lang="en-US" sz="4800" dirty="0"/>
          </a:p>
        </p:txBody>
      </p:sp>
      <p:pic>
        <p:nvPicPr>
          <p:cNvPr id="8" name="Picture 7"/>
          <p:cNvPicPr>
            <a:picLocks noChangeAspect="1"/>
          </p:cNvPicPr>
          <p:nvPr/>
        </p:nvPicPr>
        <p:blipFill>
          <a:blip r:embed="rId3"/>
          <a:stretch>
            <a:fillRect/>
          </a:stretch>
        </p:blipFill>
        <p:spPr>
          <a:xfrm>
            <a:off x="5913437" y="363537"/>
            <a:ext cx="2943225" cy="5886450"/>
          </a:xfrm>
          <a:prstGeom prst="rect">
            <a:avLst/>
          </a:prstGeom>
        </p:spPr>
      </p:pic>
      <p:sp>
        <p:nvSpPr>
          <p:cNvPr id="9" name="Text Placeholder 5"/>
          <p:cNvSpPr txBox="1">
            <a:spLocks/>
          </p:cNvSpPr>
          <p:nvPr/>
        </p:nvSpPr>
        <p:spPr>
          <a:xfrm>
            <a:off x="254001" y="2517775"/>
            <a:ext cx="5553073" cy="32004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24"/>
              </a:spcBef>
              <a:buNone/>
            </a:pPr>
            <a:r>
              <a:rPr lang="ro-RO" dirty="0"/>
              <a:t>Î</a:t>
            </a:r>
            <a:r>
              <a:rPr lang="en-US" dirty="0"/>
              <a:t>n Team Explorer </a:t>
            </a:r>
            <a:r>
              <a:rPr lang="ro-RO" dirty="0"/>
              <a:t>alegem</a:t>
            </a:r>
            <a:r>
              <a:rPr lang="en-US" dirty="0"/>
              <a:t> “New” </a:t>
            </a:r>
            <a:r>
              <a:rPr lang="ro-RO" dirty="0"/>
              <a:t>si </a:t>
            </a:r>
            <a:r>
              <a:rPr lang="en-US" dirty="0"/>
              <a:t> </a:t>
            </a:r>
            <a:r>
              <a:rPr lang="ro-RO" dirty="0"/>
              <a:t>furnizam calea</a:t>
            </a:r>
            <a:r>
              <a:rPr lang="en-US" dirty="0"/>
              <a:t>. </a:t>
            </a:r>
          </a:p>
          <a:p>
            <a:pPr marL="0" lvl="1" indent="0">
              <a:spcBef>
                <a:spcPts val="1224"/>
              </a:spcBef>
              <a:buNone/>
            </a:pPr>
            <a:r>
              <a:rPr lang="en-US" dirty="0"/>
              <a:t>D</a:t>
            </a:r>
            <a:r>
              <a:rPr lang="ro-RO" dirty="0"/>
              <a:t>ublu</a:t>
            </a:r>
            <a:r>
              <a:rPr lang="en-US" dirty="0"/>
              <a:t>-click </a:t>
            </a:r>
            <a:r>
              <a:rPr lang="ro-RO" dirty="0"/>
              <a:t>pe</a:t>
            </a:r>
            <a:r>
              <a:rPr lang="en-US" dirty="0"/>
              <a:t> </a:t>
            </a:r>
            <a:r>
              <a:rPr lang="ro-RO" dirty="0"/>
              <a:t>noul</a:t>
            </a:r>
            <a:r>
              <a:rPr lang="en-US" dirty="0"/>
              <a:t> repository</a:t>
            </a:r>
          </a:p>
          <a:p>
            <a:pPr marL="0" lvl="1" indent="0">
              <a:spcBef>
                <a:spcPts val="1224"/>
              </a:spcBef>
              <a:buNone/>
            </a:pPr>
            <a:r>
              <a:rPr lang="ro-RO" dirty="0"/>
              <a:t>În</a:t>
            </a:r>
            <a:r>
              <a:rPr lang="en-US" dirty="0"/>
              <a:t> “Changes”, </a:t>
            </a:r>
            <a:r>
              <a:rPr lang="ro-RO" dirty="0"/>
              <a:t>comentam și activăm</a:t>
            </a:r>
            <a:r>
              <a:rPr lang="en-US" dirty="0"/>
              <a:t> “Commit”</a:t>
            </a:r>
          </a:p>
          <a:p>
            <a:pPr marL="0" lvl="1" indent="0">
              <a:spcBef>
                <a:spcPts val="1224"/>
              </a:spcBef>
              <a:buNone/>
            </a:pPr>
            <a:r>
              <a:rPr lang="ro-RO" dirty="0"/>
              <a:t>Sunt create</a:t>
            </a:r>
            <a:r>
              <a:rPr lang="en-US" dirty="0"/>
              <a:t> pro</a:t>
            </a:r>
            <a:r>
              <a:rPr lang="ro-RO" dirty="0"/>
              <a:t>iecte</a:t>
            </a:r>
            <a:r>
              <a:rPr lang="en-US" dirty="0"/>
              <a:t> / </a:t>
            </a:r>
            <a:r>
              <a:rPr lang="en-US" dirty="0" err="1"/>
              <a:t>soluti</a:t>
            </a:r>
            <a:r>
              <a:rPr lang="ro-RO" dirty="0"/>
              <a:t>i</a:t>
            </a:r>
            <a:r>
              <a:rPr lang="en-US" dirty="0"/>
              <a:t> </a:t>
            </a:r>
            <a:r>
              <a:rPr lang="ro-RO" dirty="0"/>
              <a:t>sub acest director cu localizarea modificărilor</a:t>
            </a:r>
            <a:r>
              <a:rPr lang="en-US" dirty="0"/>
              <a:t> </a:t>
            </a:r>
            <a:r>
              <a:rPr lang="ro-RO" dirty="0"/>
              <a:t>la </a:t>
            </a:r>
            <a:r>
              <a:rPr lang="en-US" dirty="0"/>
              <a:t>check</a:t>
            </a:r>
            <a:r>
              <a:rPr lang="ro-RO" dirty="0"/>
              <a:t>-</a:t>
            </a:r>
            <a:r>
              <a:rPr lang="en-US" dirty="0"/>
              <a:t>in</a:t>
            </a:r>
          </a:p>
        </p:txBody>
      </p:sp>
      <p:pic>
        <p:nvPicPr>
          <p:cNvPr id="4" name="Picture 3"/>
          <p:cNvPicPr>
            <a:picLocks noChangeAspect="1"/>
          </p:cNvPicPr>
          <p:nvPr/>
        </p:nvPicPr>
        <p:blipFill>
          <a:blip r:embed="rId4"/>
          <a:stretch>
            <a:fillRect/>
          </a:stretch>
        </p:blipFill>
        <p:spPr>
          <a:xfrm>
            <a:off x="8942387" y="373062"/>
            <a:ext cx="3333750" cy="5876925"/>
          </a:xfrm>
          <a:prstGeom prst="rect">
            <a:avLst/>
          </a:prstGeom>
        </p:spPr>
      </p:pic>
    </p:spTree>
    <p:extLst>
      <p:ext uri="{BB962C8B-B14F-4D97-AF65-F5344CB8AC3E}">
        <p14:creationId xmlns:p14="http://schemas.microsoft.com/office/powerpoint/2010/main" val="46700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74639" y="554037"/>
            <a:ext cx="6934198" cy="1495425"/>
          </a:xfrm>
        </p:spPr>
        <p:txBody>
          <a:bodyPr/>
          <a:lstStyle/>
          <a:p>
            <a:r>
              <a:rPr lang="en-US" dirty="0" err="1"/>
              <a:t>Crearea</a:t>
            </a:r>
            <a:r>
              <a:rPr lang="en-US" dirty="0"/>
              <a:t> de teste </a:t>
            </a:r>
            <a:r>
              <a:rPr lang="en-US" dirty="0" err="1"/>
              <a:t>pentru</a:t>
            </a:r>
            <a:r>
              <a:rPr lang="en-US" dirty="0"/>
              <a:t> </a:t>
            </a:r>
            <a:r>
              <a:rPr lang="en-US" dirty="0" err="1"/>
              <a:t>Proceduri</a:t>
            </a:r>
            <a:r>
              <a:rPr lang="en-US" dirty="0"/>
              <a:t> </a:t>
            </a:r>
            <a:r>
              <a:rPr lang="en-US" dirty="0" err="1"/>
              <a:t>Stocate</a:t>
            </a:r>
            <a:endParaRPr lang="en-US" dirty="0"/>
          </a:p>
        </p:txBody>
      </p:sp>
      <p:sp>
        <p:nvSpPr>
          <p:cNvPr id="9" name="Text Placeholder 5"/>
          <p:cNvSpPr txBox="1">
            <a:spLocks/>
          </p:cNvSpPr>
          <p:nvPr/>
        </p:nvSpPr>
        <p:spPr>
          <a:xfrm>
            <a:off x="274639" y="2278062"/>
            <a:ext cx="6934198" cy="35814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24"/>
              </a:spcBef>
              <a:buNone/>
            </a:pPr>
            <a:r>
              <a:rPr lang="en-US" dirty="0"/>
              <a:t>1. </a:t>
            </a:r>
            <a:r>
              <a:rPr lang="en-US" dirty="0" err="1"/>
              <a:t>Exista</a:t>
            </a:r>
            <a:r>
              <a:rPr lang="en-US" dirty="0"/>
              <a:t> template-</a:t>
            </a:r>
            <a:r>
              <a:rPr lang="en-US" dirty="0" err="1"/>
              <a:t>uri</a:t>
            </a:r>
            <a:r>
              <a:rPr lang="en-US" dirty="0"/>
              <a:t> </a:t>
            </a:r>
            <a:r>
              <a:rPr lang="en-US" dirty="0" err="1"/>
              <a:t>pentru</a:t>
            </a:r>
            <a:r>
              <a:rPr lang="en-US" dirty="0"/>
              <a:t> “teste </a:t>
            </a:r>
            <a:r>
              <a:rPr lang="en-US" dirty="0" err="1"/>
              <a:t>unitare</a:t>
            </a:r>
            <a:r>
              <a:rPr lang="en-US" dirty="0"/>
              <a:t>” </a:t>
            </a:r>
            <a:r>
              <a:rPr lang="en-US" dirty="0" err="1"/>
              <a:t>asociate</a:t>
            </a:r>
            <a:r>
              <a:rPr lang="en-US" dirty="0"/>
              <a:t>  </a:t>
            </a:r>
            <a:r>
              <a:rPr lang="en-US" dirty="0" err="1"/>
              <a:t>procedurilor</a:t>
            </a:r>
            <a:r>
              <a:rPr lang="en-US" dirty="0"/>
              <a:t> </a:t>
            </a:r>
            <a:r>
              <a:rPr lang="en-US" dirty="0" err="1"/>
              <a:t>stocate</a:t>
            </a:r>
            <a:r>
              <a:rPr lang="en-US" dirty="0"/>
              <a:t>, </a:t>
            </a:r>
            <a:r>
              <a:rPr lang="en-US" dirty="0" err="1"/>
              <a:t>functiilor</a:t>
            </a:r>
            <a:r>
              <a:rPr lang="en-US" dirty="0"/>
              <a:t> </a:t>
            </a:r>
            <a:r>
              <a:rPr lang="ro-RO" dirty="0"/>
              <a:t>și trigger-ilor</a:t>
            </a:r>
            <a:r>
              <a:rPr lang="en-US" dirty="0"/>
              <a:t> </a:t>
            </a:r>
            <a:r>
              <a:rPr lang="ro-RO" dirty="0"/>
              <a:t>asociați tabelelor</a:t>
            </a:r>
            <a:r>
              <a:rPr lang="en-US" dirty="0"/>
              <a:t>.</a:t>
            </a:r>
          </a:p>
          <a:p>
            <a:pPr marL="0" lvl="1" indent="0">
              <a:spcBef>
                <a:spcPts val="1224"/>
              </a:spcBef>
              <a:buNone/>
            </a:pPr>
            <a:r>
              <a:rPr lang="en-US" dirty="0"/>
              <a:t>2. Click-</a:t>
            </a:r>
            <a:r>
              <a:rPr lang="en-US" dirty="0" err="1"/>
              <a:t>dreapta</a:t>
            </a:r>
            <a:r>
              <a:rPr lang="en-US" dirty="0"/>
              <a:t> </a:t>
            </a:r>
            <a:r>
              <a:rPr lang="en-US" dirty="0" err="1"/>
              <a:t>pe</a:t>
            </a:r>
            <a:r>
              <a:rPr lang="en-US" dirty="0"/>
              <a:t> un fi</a:t>
            </a:r>
            <a:r>
              <a:rPr lang="ro-RO" dirty="0"/>
              <a:t>șier în</a:t>
            </a:r>
            <a:r>
              <a:rPr lang="en-US" dirty="0"/>
              <a:t> </a:t>
            </a:r>
            <a:r>
              <a:rPr lang="en-US" b="1" dirty="0"/>
              <a:t>Solution Explorer</a:t>
            </a:r>
            <a:r>
              <a:rPr lang="en-US" dirty="0"/>
              <a:t> </a:t>
            </a:r>
            <a:r>
              <a:rPr lang="ro-RO" dirty="0"/>
              <a:t>care conține unul dintre aceste obiecte și alegem</a:t>
            </a:r>
            <a:r>
              <a:rPr lang="en-US" dirty="0"/>
              <a:t> </a:t>
            </a:r>
            <a:r>
              <a:rPr lang="ro-RO" dirty="0"/>
              <a:t>opțiunea</a:t>
            </a:r>
            <a:r>
              <a:rPr lang="en-US" dirty="0"/>
              <a:t> “Create Unit Test</a:t>
            </a:r>
            <a:r>
              <a:rPr lang="ro-RO" dirty="0"/>
              <a:t>s...</a:t>
            </a:r>
            <a:r>
              <a:rPr lang="en-US" dirty="0"/>
              <a:t>”.</a:t>
            </a:r>
          </a:p>
          <a:p>
            <a:pPr marL="0" lvl="1" indent="0">
              <a:spcBef>
                <a:spcPts val="1224"/>
              </a:spcBef>
              <a:buNone/>
            </a:pPr>
            <a:r>
              <a:rPr lang="ro-RO" dirty="0"/>
              <a:t>3. Sunt create proiecte în C# și VB destinate testării unitare și un nou fisier asociat testării unitare al bazei de date </a:t>
            </a:r>
            <a:r>
              <a:rPr lang="en-US" dirty="0"/>
              <a:t> </a:t>
            </a:r>
            <a:r>
              <a:rPr lang="ro-RO" dirty="0"/>
              <a:t>care apelează procedura.</a:t>
            </a:r>
            <a:endParaRPr lang="en-US" dirty="0"/>
          </a:p>
          <a:p>
            <a:pPr marL="0" lvl="1" indent="0">
              <a:spcBef>
                <a:spcPts val="1224"/>
              </a:spcBef>
              <a:buNone/>
            </a:pPr>
            <a:endParaRPr lang="en-US" dirty="0"/>
          </a:p>
        </p:txBody>
      </p:sp>
      <p:pic>
        <p:nvPicPr>
          <p:cNvPr id="3" name="Picture 2"/>
          <p:cNvPicPr>
            <a:picLocks noChangeAspect="1"/>
          </p:cNvPicPr>
          <p:nvPr/>
        </p:nvPicPr>
        <p:blipFill>
          <a:blip r:embed="rId3"/>
          <a:stretch>
            <a:fillRect/>
          </a:stretch>
        </p:blipFill>
        <p:spPr>
          <a:xfrm>
            <a:off x="7437437" y="330199"/>
            <a:ext cx="4657725" cy="6334125"/>
          </a:xfrm>
          <a:prstGeom prst="rect">
            <a:avLst/>
          </a:prstGeom>
        </p:spPr>
      </p:pic>
    </p:spTree>
    <p:extLst>
      <p:ext uri="{BB962C8B-B14F-4D97-AF65-F5344CB8AC3E}">
        <p14:creationId xmlns:p14="http://schemas.microsoft.com/office/powerpoint/2010/main" val="1421406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74639" y="554037"/>
            <a:ext cx="7543798" cy="809625"/>
          </a:xfrm>
        </p:spPr>
        <p:txBody>
          <a:bodyPr/>
          <a:lstStyle/>
          <a:p>
            <a:r>
              <a:rPr lang="en-US" dirty="0" err="1"/>
              <a:t>Configur</a:t>
            </a:r>
            <a:r>
              <a:rPr lang="ro-RO" dirty="0"/>
              <a:t>area</a:t>
            </a:r>
            <a:r>
              <a:rPr lang="en-US" dirty="0"/>
              <a:t> </a:t>
            </a:r>
            <a:r>
              <a:rPr lang="ro-RO" dirty="0"/>
              <a:t>Testelor </a:t>
            </a:r>
            <a:r>
              <a:rPr lang="en-US" dirty="0"/>
              <a:t>SQL</a:t>
            </a:r>
          </a:p>
        </p:txBody>
      </p:sp>
      <p:sp>
        <p:nvSpPr>
          <p:cNvPr id="9" name="Text Placeholder 5"/>
          <p:cNvSpPr txBox="1">
            <a:spLocks/>
          </p:cNvSpPr>
          <p:nvPr/>
        </p:nvSpPr>
        <p:spPr>
          <a:xfrm>
            <a:off x="274639" y="1516062"/>
            <a:ext cx="6700835" cy="48768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24"/>
              </a:spcBef>
              <a:buNone/>
            </a:pPr>
            <a:r>
              <a:rPr lang="ro-RO" sz="2800" dirty="0"/>
              <a:t>1.Se crează un</a:t>
            </a:r>
            <a:r>
              <a:rPr lang="en-US" sz="2800" dirty="0"/>
              <a:t> </a:t>
            </a:r>
            <a:r>
              <a:rPr lang="ro-RO" sz="2800" dirty="0"/>
              <a:t>Test Unitar </a:t>
            </a:r>
            <a:r>
              <a:rPr lang="en-US" sz="2800" dirty="0"/>
              <a:t>SQL </a:t>
            </a:r>
            <a:r>
              <a:rPr lang="ro-RO" sz="2800" dirty="0"/>
              <a:t>asociat bazei de date și proiectului care va fi instalat.</a:t>
            </a:r>
            <a:r>
              <a:rPr lang="en-US" sz="2800" dirty="0"/>
              <a:t> </a:t>
            </a:r>
          </a:p>
          <a:p>
            <a:pPr marL="0" lvl="1" indent="0">
              <a:spcBef>
                <a:spcPts val="1224"/>
              </a:spcBef>
              <a:buNone/>
            </a:pPr>
            <a:r>
              <a:rPr lang="ro-RO" sz="2800" dirty="0"/>
              <a:t>2.</a:t>
            </a:r>
            <a:r>
              <a:rPr lang="en-US" sz="2800" dirty="0"/>
              <a:t>Se </a:t>
            </a:r>
            <a:r>
              <a:rPr lang="en-US" sz="2800" dirty="0" err="1"/>
              <a:t>recomand</a:t>
            </a:r>
            <a:r>
              <a:rPr lang="ro-RO" sz="2800" dirty="0"/>
              <a:t>ă BD diferite pentru teste decît cele utilizate curent cu F5.</a:t>
            </a:r>
            <a:endParaRPr lang="en-US" sz="2800" dirty="0"/>
          </a:p>
          <a:p>
            <a:pPr marL="0" lvl="1" indent="0">
              <a:spcBef>
                <a:spcPts val="1224"/>
              </a:spcBef>
              <a:buNone/>
            </a:pPr>
            <a:r>
              <a:rPr lang="ro-RO" sz="2800" dirty="0"/>
              <a:t>3.Se recomanda instalare pentru fiecare test utilizat</a:t>
            </a:r>
            <a:r>
              <a:rPr lang="en-US" sz="2800" dirty="0"/>
              <a:t>.</a:t>
            </a:r>
          </a:p>
          <a:p>
            <a:pPr marL="0" lvl="1" indent="0">
              <a:spcBef>
                <a:spcPts val="1224"/>
              </a:spcBef>
              <a:buNone/>
            </a:pPr>
            <a:r>
              <a:rPr lang="ro-RO" sz="2800" dirty="0"/>
              <a:t>4.Fiecare membru al echipei trebuie sa se conecteze distinct la baza de date.</a:t>
            </a:r>
            <a:endParaRPr lang="en-US" sz="2800" dirty="0"/>
          </a:p>
        </p:txBody>
      </p:sp>
      <p:pic>
        <p:nvPicPr>
          <p:cNvPr id="2" name="Picture 1"/>
          <p:cNvPicPr>
            <a:picLocks noChangeAspect="1"/>
          </p:cNvPicPr>
          <p:nvPr/>
        </p:nvPicPr>
        <p:blipFill>
          <a:blip r:embed="rId3"/>
          <a:stretch>
            <a:fillRect/>
          </a:stretch>
        </p:blipFill>
        <p:spPr>
          <a:xfrm>
            <a:off x="7208837" y="1463674"/>
            <a:ext cx="4876800" cy="4981575"/>
          </a:xfrm>
          <a:prstGeom prst="rect">
            <a:avLst/>
          </a:prstGeom>
        </p:spPr>
      </p:pic>
    </p:spTree>
    <p:extLst>
      <p:ext uri="{BB962C8B-B14F-4D97-AF65-F5344CB8AC3E}">
        <p14:creationId xmlns:p14="http://schemas.microsoft.com/office/powerpoint/2010/main" val="18137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5"/>
          <p:cNvSpPr txBox="1">
            <a:spLocks/>
          </p:cNvSpPr>
          <p:nvPr/>
        </p:nvSpPr>
        <p:spPr>
          <a:xfrm>
            <a:off x="5548938" y="3725862"/>
            <a:ext cx="6700835" cy="29718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24"/>
              </a:spcBef>
              <a:buNone/>
            </a:pPr>
            <a:r>
              <a:rPr lang="ro-RO" sz="2000" dirty="0"/>
              <a:t>Un test unitar creat, va trebui să adăugăm condiții de testare și să fie actualizat codul SQL pentru a specifica intrările și ieșirile propuse a fi validate.</a:t>
            </a:r>
          </a:p>
          <a:p>
            <a:pPr marL="0" lvl="1" indent="0">
              <a:spcBef>
                <a:spcPts val="1224"/>
              </a:spcBef>
              <a:buNone/>
            </a:pPr>
            <a:r>
              <a:rPr lang="ro-RO" sz="2000" dirty="0"/>
              <a:t>T</a:t>
            </a:r>
            <a:r>
              <a:rPr lang="en-US" sz="2000" dirty="0" err="1"/>
              <a:t>emplate</a:t>
            </a:r>
            <a:r>
              <a:rPr lang="ro-RO" sz="2000" dirty="0"/>
              <a:t>-ul</a:t>
            </a:r>
            <a:r>
              <a:rPr lang="en-US" sz="2000" dirty="0"/>
              <a:t> </a:t>
            </a:r>
            <a:r>
              <a:rPr lang="ro-RO" sz="2000" dirty="0"/>
              <a:t>este util pentru a defini parametri ceruți, tipul lor dar și funcționalitatea așteptată.</a:t>
            </a:r>
          </a:p>
          <a:p>
            <a:pPr marL="0" lvl="1" indent="0">
              <a:spcBef>
                <a:spcPts val="1224"/>
              </a:spcBef>
              <a:buNone/>
            </a:pPr>
            <a:r>
              <a:rPr lang="ro-RO" sz="2000" dirty="0"/>
              <a:t>Toate condițiile sunt bazate pe examinarea rezultatelor  unui SELECT</a:t>
            </a:r>
            <a:r>
              <a:rPr lang="en-US" sz="2000" dirty="0"/>
              <a:t>; </a:t>
            </a:r>
            <a:r>
              <a:rPr lang="ro-RO" sz="2000" dirty="0"/>
              <a:t>un test </a:t>
            </a:r>
            <a:r>
              <a:rPr lang="en-US" sz="2000" dirty="0" err="1"/>
              <a:t>poate</a:t>
            </a:r>
            <a:r>
              <a:rPr lang="en-US" sz="2000" dirty="0"/>
              <a:t> </a:t>
            </a:r>
            <a:r>
              <a:rPr lang="en-US" sz="2000" dirty="0" err="1"/>
              <a:t>examina</a:t>
            </a:r>
            <a:r>
              <a:rPr lang="en-US" sz="2000" dirty="0"/>
              <a:t> </a:t>
            </a:r>
            <a:r>
              <a:rPr lang="en-US" sz="2000" dirty="0" err="1"/>
              <a:t>mai</a:t>
            </a:r>
            <a:r>
              <a:rPr lang="en-US" sz="2000" dirty="0"/>
              <a:t> </a:t>
            </a:r>
            <a:r>
              <a:rPr lang="en-US" sz="2000" dirty="0" err="1"/>
              <a:t>multe</a:t>
            </a:r>
            <a:r>
              <a:rPr lang="en-US" sz="2000" dirty="0"/>
              <a:t> </a:t>
            </a:r>
            <a:r>
              <a:rPr lang="en-US" sz="2000" dirty="0" err="1"/>
              <a:t>familii</a:t>
            </a:r>
            <a:r>
              <a:rPr lang="en-US" sz="2000" dirty="0"/>
              <a:t> de </a:t>
            </a:r>
            <a:r>
              <a:rPr lang="en-US" sz="2000" dirty="0" err="1"/>
              <a:t>rezultate</a:t>
            </a:r>
            <a:r>
              <a:rPr lang="en-US" sz="2000" dirty="0"/>
              <a:t>.</a:t>
            </a:r>
          </a:p>
          <a:p>
            <a:pPr marL="0" lvl="1" indent="0">
              <a:spcBef>
                <a:spcPts val="1224"/>
              </a:spcBef>
              <a:buNone/>
            </a:pPr>
            <a:endParaRPr lang="en-US" dirty="0"/>
          </a:p>
        </p:txBody>
      </p:sp>
      <p:sp>
        <p:nvSpPr>
          <p:cNvPr id="8" name="Title 1"/>
          <p:cNvSpPr>
            <a:spLocks noGrp="1"/>
          </p:cNvSpPr>
          <p:nvPr>
            <p:ph type="title"/>
          </p:nvPr>
        </p:nvSpPr>
        <p:spPr>
          <a:xfrm>
            <a:off x="274639" y="554037"/>
            <a:ext cx="11734798" cy="1495425"/>
          </a:xfrm>
        </p:spPr>
        <p:txBody>
          <a:bodyPr/>
          <a:lstStyle/>
          <a:p>
            <a:r>
              <a:rPr lang="ro-RO" dirty="0"/>
              <a:t>Crearea de teste pentru proceduri stocate</a:t>
            </a:r>
            <a:endParaRPr lang="en-US" dirty="0"/>
          </a:p>
        </p:txBody>
      </p:sp>
      <p:pic>
        <p:nvPicPr>
          <p:cNvPr id="2" name="Picture 1"/>
          <p:cNvPicPr>
            <a:picLocks noChangeAspect="1"/>
          </p:cNvPicPr>
          <p:nvPr/>
        </p:nvPicPr>
        <p:blipFill>
          <a:blip r:embed="rId3"/>
          <a:stretch>
            <a:fillRect/>
          </a:stretch>
        </p:blipFill>
        <p:spPr>
          <a:xfrm>
            <a:off x="274639" y="1439862"/>
            <a:ext cx="4986006" cy="4343400"/>
          </a:xfrm>
          <a:prstGeom prst="rect">
            <a:avLst/>
          </a:prstGeom>
        </p:spPr>
      </p:pic>
      <p:pic>
        <p:nvPicPr>
          <p:cNvPr id="4" name="Picture 3"/>
          <p:cNvPicPr>
            <a:picLocks noChangeAspect="1"/>
          </p:cNvPicPr>
          <p:nvPr/>
        </p:nvPicPr>
        <p:blipFill>
          <a:blip r:embed="rId4"/>
          <a:stretch>
            <a:fillRect/>
          </a:stretch>
        </p:blipFill>
        <p:spPr>
          <a:xfrm>
            <a:off x="5548938" y="1439862"/>
            <a:ext cx="6581775" cy="2275686"/>
          </a:xfrm>
          <a:prstGeom prst="rect">
            <a:avLst/>
          </a:prstGeom>
        </p:spPr>
      </p:pic>
    </p:spTree>
    <p:extLst>
      <p:ext uri="{BB962C8B-B14F-4D97-AF65-F5344CB8AC3E}">
        <p14:creationId xmlns:p14="http://schemas.microsoft.com/office/powerpoint/2010/main" val="281691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5"/>
          <p:cNvSpPr txBox="1">
            <a:spLocks/>
          </p:cNvSpPr>
          <p:nvPr/>
        </p:nvSpPr>
        <p:spPr>
          <a:xfrm>
            <a:off x="274639" y="1439862"/>
            <a:ext cx="4543751" cy="541813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24"/>
              </a:spcBef>
              <a:buNone/>
            </a:pPr>
            <a:r>
              <a:rPr lang="ro-RO" sz="1800" dirty="0"/>
              <a:t>Se recomanda eliminarea testelor neconcludente</a:t>
            </a:r>
            <a:endParaRPr lang="en-US" sz="1800" dirty="0"/>
          </a:p>
          <a:p>
            <a:pPr marL="0" lvl="1" indent="0">
              <a:spcBef>
                <a:spcPts val="1224"/>
              </a:spcBef>
              <a:buNone/>
            </a:pPr>
            <a:r>
              <a:rPr lang="ro-RO" sz="1800" dirty="0"/>
              <a:t>Se validează funcționalitățile așteptate prin adăugarea uneia sau mai multor condiții. In aceste condiții dorim validarea a 3 situații:</a:t>
            </a:r>
            <a:endParaRPr lang="en-US" sz="1800" dirty="0"/>
          </a:p>
          <a:p>
            <a:pPr marL="342900" lvl="1" indent="-342900">
              <a:spcBef>
                <a:spcPts val="1224"/>
              </a:spcBef>
            </a:pPr>
            <a:r>
              <a:rPr lang="ro-RO" sz="1400" dirty="0"/>
              <a:t>Validarea imputurilor</a:t>
            </a:r>
            <a:r>
              <a:rPr lang="en-US" sz="1400" dirty="0"/>
              <a:t> NULL </a:t>
            </a:r>
            <a:r>
              <a:rPr lang="ro-RO" sz="1400" dirty="0"/>
              <a:t>-intoarce</a:t>
            </a:r>
            <a:r>
              <a:rPr lang="en-US" sz="1400" dirty="0"/>
              <a:t> ‘**Invalid**’</a:t>
            </a:r>
          </a:p>
          <a:p>
            <a:pPr marL="342900" lvl="1" indent="-342900">
              <a:spcBef>
                <a:spcPts val="1224"/>
              </a:spcBef>
            </a:pPr>
            <a:r>
              <a:rPr lang="ro-RO" sz="1400" dirty="0"/>
              <a:t>Validează inputul </a:t>
            </a:r>
            <a:r>
              <a:rPr lang="en-US" sz="1400" dirty="0"/>
              <a:t>3 </a:t>
            </a:r>
            <a:r>
              <a:rPr lang="ro-RO" sz="1400" dirty="0"/>
              <a:t>intoarce</a:t>
            </a:r>
            <a:r>
              <a:rPr lang="en-US" sz="1400" dirty="0"/>
              <a:t> ‘</a:t>
            </a:r>
            <a:r>
              <a:rPr lang="ro-RO" sz="1400" dirty="0"/>
              <a:t>Intârziat</a:t>
            </a:r>
            <a:r>
              <a:rPr lang="en-US" sz="1400" dirty="0"/>
              <a:t>’</a:t>
            </a:r>
          </a:p>
          <a:p>
            <a:pPr marL="342900" lvl="1" indent="-342900">
              <a:spcBef>
                <a:spcPts val="1224"/>
              </a:spcBef>
            </a:pPr>
            <a:r>
              <a:rPr lang="en-US" sz="1400" dirty="0"/>
              <a:t>Validate 7 input returns ‘**Invalid**’ as it’s outside the expected range</a:t>
            </a:r>
          </a:p>
          <a:p>
            <a:pPr marL="0" lvl="1" indent="0">
              <a:spcBef>
                <a:spcPts val="1224"/>
              </a:spcBef>
              <a:buNone/>
            </a:pPr>
            <a:r>
              <a:rPr lang="ro-RO" sz="1800" dirty="0"/>
              <a:t>Se execută trei interogări cu trei rezultate corespunzătoare fiecărui input. </a:t>
            </a:r>
            <a:r>
              <a:rPr lang="en-US" sz="1800" dirty="0"/>
              <a:t> Not</a:t>
            </a:r>
            <a:r>
              <a:rPr lang="ro-RO" sz="1800" dirty="0"/>
              <a:t>ăm</a:t>
            </a:r>
            <a:r>
              <a:rPr lang="en-US" sz="1800" dirty="0"/>
              <a:t> ‘select @</a:t>
            </a:r>
            <a:r>
              <a:rPr lang="en-US" sz="1800" dirty="0" err="1"/>
              <a:t>rc</a:t>
            </a:r>
            <a:r>
              <a:rPr lang="en-US" sz="1800" dirty="0"/>
              <a:t> as </a:t>
            </a:r>
            <a:r>
              <a:rPr lang="en-US" sz="1800" dirty="0" err="1"/>
              <a:t>rc</a:t>
            </a:r>
            <a:r>
              <a:rPr lang="en-US" sz="1800" dirty="0"/>
              <a:t>’ </a:t>
            </a:r>
            <a:r>
              <a:rPr lang="ro-RO" sz="1800" dirty="0"/>
              <a:t>întoarce un</a:t>
            </a:r>
            <a:r>
              <a:rPr lang="en-US" sz="1800" dirty="0"/>
              <a:t> </a:t>
            </a:r>
            <a:r>
              <a:rPr lang="en-US" sz="1800" b="1" dirty="0" err="1"/>
              <a:t>ResultSet</a:t>
            </a:r>
            <a:r>
              <a:rPr lang="en-US" sz="1800" dirty="0"/>
              <a:t>. </a:t>
            </a:r>
          </a:p>
          <a:p>
            <a:pPr marL="0" lvl="1" indent="0">
              <a:spcBef>
                <a:spcPts val="1224"/>
              </a:spcBef>
              <a:buNone/>
            </a:pPr>
            <a:endParaRPr lang="en-US" sz="1800" dirty="0"/>
          </a:p>
        </p:txBody>
      </p:sp>
      <p:sp>
        <p:nvSpPr>
          <p:cNvPr id="8" name="Title 1"/>
          <p:cNvSpPr>
            <a:spLocks noGrp="1"/>
          </p:cNvSpPr>
          <p:nvPr>
            <p:ph type="title"/>
          </p:nvPr>
        </p:nvSpPr>
        <p:spPr>
          <a:xfrm>
            <a:off x="274639" y="554037"/>
            <a:ext cx="11734798" cy="885825"/>
          </a:xfrm>
        </p:spPr>
        <p:txBody>
          <a:bodyPr/>
          <a:lstStyle/>
          <a:p>
            <a:r>
              <a:rPr lang="en-US" dirty="0" err="1"/>
              <a:t>Definirea</a:t>
            </a:r>
            <a:r>
              <a:rPr lang="en-US" dirty="0"/>
              <a:t> </a:t>
            </a:r>
            <a:r>
              <a:rPr lang="en-US" dirty="0" err="1"/>
              <a:t>condi</a:t>
            </a:r>
            <a:r>
              <a:rPr lang="ro-RO" dirty="0"/>
              <a:t>ț</a:t>
            </a:r>
            <a:r>
              <a:rPr lang="en-US" dirty="0" err="1"/>
              <a:t>iilor</a:t>
            </a:r>
            <a:r>
              <a:rPr lang="ro-RO" dirty="0"/>
              <a:t> pentru testare</a:t>
            </a:r>
            <a:r>
              <a:rPr lang="en-US" dirty="0"/>
              <a:t> </a:t>
            </a:r>
          </a:p>
        </p:txBody>
      </p:sp>
      <p:pic>
        <p:nvPicPr>
          <p:cNvPr id="2" name="Picture 1"/>
          <p:cNvPicPr>
            <a:picLocks noChangeAspect="1"/>
          </p:cNvPicPr>
          <p:nvPr/>
        </p:nvPicPr>
        <p:blipFill>
          <a:blip r:embed="rId3"/>
          <a:stretch>
            <a:fillRect/>
          </a:stretch>
        </p:blipFill>
        <p:spPr>
          <a:xfrm>
            <a:off x="4818391" y="1435236"/>
            <a:ext cx="7414823" cy="4881425"/>
          </a:xfrm>
          <a:prstGeom prst="rect">
            <a:avLst/>
          </a:prstGeom>
        </p:spPr>
      </p:pic>
    </p:spTree>
    <p:extLst>
      <p:ext uri="{BB962C8B-B14F-4D97-AF65-F5344CB8AC3E}">
        <p14:creationId xmlns:p14="http://schemas.microsoft.com/office/powerpoint/2010/main" val="287836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5"/>
          <p:cNvSpPr txBox="1">
            <a:spLocks/>
          </p:cNvSpPr>
          <p:nvPr/>
        </p:nvSpPr>
        <p:spPr>
          <a:xfrm>
            <a:off x="274639" y="1516062"/>
            <a:ext cx="8458198" cy="29718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24"/>
              </a:spcBef>
              <a:buNone/>
            </a:pPr>
            <a:r>
              <a:rPr lang="en-US" sz="2000" dirty="0"/>
              <a:t>Select</a:t>
            </a:r>
            <a:r>
              <a:rPr lang="ro-RO" sz="2000" dirty="0"/>
              <a:t>ăm secvența</a:t>
            </a:r>
            <a:r>
              <a:rPr lang="en-US" sz="2000" dirty="0"/>
              <a:t> “Test -&gt; Run -&gt; All Tests”.</a:t>
            </a:r>
          </a:p>
          <a:p>
            <a:pPr marL="0" lvl="1" indent="0">
              <a:spcBef>
                <a:spcPts val="1224"/>
              </a:spcBef>
              <a:buNone/>
            </a:pPr>
            <a:r>
              <a:rPr lang="ro-RO" sz="2000" dirty="0"/>
              <a:t>Prima dată se execută </a:t>
            </a:r>
            <a:r>
              <a:rPr lang="en-US" sz="2000" dirty="0"/>
              <a:t>“TestMethod1”. </a:t>
            </a:r>
            <a:r>
              <a:rPr lang="ro-RO" sz="2000" dirty="0"/>
              <a:t>Fisierul </a:t>
            </a:r>
            <a:r>
              <a:rPr lang="en-US" sz="2000" dirty="0"/>
              <a:t>“UnitTest1.cs” </a:t>
            </a:r>
            <a:r>
              <a:rPr lang="ro-RO" sz="2000" dirty="0"/>
              <a:t>nu este unul util pentru testele unitare ale BD și poate fi șters</a:t>
            </a:r>
            <a:r>
              <a:rPr lang="en-US" sz="2000" dirty="0"/>
              <a:t>. </a:t>
            </a:r>
          </a:p>
          <a:p>
            <a:pPr marL="0" lvl="1" indent="0">
              <a:spcBef>
                <a:spcPts val="1224"/>
              </a:spcBef>
              <a:buNone/>
            </a:pPr>
            <a:r>
              <a:rPr lang="ro-RO" sz="2000" dirty="0"/>
              <a:t>Rezultatele pot fi văzute în fereastra </a:t>
            </a:r>
            <a:r>
              <a:rPr lang="en-US" sz="2000" dirty="0"/>
              <a:t>Test Explorer (Test -&gt; Windows -&gt; Test Explorer).</a:t>
            </a:r>
          </a:p>
          <a:p>
            <a:pPr marL="0" lvl="1" indent="0">
              <a:spcBef>
                <a:spcPts val="1224"/>
              </a:spcBef>
              <a:buNone/>
            </a:pPr>
            <a:endParaRPr lang="en-US" dirty="0"/>
          </a:p>
        </p:txBody>
      </p:sp>
      <p:sp>
        <p:nvSpPr>
          <p:cNvPr id="8" name="Title 1"/>
          <p:cNvSpPr>
            <a:spLocks noGrp="1"/>
          </p:cNvSpPr>
          <p:nvPr>
            <p:ph type="title"/>
          </p:nvPr>
        </p:nvSpPr>
        <p:spPr>
          <a:xfrm>
            <a:off x="503237" y="449262"/>
            <a:ext cx="8229600" cy="809625"/>
          </a:xfrm>
        </p:spPr>
        <p:txBody>
          <a:bodyPr/>
          <a:lstStyle/>
          <a:p>
            <a:r>
              <a:rPr lang="ro-RO" dirty="0"/>
              <a:t>Execuția testelor</a:t>
            </a:r>
            <a:endParaRPr lang="en-US" dirty="0"/>
          </a:p>
        </p:txBody>
      </p:sp>
      <p:pic>
        <p:nvPicPr>
          <p:cNvPr id="2" name="Picture 1"/>
          <p:cNvPicPr>
            <a:picLocks noChangeAspect="1"/>
          </p:cNvPicPr>
          <p:nvPr/>
        </p:nvPicPr>
        <p:blipFill>
          <a:blip r:embed="rId3"/>
          <a:stretch>
            <a:fillRect/>
          </a:stretch>
        </p:blipFill>
        <p:spPr>
          <a:xfrm>
            <a:off x="8920092" y="1258887"/>
            <a:ext cx="3095625" cy="5162550"/>
          </a:xfrm>
          <a:prstGeom prst="rect">
            <a:avLst/>
          </a:prstGeom>
        </p:spPr>
      </p:pic>
      <p:pic>
        <p:nvPicPr>
          <p:cNvPr id="4" name="Picture 3"/>
          <p:cNvPicPr>
            <a:picLocks noChangeAspect="1"/>
          </p:cNvPicPr>
          <p:nvPr/>
        </p:nvPicPr>
        <p:blipFill>
          <a:blip r:embed="rId4"/>
          <a:stretch>
            <a:fillRect/>
          </a:stretch>
        </p:blipFill>
        <p:spPr>
          <a:xfrm>
            <a:off x="2027237" y="4483099"/>
            <a:ext cx="4238625" cy="1933575"/>
          </a:xfrm>
          <a:prstGeom prst="rect">
            <a:avLst/>
          </a:prstGeom>
        </p:spPr>
      </p:pic>
    </p:spTree>
    <p:extLst>
      <p:ext uri="{BB962C8B-B14F-4D97-AF65-F5344CB8AC3E}">
        <p14:creationId xmlns:p14="http://schemas.microsoft.com/office/powerpoint/2010/main" val="56129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Dezvoltare în mediul </a:t>
            </a:r>
            <a:r>
              <a:rPr lang="en-US" dirty="0"/>
              <a:t>Visual Studio</a:t>
            </a:r>
          </a:p>
        </p:txBody>
      </p:sp>
      <p:sp>
        <p:nvSpPr>
          <p:cNvPr id="9" name="Rounded Rectangle 8"/>
          <p:cNvSpPr/>
          <p:nvPr/>
        </p:nvSpPr>
        <p:spPr bwMode="auto">
          <a:xfrm>
            <a:off x="731836" y="1287462"/>
            <a:ext cx="1825713" cy="1600200"/>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Dev</a:t>
            </a:r>
            <a:r>
              <a:rPr lang="ro-RO" sz="2000" dirty="0">
                <a:gradFill>
                  <a:gsLst>
                    <a:gs pos="0">
                      <a:srgbClr val="FFFFFF"/>
                    </a:gs>
                    <a:gs pos="100000">
                      <a:srgbClr val="FFFFFF"/>
                    </a:gs>
                  </a:gsLst>
                  <a:lin ang="5400000" scaled="0"/>
                </a:gradFill>
              </a:rPr>
              <a:t>oltare</a:t>
            </a:r>
            <a:endParaRPr lang="en-US" sz="20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3" cstate="print">
            <a:duotone>
              <a:prstClr val="black"/>
              <a:srgbClr val="0072C6">
                <a:tint val="45000"/>
                <a:satMod val="400000"/>
              </a:srgbClr>
            </a:duotone>
            <a:extLst>
              <a:ext uri="{28A0092B-C50C-407E-A947-70E740481C1C}">
                <a14:useLocalDpi xmlns:a14="http://schemas.microsoft.com/office/drawing/2010/main" val="0"/>
              </a:ext>
            </a:extLst>
          </a:blip>
          <a:stretch>
            <a:fillRect/>
          </a:stretch>
        </p:blipFill>
        <p:spPr>
          <a:xfrm>
            <a:off x="1408621" y="2110523"/>
            <a:ext cx="390339" cy="390284"/>
          </a:xfrm>
          <a:prstGeom prst="rect">
            <a:avLst/>
          </a:prstGeom>
          <a:ln>
            <a:noFill/>
          </a:ln>
          <a:effectLst>
            <a:outerShdw blurRad="190500" algn="tl" rotWithShape="0">
              <a:srgbClr val="000000">
                <a:alpha val="70000"/>
              </a:srgbClr>
            </a:outerShdw>
          </a:effectLst>
        </p:spPr>
      </p:pic>
      <p:sp>
        <p:nvSpPr>
          <p:cNvPr id="12" name="TextBox 11"/>
          <p:cNvSpPr txBox="1"/>
          <p:nvPr/>
        </p:nvSpPr>
        <p:spPr>
          <a:xfrm>
            <a:off x="1341437" y="2372790"/>
            <a:ext cx="12192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VS</a:t>
            </a:r>
          </a:p>
        </p:txBody>
      </p:sp>
      <p:sp>
        <p:nvSpPr>
          <p:cNvPr id="13" name="Rounded Rectangle 12"/>
          <p:cNvSpPr/>
          <p:nvPr/>
        </p:nvSpPr>
        <p:spPr bwMode="auto">
          <a:xfrm>
            <a:off x="4999037" y="1287462"/>
            <a:ext cx="1828800" cy="3200401"/>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TFS Server</a:t>
            </a:r>
          </a:p>
        </p:txBody>
      </p:sp>
      <p:sp>
        <p:nvSpPr>
          <p:cNvPr id="14" name="Flowchart: Multidocument 13"/>
          <p:cNvSpPr/>
          <p:nvPr/>
        </p:nvSpPr>
        <p:spPr>
          <a:xfrm>
            <a:off x="5353855" y="1763377"/>
            <a:ext cx="1184163" cy="694963"/>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GIT/TFS</a:t>
            </a:r>
          </a:p>
        </p:txBody>
      </p:sp>
      <p:grpSp>
        <p:nvGrpSpPr>
          <p:cNvPr id="39" name="Group 38"/>
          <p:cNvGrpSpPr/>
          <p:nvPr/>
        </p:nvGrpSpPr>
        <p:grpSpPr>
          <a:xfrm>
            <a:off x="2560638" y="1490994"/>
            <a:ext cx="2294497" cy="544765"/>
            <a:chOff x="2560637" y="2309389"/>
            <a:chExt cx="1843950" cy="544765"/>
          </a:xfrm>
        </p:grpSpPr>
        <p:cxnSp>
          <p:nvCxnSpPr>
            <p:cNvPr id="19" name="Straight Arrow Connector 18"/>
            <p:cNvCxnSpPr/>
            <p:nvPr/>
          </p:nvCxnSpPr>
          <p:spPr>
            <a:xfrm flipH="1">
              <a:off x="2560637" y="2811462"/>
              <a:ext cx="1843950"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892015" y="2309389"/>
              <a:ext cx="1317616" cy="544765"/>
            </a:xfrm>
            <a:prstGeom prst="rect">
              <a:avLst/>
            </a:prstGeom>
            <a:noFill/>
          </p:spPr>
          <p:txBody>
            <a:bodyPr wrap="square" lIns="182880" tIns="146304" rIns="182880" bIns="146304" rtlCol="0">
              <a:spAutoFit/>
            </a:bodyPr>
            <a:lstStyle/>
            <a:p>
              <a:pPr>
                <a:lnSpc>
                  <a:spcPct val="90000"/>
                </a:lnSpc>
                <a:spcAft>
                  <a:spcPts val="600"/>
                </a:spcAft>
              </a:pPr>
              <a:r>
                <a:rPr lang="ro-RO" dirty="0">
                  <a:gradFill>
                    <a:gsLst>
                      <a:gs pos="2917">
                        <a:schemeClr val="tx1"/>
                      </a:gs>
                      <a:gs pos="30000">
                        <a:schemeClr val="tx1"/>
                      </a:gs>
                    </a:gsLst>
                    <a:lin ang="5400000" scaled="0"/>
                  </a:gradFill>
                </a:rPr>
                <a:t>Sincronizare</a:t>
              </a:r>
              <a:endParaRPr lang="en-US" dirty="0">
                <a:gradFill>
                  <a:gsLst>
                    <a:gs pos="2917">
                      <a:schemeClr val="tx1"/>
                    </a:gs>
                    <a:gs pos="30000">
                      <a:schemeClr val="tx1"/>
                    </a:gs>
                  </a:gsLst>
                  <a:lin ang="5400000" scaled="0"/>
                </a:gradFill>
              </a:endParaRPr>
            </a:p>
          </p:txBody>
        </p:sp>
      </p:grpSp>
      <p:grpSp>
        <p:nvGrpSpPr>
          <p:cNvPr id="31" name="Group 30"/>
          <p:cNvGrpSpPr/>
          <p:nvPr/>
        </p:nvGrpSpPr>
        <p:grpSpPr>
          <a:xfrm>
            <a:off x="2605818" y="2108449"/>
            <a:ext cx="2249316" cy="544765"/>
            <a:chOff x="2605818" y="3034215"/>
            <a:chExt cx="1797037" cy="544765"/>
          </a:xfrm>
        </p:grpSpPr>
        <p:cxnSp>
          <p:nvCxnSpPr>
            <p:cNvPr id="16" name="Straight Arrow Connector 15"/>
            <p:cNvCxnSpPr/>
            <p:nvPr/>
          </p:nvCxnSpPr>
          <p:spPr>
            <a:xfrm flipV="1">
              <a:off x="2605818" y="3499746"/>
              <a:ext cx="1797037" cy="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960949" y="3034215"/>
              <a:ext cx="1295401"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Check-in</a:t>
              </a:r>
            </a:p>
          </p:txBody>
        </p:sp>
      </p:grpSp>
      <p:grpSp>
        <p:nvGrpSpPr>
          <p:cNvPr id="34" name="Group 33"/>
          <p:cNvGrpSpPr/>
          <p:nvPr/>
        </p:nvGrpSpPr>
        <p:grpSpPr>
          <a:xfrm>
            <a:off x="1531937" y="2735249"/>
            <a:ext cx="1143000" cy="1295413"/>
            <a:chOff x="1531937" y="3584828"/>
            <a:chExt cx="1143000" cy="1295413"/>
          </a:xfrm>
        </p:grpSpPr>
        <p:cxnSp>
          <p:nvCxnSpPr>
            <p:cNvPr id="4" name="Straight Arrow Connector 3"/>
            <p:cNvCxnSpPr/>
            <p:nvPr/>
          </p:nvCxnSpPr>
          <p:spPr>
            <a:xfrm>
              <a:off x="1603789" y="3584828"/>
              <a:ext cx="0" cy="1295413"/>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31937" y="3726677"/>
              <a:ext cx="1143000"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Test</a:t>
              </a:r>
              <a:r>
                <a:rPr lang="ro-RO" dirty="0">
                  <a:gradFill>
                    <a:gsLst>
                      <a:gs pos="2917">
                        <a:schemeClr val="tx1"/>
                      </a:gs>
                      <a:gs pos="30000">
                        <a:schemeClr val="tx1"/>
                      </a:gs>
                    </a:gsLst>
                    <a:lin ang="5400000" scaled="0"/>
                  </a:gradFill>
                </a:rPr>
                <a:t>are</a:t>
              </a:r>
              <a:endParaRPr lang="en-US" dirty="0">
                <a:gradFill>
                  <a:gsLst>
                    <a:gs pos="2917">
                      <a:schemeClr val="tx1"/>
                    </a:gs>
                    <a:gs pos="30000">
                      <a:schemeClr val="tx1"/>
                    </a:gs>
                  </a:gsLst>
                  <a:lin ang="5400000" scaled="0"/>
                </a:gradFill>
              </a:endParaRPr>
            </a:p>
          </p:txBody>
        </p:sp>
      </p:grpSp>
      <p:grpSp>
        <p:nvGrpSpPr>
          <p:cNvPr id="35" name="Group 34"/>
          <p:cNvGrpSpPr/>
          <p:nvPr/>
        </p:nvGrpSpPr>
        <p:grpSpPr>
          <a:xfrm>
            <a:off x="274639" y="2266683"/>
            <a:ext cx="1264379" cy="2373579"/>
            <a:chOff x="274639" y="3116262"/>
            <a:chExt cx="1264379" cy="1863739"/>
          </a:xfrm>
        </p:grpSpPr>
        <p:sp>
          <p:nvSpPr>
            <p:cNvPr id="21" name="Curved Right Arrow 20"/>
            <p:cNvSpPr/>
            <p:nvPr/>
          </p:nvSpPr>
          <p:spPr bwMode="auto">
            <a:xfrm>
              <a:off x="533609" y="3116262"/>
              <a:ext cx="665530" cy="1863739"/>
            </a:xfrm>
            <a:prstGeom prst="curvedRightArrow">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Box 25"/>
            <p:cNvSpPr txBox="1"/>
            <p:nvPr/>
          </p:nvSpPr>
          <p:spPr>
            <a:xfrm>
              <a:off x="274639" y="3735899"/>
              <a:ext cx="1264379" cy="362500"/>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Deploy</a:t>
              </a:r>
              <a:r>
                <a:rPr lang="ro-RO" sz="1200" dirty="0">
                  <a:gradFill>
                    <a:gsLst>
                      <a:gs pos="2917">
                        <a:schemeClr val="tx1"/>
                      </a:gs>
                      <a:gs pos="30000">
                        <a:schemeClr val="tx1"/>
                      </a:gs>
                    </a:gsLst>
                    <a:lin ang="5400000" scaled="0"/>
                  </a:gradFill>
                </a:rPr>
                <a:t>ment</a:t>
              </a:r>
              <a:endParaRPr lang="en-US" sz="1200" dirty="0">
                <a:gradFill>
                  <a:gsLst>
                    <a:gs pos="2917">
                      <a:schemeClr val="tx1"/>
                    </a:gs>
                    <a:gs pos="30000">
                      <a:schemeClr val="tx1"/>
                    </a:gs>
                  </a:gsLst>
                  <a:lin ang="5400000" scaled="0"/>
                </a:gradFill>
              </a:endParaRPr>
            </a:p>
          </p:txBody>
        </p:sp>
      </p:grpSp>
      <p:grpSp>
        <p:nvGrpSpPr>
          <p:cNvPr id="30" name="Group 29"/>
          <p:cNvGrpSpPr/>
          <p:nvPr/>
        </p:nvGrpSpPr>
        <p:grpSpPr>
          <a:xfrm>
            <a:off x="5859856" y="4411662"/>
            <a:ext cx="1143000" cy="1143000"/>
            <a:chOff x="1531937" y="3421062"/>
            <a:chExt cx="1143000" cy="1143000"/>
          </a:xfrm>
        </p:grpSpPr>
        <p:cxnSp>
          <p:nvCxnSpPr>
            <p:cNvPr id="33" name="Straight Arrow Connector 32"/>
            <p:cNvCxnSpPr/>
            <p:nvPr/>
          </p:nvCxnSpPr>
          <p:spPr>
            <a:xfrm>
              <a:off x="1603789" y="3421062"/>
              <a:ext cx="0" cy="11430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31937" y="3726677"/>
              <a:ext cx="1143000"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Test</a:t>
              </a:r>
            </a:p>
          </p:txBody>
        </p:sp>
      </p:grpSp>
      <p:grpSp>
        <p:nvGrpSpPr>
          <p:cNvPr id="37" name="Group 36"/>
          <p:cNvGrpSpPr/>
          <p:nvPr/>
        </p:nvGrpSpPr>
        <p:grpSpPr>
          <a:xfrm>
            <a:off x="4237037" y="3605839"/>
            <a:ext cx="1676400" cy="2514050"/>
            <a:chOff x="-137382" y="3116262"/>
            <a:chExt cx="1676400" cy="1863739"/>
          </a:xfrm>
        </p:grpSpPr>
        <p:sp>
          <p:nvSpPr>
            <p:cNvPr id="38" name="Curved Right Arrow 37"/>
            <p:cNvSpPr/>
            <p:nvPr/>
          </p:nvSpPr>
          <p:spPr bwMode="auto">
            <a:xfrm>
              <a:off x="533609" y="3116262"/>
              <a:ext cx="665530" cy="1863739"/>
            </a:xfrm>
            <a:prstGeom prst="curvedRightArrow">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0" name="TextBox 39"/>
            <p:cNvSpPr txBox="1"/>
            <p:nvPr/>
          </p:nvSpPr>
          <p:spPr>
            <a:xfrm>
              <a:off x="-137382" y="3735899"/>
              <a:ext cx="1676400" cy="403850"/>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a:t>
              </a:r>
              <a:r>
                <a:rPr lang="ro-RO" dirty="0">
                  <a:gradFill>
                    <a:gsLst>
                      <a:gs pos="2917">
                        <a:schemeClr val="tx1"/>
                      </a:gs>
                      <a:gs pos="30000">
                        <a:schemeClr val="tx1"/>
                      </a:gs>
                    </a:gsLst>
                    <a:lin ang="5400000" scaled="0"/>
                  </a:gradFill>
                </a:rPr>
                <a:t>ment</a:t>
              </a:r>
              <a:endParaRPr lang="en-US" dirty="0">
                <a:gradFill>
                  <a:gsLst>
                    <a:gs pos="2917">
                      <a:schemeClr val="tx1"/>
                    </a:gs>
                    <a:gs pos="30000">
                      <a:schemeClr val="tx1"/>
                    </a:gs>
                  </a:gsLst>
                  <a:lin ang="5400000" scaled="0"/>
                </a:gradFill>
              </a:endParaRPr>
            </a:p>
          </p:txBody>
        </p:sp>
      </p:grpSp>
      <p:pic>
        <p:nvPicPr>
          <p:cNvPr id="28" name="Picture 27"/>
          <p:cNvPicPr>
            <a:picLocks noChangeAspect="1"/>
          </p:cNvPicPr>
          <p:nvPr/>
        </p:nvPicPr>
        <p:blipFill>
          <a:blip r:embed="rId3" cstate="print">
            <a:duotone>
              <a:prstClr val="black"/>
              <a:srgbClr val="0072C6">
                <a:tint val="45000"/>
                <a:satMod val="400000"/>
              </a:srgbClr>
            </a:duotone>
            <a:extLst>
              <a:ext uri="{28A0092B-C50C-407E-A947-70E740481C1C}">
                <a14:useLocalDpi xmlns:a14="http://schemas.microsoft.com/office/drawing/2010/main" val="0"/>
              </a:ext>
            </a:extLst>
          </a:blip>
          <a:stretch>
            <a:fillRect/>
          </a:stretch>
        </p:blipFill>
        <p:spPr>
          <a:xfrm>
            <a:off x="5722558" y="3462112"/>
            <a:ext cx="390339" cy="390284"/>
          </a:xfrm>
          <a:prstGeom prst="rect">
            <a:avLst/>
          </a:prstGeom>
          <a:ln>
            <a:noFill/>
          </a:ln>
          <a:effectLst>
            <a:outerShdw blurRad="190500" algn="tl" rotWithShape="0">
              <a:srgbClr val="000000">
                <a:alpha val="70000"/>
              </a:srgbClr>
            </a:outerShdw>
          </a:effectLst>
        </p:spPr>
      </p:pic>
      <p:sp>
        <p:nvSpPr>
          <p:cNvPr id="3" name="Rounded Rectangle 2"/>
          <p:cNvSpPr/>
          <p:nvPr/>
        </p:nvSpPr>
        <p:spPr bwMode="auto">
          <a:xfrm>
            <a:off x="5147918" y="3081112"/>
            <a:ext cx="1531809" cy="1245127"/>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46637" rIns="0" bIns="46637" numCol="1" spcCol="0" rtlCol="0" fromWordArt="0" anchor="t" anchorCtr="0" forceAA="0" compatLnSpc="1">
            <a:prstTxWarp prst="textNoShape">
              <a:avLst/>
            </a:prstTxWarp>
            <a:noAutofit/>
          </a:bodyPr>
          <a:lstStyle/>
          <a:p>
            <a:pPr algn="ctr" defTabSz="932472" fontAlgn="base">
              <a:spcBef>
                <a:spcPct val="0"/>
              </a:spcBef>
              <a:spcAft>
                <a:spcPct val="0"/>
              </a:spcAft>
            </a:pPr>
            <a:r>
              <a:rPr lang="ro-RO" sz="1600" dirty="0">
                <a:gradFill>
                  <a:gsLst>
                    <a:gs pos="0">
                      <a:srgbClr val="FFFFFF"/>
                    </a:gs>
                    <a:gs pos="100000">
                      <a:srgbClr val="FFFFFF"/>
                    </a:gs>
                  </a:gsLst>
                  <a:lin ang="5400000" scaled="0"/>
                </a:gradFill>
              </a:rPr>
              <a:t>Agent </a:t>
            </a:r>
            <a:r>
              <a:rPr lang="en-US" sz="1600" dirty="0">
                <a:gradFill>
                  <a:gsLst>
                    <a:gs pos="0">
                      <a:srgbClr val="FFFFFF"/>
                    </a:gs>
                    <a:gs pos="100000">
                      <a:srgbClr val="FFFFFF"/>
                    </a:gs>
                  </a:gsLst>
                  <a:lin ang="5400000" scaled="0"/>
                </a:gradFill>
              </a:rPr>
              <a:t>Build</a:t>
            </a:r>
          </a:p>
        </p:txBody>
      </p:sp>
      <p:sp>
        <p:nvSpPr>
          <p:cNvPr id="41" name="TextBox 40"/>
          <p:cNvSpPr txBox="1"/>
          <p:nvPr/>
        </p:nvSpPr>
        <p:spPr>
          <a:xfrm>
            <a:off x="5516367" y="3753747"/>
            <a:ext cx="1219200"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MSBuild</a:t>
            </a:r>
            <a:r>
              <a:rPr lang="en-US" sz="1400" dirty="0">
                <a:gradFill>
                  <a:gsLst>
                    <a:gs pos="2917">
                      <a:schemeClr val="tx1"/>
                    </a:gs>
                    <a:gs pos="30000">
                      <a:schemeClr val="tx1"/>
                    </a:gs>
                  </a:gsLst>
                  <a:lin ang="5400000" scaled="0"/>
                </a:gradFill>
              </a:rPr>
              <a:t>/</a:t>
            </a:r>
            <a:r>
              <a:rPr lang="en-US" sz="1400" dirty="0" err="1">
                <a:gradFill>
                  <a:gsLst>
                    <a:gs pos="2917">
                      <a:schemeClr val="tx1"/>
                    </a:gs>
                    <a:gs pos="30000">
                      <a:schemeClr val="tx1"/>
                    </a:gs>
                  </a:gsLst>
                  <a:lin ang="5400000" scaled="0"/>
                </a:gradFill>
              </a:rPr>
              <a:t>MSTest</a:t>
            </a:r>
            <a:endParaRPr lang="en-US" sz="1400" dirty="0">
              <a:gradFill>
                <a:gsLst>
                  <a:gs pos="2917">
                    <a:schemeClr val="tx1"/>
                  </a:gs>
                  <a:gs pos="30000">
                    <a:schemeClr val="tx1"/>
                  </a:gs>
                </a:gsLst>
                <a:lin ang="5400000" scaled="0"/>
              </a:gradFill>
            </a:endParaRPr>
          </a:p>
        </p:txBody>
      </p:sp>
      <p:grpSp>
        <p:nvGrpSpPr>
          <p:cNvPr id="52" name="Group 51"/>
          <p:cNvGrpSpPr/>
          <p:nvPr/>
        </p:nvGrpSpPr>
        <p:grpSpPr>
          <a:xfrm>
            <a:off x="5865590" y="2510612"/>
            <a:ext cx="1427944" cy="570500"/>
            <a:chOff x="5865590" y="2510612"/>
            <a:chExt cx="1427944" cy="570500"/>
          </a:xfrm>
        </p:grpSpPr>
        <p:cxnSp>
          <p:nvCxnSpPr>
            <p:cNvPr id="49" name="Straight Arrow Connector 48"/>
            <p:cNvCxnSpPr>
              <a:endCxn id="3" idx="0"/>
            </p:cNvCxnSpPr>
            <p:nvPr/>
          </p:nvCxnSpPr>
          <p:spPr>
            <a:xfrm>
              <a:off x="5909827" y="2541857"/>
              <a:ext cx="3996" cy="539255"/>
            </a:xfrm>
            <a:prstGeom prst="straightConnector1">
              <a:avLst/>
            </a:prstGeom>
            <a:ln w="34925" cmpd="sng">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865590" y="2510612"/>
              <a:ext cx="1427944" cy="489365"/>
            </a:xfrm>
            <a:prstGeom prst="rect">
              <a:avLst/>
            </a:prstGeom>
            <a:noFill/>
          </p:spPr>
          <p:txBody>
            <a:bodyPr wrap="square" lIns="182880" tIns="146304" rIns="182880" bIns="146304" rtlCol="0">
              <a:spAutoFit/>
            </a:bodyPr>
            <a:lstStyle/>
            <a:p>
              <a:pPr>
                <a:lnSpc>
                  <a:spcPct val="90000"/>
                </a:lnSpc>
                <a:spcAft>
                  <a:spcPts val="600"/>
                </a:spcAft>
              </a:pPr>
              <a:r>
                <a:rPr lang="ro-RO" sz="1400" dirty="0">
                  <a:gradFill>
                    <a:gsLst>
                      <a:gs pos="2917">
                        <a:schemeClr val="tx1"/>
                      </a:gs>
                      <a:gs pos="30000">
                        <a:schemeClr val="tx1"/>
                      </a:gs>
                    </a:gsLst>
                    <a:lin ang="5400000" scaled="0"/>
                  </a:gradFill>
                </a:rPr>
                <a:t>Sincronizare</a:t>
              </a:r>
              <a:endParaRPr lang="en-US" sz="1400" dirty="0">
                <a:gradFill>
                  <a:gsLst>
                    <a:gs pos="2917">
                      <a:schemeClr val="tx1"/>
                    </a:gs>
                    <a:gs pos="30000">
                      <a:schemeClr val="tx1"/>
                    </a:gs>
                  </a:gsLst>
                  <a:lin ang="5400000" scaled="0"/>
                </a:gradFill>
              </a:endParaRPr>
            </a:p>
          </p:txBody>
        </p:sp>
      </p:grpSp>
      <p:sp>
        <p:nvSpPr>
          <p:cNvPr id="42" name="Flowchart: Magnetic Disk 41"/>
          <p:cNvSpPr/>
          <p:nvPr/>
        </p:nvSpPr>
        <p:spPr>
          <a:xfrm>
            <a:off x="1184876" y="4121268"/>
            <a:ext cx="919632" cy="82871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SQL</a:t>
            </a:r>
          </a:p>
        </p:txBody>
      </p:sp>
      <p:sp>
        <p:nvSpPr>
          <p:cNvPr id="43" name="Flowchart: Magnetic Disk 42"/>
          <p:cNvSpPr/>
          <p:nvPr/>
        </p:nvSpPr>
        <p:spPr>
          <a:xfrm>
            <a:off x="9870605" y="5562938"/>
            <a:ext cx="919632" cy="82871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SQL</a:t>
            </a:r>
          </a:p>
        </p:txBody>
      </p:sp>
      <p:grpSp>
        <p:nvGrpSpPr>
          <p:cNvPr id="44" name="Group 43"/>
          <p:cNvGrpSpPr/>
          <p:nvPr/>
        </p:nvGrpSpPr>
        <p:grpSpPr>
          <a:xfrm>
            <a:off x="9151937" y="1287462"/>
            <a:ext cx="2087091" cy="1365752"/>
            <a:chOff x="4050908" y="4265111"/>
            <a:chExt cx="1752600" cy="1365752"/>
          </a:xfrm>
        </p:grpSpPr>
        <p:sp>
          <p:nvSpPr>
            <p:cNvPr id="45" name="Flowchart: Document 44"/>
            <p:cNvSpPr/>
            <p:nvPr/>
          </p:nvSpPr>
          <p:spPr bwMode="auto">
            <a:xfrm>
              <a:off x="4346840" y="4852042"/>
              <a:ext cx="999593" cy="685801"/>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DacPac</a:t>
              </a:r>
              <a:endParaRPr lang="en-US" dirty="0"/>
            </a:p>
          </p:txBody>
        </p:sp>
        <p:sp>
          <p:nvSpPr>
            <p:cNvPr id="46" name="Rounded Rectangle 45"/>
            <p:cNvSpPr/>
            <p:nvPr/>
          </p:nvSpPr>
          <p:spPr bwMode="auto">
            <a:xfrm>
              <a:off x="4050908" y="4265111"/>
              <a:ext cx="1752600" cy="1365752"/>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ro-RO" sz="2000" dirty="0">
                  <a:gradFill>
                    <a:gsLst>
                      <a:gs pos="0">
                        <a:srgbClr val="FFFFFF"/>
                      </a:gs>
                      <a:gs pos="100000">
                        <a:srgbClr val="FFFFFF"/>
                      </a:gs>
                    </a:gsLst>
                    <a:lin ang="5400000" scaled="0"/>
                  </a:gradFill>
                </a:rPr>
                <a:t>Partajare </a:t>
              </a:r>
              <a:r>
                <a:rPr lang="en-US" sz="2000" dirty="0">
                  <a:gradFill>
                    <a:gsLst>
                      <a:gs pos="0">
                        <a:srgbClr val="FFFFFF"/>
                      </a:gs>
                      <a:gs pos="100000">
                        <a:srgbClr val="FFFFFF"/>
                      </a:gs>
                    </a:gsLst>
                    <a:lin ang="5400000" scaled="0"/>
                  </a:gradFill>
                </a:rPr>
                <a:t>Build</a:t>
              </a:r>
            </a:p>
          </p:txBody>
        </p:sp>
      </p:grpSp>
      <p:sp>
        <p:nvSpPr>
          <p:cNvPr id="53" name="Flowchart: Magnetic Disk 52"/>
          <p:cNvSpPr/>
          <p:nvPr/>
        </p:nvSpPr>
        <p:spPr>
          <a:xfrm>
            <a:off x="5578688" y="5562938"/>
            <a:ext cx="919632" cy="82871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SQL</a:t>
            </a:r>
          </a:p>
        </p:txBody>
      </p:sp>
      <p:grpSp>
        <p:nvGrpSpPr>
          <p:cNvPr id="55" name="Group 54"/>
          <p:cNvGrpSpPr/>
          <p:nvPr/>
        </p:nvGrpSpPr>
        <p:grpSpPr>
          <a:xfrm>
            <a:off x="6905182" y="1721918"/>
            <a:ext cx="2249316" cy="544765"/>
            <a:chOff x="2605818" y="3034215"/>
            <a:chExt cx="1797037" cy="544765"/>
          </a:xfrm>
        </p:grpSpPr>
        <p:cxnSp>
          <p:nvCxnSpPr>
            <p:cNvPr id="57" name="Straight Arrow Connector 56"/>
            <p:cNvCxnSpPr/>
            <p:nvPr/>
          </p:nvCxnSpPr>
          <p:spPr>
            <a:xfrm flipV="1">
              <a:off x="2605818" y="3499746"/>
              <a:ext cx="1797037" cy="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960949" y="3034215"/>
              <a:ext cx="1295401" cy="544765"/>
            </a:xfrm>
            <a:prstGeom prst="rect">
              <a:avLst/>
            </a:prstGeom>
            <a:noFill/>
          </p:spPr>
          <p:txBody>
            <a:bodyPr wrap="square" lIns="182880" tIns="146304" rIns="182880" bIns="146304" rtlCol="0">
              <a:spAutoFit/>
            </a:bodyPr>
            <a:lstStyle/>
            <a:p>
              <a:pPr>
                <a:lnSpc>
                  <a:spcPct val="90000"/>
                </a:lnSpc>
                <a:spcAft>
                  <a:spcPts val="600"/>
                </a:spcAft>
              </a:pPr>
              <a:r>
                <a:rPr lang="ro-RO" dirty="0">
                  <a:gradFill>
                    <a:gsLst>
                      <a:gs pos="2917">
                        <a:schemeClr val="tx1"/>
                      </a:gs>
                      <a:gs pos="30000">
                        <a:schemeClr val="tx1"/>
                      </a:gs>
                    </a:gsLst>
                    <a:lin ang="5400000" scaled="0"/>
                  </a:gradFill>
                </a:rPr>
                <a:t>Copie</a:t>
              </a:r>
              <a:endParaRPr lang="en-US" dirty="0">
                <a:gradFill>
                  <a:gsLst>
                    <a:gs pos="2917">
                      <a:schemeClr val="tx1"/>
                    </a:gs>
                    <a:gs pos="30000">
                      <a:schemeClr val="tx1"/>
                    </a:gs>
                  </a:gsLst>
                  <a:lin ang="5400000" scaled="0"/>
                </a:gradFill>
              </a:endParaRPr>
            </a:p>
          </p:txBody>
        </p:sp>
      </p:grpSp>
      <p:grpSp>
        <p:nvGrpSpPr>
          <p:cNvPr id="59" name="Group 58"/>
          <p:cNvGrpSpPr/>
          <p:nvPr/>
        </p:nvGrpSpPr>
        <p:grpSpPr>
          <a:xfrm>
            <a:off x="9245380" y="3281217"/>
            <a:ext cx="1993649" cy="1365752"/>
            <a:chOff x="7212775" y="3800813"/>
            <a:chExt cx="1993649" cy="1365752"/>
          </a:xfrm>
        </p:grpSpPr>
        <p:sp>
          <p:nvSpPr>
            <p:cNvPr id="60" name="Rounded Rectangle 59"/>
            <p:cNvSpPr/>
            <p:nvPr/>
          </p:nvSpPr>
          <p:spPr bwMode="auto">
            <a:xfrm>
              <a:off x="7212775" y="3800813"/>
              <a:ext cx="1993649" cy="1365752"/>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DBA</a:t>
              </a:r>
            </a:p>
          </p:txBody>
        </p:sp>
        <p:pic>
          <p:nvPicPr>
            <p:cNvPr id="61" name="Picture 60"/>
            <p:cNvPicPr>
              <a:picLocks noChangeAspect="1"/>
            </p:cNvPicPr>
            <p:nvPr/>
          </p:nvPicPr>
          <p:blipFill>
            <a:blip r:embed="rId3" cstate="print">
              <a:duotone>
                <a:prstClr val="black"/>
                <a:srgbClr val="0072C6">
                  <a:tint val="45000"/>
                  <a:satMod val="400000"/>
                </a:srgbClr>
              </a:duotone>
              <a:extLst>
                <a:ext uri="{28A0092B-C50C-407E-A947-70E740481C1C}">
                  <a14:useLocalDpi xmlns:a14="http://schemas.microsoft.com/office/drawing/2010/main" val="0"/>
                </a:ext>
              </a:extLst>
            </a:blip>
            <a:stretch>
              <a:fillRect/>
            </a:stretch>
          </p:blipFill>
          <p:spPr>
            <a:xfrm>
              <a:off x="8037698" y="4259262"/>
              <a:ext cx="390339" cy="390284"/>
            </a:xfrm>
            <a:prstGeom prst="rect">
              <a:avLst/>
            </a:prstGeom>
            <a:ln>
              <a:noFill/>
            </a:ln>
            <a:effectLst>
              <a:outerShdw blurRad="190500" algn="tl" rotWithShape="0">
                <a:srgbClr val="000000">
                  <a:alpha val="70000"/>
                </a:srgbClr>
              </a:outerShdw>
            </a:effectLst>
          </p:spPr>
        </p:pic>
        <p:sp>
          <p:nvSpPr>
            <p:cNvPr id="62" name="TextBox 61"/>
            <p:cNvSpPr txBox="1"/>
            <p:nvPr/>
          </p:nvSpPr>
          <p:spPr>
            <a:xfrm>
              <a:off x="7674041" y="4531897"/>
              <a:ext cx="136359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SQLPackage</a:t>
              </a:r>
              <a:endParaRPr lang="en-US" sz="1400" dirty="0">
                <a:gradFill>
                  <a:gsLst>
                    <a:gs pos="2917">
                      <a:schemeClr val="tx1"/>
                    </a:gs>
                    <a:gs pos="30000">
                      <a:schemeClr val="tx1"/>
                    </a:gs>
                  </a:gsLst>
                  <a:lin ang="5400000" scaled="0"/>
                </a:gradFill>
              </a:endParaRPr>
            </a:p>
          </p:txBody>
        </p:sp>
      </p:grpSp>
      <p:grpSp>
        <p:nvGrpSpPr>
          <p:cNvPr id="67" name="Group 66"/>
          <p:cNvGrpSpPr/>
          <p:nvPr/>
        </p:nvGrpSpPr>
        <p:grpSpPr>
          <a:xfrm>
            <a:off x="10265472" y="4706086"/>
            <a:ext cx="1250679" cy="831493"/>
            <a:chOff x="10265472" y="4706086"/>
            <a:chExt cx="1250679" cy="831493"/>
          </a:xfrm>
        </p:grpSpPr>
        <p:cxnSp>
          <p:nvCxnSpPr>
            <p:cNvPr id="63" name="Straight Arrow Connector 62"/>
            <p:cNvCxnSpPr/>
            <p:nvPr/>
          </p:nvCxnSpPr>
          <p:spPr>
            <a:xfrm>
              <a:off x="10309771" y="4706086"/>
              <a:ext cx="14632" cy="831493"/>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0265472" y="4774301"/>
              <a:ext cx="1250679" cy="544765"/>
            </a:xfrm>
            <a:prstGeom prst="rect">
              <a:avLst/>
            </a:prstGeom>
            <a:noFill/>
          </p:spPr>
          <p:txBody>
            <a:bodyPr wrap="square" lIns="182880" tIns="146304" rIns="182880" bIns="146304" rtlCol="0">
              <a:spAutoFit/>
            </a:bodyPr>
            <a:lstStyle/>
            <a:p>
              <a:pPr>
                <a:lnSpc>
                  <a:spcPct val="90000"/>
                </a:lnSpc>
                <a:spcAft>
                  <a:spcPts val="600"/>
                </a:spcAft>
              </a:pPr>
              <a:r>
                <a:rPr lang="ro-RO" dirty="0">
                  <a:gradFill>
                    <a:gsLst>
                      <a:gs pos="2917">
                        <a:schemeClr val="tx1"/>
                      </a:gs>
                      <a:gs pos="30000">
                        <a:schemeClr val="tx1"/>
                      </a:gs>
                    </a:gsLst>
                    <a:lin ang="5400000" scaled="0"/>
                  </a:gradFill>
                </a:rPr>
                <a:t>Publică</a:t>
              </a:r>
              <a:endParaRPr lang="en-US" dirty="0">
                <a:gradFill>
                  <a:gsLst>
                    <a:gs pos="2917">
                      <a:schemeClr val="tx1"/>
                    </a:gs>
                    <a:gs pos="30000">
                      <a:schemeClr val="tx1"/>
                    </a:gs>
                  </a:gsLst>
                  <a:lin ang="5400000" scaled="0"/>
                </a:gradFill>
              </a:endParaRPr>
            </a:p>
          </p:txBody>
        </p:sp>
      </p:grpSp>
      <p:cxnSp>
        <p:nvCxnSpPr>
          <p:cNvPr id="65" name="Straight Arrow Connector 64"/>
          <p:cNvCxnSpPr/>
          <p:nvPr/>
        </p:nvCxnSpPr>
        <p:spPr>
          <a:xfrm>
            <a:off x="10256837" y="2678948"/>
            <a:ext cx="0" cy="561197"/>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5336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74639" y="554037"/>
            <a:ext cx="5553073" cy="1800225"/>
          </a:xfrm>
        </p:spPr>
        <p:txBody>
          <a:bodyPr/>
          <a:lstStyle/>
          <a:p>
            <a:r>
              <a:rPr lang="en-US" dirty="0" err="1"/>
              <a:t>Crea</a:t>
            </a:r>
            <a:r>
              <a:rPr lang="ro-RO" dirty="0"/>
              <a:t>re</a:t>
            </a:r>
            <a:r>
              <a:rPr lang="en-US" dirty="0"/>
              <a:t> </a:t>
            </a:r>
            <a:r>
              <a:rPr lang="ro-RO" dirty="0"/>
              <a:t>nou</a:t>
            </a:r>
            <a:r>
              <a:rPr lang="en-US" dirty="0"/>
              <a:t> </a:t>
            </a:r>
            <a:r>
              <a:rPr lang="en-US" b="1" dirty="0"/>
              <a:t>team project</a:t>
            </a:r>
            <a:r>
              <a:rPr lang="en-US" dirty="0"/>
              <a:t> (1/2)</a:t>
            </a:r>
          </a:p>
        </p:txBody>
      </p:sp>
      <p:sp>
        <p:nvSpPr>
          <p:cNvPr id="9" name="Text Placeholder 5"/>
          <p:cNvSpPr txBox="1">
            <a:spLocks/>
          </p:cNvSpPr>
          <p:nvPr/>
        </p:nvSpPr>
        <p:spPr>
          <a:xfrm>
            <a:off x="274639" y="2471736"/>
            <a:ext cx="5553073" cy="32004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24"/>
              </a:spcBef>
              <a:buNone/>
            </a:pPr>
            <a:r>
              <a:rPr lang="ro-RO" sz="2000" dirty="0"/>
              <a:t>În</a:t>
            </a:r>
            <a:r>
              <a:rPr lang="en-US" sz="2000" dirty="0"/>
              <a:t> Team Explorer </a:t>
            </a:r>
            <a:r>
              <a:rPr lang="ro-RO" sz="2000" dirty="0"/>
              <a:t>alegem</a:t>
            </a:r>
            <a:r>
              <a:rPr lang="en-US" sz="2000" dirty="0"/>
              <a:t> “Connect to Team Projects”,  “Select</a:t>
            </a:r>
            <a:r>
              <a:rPr lang="ro-RO" sz="2000" dirty="0"/>
              <a:t>ăm</a:t>
            </a:r>
            <a:r>
              <a:rPr lang="en-US" sz="2000" dirty="0"/>
              <a:t> Team Projects…” </a:t>
            </a:r>
            <a:r>
              <a:rPr lang="ro-RO" sz="2000" dirty="0"/>
              <a:t>adăugăm o conexiune la Serverul</a:t>
            </a:r>
            <a:r>
              <a:rPr lang="en-US" sz="2000" dirty="0"/>
              <a:t> TFS. </a:t>
            </a:r>
            <a:r>
              <a:rPr lang="ro-RO" sz="2000" dirty="0"/>
              <a:t>Daca avem un proiect conectat la acesta</a:t>
            </a:r>
            <a:r>
              <a:rPr lang="en-US" sz="2000" dirty="0"/>
              <a:t>.</a:t>
            </a:r>
          </a:p>
          <a:p>
            <a:pPr marL="0" lvl="1" indent="0">
              <a:spcBef>
                <a:spcPts val="1224"/>
              </a:spcBef>
              <a:buNone/>
            </a:pPr>
            <a:r>
              <a:rPr lang="en-US" sz="2000" dirty="0"/>
              <a:t>“Connect to Team Projects” </a:t>
            </a:r>
            <a:r>
              <a:rPr lang="ro-RO" sz="2000" dirty="0"/>
              <a:t>alegem opțiunea</a:t>
            </a:r>
            <a:r>
              <a:rPr lang="en-US" sz="2000" dirty="0"/>
              <a:t> “Create Team Project…” </a:t>
            </a:r>
            <a:r>
              <a:rPr lang="ro-RO" sz="2000" dirty="0"/>
              <a:t>cu indicarea numelui proiectului</a:t>
            </a:r>
            <a:r>
              <a:rPr lang="en-US" sz="2000" dirty="0"/>
              <a:t>.</a:t>
            </a:r>
          </a:p>
          <a:p>
            <a:pPr marL="0" lvl="1" indent="0">
              <a:spcBef>
                <a:spcPts val="1224"/>
              </a:spcBef>
              <a:buNone/>
            </a:pPr>
            <a:r>
              <a:rPr lang="ro-RO" sz="2000" dirty="0"/>
              <a:t>Indicăm  sistemul de control al versiunilor</a:t>
            </a:r>
            <a:r>
              <a:rPr lang="en-US" sz="2000" dirty="0"/>
              <a:t>.</a:t>
            </a:r>
          </a:p>
        </p:txBody>
      </p:sp>
      <p:pic>
        <p:nvPicPr>
          <p:cNvPr id="3" name="Picture 2"/>
          <p:cNvPicPr>
            <a:picLocks noChangeAspect="1"/>
          </p:cNvPicPr>
          <p:nvPr/>
        </p:nvPicPr>
        <p:blipFill>
          <a:blip r:embed="rId3"/>
          <a:stretch>
            <a:fillRect/>
          </a:stretch>
        </p:blipFill>
        <p:spPr>
          <a:xfrm>
            <a:off x="5827712" y="2354262"/>
            <a:ext cx="6086475" cy="4391025"/>
          </a:xfrm>
          <a:prstGeom prst="rect">
            <a:avLst/>
          </a:prstGeom>
        </p:spPr>
      </p:pic>
      <p:pic>
        <p:nvPicPr>
          <p:cNvPr id="6" name="Picture 5"/>
          <p:cNvPicPr>
            <a:picLocks noChangeAspect="1"/>
          </p:cNvPicPr>
          <p:nvPr/>
        </p:nvPicPr>
        <p:blipFill>
          <a:blip r:embed="rId4"/>
          <a:stretch>
            <a:fillRect/>
          </a:stretch>
        </p:blipFill>
        <p:spPr>
          <a:xfrm>
            <a:off x="6370637" y="144462"/>
            <a:ext cx="4857750" cy="1952625"/>
          </a:xfrm>
          <a:prstGeom prst="rect">
            <a:avLst/>
          </a:prstGeom>
        </p:spPr>
      </p:pic>
    </p:spTree>
    <p:extLst>
      <p:ext uri="{BB962C8B-B14F-4D97-AF65-F5344CB8AC3E}">
        <p14:creationId xmlns:p14="http://schemas.microsoft.com/office/powerpoint/2010/main" val="340363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74639" y="513057"/>
            <a:ext cx="11810998" cy="1003005"/>
          </a:xfrm>
        </p:spPr>
        <p:txBody>
          <a:bodyPr/>
          <a:lstStyle/>
          <a:p>
            <a:r>
              <a:rPr lang="en-US" dirty="0" err="1"/>
              <a:t>Crea</a:t>
            </a:r>
            <a:r>
              <a:rPr lang="ro-RO" dirty="0"/>
              <a:t>rea</a:t>
            </a:r>
            <a:r>
              <a:rPr lang="en-US" dirty="0"/>
              <a:t> </a:t>
            </a:r>
            <a:r>
              <a:rPr lang="ro-RO" dirty="0"/>
              <a:t>unui nou</a:t>
            </a:r>
            <a:r>
              <a:rPr lang="en-US" dirty="0"/>
              <a:t> </a:t>
            </a:r>
            <a:r>
              <a:rPr lang="ro-RO" dirty="0"/>
              <a:t>”</a:t>
            </a:r>
            <a:r>
              <a:rPr lang="en-US" dirty="0"/>
              <a:t>team project</a:t>
            </a:r>
            <a:r>
              <a:rPr lang="ro-RO" dirty="0"/>
              <a:t>”</a:t>
            </a:r>
            <a:r>
              <a:rPr lang="en-US" dirty="0"/>
              <a:t> (2/2)</a:t>
            </a:r>
          </a:p>
        </p:txBody>
      </p:sp>
      <p:pic>
        <p:nvPicPr>
          <p:cNvPr id="2" name="Picture 1"/>
          <p:cNvPicPr>
            <a:picLocks noChangeAspect="1"/>
          </p:cNvPicPr>
          <p:nvPr/>
        </p:nvPicPr>
        <p:blipFill>
          <a:blip r:embed="rId3"/>
          <a:stretch>
            <a:fillRect/>
          </a:stretch>
        </p:blipFill>
        <p:spPr>
          <a:xfrm>
            <a:off x="274639" y="1516062"/>
            <a:ext cx="4624074" cy="4781550"/>
          </a:xfrm>
          <a:prstGeom prst="rect">
            <a:avLst/>
          </a:prstGeom>
        </p:spPr>
      </p:pic>
      <p:pic>
        <p:nvPicPr>
          <p:cNvPr id="4" name="Picture 3"/>
          <p:cNvPicPr>
            <a:picLocks noChangeAspect="1"/>
          </p:cNvPicPr>
          <p:nvPr/>
        </p:nvPicPr>
        <p:blipFill>
          <a:blip r:embed="rId4"/>
          <a:stretch>
            <a:fillRect/>
          </a:stretch>
        </p:blipFill>
        <p:spPr>
          <a:xfrm>
            <a:off x="5380037" y="1512912"/>
            <a:ext cx="4648200" cy="4784700"/>
          </a:xfrm>
          <a:prstGeom prst="rect">
            <a:avLst/>
          </a:prstGeom>
        </p:spPr>
      </p:pic>
    </p:spTree>
    <p:extLst>
      <p:ext uri="{BB962C8B-B14F-4D97-AF65-F5344CB8AC3E}">
        <p14:creationId xmlns:p14="http://schemas.microsoft.com/office/powerpoint/2010/main" val="211005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74639" y="554037"/>
            <a:ext cx="6934198" cy="1876425"/>
          </a:xfrm>
        </p:spPr>
        <p:txBody>
          <a:bodyPr/>
          <a:lstStyle/>
          <a:p>
            <a:r>
              <a:rPr lang="ro-RO" dirty="0"/>
              <a:t>Integrare Continuă</a:t>
            </a:r>
            <a:r>
              <a:rPr lang="en-US" dirty="0"/>
              <a:t> 1/4</a:t>
            </a:r>
          </a:p>
        </p:txBody>
      </p:sp>
      <p:sp>
        <p:nvSpPr>
          <p:cNvPr id="9" name="Text Placeholder 5"/>
          <p:cNvSpPr txBox="1">
            <a:spLocks/>
          </p:cNvSpPr>
          <p:nvPr/>
        </p:nvSpPr>
        <p:spPr>
          <a:xfrm>
            <a:off x="274638" y="2354262"/>
            <a:ext cx="6700835" cy="35814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24"/>
              </a:spcBef>
              <a:buNone/>
            </a:pPr>
            <a:endParaRPr lang="en-US" dirty="0"/>
          </a:p>
        </p:txBody>
      </p:sp>
      <p:sp>
        <p:nvSpPr>
          <p:cNvPr id="15" name="Text Placeholder 5"/>
          <p:cNvSpPr txBox="1">
            <a:spLocks/>
          </p:cNvSpPr>
          <p:nvPr/>
        </p:nvSpPr>
        <p:spPr>
          <a:xfrm>
            <a:off x="267402" y="2354262"/>
            <a:ext cx="6408035" cy="34290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24"/>
              </a:spcBef>
              <a:buNone/>
            </a:pPr>
            <a:r>
              <a:rPr lang="ro-RO" sz="2800" dirty="0"/>
              <a:t>a.Unul sau mai multe </a:t>
            </a:r>
            <a:r>
              <a:rPr lang="en-US" sz="2800" dirty="0"/>
              <a:t>Build</a:t>
            </a:r>
            <a:r>
              <a:rPr lang="ro-RO" sz="2800" dirty="0"/>
              <a:t>-uri</a:t>
            </a:r>
            <a:r>
              <a:rPr lang="en-US" sz="2800" dirty="0"/>
              <a:t> </a:t>
            </a:r>
            <a:r>
              <a:rPr lang="ro-RO" sz="2800" dirty="0"/>
              <a:t>fundamentează integrarea continuă</a:t>
            </a:r>
            <a:r>
              <a:rPr lang="en-US" sz="2800" dirty="0"/>
              <a:t>. </a:t>
            </a:r>
            <a:r>
              <a:rPr lang="ro-RO" sz="2800" dirty="0"/>
              <a:t>Poate fi configurat cu ajutorul</a:t>
            </a:r>
            <a:r>
              <a:rPr lang="en-US" sz="2800" dirty="0"/>
              <a:t> </a:t>
            </a:r>
            <a:r>
              <a:rPr lang="ro-RO" sz="2800" dirty="0"/>
              <a:t>secțiunii </a:t>
            </a:r>
            <a:r>
              <a:rPr lang="en-US" sz="2800" dirty="0"/>
              <a:t>“Builds” din Team Explorer.</a:t>
            </a:r>
          </a:p>
          <a:p>
            <a:pPr marL="0" lvl="1" indent="0">
              <a:spcBef>
                <a:spcPts val="1224"/>
              </a:spcBef>
              <a:buNone/>
            </a:pPr>
            <a:r>
              <a:rPr lang="ro-RO" sz="2800" dirty="0"/>
              <a:t>b.</a:t>
            </a:r>
            <a:r>
              <a:rPr lang="en-US" sz="2800" dirty="0" err="1"/>
              <a:t>Sectiunea</a:t>
            </a:r>
            <a:r>
              <a:rPr lang="en-US" sz="2800" dirty="0"/>
              <a:t> “New Build Definition” </a:t>
            </a:r>
            <a:r>
              <a:rPr lang="en-US" sz="2800" dirty="0" err="1"/>
              <a:t>implic</a:t>
            </a:r>
            <a:r>
              <a:rPr lang="ro-RO" sz="2800" dirty="0"/>
              <a:t>ă furnizarea numelui pentru build</a:t>
            </a:r>
            <a:r>
              <a:rPr lang="en-US" sz="2800" dirty="0"/>
              <a:t> “</a:t>
            </a:r>
            <a:r>
              <a:rPr lang="ro-RO" sz="2800" dirty="0"/>
              <a:t>Biul-ul branch-ului principal</a:t>
            </a:r>
            <a:r>
              <a:rPr lang="en-US" sz="2800" dirty="0"/>
              <a:t>”.</a:t>
            </a:r>
          </a:p>
          <a:p>
            <a:pPr marL="293056" lvl="1" indent="-293056">
              <a:spcBef>
                <a:spcPts val="1224"/>
              </a:spcBef>
            </a:pPr>
            <a:endParaRPr lang="en-US" sz="2000" dirty="0"/>
          </a:p>
          <a:p>
            <a:pPr marL="0" lvl="1" indent="0">
              <a:spcBef>
                <a:spcPts val="1224"/>
              </a:spcBef>
              <a:buNone/>
            </a:pPr>
            <a:endParaRPr lang="en-US" sz="2000" dirty="0"/>
          </a:p>
        </p:txBody>
      </p:sp>
      <p:pic>
        <p:nvPicPr>
          <p:cNvPr id="2" name="Picture 1"/>
          <p:cNvPicPr>
            <a:picLocks noChangeAspect="1"/>
          </p:cNvPicPr>
          <p:nvPr/>
        </p:nvPicPr>
        <p:blipFill>
          <a:blip r:embed="rId3"/>
          <a:stretch>
            <a:fillRect/>
          </a:stretch>
        </p:blipFill>
        <p:spPr>
          <a:xfrm>
            <a:off x="7361237" y="554037"/>
            <a:ext cx="4848225" cy="5715000"/>
          </a:xfrm>
          <a:prstGeom prst="rect">
            <a:avLst/>
          </a:prstGeom>
        </p:spPr>
      </p:pic>
    </p:spTree>
    <p:extLst>
      <p:ext uri="{BB962C8B-B14F-4D97-AF65-F5344CB8AC3E}">
        <p14:creationId xmlns:p14="http://schemas.microsoft.com/office/powerpoint/2010/main" val="228290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o-RO" dirty="0"/>
              <a:t>Preliminarii</a:t>
            </a:r>
            <a:endParaRPr lang="en-US" dirty="0"/>
          </a:p>
        </p:txBody>
      </p:sp>
      <p:sp>
        <p:nvSpPr>
          <p:cNvPr id="5" name="Text Placeholder 4"/>
          <p:cNvSpPr>
            <a:spLocks noGrp="1"/>
          </p:cNvSpPr>
          <p:nvPr>
            <p:ph type="body" sz="quarter" idx="11"/>
          </p:nvPr>
        </p:nvSpPr>
        <p:spPr>
          <a:xfrm>
            <a:off x="274639" y="1363662"/>
            <a:ext cx="11889564" cy="4130361"/>
          </a:xfrm>
        </p:spPr>
        <p:txBody>
          <a:bodyPr/>
          <a:lstStyle/>
          <a:p>
            <a:r>
              <a:rPr lang="ro-RO" sz="3600" dirty="0"/>
              <a:t>1. Dezvoltarea în regim ”o</a:t>
            </a:r>
            <a:r>
              <a:rPr lang="en-GB" sz="3600" dirty="0" err="1"/>
              <a:t>ffline</a:t>
            </a:r>
            <a:r>
              <a:rPr lang="ro-RO" sz="3600" dirty="0"/>
              <a:t>”</a:t>
            </a:r>
            <a:r>
              <a:rPr lang="en-GB" sz="3600" dirty="0"/>
              <a:t> </a:t>
            </a:r>
            <a:r>
              <a:rPr lang="ro-RO" sz="3600" dirty="0"/>
              <a:t>a obiectelor aferente</a:t>
            </a:r>
            <a:r>
              <a:rPr lang="en-GB" sz="3600" dirty="0"/>
              <a:t> </a:t>
            </a:r>
            <a:r>
              <a:rPr lang="ro-RO" sz="3600" dirty="0"/>
              <a:t>bazei de date</a:t>
            </a:r>
            <a:endParaRPr lang="en-GB" sz="3600" dirty="0"/>
          </a:p>
          <a:p>
            <a:r>
              <a:rPr lang="ro-RO" sz="3600" dirty="0"/>
              <a:t>2. Managementul obiectelor bazei de date î</a:t>
            </a:r>
            <a:r>
              <a:rPr lang="en-GB" sz="3600" dirty="0"/>
              <a:t>n </a:t>
            </a:r>
            <a:r>
              <a:rPr lang="ro-RO" sz="3600" dirty="0"/>
              <a:t>”</a:t>
            </a:r>
            <a:r>
              <a:rPr lang="en-GB" sz="3600" dirty="0"/>
              <a:t>source control</a:t>
            </a:r>
            <a:r>
              <a:rPr lang="ro-RO" sz="3600" dirty="0"/>
              <a:t>”</a:t>
            </a:r>
            <a:endParaRPr lang="en-GB" sz="3600" dirty="0"/>
          </a:p>
          <a:p>
            <a:r>
              <a:rPr lang="ro-RO" sz="3600" dirty="0"/>
              <a:t>3. Validarea la nivelul etapei de dezvoltare</a:t>
            </a:r>
            <a:r>
              <a:rPr lang="en-GB" sz="3600" dirty="0"/>
              <a:t>, </a:t>
            </a:r>
            <a:r>
              <a:rPr lang="ro-RO" sz="3600" dirty="0"/>
              <a:t>nu la</a:t>
            </a:r>
            <a:r>
              <a:rPr lang="en-GB" sz="3600" dirty="0"/>
              <a:t> </a:t>
            </a:r>
            <a:r>
              <a:rPr lang="ro-RO" sz="3600" dirty="0"/>
              <a:t>instalare</a:t>
            </a:r>
            <a:endParaRPr lang="en-GB" sz="3600" dirty="0"/>
          </a:p>
          <a:p>
            <a:r>
              <a:rPr lang="ro-RO" sz="3600" dirty="0"/>
              <a:t>4. Permite crearea bazelor de date consistente(state consistent)</a:t>
            </a:r>
            <a:endParaRPr lang="en-US" sz="3600" dirty="0"/>
          </a:p>
        </p:txBody>
      </p:sp>
    </p:spTree>
    <p:extLst>
      <p:ext uri="{BB962C8B-B14F-4D97-AF65-F5344CB8AC3E}">
        <p14:creationId xmlns:p14="http://schemas.microsoft.com/office/powerpoint/2010/main" val="244842663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74639" y="554037"/>
            <a:ext cx="11810998" cy="962025"/>
          </a:xfrm>
        </p:spPr>
        <p:txBody>
          <a:bodyPr/>
          <a:lstStyle/>
          <a:p>
            <a:r>
              <a:rPr lang="ro-RO" dirty="0"/>
              <a:t>Configurarea Integrării Continue</a:t>
            </a:r>
            <a:r>
              <a:rPr lang="en-US" dirty="0"/>
              <a:t> 2/4</a:t>
            </a:r>
          </a:p>
        </p:txBody>
      </p:sp>
      <p:sp>
        <p:nvSpPr>
          <p:cNvPr id="9" name="Text Placeholder 5"/>
          <p:cNvSpPr txBox="1">
            <a:spLocks/>
          </p:cNvSpPr>
          <p:nvPr/>
        </p:nvSpPr>
        <p:spPr>
          <a:xfrm>
            <a:off x="274638" y="2354262"/>
            <a:ext cx="6700835" cy="35814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24"/>
              </a:spcBef>
              <a:buNone/>
            </a:pPr>
            <a:endParaRPr lang="en-US" dirty="0"/>
          </a:p>
        </p:txBody>
      </p:sp>
      <p:sp>
        <p:nvSpPr>
          <p:cNvPr id="15" name="Text Placeholder 5"/>
          <p:cNvSpPr txBox="1">
            <a:spLocks/>
          </p:cNvSpPr>
          <p:nvPr/>
        </p:nvSpPr>
        <p:spPr>
          <a:xfrm>
            <a:off x="341313" y="1820862"/>
            <a:ext cx="3581400" cy="39243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24"/>
              </a:spcBef>
              <a:buNone/>
            </a:pPr>
            <a:r>
              <a:rPr lang="ro-RO" dirty="0"/>
              <a:t>În secțiunea </a:t>
            </a:r>
            <a:r>
              <a:rPr lang="en-US" dirty="0"/>
              <a:t>Trigger </a:t>
            </a:r>
            <a:r>
              <a:rPr lang="ro-RO" dirty="0"/>
              <a:t>alegem</a:t>
            </a:r>
            <a:r>
              <a:rPr lang="en-US" dirty="0"/>
              <a:t>, “Continuous Integration” </a:t>
            </a:r>
            <a:r>
              <a:rPr lang="ro-RO" dirty="0"/>
              <a:t>care asigură activarea build-lui la fiecare </a:t>
            </a:r>
            <a:r>
              <a:rPr lang="en-US" dirty="0"/>
              <a:t>check-in.</a:t>
            </a:r>
          </a:p>
          <a:p>
            <a:pPr marL="0" lvl="1" indent="0">
              <a:spcBef>
                <a:spcPts val="1224"/>
              </a:spcBef>
              <a:buNone/>
            </a:pPr>
            <a:r>
              <a:rPr lang="ro-RO" dirty="0"/>
              <a:t>”</a:t>
            </a:r>
            <a:r>
              <a:rPr lang="en-US" dirty="0"/>
              <a:t>Source Settings</a:t>
            </a:r>
            <a:r>
              <a:rPr lang="ro-RO" dirty="0"/>
              <a:t>” poate fi configurat cu valorile inițiale</a:t>
            </a:r>
            <a:r>
              <a:rPr lang="en-US" dirty="0"/>
              <a:t> </a:t>
            </a:r>
            <a:r>
              <a:rPr lang="ro-RO" dirty="0"/>
              <a:t>daca se dorește efectuarea build-lui numai pentru branch-ul principal</a:t>
            </a:r>
            <a:r>
              <a:rPr lang="en-US" dirty="0"/>
              <a:t>.</a:t>
            </a:r>
          </a:p>
          <a:p>
            <a:pPr marL="0" lvl="1" indent="0">
              <a:spcBef>
                <a:spcPts val="1224"/>
              </a:spcBef>
              <a:buNone/>
            </a:pPr>
            <a:endParaRPr lang="en-US" sz="2000" dirty="0"/>
          </a:p>
          <a:p>
            <a:pPr marL="293056" lvl="1" indent="-293056">
              <a:spcBef>
                <a:spcPts val="1224"/>
              </a:spcBef>
            </a:pPr>
            <a:endParaRPr lang="en-US" sz="2000" dirty="0"/>
          </a:p>
          <a:p>
            <a:pPr marL="0" lvl="1" indent="0">
              <a:spcBef>
                <a:spcPts val="1224"/>
              </a:spcBef>
              <a:buNone/>
            </a:pPr>
            <a:endParaRPr lang="en-US" sz="2000" dirty="0"/>
          </a:p>
        </p:txBody>
      </p:sp>
      <p:pic>
        <p:nvPicPr>
          <p:cNvPr id="3" name="Picture 2"/>
          <p:cNvPicPr>
            <a:picLocks noChangeAspect="1"/>
          </p:cNvPicPr>
          <p:nvPr/>
        </p:nvPicPr>
        <p:blipFill>
          <a:blip r:embed="rId3"/>
          <a:stretch>
            <a:fillRect/>
          </a:stretch>
        </p:blipFill>
        <p:spPr>
          <a:xfrm>
            <a:off x="3989387" y="1820862"/>
            <a:ext cx="8096250" cy="3924300"/>
          </a:xfrm>
          <a:prstGeom prst="rect">
            <a:avLst/>
          </a:prstGeom>
        </p:spPr>
      </p:pic>
    </p:spTree>
    <p:extLst>
      <p:ext uri="{BB962C8B-B14F-4D97-AF65-F5344CB8AC3E}">
        <p14:creationId xmlns:p14="http://schemas.microsoft.com/office/powerpoint/2010/main" val="345330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74639" y="554037"/>
            <a:ext cx="11810998" cy="962025"/>
          </a:xfrm>
        </p:spPr>
        <p:txBody>
          <a:bodyPr/>
          <a:lstStyle/>
          <a:p>
            <a:r>
              <a:rPr lang="ro-RO" dirty="0"/>
              <a:t>Configurarea Integrării Continue</a:t>
            </a:r>
            <a:r>
              <a:rPr lang="en-US" dirty="0"/>
              <a:t> 3/4</a:t>
            </a:r>
          </a:p>
        </p:txBody>
      </p:sp>
      <p:sp>
        <p:nvSpPr>
          <p:cNvPr id="9" name="Text Placeholder 5"/>
          <p:cNvSpPr txBox="1">
            <a:spLocks/>
          </p:cNvSpPr>
          <p:nvPr/>
        </p:nvSpPr>
        <p:spPr>
          <a:xfrm>
            <a:off x="274638" y="2354262"/>
            <a:ext cx="6700835" cy="35814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24"/>
              </a:spcBef>
              <a:buNone/>
            </a:pPr>
            <a:endParaRPr lang="en-US" dirty="0"/>
          </a:p>
        </p:txBody>
      </p:sp>
      <p:sp>
        <p:nvSpPr>
          <p:cNvPr id="15" name="Text Placeholder 5"/>
          <p:cNvSpPr txBox="1">
            <a:spLocks/>
          </p:cNvSpPr>
          <p:nvPr/>
        </p:nvSpPr>
        <p:spPr>
          <a:xfrm>
            <a:off x="367695" y="1516062"/>
            <a:ext cx="10117741" cy="25146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24"/>
              </a:spcBef>
              <a:buNone/>
            </a:pPr>
            <a:r>
              <a:rPr lang="ro-RO" dirty="0"/>
              <a:t>În secțiunea ”</a:t>
            </a:r>
            <a:r>
              <a:rPr lang="en-US" dirty="0"/>
              <a:t>Build Defaults</a:t>
            </a:r>
            <a:r>
              <a:rPr lang="ro-RO" dirty="0"/>
              <a:t>”</a:t>
            </a:r>
            <a:r>
              <a:rPr lang="en-US" dirty="0"/>
              <a:t> </a:t>
            </a:r>
            <a:r>
              <a:rPr lang="ro-RO" dirty="0"/>
              <a:t> trebuie să decidem asupra</a:t>
            </a:r>
            <a:r>
              <a:rPr lang="en-US" dirty="0"/>
              <a:t> “Copy build output to server” </a:t>
            </a:r>
            <a:r>
              <a:rPr lang="ro-RO" dirty="0"/>
              <a:t>pentru a utiliza o locație implicită sau dacă preferăm o locație în rețea care să fie partajată între diverși utilizatori.</a:t>
            </a:r>
            <a:r>
              <a:rPr lang="en-US" dirty="0"/>
              <a:t> </a:t>
            </a:r>
          </a:p>
          <a:p>
            <a:pPr marL="0" lvl="1" indent="0">
              <a:spcBef>
                <a:spcPts val="1224"/>
              </a:spcBef>
              <a:buNone/>
            </a:pPr>
            <a:endParaRPr lang="en-US" dirty="0"/>
          </a:p>
          <a:p>
            <a:pPr marL="293056" lvl="1" indent="-293056">
              <a:spcBef>
                <a:spcPts val="1224"/>
              </a:spcBef>
            </a:pPr>
            <a:endParaRPr lang="en-US" sz="2000" dirty="0"/>
          </a:p>
          <a:p>
            <a:pPr marL="0" lvl="1" indent="0">
              <a:spcBef>
                <a:spcPts val="1224"/>
              </a:spcBef>
              <a:buNone/>
            </a:pPr>
            <a:endParaRPr lang="en-US" sz="2000" dirty="0"/>
          </a:p>
        </p:txBody>
      </p:sp>
      <p:pic>
        <p:nvPicPr>
          <p:cNvPr id="4" name="Picture 3"/>
          <p:cNvPicPr>
            <a:picLocks noChangeAspect="1"/>
          </p:cNvPicPr>
          <p:nvPr/>
        </p:nvPicPr>
        <p:blipFill>
          <a:blip r:embed="rId3"/>
          <a:stretch>
            <a:fillRect/>
          </a:stretch>
        </p:blipFill>
        <p:spPr>
          <a:xfrm>
            <a:off x="367694" y="2773362"/>
            <a:ext cx="11572821" cy="3695700"/>
          </a:xfrm>
          <a:prstGeom prst="rect">
            <a:avLst/>
          </a:prstGeom>
        </p:spPr>
      </p:pic>
    </p:spTree>
    <p:extLst>
      <p:ext uri="{BB962C8B-B14F-4D97-AF65-F5344CB8AC3E}">
        <p14:creationId xmlns:p14="http://schemas.microsoft.com/office/powerpoint/2010/main" val="219553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74639" y="554037"/>
            <a:ext cx="11810998" cy="962025"/>
          </a:xfrm>
        </p:spPr>
        <p:txBody>
          <a:bodyPr/>
          <a:lstStyle/>
          <a:p>
            <a:r>
              <a:rPr lang="ro-RO" dirty="0"/>
              <a:t>Configurarea Integrării Continue</a:t>
            </a:r>
            <a:r>
              <a:rPr lang="en-US" dirty="0"/>
              <a:t> 4/4</a:t>
            </a:r>
          </a:p>
        </p:txBody>
      </p:sp>
      <p:sp>
        <p:nvSpPr>
          <p:cNvPr id="9" name="Text Placeholder 5"/>
          <p:cNvSpPr txBox="1">
            <a:spLocks/>
          </p:cNvSpPr>
          <p:nvPr/>
        </p:nvSpPr>
        <p:spPr>
          <a:xfrm>
            <a:off x="274638" y="2354262"/>
            <a:ext cx="6700835" cy="35814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24"/>
              </a:spcBef>
              <a:buNone/>
            </a:pPr>
            <a:endParaRPr lang="en-US" dirty="0"/>
          </a:p>
        </p:txBody>
      </p:sp>
      <p:sp>
        <p:nvSpPr>
          <p:cNvPr id="15" name="Text Placeholder 5"/>
          <p:cNvSpPr txBox="1">
            <a:spLocks/>
          </p:cNvSpPr>
          <p:nvPr/>
        </p:nvSpPr>
        <p:spPr>
          <a:xfrm>
            <a:off x="181583" y="1516062"/>
            <a:ext cx="4604222" cy="536509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24"/>
              </a:spcBef>
              <a:buNone/>
            </a:pPr>
            <a:r>
              <a:rPr lang="ro-RO" sz="1800" dirty="0"/>
              <a:t>În secțiunea ”</a:t>
            </a:r>
            <a:r>
              <a:rPr lang="en-US" sz="1800" dirty="0"/>
              <a:t>Process</a:t>
            </a:r>
            <a:r>
              <a:rPr lang="ro-RO" sz="1800" dirty="0"/>
              <a:t>”</a:t>
            </a:r>
            <a:r>
              <a:rPr lang="en-US" sz="1800" dirty="0"/>
              <a:t>, </a:t>
            </a:r>
            <a:r>
              <a:rPr lang="ro-RO" sz="1800" dirty="0"/>
              <a:t>poate fi utilizat ca implicit</a:t>
            </a:r>
            <a:r>
              <a:rPr lang="en-US" sz="1800" dirty="0"/>
              <a:t> GitTemplate.12.xaml </a:t>
            </a:r>
            <a:r>
              <a:rPr lang="ro-RO" sz="1800" dirty="0"/>
              <a:t>(</a:t>
            </a:r>
            <a:r>
              <a:rPr lang="en-US" sz="1800" dirty="0"/>
              <a:t>v12</a:t>
            </a:r>
            <a:r>
              <a:rPr lang="ro-RO" sz="1800" dirty="0"/>
              <a:t>).</a:t>
            </a:r>
            <a:r>
              <a:rPr lang="en-US" sz="1800" dirty="0"/>
              <a:t> </a:t>
            </a:r>
            <a:endParaRPr lang="ro-RO" sz="1800" dirty="0"/>
          </a:p>
          <a:p>
            <a:pPr marL="0" lvl="1" indent="0">
              <a:spcBef>
                <a:spcPts val="1224"/>
              </a:spcBef>
              <a:buNone/>
            </a:pPr>
            <a:r>
              <a:rPr lang="ro-RO" sz="1800" dirty="0"/>
              <a:t>În</a:t>
            </a:r>
            <a:r>
              <a:rPr lang="en-US" sz="1800" dirty="0"/>
              <a:t> Build </a:t>
            </a:r>
            <a:r>
              <a:rPr lang="ro-RO" sz="1800" dirty="0"/>
              <a:t>-</a:t>
            </a:r>
            <a:r>
              <a:rPr lang="en-US" sz="1800" dirty="0"/>
              <a:t>&gt; Projects </a:t>
            </a:r>
            <a:r>
              <a:rPr lang="en-US" sz="1800" dirty="0" err="1"/>
              <a:t>indic</a:t>
            </a:r>
            <a:r>
              <a:rPr lang="ro-RO" sz="1800" dirty="0"/>
              <a:t>ăm soluția/proiectul</a:t>
            </a:r>
            <a:r>
              <a:rPr lang="en-US" sz="1800" dirty="0"/>
              <a:t> </a:t>
            </a:r>
            <a:r>
              <a:rPr lang="ro-RO" sz="1800" dirty="0"/>
              <a:t>local al cărui</a:t>
            </a:r>
            <a:r>
              <a:rPr lang="en-US" sz="1800" dirty="0"/>
              <a:t> build </a:t>
            </a:r>
            <a:r>
              <a:rPr lang="ro-RO" sz="1800" dirty="0"/>
              <a:t>îl efectuăm</a:t>
            </a:r>
            <a:r>
              <a:rPr lang="en-US" sz="1800" dirty="0"/>
              <a:t>. </a:t>
            </a:r>
            <a:r>
              <a:rPr lang="ro-RO" sz="1800" dirty="0"/>
              <a:t>Acesta va fi automat mapa într-o cale relativă de forma:</a:t>
            </a:r>
            <a:r>
              <a:rPr lang="en-US" sz="1800" dirty="0"/>
              <a:t> “\</a:t>
            </a:r>
            <a:r>
              <a:rPr lang="ro-RO" sz="1800" dirty="0"/>
              <a:t>Proiect</a:t>
            </a:r>
            <a:r>
              <a:rPr lang="en-US" sz="1800" dirty="0"/>
              <a:t>\</a:t>
            </a:r>
            <a:r>
              <a:rPr lang="ro-RO" sz="1800" dirty="0"/>
              <a:t>proiect</a:t>
            </a:r>
            <a:r>
              <a:rPr lang="en-US" sz="1800" dirty="0"/>
              <a:t>.</a:t>
            </a:r>
            <a:r>
              <a:rPr lang="en-US" sz="1800" dirty="0" err="1"/>
              <a:t>sln</a:t>
            </a:r>
            <a:r>
              <a:rPr lang="en-US" sz="1800" dirty="0"/>
              <a:t>”</a:t>
            </a:r>
          </a:p>
          <a:p>
            <a:pPr marL="0" lvl="1" indent="0">
              <a:spcBef>
                <a:spcPts val="1224"/>
              </a:spcBef>
              <a:buNone/>
            </a:pPr>
            <a:r>
              <a:rPr lang="ro-RO" sz="1800" dirty="0"/>
              <a:t>În</a:t>
            </a:r>
            <a:r>
              <a:rPr lang="en-US" sz="1800" dirty="0"/>
              <a:t> Advanced </a:t>
            </a:r>
            <a:r>
              <a:rPr lang="ro-RO" sz="1800" dirty="0"/>
              <a:t>este specificată valoarea</a:t>
            </a:r>
            <a:r>
              <a:rPr lang="en-US" sz="1800" dirty="0"/>
              <a:t> “/</a:t>
            </a:r>
            <a:r>
              <a:rPr lang="en-US" sz="1800" dirty="0" err="1"/>
              <a:t>p:VisualStudioVersion</a:t>
            </a:r>
            <a:r>
              <a:rPr lang="en-US" sz="1800" dirty="0"/>
              <a:t>=12.0” </a:t>
            </a:r>
            <a:r>
              <a:rPr lang="ro-RO" sz="1800" dirty="0"/>
              <a:t>asociată</a:t>
            </a:r>
            <a:r>
              <a:rPr lang="en-US" sz="1800" dirty="0"/>
              <a:t> “</a:t>
            </a:r>
            <a:r>
              <a:rPr lang="en-US" sz="1800" dirty="0" err="1"/>
              <a:t>MSBuild</a:t>
            </a:r>
            <a:r>
              <a:rPr lang="en-US" sz="1800" dirty="0"/>
              <a:t> argument</a:t>
            </a:r>
            <a:r>
              <a:rPr lang="ro-RO" sz="1800" dirty="0"/>
              <a:t>e</a:t>
            </a:r>
            <a:r>
              <a:rPr lang="en-US" sz="1800" dirty="0"/>
              <a:t>”. </a:t>
            </a:r>
            <a:endParaRPr lang="ro-RO" sz="1800" dirty="0"/>
          </a:p>
          <a:p>
            <a:pPr marL="0" lvl="1" indent="0">
              <a:spcBef>
                <a:spcPts val="1224"/>
              </a:spcBef>
              <a:buNone/>
            </a:pPr>
            <a:r>
              <a:rPr lang="ro-RO" sz="1800" dirty="0"/>
              <a:t>Secțiunea</a:t>
            </a:r>
            <a:r>
              <a:rPr lang="en-US" sz="1800" dirty="0"/>
              <a:t> </a:t>
            </a:r>
            <a:r>
              <a:rPr lang="ro-RO" sz="1800" dirty="0"/>
              <a:t>”Teste”</a:t>
            </a:r>
            <a:r>
              <a:rPr lang="en-US" sz="1800" dirty="0"/>
              <a:t> </a:t>
            </a:r>
            <a:r>
              <a:rPr lang="ro-RO" sz="1800" dirty="0"/>
              <a:t> nu va fi configurată în acest context. </a:t>
            </a:r>
            <a:r>
              <a:rPr lang="en-US" sz="1800" dirty="0"/>
              <a:t> </a:t>
            </a:r>
          </a:p>
          <a:p>
            <a:pPr marL="0" lvl="1" indent="0">
              <a:spcBef>
                <a:spcPts val="1224"/>
              </a:spcBef>
              <a:buNone/>
            </a:pPr>
            <a:r>
              <a:rPr lang="ro-RO" sz="1800" dirty="0"/>
              <a:t>Configurarea</a:t>
            </a:r>
            <a:r>
              <a:rPr lang="en-US" sz="1800" dirty="0"/>
              <a:t> build</a:t>
            </a:r>
            <a:r>
              <a:rPr lang="ro-RO" sz="1800" dirty="0"/>
              <a:t>-ului</a:t>
            </a:r>
            <a:r>
              <a:rPr lang="en-US" sz="1800" dirty="0"/>
              <a:t> </a:t>
            </a:r>
            <a:r>
              <a:rPr lang="ro-RO" sz="1800" dirty="0"/>
              <a:t>va fi salvată</a:t>
            </a:r>
            <a:r>
              <a:rPr lang="en-US" sz="1800" dirty="0"/>
              <a:t> </a:t>
            </a:r>
            <a:r>
              <a:rPr lang="ro-RO" sz="1800" dirty="0"/>
              <a:t>și se va realiza</a:t>
            </a:r>
            <a:r>
              <a:rPr lang="en-US" sz="1800" dirty="0"/>
              <a:t> </a:t>
            </a:r>
            <a:r>
              <a:rPr lang="ro-RO" sz="1800" dirty="0"/>
              <a:t>un</a:t>
            </a:r>
            <a:r>
              <a:rPr lang="en-US" sz="1800" dirty="0"/>
              <a:t> check-in!</a:t>
            </a:r>
          </a:p>
          <a:p>
            <a:pPr marL="0" lvl="1" indent="0">
              <a:spcBef>
                <a:spcPts val="1224"/>
              </a:spcBef>
              <a:buNone/>
            </a:pPr>
            <a:endParaRPr lang="en-US" sz="1800" dirty="0"/>
          </a:p>
        </p:txBody>
      </p:sp>
      <p:pic>
        <p:nvPicPr>
          <p:cNvPr id="3" name="Picture 2"/>
          <p:cNvPicPr>
            <a:picLocks noChangeAspect="1"/>
          </p:cNvPicPr>
          <p:nvPr/>
        </p:nvPicPr>
        <p:blipFill>
          <a:blip r:embed="rId3"/>
          <a:stretch>
            <a:fillRect/>
          </a:stretch>
        </p:blipFill>
        <p:spPr>
          <a:xfrm>
            <a:off x="4934930" y="1408764"/>
            <a:ext cx="7243763" cy="5472395"/>
          </a:xfrm>
          <a:prstGeom prst="rect">
            <a:avLst/>
          </a:prstGeom>
        </p:spPr>
      </p:pic>
    </p:spTree>
    <p:extLst>
      <p:ext uri="{BB962C8B-B14F-4D97-AF65-F5344CB8AC3E}">
        <p14:creationId xmlns:p14="http://schemas.microsoft.com/office/powerpoint/2010/main" val="153865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74639" y="554037"/>
            <a:ext cx="11810998" cy="962025"/>
          </a:xfrm>
        </p:spPr>
        <p:txBody>
          <a:bodyPr/>
          <a:lstStyle/>
          <a:p>
            <a:r>
              <a:rPr lang="ro-RO" dirty="0"/>
              <a:t>Execuția de teste</a:t>
            </a:r>
            <a:r>
              <a:rPr lang="en-US" dirty="0"/>
              <a:t> </a:t>
            </a:r>
            <a:r>
              <a:rPr lang="ro-RO" dirty="0"/>
              <a:t>pe serverul de build 1/2</a:t>
            </a:r>
            <a:endParaRPr lang="en-US" dirty="0"/>
          </a:p>
        </p:txBody>
      </p:sp>
      <p:sp>
        <p:nvSpPr>
          <p:cNvPr id="9" name="Text Placeholder 5"/>
          <p:cNvSpPr txBox="1">
            <a:spLocks/>
          </p:cNvSpPr>
          <p:nvPr/>
        </p:nvSpPr>
        <p:spPr>
          <a:xfrm>
            <a:off x="274638" y="2354262"/>
            <a:ext cx="6700835" cy="35814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24"/>
              </a:spcBef>
              <a:buNone/>
            </a:pPr>
            <a:endParaRPr lang="en-US" dirty="0"/>
          </a:p>
        </p:txBody>
      </p:sp>
      <p:sp>
        <p:nvSpPr>
          <p:cNvPr id="15" name="Text Placeholder 5"/>
          <p:cNvSpPr txBox="1">
            <a:spLocks/>
          </p:cNvSpPr>
          <p:nvPr/>
        </p:nvSpPr>
        <p:spPr>
          <a:xfrm>
            <a:off x="367695" y="1516062"/>
            <a:ext cx="4418109" cy="536509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24"/>
              </a:spcBef>
              <a:buNone/>
            </a:pPr>
            <a:r>
              <a:rPr lang="ro-RO" sz="1800" dirty="0"/>
              <a:t>Reactivarea testelor unitare în configura-rea build-ului și salvarea acestora</a:t>
            </a:r>
            <a:r>
              <a:rPr lang="en-US" sz="1800" dirty="0"/>
              <a:t>.</a:t>
            </a:r>
          </a:p>
          <a:p>
            <a:pPr marL="0" lvl="1" indent="0">
              <a:spcBef>
                <a:spcPts val="1224"/>
              </a:spcBef>
              <a:buNone/>
            </a:pPr>
            <a:r>
              <a:rPr lang="ro-RO" sz="1800" dirty="0"/>
              <a:t>Pentru a configura testele unitare la execuția buildului este necesar</a:t>
            </a:r>
            <a:r>
              <a:rPr lang="en-US" sz="1800" dirty="0"/>
              <a:t>:</a:t>
            </a:r>
          </a:p>
          <a:p>
            <a:pPr marL="285750" lvl="1" indent="-285750">
              <a:spcBef>
                <a:spcPts val="1224"/>
              </a:spcBef>
            </a:pPr>
            <a:r>
              <a:rPr lang="ro-RO" sz="1800" dirty="0"/>
              <a:t>Serverul</a:t>
            </a:r>
            <a:r>
              <a:rPr lang="en-US" sz="1800" dirty="0"/>
              <a:t> TFS </a:t>
            </a:r>
            <a:r>
              <a:rPr lang="ro-RO" sz="1800" dirty="0"/>
              <a:t>va fi conectat la o instanță </a:t>
            </a:r>
            <a:r>
              <a:rPr lang="en-US" sz="1800" dirty="0"/>
              <a:t> SQL Server </a:t>
            </a:r>
            <a:r>
              <a:rPr lang="ro-RO" sz="1800" dirty="0"/>
              <a:t>diferită destinată testării</a:t>
            </a:r>
            <a:r>
              <a:rPr lang="en-US" sz="1800" dirty="0"/>
              <a:t>. </a:t>
            </a:r>
          </a:p>
          <a:p>
            <a:pPr marL="285750" lvl="1" indent="-285750">
              <a:spcBef>
                <a:spcPts val="1224"/>
              </a:spcBef>
            </a:pPr>
            <a:r>
              <a:rPr lang="ro-RO" sz="1800" dirty="0"/>
              <a:t>Calea asociată </a:t>
            </a:r>
            <a:r>
              <a:rPr lang="en-US" sz="1800" dirty="0"/>
              <a:t>pro</a:t>
            </a:r>
            <a:r>
              <a:rPr lang="ro-RO" sz="1800" dirty="0"/>
              <a:t>iectului</a:t>
            </a:r>
            <a:r>
              <a:rPr lang="en-US" sz="1800" dirty="0"/>
              <a:t> </a:t>
            </a:r>
            <a:r>
              <a:rPr lang="ro-RO" sz="1800" dirty="0"/>
              <a:t>instalat înaintea</a:t>
            </a:r>
            <a:r>
              <a:rPr lang="en-US" sz="1800" dirty="0"/>
              <a:t> </a:t>
            </a:r>
            <a:r>
              <a:rPr lang="ro-RO" sz="1800" dirty="0"/>
              <a:t>testării</a:t>
            </a:r>
            <a:r>
              <a:rPr lang="en-US" sz="1800" dirty="0"/>
              <a:t> </a:t>
            </a:r>
            <a:r>
              <a:rPr lang="ro-RO" sz="1800" dirty="0"/>
              <a:t>este diferită</a:t>
            </a:r>
            <a:r>
              <a:rPr lang="en-US" sz="1800" dirty="0"/>
              <a:t> </a:t>
            </a:r>
            <a:r>
              <a:rPr lang="ro-RO" sz="1800" dirty="0"/>
              <a:t>de cea a serverului de build.</a:t>
            </a:r>
            <a:endParaRPr lang="en-US" sz="1800" dirty="0"/>
          </a:p>
          <a:p>
            <a:pPr marL="285750" lvl="1" indent="-285750">
              <a:spcBef>
                <a:spcPts val="1224"/>
              </a:spcBef>
            </a:pPr>
            <a:r>
              <a:rPr lang="ro-RO" sz="1800" dirty="0"/>
              <a:t>Pentru</a:t>
            </a:r>
            <a:r>
              <a:rPr lang="en-US" sz="1800" dirty="0"/>
              <a:t> VS2013 </a:t>
            </a:r>
            <a:r>
              <a:rPr lang="ro-RO" sz="1800" dirty="0"/>
              <a:t>este necesară actualizarea</a:t>
            </a:r>
            <a:r>
              <a:rPr lang="en-US" sz="1800" dirty="0"/>
              <a:t> </a:t>
            </a:r>
            <a:r>
              <a:rPr lang="ro-RO" sz="1800" dirty="0"/>
              <a:t>variabilei de mediu din cod</a:t>
            </a:r>
            <a:r>
              <a:rPr lang="en-US" sz="1800" dirty="0"/>
              <a:t> </a:t>
            </a:r>
            <a:r>
              <a:rPr lang="ro-RO" sz="1800" dirty="0"/>
              <a:t>”</a:t>
            </a:r>
            <a:r>
              <a:rPr lang="en-US" sz="1800" dirty="0" err="1"/>
              <a:t>VisualStudioVersion</a:t>
            </a:r>
            <a:r>
              <a:rPr lang="ro-RO" sz="1800" dirty="0"/>
              <a:t>”</a:t>
            </a:r>
            <a:endParaRPr lang="en-US" sz="1800" dirty="0"/>
          </a:p>
          <a:p>
            <a:pPr marL="285750" lvl="1" indent="-285750">
              <a:spcBef>
                <a:spcPts val="1224"/>
              </a:spcBef>
            </a:pPr>
            <a:r>
              <a:rPr lang="ro-RO" sz="1800" dirty="0"/>
              <a:t>Sunt necesare configurații multiple</a:t>
            </a:r>
            <a:r>
              <a:rPr lang="en-US" sz="1800" dirty="0"/>
              <a:t>, </a:t>
            </a:r>
            <a:r>
              <a:rPr lang="ro-RO" sz="1800" dirty="0"/>
              <a:t>din moment ce dorim să utilizăm configurația inițială în context local.</a:t>
            </a:r>
            <a:endParaRPr lang="en-US" sz="1800" dirty="0"/>
          </a:p>
        </p:txBody>
      </p:sp>
      <p:pic>
        <p:nvPicPr>
          <p:cNvPr id="2" name="Picture 1"/>
          <p:cNvPicPr>
            <a:picLocks noChangeAspect="1"/>
          </p:cNvPicPr>
          <p:nvPr/>
        </p:nvPicPr>
        <p:blipFill>
          <a:blip r:embed="rId3"/>
          <a:stretch>
            <a:fillRect/>
          </a:stretch>
        </p:blipFill>
        <p:spPr>
          <a:xfrm>
            <a:off x="5072934" y="1497012"/>
            <a:ext cx="7012703" cy="5295900"/>
          </a:xfrm>
          <a:prstGeom prst="rect">
            <a:avLst/>
          </a:prstGeom>
        </p:spPr>
      </p:pic>
    </p:spTree>
    <p:extLst>
      <p:ext uri="{BB962C8B-B14F-4D97-AF65-F5344CB8AC3E}">
        <p14:creationId xmlns:p14="http://schemas.microsoft.com/office/powerpoint/2010/main" val="10105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74637" y="554037"/>
            <a:ext cx="11811000" cy="962025"/>
          </a:xfrm>
        </p:spPr>
        <p:txBody>
          <a:bodyPr/>
          <a:lstStyle/>
          <a:p>
            <a:r>
              <a:rPr lang="ro-RO" dirty="0"/>
              <a:t>Execuția de teste</a:t>
            </a:r>
            <a:r>
              <a:rPr lang="en-US" dirty="0"/>
              <a:t> </a:t>
            </a:r>
            <a:r>
              <a:rPr lang="ro-RO" dirty="0"/>
              <a:t>pe serverul de build 2/2</a:t>
            </a:r>
            <a:endParaRPr lang="en-US" dirty="0"/>
          </a:p>
        </p:txBody>
      </p:sp>
      <p:sp>
        <p:nvSpPr>
          <p:cNvPr id="15" name="Text Placeholder 5"/>
          <p:cNvSpPr txBox="1">
            <a:spLocks/>
          </p:cNvSpPr>
          <p:nvPr/>
        </p:nvSpPr>
        <p:spPr>
          <a:xfrm>
            <a:off x="274637" y="1516062"/>
            <a:ext cx="4114800" cy="51054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24"/>
              </a:spcBef>
              <a:buNone/>
            </a:pPr>
            <a:r>
              <a:rPr lang="ro-RO" dirty="0"/>
              <a:t>Se execută </a:t>
            </a:r>
            <a:r>
              <a:rPr lang="en-US" dirty="0"/>
              <a:t>Commit </a:t>
            </a:r>
            <a:r>
              <a:rPr lang="ro-RO" dirty="0"/>
              <a:t>și</a:t>
            </a:r>
            <a:r>
              <a:rPr lang="en-US" dirty="0"/>
              <a:t> Sync </a:t>
            </a:r>
            <a:r>
              <a:rPr lang="ro-RO" dirty="0"/>
              <a:t>pentru a activa modificările în</a:t>
            </a:r>
            <a:r>
              <a:rPr lang="en-US" dirty="0"/>
              <a:t> TFS.</a:t>
            </a:r>
            <a:r>
              <a:rPr lang="ro-RO" dirty="0"/>
              <a:t> Buildul va rula testele configurate</a:t>
            </a:r>
            <a:endParaRPr lang="en-US" dirty="0"/>
          </a:p>
          <a:p>
            <a:pPr marL="285750" lvl="1" indent="-285750">
              <a:spcBef>
                <a:spcPts val="1224"/>
              </a:spcBef>
            </a:pPr>
            <a:r>
              <a:rPr lang="ro-RO" sz="2000" dirty="0"/>
              <a:t>Secțiunea </a:t>
            </a:r>
            <a:r>
              <a:rPr lang="en-US" sz="2000" dirty="0"/>
              <a:t>Builds </a:t>
            </a:r>
            <a:r>
              <a:rPr lang="ro-RO" sz="2000" dirty="0"/>
              <a:t>din</a:t>
            </a:r>
            <a:r>
              <a:rPr lang="en-US" sz="2000" dirty="0"/>
              <a:t> Team Explorer </a:t>
            </a:r>
            <a:r>
              <a:rPr lang="ro-RO" sz="2000" dirty="0"/>
              <a:t>permite consultarea status-ului ultimului build</a:t>
            </a:r>
            <a:endParaRPr lang="en-US" sz="2000" dirty="0"/>
          </a:p>
          <a:p>
            <a:pPr marL="285750" lvl="1" indent="-285750">
              <a:spcBef>
                <a:spcPts val="1224"/>
              </a:spcBef>
            </a:pPr>
            <a:r>
              <a:rPr lang="ro-RO" sz="2000" dirty="0"/>
              <a:t>Daca există probleme apelăm la sectiunea </a:t>
            </a:r>
            <a:r>
              <a:rPr lang="en-US" sz="2000" dirty="0"/>
              <a:t>“test run completed” </a:t>
            </a:r>
            <a:r>
              <a:rPr lang="ro-RO" sz="2000" dirty="0"/>
              <a:t>și accesăm link-ul </a:t>
            </a:r>
            <a:r>
              <a:rPr lang="en-US" sz="2000" dirty="0"/>
              <a:t> </a:t>
            </a:r>
            <a:r>
              <a:rPr lang="ro-RO" sz="2000" dirty="0"/>
              <a:t>asociat informațiilor de testare pentru a obține detalii</a:t>
            </a:r>
            <a:r>
              <a:rPr lang="en-US" sz="2000" dirty="0"/>
              <a:t>. </a:t>
            </a:r>
          </a:p>
          <a:p>
            <a:pPr marL="0" lvl="1" indent="0">
              <a:spcBef>
                <a:spcPts val="1224"/>
              </a:spcBef>
              <a:buNone/>
            </a:pPr>
            <a:r>
              <a:rPr lang="ro-RO" sz="2000" dirty="0"/>
              <a:t>Daca toate configurările sunt corecte vom putea urmări terminarea cu succes a build-ului  și trecerea testelor.</a:t>
            </a:r>
            <a:endParaRPr lang="en-US" sz="2000" dirty="0"/>
          </a:p>
        </p:txBody>
      </p:sp>
      <p:pic>
        <p:nvPicPr>
          <p:cNvPr id="2" name="Picture 1"/>
          <p:cNvPicPr>
            <a:picLocks noChangeAspect="1"/>
          </p:cNvPicPr>
          <p:nvPr/>
        </p:nvPicPr>
        <p:blipFill>
          <a:blip r:embed="rId3"/>
          <a:stretch>
            <a:fillRect/>
          </a:stretch>
        </p:blipFill>
        <p:spPr>
          <a:xfrm>
            <a:off x="4465637" y="1520156"/>
            <a:ext cx="7878894" cy="4491706"/>
          </a:xfrm>
          <a:prstGeom prst="rect">
            <a:avLst/>
          </a:prstGeom>
        </p:spPr>
      </p:pic>
    </p:spTree>
    <p:extLst>
      <p:ext uri="{BB962C8B-B14F-4D97-AF65-F5344CB8AC3E}">
        <p14:creationId xmlns:p14="http://schemas.microsoft.com/office/powerpoint/2010/main" val="4002491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506662"/>
            <a:ext cx="11889564" cy="917575"/>
          </a:xfrm>
        </p:spPr>
        <p:txBody>
          <a:bodyPr/>
          <a:lstStyle/>
          <a:p>
            <a:pPr algn="ctr"/>
            <a:r>
              <a:rPr lang="ro-RO" dirty="0"/>
              <a:t>Q&amp;A</a:t>
            </a:r>
            <a:endParaRPr lang="en-US" dirty="0"/>
          </a:p>
        </p:txBody>
      </p:sp>
    </p:spTree>
    <p:extLst>
      <p:ext uri="{BB962C8B-B14F-4D97-AF65-F5344CB8AC3E}">
        <p14:creationId xmlns:p14="http://schemas.microsoft.com/office/powerpoint/2010/main" val="11251264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449262"/>
            <a:ext cx="11889564" cy="917575"/>
          </a:xfrm>
        </p:spPr>
        <p:txBody>
          <a:bodyPr/>
          <a:lstStyle/>
          <a:p>
            <a:r>
              <a:rPr lang="ro-RO" dirty="0"/>
              <a:t>Câteva Observații</a:t>
            </a:r>
            <a:endParaRPr lang="en-US" dirty="0"/>
          </a:p>
        </p:txBody>
      </p:sp>
      <p:sp>
        <p:nvSpPr>
          <p:cNvPr id="5" name="Text Placeholder 4"/>
          <p:cNvSpPr>
            <a:spLocks noGrp="1"/>
          </p:cNvSpPr>
          <p:nvPr>
            <p:ph type="body" sz="quarter" idx="11"/>
          </p:nvPr>
        </p:nvSpPr>
        <p:spPr>
          <a:xfrm>
            <a:off x="274639" y="1744663"/>
            <a:ext cx="11889564" cy="4548938"/>
          </a:xfrm>
        </p:spPr>
        <p:txBody>
          <a:bodyPr/>
          <a:lstStyle/>
          <a:p>
            <a:pPr marL="485775" lvl="1" indent="-457200">
              <a:buFont typeface="+mj-lt"/>
              <a:buAutoNum type="arabicPeriod"/>
            </a:pPr>
            <a:r>
              <a:rPr lang="ro-RO" sz="3600" dirty="0"/>
              <a:t>Dezvoltarea proiectelor</a:t>
            </a:r>
            <a:r>
              <a:rPr lang="en-US" sz="3600" dirty="0"/>
              <a:t> </a:t>
            </a:r>
            <a:r>
              <a:rPr lang="ro-RO" sz="3600" dirty="0"/>
              <a:t>de baze de date sub </a:t>
            </a:r>
            <a:r>
              <a:rPr lang="en-US" sz="3600" dirty="0"/>
              <a:t>SQL Server </a:t>
            </a:r>
            <a:r>
              <a:rPr lang="ro-RO" sz="3600" dirty="0"/>
              <a:t>în contextul utilizării</a:t>
            </a:r>
            <a:r>
              <a:rPr lang="en-US" sz="3600" dirty="0"/>
              <a:t> Team Foundation Server.</a:t>
            </a:r>
          </a:p>
          <a:p>
            <a:pPr marL="485775" lvl="1" indent="-457200">
              <a:buFont typeface="+mj-lt"/>
              <a:buAutoNum type="arabicPeriod"/>
            </a:pPr>
            <a:r>
              <a:rPr lang="ro-RO" sz="3600" dirty="0"/>
              <a:t>Integrare continuă pentru proiecte de baze de date </a:t>
            </a:r>
            <a:r>
              <a:rPr lang="en-US" sz="3600" dirty="0"/>
              <a:t>SQL Server </a:t>
            </a:r>
            <a:r>
              <a:rPr lang="ro-RO" sz="3600" dirty="0"/>
              <a:t>cu</a:t>
            </a:r>
            <a:r>
              <a:rPr lang="en-US" sz="3600" dirty="0"/>
              <a:t> TFS.</a:t>
            </a:r>
          </a:p>
          <a:p>
            <a:pPr marL="485775" lvl="1" indent="-457200">
              <a:buFont typeface="+mj-lt"/>
              <a:buAutoNum type="arabicPeriod"/>
            </a:pPr>
            <a:r>
              <a:rPr lang="ro-RO" sz="3600" dirty="0"/>
              <a:t>Utilizare </a:t>
            </a:r>
            <a:r>
              <a:rPr lang="en-US" sz="3600" dirty="0"/>
              <a:t>Visual Studio Online</a:t>
            </a:r>
            <a:r>
              <a:rPr lang="ro-RO" sz="3600" dirty="0"/>
              <a:t> în proiecte de baze de date</a:t>
            </a:r>
            <a:r>
              <a:rPr lang="en-US" sz="3600" dirty="0"/>
              <a:t>.</a:t>
            </a:r>
          </a:p>
          <a:p>
            <a:endParaRPr lang="en-US" sz="4400" dirty="0"/>
          </a:p>
          <a:p>
            <a:pPr lvl="1"/>
            <a:endParaRPr lang="en-US" dirty="0"/>
          </a:p>
        </p:txBody>
      </p:sp>
    </p:spTree>
    <p:extLst>
      <p:ext uri="{BB962C8B-B14F-4D97-AF65-F5344CB8AC3E}">
        <p14:creationId xmlns:p14="http://schemas.microsoft.com/office/powerpoint/2010/main" val="258868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Dezvoltarea Proiectelor de Baze de Date</a:t>
            </a:r>
            <a:endParaRPr lang="en-US" dirty="0"/>
          </a:p>
        </p:txBody>
      </p:sp>
      <p:sp>
        <p:nvSpPr>
          <p:cNvPr id="5" name="Flowchart: Magnetic Disk 4"/>
          <p:cNvSpPr/>
          <p:nvPr/>
        </p:nvSpPr>
        <p:spPr>
          <a:xfrm>
            <a:off x="5093761" y="2592347"/>
            <a:ext cx="919632" cy="82871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SQL</a:t>
            </a:r>
          </a:p>
        </p:txBody>
      </p:sp>
      <p:sp>
        <p:nvSpPr>
          <p:cNvPr id="9" name="Rounded Rectangle 8"/>
          <p:cNvSpPr/>
          <p:nvPr/>
        </p:nvSpPr>
        <p:spPr bwMode="auto">
          <a:xfrm>
            <a:off x="731837" y="2137041"/>
            <a:ext cx="1752600" cy="1817422"/>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ro-RO" sz="2000" dirty="0">
                <a:gradFill>
                  <a:gsLst>
                    <a:gs pos="0">
                      <a:srgbClr val="FFFFFF"/>
                    </a:gs>
                    <a:gs pos="100000">
                      <a:srgbClr val="FFFFFF"/>
                    </a:gs>
                  </a:gsLst>
                  <a:lin ang="5400000" scaled="0"/>
                </a:gradFill>
              </a:rPr>
              <a:t>Dezvoltare</a:t>
            </a:r>
            <a:endParaRPr lang="en-US" sz="20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3" cstate="print">
            <a:duotone>
              <a:prstClr val="black"/>
              <a:srgbClr val="0072C6">
                <a:tint val="45000"/>
                <a:satMod val="400000"/>
              </a:srgbClr>
            </a:duotone>
            <a:extLst>
              <a:ext uri="{28A0092B-C50C-407E-A947-70E740481C1C}">
                <a14:useLocalDpi xmlns:a14="http://schemas.microsoft.com/office/drawing/2010/main" val="0"/>
              </a:ext>
            </a:extLst>
          </a:blip>
          <a:stretch>
            <a:fillRect/>
          </a:stretch>
        </p:blipFill>
        <p:spPr>
          <a:xfrm>
            <a:off x="1408621" y="2960102"/>
            <a:ext cx="390339" cy="390284"/>
          </a:xfrm>
          <a:prstGeom prst="rect">
            <a:avLst/>
          </a:prstGeom>
          <a:ln>
            <a:noFill/>
          </a:ln>
          <a:effectLst>
            <a:outerShdw blurRad="190500" algn="tl" rotWithShape="0">
              <a:srgbClr val="000000">
                <a:alpha val="70000"/>
              </a:srgbClr>
            </a:outerShdw>
          </a:effectLst>
        </p:spPr>
      </p:pic>
      <p:sp>
        <p:nvSpPr>
          <p:cNvPr id="12" name="TextBox 11"/>
          <p:cNvSpPr txBox="1"/>
          <p:nvPr/>
        </p:nvSpPr>
        <p:spPr>
          <a:xfrm>
            <a:off x="1189360" y="3222369"/>
            <a:ext cx="12192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SSMS</a:t>
            </a:r>
          </a:p>
        </p:txBody>
      </p:sp>
      <p:grpSp>
        <p:nvGrpSpPr>
          <p:cNvPr id="15" name="Group 14"/>
          <p:cNvGrpSpPr/>
          <p:nvPr/>
        </p:nvGrpSpPr>
        <p:grpSpPr>
          <a:xfrm>
            <a:off x="2484437" y="2566680"/>
            <a:ext cx="2362201" cy="544765"/>
            <a:chOff x="2484437" y="2566680"/>
            <a:chExt cx="2362201" cy="544765"/>
          </a:xfrm>
        </p:grpSpPr>
        <p:cxnSp>
          <p:nvCxnSpPr>
            <p:cNvPr id="24" name="Straight Arrow Connector 23"/>
            <p:cNvCxnSpPr/>
            <p:nvPr/>
          </p:nvCxnSpPr>
          <p:spPr>
            <a:xfrm>
              <a:off x="2484437" y="3040062"/>
              <a:ext cx="2362201" cy="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017838" y="2566680"/>
              <a:ext cx="1198382" cy="544765"/>
            </a:xfrm>
            <a:prstGeom prst="rect">
              <a:avLst/>
            </a:prstGeom>
            <a:noFill/>
          </p:spPr>
          <p:txBody>
            <a:bodyPr wrap="square" lIns="182880" tIns="146304" rIns="182880" bIns="146304" rtlCol="0">
              <a:spAutoFit/>
            </a:bodyPr>
            <a:lstStyle/>
            <a:p>
              <a:pPr>
                <a:lnSpc>
                  <a:spcPct val="90000"/>
                </a:lnSpc>
                <a:spcAft>
                  <a:spcPts val="600"/>
                </a:spcAft>
              </a:pPr>
              <a:r>
                <a:rPr lang="ro-RO" dirty="0">
                  <a:gradFill>
                    <a:gsLst>
                      <a:gs pos="2917">
                        <a:schemeClr val="tx1"/>
                      </a:gs>
                      <a:gs pos="30000">
                        <a:schemeClr val="tx1"/>
                      </a:gs>
                    </a:gsLst>
                    <a:lin ang="5400000" scaled="0"/>
                  </a:gradFill>
                </a:rPr>
                <a:t>Execută</a:t>
              </a:r>
              <a:endParaRPr lang="en-US" dirty="0">
                <a:gradFill>
                  <a:gsLst>
                    <a:gs pos="2917">
                      <a:schemeClr val="tx1"/>
                    </a:gs>
                    <a:gs pos="30000">
                      <a:schemeClr val="tx1"/>
                    </a:gs>
                  </a:gsLst>
                  <a:lin ang="5400000" scaled="0"/>
                </a:gradFill>
              </a:endParaRPr>
            </a:p>
          </p:txBody>
        </p:sp>
      </p:grpSp>
      <p:sp>
        <p:nvSpPr>
          <p:cNvPr id="6" name="Flowchart: Multidocument 5"/>
          <p:cNvSpPr/>
          <p:nvPr/>
        </p:nvSpPr>
        <p:spPr bwMode="auto">
          <a:xfrm>
            <a:off x="7970837" y="2659062"/>
            <a:ext cx="1143000" cy="914400"/>
          </a:xfrm>
          <a:prstGeom prst="flowChartMultidocumen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t>
            </a:r>
            <a:r>
              <a:rPr lang="en-US" sz="2000" dirty="0" err="1">
                <a:gradFill>
                  <a:gsLst>
                    <a:gs pos="0">
                      <a:srgbClr val="FFFFFF"/>
                    </a:gs>
                    <a:gs pos="100000">
                      <a:srgbClr val="FFFFFF"/>
                    </a:gs>
                  </a:gsLst>
                  <a:lin ang="5400000" scaled="0"/>
                </a:gradFill>
              </a:rPr>
              <a:t>bak</a:t>
            </a:r>
            <a:endParaRPr lang="en-US" sz="2000" dirty="0">
              <a:gradFill>
                <a:gsLst>
                  <a:gs pos="0">
                    <a:srgbClr val="FFFFFF"/>
                  </a:gs>
                  <a:gs pos="100000">
                    <a:srgbClr val="FFFFFF"/>
                  </a:gs>
                </a:gsLst>
                <a:lin ang="5400000" scaled="0"/>
              </a:gradFill>
            </a:endParaRPr>
          </a:p>
        </p:txBody>
      </p:sp>
      <p:grpSp>
        <p:nvGrpSpPr>
          <p:cNvPr id="10" name="Group 9"/>
          <p:cNvGrpSpPr/>
          <p:nvPr/>
        </p:nvGrpSpPr>
        <p:grpSpPr>
          <a:xfrm>
            <a:off x="6111874" y="2566679"/>
            <a:ext cx="1630363" cy="544765"/>
            <a:chOff x="6111874" y="2566679"/>
            <a:chExt cx="1630363" cy="544765"/>
          </a:xfrm>
        </p:grpSpPr>
        <p:cxnSp>
          <p:nvCxnSpPr>
            <p:cNvPr id="25" name="Straight Arrow Connector 24"/>
            <p:cNvCxnSpPr/>
            <p:nvPr/>
          </p:nvCxnSpPr>
          <p:spPr>
            <a:xfrm>
              <a:off x="6111874" y="3040061"/>
              <a:ext cx="1630363"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327864" y="2566679"/>
              <a:ext cx="1198382"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Back</a:t>
              </a:r>
              <a:r>
                <a:rPr lang="ro-RO" dirty="0">
                  <a:gradFill>
                    <a:gsLst>
                      <a:gs pos="2917">
                        <a:schemeClr val="tx1"/>
                      </a:gs>
                      <a:gs pos="30000">
                        <a:schemeClr val="tx1"/>
                      </a:gs>
                    </a:gsLst>
                    <a:lin ang="5400000" scaled="0"/>
                  </a:gradFill>
                </a:rPr>
                <a:t>-</a:t>
              </a:r>
              <a:r>
                <a:rPr lang="en-US" dirty="0">
                  <a:gradFill>
                    <a:gsLst>
                      <a:gs pos="2917">
                        <a:schemeClr val="tx1"/>
                      </a:gs>
                      <a:gs pos="30000">
                        <a:schemeClr val="tx1"/>
                      </a:gs>
                    </a:gsLst>
                    <a:lin ang="5400000" scaled="0"/>
                  </a:gradFill>
                </a:rPr>
                <a:t>up</a:t>
              </a:r>
            </a:p>
          </p:txBody>
        </p:sp>
      </p:grpSp>
    </p:spTree>
    <p:extLst>
      <p:ext uri="{BB962C8B-B14F-4D97-AF65-F5344CB8AC3E}">
        <p14:creationId xmlns:p14="http://schemas.microsoft.com/office/powerpoint/2010/main" val="40177298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Dezvoltarea Proiectelor de Baze de Date</a:t>
            </a:r>
            <a:endParaRPr lang="en-US" dirty="0"/>
          </a:p>
        </p:txBody>
      </p:sp>
      <p:sp>
        <p:nvSpPr>
          <p:cNvPr id="5" name="Flowchart: Magnetic Disk 4"/>
          <p:cNvSpPr/>
          <p:nvPr/>
        </p:nvSpPr>
        <p:spPr>
          <a:xfrm>
            <a:off x="6065837" y="4980001"/>
            <a:ext cx="919632" cy="82871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SQL</a:t>
            </a:r>
          </a:p>
        </p:txBody>
      </p:sp>
      <p:sp>
        <p:nvSpPr>
          <p:cNvPr id="9" name="Rounded Rectangle 8"/>
          <p:cNvSpPr/>
          <p:nvPr/>
        </p:nvSpPr>
        <p:spPr bwMode="auto">
          <a:xfrm>
            <a:off x="731837" y="2137041"/>
            <a:ext cx="1752600" cy="1817422"/>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rPr>
              <a:t>Dezvoltare</a:t>
            </a:r>
            <a:endParaRPr lang="en-US" sz="20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3" cstate="print">
            <a:duotone>
              <a:prstClr val="black"/>
              <a:srgbClr val="0072C6">
                <a:tint val="45000"/>
                <a:satMod val="400000"/>
              </a:srgbClr>
            </a:duotone>
            <a:extLst>
              <a:ext uri="{28A0092B-C50C-407E-A947-70E740481C1C}">
                <a14:useLocalDpi xmlns:a14="http://schemas.microsoft.com/office/drawing/2010/main" val="0"/>
              </a:ext>
            </a:extLst>
          </a:blip>
          <a:stretch>
            <a:fillRect/>
          </a:stretch>
        </p:blipFill>
        <p:spPr>
          <a:xfrm>
            <a:off x="1408621" y="2960102"/>
            <a:ext cx="390339" cy="390284"/>
          </a:xfrm>
          <a:prstGeom prst="rect">
            <a:avLst/>
          </a:prstGeom>
          <a:ln>
            <a:noFill/>
          </a:ln>
          <a:effectLst>
            <a:outerShdw blurRad="190500" algn="tl" rotWithShape="0">
              <a:srgbClr val="000000">
                <a:alpha val="70000"/>
              </a:srgbClr>
            </a:outerShdw>
          </a:effectLst>
        </p:spPr>
      </p:pic>
      <p:sp>
        <p:nvSpPr>
          <p:cNvPr id="12" name="TextBox 11"/>
          <p:cNvSpPr txBox="1"/>
          <p:nvPr/>
        </p:nvSpPr>
        <p:spPr>
          <a:xfrm>
            <a:off x="1189360" y="3222369"/>
            <a:ext cx="12192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SSMS</a:t>
            </a:r>
          </a:p>
        </p:txBody>
      </p:sp>
      <p:sp>
        <p:nvSpPr>
          <p:cNvPr id="13" name="Rounded Rectangle 12"/>
          <p:cNvSpPr/>
          <p:nvPr/>
        </p:nvSpPr>
        <p:spPr bwMode="auto">
          <a:xfrm>
            <a:off x="5837238" y="2132760"/>
            <a:ext cx="1752600" cy="2052408"/>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Server de Fi</a:t>
            </a:r>
            <a:r>
              <a:rPr lang="ro-RO" sz="2000" dirty="0">
                <a:gradFill>
                  <a:gsLst>
                    <a:gs pos="0">
                      <a:srgbClr val="FFFFFF"/>
                    </a:gs>
                    <a:gs pos="100000">
                      <a:srgbClr val="FFFFFF"/>
                    </a:gs>
                  </a:gsLst>
                  <a:lin ang="5400000" scaled="0"/>
                </a:gradFill>
              </a:rPr>
              <a:t>ș</a:t>
            </a:r>
            <a:r>
              <a:rPr lang="en-US" sz="2000" dirty="0" err="1">
                <a:gradFill>
                  <a:gsLst>
                    <a:gs pos="0">
                      <a:srgbClr val="FFFFFF"/>
                    </a:gs>
                    <a:gs pos="100000">
                      <a:srgbClr val="FFFFFF"/>
                    </a:gs>
                  </a:gsLst>
                  <a:lin ang="5400000" scaled="0"/>
                </a:gradFill>
              </a:rPr>
              <a:t>iere</a:t>
            </a:r>
            <a:endParaRPr lang="en-US" sz="2000" dirty="0">
              <a:gradFill>
                <a:gsLst>
                  <a:gs pos="0">
                    <a:srgbClr val="FFFFFF"/>
                  </a:gs>
                  <a:gs pos="100000">
                    <a:srgbClr val="FFFFFF"/>
                  </a:gs>
                </a:gsLst>
                <a:lin ang="5400000" scaled="0"/>
              </a:gradFill>
            </a:endParaRPr>
          </a:p>
        </p:txBody>
      </p:sp>
      <p:sp>
        <p:nvSpPr>
          <p:cNvPr id="14" name="Flowchart: Multidocument 13"/>
          <p:cNvSpPr/>
          <p:nvPr/>
        </p:nvSpPr>
        <p:spPr>
          <a:xfrm>
            <a:off x="6171280" y="3036420"/>
            <a:ext cx="999593" cy="848050"/>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T-SQL</a:t>
            </a:r>
          </a:p>
        </p:txBody>
      </p:sp>
      <p:grpSp>
        <p:nvGrpSpPr>
          <p:cNvPr id="28" name="Group 27"/>
          <p:cNvGrpSpPr/>
          <p:nvPr/>
        </p:nvGrpSpPr>
        <p:grpSpPr>
          <a:xfrm>
            <a:off x="2560637" y="2334457"/>
            <a:ext cx="3245582" cy="544765"/>
            <a:chOff x="2560637" y="2334457"/>
            <a:chExt cx="3245582" cy="544765"/>
          </a:xfrm>
        </p:grpSpPr>
        <p:cxnSp>
          <p:nvCxnSpPr>
            <p:cNvPr id="19" name="Straight Arrow Connector 18"/>
            <p:cNvCxnSpPr/>
            <p:nvPr/>
          </p:nvCxnSpPr>
          <p:spPr>
            <a:xfrm flipH="1">
              <a:off x="2560637" y="2811462"/>
              <a:ext cx="3245582"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51237" y="2334457"/>
              <a:ext cx="1143000" cy="544765"/>
            </a:xfrm>
            <a:prstGeom prst="rect">
              <a:avLst/>
            </a:prstGeom>
            <a:noFill/>
          </p:spPr>
          <p:txBody>
            <a:bodyPr wrap="square" lIns="182880" tIns="146304" rIns="182880" bIns="146304" rtlCol="0">
              <a:spAutoFit/>
            </a:bodyPr>
            <a:lstStyle/>
            <a:p>
              <a:pPr>
                <a:lnSpc>
                  <a:spcPct val="90000"/>
                </a:lnSpc>
                <a:spcAft>
                  <a:spcPts val="600"/>
                </a:spcAft>
              </a:pPr>
              <a:r>
                <a:rPr lang="ro-RO" dirty="0">
                  <a:gradFill>
                    <a:gsLst>
                      <a:gs pos="2917">
                        <a:schemeClr val="tx1"/>
                      </a:gs>
                      <a:gs pos="30000">
                        <a:schemeClr val="tx1"/>
                      </a:gs>
                    </a:gsLst>
                    <a:lin ang="5400000" scaled="0"/>
                  </a:gradFill>
                </a:rPr>
                <a:t>Citește</a:t>
              </a:r>
              <a:endParaRPr lang="en-US" dirty="0">
                <a:gradFill>
                  <a:gsLst>
                    <a:gs pos="2917">
                      <a:schemeClr val="tx1"/>
                    </a:gs>
                    <a:gs pos="30000">
                      <a:schemeClr val="tx1"/>
                    </a:gs>
                  </a:gsLst>
                  <a:lin ang="5400000" scaled="0"/>
                </a:gradFill>
              </a:endParaRPr>
            </a:p>
          </p:txBody>
        </p:sp>
      </p:grpSp>
      <p:grpSp>
        <p:nvGrpSpPr>
          <p:cNvPr id="29" name="Group 28"/>
          <p:cNvGrpSpPr/>
          <p:nvPr/>
        </p:nvGrpSpPr>
        <p:grpSpPr>
          <a:xfrm>
            <a:off x="2605818" y="3040063"/>
            <a:ext cx="3200401" cy="544765"/>
            <a:chOff x="2605818" y="3040063"/>
            <a:chExt cx="3200401" cy="544765"/>
          </a:xfrm>
        </p:grpSpPr>
        <p:cxnSp>
          <p:nvCxnSpPr>
            <p:cNvPr id="16" name="Straight Arrow Connector 15"/>
            <p:cNvCxnSpPr/>
            <p:nvPr/>
          </p:nvCxnSpPr>
          <p:spPr>
            <a:xfrm flipV="1">
              <a:off x="2605818" y="3491745"/>
              <a:ext cx="3200401" cy="800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51237" y="3040063"/>
              <a:ext cx="1143000" cy="544765"/>
            </a:xfrm>
            <a:prstGeom prst="rect">
              <a:avLst/>
            </a:prstGeom>
            <a:noFill/>
          </p:spPr>
          <p:txBody>
            <a:bodyPr wrap="square" lIns="182880" tIns="146304" rIns="182880" bIns="146304" rtlCol="0">
              <a:spAutoFit/>
            </a:bodyPr>
            <a:lstStyle/>
            <a:p>
              <a:pPr>
                <a:lnSpc>
                  <a:spcPct val="90000"/>
                </a:lnSpc>
                <a:spcAft>
                  <a:spcPts val="600"/>
                </a:spcAft>
              </a:pPr>
              <a:r>
                <a:rPr lang="ro-RO" dirty="0">
                  <a:gradFill>
                    <a:gsLst>
                      <a:gs pos="2917">
                        <a:schemeClr val="tx1"/>
                      </a:gs>
                      <a:gs pos="30000">
                        <a:schemeClr val="tx1"/>
                      </a:gs>
                    </a:gsLst>
                    <a:lin ang="5400000" scaled="0"/>
                  </a:gradFill>
                </a:rPr>
                <a:t>Scrie</a:t>
              </a:r>
              <a:endParaRPr lang="en-US" dirty="0">
                <a:gradFill>
                  <a:gsLst>
                    <a:gs pos="2917">
                      <a:schemeClr val="tx1"/>
                    </a:gs>
                    <a:gs pos="30000">
                      <a:schemeClr val="tx1"/>
                    </a:gs>
                  </a:gsLst>
                  <a:lin ang="5400000" scaled="0"/>
                </a:gradFill>
              </a:endParaRPr>
            </a:p>
          </p:txBody>
        </p:sp>
      </p:grpSp>
      <p:grpSp>
        <p:nvGrpSpPr>
          <p:cNvPr id="30" name="Group 29"/>
          <p:cNvGrpSpPr/>
          <p:nvPr/>
        </p:nvGrpSpPr>
        <p:grpSpPr>
          <a:xfrm>
            <a:off x="2605818" y="4000830"/>
            <a:ext cx="3460019" cy="1393529"/>
            <a:chOff x="2605818" y="4000830"/>
            <a:chExt cx="3460019" cy="1393529"/>
          </a:xfrm>
        </p:grpSpPr>
        <p:cxnSp>
          <p:nvCxnSpPr>
            <p:cNvPr id="24" name="Straight Arrow Connector 23"/>
            <p:cNvCxnSpPr>
              <a:endCxn id="5" idx="2"/>
            </p:cNvCxnSpPr>
            <p:nvPr/>
          </p:nvCxnSpPr>
          <p:spPr>
            <a:xfrm>
              <a:off x="2605818" y="4000830"/>
              <a:ext cx="3460019" cy="1393529"/>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270547">
              <a:off x="4122737" y="4364645"/>
              <a:ext cx="1143000" cy="544765"/>
            </a:xfrm>
            <a:prstGeom prst="rect">
              <a:avLst/>
            </a:prstGeom>
            <a:noFill/>
          </p:spPr>
          <p:txBody>
            <a:bodyPr wrap="square" lIns="182880" tIns="146304" rIns="182880" bIns="146304" rtlCol="0">
              <a:spAutoFit/>
            </a:bodyPr>
            <a:lstStyle/>
            <a:p>
              <a:pPr>
                <a:lnSpc>
                  <a:spcPct val="90000"/>
                </a:lnSpc>
                <a:spcAft>
                  <a:spcPts val="600"/>
                </a:spcAft>
              </a:pPr>
              <a:r>
                <a:rPr lang="en-US" dirty="0" err="1">
                  <a:gradFill>
                    <a:gsLst>
                      <a:gs pos="2917">
                        <a:schemeClr val="tx1"/>
                      </a:gs>
                      <a:gs pos="30000">
                        <a:schemeClr val="tx1"/>
                      </a:gs>
                    </a:gsLst>
                    <a:lin ang="5400000" scaled="0"/>
                  </a:gradFill>
                </a:rPr>
                <a:t>Execut</a:t>
              </a:r>
              <a:r>
                <a:rPr lang="ro-RO" dirty="0">
                  <a:gradFill>
                    <a:gsLst>
                      <a:gs pos="2917">
                        <a:schemeClr val="tx1"/>
                      </a:gs>
                      <a:gs pos="30000">
                        <a:schemeClr val="tx1"/>
                      </a:gs>
                    </a:gsLst>
                    <a:lin ang="5400000" scaled="0"/>
                  </a:gradFill>
                </a:rPr>
                <a:t>ă</a:t>
              </a:r>
              <a:endParaRPr lang="en-US"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976319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Dezvoltare cu </a:t>
            </a:r>
            <a:r>
              <a:rPr lang="en-US" dirty="0"/>
              <a:t>Visual Studio</a:t>
            </a:r>
          </a:p>
        </p:txBody>
      </p:sp>
      <p:sp>
        <p:nvSpPr>
          <p:cNvPr id="9" name="Rounded Rectangle 8"/>
          <p:cNvSpPr/>
          <p:nvPr/>
        </p:nvSpPr>
        <p:spPr bwMode="auto">
          <a:xfrm>
            <a:off x="731837" y="2137041"/>
            <a:ext cx="1752600" cy="1817422"/>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ro-RO" sz="2000" dirty="0">
                <a:gradFill>
                  <a:gsLst>
                    <a:gs pos="0">
                      <a:srgbClr val="FFFFFF"/>
                    </a:gs>
                    <a:gs pos="100000">
                      <a:srgbClr val="FFFFFF"/>
                    </a:gs>
                  </a:gsLst>
                  <a:lin ang="5400000" scaled="0"/>
                </a:gradFill>
              </a:rPr>
              <a:t>Dezvoltare</a:t>
            </a:r>
            <a:endParaRPr lang="en-US" sz="20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3" cstate="print">
            <a:duotone>
              <a:prstClr val="black"/>
              <a:srgbClr val="0072C6">
                <a:tint val="45000"/>
                <a:satMod val="400000"/>
              </a:srgbClr>
            </a:duotone>
            <a:extLst>
              <a:ext uri="{28A0092B-C50C-407E-A947-70E740481C1C}">
                <a14:useLocalDpi xmlns:a14="http://schemas.microsoft.com/office/drawing/2010/main" val="0"/>
              </a:ext>
            </a:extLst>
          </a:blip>
          <a:stretch>
            <a:fillRect/>
          </a:stretch>
        </p:blipFill>
        <p:spPr>
          <a:xfrm>
            <a:off x="1408621" y="2960102"/>
            <a:ext cx="390339" cy="390284"/>
          </a:xfrm>
          <a:prstGeom prst="rect">
            <a:avLst/>
          </a:prstGeom>
          <a:ln>
            <a:noFill/>
          </a:ln>
          <a:effectLst>
            <a:outerShdw blurRad="190500" algn="tl" rotWithShape="0">
              <a:srgbClr val="000000">
                <a:alpha val="70000"/>
              </a:srgbClr>
            </a:outerShdw>
          </a:effectLst>
        </p:spPr>
      </p:pic>
      <p:sp>
        <p:nvSpPr>
          <p:cNvPr id="12" name="TextBox 11"/>
          <p:cNvSpPr txBox="1"/>
          <p:nvPr/>
        </p:nvSpPr>
        <p:spPr>
          <a:xfrm>
            <a:off x="1336730" y="3247062"/>
            <a:ext cx="12192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VS</a:t>
            </a:r>
          </a:p>
        </p:txBody>
      </p:sp>
      <p:grpSp>
        <p:nvGrpSpPr>
          <p:cNvPr id="32" name="Group 31"/>
          <p:cNvGrpSpPr/>
          <p:nvPr/>
        </p:nvGrpSpPr>
        <p:grpSpPr>
          <a:xfrm>
            <a:off x="5837238" y="2132760"/>
            <a:ext cx="1752600" cy="2052408"/>
            <a:chOff x="5837238" y="2132760"/>
            <a:chExt cx="1752600" cy="2052408"/>
          </a:xfrm>
        </p:grpSpPr>
        <p:sp>
          <p:nvSpPr>
            <p:cNvPr id="13" name="Rounded Rectangle 12"/>
            <p:cNvSpPr/>
            <p:nvPr/>
          </p:nvSpPr>
          <p:spPr bwMode="auto">
            <a:xfrm>
              <a:off x="5837238" y="2132760"/>
              <a:ext cx="1752600" cy="2052408"/>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ro-RO" sz="2000" dirty="0">
                  <a:gradFill>
                    <a:gsLst>
                      <a:gs pos="0">
                        <a:srgbClr val="FFFFFF"/>
                      </a:gs>
                      <a:gs pos="100000">
                        <a:srgbClr val="FFFFFF"/>
                      </a:gs>
                    </a:gsLst>
                    <a:lin ang="5400000" scaled="0"/>
                  </a:gradFill>
                </a:rPr>
                <a:t>Server de Fișiere</a:t>
              </a:r>
              <a:endParaRPr lang="en-US" sz="2000" dirty="0">
                <a:gradFill>
                  <a:gsLst>
                    <a:gs pos="0">
                      <a:srgbClr val="FFFFFF"/>
                    </a:gs>
                    <a:gs pos="100000">
                      <a:srgbClr val="FFFFFF"/>
                    </a:gs>
                  </a:gsLst>
                  <a:lin ang="5400000" scaled="0"/>
                </a:gradFill>
              </a:endParaRPr>
            </a:p>
          </p:txBody>
        </p:sp>
        <p:sp>
          <p:nvSpPr>
            <p:cNvPr id="14" name="Flowchart: Multidocument 13"/>
            <p:cNvSpPr/>
            <p:nvPr/>
          </p:nvSpPr>
          <p:spPr>
            <a:xfrm>
              <a:off x="6065838" y="3036420"/>
              <a:ext cx="1295400" cy="848050"/>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ro-RO" dirty="0"/>
                <a:t>Partajare </a:t>
              </a:r>
              <a:r>
                <a:rPr lang="en-US" dirty="0"/>
                <a:t>GIT</a:t>
              </a:r>
            </a:p>
          </p:txBody>
        </p:sp>
      </p:grpSp>
      <p:grpSp>
        <p:nvGrpSpPr>
          <p:cNvPr id="39" name="Group 38"/>
          <p:cNvGrpSpPr/>
          <p:nvPr/>
        </p:nvGrpSpPr>
        <p:grpSpPr>
          <a:xfrm>
            <a:off x="2560637" y="2334457"/>
            <a:ext cx="3245582" cy="544765"/>
            <a:chOff x="2560637" y="2334457"/>
            <a:chExt cx="3245582" cy="544765"/>
          </a:xfrm>
        </p:grpSpPr>
        <p:cxnSp>
          <p:nvCxnSpPr>
            <p:cNvPr id="19" name="Straight Arrow Connector 18"/>
            <p:cNvCxnSpPr/>
            <p:nvPr/>
          </p:nvCxnSpPr>
          <p:spPr>
            <a:xfrm flipH="1">
              <a:off x="2560637" y="2811462"/>
              <a:ext cx="3245582"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51237" y="2334457"/>
              <a:ext cx="1143000" cy="544765"/>
            </a:xfrm>
            <a:prstGeom prst="rect">
              <a:avLst/>
            </a:prstGeom>
            <a:noFill/>
          </p:spPr>
          <p:txBody>
            <a:bodyPr wrap="square" lIns="182880" tIns="146304" rIns="182880" bIns="146304" rtlCol="0">
              <a:spAutoFit/>
            </a:bodyPr>
            <a:lstStyle/>
            <a:p>
              <a:pPr>
                <a:lnSpc>
                  <a:spcPct val="90000"/>
                </a:lnSpc>
                <a:spcAft>
                  <a:spcPts val="600"/>
                </a:spcAft>
              </a:pPr>
              <a:r>
                <a:rPr lang="ro-RO" dirty="0">
                  <a:gradFill>
                    <a:gsLst>
                      <a:gs pos="2917">
                        <a:schemeClr val="tx1"/>
                      </a:gs>
                      <a:gs pos="30000">
                        <a:schemeClr val="tx1"/>
                      </a:gs>
                    </a:gsLst>
                    <a:lin ang="5400000" scaled="0"/>
                  </a:gradFill>
                </a:rPr>
                <a:t>Sincr.</a:t>
              </a:r>
              <a:endParaRPr lang="en-US" dirty="0">
                <a:gradFill>
                  <a:gsLst>
                    <a:gs pos="2917">
                      <a:schemeClr val="tx1"/>
                    </a:gs>
                    <a:gs pos="30000">
                      <a:schemeClr val="tx1"/>
                    </a:gs>
                  </a:gsLst>
                  <a:lin ang="5400000" scaled="0"/>
                </a:gradFill>
              </a:endParaRPr>
            </a:p>
          </p:txBody>
        </p:sp>
      </p:grpSp>
      <p:grpSp>
        <p:nvGrpSpPr>
          <p:cNvPr id="31" name="Group 30"/>
          <p:cNvGrpSpPr/>
          <p:nvPr/>
        </p:nvGrpSpPr>
        <p:grpSpPr>
          <a:xfrm>
            <a:off x="2605818" y="3040063"/>
            <a:ext cx="3200401" cy="544765"/>
            <a:chOff x="2605818" y="3040063"/>
            <a:chExt cx="3200401" cy="544765"/>
          </a:xfrm>
        </p:grpSpPr>
        <p:cxnSp>
          <p:nvCxnSpPr>
            <p:cNvPr id="16" name="Straight Arrow Connector 15"/>
            <p:cNvCxnSpPr/>
            <p:nvPr/>
          </p:nvCxnSpPr>
          <p:spPr>
            <a:xfrm flipV="1">
              <a:off x="2605818" y="3491745"/>
              <a:ext cx="3200401" cy="800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51236" y="3040063"/>
              <a:ext cx="1295401"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Check-in</a:t>
              </a:r>
            </a:p>
          </p:txBody>
        </p:sp>
      </p:grpSp>
      <p:grpSp>
        <p:nvGrpSpPr>
          <p:cNvPr id="42" name="Group 41"/>
          <p:cNvGrpSpPr/>
          <p:nvPr/>
        </p:nvGrpSpPr>
        <p:grpSpPr>
          <a:xfrm>
            <a:off x="2560637" y="3946011"/>
            <a:ext cx="3505200" cy="1448348"/>
            <a:chOff x="2560637" y="3946011"/>
            <a:chExt cx="3505200" cy="1448348"/>
          </a:xfrm>
        </p:grpSpPr>
        <p:cxnSp>
          <p:nvCxnSpPr>
            <p:cNvPr id="24" name="Straight Arrow Connector 23"/>
            <p:cNvCxnSpPr>
              <a:endCxn id="40" idx="2"/>
            </p:cNvCxnSpPr>
            <p:nvPr/>
          </p:nvCxnSpPr>
          <p:spPr>
            <a:xfrm>
              <a:off x="2560637" y="3946011"/>
              <a:ext cx="3505200" cy="1448348"/>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223613">
              <a:off x="4268535" y="4437924"/>
              <a:ext cx="1219173" cy="544765"/>
            </a:xfrm>
            <a:prstGeom prst="rect">
              <a:avLst/>
            </a:prstGeom>
            <a:noFill/>
          </p:spPr>
          <p:txBody>
            <a:bodyPr wrap="square" lIns="182880" tIns="146304" rIns="182880" bIns="146304" rtlCol="0">
              <a:spAutoFit/>
            </a:bodyPr>
            <a:lstStyle/>
            <a:p>
              <a:pPr>
                <a:lnSpc>
                  <a:spcPct val="90000"/>
                </a:lnSpc>
                <a:spcAft>
                  <a:spcPts val="600"/>
                </a:spcAft>
              </a:pPr>
              <a:r>
                <a:rPr lang="ro-RO" dirty="0">
                  <a:gradFill>
                    <a:gsLst>
                      <a:gs pos="2917">
                        <a:schemeClr val="tx1"/>
                      </a:gs>
                      <a:gs pos="30000">
                        <a:schemeClr val="tx1"/>
                      </a:gs>
                    </a:gsLst>
                    <a:lin ang="5400000" scaled="0"/>
                  </a:gradFill>
                </a:rPr>
                <a:t>Publică</a:t>
              </a:r>
              <a:endParaRPr lang="en-US" dirty="0">
                <a:gradFill>
                  <a:gsLst>
                    <a:gs pos="2917">
                      <a:schemeClr val="tx1"/>
                    </a:gs>
                    <a:gs pos="30000">
                      <a:schemeClr val="tx1"/>
                    </a:gs>
                  </a:gsLst>
                  <a:lin ang="5400000" scaled="0"/>
                </a:gradFill>
              </a:endParaRPr>
            </a:p>
          </p:txBody>
        </p:sp>
      </p:grpSp>
      <p:grpSp>
        <p:nvGrpSpPr>
          <p:cNvPr id="34" name="Group 33"/>
          <p:cNvGrpSpPr/>
          <p:nvPr/>
        </p:nvGrpSpPr>
        <p:grpSpPr>
          <a:xfrm>
            <a:off x="1531937" y="3584828"/>
            <a:ext cx="1143000" cy="1969834"/>
            <a:chOff x="1531937" y="3584828"/>
            <a:chExt cx="1143000" cy="979234"/>
          </a:xfrm>
        </p:grpSpPr>
        <p:cxnSp>
          <p:nvCxnSpPr>
            <p:cNvPr id="4" name="Straight Arrow Connector 3"/>
            <p:cNvCxnSpPr/>
            <p:nvPr/>
          </p:nvCxnSpPr>
          <p:spPr>
            <a:xfrm>
              <a:off x="1603789" y="3584828"/>
              <a:ext cx="0" cy="979234"/>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31937" y="3726677"/>
              <a:ext cx="1143000" cy="270811"/>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Test</a:t>
              </a:r>
              <a:r>
                <a:rPr lang="ro-RO" dirty="0">
                  <a:gradFill>
                    <a:gsLst>
                      <a:gs pos="2917">
                        <a:schemeClr val="tx1"/>
                      </a:gs>
                      <a:gs pos="30000">
                        <a:schemeClr val="tx1"/>
                      </a:gs>
                    </a:gsLst>
                    <a:lin ang="5400000" scaled="0"/>
                  </a:gradFill>
                </a:rPr>
                <a:t>are</a:t>
              </a:r>
              <a:endParaRPr lang="en-US" dirty="0">
                <a:gradFill>
                  <a:gsLst>
                    <a:gs pos="2917">
                      <a:schemeClr val="tx1"/>
                    </a:gs>
                    <a:gs pos="30000">
                      <a:schemeClr val="tx1"/>
                    </a:gs>
                  </a:gsLst>
                  <a:lin ang="5400000" scaled="0"/>
                </a:gradFill>
              </a:endParaRPr>
            </a:p>
          </p:txBody>
        </p:sp>
      </p:grpSp>
      <p:grpSp>
        <p:nvGrpSpPr>
          <p:cNvPr id="35" name="Group 34"/>
          <p:cNvGrpSpPr/>
          <p:nvPr/>
        </p:nvGrpSpPr>
        <p:grpSpPr>
          <a:xfrm>
            <a:off x="274639" y="3116262"/>
            <a:ext cx="1264379" cy="2971800"/>
            <a:chOff x="274639" y="3116262"/>
            <a:chExt cx="1264379" cy="1863739"/>
          </a:xfrm>
        </p:grpSpPr>
        <p:sp>
          <p:nvSpPr>
            <p:cNvPr id="21" name="Curved Right Arrow 20"/>
            <p:cNvSpPr/>
            <p:nvPr/>
          </p:nvSpPr>
          <p:spPr bwMode="auto">
            <a:xfrm>
              <a:off x="533609" y="3116262"/>
              <a:ext cx="665530" cy="1863739"/>
            </a:xfrm>
            <a:prstGeom prst="curvedRightArrow">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Box 25"/>
            <p:cNvSpPr txBox="1"/>
            <p:nvPr/>
          </p:nvSpPr>
          <p:spPr>
            <a:xfrm>
              <a:off x="274639" y="3735899"/>
              <a:ext cx="1264379" cy="341645"/>
            </a:xfrm>
            <a:prstGeom prst="rect">
              <a:avLst/>
            </a:prstGeom>
            <a:noFill/>
          </p:spPr>
          <p:txBody>
            <a:bodyPr wrap="square" lIns="182880" tIns="146304" rIns="182880" bIns="146304" rtlCol="0">
              <a:spAutoFit/>
            </a:bodyPr>
            <a:lstStyle/>
            <a:p>
              <a:pPr>
                <a:lnSpc>
                  <a:spcPct val="90000"/>
                </a:lnSpc>
                <a:spcAft>
                  <a:spcPts val="600"/>
                </a:spcAft>
              </a:pPr>
              <a:r>
                <a:rPr lang="ro-RO" dirty="0">
                  <a:gradFill>
                    <a:gsLst>
                      <a:gs pos="2917">
                        <a:schemeClr val="tx1"/>
                      </a:gs>
                      <a:gs pos="30000">
                        <a:schemeClr val="tx1"/>
                      </a:gs>
                    </a:gsLst>
                    <a:lin ang="5400000" scaled="0"/>
                  </a:gradFill>
                </a:rPr>
                <a:t>Instalare</a:t>
              </a:r>
              <a:endParaRPr lang="en-US" dirty="0">
                <a:gradFill>
                  <a:gsLst>
                    <a:gs pos="2917">
                      <a:schemeClr val="tx1"/>
                    </a:gs>
                    <a:gs pos="30000">
                      <a:schemeClr val="tx1"/>
                    </a:gs>
                  </a:gsLst>
                  <a:lin ang="5400000" scaled="0"/>
                </a:gradFill>
              </a:endParaRPr>
            </a:p>
          </p:txBody>
        </p:sp>
      </p:grpSp>
      <p:sp>
        <p:nvSpPr>
          <p:cNvPr id="40" name="Flowchart: Magnetic Disk 39"/>
          <p:cNvSpPr/>
          <p:nvPr/>
        </p:nvSpPr>
        <p:spPr>
          <a:xfrm>
            <a:off x="6065837" y="4980001"/>
            <a:ext cx="919632" cy="82871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SQL</a:t>
            </a:r>
          </a:p>
        </p:txBody>
      </p:sp>
      <p:sp>
        <p:nvSpPr>
          <p:cNvPr id="28" name="Flowchart: Magnetic Disk 27"/>
          <p:cNvSpPr/>
          <p:nvPr/>
        </p:nvSpPr>
        <p:spPr>
          <a:xfrm>
            <a:off x="1260743" y="5574318"/>
            <a:ext cx="919632" cy="82871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SQL</a:t>
            </a:r>
          </a:p>
        </p:txBody>
      </p:sp>
    </p:spTree>
    <p:extLst>
      <p:ext uri="{BB962C8B-B14F-4D97-AF65-F5344CB8AC3E}">
        <p14:creationId xmlns:p14="http://schemas.microsoft.com/office/powerpoint/2010/main" val="27960297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Dezvoltarea cu Visual Studio</a:t>
            </a:r>
            <a:endParaRPr lang="en-US" dirty="0"/>
          </a:p>
        </p:txBody>
      </p:sp>
      <p:sp>
        <p:nvSpPr>
          <p:cNvPr id="9" name="Rounded Rectangle 8"/>
          <p:cNvSpPr/>
          <p:nvPr/>
        </p:nvSpPr>
        <p:spPr bwMode="auto">
          <a:xfrm>
            <a:off x="731837" y="1367943"/>
            <a:ext cx="1752600" cy="1817422"/>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De</a:t>
            </a:r>
            <a:r>
              <a:rPr lang="ro-RO" sz="2000" dirty="0">
                <a:gradFill>
                  <a:gsLst>
                    <a:gs pos="0">
                      <a:srgbClr val="FFFFFF"/>
                    </a:gs>
                    <a:gs pos="100000">
                      <a:srgbClr val="FFFFFF"/>
                    </a:gs>
                  </a:gsLst>
                  <a:lin ang="5400000" scaled="0"/>
                </a:gradFill>
              </a:rPr>
              <a:t>zvoltare</a:t>
            </a:r>
            <a:endParaRPr lang="en-US" sz="20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3" cstate="print">
            <a:duotone>
              <a:prstClr val="black"/>
              <a:srgbClr val="0072C6">
                <a:tint val="45000"/>
                <a:satMod val="400000"/>
              </a:srgbClr>
            </a:duotone>
            <a:extLst>
              <a:ext uri="{28A0092B-C50C-407E-A947-70E740481C1C}">
                <a14:useLocalDpi xmlns:a14="http://schemas.microsoft.com/office/drawing/2010/main" val="0"/>
              </a:ext>
            </a:extLst>
          </a:blip>
          <a:stretch>
            <a:fillRect/>
          </a:stretch>
        </p:blipFill>
        <p:spPr>
          <a:xfrm>
            <a:off x="1514119" y="2167317"/>
            <a:ext cx="390339" cy="390284"/>
          </a:xfrm>
          <a:prstGeom prst="rect">
            <a:avLst/>
          </a:prstGeom>
          <a:ln>
            <a:noFill/>
          </a:ln>
          <a:effectLst>
            <a:outerShdw blurRad="190500" algn="tl" rotWithShape="0">
              <a:srgbClr val="000000">
                <a:alpha val="70000"/>
              </a:srgbClr>
            </a:outerShdw>
          </a:effectLst>
        </p:spPr>
      </p:pic>
      <p:sp>
        <p:nvSpPr>
          <p:cNvPr id="12" name="TextBox 11"/>
          <p:cNvSpPr txBox="1"/>
          <p:nvPr/>
        </p:nvSpPr>
        <p:spPr>
          <a:xfrm>
            <a:off x="1336730" y="2477964"/>
            <a:ext cx="12192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VS</a:t>
            </a:r>
          </a:p>
        </p:txBody>
      </p:sp>
      <p:grpSp>
        <p:nvGrpSpPr>
          <p:cNvPr id="32" name="Group 31"/>
          <p:cNvGrpSpPr/>
          <p:nvPr/>
        </p:nvGrpSpPr>
        <p:grpSpPr>
          <a:xfrm>
            <a:off x="5837238" y="1363662"/>
            <a:ext cx="1752600" cy="2052408"/>
            <a:chOff x="5837238" y="2132760"/>
            <a:chExt cx="1752600" cy="2052408"/>
          </a:xfrm>
        </p:grpSpPr>
        <p:sp>
          <p:nvSpPr>
            <p:cNvPr id="13" name="Rounded Rectangle 12"/>
            <p:cNvSpPr/>
            <p:nvPr/>
          </p:nvSpPr>
          <p:spPr bwMode="auto">
            <a:xfrm>
              <a:off x="5837238" y="2132760"/>
              <a:ext cx="1752600" cy="2052408"/>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File Server</a:t>
              </a:r>
            </a:p>
          </p:txBody>
        </p:sp>
        <p:sp>
          <p:nvSpPr>
            <p:cNvPr id="14" name="Flowchart: Multidocument 13"/>
            <p:cNvSpPr/>
            <p:nvPr/>
          </p:nvSpPr>
          <p:spPr>
            <a:xfrm>
              <a:off x="6027738" y="3036420"/>
              <a:ext cx="1380645" cy="848050"/>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ro-RO" dirty="0"/>
                <a:t>Partajare </a:t>
              </a:r>
              <a:r>
                <a:rPr lang="en-US" dirty="0"/>
                <a:t>GIT</a:t>
              </a:r>
            </a:p>
          </p:txBody>
        </p:sp>
      </p:grpSp>
      <p:grpSp>
        <p:nvGrpSpPr>
          <p:cNvPr id="39" name="Group 38"/>
          <p:cNvGrpSpPr/>
          <p:nvPr/>
        </p:nvGrpSpPr>
        <p:grpSpPr>
          <a:xfrm>
            <a:off x="2560637" y="1565359"/>
            <a:ext cx="3245582" cy="544765"/>
            <a:chOff x="2560637" y="2334457"/>
            <a:chExt cx="3245582" cy="544765"/>
          </a:xfrm>
        </p:grpSpPr>
        <p:cxnSp>
          <p:nvCxnSpPr>
            <p:cNvPr id="19" name="Straight Arrow Connector 18"/>
            <p:cNvCxnSpPr/>
            <p:nvPr/>
          </p:nvCxnSpPr>
          <p:spPr>
            <a:xfrm flipH="1">
              <a:off x="2560637" y="2811462"/>
              <a:ext cx="3245582"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51237" y="2334457"/>
              <a:ext cx="1143000" cy="544765"/>
            </a:xfrm>
            <a:prstGeom prst="rect">
              <a:avLst/>
            </a:prstGeom>
            <a:noFill/>
          </p:spPr>
          <p:txBody>
            <a:bodyPr wrap="square" lIns="182880" tIns="146304" rIns="182880" bIns="146304" rtlCol="0">
              <a:spAutoFit/>
            </a:bodyPr>
            <a:lstStyle/>
            <a:p>
              <a:pPr>
                <a:lnSpc>
                  <a:spcPct val="90000"/>
                </a:lnSpc>
                <a:spcAft>
                  <a:spcPts val="600"/>
                </a:spcAft>
              </a:pPr>
              <a:r>
                <a:rPr lang="ro-RO" dirty="0">
                  <a:gradFill>
                    <a:gsLst>
                      <a:gs pos="2917">
                        <a:schemeClr val="tx1"/>
                      </a:gs>
                      <a:gs pos="30000">
                        <a:schemeClr val="tx1"/>
                      </a:gs>
                    </a:gsLst>
                    <a:lin ang="5400000" scaled="0"/>
                  </a:gradFill>
                </a:rPr>
                <a:t>Sinc.</a:t>
              </a:r>
              <a:endParaRPr lang="en-US" dirty="0">
                <a:gradFill>
                  <a:gsLst>
                    <a:gs pos="2917">
                      <a:schemeClr val="tx1"/>
                    </a:gs>
                    <a:gs pos="30000">
                      <a:schemeClr val="tx1"/>
                    </a:gs>
                  </a:gsLst>
                  <a:lin ang="5400000" scaled="0"/>
                </a:gradFill>
              </a:endParaRPr>
            </a:p>
          </p:txBody>
        </p:sp>
      </p:grpSp>
      <p:grpSp>
        <p:nvGrpSpPr>
          <p:cNvPr id="31" name="Group 30"/>
          <p:cNvGrpSpPr/>
          <p:nvPr/>
        </p:nvGrpSpPr>
        <p:grpSpPr>
          <a:xfrm>
            <a:off x="2605818" y="2270965"/>
            <a:ext cx="3200401" cy="544765"/>
            <a:chOff x="2605818" y="3040063"/>
            <a:chExt cx="3200401" cy="544765"/>
          </a:xfrm>
        </p:grpSpPr>
        <p:cxnSp>
          <p:nvCxnSpPr>
            <p:cNvPr id="16" name="Straight Arrow Connector 15"/>
            <p:cNvCxnSpPr/>
            <p:nvPr/>
          </p:nvCxnSpPr>
          <p:spPr>
            <a:xfrm flipV="1">
              <a:off x="2605818" y="3491745"/>
              <a:ext cx="3200401" cy="800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51236" y="3040063"/>
              <a:ext cx="1295401"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Check-in</a:t>
              </a:r>
            </a:p>
          </p:txBody>
        </p:sp>
      </p:grpSp>
      <p:grpSp>
        <p:nvGrpSpPr>
          <p:cNvPr id="69" name="Group 68"/>
          <p:cNvGrpSpPr/>
          <p:nvPr/>
        </p:nvGrpSpPr>
        <p:grpSpPr>
          <a:xfrm>
            <a:off x="2560637" y="3176913"/>
            <a:ext cx="1637305" cy="1075251"/>
            <a:chOff x="2560637" y="3481713"/>
            <a:chExt cx="1637305" cy="1075251"/>
          </a:xfrm>
        </p:grpSpPr>
        <p:cxnSp>
          <p:nvCxnSpPr>
            <p:cNvPr id="24" name="Straight Arrow Connector 23"/>
            <p:cNvCxnSpPr/>
            <p:nvPr/>
          </p:nvCxnSpPr>
          <p:spPr>
            <a:xfrm>
              <a:off x="2560637" y="3481713"/>
              <a:ext cx="1336219" cy="107525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2308166">
              <a:off x="2978769" y="3775398"/>
              <a:ext cx="1219173"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Build</a:t>
              </a:r>
            </a:p>
          </p:txBody>
        </p:sp>
      </p:grpSp>
      <p:grpSp>
        <p:nvGrpSpPr>
          <p:cNvPr id="34" name="Group 33"/>
          <p:cNvGrpSpPr/>
          <p:nvPr/>
        </p:nvGrpSpPr>
        <p:grpSpPr>
          <a:xfrm>
            <a:off x="1531937" y="2815730"/>
            <a:ext cx="1143000" cy="1969834"/>
            <a:chOff x="1531937" y="3584828"/>
            <a:chExt cx="1143000" cy="979234"/>
          </a:xfrm>
        </p:grpSpPr>
        <p:cxnSp>
          <p:nvCxnSpPr>
            <p:cNvPr id="4" name="Straight Arrow Connector 3"/>
            <p:cNvCxnSpPr/>
            <p:nvPr/>
          </p:nvCxnSpPr>
          <p:spPr>
            <a:xfrm>
              <a:off x="1603789" y="3584828"/>
              <a:ext cx="0" cy="979234"/>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31937" y="3726677"/>
              <a:ext cx="1143000" cy="270811"/>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Test</a:t>
              </a:r>
              <a:r>
                <a:rPr lang="ro-RO" dirty="0">
                  <a:gradFill>
                    <a:gsLst>
                      <a:gs pos="2917">
                        <a:schemeClr val="tx1"/>
                      </a:gs>
                      <a:gs pos="30000">
                        <a:schemeClr val="tx1"/>
                      </a:gs>
                    </a:gsLst>
                    <a:lin ang="5400000" scaled="0"/>
                  </a:gradFill>
                </a:rPr>
                <a:t>are</a:t>
              </a:r>
              <a:endParaRPr lang="en-US" dirty="0">
                <a:gradFill>
                  <a:gsLst>
                    <a:gs pos="2917">
                      <a:schemeClr val="tx1"/>
                    </a:gs>
                    <a:gs pos="30000">
                      <a:schemeClr val="tx1"/>
                    </a:gs>
                  </a:gsLst>
                  <a:lin ang="5400000" scaled="0"/>
                </a:gradFill>
              </a:endParaRPr>
            </a:p>
          </p:txBody>
        </p:sp>
      </p:grpSp>
      <p:grpSp>
        <p:nvGrpSpPr>
          <p:cNvPr id="35" name="Group 34"/>
          <p:cNvGrpSpPr/>
          <p:nvPr/>
        </p:nvGrpSpPr>
        <p:grpSpPr>
          <a:xfrm>
            <a:off x="194522" y="2347164"/>
            <a:ext cx="1344496" cy="2971800"/>
            <a:chOff x="194522" y="3116262"/>
            <a:chExt cx="1344496" cy="1863739"/>
          </a:xfrm>
        </p:grpSpPr>
        <p:sp>
          <p:nvSpPr>
            <p:cNvPr id="21" name="Curved Right Arrow 20"/>
            <p:cNvSpPr/>
            <p:nvPr/>
          </p:nvSpPr>
          <p:spPr bwMode="auto">
            <a:xfrm>
              <a:off x="533609" y="3116262"/>
              <a:ext cx="665530" cy="1863739"/>
            </a:xfrm>
            <a:prstGeom prst="curvedRightArrow">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Box 25"/>
            <p:cNvSpPr txBox="1"/>
            <p:nvPr/>
          </p:nvSpPr>
          <p:spPr>
            <a:xfrm>
              <a:off x="194522" y="3735899"/>
              <a:ext cx="1344496" cy="341645"/>
            </a:xfrm>
            <a:prstGeom prst="rect">
              <a:avLst/>
            </a:prstGeom>
            <a:noFill/>
          </p:spPr>
          <p:txBody>
            <a:bodyPr wrap="square" lIns="182880" tIns="146304" rIns="182880" bIns="146304" rtlCol="0">
              <a:spAutoFit/>
            </a:bodyPr>
            <a:lstStyle/>
            <a:p>
              <a:pPr>
                <a:lnSpc>
                  <a:spcPct val="90000"/>
                </a:lnSpc>
                <a:spcAft>
                  <a:spcPts val="600"/>
                </a:spcAft>
              </a:pPr>
              <a:r>
                <a:rPr lang="ro-RO" dirty="0">
                  <a:gradFill>
                    <a:gsLst>
                      <a:gs pos="2917">
                        <a:schemeClr val="tx1"/>
                      </a:gs>
                      <a:gs pos="30000">
                        <a:schemeClr val="tx1"/>
                      </a:gs>
                    </a:gsLst>
                    <a:lin ang="5400000" scaled="0"/>
                  </a:gradFill>
                </a:rPr>
                <a:t>Instalare</a:t>
              </a:r>
              <a:endParaRPr lang="en-US" dirty="0">
                <a:gradFill>
                  <a:gsLst>
                    <a:gs pos="2917">
                      <a:schemeClr val="tx1"/>
                    </a:gs>
                    <a:gs pos="30000">
                      <a:schemeClr val="tx1"/>
                    </a:gs>
                  </a:gsLst>
                  <a:lin ang="5400000" scaled="0"/>
                </a:gradFill>
              </a:endParaRPr>
            </a:p>
          </p:txBody>
        </p:sp>
      </p:grpSp>
      <p:sp>
        <p:nvSpPr>
          <p:cNvPr id="40" name="Flowchart: Magnetic Disk 39"/>
          <p:cNvSpPr/>
          <p:nvPr/>
        </p:nvSpPr>
        <p:spPr>
          <a:xfrm>
            <a:off x="10866437" y="4203846"/>
            <a:ext cx="919632" cy="82871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SQL</a:t>
            </a:r>
          </a:p>
        </p:txBody>
      </p:sp>
      <p:sp>
        <p:nvSpPr>
          <p:cNvPr id="28" name="Flowchart: Magnetic Disk 27"/>
          <p:cNvSpPr/>
          <p:nvPr/>
        </p:nvSpPr>
        <p:spPr>
          <a:xfrm>
            <a:off x="1260743" y="4805220"/>
            <a:ext cx="919632" cy="82871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SQL</a:t>
            </a:r>
          </a:p>
        </p:txBody>
      </p:sp>
      <p:grpSp>
        <p:nvGrpSpPr>
          <p:cNvPr id="64" name="Group 63"/>
          <p:cNvGrpSpPr/>
          <p:nvPr/>
        </p:nvGrpSpPr>
        <p:grpSpPr>
          <a:xfrm>
            <a:off x="7212775" y="3496013"/>
            <a:ext cx="1993649" cy="1365752"/>
            <a:chOff x="7212775" y="3800813"/>
            <a:chExt cx="1993649" cy="1365752"/>
          </a:xfrm>
        </p:grpSpPr>
        <p:sp>
          <p:nvSpPr>
            <p:cNvPr id="33" name="Rounded Rectangle 32"/>
            <p:cNvSpPr/>
            <p:nvPr/>
          </p:nvSpPr>
          <p:spPr bwMode="auto">
            <a:xfrm>
              <a:off x="7212775" y="3800813"/>
              <a:ext cx="1993649" cy="1365752"/>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DBA</a:t>
              </a:r>
            </a:p>
          </p:txBody>
        </p:sp>
        <p:pic>
          <p:nvPicPr>
            <p:cNvPr id="36" name="Picture 35"/>
            <p:cNvPicPr>
              <a:picLocks noChangeAspect="1"/>
            </p:cNvPicPr>
            <p:nvPr/>
          </p:nvPicPr>
          <p:blipFill>
            <a:blip r:embed="rId3" cstate="print">
              <a:duotone>
                <a:prstClr val="black"/>
                <a:srgbClr val="0072C6">
                  <a:tint val="45000"/>
                  <a:satMod val="400000"/>
                </a:srgbClr>
              </a:duotone>
              <a:extLst>
                <a:ext uri="{28A0092B-C50C-407E-A947-70E740481C1C}">
                  <a14:useLocalDpi xmlns:a14="http://schemas.microsoft.com/office/drawing/2010/main" val="0"/>
                </a:ext>
              </a:extLst>
            </a:blip>
            <a:stretch>
              <a:fillRect/>
            </a:stretch>
          </p:blipFill>
          <p:spPr>
            <a:xfrm>
              <a:off x="8037698" y="4259262"/>
              <a:ext cx="390339" cy="390284"/>
            </a:xfrm>
            <a:prstGeom prst="rect">
              <a:avLst/>
            </a:prstGeom>
            <a:ln>
              <a:noFill/>
            </a:ln>
            <a:effectLst>
              <a:outerShdw blurRad="190500" algn="tl" rotWithShape="0">
                <a:srgbClr val="000000">
                  <a:alpha val="70000"/>
                </a:srgbClr>
              </a:outerShdw>
            </a:effectLst>
          </p:spPr>
        </p:pic>
        <p:sp>
          <p:nvSpPr>
            <p:cNvPr id="37" name="TextBox 36"/>
            <p:cNvSpPr txBox="1"/>
            <p:nvPr/>
          </p:nvSpPr>
          <p:spPr>
            <a:xfrm>
              <a:off x="7674041" y="4531897"/>
              <a:ext cx="136359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SQLPackage</a:t>
              </a:r>
              <a:endParaRPr lang="en-US" sz="1400" dirty="0">
                <a:gradFill>
                  <a:gsLst>
                    <a:gs pos="2917">
                      <a:schemeClr val="tx1"/>
                    </a:gs>
                    <a:gs pos="30000">
                      <a:schemeClr val="tx1"/>
                    </a:gs>
                  </a:gsLst>
                  <a:lin ang="5400000" scaled="0"/>
                </a:gradFill>
              </a:endParaRPr>
            </a:p>
          </p:txBody>
        </p:sp>
      </p:grpSp>
      <p:cxnSp>
        <p:nvCxnSpPr>
          <p:cNvPr id="41" name="Straight Arrow Connector 40"/>
          <p:cNvCxnSpPr/>
          <p:nvPr/>
        </p:nvCxnSpPr>
        <p:spPr>
          <a:xfrm>
            <a:off x="5895261" y="4335462"/>
            <a:ext cx="1008776"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4050908" y="3496013"/>
            <a:ext cx="1752600" cy="1365752"/>
            <a:chOff x="4050908" y="4265111"/>
            <a:chExt cx="1752600" cy="1365752"/>
          </a:xfrm>
        </p:grpSpPr>
        <p:sp>
          <p:nvSpPr>
            <p:cNvPr id="5" name="Flowchart: Document 4"/>
            <p:cNvSpPr/>
            <p:nvPr/>
          </p:nvSpPr>
          <p:spPr bwMode="auto">
            <a:xfrm>
              <a:off x="4346840" y="4852042"/>
              <a:ext cx="999593" cy="685801"/>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DacPac</a:t>
              </a:r>
              <a:endParaRPr lang="en-US" dirty="0"/>
            </a:p>
          </p:txBody>
        </p:sp>
        <p:sp>
          <p:nvSpPr>
            <p:cNvPr id="48" name="Rounded Rectangle 47"/>
            <p:cNvSpPr/>
            <p:nvPr/>
          </p:nvSpPr>
          <p:spPr bwMode="auto">
            <a:xfrm>
              <a:off x="4050908" y="4265111"/>
              <a:ext cx="1752600" cy="1365752"/>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ro-RO" sz="2000" dirty="0">
                  <a:gradFill>
                    <a:gsLst>
                      <a:gs pos="0">
                        <a:srgbClr val="FFFFFF"/>
                      </a:gs>
                      <a:gs pos="100000">
                        <a:srgbClr val="FFFFFF"/>
                      </a:gs>
                    </a:gsLst>
                    <a:lin ang="5400000" scaled="0"/>
                  </a:gradFill>
                </a:rPr>
                <a:t>Partajare </a:t>
              </a:r>
              <a:r>
                <a:rPr lang="en-US" sz="2000" dirty="0">
                  <a:gradFill>
                    <a:gsLst>
                      <a:gs pos="0">
                        <a:srgbClr val="FFFFFF"/>
                      </a:gs>
                      <a:gs pos="100000">
                        <a:srgbClr val="FFFFFF"/>
                      </a:gs>
                    </a:gsLst>
                    <a:lin ang="5400000" scaled="0"/>
                  </a:gradFill>
                </a:rPr>
                <a:t>Build</a:t>
              </a:r>
            </a:p>
          </p:txBody>
        </p:sp>
      </p:grpSp>
      <p:grpSp>
        <p:nvGrpSpPr>
          <p:cNvPr id="65" name="Group 64"/>
          <p:cNvGrpSpPr/>
          <p:nvPr/>
        </p:nvGrpSpPr>
        <p:grpSpPr>
          <a:xfrm>
            <a:off x="9266264" y="3866897"/>
            <a:ext cx="1371573" cy="544765"/>
            <a:chOff x="9266264" y="4171697"/>
            <a:chExt cx="1371573" cy="544765"/>
          </a:xfrm>
        </p:grpSpPr>
        <p:cxnSp>
          <p:nvCxnSpPr>
            <p:cNvPr id="44" name="Straight Arrow Connector 43"/>
            <p:cNvCxnSpPr/>
            <p:nvPr/>
          </p:nvCxnSpPr>
          <p:spPr>
            <a:xfrm>
              <a:off x="9266264" y="4628897"/>
              <a:ext cx="1371573"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342464" y="4171697"/>
              <a:ext cx="1219173" cy="544765"/>
            </a:xfrm>
            <a:prstGeom prst="rect">
              <a:avLst/>
            </a:prstGeom>
            <a:noFill/>
          </p:spPr>
          <p:txBody>
            <a:bodyPr wrap="square" lIns="182880" tIns="146304" rIns="182880" bIns="146304" rtlCol="0">
              <a:spAutoFit/>
            </a:bodyPr>
            <a:lstStyle/>
            <a:p>
              <a:pPr>
                <a:lnSpc>
                  <a:spcPct val="90000"/>
                </a:lnSpc>
                <a:spcAft>
                  <a:spcPts val="600"/>
                </a:spcAft>
              </a:pPr>
              <a:r>
                <a:rPr lang="en-US" dirty="0" err="1">
                  <a:gradFill>
                    <a:gsLst>
                      <a:gs pos="2917">
                        <a:schemeClr val="tx1"/>
                      </a:gs>
                      <a:gs pos="30000">
                        <a:schemeClr val="tx1"/>
                      </a:gs>
                    </a:gsLst>
                    <a:lin ang="5400000" scaled="0"/>
                  </a:gradFill>
                </a:rPr>
                <a:t>Publi</a:t>
              </a:r>
              <a:r>
                <a:rPr lang="ro-RO" dirty="0">
                  <a:gradFill>
                    <a:gsLst>
                      <a:gs pos="2917">
                        <a:schemeClr val="tx1"/>
                      </a:gs>
                      <a:gs pos="30000">
                        <a:schemeClr val="tx1"/>
                      </a:gs>
                    </a:gsLst>
                    <a:lin ang="5400000" scaled="0"/>
                  </a:gradFill>
                </a:rPr>
                <a:t>că</a:t>
              </a:r>
              <a:endParaRPr lang="en-US" dirty="0">
                <a:gradFill>
                  <a:gsLst>
                    <a:gs pos="2917">
                      <a:schemeClr val="tx1"/>
                    </a:gs>
                    <a:gs pos="30000">
                      <a:schemeClr val="tx1"/>
                    </a:gs>
                  </a:gsLst>
                  <a:lin ang="5400000" scaled="0"/>
                </a:gradFill>
              </a:endParaRPr>
            </a:p>
          </p:txBody>
        </p:sp>
      </p:grpSp>
      <p:grpSp>
        <p:nvGrpSpPr>
          <p:cNvPr id="50" name="Group 49"/>
          <p:cNvGrpSpPr/>
          <p:nvPr/>
        </p:nvGrpSpPr>
        <p:grpSpPr>
          <a:xfrm>
            <a:off x="4053619" y="5027111"/>
            <a:ext cx="1752600" cy="1365752"/>
            <a:chOff x="4050908" y="4265111"/>
            <a:chExt cx="1752600" cy="1365752"/>
          </a:xfrm>
        </p:grpSpPr>
        <p:sp>
          <p:nvSpPr>
            <p:cNvPr id="51" name="Flowchart: Document 50"/>
            <p:cNvSpPr/>
            <p:nvPr/>
          </p:nvSpPr>
          <p:spPr bwMode="auto">
            <a:xfrm>
              <a:off x="4346840" y="4852042"/>
              <a:ext cx="999593" cy="685801"/>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T-SQL</a:t>
              </a:r>
            </a:p>
          </p:txBody>
        </p:sp>
        <p:sp>
          <p:nvSpPr>
            <p:cNvPr id="52" name="Rounded Rectangle 51"/>
            <p:cNvSpPr/>
            <p:nvPr/>
          </p:nvSpPr>
          <p:spPr bwMode="auto">
            <a:xfrm>
              <a:off x="4050908" y="4265111"/>
              <a:ext cx="1752600" cy="1365752"/>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ro-RO" sz="2000" dirty="0">
                  <a:gradFill>
                    <a:gsLst>
                      <a:gs pos="0">
                        <a:srgbClr val="FFFFFF"/>
                      </a:gs>
                      <a:gs pos="100000">
                        <a:srgbClr val="FFFFFF"/>
                      </a:gs>
                    </a:gsLst>
                    <a:lin ang="5400000" scaled="0"/>
                  </a:gradFill>
                </a:rPr>
                <a:t>Partajare </a:t>
              </a:r>
              <a:r>
                <a:rPr lang="en-US" sz="2000" dirty="0">
                  <a:gradFill>
                    <a:gsLst>
                      <a:gs pos="0">
                        <a:srgbClr val="FFFFFF"/>
                      </a:gs>
                      <a:gs pos="100000">
                        <a:srgbClr val="FFFFFF"/>
                      </a:gs>
                    </a:gsLst>
                    <a:lin ang="5400000" scaled="0"/>
                  </a:gradFill>
                </a:rPr>
                <a:t>Build</a:t>
              </a:r>
            </a:p>
          </p:txBody>
        </p:sp>
      </p:grpSp>
      <p:grpSp>
        <p:nvGrpSpPr>
          <p:cNvPr id="67" name="Group 66"/>
          <p:cNvGrpSpPr/>
          <p:nvPr/>
        </p:nvGrpSpPr>
        <p:grpSpPr>
          <a:xfrm>
            <a:off x="7212775" y="5027111"/>
            <a:ext cx="1993649" cy="1365752"/>
            <a:chOff x="7212775" y="5331911"/>
            <a:chExt cx="1993649" cy="1365752"/>
          </a:xfrm>
        </p:grpSpPr>
        <p:sp>
          <p:nvSpPr>
            <p:cNvPr id="53" name="Rounded Rectangle 52"/>
            <p:cNvSpPr/>
            <p:nvPr/>
          </p:nvSpPr>
          <p:spPr bwMode="auto">
            <a:xfrm>
              <a:off x="7212775" y="5331911"/>
              <a:ext cx="1993649" cy="1365752"/>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DBA</a:t>
              </a:r>
            </a:p>
          </p:txBody>
        </p:sp>
        <p:pic>
          <p:nvPicPr>
            <p:cNvPr id="54" name="Picture 53"/>
            <p:cNvPicPr>
              <a:picLocks noChangeAspect="1"/>
            </p:cNvPicPr>
            <p:nvPr/>
          </p:nvPicPr>
          <p:blipFill>
            <a:blip r:embed="rId3" cstate="print">
              <a:duotone>
                <a:prstClr val="black"/>
                <a:srgbClr val="0072C6">
                  <a:tint val="45000"/>
                  <a:satMod val="400000"/>
                </a:srgbClr>
              </a:duotone>
              <a:extLst>
                <a:ext uri="{28A0092B-C50C-407E-A947-70E740481C1C}">
                  <a14:useLocalDpi xmlns:a14="http://schemas.microsoft.com/office/drawing/2010/main" val="0"/>
                </a:ext>
              </a:extLst>
            </a:blip>
            <a:stretch>
              <a:fillRect/>
            </a:stretch>
          </p:blipFill>
          <p:spPr>
            <a:xfrm>
              <a:off x="8037698" y="5790360"/>
              <a:ext cx="390339" cy="390284"/>
            </a:xfrm>
            <a:prstGeom prst="rect">
              <a:avLst/>
            </a:prstGeom>
            <a:ln>
              <a:noFill/>
            </a:ln>
            <a:effectLst>
              <a:outerShdw blurRad="190500" algn="tl" rotWithShape="0">
                <a:srgbClr val="000000">
                  <a:alpha val="70000"/>
                </a:srgbClr>
              </a:outerShdw>
            </a:effectLst>
          </p:spPr>
        </p:pic>
        <p:sp>
          <p:nvSpPr>
            <p:cNvPr id="55" name="TextBox 54"/>
            <p:cNvSpPr txBox="1"/>
            <p:nvPr/>
          </p:nvSpPr>
          <p:spPr>
            <a:xfrm>
              <a:off x="7818437" y="6062995"/>
              <a:ext cx="12192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SSMS</a:t>
              </a:r>
            </a:p>
          </p:txBody>
        </p:sp>
      </p:grpSp>
      <p:grpSp>
        <p:nvGrpSpPr>
          <p:cNvPr id="66" name="Group 65"/>
          <p:cNvGrpSpPr/>
          <p:nvPr/>
        </p:nvGrpSpPr>
        <p:grpSpPr>
          <a:xfrm>
            <a:off x="9462086" y="5101707"/>
            <a:ext cx="1404351" cy="805967"/>
            <a:chOff x="9462086" y="5406507"/>
            <a:chExt cx="1404351" cy="805967"/>
          </a:xfrm>
        </p:grpSpPr>
        <p:cxnSp>
          <p:nvCxnSpPr>
            <p:cNvPr id="57" name="Straight Arrow Connector 56"/>
            <p:cNvCxnSpPr/>
            <p:nvPr/>
          </p:nvCxnSpPr>
          <p:spPr>
            <a:xfrm flipV="1">
              <a:off x="9462086" y="5478462"/>
              <a:ext cx="1404351" cy="734012"/>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rot="20094164">
              <a:off x="9494864" y="5406507"/>
              <a:ext cx="1219173" cy="544765"/>
            </a:xfrm>
            <a:prstGeom prst="rect">
              <a:avLst/>
            </a:prstGeom>
            <a:noFill/>
          </p:spPr>
          <p:txBody>
            <a:bodyPr wrap="square" lIns="182880" tIns="146304" rIns="182880" bIns="146304" rtlCol="0">
              <a:spAutoFit/>
            </a:bodyPr>
            <a:lstStyle/>
            <a:p>
              <a:pPr>
                <a:lnSpc>
                  <a:spcPct val="90000"/>
                </a:lnSpc>
                <a:spcAft>
                  <a:spcPts val="600"/>
                </a:spcAft>
              </a:pPr>
              <a:r>
                <a:rPr lang="ro-RO" dirty="0">
                  <a:gradFill>
                    <a:gsLst>
                      <a:gs pos="2917">
                        <a:schemeClr val="tx1"/>
                      </a:gs>
                      <a:gs pos="30000">
                        <a:schemeClr val="tx1"/>
                      </a:gs>
                    </a:gsLst>
                    <a:lin ang="5400000" scaled="0"/>
                  </a:gradFill>
                </a:rPr>
                <a:t>Execută</a:t>
              </a:r>
              <a:endParaRPr lang="en-US" dirty="0">
                <a:gradFill>
                  <a:gsLst>
                    <a:gs pos="2917">
                      <a:schemeClr val="tx1"/>
                    </a:gs>
                    <a:gs pos="30000">
                      <a:schemeClr val="tx1"/>
                    </a:gs>
                  </a:gsLst>
                  <a:lin ang="5400000" scaled="0"/>
                </a:gradFill>
              </a:endParaRPr>
            </a:p>
          </p:txBody>
        </p:sp>
      </p:grpSp>
      <p:grpSp>
        <p:nvGrpSpPr>
          <p:cNvPr id="68" name="Group 67"/>
          <p:cNvGrpSpPr/>
          <p:nvPr/>
        </p:nvGrpSpPr>
        <p:grpSpPr>
          <a:xfrm>
            <a:off x="2399636" y="3496012"/>
            <a:ext cx="1477318" cy="2186833"/>
            <a:chOff x="2399636" y="3800812"/>
            <a:chExt cx="1477318" cy="2186833"/>
          </a:xfrm>
        </p:grpSpPr>
        <p:cxnSp>
          <p:nvCxnSpPr>
            <p:cNvPr id="60" name="Straight Arrow Connector 59"/>
            <p:cNvCxnSpPr/>
            <p:nvPr/>
          </p:nvCxnSpPr>
          <p:spPr>
            <a:xfrm>
              <a:off x="2399636" y="3800812"/>
              <a:ext cx="1477318" cy="2186833"/>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rot="3178092">
              <a:off x="2813164" y="4675610"/>
              <a:ext cx="1219173"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Script</a:t>
              </a:r>
            </a:p>
          </p:txBody>
        </p:sp>
      </p:grpSp>
      <p:cxnSp>
        <p:nvCxnSpPr>
          <p:cNvPr id="63" name="Straight Arrow Connector 62"/>
          <p:cNvCxnSpPr/>
          <p:nvPr/>
        </p:nvCxnSpPr>
        <p:spPr>
          <a:xfrm>
            <a:off x="6047661" y="5916065"/>
            <a:ext cx="1008776"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139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74639" y="554037"/>
            <a:ext cx="5553073" cy="1800225"/>
          </a:xfrm>
        </p:spPr>
        <p:txBody>
          <a:bodyPr/>
          <a:lstStyle/>
          <a:p>
            <a:r>
              <a:rPr lang="ro-RO" dirty="0"/>
              <a:t>Opțiunea 1</a:t>
            </a:r>
            <a:r>
              <a:rPr lang="en-US" dirty="0"/>
              <a:t>: Import </a:t>
            </a:r>
            <a:r>
              <a:rPr lang="ro-RO" dirty="0"/>
              <a:t>Baza de date</a:t>
            </a:r>
            <a:endParaRPr lang="en-US" dirty="0"/>
          </a:p>
        </p:txBody>
      </p:sp>
      <p:sp>
        <p:nvSpPr>
          <p:cNvPr id="9" name="Text Placeholder 5"/>
          <p:cNvSpPr txBox="1">
            <a:spLocks/>
          </p:cNvSpPr>
          <p:nvPr/>
        </p:nvSpPr>
        <p:spPr>
          <a:xfrm>
            <a:off x="274639" y="2471736"/>
            <a:ext cx="5553073" cy="32004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24"/>
              </a:spcBef>
              <a:buNone/>
            </a:pPr>
            <a:r>
              <a:rPr lang="ro-RO" dirty="0"/>
              <a:t>1. C</a:t>
            </a:r>
            <a:r>
              <a:rPr lang="en-US" dirty="0"/>
              <a:t>lick</a:t>
            </a:r>
            <a:r>
              <a:rPr lang="ro-RO" dirty="0"/>
              <a:t>-dreapta</a:t>
            </a:r>
            <a:r>
              <a:rPr lang="en-US" dirty="0"/>
              <a:t> </a:t>
            </a:r>
            <a:r>
              <a:rPr lang="ro-RO" dirty="0"/>
              <a:t>pe o bază de date din</a:t>
            </a:r>
            <a:r>
              <a:rPr lang="en-US" dirty="0"/>
              <a:t> </a:t>
            </a:r>
            <a:r>
              <a:rPr lang="ro-RO" dirty="0"/>
              <a:t>”</a:t>
            </a:r>
            <a:r>
              <a:rPr lang="en-US" dirty="0"/>
              <a:t>SQL Server Object Explorer</a:t>
            </a:r>
            <a:r>
              <a:rPr lang="ro-RO" dirty="0"/>
              <a:t>”</a:t>
            </a:r>
            <a:r>
              <a:rPr lang="en-US" dirty="0"/>
              <a:t> </a:t>
            </a:r>
            <a:r>
              <a:rPr lang="ro-RO" dirty="0"/>
              <a:t>și alegem</a:t>
            </a:r>
            <a:r>
              <a:rPr lang="en-US" dirty="0"/>
              <a:t> “Create new project”</a:t>
            </a:r>
          </a:p>
          <a:p>
            <a:pPr marL="0" lvl="1" indent="0">
              <a:spcBef>
                <a:spcPts val="1224"/>
              </a:spcBef>
              <a:buNone/>
            </a:pPr>
            <a:r>
              <a:rPr lang="ro-RO" dirty="0"/>
              <a:t>2. Alegem</a:t>
            </a:r>
            <a:r>
              <a:rPr lang="en-US" dirty="0"/>
              <a:t> “Add to source control” </a:t>
            </a:r>
            <a:r>
              <a:rPr lang="ro-RO" dirty="0"/>
              <a:t>și </a:t>
            </a:r>
            <a:r>
              <a:rPr lang="en-US" dirty="0"/>
              <a:t> </a:t>
            </a:r>
            <a:r>
              <a:rPr lang="ro-RO" dirty="0"/>
              <a:t>alegem</a:t>
            </a:r>
            <a:r>
              <a:rPr lang="en-US" dirty="0"/>
              <a:t> </a:t>
            </a:r>
            <a:r>
              <a:rPr lang="ro-RO" dirty="0"/>
              <a:t>un furnizor</a:t>
            </a:r>
            <a:r>
              <a:rPr lang="en-US" dirty="0"/>
              <a:t> </a:t>
            </a:r>
            <a:r>
              <a:rPr lang="ro-RO" dirty="0"/>
              <a:t>al unui manager de cod sursă.</a:t>
            </a:r>
            <a:endParaRPr lang="en-US" dirty="0"/>
          </a:p>
          <a:p>
            <a:pPr marL="0" lvl="1" indent="0">
              <a:spcBef>
                <a:spcPts val="1224"/>
              </a:spcBef>
              <a:buNone/>
            </a:pPr>
            <a:r>
              <a:rPr lang="ro-RO" dirty="0"/>
              <a:t>3. Este selectată automat locația repository-ului local.</a:t>
            </a:r>
            <a:endParaRPr lang="en-US" dirty="0"/>
          </a:p>
        </p:txBody>
      </p:sp>
      <p:pic>
        <p:nvPicPr>
          <p:cNvPr id="2" name="Picture 1"/>
          <p:cNvPicPr>
            <a:picLocks noChangeAspect="1"/>
          </p:cNvPicPr>
          <p:nvPr/>
        </p:nvPicPr>
        <p:blipFill>
          <a:blip r:embed="rId3"/>
          <a:stretch>
            <a:fillRect/>
          </a:stretch>
        </p:blipFill>
        <p:spPr>
          <a:xfrm>
            <a:off x="5684837" y="670012"/>
            <a:ext cx="6553199" cy="5799050"/>
          </a:xfrm>
          <a:prstGeom prst="rect">
            <a:avLst/>
          </a:prstGeom>
        </p:spPr>
      </p:pic>
    </p:spTree>
    <p:extLst>
      <p:ext uri="{BB962C8B-B14F-4D97-AF65-F5344CB8AC3E}">
        <p14:creationId xmlns:p14="http://schemas.microsoft.com/office/powerpoint/2010/main" val="163062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74639" y="437815"/>
            <a:ext cx="6781798" cy="2333625"/>
          </a:xfrm>
        </p:spPr>
        <p:txBody>
          <a:bodyPr/>
          <a:lstStyle/>
          <a:p>
            <a:r>
              <a:rPr lang="en-US" sz="4800" dirty="0"/>
              <a:t>Op</a:t>
            </a:r>
            <a:r>
              <a:rPr lang="ro-RO" sz="4800" dirty="0"/>
              <a:t>țiunea</a:t>
            </a:r>
            <a:r>
              <a:rPr lang="en-US" sz="4800" dirty="0"/>
              <a:t> 2: </a:t>
            </a:r>
            <a:r>
              <a:rPr lang="ro-RO" sz="4800" dirty="0"/>
              <a:t>Adăugăm un proiect </a:t>
            </a:r>
            <a:r>
              <a:rPr lang="en-US" sz="4800" dirty="0"/>
              <a:t> exist</a:t>
            </a:r>
            <a:r>
              <a:rPr lang="ro-RO" sz="4800" dirty="0"/>
              <a:t>ent</a:t>
            </a:r>
            <a:r>
              <a:rPr lang="en-US" sz="4800" dirty="0"/>
              <a:t> </a:t>
            </a:r>
            <a:r>
              <a:rPr lang="ro-RO" sz="4800" dirty="0"/>
              <a:t>la managerul de cod sursă </a:t>
            </a:r>
            <a:endParaRPr lang="en-US" sz="4800" dirty="0"/>
          </a:p>
        </p:txBody>
      </p:sp>
      <p:sp>
        <p:nvSpPr>
          <p:cNvPr id="9" name="Text Placeholder 5"/>
          <p:cNvSpPr txBox="1">
            <a:spLocks/>
          </p:cNvSpPr>
          <p:nvPr/>
        </p:nvSpPr>
        <p:spPr>
          <a:xfrm>
            <a:off x="203202" y="2887662"/>
            <a:ext cx="6700835" cy="32004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24"/>
              </a:spcBef>
              <a:buNone/>
            </a:pPr>
            <a:r>
              <a:rPr lang="ro-RO" dirty="0"/>
              <a:t>1. Deschide un proiect SQL existent sau o soluție.</a:t>
            </a:r>
            <a:endParaRPr lang="en-US" dirty="0"/>
          </a:p>
          <a:p>
            <a:pPr marL="0" lvl="1" indent="0">
              <a:spcBef>
                <a:spcPts val="1224"/>
              </a:spcBef>
              <a:buNone/>
            </a:pPr>
            <a:r>
              <a:rPr lang="ro-RO" dirty="0"/>
              <a:t>2. C</a:t>
            </a:r>
            <a:r>
              <a:rPr lang="en-US" dirty="0"/>
              <a:t>lick</a:t>
            </a:r>
            <a:r>
              <a:rPr lang="ro-RO" dirty="0"/>
              <a:t>-dreapta</a:t>
            </a:r>
            <a:r>
              <a:rPr lang="en-US" dirty="0"/>
              <a:t> </a:t>
            </a:r>
            <a:r>
              <a:rPr lang="ro-RO" dirty="0"/>
              <a:t>pe</a:t>
            </a:r>
            <a:r>
              <a:rPr lang="en-US" dirty="0"/>
              <a:t> </a:t>
            </a:r>
            <a:r>
              <a:rPr lang="ro-RO" dirty="0"/>
              <a:t>soluție</a:t>
            </a:r>
            <a:r>
              <a:rPr lang="en-US" dirty="0"/>
              <a:t>, </a:t>
            </a:r>
            <a:r>
              <a:rPr lang="ro-RO" dirty="0"/>
              <a:t>alegem </a:t>
            </a:r>
            <a:r>
              <a:rPr lang="en-US" dirty="0"/>
              <a:t> “Add solution to Source Control…” </a:t>
            </a:r>
            <a:r>
              <a:rPr lang="ro-RO" dirty="0"/>
              <a:t>și alegem managerul de cod sursă.</a:t>
            </a:r>
            <a:endParaRPr lang="en-US" dirty="0"/>
          </a:p>
          <a:p>
            <a:pPr marL="0" lvl="1" indent="0">
              <a:spcBef>
                <a:spcPts val="1224"/>
              </a:spcBef>
              <a:buNone/>
            </a:pPr>
            <a:r>
              <a:rPr lang="ro-RO" dirty="0"/>
              <a:t>3. Automat este</a:t>
            </a:r>
            <a:r>
              <a:rPr lang="en-US" dirty="0"/>
              <a:t> </a:t>
            </a:r>
            <a:r>
              <a:rPr lang="ro-RO" dirty="0"/>
              <a:t>creat</a:t>
            </a:r>
            <a:r>
              <a:rPr lang="en-US" dirty="0"/>
              <a:t> </a:t>
            </a:r>
            <a:r>
              <a:rPr lang="ro-RO" dirty="0"/>
              <a:t>un repository local asociat soluției.</a:t>
            </a:r>
            <a:endParaRPr lang="en-US" dirty="0"/>
          </a:p>
        </p:txBody>
      </p:sp>
      <p:pic>
        <p:nvPicPr>
          <p:cNvPr id="4" name="Picture 3"/>
          <p:cNvPicPr>
            <a:picLocks noChangeAspect="1"/>
          </p:cNvPicPr>
          <p:nvPr/>
        </p:nvPicPr>
        <p:blipFill>
          <a:blip r:embed="rId3"/>
          <a:stretch>
            <a:fillRect/>
          </a:stretch>
        </p:blipFill>
        <p:spPr>
          <a:xfrm>
            <a:off x="7285037" y="449262"/>
            <a:ext cx="4867275" cy="5724525"/>
          </a:xfrm>
          <a:prstGeom prst="rect">
            <a:avLst/>
          </a:prstGeom>
        </p:spPr>
      </p:pic>
    </p:spTree>
    <p:extLst>
      <p:ext uri="{BB962C8B-B14F-4D97-AF65-F5344CB8AC3E}">
        <p14:creationId xmlns:p14="http://schemas.microsoft.com/office/powerpoint/2010/main" val="305941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551_TR19_BO_CT_Template">
  <a:themeElements>
    <a:clrScheme name="TR19 - BO">
      <a:dk1>
        <a:srgbClr val="505050"/>
      </a:dk1>
      <a:lt1>
        <a:srgbClr val="FFFFFF"/>
      </a:lt1>
      <a:dk2>
        <a:srgbClr val="0072C6"/>
      </a:dk2>
      <a:lt2>
        <a:srgbClr val="D2D2D2"/>
      </a:lt2>
      <a:accent1>
        <a:srgbClr val="DC3C00"/>
      </a:accent1>
      <a:accent2>
        <a:srgbClr val="0072C6"/>
      </a:accent2>
      <a:accent3>
        <a:srgbClr val="7FBA00"/>
      </a:accent3>
      <a:accent4>
        <a:srgbClr val="FCD116"/>
      </a:accent4>
      <a:accent5>
        <a:srgbClr val="68217A"/>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9_BO_CT_Template [Read-Only]" id="{53189E03-975B-4251-8410-CBBC235A6E03}" vid="{360424B7-7A2C-49FD-8BF7-E90B70C11E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24E7DEB9986DE41B1F6903CA0DBCFCF" ma:contentTypeVersion="0" ma:contentTypeDescription="Create a new document." ma:contentTypeScope="" ma:versionID="dc2b8a5b645789bbab3fa50111fbf757">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purl.org/dc/dcmitype/"/>
    <ds:schemaRef ds:uri="68fe88e0-67dc-4c87-9769-b0e34d397d92"/>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http://schemas.microsoft.com/office/infopath/2007/PartnerControls"/>
    <ds:schemaRef ds:uri="f9a95a11-9b68-46e7-84f2-c772bf0be05e"/>
    <ds:schemaRef ds:uri="http://purl.org/dc/term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2ED735A7-7E31-4089-8A10-81656C5D2DFB}"/>
</file>

<file path=docProps/app.xml><?xml version="1.0" encoding="utf-8"?>
<Properties xmlns="http://schemas.openxmlformats.org/officeDocument/2006/extended-properties" xmlns:vt="http://schemas.openxmlformats.org/officeDocument/2006/docPropsVTypes">
  <Template/>
  <TotalTime>12937</TotalTime>
  <Words>4798</Words>
  <Application>Microsoft Office PowerPoint</Application>
  <PresentationFormat>Custom</PresentationFormat>
  <Paragraphs>287</Paragraphs>
  <Slides>25</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Segoe</vt:lpstr>
      <vt:lpstr>Segoe UI</vt:lpstr>
      <vt:lpstr>Segoe UI Light</vt:lpstr>
      <vt:lpstr>Wingdings</vt:lpstr>
      <vt:lpstr>5-30551_TR19_BO_CT_Template</vt:lpstr>
      <vt:lpstr>DEVOPS pentru Dezvoltarea Aplicațiilor  SQL Server </vt:lpstr>
      <vt:lpstr>Preliminarii</vt:lpstr>
      <vt:lpstr>Câteva Observații</vt:lpstr>
      <vt:lpstr>Dezvoltarea Proiectelor de Baze de Date</vt:lpstr>
      <vt:lpstr>Dezvoltarea Proiectelor de Baze de Date</vt:lpstr>
      <vt:lpstr>Dezvoltare cu Visual Studio</vt:lpstr>
      <vt:lpstr>Dezvoltarea cu Visual Studio</vt:lpstr>
      <vt:lpstr>Opțiunea 1: Import Baza de date</vt:lpstr>
      <vt:lpstr>Opțiunea 2: Adăugăm un proiect  existent la managerul de cod sursă </vt:lpstr>
      <vt:lpstr>Optiunea 3: Inițial creză un repository local(Git)</vt:lpstr>
      <vt:lpstr>Crearea de teste pentru Proceduri Stocate</vt:lpstr>
      <vt:lpstr>Configurarea Testelor SQL</vt:lpstr>
      <vt:lpstr>Crearea de teste pentru proceduri stocate</vt:lpstr>
      <vt:lpstr>Definirea condițiilor pentru testare </vt:lpstr>
      <vt:lpstr>Execuția testelor</vt:lpstr>
      <vt:lpstr>Dezvoltare în mediul Visual Studio</vt:lpstr>
      <vt:lpstr>Creare nou team project (1/2)</vt:lpstr>
      <vt:lpstr>Crearea unui nou ”team project” (2/2)</vt:lpstr>
      <vt:lpstr>Integrare Continuă 1/4</vt:lpstr>
      <vt:lpstr>Configurarea Integrării Continue 2/4</vt:lpstr>
      <vt:lpstr>Configurarea Integrării Continue 3/4</vt:lpstr>
      <vt:lpstr>Configurarea Integrării Continue 4/4</vt:lpstr>
      <vt:lpstr>Execuția de teste pe serverul de build 1/2</vt:lpstr>
      <vt:lpstr>Execuția de teste pe serverul de build 2/2</vt:lpstr>
      <vt:lpstr>Q&amp;A</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Enable Application Lifecycle Management for SQL Server database development</dc:title>
  <dc:subject>TechReady 19</dc:subject>
  <dc:creator>Cristian KEVORCHIAN</dc:creator>
  <cp:keywords>TechReady 19</cp:keywords>
  <dc:description>Template: Mitchell Derrey, Silver Fox Productions
Formatting: 
Event Date: July 28 - August 1, 2014
Event Location: WSCTC, Seattle, Wa
Audience Type: Internal</dc:description>
  <cp:lastModifiedBy>Cristian KEVORCHIAN</cp:lastModifiedBy>
  <cp:revision>150</cp:revision>
  <dcterms:created xsi:type="dcterms:W3CDTF">2014-06-25T18:05:11Z</dcterms:created>
  <dcterms:modified xsi:type="dcterms:W3CDTF">2020-05-01T07:07:07Z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0x010100F24E7DEB9986DE41B1F6903CA0DBCFCF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11;#Washington State Convention and Trade Center|2ebf141d-f871-4cc9-bf08-f87f112ab464</vt:lpwstr>
  </property>
  <property fmtid="{D5CDD505-2E9C-101B-9397-08002B2CF9AE}" pid="7" name="Track">
    <vt:lpwstr/>
  </property>
  <property fmtid="{D5CDD505-2E9C-101B-9397-08002B2CF9AE}" pid="8" name="Event Location">
    <vt:lpwstr>3;#Seattle|54f46ed2-c77e-4a59-b182-a4171fdb0d11</vt:lpwstr>
  </property>
  <property fmtid="{D5CDD505-2E9C-101B-9397-08002B2CF9AE}" pid="9" name="Campaign">
    <vt:lpwstr/>
  </property>
  <property fmtid="{D5CDD505-2E9C-101B-9397-08002B2CF9AE}" pid="10" name="TaxKeyword">
    <vt:lpwstr>233;#TechReady 19|5be4d476-3801-4a2f-9d47-d64379603700</vt:lpwstr>
  </property>
  <property fmtid="{D5CDD505-2E9C-101B-9397-08002B2CF9AE}" pid="11" name="Audience1">
    <vt:lpwstr/>
  </property>
  <property fmtid="{D5CDD505-2E9C-101B-9397-08002B2CF9AE}" pid="12" name="Event Name">
    <vt:lpwstr>14;#TechReady|ebdf1b7d-d34f-4ccf-ac45-ca5a756d5c65</vt:lpwstr>
  </property>
  <property fmtid="{D5CDD505-2E9C-101B-9397-08002B2CF9AE}" pid="13" name="DocVizMetadataToken">
    <vt:lpwstr>300x310x1</vt:lpwstr>
  </property>
</Properties>
</file>