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14628-7CA7-4D60-8020-1EF419CA6564}" v="27" dt="2022-10-21T12:15:3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A34748-AD95-84C4-061F-A4C7929ED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EE7A79-11A4-F941-E7EE-9368C4D39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CC2E66-D17F-83CB-C65D-3BA845CD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BAFCD-E717-C583-D7F9-B33AFE56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216D0B-1A84-1F2E-C3E3-EF4ED1DE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90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90A35D-5725-D0E8-85F9-E838BA85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68DFBB8-8819-CAFE-8443-20AE215B1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5527CB-89D8-2710-3F0A-A78FF66F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2EB7027-808A-E6D6-668D-486BEED6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C61371-E171-992A-406F-F633C8B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82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70A5141-8BEE-1B26-AFD1-E619B1B4C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0A39FCC-BF1F-E8AC-1A21-BBFB78FB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5815BF-13B6-FA9F-DD16-0F22C3E0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657FB5-F393-0A9A-2450-E5A7F0CF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9BFB51-ACEE-29AF-951A-F8AE0465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9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F7740C-B15E-36E6-7B55-42D4A81F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8B5B1C-1E9E-E014-1830-EFBC9482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5031C8-1AA4-6152-6EED-FB47B81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085D7F-A3D4-CC26-2F37-BCC14251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552425-2091-4473-03F5-A3E49A26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89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C1D31-C128-6A57-5D0C-8F7B6A0C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20E884-A400-9139-C2A2-3D4759CEE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8D4133-8FBA-DAC0-1085-690A51D9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2F7A6D-95B0-3FC1-DEEB-B4C64DD3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EEBE8-4DE5-AC7B-6D01-163334D6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4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C1D26-C733-077C-7C19-8AE69AD5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A3D22E-4BD4-C6BF-EE09-C648D4276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DF15D0-55CA-337B-7E8A-35AA2ABF0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1B5583-7165-0A79-231D-88903909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6FAEEB-628D-EFB1-E110-7C159FD4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D0EDC8-28E6-BEBC-6E66-9EBFCF8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48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730BCF-F258-F583-149A-66C7E2DF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F670F6-85B2-40B8-955D-72894921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6239BB2-85D0-0971-AA8C-5547B7A9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B8F063A-F1BE-48C3-9757-A70F7C28C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CE3AC5-410E-78C2-48FF-4D73B5000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8BB37B3-2A02-CF45-6474-4B29C300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14FEF16-7200-092E-6912-2B926773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4F11DCA-BD80-4C57-37FC-12AEE909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45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29CBD5-E96D-B4C4-E3D4-CFB25209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C1E9DAB-AF38-173E-07C0-4B875EF3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4397D14-134E-1469-289F-97DEC732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C5C5D22-8869-5771-3613-4E9A1AD9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68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5425EB2-2A86-C6F4-A189-69EF5ABB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D9AC13C-EDCF-9EE1-F910-58977A83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FDE096C-03C6-337C-0EB2-32867B19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37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BEFAA4-B9BC-9B01-4A81-AD7A6B39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AF1F56-C738-F8E4-0CEF-7EBA40E4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6D5F74C-6B23-1F1B-E1E7-BC3DAADF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C4041E-0AF6-7467-19AF-3192883A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9E2421-A940-DFCD-4595-7E81546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157133-6669-BB2C-8EDE-EF74898E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6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8B4309-B7D8-650A-97EC-DC65A482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EF63237-781F-AFE1-A15A-7E747BC50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65BE9DC-5FE2-976E-016D-60467FF2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5BE709-FE98-FF51-8AE9-AE27E7BC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B9EF264-1848-099E-492B-3699E3A1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D9FDBC-3382-DAD9-3E29-616AEE87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72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42DA1B-5CFE-666D-B7DB-05468671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FEDD848-AAA3-B939-4BF5-2A33BB478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1C5B89-BE01-EFEF-7D92-01FCC3414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7FC5-1F2D-499C-93DB-B3D1BCDD45CA}" type="datetimeFigureOut">
              <a:rPr lang="hu-HU" smtClean="0"/>
              <a:t>2022. 10. 21.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62D61F-41F3-D219-F795-7669FA65B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1461DC-EB22-4121-B28B-609D9CD2C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8AEC-2E4E-4AAE-A4DF-2A90AAF75B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4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églalap 88">
            <a:extLst>
              <a:ext uri="{FF2B5EF4-FFF2-40B4-BE49-F238E27FC236}">
                <a16:creationId xmlns:a16="http://schemas.microsoft.com/office/drawing/2014/main" id="{2B9ACA63-2B81-1E26-F1F8-5906CE913C71}"/>
              </a:ext>
            </a:extLst>
          </p:cNvPr>
          <p:cNvSpPr/>
          <p:nvPr/>
        </p:nvSpPr>
        <p:spPr>
          <a:xfrm>
            <a:off x="7862126" y="5272693"/>
            <a:ext cx="1057430" cy="8212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</a:rPr>
              <a:t>charger</a:t>
            </a:r>
            <a:endParaRPr lang="hu-HU" sz="1100" dirty="0">
              <a:solidFill>
                <a:schemeClr val="bg1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1E8DB89B-1BC3-15B4-CA3B-1D0ED608AA7A}"/>
              </a:ext>
            </a:extLst>
          </p:cNvPr>
          <p:cNvSpPr/>
          <p:nvPr/>
        </p:nvSpPr>
        <p:spPr>
          <a:xfrm>
            <a:off x="4631700" y="821014"/>
            <a:ext cx="1440250" cy="8252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I2c </a:t>
            </a:r>
            <a:r>
              <a:rPr lang="hu-HU" dirty="0" err="1">
                <a:solidFill>
                  <a:schemeClr val="bg1"/>
                </a:solidFill>
              </a:rPr>
              <a:t>Screen</a:t>
            </a:r>
            <a:r>
              <a:rPr lang="hu-HU" dirty="0">
                <a:solidFill>
                  <a:schemeClr val="bg1"/>
                </a:solidFill>
              </a:rPr>
              <a:t> 128x64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B453A7E-B2A9-E215-CC42-4D2B1C8AA75B}"/>
              </a:ext>
            </a:extLst>
          </p:cNvPr>
          <p:cNvSpPr/>
          <p:nvPr/>
        </p:nvSpPr>
        <p:spPr>
          <a:xfrm>
            <a:off x="3987031" y="4335811"/>
            <a:ext cx="1611039" cy="1082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</a:rPr>
              <a:t>Usb</a:t>
            </a:r>
            <a:r>
              <a:rPr lang="hu-HU" sz="1100" dirty="0">
                <a:solidFill>
                  <a:schemeClr val="tx1"/>
                </a:solidFill>
              </a:rPr>
              <a:t> aljzat/ software </a:t>
            </a:r>
            <a:r>
              <a:rPr lang="hu-HU" sz="1100" dirty="0" err="1">
                <a:solidFill>
                  <a:schemeClr val="tx1"/>
                </a:solidFill>
              </a:rPr>
              <a:t>serial</a:t>
            </a:r>
            <a:endParaRPr lang="hu-HU" sz="1100" dirty="0">
              <a:solidFill>
                <a:schemeClr val="tx1"/>
              </a:solidFill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13B818F-99CA-607E-BEAC-F1F08DDC73AA}"/>
              </a:ext>
            </a:extLst>
          </p:cNvPr>
          <p:cNvSpPr/>
          <p:nvPr/>
        </p:nvSpPr>
        <p:spPr>
          <a:xfrm>
            <a:off x="6337780" y="2648014"/>
            <a:ext cx="810969" cy="234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vibro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37F9BA0-E155-40CA-56A7-276D797AF7DA}"/>
              </a:ext>
            </a:extLst>
          </p:cNvPr>
          <p:cNvSpPr/>
          <p:nvPr/>
        </p:nvSpPr>
        <p:spPr>
          <a:xfrm>
            <a:off x="4398805" y="2534953"/>
            <a:ext cx="1440250" cy="7730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Multisensor</a:t>
            </a:r>
            <a:r>
              <a:rPr lang="hu-HU" dirty="0">
                <a:solidFill>
                  <a:schemeClr val="tx1"/>
                </a:solidFill>
              </a:rPr>
              <a:t> i2c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D85CC1C-AEDE-C917-78D1-4220856C25A3}"/>
              </a:ext>
            </a:extLst>
          </p:cNvPr>
          <p:cNvSpPr/>
          <p:nvPr/>
        </p:nvSpPr>
        <p:spPr>
          <a:xfrm>
            <a:off x="9048402" y="888306"/>
            <a:ext cx="889462" cy="7730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Heart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r>
              <a:rPr lang="hu-HU" dirty="0">
                <a:solidFill>
                  <a:schemeClr val="tx1"/>
                </a:solidFill>
              </a:rPr>
              <a:t>Beat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13D555A5-3E1A-408E-5FC1-4C7CB7A0E508}"/>
              </a:ext>
            </a:extLst>
          </p:cNvPr>
          <p:cNvSpPr/>
          <p:nvPr/>
        </p:nvSpPr>
        <p:spPr>
          <a:xfrm>
            <a:off x="10183091" y="1646231"/>
            <a:ext cx="1853738" cy="490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Touch</a:t>
            </a:r>
            <a:r>
              <a:rPr lang="hu-HU" dirty="0">
                <a:solidFill>
                  <a:schemeClr val="tx1"/>
                </a:solidFill>
              </a:rPr>
              <a:t> A1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72F9208-AAB2-15FD-546C-BCE3F21354E2}"/>
              </a:ext>
            </a:extLst>
          </p:cNvPr>
          <p:cNvSpPr txBox="1"/>
          <p:nvPr/>
        </p:nvSpPr>
        <p:spPr>
          <a:xfrm>
            <a:off x="629370" y="2010288"/>
            <a:ext cx="2452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Fogyasztás</a:t>
            </a:r>
          </a:p>
          <a:p>
            <a:endParaRPr lang="hu-HU" dirty="0"/>
          </a:p>
          <a:p>
            <a:r>
              <a:rPr lang="hu-HU" sz="1200" dirty="0"/>
              <a:t>- </a:t>
            </a:r>
            <a:r>
              <a:rPr lang="hu-HU" sz="1200" dirty="0" err="1"/>
              <a:t>screen</a:t>
            </a:r>
            <a:r>
              <a:rPr lang="hu-HU" sz="1200" dirty="0"/>
              <a:t>: 20mA</a:t>
            </a:r>
          </a:p>
          <a:p>
            <a:pPr marL="171450" indent="-171450">
              <a:buFontTx/>
              <a:buChar char="-"/>
            </a:pPr>
            <a:r>
              <a:rPr lang="hu-HU" sz="1200" dirty="0" err="1"/>
              <a:t>Df</a:t>
            </a:r>
            <a:r>
              <a:rPr lang="hu-HU" sz="1200" dirty="0"/>
              <a:t> BLE 10-20 mA/2qA</a:t>
            </a:r>
          </a:p>
          <a:p>
            <a:pPr marL="171450" indent="-171450">
              <a:buFontTx/>
              <a:buChar char="-"/>
            </a:pPr>
            <a:r>
              <a:rPr lang="hu-HU" sz="1200" dirty="0" err="1"/>
              <a:t>Heartbeat</a:t>
            </a:r>
            <a:r>
              <a:rPr lang="hu-HU" sz="1200" dirty="0"/>
              <a:t> 4mA</a:t>
            </a:r>
          </a:p>
          <a:p>
            <a:pPr marL="171450" indent="-171450">
              <a:buFontTx/>
              <a:buChar char="-"/>
            </a:pPr>
            <a:r>
              <a:rPr lang="hu-HU" sz="1200" dirty="0"/>
              <a:t>Gy-91 </a:t>
            </a:r>
            <a:r>
              <a:rPr lang="hu-HU" sz="1200" dirty="0" err="1"/>
              <a:t>multisensor</a:t>
            </a:r>
            <a:r>
              <a:rPr lang="hu-HU" sz="1200" dirty="0"/>
              <a:t>: 1mA</a:t>
            </a:r>
          </a:p>
          <a:p>
            <a:r>
              <a:rPr lang="hu-HU" sz="1200" dirty="0" err="1"/>
              <a:t>össz</a:t>
            </a:r>
            <a:r>
              <a:rPr lang="hu-HU" sz="1200" dirty="0"/>
              <a:t>: 32-42mA</a:t>
            </a:r>
          </a:p>
          <a:p>
            <a:endParaRPr lang="hu-HU" sz="1200" dirty="0"/>
          </a:p>
          <a:p>
            <a:r>
              <a:rPr lang="hu-HU" sz="1200" dirty="0"/>
              <a:t>A d4 HIGH = </a:t>
            </a:r>
            <a:r>
              <a:rPr lang="hu-HU" sz="1200" dirty="0" err="1"/>
              <a:t>biomonitor</a:t>
            </a:r>
            <a:r>
              <a:rPr lang="hu-HU" sz="1200" dirty="0"/>
              <a:t> </a:t>
            </a:r>
            <a:r>
              <a:rPr lang="hu-HU" sz="1200" dirty="0" err="1"/>
              <a:t>bekapcs</a:t>
            </a:r>
            <a:endParaRPr lang="hu-HU" sz="1200" dirty="0"/>
          </a:p>
        </p:txBody>
      </p:sp>
      <p:pic>
        <p:nvPicPr>
          <p:cNvPr id="12" name="Kép 11" descr="A képen szöveg látható&#10;&#10;Automatikusan generált leírás">
            <a:extLst>
              <a:ext uri="{FF2B5EF4-FFF2-40B4-BE49-F238E27FC236}">
                <a16:creationId xmlns:a16="http://schemas.microsoft.com/office/drawing/2014/main" id="{5D0751E2-02B6-C0EA-0E0C-A3D57B4B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69318" y="1869759"/>
            <a:ext cx="2664641" cy="2518479"/>
          </a:xfrm>
          <a:prstGeom prst="rect">
            <a:avLst/>
          </a:prstGeom>
        </p:spPr>
      </p:pic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1A6743FF-E0D6-A73D-C7A8-12198311A353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5896247" y="1101810"/>
            <a:ext cx="701730" cy="17905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Összekötő: szögletes 58">
            <a:extLst>
              <a:ext uri="{FF2B5EF4-FFF2-40B4-BE49-F238E27FC236}">
                <a16:creationId xmlns:a16="http://schemas.microsoft.com/office/drawing/2014/main" id="{22D79BAD-5F2A-20DA-BFF9-40CF77573AF5}"/>
              </a:ext>
            </a:extLst>
          </p:cNvPr>
          <p:cNvCxnSpPr>
            <a:cxnSpLocks/>
          </p:cNvCxnSpPr>
          <p:nvPr/>
        </p:nvCxnSpPr>
        <p:spPr>
          <a:xfrm>
            <a:off x="7641124" y="2392695"/>
            <a:ext cx="3342167" cy="836468"/>
          </a:xfrm>
          <a:prstGeom prst="bentConnector3">
            <a:avLst>
              <a:gd name="adj1" fmla="val -1093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Összekötő: szögletes 75">
            <a:extLst>
              <a:ext uri="{FF2B5EF4-FFF2-40B4-BE49-F238E27FC236}">
                <a16:creationId xmlns:a16="http://schemas.microsoft.com/office/drawing/2014/main" id="{F9CE77B8-9580-7051-A976-A0DD07550B01}"/>
              </a:ext>
            </a:extLst>
          </p:cNvPr>
          <p:cNvCxnSpPr/>
          <p:nvPr/>
        </p:nvCxnSpPr>
        <p:spPr>
          <a:xfrm>
            <a:off x="5435898" y="1646230"/>
            <a:ext cx="2560946" cy="2510134"/>
          </a:xfrm>
          <a:prstGeom prst="bentConnector3">
            <a:avLst>
              <a:gd name="adj1" fmla="val 4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Összekötő: szögletes 79">
            <a:extLst>
              <a:ext uri="{FF2B5EF4-FFF2-40B4-BE49-F238E27FC236}">
                <a16:creationId xmlns:a16="http://schemas.microsoft.com/office/drawing/2014/main" id="{4667526D-748A-1897-2542-E8703E98D522}"/>
              </a:ext>
            </a:extLst>
          </p:cNvPr>
          <p:cNvCxnSpPr/>
          <p:nvPr/>
        </p:nvCxnSpPr>
        <p:spPr>
          <a:xfrm>
            <a:off x="5049602" y="1646230"/>
            <a:ext cx="2645366" cy="2402068"/>
          </a:xfrm>
          <a:prstGeom prst="bentConnector3">
            <a:avLst>
              <a:gd name="adj1" fmla="val 12292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>
            <a:extLst>
              <a:ext uri="{FF2B5EF4-FFF2-40B4-BE49-F238E27FC236}">
                <a16:creationId xmlns:a16="http://schemas.microsoft.com/office/drawing/2014/main" id="{72768B65-ABE7-781E-0B8A-66247A9C5520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9401469" y="2064857"/>
            <a:ext cx="1053096" cy="95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églalap 87">
            <a:extLst>
              <a:ext uri="{FF2B5EF4-FFF2-40B4-BE49-F238E27FC236}">
                <a16:creationId xmlns:a16="http://schemas.microsoft.com/office/drawing/2014/main" id="{25AAD64B-0893-8B5B-1F03-52CB8C6BAF9C}"/>
              </a:ext>
            </a:extLst>
          </p:cNvPr>
          <p:cNvSpPr/>
          <p:nvPr/>
        </p:nvSpPr>
        <p:spPr>
          <a:xfrm>
            <a:off x="6614456" y="5329682"/>
            <a:ext cx="1222731" cy="707305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</a:rPr>
              <a:t>Battery:350 -1600mAh</a:t>
            </a:r>
          </a:p>
        </p:txBody>
      </p: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8CBE601F-FA4D-7B44-8641-95B2DA1D9A77}"/>
              </a:ext>
            </a:extLst>
          </p:cNvPr>
          <p:cNvCxnSpPr>
            <a:cxnSpLocks/>
          </p:cNvCxnSpPr>
          <p:nvPr/>
        </p:nvCxnSpPr>
        <p:spPr>
          <a:xfrm flipH="1" flipV="1">
            <a:off x="7365076" y="4048298"/>
            <a:ext cx="631768" cy="119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gyenes összekötő nyíllal 96">
            <a:extLst>
              <a:ext uri="{FF2B5EF4-FFF2-40B4-BE49-F238E27FC236}">
                <a16:creationId xmlns:a16="http://schemas.microsoft.com/office/drawing/2014/main" id="{81A55BCF-FBC7-76C4-9408-B5AB4E683AEF}"/>
              </a:ext>
            </a:extLst>
          </p:cNvPr>
          <p:cNvCxnSpPr>
            <a:cxnSpLocks/>
          </p:cNvCxnSpPr>
          <p:nvPr/>
        </p:nvCxnSpPr>
        <p:spPr>
          <a:xfrm flipV="1">
            <a:off x="8853055" y="4048298"/>
            <a:ext cx="615141" cy="1190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églalap: lekerekített 99">
            <a:extLst>
              <a:ext uri="{FF2B5EF4-FFF2-40B4-BE49-F238E27FC236}">
                <a16:creationId xmlns:a16="http://schemas.microsoft.com/office/drawing/2014/main" id="{77D83713-FBF3-A987-F4FE-F400E00683AB}"/>
              </a:ext>
            </a:extLst>
          </p:cNvPr>
          <p:cNvSpPr/>
          <p:nvPr/>
        </p:nvSpPr>
        <p:spPr>
          <a:xfrm>
            <a:off x="8877992" y="4540688"/>
            <a:ext cx="615141" cy="2640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</a:rPr>
              <a:t>switch</a:t>
            </a:r>
            <a:endParaRPr lang="hu-HU" sz="1100" dirty="0">
              <a:solidFill>
                <a:schemeClr val="tx1"/>
              </a:solidFill>
            </a:endParaRPr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32A15C3E-0847-2C17-F089-21B4F60D59EA}"/>
              </a:ext>
            </a:extLst>
          </p:cNvPr>
          <p:cNvSpPr/>
          <p:nvPr/>
        </p:nvSpPr>
        <p:spPr>
          <a:xfrm>
            <a:off x="10195156" y="2901297"/>
            <a:ext cx="1853738" cy="490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Touch</a:t>
            </a:r>
            <a:r>
              <a:rPr lang="hu-HU" dirty="0">
                <a:solidFill>
                  <a:schemeClr val="tx1"/>
                </a:solidFill>
              </a:rPr>
              <a:t> A2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52D1F9F-D459-2755-50C1-B06FB0036D1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9459186" y="3146523"/>
            <a:ext cx="735970" cy="217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ED70D0A0-2750-A68D-879C-46E5A6FEF567}"/>
              </a:ext>
            </a:extLst>
          </p:cNvPr>
          <p:cNvCxnSpPr>
            <a:cxnSpLocks/>
          </p:cNvCxnSpPr>
          <p:nvPr/>
        </p:nvCxnSpPr>
        <p:spPr>
          <a:xfrm flipH="1" flipV="1">
            <a:off x="9447009" y="3675579"/>
            <a:ext cx="819209" cy="430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zis 15">
            <a:extLst>
              <a:ext uri="{FF2B5EF4-FFF2-40B4-BE49-F238E27FC236}">
                <a16:creationId xmlns:a16="http://schemas.microsoft.com/office/drawing/2014/main" id="{E4779306-7F64-2706-E480-E358CCE494B4}"/>
              </a:ext>
            </a:extLst>
          </p:cNvPr>
          <p:cNvSpPr/>
          <p:nvPr/>
        </p:nvSpPr>
        <p:spPr>
          <a:xfrm>
            <a:off x="10195156" y="3820421"/>
            <a:ext cx="1853738" cy="490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Touch</a:t>
            </a:r>
            <a:r>
              <a:rPr lang="hu-HU" dirty="0">
                <a:solidFill>
                  <a:schemeClr val="tx1"/>
                </a:solidFill>
              </a:rPr>
              <a:t> A3</a:t>
            </a:r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50DDE1D7-1827-A5BC-3BFE-61CFE6AEF708}"/>
              </a:ext>
            </a:extLst>
          </p:cNvPr>
          <p:cNvCxnSpPr>
            <a:stCxn id="8" idx="2"/>
          </p:cNvCxnSpPr>
          <p:nvPr/>
        </p:nvCxnSpPr>
        <p:spPr>
          <a:xfrm flipH="1">
            <a:off x="9473555" y="1661390"/>
            <a:ext cx="19578" cy="760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églalap 14">
            <a:extLst>
              <a:ext uri="{FF2B5EF4-FFF2-40B4-BE49-F238E27FC236}">
                <a16:creationId xmlns:a16="http://schemas.microsoft.com/office/drawing/2014/main" id="{2EDF927F-6D5A-D1C0-2F46-6E103390CB0F}"/>
              </a:ext>
            </a:extLst>
          </p:cNvPr>
          <p:cNvSpPr/>
          <p:nvPr/>
        </p:nvSpPr>
        <p:spPr>
          <a:xfrm>
            <a:off x="6372285" y="3247380"/>
            <a:ext cx="810969" cy="2341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piezo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5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53909890-5C9F-9180-757C-F203C53CDBB1}"/>
              </a:ext>
            </a:extLst>
          </p:cNvPr>
          <p:cNvSpPr txBox="1"/>
          <p:nvPr/>
        </p:nvSpPr>
        <p:spPr>
          <a:xfrm>
            <a:off x="274321" y="232756"/>
            <a:ext cx="18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My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endParaRPr lang="hu-HU" dirty="0"/>
          </a:p>
        </p:txBody>
      </p:sp>
      <p:pic>
        <p:nvPicPr>
          <p:cNvPr id="6" name="Kép 5" descr="A képen szöveg, elektronika, áramkör látható&#10;&#10;Automatikusan generált leírás">
            <a:extLst>
              <a:ext uri="{FF2B5EF4-FFF2-40B4-BE49-F238E27FC236}">
                <a16:creationId xmlns:a16="http://schemas.microsoft.com/office/drawing/2014/main" id="{D41B0C23-52DB-BB60-989B-054923F1C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08396" y="3315339"/>
            <a:ext cx="2654993" cy="1035447"/>
          </a:xfrm>
          <a:prstGeom prst="rect">
            <a:avLst/>
          </a:prstGeom>
        </p:spPr>
      </p:pic>
      <p:pic>
        <p:nvPicPr>
          <p:cNvPr id="8" name="Kép 7" descr="A képen szöveg, elektronika, áramkör látható&#10;&#10;Automatikusan generált leírás">
            <a:extLst>
              <a:ext uri="{FF2B5EF4-FFF2-40B4-BE49-F238E27FC236}">
                <a16:creationId xmlns:a16="http://schemas.microsoft.com/office/drawing/2014/main" id="{FEFF8C9D-5724-CC19-10AE-5EC007389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13737">
            <a:off x="3405085" y="2140524"/>
            <a:ext cx="1069712" cy="234963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AEA7CD9-4A9B-0236-6527-7D29D8CBB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96" y="3833062"/>
            <a:ext cx="2157691" cy="1150192"/>
          </a:xfrm>
          <a:prstGeom prst="rect">
            <a:avLst/>
          </a:prstGeom>
        </p:spPr>
      </p:pic>
      <p:pic>
        <p:nvPicPr>
          <p:cNvPr id="12" name="Kép 11" descr="A képen eset látható&#10;&#10;Automatikusan generált leírás">
            <a:extLst>
              <a:ext uri="{FF2B5EF4-FFF2-40B4-BE49-F238E27FC236}">
                <a16:creationId xmlns:a16="http://schemas.microsoft.com/office/drawing/2014/main" id="{28F7AAB0-56DA-099A-85E0-536DE0295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2179">
            <a:off x="3622721" y="355445"/>
            <a:ext cx="2143125" cy="2143125"/>
          </a:xfrm>
          <a:prstGeom prst="rect">
            <a:avLst/>
          </a:prstGeom>
        </p:spPr>
      </p:pic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03D31CB9-C11B-D6EF-AEE0-05FAF28F1523}"/>
              </a:ext>
            </a:extLst>
          </p:cNvPr>
          <p:cNvCxnSpPr>
            <a:cxnSpLocks/>
          </p:cNvCxnSpPr>
          <p:nvPr/>
        </p:nvCxnSpPr>
        <p:spPr>
          <a:xfrm>
            <a:off x="5018787" y="2019993"/>
            <a:ext cx="2317105" cy="140900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97594CD1-31D5-9550-BEE0-4EF792B6A499}"/>
              </a:ext>
            </a:extLst>
          </p:cNvPr>
          <p:cNvCxnSpPr/>
          <p:nvPr/>
        </p:nvCxnSpPr>
        <p:spPr>
          <a:xfrm>
            <a:off x="5155172" y="1936865"/>
            <a:ext cx="1993773" cy="149213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FF81606B-1D31-9CF5-97D2-4A7E296905D4}"/>
              </a:ext>
            </a:extLst>
          </p:cNvPr>
          <p:cNvCxnSpPr/>
          <p:nvPr/>
        </p:nvCxnSpPr>
        <p:spPr>
          <a:xfrm>
            <a:off x="5245331" y="1753985"/>
            <a:ext cx="1155469" cy="1675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C5E5E55D-4294-478D-CDA0-F2D5D0906980}"/>
              </a:ext>
            </a:extLst>
          </p:cNvPr>
          <p:cNvCxnSpPr>
            <a:cxnSpLocks/>
          </p:cNvCxnSpPr>
          <p:nvPr/>
        </p:nvCxnSpPr>
        <p:spPr>
          <a:xfrm>
            <a:off x="5155172" y="1830159"/>
            <a:ext cx="1508685" cy="1575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AE36D06A-2B58-490B-569A-4F04865C6BB6}"/>
              </a:ext>
            </a:extLst>
          </p:cNvPr>
          <p:cNvCxnSpPr/>
          <p:nvPr/>
        </p:nvCxnSpPr>
        <p:spPr>
          <a:xfrm flipV="1">
            <a:off x="5155172" y="3429000"/>
            <a:ext cx="1508685" cy="137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C4BA4287-2466-F3C0-13BC-927C03A1AD58}"/>
              </a:ext>
            </a:extLst>
          </p:cNvPr>
          <p:cNvCxnSpPr>
            <a:cxnSpLocks/>
          </p:cNvCxnSpPr>
          <p:nvPr/>
        </p:nvCxnSpPr>
        <p:spPr>
          <a:xfrm flipV="1">
            <a:off x="4958438" y="3405747"/>
            <a:ext cx="1705419" cy="1118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DED1EF22-D33A-BA83-B1EA-A23BE614308E}"/>
              </a:ext>
            </a:extLst>
          </p:cNvPr>
          <p:cNvCxnSpPr>
            <a:stCxn id="10" idx="3"/>
          </p:cNvCxnSpPr>
          <p:nvPr/>
        </p:nvCxnSpPr>
        <p:spPr>
          <a:xfrm flipV="1">
            <a:off x="5018787" y="4382208"/>
            <a:ext cx="1645070" cy="25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86A7AC6E-C15D-B4BA-526E-366D8C1D5F28}"/>
              </a:ext>
            </a:extLst>
          </p:cNvPr>
          <p:cNvCxnSpPr>
            <a:cxnSpLocks/>
          </p:cNvCxnSpPr>
          <p:nvPr/>
        </p:nvCxnSpPr>
        <p:spPr>
          <a:xfrm>
            <a:off x="5155172" y="3474197"/>
            <a:ext cx="1508685" cy="920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D53D9D76-231B-46B6-093C-455B13ABBDF9}"/>
              </a:ext>
            </a:extLst>
          </p:cNvPr>
          <p:cNvCxnSpPr>
            <a:cxnSpLocks/>
          </p:cNvCxnSpPr>
          <p:nvPr/>
        </p:nvCxnSpPr>
        <p:spPr>
          <a:xfrm>
            <a:off x="5133002" y="3286296"/>
            <a:ext cx="1697001" cy="10644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885AD79F-0823-7F13-25F6-CE200E0AE024}"/>
              </a:ext>
            </a:extLst>
          </p:cNvPr>
          <p:cNvCxnSpPr>
            <a:cxnSpLocks/>
          </p:cNvCxnSpPr>
          <p:nvPr/>
        </p:nvCxnSpPr>
        <p:spPr>
          <a:xfrm>
            <a:off x="5171187" y="3153292"/>
            <a:ext cx="1818972" cy="1197494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BDAC2973-FC89-44A7-D68B-F8E25BA2AEA6}"/>
              </a:ext>
            </a:extLst>
          </p:cNvPr>
          <p:cNvCxnSpPr/>
          <p:nvPr/>
        </p:nvCxnSpPr>
        <p:spPr>
          <a:xfrm>
            <a:off x="5018787" y="4256116"/>
            <a:ext cx="3077809" cy="9467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églalap 60">
            <a:extLst>
              <a:ext uri="{FF2B5EF4-FFF2-40B4-BE49-F238E27FC236}">
                <a16:creationId xmlns:a16="http://schemas.microsoft.com/office/drawing/2014/main" id="{B3585BD7-52DC-685E-0DEC-78F7B3B4C180}"/>
              </a:ext>
            </a:extLst>
          </p:cNvPr>
          <p:cNvSpPr/>
          <p:nvPr/>
        </p:nvSpPr>
        <p:spPr>
          <a:xfrm>
            <a:off x="8663389" y="1936865"/>
            <a:ext cx="734628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100K</a:t>
            </a: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38091344-B89B-9A46-E630-EF278E02C753}"/>
              </a:ext>
            </a:extLst>
          </p:cNvPr>
          <p:cNvSpPr/>
          <p:nvPr/>
        </p:nvSpPr>
        <p:spPr>
          <a:xfrm>
            <a:off x="7519341" y="1936865"/>
            <a:ext cx="734628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10K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80440620-5232-24CE-EEA3-3AF849603623}"/>
              </a:ext>
            </a:extLst>
          </p:cNvPr>
          <p:cNvSpPr/>
          <p:nvPr/>
        </p:nvSpPr>
        <p:spPr>
          <a:xfrm>
            <a:off x="6709214" y="2366596"/>
            <a:ext cx="677578" cy="6917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/>
              <a:t>Diode</a:t>
            </a:r>
            <a:endParaRPr lang="hu-HU" sz="1200" dirty="0"/>
          </a:p>
        </p:txBody>
      </p: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BB44EFA0-1109-A179-9667-BF545971AEE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048003" y="2078181"/>
            <a:ext cx="471338" cy="288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E8F0F4FB-03FE-6C4F-F4DF-4114E6030804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6375980" y="3058375"/>
            <a:ext cx="672023" cy="326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6549D053-6F21-5420-D432-56A308C0A962}"/>
              </a:ext>
            </a:extLst>
          </p:cNvPr>
          <p:cNvCxnSpPr>
            <a:stCxn id="62" idx="3"/>
            <a:endCxn id="61" idx="1"/>
          </p:cNvCxnSpPr>
          <p:nvPr/>
        </p:nvCxnSpPr>
        <p:spPr>
          <a:xfrm>
            <a:off x="8253969" y="2078182"/>
            <a:ext cx="40942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gyenes összekötő nyíllal 70">
            <a:extLst>
              <a:ext uri="{FF2B5EF4-FFF2-40B4-BE49-F238E27FC236}">
                <a16:creationId xmlns:a16="http://schemas.microsoft.com/office/drawing/2014/main" id="{97602CF9-F93C-ECB4-8E14-24A58D07E3C2}"/>
              </a:ext>
            </a:extLst>
          </p:cNvPr>
          <p:cNvCxnSpPr/>
          <p:nvPr/>
        </p:nvCxnSpPr>
        <p:spPr>
          <a:xfrm flipH="1">
            <a:off x="7886655" y="2078181"/>
            <a:ext cx="572024" cy="130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nyíllal 72">
            <a:extLst>
              <a:ext uri="{FF2B5EF4-FFF2-40B4-BE49-F238E27FC236}">
                <a16:creationId xmlns:a16="http://schemas.microsoft.com/office/drawing/2014/main" id="{246825DF-E2E3-7900-1F69-0B79CD2398E6}"/>
              </a:ext>
            </a:extLst>
          </p:cNvPr>
          <p:cNvCxnSpPr/>
          <p:nvPr/>
        </p:nvCxnSpPr>
        <p:spPr>
          <a:xfrm>
            <a:off x="6475615" y="831272"/>
            <a:ext cx="911176" cy="1354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gyenes összekötő nyíllal 73">
            <a:extLst>
              <a:ext uri="{FF2B5EF4-FFF2-40B4-BE49-F238E27FC236}">
                <a16:creationId xmlns:a16="http://schemas.microsoft.com/office/drawing/2014/main" id="{544DF860-7F2C-02AF-B2B7-B626BC632F23}"/>
              </a:ext>
            </a:extLst>
          </p:cNvPr>
          <p:cNvCxnSpPr>
            <a:cxnSpLocks/>
          </p:cNvCxnSpPr>
          <p:nvPr/>
        </p:nvCxnSpPr>
        <p:spPr>
          <a:xfrm flipH="1">
            <a:off x="9201051" y="663371"/>
            <a:ext cx="150798" cy="1273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7FAC766D-B13C-241C-82A4-CA92606376F0}"/>
              </a:ext>
            </a:extLst>
          </p:cNvPr>
          <p:cNvSpPr txBox="1"/>
          <p:nvPr/>
        </p:nvSpPr>
        <p:spPr>
          <a:xfrm>
            <a:off x="6304243" y="441839"/>
            <a:ext cx="6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Gnd</a:t>
            </a:r>
            <a:endParaRPr lang="hu-HU" dirty="0"/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C79B94C0-2779-9326-2A02-D19566FD95F6}"/>
              </a:ext>
            </a:extLst>
          </p:cNvPr>
          <p:cNvSpPr txBox="1"/>
          <p:nvPr/>
        </p:nvSpPr>
        <p:spPr>
          <a:xfrm>
            <a:off x="9030703" y="257173"/>
            <a:ext cx="100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+1-30V</a:t>
            </a:r>
          </a:p>
        </p:txBody>
      </p:sp>
      <p:sp>
        <p:nvSpPr>
          <p:cNvPr id="78" name="Téglalap 77">
            <a:extLst>
              <a:ext uri="{FF2B5EF4-FFF2-40B4-BE49-F238E27FC236}">
                <a16:creationId xmlns:a16="http://schemas.microsoft.com/office/drawing/2014/main" id="{07846439-B347-0BEA-A084-C13C0660C9DD}"/>
              </a:ext>
            </a:extLst>
          </p:cNvPr>
          <p:cNvSpPr/>
          <p:nvPr/>
        </p:nvSpPr>
        <p:spPr>
          <a:xfrm>
            <a:off x="2182605" y="1768696"/>
            <a:ext cx="1508685" cy="83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/>
              <a:t>TP4056+lipo </a:t>
            </a:r>
            <a:r>
              <a:rPr lang="hu-HU" sz="1400" dirty="0" err="1"/>
              <a:t>akku+switch</a:t>
            </a:r>
            <a:endParaRPr lang="hu-HU" sz="1400" dirty="0"/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DF9BBC54-BD93-8D95-0F3A-020957B9F777}"/>
              </a:ext>
            </a:extLst>
          </p:cNvPr>
          <p:cNvCxnSpPr>
            <a:cxnSpLocks/>
          </p:cNvCxnSpPr>
          <p:nvPr/>
        </p:nvCxnSpPr>
        <p:spPr>
          <a:xfrm>
            <a:off x="3676999" y="1906385"/>
            <a:ext cx="2706798" cy="1478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C2D992E0-1EEE-D743-2E6F-6957B030D74B}"/>
              </a:ext>
            </a:extLst>
          </p:cNvPr>
          <p:cNvCxnSpPr>
            <a:cxnSpLocks/>
          </p:cNvCxnSpPr>
          <p:nvPr/>
        </p:nvCxnSpPr>
        <p:spPr>
          <a:xfrm>
            <a:off x="3686594" y="2207002"/>
            <a:ext cx="2505937" cy="1189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CB95D06E-0CD1-1E37-D9E4-2245E800EE19}"/>
              </a:ext>
            </a:extLst>
          </p:cNvPr>
          <p:cNvSpPr txBox="1"/>
          <p:nvPr/>
        </p:nvSpPr>
        <p:spPr>
          <a:xfrm>
            <a:off x="207452" y="3058375"/>
            <a:ext cx="22694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 err="1"/>
              <a:t>Parts</a:t>
            </a:r>
            <a:r>
              <a:rPr lang="hu-HU" sz="1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hu-HU" sz="1200" dirty="0" err="1"/>
              <a:t>Arduino</a:t>
            </a:r>
            <a:r>
              <a:rPr lang="hu-HU" sz="1200" dirty="0"/>
              <a:t> </a:t>
            </a:r>
            <a:r>
              <a:rPr lang="hu-HU" sz="1200" dirty="0" err="1"/>
              <a:t>nano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/>
              <a:t>SSD1306 0.96 128x64</a:t>
            </a:r>
          </a:p>
          <a:p>
            <a:pPr marL="285750" indent="-285750">
              <a:buFontTx/>
              <a:buChar char="-"/>
            </a:pPr>
            <a:r>
              <a:rPr lang="hu-HU" sz="1200" dirty="0"/>
              <a:t>Tp4056 </a:t>
            </a:r>
            <a:r>
              <a:rPr lang="hu-HU" sz="1200" dirty="0" err="1"/>
              <a:t>charger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 err="1"/>
              <a:t>Switch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/>
              <a:t>280+ </a:t>
            </a:r>
            <a:r>
              <a:rPr lang="hu-HU" sz="1200" dirty="0" err="1"/>
              <a:t>mAh</a:t>
            </a:r>
            <a:r>
              <a:rPr lang="hu-HU" sz="1200" dirty="0"/>
              <a:t> akku</a:t>
            </a:r>
          </a:p>
          <a:p>
            <a:pPr marL="285750" indent="-285750">
              <a:buFontTx/>
              <a:buChar char="-"/>
            </a:pPr>
            <a:r>
              <a:rPr lang="hu-HU" sz="1200" dirty="0"/>
              <a:t>Mhc-05/4 BT </a:t>
            </a:r>
            <a:r>
              <a:rPr lang="hu-HU" sz="1200" dirty="0" err="1"/>
              <a:t>module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/>
              <a:t>DHT11 </a:t>
            </a:r>
            <a:r>
              <a:rPr lang="hu-HU" sz="1200" dirty="0" err="1"/>
              <a:t>sensor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/>
              <a:t>10K and 100K </a:t>
            </a:r>
            <a:r>
              <a:rPr lang="hu-HU" sz="1200" dirty="0" err="1"/>
              <a:t>resistor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/>
              <a:t>1n4007 </a:t>
            </a:r>
            <a:r>
              <a:rPr lang="hu-HU" sz="1200" dirty="0" err="1"/>
              <a:t>diode</a:t>
            </a:r>
            <a:r>
              <a:rPr lang="hu-HU" sz="1200" dirty="0"/>
              <a:t> (</a:t>
            </a:r>
            <a:r>
              <a:rPr lang="hu-HU" sz="1200" dirty="0" err="1"/>
              <a:t>polarity</a:t>
            </a:r>
            <a:r>
              <a:rPr lang="hu-HU" sz="1200" dirty="0"/>
              <a:t> </a:t>
            </a:r>
            <a:r>
              <a:rPr lang="hu-HU" sz="1200" dirty="0" err="1"/>
              <a:t>safer</a:t>
            </a:r>
            <a:r>
              <a:rPr lang="hu-HU" sz="1200" dirty="0"/>
              <a:t>)</a:t>
            </a:r>
            <a:endParaRPr lang="hu-HU" sz="1400" dirty="0"/>
          </a:p>
          <a:p>
            <a:pPr marL="285750" indent="-285750">
              <a:buFontTx/>
              <a:buChar char="-"/>
            </a:pPr>
            <a:r>
              <a:rPr lang="hu-HU" sz="1400" dirty="0" err="1"/>
              <a:t>Lens</a:t>
            </a:r>
            <a:endParaRPr lang="hu-HU" sz="1400" dirty="0"/>
          </a:p>
          <a:p>
            <a:pPr marL="285750" indent="-285750">
              <a:buFontTx/>
              <a:buChar char="-"/>
            </a:pPr>
            <a:r>
              <a:rPr lang="hu-HU" sz="1400" dirty="0" err="1"/>
              <a:t>Mirror</a:t>
            </a:r>
            <a:endParaRPr lang="hu-HU" sz="1400" dirty="0"/>
          </a:p>
          <a:p>
            <a:pPr marL="285750" indent="-285750">
              <a:buFontTx/>
              <a:buChar char="-"/>
            </a:pPr>
            <a:r>
              <a:rPr lang="hu-HU" sz="1200" dirty="0" err="1"/>
              <a:t>Transparent</a:t>
            </a:r>
            <a:r>
              <a:rPr lang="hu-HU" sz="1200" dirty="0"/>
              <a:t> </a:t>
            </a:r>
            <a:r>
              <a:rPr lang="hu-HU" sz="1200" dirty="0" err="1"/>
              <a:t>plastic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/>
              <a:t>3d printed </a:t>
            </a:r>
            <a:r>
              <a:rPr lang="hu-HU" sz="1200" dirty="0" err="1"/>
              <a:t>smartglass</a:t>
            </a:r>
            <a:r>
              <a:rPr lang="hu-HU" sz="1200" dirty="0"/>
              <a:t> </a:t>
            </a:r>
            <a:r>
              <a:rPr lang="hu-HU" sz="1200" dirty="0" err="1"/>
              <a:t>case</a:t>
            </a:r>
            <a:endParaRPr lang="hu-HU" sz="1200" dirty="0"/>
          </a:p>
          <a:p>
            <a:pPr marL="285750" indent="-285750">
              <a:buFontTx/>
              <a:buChar char="-"/>
            </a:pPr>
            <a:r>
              <a:rPr lang="hu-HU" sz="1200" dirty="0"/>
              <a:t>Jack </a:t>
            </a:r>
            <a:r>
              <a:rPr lang="hu-HU" sz="1200" dirty="0" err="1"/>
              <a:t>socket</a:t>
            </a:r>
            <a:r>
              <a:rPr lang="hu-HU" sz="1200" dirty="0"/>
              <a:t> (</a:t>
            </a:r>
            <a:r>
              <a:rPr lang="hu-HU" sz="1200" dirty="0" err="1"/>
              <a:t>for</a:t>
            </a:r>
            <a:r>
              <a:rPr lang="hu-HU" sz="1200" dirty="0"/>
              <a:t> volt </a:t>
            </a:r>
            <a:r>
              <a:rPr lang="hu-HU" sz="1200" dirty="0" err="1"/>
              <a:t>meter</a:t>
            </a:r>
            <a:r>
              <a:rPr lang="hu-HU" sz="1200" dirty="0"/>
              <a:t> </a:t>
            </a:r>
            <a:r>
              <a:rPr lang="hu-HU" sz="1200" dirty="0" err="1"/>
              <a:t>cable</a:t>
            </a:r>
            <a:r>
              <a:rPr lang="hu-HU" sz="1200" dirty="0"/>
              <a:t>)</a:t>
            </a:r>
          </a:p>
          <a:p>
            <a:pPr marL="285750" indent="-285750">
              <a:buFontTx/>
              <a:buChar char="-"/>
            </a:pPr>
            <a:r>
              <a:rPr lang="hu-HU" sz="1200" dirty="0"/>
              <a:t>Old </a:t>
            </a:r>
            <a:r>
              <a:rPr lang="hu-HU" sz="1200" dirty="0" err="1"/>
              <a:t>headphone</a:t>
            </a:r>
            <a:r>
              <a:rPr lang="hu-HU" sz="1200" dirty="0"/>
              <a:t> (</a:t>
            </a:r>
            <a:r>
              <a:rPr lang="hu-HU" sz="1200" dirty="0" err="1"/>
              <a:t>make</a:t>
            </a:r>
            <a:r>
              <a:rPr lang="hu-HU" sz="1200" dirty="0"/>
              <a:t> volt </a:t>
            </a:r>
            <a:r>
              <a:rPr lang="hu-HU" sz="1200" dirty="0" err="1"/>
              <a:t>meter</a:t>
            </a:r>
            <a:r>
              <a:rPr lang="hu-HU" sz="1200" dirty="0"/>
              <a:t> </a:t>
            </a:r>
            <a:r>
              <a:rPr lang="hu-HU" sz="1200" dirty="0" err="1"/>
              <a:t>cable</a:t>
            </a:r>
            <a:r>
              <a:rPr lang="hu-H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884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120</Words>
  <Application>Microsoft Office PowerPoint</Application>
  <PresentationFormat>Szélesvásznú</PresentationFormat>
  <Paragraphs>45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>EGIS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Dancsok, Zoltan HU</dc:creator>
  <cp:lastModifiedBy>Zoltán Dancsok</cp:lastModifiedBy>
  <cp:revision>2</cp:revision>
  <dcterms:created xsi:type="dcterms:W3CDTF">2022-10-06T09:17:43Z</dcterms:created>
  <dcterms:modified xsi:type="dcterms:W3CDTF">2022-10-21T12:52:51Z</dcterms:modified>
</cp:coreProperties>
</file>