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65" r:id="rId5"/>
    <p:sldId id="267" r:id="rId6"/>
    <p:sldId id="268" r:id="rId7"/>
    <p:sldId id="269" r:id="rId8"/>
    <p:sldId id="270" r:id="rId9"/>
    <p:sldId id="271" r:id="rId10"/>
    <p:sldId id="263" r:id="rId11"/>
    <p:sldId id="264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ežka Lhotáková" initials="AL" lastIdx="1" clrIdx="0">
    <p:extLst>
      <p:ext uri="{19B8F6BF-5375-455C-9EA6-DF929625EA0E}">
        <p15:presenceInfo xmlns:p15="http://schemas.microsoft.com/office/powerpoint/2012/main" userId="d1f21c7c74a0b4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9A4"/>
    <a:srgbClr val="FFC000"/>
    <a:srgbClr val="F7DA7D"/>
    <a:srgbClr val="55B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B2DA84-D798-405C-9EE0-047483F798B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04CC22-CFE2-412D-85C2-9C868EF4BC6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2400" dirty="0" err="1"/>
            <a:t>pretrained</a:t>
          </a:r>
          <a:r>
            <a:rPr lang="cs-CZ" sz="2400" dirty="0"/>
            <a:t> </a:t>
          </a:r>
          <a:r>
            <a:rPr lang="cs-CZ" sz="2400" dirty="0" err="1"/>
            <a:t>neural</a:t>
          </a:r>
          <a:r>
            <a:rPr lang="cs-CZ" sz="2400" dirty="0"/>
            <a:t> network</a:t>
          </a:r>
          <a:endParaRPr lang="en-US" sz="2400" dirty="0"/>
        </a:p>
      </dgm:t>
    </dgm:pt>
    <dgm:pt modelId="{934AD91C-C7D5-4DA1-A12D-9E59AE400F09}" type="parTrans" cxnId="{10E37A8F-8698-4046-8E7B-92EAA632A212}">
      <dgm:prSet/>
      <dgm:spPr/>
      <dgm:t>
        <a:bodyPr/>
        <a:lstStyle/>
        <a:p>
          <a:endParaRPr lang="en-US"/>
        </a:p>
      </dgm:t>
    </dgm:pt>
    <dgm:pt modelId="{BBDA8150-2CA6-4488-9251-C26BE5C13757}" type="sibTrans" cxnId="{10E37A8F-8698-4046-8E7B-92EAA632A212}">
      <dgm:prSet/>
      <dgm:spPr/>
      <dgm:t>
        <a:bodyPr/>
        <a:lstStyle/>
        <a:p>
          <a:endParaRPr lang="en-US"/>
        </a:p>
      </dgm:t>
    </dgm:pt>
    <dgm:pt modelId="{A8F59747-5E77-4B23-A6A0-CBF568568A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2400" dirty="0" err="1"/>
            <a:t>customization</a:t>
          </a:r>
          <a:r>
            <a:rPr lang="cs-CZ" sz="2400" dirty="0"/>
            <a:t> </a:t>
          </a:r>
          <a:r>
            <a:rPr lang="cs-CZ" sz="2400" dirty="0" err="1"/>
            <a:t>of</a:t>
          </a:r>
          <a:r>
            <a:rPr lang="cs-CZ" sz="2400" dirty="0"/>
            <a:t> </a:t>
          </a:r>
          <a:r>
            <a:rPr lang="cs-CZ" sz="2400" dirty="0" err="1"/>
            <a:t>the</a:t>
          </a:r>
          <a:r>
            <a:rPr lang="cs-CZ" sz="2400" dirty="0"/>
            <a:t> </a:t>
          </a:r>
          <a:r>
            <a:rPr lang="cs-CZ" sz="2400" dirty="0" err="1"/>
            <a:t>pretrained</a:t>
          </a:r>
          <a:r>
            <a:rPr lang="cs-CZ" sz="2400" dirty="0"/>
            <a:t> NN </a:t>
          </a:r>
        </a:p>
        <a:p>
          <a:pPr>
            <a:lnSpc>
              <a:spcPct val="100000"/>
            </a:lnSpc>
          </a:pPr>
          <a:r>
            <a:rPr lang="cs-CZ" sz="2400" dirty="0"/>
            <a:t>(transfer learning)</a:t>
          </a:r>
          <a:endParaRPr lang="en-US" sz="2400" dirty="0"/>
        </a:p>
      </dgm:t>
    </dgm:pt>
    <dgm:pt modelId="{D7E6CF75-86B0-48C3-82A8-20597CD3E765}" type="parTrans" cxnId="{699D9C37-5452-455E-8342-4BD410B08F90}">
      <dgm:prSet/>
      <dgm:spPr/>
      <dgm:t>
        <a:bodyPr/>
        <a:lstStyle/>
        <a:p>
          <a:endParaRPr lang="en-US"/>
        </a:p>
      </dgm:t>
    </dgm:pt>
    <dgm:pt modelId="{E85A80D8-8656-4A85-8540-3427F4440962}" type="sibTrans" cxnId="{699D9C37-5452-455E-8342-4BD410B08F90}">
      <dgm:prSet/>
      <dgm:spPr/>
      <dgm:t>
        <a:bodyPr/>
        <a:lstStyle/>
        <a:p>
          <a:endParaRPr lang="en-US"/>
        </a:p>
      </dgm:t>
    </dgm:pt>
    <dgm:pt modelId="{54B3FF79-A9EC-4744-857D-53979254A6B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2400" dirty="0" err="1"/>
            <a:t>suitable</a:t>
          </a:r>
          <a:r>
            <a:rPr lang="cs-CZ" sz="2400" dirty="0"/>
            <a:t> </a:t>
          </a:r>
          <a:r>
            <a:rPr lang="cs-CZ" sz="2400" dirty="0" err="1"/>
            <a:t>loss</a:t>
          </a:r>
          <a:r>
            <a:rPr lang="cs-CZ" sz="2400" dirty="0"/>
            <a:t> </a:t>
          </a:r>
          <a:r>
            <a:rPr lang="cs-CZ" sz="2400" dirty="0" err="1"/>
            <a:t>function</a:t>
          </a:r>
          <a:endParaRPr lang="en-US" sz="2400" dirty="0"/>
        </a:p>
      </dgm:t>
    </dgm:pt>
    <dgm:pt modelId="{39E22EEC-14EC-42BA-AFDA-B0146E5A5342}" type="parTrans" cxnId="{E8A60B98-82F7-4FF6-BF10-5B0176B2C57C}">
      <dgm:prSet/>
      <dgm:spPr/>
      <dgm:t>
        <a:bodyPr/>
        <a:lstStyle/>
        <a:p>
          <a:endParaRPr lang="en-US"/>
        </a:p>
      </dgm:t>
    </dgm:pt>
    <dgm:pt modelId="{BD5CA200-CB67-4B5C-9F2F-01CF20C51E68}" type="sibTrans" cxnId="{E8A60B98-82F7-4FF6-BF10-5B0176B2C57C}">
      <dgm:prSet/>
      <dgm:spPr/>
      <dgm:t>
        <a:bodyPr/>
        <a:lstStyle/>
        <a:p>
          <a:endParaRPr lang="en-US"/>
        </a:p>
      </dgm:t>
    </dgm:pt>
    <dgm:pt modelId="{FE2A5C9A-6B4D-4164-BF01-6E2E3E24C682}" type="pres">
      <dgm:prSet presAssocID="{56B2DA84-D798-405C-9EE0-047483F798BF}" presName="root" presStyleCnt="0">
        <dgm:presLayoutVars>
          <dgm:dir/>
          <dgm:resizeHandles val="exact"/>
        </dgm:presLayoutVars>
      </dgm:prSet>
      <dgm:spPr/>
    </dgm:pt>
    <dgm:pt modelId="{D9CB2890-5B39-4203-B777-DDD109683DFF}" type="pres">
      <dgm:prSet presAssocID="{1704CC22-CFE2-412D-85C2-9C868EF4BC65}" presName="compNode" presStyleCnt="0"/>
      <dgm:spPr/>
    </dgm:pt>
    <dgm:pt modelId="{DFA827F1-CE3A-4883-9FF3-87064AD6CA24}" type="pres">
      <dgm:prSet presAssocID="{1704CC22-CFE2-412D-85C2-9C868EF4BC65}" presName="iconRect" presStyleLbl="node1" presStyleIdx="0" presStyleCnt="3" custScaleX="138435" custScaleY="13843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íť se souvislou výplní"/>
        </a:ext>
      </dgm:extLst>
    </dgm:pt>
    <dgm:pt modelId="{D6ABCBE0-8E2F-4484-8A4B-4C123DC49331}" type="pres">
      <dgm:prSet presAssocID="{1704CC22-CFE2-412D-85C2-9C868EF4BC65}" presName="spaceRect" presStyleCnt="0"/>
      <dgm:spPr/>
    </dgm:pt>
    <dgm:pt modelId="{C0C74D0F-75B0-4B9D-93D7-AE50BD78B2AB}" type="pres">
      <dgm:prSet presAssocID="{1704CC22-CFE2-412D-85C2-9C868EF4BC65}" presName="textRect" presStyleLbl="revTx" presStyleIdx="0" presStyleCnt="3">
        <dgm:presLayoutVars>
          <dgm:chMax val="1"/>
          <dgm:chPref val="1"/>
        </dgm:presLayoutVars>
      </dgm:prSet>
      <dgm:spPr/>
    </dgm:pt>
    <dgm:pt modelId="{007DFA6F-885B-4B96-B2C3-02B78FDC15F2}" type="pres">
      <dgm:prSet presAssocID="{BBDA8150-2CA6-4488-9251-C26BE5C13757}" presName="sibTrans" presStyleCnt="0"/>
      <dgm:spPr/>
    </dgm:pt>
    <dgm:pt modelId="{25899FD0-EEF6-4407-B619-119AAC2BE786}" type="pres">
      <dgm:prSet presAssocID="{A8F59747-5E77-4B23-A6A0-CBF568568A39}" presName="compNode" presStyleCnt="0"/>
      <dgm:spPr/>
    </dgm:pt>
    <dgm:pt modelId="{76BAAAE8-5B9A-4F29-B1E7-9E972BF9ACCE}" type="pres">
      <dgm:prSet presAssocID="{A8F59747-5E77-4B23-A6A0-CBF568568A39}" presName="iconRect" presStyleLbl="node1" presStyleIdx="1" presStyleCnt="3" custScaleX="138435" custScaleY="138435" custLinFactNeighborX="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zek se souvislou výplní"/>
        </a:ext>
      </dgm:extLst>
    </dgm:pt>
    <dgm:pt modelId="{EA4A4780-A84A-40E7-BC59-33055DD461A6}" type="pres">
      <dgm:prSet presAssocID="{A8F59747-5E77-4B23-A6A0-CBF568568A39}" presName="spaceRect" presStyleCnt="0"/>
      <dgm:spPr/>
    </dgm:pt>
    <dgm:pt modelId="{85B57591-2965-443C-9885-269FCCE6A33E}" type="pres">
      <dgm:prSet presAssocID="{A8F59747-5E77-4B23-A6A0-CBF568568A39}" presName="textRect" presStyleLbl="revTx" presStyleIdx="1" presStyleCnt="3">
        <dgm:presLayoutVars>
          <dgm:chMax val="1"/>
          <dgm:chPref val="1"/>
        </dgm:presLayoutVars>
      </dgm:prSet>
      <dgm:spPr/>
    </dgm:pt>
    <dgm:pt modelId="{70DF3498-5F11-49F6-8BFE-11F81C4436A2}" type="pres">
      <dgm:prSet presAssocID="{E85A80D8-8656-4A85-8540-3427F4440962}" presName="sibTrans" presStyleCnt="0"/>
      <dgm:spPr/>
    </dgm:pt>
    <dgm:pt modelId="{125C043F-6563-4FE7-98ED-DEDC0D7BA140}" type="pres">
      <dgm:prSet presAssocID="{54B3FF79-A9EC-4744-857D-53979254A6B8}" presName="compNode" presStyleCnt="0"/>
      <dgm:spPr/>
    </dgm:pt>
    <dgm:pt modelId="{5D086A54-5BA8-4E4D-9766-1AB34457BAF9}" type="pres">
      <dgm:prSet presAssocID="{54B3FF79-A9EC-4744-857D-53979254A6B8}" presName="iconRect" presStyleLbl="node1" presStyleIdx="2" presStyleCnt="3" custScaleX="138435" custScaleY="13843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md terminál se souvislou výplní"/>
        </a:ext>
      </dgm:extLst>
    </dgm:pt>
    <dgm:pt modelId="{0B6378AC-43F6-494E-B49A-B8EDD51ABF16}" type="pres">
      <dgm:prSet presAssocID="{54B3FF79-A9EC-4744-857D-53979254A6B8}" presName="spaceRect" presStyleCnt="0"/>
      <dgm:spPr/>
    </dgm:pt>
    <dgm:pt modelId="{42A4BF3E-9E52-4DC3-8F74-0C1919D61403}" type="pres">
      <dgm:prSet presAssocID="{54B3FF79-A9EC-4744-857D-53979254A6B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485011A-1CCF-4AD0-B618-DC324742F642}" type="presOf" srcId="{54B3FF79-A9EC-4744-857D-53979254A6B8}" destId="{42A4BF3E-9E52-4DC3-8F74-0C1919D61403}" srcOrd="0" destOrd="0" presId="urn:microsoft.com/office/officeart/2018/2/layout/IconLabelList"/>
    <dgm:cxn modelId="{699D9C37-5452-455E-8342-4BD410B08F90}" srcId="{56B2DA84-D798-405C-9EE0-047483F798BF}" destId="{A8F59747-5E77-4B23-A6A0-CBF568568A39}" srcOrd="1" destOrd="0" parTransId="{D7E6CF75-86B0-48C3-82A8-20597CD3E765}" sibTransId="{E85A80D8-8656-4A85-8540-3427F4440962}"/>
    <dgm:cxn modelId="{B4A7F561-218D-479B-878D-C31DD6AD62CF}" type="presOf" srcId="{56B2DA84-D798-405C-9EE0-047483F798BF}" destId="{FE2A5C9A-6B4D-4164-BF01-6E2E3E24C682}" srcOrd="0" destOrd="0" presId="urn:microsoft.com/office/officeart/2018/2/layout/IconLabelList"/>
    <dgm:cxn modelId="{73069178-A08E-489D-BDEB-E402EEF20A39}" type="presOf" srcId="{A8F59747-5E77-4B23-A6A0-CBF568568A39}" destId="{85B57591-2965-443C-9885-269FCCE6A33E}" srcOrd="0" destOrd="0" presId="urn:microsoft.com/office/officeart/2018/2/layout/IconLabelList"/>
    <dgm:cxn modelId="{51D0DB8D-3A3E-458D-8A6F-55F754B989B1}" type="presOf" srcId="{1704CC22-CFE2-412D-85C2-9C868EF4BC65}" destId="{C0C74D0F-75B0-4B9D-93D7-AE50BD78B2AB}" srcOrd="0" destOrd="0" presId="urn:microsoft.com/office/officeart/2018/2/layout/IconLabelList"/>
    <dgm:cxn modelId="{10E37A8F-8698-4046-8E7B-92EAA632A212}" srcId="{56B2DA84-D798-405C-9EE0-047483F798BF}" destId="{1704CC22-CFE2-412D-85C2-9C868EF4BC65}" srcOrd="0" destOrd="0" parTransId="{934AD91C-C7D5-4DA1-A12D-9E59AE400F09}" sibTransId="{BBDA8150-2CA6-4488-9251-C26BE5C13757}"/>
    <dgm:cxn modelId="{E8A60B98-82F7-4FF6-BF10-5B0176B2C57C}" srcId="{56B2DA84-D798-405C-9EE0-047483F798BF}" destId="{54B3FF79-A9EC-4744-857D-53979254A6B8}" srcOrd="2" destOrd="0" parTransId="{39E22EEC-14EC-42BA-AFDA-B0146E5A5342}" sibTransId="{BD5CA200-CB67-4B5C-9F2F-01CF20C51E68}"/>
    <dgm:cxn modelId="{BFF50160-C727-40CE-97F1-5AC1A6F60024}" type="presParOf" srcId="{FE2A5C9A-6B4D-4164-BF01-6E2E3E24C682}" destId="{D9CB2890-5B39-4203-B777-DDD109683DFF}" srcOrd="0" destOrd="0" presId="urn:microsoft.com/office/officeart/2018/2/layout/IconLabelList"/>
    <dgm:cxn modelId="{7C5D49B5-2B54-4997-8C65-4E8F03AE432C}" type="presParOf" srcId="{D9CB2890-5B39-4203-B777-DDD109683DFF}" destId="{DFA827F1-CE3A-4883-9FF3-87064AD6CA24}" srcOrd="0" destOrd="0" presId="urn:microsoft.com/office/officeart/2018/2/layout/IconLabelList"/>
    <dgm:cxn modelId="{28B6CF3D-0021-4D6B-A2D4-3EB4226B52A9}" type="presParOf" srcId="{D9CB2890-5B39-4203-B777-DDD109683DFF}" destId="{D6ABCBE0-8E2F-4484-8A4B-4C123DC49331}" srcOrd="1" destOrd="0" presId="urn:microsoft.com/office/officeart/2018/2/layout/IconLabelList"/>
    <dgm:cxn modelId="{FDF6FE54-64BD-4A4B-A661-DE47AF217076}" type="presParOf" srcId="{D9CB2890-5B39-4203-B777-DDD109683DFF}" destId="{C0C74D0F-75B0-4B9D-93D7-AE50BD78B2AB}" srcOrd="2" destOrd="0" presId="urn:microsoft.com/office/officeart/2018/2/layout/IconLabelList"/>
    <dgm:cxn modelId="{B63F4522-28A1-4A4D-B82B-A480C4C8EDD1}" type="presParOf" srcId="{FE2A5C9A-6B4D-4164-BF01-6E2E3E24C682}" destId="{007DFA6F-885B-4B96-B2C3-02B78FDC15F2}" srcOrd="1" destOrd="0" presId="urn:microsoft.com/office/officeart/2018/2/layout/IconLabelList"/>
    <dgm:cxn modelId="{2AA6E89B-D86A-4FC2-9B26-5CF1C588D412}" type="presParOf" srcId="{FE2A5C9A-6B4D-4164-BF01-6E2E3E24C682}" destId="{25899FD0-EEF6-4407-B619-119AAC2BE786}" srcOrd="2" destOrd="0" presId="urn:microsoft.com/office/officeart/2018/2/layout/IconLabelList"/>
    <dgm:cxn modelId="{FEDC9B3D-A335-40CE-9A2E-599DD1F835BA}" type="presParOf" srcId="{25899FD0-EEF6-4407-B619-119AAC2BE786}" destId="{76BAAAE8-5B9A-4F29-B1E7-9E972BF9ACCE}" srcOrd="0" destOrd="0" presId="urn:microsoft.com/office/officeart/2018/2/layout/IconLabelList"/>
    <dgm:cxn modelId="{D6EA5B1F-C186-4840-B7E4-514A790F9BE4}" type="presParOf" srcId="{25899FD0-EEF6-4407-B619-119AAC2BE786}" destId="{EA4A4780-A84A-40E7-BC59-33055DD461A6}" srcOrd="1" destOrd="0" presId="urn:microsoft.com/office/officeart/2018/2/layout/IconLabelList"/>
    <dgm:cxn modelId="{0236BD20-9E16-4024-9D8C-CBAD8925B77D}" type="presParOf" srcId="{25899FD0-EEF6-4407-B619-119AAC2BE786}" destId="{85B57591-2965-443C-9885-269FCCE6A33E}" srcOrd="2" destOrd="0" presId="urn:microsoft.com/office/officeart/2018/2/layout/IconLabelList"/>
    <dgm:cxn modelId="{F9D400F6-343A-4A1B-9B52-46726C8ECCBF}" type="presParOf" srcId="{FE2A5C9A-6B4D-4164-BF01-6E2E3E24C682}" destId="{70DF3498-5F11-49F6-8BFE-11F81C4436A2}" srcOrd="3" destOrd="0" presId="urn:microsoft.com/office/officeart/2018/2/layout/IconLabelList"/>
    <dgm:cxn modelId="{8AA51AEA-968E-44A7-AAEF-A27739D8DC2C}" type="presParOf" srcId="{FE2A5C9A-6B4D-4164-BF01-6E2E3E24C682}" destId="{125C043F-6563-4FE7-98ED-DEDC0D7BA140}" srcOrd="4" destOrd="0" presId="urn:microsoft.com/office/officeart/2018/2/layout/IconLabelList"/>
    <dgm:cxn modelId="{FA9C9B91-B553-4A39-B256-FA039E8176CB}" type="presParOf" srcId="{125C043F-6563-4FE7-98ED-DEDC0D7BA140}" destId="{5D086A54-5BA8-4E4D-9766-1AB34457BAF9}" srcOrd="0" destOrd="0" presId="urn:microsoft.com/office/officeart/2018/2/layout/IconLabelList"/>
    <dgm:cxn modelId="{7651AC45-64C3-4C4D-9703-D41556AE78CA}" type="presParOf" srcId="{125C043F-6563-4FE7-98ED-DEDC0D7BA140}" destId="{0B6378AC-43F6-494E-B49A-B8EDD51ABF16}" srcOrd="1" destOrd="0" presId="urn:microsoft.com/office/officeart/2018/2/layout/IconLabelList"/>
    <dgm:cxn modelId="{00113C9B-032A-47C5-81E8-DDFB27850D78}" type="presParOf" srcId="{125C043F-6563-4FE7-98ED-DEDC0D7BA140}" destId="{42A4BF3E-9E52-4DC3-8F74-0C1919D6140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B2DA84-D798-405C-9EE0-047483F798B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04CC22-CFE2-412D-85C2-9C868EF4BC6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2400" dirty="0" err="1">
              <a:solidFill>
                <a:schemeClr val="bg1">
                  <a:lumMod val="50000"/>
                </a:schemeClr>
              </a:solidFill>
            </a:rPr>
            <a:t>pretrained</a:t>
          </a:r>
          <a:r>
            <a:rPr lang="cs-CZ" sz="24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cs-CZ" sz="2400" dirty="0" err="1">
              <a:solidFill>
                <a:schemeClr val="bg1">
                  <a:lumMod val="50000"/>
                </a:schemeClr>
              </a:solidFill>
            </a:rPr>
            <a:t>neural</a:t>
          </a:r>
          <a:r>
            <a:rPr lang="cs-CZ" sz="2400" dirty="0">
              <a:solidFill>
                <a:schemeClr val="bg1">
                  <a:lumMod val="50000"/>
                </a:schemeClr>
              </a:solidFill>
            </a:rPr>
            <a:t> network</a:t>
          </a:r>
          <a:endParaRPr lang="en-US" sz="2400" dirty="0">
            <a:solidFill>
              <a:schemeClr val="bg1">
                <a:lumMod val="50000"/>
              </a:schemeClr>
            </a:solidFill>
          </a:endParaRPr>
        </a:p>
      </dgm:t>
    </dgm:pt>
    <dgm:pt modelId="{934AD91C-C7D5-4DA1-A12D-9E59AE400F09}" type="parTrans" cxnId="{10E37A8F-8698-4046-8E7B-92EAA632A212}">
      <dgm:prSet/>
      <dgm:spPr/>
      <dgm:t>
        <a:bodyPr/>
        <a:lstStyle/>
        <a:p>
          <a:endParaRPr lang="en-US"/>
        </a:p>
      </dgm:t>
    </dgm:pt>
    <dgm:pt modelId="{BBDA8150-2CA6-4488-9251-C26BE5C13757}" type="sibTrans" cxnId="{10E37A8F-8698-4046-8E7B-92EAA632A212}">
      <dgm:prSet/>
      <dgm:spPr/>
      <dgm:t>
        <a:bodyPr/>
        <a:lstStyle/>
        <a:p>
          <a:endParaRPr lang="en-US"/>
        </a:p>
      </dgm:t>
    </dgm:pt>
    <dgm:pt modelId="{A8F59747-5E77-4B23-A6A0-CBF568568A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2400" dirty="0" err="1">
              <a:solidFill>
                <a:schemeClr val="bg1">
                  <a:lumMod val="50000"/>
                </a:schemeClr>
              </a:solidFill>
            </a:rPr>
            <a:t>customization</a:t>
          </a:r>
          <a:r>
            <a:rPr lang="cs-CZ" sz="24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cs-CZ" sz="2400" dirty="0" err="1">
              <a:solidFill>
                <a:schemeClr val="bg1">
                  <a:lumMod val="50000"/>
                </a:schemeClr>
              </a:solidFill>
            </a:rPr>
            <a:t>of</a:t>
          </a:r>
          <a:r>
            <a:rPr lang="cs-CZ" sz="24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cs-CZ" sz="2400" dirty="0" err="1">
              <a:solidFill>
                <a:schemeClr val="bg1">
                  <a:lumMod val="50000"/>
                </a:schemeClr>
              </a:solidFill>
            </a:rPr>
            <a:t>the</a:t>
          </a:r>
          <a:r>
            <a:rPr lang="cs-CZ" sz="24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cs-CZ" sz="2400" dirty="0" err="1">
              <a:solidFill>
                <a:schemeClr val="bg1">
                  <a:lumMod val="50000"/>
                </a:schemeClr>
              </a:solidFill>
            </a:rPr>
            <a:t>pretrained</a:t>
          </a:r>
          <a:r>
            <a:rPr lang="cs-CZ" sz="2400" dirty="0">
              <a:solidFill>
                <a:schemeClr val="bg1">
                  <a:lumMod val="50000"/>
                </a:schemeClr>
              </a:solidFill>
            </a:rPr>
            <a:t> NN </a:t>
          </a:r>
        </a:p>
        <a:p>
          <a:pPr>
            <a:lnSpc>
              <a:spcPct val="100000"/>
            </a:lnSpc>
          </a:pPr>
          <a:r>
            <a:rPr lang="cs-CZ" sz="2400" dirty="0">
              <a:solidFill>
                <a:schemeClr val="bg1">
                  <a:lumMod val="50000"/>
                </a:schemeClr>
              </a:solidFill>
            </a:rPr>
            <a:t>(transfer learning)</a:t>
          </a:r>
          <a:endParaRPr lang="en-US" sz="2400" dirty="0">
            <a:solidFill>
              <a:schemeClr val="bg1">
                <a:lumMod val="50000"/>
              </a:schemeClr>
            </a:solidFill>
          </a:endParaRPr>
        </a:p>
      </dgm:t>
    </dgm:pt>
    <dgm:pt modelId="{D7E6CF75-86B0-48C3-82A8-20597CD3E765}" type="parTrans" cxnId="{699D9C37-5452-455E-8342-4BD410B08F90}">
      <dgm:prSet/>
      <dgm:spPr/>
      <dgm:t>
        <a:bodyPr/>
        <a:lstStyle/>
        <a:p>
          <a:endParaRPr lang="en-US"/>
        </a:p>
      </dgm:t>
    </dgm:pt>
    <dgm:pt modelId="{E85A80D8-8656-4A85-8540-3427F4440962}" type="sibTrans" cxnId="{699D9C37-5452-455E-8342-4BD410B08F90}">
      <dgm:prSet/>
      <dgm:spPr/>
      <dgm:t>
        <a:bodyPr/>
        <a:lstStyle/>
        <a:p>
          <a:endParaRPr lang="en-US"/>
        </a:p>
      </dgm:t>
    </dgm:pt>
    <dgm:pt modelId="{54B3FF79-A9EC-4744-857D-53979254A6B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2400" dirty="0" err="1">
              <a:solidFill>
                <a:schemeClr val="bg1">
                  <a:lumMod val="50000"/>
                </a:schemeClr>
              </a:solidFill>
            </a:rPr>
            <a:t>suitable</a:t>
          </a:r>
          <a:r>
            <a:rPr lang="cs-CZ" sz="24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cs-CZ" sz="2400" dirty="0" err="1">
              <a:solidFill>
                <a:schemeClr val="bg1">
                  <a:lumMod val="50000"/>
                </a:schemeClr>
              </a:solidFill>
            </a:rPr>
            <a:t>loss</a:t>
          </a:r>
          <a:r>
            <a:rPr lang="cs-CZ" sz="24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cs-CZ" sz="2400" dirty="0" err="1">
              <a:solidFill>
                <a:schemeClr val="bg1">
                  <a:lumMod val="50000"/>
                </a:schemeClr>
              </a:solidFill>
            </a:rPr>
            <a:t>function</a:t>
          </a:r>
          <a:endParaRPr lang="en-US" sz="2400" dirty="0">
            <a:solidFill>
              <a:schemeClr val="bg1">
                <a:lumMod val="50000"/>
              </a:schemeClr>
            </a:solidFill>
          </a:endParaRPr>
        </a:p>
      </dgm:t>
    </dgm:pt>
    <dgm:pt modelId="{39E22EEC-14EC-42BA-AFDA-B0146E5A5342}" type="parTrans" cxnId="{E8A60B98-82F7-4FF6-BF10-5B0176B2C57C}">
      <dgm:prSet/>
      <dgm:spPr/>
      <dgm:t>
        <a:bodyPr/>
        <a:lstStyle/>
        <a:p>
          <a:endParaRPr lang="en-US"/>
        </a:p>
      </dgm:t>
    </dgm:pt>
    <dgm:pt modelId="{BD5CA200-CB67-4B5C-9F2F-01CF20C51E68}" type="sibTrans" cxnId="{E8A60B98-82F7-4FF6-BF10-5B0176B2C57C}">
      <dgm:prSet/>
      <dgm:spPr/>
      <dgm:t>
        <a:bodyPr/>
        <a:lstStyle/>
        <a:p>
          <a:endParaRPr lang="en-US"/>
        </a:p>
      </dgm:t>
    </dgm:pt>
    <dgm:pt modelId="{FE2A5C9A-6B4D-4164-BF01-6E2E3E24C682}" type="pres">
      <dgm:prSet presAssocID="{56B2DA84-D798-405C-9EE0-047483F798BF}" presName="root" presStyleCnt="0">
        <dgm:presLayoutVars>
          <dgm:dir/>
          <dgm:resizeHandles val="exact"/>
        </dgm:presLayoutVars>
      </dgm:prSet>
      <dgm:spPr/>
    </dgm:pt>
    <dgm:pt modelId="{D9CB2890-5B39-4203-B777-DDD109683DFF}" type="pres">
      <dgm:prSet presAssocID="{1704CC22-CFE2-412D-85C2-9C868EF4BC65}" presName="compNode" presStyleCnt="0"/>
      <dgm:spPr/>
    </dgm:pt>
    <dgm:pt modelId="{DFA827F1-CE3A-4883-9FF3-87064AD6CA24}" type="pres">
      <dgm:prSet presAssocID="{1704CC22-CFE2-412D-85C2-9C868EF4BC65}" presName="iconRect" presStyleLbl="node1" presStyleIdx="0" presStyleCnt="3" custScaleX="138435" custScaleY="13843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íť se souvislou výplní"/>
        </a:ext>
      </dgm:extLst>
    </dgm:pt>
    <dgm:pt modelId="{D6ABCBE0-8E2F-4484-8A4B-4C123DC49331}" type="pres">
      <dgm:prSet presAssocID="{1704CC22-CFE2-412D-85C2-9C868EF4BC65}" presName="spaceRect" presStyleCnt="0"/>
      <dgm:spPr/>
    </dgm:pt>
    <dgm:pt modelId="{C0C74D0F-75B0-4B9D-93D7-AE50BD78B2AB}" type="pres">
      <dgm:prSet presAssocID="{1704CC22-CFE2-412D-85C2-9C868EF4BC65}" presName="textRect" presStyleLbl="revTx" presStyleIdx="0" presStyleCnt="3">
        <dgm:presLayoutVars>
          <dgm:chMax val="1"/>
          <dgm:chPref val="1"/>
        </dgm:presLayoutVars>
      </dgm:prSet>
      <dgm:spPr/>
    </dgm:pt>
    <dgm:pt modelId="{007DFA6F-885B-4B96-B2C3-02B78FDC15F2}" type="pres">
      <dgm:prSet presAssocID="{BBDA8150-2CA6-4488-9251-C26BE5C13757}" presName="sibTrans" presStyleCnt="0"/>
      <dgm:spPr/>
    </dgm:pt>
    <dgm:pt modelId="{25899FD0-EEF6-4407-B619-119AAC2BE786}" type="pres">
      <dgm:prSet presAssocID="{A8F59747-5E77-4B23-A6A0-CBF568568A39}" presName="compNode" presStyleCnt="0"/>
      <dgm:spPr/>
    </dgm:pt>
    <dgm:pt modelId="{76BAAAE8-5B9A-4F29-B1E7-9E972BF9ACCE}" type="pres">
      <dgm:prSet presAssocID="{A8F59747-5E77-4B23-A6A0-CBF568568A39}" presName="iconRect" presStyleLbl="node1" presStyleIdx="1" presStyleCnt="3" custScaleX="138435" custScaleY="138435" custLinFactNeighborX="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zek se souvislou výplní"/>
        </a:ext>
      </dgm:extLst>
    </dgm:pt>
    <dgm:pt modelId="{EA4A4780-A84A-40E7-BC59-33055DD461A6}" type="pres">
      <dgm:prSet presAssocID="{A8F59747-5E77-4B23-A6A0-CBF568568A39}" presName="spaceRect" presStyleCnt="0"/>
      <dgm:spPr/>
    </dgm:pt>
    <dgm:pt modelId="{85B57591-2965-443C-9885-269FCCE6A33E}" type="pres">
      <dgm:prSet presAssocID="{A8F59747-5E77-4B23-A6A0-CBF568568A39}" presName="textRect" presStyleLbl="revTx" presStyleIdx="1" presStyleCnt="3">
        <dgm:presLayoutVars>
          <dgm:chMax val="1"/>
          <dgm:chPref val="1"/>
        </dgm:presLayoutVars>
      </dgm:prSet>
      <dgm:spPr/>
    </dgm:pt>
    <dgm:pt modelId="{70DF3498-5F11-49F6-8BFE-11F81C4436A2}" type="pres">
      <dgm:prSet presAssocID="{E85A80D8-8656-4A85-8540-3427F4440962}" presName="sibTrans" presStyleCnt="0"/>
      <dgm:spPr/>
    </dgm:pt>
    <dgm:pt modelId="{125C043F-6563-4FE7-98ED-DEDC0D7BA140}" type="pres">
      <dgm:prSet presAssocID="{54B3FF79-A9EC-4744-857D-53979254A6B8}" presName="compNode" presStyleCnt="0"/>
      <dgm:spPr/>
    </dgm:pt>
    <dgm:pt modelId="{5D086A54-5BA8-4E4D-9766-1AB34457BAF9}" type="pres">
      <dgm:prSet presAssocID="{54B3FF79-A9EC-4744-857D-53979254A6B8}" presName="iconRect" presStyleLbl="node1" presStyleIdx="2" presStyleCnt="3" custScaleX="138435" custScaleY="13843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md terminál se souvislou výplní"/>
        </a:ext>
      </dgm:extLst>
    </dgm:pt>
    <dgm:pt modelId="{0B6378AC-43F6-494E-B49A-B8EDD51ABF16}" type="pres">
      <dgm:prSet presAssocID="{54B3FF79-A9EC-4744-857D-53979254A6B8}" presName="spaceRect" presStyleCnt="0"/>
      <dgm:spPr/>
    </dgm:pt>
    <dgm:pt modelId="{42A4BF3E-9E52-4DC3-8F74-0C1919D61403}" type="pres">
      <dgm:prSet presAssocID="{54B3FF79-A9EC-4744-857D-53979254A6B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485011A-1CCF-4AD0-B618-DC324742F642}" type="presOf" srcId="{54B3FF79-A9EC-4744-857D-53979254A6B8}" destId="{42A4BF3E-9E52-4DC3-8F74-0C1919D61403}" srcOrd="0" destOrd="0" presId="urn:microsoft.com/office/officeart/2018/2/layout/IconLabelList"/>
    <dgm:cxn modelId="{699D9C37-5452-455E-8342-4BD410B08F90}" srcId="{56B2DA84-D798-405C-9EE0-047483F798BF}" destId="{A8F59747-5E77-4B23-A6A0-CBF568568A39}" srcOrd="1" destOrd="0" parTransId="{D7E6CF75-86B0-48C3-82A8-20597CD3E765}" sibTransId="{E85A80D8-8656-4A85-8540-3427F4440962}"/>
    <dgm:cxn modelId="{B4A7F561-218D-479B-878D-C31DD6AD62CF}" type="presOf" srcId="{56B2DA84-D798-405C-9EE0-047483F798BF}" destId="{FE2A5C9A-6B4D-4164-BF01-6E2E3E24C682}" srcOrd="0" destOrd="0" presId="urn:microsoft.com/office/officeart/2018/2/layout/IconLabelList"/>
    <dgm:cxn modelId="{73069178-A08E-489D-BDEB-E402EEF20A39}" type="presOf" srcId="{A8F59747-5E77-4B23-A6A0-CBF568568A39}" destId="{85B57591-2965-443C-9885-269FCCE6A33E}" srcOrd="0" destOrd="0" presId="urn:microsoft.com/office/officeart/2018/2/layout/IconLabelList"/>
    <dgm:cxn modelId="{51D0DB8D-3A3E-458D-8A6F-55F754B989B1}" type="presOf" srcId="{1704CC22-CFE2-412D-85C2-9C868EF4BC65}" destId="{C0C74D0F-75B0-4B9D-93D7-AE50BD78B2AB}" srcOrd="0" destOrd="0" presId="urn:microsoft.com/office/officeart/2018/2/layout/IconLabelList"/>
    <dgm:cxn modelId="{10E37A8F-8698-4046-8E7B-92EAA632A212}" srcId="{56B2DA84-D798-405C-9EE0-047483F798BF}" destId="{1704CC22-CFE2-412D-85C2-9C868EF4BC65}" srcOrd="0" destOrd="0" parTransId="{934AD91C-C7D5-4DA1-A12D-9E59AE400F09}" sibTransId="{BBDA8150-2CA6-4488-9251-C26BE5C13757}"/>
    <dgm:cxn modelId="{E8A60B98-82F7-4FF6-BF10-5B0176B2C57C}" srcId="{56B2DA84-D798-405C-9EE0-047483F798BF}" destId="{54B3FF79-A9EC-4744-857D-53979254A6B8}" srcOrd="2" destOrd="0" parTransId="{39E22EEC-14EC-42BA-AFDA-B0146E5A5342}" sibTransId="{BD5CA200-CB67-4B5C-9F2F-01CF20C51E68}"/>
    <dgm:cxn modelId="{BFF50160-C727-40CE-97F1-5AC1A6F60024}" type="presParOf" srcId="{FE2A5C9A-6B4D-4164-BF01-6E2E3E24C682}" destId="{D9CB2890-5B39-4203-B777-DDD109683DFF}" srcOrd="0" destOrd="0" presId="urn:microsoft.com/office/officeart/2018/2/layout/IconLabelList"/>
    <dgm:cxn modelId="{7C5D49B5-2B54-4997-8C65-4E8F03AE432C}" type="presParOf" srcId="{D9CB2890-5B39-4203-B777-DDD109683DFF}" destId="{DFA827F1-CE3A-4883-9FF3-87064AD6CA24}" srcOrd="0" destOrd="0" presId="urn:microsoft.com/office/officeart/2018/2/layout/IconLabelList"/>
    <dgm:cxn modelId="{28B6CF3D-0021-4D6B-A2D4-3EB4226B52A9}" type="presParOf" srcId="{D9CB2890-5B39-4203-B777-DDD109683DFF}" destId="{D6ABCBE0-8E2F-4484-8A4B-4C123DC49331}" srcOrd="1" destOrd="0" presId="urn:microsoft.com/office/officeart/2018/2/layout/IconLabelList"/>
    <dgm:cxn modelId="{FDF6FE54-64BD-4A4B-A661-DE47AF217076}" type="presParOf" srcId="{D9CB2890-5B39-4203-B777-DDD109683DFF}" destId="{C0C74D0F-75B0-4B9D-93D7-AE50BD78B2AB}" srcOrd="2" destOrd="0" presId="urn:microsoft.com/office/officeart/2018/2/layout/IconLabelList"/>
    <dgm:cxn modelId="{B63F4522-28A1-4A4D-B82B-A480C4C8EDD1}" type="presParOf" srcId="{FE2A5C9A-6B4D-4164-BF01-6E2E3E24C682}" destId="{007DFA6F-885B-4B96-B2C3-02B78FDC15F2}" srcOrd="1" destOrd="0" presId="urn:microsoft.com/office/officeart/2018/2/layout/IconLabelList"/>
    <dgm:cxn modelId="{2AA6E89B-D86A-4FC2-9B26-5CF1C588D412}" type="presParOf" srcId="{FE2A5C9A-6B4D-4164-BF01-6E2E3E24C682}" destId="{25899FD0-EEF6-4407-B619-119AAC2BE786}" srcOrd="2" destOrd="0" presId="urn:microsoft.com/office/officeart/2018/2/layout/IconLabelList"/>
    <dgm:cxn modelId="{FEDC9B3D-A335-40CE-9A2E-599DD1F835BA}" type="presParOf" srcId="{25899FD0-EEF6-4407-B619-119AAC2BE786}" destId="{76BAAAE8-5B9A-4F29-B1E7-9E972BF9ACCE}" srcOrd="0" destOrd="0" presId="urn:microsoft.com/office/officeart/2018/2/layout/IconLabelList"/>
    <dgm:cxn modelId="{D6EA5B1F-C186-4840-B7E4-514A790F9BE4}" type="presParOf" srcId="{25899FD0-EEF6-4407-B619-119AAC2BE786}" destId="{EA4A4780-A84A-40E7-BC59-33055DD461A6}" srcOrd="1" destOrd="0" presId="urn:microsoft.com/office/officeart/2018/2/layout/IconLabelList"/>
    <dgm:cxn modelId="{0236BD20-9E16-4024-9D8C-CBAD8925B77D}" type="presParOf" srcId="{25899FD0-EEF6-4407-B619-119AAC2BE786}" destId="{85B57591-2965-443C-9885-269FCCE6A33E}" srcOrd="2" destOrd="0" presId="urn:microsoft.com/office/officeart/2018/2/layout/IconLabelList"/>
    <dgm:cxn modelId="{F9D400F6-343A-4A1B-9B52-46726C8ECCBF}" type="presParOf" srcId="{FE2A5C9A-6B4D-4164-BF01-6E2E3E24C682}" destId="{70DF3498-5F11-49F6-8BFE-11F81C4436A2}" srcOrd="3" destOrd="0" presId="urn:microsoft.com/office/officeart/2018/2/layout/IconLabelList"/>
    <dgm:cxn modelId="{8AA51AEA-968E-44A7-AAEF-A27739D8DC2C}" type="presParOf" srcId="{FE2A5C9A-6B4D-4164-BF01-6E2E3E24C682}" destId="{125C043F-6563-4FE7-98ED-DEDC0D7BA140}" srcOrd="4" destOrd="0" presId="urn:microsoft.com/office/officeart/2018/2/layout/IconLabelList"/>
    <dgm:cxn modelId="{FA9C9B91-B553-4A39-B256-FA039E8176CB}" type="presParOf" srcId="{125C043F-6563-4FE7-98ED-DEDC0D7BA140}" destId="{5D086A54-5BA8-4E4D-9766-1AB34457BAF9}" srcOrd="0" destOrd="0" presId="urn:microsoft.com/office/officeart/2018/2/layout/IconLabelList"/>
    <dgm:cxn modelId="{7651AC45-64C3-4C4D-9703-D41556AE78CA}" type="presParOf" srcId="{125C043F-6563-4FE7-98ED-DEDC0D7BA140}" destId="{0B6378AC-43F6-494E-B49A-B8EDD51ABF16}" srcOrd="1" destOrd="0" presId="urn:microsoft.com/office/officeart/2018/2/layout/IconLabelList"/>
    <dgm:cxn modelId="{00113C9B-032A-47C5-81E8-DDFB27850D78}" type="presParOf" srcId="{125C043F-6563-4FE7-98ED-DEDC0D7BA140}" destId="{42A4BF3E-9E52-4DC3-8F74-0C1919D6140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827F1-CE3A-4883-9FF3-87064AD6CA24}">
      <dsp:nvSpPr>
        <dsp:cNvPr id="0" name=""/>
        <dsp:cNvSpPr/>
      </dsp:nvSpPr>
      <dsp:spPr>
        <a:xfrm>
          <a:off x="962693" y="543601"/>
          <a:ext cx="1800004" cy="180000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74D0F-75B0-4B9D-93D7-AE50BD78B2AB}">
      <dsp:nvSpPr>
        <dsp:cNvPr id="0" name=""/>
        <dsp:cNvSpPr/>
      </dsp:nvSpPr>
      <dsp:spPr>
        <a:xfrm>
          <a:off x="417971" y="2546330"/>
          <a:ext cx="2889450" cy="126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 err="1"/>
            <a:t>pretrained</a:t>
          </a:r>
          <a:r>
            <a:rPr lang="cs-CZ" sz="2400" kern="1200" dirty="0"/>
            <a:t> </a:t>
          </a:r>
          <a:r>
            <a:rPr lang="cs-CZ" sz="2400" kern="1200" dirty="0" err="1"/>
            <a:t>neural</a:t>
          </a:r>
          <a:r>
            <a:rPr lang="cs-CZ" sz="2400" kern="1200" dirty="0"/>
            <a:t> network</a:t>
          </a:r>
          <a:endParaRPr lang="en-US" sz="2400" kern="1200" dirty="0"/>
        </a:p>
      </dsp:txBody>
      <dsp:txXfrm>
        <a:off x="417971" y="2546330"/>
        <a:ext cx="2889450" cy="1261406"/>
      </dsp:txXfrm>
    </dsp:sp>
    <dsp:sp modelId="{76BAAAE8-5B9A-4F29-B1E7-9E972BF9ACCE}">
      <dsp:nvSpPr>
        <dsp:cNvPr id="0" name=""/>
        <dsp:cNvSpPr/>
      </dsp:nvSpPr>
      <dsp:spPr>
        <a:xfrm>
          <a:off x="4357797" y="543601"/>
          <a:ext cx="1800004" cy="18000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57591-2965-443C-9885-269FCCE6A33E}">
      <dsp:nvSpPr>
        <dsp:cNvPr id="0" name=""/>
        <dsp:cNvSpPr/>
      </dsp:nvSpPr>
      <dsp:spPr>
        <a:xfrm>
          <a:off x="3813075" y="2546330"/>
          <a:ext cx="2889450" cy="126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 err="1"/>
            <a:t>customization</a:t>
          </a:r>
          <a:r>
            <a:rPr lang="cs-CZ" sz="2400" kern="1200" dirty="0"/>
            <a:t> </a:t>
          </a:r>
          <a:r>
            <a:rPr lang="cs-CZ" sz="2400" kern="1200" dirty="0" err="1"/>
            <a:t>of</a:t>
          </a:r>
          <a:r>
            <a:rPr lang="cs-CZ" sz="2400" kern="1200" dirty="0"/>
            <a:t> </a:t>
          </a:r>
          <a:r>
            <a:rPr lang="cs-CZ" sz="2400" kern="1200" dirty="0" err="1"/>
            <a:t>the</a:t>
          </a:r>
          <a:r>
            <a:rPr lang="cs-CZ" sz="2400" kern="1200" dirty="0"/>
            <a:t> </a:t>
          </a:r>
          <a:r>
            <a:rPr lang="cs-CZ" sz="2400" kern="1200" dirty="0" err="1"/>
            <a:t>pretrained</a:t>
          </a:r>
          <a:r>
            <a:rPr lang="cs-CZ" sz="2400" kern="1200" dirty="0"/>
            <a:t> NN 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(transfer learning)</a:t>
          </a:r>
          <a:endParaRPr lang="en-US" sz="2400" kern="1200" dirty="0"/>
        </a:p>
      </dsp:txBody>
      <dsp:txXfrm>
        <a:off x="3813075" y="2546330"/>
        <a:ext cx="2889450" cy="1261406"/>
      </dsp:txXfrm>
    </dsp:sp>
    <dsp:sp modelId="{5D086A54-5BA8-4E4D-9766-1AB34457BAF9}">
      <dsp:nvSpPr>
        <dsp:cNvPr id="0" name=""/>
        <dsp:cNvSpPr/>
      </dsp:nvSpPr>
      <dsp:spPr>
        <a:xfrm>
          <a:off x="7752901" y="543601"/>
          <a:ext cx="1800004" cy="18000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4BF3E-9E52-4DC3-8F74-0C1919D61403}">
      <dsp:nvSpPr>
        <dsp:cNvPr id="0" name=""/>
        <dsp:cNvSpPr/>
      </dsp:nvSpPr>
      <dsp:spPr>
        <a:xfrm>
          <a:off x="7208178" y="2546330"/>
          <a:ext cx="2889450" cy="126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 err="1"/>
            <a:t>suitable</a:t>
          </a:r>
          <a:r>
            <a:rPr lang="cs-CZ" sz="2400" kern="1200" dirty="0"/>
            <a:t> </a:t>
          </a:r>
          <a:r>
            <a:rPr lang="cs-CZ" sz="2400" kern="1200" dirty="0" err="1"/>
            <a:t>loss</a:t>
          </a:r>
          <a:r>
            <a:rPr lang="cs-CZ" sz="2400" kern="1200" dirty="0"/>
            <a:t> </a:t>
          </a:r>
          <a:r>
            <a:rPr lang="cs-CZ" sz="2400" kern="1200" dirty="0" err="1"/>
            <a:t>function</a:t>
          </a:r>
          <a:endParaRPr lang="en-US" sz="2400" kern="1200" dirty="0"/>
        </a:p>
      </dsp:txBody>
      <dsp:txXfrm>
        <a:off x="7208178" y="2546330"/>
        <a:ext cx="2889450" cy="1261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827F1-CE3A-4883-9FF3-87064AD6CA24}">
      <dsp:nvSpPr>
        <dsp:cNvPr id="0" name=""/>
        <dsp:cNvSpPr/>
      </dsp:nvSpPr>
      <dsp:spPr>
        <a:xfrm>
          <a:off x="962693" y="543601"/>
          <a:ext cx="1800004" cy="18000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74D0F-75B0-4B9D-93D7-AE50BD78B2AB}">
      <dsp:nvSpPr>
        <dsp:cNvPr id="0" name=""/>
        <dsp:cNvSpPr/>
      </dsp:nvSpPr>
      <dsp:spPr>
        <a:xfrm>
          <a:off x="417971" y="2546330"/>
          <a:ext cx="2889450" cy="126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 err="1">
              <a:solidFill>
                <a:schemeClr val="bg1">
                  <a:lumMod val="50000"/>
                </a:schemeClr>
              </a:solidFill>
            </a:rPr>
            <a:t>pretrained</a:t>
          </a:r>
          <a:r>
            <a:rPr lang="cs-CZ" sz="2400" kern="12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cs-CZ" sz="2400" kern="1200" dirty="0" err="1">
              <a:solidFill>
                <a:schemeClr val="bg1">
                  <a:lumMod val="50000"/>
                </a:schemeClr>
              </a:solidFill>
            </a:rPr>
            <a:t>neural</a:t>
          </a:r>
          <a:r>
            <a:rPr lang="cs-CZ" sz="2400" kern="1200" dirty="0">
              <a:solidFill>
                <a:schemeClr val="bg1">
                  <a:lumMod val="50000"/>
                </a:schemeClr>
              </a:solidFill>
            </a:rPr>
            <a:t> network</a:t>
          </a:r>
          <a:endParaRPr lang="en-US" sz="24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417971" y="2546330"/>
        <a:ext cx="2889450" cy="1261406"/>
      </dsp:txXfrm>
    </dsp:sp>
    <dsp:sp modelId="{76BAAAE8-5B9A-4F29-B1E7-9E972BF9ACCE}">
      <dsp:nvSpPr>
        <dsp:cNvPr id="0" name=""/>
        <dsp:cNvSpPr/>
      </dsp:nvSpPr>
      <dsp:spPr>
        <a:xfrm>
          <a:off x="4357797" y="543601"/>
          <a:ext cx="1800004" cy="18000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57591-2965-443C-9885-269FCCE6A33E}">
      <dsp:nvSpPr>
        <dsp:cNvPr id="0" name=""/>
        <dsp:cNvSpPr/>
      </dsp:nvSpPr>
      <dsp:spPr>
        <a:xfrm>
          <a:off x="3813075" y="2546330"/>
          <a:ext cx="2889450" cy="126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 err="1">
              <a:solidFill>
                <a:schemeClr val="bg1">
                  <a:lumMod val="50000"/>
                </a:schemeClr>
              </a:solidFill>
            </a:rPr>
            <a:t>customization</a:t>
          </a:r>
          <a:r>
            <a:rPr lang="cs-CZ" sz="2400" kern="12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cs-CZ" sz="2400" kern="1200" dirty="0" err="1">
              <a:solidFill>
                <a:schemeClr val="bg1">
                  <a:lumMod val="50000"/>
                </a:schemeClr>
              </a:solidFill>
            </a:rPr>
            <a:t>of</a:t>
          </a:r>
          <a:r>
            <a:rPr lang="cs-CZ" sz="2400" kern="12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cs-CZ" sz="2400" kern="1200" dirty="0" err="1">
              <a:solidFill>
                <a:schemeClr val="bg1">
                  <a:lumMod val="50000"/>
                </a:schemeClr>
              </a:solidFill>
            </a:rPr>
            <a:t>the</a:t>
          </a:r>
          <a:r>
            <a:rPr lang="cs-CZ" sz="2400" kern="12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cs-CZ" sz="2400" kern="1200" dirty="0" err="1">
              <a:solidFill>
                <a:schemeClr val="bg1">
                  <a:lumMod val="50000"/>
                </a:schemeClr>
              </a:solidFill>
            </a:rPr>
            <a:t>pretrained</a:t>
          </a:r>
          <a:r>
            <a:rPr lang="cs-CZ" sz="2400" kern="1200" dirty="0">
              <a:solidFill>
                <a:schemeClr val="bg1">
                  <a:lumMod val="50000"/>
                </a:schemeClr>
              </a:solidFill>
            </a:rPr>
            <a:t> NN 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>
              <a:solidFill>
                <a:schemeClr val="bg1">
                  <a:lumMod val="50000"/>
                </a:schemeClr>
              </a:solidFill>
            </a:rPr>
            <a:t>(transfer learning)</a:t>
          </a:r>
          <a:endParaRPr lang="en-US" sz="24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3813075" y="2546330"/>
        <a:ext cx="2889450" cy="1261406"/>
      </dsp:txXfrm>
    </dsp:sp>
    <dsp:sp modelId="{5D086A54-5BA8-4E4D-9766-1AB34457BAF9}">
      <dsp:nvSpPr>
        <dsp:cNvPr id="0" name=""/>
        <dsp:cNvSpPr/>
      </dsp:nvSpPr>
      <dsp:spPr>
        <a:xfrm>
          <a:off x="7752901" y="543601"/>
          <a:ext cx="1800004" cy="18000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4BF3E-9E52-4DC3-8F74-0C1919D61403}">
      <dsp:nvSpPr>
        <dsp:cNvPr id="0" name=""/>
        <dsp:cNvSpPr/>
      </dsp:nvSpPr>
      <dsp:spPr>
        <a:xfrm>
          <a:off x="7208178" y="2546330"/>
          <a:ext cx="2889450" cy="126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 err="1">
              <a:solidFill>
                <a:schemeClr val="bg1">
                  <a:lumMod val="50000"/>
                </a:schemeClr>
              </a:solidFill>
            </a:rPr>
            <a:t>suitable</a:t>
          </a:r>
          <a:r>
            <a:rPr lang="cs-CZ" sz="2400" kern="12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cs-CZ" sz="2400" kern="1200" dirty="0" err="1">
              <a:solidFill>
                <a:schemeClr val="bg1">
                  <a:lumMod val="50000"/>
                </a:schemeClr>
              </a:solidFill>
            </a:rPr>
            <a:t>loss</a:t>
          </a:r>
          <a:r>
            <a:rPr lang="cs-CZ" sz="2400" kern="12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cs-CZ" sz="2400" kern="1200" dirty="0" err="1">
              <a:solidFill>
                <a:schemeClr val="bg1">
                  <a:lumMod val="50000"/>
                </a:schemeClr>
              </a:solidFill>
            </a:rPr>
            <a:t>function</a:t>
          </a:r>
          <a:endParaRPr lang="en-US" sz="24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7208178" y="2546330"/>
        <a:ext cx="2889450" cy="1261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86DFCF-A32C-42F2-A9F3-23F7223DF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829FB6C-E865-4738-B16D-611C8CC4F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D4DAEB7-6B53-4FC6-B222-BB781FBA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EA386C7-174D-4DEB-BFDA-3D09F7C2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9C08B01-972C-4473-83EA-D08A9333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19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581669-B3C1-4805-BAAC-C2B9ECE0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74CDA3A-A3EE-48B9-9260-4DAB45ACD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7D211AF-B671-4686-AF2D-6A2AFB18C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76A9359-DAF3-4A54-A297-6430BB70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AF53CEA-F6D6-44A9-A6D1-80A00DFEF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19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52E819B6-2BF2-4529-971F-E584583B5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33CFCC0-4C0E-4AAF-A9F7-DF5BA73D5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882983C-18A8-4BCC-A865-020681734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E531036-6DBE-4176-8079-AF672C1C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F71051A-EC03-4158-8436-D5DDA774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41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F78F74-7B90-4D2E-ADB9-B6100DDB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DFAE8B-64F2-4205-BFF5-7916BC0D1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16E2097-76D2-49F3-90FD-1682C588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1808D52-F08F-4485-B1F1-750E460D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1377E18-543B-4D4A-A54B-53DFA478C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84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A867B1-1776-4E3C-8F41-C3F84C57F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4926EFC-1690-4E93-8A48-B59EAFDE2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CB5E47C-EF8F-4F2C-AF5A-2658EFDA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2B724C7-8598-4BE6-B813-5DD6FA53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5625F4E-C43A-4BA9-BB1A-52E78C86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84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584FBF-82CC-4403-87DC-0A3EE109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62EE33F-2113-44CA-B2E7-80898EF6E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4E52274-B4DB-471B-A139-13E704F93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188F61F-30E1-4AC9-9961-912A5B851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F710C0C-C1F7-4D36-932D-2AC52F6BA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7264351-BFDA-45A1-A47D-0783691E3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77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D0DE09-74F6-4B84-9120-AA908EBB1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EEC936D-BE89-4E44-B299-8F507A05D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317474D-43D6-4E51-AC71-164B16D9A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8528CE2-B7C7-492C-9203-9E51B1FFB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96287CD-B6B5-46E6-8478-1D4B0F41F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1706722-47FE-4ED5-9E9C-1217F9F5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653E929D-B0DB-4C7A-B09D-6F9942B3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9B455A1-9F44-4D31-A1B2-EA38CB0D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53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542169-5D9F-410D-A5E7-8FAEF860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07C49BA-D00A-4CEB-A6F0-773DEFFD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1A01CC4B-3C0E-4C3B-8F1B-DD470ADB6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F43A167-54FE-4FA0-9C1D-154C2AA2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41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697F977-AAEF-439C-8A42-BD507DCDD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CA75E3E-3EC8-46DA-9C65-880775C8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B87CFFD-4207-4131-A69E-F1679D00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94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675807-DD72-49D8-A408-6A45A3E15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3C2D05-1937-41D6-B654-7252B8574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2F3EFB5-DA03-46A6-AB4F-0CC79F29A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89B2BF4-D12D-46A8-AB68-530602A2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A04E0EE-159B-4CA8-AECD-B3C5FA14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3F3A10D-4443-46B8-A916-7D02AF568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46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A61610-280F-4AE5-AEE6-243254D9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06D45CF6-78CA-446C-BB7A-ED668C945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F4FC143-3048-4D1C-8D69-633D9ABA0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F2DC0DE-2069-4D89-BAEA-4D46535D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3C96025-7965-4113-8CBA-E0660C45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6363B64-6F74-48C8-8DDC-0367C6D5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31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C5D3F39C-F198-40E3-A15B-9550E033E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2892D94-7DAA-4E39-84E6-D01BEFE0E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647AD51-75BD-4BAE-8762-048ED752C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FF098-CDFA-4D8A-A977-0D920ED29423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3B105FE-22F8-4565-BA84-C2E5081EC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1CB38DF-1839-4987-A240-B5ED67AC8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13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6.sv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5.png"/><Relationship Id="rId9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diagramColors" Target="../diagrams/colors2.xml"/><Relationship Id="rId5" Type="http://schemas.openxmlformats.org/officeDocument/2006/relationships/image" Target="../media/image6.svg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5.png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DFCBAA-2C61-4574-8712-4131F1289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266" y="520117"/>
            <a:ext cx="9144000" cy="1348530"/>
          </a:xfrm>
        </p:spPr>
        <p:txBody>
          <a:bodyPr/>
          <a:lstStyle/>
          <a:p>
            <a:r>
              <a:rPr lang="cs-CZ" cap="none" dirty="0">
                <a:latin typeface="OCR A Extended" panose="02010509020102010303" pitchFamily="50" charset="0"/>
              </a:rPr>
              <a:t>i </a:t>
            </a:r>
            <a:r>
              <a:rPr lang="cs-CZ" cap="none" dirty="0" err="1">
                <a:latin typeface="OCR A Extended" panose="02010509020102010303" pitchFamily="50" charset="0"/>
              </a:rPr>
              <a:t>am</a:t>
            </a:r>
            <a:r>
              <a:rPr lang="cs-CZ" cap="none" dirty="0">
                <a:latin typeface="OCR A Extended" panose="02010509020102010303" pitchFamily="50" charset="0"/>
              </a:rPr>
              <a:t> not a robot.</a:t>
            </a:r>
            <a:endParaRPr lang="en-GB" cap="none" dirty="0">
              <a:latin typeface="OCR A Extended" panose="02010509020102010303" pitchFamily="50" charset="0"/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59A1F94D-81DA-4493-9CFD-343EEC565843}"/>
              </a:ext>
            </a:extLst>
          </p:cNvPr>
          <p:cNvGrpSpPr/>
          <p:nvPr/>
        </p:nvGrpSpPr>
        <p:grpSpPr>
          <a:xfrm>
            <a:off x="8276919" y="2703148"/>
            <a:ext cx="3191774" cy="3191774"/>
            <a:chOff x="9476761" y="4173523"/>
            <a:chExt cx="2164360" cy="2164360"/>
          </a:xfrm>
        </p:grpSpPr>
        <p:sp>
          <p:nvSpPr>
            <p:cNvPr id="6" name="Ovál 5">
              <a:extLst>
                <a:ext uri="{FF2B5EF4-FFF2-40B4-BE49-F238E27FC236}">
                  <a16:creationId xmlns:a16="http://schemas.microsoft.com/office/drawing/2014/main" id="{BE1F3F40-FD10-4D2A-AD49-DB87C75CEFE1}"/>
                </a:ext>
              </a:extLst>
            </p:cNvPr>
            <p:cNvSpPr/>
            <p:nvPr/>
          </p:nvSpPr>
          <p:spPr>
            <a:xfrm>
              <a:off x="9476761" y="4173523"/>
              <a:ext cx="2164360" cy="2164360"/>
            </a:xfrm>
            <a:prstGeom prst="ellipse">
              <a:avLst/>
            </a:prstGeom>
            <a:solidFill>
              <a:schemeClr val="accent4"/>
            </a:solidFill>
            <a:ln w="95250" cmpd="thinThick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639EB533-122A-4A50-8B07-BF76600FD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7805" y="4576018"/>
              <a:ext cx="1322271" cy="1359369"/>
            </a:xfrm>
            <a:prstGeom prst="rect">
              <a:avLst/>
            </a:prstGeom>
          </p:spPr>
        </p:pic>
      </p:grpSp>
      <p:sp>
        <p:nvSpPr>
          <p:cNvPr id="9" name="TextovéPole 8">
            <a:extLst>
              <a:ext uri="{FF2B5EF4-FFF2-40B4-BE49-F238E27FC236}">
                <a16:creationId xmlns:a16="http://schemas.microsoft.com/office/drawing/2014/main" id="{73B47227-A8D2-4575-953E-1DD1CAE0ACF6}"/>
              </a:ext>
            </a:extLst>
          </p:cNvPr>
          <p:cNvSpPr txBox="1"/>
          <p:nvPr/>
        </p:nvSpPr>
        <p:spPr>
          <a:xfrm>
            <a:off x="1223632" y="2500009"/>
            <a:ext cx="5496128" cy="1663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cs-CZ" dirty="0" err="1">
                <a:latin typeface="OCR A Extended" panose="02010509020102010303" pitchFamily="50" charset="0"/>
              </a:rPr>
              <a:t>project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presented</a:t>
            </a:r>
            <a:r>
              <a:rPr lang="cs-CZ" dirty="0">
                <a:latin typeface="OCR A Extended" panose="02010509020102010303" pitchFamily="50" charset="0"/>
              </a:rPr>
              <a:t> by</a:t>
            </a:r>
          </a:p>
          <a:p>
            <a:pPr lvl="1">
              <a:lnSpc>
                <a:spcPct val="200000"/>
              </a:lnSpc>
            </a:pPr>
            <a:r>
              <a:rPr lang="cs-CZ" dirty="0">
                <a:latin typeface="OCR A Extended" panose="02010509020102010303" pitchFamily="50" charset="0"/>
              </a:rPr>
              <a:t>Erik Dolejš</a:t>
            </a:r>
          </a:p>
          <a:p>
            <a:pPr lvl="1">
              <a:lnSpc>
                <a:spcPct val="200000"/>
              </a:lnSpc>
            </a:pPr>
            <a:r>
              <a:rPr lang="cs-CZ" dirty="0">
                <a:latin typeface="OCR A Extended" panose="02010509020102010303" pitchFamily="50" charset="0"/>
              </a:rPr>
              <a:t>Anežka Lhotáková</a:t>
            </a:r>
            <a:endParaRPr lang="en-GB" dirty="0">
              <a:latin typeface="OCR A Extended" panose="02010509020102010303" pitchFamily="50" charset="0"/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81441C49-16E7-4165-9A8B-CB94E3ADDA56}"/>
              </a:ext>
            </a:extLst>
          </p:cNvPr>
          <p:cNvSpPr txBox="1"/>
          <p:nvPr/>
        </p:nvSpPr>
        <p:spPr>
          <a:xfrm>
            <a:off x="189615" y="6451656"/>
            <a:ext cx="10107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OCR A Extended" panose="02010509020102010303" pitchFamily="50" charset="0"/>
              </a:rPr>
              <a:t>©</a:t>
            </a:r>
            <a:r>
              <a:rPr lang="cs-CZ" sz="1400" dirty="0">
                <a:latin typeface="OCR A Extended" panose="02010509020102010303" pitchFamily="50" charset="0"/>
              </a:rPr>
              <a:t> 2022, CTU, </a:t>
            </a:r>
            <a:r>
              <a:rPr lang="cs-CZ" sz="1400" dirty="0" err="1">
                <a:latin typeface="OCR A Extended" panose="02010509020102010303" pitchFamily="50" charset="0"/>
              </a:rPr>
              <a:t>Faculty</a:t>
            </a:r>
            <a:r>
              <a:rPr lang="cs-CZ" sz="1400" dirty="0">
                <a:latin typeface="OCR A Extended" panose="02010509020102010303" pitchFamily="50" charset="0"/>
              </a:rPr>
              <a:t> </a:t>
            </a:r>
            <a:r>
              <a:rPr lang="cs-CZ" sz="1400" dirty="0" err="1">
                <a:latin typeface="OCR A Extended" panose="02010509020102010303" pitchFamily="50" charset="0"/>
              </a:rPr>
              <a:t>of</a:t>
            </a:r>
            <a:r>
              <a:rPr lang="cs-CZ" sz="1400" dirty="0">
                <a:latin typeface="OCR A Extended" panose="02010509020102010303" pitchFamily="50" charset="0"/>
              </a:rPr>
              <a:t> </a:t>
            </a:r>
            <a:r>
              <a:rPr lang="cs-CZ" sz="1400" dirty="0" err="1">
                <a:latin typeface="OCR A Extended" panose="02010509020102010303" pitchFamily="50" charset="0"/>
              </a:rPr>
              <a:t>Nuclear</a:t>
            </a:r>
            <a:r>
              <a:rPr lang="cs-CZ" sz="1400" dirty="0">
                <a:latin typeface="OCR A Extended" panose="02010509020102010303" pitchFamily="50" charset="0"/>
              </a:rPr>
              <a:t> </a:t>
            </a:r>
            <a:r>
              <a:rPr lang="cs-CZ" sz="1400" dirty="0" err="1">
                <a:latin typeface="OCR A Extended" panose="02010509020102010303" pitchFamily="50" charset="0"/>
              </a:rPr>
              <a:t>Sciences</a:t>
            </a:r>
            <a:r>
              <a:rPr lang="cs-CZ" sz="1400" dirty="0">
                <a:latin typeface="OCR A Extended" panose="02010509020102010303" pitchFamily="50" charset="0"/>
              </a:rPr>
              <a:t> and </a:t>
            </a:r>
            <a:r>
              <a:rPr lang="cs-CZ" sz="1400" dirty="0" err="1">
                <a:latin typeface="OCR A Extended" panose="02010509020102010303" pitchFamily="50" charset="0"/>
              </a:rPr>
              <a:t>Physical</a:t>
            </a:r>
            <a:r>
              <a:rPr lang="cs-CZ" sz="1400" dirty="0">
                <a:latin typeface="OCR A Extended" panose="02010509020102010303" pitchFamily="50" charset="0"/>
              </a:rPr>
              <a:t> </a:t>
            </a:r>
            <a:r>
              <a:rPr lang="cs-CZ" sz="1400" dirty="0" err="1">
                <a:latin typeface="OCR A Extended" panose="02010509020102010303" pitchFamily="50" charset="0"/>
              </a:rPr>
              <a:t>Engineering</a:t>
            </a:r>
            <a:endParaRPr lang="en-GB" sz="1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68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236DC7-F376-493B-821A-6D6A7C6F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OCR A Extended" panose="02010509020102010303" pitchFamily="50" charset="0"/>
              </a:rPr>
              <a:t>Results</a:t>
            </a:r>
            <a:r>
              <a:rPr lang="cs-CZ" dirty="0">
                <a:latin typeface="OCR A Extended" panose="02010509020102010303" pitchFamily="50" charset="0"/>
              </a:rPr>
              <a:t>: basic model</a:t>
            </a:r>
            <a:endParaRPr lang="en-GB" dirty="0">
              <a:latin typeface="OCR A Extended" panose="02010509020102010303" pitchFamily="50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4283E08-0CB0-48FA-AC58-7CA6DA1EB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149CA79-12B2-4922-B6D2-9B5DB60E7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11" b="1"/>
          <a:stretch/>
        </p:blipFill>
        <p:spPr>
          <a:xfrm flipH="1" flipV="1">
            <a:off x="95860" y="5879235"/>
            <a:ext cx="3389400" cy="97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03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236DC7-F376-493B-821A-6D6A7C6F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OCR A Extended" panose="02010509020102010303" pitchFamily="50" charset="0"/>
              </a:rPr>
              <a:t>Results</a:t>
            </a:r>
            <a:r>
              <a:rPr lang="cs-CZ" dirty="0">
                <a:latin typeface="OCR A Extended" panose="02010509020102010303" pitchFamily="50" charset="0"/>
              </a:rPr>
              <a:t>: </a:t>
            </a:r>
            <a:r>
              <a:rPr lang="cs-CZ" dirty="0" err="1">
                <a:latin typeface="OCR A Extended" panose="02010509020102010303" pitchFamily="50" charset="0"/>
              </a:rPr>
              <a:t>smart</a:t>
            </a:r>
            <a:r>
              <a:rPr lang="cs-CZ" dirty="0">
                <a:latin typeface="OCR A Extended" panose="02010509020102010303" pitchFamily="50" charset="0"/>
              </a:rPr>
              <a:t> model</a:t>
            </a:r>
            <a:endParaRPr lang="en-GB" dirty="0">
              <a:latin typeface="OCR A Extended" panose="02010509020102010303" pitchFamily="50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4283E08-0CB0-48FA-AC58-7CA6DA1EB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149CA79-12B2-4922-B6D2-9B5DB60E7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11" b="1"/>
          <a:stretch/>
        </p:blipFill>
        <p:spPr>
          <a:xfrm flipH="1" flipV="1">
            <a:off x="95860" y="5879235"/>
            <a:ext cx="3389400" cy="97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19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98A4D1AB-E14A-44A6-B0C2-65872F87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4AA72BC-1808-4BB9-B765-533FFB30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OCR A Extended" panose="02010509020102010303" pitchFamily="50" charset="0"/>
              </a:rPr>
              <a:t>Conclusion</a:t>
            </a:r>
            <a:endParaRPr lang="en-GB" dirty="0">
              <a:latin typeface="OCR A Extended" panose="02010509020102010303" pitchFamily="50" charset="0"/>
            </a:endParaRPr>
          </a:p>
        </p:txBody>
      </p:sp>
      <p:pic>
        <p:nvPicPr>
          <p:cNvPr id="4" name="Obrázek 3" descr="Obsah obrázku text, pták, snímek obrazovky&#10;&#10;Popis byl vytvořen automaticky">
            <a:extLst>
              <a:ext uri="{FF2B5EF4-FFF2-40B4-BE49-F238E27FC236}">
                <a16:creationId xmlns:a16="http://schemas.microsoft.com/office/drawing/2014/main" id="{35125083-A9CC-4ED4-82BD-03BC86B2A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746" y="4930775"/>
            <a:ext cx="58674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6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3A0DC0A1-21EF-4F05-9E85-4916AE174AF6}"/>
              </a:ext>
            </a:extLst>
          </p:cNvPr>
          <p:cNvSpPr/>
          <p:nvPr/>
        </p:nvSpPr>
        <p:spPr>
          <a:xfrm>
            <a:off x="0" y="4667473"/>
            <a:ext cx="12192000" cy="108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2C31AAB-5BF4-40FA-983A-5BC39396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OCR A Extended" panose="02010509020102010303" pitchFamily="50" charset="0"/>
              </a:rPr>
              <a:t>Project </a:t>
            </a:r>
            <a:r>
              <a:rPr lang="cs-CZ" dirty="0" err="1">
                <a:latin typeface="OCR A Extended" panose="02010509020102010303" pitchFamily="50" charset="0"/>
              </a:rPr>
              <a:t>goal</a:t>
            </a:r>
            <a:endParaRPr lang="en-GB" dirty="0">
              <a:latin typeface="OCR A Extended" panose="02010509020102010303" pitchFamily="50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5534307-602E-4A0C-B363-22C27BCC1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86" y="1825625"/>
            <a:ext cx="10767027" cy="4351338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GB" sz="2400" dirty="0"/>
              <a:t>In 1997 was firstly presented </a:t>
            </a:r>
            <a:r>
              <a:rPr lang="en-GB" sz="2400" b="1" dirty="0" err="1">
                <a:solidFill>
                  <a:schemeClr val="accent2"/>
                </a:solidFill>
              </a:rPr>
              <a:t>C</a:t>
            </a:r>
            <a:r>
              <a:rPr lang="en-GB" sz="2400" dirty="0" err="1"/>
              <a:t>ompletly</a:t>
            </a:r>
            <a:r>
              <a:rPr lang="en-GB" sz="2400" dirty="0"/>
              <a:t> </a:t>
            </a:r>
            <a:r>
              <a:rPr lang="en-GB" sz="2400" b="1" dirty="0">
                <a:solidFill>
                  <a:schemeClr val="accent2"/>
                </a:solidFill>
              </a:rPr>
              <a:t>A</a:t>
            </a:r>
            <a:r>
              <a:rPr lang="en-GB" sz="2400" dirty="0"/>
              <a:t>utomated </a:t>
            </a:r>
            <a:r>
              <a:rPr lang="en-GB" sz="2400" b="1" dirty="0">
                <a:solidFill>
                  <a:schemeClr val="accent2"/>
                </a:solidFill>
              </a:rPr>
              <a:t>P</a:t>
            </a:r>
            <a:r>
              <a:rPr lang="en-GB" sz="2400" dirty="0"/>
              <a:t>ublic </a:t>
            </a:r>
            <a:r>
              <a:rPr lang="en-GB" sz="2400" b="1" dirty="0">
                <a:solidFill>
                  <a:schemeClr val="accent2"/>
                </a:solidFill>
              </a:rPr>
              <a:t>T</a:t>
            </a:r>
            <a:r>
              <a:rPr lang="en-GB" sz="2400" dirty="0"/>
              <a:t>uring test to tell </a:t>
            </a:r>
            <a:r>
              <a:rPr lang="en-GB" sz="2400" b="1" dirty="0">
                <a:solidFill>
                  <a:schemeClr val="accent2"/>
                </a:solidFill>
              </a:rPr>
              <a:t>C</a:t>
            </a:r>
            <a:r>
              <a:rPr lang="en-GB" sz="2400" dirty="0"/>
              <a:t>omputer and </a:t>
            </a:r>
            <a:r>
              <a:rPr lang="en-GB" sz="2400" b="1" dirty="0">
                <a:solidFill>
                  <a:schemeClr val="accent2"/>
                </a:solidFill>
              </a:rPr>
              <a:t>H</a:t>
            </a:r>
            <a:r>
              <a:rPr lang="en-GB" sz="2400" dirty="0"/>
              <a:t>umans </a:t>
            </a:r>
            <a:r>
              <a:rPr lang="en-GB" sz="2400" b="1" dirty="0">
                <a:solidFill>
                  <a:schemeClr val="accent2"/>
                </a:solidFill>
              </a:rPr>
              <a:t>A</a:t>
            </a:r>
            <a:r>
              <a:rPr lang="en-GB" sz="2400" dirty="0"/>
              <a:t>part (CAPTCHA), which </a:t>
            </a:r>
            <a:r>
              <a:rPr lang="en-GB" sz="2400" dirty="0" err="1"/>
              <a:t>requ</a:t>
            </a:r>
            <a:r>
              <a:rPr lang="cs-CZ" sz="2400" dirty="0" err="1"/>
              <a:t>ie</a:t>
            </a:r>
            <a:r>
              <a:rPr lang="en-GB" sz="2400" dirty="0"/>
              <a:t>res someone to correctly evaluate and enter a sequence of letters or numbers perceptible in a distorted image displayed on the screen.</a:t>
            </a:r>
          </a:p>
          <a:p>
            <a:pPr marL="0" indent="0" algn="ctr">
              <a:lnSpc>
                <a:spcPct val="200000"/>
              </a:lnSpc>
              <a:buNone/>
            </a:pPr>
            <a:endParaRPr lang="en-GB" sz="2200" dirty="0">
              <a:latin typeface="OCR A Extended" panose="02010509020102010303" pitchFamily="50" charset="0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GB" sz="2600" dirty="0">
                <a:solidFill>
                  <a:schemeClr val="accent2"/>
                </a:solidFill>
                <a:latin typeface="OCR A Extended" panose="02010509020102010303" pitchFamily="50" charset="0"/>
              </a:rPr>
              <a:t>Can we create a model, which is able to deceive CAPTCHA? </a:t>
            </a:r>
          </a:p>
          <a:p>
            <a:pPr marL="0" indent="0">
              <a:buNone/>
            </a:pPr>
            <a:endParaRPr lang="en-GB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GB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GB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GB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GB" sz="2400" dirty="0">
              <a:latin typeface="OCR A Extended" panose="02010509020102010303" pitchFamily="50" charset="0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96C5ABF-D16C-4F51-9B0F-FBBE77464E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11" b="1"/>
          <a:stretch/>
        </p:blipFill>
        <p:spPr>
          <a:xfrm>
            <a:off x="8728131" y="-16778"/>
            <a:ext cx="3389400" cy="97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0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kupina 17">
            <a:extLst>
              <a:ext uri="{FF2B5EF4-FFF2-40B4-BE49-F238E27FC236}">
                <a16:creationId xmlns:a16="http://schemas.microsoft.com/office/drawing/2014/main" id="{B1BB5952-3222-4B60-9C01-0B02E9248093}"/>
              </a:ext>
            </a:extLst>
          </p:cNvPr>
          <p:cNvGrpSpPr/>
          <p:nvPr/>
        </p:nvGrpSpPr>
        <p:grpSpPr>
          <a:xfrm>
            <a:off x="8029016" y="294696"/>
            <a:ext cx="4072025" cy="3149730"/>
            <a:chOff x="8029016" y="294696"/>
            <a:chExt cx="4072025" cy="3149730"/>
          </a:xfrm>
        </p:grpSpPr>
        <p:sp>
          <p:nvSpPr>
            <p:cNvPr id="7" name="TextovéPole 6">
              <a:extLst>
                <a:ext uri="{FF2B5EF4-FFF2-40B4-BE49-F238E27FC236}">
                  <a16:creationId xmlns:a16="http://schemas.microsoft.com/office/drawing/2014/main" id="{FEAD6882-6E10-4BB0-ADE0-49299FE63EF8}"/>
                </a:ext>
              </a:extLst>
            </p:cNvPr>
            <p:cNvSpPr txBox="1"/>
            <p:nvPr/>
          </p:nvSpPr>
          <p:spPr>
            <a:xfrm rot="9174096" flipH="1">
              <a:off x="10569052" y="739244"/>
              <a:ext cx="90061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38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8</a:t>
              </a:r>
              <a:endParaRPr lang="en-GB" sz="13800" b="1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" name="TextovéPole 3">
              <a:extLst>
                <a:ext uri="{FF2B5EF4-FFF2-40B4-BE49-F238E27FC236}">
                  <a16:creationId xmlns:a16="http://schemas.microsoft.com/office/drawing/2014/main" id="{071C0527-B1CC-4C7E-87F8-5AEDF5CC785B}"/>
                </a:ext>
              </a:extLst>
            </p:cNvPr>
            <p:cNvSpPr txBox="1"/>
            <p:nvPr/>
          </p:nvSpPr>
          <p:spPr>
            <a:xfrm rot="18075988" flipH="1">
              <a:off x="8132705" y="239728"/>
              <a:ext cx="90061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66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w</a:t>
              </a:r>
              <a:endParaRPr lang="en-GB" sz="5400" b="1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" name="TextovéPole 9">
              <a:extLst>
                <a:ext uri="{FF2B5EF4-FFF2-40B4-BE49-F238E27FC236}">
                  <a16:creationId xmlns:a16="http://schemas.microsoft.com/office/drawing/2014/main" id="{06AAE989-B5C3-4BB4-9698-BE86F1A9E337}"/>
                </a:ext>
              </a:extLst>
            </p:cNvPr>
            <p:cNvSpPr txBox="1"/>
            <p:nvPr/>
          </p:nvSpPr>
          <p:spPr>
            <a:xfrm rot="18075988" flipH="1">
              <a:off x="11189067" y="2532452"/>
              <a:ext cx="9006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5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0</a:t>
              </a:r>
              <a:endParaRPr lang="en-GB" sz="5400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1" name="TextovéPole 10">
              <a:extLst>
                <a:ext uri="{FF2B5EF4-FFF2-40B4-BE49-F238E27FC236}">
                  <a16:creationId xmlns:a16="http://schemas.microsoft.com/office/drawing/2014/main" id="{38065200-5A1B-43A5-8934-D03B37F54249}"/>
                </a:ext>
              </a:extLst>
            </p:cNvPr>
            <p:cNvSpPr txBox="1"/>
            <p:nvPr/>
          </p:nvSpPr>
          <p:spPr>
            <a:xfrm rot="3692477" flipH="1">
              <a:off x="11089042" y="482412"/>
              <a:ext cx="9006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5400" i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en-GB" sz="5400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ovéPole 11">
              <a:extLst>
                <a:ext uri="{FF2B5EF4-FFF2-40B4-BE49-F238E27FC236}">
                  <a16:creationId xmlns:a16="http://schemas.microsoft.com/office/drawing/2014/main" id="{93A45A7A-C9A2-4215-8C57-74C3A2EBBBFB}"/>
                </a:ext>
              </a:extLst>
            </p:cNvPr>
            <p:cNvSpPr txBox="1"/>
            <p:nvPr/>
          </p:nvSpPr>
          <p:spPr>
            <a:xfrm rot="19830802" flipH="1">
              <a:off x="9302313" y="794015"/>
              <a:ext cx="9006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54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e</a:t>
              </a:r>
              <a:endParaRPr lang="en-GB" sz="5400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" name="TextovéPole 12">
              <a:extLst>
                <a:ext uri="{FF2B5EF4-FFF2-40B4-BE49-F238E27FC236}">
                  <a16:creationId xmlns:a16="http://schemas.microsoft.com/office/drawing/2014/main" id="{B6E3CC76-B123-4DFF-959C-BED8C442AE9B}"/>
                </a:ext>
              </a:extLst>
            </p:cNvPr>
            <p:cNvSpPr txBox="1"/>
            <p:nvPr/>
          </p:nvSpPr>
          <p:spPr>
            <a:xfrm rot="2335818" flipH="1">
              <a:off x="9713343" y="294696"/>
              <a:ext cx="9006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54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GB" sz="54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Obdélník 18">
            <a:extLst>
              <a:ext uri="{FF2B5EF4-FFF2-40B4-BE49-F238E27FC236}">
                <a16:creationId xmlns:a16="http://schemas.microsoft.com/office/drawing/2014/main" id="{908900ED-8963-424C-B266-60CAF9E125D0}"/>
              </a:ext>
            </a:extLst>
          </p:cNvPr>
          <p:cNvSpPr/>
          <p:nvPr/>
        </p:nvSpPr>
        <p:spPr>
          <a:xfrm>
            <a:off x="8332863" y="157711"/>
            <a:ext cx="3709359" cy="363983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5F0087F-BF77-484A-B230-D9B594A29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OCR A Extended" panose="02010509020102010303" pitchFamily="50" charset="0"/>
              </a:rPr>
              <a:t>Data source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CB7CFE7-B89D-4C70-A338-96706C1DE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64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cs-CZ" sz="2200" dirty="0" err="1"/>
              <a:t>We</a:t>
            </a:r>
            <a:r>
              <a:rPr lang="cs-CZ" sz="2200" dirty="0"/>
              <a:t> </a:t>
            </a:r>
            <a:r>
              <a:rPr lang="cs-CZ" sz="2200" dirty="0" err="1"/>
              <a:t>decided</a:t>
            </a:r>
            <a:r>
              <a:rPr lang="cs-CZ" sz="2200" dirty="0"/>
              <a:t> to </a:t>
            </a:r>
            <a:r>
              <a:rPr lang="cs-CZ" sz="2200" dirty="0" err="1"/>
              <a:t>generate</a:t>
            </a:r>
            <a:r>
              <a:rPr lang="cs-CZ" sz="2200" dirty="0"/>
              <a:t> </a:t>
            </a:r>
            <a:r>
              <a:rPr lang="cs-CZ" sz="2200" dirty="0" err="1"/>
              <a:t>our</a:t>
            </a:r>
            <a:r>
              <a:rPr lang="cs-CZ" sz="2200" dirty="0"/>
              <a:t> </a:t>
            </a:r>
            <a:r>
              <a:rPr lang="cs-CZ" sz="2200" dirty="0" err="1"/>
              <a:t>own</a:t>
            </a:r>
            <a:r>
              <a:rPr lang="cs-CZ" sz="2200" dirty="0"/>
              <a:t> CAPTCHA </a:t>
            </a:r>
            <a:r>
              <a:rPr lang="cs-CZ" sz="2200" dirty="0" err="1"/>
              <a:t>codes</a:t>
            </a:r>
            <a:r>
              <a:rPr lang="cs-CZ" sz="2200" dirty="0"/>
              <a:t> </a:t>
            </a:r>
            <a:r>
              <a:rPr lang="cs-CZ" sz="2200" dirty="0" err="1"/>
              <a:t>using</a:t>
            </a:r>
            <a:r>
              <a:rPr lang="cs-CZ" sz="2200" dirty="0"/>
              <a:t> </a:t>
            </a:r>
            <a:r>
              <a:rPr lang="cs-CZ" sz="2200" dirty="0" err="1"/>
              <a:t>following</a:t>
            </a:r>
            <a:r>
              <a:rPr lang="cs-CZ" sz="2200" dirty="0"/>
              <a:t> </a:t>
            </a:r>
            <a:r>
              <a:rPr lang="cs-CZ" sz="2200" dirty="0" err="1"/>
              <a:t>two</a:t>
            </a:r>
            <a:r>
              <a:rPr lang="cs-CZ" sz="2200" dirty="0"/>
              <a:t> </a:t>
            </a:r>
            <a:r>
              <a:rPr lang="cs-CZ" sz="2200" dirty="0" err="1"/>
              <a:t>sets</a:t>
            </a:r>
            <a:r>
              <a:rPr lang="cs-CZ" sz="2200" dirty="0"/>
              <a:t> </a:t>
            </a:r>
            <a:r>
              <a:rPr lang="cs-CZ" sz="2200" dirty="0" err="1"/>
              <a:t>of</a:t>
            </a:r>
            <a:r>
              <a:rPr lang="cs-CZ" sz="2200" dirty="0"/>
              <a:t> </a:t>
            </a:r>
            <a:r>
              <a:rPr lang="cs-CZ" sz="2200" dirty="0" err="1"/>
              <a:t>symbols</a:t>
            </a:r>
            <a:endParaRPr lang="cs-CZ" sz="2200" dirty="0"/>
          </a:p>
          <a:p>
            <a:pPr lvl="1">
              <a:lnSpc>
                <a:spcPct val="150000"/>
              </a:lnSpc>
              <a:buClr>
                <a:srgbClr val="FFC000"/>
              </a:buClr>
              <a:buFont typeface="Calibri" panose="020F0502020204030204" pitchFamily="34" charset="0"/>
              <a:buChar char="&gt;"/>
            </a:pPr>
            <a:r>
              <a:rPr lang="cs-CZ" sz="2000" dirty="0" err="1"/>
              <a:t>digits</a:t>
            </a:r>
            <a:r>
              <a:rPr lang="cs-CZ" sz="2000" dirty="0"/>
              <a:t> (0-9);</a:t>
            </a:r>
          </a:p>
          <a:p>
            <a:pPr lvl="1">
              <a:lnSpc>
                <a:spcPct val="150000"/>
              </a:lnSpc>
              <a:buClr>
                <a:srgbClr val="FFC000"/>
              </a:buClr>
              <a:buFont typeface="Calibri" panose="020F0502020204030204" pitchFamily="34" charset="0"/>
              <a:buChar char="&gt;"/>
            </a:pPr>
            <a:r>
              <a:rPr lang="cs-CZ" sz="2000" dirty="0"/>
              <a:t>ascii </a:t>
            </a:r>
            <a:r>
              <a:rPr lang="cs-CZ" sz="2000" dirty="0" err="1"/>
              <a:t>lowercase</a:t>
            </a:r>
            <a:r>
              <a:rPr lang="cs-CZ" sz="2000" dirty="0"/>
              <a:t> </a:t>
            </a:r>
            <a:r>
              <a:rPr lang="cs-CZ" sz="2000" dirty="0" err="1"/>
              <a:t>letters</a:t>
            </a:r>
            <a:r>
              <a:rPr lang="cs-CZ" sz="2000" dirty="0"/>
              <a:t> (</a:t>
            </a:r>
            <a:r>
              <a:rPr lang="cs-CZ" sz="2000" dirty="0" err="1"/>
              <a:t>a,b,c</a:t>
            </a:r>
            <a:r>
              <a:rPr lang="cs-CZ" sz="2000" dirty="0"/>
              <a:t>…);</a:t>
            </a:r>
          </a:p>
          <a:p>
            <a:pPr marL="0" indent="0">
              <a:lnSpc>
                <a:spcPct val="150000"/>
              </a:lnSpc>
              <a:buClr>
                <a:srgbClr val="FFC000"/>
              </a:buClr>
              <a:buNone/>
            </a:pPr>
            <a:r>
              <a:rPr lang="cs-CZ" sz="2200" dirty="0" err="1"/>
              <a:t>written</a:t>
            </a:r>
            <a:r>
              <a:rPr lang="cs-CZ" sz="2200" dirty="0"/>
              <a:t> in </a:t>
            </a:r>
            <a:r>
              <a:rPr lang="cs-CZ" sz="2200" dirty="0" err="1"/>
              <a:t>three</a:t>
            </a:r>
            <a:r>
              <a:rPr lang="cs-CZ" sz="2200" dirty="0"/>
              <a:t> </a:t>
            </a:r>
            <a:r>
              <a:rPr lang="cs-CZ" sz="2200" dirty="0" err="1"/>
              <a:t>different</a:t>
            </a:r>
            <a:r>
              <a:rPr lang="cs-CZ" sz="2200" dirty="0"/>
              <a:t> </a:t>
            </a:r>
            <a:r>
              <a:rPr lang="cs-CZ" sz="2200" dirty="0" err="1"/>
              <a:t>fonts</a:t>
            </a:r>
            <a:r>
              <a:rPr lang="cs-CZ" sz="2200" dirty="0"/>
              <a:t> (</a:t>
            </a:r>
            <a:r>
              <a:rPr lang="cs-C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 New Roman</a:t>
            </a:r>
            <a:r>
              <a:rPr lang="cs-CZ" sz="2200" dirty="0"/>
              <a:t>, </a:t>
            </a:r>
            <a: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r>
              <a:rPr lang="cs-CZ" sz="2200" dirty="0"/>
              <a:t>, Calibri). </a:t>
            </a:r>
          </a:p>
          <a:p>
            <a:pPr lvl="1">
              <a:buFont typeface="Calibri" panose="020F0502020204030204" pitchFamily="34" charset="0"/>
              <a:buChar char="&gt;"/>
            </a:pPr>
            <a:endParaRPr lang="cs-CZ" dirty="0"/>
          </a:p>
          <a:p>
            <a:pPr lvl="1">
              <a:buFont typeface="Calibri" panose="020F0502020204030204" pitchFamily="34" charset="0"/>
              <a:buChar char="&gt;"/>
            </a:pPr>
            <a:endParaRPr lang="en-GB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19A82D27-2BC9-4350-A778-E7C8F944D2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11" b="1"/>
          <a:stretch/>
        </p:blipFill>
        <p:spPr>
          <a:xfrm flipV="1">
            <a:off x="9024935" y="5904402"/>
            <a:ext cx="3389400" cy="978765"/>
          </a:xfrm>
          <a:prstGeom prst="rect">
            <a:avLst/>
          </a:prstGeom>
        </p:spPr>
      </p:pic>
      <p:pic>
        <p:nvPicPr>
          <p:cNvPr id="21" name="Obrázek 20">
            <a:extLst>
              <a:ext uri="{FF2B5EF4-FFF2-40B4-BE49-F238E27FC236}">
                <a16:creationId xmlns:a16="http://schemas.microsoft.com/office/drawing/2014/main" id="{940375E1-EB03-4BB1-9868-590EA7DE35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918"/>
          <a:stretch/>
        </p:blipFill>
        <p:spPr>
          <a:xfrm>
            <a:off x="1008141" y="4657277"/>
            <a:ext cx="10175718" cy="97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8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 descr="Cmd terminál se souvislou výplní">
            <a:extLst>
              <a:ext uri="{FF2B5EF4-FFF2-40B4-BE49-F238E27FC236}">
                <a16:creationId xmlns:a16="http://schemas.microsoft.com/office/drawing/2014/main" id="{B7D78D8F-50E9-4275-B2DC-7BC0A30E5769}"/>
              </a:ext>
            </a:extLst>
          </p:cNvPr>
          <p:cNvSpPr/>
          <p:nvPr/>
        </p:nvSpPr>
        <p:spPr>
          <a:xfrm>
            <a:off x="8652266" y="2000491"/>
            <a:ext cx="1800004" cy="180000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Obdélník 12" descr="Mozek se souvislou výplní">
            <a:extLst>
              <a:ext uri="{FF2B5EF4-FFF2-40B4-BE49-F238E27FC236}">
                <a16:creationId xmlns:a16="http://schemas.microsoft.com/office/drawing/2014/main" id="{196548A9-E71B-4696-ADF8-B5AFDD770E89}"/>
              </a:ext>
            </a:extLst>
          </p:cNvPr>
          <p:cNvSpPr/>
          <p:nvPr/>
        </p:nvSpPr>
        <p:spPr>
          <a:xfrm>
            <a:off x="5254721" y="2000491"/>
            <a:ext cx="1800004" cy="1800004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Obdélník 11" descr="Síť se souvislou výplní">
            <a:extLst>
              <a:ext uri="{FF2B5EF4-FFF2-40B4-BE49-F238E27FC236}">
                <a16:creationId xmlns:a16="http://schemas.microsoft.com/office/drawing/2014/main" id="{E244231D-6634-4DF9-B16C-EC08FD390458}"/>
              </a:ext>
            </a:extLst>
          </p:cNvPr>
          <p:cNvSpPr/>
          <p:nvPr/>
        </p:nvSpPr>
        <p:spPr>
          <a:xfrm>
            <a:off x="1873957" y="1992103"/>
            <a:ext cx="1800004" cy="1800004"/>
          </a:xfrm>
          <a:prstGeom prst="rect">
            <a:avLst/>
          </a:prstGeom>
          <a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11" name="Zástupný obsah 2">
            <a:extLst>
              <a:ext uri="{FF2B5EF4-FFF2-40B4-BE49-F238E27FC236}">
                <a16:creationId xmlns:a16="http://schemas.microsoft.com/office/drawing/2014/main" id="{5D8A83DA-E840-4734-BB4E-D5FFB0934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4290815"/>
              </p:ext>
            </p:extLst>
          </p:nvPr>
        </p:nvGraphicFramePr>
        <p:xfrm>
          <a:off x="838200" y="141045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DC236DC7-F376-493B-821A-6D6A7C6F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OCR A Extended" panose="02010509020102010303" pitchFamily="50" charset="0"/>
              </a:rPr>
              <a:t>What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were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we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looking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for</a:t>
            </a:r>
            <a:r>
              <a:rPr lang="cs-CZ" dirty="0">
                <a:latin typeface="OCR A Extended" panose="02010509020102010303" pitchFamily="50" charset="0"/>
              </a:rPr>
              <a:t>?</a:t>
            </a:r>
            <a:endParaRPr lang="en-GB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06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délník 12" descr="Cmd terminál se souvislou výplní">
            <a:extLst>
              <a:ext uri="{FF2B5EF4-FFF2-40B4-BE49-F238E27FC236}">
                <a16:creationId xmlns:a16="http://schemas.microsoft.com/office/drawing/2014/main" id="{3693DCC0-6F63-4C03-B0A7-CD1F617A9B7F}"/>
              </a:ext>
            </a:extLst>
          </p:cNvPr>
          <p:cNvSpPr/>
          <p:nvPr/>
        </p:nvSpPr>
        <p:spPr>
          <a:xfrm>
            <a:off x="8652266" y="2000491"/>
            <a:ext cx="1800004" cy="180000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Obdélník 13" descr="Mozek se souvislou výplní">
            <a:extLst>
              <a:ext uri="{FF2B5EF4-FFF2-40B4-BE49-F238E27FC236}">
                <a16:creationId xmlns:a16="http://schemas.microsoft.com/office/drawing/2014/main" id="{2A94A2A0-7952-4AC0-A7EB-5793D30860E7}"/>
              </a:ext>
            </a:extLst>
          </p:cNvPr>
          <p:cNvSpPr/>
          <p:nvPr/>
        </p:nvSpPr>
        <p:spPr>
          <a:xfrm>
            <a:off x="5254721" y="2000491"/>
            <a:ext cx="1800004" cy="1800004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Obdélník 14" descr="Síť se souvislou výplní">
            <a:extLst>
              <a:ext uri="{FF2B5EF4-FFF2-40B4-BE49-F238E27FC236}">
                <a16:creationId xmlns:a16="http://schemas.microsoft.com/office/drawing/2014/main" id="{E5CA5AAD-AD81-49BC-95A6-76B9BB7BAE10}"/>
              </a:ext>
            </a:extLst>
          </p:cNvPr>
          <p:cNvSpPr/>
          <p:nvPr/>
        </p:nvSpPr>
        <p:spPr>
          <a:xfrm>
            <a:off x="1873957" y="1992103"/>
            <a:ext cx="1800004" cy="1800004"/>
          </a:xfrm>
          <a:prstGeom prst="rect">
            <a:avLst/>
          </a:prstGeom>
          <a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C236DC7-F376-493B-821A-6D6A7C6F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OCR A Extended" panose="02010509020102010303" pitchFamily="50" charset="0"/>
              </a:rPr>
              <a:t>What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we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found</a:t>
            </a:r>
            <a:r>
              <a:rPr lang="cs-CZ" dirty="0">
                <a:latin typeface="OCR A Extended" panose="02010509020102010303" pitchFamily="50" charset="0"/>
              </a:rPr>
              <a:t>:</a:t>
            </a:r>
            <a:endParaRPr lang="en-GB" dirty="0">
              <a:latin typeface="OCR A Extended" panose="02010509020102010303" pitchFamily="50" charset="0"/>
            </a:endParaRPr>
          </a:p>
        </p:txBody>
      </p:sp>
      <p:graphicFrame>
        <p:nvGraphicFramePr>
          <p:cNvPr id="11" name="Zástupný obsah 2">
            <a:extLst>
              <a:ext uri="{FF2B5EF4-FFF2-40B4-BE49-F238E27FC236}">
                <a16:creationId xmlns:a16="http://schemas.microsoft.com/office/drawing/2014/main" id="{5D8A83DA-E840-4734-BB4E-D5FFB0934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5647589"/>
              </p:ext>
            </p:extLst>
          </p:nvPr>
        </p:nvGraphicFramePr>
        <p:xfrm>
          <a:off x="838200" y="140206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TextovéPole 2">
            <a:extLst>
              <a:ext uri="{FF2B5EF4-FFF2-40B4-BE49-F238E27FC236}">
                <a16:creationId xmlns:a16="http://schemas.microsoft.com/office/drawing/2014/main" id="{337E53F5-DDC0-4218-AF4A-71902249811A}"/>
              </a:ext>
            </a:extLst>
          </p:cNvPr>
          <p:cNvSpPr txBox="1"/>
          <p:nvPr/>
        </p:nvSpPr>
        <p:spPr>
          <a:xfrm>
            <a:off x="2046914" y="5596513"/>
            <a:ext cx="1350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resnet18</a:t>
            </a:r>
            <a:endParaRPr lang="en-GB" sz="2400" b="1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7A00421E-2FC7-4F16-AD56-D7C2ED51C255}"/>
              </a:ext>
            </a:extLst>
          </p:cNvPr>
          <p:cNvSpPr txBox="1"/>
          <p:nvPr/>
        </p:nvSpPr>
        <p:spPr>
          <a:xfrm>
            <a:off x="5004732" y="5596514"/>
            <a:ext cx="233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CRNN </a:t>
            </a:r>
            <a:r>
              <a:rPr lang="cs-CZ" sz="2400" b="1" dirty="0" err="1"/>
              <a:t>approach</a:t>
            </a:r>
            <a:endParaRPr lang="en-GB" sz="2400" b="1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E2AA8C75-6396-431F-839A-95BC8D528BB8}"/>
              </a:ext>
            </a:extLst>
          </p:cNvPr>
          <p:cNvSpPr txBox="1"/>
          <p:nvPr/>
        </p:nvSpPr>
        <p:spPr>
          <a:xfrm>
            <a:off x="8412060" y="5596513"/>
            <a:ext cx="233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b="1" dirty="0"/>
              <a:t>CTC </a:t>
            </a:r>
            <a:r>
              <a:rPr lang="cs-CZ" sz="2400" b="1" dirty="0" err="1"/>
              <a:t>loss</a:t>
            </a:r>
            <a:r>
              <a:rPr lang="cs-CZ" sz="2400" b="1" dirty="0"/>
              <a:t> </a:t>
            </a:r>
            <a:endParaRPr lang="en-GB" sz="2400" b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049929F2-58C8-4227-B486-AA64CD061AC6}"/>
              </a:ext>
            </a:extLst>
          </p:cNvPr>
          <p:cNvSpPr txBox="1"/>
          <p:nvPr/>
        </p:nvSpPr>
        <p:spPr>
          <a:xfrm>
            <a:off x="9578828" y="6324987"/>
            <a:ext cx="23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dirty="0" err="1">
                <a:latin typeface="OCR A Extended" panose="02010509020102010303" pitchFamily="50" charset="0"/>
              </a:rPr>
              <a:t>What</a:t>
            </a:r>
            <a:r>
              <a:rPr lang="cs-CZ" dirty="0">
                <a:latin typeface="OCR A Extended" panose="02010509020102010303" pitchFamily="50" charset="0"/>
              </a:rPr>
              <a:t>?</a:t>
            </a:r>
            <a:endParaRPr lang="en-GB" dirty="0">
              <a:latin typeface="OCR A Extended" panose="02010509020102010303" pitchFamily="50" charset="0"/>
            </a:endParaRPr>
          </a:p>
        </p:txBody>
      </p:sp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FFF03B26-AFD9-4D59-9A83-8507FF0DFD90}"/>
              </a:ext>
            </a:extLst>
          </p:cNvPr>
          <p:cNvCxnSpPr>
            <a:cxnSpLocks/>
          </p:cNvCxnSpPr>
          <p:nvPr/>
        </p:nvCxnSpPr>
        <p:spPr>
          <a:xfrm>
            <a:off x="2634143" y="4774351"/>
            <a:ext cx="0" cy="82317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CEC7DBEC-A07A-4EE4-A70F-193B84D9A62D}"/>
              </a:ext>
            </a:extLst>
          </p:cNvPr>
          <p:cNvCxnSpPr>
            <a:cxnSpLocks/>
          </p:cNvCxnSpPr>
          <p:nvPr/>
        </p:nvCxnSpPr>
        <p:spPr>
          <a:xfrm>
            <a:off x="6200862" y="5237528"/>
            <a:ext cx="0" cy="3600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61DACDDC-9BF7-4376-8ACC-BC1046D505F7}"/>
              </a:ext>
            </a:extLst>
          </p:cNvPr>
          <p:cNvCxnSpPr>
            <a:cxnSpLocks/>
          </p:cNvCxnSpPr>
          <p:nvPr/>
        </p:nvCxnSpPr>
        <p:spPr>
          <a:xfrm>
            <a:off x="9578828" y="4513277"/>
            <a:ext cx="0" cy="108425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5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délník 21">
            <a:extLst>
              <a:ext uri="{FF2B5EF4-FFF2-40B4-BE49-F238E27FC236}">
                <a16:creationId xmlns:a16="http://schemas.microsoft.com/office/drawing/2014/main" id="{8FD83E71-4FA2-454A-951C-446E7007AC18}"/>
              </a:ext>
            </a:extLst>
          </p:cNvPr>
          <p:cNvSpPr/>
          <p:nvPr/>
        </p:nvSpPr>
        <p:spPr>
          <a:xfrm>
            <a:off x="1215005" y="2307961"/>
            <a:ext cx="9999677" cy="4269792"/>
          </a:xfrm>
          <a:prstGeom prst="rect">
            <a:avLst/>
          </a:prstGeom>
          <a:solidFill>
            <a:schemeClr val="bg1"/>
          </a:solidFill>
          <a:ln w="28575">
            <a:solidFill>
              <a:srgbClr val="EBD9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B39D92AB-867D-4C09-B979-0A2B485354F0}"/>
              </a:ext>
            </a:extLst>
          </p:cNvPr>
          <p:cNvSpPr/>
          <p:nvPr/>
        </p:nvSpPr>
        <p:spPr>
          <a:xfrm>
            <a:off x="1226191" y="2325148"/>
            <a:ext cx="9991288" cy="872455"/>
          </a:xfrm>
          <a:prstGeom prst="rect">
            <a:avLst/>
          </a:prstGeom>
          <a:solidFill>
            <a:srgbClr val="EBD9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F0171B38-9538-47DA-9E5C-D1ECF2AE7540}"/>
              </a:ext>
            </a:extLst>
          </p:cNvPr>
          <p:cNvSpPr/>
          <p:nvPr/>
        </p:nvSpPr>
        <p:spPr>
          <a:xfrm>
            <a:off x="1441508" y="2132202"/>
            <a:ext cx="9999677" cy="4269792"/>
          </a:xfrm>
          <a:prstGeom prst="rect">
            <a:avLst/>
          </a:prstGeom>
          <a:solidFill>
            <a:schemeClr val="bg1"/>
          </a:solidFill>
          <a:ln w="28575">
            <a:solidFill>
              <a:srgbClr val="F7DA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FB585D23-4E04-4A6E-973F-BDBC1BF069CD}"/>
              </a:ext>
            </a:extLst>
          </p:cNvPr>
          <p:cNvSpPr/>
          <p:nvPr/>
        </p:nvSpPr>
        <p:spPr>
          <a:xfrm>
            <a:off x="1452694" y="2148979"/>
            <a:ext cx="9991288" cy="872455"/>
          </a:xfrm>
          <a:prstGeom prst="rect">
            <a:avLst/>
          </a:prstGeom>
          <a:solidFill>
            <a:srgbClr val="F7D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C236DC7-F376-493B-821A-6D6A7C6F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OCR A Extended" panose="02010509020102010303" pitchFamily="50" charset="0"/>
              </a:rPr>
              <a:t>What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we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found</a:t>
            </a:r>
            <a:r>
              <a:rPr lang="cs-CZ" dirty="0">
                <a:latin typeface="OCR A Extended" panose="02010509020102010303" pitchFamily="50" charset="0"/>
              </a:rPr>
              <a:t>:</a:t>
            </a:r>
            <a:endParaRPr lang="en-GB" dirty="0">
              <a:latin typeface="OCR A Extended" panose="02010509020102010303" pitchFamily="50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DFFA70B3-2322-4B2A-B0B2-807E3BFAD2AD}"/>
              </a:ext>
            </a:extLst>
          </p:cNvPr>
          <p:cNvSpPr/>
          <p:nvPr/>
        </p:nvSpPr>
        <p:spPr>
          <a:xfrm>
            <a:off x="1096161" y="1910201"/>
            <a:ext cx="9999677" cy="4269792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0E45A85-EE6B-4AEA-B84A-07E6E591BBEF}"/>
              </a:ext>
            </a:extLst>
          </p:cNvPr>
          <p:cNvSpPr/>
          <p:nvPr/>
        </p:nvSpPr>
        <p:spPr>
          <a:xfrm>
            <a:off x="1107347" y="1912689"/>
            <a:ext cx="9991288" cy="8724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9F43725A-39FA-4AD7-9ABE-7679965C3947}"/>
              </a:ext>
            </a:extLst>
          </p:cNvPr>
          <p:cNvSpPr txBox="1"/>
          <p:nvPr/>
        </p:nvSpPr>
        <p:spPr>
          <a:xfrm>
            <a:off x="1409351" y="2087306"/>
            <a:ext cx="7222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spc="300" dirty="0"/>
              <a:t>ResNet18</a:t>
            </a:r>
            <a:endParaRPr lang="en-GB" sz="2800" spc="300" dirty="0"/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0C797E54-502E-45CC-AC20-6B23CB8B2696}"/>
              </a:ext>
            </a:extLst>
          </p:cNvPr>
          <p:cNvSpPr txBox="1"/>
          <p:nvPr/>
        </p:nvSpPr>
        <p:spPr>
          <a:xfrm>
            <a:off x="1409350" y="3007145"/>
            <a:ext cx="9622173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b="0" i="0" dirty="0">
                <a:solidFill>
                  <a:srgbClr val="212121"/>
                </a:solidFill>
                <a:effectLst/>
              </a:rPr>
              <a:t>ResNet-18 is a </a:t>
            </a:r>
            <a:r>
              <a:rPr lang="en-GB" b="1" i="0" dirty="0">
                <a:solidFill>
                  <a:srgbClr val="212121"/>
                </a:solidFill>
                <a:effectLst/>
              </a:rPr>
              <a:t>convolutional neural network </a:t>
            </a:r>
            <a:r>
              <a:rPr lang="en-GB" b="0" i="0" dirty="0">
                <a:solidFill>
                  <a:srgbClr val="212121"/>
                </a:solidFill>
                <a:effectLst/>
              </a:rPr>
              <a:t>that is 18 layers deep</a:t>
            </a:r>
            <a:endParaRPr lang="cs-CZ" b="0" i="0" dirty="0">
              <a:solidFill>
                <a:srgbClr val="212121"/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b="0" i="0" dirty="0">
                <a:solidFill>
                  <a:srgbClr val="212121"/>
                </a:solidFill>
                <a:effectLst/>
              </a:rPr>
              <a:t>pretrained version </a:t>
            </a:r>
            <a:r>
              <a:rPr lang="cs-CZ" b="0" i="0" dirty="0" err="1">
                <a:solidFill>
                  <a:srgbClr val="212121"/>
                </a:solidFill>
                <a:effectLst/>
              </a:rPr>
              <a:t>is</a:t>
            </a:r>
            <a:r>
              <a:rPr lang="cs-CZ" b="0" i="0" dirty="0">
                <a:solidFill>
                  <a:srgbClr val="212121"/>
                </a:solidFill>
                <a:effectLst/>
              </a:rPr>
              <a:t> </a:t>
            </a:r>
            <a:r>
              <a:rPr lang="en-GB" b="0" i="0" dirty="0">
                <a:solidFill>
                  <a:srgbClr val="212121"/>
                </a:solidFill>
                <a:effectLst/>
              </a:rPr>
              <a:t>trained on </a:t>
            </a:r>
            <a:r>
              <a:rPr lang="en-GB" b="1" i="0" dirty="0">
                <a:solidFill>
                  <a:srgbClr val="212121"/>
                </a:solidFill>
                <a:effectLst/>
              </a:rPr>
              <a:t>more than a million images </a:t>
            </a:r>
            <a:r>
              <a:rPr lang="en-GB" b="0" i="0" dirty="0">
                <a:solidFill>
                  <a:srgbClr val="212121"/>
                </a:solidFill>
                <a:effectLst/>
              </a:rPr>
              <a:t>from the ImageNet database</a:t>
            </a:r>
            <a:endParaRPr lang="cs-CZ" b="0" i="0" dirty="0">
              <a:solidFill>
                <a:srgbClr val="212121"/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b="0" i="0" dirty="0">
                <a:solidFill>
                  <a:srgbClr val="212121"/>
                </a:solidFill>
                <a:effectLst/>
              </a:rPr>
              <a:t>pretrained network can classify images into </a:t>
            </a:r>
            <a:r>
              <a:rPr lang="en-GB" b="1" i="0" dirty="0">
                <a:solidFill>
                  <a:srgbClr val="212121"/>
                </a:solidFill>
                <a:effectLst/>
              </a:rPr>
              <a:t>1000 object categories</a:t>
            </a:r>
            <a:endParaRPr lang="cs-CZ" b="1" i="0" dirty="0">
              <a:solidFill>
                <a:srgbClr val="212121"/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b="0" i="0" dirty="0">
                <a:solidFill>
                  <a:srgbClr val="212121"/>
                </a:solidFill>
                <a:effectLst/>
              </a:rPr>
              <a:t>image input </a:t>
            </a:r>
            <a:r>
              <a:rPr lang="cs-CZ" b="0" i="0" dirty="0" err="1">
                <a:solidFill>
                  <a:srgbClr val="212121"/>
                </a:solidFill>
                <a:effectLst/>
              </a:rPr>
              <a:t>is</a:t>
            </a:r>
            <a:r>
              <a:rPr lang="cs-CZ" b="0" i="0" dirty="0">
                <a:solidFill>
                  <a:srgbClr val="212121"/>
                </a:solidFill>
                <a:effectLst/>
              </a:rPr>
              <a:t> </a:t>
            </a:r>
            <a:r>
              <a:rPr lang="cs-CZ" b="0" i="0" dirty="0" err="1">
                <a:solidFill>
                  <a:srgbClr val="212121"/>
                </a:solidFill>
                <a:effectLst/>
              </a:rPr>
              <a:t>the</a:t>
            </a:r>
            <a:r>
              <a:rPr lang="cs-CZ" b="0" i="0" dirty="0">
                <a:solidFill>
                  <a:srgbClr val="212121"/>
                </a:solidFill>
                <a:effectLst/>
              </a:rPr>
              <a:t> </a:t>
            </a:r>
            <a:r>
              <a:rPr lang="en-GB" b="0" i="0" dirty="0">
                <a:solidFill>
                  <a:srgbClr val="212121"/>
                </a:solidFill>
                <a:effectLst/>
              </a:rPr>
              <a:t>size of 224-by-224. </a:t>
            </a:r>
            <a:endParaRPr lang="en-GB" spc="300" dirty="0"/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71C6FF1A-EB2E-4B55-B69E-A36B6E00D3E4}"/>
              </a:ext>
            </a:extLst>
          </p:cNvPr>
          <p:cNvSpPr/>
          <p:nvPr/>
        </p:nvSpPr>
        <p:spPr>
          <a:xfrm>
            <a:off x="9058012" y="5489982"/>
            <a:ext cx="1814120" cy="509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A0DF691A-9F73-42AD-8BB7-0208786E2791}"/>
              </a:ext>
            </a:extLst>
          </p:cNvPr>
          <p:cNvSpPr txBox="1"/>
          <p:nvPr/>
        </p:nvSpPr>
        <p:spPr>
          <a:xfrm>
            <a:off x="9681245" y="5512577"/>
            <a:ext cx="78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spc="300" dirty="0"/>
              <a:t>OK</a:t>
            </a:r>
            <a:endParaRPr lang="en-GB" sz="2400" b="1" spc="300" dirty="0"/>
          </a:p>
        </p:txBody>
      </p:sp>
      <p:pic>
        <p:nvPicPr>
          <p:cNvPr id="29" name="Grafický objekt 28" descr="Kurzor se souvislou výplní">
            <a:extLst>
              <a:ext uri="{FF2B5EF4-FFF2-40B4-BE49-F238E27FC236}">
                <a16:creationId xmlns:a16="http://schemas.microsoft.com/office/drawing/2014/main" id="{FC5F63E6-69CB-448C-B7DC-F3102AFCD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0783" y="4806988"/>
            <a:ext cx="613589" cy="61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0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185 L -0.00209 0.00185 C 0.00013 0.00463 0.00325 0.00625 0.00468 0.01042 C 0.00664 0.01528 0.00547 0.0132 0.0082 0.01644 C 0.00859 0.01759 0.00924 0.01875 0.0095 0.02014 C 0.01015 0.02246 0.01093 0.02755 0.01093 0.02755 C 0.01119 0.03125 0.01237 0.0463 0.01237 0.04954 C 0.01237 0.05556 0.01224 0.06181 0.01159 0.06783 C 0.01146 0.06921 0.01054 0.07014 0.01028 0.07153 C 0.00859 0.07732 0.01093 0.07338 0.00755 0.07755 C 0.00703 0.07894 0.00651 0.08009 0.00612 0.08125 C 0.00573 0.08241 0.00586 0.08403 0.00547 0.08496 C 0.00429 0.08727 0.00195 0.08912 0.00065 0.09097 C -0.00013 0.09213 -0.00065 0.09375 -0.00144 0.09468 C -0.00287 0.09699 -0.00456 0.09815 -0.00625 0.09977 C -0.01602 0.09815 -0.01563 0.10255 -0.01315 0.08009 C -0.01289 0.07801 -0.01276 0.08426 -0.0125 0.08611 C -0.01211 0.08866 -0.01107 0.09352 -0.01107 0.09352 " pathEditMode="relative" ptsTypes="AAAAAAAAAAAAAAAA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délník 21">
            <a:extLst>
              <a:ext uri="{FF2B5EF4-FFF2-40B4-BE49-F238E27FC236}">
                <a16:creationId xmlns:a16="http://schemas.microsoft.com/office/drawing/2014/main" id="{8FD83E71-4FA2-454A-951C-446E7007AC18}"/>
              </a:ext>
            </a:extLst>
          </p:cNvPr>
          <p:cNvSpPr/>
          <p:nvPr/>
        </p:nvSpPr>
        <p:spPr>
          <a:xfrm>
            <a:off x="1215005" y="2307961"/>
            <a:ext cx="9999677" cy="4269792"/>
          </a:xfrm>
          <a:prstGeom prst="rect">
            <a:avLst/>
          </a:prstGeom>
          <a:solidFill>
            <a:schemeClr val="bg1"/>
          </a:solidFill>
          <a:ln w="28575">
            <a:solidFill>
              <a:srgbClr val="EBD9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B39D92AB-867D-4C09-B979-0A2B485354F0}"/>
              </a:ext>
            </a:extLst>
          </p:cNvPr>
          <p:cNvSpPr/>
          <p:nvPr/>
        </p:nvSpPr>
        <p:spPr>
          <a:xfrm>
            <a:off x="1226191" y="2325148"/>
            <a:ext cx="9991288" cy="872455"/>
          </a:xfrm>
          <a:prstGeom prst="rect">
            <a:avLst/>
          </a:prstGeom>
          <a:solidFill>
            <a:srgbClr val="EBD9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F0171B38-9538-47DA-9E5C-D1ECF2AE7540}"/>
              </a:ext>
            </a:extLst>
          </p:cNvPr>
          <p:cNvSpPr/>
          <p:nvPr/>
        </p:nvSpPr>
        <p:spPr>
          <a:xfrm>
            <a:off x="1451441" y="2142326"/>
            <a:ext cx="9999677" cy="4269792"/>
          </a:xfrm>
          <a:prstGeom prst="rect">
            <a:avLst/>
          </a:prstGeom>
          <a:solidFill>
            <a:schemeClr val="bg1"/>
          </a:solidFill>
          <a:ln w="28575">
            <a:solidFill>
              <a:srgbClr val="F7DA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FB585D23-4E04-4A6E-973F-BDBC1BF069CD}"/>
              </a:ext>
            </a:extLst>
          </p:cNvPr>
          <p:cNvSpPr/>
          <p:nvPr/>
        </p:nvSpPr>
        <p:spPr>
          <a:xfrm>
            <a:off x="1449897" y="2149389"/>
            <a:ext cx="9991288" cy="872455"/>
          </a:xfrm>
          <a:prstGeom prst="rect">
            <a:avLst/>
          </a:prstGeom>
          <a:solidFill>
            <a:srgbClr val="F7D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C236DC7-F376-493B-821A-6D6A7C6F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OCR A Extended" panose="02010509020102010303" pitchFamily="50" charset="0"/>
              </a:rPr>
              <a:t>What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we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found</a:t>
            </a:r>
            <a:r>
              <a:rPr lang="cs-CZ" dirty="0">
                <a:latin typeface="OCR A Extended" panose="02010509020102010303" pitchFamily="50" charset="0"/>
              </a:rPr>
              <a:t>:</a:t>
            </a:r>
            <a:endParaRPr lang="en-GB" dirty="0">
              <a:latin typeface="OCR A Extended" panose="02010509020102010303" pitchFamily="50" charset="0"/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9F43725A-39FA-4AD7-9ABE-7679965C3947}"/>
              </a:ext>
            </a:extLst>
          </p:cNvPr>
          <p:cNvSpPr txBox="1"/>
          <p:nvPr/>
        </p:nvSpPr>
        <p:spPr>
          <a:xfrm>
            <a:off x="1677799" y="2307961"/>
            <a:ext cx="9545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spc="300" dirty="0" err="1"/>
              <a:t>Convolutional</a:t>
            </a:r>
            <a:r>
              <a:rPr lang="cs-CZ" sz="2800" spc="300" dirty="0"/>
              <a:t> </a:t>
            </a:r>
            <a:r>
              <a:rPr lang="cs-CZ" sz="2800" spc="300" dirty="0" err="1"/>
              <a:t>Recurrent</a:t>
            </a:r>
            <a:r>
              <a:rPr lang="cs-CZ" sz="2800" spc="300" dirty="0"/>
              <a:t> </a:t>
            </a:r>
            <a:r>
              <a:rPr lang="cs-CZ" sz="2800" spc="300" dirty="0" err="1"/>
              <a:t>Neural</a:t>
            </a:r>
            <a:r>
              <a:rPr lang="cs-CZ" sz="2800" spc="300" dirty="0"/>
              <a:t> Network (CRNN)</a:t>
            </a:r>
            <a:endParaRPr lang="en-GB" sz="2800" spc="300" dirty="0"/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0C797E54-502E-45CC-AC20-6B23CB8B2696}"/>
              </a:ext>
            </a:extLst>
          </p:cNvPr>
          <p:cNvSpPr txBox="1"/>
          <p:nvPr/>
        </p:nvSpPr>
        <p:spPr>
          <a:xfrm>
            <a:off x="1704362" y="3160522"/>
            <a:ext cx="9622173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 combination of two of the most prominent</a:t>
            </a:r>
            <a:r>
              <a:rPr lang="cs-CZ" b="0" i="0" dirty="0">
                <a:solidFill>
                  <a:srgbClr val="292929"/>
                </a:solidFill>
                <a:effectLst/>
                <a:latin typeface="charter"/>
              </a:rPr>
              <a:t> (</a:t>
            </a:r>
            <a:r>
              <a:rPr lang="cs-CZ" b="0" i="0" dirty="0" err="1">
                <a:solidFill>
                  <a:srgbClr val="292929"/>
                </a:solidFill>
                <a:effectLst/>
                <a:latin typeface="charter"/>
              </a:rPr>
              <a:t>convolutional</a:t>
            </a:r>
            <a:r>
              <a:rPr lang="cs-CZ" b="0" i="0" dirty="0">
                <a:solidFill>
                  <a:srgbClr val="292929"/>
                </a:solidFill>
                <a:effectLst/>
                <a:latin typeface="charter"/>
              </a:rPr>
              <a:t> &amp; </a:t>
            </a:r>
            <a:r>
              <a:rPr lang="cs-CZ" b="0" i="0" dirty="0" err="1">
                <a:solidFill>
                  <a:srgbClr val="292929"/>
                </a:solidFill>
                <a:effectLst/>
                <a:latin typeface="charter"/>
              </a:rPr>
              <a:t>recurrent</a:t>
            </a:r>
            <a:r>
              <a:rPr lang="cs-CZ" b="0" i="0" dirty="0">
                <a:solidFill>
                  <a:srgbClr val="292929"/>
                </a:solidFill>
                <a:effectLst/>
                <a:latin typeface="charter"/>
              </a:rPr>
              <a:t>)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 neural networks</a:t>
            </a:r>
            <a:endParaRPr lang="cs-CZ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pc="300" dirty="0"/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71C6FF1A-EB2E-4B55-B69E-A36B6E00D3E4}"/>
              </a:ext>
            </a:extLst>
          </p:cNvPr>
          <p:cNvSpPr/>
          <p:nvPr/>
        </p:nvSpPr>
        <p:spPr>
          <a:xfrm>
            <a:off x="9400562" y="5679050"/>
            <a:ext cx="1814120" cy="509068"/>
          </a:xfrm>
          <a:prstGeom prst="rect">
            <a:avLst/>
          </a:prstGeom>
          <a:solidFill>
            <a:srgbClr val="F7D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A0DF691A-9F73-42AD-8BB7-0208786E2791}"/>
              </a:ext>
            </a:extLst>
          </p:cNvPr>
          <p:cNvSpPr txBox="1"/>
          <p:nvPr/>
        </p:nvSpPr>
        <p:spPr>
          <a:xfrm>
            <a:off x="9992438" y="5702751"/>
            <a:ext cx="78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spc="300" dirty="0"/>
              <a:t>OK</a:t>
            </a:r>
            <a:endParaRPr lang="en-GB" sz="2400" b="1" spc="300" dirty="0"/>
          </a:p>
        </p:txBody>
      </p:sp>
      <p:pic>
        <p:nvPicPr>
          <p:cNvPr id="29" name="Grafický objekt 28" descr="Kurzor se souvislou výplní">
            <a:extLst>
              <a:ext uri="{FF2B5EF4-FFF2-40B4-BE49-F238E27FC236}">
                <a16:creationId xmlns:a16="http://schemas.microsoft.com/office/drawing/2014/main" id="{FC5F63E6-69CB-448C-B7DC-F3102AFCD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9518" y="5503291"/>
            <a:ext cx="613589" cy="613589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5E7487AF-DC84-4088-B729-E755691B0FF2}"/>
              </a:ext>
            </a:extLst>
          </p:cNvPr>
          <p:cNvGrpSpPr/>
          <p:nvPr/>
        </p:nvGrpSpPr>
        <p:grpSpPr>
          <a:xfrm>
            <a:off x="1602400" y="3756048"/>
            <a:ext cx="9701987" cy="1577080"/>
            <a:chOff x="1762820" y="3772090"/>
            <a:chExt cx="9701987" cy="1577080"/>
          </a:xfrm>
        </p:grpSpPr>
        <p:grpSp>
          <p:nvGrpSpPr>
            <p:cNvPr id="9" name="Skupina 8">
              <a:extLst>
                <a:ext uri="{FF2B5EF4-FFF2-40B4-BE49-F238E27FC236}">
                  <a16:creationId xmlns:a16="http://schemas.microsoft.com/office/drawing/2014/main" id="{B4753E84-932D-440F-A0F5-50CF5F92FB83}"/>
                </a:ext>
              </a:extLst>
            </p:cNvPr>
            <p:cNvGrpSpPr/>
            <p:nvPr/>
          </p:nvGrpSpPr>
          <p:grpSpPr>
            <a:xfrm>
              <a:off x="1856558" y="3772090"/>
              <a:ext cx="9406123" cy="958220"/>
              <a:chOff x="1856558" y="3659796"/>
              <a:chExt cx="9406123" cy="958220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CCC4A698-579F-421B-8D37-E14968F08D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35" t="89193" r="33984"/>
              <a:stretch/>
            </p:blipFill>
            <p:spPr bwMode="auto">
              <a:xfrm>
                <a:off x="1856558" y="3811510"/>
                <a:ext cx="1315370" cy="4468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" name="Obrázek 2">
                <a:extLst>
                  <a:ext uri="{FF2B5EF4-FFF2-40B4-BE49-F238E27FC236}">
                    <a16:creationId xmlns:a16="http://schemas.microsoft.com/office/drawing/2014/main" id="{4396917D-F773-4A4B-9303-50678EE0AE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9945" t="72895" r="34819" b="14268"/>
              <a:stretch/>
            </p:blipFill>
            <p:spPr>
              <a:xfrm>
                <a:off x="3284780" y="3701136"/>
                <a:ext cx="1454720" cy="631092"/>
              </a:xfrm>
              <a:prstGeom prst="rect">
                <a:avLst/>
              </a:prstGeom>
            </p:spPr>
          </p:pic>
          <p:pic>
            <p:nvPicPr>
              <p:cNvPr id="4" name="Obrázek 3">
                <a:extLst>
                  <a:ext uri="{FF2B5EF4-FFF2-40B4-BE49-F238E27FC236}">
                    <a16:creationId xmlns:a16="http://schemas.microsoft.com/office/drawing/2014/main" id="{6270CD5A-AE8B-4D25-A4AF-4F17166687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0780" t="60116" r="31895" b="35556"/>
              <a:stretch/>
            </p:blipFill>
            <p:spPr>
              <a:xfrm>
                <a:off x="5084961" y="3869404"/>
                <a:ext cx="1633683" cy="225547"/>
              </a:xfrm>
              <a:prstGeom prst="rect">
                <a:avLst/>
              </a:prstGeom>
            </p:spPr>
          </p:pic>
          <p:pic>
            <p:nvPicPr>
              <p:cNvPr id="5" name="Obrázek 4">
                <a:extLst>
                  <a:ext uri="{FF2B5EF4-FFF2-40B4-BE49-F238E27FC236}">
                    <a16:creationId xmlns:a16="http://schemas.microsoft.com/office/drawing/2014/main" id="{881CC48F-E5E1-4677-B621-797625B569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5071" t="46877" r="30501" b="43669"/>
              <a:stretch/>
            </p:blipFill>
            <p:spPr>
              <a:xfrm>
                <a:off x="6598887" y="3782848"/>
                <a:ext cx="1532537" cy="388347"/>
              </a:xfrm>
              <a:prstGeom prst="rect">
                <a:avLst/>
              </a:prstGeom>
            </p:spPr>
          </p:pic>
          <p:pic>
            <p:nvPicPr>
              <p:cNvPr id="6" name="Obrázek 5">
                <a:extLst>
                  <a:ext uri="{FF2B5EF4-FFF2-40B4-BE49-F238E27FC236}">
                    <a16:creationId xmlns:a16="http://schemas.microsoft.com/office/drawing/2014/main" id="{6FEF011E-41A3-4DA9-BF98-A64D84461C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9388" t="21871" r="34819" b="56659"/>
              <a:stretch/>
            </p:blipFill>
            <p:spPr>
              <a:xfrm>
                <a:off x="8244276" y="3659796"/>
                <a:ext cx="1341558" cy="958220"/>
              </a:xfrm>
              <a:prstGeom prst="rect">
                <a:avLst/>
              </a:prstGeom>
            </p:spPr>
          </p:pic>
          <p:pic>
            <p:nvPicPr>
              <p:cNvPr id="7" name="Obrázek 6">
                <a:extLst>
                  <a:ext uri="{FF2B5EF4-FFF2-40B4-BE49-F238E27FC236}">
                    <a16:creationId xmlns:a16="http://schemas.microsoft.com/office/drawing/2014/main" id="{B2BC038D-2A10-4BEC-AFFD-6BA80755AC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7716" t="11111" r="35933" b="83094"/>
              <a:stretch/>
            </p:blipFill>
            <p:spPr>
              <a:xfrm>
                <a:off x="9794940" y="3691704"/>
                <a:ext cx="1467741" cy="278657"/>
              </a:xfrm>
              <a:prstGeom prst="rect">
                <a:avLst/>
              </a:prstGeom>
            </p:spPr>
          </p:pic>
        </p:grpSp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20DFA257-6267-468D-B216-C36DF5C9BD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8718" t="2761" r="46379" b="92545"/>
            <a:stretch/>
          </p:blipFill>
          <p:spPr>
            <a:xfrm>
              <a:off x="10190215" y="4332024"/>
              <a:ext cx="677189" cy="253961"/>
            </a:xfrm>
            <a:prstGeom prst="rect">
              <a:avLst/>
            </a:prstGeom>
          </p:spPr>
        </p:pic>
        <p:sp>
          <p:nvSpPr>
            <p:cNvPr id="10" name="TextovéPole 9">
              <a:extLst>
                <a:ext uri="{FF2B5EF4-FFF2-40B4-BE49-F238E27FC236}">
                  <a16:creationId xmlns:a16="http://schemas.microsoft.com/office/drawing/2014/main" id="{FEB414CA-B044-4F5B-9CBA-FB3E2A8B453D}"/>
                </a:ext>
              </a:extLst>
            </p:cNvPr>
            <p:cNvSpPr txBox="1"/>
            <p:nvPr/>
          </p:nvSpPr>
          <p:spPr>
            <a:xfrm>
              <a:off x="1762820" y="4319503"/>
              <a:ext cx="1454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400" dirty="0"/>
                <a:t>input image</a:t>
              </a:r>
              <a:endParaRPr lang="en-GB" sz="1400" dirty="0"/>
            </a:p>
          </p:txBody>
        </p:sp>
        <p:sp>
          <p:nvSpPr>
            <p:cNvPr id="12" name="Pravá složená závorka 11">
              <a:extLst>
                <a:ext uri="{FF2B5EF4-FFF2-40B4-BE49-F238E27FC236}">
                  <a16:creationId xmlns:a16="http://schemas.microsoft.com/office/drawing/2014/main" id="{AE3D86A7-0F6E-4C52-94E0-3173C183A140}"/>
                </a:ext>
              </a:extLst>
            </p:cNvPr>
            <p:cNvSpPr/>
            <p:nvPr/>
          </p:nvSpPr>
          <p:spPr>
            <a:xfrm rot="5400000">
              <a:off x="4696724" y="3295784"/>
              <a:ext cx="314188" cy="3093964"/>
            </a:xfrm>
            <a:prstGeom prst="rightBrace">
              <a:avLst>
                <a:gd name="adj1" fmla="val 18545"/>
                <a:gd name="adj2" fmla="val 49741"/>
              </a:avLst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Pravá složená závorka 32">
              <a:extLst>
                <a:ext uri="{FF2B5EF4-FFF2-40B4-BE49-F238E27FC236}">
                  <a16:creationId xmlns:a16="http://schemas.microsoft.com/office/drawing/2014/main" id="{EB97C20B-C71D-4691-B0C5-C61661F8C7D7}"/>
                </a:ext>
              </a:extLst>
            </p:cNvPr>
            <p:cNvSpPr/>
            <p:nvPr/>
          </p:nvSpPr>
          <p:spPr>
            <a:xfrm rot="5400000">
              <a:off x="7905336" y="3285679"/>
              <a:ext cx="314188" cy="3093964"/>
            </a:xfrm>
            <a:prstGeom prst="rightBrace">
              <a:avLst>
                <a:gd name="adj1" fmla="val 18545"/>
                <a:gd name="adj2" fmla="val 49741"/>
              </a:avLst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Pravá složená závorka 33">
              <a:extLst>
                <a:ext uri="{FF2B5EF4-FFF2-40B4-BE49-F238E27FC236}">
                  <a16:creationId xmlns:a16="http://schemas.microsoft.com/office/drawing/2014/main" id="{6FA837D6-8A20-4F13-945E-8F40CAB212F8}"/>
                </a:ext>
              </a:extLst>
            </p:cNvPr>
            <p:cNvSpPr/>
            <p:nvPr/>
          </p:nvSpPr>
          <p:spPr>
            <a:xfrm rot="5400000">
              <a:off x="10286165" y="4093798"/>
              <a:ext cx="314188" cy="1446339"/>
            </a:xfrm>
            <a:prstGeom prst="rightBrace">
              <a:avLst>
                <a:gd name="adj1" fmla="val 18545"/>
                <a:gd name="adj2" fmla="val 49741"/>
              </a:avLst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ovéPole 34">
              <a:extLst>
                <a:ext uri="{FF2B5EF4-FFF2-40B4-BE49-F238E27FC236}">
                  <a16:creationId xmlns:a16="http://schemas.microsoft.com/office/drawing/2014/main" id="{2E0C160C-0456-4830-A224-F1A6991E13B4}"/>
                </a:ext>
              </a:extLst>
            </p:cNvPr>
            <p:cNvSpPr txBox="1"/>
            <p:nvPr/>
          </p:nvSpPr>
          <p:spPr>
            <a:xfrm>
              <a:off x="3816910" y="5041393"/>
              <a:ext cx="2073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400" dirty="0" err="1"/>
                <a:t>Convolutional</a:t>
              </a:r>
              <a:r>
                <a:rPr lang="cs-CZ" sz="1400" dirty="0"/>
                <a:t> </a:t>
              </a:r>
              <a:r>
                <a:rPr lang="cs-CZ" sz="1400" dirty="0" err="1"/>
                <a:t>Layers</a:t>
              </a:r>
              <a:endParaRPr lang="en-GB" sz="1400" dirty="0"/>
            </a:p>
          </p:txBody>
        </p:sp>
        <p:sp>
          <p:nvSpPr>
            <p:cNvPr id="36" name="TextovéPole 35">
              <a:extLst>
                <a:ext uri="{FF2B5EF4-FFF2-40B4-BE49-F238E27FC236}">
                  <a16:creationId xmlns:a16="http://schemas.microsoft.com/office/drawing/2014/main" id="{02B16ABC-EAFA-4FB8-A4E8-D96E8FFC62FD}"/>
                </a:ext>
              </a:extLst>
            </p:cNvPr>
            <p:cNvSpPr txBox="1"/>
            <p:nvPr/>
          </p:nvSpPr>
          <p:spPr>
            <a:xfrm>
              <a:off x="7025522" y="5041393"/>
              <a:ext cx="2073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400" dirty="0" err="1"/>
                <a:t>Recurrent</a:t>
              </a:r>
              <a:r>
                <a:rPr lang="cs-CZ" sz="1400" dirty="0"/>
                <a:t> </a:t>
              </a:r>
              <a:r>
                <a:rPr lang="cs-CZ" sz="1400" dirty="0" err="1"/>
                <a:t>Layers</a:t>
              </a:r>
              <a:endParaRPr lang="en-GB" sz="1400" dirty="0"/>
            </a:p>
          </p:txBody>
        </p:sp>
        <p:sp>
          <p:nvSpPr>
            <p:cNvPr id="37" name="TextovéPole 36">
              <a:extLst>
                <a:ext uri="{FF2B5EF4-FFF2-40B4-BE49-F238E27FC236}">
                  <a16:creationId xmlns:a16="http://schemas.microsoft.com/office/drawing/2014/main" id="{C6A80954-3F91-4479-BEC4-776D5263B950}"/>
                </a:ext>
              </a:extLst>
            </p:cNvPr>
            <p:cNvSpPr txBox="1"/>
            <p:nvPr/>
          </p:nvSpPr>
          <p:spPr>
            <a:xfrm>
              <a:off x="9390991" y="5041393"/>
              <a:ext cx="2073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400" dirty="0" err="1"/>
                <a:t>Transcription</a:t>
              </a:r>
              <a:r>
                <a:rPr lang="cs-CZ" sz="1400" dirty="0"/>
                <a:t> </a:t>
              </a:r>
              <a:r>
                <a:rPr lang="cs-CZ" sz="1400" dirty="0" err="1"/>
                <a:t>Layers</a:t>
              </a:r>
              <a:endParaRPr lang="en-GB" sz="1400" dirty="0"/>
            </a:p>
          </p:txBody>
        </p:sp>
        <p:sp>
          <p:nvSpPr>
            <p:cNvPr id="13" name="Šipka: dvojitá 12">
              <a:extLst>
                <a:ext uri="{FF2B5EF4-FFF2-40B4-BE49-F238E27FC236}">
                  <a16:creationId xmlns:a16="http://schemas.microsoft.com/office/drawing/2014/main" id="{74677B06-E9BF-48E8-A806-5E17156F9348}"/>
                </a:ext>
              </a:extLst>
            </p:cNvPr>
            <p:cNvSpPr/>
            <p:nvPr/>
          </p:nvSpPr>
          <p:spPr>
            <a:xfrm>
              <a:off x="3193476" y="3958990"/>
              <a:ext cx="144379" cy="157165"/>
            </a:xfrm>
            <a:prstGeom prst="chevr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8" name="Šipka: dvojitá 37">
              <a:extLst>
                <a:ext uri="{FF2B5EF4-FFF2-40B4-BE49-F238E27FC236}">
                  <a16:creationId xmlns:a16="http://schemas.microsoft.com/office/drawing/2014/main" id="{9880DB77-C3B4-4A28-8E03-4B2EDB37B38E}"/>
                </a:ext>
              </a:extLst>
            </p:cNvPr>
            <p:cNvSpPr/>
            <p:nvPr/>
          </p:nvSpPr>
          <p:spPr>
            <a:xfrm>
              <a:off x="4694661" y="3958990"/>
              <a:ext cx="144379" cy="157165"/>
            </a:xfrm>
            <a:prstGeom prst="chevr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9" name="Šipka: dvojitá 38">
              <a:extLst>
                <a:ext uri="{FF2B5EF4-FFF2-40B4-BE49-F238E27FC236}">
                  <a16:creationId xmlns:a16="http://schemas.microsoft.com/office/drawing/2014/main" id="{7927A5A2-25E8-4551-8BFA-BADC3065BE5F}"/>
                </a:ext>
              </a:extLst>
            </p:cNvPr>
            <p:cNvSpPr/>
            <p:nvPr/>
          </p:nvSpPr>
          <p:spPr>
            <a:xfrm>
              <a:off x="4829940" y="3958990"/>
              <a:ext cx="144379" cy="157165"/>
            </a:xfrm>
            <a:prstGeom prst="chevr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0" name="Šipka: dvojitá 39">
              <a:extLst>
                <a:ext uri="{FF2B5EF4-FFF2-40B4-BE49-F238E27FC236}">
                  <a16:creationId xmlns:a16="http://schemas.microsoft.com/office/drawing/2014/main" id="{743810BE-3A98-4049-A021-AF64C6C00980}"/>
                </a:ext>
              </a:extLst>
            </p:cNvPr>
            <p:cNvSpPr/>
            <p:nvPr/>
          </p:nvSpPr>
          <p:spPr>
            <a:xfrm>
              <a:off x="4966569" y="3958990"/>
              <a:ext cx="144379" cy="157165"/>
            </a:xfrm>
            <a:prstGeom prst="chevr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1" name="Šipka: dvojitá 40">
              <a:extLst>
                <a:ext uri="{FF2B5EF4-FFF2-40B4-BE49-F238E27FC236}">
                  <a16:creationId xmlns:a16="http://schemas.microsoft.com/office/drawing/2014/main" id="{B5FC8073-0CE5-4EA3-A916-633AB81DD0B0}"/>
                </a:ext>
              </a:extLst>
            </p:cNvPr>
            <p:cNvSpPr/>
            <p:nvPr/>
          </p:nvSpPr>
          <p:spPr>
            <a:xfrm>
              <a:off x="6448847" y="3958990"/>
              <a:ext cx="144379" cy="157165"/>
            </a:xfrm>
            <a:prstGeom prst="chevr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2" name="Šipka: dvojitá 41">
              <a:extLst>
                <a:ext uri="{FF2B5EF4-FFF2-40B4-BE49-F238E27FC236}">
                  <a16:creationId xmlns:a16="http://schemas.microsoft.com/office/drawing/2014/main" id="{6DCB105A-18D5-4FA0-8142-FCE68C27031A}"/>
                </a:ext>
              </a:extLst>
            </p:cNvPr>
            <p:cNvSpPr/>
            <p:nvPr/>
          </p:nvSpPr>
          <p:spPr>
            <a:xfrm>
              <a:off x="8129562" y="3958990"/>
              <a:ext cx="144379" cy="157165"/>
            </a:xfrm>
            <a:prstGeom prst="chevr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3" name="Šipka: dvojitá 42">
              <a:extLst>
                <a:ext uri="{FF2B5EF4-FFF2-40B4-BE49-F238E27FC236}">
                  <a16:creationId xmlns:a16="http://schemas.microsoft.com/office/drawing/2014/main" id="{6CE7E9E7-8D1A-43CE-853B-89B23B969FB8}"/>
                </a:ext>
              </a:extLst>
            </p:cNvPr>
            <p:cNvSpPr/>
            <p:nvPr/>
          </p:nvSpPr>
          <p:spPr>
            <a:xfrm>
              <a:off x="9575936" y="3958990"/>
              <a:ext cx="144379" cy="157165"/>
            </a:xfrm>
            <a:prstGeom prst="chevr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4" name="Šipka: dvojitá 43">
              <a:extLst>
                <a:ext uri="{FF2B5EF4-FFF2-40B4-BE49-F238E27FC236}">
                  <a16:creationId xmlns:a16="http://schemas.microsoft.com/office/drawing/2014/main" id="{43CBABC0-9B07-4C6E-A161-AE73DEC8474A}"/>
                </a:ext>
              </a:extLst>
            </p:cNvPr>
            <p:cNvSpPr/>
            <p:nvPr/>
          </p:nvSpPr>
          <p:spPr>
            <a:xfrm rot="5400000">
              <a:off x="10442205" y="4135453"/>
              <a:ext cx="144379" cy="157165"/>
            </a:xfrm>
            <a:prstGeom prst="chevr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792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6 -0.01782 L -0.0056 -0.01782 C -0.00872 -0.01597 -0.01093 -0.01528 -0.01328 -0.0118 C -0.01393 -0.01065 -0.01458 -0.00926 -0.01523 -0.0081 C -0.01614 -0.00694 -0.01914 -0.0037 -0.02005 -0.00324 C -0.02187 -0.00254 -0.02382 -0.00254 -0.02565 -0.00208 C -0.02656 -0.00116 -0.02734 -0.00023 -0.02838 0.00047 C -0.03033 0.00162 -0.03424 0.00255 -0.03593 0.00278 L -0.0414 0.00417 C -0.04765 0.00533 -0.05234 0.00579 -0.05859 0.00648 C -0.05976 0.00695 -0.06093 0.00834 -0.06211 0.00787 C -0.06289 0.00741 -0.06341 0.00556 -0.06341 0.00417 C -0.06367 0.0007 -0.06289 -0.00903 -0.06276 -0.00578 C -0.06237 0.00162 -0.06276 0.00903 -0.06276 0.01644 " pathEditMode="relative" ptsTypes="AAAAAAAAAAAA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délník 21">
            <a:extLst>
              <a:ext uri="{FF2B5EF4-FFF2-40B4-BE49-F238E27FC236}">
                <a16:creationId xmlns:a16="http://schemas.microsoft.com/office/drawing/2014/main" id="{8FD83E71-4FA2-454A-951C-446E7007AC18}"/>
              </a:ext>
            </a:extLst>
          </p:cNvPr>
          <p:cNvSpPr/>
          <p:nvPr/>
        </p:nvSpPr>
        <p:spPr>
          <a:xfrm>
            <a:off x="1215005" y="2307961"/>
            <a:ext cx="9999677" cy="4269792"/>
          </a:xfrm>
          <a:prstGeom prst="rect">
            <a:avLst/>
          </a:prstGeom>
          <a:solidFill>
            <a:schemeClr val="bg1"/>
          </a:solidFill>
          <a:ln w="28575">
            <a:solidFill>
              <a:srgbClr val="EBD9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B39D92AB-867D-4C09-B979-0A2B485354F0}"/>
              </a:ext>
            </a:extLst>
          </p:cNvPr>
          <p:cNvSpPr/>
          <p:nvPr/>
        </p:nvSpPr>
        <p:spPr>
          <a:xfrm>
            <a:off x="1226191" y="2325148"/>
            <a:ext cx="9991288" cy="872455"/>
          </a:xfrm>
          <a:prstGeom prst="rect">
            <a:avLst/>
          </a:prstGeom>
          <a:solidFill>
            <a:srgbClr val="EBD9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C236DC7-F376-493B-821A-6D6A7C6F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OCR A Extended" panose="02010509020102010303" pitchFamily="50" charset="0"/>
              </a:rPr>
              <a:t>What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we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found</a:t>
            </a:r>
            <a:r>
              <a:rPr lang="cs-CZ" dirty="0">
                <a:latin typeface="OCR A Extended" panose="02010509020102010303" pitchFamily="50" charset="0"/>
              </a:rPr>
              <a:t>:</a:t>
            </a:r>
            <a:endParaRPr lang="en-GB" dirty="0">
              <a:latin typeface="OCR A Extended" panose="02010509020102010303" pitchFamily="50" charset="0"/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9F43725A-39FA-4AD7-9ABE-7679965C3947}"/>
              </a:ext>
            </a:extLst>
          </p:cNvPr>
          <p:cNvSpPr txBox="1"/>
          <p:nvPr/>
        </p:nvSpPr>
        <p:spPr>
          <a:xfrm>
            <a:off x="1323364" y="2499765"/>
            <a:ext cx="9545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spc="300" dirty="0" err="1"/>
              <a:t>Connectionist</a:t>
            </a:r>
            <a:r>
              <a:rPr lang="cs-CZ" sz="2800" spc="300" dirty="0"/>
              <a:t> </a:t>
            </a:r>
            <a:r>
              <a:rPr lang="cs-CZ" sz="2800" spc="300" dirty="0" err="1"/>
              <a:t>Temporal</a:t>
            </a:r>
            <a:r>
              <a:rPr lang="cs-CZ" sz="2800" spc="300" dirty="0"/>
              <a:t> </a:t>
            </a:r>
            <a:r>
              <a:rPr lang="cs-CZ" sz="2800" spc="300" dirty="0" err="1"/>
              <a:t>Classification</a:t>
            </a:r>
            <a:r>
              <a:rPr lang="cs-CZ" sz="2800" spc="300" dirty="0"/>
              <a:t> (CTC) </a:t>
            </a:r>
            <a:r>
              <a:rPr lang="cs-CZ" sz="2800" spc="300" dirty="0" err="1"/>
              <a:t>loss</a:t>
            </a:r>
            <a:endParaRPr lang="en-GB" sz="2800" spc="300" dirty="0"/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0C797E54-502E-45CC-AC20-6B23CB8B2696}"/>
              </a:ext>
            </a:extLst>
          </p:cNvPr>
          <p:cNvSpPr txBox="1"/>
          <p:nvPr/>
        </p:nvSpPr>
        <p:spPr>
          <a:xfrm>
            <a:off x="1319795" y="3238138"/>
            <a:ext cx="979738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cs-CZ" dirty="0">
                <a:solidFill>
                  <a:srgbClr val="292929"/>
                </a:solidFill>
                <a:latin typeface="charter"/>
              </a:rPr>
              <a:t>CTC </a:t>
            </a:r>
            <a:r>
              <a:rPr lang="cs-CZ" dirty="0" err="1">
                <a:solidFill>
                  <a:srgbClr val="292929"/>
                </a:solidFill>
                <a:latin typeface="charter"/>
              </a:rPr>
              <a:t>loss</a:t>
            </a:r>
            <a:r>
              <a:rPr lang="cs-CZ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GB" dirty="0"/>
              <a:t>tries all possible alignments of the </a:t>
            </a:r>
            <a:r>
              <a:rPr lang="cs-CZ" dirty="0" err="1"/>
              <a:t>ground-truth</a:t>
            </a:r>
            <a:r>
              <a:rPr lang="en-GB" dirty="0"/>
              <a:t> text in the image and takes the sum of all scores. This way, the score of a </a:t>
            </a:r>
            <a:r>
              <a:rPr lang="cs-CZ" dirty="0" err="1"/>
              <a:t>ground</a:t>
            </a:r>
            <a:r>
              <a:rPr lang="cs-CZ" dirty="0"/>
              <a:t> </a:t>
            </a:r>
            <a:r>
              <a:rPr lang="cs-CZ" dirty="0" err="1"/>
              <a:t>truth</a:t>
            </a:r>
            <a:r>
              <a:rPr lang="en-GB" dirty="0"/>
              <a:t> text is high if the sum over the alignment-scores has a high value.</a:t>
            </a:r>
            <a:endParaRPr lang="cs-CZ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pc="300" dirty="0"/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71C6FF1A-EB2E-4B55-B69E-A36B6E00D3E4}"/>
              </a:ext>
            </a:extLst>
          </p:cNvPr>
          <p:cNvSpPr/>
          <p:nvPr/>
        </p:nvSpPr>
        <p:spPr>
          <a:xfrm>
            <a:off x="9127848" y="5895617"/>
            <a:ext cx="1814120" cy="509068"/>
          </a:xfrm>
          <a:prstGeom prst="rect">
            <a:avLst/>
          </a:prstGeom>
          <a:solidFill>
            <a:srgbClr val="EBD9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A0DF691A-9F73-42AD-8BB7-0208786E2791}"/>
              </a:ext>
            </a:extLst>
          </p:cNvPr>
          <p:cNvSpPr txBox="1"/>
          <p:nvPr/>
        </p:nvSpPr>
        <p:spPr>
          <a:xfrm>
            <a:off x="9719724" y="5911297"/>
            <a:ext cx="78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spc="300" dirty="0"/>
              <a:t>OK</a:t>
            </a:r>
            <a:endParaRPr lang="en-GB" sz="2400" b="1" spc="300" dirty="0"/>
          </a:p>
        </p:txBody>
      </p:sp>
      <p:pic>
        <p:nvPicPr>
          <p:cNvPr id="45" name="Grafický objekt 44" descr="Kurzor se souvislou výplní">
            <a:extLst>
              <a:ext uri="{FF2B5EF4-FFF2-40B4-BE49-F238E27FC236}">
                <a16:creationId xmlns:a16="http://schemas.microsoft.com/office/drawing/2014/main" id="{88EB789F-9832-4F7B-B5DF-10CABE5F3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9518" y="5503291"/>
            <a:ext cx="613589" cy="61358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45DFADE-0FE4-4B3B-84B6-1A22724A8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62" y="4266839"/>
            <a:ext cx="5625911" cy="213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76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278 L -0.00104 -0.00278 C -0.00117 -0.00162 -0.00182 0.01273 -0.00247 0.01574 C -0.0026 0.01713 -0.00325 0.01806 -0.00377 0.01922 C -0.0039 0.02084 -0.00416 0.02246 -0.00442 0.02408 C -0.00455 0.02523 -0.00494 0.02616 -0.00507 0.02755 C -0.00625 0.0382 -0.00455 0.03287 -0.00703 0.03912 C -0.00729 0.04074 -0.00729 0.04236 -0.00768 0.04375 C -0.00794 0.04491 -0.00872 0.04514 -0.00898 0.04607 C -0.00963 0.04838 -0.00963 0.05093 -0.01028 0.05324 C -0.01067 0.05463 -0.01119 0.05625 -0.01158 0.05787 C -0.01289 0.06204 -0.01354 0.06343 -0.01484 0.06713 C -0.01836 0.0581 -0.01549 0.0669 -0.01549 0.04491 C -0.01549 0.03959 -0.01601 0.05579 -0.01614 0.06134 C -0.01627 0.06528 -0.01614 0.06922 -0.01614 0.07315 " pathEditMode="relative" ptsTypes="AAAAAAAAAAAAAAA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236DC7-F376-493B-821A-6D6A7C6F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OCR A Extended" panose="02010509020102010303" pitchFamily="50" charset="0"/>
              </a:rPr>
              <a:t>Model</a:t>
            </a:r>
            <a:endParaRPr lang="en-GB" dirty="0">
              <a:latin typeface="OCR A Extended" panose="02010509020102010303" pitchFamily="50" charset="0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049929F2-58C8-4227-B486-AA64CD061AC6}"/>
              </a:ext>
            </a:extLst>
          </p:cNvPr>
          <p:cNvSpPr txBox="1"/>
          <p:nvPr/>
        </p:nvSpPr>
        <p:spPr>
          <a:xfrm>
            <a:off x="9578828" y="6324987"/>
            <a:ext cx="23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dirty="0" err="1">
                <a:latin typeface="OCR A Extended" panose="02010509020102010303" pitchFamily="50" charset="0"/>
              </a:rPr>
              <a:t>What</a:t>
            </a:r>
            <a:r>
              <a:rPr lang="cs-CZ" dirty="0">
                <a:latin typeface="OCR A Extended" panose="02010509020102010303" pitchFamily="50" charset="0"/>
              </a:rPr>
              <a:t>?</a:t>
            </a:r>
            <a:endParaRPr lang="en-GB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78928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1272</TotalTime>
  <Words>333</Words>
  <Application>Microsoft Office PowerPoint</Application>
  <PresentationFormat>Širokoúhlá obrazovka</PresentationFormat>
  <Paragraphs>61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charter</vt:lpstr>
      <vt:lpstr>OCR A Extended</vt:lpstr>
      <vt:lpstr>Times New Roman</vt:lpstr>
      <vt:lpstr>Wingdings</vt:lpstr>
      <vt:lpstr>Motiv Office</vt:lpstr>
      <vt:lpstr>i am not a robot.</vt:lpstr>
      <vt:lpstr>Project goal</vt:lpstr>
      <vt:lpstr>Data source</vt:lpstr>
      <vt:lpstr>What were we looking for?</vt:lpstr>
      <vt:lpstr>What we found:</vt:lpstr>
      <vt:lpstr>What we found:</vt:lpstr>
      <vt:lpstr>What we found:</vt:lpstr>
      <vt:lpstr>What we found:</vt:lpstr>
      <vt:lpstr>Model</vt:lpstr>
      <vt:lpstr>Results: basic model</vt:lpstr>
      <vt:lpstr>Results: smart model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not a robot.</dc:title>
  <dc:creator>Anežka Lhotáková</dc:creator>
  <cp:lastModifiedBy>Anežka Lhotáková</cp:lastModifiedBy>
  <cp:revision>60</cp:revision>
  <dcterms:created xsi:type="dcterms:W3CDTF">2021-12-23T16:05:25Z</dcterms:created>
  <dcterms:modified xsi:type="dcterms:W3CDTF">2022-01-04T11:02:32Z</dcterms:modified>
</cp:coreProperties>
</file>