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60" r:id="rId4"/>
    <p:sldId id="265" r:id="rId5"/>
    <p:sldId id="267" r:id="rId6"/>
    <p:sldId id="268" r:id="rId7"/>
    <p:sldId id="269" r:id="rId8"/>
    <p:sldId id="270" r:id="rId9"/>
    <p:sldId id="271" r:id="rId10"/>
    <p:sldId id="278" r:id="rId11"/>
    <p:sldId id="272" r:id="rId12"/>
    <p:sldId id="274" r:id="rId13"/>
    <p:sldId id="275" r:id="rId14"/>
    <p:sldId id="276" r:id="rId15"/>
    <p:sldId id="273" r:id="rId16"/>
    <p:sldId id="259" r:id="rId17"/>
    <p:sldId id="27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ežka Lhotáková" initials="AL" lastIdx="1" clrIdx="0">
    <p:extLst>
      <p:ext uri="{19B8F6BF-5375-455C-9EA6-DF929625EA0E}">
        <p15:presenceInfo xmlns:p15="http://schemas.microsoft.com/office/powerpoint/2012/main" userId="d1f21c7c74a0b42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F9F9"/>
    <a:srgbClr val="FFC000"/>
    <a:srgbClr val="000000"/>
    <a:srgbClr val="FFE38B"/>
    <a:srgbClr val="FF7C80"/>
    <a:srgbClr val="EBD9A4"/>
    <a:srgbClr val="F7DA7D"/>
    <a:srgbClr val="55BB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Střední styl 2 – zvýraznění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6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6B2DA84-D798-405C-9EE0-047483F798BF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704CC22-CFE2-412D-85C2-9C868EF4BC65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cs-CZ" sz="2400" dirty="0" err="1"/>
            <a:t>pretrained</a:t>
          </a:r>
          <a:r>
            <a:rPr lang="cs-CZ" sz="2400" dirty="0"/>
            <a:t> </a:t>
          </a:r>
          <a:r>
            <a:rPr lang="cs-CZ" sz="2400" dirty="0" err="1"/>
            <a:t>neural</a:t>
          </a:r>
          <a:r>
            <a:rPr lang="cs-CZ" sz="2400" dirty="0"/>
            <a:t> network</a:t>
          </a:r>
          <a:endParaRPr lang="en-US" sz="2400" dirty="0"/>
        </a:p>
      </dgm:t>
    </dgm:pt>
    <dgm:pt modelId="{934AD91C-C7D5-4DA1-A12D-9E59AE400F09}" type="parTrans" cxnId="{10E37A8F-8698-4046-8E7B-92EAA632A212}">
      <dgm:prSet/>
      <dgm:spPr/>
      <dgm:t>
        <a:bodyPr/>
        <a:lstStyle/>
        <a:p>
          <a:endParaRPr lang="en-US"/>
        </a:p>
      </dgm:t>
    </dgm:pt>
    <dgm:pt modelId="{BBDA8150-2CA6-4488-9251-C26BE5C13757}" type="sibTrans" cxnId="{10E37A8F-8698-4046-8E7B-92EAA632A212}">
      <dgm:prSet/>
      <dgm:spPr/>
      <dgm:t>
        <a:bodyPr/>
        <a:lstStyle/>
        <a:p>
          <a:endParaRPr lang="en-US"/>
        </a:p>
      </dgm:t>
    </dgm:pt>
    <dgm:pt modelId="{A8F59747-5E77-4B23-A6A0-CBF568568A3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cs-CZ" sz="2400" dirty="0" err="1"/>
            <a:t>customization</a:t>
          </a:r>
          <a:r>
            <a:rPr lang="cs-CZ" sz="2400" dirty="0"/>
            <a:t> </a:t>
          </a:r>
          <a:r>
            <a:rPr lang="cs-CZ" sz="2400" dirty="0" err="1"/>
            <a:t>of</a:t>
          </a:r>
          <a:r>
            <a:rPr lang="cs-CZ" sz="2400" dirty="0"/>
            <a:t> </a:t>
          </a:r>
          <a:r>
            <a:rPr lang="cs-CZ" sz="2400" dirty="0" err="1"/>
            <a:t>the</a:t>
          </a:r>
          <a:r>
            <a:rPr lang="cs-CZ" sz="2400" dirty="0"/>
            <a:t> </a:t>
          </a:r>
          <a:r>
            <a:rPr lang="cs-CZ" sz="2400" dirty="0" err="1"/>
            <a:t>pretrained</a:t>
          </a:r>
          <a:r>
            <a:rPr lang="cs-CZ" sz="2400" dirty="0"/>
            <a:t> NN </a:t>
          </a:r>
        </a:p>
        <a:p>
          <a:pPr>
            <a:lnSpc>
              <a:spcPct val="100000"/>
            </a:lnSpc>
          </a:pPr>
          <a:r>
            <a:rPr lang="cs-CZ" sz="2400" dirty="0"/>
            <a:t>(transfer learning)</a:t>
          </a:r>
          <a:endParaRPr lang="en-US" sz="2400" dirty="0"/>
        </a:p>
      </dgm:t>
    </dgm:pt>
    <dgm:pt modelId="{D7E6CF75-86B0-48C3-82A8-20597CD3E765}" type="parTrans" cxnId="{699D9C37-5452-455E-8342-4BD410B08F90}">
      <dgm:prSet/>
      <dgm:spPr/>
      <dgm:t>
        <a:bodyPr/>
        <a:lstStyle/>
        <a:p>
          <a:endParaRPr lang="en-US"/>
        </a:p>
      </dgm:t>
    </dgm:pt>
    <dgm:pt modelId="{E85A80D8-8656-4A85-8540-3427F4440962}" type="sibTrans" cxnId="{699D9C37-5452-455E-8342-4BD410B08F90}">
      <dgm:prSet/>
      <dgm:spPr/>
      <dgm:t>
        <a:bodyPr/>
        <a:lstStyle/>
        <a:p>
          <a:endParaRPr lang="en-US"/>
        </a:p>
      </dgm:t>
    </dgm:pt>
    <dgm:pt modelId="{54B3FF79-A9EC-4744-857D-53979254A6B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cs-CZ" sz="2400" dirty="0" err="1"/>
            <a:t>suitable</a:t>
          </a:r>
          <a:r>
            <a:rPr lang="cs-CZ" sz="2400" dirty="0"/>
            <a:t> </a:t>
          </a:r>
          <a:r>
            <a:rPr lang="cs-CZ" sz="2400" dirty="0" err="1"/>
            <a:t>loss</a:t>
          </a:r>
          <a:r>
            <a:rPr lang="cs-CZ" sz="2400" dirty="0"/>
            <a:t> </a:t>
          </a:r>
          <a:r>
            <a:rPr lang="cs-CZ" sz="2400" dirty="0" err="1"/>
            <a:t>function</a:t>
          </a:r>
          <a:endParaRPr lang="en-US" sz="2400" dirty="0"/>
        </a:p>
      </dgm:t>
    </dgm:pt>
    <dgm:pt modelId="{39E22EEC-14EC-42BA-AFDA-B0146E5A5342}" type="parTrans" cxnId="{E8A60B98-82F7-4FF6-BF10-5B0176B2C57C}">
      <dgm:prSet/>
      <dgm:spPr/>
      <dgm:t>
        <a:bodyPr/>
        <a:lstStyle/>
        <a:p>
          <a:endParaRPr lang="en-US"/>
        </a:p>
      </dgm:t>
    </dgm:pt>
    <dgm:pt modelId="{BD5CA200-CB67-4B5C-9F2F-01CF20C51E68}" type="sibTrans" cxnId="{E8A60B98-82F7-4FF6-BF10-5B0176B2C57C}">
      <dgm:prSet/>
      <dgm:spPr/>
      <dgm:t>
        <a:bodyPr/>
        <a:lstStyle/>
        <a:p>
          <a:endParaRPr lang="en-US"/>
        </a:p>
      </dgm:t>
    </dgm:pt>
    <dgm:pt modelId="{FE2A5C9A-6B4D-4164-BF01-6E2E3E24C682}" type="pres">
      <dgm:prSet presAssocID="{56B2DA84-D798-405C-9EE0-047483F798BF}" presName="root" presStyleCnt="0">
        <dgm:presLayoutVars>
          <dgm:dir/>
          <dgm:resizeHandles val="exact"/>
        </dgm:presLayoutVars>
      </dgm:prSet>
      <dgm:spPr/>
    </dgm:pt>
    <dgm:pt modelId="{D9CB2890-5B39-4203-B777-DDD109683DFF}" type="pres">
      <dgm:prSet presAssocID="{1704CC22-CFE2-412D-85C2-9C868EF4BC65}" presName="compNode" presStyleCnt="0"/>
      <dgm:spPr/>
    </dgm:pt>
    <dgm:pt modelId="{DFA827F1-CE3A-4883-9FF3-87064AD6CA24}" type="pres">
      <dgm:prSet presAssocID="{1704CC22-CFE2-412D-85C2-9C868EF4BC65}" presName="iconRect" presStyleLbl="node1" presStyleIdx="0" presStyleCnt="3" custScaleX="138435" custScaleY="138435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íť se souvislou výplní"/>
        </a:ext>
      </dgm:extLst>
    </dgm:pt>
    <dgm:pt modelId="{D6ABCBE0-8E2F-4484-8A4B-4C123DC49331}" type="pres">
      <dgm:prSet presAssocID="{1704CC22-CFE2-412D-85C2-9C868EF4BC65}" presName="spaceRect" presStyleCnt="0"/>
      <dgm:spPr/>
    </dgm:pt>
    <dgm:pt modelId="{C0C74D0F-75B0-4B9D-93D7-AE50BD78B2AB}" type="pres">
      <dgm:prSet presAssocID="{1704CC22-CFE2-412D-85C2-9C868EF4BC65}" presName="textRect" presStyleLbl="revTx" presStyleIdx="0" presStyleCnt="3">
        <dgm:presLayoutVars>
          <dgm:chMax val="1"/>
          <dgm:chPref val="1"/>
        </dgm:presLayoutVars>
      </dgm:prSet>
      <dgm:spPr/>
    </dgm:pt>
    <dgm:pt modelId="{007DFA6F-885B-4B96-B2C3-02B78FDC15F2}" type="pres">
      <dgm:prSet presAssocID="{BBDA8150-2CA6-4488-9251-C26BE5C13757}" presName="sibTrans" presStyleCnt="0"/>
      <dgm:spPr/>
    </dgm:pt>
    <dgm:pt modelId="{25899FD0-EEF6-4407-B619-119AAC2BE786}" type="pres">
      <dgm:prSet presAssocID="{A8F59747-5E77-4B23-A6A0-CBF568568A39}" presName="compNode" presStyleCnt="0"/>
      <dgm:spPr/>
    </dgm:pt>
    <dgm:pt modelId="{76BAAAE8-5B9A-4F29-B1E7-9E972BF9ACCE}" type="pres">
      <dgm:prSet presAssocID="{A8F59747-5E77-4B23-A6A0-CBF568568A39}" presName="iconRect" presStyleLbl="node1" presStyleIdx="1" presStyleCnt="3" custScaleX="138435" custScaleY="138435" custLinFactNeighborX="0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zek se souvislou výplní"/>
        </a:ext>
      </dgm:extLst>
    </dgm:pt>
    <dgm:pt modelId="{EA4A4780-A84A-40E7-BC59-33055DD461A6}" type="pres">
      <dgm:prSet presAssocID="{A8F59747-5E77-4B23-A6A0-CBF568568A39}" presName="spaceRect" presStyleCnt="0"/>
      <dgm:spPr/>
    </dgm:pt>
    <dgm:pt modelId="{85B57591-2965-443C-9885-269FCCE6A33E}" type="pres">
      <dgm:prSet presAssocID="{A8F59747-5E77-4B23-A6A0-CBF568568A39}" presName="textRect" presStyleLbl="revTx" presStyleIdx="1" presStyleCnt="3">
        <dgm:presLayoutVars>
          <dgm:chMax val="1"/>
          <dgm:chPref val="1"/>
        </dgm:presLayoutVars>
      </dgm:prSet>
      <dgm:spPr/>
    </dgm:pt>
    <dgm:pt modelId="{70DF3498-5F11-49F6-8BFE-11F81C4436A2}" type="pres">
      <dgm:prSet presAssocID="{E85A80D8-8656-4A85-8540-3427F4440962}" presName="sibTrans" presStyleCnt="0"/>
      <dgm:spPr/>
    </dgm:pt>
    <dgm:pt modelId="{125C043F-6563-4FE7-98ED-DEDC0D7BA140}" type="pres">
      <dgm:prSet presAssocID="{54B3FF79-A9EC-4744-857D-53979254A6B8}" presName="compNode" presStyleCnt="0"/>
      <dgm:spPr/>
    </dgm:pt>
    <dgm:pt modelId="{5D086A54-5BA8-4E4D-9766-1AB34457BAF9}" type="pres">
      <dgm:prSet presAssocID="{54B3FF79-A9EC-4744-857D-53979254A6B8}" presName="iconRect" presStyleLbl="node1" presStyleIdx="2" presStyleCnt="3" custScaleX="138435" custScaleY="13843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md terminál se souvislou výplní"/>
        </a:ext>
      </dgm:extLst>
    </dgm:pt>
    <dgm:pt modelId="{0B6378AC-43F6-494E-B49A-B8EDD51ABF16}" type="pres">
      <dgm:prSet presAssocID="{54B3FF79-A9EC-4744-857D-53979254A6B8}" presName="spaceRect" presStyleCnt="0"/>
      <dgm:spPr/>
    </dgm:pt>
    <dgm:pt modelId="{42A4BF3E-9E52-4DC3-8F74-0C1919D61403}" type="pres">
      <dgm:prSet presAssocID="{54B3FF79-A9EC-4744-857D-53979254A6B8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D485011A-1CCF-4AD0-B618-DC324742F642}" type="presOf" srcId="{54B3FF79-A9EC-4744-857D-53979254A6B8}" destId="{42A4BF3E-9E52-4DC3-8F74-0C1919D61403}" srcOrd="0" destOrd="0" presId="urn:microsoft.com/office/officeart/2018/2/layout/IconLabelList"/>
    <dgm:cxn modelId="{699D9C37-5452-455E-8342-4BD410B08F90}" srcId="{56B2DA84-D798-405C-9EE0-047483F798BF}" destId="{A8F59747-5E77-4B23-A6A0-CBF568568A39}" srcOrd="1" destOrd="0" parTransId="{D7E6CF75-86B0-48C3-82A8-20597CD3E765}" sibTransId="{E85A80D8-8656-4A85-8540-3427F4440962}"/>
    <dgm:cxn modelId="{B4A7F561-218D-479B-878D-C31DD6AD62CF}" type="presOf" srcId="{56B2DA84-D798-405C-9EE0-047483F798BF}" destId="{FE2A5C9A-6B4D-4164-BF01-6E2E3E24C682}" srcOrd="0" destOrd="0" presId="urn:microsoft.com/office/officeart/2018/2/layout/IconLabelList"/>
    <dgm:cxn modelId="{73069178-A08E-489D-BDEB-E402EEF20A39}" type="presOf" srcId="{A8F59747-5E77-4B23-A6A0-CBF568568A39}" destId="{85B57591-2965-443C-9885-269FCCE6A33E}" srcOrd="0" destOrd="0" presId="urn:microsoft.com/office/officeart/2018/2/layout/IconLabelList"/>
    <dgm:cxn modelId="{51D0DB8D-3A3E-458D-8A6F-55F754B989B1}" type="presOf" srcId="{1704CC22-CFE2-412D-85C2-9C868EF4BC65}" destId="{C0C74D0F-75B0-4B9D-93D7-AE50BD78B2AB}" srcOrd="0" destOrd="0" presId="urn:microsoft.com/office/officeart/2018/2/layout/IconLabelList"/>
    <dgm:cxn modelId="{10E37A8F-8698-4046-8E7B-92EAA632A212}" srcId="{56B2DA84-D798-405C-9EE0-047483F798BF}" destId="{1704CC22-CFE2-412D-85C2-9C868EF4BC65}" srcOrd="0" destOrd="0" parTransId="{934AD91C-C7D5-4DA1-A12D-9E59AE400F09}" sibTransId="{BBDA8150-2CA6-4488-9251-C26BE5C13757}"/>
    <dgm:cxn modelId="{E8A60B98-82F7-4FF6-BF10-5B0176B2C57C}" srcId="{56B2DA84-D798-405C-9EE0-047483F798BF}" destId="{54B3FF79-A9EC-4744-857D-53979254A6B8}" srcOrd="2" destOrd="0" parTransId="{39E22EEC-14EC-42BA-AFDA-B0146E5A5342}" sibTransId="{BD5CA200-CB67-4B5C-9F2F-01CF20C51E68}"/>
    <dgm:cxn modelId="{BFF50160-C727-40CE-97F1-5AC1A6F60024}" type="presParOf" srcId="{FE2A5C9A-6B4D-4164-BF01-6E2E3E24C682}" destId="{D9CB2890-5B39-4203-B777-DDD109683DFF}" srcOrd="0" destOrd="0" presId="urn:microsoft.com/office/officeart/2018/2/layout/IconLabelList"/>
    <dgm:cxn modelId="{7C5D49B5-2B54-4997-8C65-4E8F03AE432C}" type="presParOf" srcId="{D9CB2890-5B39-4203-B777-DDD109683DFF}" destId="{DFA827F1-CE3A-4883-9FF3-87064AD6CA24}" srcOrd="0" destOrd="0" presId="urn:microsoft.com/office/officeart/2018/2/layout/IconLabelList"/>
    <dgm:cxn modelId="{28B6CF3D-0021-4D6B-A2D4-3EB4226B52A9}" type="presParOf" srcId="{D9CB2890-5B39-4203-B777-DDD109683DFF}" destId="{D6ABCBE0-8E2F-4484-8A4B-4C123DC49331}" srcOrd="1" destOrd="0" presId="urn:microsoft.com/office/officeart/2018/2/layout/IconLabelList"/>
    <dgm:cxn modelId="{FDF6FE54-64BD-4A4B-A661-DE47AF217076}" type="presParOf" srcId="{D9CB2890-5B39-4203-B777-DDD109683DFF}" destId="{C0C74D0F-75B0-4B9D-93D7-AE50BD78B2AB}" srcOrd="2" destOrd="0" presId="urn:microsoft.com/office/officeart/2018/2/layout/IconLabelList"/>
    <dgm:cxn modelId="{B63F4522-28A1-4A4D-B82B-A480C4C8EDD1}" type="presParOf" srcId="{FE2A5C9A-6B4D-4164-BF01-6E2E3E24C682}" destId="{007DFA6F-885B-4B96-B2C3-02B78FDC15F2}" srcOrd="1" destOrd="0" presId="urn:microsoft.com/office/officeart/2018/2/layout/IconLabelList"/>
    <dgm:cxn modelId="{2AA6E89B-D86A-4FC2-9B26-5CF1C588D412}" type="presParOf" srcId="{FE2A5C9A-6B4D-4164-BF01-6E2E3E24C682}" destId="{25899FD0-EEF6-4407-B619-119AAC2BE786}" srcOrd="2" destOrd="0" presId="urn:microsoft.com/office/officeart/2018/2/layout/IconLabelList"/>
    <dgm:cxn modelId="{FEDC9B3D-A335-40CE-9A2E-599DD1F835BA}" type="presParOf" srcId="{25899FD0-EEF6-4407-B619-119AAC2BE786}" destId="{76BAAAE8-5B9A-4F29-B1E7-9E972BF9ACCE}" srcOrd="0" destOrd="0" presId="urn:microsoft.com/office/officeart/2018/2/layout/IconLabelList"/>
    <dgm:cxn modelId="{D6EA5B1F-C186-4840-B7E4-514A790F9BE4}" type="presParOf" srcId="{25899FD0-EEF6-4407-B619-119AAC2BE786}" destId="{EA4A4780-A84A-40E7-BC59-33055DD461A6}" srcOrd="1" destOrd="0" presId="urn:microsoft.com/office/officeart/2018/2/layout/IconLabelList"/>
    <dgm:cxn modelId="{0236BD20-9E16-4024-9D8C-CBAD8925B77D}" type="presParOf" srcId="{25899FD0-EEF6-4407-B619-119AAC2BE786}" destId="{85B57591-2965-443C-9885-269FCCE6A33E}" srcOrd="2" destOrd="0" presId="urn:microsoft.com/office/officeart/2018/2/layout/IconLabelList"/>
    <dgm:cxn modelId="{F9D400F6-343A-4A1B-9B52-46726C8ECCBF}" type="presParOf" srcId="{FE2A5C9A-6B4D-4164-BF01-6E2E3E24C682}" destId="{70DF3498-5F11-49F6-8BFE-11F81C4436A2}" srcOrd="3" destOrd="0" presId="urn:microsoft.com/office/officeart/2018/2/layout/IconLabelList"/>
    <dgm:cxn modelId="{8AA51AEA-968E-44A7-AAEF-A27739D8DC2C}" type="presParOf" srcId="{FE2A5C9A-6B4D-4164-BF01-6E2E3E24C682}" destId="{125C043F-6563-4FE7-98ED-DEDC0D7BA140}" srcOrd="4" destOrd="0" presId="urn:microsoft.com/office/officeart/2018/2/layout/IconLabelList"/>
    <dgm:cxn modelId="{FA9C9B91-B553-4A39-B256-FA039E8176CB}" type="presParOf" srcId="{125C043F-6563-4FE7-98ED-DEDC0D7BA140}" destId="{5D086A54-5BA8-4E4D-9766-1AB34457BAF9}" srcOrd="0" destOrd="0" presId="urn:microsoft.com/office/officeart/2018/2/layout/IconLabelList"/>
    <dgm:cxn modelId="{7651AC45-64C3-4C4D-9703-D41556AE78CA}" type="presParOf" srcId="{125C043F-6563-4FE7-98ED-DEDC0D7BA140}" destId="{0B6378AC-43F6-494E-B49A-B8EDD51ABF16}" srcOrd="1" destOrd="0" presId="urn:microsoft.com/office/officeart/2018/2/layout/IconLabelList"/>
    <dgm:cxn modelId="{00113C9B-032A-47C5-81E8-DDFB27850D78}" type="presParOf" srcId="{125C043F-6563-4FE7-98ED-DEDC0D7BA140}" destId="{42A4BF3E-9E52-4DC3-8F74-0C1919D61403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6B2DA84-D798-405C-9EE0-047483F798BF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704CC22-CFE2-412D-85C2-9C868EF4BC65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cs-CZ" sz="2400" dirty="0" err="1">
              <a:solidFill>
                <a:schemeClr val="bg1">
                  <a:lumMod val="50000"/>
                </a:schemeClr>
              </a:solidFill>
            </a:rPr>
            <a:t>pretrained</a:t>
          </a:r>
          <a:r>
            <a:rPr lang="cs-CZ" sz="2400" dirty="0">
              <a:solidFill>
                <a:schemeClr val="bg1">
                  <a:lumMod val="50000"/>
                </a:schemeClr>
              </a:solidFill>
            </a:rPr>
            <a:t> </a:t>
          </a:r>
          <a:r>
            <a:rPr lang="cs-CZ" sz="2400" dirty="0" err="1">
              <a:solidFill>
                <a:schemeClr val="bg1">
                  <a:lumMod val="50000"/>
                </a:schemeClr>
              </a:solidFill>
            </a:rPr>
            <a:t>neural</a:t>
          </a:r>
          <a:r>
            <a:rPr lang="cs-CZ" sz="2400" dirty="0">
              <a:solidFill>
                <a:schemeClr val="bg1">
                  <a:lumMod val="50000"/>
                </a:schemeClr>
              </a:solidFill>
            </a:rPr>
            <a:t> network</a:t>
          </a:r>
          <a:endParaRPr lang="en-US" sz="2400" dirty="0">
            <a:solidFill>
              <a:schemeClr val="bg1">
                <a:lumMod val="50000"/>
              </a:schemeClr>
            </a:solidFill>
          </a:endParaRPr>
        </a:p>
      </dgm:t>
    </dgm:pt>
    <dgm:pt modelId="{934AD91C-C7D5-4DA1-A12D-9E59AE400F09}" type="parTrans" cxnId="{10E37A8F-8698-4046-8E7B-92EAA632A212}">
      <dgm:prSet/>
      <dgm:spPr/>
      <dgm:t>
        <a:bodyPr/>
        <a:lstStyle/>
        <a:p>
          <a:endParaRPr lang="en-US"/>
        </a:p>
      </dgm:t>
    </dgm:pt>
    <dgm:pt modelId="{BBDA8150-2CA6-4488-9251-C26BE5C13757}" type="sibTrans" cxnId="{10E37A8F-8698-4046-8E7B-92EAA632A212}">
      <dgm:prSet/>
      <dgm:spPr/>
      <dgm:t>
        <a:bodyPr/>
        <a:lstStyle/>
        <a:p>
          <a:endParaRPr lang="en-US"/>
        </a:p>
      </dgm:t>
    </dgm:pt>
    <dgm:pt modelId="{A8F59747-5E77-4B23-A6A0-CBF568568A3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cs-CZ" sz="2400" dirty="0" err="1">
              <a:solidFill>
                <a:schemeClr val="bg1">
                  <a:lumMod val="50000"/>
                </a:schemeClr>
              </a:solidFill>
            </a:rPr>
            <a:t>customization</a:t>
          </a:r>
          <a:r>
            <a:rPr lang="cs-CZ" sz="2400" dirty="0">
              <a:solidFill>
                <a:schemeClr val="bg1">
                  <a:lumMod val="50000"/>
                </a:schemeClr>
              </a:solidFill>
            </a:rPr>
            <a:t> </a:t>
          </a:r>
          <a:r>
            <a:rPr lang="cs-CZ" sz="2400" dirty="0" err="1">
              <a:solidFill>
                <a:schemeClr val="bg1">
                  <a:lumMod val="50000"/>
                </a:schemeClr>
              </a:solidFill>
            </a:rPr>
            <a:t>of</a:t>
          </a:r>
          <a:r>
            <a:rPr lang="cs-CZ" sz="2400" dirty="0">
              <a:solidFill>
                <a:schemeClr val="bg1">
                  <a:lumMod val="50000"/>
                </a:schemeClr>
              </a:solidFill>
            </a:rPr>
            <a:t> </a:t>
          </a:r>
          <a:r>
            <a:rPr lang="cs-CZ" sz="2400" dirty="0" err="1">
              <a:solidFill>
                <a:schemeClr val="bg1">
                  <a:lumMod val="50000"/>
                </a:schemeClr>
              </a:solidFill>
            </a:rPr>
            <a:t>the</a:t>
          </a:r>
          <a:r>
            <a:rPr lang="cs-CZ" sz="2400" dirty="0">
              <a:solidFill>
                <a:schemeClr val="bg1">
                  <a:lumMod val="50000"/>
                </a:schemeClr>
              </a:solidFill>
            </a:rPr>
            <a:t> </a:t>
          </a:r>
          <a:r>
            <a:rPr lang="cs-CZ" sz="2400" dirty="0" err="1">
              <a:solidFill>
                <a:schemeClr val="bg1">
                  <a:lumMod val="50000"/>
                </a:schemeClr>
              </a:solidFill>
            </a:rPr>
            <a:t>pretrained</a:t>
          </a:r>
          <a:r>
            <a:rPr lang="cs-CZ" sz="2400" dirty="0">
              <a:solidFill>
                <a:schemeClr val="bg1">
                  <a:lumMod val="50000"/>
                </a:schemeClr>
              </a:solidFill>
            </a:rPr>
            <a:t> NN </a:t>
          </a:r>
        </a:p>
        <a:p>
          <a:pPr>
            <a:lnSpc>
              <a:spcPct val="100000"/>
            </a:lnSpc>
          </a:pPr>
          <a:r>
            <a:rPr lang="cs-CZ" sz="2400" dirty="0">
              <a:solidFill>
                <a:schemeClr val="bg1">
                  <a:lumMod val="50000"/>
                </a:schemeClr>
              </a:solidFill>
            </a:rPr>
            <a:t>(transfer learning)</a:t>
          </a:r>
          <a:endParaRPr lang="en-US" sz="2400" dirty="0">
            <a:solidFill>
              <a:schemeClr val="bg1">
                <a:lumMod val="50000"/>
              </a:schemeClr>
            </a:solidFill>
          </a:endParaRPr>
        </a:p>
      </dgm:t>
    </dgm:pt>
    <dgm:pt modelId="{D7E6CF75-86B0-48C3-82A8-20597CD3E765}" type="parTrans" cxnId="{699D9C37-5452-455E-8342-4BD410B08F90}">
      <dgm:prSet/>
      <dgm:spPr/>
      <dgm:t>
        <a:bodyPr/>
        <a:lstStyle/>
        <a:p>
          <a:endParaRPr lang="en-US"/>
        </a:p>
      </dgm:t>
    </dgm:pt>
    <dgm:pt modelId="{E85A80D8-8656-4A85-8540-3427F4440962}" type="sibTrans" cxnId="{699D9C37-5452-455E-8342-4BD410B08F90}">
      <dgm:prSet/>
      <dgm:spPr/>
      <dgm:t>
        <a:bodyPr/>
        <a:lstStyle/>
        <a:p>
          <a:endParaRPr lang="en-US"/>
        </a:p>
      </dgm:t>
    </dgm:pt>
    <dgm:pt modelId="{54B3FF79-A9EC-4744-857D-53979254A6B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cs-CZ" sz="2400" dirty="0" err="1">
              <a:solidFill>
                <a:schemeClr val="bg1">
                  <a:lumMod val="50000"/>
                </a:schemeClr>
              </a:solidFill>
            </a:rPr>
            <a:t>suitable</a:t>
          </a:r>
          <a:r>
            <a:rPr lang="cs-CZ" sz="2400" dirty="0">
              <a:solidFill>
                <a:schemeClr val="bg1">
                  <a:lumMod val="50000"/>
                </a:schemeClr>
              </a:solidFill>
            </a:rPr>
            <a:t> </a:t>
          </a:r>
          <a:r>
            <a:rPr lang="cs-CZ" sz="2400" dirty="0" err="1">
              <a:solidFill>
                <a:schemeClr val="bg1">
                  <a:lumMod val="50000"/>
                </a:schemeClr>
              </a:solidFill>
            </a:rPr>
            <a:t>loss</a:t>
          </a:r>
          <a:r>
            <a:rPr lang="cs-CZ" sz="2400" dirty="0">
              <a:solidFill>
                <a:schemeClr val="bg1">
                  <a:lumMod val="50000"/>
                </a:schemeClr>
              </a:solidFill>
            </a:rPr>
            <a:t> </a:t>
          </a:r>
          <a:r>
            <a:rPr lang="cs-CZ" sz="2400" dirty="0" err="1">
              <a:solidFill>
                <a:schemeClr val="bg1">
                  <a:lumMod val="50000"/>
                </a:schemeClr>
              </a:solidFill>
            </a:rPr>
            <a:t>function</a:t>
          </a:r>
          <a:endParaRPr lang="en-US" sz="2400" dirty="0">
            <a:solidFill>
              <a:schemeClr val="bg1">
                <a:lumMod val="50000"/>
              </a:schemeClr>
            </a:solidFill>
          </a:endParaRPr>
        </a:p>
      </dgm:t>
    </dgm:pt>
    <dgm:pt modelId="{39E22EEC-14EC-42BA-AFDA-B0146E5A5342}" type="parTrans" cxnId="{E8A60B98-82F7-4FF6-BF10-5B0176B2C57C}">
      <dgm:prSet/>
      <dgm:spPr/>
      <dgm:t>
        <a:bodyPr/>
        <a:lstStyle/>
        <a:p>
          <a:endParaRPr lang="en-US"/>
        </a:p>
      </dgm:t>
    </dgm:pt>
    <dgm:pt modelId="{BD5CA200-CB67-4B5C-9F2F-01CF20C51E68}" type="sibTrans" cxnId="{E8A60B98-82F7-4FF6-BF10-5B0176B2C57C}">
      <dgm:prSet/>
      <dgm:spPr/>
      <dgm:t>
        <a:bodyPr/>
        <a:lstStyle/>
        <a:p>
          <a:endParaRPr lang="en-US"/>
        </a:p>
      </dgm:t>
    </dgm:pt>
    <dgm:pt modelId="{FE2A5C9A-6B4D-4164-BF01-6E2E3E24C682}" type="pres">
      <dgm:prSet presAssocID="{56B2DA84-D798-405C-9EE0-047483F798BF}" presName="root" presStyleCnt="0">
        <dgm:presLayoutVars>
          <dgm:dir/>
          <dgm:resizeHandles val="exact"/>
        </dgm:presLayoutVars>
      </dgm:prSet>
      <dgm:spPr/>
    </dgm:pt>
    <dgm:pt modelId="{D9CB2890-5B39-4203-B777-DDD109683DFF}" type="pres">
      <dgm:prSet presAssocID="{1704CC22-CFE2-412D-85C2-9C868EF4BC65}" presName="compNode" presStyleCnt="0"/>
      <dgm:spPr/>
    </dgm:pt>
    <dgm:pt modelId="{DFA827F1-CE3A-4883-9FF3-87064AD6CA24}" type="pres">
      <dgm:prSet presAssocID="{1704CC22-CFE2-412D-85C2-9C868EF4BC65}" presName="iconRect" presStyleLbl="node1" presStyleIdx="0" presStyleCnt="3" custScaleX="138435" custScaleY="13843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íť se souvislou výplní"/>
        </a:ext>
      </dgm:extLst>
    </dgm:pt>
    <dgm:pt modelId="{D6ABCBE0-8E2F-4484-8A4B-4C123DC49331}" type="pres">
      <dgm:prSet presAssocID="{1704CC22-CFE2-412D-85C2-9C868EF4BC65}" presName="spaceRect" presStyleCnt="0"/>
      <dgm:spPr/>
    </dgm:pt>
    <dgm:pt modelId="{C0C74D0F-75B0-4B9D-93D7-AE50BD78B2AB}" type="pres">
      <dgm:prSet presAssocID="{1704CC22-CFE2-412D-85C2-9C868EF4BC65}" presName="textRect" presStyleLbl="revTx" presStyleIdx="0" presStyleCnt="3">
        <dgm:presLayoutVars>
          <dgm:chMax val="1"/>
          <dgm:chPref val="1"/>
        </dgm:presLayoutVars>
      </dgm:prSet>
      <dgm:spPr/>
    </dgm:pt>
    <dgm:pt modelId="{007DFA6F-885B-4B96-B2C3-02B78FDC15F2}" type="pres">
      <dgm:prSet presAssocID="{BBDA8150-2CA6-4488-9251-C26BE5C13757}" presName="sibTrans" presStyleCnt="0"/>
      <dgm:spPr/>
    </dgm:pt>
    <dgm:pt modelId="{25899FD0-EEF6-4407-B619-119AAC2BE786}" type="pres">
      <dgm:prSet presAssocID="{A8F59747-5E77-4B23-A6A0-CBF568568A39}" presName="compNode" presStyleCnt="0"/>
      <dgm:spPr/>
    </dgm:pt>
    <dgm:pt modelId="{76BAAAE8-5B9A-4F29-B1E7-9E972BF9ACCE}" type="pres">
      <dgm:prSet presAssocID="{A8F59747-5E77-4B23-A6A0-CBF568568A39}" presName="iconRect" presStyleLbl="node1" presStyleIdx="1" presStyleCnt="3" custScaleX="138435" custScaleY="138435" custLinFactNeighborX="0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zek se souvislou výplní"/>
        </a:ext>
      </dgm:extLst>
    </dgm:pt>
    <dgm:pt modelId="{EA4A4780-A84A-40E7-BC59-33055DD461A6}" type="pres">
      <dgm:prSet presAssocID="{A8F59747-5E77-4B23-A6A0-CBF568568A39}" presName="spaceRect" presStyleCnt="0"/>
      <dgm:spPr/>
    </dgm:pt>
    <dgm:pt modelId="{85B57591-2965-443C-9885-269FCCE6A33E}" type="pres">
      <dgm:prSet presAssocID="{A8F59747-5E77-4B23-A6A0-CBF568568A39}" presName="textRect" presStyleLbl="revTx" presStyleIdx="1" presStyleCnt="3">
        <dgm:presLayoutVars>
          <dgm:chMax val="1"/>
          <dgm:chPref val="1"/>
        </dgm:presLayoutVars>
      </dgm:prSet>
      <dgm:spPr/>
    </dgm:pt>
    <dgm:pt modelId="{70DF3498-5F11-49F6-8BFE-11F81C4436A2}" type="pres">
      <dgm:prSet presAssocID="{E85A80D8-8656-4A85-8540-3427F4440962}" presName="sibTrans" presStyleCnt="0"/>
      <dgm:spPr/>
    </dgm:pt>
    <dgm:pt modelId="{125C043F-6563-4FE7-98ED-DEDC0D7BA140}" type="pres">
      <dgm:prSet presAssocID="{54B3FF79-A9EC-4744-857D-53979254A6B8}" presName="compNode" presStyleCnt="0"/>
      <dgm:spPr/>
    </dgm:pt>
    <dgm:pt modelId="{5D086A54-5BA8-4E4D-9766-1AB34457BAF9}" type="pres">
      <dgm:prSet presAssocID="{54B3FF79-A9EC-4744-857D-53979254A6B8}" presName="iconRect" presStyleLbl="node1" presStyleIdx="2" presStyleCnt="3" custScaleX="138435" custScaleY="13843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md terminál se souvislou výplní"/>
        </a:ext>
      </dgm:extLst>
    </dgm:pt>
    <dgm:pt modelId="{0B6378AC-43F6-494E-B49A-B8EDD51ABF16}" type="pres">
      <dgm:prSet presAssocID="{54B3FF79-A9EC-4744-857D-53979254A6B8}" presName="spaceRect" presStyleCnt="0"/>
      <dgm:spPr/>
    </dgm:pt>
    <dgm:pt modelId="{42A4BF3E-9E52-4DC3-8F74-0C1919D61403}" type="pres">
      <dgm:prSet presAssocID="{54B3FF79-A9EC-4744-857D-53979254A6B8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D485011A-1CCF-4AD0-B618-DC324742F642}" type="presOf" srcId="{54B3FF79-A9EC-4744-857D-53979254A6B8}" destId="{42A4BF3E-9E52-4DC3-8F74-0C1919D61403}" srcOrd="0" destOrd="0" presId="urn:microsoft.com/office/officeart/2018/2/layout/IconLabelList"/>
    <dgm:cxn modelId="{699D9C37-5452-455E-8342-4BD410B08F90}" srcId="{56B2DA84-D798-405C-9EE0-047483F798BF}" destId="{A8F59747-5E77-4B23-A6A0-CBF568568A39}" srcOrd="1" destOrd="0" parTransId="{D7E6CF75-86B0-48C3-82A8-20597CD3E765}" sibTransId="{E85A80D8-8656-4A85-8540-3427F4440962}"/>
    <dgm:cxn modelId="{B4A7F561-218D-479B-878D-C31DD6AD62CF}" type="presOf" srcId="{56B2DA84-D798-405C-9EE0-047483F798BF}" destId="{FE2A5C9A-6B4D-4164-BF01-6E2E3E24C682}" srcOrd="0" destOrd="0" presId="urn:microsoft.com/office/officeart/2018/2/layout/IconLabelList"/>
    <dgm:cxn modelId="{73069178-A08E-489D-BDEB-E402EEF20A39}" type="presOf" srcId="{A8F59747-5E77-4B23-A6A0-CBF568568A39}" destId="{85B57591-2965-443C-9885-269FCCE6A33E}" srcOrd="0" destOrd="0" presId="urn:microsoft.com/office/officeart/2018/2/layout/IconLabelList"/>
    <dgm:cxn modelId="{51D0DB8D-3A3E-458D-8A6F-55F754B989B1}" type="presOf" srcId="{1704CC22-CFE2-412D-85C2-9C868EF4BC65}" destId="{C0C74D0F-75B0-4B9D-93D7-AE50BD78B2AB}" srcOrd="0" destOrd="0" presId="urn:microsoft.com/office/officeart/2018/2/layout/IconLabelList"/>
    <dgm:cxn modelId="{10E37A8F-8698-4046-8E7B-92EAA632A212}" srcId="{56B2DA84-D798-405C-9EE0-047483F798BF}" destId="{1704CC22-CFE2-412D-85C2-9C868EF4BC65}" srcOrd="0" destOrd="0" parTransId="{934AD91C-C7D5-4DA1-A12D-9E59AE400F09}" sibTransId="{BBDA8150-2CA6-4488-9251-C26BE5C13757}"/>
    <dgm:cxn modelId="{E8A60B98-82F7-4FF6-BF10-5B0176B2C57C}" srcId="{56B2DA84-D798-405C-9EE0-047483F798BF}" destId="{54B3FF79-A9EC-4744-857D-53979254A6B8}" srcOrd="2" destOrd="0" parTransId="{39E22EEC-14EC-42BA-AFDA-B0146E5A5342}" sibTransId="{BD5CA200-CB67-4B5C-9F2F-01CF20C51E68}"/>
    <dgm:cxn modelId="{BFF50160-C727-40CE-97F1-5AC1A6F60024}" type="presParOf" srcId="{FE2A5C9A-6B4D-4164-BF01-6E2E3E24C682}" destId="{D9CB2890-5B39-4203-B777-DDD109683DFF}" srcOrd="0" destOrd="0" presId="urn:microsoft.com/office/officeart/2018/2/layout/IconLabelList"/>
    <dgm:cxn modelId="{7C5D49B5-2B54-4997-8C65-4E8F03AE432C}" type="presParOf" srcId="{D9CB2890-5B39-4203-B777-DDD109683DFF}" destId="{DFA827F1-CE3A-4883-9FF3-87064AD6CA24}" srcOrd="0" destOrd="0" presId="urn:microsoft.com/office/officeart/2018/2/layout/IconLabelList"/>
    <dgm:cxn modelId="{28B6CF3D-0021-4D6B-A2D4-3EB4226B52A9}" type="presParOf" srcId="{D9CB2890-5B39-4203-B777-DDD109683DFF}" destId="{D6ABCBE0-8E2F-4484-8A4B-4C123DC49331}" srcOrd="1" destOrd="0" presId="urn:microsoft.com/office/officeart/2018/2/layout/IconLabelList"/>
    <dgm:cxn modelId="{FDF6FE54-64BD-4A4B-A661-DE47AF217076}" type="presParOf" srcId="{D9CB2890-5B39-4203-B777-DDD109683DFF}" destId="{C0C74D0F-75B0-4B9D-93D7-AE50BD78B2AB}" srcOrd="2" destOrd="0" presId="urn:microsoft.com/office/officeart/2018/2/layout/IconLabelList"/>
    <dgm:cxn modelId="{B63F4522-28A1-4A4D-B82B-A480C4C8EDD1}" type="presParOf" srcId="{FE2A5C9A-6B4D-4164-BF01-6E2E3E24C682}" destId="{007DFA6F-885B-4B96-B2C3-02B78FDC15F2}" srcOrd="1" destOrd="0" presId="urn:microsoft.com/office/officeart/2018/2/layout/IconLabelList"/>
    <dgm:cxn modelId="{2AA6E89B-D86A-4FC2-9B26-5CF1C588D412}" type="presParOf" srcId="{FE2A5C9A-6B4D-4164-BF01-6E2E3E24C682}" destId="{25899FD0-EEF6-4407-B619-119AAC2BE786}" srcOrd="2" destOrd="0" presId="urn:microsoft.com/office/officeart/2018/2/layout/IconLabelList"/>
    <dgm:cxn modelId="{FEDC9B3D-A335-40CE-9A2E-599DD1F835BA}" type="presParOf" srcId="{25899FD0-EEF6-4407-B619-119AAC2BE786}" destId="{76BAAAE8-5B9A-4F29-B1E7-9E972BF9ACCE}" srcOrd="0" destOrd="0" presId="urn:microsoft.com/office/officeart/2018/2/layout/IconLabelList"/>
    <dgm:cxn modelId="{D6EA5B1F-C186-4840-B7E4-514A790F9BE4}" type="presParOf" srcId="{25899FD0-EEF6-4407-B619-119AAC2BE786}" destId="{EA4A4780-A84A-40E7-BC59-33055DD461A6}" srcOrd="1" destOrd="0" presId="urn:microsoft.com/office/officeart/2018/2/layout/IconLabelList"/>
    <dgm:cxn modelId="{0236BD20-9E16-4024-9D8C-CBAD8925B77D}" type="presParOf" srcId="{25899FD0-EEF6-4407-B619-119AAC2BE786}" destId="{85B57591-2965-443C-9885-269FCCE6A33E}" srcOrd="2" destOrd="0" presId="urn:microsoft.com/office/officeart/2018/2/layout/IconLabelList"/>
    <dgm:cxn modelId="{F9D400F6-343A-4A1B-9B52-46726C8ECCBF}" type="presParOf" srcId="{FE2A5C9A-6B4D-4164-BF01-6E2E3E24C682}" destId="{70DF3498-5F11-49F6-8BFE-11F81C4436A2}" srcOrd="3" destOrd="0" presId="urn:microsoft.com/office/officeart/2018/2/layout/IconLabelList"/>
    <dgm:cxn modelId="{8AA51AEA-968E-44A7-AAEF-A27739D8DC2C}" type="presParOf" srcId="{FE2A5C9A-6B4D-4164-BF01-6E2E3E24C682}" destId="{125C043F-6563-4FE7-98ED-DEDC0D7BA140}" srcOrd="4" destOrd="0" presId="urn:microsoft.com/office/officeart/2018/2/layout/IconLabelList"/>
    <dgm:cxn modelId="{FA9C9B91-B553-4A39-B256-FA039E8176CB}" type="presParOf" srcId="{125C043F-6563-4FE7-98ED-DEDC0D7BA140}" destId="{5D086A54-5BA8-4E4D-9766-1AB34457BAF9}" srcOrd="0" destOrd="0" presId="urn:microsoft.com/office/officeart/2018/2/layout/IconLabelList"/>
    <dgm:cxn modelId="{7651AC45-64C3-4C4D-9703-D41556AE78CA}" type="presParOf" srcId="{125C043F-6563-4FE7-98ED-DEDC0D7BA140}" destId="{0B6378AC-43F6-494E-B49A-B8EDD51ABF16}" srcOrd="1" destOrd="0" presId="urn:microsoft.com/office/officeart/2018/2/layout/IconLabelList"/>
    <dgm:cxn modelId="{00113C9B-032A-47C5-81E8-DDFB27850D78}" type="presParOf" srcId="{125C043F-6563-4FE7-98ED-DEDC0D7BA140}" destId="{42A4BF3E-9E52-4DC3-8F74-0C1919D61403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A827F1-CE3A-4883-9FF3-87064AD6CA24}">
      <dsp:nvSpPr>
        <dsp:cNvPr id="0" name=""/>
        <dsp:cNvSpPr/>
      </dsp:nvSpPr>
      <dsp:spPr>
        <a:xfrm>
          <a:off x="962693" y="543601"/>
          <a:ext cx="1800004" cy="1800004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C74D0F-75B0-4B9D-93D7-AE50BD78B2AB}">
      <dsp:nvSpPr>
        <dsp:cNvPr id="0" name=""/>
        <dsp:cNvSpPr/>
      </dsp:nvSpPr>
      <dsp:spPr>
        <a:xfrm>
          <a:off x="417971" y="2546330"/>
          <a:ext cx="2889450" cy="1261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400" kern="1200" dirty="0" err="1"/>
            <a:t>pretrained</a:t>
          </a:r>
          <a:r>
            <a:rPr lang="cs-CZ" sz="2400" kern="1200" dirty="0"/>
            <a:t> </a:t>
          </a:r>
          <a:r>
            <a:rPr lang="cs-CZ" sz="2400" kern="1200" dirty="0" err="1"/>
            <a:t>neural</a:t>
          </a:r>
          <a:r>
            <a:rPr lang="cs-CZ" sz="2400" kern="1200" dirty="0"/>
            <a:t> network</a:t>
          </a:r>
          <a:endParaRPr lang="en-US" sz="2400" kern="1200" dirty="0"/>
        </a:p>
      </dsp:txBody>
      <dsp:txXfrm>
        <a:off x="417971" y="2546330"/>
        <a:ext cx="2889450" cy="1261406"/>
      </dsp:txXfrm>
    </dsp:sp>
    <dsp:sp modelId="{76BAAAE8-5B9A-4F29-B1E7-9E972BF9ACCE}">
      <dsp:nvSpPr>
        <dsp:cNvPr id="0" name=""/>
        <dsp:cNvSpPr/>
      </dsp:nvSpPr>
      <dsp:spPr>
        <a:xfrm>
          <a:off x="4357797" y="543601"/>
          <a:ext cx="1800004" cy="18000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B57591-2965-443C-9885-269FCCE6A33E}">
      <dsp:nvSpPr>
        <dsp:cNvPr id="0" name=""/>
        <dsp:cNvSpPr/>
      </dsp:nvSpPr>
      <dsp:spPr>
        <a:xfrm>
          <a:off x="3813075" y="2546330"/>
          <a:ext cx="2889450" cy="1261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400" kern="1200" dirty="0" err="1"/>
            <a:t>customization</a:t>
          </a:r>
          <a:r>
            <a:rPr lang="cs-CZ" sz="2400" kern="1200" dirty="0"/>
            <a:t> </a:t>
          </a:r>
          <a:r>
            <a:rPr lang="cs-CZ" sz="2400" kern="1200" dirty="0" err="1"/>
            <a:t>of</a:t>
          </a:r>
          <a:r>
            <a:rPr lang="cs-CZ" sz="2400" kern="1200" dirty="0"/>
            <a:t> </a:t>
          </a:r>
          <a:r>
            <a:rPr lang="cs-CZ" sz="2400" kern="1200" dirty="0" err="1"/>
            <a:t>the</a:t>
          </a:r>
          <a:r>
            <a:rPr lang="cs-CZ" sz="2400" kern="1200" dirty="0"/>
            <a:t> </a:t>
          </a:r>
          <a:r>
            <a:rPr lang="cs-CZ" sz="2400" kern="1200" dirty="0" err="1"/>
            <a:t>pretrained</a:t>
          </a:r>
          <a:r>
            <a:rPr lang="cs-CZ" sz="2400" kern="1200" dirty="0"/>
            <a:t> NN </a:t>
          </a:r>
        </a:p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400" kern="1200" dirty="0"/>
            <a:t>(transfer learning)</a:t>
          </a:r>
          <a:endParaRPr lang="en-US" sz="2400" kern="1200" dirty="0"/>
        </a:p>
      </dsp:txBody>
      <dsp:txXfrm>
        <a:off x="3813075" y="2546330"/>
        <a:ext cx="2889450" cy="1261406"/>
      </dsp:txXfrm>
    </dsp:sp>
    <dsp:sp modelId="{5D086A54-5BA8-4E4D-9766-1AB34457BAF9}">
      <dsp:nvSpPr>
        <dsp:cNvPr id="0" name=""/>
        <dsp:cNvSpPr/>
      </dsp:nvSpPr>
      <dsp:spPr>
        <a:xfrm>
          <a:off x="7752901" y="543601"/>
          <a:ext cx="1800004" cy="18000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A4BF3E-9E52-4DC3-8F74-0C1919D61403}">
      <dsp:nvSpPr>
        <dsp:cNvPr id="0" name=""/>
        <dsp:cNvSpPr/>
      </dsp:nvSpPr>
      <dsp:spPr>
        <a:xfrm>
          <a:off x="7208178" y="2546330"/>
          <a:ext cx="2889450" cy="1261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400" kern="1200" dirty="0" err="1"/>
            <a:t>suitable</a:t>
          </a:r>
          <a:r>
            <a:rPr lang="cs-CZ" sz="2400" kern="1200" dirty="0"/>
            <a:t> </a:t>
          </a:r>
          <a:r>
            <a:rPr lang="cs-CZ" sz="2400" kern="1200" dirty="0" err="1"/>
            <a:t>loss</a:t>
          </a:r>
          <a:r>
            <a:rPr lang="cs-CZ" sz="2400" kern="1200" dirty="0"/>
            <a:t> </a:t>
          </a:r>
          <a:r>
            <a:rPr lang="cs-CZ" sz="2400" kern="1200" dirty="0" err="1"/>
            <a:t>function</a:t>
          </a:r>
          <a:endParaRPr lang="en-US" sz="2400" kern="1200" dirty="0"/>
        </a:p>
      </dsp:txBody>
      <dsp:txXfrm>
        <a:off x="7208178" y="2546330"/>
        <a:ext cx="2889450" cy="12614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A827F1-CE3A-4883-9FF3-87064AD6CA24}">
      <dsp:nvSpPr>
        <dsp:cNvPr id="0" name=""/>
        <dsp:cNvSpPr/>
      </dsp:nvSpPr>
      <dsp:spPr>
        <a:xfrm>
          <a:off x="962693" y="543601"/>
          <a:ext cx="1800004" cy="18000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C74D0F-75B0-4B9D-93D7-AE50BD78B2AB}">
      <dsp:nvSpPr>
        <dsp:cNvPr id="0" name=""/>
        <dsp:cNvSpPr/>
      </dsp:nvSpPr>
      <dsp:spPr>
        <a:xfrm>
          <a:off x="417971" y="2546330"/>
          <a:ext cx="2889450" cy="1261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400" kern="1200" dirty="0" err="1">
              <a:solidFill>
                <a:schemeClr val="bg1">
                  <a:lumMod val="50000"/>
                </a:schemeClr>
              </a:solidFill>
            </a:rPr>
            <a:t>pretrained</a:t>
          </a:r>
          <a:r>
            <a:rPr lang="cs-CZ" sz="2400" kern="1200" dirty="0">
              <a:solidFill>
                <a:schemeClr val="bg1">
                  <a:lumMod val="50000"/>
                </a:schemeClr>
              </a:solidFill>
            </a:rPr>
            <a:t> </a:t>
          </a:r>
          <a:r>
            <a:rPr lang="cs-CZ" sz="2400" kern="1200" dirty="0" err="1">
              <a:solidFill>
                <a:schemeClr val="bg1">
                  <a:lumMod val="50000"/>
                </a:schemeClr>
              </a:solidFill>
            </a:rPr>
            <a:t>neural</a:t>
          </a:r>
          <a:r>
            <a:rPr lang="cs-CZ" sz="2400" kern="1200" dirty="0">
              <a:solidFill>
                <a:schemeClr val="bg1">
                  <a:lumMod val="50000"/>
                </a:schemeClr>
              </a:solidFill>
            </a:rPr>
            <a:t> network</a:t>
          </a:r>
          <a:endParaRPr lang="en-US" sz="2400" kern="1200" dirty="0">
            <a:solidFill>
              <a:schemeClr val="bg1">
                <a:lumMod val="50000"/>
              </a:schemeClr>
            </a:solidFill>
          </a:endParaRPr>
        </a:p>
      </dsp:txBody>
      <dsp:txXfrm>
        <a:off x="417971" y="2546330"/>
        <a:ext cx="2889450" cy="1261406"/>
      </dsp:txXfrm>
    </dsp:sp>
    <dsp:sp modelId="{76BAAAE8-5B9A-4F29-B1E7-9E972BF9ACCE}">
      <dsp:nvSpPr>
        <dsp:cNvPr id="0" name=""/>
        <dsp:cNvSpPr/>
      </dsp:nvSpPr>
      <dsp:spPr>
        <a:xfrm>
          <a:off x="4357797" y="543601"/>
          <a:ext cx="1800004" cy="18000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B57591-2965-443C-9885-269FCCE6A33E}">
      <dsp:nvSpPr>
        <dsp:cNvPr id="0" name=""/>
        <dsp:cNvSpPr/>
      </dsp:nvSpPr>
      <dsp:spPr>
        <a:xfrm>
          <a:off x="3813075" y="2546330"/>
          <a:ext cx="2889450" cy="1261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400" kern="1200" dirty="0" err="1">
              <a:solidFill>
                <a:schemeClr val="bg1">
                  <a:lumMod val="50000"/>
                </a:schemeClr>
              </a:solidFill>
            </a:rPr>
            <a:t>customization</a:t>
          </a:r>
          <a:r>
            <a:rPr lang="cs-CZ" sz="2400" kern="1200" dirty="0">
              <a:solidFill>
                <a:schemeClr val="bg1">
                  <a:lumMod val="50000"/>
                </a:schemeClr>
              </a:solidFill>
            </a:rPr>
            <a:t> </a:t>
          </a:r>
          <a:r>
            <a:rPr lang="cs-CZ" sz="2400" kern="1200" dirty="0" err="1">
              <a:solidFill>
                <a:schemeClr val="bg1">
                  <a:lumMod val="50000"/>
                </a:schemeClr>
              </a:solidFill>
            </a:rPr>
            <a:t>of</a:t>
          </a:r>
          <a:r>
            <a:rPr lang="cs-CZ" sz="2400" kern="1200" dirty="0">
              <a:solidFill>
                <a:schemeClr val="bg1">
                  <a:lumMod val="50000"/>
                </a:schemeClr>
              </a:solidFill>
            </a:rPr>
            <a:t> </a:t>
          </a:r>
          <a:r>
            <a:rPr lang="cs-CZ" sz="2400" kern="1200" dirty="0" err="1">
              <a:solidFill>
                <a:schemeClr val="bg1">
                  <a:lumMod val="50000"/>
                </a:schemeClr>
              </a:solidFill>
            </a:rPr>
            <a:t>the</a:t>
          </a:r>
          <a:r>
            <a:rPr lang="cs-CZ" sz="2400" kern="1200" dirty="0">
              <a:solidFill>
                <a:schemeClr val="bg1">
                  <a:lumMod val="50000"/>
                </a:schemeClr>
              </a:solidFill>
            </a:rPr>
            <a:t> </a:t>
          </a:r>
          <a:r>
            <a:rPr lang="cs-CZ" sz="2400" kern="1200" dirty="0" err="1">
              <a:solidFill>
                <a:schemeClr val="bg1">
                  <a:lumMod val="50000"/>
                </a:schemeClr>
              </a:solidFill>
            </a:rPr>
            <a:t>pretrained</a:t>
          </a:r>
          <a:r>
            <a:rPr lang="cs-CZ" sz="2400" kern="1200" dirty="0">
              <a:solidFill>
                <a:schemeClr val="bg1">
                  <a:lumMod val="50000"/>
                </a:schemeClr>
              </a:solidFill>
            </a:rPr>
            <a:t> NN </a:t>
          </a:r>
        </a:p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400" kern="1200" dirty="0">
              <a:solidFill>
                <a:schemeClr val="bg1">
                  <a:lumMod val="50000"/>
                </a:schemeClr>
              </a:solidFill>
            </a:rPr>
            <a:t>(transfer learning)</a:t>
          </a:r>
          <a:endParaRPr lang="en-US" sz="2400" kern="1200" dirty="0">
            <a:solidFill>
              <a:schemeClr val="bg1">
                <a:lumMod val="50000"/>
              </a:schemeClr>
            </a:solidFill>
          </a:endParaRPr>
        </a:p>
      </dsp:txBody>
      <dsp:txXfrm>
        <a:off x="3813075" y="2546330"/>
        <a:ext cx="2889450" cy="1261406"/>
      </dsp:txXfrm>
    </dsp:sp>
    <dsp:sp modelId="{5D086A54-5BA8-4E4D-9766-1AB34457BAF9}">
      <dsp:nvSpPr>
        <dsp:cNvPr id="0" name=""/>
        <dsp:cNvSpPr/>
      </dsp:nvSpPr>
      <dsp:spPr>
        <a:xfrm>
          <a:off x="7752901" y="543601"/>
          <a:ext cx="1800004" cy="18000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A4BF3E-9E52-4DC3-8F74-0C1919D61403}">
      <dsp:nvSpPr>
        <dsp:cNvPr id="0" name=""/>
        <dsp:cNvSpPr/>
      </dsp:nvSpPr>
      <dsp:spPr>
        <a:xfrm>
          <a:off x="7208178" y="2546330"/>
          <a:ext cx="2889450" cy="1261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400" kern="1200" dirty="0" err="1">
              <a:solidFill>
                <a:schemeClr val="bg1">
                  <a:lumMod val="50000"/>
                </a:schemeClr>
              </a:solidFill>
            </a:rPr>
            <a:t>suitable</a:t>
          </a:r>
          <a:r>
            <a:rPr lang="cs-CZ" sz="2400" kern="1200" dirty="0">
              <a:solidFill>
                <a:schemeClr val="bg1">
                  <a:lumMod val="50000"/>
                </a:schemeClr>
              </a:solidFill>
            </a:rPr>
            <a:t> </a:t>
          </a:r>
          <a:r>
            <a:rPr lang="cs-CZ" sz="2400" kern="1200" dirty="0" err="1">
              <a:solidFill>
                <a:schemeClr val="bg1">
                  <a:lumMod val="50000"/>
                </a:schemeClr>
              </a:solidFill>
            </a:rPr>
            <a:t>loss</a:t>
          </a:r>
          <a:r>
            <a:rPr lang="cs-CZ" sz="2400" kern="1200" dirty="0">
              <a:solidFill>
                <a:schemeClr val="bg1">
                  <a:lumMod val="50000"/>
                </a:schemeClr>
              </a:solidFill>
            </a:rPr>
            <a:t> </a:t>
          </a:r>
          <a:r>
            <a:rPr lang="cs-CZ" sz="2400" kern="1200" dirty="0" err="1">
              <a:solidFill>
                <a:schemeClr val="bg1">
                  <a:lumMod val="50000"/>
                </a:schemeClr>
              </a:solidFill>
            </a:rPr>
            <a:t>function</a:t>
          </a:r>
          <a:endParaRPr lang="en-US" sz="2400" kern="1200" dirty="0">
            <a:solidFill>
              <a:schemeClr val="bg1">
                <a:lumMod val="50000"/>
              </a:schemeClr>
            </a:solidFill>
          </a:endParaRPr>
        </a:p>
      </dsp:txBody>
      <dsp:txXfrm>
        <a:off x="7208178" y="2546330"/>
        <a:ext cx="2889450" cy="12614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C86DFCF-A32C-42F2-A9F3-23F7223DF2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  <a:endParaRPr lang="en-GB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829FB6C-E865-4738-B16D-611C8CC4F9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en-GB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9D4DAEB7-6B53-4FC6-B222-BB781FBAD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FF098-CDFA-4D8A-A977-0D920ED29423}" type="datetimeFigureOut">
              <a:rPr lang="en-GB" smtClean="0"/>
              <a:t>05/01/2022</a:t>
            </a:fld>
            <a:endParaRPr lang="en-GB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3EA386C7-174D-4DEB-BFDA-3D09F7C23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59C08B01-972C-4473-83EA-D08A93338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8BB66-6400-466E-88E6-9244305047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2195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B581669-B3C1-4805-BAAC-C2B9ECE03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GB"/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274CDA3A-A3EE-48B9-9260-4DAB45ACD3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GB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07D211AF-B671-4686-AF2D-6A2AFB18C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FF098-CDFA-4D8A-A977-0D920ED29423}" type="datetimeFigureOut">
              <a:rPr lang="en-GB" smtClean="0"/>
              <a:t>05/01/2022</a:t>
            </a:fld>
            <a:endParaRPr lang="en-GB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276A9359-DAF3-4A54-A297-6430BB70A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CAF53CEA-F6D6-44A9-A6D1-80A00DFEF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8BB66-6400-466E-88E6-9244305047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5196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52E819B6-2BF2-4529-971F-E584583B5A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GB"/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633CFCC0-4C0E-4AAF-A9F7-DF5BA73D5F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GB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0882983C-18A8-4BCC-A865-020681734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FF098-CDFA-4D8A-A977-0D920ED29423}" type="datetimeFigureOut">
              <a:rPr lang="en-GB" smtClean="0"/>
              <a:t>05/01/2022</a:t>
            </a:fld>
            <a:endParaRPr lang="en-GB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8E531036-6DBE-4176-8079-AF672C1C7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CF71051A-EC03-4158-8436-D5DDA7745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8BB66-6400-466E-88E6-9244305047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4412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5F78F74-7B90-4D2E-ADB9-B6100DDB0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GB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3DFAE8B-64F2-4205-BFF5-7916BC0D1C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GB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216E2097-76D2-49F3-90FD-1682C588C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FF098-CDFA-4D8A-A977-0D920ED29423}" type="datetimeFigureOut">
              <a:rPr lang="en-GB" smtClean="0"/>
              <a:t>05/01/2022</a:t>
            </a:fld>
            <a:endParaRPr lang="en-GB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1808D52-F08F-4485-B1F1-750E460DA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1377E18-543B-4D4A-A54B-53DFA478C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8BB66-6400-466E-88E6-9244305047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4847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0A867B1-1776-4E3C-8F41-C3F84C57F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  <a:endParaRPr lang="en-GB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94926EFC-1690-4E93-8A48-B59EAFDE2A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3CB5E47C-EF8F-4F2C-AF5A-2658EFDA9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FF098-CDFA-4D8A-A977-0D920ED29423}" type="datetimeFigureOut">
              <a:rPr lang="en-GB" smtClean="0"/>
              <a:t>05/01/2022</a:t>
            </a:fld>
            <a:endParaRPr lang="en-GB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C2B724C7-8598-4BE6-B813-5DD6FA53D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A5625F4E-C43A-4BA9-BB1A-52E78C861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8BB66-6400-466E-88E6-9244305047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9849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5584FBF-82CC-4403-87DC-0A3EE1090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GB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62EE33F-2113-44CA-B2E7-80898EF6E5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GB"/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44E52274-B4DB-471B-A139-13E704F933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GB"/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1188F61F-30E1-4AC9-9961-912A5B851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FF098-CDFA-4D8A-A977-0D920ED29423}" type="datetimeFigureOut">
              <a:rPr lang="en-GB" smtClean="0"/>
              <a:t>05/01/2022</a:t>
            </a:fld>
            <a:endParaRPr lang="en-GB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BF710C0C-C1F7-4D36-932D-2AC52F6BA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37264351-BFDA-45A1-A47D-0783691E3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8BB66-6400-466E-88E6-9244305047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9776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6D0DE09-74F6-4B84-9120-AA908EBB1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GB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9EEC936D-BE89-4E44-B299-8F507A05DE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1317474D-43D6-4E51-AC71-164B16D9A1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GB"/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D8528CE2-B7C7-492C-9203-9E51B1FFB9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796287CD-B6B5-46E6-8478-1D4B0F41FF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GB"/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11706722-47FE-4ED5-9E9C-1217F9F5D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FF098-CDFA-4D8A-A977-0D920ED29423}" type="datetimeFigureOut">
              <a:rPr lang="en-GB" smtClean="0"/>
              <a:t>05/01/2022</a:t>
            </a:fld>
            <a:endParaRPr lang="en-GB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653E929D-B0DB-4C7A-B09D-6F9942B30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09B455A1-9F44-4D31-A1B2-EA38CB0D0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8BB66-6400-466E-88E6-9244305047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7536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8542169-5D9F-410D-A5E7-8FAEF860E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GB"/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F07C49BA-D00A-4CEB-A6F0-773DEFFDD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FF098-CDFA-4D8A-A977-0D920ED29423}" type="datetimeFigureOut">
              <a:rPr lang="en-GB" smtClean="0"/>
              <a:t>05/01/2022</a:t>
            </a:fld>
            <a:endParaRPr lang="en-GB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1A01CC4B-3C0E-4C3B-8F1B-DD470ADB6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AF43A167-54FE-4FA0-9C1D-154C2AA2A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8BB66-6400-466E-88E6-9244305047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7419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C697F977-AAEF-439C-8A42-BD507DCDD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FF098-CDFA-4D8A-A977-0D920ED29423}" type="datetimeFigureOut">
              <a:rPr lang="en-GB" smtClean="0"/>
              <a:t>05/01/2022</a:t>
            </a:fld>
            <a:endParaRPr lang="en-GB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6CA75E3E-3EC8-46DA-9C65-880775C83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AB87CFFD-4207-4131-A69E-F1679D004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8BB66-6400-466E-88E6-9244305047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1949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8675807-DD72-49D8-A408-6A45A3E15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GB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33C2D05-1937-41D6-B654-7252B85744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GB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92F3EFB5-DA03-46A6-AB4F-0CC79F29A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089B2BF4-D12D-46A8-AB68-530602A2A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FF098-CDFA-4D8A-A977-0D920ED29423}" type="datetimeFigureOut">
              <a:rPr lang="en-GB" smtClean="0"/>
              <a:t>05/01/2022</a:t>
            </a:fld>
            <a:endParaRPr lang="en-GB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EA04E0EE-159B-4CA8-AECD-B3C5FA14A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13F3A10D-4443-46B8-A916-7D02AF568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8BB66-6400-466E-88E6-9244305047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6462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5A61610-280F-4AE5-AEE6-243254D94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GB"/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06D45CF6-78CA-446C-BB7A-ED668C945B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8F4FC143-3048-4D1C-8D69-633D9ABA0B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4F2DC0DE-2069-4D89-BAEA-4D46535D0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FF098-CDFA-4D8A-A977-0D920ED29423}" type="datetimeFigureOut">
              <a:rPr lang="en-GB" smtClean="0"/>
              <a:t>05/01/2022</a:t>
            </a:fld>
            <a:endParaRPr lang="en-GB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63C96025-7965-4113-8CBA-E0660C450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B6363B64-6F74-48C8-8DDC-0367C6D5C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8BB66-6400-466E-88E6-9244305047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9314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C5D3F39C-F198-40E3-A15B-9550E033E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en-GB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62892D94-7DAA-4E39-84E6-D01BEFE0E8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GB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C647AD51-75BD-4BAE-8762-048ED752CD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7FF098-CDFA-4D8A-A977-0D920ED29423}" type="datetimeFigureOut">
              <a:rPr lang="en-GB" smtClean="0"/>
              <a:t>05/01/2022</a:t>
            </a:fld>
            <a:endParaRPr lang="en-GB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C3B105FE-22F8-4565-BA84-C2E5081EC8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B1CB38DF-1839-4987-A240-B5ED67AC8E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B8BB66-6400-466E-88E6-9244305047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5131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7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9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svg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1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hyperlink" Target="http://www.pngall.com/wig-png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.xml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12" Type="http://schemas.microsoft.com/office/2007/relationships/diagramDrawing" Target="../diagrams/drawing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diagramColors" Target="../diagrams/colors1.xml"/><Relationship Id="rId5" Type="http://schemas.openxmlformats.org/officeDocument/2006/relationships/image" Target="../media/image6.svg"/><Relationship Id="rId10" Type="http://schemas.openxmlformats.org/officeDocument/2006/relationships/diagramQuickStyle" Target="../diagrams/quickStyle1.xml"/><Relationship Id="rId4" Type="http://schemas.openxmlformats.org/officeDocument/2006/relationships/image" Target="../media/image5.png"/><Relationship Id="rId9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12" Type="http://schemas.microsoft.com/office/2007/relationships/diagramDrawing" Target="../diagrams/drawing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diagramColors" Target="../diagrams/colors2.xml"/><Relationship Id="rId5" Type="http://schemas.openxmlformats.org/officeDocument/2006/relationships/image" Target="../media/image6.svg"/><Relationship Id="rId10" Type="http://schemas.openxmlformats.org/officeDocument/2006/relationships/diagramQuickStyle" Target="../diagrams/quickStyle2.xml"/><Relationship Id="rId4" Type="http://schemas.openxmlformats.org/officeDocument/2006/relationships/image" Target="../media/image5.png"/><Relationship Id="rId9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7DFCBAA-2C61-4574-8712-4131F12897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9266" y="520117"/>
            <a:ext cx="9144000" cy="1348530"/>
          </a:xfrm>
        </p:spPr>
        <p:txBody>
          <a:bodyPr/>
          <a:lstStyle/>
          <a:p>
            <a:r>
              <a:rPr lang="cs-CZ" cap="none" dirty="0">
                <a:latin typeface="OCR A Extended" panose="02010509020102010303" pitchFamily="50" charset="0"/>
              </a:rPr>
              <a:t>i </a:t>
            </a:r>
            <a:r>
              <a:rPr lang="cs-CZ" cap="none" dirty="0" err="1">
                <a:latin typeface="OCR A Extended" panose="02010509020102010303" pitchFamily="50" charset="0"/>
              </a:rPr>
              <a:t>am</a:t>
            </a:r>
            <a:r>
              <a:rPr lang="cs-CZ" cap="none" dirty="0">
                <a:latin typeface="OCR A Extended" panose="02010509020102010303" pitchFamily="50" charset="0"/>
              </a:rPr>
              <a:t> not a robot.</a:t>
            </a:r>
            <a:endParaRPr lang="en-GB" cap="none" dirty="0">
              <a:latin typeface="OCR A Extended" panose="02010509020102010303" pitchFamily="50" charset="0"/>
            </a:endParaRPr>
          </a:p>
        </p:txBody>
      </p:sp>
      <p:grpSp>
        <p:nvGrpSpPr>
          <p:cNvPr id="3" name="Skupina 2">
            <a:extLst>
              <a:ext uri="{FF2B5EF4-FFF2-40B4-BE49-F238E27FC236}">
                <a16:creationId xmlns:a16="http://schemas.microsoft.com/office/drawing/2014/main" id="{59A1F94D-81DA-4493-9CFD-343EEC565843}"/>
              </a:ext>
            </a:extLst>
          </p:cNvPr>
          <p:cNvGrpSpPr/>
          <p:nvPr/>
        </p:nvGrpSpPr>
        <p:grpSpPr>
          <a:xfrm>
            <a:off x="8276919" y="2703148"/>
            <a:ext cx="3191774" cy="3191774"/>
            <a:chOff x="9476761" y="4173523"/>
            <a:chExt cx="2164360" cy="2164360"/>
          </a:xfrm>
        </p:grpSpPr>
        <p:sp>
          <p:nvSpPr>
            <p:cNvPr id="6" name="Ovál 5">
              <a:extLst>
                <a:ext uri="{FF2B5EF4-FFF2-40B4-BE49-F238E27FC236}">
                  <a16:creationId xmlns:a16="http://schemas.microsoft.com/office/drawing/2014/main" id="{BE1F3F40-FD10-4D2A-AD49-DB87C75CEFE1}"/>
                </a:ext>
              </a:extLst>
            </p:cNvPr>
            <p:cNvSpPr/>
            <p:nvPr/>
          </p:nvSpPr>
          <p:spPr>
            <a:xfrm>
              <a:off x="9476761" y="4173523"/>
              <a:ext cx="2164360" cy="2164360"/>
            </a:xfrm>
            <a:prstGeom prst="ellipse">
              <a:avLst/>
            </a:prstGeom>
            <a:solidFill>
              <a:schemeClr val="accent4"/>
            </a:solidFill>
            <a:ln w="95250" cmpd="thinThick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8" name="Obrázek 7">
              <a:extLst>
                <a:ext uri="{FF2B5EF4-FFF2-40B4-BE49-F238E27FC236}">
                  <a16:creationId xmlns:a16="http://schemas.microsoft.com/office/drawing/2014/main" id="{639EB533-122A-4A50-8B07-BF76600FD7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97805" y="4576018"/>
              <a:ext cx="1322271" cy="1359369"/>
            </a:xfrm>
            <a:prstGeom prst="rect">
              <a:avLst/>
            </a:prstGeom>
          </p:spPr>
        </p:pic>
      </p:grpSp>
      <p:sp>
        <p:nvSpPr>
          <p:cNvPr id="9" name="TextovéPole 8">
            <a:extLst>
              <a:ext uri="{FF2B5EF4-FFF2-40B4-BE49-F238E27FC236}">
                <a16:creationId xmlns:a16="http://schemas.microsoft.com/office/drawing/2014/main" id="{73B47227-A8D2-4575-953E-1DD1CAE0ACF6}"/>
              </a:ext>
            </a:extLst>
          </p:cNvPr>
          <p:cNvSpPr txBox="1"/>
          <p:nvPr/>
        </p:nvSpPr>
        <p:spPr>
          <a:xfrm>
            <a:off x="1223632" y="2500009"/>
            <a:ext cx="5496128" cy="1663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cs-CZ" dirty="0" err="1">
                <a:latin typeface="OCR A Extended" panose="02010509020102010303" pitchFamily="50" charset="0"/>
              </a:rPr>
              <a:t>project</a:t>
            </a:r>
            <a:r>
              <a:rPr lang="cs-CZ" dirty="0">
                <a:latin typeface="OCR A Extended" panose="02010509020102010303" pitchFamily="50" charset="0"/>
              </a:rPr>
              <a:t> </a:t>
            </a:r>
            <a:r>
              <a:rPr lang="cs-CZ" dirty="0" err="1">
                <a:latin typeface="OCR A Extended" panose="02010509020102010303" pitchFamily="50" charset="0"/>
              </a:rPr>
              <a:t>presented</a:t>
            </a:r>
            <a:r>
              <a:rPr lang="cs-CZ" dirty="0">
                <a:latin typeface="OCR A Extended" panose="02010509020102010303" pitchFamily="50" charset="0"/>
              </a:rPr>
              <a:t> by</a:t>
            </a:r>
          </a:p>
          <a:p>
            <a:pPr lvl="1">
              <a:lnSpc>
                <a:spcPct val="200000"/>
              </a:lnSpc>
            </a:pPr>
            <a:r>
              <a:rPr lang="cs-CZ" dirty="0">
                <a:latin typeface="OCR A Extended" panose="02010509020102010303" pitchFamily="50" charset="0"/>
              </a:rPr>
              <a:t>Erik Dolejš</a:t>
            </a:r>
          </a:p>
          <a:p>
            <a:pPr lvl="1">
              <a:lnSpc>
                <a:spcPct val="200000"/>
              </a:lnSpc>
            </a:pPr>
            <a:r>
              <a:rPr lang="cs-CZ" dirty="0">
                <a:latin typeface="OCR A Extended" panose="02010509020102010303" pitchFamily="50" charset="0"/>
              </a:rPr>
              <a:t>Anežka Lhotáková</a:t>
            </a:r>
            <a:endParaRPr lang="en-GB" dirty="0">
              <a:latin typeface="OCR A Extended" panose="02010509020102010303" pitchFamily="50" charset="0"/>
            </a:endParaRP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81441C49-16E7-4165-9A8B-CB94E3ADDA56}"/>
              </a:ext>
            </a:extLst>
          </p:cNvPr>
          <p:cNvSpPr txBox="1"/>
          <p:nvPr/>
        </p:nvSpPr>
        <p:spPr>
          <a:xfrm>
            <a:off x="189615" y="6451656"/>
            <a:ext cx="101073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OCR A Extended" panose="02010509020102010303" pitchFamily="50" charset="0"/>
              </a:rPr>
              <a:t>©</a:t>
            </a:r>
            <a:r>
              <a:rPr lang="cs-CZ" sz="1400" dirty="0">
                <a:latin typeface="OCR A Extended" panose="02010509020102010303" pitchFamily="50" charset="0"/>
              </a:rPr>
              <a:t> 2022, CTU, </a:t>
            </a:r>
            <a:r>
              <a:rPr lang="cs-CZ" sz="1400" dirty="0" err="1">
                <a:latin typeface="OCR A Extended" panose="02010509020102010303" pitchFamily="50" charset="0"/>
              </a:rPr>
              <a:t>Faculty</a:t>
            </a:r>
            <a:r>
              <a:rPr lang="cs-CZ" sz="1400" dirty="0">
                <a:latin typeface="OCR A Extended" panose="02010509020102010303" pitchFamily="50" charset="0"/>
              </a:rPr>
              <a:t> </a:t>
            </a:r>
            <a:r>
              <a:rPr lang="cs-CZ" sz="1400" dirty="0" err="1">
                <a:latin typeface="OCR A Extended" panose="02010509020102010303" pitchFamily="50" charset="0"/>
              </a:rPr>
              <a:t>of</a:t>
            </a:r>
            <a:r>
              <a:rPr lang="cs-CZ" sz="1400" dirty="0">
                <a:latin typeface="OCR A Extended" panose="02010509020102010303" pitchFamily="50" charset="0"/>
              </a:rPr>
              <a:t> </a:t>
            </a:r>
            <a:r>
              <a:rPr lang="cs-CZ" sz="1400" dirty="0" err="1">
                <a:latin typeface="OCR A Extended" panose="02010509020102010303" pitchFamily="50" charset="0"/>
              </a:rPr>
              <a:t>Nuclear</a:t>
            </a:r>
            <a:r>
              <a:rPr lang="cs-CZ" sz="1400" dirty="0">
                <a:latin typeface="OCR A Extended" panose="02010509020102010303" pitchFamily="50" charset="0"/>
              </a:rPr>
              <a:t> </a:t>
            </a:r>
            <a:r>
              <a:rPr lang="cs-CZ" sz="1400" dirty="0" err="1">
                <a:latin typeface="OCR A Extended" panose="02010509020102010303" pitchFamily="50" charset="0"/>
              </a:rPr>
              <a:t>Sciences</a:t>
            </a:r>
            <a:r>
              <a:rPr lang="cs-CZ" sz="1400" dirty="0">
                <a:latin typeface="OCR A Extended" panose="02010509020102010303" pitchFamily="50" charset="0"/>
              </a:rPr>
              <a:t> and </a:t>
            </a:r>
            <a:r>
              <a:rPr lang="cs-CZ" sz="1400" dirty="0" err="1">
                <a:latin typeface="OCR A Extended" panose="02010509020102010303" pitchFamily="50" charset="0"/>
              </a:rPr>
              <a:t>Physical</a:t>
            </a:r>
            <a:r>
              <a:rPr lang="cs-CZ" sz="1400" dirty="0">
                <a:latin typeface="OCR A Extended" panose="02010509020102010303" pitchFamily="50" charset="0"/>
              </a:rPr>
              <a:t> </a:t>
            </a:r>
            <a:r>
              <a:rPr lang="cs-CZ" sz="1400" dirty="0" err="1">
                <a:latin typeface="OCR A Extended" panose="02010509020102010303" pitchFamily="50" charset="0"/>
              </a:rPr>
              <a:t>Engineering</a:t>
            </a:r>
            <a:endParaRPr lang="en-GB" sz="1400" dirty="0">
              <a:latin typeface="OCR A Extended" panose="020105090201020103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96818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07DB7F6-1740-4A8A-99FA-FA8ABE9AC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>
                <a:latin typeface="OCR A Extended" panose="02010509020102010303" pitchFamily="50" charset="0"/>
              </a:rPr>
              <a:t>G</a:t>
            </a:r>
            <a:r>
              <a:rPr lang="en-US" dirty="0" err="1">
                <a:latin typeface="OCR A Extended" panose="02010509020102010303" pitchFamily="50" charset="0"/>
              </a:rPr>
              <a:t>ated</a:t>
            </a:r>
            <a:r>
              <a:rPr lang="en-US" dirty="0">
                <a:latin typeface="OCR A Extended" panose="02010509020102010303" pitchFamily="50" charset="0"/>
              </a:rPr>
              <a:t> recurrent unit (GRU) RNN</a:t>
            </a:r>
            <a:endParaRPr lang="cs-CZ" dirty="0"/>
          </a:p>
        </p:txBody>
      </p:sp>
      <p:pic>
        <p:nvPicPr>
          <p:cNvPr id="5" name="Zástupný obsah 4">
            <a:extLst>
              <a:ext uri="{FF2B5EF4-FFF2-40B4-BE49-F238E27FC236}">
                <a16:creationId xmlns:a16="http://schemas.microsoft.com/office/drawing/2014/main" id="{A9CE9E68-BE3D-4EC0-A214-CDDE5D4F72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82936"/>
            <a:ext cx="10515600" cy="3163442"/>
          </a:xfrm>
        </p:spPr>
      </p:pic>
      <p:sp>
        <p:nvSpPr>
          <p:cNvPr id="6" name="Zástupný obsah 2">
            <a:extLst>
              <a:ext uri="{FF2B5EF4-FFF2-40B4-BE49-F238E27FC236}">
                <a16:creationId xmlns:a16="http://schemas.microsoft.com/office/drawing/2014/main" id="{86707543-AB6C-4DC3-BAF8-00B0B8EC7A8E}"/>
              </a:ext>
            </a:extLst>
          </p:cNvPr>
          <p:cNvSpPr txBox="1">
            <a:spLocks/>
          </p:cNvSpPr>
          <p:nvPr/>
        </p:nvSpPr>
        <p:spPr>
          <a:xfrm>
            <a:off x="712486" y="4448175"/>
            <a:ext cx="10767027" cy="17287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r>
              <a:rPr lang="cs-CZ" sz="1800" dirty="0" err="1"/>
              <a:t>Gating</a:t>
            </a:r>
            <a:r>
              <a:rPr lang="cs-CZ" sz="1800" dirty="0"/>
              <a:t> </a:t>
            </a:r>
            <a:r>
              <a:rPr lang="cs-CZ" sz="1800" dirty="0" err="1"/>
              <a:t>mechanism</a:t>
            </a:r>
            <a:r>
              <a:rPr lang="cs-CZ" sz="1800" dirty="0"/>
              <a:t> in RNN – reset and update </a:t>
            </a:r>
            <a:r>
              <a:rPr lang="cs-CZ" sz="1800" dirty="0" err="1"/>
              <a:t>gate</a:t>
            </a:r>
            <a:r>
              <a:rPr lang="cs-CZ" sz="1800" dirty="0"/>
              <a:t>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cs-CZ" sz="1800" dirty="0"/>
              <a:t>GRU </a:t>
            </a:r>
            <a:r>
              <a:rPr lang="cs-CZ" sz="1800" dirty="0" err="1"/>
              <a:t>similar</a:t>
            </a:r>
            <a:r>
              <a:rPr lang="cs-CZ" sz="1800" dirty="0"/>
              <a:t> to LSTM - </a:t>
            </a:r>
            <a:r>
              <a:rPr lang="cs-CZ" sz="1800" dirty="0" err="1"/>
              <a:t>computationally</a:t>
            </a:r>
            <a:r>
              <a:rPr lang="cs-CZ" sz="1800" dirty="0"/>
              <a:t> more </a:t>
            </a:r>
            <a:r>
              <a:rPr lang="cs-CZ" sz="1800" dirty="0" err="1"/>
              <a:t>efficient</a:t>
            </a:r>
            <a:r>
              <a:rPr lang="cs-CZ" sz="1800" dirty="0"/>
              <a:t>, </a:t>
            </a:r>
            <a:r>
              <a:rPr lang="cs-CZ" sz="1800" dirty="0" err="1"/>
              <a:t>without</a:t>
            </a:r>
            <a:r>
              <a:rPr lang="cs-CZ" sz="1800" dirty="0"/>
              <a:t> </a:t>
            </a:r>
            <a:r>
              <a:rPr lang="cs-CZ" sz="1800" dirty="0" err="1"/>
              <a:t>memory</a:t>
            </a:r>
            <a:r>
              <a:rPr lang="cs-CZ" sz="1800" dirty="0"/>
              <a:t> unit (no relations </a:t>
            </a:r>
            <a:r>
              <a:rPr lang="cs-CZ" sz="1800" dirty="0" err="1"/>
              <a:t>between</a:t>
            </a:r>
            <a:r>
              <a:rPr lang="cs-CZ" sz="1800" dirty="0"/>
              <a:t> </a:t>
            </a:r>
            <a:r>
              <a:rPr lang="cs-CZ" sz="1800" dirty="0" err="1"/>
              <a:t>symbols</a:t>
            </a:r>
            <a:r>
              <a:rPr lang="cs-CZ" sz="1800" dirty="0"/>
              <a:t> in CAPTCHA) .</a:t>
            </a:r>
            <a:endParaRPr lang="en-GB" sz="2200" dirty="0">
              <a:latin typeface="OCR A Extended" panose="02010509020102010303" pitchFamily="50" charset="0"/>
            </a:endParaRPr>
          </a:p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None/>
            </a:pPr>
            <a:endParaRPr lang="cs-CZ" sz="1800" dirty="0"/>
          </a:p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None/>
            </a:pPr>
            <a:endParaRPr lang="en-GB" sz="2200" dirty="0">
              <a:latin typeface="OCR A Extended" panose="02010509020102010303" pitchFamily="50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GB" sz="2400" dirty="0">
              <a:latin typeface="OCR A Extended" panose="02010509020102010303" pitchFamily="50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GB" sz="2400" dirty="0">
              <a:latin typeface="OCR A Extended" panose="02010509020102010303" pitchFamily="50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GB" sz="2400" dirty="0">
              <a:latin typeface="OCR A Extended" panose="02010509020102010303" pitchFamily="50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GB" sz="2400" dirty="0">
              <a:latin typeface="OCR A Extended" panose="02010509020102010303" pitchFamily="50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GB" sz="2400" dirty="0">
              <a:latin typeface="OCR A Extended" panose="020105090201020103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14035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C236DC7-F376-493B-821A-6D6A7C6FD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>
                <a:latin typeface="OCR A Extended" panose="02010509020102010303" pitchFamily="50" charset="0"/>
              </a:rPr>
              <a:t>Accuracy</a:t>
            </a:r>
            <a:r>
              <a:rPr lang="cs-CZ" dirty="0">
                <a:latin typeface="OCR A Extended" panose="02010509020102010303" pitchFamily="50" charset="0"/>
              </a:rPr>
              <a:t> vs. RO </a:t>
            </a:r>
            <a:r>
              <a:rPr lang="cs-CZ" dirty="0" err="1">
                <a:latin typeface="OCR A Extended" panose="02010509020102010303" pitchFamily="50" charset="0"/>
              </a:rPr>
              <a:t>similarity</a:t>
            </a:r>
            <a:endParaRPr lang="en-GB" dirty="0">
              <a:latin typeface="OCR A Extended" panose="02010509020102010303" pitchFamily="50" charset="0"/>
            </a:endParaRPr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0149CA79-12B2-4922-B6D2-9B5DB60E71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911" b="1"/>
          <a:stretch/>
        </p:blipFill>
        <p:spPr>
          <a:xfrm flipH="1" flipV="1">
            <a:off x="95860" y="5879235"/>
            <a:ext cx="3389400" cy="978765"/>
          </a:xfrm>
          <a:prstGeom prst="rect">
            <a:avLst/>
          </a:prstGeom>
        </p:spPr>
      </p:pic>
      <p:sp>
        <p:nvSpPr>
          <p:cNvPr id="5" name="Zástupný obsah 2">
            <a:extLst>
              <a:ext uri="{FF2B5EF4-FFF2-40B4-BE49-F238E27FC236}">
                <a16:creationId xmlns:a16="http://schemas.microsoft.com/office/drawing/2014/main" id="{AD14AFF9-91C4-4687-90E9-AEAA4A0375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486" y="1825625"/>
            <a:ext cx="10767027" cy="4351338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cs-CZ" sz="1800" dirty="0" err="1"/>
              <a:t>Even</a:t>
            </a:r>
            <a:r>
              <a:rPr lang="cs-CZ" sz="1800" dirty="0"/>
              <a:t> </a:t>
            </a:r>
            <a:r>
              <a:rPr lang="cs-CZ" sz="1800" dirty="0" err="1"/>
              <a:t>if</a:t>
            </a:r>
            <a:r>
              <a:rPr lang="cs-CZ" sz="1800" dirty="0"/>
              <a:t> </a:t>
            </a:r>
            <a:r>
              <a:rPr lang="cs-CZ" sz="1800" dirty="0" err="1"/>
              <a:t>only</a:t>
            </a:r>
            <a:r>
              <a:rPr lang="cs-CZ" sz="1800" dirty="0"/>
              <a:t> </a:t>
            </a:r>
            <a:r>
              <a:rPr lang="cs-CZ" sz="1800" dirty="0" err="1"/>
              <a:t>one</a:t>
            </a:r>
            <a:r>
              <a:rPr lang="cs-CZ" sz="1800" dirty="0"/>
              <a:t> symbol in </a:t>
            </a:r>
            <a:r>
              <a:rPr lang="cs-CZ" sz="1800" dirty="0" err="1"/>
              <a:t>the</a:t>
            </a:r>
            <a:r>
              <a:rPr lang="cs-CZ" sz="1800" dirty="0"/>
              <a:t> </a:t>
            </a:r>
            <a:r>
              <a:rPr lang="cs-CZ" sz="1800" dirty="0" err="1"/>
              <a:t>whole</a:t>
            </a:r>
            <a:r>
              <a:rPr lang="cs-CZ" sz="1800" dirty="0"/>
              <a:t> CAPTCHA </a:t>
            </a:r>
            <a:r>
              <a:rPr lang="cs-CZ" sz="1800" dirty="0" err="1"/>
              <a:t>code</a:t>
            </a:r>
            <a:r>
              <a:rPr lang="cs-CZ" sz="1800" dirty="0"/>
              <a:t> </a:t>
            </a:r>
            <a:r>
              <a:rPr lang="cs-CZ" sz="1800" dirty="0" err="1"/>
              <a:t>prediction</a:t>
            </a:r>
            <a:r>
              <a:rPr lang="cs-CZ" sz="1800" dirty="0"/>
              <a:t> </a:t>
            </a:r>
            <a:r>
              <a:rPr lang="cs-CZ" sz="1800" dirty="0" err="1"/>
              <a:t>is</a:t>
            </a:r>
            <a:r>
              <a:rPr lang="cs-CZ" sz="1800" dirty="0"/>
              <a:t> </a:t>
            </a:r>
            <a:r>
              <a:rPr lang="cs-CZ" sz="1800" dirty="0" err="1"/>
              <a:t>wrong</a:t>
            </a:r>
            <a:r>
              <a:rPr lang="cs-CZ" sz="1800" dirty="0"/>
              <a:t>, </a:t>
            </a:r>
            <a:r>
              <a:rPr lang="cs-CZ" sz="1800" dirty="0" err="1"/>
              <a:t>accuracy</a:t>
            </a:r>
            <a:r>
              <a:rPr lang="cs-CZ" sz="1800" dirty="0"/>
              <a:t> </a:t>
            </a:r>
            <a:r>
              <a:rPr lang="cs-CZ" sz="1800" dirty="0" err="1"/>
              <a:t>takes</a:t>
            </a:r>
            <a:r>
              <a:rPr lang="cs-CZ" sz="1800" dirty="0"/>
              <a:t> </a:t>
            </a:r>
            <a:r>
              <a:rPr lang="cs-CZ" sz="1800" dirty="0" err="1"/>
              <a:t>the</a:t>
            </a:r>
            <a:r>
              <a:rPr lang="cs-CZ" sz="1800" dirty="0"/>
              <a:t> </a:t>
            </a:r>
            <a:r>
              <a:rPr lang="cs-CZ" sz="1800" b="1" dirty="0" err="1"/>
              <a:t>whole</a:t>
            </a:r>
            <a:r>
              <a:rPr lang="cs-CZ" sz="1800" b="1" dirty="0"/>
              <a:t> </a:t>
            </a:r>
            <a:r>
              <a:rPr lang="cs-CZ" sz="1800" b="1" dirty="0" err="1"/>
              <a:t>prediction</a:t>
            </a:r>
            <a:r>
              <a:rPr lang="cs-CZ" sz="1800" b="1" dirty="0"/>
              <a:t> as </a:t>
            </a:r>
            <a:r>
              <a:rPr lang="cs-CZ" sz="1800" b="1" dirty="0" err="1"/>
              <a:t>wrong</a:t>
            </a:r>
            <a:r>
              <a:rPr lang="cs-CZ" sz="1800" dirty="0"/>
              <a:t>. </a:t>
            </a:r>
            <a:r>
              <a:rPr lang="cs-CZ" sz="1800" dirty="0" err="1"/>
              <a:t>This</a:t>
            </a:r>
            <a:r>
              <a:rPr lang="cs-CZ" sz="1800" dirty="0"/>
              <a:t> </a:t>
            </a:r>
            <a:r>
              <a:rPr lang="cs-CZ" sz="1800" dirty="0" err="1"/>
              <a:t>approach</a:t>
            </a:r>
            <a:r>
              <a:rPr lang="cs-CZ" sz="1800" dirty="0"/>
              <a:t> </a:t>
            </a:r>
            <a:r>
              <a:rPr lang="cs-CZ" sz="1800" dirty="0" err="1"/>
              <a:t>might</a:t>
            </a:r>
            <a:r>
              <a:rPr lang="cs-CZ" sz="1800" dirty="0"/>
              <a:t> </a:t>
            </a:r>
            <a:r>
              <a:rPr lang="cs-CZ" sz="1800" dirty="0" err="1"/>
              <a:t>be</a:t>
            </a:r>
            <a:r>
              <a:rPr lang="cs-CZ" sz="1800" dirty="0"/>
              <a:t> </a:t>
            </a:r>
            <a:r>
              <a:rPr lang="cs-CZ" sz="1800" dirty="0" err="1"/>
              <a:t>especially</a:t>
            </a:r>
            <a:r>
              <a:rPr lang="cs-CZ" sz="1800" dirty="0"/>
              <a:t> in text-</a:t>
            </a:r>
            <a:r>
              <a:rPr lang="cs-CZ" sz="1800" dirty="0" err="1"/>
              <a:t>recognizing</a:t>
            </a:r>
            <a:r>
              <a:rPr lang="cs-CZ" sz="1800" dirty="0"/>
              <a:t> </a:t>
            </a:r>
            <a:r>
              <a:rPr lang="cs-CZ" sz="1800" dirty="0" err="1"/>
              <a:t>models</a:t>
            </a:r>
            <a:r>
              <a:rPr lang="cs-CZ" sz="1800" dirty="0"/>
              <a:t> bit </a:t>
            </a:r>
            <a:r>
              <a:rPr lang="cs-CZ" sz="1800" dirty="0" err="1"/>
              <a:t>too</a:t>
            </a:r>
            <a:r>
              <a:rPr lang="cs-CZ" sz="1800" dirty="0"/>
              <a:t> </a:t>
            </a:r>
            <a:r>
              <a:rPr lang="cs-CZ" sz="1800" dirty="0" err="1"/>
              <a:t>harsh</a:t>
            </a:r>
            <a:r>
              <a:rPr lang="cs-CZ" sz="1800" dirty="0"/>
              <a:t>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cs-CZ" sz="1800" dirty="0" err="1"/>
              <a:t>From</a:t>
            </a:r>
            <a:r>
              <a:rPr lang="cs-CZ" sz="1800" dirty="0"/>
              <a:t> </a:t>
            </a:r>
            <a:r>
              <a:rPr lang="cs-CZ" sz="1800" dirty="0" err="1"/>
              <a:t>this</a:t>
            </a:r>
            <a:r>
              <a:rPr lang="cs-CZ" sz="1800" dirty="0"/>
              <a:t> </a:t>
            </a:r>
            <a:r>
              <a:rPr lang="cs-CZ" sz="1800" dirty="0" err="1"/>
              <a:t>reason</a:t>
            </a:r>
            <a:r>
              <a:rPr lang="cs-CZ" sz="1800" dirty="0"/>
              <a:t>, </a:t>
            </a:r>
            <a:r>
              <a:rPr lang="cs-CZ" sz="1800" dirty="0" err="1"/>
              <a:t>we</a:t>
            </a:r>
            <a:r>
              <a:rPr lang="cs-CZ" sz="1800" dirty="0"/>
              <a:t> </a:t>
            </a:r>
            <a:r>
              <a:rPr lang="cs-CZ" sz="1800" dirty="0" err="1"/>
              <a:t>added</a:t>
            </a:r>
            <a:r>
              <a:rPr lang="cs-CZ" sz="1800" dirty="0"/>
              <a:t> to </a:t>
            </a:r>
            <a:r>
              <a:rPr lang="cs-CZ" sz="1800" dirty="0" err="1"/>
              <a:t>the</a:t>
            </a:r>
            <a:r>
              <a:rPr lang="cs-CZ" sz="1800" dirty="0"/>
              <a:t> </a:t>
            </a:r>
            <a:r>
              <a:rPr lang="cs-CZ" sz="1800" dirty="0" err="1"/>
              <a:t>evaluation</a:t>
            </a:r>
            <a:r>
              <a:rPr lang="cs-CZ" sz="1800" dirty="0"/>
              <a:t> </a:t>
            </a:r>
            <a:r>
              <a:rPr lang="cs-CZ" sz="1800" dirty="0" err="1"/>
              <a:t>also</a:t>
            </a:r>
            <a:r>
              <a:rPr lang="cs-CZ" sz="1800" dirty="0"/>
              <a:t> </a:t>
            </a:r>
            <a:r>
              <a:rPr lang="cs-CZ" sz="1800" b="1" dirty="0" err="1"/>
              <a:t>Retcliff-Obershelp</a:t>
            </a:r>
            <a:r>
              <a:rPr lang="cs-CZ" sz="1800" b="1" dirty="0"/>
              <a:t> </a:t>
            </a:r>
            <a:r>
              <a:rPr lang="cs-CZ" sz="1800" b="1" dirty="0" err="1"/>
              <a:t>similarity</a:t>
            </a:r>
            <a:r>
              <a:rPr lang="cs-CZ" sz="1800" dirty="0"/>
              <a:t>, </a:t>
            </a:r>
            <a:r>
              <a:rPr lang="cs-CZ" sz="1800" dirty="0" err="1"/>
              <a:t>which</a:t>
            </a:r>
            <a:r>
              <a:rPr lang="cs-CZ" sz="1800" dirty="0"/>
              <a:t> </a:t>
            </a:r>
            <a:r>
              <a:rPr lang="cs-CZ" sz="1800" dirty="0" err="1"/>
              <a:t>takes</a:t>
            </a:r>
            <a:r>
              <a:rPr lang="cs-CZ" sz="1800" dirty="0"/>
              <a:t> in </a:t>
            </a:r>
            <a:r>
              <a:rPr lang="cs-CZ" sz="1800" dirty="0" err="1"/>
              <a:t>account</a:t>
            </a:r>
            <a:r>
              <a:rPr lang="cs-CZ" sz="1800" dirty="0"/>
              <a:t> </a:t>
            </a:r>
            <a:r>
              <a:rPr lang="cs-CZ" sz="1800" dirty="0" err="1"/>
              <a:t>matching</a:t>
            </a:r>
            <a:r>
              <a:rPr lang="cs-CZ" sz="1800" dirty="0"/>
              <a:t> </a:t>
            </a:r>
            <a:r>
              <a:rPr lang="cs-CZ" sz="1800" dirty="0" err="1"/>
              <a:t>characters</a:t>
            </a:r>
            <a:r>
              <a:rPr lang="cs-CZ" sz="1800" dirty="0"/>
              <a:t> in </a:t>
            </a:r>
            <a:r>
              <a:rPr lang="cs-CZ" sz="1800" dirty="0" err="1"/>
              <a:t>comparison</a:t>
            </a:r>
            <a:r>
              <a:rPr lang="cs-CZ" sz="1800" dirty="0"/>
              <a:t> to </a:t>
            </a:r>
            <a:r>
              <a:rPr lang="cs-CZ" sz="1800" dirty="0" err="1"/>
              <a:t>the</a:t>
            </a:r>
            <a:r>
              <a:rPr lang="cs-CZ" sz="1800" dirty="0"/>
              <a:t> </a:t>
            </a:r>
            <a:r>
              <a:rPr lang="cs-CZ" sz="1800" dirty="0" err="1"/>
              <a:t>total</a:t>
            </a:r>
            <a:r>
              <a:rPr lang="cs-CZ" sz="1800" dirty="0"/>
              <a:t> </a:t>
            </a:r>
            <a:r>
              <a:rPr lang="cs-CZ" sz="1800" dirty="0" err="1"/>
              <a:t>number</a:t>
            </a:r>
            <a:r>
              <a:rPr lang="cs-CZ" sz="1800" dirty="0"/>
              <a:t> </a:t>
            </a:r>
            <a:r>
              <a:rPr lang="cs-CZ" sz="1800" dirty="0" err="1"/>
              <a:t>of</a:t>
            </a:r>
            <a:r>
              <a:rPr lang="cs-CZ" sz="1800" dirty="0"/>
              <a:t> </a:t>
            </a:r>
            <a:r>
              <a:rPr lang="cs-CZ" sz="1800" dirty="0" err="1"/>
              <a:t>characters</a:t>
            </a:r>
            <a:r>
              <a:rPr lang="cs-CZ" sz="1800" dirty="0"/>
              <a:t>.</a:t>
            </a:r>
            <a:endParaRPr lang="en-GB" sz="2200" dirty="0">
              <a:latin typeface="OCR A Extended" panose="02010509020102010303" pitchFamily="50" charset="0"/>
            </a:endParaRPr>
          </a:p>
          <a:p>
            <a:pPr marL="0" indent="0">
              <a:buNone/>
            </a:pPr>
            <a:endParaRPr lang="en-GB" sz="2400" dirty="0">
              <a:latin typeface="OCR A Extended" panose="02010509020102010303" pitchFamily="50" charset="0"/>
            </a:endParaRPr>
          </a:p>
          <a:p>
            <a:pPr marL="0" indent="0">
              <a:buNone/>
            </a:pPr>
            <a:endParaRPr lang="en-GB" sz="2400" dirty="0">
              <a:latin typeface="OCR A Extended" panose="02010509020102010303" pitchFamily="50" charset="0"/>
            </a:endParaRPr>
          </a:p>
          <a:p>
            <a:pPr marL="0" indent="0">
              <a:buNone/>
            </a:pPr>
            <a:endParaRPr lang="en-GB" sz="2400" dirty="0">
              <a:latin typeface="OCR A Extended" panose="02010509020102010303" pitchFamily="50" charset="0"/>
            </a:endParaRPr>
          </a:p>
          <a:p>
            <a:pPr marL="0" indent="0">
              <a:buNone/>
            </a:pPr>
            <a:endParaRPr lang="en-GB" sz="2400" dirty="0">
              <a:latin typeface="OCR A Extended" panose="02010509020102010303" pitchFamily="50" charset="0"/>
            </a:endParaRPr>
          </a:p>
          <a:p>
            <a:pPr marL="0" indent="0">
              <a:buNone/>
            </a:pPr>
            <a:endParaRPr lang="en-GB" sz="2400" dirty="0">
              <a:latin typeface="OCR A Extended" panose="02010509020102010303" pitchFamily="50" charset="0"/>
            </a:endParaRPr>
          </a:p>
        </p:txBody>
      </p:sp>
      <p:graphicFrame>
        <p:nvGraphicFramePr>
          <p:cNvPr id="8" name="Tabulka 8">
            <a:extLst>
              <a:ext uri="{FF2B5EF4-FFF2-40B4-BE49-F238E27FC236}">
                <a16:creationId xmlns:a16="http://schemas.microsoft.com/office/drawing/2014/main" id="{48B3D91D-452D-40FB-8658-046C1365BC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0208862"/>
              </p:ext>
            </p:extLst>
          </p:nvPr>
        </p:nvGraphicFramePr>
        <p:xfrm>
          <a:off x="611957" y="4380229"/>
          <a:ext cx="5652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395065508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1282924934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147518046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1562939314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45324470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66631299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838633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17412928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cs-CZ" dirty="0" err="1">
                          <a:solidFill>
                            <a:schemeClr val="tx1"/>
                          </a:solidFill>
                        </a:rPr>
                        <a:t>Ground</a:t>
                      </a:r>
                      <a:r>
                        <a:rPr lang="cs-CZ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cs-CZ" dirty="0" err="1">
                          <a:solidFill>
                            <a:schemeClr val="tx1"/>
                          </a:solidFill>
                        </a:rPr>
                        <a:t>truth</a:t>
                      </a:r>
                      <a:r>
                        <a:rPr lang="cs-CZ" dirty="0">
                          <a:solidFill>
                            <a:schemeClr val="tx1"/>
                          </a:solidFill>
                        </a:rPr>
                        <a:t>: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b="0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GB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b="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GB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b="0" dirty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en-GB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b="0" dirty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GB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b="0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GB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b="0" dirty="0">
                          <a:solidFill>
                            <a:schemeClr val="tx1"/>
                          </a:solidFill>
                        </a:rPr>
                        <a:t>H</a:t>
                      </a:r>
                      <a:endParaRPr lang="en-GB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b="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GB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433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cs-CZ" b="1" dirty="0" err="1"/>
                        <a:t>Prediction</a:t>
                      </a:r>
                      <a:r>
                        <a:rPr lang="cs-CZ" b="1" dirty="0"/>
                        <a:t>:</a:t>
                      </a:r>
                      <a:endParaRPr lang="en-GB" b="1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b="0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GB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b="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GB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b="0" dirty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GB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b="0" dirty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en-GB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b="0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GB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b="0" dirty="0">
                          <a:solidFill>
                            <a:schemeClr val="tx1"/>
                          </a:solidFill>
                        </a:rPr>
                        <a:t>H</a:t>
                      </a:r>
                      <a:endParaRPr lang="en-GB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b="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GB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776709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ovéPole 8">
                <a:extLst>
                  <a:ext uri="{FF2B5EF4-FFF2-40B4-BE49-F238E27FC236}">
                    <a16:creationId xmlns:a16="http://schemas.microsoft.com/office/drawing/2014/main" id="{BA7D0BE6-A6F1-496B-9DA6-035F5B2A2B92}"/>
                  </a:ext>
                </a:extLst>
              </p:cNvPr>
              <p:cNvSpPr txBox="1"/>
              <p:nvPr/>
            </p:nvSpPr>
            <p:spPr>
              <a:xfrm>
                <a:off x="7239785" y="4205374"/>
                <a:ext cx="4604207" cy="10913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cs-CZ" dirty="0"/>
                  <a:t>Accuracy = 0</a:t>
                </a:r>
              </a:p>
              <a:p>
                <a:endParaRPr lang="cs-CZ" dirty="0"/>
              </a:p>
              <a:p>
                <a:r>
                  <a:rPr lang="cs-CZ" dirty="0"/>
                  <a:t>RO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cs-CZ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cs-CZ" b="0" i="1" smtClean="0">
                            <a:latin typeface="Cambria Math" panose="02040503050406030204" pitchFamily="18" charset="0"/>
                          </a:rPr>
                          <m:t>2(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cs-CZ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cs-CZ" b="0" i="1" smtClean="0">
                                <a:latin typeface="Cambria Math" panose="02040503050406030204" pitchFamily="18" charset="0"/>
                              </a:rPr>
                              <m:t>𝐶𝐴</m:t>
                            </m:r>
                          </m:e>
                        </m:d>
                        <m:r>
                          <a:rPr lang="cs-CZ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cs-CZ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cs-CZ" b="0" i="1" smtClean="0">
                                <a:latin typeface="Cambria Math" panose="02040503050406030204" pitchFamily="18" charset="0"/>
                              </a:rPr>
                              <m:t>𝐶𝐻𝐴</m:t>
                            </m:r>
                          </m:e>
                        </m:d>
                        <m:r>
                          <a:rPr lang="cs-CZ" b="0" i="1" smtClean="0">
                            <a:latin typeface="Cambria Math" panose="02040503050406030204" pitchFamily="18" charset="0"/>
                          </a:rPr>
                          <m:t>+|</m:t>
                        </m:r>
                        <m:r>
                          <a:rPr lang="cs-CZ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cs-CZ" b="0" i="1" smtClean="0">
                            <a:latin typeface="Cambria Math" panose="02040503050406030204" pitchFamily="18" charset="0"/>
                          </a:rPr>
                          <m:t>|)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cs-CZ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cs-CZ" b="0" i="1" smtClean="0">
                                <a:latin typeface="Cambria Math" panose="02040503050406030204" pitchFamily="18" charset="0"/>
                              </a:rPr>
                              <m:t>𝐶𝐴𝑃𝑇𝐶𝐻𝐴</m:t>
                            </m:r>
                          </m:e>
                        </m:d>
                        <m:r>
                          <a:rPr lang="cs-CZ" b="0" i="1" smtClean="0">
                            <a:latin typeface="Cambria Math" panose="02040503050406030204" pitchFamily="18" charset="0"/>
                          </a:rPr>
                          <m:t>+|</m:t>
                        </m:r>
                        <m:r>
                          <a:rPr lang="cs-CZ" b="0" i="1" smtClean="0">
                            <a:latin typeface="Cambria Math" panose="02040503050406030204" pitchFamily="18" charset="0"/>
                          </a:rPr>
                          <m:t>𝐶𝐴𝐼𝑃𝐶𝐻𝐴</m:t>
                        </m:r>
                        <m:r>
                          <a:rPr lang="cs-CZ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  <m:r>
                      <a:rPr lang="cs-CZ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cs-CZ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cs-CZ" b="0" i="1" smtClean="0">
                            <a:latin typeface="Cambria Math" panose="02040503050406030204" pitchFamily="18" charset="0"/>
                          </a:rPr>
                          <m:t>2(2+3+1)</m:t>
                        </m:r>
                      </m:num>
                      <m:den>
                        <m:r>
                          <a:rPr lang="cs-CZ" b="0" i="1" smtClean="0">
                            <a:latin typeface="Cambria Math" panose="02040503050406030204" pitchFamily="18" charset="0"/>
                          </a:rPr>
                          <m:t>7+7</m:t>
                        </m:r>
                      </m:den>
                    </m:f>
                    <m:r>
                      <a:rPr lang="cs-CZ" b="0" i="1" smtClean="0">
                        <a:latin typeface="Cambria Math" panose="02040503050406030204" pitchFamily="18" charset="0"/>
                      </a:rPr>
                      <m:t>=0.85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9" name="TextovéPole 8">
                <a:extLst>
                  <a:ext uri="{FF2B5EF4-FFF2-40B4-BE49-F238E27FC236}">
                    <a16:creationId xmlns:a16="http://schemas.microsoft.com/office/drawing/2014/main" id="{BA7D0BE6-A6F1-496B-9DA6-035F5B2A2B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9785" y="4205374"/>
                <a:ext cx="4604207" cy="1091389"/>
              </a:xfrm>
              <a:prstGeom prst="rect">
                <a:avLst/>
              </a:prstGeom>
              <a:blipFill>
                <a:blip r:embed="rId3"/>
                <a:stretch>
                  <a:fillRect l="-1192" t="-3352" b="-279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Přímá spojnice se šipkou 10">
            <a:extLst>
              <a:ext uri="{FF2B5EF4-FFF2-40B4-BE49-F238E27FC236}">
                <a16:creationId xmlns:a16="http://schemas.microsoft.com/office/drawing/2014/main" id="{DAA2D38D-2135-4B1A-86D6-C20888E0D5D7}"/>
              </a:ext>
            </a:extLst>
          </p:cNvPr>
          <p:cNvCxnSpPr/>
          <p:nvPr/>
        </p:nvCxnSpPr>
        <p:spPr>
          <a:xfrm flipV="1">
            <a:off x="6438507" y="4449452"/>
            <a:ext cx="678730" cy="22624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" name="Přímá spojnice se šipkou 11">
            <a:extLst>
              <a:ext uri="{FF2B5EF4-FFF2-40B4-BE49-F238E27FC236}">
                <a16:creationId xmlns:a16="http://schemas.microsoft.com/office/drawing/2014/main" id="{4F8B3E8F-A7AF-4780-9224-233FA21AAD64}"/>
              </a:ext>
            </a:extLst>
          </p:cNvPr>
          <p:cNvCxnSpPr>
            <a:cxnSpLocks/>
          </p:cNvCxnSpPr>
          <p:nvPr/>
        </p:nvCxnSpPr>
        <p:spPr>
          <a:xfrm>
            <a:off x="6441638" y="4685081"/>
            <a:ext cx="678730" cy="22624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97086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délník 10">
            <a:extLst>
              <a:ext uri="{FF2B5EF4-FFF2-40B4-BE49-F238E27FC236}">
                <a16:creationId xmlns:a16="http://schemas.microsoft.com/office/drawing/2014/main" id="{469E1CFC-9F80-484C-8EC4-AA7D00838C7A}"/>
              </a:ext>
            </a:extLst>
          </p:cNvPr>
          <p:cNvSpPr/>
          <p:nvPr/>
        </p:nvSpPr>
        <p:spPr>
          <a:xfrm>
            <a:off x="0" y="2919662"/>
            <a:ext cx="12192000" cy="393833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DC236DC7-F376-493B-821A-6D6A7C6FD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>
                <a:latin typeface="OCR A Extended" panose="02010509020102010303" pitchFamily="50" charset="0"/>
              </a:rPr>
              <a:t>Results</a:t>
            </a:r>
            <a:r>
              <a:rPr lang="cs-CZ" dirty="0">
                <a:latin typeface="OCR A Extended" panose="02010509020102010303" pitchFamily="50" charset="0"/>
              </a:rPr>
              <a:t>: basic model</a:t>
            </a:r>
            <a:endParaRPr lang="en-GB" dirty="0">
              <a:latin typeface="OCR A Extended" panose="02010509020102010303" pitchFamily="50" charset="0"/>
            </a:endParaRPr>
          </a:p>
        </p:txBody>
      </p:sp>
      <p:graphicFrame>
        <p:nvGraphicFramePr>
          <p:cNvPr id="5" name="Tabulka 5">
            <a:extLst>
              <a:ext uri="{FF2B5EF4-FFF2-40B4-BE49-F238E27FC236}">
                <a16:creationId xmlns:a16="http://schemas.microsoft.com/office/drawing/2014/main" id="{E6875E51-1179-45A5-865F-C49B4C30DC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701201"/>
              </p:ext>
            </p:extLst>
          </p:nvPr>
        </p:nvGraphicFramePr>
        <p:xfrm>
          <a:off x="3385440" y="1696958"/>
          <a:ext cx="5421120" cy="11125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291040">
                  <a:extLst>
                    <a:ext uri="{9D8B030D-6E8A-4147-A177-3AD203B41FA5}">
                      <a16:colId xmlns:a16="http://schemas.microsoft.com/office/drawing/2014/main" val="367015648"/>
                    </a:ext>
                  </a:extLst>
                </a:gridCol>
                <a:gridCol w="1548000">
                  <a:extLst>
                    <a:ext uri="{9D8B030D-6E8A-4147-A177-3AD203B41FA5}">
                      <a16:colId xmlns:a16="http://schemas.microsoft.com/office/drawing/2014/main" val="3071851410"/>
                    </a:ext>
                  </a:extLst>
                </a:gridCol>
                <a:gridCol w="1291040">
                  <a:extLst>
                    <a:ext uri="{9D8B030D-6E8A-4147-A177-3AD203B41FA5}">
                      <a16:colId xmlns:a16="http://schemas.microsoft.com/office/drawing/2014/main" val="4049270305"/>
                    </a:ext>
                  </a:extLst>
                </a:gridCol>
                <a:gridCol w="1291040">
                  <a:extLst>
                    <a:ext uri="{9D8B030D-6E8A-4147-A177-3AD203B41FA5}">
                      <a16:colId xmlns:a16="http://schemas.microsoft.com/office/drawing/2014/main" val="29227530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cs-CZ" dirty="0" err="1">
                          <a:solidFill>
                            <a:schemeClr val="tx1"/>
                          </a:solidFill>
                        </a:rPr>
                        <a:t>Dataset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err="1">
                          <a:solidFill>
                            <a:schemeClr val="tx1"/>
                          </a:solidFill>
                        </a:rPr>
                        <a:t>Size</a:t>
                      </a:r>
                      <a:r>
                        <a:rPr lang="cs-CZ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cs-CZ" b="0" dirty="0">
                          <a:solidFill>
                            <a:schemeClr val="tx1"/>
                          </a:solidFill>
                        </a:rPr>
                        <a:t>(#img)</a:t>
                      </a:r>
                      <a:endParaRPr lang="en-GB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err="1">
                          <a:solidFill>
                            <a:schemeClr val="tx1"/>
                          </a:solidFill>
                        </a:rPr>
                        <a:t>Accuracy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>
                          <a:solidFill>
                            <a:schemeClr val="tx1"/>
                          </a:solidFill>
                        </a:rPr>
                        <a:t>RO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0335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cs-CZ" dirty="0" err="1"/>
                        <a:t>Train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299 975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0.80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0.97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9466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Test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50 000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0.79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0.97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9387831"/>
                  </a:ext>
                </a:extLst>
              </a:tr>
            </a:tbl>
          </a:graphicData>
        </a:graphic>
      </p:graphicFrame>
      <p:pic>
        <p:nvPicPr>
          <p:cNvPr id="8" name="Obrázek 7">
            <a:extLst>
              <a:ext uri="{FF2B5EF4-FFF2-40B4-BE49-F238E27FC236}">
                <a16:creationId xmlns:a16="http://schemas.microsoft.com/office/drawing/2014/main" id="{4C87E485-800E-4E5E-900F-51F4A74509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67"/>
          <a:stretch/>
        </p:blipFill>
        <p:spPr>
          <a:xfrm>
            <a:off x="329938" y="3363190"/>
            <a:ext cx="5933630" cy="3051282"/>
          </a:xfrm>
          <a:prstGeom prst="rect">
            <a:avLst/>
          </a:prstGeom>
        </p:spPr>
      </p:pic>
      <p:pic>
        <p:nvPicPr>
          <p:cNvPr id="10" name="Obrázek 9">
            <a:extLst>
              <a:ext uri="{FF2B5EF4-FFF2-40B4-BE49-F238E27FC236}">
                <a16:creationId xmlns:a16="http://schemas.microsoft.com/office/drawing/2014/main" id="{99DFC9C0-270B-4058-9D6F-D9D358223C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7423" y="3512229"/>
            <a:ext cx="5164160" cy="2753204"/>
          </a:xfrm>
          <a:prstGeom prst="rect">
            <a:avLst/>
          </a:prstGeom>
        </p:spPr>
      </p:pic>
      <p:pic>
        <p:nvPicPr>
          <p:cNvPr id="12" name="Obrázek 11">
            <a:extLst>
              <a:ext uri="{FF2B5EF4-FFF2-40B4-BE49-F238E27FC236}">
                <a16:creationId xmlns:a16="http://schemas.microsoft.com/office/drawing/2014/main" id="{E468F002-988A-41E6-A5F0-258EBE991E4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911" b="1"/>
          <a:stretch/>
        </p:blipFill>
        <p:spPr>
          <a:xfrm flipH="1" flipV="1">
            <a:off x="8910997" y="1940897"/>
            <a:ext cx="3389400" cy="978765"/>
          </a:xfrm>
          <a:prstGeom prst="rect">
            <a:avLst/>
          </a:prstGeom>
        </p:spPr>
      </p:pic>
      <p:pic>
        <p:nvPicPr>
          <p:cNvPr id="9" name="Obrázek 8">
            <a:extLst>
              <a:ext uri="{FF2B5EF4-FFF2-40B4-BE49-F238E27FC236}">
                <a16:creationId xmlns:a16="http://schemas.microsoft.com/office/drawing/2014/main" id="{193D86C8-9072-434B-85C9-5E30FE0D6B6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911" b="1"/>
          <a:stretch/>
        </p:blipFill>
        <p:spPr>
          <a:xfrm flipV="1">
            <a:off x="-242329" y="1940897"/>
            <a:ext cx="3389400" cy="978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4345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délník 10">
            <a:extLst>
              <a:ext uri="{FF2B5EF4-FFF2-40B4-BE49-F238E27FC236}">
                <a16:creationId xmlns:a16="http://schemas.microsoft.com/office/drawing/2014/main" id="{469E1CFC-9F80-484C-8EC4-AA7D00838C7A}"/>
              </a:ext>
            </a:extLst>
          </p:cNvPr>
          <p:cNvSpPr/>
          <p:nvPr/>
        </p:nvSpPr>
        <p:spPr>
          <a:xfrm>
            <a:off x="0" y="2919662"/>
            <a:ext cx="12192000" cy="393833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DC236DC7-F376-493B-821A-6D6A7C6FD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>
                <a:latin typeface="OCR A Extended" panose="02010509020102010303" pitchFamily="50" charset="0"/>
              </a:rPr>
              <a:t>Results</a:t>
            </a:r>
            <a:r>
              <a:rPr lang="cs-CZ" dirty="0">
                <a:latin typeface="OCR A Extended" panose="02010509020102010303" pitchFamily="50" charset="0"/>
              </a:rPr>
              <a:t>: </a:t>
            </a:r>
            <a:r>
              <a:rPr lang="cs-CZ" dirty="0" err="1">
                <a:latin typeface="OCR A Extended" panose="02010509020102010303" pitchFamily="50" charset="0"/>
              </a:rPr>
              <a:t>smart</a:t>
            </a:r>
            <a:r>
              <a:rPr lang="cs-CZ" dirty="0">
                <a:latin typeface="OCR A Extended" panose="02010509020102010303" pitchFamily="50" charset="0"/>
              </a:rPr>
              <a:t> model</a:t>
            </a:r>
            <a:endParaRPr lang="en-GB" dirty="0">
              <a:latin typeface="OCR A Extended" panose="02010509020102010303" pitchFamily="50" charset="0"/>
            </a:endParaRPr>
          </a:p>
        </p:txBody>
      </p:sp>
      <p:graphicFrame>
        <p:nvGraphicFramePr>
          <p:cNvPr id="5" name="Tabulka 5">
            <a:extLst>
              <a:ext uri="{FF2B5EF4-FFF2-40B4-BE49-F238E27FC236}">
                <a16:creationId xmlns:a16="http://schemas.microsoft.com/office/drawing/2014/main" id="{E6875E51-1179-45A5-865F-C49B4C30DC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0994442"/>
              </p:ext>
            </p:extLst>
          </p:nvPr>
        </p:nvGraphicFramePr>
        <p:xfrm>
          <a:off x="3385440" y="1696958"/>
          <a:ext cx="5421120" cy="11125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291040">
                  <a:extLst>
                    <a:ext uri="{9D8B030D-6E8A-4147-A177-3AD203B41FA5}">
                      <a16:colId xmlns:a16="http://schemas.microsoft.com/office/drawing/2014/main" val="367015648"/>
                    </a:ext>
                  </a:extLst>
                </a:gridCol>
                <a:gridCol w="1548000">
                  <a:extLst>
                    <a:ext uri="{9D8B030D-6E8A-4147-A177-3AD203B41FA5}">
                      <a16:colId xmlns:a16="http://schemas.microsoft.com/office/drawing/2014/main" val="3071851410"/>
                    </a:ext>
                  </a:extLst>
                </a:gridCol>
                <a:gridCol w="1291040">
                  <a:extLst>
                    <a:ext uri="{9D8B030D-6E8A-4147-A177-3AD203B41FA5}">
                      <a16:colId xmlns:a16="http://schemas.microsoft.com/office/drawing/2014/main" val="4049270305"/>
                    </a:ext>
                  </a:extLst>
                </a:gridCol>
                <a:gridCol w="1291040">
                  <a:extLst>
                    <a:ext uri="{9D8B030D-6E8A-4147-A177-3AD203B41FA5}">
                      <a16:colId xmlns:a16="http://schemas.microsoft.com/office/drawing/2014/main" val="29227530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cs-CZ" dirty="0" err="1">
                          <a:solidFill>
                            <a:schemeClr val="tx1"/>
                          </a:solidFill>
                        </a:rPr>
                        <a:t>Dataset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err="1">
                          <a:solidFill>
                            <a:schemeClr val="tx1"/>
                          </a:solidFill>
                        </a:rPr>
                        <a:t>Size</a:t>
                      </a:r>
                      <a:r>
                        <a:rPr lang="cs-CZ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cs-CZ" b="0" dirty="0">
                          <a:solidFill>
                            <a:schemeClr val="tx1"/>
                          </a:solidFill>
                        </a:rPr>
                        <a:t>(#img)</a:t>
                      </a:r>
                      <a:endParaRPr lang="en-GB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err="1">
                          <a:solidFill>
                            <a:schemeClr val="tx1"/>
                          </a:solidFill>
                        </a:rPr>
                        <a:t>Accuracy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>
                          <a:solidFill>
                            <a:schemeClr val="tx1"/>
                          </a:solidFill>
                        </a:rPr>
                        <a:t>RO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0335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cs-CZ" dirty="0" err="1"/>
                        <a:t>Train</a:t>
                      </a:r>
                      <a:endParaRPr lang="en-GB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cs-CZ" sz="1400" dirty="0" err="1"/>
                        <a:t>Every</a:t>
                      </a:r>
                      <a:r>
                        <a:rPr lang="cs-CZ" sz="1400" dirty="0"/>
                        <a:t> </a:t>
                      </a:r>
                      <a:r>
                        <a:rPr lang="cs-CZ" sz="1400" dirty="0" err="1"/>
                        <a:t>couple</a:t>
                      </a:r>
                      <a:r>
                        <a:rPr lang="cs-CZ" sz="1400" dirty="0"/>
                        <a:t> </a:t>
                      </a:r>
                      <a:r>
                        <a:rPr lang="cs-CZ" sz="1400" dirty="0" err="1"/>
                        <a:t>of</a:t>
                      </a:r>
                      <a:r>
                        <a:rPr lang="cs-CZ" sz="1400" dirty="0"/>
                        <a:t> </a:t>
                      </a:r>
                      <a:r>
                        <a:rPr lang="cs-CZ" sz="1400" dirty="0" err="1"/>
                        <a:t>iteration</a:t>
                      </a:r>
                      <a:r>
                        <a:rPr lang="cs-CZ" sz="1400" dirty="0"/>
                        <a:t> </a:t>
                      </a:r>
                      <a:r>
                        <a:rPr lang="cs-CZ" sz="1400" dirty="0" err="1"/>
                        <a:t>new</a:t>
                      </a:r>
                      <a:r>
                        <a:rPr lang="cs-CZ" sz="1400" dirty="0"/>
                        <a:t> </a:t>
                      </a:r>
                      <a:r>
                        <a:rPr lang="cs-CZ" sz="1400" dirty="0" err="1"/>
                        <a:t>dataset</a:t>
                      </a:r>
                      <a:r>
                        <a:rPr lang="cs-CZ" sz="1400" dirty="0"/>
                        <a:t> </a:t>
                      </a:r>
                      <a:r>
                        <a:rPr lang="cs-CZ" sz="1400" dirty="0" err="1"/>
                        <a:t>is</a:t>
                      </a:r>
                      <a:r>
                        <a:rPr lang="cs-CZ" sz="1400" dirty="0"/>
                        <a:t> </a:t>
                      </a:r>
                      <a:r>
                        <a:rPr lang="cs-CZ" sz="1400" dirty="0" err="1"/>
                        <a:t>generated</a:t>
                      </a:r>
                      <a:r>
                        <a:rPr lang="cs-CZ" sz="1400" dirty="0"/>
                        <a:t>.</a:t>
                      </a:r>
                      <a:endParaRPr lang="en-GB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cs-CZ" dirty="0"/>
                        <a:t>-</a:t>
                      </a:r>
                      <a:endParaRPr lang="en-GB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cs-CZ" dirty="0"/>
                        <a:t>-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6327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Test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50 000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0.90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0.98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9387831"/>
                  </a:ext>
                </a:extLst>
              </a:tr>
            </a:tbl>
          </a:graphicData>
        </a:graphic>
      </p:graphicFrame>
      <p:pic>
        <p:nvPicPr>
          <p:cNvPr id="12" name="Obrázek 11">
            <a:extLst>
              <a:ext uri="{FF2B5EF4-FFF2-40B4-BE49-F238E27FC236}">
                <a16:creationId xmlns:a16="http://schemas.microsoft.com/office/drawing/2014/main" id="{E468F002-988A-41E6-A5F0-258EBE991E4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911" b="1"/>
          <a:stretch/>
        </p:blipFill>
        <p:spPr>
          <a:xfrm flipH="1" flipV="1">
            <a:off x="8910997" y="1940897"/>
            <a:ext cx="3389400" cy="978765"/>
          </a:xfrm>
          <a:prstGeom prst="rect">
            <a:avLst/>
          </a:prstGeom>
        </p:spPr>
      </p:pic>
      <p:pic>
        <p:nvPicPr>
          <p:cNvPr id="9" name="Obrázek 8">
            <a:extLst>
              <a:ext uri="{FF2B5EF4-FFF2-40B4-BE49-F238E27FC236}">
                <a16:creationId xmlns:a16="http://schemas.microsoft.com/office/drawing/2014/main" id="{193D86C8-9072-434B-85C9-5E30FE0D6B6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911" b="1"/>
          <a:stretch/>
        </p:blipFill>
        <p:spPr>
          <a:xfrm flipV="1">
            <a:off x="-242329" y="1940897"/>
            <a:ext cx="3389400" cy="978765"/>
          </a:xfrm>
          <a:prstGeom prst="rect">
            <a:avLst/>
          </a:prstGeom>
        </p:spPr>
      </p:pic>
      <p:pic>
        <p:nvPicPr>
          <p:cNvPr id="4" name="Obrázek 3">
            <a:extLst>
              <a:ext uri="{FF2B5EF4-FFF2-40B4-BE49-F238E27FC236}">
                <a16:creationId xmlns:a16="http://schemas.microsoft.com/office/drawing/2014/main" id="{A838B8B4-A3C0-4A6A-B3F2-BD7DF5D806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440" y="3358831"/>
            <a:ext cx="6119999" cy="3060000"/>
          </a:xfrm>
          <a:prstGeom prst="rect">
            <a:avLst/>
          </a:prstGeom>
        </p:spPr>
      </p:pic>
      <p:pic>
        <p:nvPicPr>
          <p:cNvPr id="7" name="Obrázek 6">
            <a:extLst>
              <a:ext uri="{FF2B5EF4-FFF2-40B4-BE49-F238E27FC236}">
                <a16:creationId xmlns:a16="http://schemas.microsoft.com/office/drawing/2014/main" id="{6BBAA6A4-5ADC-48E8-898E-4C0A90CA89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5619" y="3511831"/>
            <a:ext cx="5186201" cy="27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0502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ek 4">
            <a:extLst>
              <a:ext uri="{FF2B5EF4-FFF2-40B4-BE49-F238E27FC236}">
                <a16:creationId xmlns:a16="http://schemas.microsoft.com/office/drawing/2014/main" id="{15E03C7F-9FC9-4FF4-829F-19F3574B5C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86"/>
          <a:stretch/>
        </p:blipFill>
        <p:spPr>
          <a:xfrm>
            <a:off x="967305" y="214603"/>
            <a:ext cx="9881670" cy="6493435"/>
          </a:xfrm>
          <a:prstGeom prst="rect">
            <a:avLst/>
          </a:prstGeom>
        </p:spPr>
      </p:pic>
      <p:pic>
        <p:nvPicPr>
          <p:cNvPr id="28" name="Grafický objekt 27" descr="Zaškrtnutí se souvislou výplní">
            <a:extLst>
              <a:ext uri="{FF2B5EF4-FFF2-40B4-BE49-F238E27FC236}">
                <a16:creationId xmlns:a16="http://schemas.microsoft.com/office/drawing/2014/main" id="{77D12715-FED6-45AB-BE65-DEF44C5F94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35370" y="6022911"/>
            <a:ext cx="828000" cy="828000"/>
          </a:xfrm>
          <a:prstGeom prst="rect">
            <a:avLst/>
          </a:prstGeom>
        </p:spPr>
      </p:pic>
      <p:pic>
        <p:nvPicPr>
          <p:cNvPr id="29" name="Grafický objekt 28" descr="Zaškrtnutí se souvislou výplní">
            <a:extLst>
              <a:ext uri="{FF2B5EF4-FFF2-40B4-BE49-F238E27FC236}">
                <a16:creationId xmlns:a16="http://schemas.microsoft.com/office/drawing/2014/main" id="{690D6764-5F53-4160-81C5-6E6BB0A23A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36809" y="1208315"/>
            <a:ext cx="828000" cy="828000"/>
          </a:xfrm>
          <a:prstGeom prst="rect">
            <a:avLst/>
          </a:prstGeom>
        </p:spPr>
      </p:pic>
      <p:pic>
        <p:nvPicPr>
          <p:cNvPr id="30" name="Grafický objekt 29" descr="Zaškrtnutí se souvislou výplní">
            <a:extLst>
              <a:ext uri="{FF2B5EF4-FFF2-40B4-BE49-F238E27FC236}">
                <a16:creationId xmlns:a16="http://schemas.microsoft.com/office/drawing/2014/main" id="{803976FA-ADBE-4B30-A344-2B9FF4F9F0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45786" y="1208315"/>
            <a:ext cx="828000" cy="828000"/>
          </a:xfrm>
          <a:prstGeom prst="rect">
            <a:avLst/>
          </a:prstGeom>
        </p:spPr>
      </p:pic>
      <p:pic>
        <p:nvPicPr>
          <p:cNvPr id="31" name="Grafický objekt 30" descr="Zaškrtnutí se souvislou výplní">
            <a:extLst>
              <a:ext uri="{FF2B5EF4-FFF2-40B4-BE49-F238E27FC236}">
                <a16:creationId xmlns:a16="http://schemas.microsoft.com/office/drawing/2014/main" id="{514F3357-7183-47D1-BF22-954344A04B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54763" y="1208315"/>
            <a:ext cx="828000" cy="828000"/>
          </a:xfrm>
          <a:prstGeom prst="rect">
            <a:avLst/>
          </a:prstGeom>
        </p:spPr>
      </p:pic>
      <p:pic>
        <p:nvPicPr>
          <p:cNvPr id="32" name="Grafický objekt 31" descr="Zaškrtnutí se souvislou výplní">
            <a:extLst>
              <a:ext uri="{FF2B5EF4-FFF2-40B4-BE49-F238E27FC236}">
                <a16:creationId xmlns:a16="http://schemas.microsoft.com/office/drawing/2014/main" id="{C379801A-C2DD-4CC6-8FD0-15A5FDDA85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27832" y="3652935"/>
            <a:ext cx="828000" cy="828000"/>
          </a:xfrm>
          <a:prstGeom prst="rect">
            <a:avLst/>
          </a:prstGeom>
        </p:spPr>
      </p:pic>
      <p:pic>
        <p:nvPicPr>
          <p:cNvPr id="33" name="Grafický objekt 32" descr="Zaškrtnutí se souvislou výplní">
            <a:extLst>
              <a:ext uri="{FF2B5EF4-FFF2-40B4-BE49-F238E27FC236}">
                <a16:creationId xmlns:a16="http://schemas.microsoft.com/office/drawing/2014/main" id="{79C465FD-C6A2-4D5B-B8AF-9A944B66A6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36809" y="3652935"/>
            <a:ext cx="828000" cy="828000"/>
          </a:xfrm>
          <a:prstGeom prst="rect">
            <a:avLst/>
          </a:prstGeom>
        </p:spPr>
      </p:pic>
      <p:pic>
        <p:nvPicPr>
          <p:cNvPr id="34" name="Grafický objekt 33" descr="Zaškrtnutí se souvislou výplní">
            <a:extLst>
              <a:ext uri="{FF2B5EF4-FFF2-40B4-BE49-F238E27FC236}">
                <a16:creationId xmlns:a16="http://schemas.microsoft.com/office/drawing/2014/main" id="{A21D52A1-683A-4536-9DE8-7A556C7376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54763" y="3652935"/>
            <a:ext cx="828000" cy="828000"/>
          </a:xfrm>
          <a:prstGeom prst="rect">
            <a:avLst/>
          </a:prstGeom>
        </p:spPr>
      </p:pic>
      <p:pic>
        <p:nvPicPr>
          <p:cNvPr id="35" name="Grafický objekt 34" descr="Zaškrtnutí se souvislou výplní">
            <a:extLst>
              <a:ext uri="{FF2B5EF4-FFF2-40B4-BE49-F238E27FC236}">
                <a16:creationId xmlns:a16="http://schemas.microsoft.com/office/drawing/2014/main" id="{CA591779-9CAC-43BD-AD3C-BED1E4F1B2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84594" y="6022911"/>
            <a:ext cx="828000" cy="828000"/>
          </a:xfrm>
          <a:prstGeom prst="rect">
            <a:avLst/>
          </a:prstGeom>
        </p:spPr>
      </p:pic>
      <p:pic>
        <p:nvPicPr>
          <p:cNvPr id="36" name="Grafický objekt 35" descr="Zaškrtnutí se souvislou výplní">
            <a:extLst>
              <a:ext uri="{FF2B5EF4-FFF2-40B4-BE49-F238E27FC236}">
                <a16:creationId xmlns:a16="http://schemas.microsoft.com/office/drawing/2014/main" id="{3046868A-4558-47B9-A53E-407CDCCBA1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66392" y="1357605"/>
            <a:ext cx="828000" cy="828000"/>
          </a:xfrm>
          <a:prstGeom prst="rect">
            <a:avLst/>
          </a:prstGeom>
        </p:spPr>
      </p:pic>
      <p:pic>
        <p:nvPicPr>
          <p:cNvPr id="37" name="Grafický objekt 36" descr="Zaškrtnutí se souvislou výplní">
            <a:extLst>
              <a:ext uri="{FF2B5EF4-FFF2-40B4-BE49-F238E27FC236}">
                <a16:creationId xmlns:a16="http://schemas.microsoft.com/office/drawing/2014/main" id="{291DF177-E820-4D97-832B-6B636D0ABC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54763" y="6022911"/>
            <a:ext cx="828000" cy="828000"/>
          </a:xfrm>
          <a:prstGeom prst="rect">
            <a:avLst/>
          </a:prstGeom>
        </p:spPr>
      </p:pic>
      <p:pic>
        <p:nvPicPr>
          <p:cNvPr id="39" name="Grafický objekt 38" descr="Zavřít se souvislou výplní">
            <a:extLst>
              <a:ext uri="{FF2B5EF4-FFF2-40B4-BE49-F238E27FC236}">
                <a16:creationId xmlns:a16="http://schemas.microsoft.com/office/drawing/2014/main" id="{FFE3732F-D65B-406E-AD34-C3401F429C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735370" y="3677653"/>
            <a:ext cx="828000" cy="828000"/>
          </a:xfrm>
          <a:prstGeom prst="rect">
            <a:avLst/>
          </a:prstGeom>
        </p:spPr>
      </p:pic>
      <p:pic>
        <p:nvPicPr>
          <p:cNvPr id="40" name="Grafický objekt 39" descr="Zavřít se souvislou výplní">
            <a:extLst>
              <a:ext uri="{FF2B5EF4-FFF2-40B4-BE49-F238E27FC236}">
                <a16:creationId xmlns:a16="http://schemas.microsoft.com/office/drawing/2014/main" id="{22E4698F-91A2-481B-85FB-78C79B4F40E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267221" y="6022911"/>
            <a:ext cx="828000" cy="82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5230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C236DC7-F376-493B-821A-6D6A7C6FD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>
                <a:latin typeface="OCR A Extended" panose="02010509020102010303" pitchFamily="50" charset="0"/>
              </a:rPr>
              <a:t>Robustness</a:t>
            </a:r>
            <a:endParaRPr lang="en-GB" dirty="0">
              <a:latin typeface="OCR A Extended" panose="02010509020102010303" pitchFamily="50" charset="0"/>
            </a:endParaRPr>
          </a:p>
        </p:txBody>
      </p:sp>
      <p:sp>
        <p:nvSpPr>
          <p:cNvPr id="8" name="Zástupný obsah 2">
            <a:extLst>
              <a:ext uri="{FF2B5EF4-FFF2-40B4-BE49-F238E27FC236}">
                <a16:creationId xmlns:a16="http://schemas.microsoft.com/office/drawing/2014/main" id="{3E432B6C-7B01-4852-A1FE-63E46529D1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486" y="1530350"/>
            <a:ext cx="10767027" cy="4351338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cs-CZ" sz="1800" dirty="0" err="1"/>
              <a:t>Check</a:t>
            </a:r>
            <a:r>
              <a:rPr lang="cs-CZ" sz="1800" dirty="0"/>
              <a:t> </a:t>
            </a:r>
            <a:r>
              <a:rPr lang="cs-CZ" sz="1800" dirty="0" err="1"/>
              <a:t>how</a:t>
            </a:r>
            <a:r>
              <a:rPr lang="cs-CZ" sz="1800" dirty="0"/>
              <a:t> model </a:t>
            </a:r>
            <a:r>
              <a:rPr lang="cs-CZ" sz="1800" dirty="0" err="1"/>
              <a:t>reacts</a:t>
            </a:r>
            <a:r>
              <a:rPr lang="cs-CZ" sz="1800" dirty="0"/>
              <a:t> to CAPTCHA </a:t>
            </a:r>
            <a:r>
              <a:rPr lang="cs-CZ" sz="1800" dirty="0" err="1"/>
              <a:t>codes</a:t>
            </a:r>
            <a:r>
              <a:rPr lang="cs-CZ" sz="1800" dirty="0"/>
              <a:t> </a:t>
            </a:r>
            <a:r>
              <a:rPr lang="cs-CZ" sz="1800" dirty="0" err="1"/>
              <a:t>with</a:t>
            </a:r>
            <a:r>
              <a:rPr lang="cs-CZ" sz="1800" dirty="0"/>
              <a:t> </a:t>
            </a:r>
            <a:r>
              <a:rPr lang="cs-CZ" sz="1800" dirty="0" err="1"/>
              <a:t>different</a:t>
            </a:r>
            <a:r>
              <a:rPr lang="cs-CZ" sz="1800" dirty="0"/>
              <a:t> </a:t>
            </a:r>
            <a:r>
              <a:rPr lang="cs-CZ" sz="1800" dirty="0" err="1"/>
              <a:t>length</a:t>
            </a:r>
            <a:r>
              <a:rPr lang="cs-CZ" sz="1800" dirty="0"/>
              <a:t> (3-8).</a:t>
            </a:r>
            <a:endParaRPr lang="en-GB" sz="2200" dirty="0">
              <a:latin typeface="OCR A Extended" panose="02010509020102010303" pitchFamily="50" charset="0"/>
            </a:endParaRPr>
          </a:p>
          <a:p>
            <a:pPr marL="0" indent="0">
              <a:buNone/>
            </a:pPr>
            <a:endParaRPr lang="en-GB" sz="2400" dirty="0">
              <a:latin typeface="OCR A Extended" panose="02010509020102010303" pitchFamily="50" charset="0"/>
            </a:endParaRPr>
          </a:p>
          <a:p>
            <a:pPr marL="0" indent="0">
              <a:buNone/>
            </a:pPr>
            <a:endParaRPr lang="en-GB" sz="2400" dirty="0">
              <a:latin typeface="OCR A Extended" panose="02010509020102010303" pitchFamily="50" charset="0"/>
            </a:endParaRPr>
          </a:p>
          <a:p>
            <a:pPr marL="0" indent="0">
              <a:buNone/>
            </a:pPr>
            <a:endParaRPr lang="en-GB" sz="2400" dirty="0">
              <a:latin typeface="OCR A Extended" panose="02010509020102010303" pitchFamily="50" charset="0"/>
            </a:endParaRPr>
          </a:p>
          <a:p>
            <a:pPr marL="0" indent="0">
              <a:buNone/>
            </a:pPr>
            <a:endParaRPr lang="en-GB" sz="2400" dirty="0">
              <a:latin typeface="OCR A Extended" panose="02010509020102010303" pitchFamily="50" charset="0"/>
            </a:endParaRPr>
          </a:p>
          <a:p>
            <a:pPr marL="0" indent="0">
              <a:buNone/>
            </a:pPr>
            <a:endParaRPr lang="en-GB" sz="2400" dirty="0">
              <a:latin typeface="OCR A Extended" panose="02010509020102010303" pitchFamily="50" charset="0"/>
            </a:endParaRPr>
          </a:p>
        </p:txBody>
      </p:sp>
      <p:pic>
        <p:nvPicPr>
          <p:cNvPr id="10" name="Obrázek 9">
            <a:extLst>
              <a:ext uri="{FF2B5EF4-FFF2-40B4-BE49-F238E27FC236}">
                <a16:creationId xmlns:a16="http://schemas.microsoft.com/office/drawing/2014/main" id="{2E4FB1D1-2CA8-47F7-92DD-15ABA987CF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355"/>
          <a:stretch/>
        </p:blipFill>
        <p:spPr>
          <a:xfrm>
            <a:off x="1346993" y="2114550"/>
            <a:ext cx="10006807" cy="3998119"/>
          </a:xfrm>
          <a:prstGeom prst="rect">
            <a:avLst/>
          </a:prstGeom>
        </p:spPr>
      </p:pic>
      <p:pic>
        <p:nvPicPr>
          <p:cNvPr id="4" name="Obrázek 3">
            <a:extLst>
              <a:ext uri="{FF2B5EF4-FFF2-40B4-BE49-F238E27FC236}">
                <a16:creationId xmlns:a16="http://schemas.microsoft.com/office/drawing/2014/main" id="{0149CA79-12B2-4922-B6D2-9B5DB60E718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911" b="1"/>
          <a:stretch/>
        </p:blipFill>
        <p:spPr>
          <a:xfrm flipH="1" flipV="1">
            <a:off x="-139460" y="5872091"/>
            <a:ext cx="3389400" cy="978765"/>
          </a:xfrm>
          <a:prstGeom prst="rect">
            <a:avLst/>
          </a:prstGeom>
        </p:spPr>
      </p:pic>
      <p:pic>
        <p:nvPicPr>
          <p:cNvPr id="11" name="Grafický objekt 10" descr="Zaškrtnutí se souvislou výplní">
            <a:extLst>
              <a:ext uri="{FF2B5EF4-FFF2-40B4-BE49-F238E27FC236}">
                <a16:creationId xmlns:a16="http://schemas.microsoft.com/office/drawing/2014/main" id="{7D28FEF1-075B-4C28-A4B6-2FE587E1CF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65159" y="3243600"/>
            <a:ext cx="635341" cy="635341"/>
          </a:xfrm>
          <a:prstGeom prst="rect">
            <a:avLst/>
          </a:prstGeom>
        </p:spPr>
      </p:pic>
      <p:pic>
        <p:nvPicPr>
          <p:cNvPr id="12" name="Grafický objekt 11" descr="Zaškrtnutí se souvislou výplní">
            <a:extLst>
              <a:ext uri="{FF2B5EF4-FFF2-40B4-BE49-F238E27FC236}">
                <a16:creationId xmlns:a16="http://schemas.microsoft.com/office/drawing/2014/main" id="{8A0D2014-0126-424D-A781-CC4C770076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15055" y="3243599"/>
            <a:ext cx="635341" cy="635341"/>
          </a:xfrm>
          <a:prstGeom prst="rect">
            <a:avLst/>
          </a:prstGeom>
        </p:spPr>
      </p:pic>
      <p:pic>
        <p:nvPicPr>
          <p:cNvPr id="13" name="Grafický objekt 12" descr="Zaškrtnutí se souvislou výplní">
            <a:extLst>
              <a:ext uri="{FF2B5EF4-FFF2-40B4-BE49-F238E27FC236}">
                <a16:creationId xmlns:a16="http://schemas.microsoft.com/office/drawing/2014/main" id="{84F46701-38E2-44F3-BC75-8B65DF21F5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463645" y="3149620"/>
            <a:ext cx="635341" cy="635341"/>
          </a:xfrm>
          <a:prstGeom prst="rect">
            <a:avLst/>
          </a:prstGeom>
        </p:spPr>
      </p:pic>
      <p:pic>
        <p:nvPicPr>
          <p:cNvPr id="14" name="Grafický objekt 13" descr="Zaškrtnutí se souvislou výplní">
            <a:extLst>
              <a:ext uri="{FF2B5EF4-FFF2-40B4-BE49-F238E27FC236}">
                <a16:creationId xmlns:a16="http://schemas.microsoft.com/office/drawing/2014/main" id="{EE186CB6-1460-4A74-BF02-72B62CC1A9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15054" y="5477328"/>
            <a:ext cx="635341" cy="635341"/>
          </a:xfrm>
          <a:prstGeom prst="rect">
            <a:avLst/>
          </a:prstGeom>
        </p:spPr>
      </p:pic>
      <p:pic>
        <p:nvPicPr>
          <p:cNvPr id="15" name="Grafický objekt 14" descr="Zaškrtnutí se souvislou výplní">
            <a:extLst>
              <a:ext uri="{FF2B5EF4-FFF2-40B4-BE49-F238E27FC236}">
                <a16:creationId xmlns:a16="http://schemas.microsoft.com/office/drawing/2014/main" id="{D92A4868-E6A8-4BA5-B9D1-64317FEEF7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80034" y="5477327"/>
            <a:ext cx="635341" cy="635341"/>
          </a:xfrm>
          <a:prstGeom prst="rect">
            <a:avLst/>
          </a:prstGeom>
        </p:spPr>
      </p:pic>
      <p:pic>
        <p:nvPicPr>
          <p:cNvPr id="16" name="Grafický objekt 15" descr="Zaškrtnutí se souvislou výplní">
            <a:extLst>
              <a:ext uri="{FF2B5EF4-FFF2-40B4-BE49-F238E27FC236}">
                <a16:creationId xmlns:a16="http://schemas.microsoft.com/office/drawing/2014/main" id="{252AB974-C83E-4F5A-B59F-82BA4E32B6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445014" y="5477326"/>
            <a:ext cx="635341" cy="635341"/>
          </a:xfrm>
          <a:prstGeom prst="rect">
            <a:avLst/>
          </a:prstGeom>
        </p:spPr>
      </p:pic>
      <p:pic>
        <p:nvPicPr>
          <p:cNvPr id="17" name="Grafický objekt 16" descr="Zavřít se souvislou výplní">
            <a:extLst>
              <a:ext uri="{FF2B5EF4-FFF2-40B4-BE49-F238E27FC236}">
                <a16:creationId xmlns:a16="http://schemas.microsoft.com/office/drawing/2014/main" id="{634F3364-88A6-4FB3-8BB0-30CD3B8F7C7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154403" y="3243599"/>
            <a:ext cx="560972" cy="560972"/>
          </a:xfrm>
          <a:prstGeom prst="rect">
            <a:avLst/>
          </a:prstGeom>
        </p:spPr>
      </p:pic>
      <p:pic>
        <p:nvPicPr>
          <p:cNvPr id="19" name="Grafický objekt 18" descr="Zavřít se souvislou výplní">
            <a:extLst>
              <a:ext uri="{FF2B5EF4-FFF2-40B4-BE49-F238E27FC236}">
                <a16:creationId xmlns:a16="http://schemas.microsoft.com/office/drawing/2014/main" id="{3B76A7F3-ED55-4FED-8F72-AD016EA9C9B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91017" y="5477326"/>
            <a:ext cx="560972" cy="560972"/>
          </a:xfrm>
          <a:prstGeom prst="rect">
            <a:avLst/>
          </a:prstGeom>
        </p:spPr>
      </p:pic>
      <p:sp>
        <p:nvSpPr>
          <p:cNvPr id="20" name="TextovéPole 19">
            <a:extLst>
              <a:ext uri="{FF2B5EF4-FFF2-40B4-BE49-F238E27FC236}">
                <a16:creationId xmlns:a16="http://schemas.microsoft.com/office/drawing/2014/main" id="{25062E67-D652-4B63-857A-3FB3634340B2}"/>
              </a:ext>
            </a:extLst>
          </p:cNvPr>
          <p:cNvSpPr txBox="1"/>
          <p:nvPr/>
        </p:nvSpPr>
        <p:spPr>
          <a:xfrm>
            <a:off x="5057775" y="6147592"/>
            <a:ext cx="3257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400" b="1" dirty="0" err="1"/>
              <a:t>Accuracy</a:t>
            </a:r>
            <a:r>
              <a:rPr lang="cs-CZ" sz="2400" b="1" dirty="0"/>
              <a:t> = 0.90 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23662049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4AA72BC-1808-4BB9-B765-533FFB305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>
                <a:latin typeface="OCR A Extended" panose="02010509020102010303" pitchFamily="50" charset="0"/>
              </a:rPr>
              <a:t>Conclusion</a:t>
            </a:r>
            <a:endParaRPr lang="en-GB" dirty="0">
              <a:latin typeface="OCR A Extended" panose="02010509020102010303" pitchFamily="50" charset="0"/>
            </a:endParaRP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C9FDDB48-9351-4C6F-B7DC-CFD6CD3865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3655" y="4582486"/>
            <a:ext cx="1949948" cy="2004657"/>
          </a:xfrm>
          <a:prstGeom prst="rect">
            <a:avLst/>
          </a:prstGeom>
        </p:spPr>
      </p:pic>
      <p:sp>
        <p:nvSpPr>
          <p:cNvPr id="15" name="Zástupný obsah 2">
            <a:extLst>
              <a:ext uri="{FF2B5EF4-FFF2-40B4-BE49-F238E27FC236}">
                <a16:creationId xmlns:a16="http://schemas.microsoft.com/office/drawing/2014/main" id="{8281322E-1A88-4226-85C8-77FCBDACA1C0}"/>
              </a:ext>
            </a:extLst>
          </p:cNvPr>
          <p:cNvSpPr txBox="1">
            <a:spLocks/>
          </p:cNvSpPr>
          <p:nvPr/>
        </p:nvSpPr>
        <p:spPr>
          <a:xfrm>
            <a:off x="838199" y="1553064"/>
            <a:ext cx="107537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Clr>
                <a:srgbClr val="FFC000"/>
              </a:buClr>
              <a:buFont typeface="Calibri" panose="020F0502020204030204" pitchFamily="34" charset="0"/>
              <a:buChar char="&gt;"/>
            </a:pPr>
            <a:r>
              <a:rPr lang="cs-CZ" sz="2000" dirty="0" err="1"/>
              <a:t>We</a:t>
            </a:r>
            <a:r>
              <a:rPr lang="cs-CZ" sz="2000" dirty="0"/>
              <a:t> </a:t>
            </a:r>
            <a:r>
              <a:rPr lang="cs-CZ" sz="2000" dirty="0" err="1"/>
              <a:t>found</a:t>
            </a:r>
            <a:r>
              <a:rPr lang="cs-CZ" sz="2000" dirty="0"/>
              <a:t> </a:t>
            </a:r>
            <a:r>
              <a:rPr lang="cs-CZ" sz="2000" b="1" dirty="0" err="1">
                <a:solidFill>
                  <a:srgbClr val="FFC000"/>
                </a:solidFill>
              </a:rPr>
              <a:t>efficient</a:t>
            </a:r>
            <a:r>
              <a:rPr lang="cs-CZ" sz="2000" b="1" dirty="0">
                <a:solidFill>
                  <a:srgbClr val="FFC000"/>
                </a:solidFill>
              </a:rPr>
              <a:t> </a:t>
            </a:r>
            <a:r>
              <a:rPr lang="cs-CZ" sz="2000" b="1" dirty="0" err="1">
                <a:solidFill>
                  <a:srgbClr val="FFC000"/>
                </a:solidFill>
              </a:rPr>
              <a:t>solution</a:t>
            </a:r>
            <a:r>
              <a:rPr lang="cs-CZ" sz="2000" dirty="0"/>
              <a:t> to CAPTCHA </a:t>
            </a:r>
            <a:r>
              <a:rPr lang="cs-CZ" sz="2000" dirty="0" err="1"/>
              <a:t>recognition</a:t>
            </a:r>
            <a:r>
              <a:rPr lang="cs-CZ" sz="2000" dirty="0"/>
              <a:t> </a:t>
            </a:r>
            <a:r>
              <a:rPr lang="cs-CZ" sz="2000" dirty="0" err="1"/>
              <a:t>problem</a:t>
            </a:r>
            <a:r>
              <a:rPr lang="cs-CZ" sz="2000" dirty="0"/>
              <a:t> and </a:t>
            </a:r>
            <a:r>
              <a:rPr lang="cs-CZ" sz="2000" dirty="0" err="1"/>
              <a:t>created</a:t>
            </a:r>
            <a:r>
              <a:rPr lang="cs-CZ" sz="2000" dirty="0"/>
              <a:t> a model </a:t>
            </a:r>
            <a:r>
              <a:rPr lang="cs-CZ" sz="2000" dirty="0" err="1"/>
              <a:t>with</a:t>
            </a:r>
            <a:r>
              <a:rPr lang="cs-CZ" sz="2000" dirty="0"/>
              <a:t> </a:t>
            </a:r>
            <a:r>
              <a:rPr lang="cs-CZ" sz="2000" b="1" dirty="0">
                <a:solidFill>
                  <a:srgbClr val="FFC000"/>
                </a:solidFill>
              </a:rPr>
              <a:t>very </a:t>
            </a:r>
            <a:r>
              <a:rPr lang="cs-CZ" sz="2000" b="1" dirty="0" err="1">
                <a:solidFill>
                  <a:srgbClr val="FFC000"/>
                </a:solidFill>
              </a:rPr>
              <a:t>high</a:t>
            </a:r>
            <a:r>
              <a:rPr lang="cs-CZ" sz="2000" b="1" dirty="0">
                <a:solidFill>
                  <a:srgbClr val="FFC000"/>
                </a:solidFill>
              </a:rPr>
              <a:t> </a:t>
            </a:r>
            <a:r>
              <a:rPr lang="cs-CZ" sz="2000" b="1" dirty="0" err="1">
                <a:solidFill>
                  <a:srgbClr val="FFC000"/>
                </a:solidFill>
              </a:rPr>
              <a:t>accuracy</a:t>
            </a:r>
            <a:r>
              <a:rPr lang="cs-CZ" sz="2000" dirty="0"/>
              <a:t>. </a:t>
            </a:r>
          </a:p>
          <a:p>
            <a:pPr>
              <a:lnSpc>
                <a:spcPct val="150000"/>
              </a:lnSpc>
              <a:buClr>
                <a:srgbClr val="FFC000"/>
              </a:buClr>
              <a:buFont typeface="Calibri" panose="020F0502020204030204" pitchFamily="34" charset="0"/>
              <a:buChar char="&gt;"/>
            </a:pPr>
            <a:r>
              <a:rPr lang="cs-CZ" sz="2000" dirty="0" err="1"/>
              <a:t>Neck</a:t>
            </a:r>
            <a:r>
              <a:rPr lang="cs-CZ" sz="2000" dirty="0"/>
              <a:t>-to-</a:t>
            </a:r>
            <a:r>
              <a:rPr lang="cs-CZ" sz="2000" dirty="0" err="1"/>
              <a:t>neck</a:t>
            </a:r>
            <a:r>
              <a:rPr lang="cs-CZ" sz="2000" dirty="0"/>
              <a:t> </a:t>
            </a:r>
            <a:r>
              <a:rPr lang="cs-CZ" sz="2000" dirty="0" err="1"/>
              <a:t>with</a:t>
            </a:r>
            <a:r>
              <a:rPr lang="cs-CZ" sz="2000" dirty="0"/>
              <a:t> CAPTCHA </a:t>
            </a:r>
            <a:r>
              <a:rPr lang="cs-CZ" sz="2000" dirty="0" err="1"/>
              <a:t>recognition</a:t>
            </a:r>
            <a:r>
              <a:rPr lang="cs-CZ" sz="2000" dirty="0"/>
              <a:t> </a:t>
            </a:r>
            <a:r>
              <a:rPr lang="cs-CZ" sz="2000" dirty="0" err="1"/>
              <a:t>models</a:t>
            </a:r>
            <a:r>
              <a:rPr lang="cs-CZ" sz="2000" dirty="0"/>
              <a:t> </a:t>
            </a:r>
            <a:r>
              <a:rPr lang="cs-CZ" sz="2000" dirty="0" err="1"/>
              <a:t>we</a:t>
            </a:r>
            <a:r>
              <a:rPr lang="cs-CZ" sz="2000" dirty="0"/>
              <a:t> </a:t>
            </a:r>
            <a:r>
              <a:rPr lang="cs-CZ" sz="2000" dirty="0" err="1"/>
              <a:t>found</a:t>
            </a:r>
            <a:r>
              <a:rPr lang="cs-CZ" sz="2000" dirty="0"/>
              <a:t> on </a:t>
            </a:r>
            <a:r>
              <a:rPr lang="cs-CZ" sz="2000" dirty="0" err="1"/>
              <a:t>the</a:t>
            </a:r>
            <a:r>
              <a:rPr lang="cs-CZ" sz="2000" dirty="0"/>
              <a:t> internet.</a:t>
            </a:r>
          </a:p>
          <a:p>
            <a:pPr>
              <a:lnSpc>
                <a:spcPct val="150000"/>
              </a:lnSpc>
              <a:buClr>
                <a:srgbClr val="FFC000"/>
              </a:buClr>
              <a:buFont typeface="Calibri" panose="020F0502020204030204" pitchFamily="34" charset="0"/>
              <a:buChar char="&gt;"/>
            </a:pPr>
            <a:r>
              <a:rPr lang="cs-CZ" sz="2000" dirty="0"/>
              <a:t>Model </a:t>
            </a:r>
            <a:r>
              <a:rPr lang="cs-CZ" sz="2000" dirty="0" err="1"/>
              <a:t>is</a:t>
            </a:r>
            <a:r>
              <a:rPr lang="cs-CZ" sz="2000" dirty="0"/>
              <a:t> </a:t>
            </a:r>
            <a:r>
              <a:rPr lang="cs-CZ" sz="2000" dirty="0" err="1"/>
              <a:t>capable</a:t>
            </a:r>
            <a:r>
              <a:rPr lang="cs-CZ" sz="2000" dirty="0"/>
              <a:t> </a:t>
            </a:r>
            <a:r>
              <a:rPr lang="cs-CZ" sz="2000" dirty="0" err="1"/>
              <a:t>of</a:t>
            </a:r>
            <a:r>
              <a:rPr lang="cs-CZ" sz="2000" dirty="0"/>
              <a:t> </a:t>
            </a:r>
            <a:r>
              <a:rPr lang="cs-CZ" sz="2000" dirty="0" err="1"/>
              <a:t>finding</a:t>
            </a:r>
            <a:r>
              <a:rPr lang="cs-CZ" sz="2000" dirty="0"/>
              <a:t> </a:t>
            </a:r>
            <a:r>
              <a:rPr lang="cs-CZ" sz="2000" dirty="0" err="1"/>
              <a:t>predictions</a:t>
            </a:r>
            <a:r>
              <a:rPr lang="cs-CZ" sz="2000" dirty="0"/>
              <a:t> </a:t>
            </a:r>
            <a:r>
              <a:rPr lang="cs-CZ" sz="2000" dirty="0" err="1"/>
              <a:t>for</a:t>
            </a:r>
            <a:r>
              <a:rPr lang="cs-CZ" sz="2000" dirty="0"/>
              <a:t> </a:t>
            </a:r>
            <a:r>
              <a:rPr lang="cs-CZ" sz="2000" dirty="0" err="1"/>
              <a:t>even</a:t>
            </a:r>
            <a:r>
              <a:rPr lang="cs-CZ" sz="2000" dirty="0"/>
              <a:t> </a:t>
            </a:r>
            <a:r>
              <a:rPr lang="cs-CZ" sz="2000" dirty="0" err="1"/>
              <a:t>longer</a:t>
            </a:r>
            <a:r>
              <a:rPr lang="cs-CZ" sz="2000" dirty="0"/>
              <a:t>/</a:t>
            </a:r>
            <a:r>
              <a:rPr lang="cs-CZ" sz="2000" dirty="0" err="1"/>
              <a:t>shorter</a:t>
            </a:r>
            <a:r>
              <a:rPr lang="cs-CZ" sz="2000" dirty="0"/>
              <a:t> </a:t>
            </a:r>
            <a:r>
              <a:rPr lang="cs-CZ" sz="2000" dirty="0" err="1"/>
              <a:t>CAPTCHA‘s</a:t>
            </a:r>
            <a:r>
              <a:rPr lang="cs-CZ" sz="2000" dirty="0"/>
              <a:t>. (</a:t>
            </a:r>
            <a:r>
              <a:rPr lang="cs-CZ" sz="2000" dirty="0" err="1"/>
              <a:t>robustness</a:t>
            </a:r>
            <a:r>
              <a:rPr lang="cs-CZ" sz="2000" dirty="0"/>
              <a:t>)</a:t>
            </a:r>
          </a:p>
          <a:p>
            <a:pPr>
              <a:lnSpc>
                <a:spcPct val="150000"/>
              </a:lnSpc>
              <a:buClr>
                <a:srgbClr val="FFC000"/>
              </a:buClr>
              <a:buFont typeface="Calibri" panose="020F0502020204030204" pitchFamily="34" charset="0"/>
              <a:buChar char="&gt;"/>
            </a:pPr>
            <a:r>
              <a:rPr lang="cs-CZ" sz="2000" dirty="0" err="1"/>
              <a:t>During</a:t>
            </a:r>
            <a:r>
              <a:rPr lang="cs-CZ" sz="2000" dirty="0"/>
              <a:t> </a:t>
            </a:r>
            <a:r>
              <a:rPr lang="cs-CZ" sz="2000" dirty="0" err="1"/>
              <a:t>research</a:t>
            </a:r>
            <a:r>
              <a:rPr lang="cs-CZ" sz="2000" dirty="0"/>
              <a:t> </a:t>
            </a:r>
            <a:r>
              <a:rPr lang="cs-CZ" sz="2000" dirty="0" err="1"/>
              <a:t>we</a:t>
            </a:r>
            <a:r>
              <a:rPr lang="cs-CZ" sz="2000" dirty="0"/>
              <a:t> </a:t>
            </a:r>
            <a:r>
              <a:rPr lang="cs-CZ" sz="2000" dirty="0" err="1"/>
              <a:t>came</a:t>
            </a:r>
            <a:r>
              <a:rPr lang="cs-CZ" sz="2000" dirty="0"/>
              <a:t> </a:t>
            </a:r>
            <a:r>
              <a:rPr lang="cs-CZ" sz="2000" dirty="0" err="1"/>
              <a:t>across</a:t>
            </a:r>
            <a:r>
              <a:rPr lang="cs-CZ" sz="2000" dirty="0"/>
              <a:t> many </a:t>
            </a:r>
            <a:r>
              <a:rPr lang="cs-CZ" sz="2000" dirty="0" err="1"/>
              <a:t>interesting</a:t>
            </a:r>
            <a:r>
              <a:rPr lang="cs-CZ" sz="2000" dirty="0"/>
              <a:t> </a:t>
            </a:r>
            <a:r>
              <a:rPr lang="cs-CZ" sz="2000" dirty="0" err="1"/>
              <a:t>approaches</a:t>
            </a:r>
            <a:r>
              <a:rPr lang="cs-CZ" sz="2000" dirty="0"/>
              <a:t> to text </a:t>
            </a:r>
            <a:r>
              <a:rPr lang="cs-CZ" sz="2000" dirty="0" err="1"/>
              <a:t>recognition</a:t>
            </a:r>
            <a:r>
              <a:rPr lang="cs-CZ" sz="2000" dirty="0"/>
              <a:t>, </a:t>
            </a:r>
            <a:r>
              <a:rPr lang="cs-CZ" sz="2000" dirty="0" err="1"/>
              <a:t>which</a:t>
            </a:r>
            <a:r>
              <a:rPr lang="cs-CZ" sz="2000" dirty="0"/>
              <a:t> </a:t>
            </a:r>
            <a:r>
              <a:rPr lang="cs-CZ" sz="2000" dirty="0" err="1"/>
              <a:t>will</a:t>
            </a:r>
            <a:r>
              <a:rPr lang="cs-CZ" sz="2000" dirty="0"/>
              <a:t> </a:t>
            </a:r>
            <a:r>
              <a:rPr lang="cs-CZ" sz="2000" dirty="0" err="1"/>
              <a:t>surely</a:t>
            </a:r>
            <a:r>
              <a:rPr lang="cs-CZ" sz="2000" dirty="0"/>
              <a:t> </a:t>
            </a:r>
            <a:r>
              <a:rPr lang="cs-CZ" sz="2000" dirty="0" err="1"/>
              <a:t>come</a:t>
            </a:r>
            <a:r>
              <a:rPr lang="cs-CZ" sz="2000" dirty="0"/>
              <a:t> handy in </a:t>
            </a:r>
            <a:r>
              <a:rPr lang="cs-CZ" sz="2000" dirty="0" err="1"/>
              <a:t>the</a:t>
            </a:r>
            <a:r>
              <a:rPr lang="cs-CZ" sz="2000" dirty="0"/>
              <a:t> </a:t>
            </a:r>
            <a:r>
              <a:rPr lang="cs-CZ" sz="2000" dirty="0" err="1"/>
              <a:t>future</a:t>
            </a:r>
            <a:r>
              <a:rPr lang="cs-CZ" sz="2000" dirty="0"/>
              <a:t>.</a:t>
            </a:r>
          </a:p>
          <a:p>
            <a:pPr>
              <a:lnSpc>
                <a:spcPct val="150000"/>
              </a:lnSpc>
              <a:buClr>
                <a:srgbClr val="FFC000"/>
              </a:buClr>
              <a:buFont typeface="Calibri" panose="020F0502020204030204" pitchFamily="34" charset="0"/>
              <a:buChar char="&gt;"/>
            </a:pPr>
            <a:r>
              <a:rPr lang="cs-CZ" sz="2000" dirty="0"/>
              <a:t>So…</a:t>
            </a:r>
            <a:endParaRPr lang="cs-CZ" sz="2400" dirty="0"/>
          </a:p>
          <a:p>
            <a:pPr lvl="1">
              <a:buFont typeface="Calibri" panose="020F0502020204030204" pitchFamily="34" charset="0"/>
              <a:buChar char="&gt;"/>
            </a:pPr>
            <a:endParaRPr lang="en-GB" dirty="0"/>
          </a:p>
        </p:txBody>
      </p:sp>
      <p:pic>
        <p:nvPicPr>
          <p:cNvPr id="17" name="Obrázek 16" descr="Obsah obrázku text, pták, snímek obrazovky&#10;&#10;Popis byl vytvořen automaticky">
            <a:extLst>
              <a:ext uri="{FF2B5EF4-FFF2-40B4-BE49-F238E27FC236}">
                <a16:creationId xmlns:a16="http://schemas.microsoft.com/office/drawing/2014/main" id="{4EB7CA04-8C07-4AE1-ACB6-ABDD2E0849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5243" y="5325171"/>
            <a:ext cx="4740091" cy="1261972"/>
          </a:xfrm>
          <a:prstGeom prst="rect">
            <a:avLst/>
          </a:prstGeom>
        </p:spPr>
      </p:pic>
      <p:sp>
        <p:nvSpPr>
          <p:cNvPr id="19" name="Obdélník 18">
            <a:extLst>
              <a:ext uri="{FF2B5EF4-FFF2-40B4-BE49-F238E27FC236}">
                <a16:creationId xmlns:a16="http://schemas.microsoft.com/office/drawing/2014/main" id="{B876763B-91B7-4712-B696-27F18B81A2DB}"/>
              </a:ext>
            </a:extLst>
          </p:cNvPr>
          <p:cNvSpPr/>
          <p:nvPr/>
        </p:nvSpPr>
        <p:spPr>
          <a:xfrm>
            <a:off x="3600450" y="5605319"/>
            <a:ext cx="609600" cy="701675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26695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4AA72BC-1808-4BB9-B765-533FFB305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>
                <a:latin typeface="OCR A Extended" panose="02010509020102010303" pitchFamily="50" charset="0"/>
              </a:rPr>
              <a:t>Conclusion</a:t>
            </a:r>
            <a:endParaRPr lang="en-GB" dirty="0">
              <a:latin typeface="OCR A Extended" panose="02010509020102010303" pitchFamily="50" charset="0"/>
            </a:endParaRP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C9FDDB48-9351-4C6F-B7DC-CFD6CD3865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3655" y="4582486"/>
            <a:ext cx="1949948" cy="2004657"/>
          </a:xfrm>
          <a:prstGeom prst="rect">
            <a:avLst/>
          </a:prstGeom>
        </p:spPr>
      </p:pic>
      <p:pic>
        <p:nvPicPr>
          <p:cNvPr id="6" name="Zástupný obsah 5" descr="Obsah obrázku bezobratlí, tmavé, měkkýši&#10;&#10;Popis byl vytvořen automaticky">
            <a:extLst>
              <a:ext uri="{FF2B5EF4-FFF2-40B4-BE49-F238E27FC236}">
                <a16:creationId xmlns:a16="http://schemas.microsoft.com/office/drawing/2014/main" id="{E3276EF0-CF23-48B4-8BFB-B379BF0938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8610594" y="-2060868"/>
            <a:ext cx="2743206" cy="2331725"/>
          </a:xfrm>
        </p:spPr>
      </p:pic>
      <p:pic>
        <p:nvPicPr>
          <p:cNvPr id="12" name="Grafický objekt 11" descr="Sluneční brýle se souvislou výplní">
            <a:extLst>
              <a:ext uri="{FF2B5EF4-FFF2-40B4-BE49-F238E27FC236}">
                <a16:creationId xmlns:a16="http://schemas.microsoft.com/office/drawing/2014/main" id="{87B070B9-DFA3-41AB-AC29-95CC7F04F5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27819" y="-1452547"/>
            <a:ext cx="1308755" cy="1308755"/>
          </a:xfrm>
          <a:prstGeom prst="rect">
            <a:avLst/>
          </a:prstGeom>
        </p:spPr>
      </p:pic>
      <p:sp>
        <p:nvSpPr>
          <p:cNvPr id="15" name="Zástupný obsah 2">
            <a:extLst>
              <a:ext uri="{FF2B5EF4-FFF2-40B4-BE49-F238E27FC236}">
                <a16:creationId xmlns:a16="http://schemas.microsoft.com/office/drawing/2014/main" id="{8281322E-1A88-4226-85C8-77FCBDACA1C0}"/>
              </a:ext>
            </a:extLst>
          </p:cNvPr>
          <p:cNvSpPr txBox="1">
            <a:spLocks/>
          </p:cNvSpPr>
          <p:nvPr/>
        </p:nvSpPr>
        <p:spPr>
          <a:xfrm>
            <a:off x="838199" y="1553064"/>
            <a:ext cx="107537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Clr>
                <a:srgbClr val="FFC000"/>
              </a:buClr>
              <a:buFont typeface="Calibri" panose="020F0502020204030204" pitchFamily="34" charset="0"/>
              <a:buChar char="&gt;"/>
            </a:pPr>
            <a:r>
              <a:rPr lang="cs-CZ" sz="2000" dirty="0" err="1"/>
              <a:t>We</a:t>
            </a:r>
            <a:r>
              <a:rPr lang="cs-CZ" sz="2000" dirty="0"/>
              <a:t> </a:t>
            </a:r>
            <a:r>
              <a:rPr lang="cs-CZ" sz="2000" dirty="0" err="1"/>
              <a:t>found</a:t>
            </a:r>
            <a:r>
              <a:rPr lang="cs-CZ" sz="2000" dirty="0"/>
              <a:t> </a:t>
            </a:r>
            <a:r>
              <a:rPr lang="cs-CZ" sz="2000" b="1" dirty="0" err="1">
                <a:solidFill>
                  <a:srgbClr val="FFC000"/>
                </a:solidFill>
              </a:rPr>
              <a:t>efficient</a:t>
            </a:r>
            <a:r>
              <a:rPr lang="cs-CZ" sz="2000" b="1" dirty="0">
                <a:solidFill>
                  <a:srgbClr val="FFC000"/>
                </a:solidFill>
              </a:rPr>
              <a:t> </a:t>
            </a:r>
            <a:r>
              <a:rPr lang="cs-CZ" sz="2000" b="1" dirty="0" err="1">
                <a:solidFill>
                  <a:srgbClr val="FFC000"/>
                </a:solidFill>
              </a:rPr>
              <a:t>solution</a:t>
            </a:r>
            <a:r>
              <a:rPr lang="cs-CZ" sz="2000" dirty="0"/>
              <a:t> to CAPTCHA </a:t>
            </a:r>
            <a:r>
              <a:rPr lang="cs-CZ" sz="2000" dirty="0" err="1"/>
              <a:t>recognition</a:t>
            </a:r>
            <a:r>
              <a:rPr lang="cs-CZ" sz="2000" dirty="0"/>
              <a:t> </a:t>
            </a:r>
            <a:r>
              <a:rPr lang="cs-CZ" sz="2000" dirty="0" err="1"/>
              <a:t>problem</a:t>
            </a:r>
            <a:r>
              <a:rPr lang="cs-CZ" sz="2000" dirty="0"/>
              <a:t> and </a:t>
            </a:r>
            <a:r>
              <a:rPr lang="cs-CZ" sz="2000" dirty="0" err="1"/>
              <a:t>created</a:t>
            </a:r>
            <a:r>
              <a:rPr lang="cs-CZ" sz="2000" dirty="0"/>
              <a:t> a model </a:t>
            </a:r>
            <a:r>
              <a:rPr lang="cs-CZ" sz="2000" dirty="0" err="1"/>
              <a:t>with</a:t>
            </a:r>
            <a:r>
              <a:rPr lang="cs-CZ" sz="2000" dirty="0"/>
              <a:t> </a:t>
            </a:r>
            <a:r>
              <a:rPr lang="cs-CZ" sz="2000" b="1" dirty="0">
                <a:solidFill>
                  <a:srgbClr val="FFC000"/>
                </a:solidFill>
              </a:rPr>
              <a:t>very </a:t>
            </a:r>
            <a:r>
              <a:rPr lang="cs-CZ" sz="2000" b="1" dirty="0" err="1">
                <a:solidFill>
                  <a:srgbClr val="FFC000"/>
                </a:solidFill>
              </a:rPr>
              <a:t>high</a:t>
            </a:r>
            <a:r>
              <a:rPr lang="cs-CZ" sz="2000" b="1" dirty="0">
                <a:solidFill>
                  <a:srgbClr val="FFC000"/>
                </a:solidFill>
              </a:rPr>
              <a:t> </a:t>
            </a:r>
            <a:r>
              <a:rPr lang="cs-CZ" sz="2000" b="1" dirty="0" err="1">
                <a:solidFill>
                  <a:srgbClr val="FFC000"/>
                </a:solidFill>
              </a:rPr>
              <a:t>accuracy</a:t>
            </a:r>
            <a:r>
              <a:rPr lang="cs-CZ" sz="2000" dirty="0"/>
              <a:t>. </a:t>
            </a:r>
          </a:p>
          <a:p>
            <a:pPr>
              <a:lnSpc>
                <a:spcPct val="150000"/>
              </a:lnSpc>
              <a:buClr>
                <a:srgbClr val="FFC000"/>
              </a:buClr>
              <a:buFont typeface="Calibri" panose="020F0502020204030204" pitchFamily="34" charset="0"/>
              <a:buChar char="&gt;"/>
            </a:pPr>
            <a:r>
              <a:rPr lang="cs-CZ" sz="2000" dirty="0" err="1"/>
              <a:t>Neck</a:t>
            </a:r>
            <a:r>
              <a:rPr lang="cs-CZ" sz="2000" dirty="0"/>
              <a:t>-to-</a:t>
            </a:r>
            <a:r>
              <a:rPr lang="cs-CZ" sz="2000" dirty="0" err="1"/>
              <a:t>neck</a:t>
            </a:r>
            <a:r>
              <a:rPr lang="cs-CZ" sz="2000" dirty="0"/>
              <a:t> </a:t>
            </a:r>
            <a:r>
              <a:rPr lang="cs-CZ" sz="2000" dirty="0" err="1"/>
              <a:t>with</a:t>
            </a:r>
            <a:r>
              <a:rPr lang="cs-CZ" sz="2000" dirty="0"/>
              <a:t> CAPTCHA </a:t>
            </a:r>
            <a:r>
              <a:rPr lang="cs-CZ" sz="2000" dirty="0" err="1"/>
              <a:t>recognition</a:t>
            </a:r>
            <a:r>
              <a:rPr lang="cs-CZ" sz="2000" dirty="0"/>
              <a:t> </a:t>
            </a:r>
            <a:r>
              <a:rPr lang="cs-CZ" sz="2000" dirty="0" err="1"/>
              <a:t>models</a:t>
            </a:r>
            <a:r>
              <a:rPr lang="cs-CZ" sz="2000" dirty="0"/>
              <a:t> </a:t>
            </a:r>
            <a:r>
              <a:rPr lang="cs-CZ" sz="2000" dirty="0" err="1"/>
              <a:t>we</a:t>
            </a:r>
            <a:r>
              <a:rPr lang="cs-CZ" sz="2000" dirty="0"/>
              <a:t> </a:t>
            </a:r>
            <a:r>
              <a:rPr lang="cs-CZ" sz="2000" dirty="0" err="1"/>
              <a:t>found</a:t>
            </a:r>
            <a:r>
              <a:rPr lang="cs-CZ" sz="2000" dirty="0"/>
              <a:t> on </a:t>
            </a:r>
            <a:r>
              <a:rPr lang="cs-CZ" sz="2000" dirty="0" err="1"/>
              <a:t>the</a:t>
            </a:r>
            <a:r>
              <a:rPr lang="cs-CZ" sz="2000" dirty="0"/>
              <a:t> internet.</a:t>
            </a:r>
          </a:p>
          <a:p>
            <a:pPr>
              <a:lnSpc>
                <a:spcPct val="150000"/>
              </a:lnSpc>
              <a:buClr>
                <a:srgbClr val="FFC000"/>
              </a:buClr>
              <a:buFont typeface="Calibri" panose="020F0502020204030204" pitchFamily="34" charset="0"/>
              <a:buChar char="&gt;"/>
            </a:pPr>
            <a:r>
              <a:rPr lang="cs-CZ" sz="2000" dirty="0"/>
              <a:t>Model </a:t>
            </a:r>
            <a:r>
              <a:rPr lang="cs-CZ" sz="2000" dirty="0" err="1"/>
              <a:t>is</a:t>
            </a:r>
            <a:r>
              <a:rPr lang="cs-CZ" sz="2000" dirty="0"/>
              <a:t> </a:t>
            </a:r>
            <a:r>
              <a:rPr lang="cs-CZ" sz="2000" dirty="0" err="1"/>
              <a:t>capable</a:t>
            </a:r>
            <a:r>
              <a:rPr lang="cs-CZ" sz="2000" dirty="0"/>
              <a:t> </a:t>
            </a:r>
            <a:r>
              <a:rPr lang="cs-CZ" sz="2000" dirty="0" err="1"/>
              <a:t>of</a:t>
            </a:r>
            <a:r>
              <a:rPr lang="cs-CZ" sz="2000" dirty="0"/>
              <a:t> </a:t>
            </a:r>
            <a:r>
              <a:rPr lang="cs-CZ" sz="2000" dirty="0" err="1"/>
              <a:t>finding</a:t>
            </a:r>
            <a:r>
              <a:rPr lang="cs-CZ" sz="2000" dirty="0"/>
              <a:t> </a:t>
            </a:r>
            <a:r>
              <a:rPr lang="cs-CZ" sz="2000" dirty="0" err="1"/>
              <a:t>predictions</a:t>
            </a:r>
            <a:r>
              <a:rPr lang="cs-CZ" sz="2000" dirty="0"/>
              <a:t> </a:t>
            </a:r>
            <a:r>
              <a:rPr lang="cs-CZ" sz="2000" dirty="0" err="1"/>
              <a:t>for</a:t>
            </a:r>
            <a:r>
              <a:rPr lang="cs-CZ" sz="2000" dirty="0"/>
              <a:t> </a:t>
            </a:r>
            <a:r>
              <a:rPr lang="cs-CZ" sz="2000" dirty="0" err="1"/>
              <a:t>even</a:t>
            </a:r>
            <a:r>
              <a:rPr lang="cs-CZ" sz="2000" dirty="0"/>
              <a:t> </a:t>
            </a:r>
            <a:r>
              <a:rPr lang="cs-CZ" sz="2000" dirty="0" err="1"/>
              <a:t>longer</a:t>
            </a:r>
            <a:r>
              <a:rPr lang="cs-CZ" sz="2000" dirty="0"/>
              <a:t>/</a:t>
            </a:r>
            <a:r>
              <a:rPr lang="cs-CZ" sz="2000" dirty="0" err="1"/>
              <a:t>shorter</a:t>
            </a:r>
            <a:r>
              <a:rPr lang="cs-CZ" sz="2000" dirty="0"/>
              <a:t> </a:t>
            </a:r>
            <a:r>
              <a:rPr lang="cs-CZ" sz="2000" dirty="0" err="1"/>
              <a:t>CAPTCHA‘s</a:t>
            </a:r>
            <a:r>
              <a:rPr lang="cs-CZ" sz="2000" dirty="0"/>
              <a:t>. (</a:t>
            </a:r>
            <a:r>
              <a:rPr lang="cs-CZ" sz="2000" dirty="0" err="1"/>
              <a:t>robustness</a:t>
            </a:r>
            <a:r>
              <a:rPr lang="cs-CZ" sz="2000" dirty="0"/>
              <a:t>)</a:t>
            </a:r>
          </a:p>
          <a:p>
            <a:pPr>
              <a:lnSpc>
                <a:spcPct val="150000"/>
              </a:lnSpc>
              <a:buClr>
                <a:srgbClr val="FFC000"/>
              </a:buClr>
              <a:buFont typeface="Calibri" panose="020F0502020204030204" pitchFamily="34" charset="0"/>
              <a:buChar char="&gt;"/>
            </a:pPr>
            <a:r>
              <a:rPr lang="cs-CZ" sz="2000" dirty="0" err="1"/>
              <a:t>During</a:t>
            </a:r>
            <a:r>
              <a:rPr lang="cs-CZ" sz="2000" dirty="0"/>
              <a:t> </a:t>
            </a:r>
            <a:r>
              <a:rPr lang="cs-CZ" sz="2000" dirty="0" err="1"/>
              <a:t>research</a:t>
            </a:r>
            <a:r>
              <a:rPr lang="cs-CZ" sz="2000" dirty="0"/>
              <a:t> </a:t>
            </a:r>
            <a:r>
              <a:rPr lang="cs-CZ" sz="2000" dirty="0" err="1"/>
              <a:t>we</a:t>
            </a:r>
            <a:r>
              <a:rPr lang="cs-CZ" sz="2000" dirty="0"/>
              <a:t> </a:t>
            </a:r>
            <a:r>
              <a:rPr lang="cs-CZ" sz="2000" dirty="0" err="1"/>
              <a:t>came</a:t>
            </a:r>
            <a:r>
              <a:rPr lang="cs-CZ" sz="2000" dirty="0"/>
              <a:t> </a:t>
            </a:r>
            <a:r>
              <a:rPr lang="cs-CZ" sz="2000" dirty="0" err="1"/>
              <a:t>across</a:t>
            </a:r>
            <a:r>
              <a:rPr lang="cs-CZ" sz="2000" dirty="0"/>
              <a:t> many </a:t>
            </a:r>
            <a:r>
              <a:rPr lang="cs-CZ" sz="2000" dirty="0" err="1"/>
              <a:t>interesting</a:t>
            </a:r>
            <a:r>
              <a:rPr lang="cs-CZ" sz="2000" dirty="0"/>
              <a:t> </a:t>
            </a:r>
            <a:r>
              <a:rPr lang="cs-CZ" sz="2000" dirty="0" err="1"/>
              <a:t>approaches</a:t>
            </a:r>
            <a:r>
              <a:rPr lang="cs-CZ" sz="2000" dirty="0"/>
              <a:t> to text </a:t>
            </a:r>
            <a:r>
              <a:rPr lang="cs-CZ" sz="2000" dirty="0" err="1"/>
              <a:t>recognition</a:t>
            </a:r>
            <a:r>
              <a:rPr lang="cs-CZ" sz="2000" dirty="0"/>
              <a:t>, </a:t>
            </a:r>
            <a:r>
              <a:rPr lang="cs-CZ" sz="2000" dirty="0" err="1"/>
              <a:t>which</a:t>
            </a:r>
            <a:r>
              <a:rPr lang="cs-CZ" sz="2000" dirty="0"/>
              <a:t> </a:t>
            </a:r>
            <a:r>
              <a:rPr lang="cs-CZ" sz="2000" dirty="0" err="1"/>
              <a:t>will</a:t>
            </a:r>
            <a:r>
              <a:rPr lang="cs-CZ" sz="2000" dirty="0"/>
              <a:t> </a:t>
            </a:r>
            <a:r>
              <a:rPr lang="cs-CZ" sz="2000" dirty="0" err="1"/>
              <a:t>surely</a:t>
            </a:r>
            <a:r>
              <a:rPr lang="cs-CZ" sz="2000" dirty="0"/>
              <a:t> </a:t>
            </a:r>
            <a:r>
              <a:rPr lang="cs-CZ" sz="2000" dirty="0" err="1"/>
              <a:t>come</a:t>
            </a:r>
            <a:r>
              <a:rPr lang="cs-CZ" sz="2000" dirty="0"/>
              <a:t> handy in </a:t>
            </a:r>
            <a:r>
              <a:rPr lang="cs-CZ" sz="2000" dirty="0" err="1"/>
              <a:t>the</a:t>
            </a:r>
            <a:r>
              <a:rPr lang="cs-CZ" sz="2000" dirty="0"/>
              <a:t> </a:t>
            </a:r>
            <a:r>
              <a:rPr lang="cs-CZ" sz="2000" dirty="0" err="1"/>
              <a:t>future</a:t>
            </a:r>
            <a:r>
              <a:rPr lang="cs-CZ" sz="2000" dirty="0"/>
              <a:t>.</a:t>
            </a:r>
          </a:p>
          <a:p>
            <a:pPr>
              <a:lnSpc>
                <a:spcPct val="150000"/>
              </a:lnSpc>
              <a:buClr>
                <a:srgbClr val="FFC000"/>
              </a:buClr>
              <a:buFont typeface="Calibri" panose="020F0502020204030204" pitchFamily="34" charset="0"/>
              <a:buChar char="&gt;"/>
            </a:pPr>
            <a:r>
              <a:rPr lang="cs-CZ" sz="2000" dirty="0"/>
              <a:t>So…</a:t>
            </a:r>
            <a:endParaRPr lang="cs-CZ" sz="2400" dirty="0"/>
          </a:p>
          <a:p>
            <a:pPr lvl="1">
              <a:buFont typeface="Calibri" panose="020F0502020204030204" pitchFamily="34" charset="0"/>
              <a:buChar char="&gt;"/>
            </a:pPr>
            <a:endParaRPr lang="en-GB" dirty="0"/>
          </a:p>
        </p:txBody>
      </p:sp>
      <p:pic>
        <p:nvPicPr>
          <p:cNvPr id="17" name="Obrázek 16" descr="Obsah obrázku text, pták, snímek obrazovky&#10;&#10;Popis byl vytvořen automaticky">
            <a:extLst>
              <a:ext uri="{FF2B5EF4-FFF2-40B4-BE49-F238E27FC236}">
                <a16:creationId xmlns:a16="http://schemas.microsoft.com/office/drawing/2014/main" id="{4EB7CA04-8C07-4AE1-ACB6-ABDD2E08498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5243" y="5325171"/>
            <a:ext cx="4740091" cy="1261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098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4.07407E-6 L -0.00612 0.90416 " pathEditMode="relative" rAng="0" ptsTypes="AA">
                                      <p:cBhvr>
                                        <p:cTn id="6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3" y="45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-4.81481E-6 L -0.00768 0.9 " pathEditMode="relative" rAng="0" ptsTypes="AA">
                                      <p:cBhvr>
                                        <p:cTn id="10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1" y="45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3">
            <a:extLst>
              <a:ext uri="{FF2B5EF4-FFF2-40B4-BE49-F238E27FC236}">
                <a16:creationId xmlns:a16="http://schemas.microsoft.com/office/drawing/2014/main" id="{3A0DC0A1-21EF-4F05-9E85-4916AE174AF6}"/>
              </a:ext>
            </a:extLst>
          </p:cNvPr>
          <p:cNvSpPr/>
          <p:nvPr/>
        </p:nvSpPr>
        <p:spPr>
          <a:xfrm>
            <a:off x="0" y="4667473"/>
            <a:ext cx="12192000" cy="1080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C2C31AAB-5BF4-40FA-983A-5BC393963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>
                <a:latin typeface="OCR A Extended" panose="02010509020102010303" pitchFamily="50" charset="0"/>
              </a:rPr>
              <a:t>Project </a:t>
            </a:r>
            <a:r>
              <a:rPr lang="cs-CZ" dirty="0" err="1">
                <a:latin typeface="OCR A Extended" panose="02010509020102010303" pitchFamily="50" charset="0"/>
              </a:rPr>
              <a:t>goal</a:t>
            </a:r>
            <a:endParaRPr lang="en-GB" dirty="0">
              <a:latin typeface="OCR A Extended" panose="02010509020102010303" pitchFamily="50" charset="0"/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5534307-602E-4A0C-B363-22C27BCC1F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486" y="1825625"/>
            <a:ext cx="10767027" cy="4351338"/>
          </a:xfrm>
        </p:spPr>
        <p:txBody>
          <a:bodyPr>
            <a:normAutofit fontScale="92500"/>
          </a:bodyPr>
          <a:lstStyle/>
          <a:p>
            <a:pPr marL="0" indent="0" algn="just">
              <a:lnSpc>
                <a:spcPct val="200000"/>
              </a:lnSpc>
              <a:buNone/>
            </a:pPr>
            <a:r>
              <a:rPr lang="en-GB" sz="2400" dirty="0"/>
              <a:t>In 1997 was firstly presented </a:t>
            </a:r>
            <a:r>
              <a:rPr lang="en-GB" sz="2400" b="1" dirty="0" err="1">
                <a:solidFill>
                  <a:schemeClr val="accent2"/>
                </a:solidFill>
              </a:rPr>
              <a:t>C</a:t>
            </a:r>
            <a:r>
              <a:rPr lang="en-GB" sz="2400" dirty="0" err="1"/>
              <a:t>ompletly</a:t>
            </a:r>
            <a:r>
              <a:rPr lang="en-GB" sz="2400" dirty="0"/>
              <a:t> </a:t>
            </a:r>
            <a:r>
              <a:rPr lang="en-GB" sz="2400" b="1" dirty="0">
                <a:solidFill>
                  <a:schemeClr val="accent2"/>
                </a:solidFill>
              </a:rPr>
              <a:t>A</a:t>
            </a:r>
            <a:r>
              <a:rPr lang="en-GB" sz="2400" dirty="0"/>
              <a:t>utomated </a:t>
            </a:r>
            <a:r>
              <a:rPr lang="en-GB" sz="2400" b="1" dirty="0">
                <a:solidFill>
                  <a:schemeClr val="accent2"/>
                </a:solidFill>
              </a:rPr>
              <a:t>P</a:t>
            </a:r>
            <a:r>
              <a:rPr lang="en-GB" sz="2400" dirty="0"/>
              <a:t>ublic </a:t>
            </a:r>
            <a:r>
              <a:rPr lang="en-GB" sz="2400" b="1" dirty="0">
                <a:solidFill>
                  <a:schemeClr val="accent2"/>
                </a:solidFill>
              </a:rPr>
              <a:t>T</a:t>
            </a:r>
            <a:r>
              <a:rPr lang="en-GB" sz="2400" dirty="0"/>
              <a:t>uring test to tell </a:t>
            </a:r>
            <a:r>
              <a:rPr lang="en-GB" sz="2400" b="1" dirty="0">
                <a:solidFill>
                  <a:schemeClr val="accent2"/>
                </a:solidFill>
              </a:rPr>
              <a:t>C</a:t>
            </a:r>
            <a:r>
              <a:rPr lang="en-GB" sz="2400" dirty="0"/>
              <a:t>omputer and </a:t>
            </a:r>
            <a:r>
              <a:rPr lang="en-GB" sz="2400" b="1" dirty="0">
                <a:solidFill>
                  <a:schemeClr val="accent2"/>
                </a:solidFill>
              </a:rPr>
              <a:t>H</a:t>
            </a:r>
            <a:r>
              <a:rPr lang="en-GB" sz="2400" dirty="0"/>
              <a:t>umans </a:t>
            </a:r>
            <a:r>
              <a:rPr lang="en-GB" sz="2400" b="1" dirty="0">
                <a:solidFill>
                  <a:schemeClr val="accent2"/>
                </a:solidFill>
              </a:rPr>
              <a:t>A</a:t>
            </a:r>
            <a:r>
              <a:rPr lang="en-GB" sz="2400" dirty="0"/>
              <a:t>part (CAPTCHA), which </a:t>
            </a:r>
            <a:r>
              <a:rPr lang="en-GB" sz="2400" dirty="0" err="1"/>
              <a:t>requ</a:t>
            </a:r>
            <a:r>
              <a:rPr lang="cs-CZ" sz="2400" dirty="0" err="1"/>
              <a:t>ie</a:t>
            </a:r>
            <a:r>
              <a:rPr lang="en-GB" sz="2400" dirty="0"/>
              <a:t>res someone to correctly evaluate and enter a sequence of letters or numbers perceptible in a distorted image displayed on the screen.</a:t>
            </a:r>
          </a:p>
          <a:p>
            <a:pPr marL="0" indent="0" algn="ctr">
              <a:lnSpc>
                <a:spcPct val="200000"/>
              </a:lnSpc>
              <a:buNone/>
            </a:pPr>
            <a:endParaRPr lang="en-GB" sz="2200" dirty="0">
              <a:latin typeface="OCR A Extended" panose="02010509020102010303" pitchFamily="50" charset="0"/>
            </a:endParaRPr>
          </a:p>
          <a:p>
            <a:pPr marL="0" indent="0" algn="ctr">
              <a:lnSpc>
                <a:spcPct val="200000"/>
              </a:lnSpc>
              <a:buNone/>
            </a:pPr>
            <a:r>
              <a:rPr lang="en-GB" sz="2600" dirty="0">
                <a:solidFill>
                  <a:schemeClr val="accent2"/>
                </a:solidFill>
                <a:latin typeface="OCR A Extended" panose="02010509020102010303" pitchFamily="50" charset="0"/>
              </a:rPr>
              <a:t>Can we create a model, which is able to deceive CAPTCHA? </a:t>
            </a:r>
          </a:p>
          <a:p>
            <a:pPr marL="0" indent="0">
              <a:buNone/>
            </a:pPr>
            <a:endParaRPr lang="en-GB" sz="2400" dirty="0">
              <a:latin typeface="OCR A Extended" panose="02010509020102010303" pitchFamily="50" charset="0"/>
            </a:endParaRPr>
          </a:p>
          <a:p>
            <a:pPr marL="0" indent="0">
              <a:buNone/>
            </a:pPr>
            <a:endParaRPr lang="en-GB" sz="2400" dirty="0">
              <a:latin typeface="OCR A Extended" panose="02010509020102010303" pitchFamily="50" charset="0"/>
            </a:endParaRPr>
          </a:p>
          <a:p>
            <a:pPr marL="0" indent="0">
              <a:buNone/>
            </a:pPr>
            <a:endParaRPr lang="en-GB" sz="2400" dirty="0">
              <a:latin typeface="OCR A Extended" panose="02010509020102010303" pitchFamily="50" charset="0"/>
            </a:endParaRPr>
          </a:p>
          <a:p>
            <a:pPr marL="0" indent="0">
              <a:buNone/>
            </a:pPr>
            <a:endParaRPr lang="en-GB" sz="2400" dirty="0">
              <a:latin typeface="OCR A Extended" panose="02010509020102010303" pitchFamily="50" charset="0"/>
            </a:endParaRPr>
          </a:p>
          <a:p>
            <a:pPr marL="0" indent="0">
              <a:buNone/>
            </a:pPr>
            <a:endParaRPr lang="en-GB" sz="2400" dirty="0">
              <a:latin typeface="OCR A Extended" panose="02010509020102010303" pitchFamily="50" charset="0"/>
            </a:endParaRP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A96C5ABF-D16C-4F51-9B0F-FBBE77464E9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911" b="1"/>
          <a:stretch/>
        </p:blipFill>
        <p:spPr>
          <a:xfrm>
            <a:off x="8728131" y="-16778"/>
            <a:ext cx="3389400" cy="978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207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Skupina 17">
            <a:extLst>
              <a:ext uri="{FF2B5EF4-FFF2-40B4-BE49-F238E27FC236}">
                <a16:creationId xmlns:a16="http://schemas.microsoft.com/office/drawing/2014/main" id="{B1BB5952-3222-4B60-9C01-0B02E9248093}"/>
              </a:ext>
            </a:extLst>
          </p:cNvPr>
          <p:cNvGrpSpPr/>
          <p:nvPr/>
        </p:nvGrpSpPr>
        <p:grpSpPr>
          <a:xfrm>
            <a:off x="8029016" y="294696"/>
            <a:ext cx="4072025" cy="3149730"/>
            <a:chOff x="8029016" y="294696"/>
            <a:chExt cx="4072025" cy="3149730"/>
          </a:xfrm>
        </p:grpSpPr>
        <p:sp>
          <p:nvSpPr>
            <p:cNvPr id="7" name="TextovéPole 6">
              <a:extLst>
                <a:ext uri="{FF2B5EF4-FFF2-40B4-BE49-F238E27FC236}">
                  <a16:creationId xmlns:a16="http://schemas.microsoft.com/office/drawing/2014/main" id="{FEAD6882-6E10-4BB0-ADE0-49299FE63EF8}"/>
                </a:ext>
              </a:extLst>
            </p:cNvPr>
            <p:cNvSpPr txBox="1"/>
            <p:nvPr/>
          </p:nvSpPr>
          <p:spPr>
            <a:xfrm rot="9174096" flipH="1">
              <a:off x="10569052" y="739244"/>
              <a:ext cx="900618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3800" b="1" dirty="0">
                  <a:solidFill>
                    <a:schemeClr val="accent4">
                      <a:lumMod val="20000"/>
                      <a:lumOff val="80000"/>
                    </a:schemeClr>
                  </a:solidFill>
                </a:rPr>
                <a:t>8</a:t>
              </a:r>
              <a:endParaRPr lang="en-GB" sz="13800" b="1" dirty="0">
                <a:solidFill>
                  <a:schemeClr val="accent4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4" name="TextovéPole 3">
              <a:extLst>
                <a:ext uri="{FF2B5EF4-FFF2-40B4-BE49-F238E27FC236}">
                  <a16:creationId xmlns:a16="http://schemas.microsoft.com/office/drawing/2014/main" id="{071C0527-B1CC-4C7E-87F8-5AEDF5CC785B}"/>
                </a:ext>
              </a:extLst>
            </p:cNvPr>
            <p:cNvSpPr txBox="1"/>
            <p:nvPr/>
          </p:nvSpPr>
          <p:spPr>
            <a:xfrm rot="18075988" flipH="1">
              <a:off x="8132705" y="239728"/>
              <a:ext cx="900618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6600" b="1" dirty="0">
                  <a:solidFill>
                    <a:schemeClr val="accent4">
                      <a:lumMod val="20000"/>
                      <a:lumOff val="80000"/>
                    </a:schemeClr>
                  </a:solidFill>
                </a:rPr>
                <a:t>w</a:t>
              </a:r>
              <a:endParaRPr lang="en-GB" sz="5400" b="1" dirty="0">
                <a:solidFill>
                  <a:schemeClr val="accent4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0" name="TextovéPole 9">
              <a:extLst>
                <a:ext uri="{FF2B5EF4-FFF2-40B4-BE49-F238E27FC236}">
                  <a16:creationId xmlns:a16="http://schemas.microsoft.com/office/drawing/2014/main" id="{06AAE989-B5C3-4BB4-9698-BE86F1A9E337}"/>
                </a:ext>
              </a:extLst>
            </p:cNvPr>
            <p:cNvSpPr txBox="1"/>
            <p:nvPr/>
          </p:nvSpPr>
          <p:spPr>
            <a:xfrm rot="18075988" flipH="1">
              <a:off x="11189067" y="2532452"/>
              <a:ext cx="90061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5400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0</a:t>
              </a:r>
              <a:endParaRPr lang="en-GB" sz="5400" dirty="0">
                <a:solidFill>
                  <a:schemeClr val="accent4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1" name="TextovéPole 10">
              <a:extLst>
                <a:ext uri="{FF2B5EF4-FFF2-40B4-BE49-F238E27FC236}">
                  <a16:creationId xmlns:a16="http://schemas.microsoft.com/office/drawing/2014/main" id="{38065200-5A1B-43A5-8934-D03B37F54249}"/>
                </a:ext>
              </a:extLst>
            </p:cNvPr>
            <p:cNvSpPr txBox="1"/>
            <p:nvPr/>
          </p:nvSpPr>
          <p:spPr>
            <a:xfrm rot="3692477" flipH="1">
              <a:off x="11089042" y="482412"/>
              <a:ext cx="90061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5400" i="1" dirty="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</a:t>
              </a:r>
              <a:endParaRPr lang="en-GB" sz="5400" i="1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TextovéPole 11">
              <a:extLst>
                <a:ext uri="{FF2B5EF4-FFF2-40B4-BE49-F238E27FC236}">
                  <a16:creationId xmlns:a16="http://schemas.microsoft.com/office/drawing/2014/main" id="{93A45A7A-C9A2-4215-8C57-74C3A2EBBBFB}"/>
                </a:ext>
              </a:extLst>
            </p:cNvPr>
            <p:cNvSpPr txBox="1"/>
            <p:nvPr/>
          </p:nvSpPr>
          <p:spPr>
            <a:xfrm rot="19830802" flipH="1">
              <a:off x="9302313" y="794015"/>
              <a:ext cx="90061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5400" dirty="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e</a:t>
              </a:r>
              <a:endParaRPr lang="en-GB" sz="5400" dirty="0">
                <a:solidFill>
                  <a:schemeClr val="accent4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3" name="TextovéPole 12">
              <a:extLst>
                <a:ext uri="{FF2B5EF4-FFF2-40B4-BE49-F238E27FC236}">
                  <a16:creationId xmlns:a16="http://schemas.microsoft.com/office/drawing/2014/main" id="{B6E3CC76-B123-4DFF-959C-BED8C442AE9B}"/>
                </a:ext>
              </a:extLst>
            </p:cNvPr>
            <p:cNvSpPr txBox="1"/>
            <p:nvPr/>
          </p:nvSpPr>
          <p:spPr>
            <a:xfrm rot="2335818" flipH="1">
              <a:off x="9713343" y="294696"/>
              <a:ext cx="90061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5400" dirty="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endParaRPr lang="en-GB" sz="5400" dirty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9" name="Obdélník 18">
            <a:extLst>
              <a:ext uri="{FF2B5EF4-FFF2-40B4-BE49-F238E27FC236}">
                <a16:creationId xmlns:a16="http://schemas.microsoft.com/office/drawing/2014/main" id="{908900ED-8963-424C-B266-60CAF9E125D0}"/>
              </a:ext>
            </a:extLst>
          </p:cNvPr>
          <p:cNvSpPr/>
          <p:nvPr/>
        </p:nvSpPr>
        <p:spPr>
          <a:xfrm>
            <a:off x="8259090" y="309400"/>
            <a:ext cx="3709359" cy="3639834"/>
          </a:xfrm>
          <a:prstGeom prst="rect">
            <a:avLst/>
          </a:prstGeom>
          <a:solidFill>
            <a:schemeClr val="bg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45F0087F-BF77-484A-B230-D9B594A29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>
                <a:latin typeface="OCR A Extended" panose="02010509020102010303" pitchFamily="50" charset="0"/>
              </a:rPr>
              <a:t>Data source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CB7CFE7-B89D-4C70-A338-96706C1DE2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3064"/>
            <a:ext cx="10515600" cy="4351338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cs-CZ" sz="2200" dirty="0" err="1"/>
              <a:t>We</a:t>
            </a:r>
            <a:r>
              <a:rPr lang="cs-CZ" sz="2200" dirty="0"/>
              <a:t> </a:t>
            </a:r>
            <a:r>
              <a:rPr lang="cs-CZ" sz="2200" dirty="0" err="1"/>
              <a:t>decided</a:t>
            </a:r>
            <a:r>
              <a:rPr lang="cs-CZ" sz="2200" dirty="0"/>
              <a:t> to </a:t>
            </a:r>
            <a:r>
              <a:rPr lang="cs-CZ" sz="2200" dirty="0" err="1"/>
              <a:t>generate</a:t>
            </a:r>
            <a:r>
              <a:rPr lang="cs-CZ" sz="2200" dirty="0"/>
              <a:t> </a:t>
            </a:r>
            <a:r>
              <a:rPr lang="cs-CZ" sz="2200" dirty="0" err="1"/>
              <a:t>our</a:t>
            </a:r>
            <a:r>
              <a:rPr lang="cs-CZ" sz="2200" dirty="0"/>
              <a:t> </a:t>
            </a:r>
            <a:r>
              <a:rPr lang="cs-CZ" sz="2200" dirty="0" err="1"/>
              <a:t>own</a:t>
            </a:r>
            <a:r>
              <a:rPr lang="cs-CZ" sz="2200" dirty="0"/>
              <a:t> CAPTCHA </a:t>
            </a:r>
            <a:r>
              <a:rPr lang="cs-CZ" sz="2200" dirty="0" err="1"/>
              <a:t>codes</a:t>
            </a:r>
            <a:r>
              <a:rPr lang="cs-CZ" sz="2200" dirty="0"/>
              <a:t> </a:t>
            </a:r>
            <a:r>
              <a:rPr lang="cs-CZ" sz="2200" dirty="0" err="1"/>
              <a:t>using</a:t>
            </a:r>
            <a:r>
              <a:rPr lang="cs-CZ" sz="2200" dirty="0"/>
              <a:t> </a:t>
            </a:r>
            <a:r>
              <a:rPr lang="cs-CZ" sz="2200" dirty="0" err="1"/>
              <a:t>following</a:t>
            </a:r>
            <a:r>
              <a:rPr lang="cs-CZ" sz="2200" dirty="0"/>
              <a:t> </a:t>
            </a:r>
            <a:r>
              <a:rPr lang="cs-CZ" sz="2200" dirty="0" err="1"/>
              <a:t>two</a:t>
            </a:r>
            <a:r>
              <a:rPr lang="cs-CZ" sz="2200" dirty="0"/>
              <a:t> </a:t>
            </a:r>
            <a:r>
              <a:rPr lang="cs-CZ" sz="2200" dirty="0" err="1"/>
              <a:t>sets</a:t>
            </a:r>
            <a:r>
              <a:rPr lang="cs-CZ" sz="2200" dirty="0"/>
              <a:t> </a:t>
            </a:r>
            <a:r>
              <a:rPr lang="cs-CZ" sz="2200" dirty="0" err="1"/>
              <a:t>of</a:t>
            </a:r>
            <a:r>
              <a:rPr lang="cs-CZ" sz="2200" dirty="0"/>
              <a:t> </a:t>
            </a:r>
            <a:r>
              <a:rPr lang="cs-CZ" sz="2200" dirty="0" err="1"/>
              <a:t>symbols</a:t>
            </a:r>
            <a:endParaRPr lang="cs-CZ" sz="2200" dirty="0"/>
          </a:p>
          <a:p>
            <a:pPr lvl="1">
              <a:lnSpc>
                <a:spcPct val="150000"/>
              </a:lnSpc>
              <a:buClr>
                <a:srgbClr val="FFC000"/>
              </a:buClr>
              <a:buFont typeface="Calibri" panose="020F0502020204030204" pitchFamily="34" charset="0"/>
              <a:buChar char="&gt;"/>
            </a:pPr>
            <a:r>
              <a:rPr lang="cs-CZ" sz="2000" dirty="0" err="1"/>
              <a:t>digits</a:t>
            </a:r>
            <a:r>
              <a:rPr lang="cs-CZ" sz="2000" dirty="0"/>
              <a:t> (0-9);</a:t>
            </a:r>
          </a:p>
          <a:p>
            <a:pPr lvl="1">
              <a:lnSpc>
                <a:spcPct val="150000"/>
              </a:lnSpc>
              <a:buClr>
                <a:srgbClr val="FFC000"/>
              </a:buClr>
              <a:buFont typeface="Calibri" panose="020F0502020204030204" pitchFamily="34" charset="0"/>
              <a:buChar char="&gt;"/>
            </a:pPr>
            <a:r>
              <a:rPr lang="cs-CZ" sz="2000" dirty="0"/>
              <a:t>ascii </a:t>
            </a:r>
            <a:r>
              <a:rPr lang="cs-CZ" sz="2000" dirty="0" err="1"/>
              <a:t>lowercase</a:t>
            </a:r>
            <a:r>
              <a:rPr lang="cs-CZ" sz="2000" dirty="0"/>
              <a:t> </a:t>
            </a:r>
            <a:r>
              <a:rPr lang="cs-CZ" sz="2000" dirty="0" err="1"/>
              <a:t>letters</a:t>
            </a:r>
            <a:r>
              <a:rPr lang="cs-CZ" sz="2000" dirty="0"/>
              <a:t> (</a:t>
            </a:r>
            <a:r>
              <a:rPr lang="cs-CZ" sz="2000" dirty="0" err="1"/>
              <a:t>a,b,c</a:t>
            </a:r>
            <a:r>
              <a:rPr lang="cs-CZ" sz="2000" dirty="0"/>
              <a:t>…);</a:t>
            </a:r>
          </a:p>
          <a:p>
            <a:pPr marL="0" indent="0">
              <a:lnSpc>
                <a:spcPct val="150000"/>
              </a:lnSpc>
              <a:buClr>
                <a:srgbClr val="FFC000"/>
              </a:buClr>
              <a:buNone/>
            </a:pPr>
            <a:r>
              <a:rPr lang="cs-CZ" sz="2200" dirty="0" err="1"/>
              <a:t>written</a:t>
            </a:r>
            <a:r>
              <a:rPr lang="cs-CZ" sz="2200" dirty="0"/>
              <a:t> in </a:t>
            </a:r>
            <a:r>
              <a:rPr lang="cs-CZ" sz="2200" dirty="0" err="1"/>
              <a:t>three</a:t>
            </a:r>
            <a:r>
              <a:rPr lang="cs-CZ" sz="2200" dirty="0"/>
              <a:t> </a:t>
            </a:r>
            <a:r>
              <a:rPr lang="cs-CZ" sz="2200" dirty="0" err="1"/>
              <a:t>different</a:t>
            </a:r>
            <a:r>
              <a:rPr lang="cs-CZ" sz="2200" dirty="0"/>
              <a:t> </a:t>
            </a:r>
            <a:r>
              <a:rPr lang="cs-CZ" sz="2200" dirty="0" err="1"/>
              <a:t>fonts</a:t>
            </a:r>
            <a:r>
              <a:rPr lang="cs-CZ" sz="2200" dirty="0"/>
              <a:t> (</a:t>
            </a:r>
            <a:r>
              <a:rPr lang="cs-CZ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Times New Roman</a:t>
            </a:r>
            <a:r>
              <a:rPr lang="cs-CZ" sz="2200" dirty="0"/>
              <a:t>, </a:t>
            </a:r>
            <a:r>
              <a:rPr lang="cs-CZ" sz="2200" dirty="0">
                <a:latin typeface="Arial" panose="020B0604020202020204" pitchFamily="34" charset="0"/>
                <a:cs typeface="Arial" panose="020B0604020202020204" pitchFamily="34" charset="0"/>
              </a:rPr>
              <a:t>Arial</a:t>
            </a:r>
            <a:r>
              <a:rPr lang="cs-CZ" sz="2200" dirty="0"/>
              <a:t>, Calibri) and </a:t>
            </a:r>
            <a:r>
              <a:rPr lang="cs-CZ" sz="2200" dirty="0" err="1"/>
              <a:t>with</a:t>
            </a:r>
            <a:r>
              <a:rPr lang="cs-CZ" sz="2200" dirty="0"/>
              <a:t> </a:t>
            </a:r>
            <a:r>
              <a:rPr lang="cs-CZ" sz="2200" dirty="0" err="1"/>
              <a:t>deformations</a:t>
            </a:r>
            <a:r>
              <a:rPr lang="cs-CZ" sz="2200" dirty="0"/>
              <a:t>.</a:t>
            </a:r>
          </a:p>
          <a:p>
            <a:pPr marL="0" indent="0">
              <a:lnSpc>
                <a:spcPct val="150000"/>
              </a:lnSpc>
              <a:buClr>
                <a:srgbClr val="FFC000"/>
              </a:buClr>
              <a:buNone/>
            </a:pPr>
            <a:r>
              <a:rPr lang="cs-CZ" sz="2200" dirty="0" err="1"/>
              <a:t>We</a:t>
            </a:r>
            <a:r>
              <a:rPr lang="cs-CZ" sz="2200" dirty="0"/>
              <a:t> </a:t>
            </a:r>
            <a:r>
              <a:rPr lang="cs-CZ" sz="2200" dirty="0" err="1"/>
              <a:t>choose</a:t>
            </a:r>
            <a:r>
              <a:rPr lang="cs-CZ" sz="2200" dirty="0"/>
              <a:t> CAPTCHA </a:t>
            </a:r>
            <a:r>
              <a:rPr lang="cs-CZ" sz="2200" dirty="0" err="1"/>
              <a:t>codes</a:t>
            </a:r>
            <a:r>
              <a:rPr lang="cs-CZ" sz="2200" dirty="0"/>
              <a:t> </a:t>
            </a:r>
            <a:r>
              <a:rPr lang="cs-CZ" sz="2200" dirty="0" err="1"/>
              <a:t>with</a:t>
            </a:r>
            <a:r>
              <a:rPr lang="cs-CZ" sz="2200" dirty="0"/>
              <a:t> 6 </a:t>
            </a:r>
            <a:r>
              <a:rPr lang="cs-CZ" sz="2200" dirty="0" err="1"/>
              <a:t>symbols</a:t>
            </a:r>
            <a:r>
              <a:rPr lang="cs-CZ" sz="2200" dirty="0"/>
              <a:t>. </a:t>
            </a:r>
          </a:p>
          <a:p>
            <a:pPr lvl="1">
              <a:buFont typeface="Calibri" panose="020F0502020204030204" pitchFamily="34" charset="0"/>
              <a:buChar char="&gt;"/>
            </a:pPr>
            <a:endParaRPr lang="cs-CZ" dirty="0"/>
          </a:p>
          <a:p>
            <a:pPr lvl="1">
              <a:buFont typeface="Calibri" panose="020F0502020204030204" pitchFamily="34" charset="0"/>
              <a:buChar char="&gt;"/>
            </a:pPr>
            <a:endParaRPr lang="en-GB" dirty="0"/>
          </a:p>
        </p:txBody>
      </p:sp>
      <p:pic>
        <p:nvPicPr>
          <p:cNvPr id="6" name="Obrázek 5">
            <a:extLst>
              <a:ext uri="{FF2B5EF4-FFF2-40B4-BE49-F238E27FC236}">
                <a16:creationId xmlns:a16="http://schemas.microsoft.com/office/drawing/2014/main" id="{19A82D27-2BC9-4350-A778-E7C8F944D26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911" b="1"/>
          <a:stretch/>
        </p:blipFill>
        <p:spPr>
          <a:xfrm flipV="1">
            <a:off x="9024935" y="5904402"/>
            <a:ext cx="3389400" cy="978765"/>
          </a:xfrm>
          <a:prstGeom prst="rect">
            <a:avLst/>
          </a:prstGeom>
        </p:spPr>
      </p:pic>
      <p:pic>
        <p:nvPicPr>
          <p:cNvPr id="21" name="Obrázek 20">
            <a:extLst>
              <a:ext uri="{FF2B5EF4-FFF2-40B4-BE49-F238E27FC236}">
                <a16:creationId xmlns:a16="http://schemas.microsoft.com/office/drawing/2014/main" id="{940375E1-EB03-4BB1-9868-590EA7DE35D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8918"/>
          <a:stretch/>
        </p:blipFill>
        <p:spPr>
          <a:xfrm>
            <a:off x="1008141" y="4781102"/>
            <a:ext cx="10175718" cy="976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081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délník 13" descr="Cmd terminál se souvislou výplní">
            <a:extLst>
              <a:ext uri="{FF2B5EF4-FFF2-40B4-BE49-F238E27FC236}">
                <a16:creationId xmlns:a16="http://schemas.microsoft.com/office/drawing/2014/main" id="{B7D78D8F-50E9-4275-B2DC-7BC0A30E5769}"/>
              </a:ext>
            </a:extLst>
          </p:cNvPr>
          <p:cNvSpPr/>
          <p:nvPr/>
        </p:nvSpPr>
        <p:spPr>
          <a:xfrm>
            <a:off x="8652266" y="2000491"/>
            <a:ext cx="1800004" cy="1800004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3" name="Obdélník 12" descr="Mozek se souvislou výplní">
            <a:extLst>
              <a:ext uri="{FF2B5EF4-FFF2-40B4-BE49-F238E27FC236}">
                <a16:creationId xmlns:a16="http://schemas.microsoft.com/office/drawing/2014/main" id="{196548A9-E71B-4696-ADF8-B5AFDD770E89}"/>
              </a:ext>
            </a:extLst>
          </p:cNvPr>
          <p:cNvSpPr/>
          <p:nvPr/>
        </p:nvSpPr>
        <p:spPr>
          <a:xfrm>
            <a:off x="5254721" y="2000491"/>
            <a:ext cx="1800004" cy="1800004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2" name="Obdélník 11" descr="Síť se souvislou výplní">
            <a:extLst>
              <a:ext uri="{FF2B5EF4-FFF2-40B4-BE49-F238E27FC236}">
                <a16:creationId xmlns:a16="http://schemas.microsoft.com/office/drawing/2014/main" id="{E244231D-6634-4DF9-B16C-EC08FD390458}"/>
              </a:ext>
            </a:extLst>
          </p:cNvPr>
          <p:cNvSpPr/>
          <p:nvPr/>
        </p:nvSpPr>
        <p:spPr>
          <a:xfrm>
            <a:off x="1873957" y="1992103"/>
            <a:ext cx="1800004" cy="1800004"/>
          </a:xfrm>
          <a:prstGeom prst="rect">
            <a:avLst/>
          </a:prstGeom>
          <a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aphicFrame>
        <p:nvGraphicFramePr>
          <p:cNvPr id="11" name="Zástupný obsah 2">
            <a:extLst>
              <a:ext uri="{FF2B5EF4-FFF2-40B4-BE49-F238E27FC236}">
                <a16:creationId xmlns:a16="http://schemas.microsoft.com/office/drawing/2014/main" id="{5D8A83DA-E840-4734-BB4E-D5FFB09345F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24290815"/>
              </p:ext>
            </p:extLst>
          </p:nvPr>
        </p:nvGraphicFramePr>
        <p:xfrm>
          <a:off x="838200" y="141045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DC236DC7-F376-493B-821A-6D6A7C6FD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>
                <a:latin typeface="OCR A Extended" panose="02010509020102010303" pitchFamily="50" charset="0"/>
              </a:rPr>
              <a:t>What</a:t>
            </a:r>
            <a:r>
              <a:rPr lang="cs-CZ" dirty="0">
                <a:latin typeface="OCR A Extended" panose="02010509020102010303" pitchFamily="50" charset="0"/>
              </a:rPr>
              <a:t> </a:t>
            </a:r>
            <a:r>
              <a:rPr lang="cs-CZ" dirty="0" err="1">
                <a:latin typeface="OCR A Extended" panose="02010509020102010303" pitchFamily="50" charset="0"/>
              </a:rPr>
              <a:t>were</a:t>
            </a:r>
            <a:r>
              <a:rPr lang="cs-CZ" dirty="0">
                <a:latin typeface="OCR A Extended" panose="02010509020102010303" pitchFamily="50" charset="0"/>
              </a:rPr>
              <a:t> </a:t>
            </a:r>
            <a:r>
              <a:rPr lang="cs-CZ" dirty="0" err="1">
                <a:latin typeface="OCR A Extended" panose="02010509020102010303" pitchFamily="50" charset="0"/>
              </a:rPr>
              <a:t>we</a:t>
            </a:r>
            <a:r>
              <a:rPr lang="cs-CZ" dirty="0">
                <a:latin typeface="OCR A Extended" panose="02010509020102010303" pitchFamily="50" charset="0"/>
              </a:rPr>
              <a:t> </a:t>
            </a:r>
            <a:r>
              <a:rPr lang="cs-CZ" dirty="0" err="1">
                <a:latin typeface="OCR A Extended" panose="02010509020102010303" pitchFamily="50" charset="0"/>
              </a:rPr>
              <a:t>looking</a:t>
            </a:r>
            <a:r>
              <a:rPr lang="cs-CZ" dirty="0">
                <a:latin typeface="OCR A Extended" panose="02010509020102010303" pitchFamily="50" charset="0"/>
              </a:rPr>
              <a:t> </a:t>
            </a:r>
            <a:r>
              <a:rPr lang="cs-CZ" dirty="0" err="1">
                <a:latin typeface="OCR A Extended" panose="02010509020102010303" pitchFamily="50" charset="0"/>
              </a:rPr>
              <a:t>for</a:t>
            </a:r>
            <a:r>
              <a:rPr lang="cs-CZ" dirty="0">
                <a:latin typeface="OCR A Extended" panose="02010509020102010303" pitchFamily="50" charset="0"/>
              </a:rPr>
              <a:t>?</a:t>
            </a:r>
            <a:endParaRPr lang="en-GB" dirty="0">
              <a:latin typeface="OCR A Extended" panose="020105090201020103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9069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délník 12" descr="Cmd terminál se souvislou výplní">
            <a:extLst>
              <a:ext uri="{FF2B5EF4-FFF2-40B4-BE49-F238E27FC236}">
                <a16:creationId xmlns:a16="http://schemas.microsoft.com/office/drawing/2014/main" id="{3693DCC0-6F63-4C03-B0A7-CD1F617A9B7F}"/>
              </a:ext>
            </a:extLst>
          </p:cNvPr>
          <p:cNvSpPr/>
          <p:nvPr/>
        </p:nvSpPr>
        <p:spPr>
          <a:xfrm>
            <a:off x="8652266" y="2000491"/>
            <a:ext cx="1800004" cy="1800004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4" name="Obdélník 13" descr="Mozek se souvislou výplní">
            <a:extLst>
              <a:ext uri="{FF2B5EF4-FFF2-40B4-BE49-F238E27FC236}">
                <a16:creationId xmlns:a16="http://schemas.microsoft.com/office/drawing/2014/main" id="{2A94A2A0-7952-4AC0-A7EB-5793D30860E7}"/>
              </a:ext>
            </a:extLst>
          </p:cNvPr>
          <p:cNvSpPr/>
          <p:nvPr/>
        </p:nvSpPr>
        <p:spPr>
          <a:xfrm>
            <a:off x="5254721" y="2000491"/>
            <a:ext cx="1800004" cy="1800004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5" name="Obdélník 14" descr="Síť se souvislou výplní">
            <a:extLst>
              <a:ext uri="{FF2B5EF4-FFF2-40B4-BE49-F238E27FC236}">
                <a16:creationId xmlns:a16="http://schemas.microsoft.com/office/drawing/2014/main" id="{E5CA5AAD-AD81-49BC-95A6-76B9BB7BAE10}"/>
              </a:ext>
            </a:extLst>
          </p:cNvPr>
          <p:cNvSpPr/>
          <p:nvPr/>
        </p:nvSpPr>
        <p:spPr>
          <a:xfrm>
            <a:off x="1873957" y="1992103"/>
            <a:ext cx="1800004" cy="1800004"/>
          </a:xfrm>
          <a:prstGeom prst="rect">
            <a:avLst/>
          </a:prstGeom>
          <a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DC236DC7-F376-493B-821A-6D6A7C6FD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>
                <a:latin typeface="OCR A Extended" panose="02010509020102010303" pitchFamily="50" charset="0"/>
              </a:rPr>
              <a:t>What</a:t>
            </a:r>
            <a:r>
              <a:rPr lang="cs-CZ" dirty="0">
                <a:latin typeface="OCR A Extended" panose="02010509020102010303" pitchFamily="50" charset="0"/>
              </a:rPr>
              <a:t> </a:t>
            </a:r>
            <a:r>
              <a:rPr lang="cs-CZ" dirty="0" err="1">
                <a:latin typeface="OCR A Extended" panose="02010509020102010303" pitchFamily="50" charset="0"/>
              </a:rPr>
              <a:t>we</a:t>
            </a:r>
            <a:r>
              <a:rPr lang="cs-CZ" dirty="0">
                <a:latin typeface="OCR A Extended" panose="02010509020102010303" pitchFamily="50" charset="0"/>
              </a:rPr>
              <a:t> </a:t>
            </a:r>
            <a:r>
              <a:rPr lang="cs-CZ" dirty="0" err="1">
                <a:latin typeface="OCR A Extended" panose="02010509020102010303" pitchFamily="50" charset="0"/>
              </a:rPr>
              <a:t>found</a:t>
            </a:r>
            <a:r>
              <a:rPr lang="cs-CZ" dirty="0">
                <a:latin typeface="OCR A Extended" panose="02010509020102010303" pitchFamily="50" charset="0"/>
              </a:rPr>
              <a:t>:</a:t>
            </a:r>
            <a:endParaRPr lang="en-GB" dirty="0">
              <a:latin typeface="OCR A Extended" panose="02010509020102010303" pitchFamily="50" charset="0"/>
            </a:endParaRPr>
          </a:p>
        </p:txBody>
      </p:sp>
      <p:graphicFrame>
        <p:nvGraphicFramePr>
          <p:cNvPr id="11" name="Zástupný obsah 2">
            <a:extLst>
              <a:ext uri="{FF2B5EF4-FFF2-40B4-BE49-F238E27FC236}">
                <a16:creationId xmlns:a16="http://schemas.microsoft.com/office/drawing/2014/main" id="{5D8A83DA-E840-4734-BB4E-D5FFB09345F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75647589"/>
              </p:ext>
            </p:extLst>
          </p:nvPr>
        </p:nvGraphicFramePr>
        <p:xfrm>
          <a:off x="838200" y="1402062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3" name="TextovéPole 2">
            <a:extLst>
              <a:ext uri="{FF2B5EF4-FFF2-40B4-BE49-F238E27FC236}">
                <a16:creationId xmlns:a16="http://schemas.microsoft.com/office/drawing/2014/main" id="{337E53F5-DDC0-4218-AF4A-71902249811A}"/>
              </a:ext>
            </a:extLst>
          </p:cNvPr>
          <p:cNvSpPr txBox="1"/>
          <p:nvPr/>
        </p:nvSpPr>
        <p:spPr>
          <a:xfrm>
            <a:off x="2046914" y="5596513"/>
            <a:ext cx="13506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400" b="1" dirty="0"/>
              <a:t>resnet18</a:t>
            </a:r>
            <a:endParaRPr lang="en-GB" sz="2400" b="1" dirty="0"/>
          </a:p>
        </p:txBody>
      </p:sp>
      <p:sp>
        <p:nvSpPr>
          <p:cNvPr id="5" name="TextovéPole 4">
            <a:extLst>
              <a:ext uri="{FF2B5EF4-FFF2-40B4-BE49-F238E27FC236}">
                <a16:creationId xmlns:a16="http://schemas.microsoft.com/office/drawing/2014/main" id="{7A00421E-2FC7-4F16-AD56-D7C2ED51C255}"/>
              </a:ext>
            </a:extLst>
          </p:cNvPr>
          <p:cNvSpPr txBox="1"/>
          <p:nvPr/>
        </p:nvSpPr>
        <p:spPr>
          <a:xfrm>
            <a:off x="5004732" y="5596514"/>
            <a:ext cx="2333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400" b="1" dirty="0"/>
              <a:t>CRNN </a:t>
            </a:r>
            <a:r>
              <a:rPr lang="cs-CZ" sz="2400" b="1" dirty="0" err="1"/>
              <a:t>approach</a:t>
            </a:r>
            <a:endParaRPr lang="en-GB" sz="2400" b="1" dirty="0"/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E2AA8C75-6396-431F-839A-95BC8D528BB8}"/>
              </a:ext>
            </a:extLst>
          </p:cNvPr>
          <p:cNvSpPr txBox="1"/>
          <p:nvPr/>
        </p:nvSpPr>
        <p:spPr>
          <a:xfrm>
            <a:off x="8412060" y="5596513"/>
            <a:ext cx="2333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400" b="1" dirty="0"/>
              <a:t>CTC </a:t>
            </a:r>
            <a:r>
              <a:rPr lang="cs-CZ" sz="2400" b="1" dirty="0" err="1"/>
              <a:t>loss</a:t>
            </a:r>
            <a:r>
              <a:rPr lang="cs-CZ" sz="2400" b="1" dirty="0"/>
              <a:t> </a:t>
            </a:r>
            <a:endParaRPr lang="en-GB" sz="2400" b="1" dirty="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049929F2-58C8-4227-B486-AA64CD061AC6}"/>
              </a:ext>
            </a:extLst>
          </p:cNvPr>
          <p:cNvSpPr txBox="1"/>
          <p:nvPr/>
        </p:nvSpPr>
        <p:spPr>
          <a:xfrm>
            <a:off x="9578828" y="6324987"/>
            <a:ext cx="2333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cs-CZ" dirty="0" err="1">
                <a:latin typeface="OCR A Extended" panose="02010509020102010303" pitchFamily="50" charset="0"/>
              </a:rPr>
              <a:t>What</a:t>
            </a:r>
            <a:r>
              <a:rPr lang="cs-CZ" dirty="0">
                <a:latin typeface="OCR A Extended" panose="02010509020102010303" pitchFamily="50" charset="0"/>
              </a:rPr>
              <a:t>?</a:t>
            </a:r>
            <a:endParaRPr lang="en-GB" dirty="0">
              <a:latin typeface="OCR A Extended" panose="02010509020102010303" pitchFamily="50" charset="0"/>
            </a:endParaRPr>
          </a:p>
        </p:txBody>
      </p:sp>
      <p:cxnSp>
        <p:nvCxnSpPr>
          <p:cNvPr id="8" name="Přímá spojnice se šipkou 7">
            <a:extLst>
              <a:ext uri="{FF2B5EF4-FFF2-40B4-BE49-F238E27FC236}">
                <a16:creationId xmlns:a16="http://schemas.microsoft.com/office/drawing/2014/main" id="{FFF03B26-AFD9-4D59-9A83-8507FF0DFD90}"/>
              </a:ext>
            </a:extLst>
          </p:cNvPr>
          <p:cNvCxnSpPr>
            <a:cxnSpLocks/>
          </p:cNvCxnSpPr>
          <p:nvPr/>
        </p:nvCxnSpPr>
        <p:spPr>
          <a:xfrm>
            <a:off x="2634143" y="4774351"/>
            <a:ext cx="0" cy="823177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Přímá spojnice se šipkou 9">
            <a:extLst>
              <a:ext uri="{FF2B5EF4-FFF2-40B4-BE49-F238E27FC236}">
                <a16:creationId xmlns:a16="http://schemas.microsoft.com/office/drawing/2014/main" id="{CEC7DBEC-A07A-4EE4-A70F-193B84D9A62D}"/>
              </a:ext>
            </a:extLst>
          </p:cNvPr>
          <p:cNvCxnSpPr>
            <a:cxnSpLocks/>
          </p:cNvCxnSpPr>
          <p:nvPr/>
        </p:nvCxnSpPr>
        <p:spPr>
          <a:xfrm>
            <a:off x="6200862" y="5237528"/>
            <a:ext cx="0" cy="360000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Přímá spojnice se šipkou 11">
            <a:extLst>
              <a:ext uri="{FF2B5EF4-FFF2-40B4-BE49-F238E27FC236}">
                <a16:creationId xmlns:a16="http://schemas.microsoft.com/office/drawing/2014/main" id="{61DACDDC-9BF7-4376-8ACC-BC1046D505F7}"/>
              </a:ext>
            </a:extLst>
          </p:cNvPr>
          <p:cNvCxnSpPr>
            <a:cxnSpLocks/>
          </p:cNvCxnSpPr>
          <p:nvPr/>
        </p:nvCxnSpPr>
        <p:spPr>
          <a:xfrm>
            <a:off x="9578828" y="4513277"/>
            <a:ext cx="0" cy="1084251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056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délník 21">
            <a:extLst>
              <a:ext uri="{FF2B5EF4-FFF2-40B4-BE49-F238E27FC236}">
                <a16:creationId xmlns:a16="http://schemas.microsoft.com/office/drawing/2014/main" id="{8FD83E71-4FA2-454A-951C-446E7007AC18}"/>
              </a:ext>
            </a:extLst>
          </p:cNvPr>
          <p:cNvSpPr/>
          <p:nvPr/>
        </p:nvSpPr>
        <p:spPr>
          <a:xfrm>
            <a:off x="1215005" y="2307961"/>
            <a:ext cx="9999677" cy="4269792"/>
          </a:xfrm>
          <a:prstGeom prst="rect">
            <a:avLst/>
          </a:prstGeom>
          <a:solidFill>
            <a:schemeClr val="bg1"/>
          </a:solidFill>
          <a:ln w="28575">
            <a:solidFill>
              <a:srgbClr val="EBD9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bdélník 22">
            <a:extLst>
              <a:ext uri="{FF2B5EF4-FFF2-40B4-BE49-F238E27FC236}">
                <a16:creationId xmlns:a16="http://schemas.microsoft.com/office/drawing/2014/main" id="{B39D92AB-867D-4C09-B979-0A2B485354F0}"/>
              </a:ext>
            </a:extLst>
          </p:cNvPr>
          <p:cNvSpPr/>
          <p:nvPr/>
        </p:nvSpPr>
        <p:spPr>
          <a:xfrm>
            <a:off x="1226191" y="2325148"/>
            <a:ext cx="9991288" cy="872455"/>
          </a:xfrm>
          <a:prstGeom prst="rect">
            <a:avLst/>
          </a:prstGeom>
          <a:solidFill>
            <a:srgbClr val="EBD9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bdélník 18">
            <a:extLst>
              <a:ext uri="{FF2B5EF4-FFF2-40B4-BE49-F238E27FC236}">
                <a16:creationId xmlns:a16="http://schemas.microsoft.com/office/drawing/2014/main" id="{F0171B38-9538-47DA-9E5C-D1ECF2AE7540}"/>
              </a:ext>
            </a:extLst>
          </p:cNvPr>
          <p:cNvSpPr/>
          <p:nvPr/>
        </p:nvSpPr>
        <p:spPr>
          <a:xfrm>
            <a:off x="1441508" y="2132202"/>
            <a:ext cx="9999677" cy="4269792"/>
          </a:xfrm>
          <a:prstGeom prst="rect">
            <a:avLst/>
          </a:prstGeom>
          <a:solidFill>
            <a:schemeClr val="bg1"/>
          </a:solidFill>
          <a:ln w="28575">
            <a:solidFill>
              <a:srgbClr val="F7DA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bdélník 19">
            <a:extLst>
              <a:ext uri="{FF2B5EF4-FFF2-40B4-BE49-F238E27FC236}">
                <a16:creationId xmlns:a16="http://schemas.microsoft.com/office/drawing/2014/main" id="{FB585D23-4E04-4A6E-973F-BDBC1BF069CD}"/>
              </a:ext>
            </a:extLst>
          </p:cNvPr>
          <p:cNvSpPr/>
          <p:nvPr/>
        </p:nvSpPr>
        <p:spPr>
          <a:xfrm>
            <a:off x="1452694" y="2148979"/>
            <a:ext cx="9991288" cy="872455"/>
          </a:xfrm>
          <a:prstGeom prst="rect">
            <a:avLst/>
          </a:prstGeom>
          <a:solidFill>
            <a:srgbClr val="F7DA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DC236DC7-F376-493B-821A-6D6A7C6FD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>
                <a:latin typeface="OCR A Extended" panose="02010509020102010303" pitchFamily="50" charset="0"/>
              </a:rPr>
              <a:t>What</a:t>
            </a:r>
            <a:r>
              <a:rPr lang="cs-CZ" dirty="0">
                <a:latin typeface="OCR A Extended" panose="02010509020102010303" pitchFamily="50" charset="0"/>
              </a:rPr>
              <a:t> </a:t>
            </a:r>
            <a:r>
              <a:rPr lang="cs-CZ" dirty="0" err="1">
                <a:latin typeface="OCR A Extended" panose="02010509020102010303" pitchFamily="50" charset="0"/>
              </a:rPr>
              <a:t>we</a:t>
            </a:r>
            <a:r>
              <a:rPr lang="cs-CZ" dirty="0">
                <a:latin typeface="OCR A Extended" panose="02010509020102010303" pitchFamily="50" charset="0"/>
              </a:rPr>
              <a:t> </a:t>
            </a:r>
            <a:r>
              <a:rPr lang="cs-CZ" dirty="0" err="1">
                <a:latin typeface="OCR A Extended" panose="02010509020102010303" pitchFamily="50" charset="0"/>
              </a:rPr>
              <a:t>found</a:t>
            </a:r>
            <a:r>
              <a:rPr lang="cs-CZ" dirty="0">
                <a:latin typeface="OCR A Extended" panose="02010509020102010303" pitchFamily="50" charset="0"/>
              </a:rPr>
              <a:t>:</a:t>
            </a:r>
            <a:endParaRPr lang="en-GB" dirty="0">
              <a:latin typeface="OCR A Extended" panose="02010509020102010303" pitchFamily="50" charset="0"/>
            </a:endParaRPr>
          </a:p>
        </p:txBody>
      </p:sp>
      <p:sp>
        <p:nvSpPr>
          <p:cNvPr id="4" name="Obdélník 3">
            <a:extLst>
              <a:ext uri="{FF2B5EF4-FFF2-40B4-BE49-F238E27FC236}">
                <a16:creationId xmlns:a16="http://schemas.microsoft.com/office/drawing/2014/main" id="{DFFA70B3-2322-4B2A-B0B2-807E3BFAD2AD}"/>
              </a:ext>
            </a:extLst>
          </p:cNvPr>
          <p:cNvSpPr/>
          <p:nvPr/>
        </p:nvSpPr>
        <p:spPr>
          <a:xfrm>
            <a:off x="1096161" y="1910201"/>
            <a:ext cx="9999677" cy="4269792"/>
          </a:xfrm>
          <a:prstGeom prst="rect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0E45A85-EE6B-4AEA-B84A-07E6E591BBEF}"/>
              </a:ext>
            </a:extLst>
          </p:cNvPr>
          <p:cNvSpPr/>
          <p:nvPr/>
        </p:nvSpPr>
        <p:spPr>
          <a:xfrm>
            <a:off x="1107347" y="1912689"/>
            <a:ext cx="9991288" cy="87245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ovéPole 16">
            <a:extLst>
              <a:ext uri="{FF2B5EF4-FFF2-40B4-BE49-F238E27FC236}">
                <a16:creationId xmlns:a16="http://schemas.microsoft.com/office/drawing/2014/main" id="{9F43725A-39FA-4AD7-9ABE-7679965C3947}"/>
              </a:ext>
            </a:extLst>
          </p:cNvPr>
          <p:cNvSpPr txBox="1"/>
          <p:nvPr/>
        </p:nvSpPr>
        <p:spPr>
          <a:xfrm>
            <a:off x="1409351" y="2087306"/>
            <a:ext cx="72229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800" spc="300" dirty="0"/>
              <a:t>ResNet18</a:t>
            </a:r>
            <a:endParaRPr lang="en-GB" sz="2800" spc="300" dirty="0"/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0C797E54-502E-45CC-AC20-6B23CB8B2696}"/>
              </a:ext>
            </a:extLst>
          </p:cNvPr>
          <p:cNvSpPr txBox="1"/>
          <p:nvPr/>
        </p:nvSpPr>
        <p:spPr>
          <a:xfrm>
            <a:off x="1409350" y="3007145"/>
            <a:ext cx="9622173" cy="171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b="0" i="0" dirty="0">
                <a:solidFill>
                  <a:srgbClr val="212121"/>
                </a:solidFill>
                <a:effectLst/>
              </a:rPr>
              <a:t>ResNet-18 is a </a:t>
            </a:r>
            <a:r>
              <a:rPr lang="en-GB" b="1" i="0" dirty="0">
                <a:solidFill>
                  <a:srgbClr val="212121"/>
                </a:solidFill>
                <a:effectLst/>
              </a:rPr>
              <a:t>convolutional neural network </a:t>
            </a:r>
            <a:r>
              <a:rPr lang="en-GB" b="0" i="0" dirty="0">
                <a:solidFill>
                  <a:srgbClr val="212121"/>
                </a:solidFill>
                <a:effectLst/>
              </a:rPr>
              <a:t>that is 18 layers deep</a:t>
            </a:r>
            <a:endParaRPr lang="cs-CZ" b="0" i="0" dirty="0">
              <a:solidFill>
                <a:srgbClr val="212121"/>
              </a:solidFill>
              <a:effectLst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b="0" i="0" dirty="0">
                <a:solidFill>
                  <a:srgbClr val="212121"/>
                </a:solidFill>
                <a:effectLst/>
              </a:rPr>
              <a:t>pretrained version </a:t>
            </a:r>
            <a:r>
              <a:rPr lang="cs-CZ" b="0" i="0" dirty="0" err="1">
                <a:solidFill>
                  <a:srgbClr val="212121"/>
                </a:solidFill>
                <a:effectLst/>
              </a:rPr>
              <a:t>is</a:t>
            </a:r>
            <a:r>
              <a:rPr lang="cs-CZ" b="0" i="0" dirty="0">
                <a:solidFill>
                  <a:srgbClr val="212121"/>
                </a:solidFill>
                <a:effectLst/>
              </a:rPr>
              <a:t> </a:t>
            </a:r>
            <a:r>
              <a:rPr lang="en-GB" b="0" i="0" dirty="0">
                <a:solidFill>
                  <a:srgbClr val="212121"/>
                </a:solidFill>
                <a:effectLst/>
              </a:rPr>
              <a:t>trained on </a:t>
            </a:r>
            <a:r>
              <a:rPr lang="en-GB" b="1" i="0" dirty="0">
                <a:solidFill>
                  <a:srgbClr val="212121"/>
                </a:solidFill>
                <a:effectLst/>
              </a:rPr>
              <a:t>more than a million images </a:t>
            </a:r>
            <a:r>
              <a:rPr lang="en-GB" b="0" i="0" dirty="0">
                <a:solidFill>
                  <a:srgbClr val="212121"/>
                </a:solidFill>
                <a:effectLst/>
              </a:rPr>
              <a:t>from the ImageNet database</a:t>
            </a:r>
            <a:endParaRPr lang="cs-CZ" b="0" i="0" dirty="0">
              <a:solidFill>
                <a:srgbClr val="212121"/>
              </a:solidFill>
              <a:effectLst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b="0" i="0" dirty="0">
                <a:solidFill>
                  <a:srgbClr val="212121"/>
                </a:solidFill>
                <a:effectLst/>
              </a:rPr>
              <a:t>pretrained network can classify images into </a:t>
            </a:r>
            <a:r>
              <a:rPr lang="en-GB" b="1" i="0" dirty="0">
                <a:solidFill>
                  <a:srgbClr val="212121"/>
                </a:solidFill>
                <a:effectLst/>
              </a:rPr>
              <a:t>1000 object categories</a:t>
            </a:r>
            <a:endParaRPr lang="cs-CZ" b="1" i="0" dirty="0">
              <a:solidFill>
                <a:srgbClr val="212121"/>
              </a:solidFill>
              <a:effectLst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b="0" i="0" dirty="0">
                <a:solidFill>
                  <a:srgbClr val="212121"/>
                </a:solidFill>
                <a:effectLst/>
              </a:rPr>
              <a:t>image input </a:t>
            </a:r>
            <a:r>
              <a:rPr lang="cs-CZ" b="0" i="0" dirty="0" err="1">
                <a:solidFill>
                  <a:srgbClr val="212121"/>
                </a:solidFill>
                <a:effectLst/>
              </a:rPr>
              <a:t>is</a:t>
            </a:r>
            <a:r>
              <a:rPr lang="cs-CZ" b="0" i="0" dirty="0">
                <a:solidFill>
                  <a:srgbClr val="212121"/>
                </a:solidFill>
                <a:effectLst/>
              </a:rPr>
              <a:t> </a:t>
            </a:r>
            <a:r>
              <a:rPr lang="cs-CZ" b="0" i="0" dirty="0" err="1">
                <a:solidFill>
                  <a:srgbClr val="212121"/>
                </a:solidFill>
                <a:effectLst/>
              </a:rPr>
              <a:t>the</a:t>
            </a:r>
            <a:r>
              <a:rPr lang="cs-CZ" b="0" i="0" dirty="0">
                <a:solidFill>
                  <a:srgbClr val="212121"/>
                </a:solidFill>
                <a:effectLst/>
              </a:rPr>
              <a:t> </a:t>
            </a:r>
            <a:r>
              <a:rPr lang="en-GB" b="0" i="0" dirty="0">
                <a:solidFill>
                  <a:srgbClr val="212121"/>
                </a:solidFill>
                <a:effectLst/>
              </a:rPr>
              <a:t>size of 224-by-224. </a:t>
            </a:r>
            <a:endParaRPr lang="en-GB" spc="300" dirty="0"/>
          </a:p>
        </p:txBody>
      </p:sp>
      <p:sp>
        <p:nvSpPr>
          <p:cNvPr id="26" name="Obdélník 25">
            <a:extLst>
              <a:ext uri="{FF2B5EF4-FFF2-40B4-BE49-F238E27FC236}">
                <a16:creationId xmlns:a16="http://schemas.microsoft.com/office/drawing/2014/main" id="{71C6FF1A-EB2E-4B55-B69E-A36B6E00D3E4}"/>
              </a:ext>
            </a:extLst>
          </p:cNvPr>
          <p:cNvSpPr/>
          <p:nvPr/>
        </p:nvSpPr>
        <p:spPr>
          <a:xfrm>
            <a:off x="9058012" y="5489982"/>
            <a:ext cx="1814120" cy="50906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ovéPole 26">
            <a:extLst>
              <a:ext uri="{FF2B5EF4-FFF2-40B4-BE49-F238E27FC236}">
                <a16:creationId xmlns:a16="http://schemas.microsoft.com/office/drawing/2014/main" id="{A0DF691A-9F73-42AD-8BB7-0208786E2791}"/>
              </a:ext>
            </a:extLst>
          </p:cNvPr>
          <p:cNvSpPr txBox="1"/>
          <p:nvPr/>
        </p:nvSpPr>
        <p:spPr>
          <a:xfrm>
            <a:off x="9681245" y="5512577"/>
            <a:ext cx="7885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400" b="1" spc="300" dirty="0"/>
              <a:t>OK</a:t>
            </a:r>
            <a:endParaRPr lang="en-GB" sz="2400" b="1" spc="300" dirty="0"/>
          </a:p>
        </p:txBody>
      </p:sp>
      <p:pic>
        <p:nvPicPr>
          <p:cNvPr id="29" name="Grafický objekt 28" descr="Kurzor se souvislou výplní">
            <a:extLst>
              <a:ext uri="{FF2B5EF4-FFF2-40B4-BE49-F238E27FC236}">
                <a16:creationId xmlns:a16="http://schemas.microsoft.com/office/drawing/2014/main" id="{FC5F63E6-69CB-448C-B7DC-F3102AFCDD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59941" y="5692255"/>
            <a:ext cx="613589" cy="613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6047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délník 21">
            <a:extLst>
              <a:ext uri="{FF2B5EF4-FFF2-40B4-BE49-F238E27FC236}">
                <a16:creationId xmlns:a16="http://schemas.microsoft.com/office/drawing/2014/main" id="{8FD83E71-4FA2-454A-951C-446E7007AC18}"/>
              </a:ext>
            </a:extLst>
          </p:cNvPr>
          <p:cNvSpPr/>
          <p:nvPr/>
        </p:nvSpPr>
        <p:spPr>
          <a:xfrm>
            <a:off x="1215005" y="2307961"/>
            <a:ext cx="9999677" cy="4269792"/>
          </a:xfrm>
          <a:prstGeom prst="rect">
            <a:avLst/>
          </a:prstGeom>
          <a:solidFill>
            <a:schemeClr val="bg1"/>
          </a:solidFill>
          <a:ln w="28575">
            <a:solidFill>
              <a:srgbClr val="EBD9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bdélník 22">
            <a:extLst>
              <a:ext uri="{FF2B5EF4-FFF2-40B4-BE49-F238E27FC236}">
                <a16:creationId xmlns:a16="http://schemas.microsoft.com/office/drawing/2014/main" id="{B39D92AB-867D-4C09-B979-0A2B485354F0}"/>
              </a:ext>
            </a:extLst>
          </p:cNvPr>
          <p:cNvSpPr/>
          <p:nvPr/>
        </p:nvSpPr>
        <p:spPr>
          <a:xfrm>
            <a:off x="1226191" y="2325148"/>
            <a:ext cx="9991288" cy="872455"/>
          </a:xfrm>
          <a:prstGeom prst="rect">
            <a:avLst/>
          </a:prstGeom>
          <a:solidFill>
            <a:srgbClr val="EBD9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bdélník 18">
            <a:extLst>
              <a:ext uri="{FF2B5EF4-FFF2-40B4-BE49-F238E27FC236}">
                <a16:creationId xmlns:a16="http://schemas.microsoft.com/office/drawing/2014/main" id="{F0171B38-9538-47DA-9E5C-D1ECF2AE7540}"/>
              </a:ext>
            </a:extLst>
          </p:cNvPr>
          <p:cNvSpPr/>
          <p:nvPr/>
        </p:nvSpPr>
        <p:spPr>
          <a:xfrm>
            <a:off x="1451441" y="2142326"/>
            <a:ext cx="9999677" cy="4269792"/>
          </a:xfrm>
          <a:prstGeom prst="rect">
            <a:avLst/>
          </a:prstGeom>
          <a:solidFill>
            <a:schemeClr val="bg1"/>
          </a:solidFill>
          <a:ln w="28575">
            <a:solidFill>
              <a:srgbClr val="F7DA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bdélník 19">
            <a:extLst>
              <a:ext uri="{FF2B5EF4-FFF2-40B4-BE49-F238E27FC236}">
                <a16:creationId xmlns:a16="http://schemas.microsoft.com/office/drawing/2014/main" id="{FB585D23-4E04-4A6E-973F-BDBC1BF069CD}"/>
              </a:ext>
            </a:extLst>
          </p:cNvPr>
          <p:cNvSpPr/>
          <p:nvPr/>
        </p:nvSpPr>
        <p:spPr>
          <a:xfrm>
            <a:off x="1449897" y="2149389"/>
            <a:ext cx="9991288" cy="872455"/>
          </a:xfrm>
          <a:prstGeom prst="rect">
            <a:avLst/>
          </a:prstGeom>
          <a:solidFill>
            <a:srgbClr val="F7DA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DC236DC7-F376-493B-821A-6D6A7C6FD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>
                <a:latin typeface="OCR A Extended" panose="02010509020102010303" pitchFamily="50" charset="0"/>
              </a:rPr>
              <a:t>What</a:t>
            </a:r>
            <a:r>
              <a:rPr lang="cs-CZ" dirty="0">
                <a:latin typeface="OCR A Extended" panose="02010509020102010303" pitchFamily="50" charset="0"/>
              </a:rPr>
              <a:t> </a:t>
            </a:r>
            <a:r>
              <a:rPr lang="cs-CZ" dirty="0" err="1">
                <a:latin typeface="OCR A Extended" panose="02010509020102010303" pitchFamily="50" charset="0"/>
              </a:rPr>
              <a:t>we</a:t>
            </a:r>
            <a:r>
              <a:rPr lang="cs-CZ" dirty="0">
                <a:latin typeface="OCR A Extended" panose="02010509020102010303" pitchFamily="50" charset="0"/>
              </a:rPr>
              <a:t> </a:t>
            </a:r>
            <a:r>
              <a:rPr lang="cs-CZ" dirty="0" err="1">
                <a:latin typeface="OCR A Extended" panose="02010509020102010303" pitchFamily="50" charset="0"/>
              </a:rPr>
              <a:t>found</a:t>
            </a:r>
            <a:r>
              <a:rPr lang="cs-CZ" dirty="0">
                <a:latin typeface="OCR A Extended" panose="02010509020102010303" pitchFamily="50" charset="0"/>
              </a:rPr>
              <a:t>:</a:t>
            </a:r>
            <a:endParaRPr lang="en-GB" dirty="0">
              <a:latin typeface="OCR A Extended" panose="02010509020102010303" pitchFamily="50" charset="0"/>
            </a:endParaRPr>
          </a:p>
        </p:txBody>
      </p:sp>
      <p:sp>
        <p:nvSpPr>
          <p:cNvPr id="17" name="TextovéPole 16">
            <a:extLst>
              <a:ext uri="{FF2B5EF4-FFF2-40B4-BE49-F238E27FC236}">
                <a16:creationId xmlns:a16="http://schemas.microsoft.com/office/drawing/2014/main" id="{9F43725A-39FA-4AD7-9ABE-7679965C3947}"/>
              </a:ext>
            </a:extLst>
          </p:cNvPr>
          <p:cNvSpPr txBox="1"/>
          <p:nvPr/>
        </p:nvSpPr>
        <p:spPr>
          <a:xfrm>
            <a:off x="1677799" y="2307961"/>
            <a:ext cx="9545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800" spc="300" dirty="0" err="1"/>
              <a:t>Convolutional</a:t>
            </a:r>
            <a:r>
              <a:rPr lang="cs-CZ" sz="2800" spc="300" dirty="0"/>
              <a:t> </a:t>
            </a:r>
            <a:r>
              <a:rPr lang="cs-CZ" sz="2800" spc="300" dirty="0" err="1"/>
              <a:t>Recurrent</a:t>
            </a:r>
            <a:r>
              <a:rPr lang="cs-CZ" sz="2800" spc="300" dirty="0"/>
              <a:t> </a:t>
            </a:r>
            <a:r>
              <a:rPr lang="cs-CZ" sz="2800" spc="300" dirty="0" err="1"/>
              <a:t>Neural</a:t>
            </a:r>
            <a:r>
              <a:rPr lang="cs-CZ" sz="2800" spc="300" dirty="0"/>
              <a:t> Network (CRNN)</a:t>
            </a:r>
            <a:endParaRPr lang="en-GB" sz="2800" spc="300" dirty="0"/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0C797E54-502E-45CC-AC20-6B23CB8B2696}"/>
              </a:ext>
            </a:extLst>
          </p:cNvPr>
          <p:cNvSpPr txBox="1"/>
          <p:nvPr/>
        </p:nvSpPr>
        <p:spPr>
          <a:xfrm>
            <a:off x="1704362" y="3160522"/>
            <a:ext cx="9622173" cy="880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b="0" i="0" dirty="0">
                <a:solidFill>
                  <a:srgbClr val="292929"/>
                </a:solidFill>
                <a:effectLst/>
                <a:latin typeface="charter"/>
              </a:rPr>
              <a:t> combination of two of the most prominent</a:t>
            </a:r>
            <a:r>
              <a:rPr lang="cs-CZ" b="0" i="0" dirty="0">
                <a:solidFill>
                  <a:srgbClr val="292929"/>
                </a:solidFill>
                <a:effectLst/>
                <a:latin typeface="charter"/>
              </a:rPr>
              <a:t> (</a:t>
            </a:r>
            <a:r>
              <a:rPr lang="cs-CZ" b="0" i="0" dirty="0" err="1">
                <a:solidFill>
                  <a:srgbClr val="292929"/>
                </a:solidFill>
                <a:effectLst/>
                <a:latin typeface="charter"/>
              </a:rPr>
              <a:t>convolutional</a:t>
            </a:r>
            <a:r>
              <a:rPr lang="cs-CZ" b="0" i="0" dirty="0">
                <a:solidFill>
                  <a:srgbClr val="292929"/>
                </a:solidFill>
                <a:effectLst/>
                <a:latin typeface="charter"/>
              </a:rPr>
              <a:t> &amp; </a:t>
            </a:r>
            <a:r>
              <a:rPr lang="cs-CZ" b="0" i="0" dirty="0" err="1">
                <a:solidFill>
                  <a:srgbClr val="292929"/>
                </a:solidFill>
                <a:effectLst/>
                <a:latin typeface="charter"/>
              </a:rPr>
              <a:t>recurrent</a:t>
            </a:r>
            <a:r>
              <a:rPr lang="cs-CZ" b="0" i="0" dirty="0">
                <a:solidFill>
                  <a:srgbClr val="292929"/>
                </a:solidFill>
                <a:effectLst/>
                <a:latin typeface="charter"/>
              </a:rPr>
              <a:t>)</a:t>
            </a:r>
            <a:r>
              <a:rPr lang="en-GB" b="0" i="0" dirty="0">
                <a:solidFill>
                  <a:srgbClr val="292929"/>
                </a:solidFill>
                <a:effectLst/>
                <a:latin typeface="charter"/>
              </a:rPr>
              <a:t> neural networks</a:t>
            </a:r>
            <a:endParaRPr lang="cs-CZ" b="0" i="0" dirty="0">
              <a:solidFill>
                <a:srgbClr val="292929"/>
              </a:solidFill>
              <a:effectLst/>
              <a:latin typeface="charter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spc="300" dirty="0"/>
          </a:p>
        </p:txBody>
      </p:sp>
      <p:sp>
        <p:nvSpPr>
          <p:cNvPr id="26" name="Obdélník 25">
            <a:extLst>
              <a:ext uri="{FF2B5EF4-FFF2-40B4-BE49-F238E27FC236}">
                <a16:creationId xmlns:a16="http://schemas.microsoft.com/office/drawing/2014/main" id="{71C6FF1A-EB2E-4B55-B69E-A36B6E00D3E4}"/>
              </a:ext>
            </a:extLst>
          </p:cNvPr>
          <p:cNvSpPr/>
          <p:nvPr/>
        </p:nvSpPr>
        <p:spPr>
          <a:xfrm>
            <a:off x="9400562" y="5679050"/>
            <a:ext cx="1814120" cy="509068"/>
          </a:xfrm>
          <a:prstGeom prst="rect">
            <a:avLst/>
          </a:prstGeom>
          <a:solidFill>
            <a:srgbClr val="F7DA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ovéPole 26">
            <a:extLst>
              <a:ext uri="{FF2B5EF4-FFF2-40B4-BE49-F238E27FC236}">
                <a16:creationId xmlns:a16="http://schemas.microsoft.com/office/drawing/2014/main" id="{A0DF691A-9F73-42AD-8BB7-0208786E2791}"/>
              </a:ext>
            </a:extLst>
          </p:cNvPr>
          <p:cNvSpPr txBox="1"/>
          <p:nvPr/>
        </p:nvSpPr>
        <p:spPr>
          <a:xfrm>
            <a:off x="9992438" y="5702751"/>
            <a:ext cx="7885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400" b="1" spc="300" dirty="0"/>
              <a:t>OK</a:t>
            </a:r>
            <a:endParaRPr lang="en-GB" sz="2400" b="1" spc="300" dirty="0"/>
          </a:p>
        </p:txBody>
      </p:sp>
      <p:pic>
        <p:nvPicPr>
          <p:cNvPr id="29" name="Grafický objekt 28" descr="Kurzor se souvislou výplní">
            <a:extLst>
              <a:ext uri="{FF2B5EF4-FFF2-40B4-BE49-F238E27FC236}">
                <a16:creationId xmlns:a16="http://schemas.microsoft.com/office/drawing/2014/main" id="{FC5F63E6-69CB-448C-B7DC-F3102AFCDD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57019" y="5864407"/>
            <a:ext cx="613589" cy="613589"/>
          </a:xfrm>
          <a:prstGeom prst="rect">
            <a:avLst/>
          </a:prstGeom>
        </p:spPr>
      </p:pic>
      <p:grpSp>
        <p:nvGrpSpPr>
          <p:cNvPr id="14" name="Skupina 13">
            <a:extLst>
              <a:ext uri="{FF2B5EF4-FFF2-40B4-BE49-F238E27FC236}">
                <a16:creationId xmlns:a16="http://schemas.microsoft.com/office/drawing/2014/main" id="{5E7487AF-DC84-4088-B729-E755691B0FF2}"/>
              </a:ext>
            </a:extLst>
          </p:cNvPr>
          <p:cNvGrpSpPr/>
          <p:nvPr/>
        </p:nvGrpSpPr>
        <p:grpSpPr>
          <a:xfrm>
            <a:off x="1602400" y="3756048"/>
            <a:ext cx="9701987" cy="1577080"/>
            <a:chOff x="1762820" y="3772090"/>
            <a:chExt cx="9701987" cy="1577080"/>
          </a:xfrm>
        </p:grpSpPr>
        <p:grpSp>
          <p:nvGrpSpPr>
            <p:cNvPr id="9" name="Skupina 8">
              <a:extLst>
                <a:ext uri="{FF2B5EF4-FFF2-40B4-BE49-F238E27FC236}">
                  <a16:creationId xmlns:a16="http://schemas.microsoft.com/office/drawing/2014/main" id="{B4753E84-932D-440F-A0F5-50CF5F92FB83}"/>
                </a:ext>
              </a:extLst>
            </p:cNvPr>
            <p:cNvGrpSpPr/>
            <p:nvPr/>
          </p:nvGrpSpPr>
          <p:grpSpPr>
            <a:xfrm>
              <a:off x="1856558" y="3772090"/>
              <a:ext cx="9406123" cy="958220"/>
              <a:chOff x="1856558" y="3659796"/>
              <a:chExt cx="9406123" cy="958220"/>
            </a:xfrm>
          </p:grpSpPr>
          <p:pic>
            <p:nvPicPr>
              <p:cNvPr id="1026" name="Picture 2">
                <a:extLst>
                  <a:ext uri="{FF2B5EF4-FFF2-40B4-BE49-F238E27FC236}">
                    <a16:creationId xmlns:a16="http://schemas.microsoft.com/office/drawing/2014/main" id="{CCC4A698-579F-421B-8D37-E14968F08DE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8135" t="89193" r="33984"/>
              <a:stretch/>
            </p:blipFill>
            <p:spPr bwMode="auto">
              <a:xfrm>
                <a:off x="1856558" y="3811510"/>
                <a:ext cx="1315370" cy="44682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" name="Obrázek 2">
                <a:extLst>
                  <a:ext uri="{FF2B5EF4-FFF2-40B4-BE49-F238E27FC236}">
                    <a16:creationId xmlns:a16="http://schemas.microsoft.com/office/drawing/2014/main" id="{4396917D-F773-4A4B-9303-50678EE0AEE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29945" t="72895" r="34819" b="14268"/>
              <a:stretch/>
            </p:blipFill>
            <p:spPr>
              <a:xfrm>
                <a:off x="3284780" y="3701136"/>
                <a:ext cx="1454720" cy="631092"/>
              </a:xfrm>
              <a:prstGeom prst="rect">
                <a:avLst/>
              </a:prstGeom>
            </p:spPr>
          </p:pic>
          <p:pic>
            <p:nvPicPr>
              <p:cNvPr id="4" name="Obrázek 3">
                <a:extLst>
                  <a:ext uri="{FF2B5EF4-FFF2-40B4-BE49-F238E27FC236}">
                    <a16:creationId xmlns:a16="http://schemas.microsoft.com/office/drawing/2014/main" id="{6270CD5A-AE8B-4D25-A4AF-4F171666876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30780" t="60116" r="31895" b="35556"/>
              <a:stretch/>
            </p:blipFill>
            <p:spPr>
              <a:xfrm>
                <a:off x="5084961" y="3869404"/>
                <a:ext cx="1633683" cy="225547"/>
              </a:xfrm>
              <a:prstGeom prst="rect">
                <a:avLst/>
              </a:prstGeom>
            </p:spPr>
          </p:pic>
          <p:pic>
            <p:nvPicPr>
              <p:cNvPr id="5" name="Obrázek 4">
                <a:extLst>
                  <a:ext uri="{FF2B5EF4-FFF2-40B4-BE49-F238E27FC236}">
                    <a16:creationId xmlns:a16="http://schemas.microsoft.com/office/drawing/2014/main" id="{881CC48F-E5E1-4677-B621-797625B569E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25071" t="46877" r="30501" b="43669"/>
              <a:stretch/>
            </p:blipFill>
            <p:spPr>
              <a:xfrm>
                <a:off x="6598887" y="3782848"/>
                <a:ext cx="1532537" cy="388347"/>
              </a:xfrm>
              <a:prstGeom prst="rect">
                <a:avLst/>
              </a:prstGeom>
            </p:spPr>
          </p:pic>
          <p:pic>
            <p:nvPicPr>
              <p:cNvPr id="6" name="Obrázek 5">
                <a:extLst>
                  <a:ext uri="{FF2B5EF4-FFF2-40B4-BE49-F238E27FC236}">
                    <a16:creationId xmlns:a16="http://schemas.microsoft.com/office/drawing/2014/main" id="{6FEF011E-41A3-4DA9-BF98-A64D84461CE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29388" t="21871" r="34819" b="56659"/>
              <a:stretch/>
            </p:blipFill>
            <p:spPr>
              <a:xfrm>
                <a:off x="8244276" y="3659796"/>
                <a:ext cx="1341558" cy="958220"/>
              </a:xfrm>
              <a:prstGeom prst="rect">
                <a:avLst/>
              </a:prstGeom>
            </p:spPr>
          </p:pic>
          <p:pic>
            <p:nvPicPr>
              <p:cNvPr id="7" name="Obrázek 6">
                <a:extLst>
                  <a:ext uri="{FF2B5EF4-FFF2-40B4-BE49-F238E27FC236}">
                    <a16:creationId xmlns:a16="http://schemas.microsoft.com/office/drawing/2014/main" id="{B2BC038D-2A10-4BEC-AFFD-6BA80755AC1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27716" t="11111" r="35933" b="83094"/>
              <a:stretch/>
            </p:blipFill>
            <p:spPr>
              <a:xfrm>
                <a:off x="9794940" y="3691704"/>
                <a:ext cx="1467741" cy="278657"/>
              </a:xfrm>
              <a:prstGeom prst="rect">
                <a:avLst/>
              </a:prstGeom>
            </p:spPr>
          </p:pic>
        </p:grpSp>
        <p:pic>
          <p:nvPicPr>
            <p:cNvPr id="8" name="Obrázek 7">
              <a:extLst>
                <a:ext uri="{FF2B5EF4-FFF2-40B4-BE49-F238E27FC236}">
                  <a16:creationId xmlns:a16="http://schemas.microsoft.com/office/drawing/2014/main" id="{20DFA257-6267-468D-B216-C36DF5C9BD5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38718" t="2761" r="46379" b="92545"/>
            <a:stretch/>
          </p:blipFill>
          <p:spPr>
            <a:xfrm>
              <a:off x="10190215" y="4332024"/>
              <a:ext cx="677189" cy="253961"/>
            </a:xfrm>
            <a:prstGeom prst="rect">
              <a:avLst/>
            </a:prstGeom>
          </p:spPr>
        </p:pic>
        <p:sp>
          <p:nvSpPr>
            <p:cNvPr id="10" name="TextovéPole 9">
              <a:extLst>
                <a:ext uri="{FF2B5EF4-FFF2-40B4-BE49-F238E27FC236}">
                  <a16:creationId xmlns:a16="http://schemas.microsoft.com/office/drawing/2014/main" id="{FEB414CA-B044-4F5B-9CBA-FB3E2A8B453D}"/>
                </a:ext>
              </a:extLst>
            </p:cNvPr>
            <p:cNvSpPr txBox="1"/>
            <p:nvPr/>
          </p:nvSpPr>
          <p:spPr>
            <a:xfrm>
              <a:off x="1762820" y="4319503"/>
              <a:ext cx="14547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cs-CZ" sz="1400" dirty="0"/>
                <a:t>input image</a:t>
              </a:r>
              <a:endParaRPr lang="en-GB" sz="1400" dirty="0"/>
            </a:p>
          </p:txBody>
        </p:sp>
        <p:sp>
          <p:nvSpPr>
            <p:cNvPr id="12" name="Pravá složená závorka 11">
              <a:extLst>
                <a:ext uri="{FF2B5EF4-FFF2-40B4-BE49-F238E27FC236}">
                  <a16:creationId xmlns:a16="http://schemas.microsoft.com/office/drawing/2014/main" id="{AE3D86A7-0F6E-4C52-94E0-3173C183A140}"/>
                </a:ext>
              </a:extLst>
            </p:cNvPr>
            <p:cNvSpPr/>
            <p:nvPr/>
          </p:nvSpPr>
          <p:spPr>
            <a:xfrm rot="5400000">
              <a:off x="4696724" y="3295784"/>
              <a:ext cx="314188" cy="3093964"/>
            </a:xfrm>
            <a:prstGeom prst="rightBrace">
              <a:avLst>
                <a:gd name="adj1" fmla="val 18545"/>
                <a:gd name="adj2" fmla="val 49741"/>
              </a:avLst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Pravá složená závorka 32">
              <a:extLst>
                <a:ext uri="{FF2B5EF4-FFF2-40B4-BE49-F238E27FC236}">
                  <a16:creationId xmlns:a16="http://schemas.microsoft.com/office/drawing/2014/main" id="{EB97C20B-C71D-4691-B0C5-C61661F8C7D7}"/>
                </a:ext>
              </a:extLst>
            </p:cNvPr>
            <p:cNvSpPr/>
            <p:nvPr/>
          </p:nvSpPr>
          <p:spPr>
            <a:xfrm rot="5400000">
              <a:off x="7905336" y="3285679"/>
              <a:ext cx="314188" cy="3093964"/>
            </a:xfrm>
            <a:prstGeom prst="rightBrace">
              <a:avLst>
                <a:gd name="adj1" fmla="val 18545"/>
                <a:gd name="adj2" fmla="val 49741"/>
              </a:avLst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Pravá složená závorka 33">
              <a:extLst>
                <a:ext uri="{FF2B5EF4-FFF2-40B4-BE49-F238E27FC236}">
                  <a16:creationId xmlns:a16="http://schemas.microsoft.com/office/drawing/2014/main" id="{6FA837D6-8A20-4F13-945E-8F40CAB212F8}"/>
                </a:ext>
              </a:extLst>
            </p:cNvPr>
            <p:cNvSpPr/>
            <p:nvPr/>
          </p:nvSpPr>
          <p:spPr>
            <a:xfrm rot="5400000">
              <a:off x="10286165" y="4093798"/>
              <a:ext cx="314188" cy="1446339"/>
            </a:xfrm>
            <a:prstGeom prst="rightBrace">
              <a:avLst>
                <a:gd name="adj1" fmla="val 18545"/>
                <a:gd name="adj2" fmla="val 49741"/>
              </a:avLst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TextovéPole 34">
              <a:extLst>
                <a:ext uri="{FF2B5EF4-FFF2-40B4-BE49-F238E27FC236}">
                  <a16:creationId xmlns:a16="http://schemas.microsoft.com/office/drawing/2014/main" id="{2E0C160C-0456-4830-A224-F1A6991E13B4}"/>
                </a:ext>
              </a:extLst>
            </p:cNvPr>
            <p:cNvSpPr txBox="1"/>
            <p:nvPr/>
          </p:nvSpPr>
          <p:spPr>
            <a:xfrm>
              <a:off x="3816910" y="5041393"/>
              <a:ext cx="20738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cs-CZ" sz="1400" dirty="0" err="1"/>
                <a:t>Convolutional</a:t>
              </a:r>
              <a:r>
                <a:rPr lang="cs-CZ" sz="1400" dirty="0"/>
                <a:t> </a:t>
              </a:r>
              <a:r>
                <a:rPr lang="cs-CZ" sz="1400" dirty="0" err="1"/>
                <a:t>Layers</a:t>
              </a:r>
              <a:endParaRPr lang="en-GB" sz="1400" dirty="0"/>
            </a:p>
          </p:txBody>
        </p:sp>
        <p:sp>
          <p:nvSpPr>
            <p:cNvPr id="36" name="TextovéPole 35">
              <a:extLst>
                <a:ext uri="{FF2B5EF4-FFF2-40B4-BE49-F238E27FC236}">
                  <a16:creationId xmlns:a16="http://schemas.microsoft.com/office/drawing/2014/main" id="{02B16ABC-EAFA-4FB8-A4E8-D96E8FFC62FD}"/>
                </a:ext>
              </a:extLst>
            </p:cNvPr>
            <p:cNvSpPr txBox="1"/>
            <p:nvPr/>
          </p:nvSpPr>
          <p:spPr>
            <a:xfrm>
              <a:off x="7025522" y="5041393"/>
              <a:ext cx="20738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cs-CZ" sz="1400" dirty="0" err="1"/>
                <a:t>Recurrent</a:t>
              </a:r>
              <a:r>
                <a:rPr lang="cs-CZ" sz="1400" dirty="0"/>
                <a:t> </a:t>
              </a:r>
              <a:r>
                <a:rPr lang="cs-CZ" sz="1400" dirty="0" err="1"/>
                <a:t>Layers</a:t>
              </a:r>
              <a:endParaRPr lang="en-GB" sz="1400" dirty="0"/>
            </a:p>
          </p:txBody>
        </p:sp>
        <p:sp>
          <p:nvSpPr>
            <p:cNvPr id="37" name="TextovéPole 36">
              <a:extLst>
                <a:ext uri="{FF2B5EF4-FFF2-40B4-BE49-F238E27FC236}">
                  <a16:creationId xmlns:a16="http://schemas.microsoft.com/office/drawing/2014/main" id="{C6A80954-3F91-4479-BEC4-776D5263B950}"/>
                </a:ext>
              </a:extLst>
            </p:cNvPr>
            <p:cNvSpPr txBox="1"/>
            <p:nvPr/>
          </p:nvSpPr>
          <p:spPr>
            <a:xfrm>
              <a:off x="9390991" y="5041393"/>
              <a:ext cx="20738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cs-CZ" sz="1400" dirty="0" err="1"/>
                <a:t>Transcription</a:t>
              </a:r>
              <a:r>
                <a:rPr lang="cs-CZ" sz="1400" dirty="0"/>
                <a:t> </a:t>
              </a:r>
              <a:r>
                <a:rPr lang="cs-CZ" sz="1400" dirty="0" err="1"/>
                <a:t>Layers</a:t>
              </a:r>
              <a:endParaRPr lang="en-GB" sz="1400" dirty="0"/>
            </a:p>
          </p:txBody>
        </p:sp>
        <p:sp>
          <p:nvSpPr>
            <p:cNvPr id="13" name="Šipka: dvojitá 12">
              <a:extLst>
                <a:ext uri="{FF2B5EF4-FFF2-40B4-BE49-F238E27FC236}">
                  <a16:creationId xmlns:a16="http://schemas.microsoft.com/office/drawing/2014/main" id="{74677B06-E9BF-48E8-A806-5E17156F9348}"/>
                </a:ext>
              </a:extLst>
            </p:cNvPr>
            <p:cNvSpPr/>
            <p:nvPr/>
          </p:nvSpPr>
          <p:spPr>
            <a:xfrm>
              <a:off x="3193476" y="3958990"/>
              <a:ext cx="144379" cy="157165"/>
            </a:xfrm>
            <a:prstGeom prst="chevron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38" name="Šipka: dvojitá 37">
              <a:extLst>
                <a:ext uri="{FF2B5EF4-FFF2-40B4-BE49-F238E27FC236}">
                  <a16:creationId xmlns:a16="http://schemas.microsoft.com/office/drawing/2014/main" id="{9880DB77-C3B4-4A28-8E03-4B2EDB37B38E}"/>
                </a:ext>
              </a:extLst>
            </p:cNvPr>
            <p:cNvSpPr/>
            <p:nvPr/>
          </p:nvSpPr>
          <p:spPr>
            <a:xfrm>
              <a:off x="4694661" y="3958990"/>
              <a:ext cx="144379" cy="157165"/>
            </a:xfrm>
            <a:prstGeom prst="chevron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39" name="Šipka: dvojitá 38">
              <a:extLst>
                <a:ext uri="{FF2B5EF4-FFF2-40B4-BE49-F238E27FC236}">
                  <a16:creationId xmlns:a16="http://schemas.microsoft.com/office/drawing/2014/main" id="{7927A5A2-25E8-4551-8BFA-BADC3065BE5F}"/>
                </a:ext>
              </a:extLst>
            </p:cNvPr>
            <p:cNvSpPr/>
            <p:nvPr/>
          </p:nvSpPr>
          <p:spPr>
            <a:xfrm>
              <a:off x="4829940" y="3958990"/>
              <a:ext cx="144379" cy="157165"/>
            </a:xfrm>
            <a:prstGeom prst="chevron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40" name="Šipka: dvojitá 39">
              <a:extLst>
                <a:ext uri="{FF2B5EF4-FFF2-40B4-BE49-F238E27FC236}">
                  <a16:creationId xmlns:a16="http://schemas.microsoft.com/office/drawing/2014/main" id="{743810BE-3A98-4049-A021-AF64C6C00980}"/>
                </a:ext>
              </a:extLst>
            </p:cNvPr>
            <p:cNvSpPr/>
            <p:nvPr/>
          </p:nvSpPr>
          <p:spPr>
            <a:xfrm>
              <a:off x="4966569" y="3958990"/>
              <a:ext cx="144379" cy="157165"/>
            </a:xfrm>
            <a:prstGeom prst="chevron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41" name="Šipka: dvojitá 40">
              <a:extLst>
                <a:ext uri="{FF2B5EF4-FFF2-40B4-BE49-F238E27FC236}">
                  <a16:creationId xmlns:a16="http://schemas.microsoft.com/office/drawing/2014/main" id="{B5FC8073-0CE5-4EA3-A916-633AB81DD0B0}"/>
                </a:ext>
              </a:extLst>
            </p:cNvPr>
            <p:cNvSpPr/>
            <p:nvPr/>
          </p:nvSpPr>
          <p:spPr>
            <a:xfrm>
              <a:off x="6448847" y="3958990"/>
              <a:ext cx="144379" cy="157165"/>
            </a:xfrm>
            <a:prstGeom prst="chevron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42" name="Šipka: dvojitá 41">
              <a:extLst>
                <a:ext uri="{FF2B5EF4-FFF2-40B4-BE49-F238E27FC236}">
                  <a16:creationId xmlns:a16="http://schemas.microsoft.com/office/drawing/2014/main" id="{6DCB105A-18D5-4FA0-8142-FCE68C27031A}"/>
                </a:ext>
              </a:extLst>
            </p:cNvPr>
            <p:cNvSpPr/>
            <p:nvPr/>
          </p:nvSpPr>
          <p:spPr>
            <a:xfrm>
              <a:off x="8129562" y="3958990"/>
              <a:ext cx="144379" cy="157165"/>
            </a:xfrm>
            <a:prstGeom prst="chevron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43" name="Šipka: dvojitá 42">
              <a:extLst>
                <a:ext uri="{FF2B5EF4-FFF2-40B4-BE49-F238E27FC236}">
                  <a16:creationId xmlns:a16="http://schemas.microsoft.com/office/drawing/2014/main" id="{6CE7E9E7-8D1A-43CE-853B-89B23B969FB8}"/>
                </a:ext>
              </a:extLst>
            </p:cNvPr>
            <p:cNvSpPr/>
            <p:nvPr/>
          </p:nvSpPr>
          <p:spPr>
            <a:xfrm>
              <a:off x="9575936" y="3958990"/>
              <a:ext cx="144379" cy="157165"/>
            </a:xfrm>
            <a:prstGeom prst="chevron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44" name="Šipka: dvojitá 43">
              <a:extLst>
                <a:ext uri="{FF2B5EF4-FFF2-40B4-BE49-F238E27FC236}">
                  <a16:creationId xmlns:a16="http://schemas.microsoft.com/office/drawing/2014/main" id="{43CBABC0-9B07-4C6E-A161-AE73DEC8474A}"/>
                </a:ext>
              </a:extLst>
            </p:cNvPr>
            <p:cNvSpPr/>
            <p:nvPr/>
          </p:nvSpPr>
          <p:spPr>
            <a:xfrm rot="5400000">
              <a:off x="10442205" y="4135453"/>
              <a:ext cx="144379" cy="157165"/>
            </a:xfrm>
            <a:prstGeom prst="chevron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77928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délník 21">
            <a:extLst>
              <a:ext uri="{FF2B5EF4-FFF2-40B4-BE49-F238E27FC236}">
                <a16:creationId xmlns:a16="http://schemas.microsoft.com/office/drawing/2014/main" id="{8FD83E71-4FA2-454A-951C-446E7007AC18}"/>
              </a:ext>
            </a:extLst>
          </p:cNvPr>
          <p:cNvSpPr/>
          <p:nvPr/>
        </p:nvSpPr>
        <p:spPr>
          <a:xfrm>
            <a:off x="1215005" y="2307961"/>
            <a:ext cx="9999677" cy="4269792"/>
          </a:xfrm>
          <a:prstGeom prst="rect">
            <a:avLst/>
          </a:prstGeom>
          <a:solidFill>
            <a:schemeClr val="bg1"/>
          </a:solidFill>
          <a:ln w="28575">
            <a:solidFill>
              <a:srgbClr val="EBD9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bdélník 22">
            <a:extLst>
              <a:ext uri="{FF2B5EF4-FFF2-40B4-BE49-F238E27FC236}">
                <a16:creationId xmlns:a16="http://schemas.microsoft.com/office/drawing/2014/main" id="{B39D92AB-867D-4C09-B979-0A2B485354F0}"/>
              </a:ext>
            </a:extLst>
          </p:cNvPr>
          <p:cNvSpPr/>
          <p:nvPr/>
        </p:nvSpPr>
        <p:spPr>
          <a:xfrm>
            <a:off x="1226191" y="2325148"/>
            <a:ext cx="9991288" cy="872455"/>
          </a:xfrm>
          <a:prstGeom prst="rect">
            <a:avLst/>
          </a:prstGeom>
          <a:solidFill>
            <a:srgbClr val="EBD9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DC236DC7-F376-493B-821A-6D6A7C6FD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>
                <a:latin typeface="OCR A Extended" panose="02010509020102010303" pitchFamily="50" charset="0"/>
              </a:rPr>
              <a:t>What</a:t>
            </a:r>
            <a:r>
              <a:rPr lang="cs-CZ" dirty="0">
                <a:latin typeface="OCR A Extended" panose="02010509020102010303" pitchFamily="50" charset="0"/>
              </a:rPr>
              <a:t> </a:t>
            </a:r>
            <a:r>
              <a:rPr lang="cs-CZ" dirty="0" err="1">
                <a:latin typeface="OCR A Extended" panose="02010509020102010303" pitchFamily="50" charset="0"/>
              </a:rPr>
              <a:t>we</a:t>
            </a:r>
            <a:r>
              <a:rPr lang="cs-CZ" dirty="0">
                <a:latin typeface="OCR A Extended" panose="02010509020102010303" pitchFamily="50" charset="0"/>
              </a:rPr>
              <a:t> </a:t>
            </a:r>
            <a:r>
              <a:rPr lang="cs-CZ" dirty="0" err="1">
                <a:latin typeface="OCR A Extended" panose="02010509020102010303" pitchFamily="50" charset="0"/>
              </a:rPr>
              <a:t>found</a:t>
            </a:r>
            <a:r>
              <a:rPr lang="cs-CZ" dirty="0">
                <a:latin typeface="OCR A Extended" panose="02010509020102010303" pitchFamily="50" charset="0"/>
              </a:rPr>
              <a:t>:</a:t>
            </a:r>
            <a:endParaRPr lang="en-GB" dirty="0">
              <a:latin typeface="OCR A Extended" panose="02010509020102010303" pitchFamily="50" charset="0"/>
            </a:endParaRPr>
          </a:p>
        </p:txBody>
      </p:sp>
      <p:sp>
        <p:nvSpPr>
          <p:cNvPr id="17" name="TextovéPole 16">
            <a:extLst>
              <a:ext uri="{FF2B5EF4-FFF2-40B4-BE49-F238E27FC236}">
                <a16:creationId xmlns:a16="http://schemas.microsoft.com/office/drawing/2014/main" id="{9F43725A-39FA-4AD7-9ABE-7679965C3947}"/>
              </a:ext>
            </a:extLst>
          </p:cNvPr>
          <p:cNvSpPr txBox="1"/>
          <p:nvPr/>
        </p:nvSpPr>
        <p:spPr>
          <a:xfrm>
            <a:off x="1323364" y="2499765"/>
            <a:ext cx="9545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800" spc="300" dirty="0" err="1"/>
              <a:t>Connectionist</a:t>
            </a:r>
            <a:r>
              <a:rPr lang="cs-CZ" sz="2800" spc="300" dirty="0"/>
              <a:t> </a:t>
            </a:r>
            <a:r>
              <a:rPr lang="cs-CZ" sz="2800" spc="300" dirty="0" err="1"/>
              <a:t>Temporal</a:t>
            </a:r>
            <a:r>
              <a:rPr lang="cs-CZ" sz="2800" spc="300" dirty="0"/>
              <a:t> </a:t>
            </a:r>
            <a:r>
              <a:rPr lang="cs-CZ" sz="2800" spc="300" dirty="0" err="1"/>
              <a:t>Classification</a:t>
            </a:r>
            <a:r>
              <a:rPr lang="cs-CZ" sz="2800" spc="300" dirty="0"/>
              <a:t> (CTC) </a:t>
            </a:r>
            <a:r>
              <a:rPr lang="cs-CZ" sz="2800" spc="300" dirty="0" err="1"/>
              <a:t>loss</a:t>
            </a:r>
            <a:endParaRPr lang="en-GB" sz="2800" spc="300" dirty="0"/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0C797E54-502E-45CC-AC20-6B23CB8B2696}"/>
              </a:ext>
            </a:extLst>
          </p:cNvPr>
          <p:cNvSpPr txBox="1"/>
          <p:nvPr/>
        </p:nvSpPr>
        <p:spPr>
          <a:xfrm>
            <a:off x="1319795" y="3238138"/>
            <a:ext cx="9797384" cy="171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cs-CZ" dirty="0">
                <a:solidFill>
                  <a:srgbClr val="292929"/>
                </a:solidFill>
                <a:latin typeface="charter"/>
              </a:rPr>
              <a:t>CTC </a:t>
            </a:r>
            <a:r>
              <a:rPr lang="cs-CZ" dirty="0" err="1">
                <a:solidFill>
                  <a:srgbClr val="292929"/>
                </a:solidFill>
                <a:latin typeface="charter"/>
              </a:rPr>
              <a:t>loss</a:t>
            </a:r>
            <a:r>
              <a:rPr lang="cs-CZ" dirty="0">
                <a:solidFill>
                  <a:srgbClr val="292929"/>
                </a:solidFill>
                <a:latin typeface="charter"/>
              </a:rPr>
              <a:t> </a:t>
            </a:r>
            <a:r>
              <a:rPr lang="en-GB" dirty="0"/>
              <a:t>tries all possible alignments of the </a:t>
            </a:r>
            <a:r>
              <a:rPr lang="cs-CZ" dirty="0" err="1"/>
              <a:t>ground-truth</a:t>
            </a:r>
            <a:r>
              <a:rPr lang="en-GB" dirty="0"/>
              <a:t> text in the image and takes the sum of all scores. This way, the score of a </a:t>
            </a:r>
            <a:r>
              <a:rPr lang="cs-CZ" dirty="0" err="1"/>
              <a:t>ground</a:t>
            </a:r>
            <a:r>
              <a:rPr lang="cs-CZ" dirty="0"/>
              <a:t> </a:t>
            </a:r>
            <a:r>
              <a:rPr lang="cs-CZ" dirty="0" err="1"/>
              <a:t>truth</a:t>
            </a:r>
            <a:r>
              <a:rPr lang="en-GB" dirty="0"/>
              <a:t> text is high if the sum over the alignment-scores has a high value.</a:t>
            </a:r>
            <a:endParaRPr lang="cs-CZ" b="0" i="0" dirty="0">
              <a:solidFill>
                <a:srgbClr val="292929"/>
              </a:solidFill>
              <a:effectLst/>
              <a:latin typeface="charter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spc="300" dirty="0"/>
          </a:p>
        </p:txBody>
      </p:sp>
      <p:sp>
        <p:nvSpPr>
          <p:cNvPr id="26" name="Obdélník 25">
            <a:extLst>
              <a:ext uri="{FF2B5EF4-FFF2-40B4-BE49-F238E27FC236}">
                <a16:creationId xmlns:a16="http://schemas.microsoft.com/office/drawing/2014/main" id="{71C6FF1A-EB2E-4B55-B69E-A36B6E00D3E4}"/>
              </a:ext>
            </a:extLst>
          </p:cNvPr>
          <p:cNvSpPr/>
          <p:nvPr/>
        </p:nvSpPr>
        <p:spPr>
          <a:xfrm>
            <a:off x="9127848" y="5895617"/>
            <a:ext cx="1814120" cy="509068"/>
          </a:xfrm>
          <a:prstGeom prst="rect">
            <a:avLst/>
          </a:prstGeom>
          <a:solidFill>
            <a:srgbClr val="EBD9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ovéPole 26">
            <a:extLst>
              <a:ext uri="{FF2B5EF4-FFF2-40B4-BE49-F238E27FC236}">
                <a16:creationId xmlns:a16="http://schemas.microsoft.com/office/drawing/2014/main" id="{A0DF691A-9F73-42AD-8BB7-0208786E2791}"/>
              </a:ext>
            </a:extLst>
          </p:cNvPr>
          <p:cNvSpPr txBox="1"/>
          <p:nvPr/>
        </p:nvSpPr>
        <p:spPr>
          <a:xfrm>
            <a:off x="9719724" y="5911297"/>
            <a:ext cx="7885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400" b="1" spc="300" dirty="0"/>
              <a:t>OK</a:t>
            </a:r>
            <a:endParaRPr lang="en-GB" sz="2400" b="1" spc="300" dirty="0"/>
          </a:p>
        </p:txBody>
      </p:sp>
      <p:pic>
        <p:nvPicPr>
          <p:cNvPr id="45" name="Grafický objekt 44" descr="Kurzor se souvislou výplní">
            <a:extLst>
              <a:ext uri="{FF2B5EF4-FFF2-40B4-BE49-F238E27FC236}">
                <a16:creationId xmlns:a16="http://schemas.microsoft.com/office/drawing/2014/main" id="{88EB789F-9832-4F7B-B5DF-10CABE5F37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28379" y="5911297"/>
            <a:ext cx="613589" cy="613589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545DFADE-0FE4-4B3B-84B6-1A22724A81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0362" y="4266839"/>
            <a:ext cx="5625911" cy="2137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97624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C236DC7-F376-493B-821A-6D6A7C6FD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>
                <a:latin typeface="OCR A Extended" panose="02010509020102010303" pitchFamily="50" charset="0"/>
              </a:rPr>
              <a:t>Model</a:t>
            </a:r>
            <a:endParaRPr lang="en-GB" dirty="0">
              <a:latin typeface="OCR A Extended" panose="02010509020102010303" pitchFamily="50" charset="0"/>
            </a:endParaRPr>
          </a:p>
        </p:txBody>
      </p:sp>
      <p:grpSp>
        <p:nvGrpSpPr>
          <p:cNvPr id="81" name="Skupina 80">
            <a:extLst>
              <a:ext uri="{FF2B5EF4-FFF2-40B4-BE49-F238E27FC236}">
                <a16:creationId xmlns:a16="http://schemas.microsoft.com/office/drawing/2014/main" id="{84470947-9962-46BD-B064-40B889FE1936}"/>
              </a:ext>
            </a:extLst>
          </p:cNvPr>
          <p:cNvGrpSpPr/>
          <p:nvPr/>
        </p:nvGrpSpPr>
        <p:grpSpPr>
          <a:xfrm>
            <a:off x="216568" y="1686765"/>
            <a:ext cx="11761788" cy="3234492"/>
            <a:chOff x="216568" y="1828168"/>
            <a:chExt cx="11761788" cy="3234492"/>
          </a:xfrm>
        </p:grpSpPr>
        <p:grpSp>
          <p:nvGrpSpPr>
            <p:cNvPr id="60" name="Skupina 59">
              <a:extLst>
                <a:ext uri="{FF2B5EF4-FFF2-40B4-BE49-F238E27FC236}">
                  <a16:creationId xmlns:a16="http://schemas.microsoft.com/office/drawing/2014/main" id="{772C1B08-4F90-4B00-812A-22B965ED1FC2}"/>
                </a:ext>
              </a:extLst>
            </p:cNvPr>
            <p:cNvGrpSpPr/>
            <p:nvPr/>
          </p:nvGrpSpPr>
          <p:grpSpPr>
            <a:xfrm>
              <a:off x="485207" y="1828168"/>
              <a:ext cx="3742471" cy="2484000"/>
              <a:chOff x="674305" y="1828168"/>
              <a:chExt cx="3742471" cy="2484000"/>
            </a:xfrm>
          </p:grpSpPr>
          <p:grpSp>
            <p:nvGrpSpPr>
              <p:cNvPr id="4" name="Skupina 3">
                <a:extLst>
                  <a:ext uri="{FF2B5EF4-FFF2-40B4-BE49-F238E27FC236}">
                    <a16:creationId xmlns:a16="http://schemas.microsoft.com/office/drawing/2014/main" id="{2D32652A-4FA2-4B16-85FF-28091D2614B6}"/>
                  </a:ext>
                </a:extLst>
              </p:cNvPr>
              <p:cNvGrpSpPr/>
              <p:nvPr/>
            </p:nvGrpSpPr>
            <p:grpSpPr>
              <a:xfrm>
                <a:off x="674305" y="1828168"/>
                <a:ext cx="2305526" cy="2484000"/>
                <a:chOff x="674305" y="1828168"/>
                <a:chExt cx="2305526" cy="2484000"/>
              </a:xfrm>
            </p:grpSpPr>
            <p:sp>
              <p:nvSpPr>
                <p:cNvPr id="3" name="Lichoběžník 2">
                  <a:extLst>
                    <a:ext uri="{FF2B5EF4-FFF2-40B4-BE49-F238E27FC236}">
                      <a16:creationId xmlns:a16="http://schemas.microsoft.com/office/drawing/2014/main" id="{E9248A94-2FBD-4583-A206-7C7B9903F42B}"/>
                    </a:ext>
                  </a:extLst>
                </p:cNvPr>
                <p:cNvSpPr/>
                <p:nvPr/>
              </p:nvSpPr>
              <p:spPr>
                <a:xfrm rot="5400000">
                  <a:off x="296305" y="2206168"/>
                  <a:ext cx="2484000" cy="1728000"/>
                </a:xfrm>
                <a:prstGeom prst="trapezoid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" name="Lichoběžník 4">
                  <a:extLst>
                    <a:ext uri="{FF2B5EF4-FFF2-40B4-BE49-F238E27FC236}">
                      <a16:creationId xmlns:a16="http://schemas.microsoft.com/office/drawing/2014/main" id="{751F2641-3F27-4FF0-B568-F1DE3E96D748}"/>
                    </a:ext>
                  </a:extLst>
                </p:cNvPr>
                <p:cNvSpPr/>
                <p:nvPr/>
              </p:nvSpPr>
              <p:spPr>
                <a:xfrm rot="5400000">
                  <a:off x="440687" y="2206168"/>
                  <a:ext cx="2484000" cy="1728000"/>
                </a:xfrm>
                <a:prstGeom prst="trapezoid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" name="Lichoběžník 5">
                  <a:extLst>
                    <a:ext uri="{FF2B5EF4-FFF2-40B4-BE49-F238E27FC236}">
                      <a16:creationId xmlns:a16="http://schemas.microsoft.com/office/drawing/2014/main" id="{D3896D39-252A-44E0-82EE-065FF3198685}"/>
                    </a:ext>
                  </a:extLst>
                </p:cNvPr>
                <p:cNvSpPr/>
                <p:nvPr/>
              </p:nvSpPr>
              <p:spPr>
                <a:xfrm rot="5400000">
                  <a:off x="585069" y="2206168"/>
                  <a:ext cx="2484000" cy="1728000"/>
                </a:xfrm>
                <a:prstGeom prst="trapezoid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8" name="Lichoběžník 7">
                  <a:extLst>
                    <a:ext uri="{FF2B5EF4-FFF2-40B4-BE49-F238E27FC236}">
                      <a16:creationId xmlns:a16="http://schemas.microsoft.com/office/drawing/2014/main" id="{41170617-B4C6-4D94-9A5D-59AB35D7E1A0}"/>
                    </a:ext>
                  </a:extLst>
                </p:cNvPr>
                <p:cNvSpPr/>
                <p:nvPr/>
              </p:nvSpPr>
              <p:spPr>
                <a:xfrm rot="5400000">
                  <a:off x="729451" y="2206168"/>
                  <a:ext cx="2484000" cy="1728000"/>
                </a:xfrm>
                <a:prstGeom prst="trapezoid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" name="Lichoběžník 8">
                  <a:extLst>
                    <a:ext uri="{FF2B5EF4-FFF2-40B4-BE49-F238E27FC236}">
                      <a16:creationId xmlns:a16="http://schemas.microsoft.com/office/drawing/2014/main" id="{54D75485-25DE-4649-A1BE-B787623A7328}"/>
                    </a:ext>
                  </a:extLst>
                </p:cNvPr>
                <p:cNvSpPr/>
                <p:nvPr/>
              </p:nvSpPr>
              <p:spPr>
                <a:xfrm rot="5400000">
                  <a:off x="873831" y="2206168"/>
                  <a:ext cx="2484000" cy="1728000"/>
                </a:xfrm>
                <a:prstGeom prst="trapezoid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20" name="Skupina 19">
                <a:extLst>
                  <a:ext uri="{FF2B5EF4-FFF2-40B4-BE49-F238E27FC236}">
                    <a16:creationId xmlns:a16="http://schemas.microsoft.com/office/drawing/2014/main" id="{A3362E59-625E-4A01-8818-68C51A68AB7A}"/>
                  </a:ext>
                </a:extLst>
              </p:cNvPr>
              <p:cNvGrpSpPr/>
              <p:nvPr/>
            </p:nvGrpSpPr>
            <p:grpSpPr>
              <a:xfrm>
                <a:off x="1393922" y="1828168"/>
                <a:ext cx="2305526" cy="2484000"/>
                <a:chOff x="674305" y="1828168"/>
                <a:chExt cx="2305526" cy="2484000"/>
              </a:xfrm>
            </p:grpSpPr>
            <p:sp>
              <p:nvSpPr>
                <p:cNvPr id="21" name="Lichoběžník 20">
                  <a:extLst>
                    <a:ext uri="{FF2B5EF4-FFF2-40B4-BE49-F238E27FC236}">
                      <a16:creationId xmlns:a16="http://schemas.microsoft.com/office/drawing/2014/main" id="{DFE283E6-7BE8-44AC-A100-CF0772B9C0C5}"/>
                    </a:ext>
                  </a:extLst>
                </p:cNvPr>
                <p:cNvSpPr/>
                <p:nvPr/>
              </p:nvSpPr>
              <p:spPr>
                <a:xfrm rot="5400000">
                  <a:off x="296305" y="2206168"/>
                  <a:ext cx="2484000" cy="1728000"/>
                </a:xfrm>
                <a:prstGeom prst="trapezoid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2" name="Lichoběžník 21">
                  <a:extLst>
                    <a:ext uri="{FF2B5EF4-FFF2-40B4-BE49-F238E27FC236}">
                      <a16:creationId xmlns:a16="http://schemas.microsoft.com/office/drawing/2014/main" id="{114DF12A-C016-4A75-9DDA-3C7C02262A52}"/>
                    </a:ext>
                  </a:extLst>
                </p:cNvPr>
                <p:cNvSpPr/>
                <p:nvPr/>
              </p:nvSpPr>
              <p:spPr>
                <a:xfrm rot="5400000">
                  <a:off x="440687" y="2206168"/>
                  <a:ext cx="2484000" cy="1728000"/>
                </a:xfrm>
                <a:prstGeom prst="trapezoid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3" name="Lichoběžník 22">
                  <a:extLst>
                    <a:ext uri="{FF2B5EF4-FFF2-40B4-BE49-F238E27FC236}">
                      <a16:creationId xmlns:a16="http://schemas.microsoft.com/office/drawing/2014/main" id="{E722FC92-9B0E-478D-B02B-653461B1C927}"/>
                    </a:ext>
                  </a:extLst>
                </p:cNvPr>
                <p:cNvSpPr/>
                <p:nvPr/>
              </p:nvSpPr>
              <p:spPr>
                <a:xfrm rot="5400000">
                  <a:off x="585069" y="2206168"/>
                  <a:ext cx="2484000" cy="1728000"/>
                </a:xfrm>
                <a:prstGeom prst="trapezoid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4" name="Lichoběžník 23">
                  <a:extLst>
                    <a:ext uri="{FF2B5EF4-FFF2-40B4-BE49-F238E27FC236}">
                      <a16:creationId xmlns:a16="http://schemas.microsoft.com/office/drawing/2014/main" id="{7331A74C-8253-4783-95C1-30BF4A88A64F}"/>
                    </a:ext>
                  </a:extLst>
                </p:cNvPr>
                <p:cNvSpPr/>
                <p:nvPr/>
              </p:nvSpPr>
              <p:spPr>
                <a:xfrm rot="5400000">
                  <a:off x="729451" y="2206168"/>
                  <a:ext cx="2484000" cy="1728000"/>
                </a:xfrm>
                <a:prstGeom prst="trapezoid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5" name="Lichoběžník 24">
                  <a:extLst>
                    <a:ext uri="{FF2B5EF4-FFF2-40B4-BE49-F238E27FC236}">
                      <a16:creationId xmlns:a16="http://schemas.microsoft.com/office/drawing/2014/main" id="{BC667AD9-DC31-45EE-97F6-FCD7FC033EA8}"/>
                    </a:ext>
                  </a:extLst>
                </p:cNvPr>
                <p:cNvSpPr/>
                <p:nvPr/>
              </p:nvSpPr>
              <p:spPr>
                <a:xfrm rot="5400000">
                  <a:off x="873831" y="2206168"/>
                  <a:ext cx="2484000" cy="1728000"/>
                </a:xfrm>
                <a:prstGeom prst="trapezoid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26" name="Skupina 25">
                <a:extLst>
                  <a:ext uri="{FF2B5EF4-FFF2-40B4-BE49-F238E27FC236}">
                    <a16:creationId xmlns:a16="http://schemas.microsoft.com/office/drawing/2014/main" id="{8AB03D3E-DD0B-43F2-93D6-1753FBE548AB}"/>
                  </a:ext>
                </a:extLst>
              </p:cNvPr>
              <p:cNvGrpSpPr/>
              <p:nvPr/>
            </p:nvGrpSpPr>
            <p:grpSpPr>
              <a:xfrm>
                <a:off x="2111250" y="1828168"/>
                <a:ext cx="2305526" cy="2484000"/>
                <a:chOff x="674305" y="1828168"/>
                <a:chExt cx="2305526" cy="2484000"/>
              </a:xfrm>
            </p:grpSpPr>
            <p:sp>
              <p:nvSpPr>
                <p:cNvPr id="27" name="Lichoběžník 26">
                  <a:extLst>
                    <a:ext uri="{FF2B5EF4-FFF2-40B4-BE49-F238E27FC236}">
                      <a16:creationId xmlns:a16="http://schemas.microsoft.com/office/drawing/2014/main" id="{AA08FBCC-74DC-4F3F-9D40-326F839C9C3A}"/>
                    </a:ext>
                  </a:extLst>
                </p:cNvPr>
                <p:cNvSpPr/>
                <p:nvPr/>
              </p:nvSpPr>
              <p:spPr>
                <a:xfrm rot="5400000">
                  <a:off x="296305" y="2206168"/>
                  <a:ext cx="2484000" cy="1728000"/>
                </a:xfrm>
                <a:prstGeom prst="trapezoid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8" name="Lichoběžník 27">
                  <a:extLst>
                    <a:ext uri="{FF2B5EF4-FFF2-40B4-BE49-F238E27FC236}">
                      <a16:creationId xmlns:a16="http://schemas.microsoft.com/office/drawing/2014/main" id="{BC1EA0FA-CD79-4260-82DA-6DA988AE6B87}"/>
                    </a:ext>
                  </a:extLst>
                </p:cNvPr>
                <p:cNvSpPr/>
                <p:nvPr/>
              </p:nvSpPr>
              <p:spPr>
                <a:xfrm rot="5400000">
                  <a:off x="440687" y="2206168"/>
                  <a:ext cx="2484000" cy="1728000"/>
                </a:xfrm>
                <a:prstGeom prst="trapezoid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9" name="Lichoběžník 28">
                  <a:extLst>
                    <a:ext uri="{FF2B5EF4-FFF2-40B4-BE49-F238E27FC236}">
                      <a16:creationId xmlns:a16="http://schemas.microsoft.com/office/drawing/2014/main" id="{BA06CC5B-1FCC-48AB-B37D-7E7C14011B64}"/>
                    </a:ext>
                  </a:extLst>
                </p:cNvPr>
                <p:cNvSpPr/>
                <p:nvPr/>
              </p:nvSpPr>
              <p:spPr>
                <a:xfrm rot="5400000">
                  <a:off x="585069" y="2206168"/>
                  <a:ext cx="2484000" cy="1728000"/>
                </a:xfrm>
                <a:prstGeom prst="trapezoid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0" name="Lichoběžník 29">
                  <a:extLst>
                    <a:ext uri="{FF2B5EF4-FFF2-40B4-BE49-F238E27FC236}">
                      <a16:creationId xmlns:a16="http://schemas.microsoft.com/office/drawing/2014/main" id="{F3C5A376-6AD3-446D-A103-B42A231252C0}"/>
                    </a:ext>
                  </a:extLst>
                </p:cNvPr>
                <p:cNvSpPr/>
                <p:nvPr/>
              </p:nvSpPr>
              <p:spPr>
                <a:xfrm rot="5400000">
                  <a:off x="729451" y="2206168"/>
                  <a:ext cx="2484000" cy="1728000"/>
                </a:xfrm>
                <a:prstGeom prst="trapezoid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1" name="Lichoběžník 30">
                  <a:extLst>
                    <a:ext uri="{FF2B5EF4-FFF2-40B4-BE49-F238E27FC236}">
                      <a16:creationId xmlns:a16="http://schemas.microsoft.com/office/drawing/2014/main" id="{AC59EC21-1899-439B-BA74-C0B30EBFF2C2}"/>
                    </a:ext>
                  </a:extLst>
                </p:cNvPr>
                <p:cNvSpPr/>
                <p:nvPr/>
              </p:nvSpPr>
              <p:spPr>
                <a:xfrm rot="5400000">
                  <a:off x="873831" y="2206168"/>
                  <a:ext cx="2484000" cy="1728000"/>
                </a:xfrm>
                <a:prstGeom prst="trapezoid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</p:grpSp>
        <p:cxnSp>
          <p:nvCxnSpPr>
            <p:cNvPr id="63" name="Přímá spojnice 62">
              <a:extLst>
                <a:ext uri="{FF2B5EF4-FFF2-40B4-BE49-F238E27FC236}">
                  <a16:creationId xmlns:a16="http://schemas.microsoft.com/office/drawing/2014/main" id="{3678549E-6FC1-4E68-95CA-2DA8C59E05F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60196" y="3084205"/>
              <a:ext cx="379805" cy="0"/>
            </a:xfrm>
            <a:prstGeom prst="line">
              <a:avLst/>
            </a:prstGeom>
            <a:ln w="762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Lichoběžník 31">
              <a:extLst>
                <a:ext uri="{FF2B5EF4-FFF2-40B4-BE49-F238E27FC236}">
                  <a16:creationId xmlns:a16="http://schemas.microsoft.com/office/drawing/2014/main" id="{08BE2A33-8F7E-4A92-B0E7-792735443556}"/>
                </a:ext>
              </a:extLst>
            </p:cNvPr>
            <p:cNvSpPr/>
            <p:nvPr/>
          </p:nvSpPr>
          <p:spPr>
            <a:xfrm rot="5400000">
              <a:off x="3362001" y="2206168"/>
              <a:ext cx="2484000" cy="1728000"/>
            </a:xfrm>
            <a:prstGeom prst="trapezoid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5" name="Lichoběžník 34">
              <a:extLst>
                <a:ext uri="{FF2B5EF4-FFF2-40B4-BE49-F238E27FC236}">
                  <a16:creationId xmlns:a16="http://schemas.microsoft.com/office/drawing/2014/main" id="{5359BACC-47A6-443C-9EA6-749E04E97C9F}"/>
                </a:ext>
              </a:extLst>
            </p:cNvPr>
            <p:cNvSpPr/>
            <p:nvPr/>
          </p:nvSpPr>
          <p:spPr>
            <a:xfrm rot="5400000">
              <a:off x="4321589" y="2206168"/>
              <a:ext cx="2484000" cy="1728000"/>
            </a:xfrm>
            <a:prstGeom prst="trapezoid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6" name="Lichoběžník 35">
              <a:extLst>
                <a:ext uri="{FF2B5EF4-FFF2-40B4-BE49-F238E27FC236}">
                  <a16:creationId xmlns:a16="http://schemas.microsoft.com/office/drawing/2014/main" id="{84B7C78F-A62C-40A2-9778-399AB71A29CD}"/>
                </a:ext>
              </a:extLst>
            </p:cNvPr>
            <p:cNvSpPr/>
            <p:nvPr/>
          </p:nvSpPr>
          <p:spPr>
            <a:xfrm rot="5400000">
              <a:off x="5200967" y="2206168"/>
              <a:ext cx="2484000" cy="1728000"/>
            </a:xfrm>
            <a:prstGeom prst="trapezoid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8" name="Lichoběžník 37">
              <a:extLst>
                <a:ext uri="{FF2B5EF4-FFF2-40B4-BE49-F238E27FC236}">
                  <a16:creationId xmlns:a16="http://schemas.microsoft.com/office/drawing/2014/main" id="{48318B05-9750-43CD-8A26-BF449219EED6}"/>
                </a:ext>
              </a:extLst>
            </p:cNvPr>
            <p:cNvSpPr/>
            <p:nvPr/>
          </p:nvSpPr>
          <p:spPr>
            <a:xfrm rot="5400000">
              <a:off x="6096387" y="2206168"/>
              <a:ext cx="2484000" cy="1728000"/>
            </a:xfrm>
            <a:prstGeom prst="trapezoid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67" name="Přímá spojnice 66">
              <a:extLst>
                <a:ext uri="{FF2B5EF4-FFF2-40B4-BE49-F238E27FC236}">
                  <a16:creationId xmlns:a16="http://schemas.microsoft.com/office/drawing/2014/main" id="{DE2F5FF0-30E0-480A-A4C7-3E92A157B70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38387" y="3084205"/>
              <a:ext cx="769352" cy="0"/>
            </a:xfrm>
            <a:prstGeom prst="line">
              <a:avLst/>
            </a:prstGeom>
            <a:ln w="762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Lichoběžník 38">
              <a:extLst>
                <a:ext uri="{FF2B5EF4-FFF2-40B4-BE49-F238E27FC236}">
                  <a16:creationId xmlns:a16="http://schemas.microsoft.com/office/drawing/2014/main" id="{98A7B614-2186-4F2A-8A69-C9F170698CB2}"/>
                </a:ext>
              </a:extLst>
            </p:cNvPr>
            <p:cNvSpPr/>
            <p:nvPr/>
          </p:nvSpPr>
          <p:spPr>
            <a:xfrm rot="5400000">
              <a:off x="7729739" y="2234242"/>
              <a:ext cx="2484000" cy="1728000"/>
            </a:xfrm>
            <a:prstGeom prst="trapezoid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0" name="Lichoběžník 39">
              <a:extLst>
                <a:ext uri="{FF2B5EF4-FFF2-40B4-BE49-F238E27FC236}">
                  <a16:creationId xmlns:a16="http://schemas.microsoft.com/office/drawing/2014/main" id="{5322BC6C-311C-441F-BCB6-0D245032A775}"/>
                </a:ext>
              </a:extLst>
            </p:cNvPr>
            <p:cNvSpPr/>
            <p:nvPr/>
          </p:nvSpPr>
          <p:spPr>
            <a:xfrm rot="5400000">
              <a:off x="8747871" y="2234242"/>
              <a:ext cx="2484000" cy="1728000"/>
            </a:xfrm>
            <a:prstGeom prst="trapezoid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1" name="Lichoběžník 40">
              <a:extLst>
                <a:ext uri="{FF2B5EF4-FFF2-40B4-BE49-F238E27FC236}">
                  <a16:creationId xmlns:a16="http://schemas.microsoft.com/office/drawing/2014/main" id="{C028CC86-DDC9-4BC9-AEE1-A9A9CC28FD0F}"/>
                </a:ext>
              </a:extLst>
            </p:cNvPr>
            <p:cNvSpPr/>
            <p:nvPr/>
          </p:nvSpPr>
          <p:spPr>
            <a:xfrm rot="5400000">
              <a:off x="9729125" y="2206168"/>
              <a:ext cx="2484000" cy="1728000"/>
            </a:xfrm>
            <a:prstGeom prst="trapezoid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62" name="Přímá spojnice 61">
              <a:extLst>
                <a:ext uri="{FF2B5EF4-FFF2-40B4-BE49-F238E27FC236}">
                  <a16:creationId xmlns:a16="http://schemas.microsoft.com/office/drawing/2014/main" id="{DF30179C-2AE4-4EEF-BA24-C067D3F03AF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6568" y="3084205"/>
              <a:ext cx="268639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Přímá spojnice 70">
              <a:extLst>
                <a:ext uri="{FF2B5EF4-FFF2-40B4-BE49-F238E27FC236}">
                  <a16:creationId xmlns:a16="http://schemas.microsoft.com/office/drawing/2014/main" id="{AD123A36-30B3-4031-9598-F0E572E0828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209001" y="3084205"/>
              <a:ext cx="769352" cy="0"/>
            </a:xfrm>
            <a:prstGeom prst="line">
              <a:avLst/>
            </a:prstGeom>
            <a:ln w="76200" cap="rnd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Levá složená závorka 71">
              <a:extLst>
                <a:ext uri="{FF2B5EF4-FFF2-40B4-BE49-F238E27FC236}">
                  <a16:creationId xmlns:a16="http://schemas.microsoft.com/office/drawing/2014/main" id="{3BF5ADE2-0CCF-4C06-95B3-F55D111A16C5}"/>
                </a:ext>
              </a:extLst>
            </p:cNvPr>
            <p:cNvSpPr/>
            <p:nvPr/>
          </p:nvSpPr>
          <p:spPr>
            <a:xfrm rot="16200000">
              <a:off x="1615646" y="3061286"/>
              <a:ext cx="613012" cy="3389736"/>
            </a:xfrm>
            <a:prstGeom prst="leftBrace">
              <a:avLst>
                <a:gd name="adj1" fmla="val 16022"/>
                <a:gd name="adj2" fmla="val 45671"/>
              </a:avLst>
            </a:prstGeom>
            <a:ln w="19050">
              <a:solidFill>
                <a:schemeClr val="accent1"/>
              </a:solidFill>
              <a:prstDash val="sysDash"/>
              <a:extLst>
                <a:ext uri="{C807C97D-BFC1-408E-A445-0C87EB9F89A2}">
                  <ask:lineSketchStyleProps xmlns:ask="http://schemas.microsoft.com/office/drawing/2018/sketchyshapes"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3" name="Levá složená závorka 72">
              <a:extLst>
                <a:ext uri="{FF2B5EF4-FFF2-40B4-BE49-F238E27FC236}">
                  <a16:creationId xmlns:a16="http://schemas.microsoft.com/office/drawing/2014/main" id="{AE4B5D0B-7BBE-4AB5-A6FA-D63DE73D6FE3}"/>
                </a:ext>
              </a:extLst>
            </p:cNvPr>
            <p:cNvSpPr/>
            <p:nvPr/>
          </p:nvSpPr>
          <p:spPr>
            <a:xfrm rot="16200000">
              <a:off x="5496634" y="2621925"/>
              <a:ext cx="613012" cy="4268457"/>
            </a:xfrm>
            <a:prstGeom prst="leftBrace">
              <a:avLst>
                <a:gd name="adj1" fmla="val 16022"/>
                <a:gd name="adj2" fmla="val 45671"/>
              </a:avLst>
            </a:prstGeom>
            <a:ln w="19050">
              <a:solidFill>
                <a:schemeClr val="accent6">
                  <a:lumMod val="75000"/>
                </a:schemeClr>
              </a:solidFill>
              <a:prstDash val="sysDash"/>
              <a:extLst>
                <a:ext uri="{C807C97D-BFC1-408E-A445-0C87EB9F89A2}">
                  <ask:lineSketchStyleProps xmlns:ask="http://schemas.microsoft.com/office/drawing/2018/sketchyshapes"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4" name="Levá složená závorka 73">
              <a:extLst>
                <a:ext uri="{FF2B5EF4-FFF2-40B4-BE49-F238E27FC236}">
                  <a16:creationId xmlns:a16="http://schemas.microsoft.com/office/drawing/2014/main" id="{A080AAE1-EE58-419B-BA45-60E0C87565F8}"/>
                </a:ext>
              </a:extLst>
            </p:cNvPr>
            <p:cNvSpPr/>
            <p:nvPr/>
          </p:nvSpPr>
          <p:spPr>
            <a:xfrm rot="16200000">
              <a:off x="9677303" y="2761607"/>
              <a:ext cx="613012" cy="3989094"/>
            </a:xfrm>
            <a:prstGeom prst="leftBrace">
              <a:avLst>
                <a:gd name="adj1" fmla="val 16022"/>
                <a:gd name="adj2" fmla="val 49688"/>
              </a:avLst>
            </a:prstGeom>
            <a:ln w="19050">
              <a:solidFill>
                <a:schemeClr val="accent2">
                  <a:lumMod val="75000"/>
                </a:schemeClr>
              </a:solidFill>
              <a:prstDash val="sysDash"/>
              <a:extLst>
                <a:ext uri="{C807C97D-BFC1-408E-A445-0C87EB9F89A2}">
                  <ask:lineSketchStyleProps xmlns:ask="http://schemas.microsoft.com/office/drawing/2018/sketchyshapes"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76" name="TextovéPole 75">
            <a:extLst>
              <a:ext uri="{FF2B5EF4-FFF2-40B4-BE49-F238E27FC236}">
                <a16:creationId xmlns:a16="http://schemas.microsoft.com/office/drawing/2014/main" id="{8C462ED5-461E-46BB-B064-267DCF7352B1}"/>
              </a:ext>
            </a:extLst>
          </p:cNvPr>
          <p:cNvSpPr txBox="1"/>
          <p:nvPr/>
        </p:nvSpPr>
        <p:spPr>
          <a:xfrm>
            <a:off x="315244" y="4995737"/>
            <a:ext cx="3009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b="1" dirty="0"/>
              <a:t>CNN part #1</a:t>
            </a:r>
          </a:p>
          <a:p>
            <a:r>
              <a:rPr lang="cs-CZ" dirty="0"/>
              <a:t> - </a:t>
            </a:r>
            <a:r>
              <a:rPr lang="cs-CZ" dirty="0" err="1"/>
              <a:t>first</a:t>
            </a:r>
            <a:r>
              <a:rPr lang="cs-CZ" dirty="0"/>
              <a:t> 15 </a:t>
            </a:r>
            <a:r>
              <a:rPr lang="cs-CZ" dirty="0" err="1"/>
              <a:t>layers</a:t>
            </a:r>
            <a:r>
              <a:rPr lang="cs-CZ" dirty="0"/>
              <a:t> </a:t>
            </a:r>
            <a:r>
              <a:rPr lang="cs-CZ" dirty="0" err="1"/>
              <a:t>from</a:t>
            </a:r>
            <a:r>
              <a:rPr lang="cs-CZ" dirty="0"/>
              <a:t> </a:t>
            </a:r>
            <a:r>
              <a:rPr lang="cs-CZ" u="heavy" dirty="0">
                <a:uFill>
                  <a:solidFill>
                    <a:schemeClr val="accent1"/>
                  </a:solidFill>
                </a:uFill>
              </a:rPr>
              <a:t>resnet18</a:t>
            </a:r>
            <a:endParaRPr lang="en-GB" u="heavy" dirty="0">
              <a:uFill>
                <a:solidFill>
                  <a:schemeClr val="accent1"/>
                </a:solidFill>
              </a:uFill>
            </a:endParaRPr>
          </a:p>
        </p:txBody>
      </p:sp>
      <p:sp>
        <p:nvSpPr>
          <p:cNvPr id="77" name="TextovéPole 76">
            <a:extLst>
              <a:ext uri="{FF2B5EF4-FFF2-40B4-BE49-F238E27FC236}">
                <a16:creationId xmlns:a16="http://schemas.microsoft.com/office/drawing/2014/main" id="{5DD75B31-FD1F-4A6F-B4BB-7C0DDE06BE8C}"/>
              </a:ext>
            </a:extLst>
          </p:cNvPr>
          <p:cNvSpPr txBox="1"/>
          <p:nvPr/>
        </p:nvSpPr>
        <p:spPr>
          <a:xfrm>
            <a:off x="4058934" y="4995737"/>
            <a:ext cx="300930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b="1" dirty="0"/>
              <a:t>CNN part #2</a:t>
            </a:r>
          </a:p>
          <a:p>
            <a:pPr marL="285750" indent="-285750">
              <a:buFontTx/>
              <a:buChar char="-"/>
            </a:pPr>
            <a:r>
              <a:rPr lang="cs-CZ" u="heavy" dirty="0">
                <a:uFill>
                  <a:solidFill>
                    <a:schemeClr val="accent6">
                      <a:lumMod val="75000"/>
                    </a:schemeClr>
                  </a:solidFill>
                </a:uFill>
              </a:rPr>
              <a:t>Conv2d</a:t>
            </a:r>
            <a:r>
              <a:rPr lang="cs-CZ" dirty="0"/>
              <a:t> </a:t>
            </a:r>
            <a:r>
              <a:rPr lang="cs-CZ" dirty="0" err="1"/>
              <a:t>layer</a:t>
            </a:r>
            <a:endParaRPr lang="cs-CZ" dirty="0"/>
          </a:p>
          <a:p>
            <a:pPr marL="285750" indent="-285750">
              <a:buFontTx/>
              <a:buChar char="-"/>
            </a:pPr>
            <a:r>
              <a:rPr lang="cs-CZ" u="heavy" dirty="0">
                <a:uFill>
                  <a:solidFill>
                    <a:schemeClr val="accent6">
                      <a:lumMod val="60000"/>
                      <a:lumOff val="40000"/>
                    </a:schemeClr>
                  </a:solidFill>
                </a:uFill>
              </a:rPr>
              <a:t>BatchNorm2d</a:t>
            </a:r>
            <a:r>
              <a:rPr lang="cs-CZ" dirty="0"/>
              <a:t> </a:t>
            </a:r>
            <a:r>
              <a:rPr lang="cs-CZ" dirty="0" err="1"/>
              <a:t>layer</a:t>
            </a:r>
            <a:endParaRPr lang="cs-CZ" dirty="0"/>
          </a:p>
          <a:p>
            <a:pPr marL="285750" indent="-285750">
              <a:buFontTx/>
              <a:buChar char="-"/>
            </a:pPr>
            <a:r>
              <a:rPr lang="cs-CZ" u="heavy" dirty="0" err="1">
                <a:uFill>
                  <a:solidFill>
                    <a:schemeClr val="accent6">
                      <a:lumMod val="40000"/>
                      <a:lumOff val="60000"/>
                    </a:schemeClr>
                  </a:solidFill>
                </a:uFill>
              </a:rPr>
              <a:t>ReLu</a:t>
            </a:r>
            <a:r>
              <a:rPr lang="cs-CZ" dirty="0"/>
              <a:t> </a:t>
            </a:r>
            <a:r>
              <a:rPr lang="cs-CZ" dirty="0" err="1"/>
              <a:t>layer</a:t>
            </a:r>
            <a:endParaRPr lang="cs-CZ" dirty="0"/>
          </a:p>
          <a:p>
            <a:pPr marL="285750" indent="-285750">
              <a:buFontTx/>
              <a:buChar char="-"/>
            </a:pPr>
            <a:r>
              <a:rPr lang="cs-CZ" u="heavy" dirty="0" err="1">
                <a:uFill>
                  <a:solidFill>
                    <a:schemeClr val="accent6">
                      <a:lumMod val="20000"/>
                      <a:lumOff val="80000"/>
                    </a:schemeClr>
                  </a:solidFill>
                </a:uFill>
              </a:rPr>
              <a:t>Linear</a:t>
            </a:r>
            <a:r>
              <a:rPr lang="cs-CZ" dirty="0"/>
              <a:t> </a:t>
            </a:r>
            <a:r>
              <a:rPr lang="cs-CZ" dirty="0" err="1"/>
              <a:t>layer</a:t>
            </a:r>
            <a:endParaRPr lang="en-GB" dirty="0"/>
          </a:p>
        </p:txBody>
      </p:sp>
      <p:sp>
        <p:nvSpPr>
          <p:cNvPr id="78" name="TextovéPole 77">
            <a:extLst>
              <a:ext uri="{FF2B5EF4-FFF2-40B4-BE49-F238E27FC236}">
                <a16:creationId xmlns:a16="http://schemas.microsoft.com/office/drawing/2014/main" id="{DD76087C-0681-49D4-BAEB-B2FD55403BC5}"/>
              </a:ext>
            </a:extLst>
          </p:cNvPr>
          <p:cNvSpPr txBox="1"/>
          <p:nvPr/>
        </p:nvSpPr>
        <p:spPr>
          <a:xfrm>
            <a:off x="8479154" y="4995737"/>
            <a:ext cx="30093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b="1" dirty="0"/>
              <a:t>RNN</a:t>
            </a:r>
          </a:p>
          <a:p>
            <a:pPr marL="285750" indent="-285750">
              <a:buFontTx/>
              <a:buChar char="-"/>
            </a:pPr>
            <a:r>
              <a:rPr lang="cs-CZ" u="heavy" dirty="0">
                <a:uFill>
                  <a:solidFill>
                    <a:schemeClr val="accent2">
                      <a:lumMod val="75000"/>
                    </a:schemeClr>
                  </a:solidFill>
                </a:uFill>
              </a:rPr>
              <a:t>GRU</a:t>
            </a:r>
            <a:r>
              <a:rPr lang="cs-CZ" dirty="0"/>
              <a:t> </a:t>
            </a:r>
            <a:r>
              <a:rPr lang="cs-CZ" dirty="0" err="1"/>
              <a:t>layer</a:t>
            </a:r>
            <a:endParaRPr lang="cs-CZ" dirty="0"/>
          </a:p>
          <a:p>
            <a:pPr marL="285750" indent="-285750">
              <a:buFontTx/>
              <a:buChar char="-"/>
            </a:pPr>
            <a:r>
              <a:rPr lang="cs-CZ" u="heavy" dirty="0">
                <a:uFill>
                  <a:solidFill>
                    <a:schemeClr val="accent2">
                      <a:lumMod val="60000"/>
                      <a:lumOff val="40000"/>
                    </a:schemeClr>
                  </a:solidFill>
                </a:uFill>
              </a:rPr>
              <a:t>GRU</a:t>
            </a:r>
            <a:r>
              <a:rPr lang="cs-CZ" i="1" dirty="0"/>
              <a:t> </a:t>
            </a:r>
            <a:r>
              <a:rPr lang="cs-CZ" dirty="0" err="1"/>
              <a:t>layer</a:t>
            </a:r>
            <a:endParaRPr lang="cs-CZ" dirty="0"/>
          </a:p>
          <a:p>
            <a:pPr marL="285750" indent="-285750">
              <a:buFontTx/>
              <a:buChar char="-"/>
            </a:pPr>
            <a:r>
              <a:rPr lang="cs-CZ" u="heavy" dirty="0" err="1">
                <a:uFill>
                  <a:solidFill>
                    <a:schemeClr val="accent2">
                      <a:lumMod val="40000"/>
                      <a:lumOff val="60000"/>
                    </a:schemeClr>
                  </a:solidFill>
                </a:uFill>
              </a:rPr>
              <a:t>Linear</a:t>
            </a:r>
            <a:r>
              <a:rPr lang="cs-CZ" dirty="0"/>
              <a:t> </a:t>
            </a:r>
            <a:r>
              <a:rPr lang="cs-CZ" dirty="0" err="1"/>
              <a:t>layer</a:t>
            </a:r>
            <a:endParaRPr lang="en-GB" dirty="0"/>
          </a:p>
        </p:txBody>
      </p:sp>
      <p:pic>
        <p:nvPicPr>
          <p:cNvPr id="82" name="Obrázek 81">
            <a:extLst>
              <a:ext uri="{FF2B5EF4-FFF2-40B4-BE49-F238E27FC236}">
                <a16:creationId xmlns:a16="http://schemas.microsoft.com/office/drawing/2014/main" id="{212A5524-EC88-459A-847B-AACD3E09CE0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911" b="1"/>
          <a:stretch/>
        </p:blipFill>
        <p:spPr>
          <a:xfrm>
            <a:off x="8728131" y="-16778"/>
            <a:ext cx="3389400" cy="978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789289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1662</TotalTime>
  <Words>703</Words>
  <Application>Microsoft Office PowerPoint</Application>
  <PresentationFormat>Širokoúhlá obrazovka</PresentationFormat>
  <Paragraphs>144</Paragraphs>
  <Slides>17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8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17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charter</vt:lpstr>
      <vt:lpstr>OCR A Extended</vt:lpstr>
      <vt:lpstr>Times New Roman</vt:lpstr>
      <vt:lpstr>Wingdings</vt:lpstr>
      <vt:lpstr>Motiv Office</vt:lpstr>
      <vt:lpstr>i am not a robot.</vt:lpstr>
      <vt:lpstr>Project goal</vt:lpstr>
      <vt:lpstr>Data source</vt:lpstr>
      <vt:lpstr>What were we looking for?</vt:lpstr>
      <vt:lpstr>What we found:</vt:lpstr>
      <vt:lpstr>What we found:</vt:lpstr>
      <vt:lpstr>What we found:</vt:lpstr>
      <vt:lpstr>What we found:</vt:lpstr>
      <vt:lpstr>Model</vt:lpstr>
      <vt:lpstr>Gated recurrent unit (GRU) RNN</vt:lpstr>
      <vt:lpstr>Accuracy vs. RO similarity</vt:lpstr>
      <vt:lpstr>Results: basic model</vt:lpstr>
      <vt:lpstr>Results: smart model</vt:lpstr>
      <vt:lpstr>Prezentace aplikace PowerPoint</vt:lpstr>
      <vt:lpstr>Robustness</vt:lpstr>
      <vt:lpstr>Conclusion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 am not a robot.</dc:title>
  <dc:creator>Anežka Lhotáková</dc:creator>
  <cp:lastModifiedBy>Erik Dolejš</cp:lastModifiedBy>
  <cp:revision>88</cp:revision>
  <dcterms:created xsi:type="dcterms:W3CDTF">2021-12-23T16:05:25Z</dcterms:created>
  <dcterms:modified xsi:type="dcterms:W3CDTF">2022-01-05T12:33:44Z</dcterms:modified>
</cp:coreProperties>
</file>