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ežka Lhotáková" initials="AL" lastIdx="1" clrIdx="0">
    <p:extLst>
      <p:ext uri="{19B8F6BF-5375-455C-9EA6-DF929625EA0E}">
        <p15:presenceInfo xmlns:p15="http://schemas.microsoft.com/office/powerpoint/2012/main" userId="d1f21c7c74a0b42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55BB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C86DFCF-A32C-42F2-A9F3-23F7223DF2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  <a:endParaRPr lang="en-GB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829FB6C-E865-4738-B16D-611C8CC4F9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en-GB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9D4DAEB7-6B53-4FC6-B222-BB781FBAD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FF098-CDFA-4D8A-A977-0D920ED29423}" type="datetimeFigureOut">
              <a:rPr lang="en-GB" smtClean="0"/>
              <a:t>24/12/2021</a:t>
            </a:fld>
            <a:endParaRPr lang="en-GB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3EA386C7-174D-4DEB-BFDA-3D09F7C23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59C08B01-972C-4473-83EA-D08A93338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8BB66-6400-466E-88E6-9244305047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2195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B581669-B3C1-4805-BAAC-C2B9ECE03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GB"/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274CDA3A-A3EE-48B9-9260-4DAB45ACD3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GB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07D211AF-B671-4686-AF2D-6A2AFB18C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FF098-CDFA-4D8A-A977-0D920ED29423}" type="datetimeFigureOut">
              <a:rPr lang="en-GB" smtClean="0"/>
              <a:t>24/12/2021</a:t>
            </a:fld>
            <a:endParaRPr lang="en-GB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276A9359-DAF3-4A54-A297-6430BB70A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CAF53CEA-F6D6-44A9-A6D1-80A00DFEF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8BB66-6400-466E-88E6-9244305047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5196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52E819B6-2BF2-4529-971F-E584583B5A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GB"/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633CFCC0-4C0E-4AAF-A9F7-DF5BA73D5F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GB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0882983C-18A8-4BCC-A865-020681734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FF098-CDFA-4D8A-A977-0D920ED29423}" type="datetimeFigureOut">
              <a:rPr lang="en-GB" smtClean="0"/>
              <a:t>24/12/2021</a:t>
            </a:fld>
            <a:endParaRPr lang="en-GB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8E531036-6DBE-4176-8079-AF672C1C7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CF71051A-EC03-4158-8436-D5DDA7745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8BB66-6400-466E-88E6-9244305047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4412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5F78F74-7B90-4D2E-ADB9-B6100DDB0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GB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3DFAE8B-64F2-4205-BFF5-7916BC0D1C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GB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216E2097-76D2-49F3-90FD-1682C588C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FF098-CDFA-4D8A-A977-0D920ED29423}" type="datetimeFigureOut">
              <a:rPr lang="en-GB" smtClean="0"/>
              <a:t>24/12/2021</a:t>
            </a:fld>
            <a:endParaRPr lang="en-GB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1808D52-F08F-4485-B1F1-750E460DA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1377E18-543B-4D4A-A54B-53DFA478C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8BB66-6400-466E-88E6-9244305047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4847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0A867B1-1776-4E3C-8F41-C3F84C57F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  <a:endParaRPr lang="en-GB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94926EFC-1690-4E93-8A48-B59EAFDE2A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3CB5E47C-EF8F-4F2C-AF5A-2658EFDA9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FF098-CDFA-4D8A-A977-0D920ED29423}" type="datetimeFigureOut">
              <a:rPr lang="en-GB" smtClean="0"/>
              <a:t>24/12/2021</a:t>
            </a:fld>
            <a:endParaRPr lang="en-GB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C2B724C7-8598-4BE6-B813-5DD6FA53D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A5625F4E-C43A-4BA9-BB1A-52E78C861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8BB66-6400-466E-88E6-9244305047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9849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5584FBF-82CC-4403-87DC-0A3EE1090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GB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62EE33F-2113-44CA-B2E7-80898EF6E5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GB"/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44E52274-B4DB-471B-A139-13E704F933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GB"/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1188F61F-30E1-4AC9-9961-912A5B851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FF098-CDFA-4D8A-A977-0D920ED29423}" type="datetimeFigureOut">
              <a:rPr lang="en-GB" smtClean="0"/>
              <a:t>24/12/2021</a:t>
            </a:fld>
            <a:endParaRPr lang="en-GB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BF710C0C-C1F7-4D36-932D-2AC52F6BA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37264351-BFDA-45A1-A47D-0783691E3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8BB66-6400-466E-88E6-9244305047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9776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6D0DE09-74F6-4B84-9120-AA908EBB1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GB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9EEC936D-BE89-4E44-B299-8F507A05DE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1317474D-43D6-4E51-AC71-164B16D9A1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GB"/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D8528CE2-B7C7-492C-9203-9E51B1FFB9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796287CD-B6B5-46E6-8478-1D4B0F41FF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GB"/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11706722-47FE-4ED5-9E9C-1217F9F5D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FF098-CDFA-4D8A-A977-0D920ED29423}" type="datetimeFigureOut">
              <a:rPr lang="en-GB" smtClean="0"/>
              <a:t>24/12/2021</a:t>
            </a:fld>
            <a:endParaRPr lang="en-GB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653E929D-B0DB-4C7A-B09D-6F9942B30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09B455A1-9F44-4D31-A1B2-EA38CB0D0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8BB66-6400-466E-88E6-9244305047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7536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8542169-5D9F-410D-A5E7-8FAEF860E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GB"/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F07C49BA-D00A-4CEB-A6F0-773DEFFDD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FF098-CDFA-4D8A-A977-0D920ED29423}" type="datetimeFigureOut">
              <a:rPr lang="en-GB" smtClean="0"/>
              <a:t>24/12/2021</a:t>
            </a:fld>
            <a:endParaRPr lang="en-GB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1A01CC4B-3C0E-4C3B-8F1B-DD470ADB6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AF43A167-54FE-4FA0-9C1D-154C2AA2A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8BB66-6400-466E-88E6-9244305047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7419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C697F977-AAEF-439C-8A42-BD507DCDD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FF098-CDFA-4D8A-A977-0D920ED29423}" type="datetimeFigureOut">
              <a:rPr lang="en-GB" smtClean="0"/>
              <a:t>24/12/2021</a:t>
            </a:fld>
            <a:endParaRPr lang="en-GB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6CA75E3E-3EC8-46DA-9C65-880775C83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AB87CFFD-4207-4131-A69E-F1679D004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8BB66-6400-466E-88E6-9244305047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1949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8675807-DD72-49D8-A408-6A45A3E15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GB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33C2D05-1937-41D6-B654-7252B85744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GB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92F3EFB5-DA03-46A6-AB4F-0CC79F29A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089B2BF4-D12D-46A8-AB68-530602A2A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FF098-CDFA-4D8A-A977-0D920ED29423}" type="datetimeFigureOut">
              <a:rPr lang="en-GB" smtClean="0"/>
              <a:t>24/12/2021</a:t>
            </a:fld>
            <a:endParaRPr lang="en-GB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EA04E0EE-159B-4CA8-AECD-B3C5FA14A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13F3A10D-4443-46B8-A916-7D02AF568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8BB66-6400-466E-88E6-9244305047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6462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5A61610-280F-4AE5-AEE6-243254D94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GB"/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06D45CF6-78CA-446C-BB7A-ED668C945B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8F4FC143-3048-4D1C-8D69-633D9ABA0B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4F2DC0DE-2069-4D89-BAEA-4D46535D0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FF098-CDFA-4D8A-A977-0D920ED29423}" type="datetimeFigureOut">
              <a:rPr lang="en-GB" smtClean="0"/>
              <a:t>24/12/2021</a:t>
            </a:fld>
            <a:endParaRPr lang="en-GB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63C96025-7965-4113-8CBA-E0660C450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B6363B64-6F74-48C8-8DDC-0367C6D5C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8BB66-6400-466E-88E6-9244305047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9314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C5D3F39C-F198-40E3-A15B-9550E033E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en-GB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62892D94-7DAA-4E39-84E6-D01BEFE0E8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GB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C647AD51-75BD-4BAE-8762-048ED752CD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7FF098-CDFA-4D8A-A977-0D920ED29423}" type="datetimeFigureOut">
              <a:rPr lang="en-GB" smtClean="0"/>
              <a:t>24/12/2021</a:t>
            </a:fld>
            <a:endParaRPr lang="en-GB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C3B105FE-22F8-4565-BA84-C2E5081EC8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B1CB38DF-1839-4987-A240-B5ED67AC8E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B8BB66-6400-466E-88E6-9244305047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5131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7DFCBAA-2C61-4574-8712-4131F12897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9266" y="520117"/>
            <a:ext cx="9144000" cy="1348530"/>
          </a:xfrm>
        </p:spPr>
        <p:txBody>
          <a:bodyPr/>
          <a:lstStyle/>
          <a:p>
            <a:r>
              <a:rPr lang="cs-CZ" cap="none" dirty="0">
                <a:latin typeface="OCR A Extended" panose="02010509020102010303" pitchFamily="50" charset="0"/>
              </a:rPr>
              <a:t>i </a:t>
            </a:r>
            <a:r>
              <a:rPr lang="cs-CZ" cap="none" dirty="0" err="1">
                <a:latin typeface="OCR A Extended" panose="02010509020102010303" pitchFamily="50" charset="0"/>
              </a:rPr>
              <a:t>am</a:t>
            </a:r>
            <a:r>
              <a:rPr lang="cs-CZ" cap="none" dirty="0">
                <a:latin typeface="OCR A Extended" panose="02010509020102010303" pitchFamily="50" charset="0"/>
              </a:rPr>
              <a:t> not a robot.</a:t>
            </a:r>
            <a:endParaRPr lang="en-GB" cap="none" dirty="0">
              <a:latin typeface="OCR A Extended" panose="02010509020102010303" pitchFamily="50" charset="0"/>
            </a:endParaRPr>
          </a:p>
        </p:txBody>
      </p:sp>
      <p:grpSp>
        <p:nvGrpSpPr>
          <p:cNvPr id="3" name="Skupina 2">
            <a:extLst>
              <a:ext uri="{FF2B5EF4-FFF2-40B4-BE49-F238E27FC236}">
                <a16:creationId xmlns:a16="http://schemas.microsoft.com/office/drawing/2014/main" id="{59A1F94D-81DA-4493-9CFD-343EEC565843}"/>
              </a:ext>
            </a:extLst>
          </p:cNvPr>
          <p:cNvGrpSpPr/>
          <p:nvPr/>
        </p:nvGrpSpPr>
        <p:grpSpPr>
          <a:xfrm>
            <a:off x="8179265" y="2904925"/>
            <a:ext cx="3191774" cy="3191774"/>
            <a:chOff x="9476761" y="4173523"/>
            <a:chExt cx="2164360" cy="2164360"/>
          </a:xfrm>
        </p:grpSpPr>
        <p:sp>
          <p:nvSpPr>
            <p:cNvPr id="6" name="Ovál 5">
              <a:extLst>
                <a:ext uri="{FF2B5EF4-FFF2-40B4-BE49-F238E27FC236}">
                  <a16:creationId xmlns:a16="http://schemas.microsoft.com/office/drawing/2014/main" id="{BE1F3F40-FD10-4D2A-AD49-DB87C75CEFE1}"/>
                </a:ext>
              </a:extLst>
            </p:cNvPr>
            <p:cNvSpPr/>
            <p:nvPr/>
          </p:nvSpPr>
          <p:spPr>
            <a:xfrm>
              <a:off x="9476761" y="4173523"/>
              <a:ext cx="2164360" cy="2164360"/>
            </a:xfrm>
            <a:prstGeom prst="ellipse">
              <a:avLst/>
            </a:prstGeom>
            <a:solidFill>
              <a:schemeClr val="accent4"/>
            </a:solidFill>
            <a:ln w="95250" cmpd="thinThick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8" name="Obrázek 7">
              <a:extLst>
                <a:ext uri="{FF2B5EF4-FFF2-40B4-BE49-F238E27FC236}">
                  <a16:creationId xmlns:a16="http://schemas.microsoft.com/office/drawing/2014/main" id="{639EB533-122A-4A50-8B07-BF76600FD7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97805" y="4576018"/>
              <a:ext cx="1322271" cy="1359369"/>
            </a:xfrm>
            <a:prstGeom prst="rect">
              <a:avLst/>
            </a:prstGeom>
          </p:spPr>
        </p:pic>
      </p:grpSp>
      <p:sp>
        <p:nvSpPr>
          <p:cNvPr id="9" name="TextovéPole 8">
            <a:extLst>
              <a:ext uri="{FF2B5EF4-FFF2-40B4-BE49-F238E27FC236}">
                <a16:creationId xmlns:a16="http://schemas.microsoft.com/office/drawing/2014/main" id="{73B47227-A8D2-4575-953E-1DD1CAE0ACF6}"/>
              </a:ext>
            </a:extLst>
          </p:cNvPr>
          <p:cNvSpPr txBox="1"/>
          <p:nvPr/>
        </p:nvSpPr>
        <p:spPr>
          <a:xfrm>
            <a:off x="1223632" y="2500009"/>
            <a:ext cx="5496128" cy="1663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cs-CZ" dirty="0" err="1">
                <a:latin typeface="OCR A Extended" panose="02010509020102010303" pitchFamily="50" charset="0"/>
              </a:rPr>
              <a:t>project</a:t>
            </a:r>
            <a:r>
              <a:rPr lang="cs-CZ" dirty="0">
                <a:latin typeface="OCR A Extended" panose="02010509020102010303" pitchFamily="50" charset="0"/>
              </a:rPr>
              <a:t> </a:t>
            </a:r>
            <a:r>
              <a:rPr lang="cs-CZ" dirty="0" err="1">
                <a:latin typeface="OCR A Extended" panose="02010509020102010303" pitchFamily="50" charset="0"/>
              </a:rPr>
              <a:t>presented</a:t>
            </a:r>
            <a:r>
              <a:rPr lang="cs-CZ" dirty="0">
                <a:latin typeface="OCR A Extended" panose="02010509020102010303" pitchFamily="50" charset="0"/>
              </a:rPr>
              <a:t> by</a:t>
            </a:r>
          </a:p>
          <a:p>
            <a:pPr lvl="1">
              <a:lnSpc>
                <a:spcPct val="200000"/>
              </a:lnSpc>
            </a:pPr>
            <a:r>
              <a:rPr lang="cs-CZ" dirty="0">
                <a:latin typeface="OCR A Extended" panose="02010509020102010303" pitchFamily="50" charset="0"/>
              </a:rPr>
              <a:t>Erik Dolejš</a:t>
            </a:r>
          </a:p>
          <a:p>
            <a:pPr lvl="1">
              <a:lnSpc>
                <a:spcPct val="200000"/>
              </a:lnSpc>
            </a:pPr>
            <a:r>
              <a:rPr lang="cs-CZ" dirty="0">
                <a:latin typeface="OCR A Extended" panose="02010509020102010303" pitchFamily="50" charset="0"/>
              </a:rPr>
              <a:t>Anežka Lhotáková</a:t>
            </a:r>
            <a:endParaRPr lang="en-GB" dirty="0">
              <a:latin typeface="OCR A Extended" panose="02010509020102010303" pitchFamily="50" charset="0"/>
            </a:endParaRP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81441C49-16E7-4165-9A8B-CB94E3ADDA56}"/>
              </a:ext>
            </a:extLst>
          </p:cNvPr>
          <p:cNvSpPr txBox="1"/>
          <p:nvPr/>
        </p:nvSpPr>
        <p:spPr>
          <a:xfrm>
            <a:off x="189615" y="6451656"/>
            <a:ext cx="101073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OCR A Extended" panose="02010509020102010303" pitchFamily="50" charset="0"/>
              </a:rPr>
              <a:t>©</a:t>
            </a:r>
            <a:r>
              <a:rPr lang="cs-CZ" sz="1400" dirty="0">
                <a:latin typeface="OCR A Extended" panose="02010509020102010303" pitchFamily="50" charset="0"/>
              </a:rPr>
              <a:t> 2022, CTU, </a:t>
            </a:r>
            <a:r>
              <a:rPr lang="cs-CZ" sz="1400" dirty="0" err="1">
                <a:latin typeface="OCR A Extended" panose="02010509020102010303" pitchFamily="50" charset="0"/>
              </a:rPr>
              <a:t>Faculty</a:t>
            </a:r>
            <a:r>
              <a:rPr lang="cs-CZ" sz="1400" dirty="0">
                <a:latin typeface="OCR A Extended" panose="02010509020102010303" pitchFamily="50" charset="0"/>
              </a:rPr>
              <a:t> </a:t>
            </a:r>
            <a:r>
              <a:rPr lang="cs-CZ" sz="1400" dirty="0" err="1">
                <a:latin typeface="OCR A Extended" panose="02010509020102010303" pitchFamily="50" charset="0"/>
              </a:rPr>
              <a:t>of</a:t>
            </a:r>
            <a:r>
              <a:rPr lang="cs-CZ" sz="1400" dirty="0">
                <a:latin typeface="OCR A Extended" panose="02010509020102010303" pitchFamily="50" charset="0"/>
              </a:rPr>
              <a:t> </a:t>
            </a:r>
            <a:r>
              <a:rPr lang="cs-CZ" sz="1400" dirty="0" err="1">
                <a:latin typeface="OCR A Extended" panose="02010509020102010303" pitchFamily="50" charset="0"/>
              </a:rPr>
              <a:t>Nuclear</a:t>
            </a:r>
            <a:r>
              <a:rPr lang="cs-CZ" sz="1400" dirty="0">
                <a:latin typeface="OCR A Extended" panose="02010509020102010303" pitchFamily="50" charset="0"/>
              </a:rPr>
              <a:t> </a:t>
            </a:r>
            <a:r>
              <a:rPr lang="cs-CZ" sz="1400" dirty="0" err="1">
                <a:latin typeface="OCR A Extended" panose="02010509020102010303" pitchFamily="50" charset="0"/>
              </a:rPr>
              <a:t>Sciences</a:t>
            </a:r>
            <a:r>
              <a:rPr lang="cs-CZ" sz="1400" dirty="0">
                <a:latin typeface="OCR A Extended" panose="02010509020102010303" pitchFamily="50" charset="0"/>
              </a:rPr>
              <a:t> and </a:t>
            </a:r>
            <a:r>
              <a:rPr lang="cs-CZ" sz="1400" dirty="0" err="1">
                <a:latin typeface="OCR A Extended" panose="02010509020102010303" pitchFamily="50" charset="0"/>
              </a:rPr>
              <a:t>Physical</a:t>
            </a:r>
            <a:r>
              <a:rPr lang="cs-CZ" sz="1400" dirty="0">
                <a:latin typeface="OCR A Extended" panose="02010509020102010303" pitchFamily="50" charset="0"/>
              </a:rPr>
              <a:t> </a:t>
            </a:r>
            <a:r>
              <a:rPr lang="cs-CZ" sz="1400" dirty="0" err="1">
                <a:latin typeface="OCR A Extended" panose="02010509020102010303" pitchFamily="50" charset="0"/>
              </a:rPr>
              <a:t>Engineering</a:t>
            </a:r>
            <a:endParaRPr lang="en-GB" sz="1400" dirty="0">
              <a:latin typeface="OCR A Extended" panose="020105090201020103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9681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3">
            <a:extLst>
              <a:ext uri="{FF2B5EF4-FFF2-40B4-BE49-F238E27FC236}">
                <a16:creationId xmlns:a16="http://schemas.microsoft.com/office/drawing/2014/main" id="{3A0DC0A1-21EF-4F05-9E85-4916AE174AF6}"/>
              </a:ext>
            </a:extLst>
          </p:cNvPr>
          <p:cNvSpPr/>
          <p:nvPr/>
        </p:nvSpPr>
        <p:spPr>
          <a:xfrm>
            <a:off x="0" y="4994644"/>
            <a:ext cx="12192000" cy="1080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C2C31AAB-5BF4-40FA-983A-5BC393963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>
                <a:latin typeface="OCR A Extended" panose="02010509020102010303" pitchFamily="50" charset="0"/>
              </a:rPr>
              <a:t>Project </a:t>
            </a:r>
            <a:r>
              <a:rPr lang="cs-CZ" dirty="0" err="1">
                <a:latin typeface="OCR A Extended" panose="02010509020102010303" pitchFamily="50" charset="0"/>
              </a:rPr>
              <a:t>goal</a:t>
            </a:r>
            <a:endParaRPr lang="en-GB" dirty="0">
              <a:latin typeface="OCR A Extended" panose="02010509020102010303" pitchFamily="50" charset="0"/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5534307-602E-4A0C-B363-22C27BCC1F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486" y="1825625"/>
            <a:ext cx="10767027" cy="4351338"/>
          </a:xfrm>
        </p:spPr>
        <p:txBody>
          <a:bodyPr>
            <a:normAutofit fontScale="925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cs-CZ" sz="2400" dirty="0"/>
              <a:t>In 1997 </a:t>
            </a:r>
            <a:r>
              <a:rPr lang="cs-CZ" sz="2400" dirty="0" err="1"/>
              <a:t>was</a:t>
            </a:r>
            <a:r>
              <a:rPr lang="cs-CZ" sz="2400" dirty="0"/>
              <a:t> </a:t>
            </a:r>
            <a:r>
              <a:rPr lang="cs-CZ" sz="2400" dirty="0" err="1"/>
              <a:t>firstly</a:t>
            </a:r>
            <a:r>
              <a:rPr lang="cs-CZ" sz="2400" dirty="0"/>
              <a:t> </a:t>
            </a:r>
            <a:r>
              <a:rPr lang="cs-CZ" sz="2400" dirty="0" err="1"/>
              <a:t>presented</a:t>
            </a:r>
            <a:r>
              <a:rPr lang="cs-CZ" sz="2400" dirty="0"/>
              <a:t> </a:t>
            </a:r>
            <a:r>
              <a:rPr lang="cs-CZ" sz="2400" b="1" dirty="0" err="1">
                <a:solidFill>
                  <a:schemeClr val="accent2"/>
                </a:solidFill>
              </a:rPr>
              <a:t>C</a:t>
            </a:r>
            <a:r>
              <a:rPr lang="cs-CZ" sz="2400" dirty="0" err="1"/>
              <a:t>ompletly</a:t>
            </a:r>
            <a:r>
              <a:rPr lang="cs-CZ" sz="2400" dirty="0"/>
              <a:t> </a:t>
            </a:r>
            <a:r>
              <a:rPr lang="cs-CZ" sz="2400" b="1" dirty="0" err="1">
                <a:solidFill>
                  <a:schemeClr val="accent2"/>
                </a:solidFill>
              </a:rPr>
              <a:t>A</a:t>
            </a:r>
            <a:r>
              <a:rPr lang="cs-CZ" sz="2400" dirty="0" err="1"/>
              <a:t>utomated</a:t>
            </a:r>
            <a:r>
              <a:rPr lang="cs-CZ" sz="2400" dirty="0"/>
              <a:t> </a:t>
            </a:r>
            <a:r>
              <a:rPr lang="cs-CZ" sz="2400" b="1" dirty="0">
                <a:solidFill>
                  <a:schemeClr val="accent2"/>
                </a:solidFill>
              </a:rPr>
              <a:t>P</a:t>
            </a:r>
            <a:r>
              <a:rPr lang="cs-CZ" sz="2400" dirty="0"/>
              <a:t>ublic </a:t>
            </a:r>
            <a:r>
              <a:rPr lang="cs-CZ" sz="2400" b="1" dirty="0" err="1">
                <a:solidFill>
                  <a:schemeClr val="accent2"/>
                </a:solidFill>
              </a:rPr>
              <a:t>T</a:t>
            </a:r>
            <a:r>
              <a:rPr lang="cs-CZ" sz="2400" dirty="0" err="1"/>
              <a:t>uring</a:t>
            </a:r>
            <a:r>
              <a:rPr lang="cs-CZ" sz="2400" dirty="0"/>
              <a:t> test to </a:t>
            </a:r>
            <a:r>
              <a:rPr lang="cs-CZ" sz="2400" dirty="0" err="1"/>
              <a:t>tell</a:t>
            </a:r>
            <a:r>
              <a:rPr lang="cs-CZ" sz="2400" dirty="0"/>
              <a:t> </a:t>
            </a:r>
            <a:r>
              <a:rPr lang="cs-CZ" sz="2400" b="1" dirty="0" err="1">
                <a:solidFill>
                  <a:schemeClr val="accent2"/>
                </a:solidFill>
              </a:rPr>
              <a:t>C</a:t>
            </a:r>
            <a:r>
              <a:rPr lang="cs-CZ" sz="2400" dirty="0" err="1"/>
              <a:t>omputer</a:t>
            </a:r>
            <a:r>
              <a:rPr lang="cs-CZ" sz="2400" dirty="0"/>
              <a:t> and </a:t>
            </a:r>
            <a:r>
              <a:rPr lang="cs-CZ" sz="2400" b="1" dirty="0" err="1">
                <a:solidFill>
                  <a:schemeClr val="accent2"/>
                </a:solidFill>
              </a:rPr>
              <a:t>H</a:t>
            </a:r>
            <a:r>
              <a:rPr lang="cs-CZ" sz="2400" dirty="0" err="1"/>
              <a:t>umans</a:t>
            </a:r>
            <a:r>
              <a:rPr lang="cs-CZ" sz="2400" dirty="0"/>
              <a:t> </a:t>
            </a:r>
            <a:r>
              <a:rPr lang="cs-CZ" sz="2400" b="1" dirty="0" err="1">
                <a:solidFill>
                  <a:schemeClr val="accent2"/>
                </a:solidFill>
              </a:rPr>
              <a:t>A</a:t>
            </a:r>
            <a:r>
              <a:rPr lang="cs-CZ" sz="2400" dirty="0" err="1"/>
              <a:t>part</a:t>
            </a:r>
            <a:r>
              <a:rPr lang="cs-CZ" sz="2400" dirty="0"/>
              <a:t> (CAPTCHA), </a:t>
            </a:r>
            <a:r>
              <a:rPr lang="cs-CZ" sz="2400" dirty="0" err="1"/>
              <a:t>which</a:t>
            </a:r>
            <a:r>
              <a:rPr lang="cs-CZ" sz="2400" dirty="0"/>
              <a:t> </a:t>
            </a:r>
            <a:r>
              <a:rPr lang="cs-CZ" sz="2400" dirty="0" err="1"/>
              <a:t>requieres</a:t>
            </a:r>
            <a:r>
              <a:rPr lang="cs-CZ" sz="2400" dirty="0"/>
              <a:t> </a:t>
            </a:r>
            <a:r>
              <a:rPr lang="cs-CZ" sz="2400" dirty="0" err="1"/>
              <a:t>someone</a:t>
            </a:r>
            <a:r>
              <a:rPr lang="cs-CZ" sz="2400" dirty="0"/>
              <a:t> to </a:t>
            </a:r>
            <a:r>
              <a:rPr lang="cs-CZ" sz="2400" dirty="0" err="1"/>
              <a:t>correctly</a:t>
            </a:r>
            <a:r>
              <a:rPr lang="cs-CZ" sz="2400" dirty="0"/>
              <a:t> </a:t>
            </a:r>
            <a:r>
              <a:rPr lang="cs-CZ" sz="2400" dirty="0" err="1"/>
              <a:t>evaluate</a:t>
            </a:r>
            <a:r>
              <a:rPr lang="cs-CZ" sz="2400" dirty="0"/>
              <a:t> and enter a </a:t>
            </a:r>
            <a:r>
              <a:rPr lang="cs-CZ" sz="2400" dirty="0" err="1"/>
              <a:t>sequence</a:t>
            </a:r>
            <a:r>
              <a:rPr lang="cs-CZ" sz="2400" dirty="0"/>
              <a:t> </a:t>
            </a:r>
            <a:r>
              <a:rPr lang="cs-CZ" sz="2400" dirty="0" err="1"/>
              <a:t>of</a:t>
            </a:r>
            <a:r>
              <a:rPr lang="cs-CZ" sz="2400" dirty="0"/>
              <a:t> </a:t>
            </a:r>
            <a:r>
              <a:rPr lang="cs-CZ" sz="2400" dirty="0" err="1"/>
              <a:t>letters</a:t>
            </a:r>
            <a:r>
              <a:rPr lang="cs-CZ" sz="2400" dirty="0"/>
              <a:t> </a:t>
            </a:r>
            <a:r>
              <a:rPr lang="cs-CZ" sz="2400" dirty="0" err="1"/>
              <a:t>or</a:t>
            </a:r>
            <a:r>
              <a:rPr lang="cs-CZ" sz="2400" dirty="0"/>
              <a:t> </a:t>
            </a:r>
            <a:r>
              <a:rPr lang="cs-CZ" sz="2400" dirty="0" err="1"/>
              <a:t>numbers</a:t>
            </a:r>
            <a:r>
              <a:rPr lang="cs-CZ" sz="2400" dirty="0"/>
              <a:t> </a:t>
            </a:r>
            <a:r>
              <a:rPr lang="cs-CZ" sz="2400" dirty="0" err="1"/>
              <a:t>perceptible</a:t>
            </a:r>
            <a:r>
              <a:rPr lang="cs-CZ" sz="2400" dirty="0"/>
              <a:t> in a </a:t>
            </a:r>
            <a:r>
              <a:rPr lang="cs-CZ" sz="2400" dirty="0" err="1"/>
              <a:t>distorted</a:t>
            </a:r>
            <a:r>
              <a:rPr lang="cs-CZ" sz="2400" dirty="0"/>
              <a:t> image </a:t>
            </a:r>
            <a:r>
              <a:rPr lang="cs-CZ" sz="2400" dirty="0" err="1"/>
              <a:t>displayed</a:t>
            </a:r>
            <a:r>
              <a:rPr lang="cs-CZ" sz="2400" dirty="0"/>
              <a:t> on </a:t>
            </a:r>
            <a:r>
              <a:rPr lang="cs-CZ" sz="2400" dirty="0" err="1"/>
              <a:t>the</a:t>
            </a:r>
            <a:r>
              <a:rPr lang="cs-CZ" sz="2400" dirty="0"/>
              <a:t> </a:t>
            </a:r>
            <a:r>
              <a:rPr lang="cs-CZ" sz="2400" dirty="0" err="1"/>
              <a:t>screen</a:t>
            </a:r>
            <a:r>
              <a:rPr lang="cs-CZ" sz="2400" dirty="0"/>
              <a:t>.</a:t>
            </a:r>
          </a:p>
          <a:p>
            <a:pPr marL="0" indent="0" algn="ctr">
              <a:lnSpc>
                <a:spcPct val="200000"/>
              </a:lnSpc>
              <a:buNone/>
            </a:pPr>
            <a:endParaRPr lang="cs-CZ" sz="2000" dirty="0"/>
          </a:p>
          <a:p>
            <a:pPr marL="0" indent="0" algn="ctr">
              <a:lnSpc>
                <a:spcPct val="200000"/>
              </a:lnSpc>
              <a:buNone/>
            </a:pPr>
            <a:endParaRPr lang="cs-CZ" sz="2600" dirty="0">
              <a:latin typeface="OCR A Extended" panose="02010509020102010303" pitchFamily="50" charset="0"/>
            </a:endParaRPr>
          </a:p>
          <a:p>
            <a:pPr marL="0" indent="0" algn="ctr">
              <a:lnSpc>
                <a:spcPct val="200000"/>
              </a:lnSpc>
              <a:buNone/>
            </a:pPr>
            <a:r>
              <a:rPr lang="cs-CZ" sz="2600" dirty="0" err="1">
                <a:latin typeface="OCR A Extended" panose="02010509020102010303" pitchFamily="50" charset="0"/>
              </a:rPr>
              <a:t>Can</a:t>
            </a:r>
            <a:r>
              <a:rPr lang="cs-CZ" sz="2600" dirty="0">
                <a:latin typeface="OCR A Extended" panose="02010509020102010303" pitchFamily="50" charset="0"/>
              </a:rPr>
              <a:t> </a:t>
            </a:r>
            <a:r>
              <a:rPr lang="cs-CZ" sz="2600" dirty="0" err="1">
                <a:latin typeface="OCR A Extended" panose="02010509020102010303" pitchFamily="50" charset="0"/>
              </a:rPr>
              <a:t>we</a:t>
            </a:r>
            <a:r>
              <a:rPr lang="cs-CZ" sz="2600" dirty="0">
                <a:latin typeface="OCR A Extended" panose="02010509020102010303" pitchFamily="50" charset="0"/>
              </a:rPr>
              <a:t> </a:t>
            </a:r>
            <a:r>
              <a:rPr lang="cs-CZ" sz="2600" dirty="0" err="1">
                <a:latin typeface="OCR A Extended" panose="02010509020102010303" pitchFamily="50" charset="0"/>
              </a:rPr>
              <a:t>create</a:t>
            </a:r>
            <a:r>
              <a:rPr lang="cs-CZ" sz="2600" dirty="0">
                <a:latin typeface="OCR A Extended" panose="02010509020102010303" pitchFamily="50" charset="0"/>
              </a:rPr>
              <a:t> a model, </a:t>
            </a:r>
            <a:r>
              <a:rPr lang="cs-CZ" sz="2600" dirty="0" err="1">
                <a:latin typeface="OCR A Extended" panose="02010509020102010303" pitchFamily="50" charset="0"/>
              </a:rPr>
              <a:t>which</a:t>
            </a:r>
            <a:r>
              <a:rPr lang="cs-CZ" sz="2600" dirty="0">
                <a:latin typeface="OCR A Extended" panose="02010509020102010303" pitchFamily="50" charset="0"/>
              </a:rPr>
              <a:t> </a:t>
            </a:r>
            <a:r>
              <a:rPr lang="cs-CZ" sz="2600" dirty="0" err="1">
                <a:latin typeface="OCR A Extended" panose="02010509020102010303" pitchFamily="50" charset="0"/>
              </a:rPr>
              <a:t>is</a:t>
            </a:r>
            <a:r>
              <a:rPr lang="cs-CZ" sz="2600" dirty="0">
                <a:latin typeface="OCR A Extended" panose="02010509020102010303" pitchFamily="50" charset="0"/>
              </a:rPr>
              <a:t> </a:t>
            </a:r>
            <a:r>
              <a:rPr lang="cs-CZ" sz="2600" dirty="0" err="1">
                <a:latin typeface="OCR A Extended" panose="02010509020102010303" pitchFamily="50" charset="0"/>
              </a:rPr>
              <a:t>able</a:t>
            </a:r>
            <a:r>
              <a:rPr lang="cs-CZ" sz="2600" dirty="0">
                <a:latin typeface="OCR A Extended" panose="02010509020102010303" pitchFamily="50" charset="0"/>
              </a:rPr>
              <a:t> to </a:t>
            </a:r>
            <a:r>
              <a:rPr lang="cs-CZ" sz="2600" dirty="0" err="1">
                <a:latin typeface="OCR A Extended" panose="02010509020102010303" pitchFamily="50" charset="0"/>
              </a:rPr>
              <a:t>decieve</a:t>
            </a:r>
            <a:r>
              <a:rPr lang="cs-CZ" sz="2600" dirty="0">
                <a:latin typeface="OCR A Extended" panose="02010509020102010303" pitchFamily="50" charset="0"/>
              </a:rPr>
              <a:t> CAPTCHA? </a:t>
            </a:r>
          </a:p>
          <a:p>
            <a:pPr marL="0" indent="0">
              <a:buNone/>
            </a:pPr>
            <a:endParaRPr lang="cs-CZ" sz="2400" dirty="0">
              <a:latin typeface="OCR A Extended" panose="02010509020102010303" pitchFamily="50" charset="0"/>
            </a:endParaRPr>
          </a:p>
          <a:p>
            <a:pPr marL="0" indent="0">
              <a:buNone/>
            </a:pPr>
            <a:endParaRPr lang="cs-CZ" sz="2400" dirty="0">
              <a:latin typeface="OCR A Extended" panose="02010509020102010303" pitchFamily="50" charset="0"/>
            </a:endParaRPr>
          </a:p>
          <a:p>
            <a:pPr marL="0" indent="0">
              <a:buNone/>
            </a:pPr>
            <a:endParaRPr lang="cs-CZ" sz="2400" dirty="0">
              <a:latin typeface="OCR A Extended" panose="02010509020102010303" pitchFamily="50" charset="0"/>
            </a:endParaRPr>
          </a:p>
          <a:p>
            <a:pPr marL="0" indent="0">
              <a:buNone/>
            </a:pPr>
            <a:endParaRPr lang="cs-CZ" sz="2400" dirty="0">
              <a:latin typeface="OCR A Extended" panose="02010509020102010303" pitchFamily="50" charset="0"/>
            </a:endParaRPr>
          </a:p>
          <a:p>
            <a:pPr marL="0" indent="0">
              <a:buNone/>
            </a:pPr>
            <a:endParaRPr lang="en-GB" sz="2400" dirty="0">
              <a:latin typeface="OCR A Extended" panose="020105090201020103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5207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C236DC7-F376-493B-821A-6D6A7C6FD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>
                <a:latin typeface="OCR A Extended" panose="02010509020102010303" pitchFamily="50" charset="0"/>
              </a:rPr>
              <a:t>Machine</a:t>
            </a:r>
            <a:r>
              <a:rPr lang="cs-CZ" dirty="0">
                <a:latin typeface="OCR A Extended" panose="02010509020102010303" pitchFamily="50" charset="0"/>
              </a:rPr>
              <a:t> Learning </a:t>
            </a:r>
            <a:r>
              <a:rPr lang="cs-CZ" dirty="0" err="1">
                <a:latin typeface="OCR A Extended" panose="02010509020102010303" pitchFamily="50" charset="0"/>
              </a:rPr>
              <a:t>approach</a:t>
            </a:r>
            <a:endParaRPr lang="en-GB" dirty="0">
              <a:latin typeface="OCR A Extended" panose="02010509020102010303" pitchFamily="50" charset="0"/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4283E08-0CB0-48FA-AC58-7CA6DA1EBF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73972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4AA72BC-1808-4BB9-B765-533FFB305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>
                <a:latin typeface="OCR A Extended" panose="02010509020102010303" pitchFamily="50" charset="0"/>
              </a:rPr>
              <a:t>Conclusion</a:t>
            </a:r>
            <a:endParaRPr lang="en-GB" dirty="0">
              <a:latin typeface="OCR A Extended" panose="02010509020102010303" pitchFamily="50" charset="0"/>
            </a:endParaRPr>
          </a:p>
        </p:txBody>
      </p:sp>
      <p:pic>
        <p:nvPicPr>
          <p:cNvPr id="5" name="Zástupný obsah 4">
            <a:extLst>
              <a:ext uri="{FF2B5EF4-FFF2-40B4-BE49-F238E27FC236}">
                <a16:creationId xmlns:a16="http://schemas.microsoft.com/office/drawing/2014/main" id="{031B614F-ECD5-42A7-A2DE-C85BABBB0F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706"/>
          <a:stretch/>
        </p:blipFill>
        <p:spPr>
          <a:xfrm>
            <a:off x="3439026" y="4082424"/>
            <a:ext cx="5845652" cy="2280068"/>
          </a:xfrm>
        </p:spPr>
      </p:pic>
    </p:spTree>
    <p:extLst>
      <p:ext uri="{BB962C8B-B14F-4D97-AF65-F5344CB8AC3E}">
        <p14:creationId xmlns:p14="http://schemas.microsoft.com/office/powerpoint/2010/main" val="632669553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</TotalTime>
  <Words>87</Words>
  <Application>Microsoft Office PowerPoint</Application>
  <PresentationFormat>Širokoúhlá obrazovka</PresentationFormat>
  <Paragraphs>15</Paragraphs>
  <Slides>4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OCR A Extended</vt:lpstr>
      <vt:lpstr>Motiv Office</vt:lpstr>
      <vt:lpstr>i am not a robot.</vt:lpstr>
      <vt:lpstr>Project goal</vt:lpstr>
      <vt:lpstr>Machine Learning approach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 am not a robot.</dc:title>
  <dc:creator>Anežka Lhotáková</dc:creator>
  <cp:lastModifiedBy>Anežka Lhotáková</cp:lastModifiedBy>
  <cp:revision>9</cp:revision>
  <dcterms:created xsi:type="dcterms:W3CDTF">2021-12-23T16:05:25Z</dcterms:created>
  <dcterms:modified xsi:type="dcterms:W3CDTF">2021-12-24T16:41:48Z</dcterms:modified>
</cp:coreProperties>
</file>