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62" r:id="rId5"/>
    <p:sldId id="258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ežka Lhotáková" initials="AL" lastIdx="1" clrIdx="0">
    <p:extLst>
      <p:ext uri="{19B8F6BF-5375-455C-9EA6-DF929625EA0E}">
        <p15:presenceInfo xmlns:p15="http://schemas.microsoft.com/office/powerpoint/2012/main" userId="d1f21c7c74a0b4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55B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86DFCF-A32C-42F2-A9F3-23F7223DF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829FB6C-E865-4738-B16D-611C8CC4F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D4DAEB7-6B53-4FC6-B222-BB781FBA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27/12/2021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EA386C7-174D-4DEB-BFDA-3D09F7C23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9C08B01-972C-4473-83EA-D08A9333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19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581669-B3C1-4805-BAAC-C2B9ECE0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74CDA3A-A3EE-48B9-9260-4DAB45ACD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7D211AF-B671-4686-AF2D-6A2AFB18C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27/12/2021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76A9359-DAF3-4A54-A297-6430BB70A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AF53CEA-F6D6-44A9-A6D1-80A00DFEF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19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52E819B6-2BF2-4529-971F-E584583B5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33CFCC0-4C0E-4AAF-A9F7-DF5BA73D5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882983C-18A8-4BCC-A865-020681734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27/12/2021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E531036-6DBE-4176-8079-AF672C1C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F71051A-EC03-4158-8436-D5DDA774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41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F78F74-7B90-4D2E-ADB9-B6100DDB0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3DFAE8B-64F2-4205-BFF5-7916BC0D1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16E2097-76D2-49F3-90FD-1682C588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27/12/2021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1808D52-F08F-4485-B1F1-750E460D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1377E18-543B-4D4A-A54B-53DFA478C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84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A867B1-1776-4E3C-8F41-C3F84C57F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4926EFC-1690-4E93-8A48-B59EAFDE2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CB5E47C-EF8F-4F2C-AF5A-2658EFDA9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27/12/2021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2B724C7-8598-4BE6-B813-5DD6FA53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5625F4E-C43A-4BA9-BB1A-52E78C86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84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584FBF-82CC-4403-87DC-0A3EE1090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62EE33F-2113-44CA-B2E7-80898EF6E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4E52274-B4DB-471B-A139-13E704F93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188F61F-30E1-4AC9-9961-912A5B851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27/12/2021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F710C0C-C1F7-4D36-932D-2AC52F6BA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7264351-BFDA-45A1-A47D-0783691E3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77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D0DE09-74F6-4B84-9120-AA908EBB1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EEC936D-BE89-4E44-B299-8F507A05D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317474D-43D6-4E51-AC71-164B16D9A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8528CE2-B7C7-492C-9203-9E51B1FFB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96287CD-B6B5-46E6-8478-1D4B0F41F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11706722-47FE-4ED5-9E9C-1217F9F5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27/12/2021</a:t>
            </a:fld>
            <a:endParaRPr lang="en-GB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653E929D-B0DB-4C7A-B09D-6F9942B3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09B455A1-9F44-4D31-A1B2-EA38CB0D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53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542169-5D9F-410D-A5E7-8FAEF860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F07C49BA-D00A-4CEB-A6F0-773DEFFDD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27/12/2021</a:t>
            </a:fld>
            <a:endParaRPr lang="en-GB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1A01CC4B-3C0E-4C3B-8F1B-DD470ADB6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F43A167-54FE-4FA0-9C1D-154C2AA2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41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697F977-AAEF-439C-8A42-BD507DCDD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27/12/2021</a:t>
            </a:fld>
            <a:endParaRPr lang="en-GB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CA75E3E-3EC8-46DA-9C65-880775C83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B87CFFD-4207-4131-A69E-F1679D004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949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675807-DD72-49D8-A408-6A45A3E15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3C2D05-1937-41D6-B654-7252B8574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2F3EFB5-DA03-46A6-AB4F-0CC79F29A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89B2BF4-D12D-46A8-AB68-530602A2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27/12/2021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A04E0EE-159B-4CA8-AECD-B3C5FA14A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3F3A10D-4443-46B8-A916-7D02AF568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46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A61610-280F-4AE5-AEE6-243254D94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06D45CF6-78CA-446C-BB7A-ED668C945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F4FC143-3048-4D1C-8D69-633D9ABA0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F2DC0DE-2069-4D89-BAEA-4D46535D0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F098-CDFA-4D8A-A977-0D920ED29423}" type="datetimeFigureOut">
              <a:rPr lang="en-GB" smtClean="0"/>
              <a:t>27/12/2021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3C96025-7965-4113-8CBA-E0660C45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6363B64-6F74-48C8-8DDC-0367C6D5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314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C5D3F39C-F198-40E3-A15B-9550E033E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2892D94-7DAA-4E39-84E6-D01BEFE0E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647AD51-75BD-4BAE-8762-048ED752C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FF098-CDFA-4D8A-A977-0D920ED29423}" type="datetimeFigureOut">
              <a:rPr lang="en-GB" smtClean="0"/>
              <a:t>27/12/2021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3B105FE-22F8-4565-BA84-C2E5081EC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1CB38DF-1839-4987-A240-B5ED67AC8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8BB66-6400-466E-88E6-924430504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13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DFCBAA-2C61-4574-8712-4131F1289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266" y="520117"/>
            <a:ext cx="9144000" cy="1348530"/>
          </a:xfrm>
        </p:spPr>
        <p:txBody>
          <a:bodyPr/>
          <a:lstStyle/>
          <a:p>
            <a:r>
              <a:rPr lang="cs-CZ" cap="none" dirty="0">
                <a:latin typeface="OCR A Extended" panose="02010509020102010303" pitchFamily="50" charset="0"/>
              </a:rPr>
              <a:t>i </a:t>
            </a:r>
            <a:r>
              <a:rPr lang="cs-CZ" cap="none" dirty="0" err="1">
                <a:latin typeface="OCR A Extended" panose="02010509020102010303" pitchFamily="50" charset="0"/>
              </a:rPr>
              <a:t>am</a:t>
            </a:r>
            <a:r>
              <a:rPr lang="cs-CZ" cap="none" dirty="0">
                <a:latin typeface="OCR A Extended" panose="02010509020102010303" pitchFamily="50" charset="0"/>
              </a:rPr>
              <a:t> not a robot.</a:t>
            </a:r>
            <a:endParaRPr lang="en-GB" cap="none" dirty="0">
              <a:latin typeface="OCR A Extended" panose="02010509020102010303" pitchFamily="50" charset="0"/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59A1F94D-81DA-4493-9CFD-343EEC565843}"/>
              </a:ext>
            </a:extLst>
          </p:cNvPr>
          <p:cNvGrpSpPr/>
          <p:nvPr/>
        </p:nvGrpSpPr>
        <p:grpSpPr>
          <a:xfrm>
            <a:off x="8276919" y="2703148"/>
            <a:ext cx="3191774" cy="3191774"/>
            <a:chOff x="9476761" y="4173523"/>
            <a:chExt cx="2164360" cy="2164360"/>
          </a:xfrm>
        </p:grpSpPr>
        <p:sp>
          <p:nvSpPr>
            <p:cNvPr id="6" name="Ovál 5">
              <a:extLst>
                <a:ext uri="{FF2B5EF4-FFF2-40B4-BE49-F238E27FC236}">
                  <a16:creationId xmlns:a16="http://schemas.microsoft.com/office/drawing/2014/main" id="{BE1F3F40-FD10-4D2A-AD49-DB87C75CEFE1}"/>
                </a:ext>
              </a:extLst>
            </p:cNvPr>
            <p:cNvSpPr/>
            <p:nvPr/>
          </p:nvSpPr>
          <p:spPr>
            <a:xfrm>
              <a:off x="9476761" y="4173523"/>
              <a:ext cx="2164360" cy="2164360"/>
            </a:xfrm>
            <a:prstGeom prst="ellipse">
              <a:avLst/>
            </a:prstGeom>
            <a:solidFill>
              <a:schemeClr val="accent4"/>
            </a:solidFill>
            <a:ln w="95250" cmpd="thinThick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639EB533-122A-4A50-8B07-BF76600FD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7805" y="4576018"/>
              <a:ext cx="1322271" cy="1359369"/>
            </a:xfrm>
            <a:prstGeom prst="rect">
              <a:avLst/>
            </a:prstGeom>
          </p:spPr>
        </p:pic>
      </p:grpSp>
      <p:sp>
        <p:nvSpPr>
          <p:cNvPr id="9" name="TextovéPole 8">
            <a:extLst>
              <a:ext uri="{FF2B5EF4-FFF2-40B4-BE49-F238E27FC236}">
                <a16:creationId xmlns:a16="http://schemas.microsoft.com/office/drawing/2014/main" id="{73B47227-A8D2-4575-953E-1DD1CAE0ACF6}"/>
              </a:ext>
            </a:extLst>
          </p:cNvPr>
          <p:cNvSpPr txBox="1"/>
          <p:nvPr/>
        </p:nvSpPr>
        <p:spPr>
          <a:xfrm>
            <a:off x="1223632" y="2500009"/>
            <a:ext cx="5496128" cy="1663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cs-CZ" dirty="0" err="1">
                <a:latin typeface="OCR A Extended" panose="02010509020102010303" pitchFamily="50" charset="0"/>
              </a:rPr>
              <a:t>project</a:t>
            </a:r>
            <a:r>
              <a:rPr lang="cs-CZ" dirty="0">
                <a:latin typeface="OCR A Extended" panose="02010509020102010303" pitchFamily="50" charset="0"/>
              </a:rPr>
              <a:t> </a:t>
            </a:r>
            <a:r>
              <a:rPr lang="cs-CZ" dirty="0" err="1">
                <a:latin typeface="OCR A Extended" panose="02010509020102010303" pitchFamily="50" charset="0"/>
              </a:rPr>
              <a:t>presented</a:t>
            </a:r>
            <a:r>
              <a:rPr lang="cs-CZ" dirty="0">
                <a:latin typeface="OCR A Extended" panose="02010509020102010303" pitchFamily="50" charset="0"/>
              </a:rPr>
              <a:t> by</a:t>
            </a:r>
          </a:p>
          <a:p>
            <a:pPr lvl="1">
              <a:lnSpc>
                <a:spcPct val="200000"/>
              </a:lnSpc>
            </a:pPr>
            <a:r>
              <a:rPr lang="cs-CZ" dirty="0">
                <a:latin typeface="OCR A Extended" panose="02010509020102010303" pitchFamily="50" charset="0"/>
              </a:rPr>
              <a:t>Erik Dolejš</a:t>
            </a:r>
          </a:p>
          <a:p>
            <a:pPr lvl="1">
              <a:lnSpc>
                <a:spcPct val="200000"/>
              </a:lnSpc>
            </a:pPr>
            <a:r>
              <a:rPr lang="cs-CZ" dirty="0">
                <a:latin typeface="OCR A Extended" panose="02010509020102010303" pitchFamily="50" charset="0"/>
              </a:rPr>
              <a:t>Anežka Lhotáková</a:t>
            </a:r>
            <a:endParaRPr lang="en-GB" dirty="0">
              <a:latin typeface="OCR A Extended" panose="02010509020102010303" pitchFamily="50" charset="0"/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81441C49-16E7-4165-9A8B-CB94E3ADDA56}"/>
              </a:ext>
            </a:extLst>
          </p:cNvPr>
          <p:cNvSpPr txBox="1"/>
          <p:nvPr/>
        </p:nvSpPr>
        <p:spPr>
          <a:xfrm>
            <a:off x="189615" y="6451656"/>
            <a:ext cx="10107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OCR A Extended" panose="02010509020102010303" pitchFamily="50" charset="0"/>
              </a:rPr>
              <a:t>©</a:t>
            </a:r>
            <a:r>
              <a:rPr lang="cs-CZ" sz="1400" dirty="0">
                <a:latin typeface="OCR A Extended" panose="02010509020102010303" pitchFamily="50" charset="0"/>
              </a:rPr>
              <a:t> 2022, CTU, </a:t>
            </a:r>
            <a:r>
              <a:rPr lang="cs-CZ" sz="1400" dirty="0" err="1">
                <a:latin typeface="OCR A Extended" panose="02010509020102010303" pitchFamily="50" charset="0"/>
              </a:rPr>
              <a:t>Faculty</a:t>
            </a:r>
            <a:r>
              <a:rPr lang="cs-CZ" sz="1400" dirty="0">
                <a:latin typeface="OCR A Extended" panose="02010509020102010303" pitchFamily="50" charset="0"/>
              </a:rPr>
              <a:t> </a:t>
            </a:r>
            <a:r>
              <a:rPr lang="cs-CZ" sz="1400" dirty="0" err="1">
                <a:latin typeface="OCR A Extended" panose="02010509020102010303" pitchFamily="50" charset="0"/>
              </a:rPr>
              <a:t>of</a:t>
            </a:r>
            <a:r>
              <a:rPr lang="cs-CZ" sz="1400" dirty="0">
                <a:latin typeface="OCR A Extended" panose="02010509020102010303" pitchFamily="50" charset="0"/>
              </a:rPr>
              <a:t> </a:t>
            </a:r>
            <a:r>
              <a:rPr lang="cs-CZ" sz="1400" dirty="0" err="1">
                <a:latin typeface="OCR A Extended" panose="02010509020102010303" pitchFamily="50" charset="0"/>
              </a:rPr>
              <a:t>Nuclear</a:t>
            </a:r>
            <a:r>
              <a:rPr lang="cs-CZ" sz="1400" dirty="0">
                <a:latin typeface="OCR A Extended" panose="02010509020102010303" pitchFamily="50" charset="0"/>
              </a:rPr>
              <a:t> </a:t>
            </a:r>
            <a:r>
              <a:rPr lang="cs-CZ" sz="1400" dirty="0" err="1">
                <a:latin typeface="OCR A Extended" panose="02010509020102010303" pitchFamily="50" charset="0"/>
              </a:rPr>
              <a:t>Sciences</a:t>
            </a:r>
            <a:r>
              <a:rPr lang="cs-CZ" sz="1400" dirty="0">
                <a:latin typeface="OCR A Extended" panose="02010509020102010303" pitchFamily="50" charset="0"/>
              </a:rPr>
              <a:t> and </a:t>
            </a:r>
            <a:r>
              <a:rPr lang="cs-CZ" sz="1400" dirty="0" err="1">
                <a:latin typeface="OCR A Extended" panose="02010509020102010303" pitchFamily="50" charset="0"/>
              </a:rPr>
              <a:t>Physical</a:t>
            </a:r>
            <a:r>
              <a:rPr lang="cs-CZ" sz="1400" dirty="0">
                <a:latin typeface="OCR A Extended" panose="02010509020102010303" pitchFamily="50" charset="0"/>
              </a:rPr>
              <a:t> </a:t>
            </a:r>
            <a:r>
              <a:rPr lang="cs-CZ" sz="1400" dirty="0" err="1">
                <a:latin typeface="OCR A Extended" panose="02010509020102010303" pitchFamily="50" charset="0"/>
              </a:rPr>
              <a:t>Engineering</a:t>
            </a:r>
            <a:endParaRPr lang="en-GB" sz="1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68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3A0DC0A1-21EF-4F05-9E85-4916AE174AF6}"/>
              </a:ext>
            </a:extLst>
          </p:cNvPr>
          <p:cNvSpPr/>
          <p:nvPr/>
        </p:nvSpPr>
        <p:spPr>
          <a:xfrm>
            <a:off x="0" y="4667473"/>
            <a:ext cx="12192000" cy="108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2C31AAB-5BF4-40FA-983A-5BC39396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OCR A Extended" panose="02010509020102010303" pitchFamily="50" charset="0"/>
              </a:rPr>
              <a:t>Project </a:t>
            </a:r>
            <a:r>
              <a:rPr lang="cs-CZ" dirty="0" err="1">
                <a:latin typeface="OCR A Extended" panose="02010509020102010303" pitchFamily="50" charset="0"/>
              </a:rPr>
              <a:t>goal</a:t>
            </a:r>
            <a:endParaRPr lang="en-GB" dirty="0">
              <a:latin typeface="OCR A Extended" panose="02010509020102010303" pitchFamily="50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5534307-602E-4A0C-B363-22C27BCC1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486" y="1825625"/>
            <a:ext cx="10767027" cy="4351338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GB" sz="2400" dirty="0"/>
              <a:t>In 1997 was firstly presented </a:t>
            </a:r>
            <a:r>
              <a:rPr lang="en-GB" sz="2400" b="1" dirty="0" err="1">
                <a:solidFill>
                  <a:schemeClr val="accent2"/>
                </a:solidFill>
              </a:rPr>
              <a:t>C</a:t>
            </a:r>
            <a:r>
              <a:rPr lang="en-GB" sz="2400" dirty="0" err="1"/>
              <a:t>ompletly</a:t>
            </a:r>
            <a:r>
              <a:rPr lang="en-GB" sz="2400" dirty="0"/>
              <a:t> </a:t>
            </a:r>
            <a:r>
              <a:rPr lang="en-GB" sz="2400" b="1" dirty="0">
                <a:solidFill>
                  <a:schemeClr val="accent2"/>
                </a:solidFill>
              </a:rPr>
              <a:t>A</a:t>
            </a:r>
            <a:r>
              <a:rPr lang="en-GB" sz="2400" dirty="0"/>
              <a:t>utomated </a:t>
            </a:r>
            <a:r>
              <a:rPr lang="en-GB" sz="2400" b="1" dirty="0">
                <a:solidFill>
                  <a:schemeClr val="accent2"/>
                </a:solidFill>
              </a:rPr>
              <a:t>P</a:t>
            </a:r>
            <a:r>
              <a:rPr lang="en-GB" sz="2400" dirty="0"/>
              <a:t>ublic </a:t>
            </a:r>
            <a:r>
              <a:rPr lang="en-GB" sz="2400" b="1" dirty="0">
                <a:solidFill>
                  <a:schemeClr val="accent2"/>
                </a:solidFill>
              </a:rPr>
              <a:t>T</a:t>
            </a:r>
            <a:r>
              <a:rPr lang="en-GB" sz="2400" dirty="0"/>
              <a:t>uring test to tell </a:t>
            </a:r>
            <a:r>
              <a:rPr lang="en-GB" sz="2400" b="1" dirty="0">
                <a:solidFill>
                  <a:schemeClr val="accent2"/>
                </a:solidFill>
              </a:rPr>
              <a:t>C</a:t>
            </a:r>
            <a:r>
              <a:rPr lang="en-GB" sz="2400" dirty="0"/>
              <a:t>omputer and </a:t>
            </a:r>
            <a:r>
              <a:rPr lang="en-GB" sz="2400" b="1" dirty="0">
                <a:solidFill>
                  <a:schemeClr val="accent2"/>
                </a:solidFill>
              </a:rPr>
              <a:t>H</a:t>
            </a:r>
            <a:r>
              <a:rPr lang="en-GB" sz="2400" dirty="0"/>
              <a:t>umans </a:t>
            </a:r>
            <a:r>
              <a:rPr lang="en-GB" sz="2400" b="1" dirty="0">
                <a:solidFill>
                  <a:schemeClr val="accent2"/>
                </a:solidFill>
              </a:rPr>
              <a:t>A</a:t>
            </a:r>
            <a:r>
              <a:rPr lang="en-GB" sz="2400" dirty="0"/>
              <a:t>part (CAPTCHA), which </a:t>
            </a:r>
            <a:r>
              <a:rPr lang="en-GB" sz="2400" dirty="0" err="1"/>
              <a:t>requ</a:t>
            </a:r>
            <a:r>
              <a:rPr lang="cs-CZ" sz="2400" dirty="0" err="1"/>
              <a:t>ie</a:t>
            </a:r>
            <a:r>
              <a:rPr lang="en-GB" sz="2400" dirty="0"/>
              <a:t>res someone to correctly evaluate and enter a sequence of letters or numbers perceptible in a distorted image displayed on the screen.</a:t>
            </a:r>
          </a:p>
          <a:p>
            <a:pPr marL="0" indent="0" algn="ctr">
              <a:lnSpc>
                <a:spcPct val="200000"/>
              </a:lnSpc>
              <a:buNone/>
            </a:pPr>
            <a:endParaRPr lang="en-GB" sz="2200" dirty="0">
              <a:latin typeface="OCR A Extended" panose="02010509020102010303" pitchFamily="50" charset="0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GB" sz="2600" dirty="0">
                <a:solidFill>
                  <a:schemeClr val="accent2"/>
                </a:solidFill>
                <a:latin typeface="OCR A Extended" panose="02010509020102010303" pitchFamily="50" charset="0"/>
              </a:rPr>
              <a:t>Can we create a model, which is able to deceive CAPTCHA? </a:t>
            </a:r>
          </a:p>
          <a:p>
            <a:pPr marL="0" indent="0">
              <a:buNone/>
            </a:pPr>
            <a:endParaRPr lang="en-GB" sz="2400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endParaRPr lang="en-GB" sz="2400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endParaRPr lang="en-GB" sz="2400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endParaRPr lang="en-GB" sz="2400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endParaRPr lang="en-GB" sz="2400" dirty="0">
              <a:latin typeface="OCR A Extended" panose="02010509020102010303" pitchFamily="50" charset="0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96C5ABF-D16C-4F51-9B0F-FBBE77464E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11" b="1"/>
          <a:stretch/>
        </p:blipFill>
        <p:spPr>
          <a:xfrm>
            <a:off x="8728131" y="-16778"/>
            <a:ext cx="3389400" cy="97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0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F0087F-BF77-484A-B230-D9B594A29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OCR A Extended" panose="02010509020102010303" pitchFamily="50" charset="0"/>
              </a:rPr>
              <a:t>Data source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CB7CFE7-B89D-4C70-A338-96706C1DE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64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cs-CZ" sz="2200" dirty="0" err="1"/>
              <a:t>We</a:t>
            </a:r>
            <a:r>
              <a:rPr lang="cs-CZ" sz="2200" dirty="0"/>
              <a:t> </a:t>
            </a:r>
            <a:r>
              <a:rPr lang="cs-CZ" sz="2200" dirty="0" err="1"/>
              <a:t>decided</a:t>
            </a:r>
            <a:r>
              <a:rPr lang="cs-CZ" sz="2200" dirty="0"/>
              <a:t> to </a:t>
            </a:r>
            <a:r>
              <a:rPr lang="cs-CZ" sz="2200" dirty="0" err="1"/>
              <a:t>generate</a:t>
            </a:r>
            <a:r>
              <a:rPr lang="cs-CZ" sz="2200" dirty="0"/>
              <a:t> </a:t>
            </a:r>
            <a:r>
              <a:rPr lang="cs-CZ" sz="2200" dirty="0" err="1"/>
              <a:t>our</a:t>
            </a:r>
            <a:r>
              <a:rPr lang="cs-CZ" sz="2200" dirty="0"/>
              <a:t> </a:t>
            </a:r>
            <a:r>
              <a:rPr lang="cs-CZ" sz="2200" dirty="0" err="1"/>
              <a:t>own</a:t>
            </a:r>
            <a:r>
              <a:rPr lang="cs-CZ" sz="2200" dirty="0"/>
              <a:t> CAPTCHA </a:t>
            </a:r>
            <a:r>
              <a:rPr lang="cs-CZ" sz="2200" dirty="0" err="1"/>
              <a:t>codes</a:t>
            </a:r>
            <a:r>
              <a:rPr lang="cs-CZ" sz="2200" dirty="0"/>
              <a:t> </a:t>
            </a:r>
            <a:r>
              <a:rPr lang="cs-CZ" sz="2200" dirty="0" err="1"/>
              <a:t>using</a:t>
            </a:r>
            <a:r>
              <a:rPr lang="cs-CZ" sz="2200" dirty="0"/>
              <a:t> </a:t>
            </a:r>
            <a:r>
              <a:rPr lang="cs-CZ" sz="2200" dirty="0" err="1"/>
              <a:t>following</a:t>
            </a:r>
            <a:r>
              <a:rPr lang="cs-CZ" sz="2200" dirty="0"/>
              <a:t> </a:t>
            </a:r>
            <a:r>
              <a:rPr lang="cs-CZ" sz="2200" dirty="0" err="1"/>
              <a:t>three</a:t>
            </a:r>
            <a:r>
              <a:rPr lang="cs-CZ" sz="2200" dirty="0"/>
              <a:t> </a:t>
            </a:r>
            <a:r>
              <a:rPr lang="cs-CZ" sz="2200" dirty="0" err="1"/>
              <a:t>sets</a:t>
            </a:r>
            <a:r>
              <a:rPr lang="cs-CZ" sz="2200" dirty="0"/>
              <a:t> </a:t>
            </a:r>
            <a:r>
              <a:rPr lang="cs-CZ" sz="2200" dirty="0" err="1"/>
              <a:t>of</a:t>
            </a:r>
            <a:r>
              <a:rPr lang="cs-CZ" sz="2200" dirty="0"/>
              <a:t> </a:t>
            </a:r>
            <a:r>
              <a:rPr lang="cs-CZ" sz="2200" dirty="0" err="1"/>
              <a:t>symbols</a:t>
            </a:r>
            <a:endParaRPr lang="cs-CZ" sz="2200" dirty="0"/>
          </a:p>
          <a:p>
            <a:pPr lvl="1">
              <a:lnSpc>
                <a:spcPct val="150000"/>
              </a:lnSpc>
              <a:buClr>
                <a:srgbClr val="FFC000"/>
              </a:buClr>
              <a:buFont typeface="Calibri" panose="020F0502020204030204" pitchFamily="34" charset="0"/>
              <a:buChar char="&gt;"/>
            </a:pPr>
            <a:r>
              <a:rPr lang="cs-CZ" sz="2000" dirty="0" err="1"/>
              <a:t>digits</a:t>
            </a:r>
            <a:r>
              <a:rPr lang="cs-CZ" sz="2000" dirty="0"/>
              <a:t> (0-9);</a:t>
            </a:r>
          </a:p>
          <a:p>
            <a:pPr lvl="1">
              <a:lnSpc>
                <a:spcPct val="150000"/>
              </a:lnSpc>
              <a:buClr>
                <a:srgbClr val="FFC000"/>
              </a:buClr>
              <a:buFont typeface="Calibri" panose="020F0502020204030204" pitchFamily="34" charset="0"/>
              <a:buChar char="&gt;"/>
            </a:pPr>
            <a:r>
              <a:rPr lang="cs-CZ" sz="2000" dirty="0"/>
              <a:t>ascii </a:t>
            </a:r>
            <a:r>
              <a:rPr lang="cs-CZ" sz="2000" dirty="0" err="1"/>
              <a:t>lowercase</a:t>
            </a:r>
            <a:r>
              <a:rPr lang="cs-CZ" sz="2000" dirty="0"/>
              <a:t> </a:t>
            </a:r>
            <a:r>
              <a:rPr lang="cs-CZ" sz="2000" dirty="0" err="1"/>
              <a:t>letters</a:t>
            </a:r>
            <a:r>
              <a:rPr lang="cs-CZ" sz="2000" dirty="0"/>
              <a:t> (</a:t>
            </a:r>
            <a:r>
              <a:rPr lang="cs-CZ" sz="2000" dirty="0" err="1"/>
              <a:t>a,b,c</a:t>
            </a:r>
            <a:r>
              <a:rPr lang="cs-CZ" sz="2000" dirty="0"/>
              <a:t>…);</a:t>
            </a:r>
          </a:p>
          <a:p>
            <a:pPr lvl="1">
              <a:lnSpc>
                <a:spcPct val="150000"/>
              </a:lnSpc>
              <a:buClr>
                <a:srgbClr val="FFC000"/>
              </a:buClr>
              <a:buFont typeface="Calibri" panose="020F0502020204030204" pitchFamily="34" charset="0"/>
              <a:buChar char="&gt;"/>
            </a:pPr>
            <a:r>
              <a:rPr lang="cs-CZ" sz="2000" dirty="0"/>
              <a:t>ascii </a:t>
            </a:r>
            <a:r>
              <a:rPr lang="cs-CZ" sz="2000" dirty="0" err="1"/>
              <a:t>uppercase</a:t>
            </a:r>
            <a:r>
              <a:rPr lang="cs-CZ" sz="2000" dirty="0"/>
              <a:t> </a:t>
            </a:r>
            <a:r>
              <a:rPr lang="cs-CZ" sz="2000" dirty="0" err="1"/>
              <a:t>letters</a:t>
            </a:r>
            <a:r>
              <a:rPr lang="cs-CZ" sz="2000" dirty="0"/>
              <a:t> (A,B,C,…);</a:t>
            </a:r>
          </a:p>
          <a:p>
            <a:pPr marL="0" indent="0">
              <a:lnSpc>
                <a:spcPct val="150000"/>
              </a:lnSpc>
              <a:buClr>
                <a:srgbClr val="FFC000"/>
              </a:buClr>
              <a:buNone/>
            </a:pPr>
            <a:r>
              <a:rPr lang="cs-CZ" sz="2200" dirty="0" err="1"/>
              <a:t>written</a:t>
            </a:r>
            <a:r>
              <a:rPr lang="cs-CZ" sz="2200" dirty="0"/>
              <a:t> in </a:t>
            </a:r>
            <a:r>
              <a:rPr lang="cs-CZ" sz="2200" dirty="0" err="1"/>
              <a:t>three</a:t>
            </a:r>
            <a:r>
              <a:rPr lang="cs-CZ" sz="2200" dirty="0"/>
              <a:t> </a:t>
            </a:r>
            <a:r>
              <a:rPr lang="cs-CZ" sz="2200" dirty="0" err="1"/>
              <a:t>different</a:t>
            </a:r>
            <a:r>
              <a:rPr lang="cs-CZ" sz="2200" dirty="0"/>
              <a:t> </a:t>
            </a:r>
            <a:r>
              <a:rPr lang="cs-CZ" sz="2200" dirty="0" err="1"/>
              <a:t>fonts</a:t>
            </a:r>
            <a:r>
              <a:rPr lang="cs-CZ" sz="2200" dirty="0"/>
              <a:t> (</a:t>
            </a:r>
            <a:r>
              <a:rPr lang="cs-C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 New Roman</a:t>
            </a:r>
            <a:r>
              <a:rPr lang="cs-CZ" sz="2200" dirty="0"/>
              <a:t>, </a:t>
            </a:r>
            <a:r>
              <a:rPr lang="cs-CZ" sz="2200" dirty="0">
                <a:latin typeface="Arial" panose="020B0604020202020204" pitchFamily="34" charset="0"/>
                <a:cs typeface="Arial" panose="020B0604020202020204" pitchFamily="34" charset="0"/>
              </a:rPr>
              <a:t>Arial</a:t>
            </a:r>
            <a:r>
              <a:rPr lang="cs-CZ" sz="2200" dirty="0"/>
              <a:t>, Calibri). </a:t>
            </a:r>
          </a:p>
          <a:p>
            <a:pPr lvl="1">
              <a:buFont typeface="Calibri" panose="020F0502020204030204" pitchFamily="34" charset="0"/>
              <a:buChar char="&gt;"/>
            </a:pPr>
            <a:endParaRPr lang="cs-CZ" dirty="0"/>
          </a:p>
          <a:p>
            <a:pPr lvl="1">
              <a:buFont typeface="Calibri" panose="020F0502020204030204" pitchFamily="34" charset="0"/>
              <a:buChar char="&gt;"/>
            </a:pPr>
            <a:endParaRPr lang="en-GB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A9E13D7-08DA-4162-987B-AC4BA0703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642" y="4710724"/>
            <a:ext cx="9364717" cy="1344194"/>
          </a:xfrm>
          <a:prstGeom prst="rect">
            <a:avLst/>
          </a:prstGeom>
          <a:ln w="165100" cmpd="thickThin"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19A82D27-2BC9-4350-A778-E7C8F944D2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11" b="1"/>
          <a:stretch/>
        </p:blipFill>
        <p:spPr>
          <a:xfrm flipV="1">
            <a:off x="9024935" y="5904402"/>
            <a:ext cx="3389400" cy="97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8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FDE804B4-278D-4CE8-9CF6-456DCE3E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177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cs-CZ" sz="2200" dirty="0" err="1"/>
              <a:t>Two</a:t>
            </a:r>
            <a:r>
              <a:rPr lang="cs-CZ" sz="2200" dirty="0"/>
              <a:t> </a:t>
            </a:r>
            <a:r>
              <a:rPr lang="cs-CZ" sz="2200" dirty="0" err="1"/>
              <a:t>models</a:t>
            </a:r>
            <a:r>
              <a:rPr lang="cs-CZ" sz="2200" dirty="0"/>
              <a:t> </a:t>
            </a:r>
            <a:r>
              <a:rPr lang="cs-CZ" sz="2200" dirty="0" err="1"/>
              <a:t>with</a:t>
            </a:r>
            <a:r>
              <a:rPr lang="cs-CZ" sz="2200" dirty="0"/>
              <a:t> </a:t>
            </a:r>
            <a:r>
              <a:rPr lang="cs-CZ" sz="2200" dirty="0" err="1"/>
              <a:t>different</a:t>
            </a:r>
            <a:r>
              <a:rPr lang="cs-CZ" sz="2200" dirty="0"/>
              <a:t> level </a:t>
            </a:r>
            <a:r>
              <a:rPr lang="cs-CZ" sz="2200" dirty="0" err="1"/>
              <a:t>of</a:t>
            </a:r>
            <a:r>
              <a:rPr lang="cs-CZ" sz="2200" dirty="0"/>
              <a:t> </a:t>
            </a:r>
            <a:r>
              <a:rPr lang="cs-CZ" sz="2200" dirty="0" err="1"/>
              <a:t>difficulty</a:t>
            </a:r>
            <a:r>
              <a:rPr lang="cs-CZ" sz="2200" dirty="0"/>
              <a:t> </a:t>
            </a:r>
            <a:r>
              <a:rPr lang="cs-CZ" sz="2200" dirty="0" err="1"/>
              <a:t>were</a:t>
            </a:r>
            <a:r>
              <a:rPr lang="cs-CZ" sz="2200" dirty="0"/>
              <a:t> </a:t>
            </a:r>
            <a:r>
              <a:rPr lang="cs-CZ" sz="2200" dirty="0" err="1"/>
              <a:t>created</a:t>
            </a:r>
            <a:r>
              <a:rPr lang="cs-CZ" sz="2200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cs-CZ" sz="2200" dirty="0"/>
              <a:t>	</a:t>
            </a:r>
            <a:r>
              <a:rPr lang="cs-CZ" sz="2200" b="1" dirty="0">
                <a:solidFill>
                  <a:srgbClr val="FFC000"/>
                </a:solidFill>
              </a:rPr>
              <a:t>basic model </a:t>
            </a:r>
            <a:r>
              <a:rPr lang="cs-CZ" sz="2200" dirty="0" err="1"/>
              <a:t>for</a:t>
            </a:r>
            <a:r>
              <a:rPr lang="cs-CZ" sz="2200" dirty="0"/>
              <a:t> 4-symbols-CAPTCHA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cs-CZ" sz="2200" dirty="0"/>
              <a:t>	</a:t>
            </a:r>
            <a:r>
              <a:rPr lang="cs-CZ" sz="2200" b="1" dirty="0" err="1">
                <a:solidFill>
                  <a:srgbClr val="FFC000"/>
                </a:solidFill>
              </a:rPr>
              <a:t>challenging</a:t>
            </a:r>
            <a:r>
              <a:rPr lang="cs-CZ" sz="2200" b="1" dirty="0">
                <a:solidFill>
                  <a:srgbClr val="FFC000"/>
                </a:solidFill>
              </a:rPr>
              <a:t> model </a:t>
            </a:r>
            <a:r>
              <a:rPr lang="cs-CZ" sz="2200" dirty="0" err="1"/>
              <a:t>for</a:t>
            </a:r>
            <a:r>
              <a:rPr lang="cs-CZ" sz="2200" dirty="0"/>
              <a:t> 6-symbols-CAPTCHA </a:t>
            </a:r>
            <a:endParaRPr lang="en-GB" sz="220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5F0087F-BF77-484A-B230-D9B594A29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OCR A Extended" panose="02010509020102010303" pitchFamily="50" charset="0"/>
              </a:rPr>
              <a:t>Data </a:t>
            </a:r>
            <a:r>
              <a:rPr lang="cs-CZ" dirty="0" err="1">
                <a:latin typeface="OCR A Extended" panose="02010509020102010303" pitchFamily="50" charset="0"/>
              </a:rPr>
              <a:t>preparation</a:t>
            </a:r>
            <a:endParaRPr lang="cs-CZ" dirty="0">
              <a:latin typeface="OCR A Extended" panose="02010509020102010303" pitchFamily="50" charset="0"/>
            </a:endParaRP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19A82D27-2BC9-4350-A778-E7C8F944D2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11" b="1"/>
          <a:stretch/>
        </p:blipFill>
        <p:spPr>
          <a:xfrm flipV="1">
            <a:off x="9024935" y="5904402"/>
            <a:ext cx="3389400" cy="978765"/>
          </a:xfrm>
          <a:prstGeom prst="rect">
            <a:avLst/>
          </a:prstGeom>
        </p:spPr>
      </p:pic>
      <p:graphicFrame>
        <p:nvGraphicFramePr>
          <p:cNvPr id="8" name="Tabulka 4">
            <a:extLst>
              <a:ext uri="{FF2B5EF4-FFF2-40B4-BE49-F238E27FC236}">
                <a16:creationId xmlns:a16="http://schemas.microsoft.com/office/drawing/2014/main" id="{F9EB7974-55F9-4743-84C2-05A7798D7F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4874513"/>
              </p:ext>
            </p:extLst>
          </p:nvPr>
        </p:nvGraphicFramePr>
        <p:xfrm>
          <a:off x="1531530" y="3823792"/>
          <a:ext cx="9128941" cy="19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6728">
                  <a:extLst>
                    <a:ext uri="{9D8B030D-6E8A-4147-A177-3AD203B41FA5}">
                      <a16:colId xmlns:a16="http://schemas.microsoft.com/office/drawing/2014/main" val="1918285315"/>
                    </a:ext>
                  </a:extLst>
                </a:gridCol>
                <a:gridCol w="2772000">
                  <a:extLst>
                    <a:ext uri="{9D8B030D-6E8A-4147-A177-3AD203B41FA5}">
                      <a16:colId xmlns:a16="http://schemas.microsoft.com/office/drawing/2014/main" val="3557262724"/>
                    </a:ext>
                  </a:extLst>
                </a:gridCol>
                <a:gridCol w="1098213">
                  <a:extLst>
                    <a:ext uri="{9D8B030D-6E8A-4147-A177-3AD203B41FA5}">
                      <a16:colId xmlns:a16="http://schemas.microsoft.com/office/drawing/2014/main" val="37097209"/>
                    </a:ext>
                  </a:extLst>
                </a:gridCol>
                <a:gridCol w="2772000">
                  <a:extLst>
                    <a:ext uri="{9D8B030D-6E8A-4147-A177-3AD203B41FA5}">
                      <a16:colId xmlns:a16="http://schemas.microsoft.com/office/drawing/2014/main" val="42126115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  <a:latin typeface="OCR A Extended" panose="02010509020102010303" pitchFamily="50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pc="300" dirty="0">
                          <a:solidFill>
                            <a:schemeClr val="tx1"/>
                          </a:solidFill>
                          <a:latin typeface="+mn-lt"/>
                        </a:rPr>
                        <a:t>BASIC </a:t>
                      </a:r>
                    </a:p>
                    <a:p>
                      <a:pPr algn="ctr"/>
                      <a:r>
                        <a:rPr lang="cs-CZ" spc="300" dirty="0">
                          <a:solidFill>
                            <a:schemeClr val="tx1"/>
                          </a:solidFill>
                          <a:latin typeface="+mn-lt"/>
                        </a:rPr>
                        <a:t>MODEL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800" b="1" kern="1200" spc="3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CHALLENGING MODEL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142723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cs-CZ" sz="2400" dirty="0">
                          <a:latin typeface="+mn-lt"/>
                        </a:rPr>
                        <a:t>TRAIN</a:t>
                      </a:r>
                      <a:endParaRPr lang="en-GB" sz="2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spc="300" dirty="0"/>
                        <a:t>198,511</a:t>
                      </a:r>
                      <a:endParaRPr lang="en-GB" sz="2400" spc="3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spc="3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spc="300" dirty="0"/>
                        <a:t>299,975</a:t>
                      </a:r>
                      <a:endParaRPr lang="en-GB" sz="2400" spc="3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0659680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cs-CZ" sz="2400" dirty="0">
                          <a:latin typeface="+mn-lt"/>
                        </a:rPr>
                        <a:t>TEST</a:t>
                      </a:r>
                      <a:endParaRPr lang="en-GB" sz="2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spc="300" dirty="0"/>
                        <a:t>40,000</a:t>
                      </a:r>
                      <a:endParaRPr lang="en-GB" sz="2400" spc="3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spc="3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spc="300" dirty="0"/>
                        <a:t>50,000</a:t>
                      </a:r>
                      <a:endParaRPr lang="en-GB" sz="2400" spc="3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857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352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236DC7-F376-493B-821A-6D6A7C6F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OCR A Extended" panose="02010509020102010303" pitchFamily="50" charset="0"/>
              </a:rPr>
              <a:t>Machine</a:t>
            </a:r>
            <a:r>
              <a:rPr lang="cs-CZ" dirty="0">
                <a:latin typeface="OCR A Extended" panose="02010509020102010303" pitchFamily="50" charset="0"/>
              </a:rPr>
              <a:t> Learning </a:t>
            </a:r>
            <a:r>
              <a:rPr lang="cs-CZ" dirty="0" err="1">
                <a:latin typeface="OCR A Extended" panose="02010509020102010303" pitchFamily="50" charset="0"/>
              </a:rPr>
              <a:t>approach</a:t>
            </a:r>
            <a:endParaRPr lang="en-GB" dirty="0">
              <a:latin typeface="OCR A Extended" panose="02010509020102010303" pitchFamily="50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4283E08-0CB0-48FA-AC58-7CA6DA1EB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0149CA79-12B2-4922-B6D2-9B5DB60E7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11" b="1"/>
          <a:stretch/>
        </p:blipFill>
        <p:spPr>
          <a:xfrm flipH="1" flipV="1">
            <a:off x="95860" y="5879235"/>
            <a:ext cx="3389400" cy="97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72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236DC7-F376-493B-821A-6D6A7C6F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OCR A Extended" panose="02010509020102010303" pitchFamily="50" charset="0"/>
              </a:rPr>
              <a:t>Results</a:t>
            </a:r>
            <a:r>
              <a:rPr lang="cs-CZ" dirty="0">
                <a:latin typeface="OCR A Extended" panose="02010509020102010303" pitchFamily="50" charset="0"/>
              </a:rPr>
              <a:t>: basic model</a:t>
            </a:r>
            <a:endParaRPr lang="en-GB" dirty="0">
              <a:latin typeface="OCR A Extended" panose="02010509020102010303" pitchFamily="50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4283E08-0CB0-48FA-AC58-7CA6DA1EB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0149CA79-12B2-4922-B6D2-9B5DB60E7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11" b="1"/>
          <a:stretch/>
        </p:blipFill>
        <p:spPr>
          <a:xfrm flipH="1" flipV="1">
            <a:off x="95860" y="5879235"/>
            <a:ext cx="3389400" cy="97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03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236DC7-F376-493B-821A-6D6A7C6F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OCR A Extended" panose="02010509020102010303" pitchFamily="50" charset="0"/>
              </a:rPr>
              <a:t>Results</a:t>
            </a:r>
            <a:r>
              <a:rPr lang="cs-CZ" dirty="0">
                <a:latin typeface="OCR A Extended" panose="02010509020102010303" pitchFamily="50" charset="0"/>
              </a:rPr>
              <a:t>: </a:t>
            </a:r>
            <a:r>
              <a:rPr lang="cs-CZ" dirty="0" err="1">
                <a:latin typeface="OCR A Extended" panose="02010509020102010303" pitchFamily="50" charset="0"/>
              </a:rPr>
              <a:t>challenging</a:t>
            </a:r>
            <a:r>
              <a:rPr lang="cs-CZ" dirty="0">
                <a:latin typeface="OCR A Extended" panose="02010509020102010303" pitchFamily="50" charset="0"/>
              </a:rPr>
              <a:t> model</a:t>
            </a:r>
            <a:endParaRPr lang="en-GB" dirty="0">
              <a:latin typeface="OCR A Extended" panose="02010509020102010303" pitchFamily="50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4283E08-0CB0-48FA-AC58-7CA6DA1EB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0149CA79-12B2-4922-B6D2-9B5DB60E7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11" b="1"/>
          <a:stretch/>
        </p:blipFill>
        <p:spPr>
          <a:xfrm flipH="1" flipV="1">
            <a:off x="95860" y="5879235"/>
            <a:ext cx="3389400" cy="97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019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98A4D1AB-E14A-44A6-B0C2-65872F87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4AA72BC-1808-4BB9-B765-533FFB30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OCR A Extended" panose="02010509020102010303" pitchFamily="50" charset="0"/>
              </a:rPr>
              <a:t>Conclusion</a:t>
            </a:r>
            <a:endParaRPr lang="en-GB" dirty="0">
              <a:latin typeface="OCR A Extended" panose="02010509020102010303" pitchFamily="50" charset="0"/>
            </a:endParaRPr>
          </a:p>
        </p:txBody>
      </p:sp>
      <p:pic>
        <p:nvPicPr>
          <p:cNvPr id="4" name="Obrázek 3" descr="Obsah obrázku text, pták, snímek obrazovky&#10;&#10;Popis byl vytvořen automaticky">
            <a:extLst>
              <a:ext uri="{FF2B5EF4-FFF2-40B4-BE49-F238E27FC236}">
                <a16:creationId xmlns:a16="http://schemas.microsoft.com/office/drawing/2014/main" id="{35125083-A9CC-4ED4-82BD-03BC86B2A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746" y="4930775"/>
            <a:ext cx="58674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6955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</TotalTime>
  <Words>183</Words>
  <Application>Microsoft Office PowerPoint</Application>
  <PresentationFormat>Širokoúhlá obrazovka</PresentationFormat>
  <Paragraphs>35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OCR A Extended</vt:lpstr>
      <vt:lpstr>Times New Roman</vt:lpstr>
      <vt:lpstr>Motiv Office</vt:lpstr>
      <vt:lpstr>i am not a robot.</vt:lpstr>
      <vt:lpstr>Project goal</vt:lpstr>
      <vt:lpstr>Data source</vt:lpstr>
      <vt:lpstr>Data preparation</vt:lpstr>
      <vt:lpstr>Machine Learning approach</vt:lpstr>
      <vt:lpstr>Results: basic model</vt:lpstr>
      <vt:lpstr>Results: challenging model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not a robot.</dc:title>
  <dc:creator>Anežka Lhotáková</dc:creator>
  <cp:lastModifiedBy>Anežka Lhotáková</cp:lastModifiedBy>
  <cp:revision>30</cp:revision>
  <dcterms:created xsi:type="dcterms:W3CDTF">2021-12-23T16:05:25Z</dcterms:created>
  <dcterms:modified xsi:type="dcterms:W3CDTF">2021-12-27T23:35:37Z</dcterms:modified>
</cp:coreProperties>
</file>