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67" r:id="rId6"/>
    <p:sldId id="268" r:id="rId7"/>
    <p:sldId id="269" r:id="rId8"/>
    <p:sldId id="258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A7D"/>
    <a:srgbClr val="EBD9A4"/>
    <a:srgbClr val="FFC000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pretrained</a:t>
          </a:r>
          <a:r>
            <a:rPr lang="cs-CZ" sz="2400" dirty="0"/>
            <a:t> </a:t>
          </a:r>
          <a:r>
            <a:rPr lang="cs-CZ" sz="2400" dirty="0" err="1"/>
            <a:t>neural</a:t>
          </a:r>
          <a:r>
            <a:rPr lang="cs-CZ" sz="2400" dirty="0"/>
            <a:t> network</a:t>
          </a:r>
          <a:endParaRPr lang="en-US" sz="2400" dirty="0"/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customization</a:t>
          </a:r>
          <a:r>
            <a:rPr lang="cs-CZ" sz="2400" dirty="0"/>
            <a:t> </a:t>
          </a:r>
          <a:r>
            <a:rPr lang="cs-CZ" sz="2400" dirty="0" err="1"/>
            <a:t>of</a:t>
          </a:r>
          <a:r>
            <a:rPr lang="cs-CZ" sz="2400" dirty="0"/>
            <a:t> </a:t>
          </a:r>
          <a:r>
            <a:rPr lang="cs-CZ" sz="2400" dirty="0" err="1"/>
            <a:t>the</a:t>
          </a:r>
          <a:r>
            <a:rPr lang="cs-CZ" sz="2400" dirty="0"/>
            <a:t> </a:t>
          </a:r>
          <a:r>
            <a:rPr lang="cs-CZ" sz="2400" dirty="0" err="1"/>
            <a:t>pretrained</a:t>
          </a:r>
          <a:r>
            <a:rPr lang="cs-CZ" sz="2400" dirty="0"/>
            <a:t> NN </a:t>
          </a:r>
        </a:p>
        <a:p>
          <a:pPr>
            <a:lnSpc>
              <a:spcPct val="100000"/>
            </a:lnSpc>
          </a:pPr>
          <a:r>
            <a:rPr lang="cs-CZ" sz="2400" dirty="0"/>
            <a:t>(transfer learning)</a:t>
          </a:r>
          <a:endParaRPr lang="en-US" sz="2400" dirty="0"/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suitable</a:t>
          </a:r>
          <a:r>
            <a:rPr lang="cs-CZ" sz="2400" dirty="0"/>
            <a:t> </a:t>
          </a:r>
          <a:r>
            <a:rPr lang="cs-CZ" sz="2400" dirty="0" err="1"/>
            <a:t>loss</a:t>
          </a:r>
          <a:r>
            <a:rPr lang="cs-CZ" sz="2400" dirty="0"/>
            <a:t> </a:t>
          </a:r>
          <a:r>
            <a:rPr lang="cs-CZ" sz="2400" dirty="0" err="1"/>
            <a:t>function</a:t>
          </a:r>
          <a:endParaRPr lang="en-US" sz="2400" dirty="0"/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>
            <a:lnSpc>
              <a:spcPct val="100000"/>
            </a:lnSpc>
          </a:pP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pretrained</a:t>
          </a:r>
          <a:r>
            <a:rPr lang="cs-CZ" sz="2400" kern="1200" dirty="0"/>
            <a:t> </a:t>
          </a:r>
          <a:r>
            <a:rPr lang="cs-CZ" sz="2400" kern="1200" dirty="0" err="1"/>
            <a:t>neural</a:t>
          </a:r>
          <a:r>
            <a:rPr lang="cs-CZ" sz="2400" kern="1200" dirty="0"/>
            <a:t> network</a:t>
          </a:r>
          <a:endParaRPr lang="en-US" sz="2400" kern="1200" dirty="0"/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customization</a:t>
          </a:r>
          <a:r>
            <a:rPr lang="cs-CZ" sz="2400" kern="1200" dirty="0"/>
            <a:t> </a:t>
          </a:r>
          <a:r>
            <a:rPr lang="cs-CZ" sz="2400" kern="1200" dirty="0" err="1"/>
            <a:t>of</a:t>
          </a:r>
          <a:r>
            <a:rPr lang="cs-CZ" sz="2400" kern="1200" dirty="0"/>
            <a:t> </a:t>
          </a:r>
          <a:r>
            <a:rPr lang="cs-CZ" sz="2400" kern="1200" dirty="0" err="1"/>
            <a:t>the</a:t>
          </a:r>
          <a:r>
            <a:rPr lang="cs-CZ" sz="2400" kern="1200" dirty="0"/>
            <a:t> </a:t>
          </a:r>
          <a:r>
            <a:rPr lang="cs-CZ" sz="2400" kern="1200" dirty="0" err="1"/>
            <a:t>pretrained</a:t>
          </a:r>
          <a:r>
            <a:rPr lang="cs-CZ" sz="2400" kern="1200" dirty="0"/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(transfer learning)</a:t>
          </a:r>
          <a:endParaRPr lang="en-US" sz="2400" kern="1200" dirty="0"/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suitable</a:t>
          </a:r>
          <a:r>
            <a:rPr lang="cs-CZ" sz="2400" kern="1200" dirty="0"/>
            <a:t> </a:t>
          </a:r>
          <a:r>
            <a:rPr lang="cs-CZ" sz="2400" kern="1200" dirty="0" err="1"/>
            <a:t>loss</a:t>
          </a:r>
          <a:r>
            <a:rPr lang="cs-CZ" sz="2400" kern="1200" dirty="0"/>
            <a:t> </a:t>
          </a:r>
          <a:r>
            <a:rPr lang="cs-CZ" sz="2400" kern="1200" dirty="0" err="1"/>
            <a:t>function</a:t>
          </a:r>
          <a:endParaRPr lang="en-US" sz="2400" kern="1200" dirty="0"/>
        </a:p>
      </dsp:txBody>
      <dsp:txXfrm>
        <a:off x="7208178" y="2546330"/>
        <a:ext cx="2889450" cy="126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208178" y="2546330"/>
        <a:ext cx="2889450" cy="12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</a:t>
            </a:r>
            <a:r>
              <a:rPr lang="cs-CZ" dirty="0" err="1">
                <a:latin typeface="OCR A Extended" panose="02010509020102010303" pitchFamily="50" charset="0"/>
              </a:rPr>
              <a:t>smart</a:t>
            </a:r>
            <a:r>
              <a:rPr lang="cs-CZ" dirty="0">
                <a:latin typeface="OCR A Extended" panose="02010509020102010303" pitchFamily="50" charset="0"/>
              </a:rPr>
              <a:t>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1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8A4D1AB-E14A-44A6-B0C2-65872F8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4" name="Obrázek 3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35125083-A9CC-4ED4-82BD-03BC86B2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46" y="4930775"/>
            <a:ext cx="5867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</a:t>
            </a:r>
            <a:r>
              <a:rPr lang="cs-CZ" sz="2400" dirty="0" err="1"/>
              <a:t>ie</a:t>
            </a:r>
            <a:r>
              <a:rPr lang="en-GB" sz="2400" dirty="0"/>
              <a:t>res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kupina 17">
            <a:extLst>
              <a:ext uri="{FF2B5EF4-FFF2-40B4-BE49-F238E27FC236}">
                <a16:creationId xmlns:a16="http://schemas.microsoft.com/office/drawing/2014/main" id="{B1BB5952-3222-4B60-9C01-0B02E9248093}"/>
              </a:ext>
            </a:extLst>
          </p:cNvPr>
          <p:cNvGrpSpPr/>
          <p:nvPr/>
        </p:nvGrpSpPr>
        <p:grpSpPr>
          <a:xfrm>
            <a:off x="8029016" y="294696"/>
            <a:ext cx="4072025" cy="3149730"/>
            <a:chOff x="8029016" y="294696"/>
            <a:chExt cx="4072025" cy="3149730"/>
          </a:xfrm>
        </p:grpSpPr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FEAD6882-6E10-4BB0-ADE0-49299FE63EF8}"/>
                </a:ext>
              </a:extLst>
            </p:cNvPr>
            <p:cNvSpPr txBox="1"/>
            <p:nvPr/>
          </p:nvSpPr>
          <p:spPr>
            <a:xfrm rot="9174096" flipH="1">
              <a:off x="10569052" y="739244"/>
              <a:ext cx="90061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</a:t>
              </a:r>
              <a:endParaRPr lang="en-GB" sz="138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71C0527-B1CC-4C7E-87F8-5AEDF5CC785B}"/>
                </a:ext>
              </a:extLst>
            </p:cNvPr>
            <p:cNvSpPr txBox="1"/>
            <p:nvPr/>
          </p:nvSpPr>
          <p:spPr>
            <a:xfrm rot="18075988" flipH="1">
              <a:off x="8132705" y="239728"/>
              <a:ext cx="900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</a:t>
              </a:r>
              <a:endParaRPr lang="en-GB" sz="5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06AAE989-B5C3-4BB4-9698-BE86F1A9E337}"/>
                </a:ext>
              </a:extLst>
            </p:cNvPr>
            <p:cNvSpPr txBox="1"/>
            <p:nvPr/>
          </p:nvSpPr>
          <p:spPr>
            <a:xfrm rot="18075988" flipH="1">
              <a:off x="11189067" y="253245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0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38065200-5A1B-43A5-8934-D03B37F54249}"/>
                </a:ext>
              </a:extLst>
            </p:cNvPr>
            <p:cNvSpPr txBox="1"/>
            <p:nvPr/>
          </p:nvSpPr>
          <p:spPr>
            <a:xfrm rot="3692477" flipH="1">
              <a:off x="11089042" y="48241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GB" sz="5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93A45A7A-C9A2-4215-8C57-74C3A2EBBBFB}"/>
                </a:ext>
              </a:extLst>
            </p:cNvPr>
            <p:cNvSpPr txBox="1"/>
            <p:nvPr/>
          </p:nvSpPr>
          <p:spPr>
            <a:xfrm rot="19830802" flipH="1">
              <a:off x="9302313" y="794015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</a:t>
              </a:r>
              <a:endParaRPr lang="en-GB" sz="5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B6E3CC76-B123-4DFF-959C-BED8C442AE9B}"/>
                </a:ext>
              </a:extLst>
            </p:cNvPr>
            <p:cNvSpPr txBox="1"/>
            <p:nvPr/>
          </p:nvSpPr>
          <p:spPr>
            <a:xfrm rot="2335818" flipH="1">
              <a:off x="9713343" y="294696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délník 18">
            <a:extLst>
              <a:ext uri="{FF2B5EF4-FFF2-40B4-BE49-F238E27FC236}">
                <a16:creationId xmlns:a16="http://schemas.microsoft.com/office/drawing/2014/main" id="{908900ED-8963-424C-B266-60CAF9E125D0}"/>
              </a:ext>
            </a:extLst>
          </p:cNvPr>
          <p:cNvSpPr/>
          <p:nvPr/>
        </p:nvSpPr>
        <p:spPr>
          <a:xfrm>
            <a:off x="8332863" y="157711"/>
            <a:ext cx="3709359" cy="363983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two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…);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written</a:t>
            </a:r>
            <a:r>
              <a:rPr lang="cs-CZ" sz="2200" dirty="0"/>
              <a:t> in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fonts</a:t>
            </a:r>
            <a:r>
              <a:rPr lang="cs-CZ" sz="2200" dirty="0"/>
              <a:t> (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cs-CZ" sz="2200" dirty="0"/>
              <a:t>, 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sz="2200" dirty="0"/>
              <a:t>, Calibri). 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940375E1-EB03-4BB1-9868-590EA7DE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18"/>
          <a:stretch/>
        </p:blipFill>
        <p:spPr>
          <a:xfrm>
            <a:off x="1008141" y="4657277"/>
            <a:ext cx="10175718" cy="9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 descr="Cmd terminál se souvislou výplní">
            <a:extLst>
              <a:ext uri="{FF2B5EF4-FFF2-40B4-BE49-F238E27FC236}">
                <a16:creationId xmlns:a16="http://schemas.microsoft.com/office/drawing/2014/main" id="{B7D78D8F-50E9-4275-B2DC-7BC0A30E5769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bdélník 12" descr="Mozek se souvislou výplní">
            <a:extLst>
              <a:ext uri="{FF2B5EF4-FFF2-40B4-BE49-F238E27FC236}">
                <a16:creationId xmlns:a16="http://schemas.microsoft.com/office/drawing/2014/main" id="{196548A9-E71B-4696-ADF8-B5AFDD770E89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bdélník 11" descr="Síť se souvislou výplní">
            <a:extLst>
              <a:ext uri="{FF2B5EF4-FFF2-40B4-BE49-F238E27FC236}">
                <a16:creationId xmlns:a16="http://schemas.microsoft.com/office/drawing/2014/main" id="{E244231D-6634-4DF9-B16C-EC08FD390458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0815"/>
              </p:ext>
            </p:extLst>
          </p:nvPr>
        </p:nvGraphicFramePr>
        <p:xfrm>
          <a:off x="838200" y="1410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were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looking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for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 descr="Cmd terminál se souvislou výplní">
            <a:extLst>
              <a:ext uri="{FF2B5EF4-FFF2-40B4-BE49-F238E27FC236}">
                <a16:creationId xmlns:a16="http://schemas.microsoft.com/office/drawing/2014/main" id="{3693DCC0-6F63-4C03-B0A7-CD1F617A9B7F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bdélník 13" descr="Mozek se souvislou výplní">
            <a:extLst>
              <a:ext uri="{FF2B5EF4-FFF2-40B4-BE49-F238E27FC236}">
                <a16:creationId xmlns:a16="http://schemas.microsoft.com/office/drawing/2014/main" id="{2A94A2A0-7952-4AC0-A7EB-5793D30860E7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bdélník 14" descr="Síť se souvislou výplní">
            <a:extLst>
              <a:ext uri="{FF2B5EF4-FFF2-40B4-BE49-F238E27FC236}">
                <a16:creationId xmlns:a16="http://schemas.microsoft.com/office/drawing/2014/main" id="{E5CA5AAD-AD81-49BC-95A6-76B9BB7BAE10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47589"/>
              </p:ext>
            </p:extLst>
          </p:nvPr>
        </p:nvGraphicFramePr>
        <p:xfrm>
          <a:off x="838200" y="14020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337E53F5-DDC0-4218-AF4A-71902249811A}"/>
              </a:ext>
            </a:extLst>
          </p:cNvPr>
          <p:cNvSpPr txBox="1"/>
          <p:nvPr/>
        </p:nvSpPr>
        <p:spPr>
          <a:xfrm>
            <a:off x="2046914" y="5596513"/>
            <a:ext cx="13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resnet18</a:t>
            </a:r>
            <a:endParaRPr lang="en-GB" sz="2400" b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00421E-2FC7-4F16-AD56-D7C2ED51C255}"/>
              </a:ext>
            </a:extLst>
          </p:cNvPr>
          <p:cNvSpPr txBox="1"/>
          <p:nvPr/>
        </p:nvSpPr>
        <p:spPr>
          <a:xfrm>
            <a:off x="5004732" y="5596514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CRNN </a:t>
            </a:r>
            <a:r>
              <a:rPr lang="cs-CZ" sz="2400" b="1" dirty="0" err="1"/>
              <a:t>approach</a:t>
            </a:r>
            <a:endParaRPr lang="en-GB" sz="2400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2AA8C75-6396-431F-839A-95BC8D528BB8}"/>
              </a:ext>
            </a:extLst>
          </p:cNvPr>
          <p:cNvSpPr txBox="1"/>
          <p:nvPr/>
        </p:nvSpPr>
        <p:spPr>
          <a:xfrm>
            <a:off x="8412060" y="5596513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CTC </a:t>
            </a:r>
            <a:r>
              <a:rPr lang="cs-CZ" sz="2400" b="1" dirty="0" err="1"/>
              <a:t>loss</a:t>
            </a:r>
            <a:r>
              <a:rPr lang="cs-CZ" sz="2400" b="1" dirty="0"/>
              <a:t> </a:t>
            </a:r>
            <a:r>
              <a:rPr lang="cs-CZ" sz="2400" b="1" dirty="0" err="1"/>
              <a:t>function</a:t>
            </a:r>
            <a:endParaRPr lang="en-GB" sz="24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49929F2-58C8-4227-B486-AA64CD061AC6}"/>
              </a:ext>
            </a:extLst>
          </p:cNvPr>
          <p:cNvSpPr txBox="1"/>
          <p:nvPr/>
        </p:nvSpPr>
        <p:spPr>
          <a:xfrm>
            <a:off x="9578828" y="6324987"/>
            <a:ext cx="23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FF03B26-AFD9-4D59-9A83-8507FF0DFD90}"/>
              </a:ext>
            </a:extLst>
          </p:cNvPr>
          <p:cNvCxnSpPr>
            <a:cxnSpLocks/>
          </p:cNvCxnSpPr>
          <p:nvPr/>
        </p:nvCxnSpPr>
        <p:spPr>
          <a:xfrm>
            <a:off x="2634143" y="4774351"/>
            <a:ext cx="0" cy="823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EC7DBEC-A07A-4EE4-A70F-193B84D9A62D}"/>
              </a:ext>
            </a:extLst>
          </p:cNvPr>
          <p:cNvCxnSpPr>
            <a:cxnSpLocks/>
          </p:cNvCxnSpPr>
          <p:nvPr/>
        </p:nvCxnSpPr>
        <p:spPr>
          <a:xfrm>
            <a:off x="6200862" y="5237528"/>
            <a:ext cx="0" cy="36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1DACDDC-9BF7-4376-8ACC-BC1046D505F7}"/>
              </a:ext>
            </a:extLst>
          </p:cNvPr>
          <p:cNvCxnSpPr>
            <a:cxnSpLocks/>
          </p:cNvCxnSpPr>
          <p:nvPr/>
        </p:nvCxnSpPr>
        <p:spPr>
          <a:xfrm>
            <a:off x="9578828" y="4513277"/>
            <a:ext cx="0" cy="10842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41508" y="2132202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52694" y="214897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FFA70B3-2322-4B2A-B0B2-807E3BFAD2AD}"/>
              </a:ext>
            </a:extLst>
          </p:cNvPr>
          <p:cNvSpPr/>
          <p:nvPr/>
        </p:nvSpPr>
        <p:spPr>
          <a:xfrm>
            <a:off x="1096161" y="191020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0E45A85-EE6B-4AEA-B84A-07E6E591BBEF}"/>
              </a:ext>
            </a:extLst>
          </p:cNvPr>
          <p:cNvSpPr/>
          <p:nvPr/>
        </p:nvSpPr>
        <p:spPr>
          <a:xfrm>
            <a:off x="1107347" y="1912689"/>
            <a:ext cx="9991288" cy="872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409351" y="2087306"/>
            <a:ext cx="722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/>
              <a:t>ResNet18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409350" y="3007145"/>
            <a:ext cx="96221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ResNet-18 is a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convolutional neural network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that is 18 layers deep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version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trained on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more than a million images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from the ImageNet database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network can classify images into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1000 object categories</a:t>
            </a:r>
            <a:endParaRPr lang="cs-CZ" b="1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image input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the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size of 224-by-224. </a:t>
            </a: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058012" y="5489982"/>
            <a:ext cx="1814120" cy="50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681245" y="551257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783" y="4806988"/>
            <a:ext cx="613589" cy="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85 L -0.00209 0.00185 C 0.00013 0.00463 0.00325 0.00625 0.00468 0.01042 C 0.00664 0.01528 0.00547 0.0132 0.0082 0.01644 C 0.00859 0.01759 0.00924 0.01875 0.0095 0.02014 C 0.01015 0.02246 0.01093 0.02755 0.01093 0.02755 C 0.01119 0.03125 0.01237 0.0463 0.01237 0.04954 C 0.01237 0.05556 0.01224 0.06181 0.01159 0.06783 C 0.01146 0.06921 0.01054 0.07014 0.01028 0.07153 C 0.00859 0.07732 0.01093 0.07338 0.00755 0.07755 C 0.00703 0.07894 0.00651 0.08009 0.00612 0.08125 C 0.00573 0.08241 0.00586 0.08403 0.00547 0.08496 C 0.00429 0.08727 0.00195 0.08912 0.00065 0.09097 C -0.00013 0.09213 -0.00065 0.09375 -0.00144 0.09468 C -0.00287 0.09699 -0.00456 0.09815 -0.00625 0.09977 C -0.01602 0.09815 -0.01563 0.10255 -0.01315 0.08009 C -0.01289 0.07801 -0.01276 0.08426 -0.0125 0.08611 C -0.01211 0.08866 -0.01107 0.09352 -0.01107 0.09352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41508" y="2132202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49897" y="214938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677799" y="2307961"/>
            <a:ext cx="722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/>
              <a:t>CRNN </a:t>
            </a:r>
            <a:r>
              <a:rPr lang="cs-CZ" sz="2800" spc="300" dirty="0" err="1"/>
              <a:t>approach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704362" y="3160522"/>
            <a:ext cx="962217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pc="300" dirty="0" err="1"/>
              <a:t>kk</a:t>
            </a: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400562" y="5679050"/>
            <a:ext cx="1814120" cy="509068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992438" y="5702751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9518" y="5503291"/>
            <a:ext cx="613589" cy="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01782 L -0.0056 -0.01782 C -0.00872 -0.01597 -0.01093 -0.01528 -0.01328 -0.0118 C -0.01393 -0.01065 -0.01458 -0.00926 -0.01523 -0.0081 C -0.01614 -0.00694 -0.01914 -0.0037 -0.02005 -0.00324 C -0.02187 -0.00254 -0.02382 -0.00254 -0.02565 -0.00208 C -0.02656 -0.00116 -0.02734 -0.00023 -0.02838 0.00047 C -0.03033 0.00162 -0.03424 0.00255 -0.03593 0.00278 L -0.0414 0.00417 C -0.04765 0.00533 -0.05234 0.00579 -0.05859 0.00648 C -0.05976 0.00695 -0.06093 0.00834 -0.06211 0.00787 C -0.06289 0.00741 -0.06341 0.00556 -0.06341 0.00417 C -0.06367 0.0007 -0.06289 -0.00903 -0.06276 -0.00578 C -0.06237 0.00162 -0.06276 0.00903 -0.06276 0.01644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E4410D1E-1F62-4A7A-B37E-5A6FB730C00E}"/>
              </a:ext>
            </a:extLst>
          </p:cNvPr>
          <p:cNvSpPr/>
          <p:nvPr/>
        </p:nvSpPr>
        <p:spPr>
          <a:xfrm>
            <a:off x="503339" y="805343"/>
            <a:ext cx="3489821" cy="4353886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cký objekt 10" descr="Připnout se souvislou výplní">
            <a:extLst>
              <a:ext uri="{FF2B5EF4-FFF2-40B4-BE49-F238E27FC236}">
                <a16:creationId xmlns:a16="http://schemas.microsoft.com/office/drawing/2014/main" id="{D5DC000C-107B-4F75-9293-90393AB6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09116" flipH="1">
            <a:off x="1870255" y="139240"/>
            <a:ext cx="914400" cy="91440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F1531E88-D36D-4AA3-861F-FE3506DA9973}"/>
              </a:ext>
            </a:extLst>
          </p:cNvPr>
          <p:cNvSpPr/>
          <p:nvPr/>
        </p:nvSpPr>
        <p:spPr>
          <a:xfrm>
            <a:off x="7055141" y="462793"/>
            <a:ext cx="4633520" cy="5795394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fický objekt 12" descr="Připnout se souvislou výplní">
            <a:extLst>
              <a:ext uri="{FF2B5EF4-FFF2-40B4-BE49-F238E27FC236}">
                <a16:creationId xmlns:a16="http://schemas.microsoft.com/office/drawing/2014/main" id="{89CBEF33-5D42-41AB-BEB3-8DD423EB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6650" flipH="1">
            <a:off x="9550583" y="124262"/>
            <a:ext cx="914400" cy="914400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8423E846-50AC-488C-81FD-F927AF3CA0FA}"/>
              </a:ext>
            </a:extLst>
          </p:cNvPr>
          <p:cNvSpPr txBox="1"/>
          <p:nvPr/>
        </p:nvSpPr>
        <p:spPr>
          <a:xfrm>
            <a:off x="738231" y="1209659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RESNET18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84C1031E-2683-4CEE-80C7-4FF59C88E634}"/>
              </a:ext>
            </a:extLst>
          </p:cNvPr>
          <p:cNvSpPr txBox="1"/>
          <p:nvPr/>
        </p:nvSpPr>
        <p:spPr>
          <a:xfrm>
            <a:off x="7703325" y="988298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CTC </a:t>
            </a:r>
            <a:r>
              <a:rPr lang="cs-CZ" dirty="0" err="1"/>
              <a:t>loss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9F98307-E71D-4EC3-97D5-EA864FF602B0}"/>
              </a:ext>
            </a:extLst>
          </p:cNvPr>
          <p:cNvSpPr/>
          <p:nvPr/>
        </p:nvSpPr>
        <p:spPr>
          <a:xfrm>
            <a:off x="2402654" y="2318463"/>
            <a:ext cx="5468411" cy="3662888"/>
          </a:xfrm>
          <a:prstGeom prst="rect">
            <a:avLst/>
          </a:prstGeom>
          <a:solidFill>
            <a:srgbClr val="F7D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fický objekt 17" descr="Připnout se souvislou výplní">
            <a:extLst>
              <a:ext uri="{FF2B5EF4-FFF2-40B4-BE49-F238E27FC236}">
                <a16:creationId xmlns:a16="http://schemas.microsoft.com/office/drawing/2014/main" id="{6FB139B0-EE39-4A89-983D-9FC507C9D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09116" flipH="1">
            <a:off x="2404267" y="1652360"/>
            <a:ext cx="914400" cy="914400"/>
          </a:xfrm>
          <a:prstGeom prst="rect">
            <a:avLst/>
          </a:prstGeom>
        </p:spPr>
      </p:pic>
      <p:pic>
        <p:nvPicPr>
          <p:cNvPr id="19" name="Grafický objekt 18" descr="Připnout se souvislou výplní">
            <a:extLst>
              <a:ext uri="{FF2B5EF4-FFF2-40B4-BE49-F238E27FC236}">
                <a16:creationId xmlns:a16="http://schemas.microsoft.com/office/drawing/2014/main" id="{D30BC6A6-7257-436E-9C62-8A6CEADE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20127" flipH="1">
            <a:off x="7035997" y="1657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basic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33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252</Words>
  <Application>Microsoft Office PowerPoint</Application>
  <PresentationFormat>Širokoúhlá obrazovka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OCR A Extended</vt:lpstr>
      <vt:lpstr>Times New Roman</vt:lpstr>
      <vt:lpstr>Wingdings</vt:lpstr>
      <vt:lpstr>Motiv Office</vt:lpstr>
      <vt:lpstr>i am not a robot.</vt:lpstr>
      <vt:lpstr>Project goal</vt:lpstr>
      <vt:lpstr>Data source</vt:lpstr>
      <vt:lpstr>What were we looking for?</vt:lpstr>
      <vt:lpstr>What we found:</vt:lpstr>
      <vt:lpstr>What we found:</vt:lpstr>
      <vt:lpstr>What we found:</vt:lpstr>
      <vt:lpstr>Prezentace aplikace PowerPoint</vt:lpstr>
      <vt:lpstr>Results: basic model</vt:lpstr>
      <vt:lpstr>Results: smart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49</cp:revision>
  <dcterms:created xsi:type="dcterms:W3CDTF">2021-12-23T16:05:25Z</dcterms:created>
  <dcterms:modified xsi:type="dcterms:W3CDTF">2022-01-04T00:36:30Z</dcterms:modified>
</cp:coreProperties>
</file>