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1" r:id="rId4"/>
    <p:sldId id="272" r:id="rId5"/>
    <p:sldId id="274" r:id="rId6"/>
    <p:sldId id="275" r:id="rId7"/>
    <p:sldId id="277" r:id="rId8"/>
    <p:sldId id="278" r:id="rId9"/>
    <p:sldId id="280" r:id="rId10"/>
    <p:sldId id="281" r:id="rId11"/>
    <p:sldId id="282" r:id="rId12"/>
    <p:sldId id="260" r:id="rId13"/>
  </p:sldIdLst>
  <p:sldSz cx="12192000" cy="6858000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512" y="176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1" r:id="rId5"/>
    <p:sldLayoutId id="2147483660" r:id="rId6"/>
    <p:sldLayoutId id="2147483662" r:id="rId7"/>
    <p:sldLayoutId id="2147483651" r:id="rId8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600" dirty="0" smtClean="0"/>
              <a:t>Выпускная квалификационная работа по курсу </a:t>
            </a:r>
            <a:br>
              <a:rPr lang="ru-RU" sz="2600" dirty="0" smtClean="0"/>
            </a:br>
            <a:r>
              <a:rPr lang="ru-RU" sz="2600" dirty="0" smtClean="0"/>
              <a:t>«</a:t>
            </a:r>
            <a:r>
              <a:rPr lang="en-US" sz="2600" dirty="0" smtClean="0"/>
              <a:t>Data Science Pro</a:t>
            </a:r>
            <a:r>
              <a:rPr lang="ru-RU" sz="2600" dirty="0" smtClean="0"/>
              <a:t>»</a:t>
            </a:r>
            <a:br>
              <a:rPr lang="ru-RU" sz="2600" dirty="0" smtClean="0"/>
            </a:b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Тема: Прогнозирование конечных свойств новых материалов (композиционных материалов)</a:t>
            </a:r>
            <a:br>
              <a:rPr lang="ru-RU" sz="2600" dirty="0" smtClean="0"/>
            </a:br>
            <a:endParaRPr lang="ru-RU" sz="2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+mn-lt"/>
              </a:rPr>
              <a:t>Слушатель: Строкач Екатерина Андреевна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89"/>
            <a:ext cx="4435187" cy="580575"/>
            <a:chOff x="1476753" y="3499669"/>
            <a:chExt cx="4619247" cy="66600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71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Выбраны модели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3856" y="2496312"/>
            <a:ext cx="66751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  <a:latin typeface="+mj-lt"/>
              </a:rPr>
              <a:t>1.  </a:t>
            </a:r>
            <a:r>
              <a:rPr lang="ru-RU" sz="1800" dirty="0" smtClean="0">
                <a:latin typeface="+mj-lt"/>
              </a:rPr>
              <a:t>Ансамбль </a:t>
            </a:r>
            <a:r>
              <a:rPr lang="ru-RU" sz="1800" dirty="0">
                <a:latin typeface="+mj-lt"/>
              </a:rPr>
              <a:t>из множества деревьев </a:t>
            </a:r>
            <a:r>
              <a:rPr lang="ru-RU" sz="1800" dirty="0" smtClean="0">
                <a:latin typeface="+mj-lt"/>
              </a:rPr>
              <a:t>решений</a:t>
            </a:r>
            <a:endParaRPr lang="en-US" sz="1800" dirty="0" smtClean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en-US" sz="1800" b="1" dirty="0" smtClean="0">
                <a:solidFill>
                  <a:schemeClr val="accent1"/>
                </a:solidFill>
                <a:latin typeface="+mj-lt"/>
              </a:rPr>
              <a:t>2.  </a:t>
            </a:r>
            <a:r>
              <a:rPr lang="ru-RU" sz="1800" dirty="0" smtClean="0">
                <a:latin typeface="+mj-lt"/>
              </a:rPr>
              <a:t>Метод </a:t>
            </a:r>
            <a:r>
              <a:rPr lang="en-US" sz="1800" dirty="0">
                <a:latin typeface="+mj-lt"/>
              </a:rPr>
              <a:t>K-</a:t>
            </a:r>
            <a:r>
              <a:rPr lang="ru-RU" sz="1800" dirty="0">
                <a:latin typeface="+mj-lt"/>
              </a:rPr>
              <a:t>ближайших соседей </a:t>
            </a:r>
            <a:endParaRPr lang="en-US" sz="1800" dirty="0" smtClean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en-US" sz="1800" b="1" dirty="0" smtClean="0">
                <a:solidFill>
                  <a:schemeClr val="accent1"/>
                </a:solidFill>
                <a:latin typeface="+mj-lt"/>
              </a:rPr>
              <a:t>3.  </a:t>
            </a:r>
            <a:r>
              <a:rPr lang="ru-RU" sz="1800" dirty="0" smtClean="0">
                <a:latin typeface="+mj-lt"/>
              </a:rPr>
              <a:t>Метод </a:t>
            </a:r>
            <a:r>
              <a:rPr lang="ru-RU" sz="1800" dirty="0" err="1">
                <a:latin typeface="+mj-lt"/>
              </a:rPr>
              <a:t>Gradient</a:t>
            </a:r>
            <a:r>
              <a:rPr lang="ru-RU" sz="1800" dirty="0">
                <a:latin typeface="+mj-lt"/>
              </a:rPr>
              <a:t> </a:t>
            </a:r>
            <a:r>
              <a:rPr lang="ru-RU" sz="1800" dirty="0" err="1">
                <a:latin typeface="+mj-lt"/>
              </a:rPr>
              <a:t>Boosting</a:t>
            </a:r>
            <a:r>
              <a:rPr lang="ru-RU" sz="1800" dirty="0">
                <a:latin typeface="+mj-lt"/>
              </a:rPr>
              <a:t> </a:t>
            </a:r>
            <a:endParaRPr lang="en-US" sz="1800" dirty="0" smtClean="0">
              <a:latin typeface="+mj-lt"/>
            </a:endParaRPr>
          </a:p>
          <a:p>
            <a:endParaRPr lang="ru-RU" sz="1800" dirty="0" smtClean="0">
              <a:latin typeface="+mj-lt"/>
            </a:endParaRPr>
          </a:p>
          <a:p>
            <a:r>
              <a:rPr lang="en-US" sz="1800" b="1" dirty="0" smtClean="0">
                <a:solidFill>
                  <a:schemeClr val="accent1"/>
                </a:solidFill>
                <a:latin typeface="+mj-lt"/>
              </a:rPr>
              <a:t>4.  </a:t>
            </a:r>
            <a:r>
              <a:rPr lang="ru-RU" sz="1800" dirty="0" smtClean="0">
                <a:latin typeface="+mj-lt"/>
              </a:rPr>
              <a:t>Метод </a:t>
            </a:r>
            <a:r>
              <a:rPr lang="ru-RU" sz="1800" dirty="0">
                <a:latin typeface="+mj-lt"/>
              </a:rPr>
              <a:t>с поддерживающими векторами </a:t>
            </a:r>
            <a:r>
              <a:rPr lang="en-US" sz="1800" dirty="0" smtClean="0">
                <a:latin typeface="+mj-lt"/>
              </a:rPr>
              <a:t>SVR</a:t>
            </a:r>
          </a:p>
          <a:p>
            <a:endParaRPr lang="ru-RU" sz="1800" dirty="0" smtClean="0">
              <a:latin typeface="+mj-lt"/>
            </a:endParaRPr>
          </a:p>
          <a:p>
            <a:pPr marL="457200" indent="-457200">
              <a:buAutoNum type="arabicPeriod"/>
            </a:pPr>
            <a:endParaRPr lang="ru-RU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2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4435187" cy="580574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5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Метрики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7096" y="1203767"/>
            <a:ext cx="5931408" cy="306006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628" y="4417736"/>
            <a:ext cx="8812911" cy="2430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92240" y="1979747"/>
            <a:ext cx="488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+mn-lt"/>
              </a:rPr>
              <a:t>Все модели не очень хорошо описывают исходные данные - не удалось добиться положительного значения R2. </a:t>
            </a:r>
            <a:endParaRPr lang="ru-RU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24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Постановка задачи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Изучить предметную область</a:t>
            </a:r>
            <a:endParaRPr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Провести разведочный анализ данных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Выполнить предобработку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920059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Выбрать базовые модели и сравнить модели с </a:t>
            </a:r>
            <a:r>
              <a:rPr lang="ru-RU" sz="1600" b="1" dirty="0" err="1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гиперпараметрами</a:t>
            </a: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 по умолчанию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8557087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</a:rPr>
              <a:t>Сравнить качество лучшей модели на тренировочной и тестовой выборке</a:t>
            </a:r>
            <a:endParaRPr lang="ru-RU" sz="1600" dirty="0">
              <a:solidFill>
                <a:srgbClr val="262626"/>
              </a:solidFill>
              <a:latin typeface="ALS Sector Regular" panose="02000000000000000000" pitchFamily="2" charset="0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17FD5A9C-AA57-42B9-8F69-29229E6D0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</a:pPr>
            <a:r>
              <a:rPr lang="ru-RU" sz="2200" dirty="0" smtClean="0"/>
              <a:t>Х_</a:t>
            </a:r>
            <a:r>
              <a:rPr lang="en-US" sz="2200" dirty="0" err="1" smtClean="0"/>
              <a:t>bp</a:t>
            </a:r>
            <a:r>
              <a:rPr lang="en-US" sz="2200" dirty="0" smtClean="0"/>
              <a:t> (</a:t>
            </a:r>
            <a:r>
              <a:rPr lang="ru-RU" sz="2200" dirty="0" smtClean="0"/>
              <a:t>матрица из </a:t>
            </a:r>
            <a:r>
              <a:rPr lang="ru-RU" sz="2200" dirty="0" err="1" smtClean="0"/>
              <a:t>базальтопластика</a:t>
            </a:r>
            <a:r>
              <a:rPr lang="ru-RU" sz="2200" dirty="0" smtClean="0"/>
              <a:t>):</a:t>
            </a:r>
          </a:p>
          <a:p>
            <a:pPr marL="76200" indent="0" algn="just">
              <a:buNone/>
            </a:pPr>
            <a:r>
              <a:rPr lang="ru-RU" sz="2200" dirty="0"/>
              <a:t> </a:t>
            </a:r>
            <a:r>
              <a:rPr lang="ru-RU" sz="2200" dirty="0" smtClean="0"/>
              <a:t>  признаков:10 </a:t>
            </a:r>
          </a:p>
          <a:p>
            <a:pPr marL="76200" indent="0" algn="just">
              <a:buNone/>
            </a:pPr>
            <a:r>
              <a:rPr lang="ru-RU" sz="2200" dirty="0"/>
              <a:t> </a:t>
            </a:r>
            <a:r>
              <a:rPr lang="ru-RU" sz="2200" dirty="0" smtClean="0"/>
              <a:t>  строк: 1023</a:t>
            </a:r>
          </a:p>
          <a:p>
            <a:pPr marL="76200" indent="0" algn="just">
              <a:buNone/>
            </a:pPr>
            <a:endParaRPr lang="ru-RU" sz="2200" dirty="0" smtClean="0"/>
          </a:p>
          <a:p>
            <a:pPr marL="76200" indent="0" algn="just">
              <a:buNone/>
            </a:pPr>
            <a:r>
              <a:rPr lang="ru-RU" sz="2200" dirty="0" smtClean="0"/>
              <a:t>Х_</a:t>
            </a:r>
            <a:r>
              <a:rPr lang="en-US" sz="2200" dirty="0" err="1" smtClean="0"/>
              <a:t>nup</a:t>
            </a:r>
            <a:r>
              <a:rPr lang="en-US" sz="2200" dirty="0" smtClean="0"/>
              <a:t> (</a:t>
            </a:r>
            <a:r>
              <a:rPr lang="ru-RU" sz="2200" dirty="0" smtClean="0"/>
              <a:t>наполнитель из углепластика):</a:t>
            </a: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   </a:t>
            </a:r>
            <a:r>
              <a:rPr lang="ru-RU" sz="2200" dirty="0" smtClean="0"/>
              <a:t>признаков:3 </a:t>
            </a:r>
            <a:endParaRPr lang="ru-RU" sz="2200" dirty="0"/>
          </a:p>
          <a:p>
            <a:pPr marL="76200" indent="0" algn="just">
              <a:buNone/>
            </a:pPr>
            <a:r>
              <a:rPr lang="ru-RU" sz="2200" dirty="0"/>
              <a:t>   строк: </a:t>
            </a:r>
            <a:r>
              <a:rPr lang="ru-RU" sz="2200" dirty="0" smtClean="0"/>
              <a:t>1040</a:t>
            </a:r>
          </a:p>
          <a:p>
            <a:pPr marL="76200" indent="0" algn="just">
              <a:buNone/>
            </a:pPr>
            <a:r>
              <a:rPr lang="ru-RU" sz="2200" dirty="0" smtClean="0"/>
              <a:t>Объединение с типом </a:t>
            </a:r>
            <a:r>
              <a:rPr lang="en-US" sz="2200" dirty="0" smtClean="0"/>
              <a:t>INNER </a:t>
            </a:r>
            <a:r>
              <a:rPr lang="ru-RU" sz="2200" dirty="0" smtClean="0"/>
              <a:t>по индексу:</a:t>
            </a:r>
          </a:p>
          <a:p>
            <a:pPr marL="76200" indent="0" algn="just">
              <a:buNone/>
            </a:pPr>
            <a:r>
              <a:rPr lang="ru-RU" sz="2200" dirty="0"/>
              <a:t> </a:t>
            </a:r>
            <a:r>
              <a:rPr lang="ru-RU" sz="2200" dirty="0" smtClean="0"/>
              <a:t> признаков:13</a:t>
            </a:r>
          </a:p>
          <a:p>
            <a:pPr marL="76200" indent="0" algn="just">
              <a:buNone/>
            </a:pPr>
            <a:r>
              <a:rPr lang="ru-RU" sz="2200" dirty="0"/>
              <a:t> </a:t>
            </a:r>
            <a:r>
              <a:rPr lang="ru-RU" sz="2200" dirty="0" smtClean="0"/>
              <a:t> строк: 1023</a:t>
            </a:r>
            <a:endParaRPr lang="ru-RU" sz="2200" dirty="0"/>
          </a:p>
          <a:p>
            <a:pPr marL="76200" indent="0" algn="just">
              <a:buNone/>
            </a:pPr>
            <a:endParaRPr lang="ru-RU" sz="22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6CC3FE-49DC-4E57-BE64-FC71D0FE5E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Получены 2 матрицы</a:t>
            </a:r>
            <a:endParaRPr lang="ru-RU" sz="2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Анализ данных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9" name="Google Shape;173;p7">
            <a:extLst>
              <a:ext uri="{FF2B5EF4-FFF2-40B4-BE49-F238E27FC236}">
                <a16:creationId xmlns:a16="http://schemas.microsoft.com/office/drawing/2014/main" id="{A67C8FEC-09C6-468D-9E95-239BC9E9DFA0}"/>
              </a:ext>
            </a:extLst>
          </p:cNvPr>
          <p:cNvSpPr txBox="1"/>
          <p:nvPr/>
        </p:nvSpPr>
        <p:spPr>
          <a:xfrm>
            <a:off x="1008984" y="1820080"/>
            <a:ext cx="6991225" cy="435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725" tIns="38350" rIns="76725" bIns="3835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Нет пропусков</a:t>
            </a: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72727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 smtClean="0">
              <a:solidFill>
                <a:srgbClr val="272727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Типы данных </a:t>
            </a:r>
            <a:r>
              <a:rPr lang="en-US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int64</a:t>
            </a:r>
            <a:r>
              <a:rPr lang="ru-RU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 и </a:t>
            </a:r>
            <a:r>
              <a:rPr lang="en-US" sz="2200" dirty="0" smtClean="0">
                <a:solidFill>
                  <a:srgbClr val="272727"/>
                </a:solidFill>
                <a:latin typeface="+mn-lt"/>
                <a:ea typeface="Open Sans"/>
                <a:cs typeface="ALS Sector Regular" panose="02000000000000000000" pitchFamily="2" charset="0"/>
                <a:sym typeface="Open Sans"/>
              </a:rPr>
              <a:t>float64</a:t>
            </a:r>
            <a:endParaRPr lang="ru-RU" sz="2200" dirty="0" smtClean="0">
              <a:solidFill>
                <a:srgbClr val="272727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72727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lang="ru-RU" sz="2200" dirty="0">
              <a:solidFill>
                <a:srgbClr val="262626"/>
              </a:solidFill>
              <a:latin typeface="+mn-lt"/>
              <a:ea typeface="Open Sans"/>
              <a:cs typeface="ALS Sector Regular" panose="02000000000000000000" pitchFamily="2" charset="0"/>
              <a:sym typeface="Open Sans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Разведочный анализ данных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461150" y="1681422"/>
            <a:ext cx="450202" cy="685765"/>
            <a:chOff x="623996" y="1592262"/>
            <a:chExt cx="333947" cy="508681"/>
          </a:xfrm>
        </p:grpSpPr>
        <p:cxnSp>
          <p:nvCxnSpPr>
            <p:cNvPr id="12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746305" y="19320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461150" y="2541007"/>
            <a:ext cx="450202" cy="685765"/>
            <a:chOff x="623996" y="1592262"/>
            <a:chExt cx="333947" cy="508681"/>
          </a:xfrm>
        </p:grpSpPr>
        <p:cxnSp>
          <p:nvCxnSpPr>
            <p:cNvPr id="18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746305" y="279162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aseline="30000" dirty="0" smtClean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23070"/>
              </p:ext>
            </p:extLst>
          </p:nvPr>
        </p:nvGraphicFramePr>
        <p:xfrm>
          <a:off x="5085577" y="1681422"/>
          <a:ext cx="6319022" cy="469480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27309">
                  <a:extLst>
                    <a:ext uri="{9D8B030D-6E8A-4147-A177-3AD203B41FA5}">
                      <a16:colId xmlns:a16="http://schemas.microsoft.com/office/drawing/2014/main" val="1348402137"/>
                    </a:ext>
                  </a:extLst>
                </a:gridCol>
                <a:gridCol w="3397411">
                  <a:extLst>
                    <a:ext uri="{9D8B030D-6E8A-4147-A177-3AD203B41FA5}">
                      <a16:colId xmlns:a16="http://schemas.microsoft.com/office/drawing/2014/main" val="310821207"/>
                    </a:ext>
                  </a:extLst>
                </a:gridCol>
                <a:gridCol w="1386665">
                  <a:extLst>
                    <a:ext uri="{9D8B030D-6E8A-4147-A177-3AD203B41FA5}">
                      <a16:colId xmlns:a16="http://schemas.microsoft.com/office/drawing/2014/main" val="2687408911"/>
                    </a:ext>
                  </a:extLst>
                </a:gridCol>
                <a:gridCol w="1307637">
                  <a:extLst>
                    <a:ext uri="{9D8B030D-6E8A-4147-A177-3AD203B41FA5}">
                      <a16:colId xmlns:a16="http://schemas.microsoft.com/office/drawing/2014/main" val="3308770049"/>
                    </a:ext>
                  </a:extLst>
                </a:gridCol>
              </a:tblGrid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№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Параметр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Кол-во строк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Тип данных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758450"/>
                  </a:ext>
                </a:extLst>
              </a:tr>
              <a:tr h="189183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Угол нашивки, град         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int64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8487360"/>
                  </a:ext>
                </a:extLst>
              </a:tr>
              <a:tr h="20316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Шаг нашивки                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6251996"/>
                  </a:ext>
                </a:extLst>
              </a:tr>
              <a:tr h="20914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Плотность нашивки          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309165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Соотношение матрица-наполнитель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339355"/>
                  </a:ext>
                </a:extLst>
              </a:tr>
              <a:tr h="20914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5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Плотность, кг/м3           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420146"/>
                  </a:ext>
                </a:extLst>
              </a:tr>
              <a:tr h="203166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модуль упругости, ГПа      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2264034"/>
                  </a:ext>
                </a:extLst>
              </a:tr>
              <a:tr h="20914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Количество отвердителя, м.%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2169549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Содержание эпоксидных групп,%_2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1288374"/>
                  </a:ext>
                </a:extLst>
              </a:tr>
              <a:tr h="20914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9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Температура вспышки, С_2     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9133094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Поверхностная плотность, г/м2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2644173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11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Модуль упругости при растяжении, ГПа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970886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Прочность при растяжении, МПа        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float64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2816967"/>
                  </a:ext>
                </a:extLst>
              </a:tr>
              <a:tr h="404300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Потребление смолы, г/м2              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>
                          <a:effectLst/>
                        </a:rPr>
                        <a:t>1023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</a:rPr>
                        <a:t>float64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3562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Статистические данные 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1" name="Рисунок 20"/>
          <p:cNvPicPr/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39899" y="1758632"/>
            <a:ext cx="5736167" cy="340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9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4435187" cy="580574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Гистограммы распределения и «ящик с усами»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204"/>
          <a:stretch/>
        </p:blipFill>
        <p:spPr>
          <a:xfrm>
            <a:off x="385234" y="2145795"/>
            <a:ext cx="5241943" cy="353906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62108" y="2040466"/>
            <a:ext cx="5169959" cy="364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4435187" cy="580574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Попарный график рассеивания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82" y="1651891"/>
            <a:ext cx="4724418" cy="47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3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4435187" cy="580574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Визуализация выбросов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628" y="2198116"/>
            <a:ext cx="439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 smtClean="0">
                <a:latin typeface="+mn-lt"/>
              </a:rPr>
              <a:t>Найдено:</a:t>
            </a:r>
          </a:p>
          <a:p>
            <a:pPr algn="l"/>
            <a:r>
              <a:rPr lang="ru-RU" sz="1800" dirty="0">
                <a:latin typeface="+mn-lt"/>
              </a:rPr>
              <a:t> </a:t>
            </a:r>
            <a:r>
              <a:rPr lang="ru-RU" sz="1800" dirty="0" smtClean="0">
                <a:latin typeface="+mn-lt"/>
              </a:rPr>
              <a:t>- методом </a:t>
            </a:r>
            <a:r>
              <a:rPr lang="en-US" sz="1800" dirty="0" smtClean="0">
                <a:latin typeface="+mn-lt"/>
              </a:rPr>
              <a:t>Z-Score 24 </a:t>
            </a:r>
            <a:r>
              <a:rPr lang="ru-RU" sz="1800" dirty="0" smtClean="0">
                <a:latin typeface="+mn-lt"/>
              </a:rPr>
              <a:t>выброса</a:t>
            </a:r>
          </a:p>
          <a:p>
            <a:pPr algn="l"/>
            <a:endParaRPr lang="ru-RU" sz="1800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ru-RU" sz="1800" dirty="0" smtClean="0">
                <a:latin typeface="+mn-lt"/>
              </a:rPr>
              <a:t>Методом </a:t>
            </a:r>
            <a:r>
              <a:rPr lang="en-US" sz="1800" dirty="0" smtClean="0">
                <a:latin typeface="+mn-lt"/>
              </a:rPr>
              <a:t>IQR </a:t>
            </a:r>
            <a:r>
              <a:rPr lang="ru-RU" sz="1800" dirty="0" smtClean="0">
                <a:latin typeface="+mn-lt"/>
              </a:rPr>
              <a:t>– 93 выброса</a:t>
            </a:r>
          </a:p>
          <a:p>
            <a:pPr marL="342900" indent="-342900" algn="l">
              <a:buFontTx/>
              <a:buChar char="-"/>
            </a:pPr>
            <a:endParaRPr lang="ru-RU" sz="1800" dirty="0"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ru-RU" sz="1800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ru-RU" sz="1800" dirty="0">
              <a:latin typeface="+mn-lt"/>
            </a:endParaRPr>
          </a:p>
          <a:p>
            <a:pPr marL="342900" indent="-342900" algn="l">
              <a:buFontTx/>
              <a:buChar char="-"/>
            </a:pPr>
            <a:endParaRPr lang="ru-RU" sz="1800" dirty="0" smtClean="0">
              <a:latin typeface="+mn-lt"/>
            </a:endParaRPr>
          </a:p>
          <a:p>
            <a:pPr algn="l"/>
            <a:r>
              <a:rPr lang="ru-RU" sz="1800" dirty="0" smtClean="0">
                <a:latin typeface="+mn-lt"/>
              </a:rPr>
              <a:t>Удалено 24 строки</a:t>
            </a:r>
          </a:p>
          <a:p>
            <a:pPr algn="l"/>
            <a:r>
              <a:rPr lang="ru-RU" sz="1800" dirty="0" smtClean="0">
                <a:latin typeface="+mn-lt"/>
              </a:rPr>
              <a:t>Осталось 1000строк</a:t>
            </a:r>
            <a:endParaRPr lang="ru-RU" sz="1800" dirty="0">
              <a:latin typeface="+mn-lt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81369" y="2107501"/>
            <a:ext cx="7343455" cy="31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5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89"/>
            <a:ext cx="4435187" cy="580575"/>
            <a:chOff x="1476753" y="3499669"/>
            <a:chExt cx="4619247" cy="66600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71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Матрица корреляции</a:t>
              </a:r>
              <a:endParaRPr lang="ru-RU" sz="20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sz="2000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628" y="2198116"/>
            <a:ext cx="439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800" dirty="0" smtClean="0">
                <a:latin typeface="+mn-lt"/>
              </a:rPr>
              <a:t>Линейной зависимости нет</a:t>
            </a:r>
            <a:endParaRPr lang="ru-RU" sz="1800" dirty="0">
              <a:latin typeface="+mn-lt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00475" y="925010"/>
            <a:ext cx="6833997" cy="578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308</Words>
  <Application>Microsoft Office PowerPoint</Application>
  <PresentationFormat>Широкоэкранный</PresentationFormat>
  <Paragraphs>124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Noto Sans Symbols</vt:lpstr>
      <vt:lpstr>Roboto Black</vt:lpstr>
      <vt:lpstr>Arial</vt:lpstr>
      <vt:lpstr>Times New Roman</vt:lpstr>
      <vt:lpstr>ALS Sector Bold</vt:lpstr>
      <vt:lpstr>Open Sans</vt:lpstr>
      <vt:lpstr>ALS Sector Regular</vt:lpstr>
      <vt:lpstr>If,kjyVUNE_28012021</vt:lpstr>
      <vt:lpstr>Выпускная квалификационная работа по курсу  «Data Science Pro»  Тема: Прогнозирование конечных свойств новых материалов (композиционных материалов)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Строкач Екатерина Андреевна \ Ekaterina Strokach</cp:lastModifiedBy>
  <cp:revision>101</cp:revision>
  <dcterms:created xsi:type="dcterms:W3CDTF">2021-02-24T09:03:25Z</dcterms:created>
  <dcterms:modified xsi:type="dcterms:W3CDTF">2025-05-30T18:18:57Z</dcterms:modified>
</cp:coreProperties>
</file>