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0104100" cy="11309350"/>
  <p:notesSz cx="20104100" cy="113093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RNI9u4nCcQoOedJSZ3bmFbqk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12" y="3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717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och innehåll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116896" y="1005276"/>
            <a:ext cx="14175548" cy="217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936"/>
              <a:buFont typeface="Trebuchet MS"/>
              <a:buNone/>
              <a:defRPr sz="593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116896" y="3562972"/>
            <a:ext cx="14175548" cy="639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ch bildtext">
  <p:cSld name="Titel och bild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116897" y="1005275"/>
            <a:ext cx="14175548" cy="5612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6"/>
              <a:buFont typeface="Trebuchet MS"/>
              <a:buNone/>
              <a:defRPr sz="7256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1116897" y="7372021"/>
            <a:ext cx="14175548" cy="259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 sz="2968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 sz="296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 med beskrivning">
  <p:cSld name="Citat med beskrivning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535731" y="1005276"/>
            <a:ext cx="13346889" cy="498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6"/>
              <a:buFont typeface="Trebuchet MS"/>
              <a:buNone/>
              <a:defRPr sz="7256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2252706" y="5989767"/>
            <a:ext cx="11912939" cy="62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Font typeface="Trebuchet MS"/>
              <a:buNone/>
              <a:defRPr sz="2638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2"/>
          </p:nvPr>
        </p:nvSpPr>
        <p:spPr>
          <a:xfrm>
            <a:off x="1116897" y="7372021"/>
            <a:ext cx="14175548" cy="259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 sz="2968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 sz="296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893521" y="1303392"/>
            <a:ext cx="1005205" cy="96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75" tIns="75375" rIns="150775" bIns="7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92"/>
              <a:buFont typeface="Arial"/>
              <a:buNone/>
            </a:pPr>
            <a:r>
              <a:rPr lang="en-GB" sz="13192" b="0" i="0" u="none" strike="noStrike" cap="none">
                <a:solidFill>
                  <a:srgbClr val="FFA16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4664205" y="4760145"/>
            <a:ext cx="1005205" cy="96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75" tIns="75375" rIns="150775" bIns="7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92"/>
              <a:buFont typeface="Arial"/>
              <a:buNone/>
            </a:pPr>
            <a:r>
              <a:rPr lang="en-GB" sz="13192" b="0" i="0" u="none" strike="noStrike" cap="none">
                <a:solidFill>
                  <a:srgbClr val="FFA16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968" b="0" i="0" u="none" strike="noStrike" cap="none">
              <a:solidFill>
                <a:srgbClr val="FFA1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nkort">
  <p:cSld name="Namnkor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116897" y="3185991"/>
            <a:ext cx="14175548" cy="428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6"/>
              <a:buFont typeface="Trebuchet MS"/>
              <a:buNone/>
              <a:defRPr sz="7256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1116897" y="7466097"/>
            <a:ext cx="14175548" cy="249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 sz="2968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 sz="296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nkort för citat">
  <p:cSld name="Namnkort för cita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1535731" y="1005276"/>
            <a:ext cx="13346889" cy="498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6"/>
              <a:buFont typeface="Trebuchet MS"/>
              <a:buNone/>
              <a:defRPr sz="7256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1116893" y="6618064"/>
            <a:ext cx="14175549" cy="84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3166"/>
              <a:buFont typeface="Trebuchet MS"/>
              <a:buNone/>
              <a:defRPr sz="3958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2"/>
          </p:nvPr>
        </p:nvSpPr>
        <p:spPr>
          <a:xfrm>
            <a:off x="1116897" y="7466097"/>
            <a:ext cx="14175548" cy="249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 sz="2968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 sz="296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893521" y="1303392"/>
            <a:ext cx="1005205" cy="96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75" tIns="75375" rIns="150775" bIns="7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92"/>
              <a:buFont typeface="Arial"/>
              <a:buNone/>
            </a:pPr>
            <a:r>
              <a:rPr lang="en-GB" sz="13192" b="0" i="0" u="none" strike="noStrike" cap="none">
                <a:solidFill>
                  <a:srgbClr val="FFA16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14664205" y="4760145"/>
            <a:ext cx="1005205" cy="96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75" tIns="75375" rIns="150775" bIns="7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92"/>
              <a:buFont typeface="Arial"/>
              <a:buNone/>
            </a:pPr>
            <a:r>
              <a:rPr lang="en-GB" sz="13192" b="0" i="0" u="none" strike="noStrike" cap="none">
                <a:solidFill>
                  <a:srgbClr val="FFA16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nt eller falskt">
  <p:cSld name="Sant eller falsk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1130855" y="1005276"/>
            <a:ext cx="14161589" cy="498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6"/>
              <a:buFont typeface="Trebuchet MS"/>
              <a:buNone/>
              <a:defRPr sz="7256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1116893" y="6618064"/>
            <a:ext cx="14175549" cy="84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3166"/>
              <a:buFont typeface="Trebuchet MS"/>
              <a:buNone/>
              <a:defRPr sz="3958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1116897" y="7466097"/>
            <a:ext cx="14175548" cy="249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 sz="2968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 sz="296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och lodrät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1116896" y="1005276"/>
            <a:ext cx="14175548" cy="217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 rot="5400000">
            <a:off x="5004829" y="-324961"/>
            <a:ext cx="6399682" cy="1417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drät rubrik och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 rot="5400000">
            <a:off x="9884080" y="4259557"/>
            <a:ext cx="8660032" cy="215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 rot="5400000">
            <a:off x="2607829" y="-485656"/>
            <a:ext cx="8660030" cy="1164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snittsrubrik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1116897" y="4453931"/>
            <a:ext cx="14175548" cy="30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96"/>
              <a:buFont typeface="Trebuchet MS"/>
              <a:buNone/>
              <a:defRPr sz="6596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116897" y="7466097"/>
            <a:ext cx="14175548" cy="141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638"/>
              <a:buNone/>
              <a:defRPr sz="3298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 sz="296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ubrikbild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8"/>
          <p:cNvGrpSpPr/>
          <p:nvPr/>
        </p:nvGrpSpPr>
        <p:grpSpPr>
          <a:xfrm>
            <a:off x="0" y="-13962"/>
            <a:ext cx="20104100" cy="11323313"/>
            <a:chOff x="0" y="-8467"/>
            <a:chExt cx="12192000" cy="6866467"/>
          </a:xfrm>
        </p:grpSpPr>
        <p:cxnSp>
          <p:nvCxnSpPr>
            <p:cNvPr id="40" name="Google Shape;40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41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" name="Google Shape;42;p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6274"/>
              </a:schemeClr>
            </a:solidFill>
            <a:ln>
              <a:noFill/>
            </a:ln>
          </p:spPr>
        </p:sp>
        <p:sp>
          <p:nvSpPr>
            <p:cNvPr id="43" name="Google Shape;43;p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4" name="Google Shape;44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6823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8F00">
                <a:alpha val="66274"/>
              </a:srgbClr>
            </a:solidFill>
            <a:ln>
              <a:noFill/>
            </a:ln>
          </p:spPr>
        </p:sp>
        <p:sp>
          <p:nvSpPr>
            <p:cNvPr id="46" name="Google Shape;46;p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A163">
                <a:alpha val="66274"/>
              </a:srgbClr>
            </a:solidFill>
            <a:ln>
              <a:noFill/>
            </a:ln>
          </p:spPr>
        </p:sp>
        <p:sp>
          <p:nvSpPr>
            <p:cNvPr id="47" name="Google Shape;47;p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1176"/>
              </a:schemeClr>
            </a:solidFill>
            <a:ln>
              <a:noFill/>
            </a:ln>
          </p:spPr>
        </p:sp>
        <p:sp>
          <p:nvSpPr>
            <p:cNvPr id="48" name="Google Shape;48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117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8"/>
          <p:cNvSpPr txBox="1">
            <a:spLocks noGrp="1"/>
          </p:cNvSpPr>
          <p:nvPr>
            <p:ph type="ctrTitle"/>
          </p:nvPr>
        </p:nvSpPr>
        <p:spPr>
          <a:xfrm>
            <a:off x="2485091" y="3965255"/>
            <a:ext cx="12807353" cy="271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905"/>
              <a:buFont typeface="Trebuchet MS"/>
              <a:buNone/>
              <a:defRPr sz="8905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2485091" y="6680124"/>
            <a:ext cx="12807353" cy="18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vå delar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1116896" y="1005276"/>
            <a:ext cx="14175548" cy="217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1116897" y="3562972"/>
            <a:ext cx="6899299" cy="639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8393148" y="3562972"/>
            <a:ext cx="6899298" cy="639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ämförelse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16896" y="1005276"/>
            <a:ext cx="14175548" cy="217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936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114276" y="3563621"/>
            <a:ext cx="6901918" cy="9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3166"/>
              <a:buNone/>
              <a:defRPr sz="3958" b="0"/>
            </a:lvl1pPr>
            <a:lvl2pPr marL="914400" lvl="1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638"/>
              <a:buNone/>
              <a:defRPr sz="3298" b="1"/>
            </a:lvl2pPr>
            <a:lvl3pPr marL="1371600" lvl="2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 sz="2968" b="1"/>
            </a:lvl3pPr>
            <a:lvl4pPr marL="1828800" lvl="3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 b="1"/>
            </a:lvl4pPr>
            <a:lvl5pPr marL="2286000" lvl="4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 b="1"/>
            </a:lvl5pPr>
            <a:lvl6pPr marL="2743200" lvl="5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 b="1"/>
            </a:lvl6pPr>
            <a:lvl7pPr marL="3200400" lvl="6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 b="1"/>
            </a:lvl7pPr>
            <a:lvl8pPr marL="3657600" lvl="7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 b="1"/>
            </a:lvl8pPr>
            <a:lvl9pPr marL="4114800" lvl="8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 b="1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2"/>
          </p:nvPr>
        </p:nvSpPr>
        <p:spPr>
          <a:xfrm>
            <a:off x="1114276" y="4513920"/>
            <a:ext cx="6901918" cy="544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3"/>
          </p:nvPr>
        </p:nvSpPr>
        <p:spPr>
          <a:xfrm>
            <a:off x="8390531" y="3563621"/>
            <a:ext cx="6901910" cy="9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3166"/>
              <a:buNone/>
              <a:defRPr sz="3958" b="0"/>
            </a:lvl1pPr>
            <a:lvl2pPr marL="914400" lvl="1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638"/>
              <a:buNone/>
              <a:defRPr sz="3298" b="1"/>
            </a:lvl2pPr>
            <a:lvl3pPr marL="1371600" lvl="2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374"/>
              <a:buNone/>
              <a:defRPr sz="2968" b="1"/>
            </a:lvl3pPr>
            <a:lvl4pPr marL="1828800" lvl="3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 b="1"/>
            </a:lvl4pPr>
            <a:lvl5pPr marL="2286000" lvl="4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 b="1"/>
            </a:lvl5pPr>
            <a:lvl6pPr marL="2743200" lvl="5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 b="1"/>
            </a:lvl6pPr>
            <a:lvl7pPr marL="3200400" lvl="6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 b="1"/>
            </a:lvl7pPr>
            <a:lvl8pPr marL="3657600" lvl="7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 b="1"/>
            </a:lvl8pPr>
            <a:lvl9pPr marL="4114800" lvl="8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2110"/>
              <a:buNone/>
              <a:defRPr sz="2638" b="1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4"/>
          </p:nvPr>
        </p:nvSpPr>
        <p:spPr>
          <a:xfrm>
            <a:off x="8390534" y="4513920"/>
            <a:ext cx="6901908" cy="544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ast rubrik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116896" y="1005276"/>
            <a:ext cx="14175548" cy="217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med bildtext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116896" y="2471309"/>
            <a:ext cx="6355956" cy="21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98"/>
              <a:buFont typeface="Trebuchet MS"/>
              <a:buNone/>
              <a:defRPr sz="329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7849803" y="849149"/>
            <a:ext cx="7442641" cy="911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2"/>
          </p:nvPr>
        </p:nvSpPr>
        <p:spPr>
          <a:xfrm>
            <a:off x="1116896" y="4579593"/>
            <a:ext cx="6355956" cy="426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/>
            </a:lvl1pPr>
            <a:lvl2pPr marL="914400" lvl="1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847"/>
              <a:buNone/>
              <a:defRPr sz="2309"/>
            </a:lvl2pPr>
            <a:lvl3pPr marL="1371600" lvl="2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None/>
              <a:defRPr sz="1979"/>
            </a:lvl3pPr>
            <a:lvl4pPr marL="1828800" lvl="3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319"/>
              <a:buNone/>
              <a:defRPr sz="1649"/>
            </a:lvl4pPr>
            <a:lvl5pPr marL="2286000" lvl="4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319"/>
              <a:buNone/>
              <a:defRPr sz="1649"/>
            </a:lvl5pPr>
            <a:lvl6pPr marL="2743200" lvl="5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319"/>
              <a:buNone/>
              <a:defRPr sz="1649"/>
            </a:lvl6pPr>
            <a:lvl7pPr marL="3200400" lvl="6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319"/>
              <a:buNone/>
              <a:defRPr sz="1649"/>
            </a:lvl7pPr>
            <a:lvl8pPr marL="3657600" lvl="7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319"/>
              <a:buNone/>
              <a:defRPr sz="1649"/>
            </a:lvl8pPr>
            <a:lvl9pPr marL="4114800" lvl="8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319"/>
              <a:buNone/>
              <a:defRPr sz="1649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ed bildtext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116896" y="7916545"/>
            <a:ext cx="14175546" cy="93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8"/>
              <a:buFont typeface="Trebuchet MS"/>
              <a:buNone/>
              <a:defRPr sz="3958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>
            <a:spLocks noGrp="1"/>
          </p:cNvSpPr>
          <p:nvPr>
            <p:ph type="pic" idx="2"/>
          </p:nvPr>
        </p:nvSpPr>
        <p:spPr>
          <a:xfrm>
            <a:off x="1116896" y="1005275"/>
            <a:ext cx="14175548" cy="634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2110"/>
              <a:buFont typeface="Noto Sans Symbols"/>
              <a:buNone/>
              <a:defRPr sz="2638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2110"/>
              <a:buFont typeface="Noto Sans Symbols"/>
              <a:buNone/>
              <a:defRPr sz="2638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2110"/>
              <a:buFont typeface="Noto Sans Symbols"/>
              <a:buNone/>
              <a:defRPr sz="2638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2110"/>
              <a:buFont typeface="Noto Sans Symbols"/>
              <a:buNone/>
              <a:defRPr sz="2638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2110"/>
              <a:buFont typeface="Noto Sans Symbols"/>
              <a:buNone/>
              <a:defRPr sz="2638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2110"/>
              <a:buFont typeface="Noto Sans Symbols"/>
              <a:buNone/>
              <a:defRPr sz="2638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2110"/>
              <a:buFont typeface="Noto Sans Symbols"/>
              <a:buNone/>
              <a:defRPr sz="2638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2110"/>
              <a:buFont typeface="Noto Sans Symbols"/>
              <a:buNone/>
              <a:defRPr sz="2638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2110"/>
              <a:buFont typeface="Noto Sans Symbols"/>
              <a:buNone/>
              <a:defRPr sz="2638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116896" y="8851138"/>
            <a:ext cx="14175546" cy="111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None/>
              <a:defRPr sz="1979"/>
            </a:lvl1pPr>
            <a:lvl2pPr marL="914400" lvl="1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583"/>
              <a:buNone/>
              <a:defRPr sz="1979"/>
            </a:lvl2pPr>
            <a:lvl3pPr marL="1371600" lvl="2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319"/>
              <a:buNone/>
              <a:defRPr sz="1649"/>
            </a:lvl3pPr>
            <a:lvl4pPr marL="1828800" lvl="3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187"/>
              <a:buNone/>
              <a:defRPr sz="1484"/>
            </a:lvl4pPr>
            <a:lvl5pPr marL="2286000" lvl="4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187"/>
              <a:buNone/>
              <a:defRPr sz="1484"/>
            </a:lvl5pPr>
            <a:lvl6pPr marL="2743200" lvl="5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187"/>
              <a:buNone/>
              <a:defRPr sz="1484"/>
            </a:lvl6pPr>
            <a:lvl7pPr marL="3200400" lvl="6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187"/>
              <a:buNone/>
              <a:defRPr sz="1484"/>
            </a:lvl7pPr>
            <a:lvl8pPr marL="3657600" lvl="7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187"/>
              <a:buNone/>
              <a:defRPr sz="1484"/>
            </a:lvl8pPr>
            <a:lvl9pPr marL="4114800" lvl="8" indent="-228600" algn="l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187"/>
              <a:buNone/>
              <a:defRPr sz="1484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"/>
          <p:cNvGrpSpPr/>
          <p:nvPr/>
        </p:nvGrpSpPr>
        <p:grpSpPr>
          <a:xfrm>
            <a:off x="0" y="-13962"/>
            <a:ext cx="20104100" cy="11323313"/>
            <a:chOff x="0" y="-8467"/>
            <a:chExt cx="12192000" cy="6866467"/>
          </a:xfrm>
        </p:grpSpPr>
        <p:cxnSp>
          <p:nvCxnSpPr>
            <p:cNvPr id="11" name="Google Shape;11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6274"/>
              </a:schemeClr>
            </a:solidFill>
            <a:ln>
              <a:noFill/>
            </a:ln>
          </p:spPr>
        </p:sp>
        <p:sp>
          <p:nvSpPr>
            <p:cNvPr id="14" name="Google Shape;14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6823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8F00">
                <a:alpha val="66274"/>
              </a:srgbClr>
            </a:solidFill>
            <a:ln>
              <a:noFill/>
            </a:ln>
          </p:spPr>
        </p:sp>
        <p:sp>
          <p:nvSpPr>
            <p:cNvPr id="17" name="Google Shape;17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A163">
                <a:alpha val="66274"/>
              </a:srgbClr>
            </a:solidFill>
            <a:ln>
              <a:noFill/>
            </a:ln>
          </p:spPr>
        </p:sp>
        <p:sp>
          <p:nvSpPr>
            <p:cNvPr id="18" name="Google Shape;18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1176"/>
              </a:schemeClr>
            </a:solidFill>
            <a:ln>
              <a:noFill/>
            </a:ln>
          </p:spPr>
        </p:sp>
        <p:sp>
          <p:nvSpPr>
            <p:cNvPr id="19" name="Google Shape;19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117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1116896" y="1005276"/>
            <a:ext cx="14175548" cy="217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936"/>
              <a:buFont typeface="Trebuchet MS"/>
              <a:buNone/>
              <a:defRPr sz="5936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1116896" y="3562972"/>
            <a:ext cx="14175548" cy="639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9349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2374"/>
              <a:buFont typeface="Noto Sans Symbols"/>
              <a:buChar char="►"/>
              <a:defRPr sz="2968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62585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2110"/>
              <a:buFont typeface="Noto Sans Symbols"/>
              <a:buChar char="►"/>
              <a:defRPr sz="2638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5884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1847"/>
              <a:buFont typeface="Noto Sans Symbols"/>
              <a:buChar char="►"/>
              <a:defRPr sz="2309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9120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1583"/>
              <a:buFont typeface="Noto Sans Symbols"/>
              <a:buChar char="►"/>
              <a:defRPr sz="1979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9120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1583"/>
              <a:buFont typeface="Noto Sans Symbols"/>
              <a:buChar char="►"/>
              <a:defRPr sz="1979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9120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1583"/>
              <a:buFont typeface="Noto Sans Symbols"/>
              <a:buChar char="►"/>
              <a:defRPr sz="1979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9120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1583"/>
              <a:buFont typeface="Noto Sans Symbols"/>
              <a:buChar char="►"/>
              <a:defRPr sz="1979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9120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1583"/>
              <a:buFont typeface="Noto Sans Symbols"/>
              <a:buChar char="►"/>
              <a:defRPr sz="1979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9120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Clr>
                <a:schemeClr val="accent1"/>
              </a:buClr>
              <a:buSzPts val="1583"/>
              <a:buFont typeface="Noto Sans Symbols"/>
              <a:buChar char="►"/>
              <a:defRPr sz="1979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dt" idx="10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4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4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4165645" y="9962654"/>
            <a:ext cx="1126798" cy="60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4"/>
              <a:buFont typeface="Arial"/>
              <a:buNone/>
              <a:defRPr sz="148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/>
          <p:nvPr/>
        </p:nvSpPr>
        <p:spPr>
          <a:xfrm>
            <a:off x="17674855" y="10041579"/>
            <a:ext cx="2062764" cy="7539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685312" y="4740275"/>
            <a:ext cx="15849599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GB" sz="11500" b="0" i="0" u="none" strike="noStrike" cap="none" dirty="0" err="1">
                <a:solidFill>
                  <a:srgbClr val="FA6400"/>
                </a:solidFill>
                <a:latin typeface="Trebuchet MS"/>
                <a:ea typeface="Trebuchet MS"/>
                <a:cs typeface="Trebuchet MS"/>
                <a:sym typeface="Trebuchet MS"/>
              </a:rPr>
              <a:t>Arbetet</a:t>
            </a:r>
            <a:r>
              <a:rPr lang="en-GB" sz="11500" b="0" i="0" u="none" strike="noStrike" cap="none" dirty="0">
                <a:solidFill>
                  <a:srgbClr val="FA64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1500" b="0" i="0" u="none" strike="noStrike" cap="none" dirty="0" err="1">
                <a:solidFill>
                  <a:srgbClr val="FA6400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GB" sz="11500" b="0" i="0" u="none" strike="noStrike" cap="none" dirty="0">
                <a:solidFill>
                  <a:srgbClr val="FA6400"/>
                </a:solidFill>
                <a:latin typeface="Trebuchet MS"/>
                <a:ea typeface="Trebuchet MS"/>
                <a:cs typeface="Trebuchet MS"/>
                <a:sym typeface="Trebuchet MS"/>
              </a:rPr>
              <a:t> min </a:t>
            </a:r>
            <a:r>
              <a:rPr lang="en-GB" sz="11500" b="0" i="0" u="none" strike="noStrike" cap="none" dirty="0" err="1">
                <a:solidFill>
                  <a:srgbClr val="FA6400"/>
                </a:solidFill>
                <a:latin typeface="Trebuchet MS"/>
                <a:ea typeface="Trebuchet MS"/>
                <a:cs typeface="Trebuchet MS"/>
                <a:sym typeface="Trebuchet MS"/>
              </a:rPr>
              <a:t>labbgrupp</a:t>
            </a:r>
            <a:endParaRPr lang="en-GB" sz="11500" b="0" i="0" u="none" strike="noStrike" cap="none" dirty="0">
              <a:solidFill>
                <a:srgbClr val="FA64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1116896" y="1005276"/>
            <a:ext cx="14175548" cy="217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936"/>
              <a:buFont typeface="Trebuchet MS"/>
              <a:buNone/>
            </a:pPr>
            <a:r>
              <a:rPr lang="en-GB" dirty="0" err="1"/>
              <a:t>Frågor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prata</a:t>
            </a:r>
            <a:r>
              <a:rPr lang="en-GB" dirty="0"/>
              <a:t> med </a:t>
            </a:r>
            <a:r>
              <a:rPr lang="en-GB" dirty="0" err="1"/>
              <a:t>varandra</a:t>
            </a:r>
            <a:r>
              <a:rPr lang="en-GB" dirty="0"/>
              <a:t> om</a:t>
            </a:r>
            <a:endParaRPr dirty="0"/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1"/>
          </p:nvPr>
        </p:nvSpPr>
        <p:spPr>
          <a:xfrm>
            <a:off x="1116896" y="3562972"/>
            <a:ext cx="14712384" cy="639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</a:pPr>
            <a:r>
              <a:rPr lang="sv-SE" dirty="0"/>
              <a:t>Denna övning är framför allt till för att gruppen ska komma överens om två saker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</a:pPr>
            <a:r>
              <a:rPr lang="sv-SE" dirty="0"/>
              <a:t>När vi ska göra en inlämning</a:t>
            </a:r>
          </a:p>
          <a:p>
            <a:pPr lvl="1"/>
            <a:r>
              <a:rPr lang="sv-SE" dirty="0"/>
              <a:t>Vad förväntar vi oss av varandra?</a:t>
            </a:r>
          </a:p>
          <a:p>
            <a:pPr lvl="1"/>
            <a:r>
              <a:rPr lang="sv-SE" dirty="0"/>
              <a:t>Hur strukturerar vi vårt arbete?</a:t>
            </a:r>
          </a:p>
          <a:p>
            <a:pPr lvl="1"/>
            <a:endParaRPr lang="sv-SE" dirty="0"/>
          </a:p>
          <a:p>
            <a:r>
              <a:rPr lang="sv-SE" dirty="0"/>
              <a:t>På resten av sidorna får ni några frågor</a:t>
            </a:r>
          </a:p>
          <a:p>
            <a:r>
              <a:rPr lang="sv-SE" dirty="0"/>
              <a:t>Diskutera i gruppen, och skriv gärna ner era svar</a:t>
            </a:r>
          </a:p>
          <a:p>
            <a:r>
              <a:rPr lang="sv-SE" dirty="0"/>
              <a:t>Detta är mellan er i gruppen, det ska inte delas med </a:t>
            </a:r>
            <a:r>
              <a:rPr lang="sv-SE" dirty="0" err="1"/>
              <a:t>David&amp;Andreas</a:t>
            </a:r>
            <a:r>
              <a:rPr lang="sv-SE" dirty="0"/>
              <a:t> eller resten av klassen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</a:pPr>
            <a:endParaRPr lang="sv-SE" dirty="0"/>
          </a:p>
          <a:p>
            <a:pPr marL="457200" lvl="0" indent="-320040" algn="l" rtl="0">
              <a:lnSpc>
                <a:spcPct val="100000"/>
              </a:lnSpc>
              <a:spcBef>
                <a:spcPts val="1649"/>
              </a:spcBef>
              <a:spcAft>
                <a:spcPts val="0"/>
              </a:spcAft>
              <a:buSzPts val="1440"/>
              <a:buChar char="►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sv-SE" dirty="0"/>
              <a:t>Hur pratar vi om att den andra person bryter mot överenskommelserna?</a:t>
            </a:r>
          </a:p>
          <a:p>
            <a:endParaRPr lang="sv-SE" dirty="0"/>
          </a:p>
          <a:p>
            <a:r>
              <a:rPr lang="sv-SE" dirty="0"/>
              <a:t>Hur mycket tid lägger jag på kursen under veckan? Heltid? Halvtid? Annat?</a:t>
            </a:r>
          </a:p>
          <a:p>
            <a:r>
              <a:rPr lang="sv-SE" dirty="0"/>
              <a:t>Hur mycket vill vi jobba utanför den tid vi får på de handledda dagarna?</a:t>
            </a:r>
          </a:p>
          <a:p>
            <a:r>
              <a:rPr lang="sv-SE" dirty="0"/>
              <a:t>Vill vi arbeta på kvällar och/eller helger?</a:t>
            </a:r>
          </a:p>
          <a:p>
            <a:pPr lvl="1"/>
            <a:r>
              <a:rPr lang="sv-SE" dirty="0"/>
              <a:t>Vad betyder det för veckodagarna 8-17?</a:t>
            </a:r>
            <a:endParaRPr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B8B7174-A710-498B-9BE7-EBC499BE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004888"/>
            <a:ext cx="14174788" cy="2178050"/>
          </a:xfrm>
        </p:spPr>
        <p:txBody>
          <a:bodyPr/>
          <a:lstStyle/>
          <a:p>
            <a:r>
              <a:rPr lang="sv-SE" dirty="0"/>
              <a:t>Fundera på frågorna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2496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A4F7D-AA58-45E4-8D17-98C7BE1F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Fundera på frågorna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C4FEE-F7AB-481E-8585-FA310CC89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När/var/hur:</a:t>
            </a:r>
          </a:p>
          <a:p>
            <a:pPr lvl="1"/>
            <a:r>
              <a:rPr lang="sv-SE" dirty="0"/>
              <a:t>När ska vi träffas?</a:t>
            </a:r>
          </a:p>
          <a:p>
            <a:pPr lvl="1"/>
            <a:r>
              <a:rPr lang="sv-SE" dirty="0"/>
              <a:t>Var/hur ska vi träffas?</a:t>
            </a:r>
          </a:p>
          <a:p>
            <a:pPr lvl="1"/>
            <a:r>
              <a:rPr lang="sv-SE" dirty="0"/>
              <a:t>Hur länge ska vi arbeta?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924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45E9A5-6D34-424F-9AF5-72D7EE62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Fundera på frågorna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3064B-3381-4D9B-B449-9BF4B3304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Vad ska vi förbereda innan vi träffas?</a:t>
            </a:r>
          </a:p>
          <a:p>
            <a:r>
              <a:rPr lang="sv-SE" dirty="0"/>
              <a:t>Hur använder vi tiden bäst?</a:t>
            </a:r>
          </a:p>
          <a:p>
            <a:pPr lvl="1"/>
            <a:r>
              <a:rPr lang="sv-SE" dirty="0"/>
              <a:t>Vad ska vi göra och inte göra när vi jobbar på inlämningarna?</a:t>
            </a:r>
          </a:p>
          <a:p>
            <a:pPr lvl="1"/>
            <a:r>
              <a:rPr lang="sv-SE" dirty="0"/>
              <a:t>Vad är okej, inte okej?</a:t>
            </a:r>
          </a:p>
          <a:p>
            <a:r>
              <a:rPr lang="sv-SE" dirty="0"/>
              <a:t>Vad händer när vi upptäcker att en av oss inte förstår?</a:t>
            </a:r>
          </a:p>
          <a:p>
            <a:pPr lvl="1"/>
            <a:r>
              <a:rPr lang="sv-SE" dirty="0"/>
              <a:t>Något litet</a:t>
            </a:r>
          </a:p>
          <a:p>
            <a:pPr lvl="1"/>
            <a:r>
              <a:rPr lang="sv-SE" dirty="0"/>
              <a:t>Något stort</a:t>
            </a:r>
          </a:p>
          <a:p>
            <a:pPr lvl="1"/>
            <a:r>
              <a:rPr lang="sv-SE" dirty="0"/>
              <a:t>Var går gränsen?</a:t>
            </a:r>
          </a:p>
        </p:txBody>
      </p:sp>
    </p:spTree>
    <p:extLst>
      <p:ext uri="{BB962C8B-B14F-4D97-AF65-F5344CB8AC3E}">
        <p14:creationId xmlns:p14="http://schemas.microsoft.com/office/powerpoint/2010/main" val="418328887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Anpassat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FA6400"/>
      </a:accent1>
      <a:accent2>
        <a:srgbClr val="FFB329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228</Words>
  <Application>Microsoft Office PowerPoint</Application>
  <PresentationFormat>Custom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Noto Sans Symbols</vt:lpstr>
      <vt:lpstr>Trebuchet MS</vt:lpstr>
      <vt:lpstr>Fasett</vt:lpstr>
      <vt:lpstr>PowerPoint Presentation</vt:lpstr>
      <vt:lpstr>Frågor att prata med varandra om</vt:lpstr>
      <vt:lpstr>Fundera på frågorna</vt:lpstr>
      <vt:lpstr>Fundera på frågorna</vt:lpstr>
      <vt:lpstr>Fundera på frågorna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Andreas Nilsson</cp:lastModifiedBy>
  <cp:revision>5</cp:revision>
  <dcterms:modified xsi:type="dcterms:W3CDTF">2020-10-12T09:35:15Z</dcterms:modified>
</cp:coreProperties>
</file>