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 id="1" name="Daniel António da Silva Miranda" initials="DAdSM" lastIdx="1" clrIdx="1">
    <p:extLst>
      <p:ext uri="{19B8F6BF-5375-455C-9EA6-DF929625EA0E}">
        <p15:presenceInfo xmlns:p15="http://schemas.microsoft.com/office/powerpoint/2012/main" userId="S::damiranda@ipca.pt::5c3c1cde-b84e-4625-9b98-a7a8f8079b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p:scale>
          <a:sx n="50" d="100"/>
          <a:sy n="50" d="100"/>
        </p:scale>
        <p:origin x="134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pt-PT" sz="468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pt-PT" sz="421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pt-PT" sz="421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pt-PT"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pt-PT"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pt-PT" sz="2000" b="0" strike="noStrike" spc="-1">
                <a:solidFill>
                  <a:srgbClr val="000000"/>
                </a:solidFill>
                <a:latin typeface="Calibri"/>
              </a:rPr>
              <a:t>Seventh Outline Level</a:t>
            </a:r>
          </a:p>
        </p:txBody>
      </p:sp>
      <p:pic>
        <p:nvPicPr>
          <p:cNvPr id="5" name="Imagem 4"/>
          <p:cNvPicPr/>
          <p:nvPr/>
        </p:nvPicPr>
        <p:blipFill>
          <a:blip r:embed="rId14"/>
          <a:stretch/>
        </p:blipFill>
        <p:spPr>
          <a:xfrm>
            <a:off x="616320" y="28163520"/>
            <a:ext cx="6241680" cy="1563120"/>
          </a:xfrm>
          <a:prstGeom prst="rect">
            <a:avLst/>
          </a:prstGeom>
          <a:ln>
            <a:noFill/>
          </a:ln>
        </p:spPr>
      </p:pic>
      <p:pic>
        <p:nvPicPr>
          <p:cNvPr id="6" name="Imagem 5"/>
          <p:cNvPicPr/>
          <p:nvPr/>
        </p:nvPicPr>
        <p:blipFill>
          <a:blip r:embed="rId15"/>
          <a:stretch/>
        </p:blipFill>
        <p:spPr>
          <a:xfrm>
            <a:off x="15652800" y="28014120"/>
            <a:ext cx="4994640" cy="1997640"/>
          </a:xfrm>
          <a:prstGeom prst="rect">
            <a:avLst/>
          </a:prstGeom>
          <a:ln>
            <a:noFill/>
          </a:ln>
        </p:spPr>
      </p:pic>
      <p:pic>
        <p:nvPicPr>
          <p:cNvPr id="10" name="Imagem 9">
            <a:extLst>
              <a:ext uri="{FF2B5EF4-FFF2-40B4-BE49-F238E27FC236}">
                <a16:creationId xmlns:a16="http://schemas.microsoft.com/office/drawing/2014/main" id="{6609F3F5-15AA-FF16-DA06-D0BD1D8A403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68748" y="1878076"/>
            <a:ext cx="5869213" cy="91084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svg"/><Relationship Id="rId17" Type="http://schemas.openxmlformats.org/officeDocument/2006/relationships/image" Target="../media/image18.svg"/><Relationship Id="rId2" Type="http://schemas.openxmlformats.org/officeDocument/2006/relationships/image" Target="../media/image4.wmf"/><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6.svg"/><Relationship Id="rId10" Type="http://schemas.openxmlformats.org/officeDocument/2006/relationships/image" Target="../media/image11.svg"/><Relationship Id="rId4" Type="http://schemas.openxmlformats.org/officeDocument/2006/relationships/image" Target="../media/image6.sv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46480" y="4859640"/>
            <a:ext cx="5563297" cy="17494567"/>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4" name="CustomShape 2"/>
          <p:cNvSpPr/>
          <p:nvPr/>
        </p:nvSpPr>
        <p:spPr>
          <a:xfrm>
            <a:off x="7006604" y="4859640"/>
            <a:ext cx="13233179" cy="2802555"/>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sp>
        <p:nvSpPr>
          <p:cNvPr id="46" name="CustomShape 4"/>
          <p:cNvSpPr/>
          <p:nvPr/>
        </p:nvSpPr>
        <p:spPr>
          <a:xfrm>
            <a:off x="1143842" y="22848749"/>
            <a:ext cx="11486308" cy="4494351"/>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2872721" y="22848748"/>
            <a:ext cx="7364422" cy="4484859"/>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9" name="Imagem 22"/>
          <p:cNvPicPr/>
          <p:nvPr/>
        </p:nvPicPr>
        <p:blipFill>
          <a:blip r:embed="rId2"/>
          <a:stretch/>
        </p:blipFill>
        <p:spPr>
          <a:xfrm>
            <a:off x="7236191" y="5164200"/>
            <a:ext cx="304560" cy="367920"/>
          </a:xfrm>
          <a:prstGeom prst="rect">
            <a:avLst/>
          </a:prstGeom>
          <a:ln>
            <a:noFill/>
          </a:ln>
        </p:spPr>
      </p:pic>
      <p:pic>
        <p:nvPicPr>
          <p:cNvPr id="50" name="Imagem 23"/>
          <p:cNvPicPr/>
          <p:nvPr/>
        </p:nvPicPr>
        <p:blipFill>
          <a:blip r:embed="rId2"/>
          <a:stretch/>
        </p:blipFill>
        <p:spPr>
          <a:xfrm>
            <a:off x="1428596" y="5164200"/>
            <a:ext cx="304560" cy="367920"/>
          </a:xfrm>
          <a:prstGeom prst="rect">
            <a:avLst/>
          </a:prstGeom>
          <a:ln>
            <a:noFill/>
          </a:ln>
        </p:spPr>
      </p:pic>
      <p:pic>
        <p:nvPicPr>
          <p:cNvPr id="51" name="Imagem 24"/>
          <p:cNvPicPr/>
          <p:nvPr/>
        </p:nvPicPr>
        <p:blipFill>
          <a:blip r:embed="rId2"/>
          <a:stretch/>
        </p:blipFill>
        <p:spPr>
          <a:xfrm>
            <a:off x="1430430" y="23122629"/>
            <a:ext cx="304560" cy="367920"/>
          </a:xfrm>
          <a:prstGeom prst="rect">
            <a:avLst/>
          </a:prstGeom>
          <a:ln>
            <a:noFill/>
          </a:ln>
        </p:spPr>
      </p:pic>
      <p:sp>
        <p:nvSpPr>
          <p:cNvPr id="52" name="CustomShape 6"/>
          <p:cNvSpPr/>
          <p:nvPr/>
        </p:nvSpPr>
        <p:spPr>
          <a:xfrm>
            <a:off x="1855950" y="22986909"/>
            <a:ext cx="9041993"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wrap="square" lIns="90000" tIns="45000" rIns="90000" bIns="45000" anchor="ctr">
            <a:spAutoFit/>
          </a:bodyPr>
          <a:lstStyle/>
          <a:p>
            <a:pPr>
              <a:lnSpc>
                <a:spcPct val="100000"/>
              </a:lnSpc>
            </a:pPr>
            <a:r>
              <a:rPr lang="pt-PT" sz="3600" b="1" strike="noStrike" spc="-1" dirty="0">
                <a:solidFill>
                  <a:srgbClr val="004B87"/>
                </a:solidFill>
                <a:latin typeface="Calibri"/>
              </a:rPr>
              <a:t>TESTS AND </a:t>
            </a:r>
            <a:r>
              <a:rPr lang="pt-PT" sz="3600" b="1" spc="-1" dirty="0">
                <a:solidFill>
                  <a:srgbClr val="004B87"/>
                </a:solidFill>
                <a:latin typeface="Calibri"/>
              </a:rPr>
              <a:t>OUTCOMES</a:t>
            </a:r>
            <a:endParaRPr lang="en-US" sz="3600" b="0" strike="noStrike" spc="-1" dirty="0">
              <a:latin typeface="Arial"/>
            </a:endParaRPr>
          </a:p>
        </p:txBody>
      </p:sp>
      <p:sp>
        <p:nvSpPr>
          <p:cNvPr id="56" name="CustomShape 10"/>
          <p:cNvSpPr/>
          <p:nvPr/>
        </p:nvSpPr>
        <p:spPr>
          <a:xfrm>
            <a:off x="185595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BACKGROUND</a:t>
            </a:r>
            <a:endParaRPr lang="en-US" sz="3600" b="0" strike="noStrike" spc="-1" dirty="0">
              <a:latin typeface="Arial"/>
            </a:endParaRPr>
          </a:p>
        </p:txBody>
      </p:sp>
      <p:sp>
        <p:nvSpPr>
          <p:cNvPr id="57" name="CustomShape 11"/>
          <p:cNvSpPr/>
          <p:nvPr/>
        </p:nvSpPr>
        <p:spPr>
          <a:xfrm>
            <a:off x="7610187"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latin typeface="Arial"/>
            </a:endParaRPr>
          </a:p>
        </p:txBody>
      </p:sp>
      <p:sp>
        <p:nvSpPr>
          <p:cNvPr id="58" name="CustomShape 12"/>
          <p:cNvSpPr/>
          <p:nvPr/>
        </p:nvSpPr>
        <p:spPr>
          <a:xfrm>
            <a:off x="1428596" y="5771880"/>
            <a:ext cx="5015756" cy="169028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Industry 4.0 presents itself as a new era in which the industry is led by technologies such as robotics, artificial intelligence, and the internet of things (IoT). The increasing implementation of robots in industries allows a better quality of service with high accuracy in less time. As a result, these advantages are now in other areas such as medicine or the military to mitigate problems.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In healthcare institutions, the transport of patients is a recurrent, time-consuming, non-ergonomic task and requires the help of assistants [1]. There are solutions such as electric wheelchairs [2] that facilitate patient motion or intelligent wheelchairs [3] that transport patients to their destination autonomously, however, their costs are high, and replacing them with these chairs requires a huge financial effort from the institutions.</a:t>
            </a: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service system can play an extremely important role both at the scientific and social levels. At the scientific level, the transport of patients autonomously through a robot in hospital environments, for example, can be validated, and perhaps in the future the adaptation to the transport of hospital equipment. At the social level, allowing health institutions to reduce costs since they can carry out the transport of guardianship patients as conventional wheelchairs.</a:t>
            </a:r>
            <a:endParaRPr lang="pt-PT"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CustomShape 3"/>
          <p:cNvSpPr/>
          <p:nvPr/>
        </p:nvSpPr>
        <p:spPr>
          <a:xfrm>
            <a:off x="7006604" y="8143764"/>
            <a:ext cx="13230539" cy="14210443"/>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sp>
      <p:pic>
        <p:nvPicPr>
          <p:cNvPr id="48" name="Imagem 21"/>
          <p:cNvPicPr/>
          <p:nvPr/>
        </p:nvPicPr>
        <p:blipFill>
          <a:blip r:embed="rId2"/>
          <a:stretch/>
        </p:blipFill>
        <p:spPr>
          <a:xfrm>
            <a:off x="7236191" y="8358324"/>
            <a:ext cx="304560" cy="367920"/>
          </a:xfrm>
          <a:prstGeom prst="rect">
            <a:avLst/>
          </a:prstGeom>
          <a:ln>
            <a:noFill/>
          </a:ln>
        </p:spPr>
      </p:pic>
      <p:sp>
        <p:nvSpPr>
          <p:cNvPr id="55" name="CustomShape 9"/>
          <p:cNvSpPr/>
          <p:nvPr/>
        </p:nvSpPr>
        <p:spPr>
          <a:xfrm>
            <a:off x="7610187" y="8222604"/>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METHODOLOGY</a:t>
            </a:r>
            <a:endParaRPr lang="en-US" sz="3600" b="0" strike="noStrike" spc="-1" dirty="0">
              <a:latin typeface="Arial"/>
            </a:endParaRPr>
          </a:p>
        </p:txBody>
      </p:sp>
      <p:sp>
        <p:nvSpPr>
          <p:cNvPr id="59" name="CustomShape 13"/>
          <p:cNvSpPr/>
          <p:nvPr/>
        </p:nvSpPr>
        <p:spPr>
          <a:xfrm>
            <a:off x="7236191" y="8694234"/>
            <a:ext cx="12695186" cy="135080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algn="just">
              <a:lnSpc>
                <a:spcPts val="2999"/>
              </a:lnSpc>
            </a:pPr>
            <a:endParaRPr lang="en-US" sz="2400" spc="-1" dirty="0">
              <a:latin typeface="Arial"/>
            </a:endParaRPr>
          </a:p>
          <a:p>
            <a:pPr algn="just">
              <a:lnSpc>
                <a:spcPts val="2999"/>
              </a:lnSpc>
            </a:pPr>
            <a:endParaRPr lang="en-US" sz="2400" b="0" strike="noStrike" spc="-1" dirty="0">
              <a:latin typeface="Arial"/>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14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endParaRPr lang="en-US" sz="600" dirty="0">
              <a:solidFill>
                <a:srgbClr val="004B87"/>
              </a:solidFill>
              <a:latin typeface="Calibri" panose="020F0502020204030204" pitchFamily="34" charset="0"/>
              <a:ea typeface="Calibri" panose="020F0502020204030204" pitchFamily="34" charset="0"/>
              <a:cs typeface="Times New Roman" panose="02020603050405020304" pitchFamily="18" charset="0"/>
            </a:endParaRPr>
          </a:p>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This project, Figure 1, is divided into three parts:</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A Human Machine interface consisting in an application or website that allows giving transport orders to the AMR robot;</a:t>
            </a:r>
          </a:p>
          <a:p>
            <a:pPr marL="457200" indent="-457200" algn="just">
              <a:lnSpc>
                <a:spcPct val="120000"/>
              </a:lnSpc>
              <a:buAutoNum type="arabicPeriod"/>
            </a:pPr>
            <a:r>
              <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rPr>
              <a:t>Connection with the m</a:t>
            </a: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anagement system of the health institution where it has stored all the information of the institution, such as users and spaces;</a:t>
            </a:r>
          </a:p>
          <a:p>
            <a:pPr marL="457200" indent="-457200" algn="just">
              <a:lnSpc>
                <a:spcPct val="120000"/>
              </a:lnSpc>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Robotic Wheelchair transport whose main function is to carry out the wheelchairs quickly and safely. The coupling system will have to be studied </a:t>
            </a:r>
            <a:r>
              <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rPr>
              <a:t>and f</a:t>
            </a: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or the development of this, one will explore cameras and microcontrollers, whose main function is to discover the coupling points of the wheelchair and move the claw to fix to the chair. </a:t>
            </a:r>
          </a:p>
          <a:p>
            <a:pPr indent="87313"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integration with the institution's information management system will be a complex process since it requires a partnership with the institution. If it is not possible, it will be simulated. </a:t>
            </a:r>
          </a:p>
        </p:txBody>
      </p:sp>
      <p:sp>
        <p:nvSpPr>
          <p:cNvPr id="61" name="CustomShape 15"/>
          <p:cNvSpPr/>
          <p:nvPr/>
        </p:nvSpPr>
        <p:spPr>
          <a:xfrm>
            <a:off x="7236191" y="5695560"/>
            <a:ext cx="12817032" cy="183411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indent="107950" algn="just">
              <a:lnSpc>
                <a:spcPct val="120000"/>
              </a:lnSpc>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The objective of this project is to develop a robotic system capable of transporting conventional wheelchairs existing in health institutions and through communication with the management system of the institution streamline the entire transport process, making it safe, fast, and comfortable for all intervening.</a:t>
            </a:r>
          </a:p>
        </p:txBody>
      </p:sp>
      <p:pic>
        <p:nvPicPr>
          <p:cNvPr id="62" name="Imagem 38"/>
          <p:cNvPicPr/>
          <p:nvPr/>
        </p:nvPicPr>
        <p:blipFill>
          <a:blip r:embed="rId2"/>
          <a:stretch/>
        </p:blipFill>
        <p:spPr>
          <a:xfrm>
            <a:off x="13059541" y="23122629"/>
            <a:ext cx="304560" cy="367920"/>
          </a:xfrm>
          <a:prstGeom prst="rect">
            <a:avLst/>
          </a:prstGeom>
          <a:ln>
            <a:noFill/>
          </a:ln>
        </p:spPr>
      </p:pic>
      <p:sp>
        <p:nvSpPr>
          <p:cNvPr id="63" name="CustomShape 16"/>
          <p:cNvSpPr/>
          <p:nvPr/>
        </p:nvSpPr>
        <p:spPr>
          <a:xfrm>
            <a:off x="13485061" y="22986909"/>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BIBLIOGRAPHY</a:t>
            </a:r>
            <a:endParaRPr lang="en-US" sz="3600" b="0" strike="noStrike" spc="-1" dirty="0">
              <a:latin typeface="Arial"/>
            </a:endParaRPr>
          </a:p>
        </p:txBody>
      </p:sp>
      <p:sp>
        <p:nvSpPr>
          <p:cNvPr id="64" name="CustomShape 17"/>
          <p:cNvSpPr/>
          <p:nvPr/>
        </p:nvSpPr>
        <p:spPr>
          <a:xfrm>
            <a:off x="6927600" y="-39931"/>
            <a:ext cx="14256000" cy="4225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ts val="6100"/>
              </a:lnSpc>
            </a:pPr>
            <a:r>
              <a:rPr lang="pt-PT" sz="5400" b="1" spc="-1" dirty="0">
                <a:solidFill>
                  <a:srgbClr val="004B87"/>
                </a:solidFill>
                <a:latin typeface="Calibri"/>
              </a:rPr>
              <a:t>AUTONOMOUS MOBILE ROBOT FOR CONVENTIONAL WHEELCHAIRS TRANSPORTATION IN HEALTHCARE INSTITUTIONS</a:t>
            </a:r>
            <a:endParaRPr lang="en-US" sz="5400" b="0" strike="noStrike" spc="-1" dirty="0">
              <a:latin typeface="Arial"/>
            </a:endParaRPr>
          </a:p>
          <a:p>
            <a:pPr>
              <a:lnSpc>
                <a:spcPts val="3900"/>
              </a:lnSpc>
            </a:pPr>
            <a:r>
              <a:rPr lang="en-US" sz="3200" b="1" strike="noStrike" spc="-1" dirty="0">
                <a:solidFill>
                  <a:srgbClr val="004B87"/>
                </a:solidFill>
                <a:latin typeface="Calibri"/>
              </a:rPr>
              <a:t>João Faria</a:t>
            </a:r>
            <a:endParaRPr lang="en-US" sz="3200" b="0" strike="noStrike" spc="-1" dirty="0">
              <a:latin typeface="Arial"/>
            </a:endParaRPr>
          </a:p>
          <a:p>
            <a:pPr>
              <a:lnSpc>
                <a:spcPts val="3900"/>
              </a:lnSpc>
            </a:pPr>
            <a:r>
              <a:rPr lang="pt-PT" sz="3200" b="0" i="1" strike="noStrike" spc="-1" dirty="0">
                <a:solidFill>
                  <a:srgbClr val="004B87"/>
                </a:solidFill>
                <a:latin typeface="Calibri"/>
              </a:rPr>
              <a:t>Master in </a:t>
            </a:r>
            <a:r>
              <a:rPr lang="en-US" sz="3200" b="0" strike="noStrike" spc="-1" dirty="0">
                <a:solidFill>
                  <a:srgbClr val="004B87"/>
                </a:solidFill>
                <a:latin typeface="Calibri"/>
              </a:rPr>
              <a:t>Electronics</a:t>
            </a:r>
            <a:r>
              <a:rPr lang="pt-PT" sz="3200" b="0" strike="noStrike" spc="-1" dirty="0">
                <a:solidFill>
                  <a:srgbClr val="004B87"/>
                </a:solidFill>
                <a:latin typeface="Calibri"/>
              </a:rPr>
              <a:t> </a:t>
            </a:r>
            <a:r>
              <a:rPr lang="en-US" sz="3200" b="0" strike="noStrike" spc="-1" dirty="0">
                <a:solidFill>
                  <a:srgbClr val="004B87"/>
                </a:solidFill>
                <a:latin typeface="Calibri"/>
              </a:rPr>
              <a:t>and</a:t>
            </a:r>
            <a:r>
              <a:rPr lang="pt-PT" sz="3200" b="0" strike="noStrike" spc="-1" dirty="0">
                <a:solidFill>
                  <a:srgbClr val="004B87"/>
                </a:solidFill>
                <a:latin typeface="Calibri"/>
              </a:rPr>
              <a:t> </a:t>
            </a:r>
            <a:r>
              <a:rPr lang="en-US" sz="3200" b="0" strike="noStrike" spc="-1" dirty="0">
                <a:solidFill>
                  <a:srgbClr val="004B87"/>
                </a:solidFill>
                <a:latin typeface="Calibri"/>
              </a:rPr>
              <a:t>Computer</a:t>
            </a:r>
            <a:r>
              <a:rPr lang="pt-PT" sz="3200" b="0" strike="noStrike" spc="-1" dirty="0">
                <a:solidFill>
                  <a:srgbClr val="004B87"/>
                </a:solidFill>
                <a:latin typeface="Calibri"/>
              </a:rPr>
              <a:t> </a:t>
            </a:r>
            <a:r>
              <a:rPr lang="en-US" sz="3200" b="0" strike="noStrike" spc="-1" dirty="0">
                <a:solidFill>
                  <a:srgbClr val="004B87"/>
                </a:solidFill>
                <a:latin typeface="Calibri"/>
              </a:rPr>
              <a:t>Engineering</a:t>
            </a:r>
            <a:endParaRPr lang="en-US" sz="3200" spc="-1" dirty="0">
              <a:solidFill>
                <a:srgbClr val="004B87"/>
              </a:solidFill>
              <a:latin typeface="Arial"/>
            </a:endParaRPr>
          </a:p>
          <a:p>
            <a:pPr>
              <a:lnSpc>
                <a:spcPts val="2400"/>
              </a:lnSpc>
            </a:pPr>
            <a:endParaRPr lang="en-US" sz="1100" b="0" strike="noStrike" spc="-1" dirty="0">
              <a:latin typeface="Arial"/>
            </a:endParaRPr>
          </a:p>
          <a:p>
            <a:pPr>
              <a:lnSpc>
                <a:spcPts val="3900"/>
              </a:lnSpc>
            </a:pPr>
            <a:r>
              <a:rPr lang="pt-PT" sz="3200" b="0" strike="noStrike" spc="-1" dirty="0">
                <a:solidFill>
                  <a:srgbClr val="004B87"/>
                </a:solidFill>
                <a:latin typeface="Calibri"/>
              </a:rPr>
              <a:t>António Moreira</a:t>
            </a:r>
            <a:endParaRPr lang="en-US" sz="3200" b="0" strike="noStrike" spc="-1" dirty="0">
              <a:latin typeface="Arial"/>
            </a:endParaRPr>
          </a:p>
        </p:txBody>
      </p:sp>
      <p:sp>
        <p:nvSpPr>
          <p:cNvPr id="65" name="CustomShape 18"/>
          <p:cNvSpPr/>
          <p:nvPr/>
        </p:nvSpPr>
        <p:spPr>
          <a:xfrm>
            <a:off x="13059542" y="23644728"/>
            <a:ext cx="6862949" cy="367339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[1]	S. Y. Lee, S. C. Kim, M. H.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Y. I. Lee,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Comparison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shoulder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back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muscle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activation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in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caregivers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according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to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various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handle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heights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Journal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Physical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Therapy</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Science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25, no. 10. pp. 1231–1233, 2013. doi: 10.1589/jpts.25.1231.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	O.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Mazumder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Kundu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Chattaraj</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Bhaumik</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Holonomic</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control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using</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EMG signal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joystick interface,”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2014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Recent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Adv. Eng.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Comput</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RAECS 2014</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pp. 6–8, 2014, doi: 10.1109/RAECS.2014.6799574.</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[3]	A. R. Baltazar, M. 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Petry</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F. Silva,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P. Moreira, “Autonomous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wheelchair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for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patient’s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transportation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healthcare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institutions</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SN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Appl</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Sci</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3, no. 3, pp. 1–13, 2021, doi: 10.1007/s42452-021-04304-1.</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a:p>
            <a:pPr marL="363538" indent="-363538" algn="just">
              <a:lnSpc>
                <a:spcPct val="120000"/>
              </a:lnSpc>
            </a:pP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[4]	Z. Dai, C.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Du</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Z.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Chen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M. Yuan,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and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G. Peng, “Design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 New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Type</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External</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Traction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Device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of</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Wheelchair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based</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on</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STM32 Chip,” </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J.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Phys</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a:t>
            </a:r>
            <a:r>
              <a:rPr lang="pt-PT" sz="1500" i="1" dirty="0" err="1">
                <a:solidFill>
                  <a:srgbClr val="004B87"/>
                </a:solidFill>
                <a:effectLst/>
                <a:latin typeface="Calibri" panose="020F0502020204030204" pitchFamily="34" charset="0"/>
                <a:ea typeface="Calibri" panose="020F0502020204030204" pitchFamily="34" charset="0"/>
                <a:cs typeface="Calibri" panose="020F0502020204030204" pitchFamily="34" charset="0"/>
              </a:rPr>
              <a:t>Conf</a:t>
            </a:r>
            <a:r>
              <a:rPr lang="pt-PT" sz="1500" i="1"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Ser.</a:t>
            </a:r>
            <a:r>
              <a:rPr lang="pt-PT" sz="1500"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 vol. 1176, no. 5, 2019, doi: 10.1088/1742-6596/1176/5/052050.</a:t>
            </a:r>
            <a:endParaRPr lang="pt-PT" sz="15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CustomShape 19">
            <a:extLst>
              <a:ext uri="{FF2B5EF4-FFF2-40B4-BE49-F238E27FC236}">
                <a16:creationId xmlns:a16="http://schemas.microsoft.com/office/drawing/2014/main" id="{FC5FA94C-F7AB-DC86-F044-99661860773A}"/>
              </a:ext>
            </a:extLst>
          </p:cNvPr>
          <p:cNvSpPr/>
          <p:nvPr/>
        </p:nvSpPr>
        <p:spPr>
          <a:xfrm>
            <a:off x="7955280" y="28469949"/>
            <a:ext cx="6583680" cy="938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João Faria - jpfaria@ipca.pt (student)</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António Moreira - amoreira@ipca.pt (supervisor)</a:t>
            </a:r>
            <a:endParaRPr lang="en-US" sz="1800" b="0" strike="noStrike" spc="-1" dirty="0">
              <a:latin typeface="Arial"/>
            </a:endParaRPr>
          </a:p>
        </p:txBody>
      </p:sp>
      <p:sp>
        <p:nvSpPr>
          <p:cNvPr id="365" name="Retângulo: Cantos Arredondados 211">
            <a:extLst>
              <a:ext uri="{FF2B5EF4-FFF2-40B4-BE49-F238E27FC236}">
                <a16:creationId xmlns:a16="http://schemas.microsoft.com/office/drawing/2014/main" id="{8C794F26-F491-867C-E347-9A629BC46787}"/>
              </a:ext>
            </a:extLst>
          </p:cNvPr>
          <p:cNvSpPr/>
          <p:nvPr/>
        </p:nvSpPr>
        <p:spPr>
          <a:xfrm>
            <a:off x="12082600" y="8854535"/>
            <a:ext cx="8008724" cy="2341232"/>
          </a:xfrm>
          <a:prstGeom prst="roundRect">
            <a:avLst>
              <a:gd name="adj" fmla="val 124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360" name="Retângulo: Cantos Arredondados 211">
            <a:extLst>
              <a:ext uri="{FF2B5EF4-FFF2-40B4-BE49-F238E27FC236}">
                <a16:creationId xmlns:a16="http://schemas.microsoft.com/office/drawing/2014/main" id="{1C5AD244-E89E-7474-210D-6316A5467AFA}"/>
              </a:ext>
            </a:extLst>
          </p:cNvPr>
          <p:cNvSpPr/>
          <p:nvPr/>
        </p:nvSpPr>
        <p:spPr>
          <a:xfrm>
            <a:off x="7006605" y="8855132"/>
            <a:ext cx="4648577" cy="2313071"/>
          </a:xfrm>
          <a:prstGeom prst="roundRect">
            <a:avLst>
              <a:gd name="adj" fmla="val 9185"/>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pic>
        <p:nvPicPr>
          <p:cNvPr id="361" name="Gráfico 26" descr="Monitor com preenchimento sólido">
            <a:extLst>
              <a:ext uri="{FF2B5EF4-FFF2-40B4-BE49-F238E27FC236}">
                <a16:creationId xmlns:a16="http://schemas.microsoft.com/office/drawing/2014/main" id="{38F30311-E468-F690-34BC-596B808D18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9920" y="9783199"/>
            <a:ext cx="705262" cy="706487"/>
          </a:xfrm>
          <a:prstGeom prst="rect">
            <a:avLst/>
          </a:prstGeom>
        </p:spPr>
      </p:pic>
      <p:grpSp>
        <p:nvGrpSpPr>
          <p:cNvPr id="363" name="Group 362">
            <a:extLst>
              <a:ext uri="{FF2B5EF4-FFF2-40B4-BE49-F238E27FC236}">
                <a16:creationId xmlns:a16="http://schemas.microsoft.com/office/drawing/2014/main" id="{9566E371-082E-ECAC-C5AB-CCB18703A50A}"/>
              </a:ext>
            </a:extLst>
          </p:cNvPr>
          <p:cNvGrpSpPr/>
          <p:nvPr/>
        </p:nvGrpSpPr>
        <p:grpSpPr>
          <a:xfrm>
            <a:off x="7126686" y="9247808"/>
            <a:ext cx="3358200" cy="1777269"/>
            <a:chOff x="15683879" y="10491092"/>
            <a:chExt cx="4871745" cy="769691"/>
          </a:xfrm>
        </p:grpSpPr>
        <p:sp>
          <p:nvSpPr>
            <p:cNvPr id="470" name="Rectangle: Rounded Corners 469">
              <a:extLst>
                <a:ext uri="{FF2B5EF4-FFF2-40B4-BE49-F238E27FC236}">
                  <a16:creationId xmlns:a16="http://schemas.microsoft.com/office/drawing/2014/main" id="{EC510F70-C2A3-835F-7763-2E0DCC98A55F}"/>
                </a:ext>
              </a:extLst>
            </p:cNvPr>
            <p:cNvSpPr/>
            <p:nvPr/>
          </p:nvSpPr>
          <p:spPr>
            <a:xfrm>
              <a:off x="15683879" y="10491092"/>
              <a:ext cx="4798832" cy="769691"/>
            </a:xfrm>
            <a:prstGeom prst="roundRect">
              <a:avLst>
                <a:gd name="adj" fmla="val 10622"/>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1" name="Caixa de Texto 2">
              <a:extLst>
                <a:ext uri="{FF2B5EF4-FFF2-40B4-BE49-F238E27FC236}">
                  <a16:creationId xmlns:a16="http://schemas.microsoft.com/office/drawing/2014/main" id="{4FECC7F1-D49E-EE65-BD0B-38D78EDB4BC7}"/>
                </a:ext>
              </a:extLst>
            </p:cNvPr>
            <p:cNvSpPr txBox="1">
              <a:spLocks noChangeArrowheads="1"/>
            </p:cNvSpPr>
            <p:nvPr/>
          </p:nvSpPr>
          <p:spPr bwMode="auto">
            <a:xfrm>
              <a:off x="15718632" y="10491321"/>
              <a:ext cx="4836992" cy="769462"/>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 application where nurses and doctors will be able to request the transport of the Autonomous Mobile Robot (AMR).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64" name="Arrow: Right 363">
            <a:extLst>
              <a:ext uri="{FF2B5EF4-FFF2-40B4-BE49-F238E27FC236}">
                <a16:creationId xmlns:a16="http://schemas.microsoft.com/office/drawing/2014/main" id="{16F46271-A0C9-8AAB-D15A-F5237CC93DB2}"/>
              </a:ext>
            </a:extLst>
          </p:cNvPr>
          <p:cNvSpPr/>
          <p:nvPr/>
        </p:nvSpPr>
        <p:spPr>
          <a:xfrm flipH="1">
            <a:off x="10358266" y="9988287"/>
            <a:ext cx="599114" cy="29631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66" name="Agrupar 57">
            <a:extLst>
              <a:ext uri="{FF2B5EF4-FFF2-40B4-BE49-F238E27FC236}">
                <a16:creationId xmlns:a16="http://schemas.microsoft.com/office/drawing/2014/main" id="{02C9ED0D-6EAF-0555-3B4D-77E779F36393}"/>
              </a:ext>
            </a:extLst>
          </p:cNvPr>
          <p:cNvGrpSpPr/>
          <p:nvPr/>
        </p:nvGrpSpPr>
        <p:grpSpPr>
          <a:xfrm>
            <a:off x="12173110" y="9630915"/>
            <a:ext cx="1024630" cy="1011055"/>
            <a:chOff x="233213" y="-37247"/>
            <a:chExt cx="913765" cy="917633"/>
          </a:xfrm>
        </p:grpSpPr>
        <p:pic>
          <p:nvPicPr>
            <p:cNvPr id="468" name="Gráfico 21" descr="Hospital destaque">
              <a:extLst>
                <a:ext uri="{FF2B5EF4-FFF2-40B4-BE49-F238E27FC236}">
                  <a16:creationId xmlns:a16="http://schemas.microsoft.com/office/drawing/2014/main" id="{CC98A806-93D1-9B71-FF65-1C51C5AC19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3213" y="-37247"/>
              <a:ext cx="913765" cy="913765"/>
            </a:xfrm>
            <a:prstGeom prst="rect">
              <a:avLst/>
            </a:prstGeom>
          </p:spPr>
        </p:pic>
        <p:pic>
          <p:nvPicPr>
            <p:cNvPr id="469" name="Imagem 42">
              <a:extLst>
                <a:ext uri="{FF2B5EF4-FFF2-40B4-BE49-F238E27FC236}">
                  <a16:creationId xmlns:a16="http://schemas.microsoft.com/office/drawing/2014/main" id="{167E8A3F-AE22-868F-5B73-24EA29D588C1}"/>
                </a:ext>
              </a:extLst>
            </p:cNvPr>
            <p:cNvPicPr>
              <a:picLocks noChangeAspect="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43977" y="527326"/>
              <a:ext cx="308610" cy="353060"/>
            </a:xfrm>
            <a:prstGeom prst="rect">
              <a:avLst/>
            </a:prstGeom>
            <a:noFill/>
            <a:ln>
              <a:noFill/>
            </a:ln>
          </p:spPr>
        </p:pic>
      </p:grpSp>
      <p:sp>
        <p:nvSpPr>
          <p:cNvPr id="367" name="Caixa de Texto 2">
            <a:extLst>
              <a:ext uri="{FF2B5EF4-FFF2-40B4-BE49-F238E27FC236}">
                <a16:creationId xmlns:a16="http://schemas.microsoft.com/office/drawing/2014/main" id="{831C7C51-4A01-0377-4B4C-4EFB7F27AB17}"/>
              </a:ext>
            </a:extLst>
          </p:cNvPr>
          <p:cNvSpPr txBox="1">
            <a:spLocks noChangeArrowheads="1"/>
          </p:cNvSpPr>
          <p:nvPr/>
        </p:nvSpPr>
        <p:spPr bwMode="auto">
          <a:xfrm>
            <a:off x="13825284" y="8878520"/>
            <a:ext cx="4548757"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2. Health Institution Management System</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68" name="Group 367">
            <a:extLst>
              <a:ext uri="{FF2B5EF4-FFF2-40B4-BE49-F238E27FC236}">
                <a16:creationId xmlns:a16="http://schemas.microsoft.com/office/drawing/2014/main" id="{C682A948-CA35-7A9A-24DA-9AA1FEE59D13}"/>
              </a:ext>
            </a:extLst>
          </p:cNvPr>
          <p:cNvGrpSpPr/>
          <p:nvPr/>
        </p:nvGrpSpPr>
        <p:grpSpPr>
          <a:xfrm>
            <a:off x="13700140" y="9247809"/>
            <a:ext cx="6273151" cy="1777267"/>
            <a:chOff x="14989202" y="10344437"/>
            <a:chExt cx="3892467" cy="969057"/>
          </a:xfrm>
        </p:grpSpPr>
        <p:sp>
          <p:nvSpPr>
            <p:cNvPr id="466" name="Rectangle: Rounded Corners 465">
              <a:extLst>
                <a:ext uri="{FF2B5EF4-FFF2-40B4-BE49-F238E27FC236}">
                  <a16:creationId xmlns:a16="http://schemas.microsoft.com/office/drawing/2014/main" id="{0006A52A-5BA7-D6C8-5CBE-3B648FBBF061}"/>
                </a:ext>
              </a:extLst>
            </p:cNvPr>
            <p:cNvSpPr/>
            <p:nvPr/>
          </p:nvSpPr>
          <p:spPr>
            <a:xfrm>
              <a:off x="14989203" y="10352596"/>
              <a:ext cx="3892466" cy="960898"/>
            </a:xfrm>
            <a:prstGeom prst="roundRect">
              <a:avLst>
                <a:gd name="adj" fmla="val 1404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7" name="Caixa de Texto 2">
              <a:extLst>
                <a:ext uri="{FF2B5EF4-FFF2-40B4-BE49-F238E27FC236}">
                  <a16:creationId xmlns:a16="http://schemas.microsoft.com/office/drawing/2014/main" id="{722FCE5B-9F3C-424C-9D28-6D5EB4771568}"/>
                </a:ext>
              </a:extLst>
            </p:cNvPr>
            <p:cNvSpPr txBox="1">
              <a:spLocks noChangeArrowheads="1"/>
            </p:cNvSpPr>
            <p:nvPr/>
          </p:nvSpPr>
          <p:spPr bwMode="auto">
            <a:xfrm>
              <a:off x="14989202" y="10344437"/>
              <a:ext cx="3892467" cy="864073"/>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Communication with the institution's institutional system is essential to know information such as: which patient is transported, who requests transport, and the various destinations such as treatment or diagnostic areas, outdoors, etc.</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pic>
        <p:nvPicPr>
          <p:cNvPr id="369" name="Gráfico 31" descr="Wi-Fi com preenchimento sólido">
            <a:extLst>
              <a:ext uri="{FF2B5EF4-FFF2-40B4-BE49-F238E27FC236}">
                <a16:creationId xmlns:a16="http://schemas.microsoft.com/office/drawing/2014/main" id="{68F3DE3A-200F-AAB6-055F-65F604858F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557949" y="10908628"/>
            <a:ext cx="577556" cy="567263"/>
          </a:xfrm>
          <a:prstGeom prst="rect">
            <a:avLst/>
          </a:prstGeom>
        </p:spPr>
      </p:pic>
      <p:sp>
        <p:nvSpPr>
          <p:cNvPr id="370" name="Seta: Bidirecional 37">
            <a:extLst>
              <a:ext uri="{FF2B5EF4-FFF2-40B4-BE49-F238E27FC236}">
                <a16:creationId xmlns:a16="http://schemas.microsoft.com/office/drawing/2014/main" id="{AF4537AC-62BF-15BF-66DB-BB613FBFE3EE}"/>
              </a:ext>
            </a:extLst>
          </p:cNvPr>
          <p:cNvSpPr/>
          <p:nvPr/>
        </p:nvSpPr>
        <p:spPr>
          <a:xfrm>
            <a:off x="11154314" y="10769670"/>
            <a:ext cx="1384827" cy="226205"/>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pic>
        <p:nvPicPr>
          <p:cNvPr id="371" name="Gráfico 29" descr="Wi-Fi com preenchimento sólido">
            <a:extLst>
              <a:ext uri="{FF2B5EF4-FFF2-40B4-BE49-F238E27FC236}">
                <a16:creationId xmlns:a16="http://schemas.microsoft.com/office/drawing/2014/main" id="{CBF1D5CC-2E9E-5B9D-CEFD-1D28DCF5C9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856387">
            <a:off x="10648472" y="11264858"/>
            <a:ext cx="577556" cy="567263"/>
          </a:xfrm>
          <a:prstGeom prst="rect">
            <a:avLst/>
          </a:prstGeom>
        </p:spPr>
      </p:pic>
      <p:pic>
        <p:nvPicPr>
          <p:cNvPr id="372" name="Gráfico 209" descr="Cronómetro com preenchimento sólido">
            <a:extLst>
              <a:ext uri="{FF2B5EF4-FFF2-40B4-BE49-F238E27FC236}">
                <a16:creationId xmlns:a16="http://schemas.microsoft.com/office/drawing/2014/main" id="{74372FBA-0107-89D2-815C-DE91CD85030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580258" y="11341136"/>
            <a:ext cx="438515" cy="430700"/>
          </a:xfrm>
          <a:prstGeom prst="rect">
            <a:avLst/>
          </a:prstGeom>
        </p:spPr>
      </p:pic>
      <p:sp>
        <p:nvSpPr>
          <p:cNvPr id="373" name="Arrow: Right 372">
            <a:extLst>
              <a:ext uri="{FF2B5EF4-FFF2-40B4-BE49-F238E27FC236}">
                <a16:creationId xmlns:a16="http://schemas.microsoft.com/office/drawing/2014/main" id="{639AB7E6-B501-EFEF-781D-934A46F64487}"/>
              </a:ext>
            </a:extLst>
          </p:cNvPr>
          <p:cNvSpPr/>
          <p:nvPr/>
        </p:nvSpPr>
        <p:spPr>
          <a:xfrm>
            <a:off x="13165678" y="9989372"/>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7" name="Retângulo: Cantos Arredondados 211">
            <a:extLst>
              <a:ext uri="{FF2B5EF4-FFF2-40B4-BE49-F238E27FC236}">
                <a16:creationId xmlns:a16="http://schemas.microsoft.com/office/drawing/2014/main" id="{40307EDC-FD98-64BF-CDB3-84CC6354C9F7}"/>
              </a:ext>
            </a:extLst>
          </p:cNvPr>
          <p:cNvSpPr/>
          <p:nvPr/>
        </p:nvSpPr>
        <p:spPr>
          <a:xfrm>
            <a:off x="7006605" y="11816698"/>
            <a:ext cx="13041258" cy="5102060"/>
          </a:xfrm>
          <a:prstGeom prst="roundRect">
            <a:avLst>
              <a:gd name="adj" fmla="val 603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nvGrpSpPr>
          <p:cNvPr id="378" name="Agrupar 212">
            <a:extLst>
              <a:ext uri="{FF2B5EF4-FFF2-40B4-BE49-F238E27FC236}">
                <a16:creationId xmlns:a16="http://schemas.microsoft.com/office/drawing/2014/main" id="{C9568784-6C1C-0CFE-4712-FEBA6D8499B3}"/>
              </a:ext>
            </a:extLst>
          </p:cNvPr>
          <p:cNvGrpSpPr/>
          <p:nvPr/>
        </p:nvGrpSpPr>
        <p:grpSpPr>
          <a:xfrm>
            <a:off x="6983180" y="11927335"/>
            <a:ext cx="2096957" cy="986040"/>
            <a:chOff x="-146449" y="-438136"/>
            <a:chExt cx="1867470" cy="894063"/>
          </a:xfrm>
        </p:grpSpPr>
        <p:sp>
          <p:nvSpPr>
            <p:cNvPr id="464" name="Caixa de Texto 2">
              <a:extLst>
                <a:ext uri="{FF2B5EF4-FFF2-40B4-BE49-F238E27FC236}">
                  <a16:creationId xmlns:a16="http://schemas.microsoft.com/office/drawing/2014/main" id="{23055EEE-15BD-780F-B61B-6D60B544E129}"/>
                </a:ext>
              </a:extLst>
            </p:cNvPr>
            <p:cNvSpPr txBox="1">
              <a:spLocks noChangeArrowheads="1"/>
            </p:cNvSpPr>
            <p:nvPr/>
          </p:nvSpPr>
          <p:spPr bwMode="auto">
            <a:xfrm>
              <a:off x="-146449" y="130171"/>
              <a:ext cx="1867470" cy="325756"/>
            </a:xfrm>
            <a:prstGeom prst="rect">
              <a:avLst/>
            </a:prstGeom>
            <a:noFill/>
            <a:ln w="9525">
              <a:noFill/>
              <a:miter lim="800000"/>
              <a:headEnd/>
              <a:tailEnd/>
            </a:ln>
          </p:spPr>
          <p:txBody>
            <a:bodyPr rot="0" vert="horz" wrap="square" lIns="91440" tIns="45720" rIns="91440" bIns="45720" anchor="t" anchorCtr="0">
              <a:noAutofit/>
            </a:bodyPr>
            <a:lstStyle/>
            <a:p>
              <a:pPr algn="ctr">
                <a:lnSpc>
                  <a:spcPct val="145000"/>
                </a:lnSpc>
              </a:pPr>
              <a:r>
                <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Autonomous Mobile Robot (AMR)</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5" name="Imagem 192">
              <a:extLst>
                <a:ext uri="{FF2B5EF4-FFF2-40B4-BE49-F238E27FC236}">
                  <a16:creationId xmlns:a16="http://schemas.microsoft.com/office/drawing/2014/main" id="{35818485-3308-3E90-7872-E0ABCF3E80D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5504" y="-438136"/>
              <a:ext cx="583565" cy="568960"/>
            </a:xfrm>
            <a:prstGeom prst="rect">
              <a:avLst/>
            </a:prstGeom>
          </p:spPr>
        </p:pic>
      </p:grpSp>
      <p:sp>
        <p:nvSpPr>
          <p:cNvPr id="379" name="Sinal de Adição 198">
            <a:extLst>
              <a:ext uri="{FF2B5EF4-FFF2-40B4-BE49-F238E27FC236}">
                <a16:creationId xmlns:a16="http://schemas.microsoft.com/office/drawing/2014/main" id="{623E06D7-9B39-F3E9-FBDD-07036E80B3F1}"/>
              </a:ext>
            </a:extLst>
          </p:cNvPr>
          <p:cNvSpPr/>
          <p:nvPr/>
        </p:nvSpPr>
        <p:spPr>
          <a:xfrm>
            <a:off x="7827505" y="13456018"/>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0" name="Sinal de Adição 203">
            <a:extLst>
              <a:ext uri="{FF2B5EF4-FFF2-40B4-BE49-F238E27FC236}">
                <a16:creationId xmlns:a16="http://schemas.microsoft.com/office/drawing/2014/main" id="{022D3651-C3E9-6352-9F84-BA1D7E144A91}"/>
              </a:ext>
            </a:extLst>
          </p:cNvPr>
          <p:cNvSpPr/>
          <p:nvPr/>
        </p:nvSpPr>
        <p:spPr>
          <a:xfrm>
            <a:off x="7840209" y="14864485"/>
            <a:ext cx="382899" cy="376075"/>
          </a:xfrm>
          <a:prstGeom prst="mathPlus">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81" name="Caixa de Texto 2">
            <a:extLst>
              <a:ext uri="{FF2B5EF4-FFF2-40B4-BE49-F238E27FC236}">
                <a16:creationId xmlns:a16="http://schemas.microsoft.com/office/drawing/2014/main" id="{AA5B7D58-1EA9-35FC-2FDC-EC79EF6DC3A1}"/>
              </a:ext>
            </a:extLst>
          </p:cNvPr>
          <p:cNvSpPr txBox="1">
            <a:spLocks noChangeArrowheads="1"/>
          </p:cNvSpPr>
          <p:nvPr/>
        </p:nvSpPr>
        <p:spPr bwMode="auto">
          <a:xfrm>
            <a:off x="7317547" y="13977184"/>
            <a:ext cx="1428223" cy="676115"/>
          </a:xfrm>
          <a:prstGeom prst="roundRect">
            <a:avLst/>
          </a:prstGeom>
          <a:solidFill>
            <a:schemeClr val="bg1">
              <a:lumMod val="75000"/>
            </a:schemeClr>
          </a:solidFill>
          <a:ln w="28575">
            <a:solidFill>
              <a:schemeClr val="tx1"/>
            </a:solidFill>
            <a:miter lim="800000"/>
            <a:headEnd/>
            <a:tailEnd/>
          </a:ln>
        </p:spPr>
        <p:txBody>
          <a:bodyPr rot="0" vert="horz" wrap="square" lIns="91440" tIns="45720" rIns="91440" bIns="45720" anchor="t" anchorCtr="0">
            <a:no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a:t>
            </a: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oupling system</a:t>
            </a:r>
            <a:endParaRPr lang="en-US" sz="20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82" name="Caixa de Texto 2">
            <a:extLst>
              <a:ext uri="{FF2B5EF4-FFF2-40B4-BE49-F238E27FC236}">
                <a16:creationId xmlns:a16="http://schemas.microsoft.com/office/drawing/2014/main" id="{A4FFF096-0322-B7C2-CA41-D4F582A259AB}"/>
              </a:ext>
            </a:extLst>
          </p:cNvPr>
          <p:cNvSpPr txBox="1">
            <a:spLocks noChangeArrowheads="1"/>
          </p:cNvSpPr>
          <p:nvPr/>
        </p:nvSpPr>
        <p:spPr bwMode="auto">
          <a:xfrm>
            <a:off x="9756294" y="11798374"/>
            <a:ext cx="4180867" cy="454483"/>
          </a:xfrm>
          <a:prstGeom prst="rect">
            <a:avLst/>
          </a:prstGeom>
          <a:noFill/>
          <a:ln w="9525">
            <a:noFill/>
            <a:miter lim="800000"/>
            <a:headEnd/>
            <a:tailEnd/>
          </a:ln>
        </p:spPr>
        <p:txBody>
          <a:bodyPr rot="0" vert="horz" wrap="square" lIns="91440" tIns="45720" rIns="91440" bIns="45720" anchor="t" anchorCtr="0">
            <a:spAutoFit/>
          </a:bodyPr>
          <a:lstStyle/>
          <a:p>
            <a:pPr indent="215900" algn="ctr">
              <a:lnSpc>
                <a:spcPct val="145000"/>
              </a:lnSpc>
            </a:pP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3. Wheelchair Transporter Robot</a:t>
            </a:r>
            <a:endParaRPr lang="en-US"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3" name="Group 382">
            <a:extLst>
              <a:ext uri="{FF2B5EF4-FFF2-40B4-BE49-F238E27FC236}">
                <a16:creationId xmlns:a16="http://schemas.microsoft.com/office/drawing/2014/main" id="{C6AEF19F-ECFC-A228-CC3C-9586B8343587}"/>
              </a:ext>
            </a:extLst>
          </p:cNvPr>
          <p:cNvGrpSpPr/>
          <p:nvPr/>
        </p:nvGrpSpPr>
        <p:grpSpPr>
          <a:xfrm>
            <a:off x="7197131" y="15476657"/>
            <a:ext cx="1669055" cy="1428927"/>
            <a:chOff x="9505577" y="16555762"/>
            <a:chExt cx="1669055" cy="1428927"/>
          </a:xfrm>
        </p:grpSpPr>
        <p:sp>
          <p:nvSpPr>
            <p:cNvPr id="461" name="Caixa de Texto 2">
              <a:extLst>
                <a:ext uri="{FF2B5EF4-FFF2-40B4-BE49-F238E27FC236}">
                  <a16:creationId xmlns:a16="http://schemas.microsoft.com/office/drawing/2014/main" id="{EE4805AB-E563-74E7-3E90-C3EF74AE90E3}"/>
                </a:ext>
              </a:extLst>
            </p:cNvPr>
            <p:cNvSpPr txBox="1">
              <a:spLocks noChangeArrowheads="1"/>
            </p:cNvSpPr>
            <p:nvPr/>
          </p:nvSpPr>
          <p:spPr bwMode="auto">
            <a:xfrm>
              <a:off x="9505577" y="17061359"/>
              <a:ext cx="1669055" cy="923330"/>
            </a:xfrm>
            <a:prstGeom prst="rect">
              <a:avLst/>
            </a:prstGeom>
            <a:noFill/>
            <a:ln w="9525">
              <a:noFill/>
              <a:miter lim="800000"/>
              <a:headEnd/>
              <a:tailEnd/>
            </a:ln>
          </p:spPr>
          <p:txBody>
            <a:bodyPr rot="0" vert="horz" wrap="square" lIns="91440" tIns="45720" rIns="91440" bIns="45720" anchor="t" anchorCtr="0">
              <a:spAutoFit/>
            </a:bodyPr>
            <a:lstStyle/>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 + patient + </a:t>
              </a:r>
            </a:p>
            <a:p>
              <a:pPr algn="ct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safety system</a:t>
              </a:r>
              <a:endParaRPr lang="pt-PT"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62" name="Gráfico 196" descr="Pessoa em cadeira de rodas com preenchimento sólido">
              <a:extLst>
                <a:ext uri="{FF2B5EF4-FFF2-40B4-BE49-F238E27FC236}">
                  <a16:creationId xmlns:a16="http://schemas.microsoft.com/office/drawing/2014/main" id="{3453D0EC-A56F-7BA6-E11A-27B3978732F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83412" y="16555762"/>
              <a:ext cx="513384" cy="504234"/>
            </a:xfrm>
            <a:prstGeom prst="rect">
              <a:avLst/>
            </a:prstGeom>
          </p:spPr>
        </p:pic>
        <p:pic>
          <p:nvPicPr>
            <p:cNvPr id="463" name="Gráfico 15" descr="Escudo com visto com preenchimento sólido">
              <a:extLst>
                <a:ext uri="{FF2B5EF4-FFF2-40B4-BE49-F238E27FC236}">
                  <a16:creationId xmlns:a16="http://schemas.microsoft.com/office/drawing/2014/main" id="{1D4359FB-1DE7-5FF4-473F-A43AD31035F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17825" y="16753775"/>
              <a:ext cx="348744" cy="342558"/>
            </a:xfrm>
            <a:prstGeom prst="rect">
              <a:avLst/>
            </a:prstGeom>
          </p:spPr>
        </p:pic>
      </p:grpSp>
      <p:sp>
        <p:nvSpPr>
          <p:cNvPr id="384" name="Caixa de Texto 2">
            <a:extLst>
              <a:ext uri="{FF2B5EF4-FFF2-40B4-BE49-F238E27FC236}">
                <a16:creationId xmlns:a16="http://schemas.microsoft.com/office/drawing/2014/main" id="{AFDB37E0-CB39-B576-F48E-688B1B9535D4}"/>
              </a:ext>
            </a:extLst>
          </p:cNvPr>
          <p:cNvSpPr txBox="1">
            <a:spLocks noChangeArrowheads="1"/>
          </p:cNvSpPr>
          <p:nvPr/>
        </p:nvSpPr>
        <p:spPr bwMode="auto">
          <a:xfrm>
            <a:off x="11668130" y="13093744"/>
            <a:ext cx="2574340" cy="31153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Type of transport</a:t>
            </a:r>
            <a:endParaRPr lang="en-US" sz="2400"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385" name="Group 384">
            <a:extLst>
              <a:ext uri="{FF2B5EF4-FFF2-40B4-BE49-F238E27FC236}">
                <a16:creationId xmlns:a16="http://schemas.microsoft.com/office/drawing/2014/main" id="{E7F7BF9B-4E33-476B-73D4-042BD40BE644}"/>
              </a:ext>
            </a:extLst>
          </p:cNvPr>
          <p:cNvGrpSpPr/>
          <p:nvPr/>
        </p:nvGrpSpPr>
        <p:grpSpPr>
          <a:xfrm>
            <a:off x="9371015" y="12298988"/>
            <a:ext cx="7223920" cy="572365"/>
            <a:chOff x="11584578" y="10499306"/>
            <a:chExt cx="7485568" cy="572365"/>
          </a:xfrm>
        </p:grpSpPr>
        <p:sp>
          <p:nvSpPr>
            <p:cNvPr id="459" name="Rectangle: Rounded Corners 458">
              <a:extLst>
                <a:ext uri="{FF2B5EF4-FFF2-40B4-BE49-F238E27FC236}">
                  <a16:creationId xmlns:a16="http://schemas.microsoft.com/office/drawing/2014/main" id="{9DBA750D-3BEF-FD5D-8E94-4202B642B7D0}"/>
                </a:ext>
              </a:extLst>
            </p:cNvPr>
            <p:cNvSpPr/>
            <p:nvPr/>
          </p:nvSpPr>
          <p:spPr>
            <a:xfrm>
              <a:off x="11584578" y="10500663"/>
              <a:ext cx="7485568" cy="569650"/>
            </a:xfrm>
            <a:prstGeom prst="roundRect">
              <a:avLst>
                <a:gd name="adj" fmla="val 26859"/>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60" name="Caixa de Texto 2">
              <a:extLst>
                <a:ext uri="{FF2B5EF4-FFF2-40B4-BE49-F238E27FC236}">
                  <a16:creationId xmlns:a16="http://schemas.microsoft.com/office/drawing/2014/main" id="{637982D5-B806-1602-CFF9-F4F63E8FE4FD}"/>
                </a:ext>
              </a:extLst>
            </p:cNvPr>
            <p:cNvSpPr txBox="1">
              <a:spLocks noChangeArrowheads="1"/>
            </p:cNvSpPr>
            <p:nvPr/>
          </p:nvSpPr>
          <p:spPr bwMode="auto">
            <a:xfrm>
              <a:off x="11584578" y="10499306"/>
              <a:ext cx="7485568" cy="572365"/>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Used to attach the coupling system.</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6" name="Arrow: Right 385">
            <a:extLst>
              <a:ext uri="{FF2B5EF4-FFF2-40B4-BE49-F238E27FC236}">
                <a16:creationId xmlns:a16="http://schemas.microsoft.com/office/drawing/2014/main" id="{35093DEF-BE1C-F82D-40B6-D7763314645C}"/>
              </a:ext>
            </a:extLst>
          </p:cNvPr>
          <p:cNvSpPr/>
          <p:nvPr/>
        </p:nvSpPr>
        <p:spPr>
          <a:xfrm>
            <a:off x="8830499" y="1243810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7" name="Group 386">
            <a:extLst>
              <a:ext uri="{FF2B5EF4-FFF2-40B4-BE49-F238E27FC236}">
                <a16:creationId xmlns:a16="http://schemas.microsoft.com/office/drawing/2014/main" id="{1D1E0769-6F59-217C-8EB7-51284BA95EA5}"/>
              </a:ext>
            </a:extLst>
          </p:cNvPr>
          <p:cNvGrpSpPr/>
          <p:nvPr/>
        </p:nvGrpSpPr>
        <p:grpSpPr>
          <a:xfrm>
            <a:off x="9356496" y="15739306"/>
            <a:ext cx="7238439" cy="903624"/>
            <a:chOff x="11569533" y="10499304"/>
            <a:chExt cx="7500612" cy="1439115"/>
          </a:xfrm>
        </p:grpSpPr>
        <p:sp>
          <p:nvSpPr>
            <p:cNvPr id="457" name="Rectangle: Rounded Corners 456">
              <a:extLst>
                <a:ext uri="{FF2B5EF4-FFF2-40B4-BE49-F238E27FC236}">
                  <a16:creationId xmlns:a16="http://schemas.microsoft.com/office/drawing/2014/main" id="{F1EFCEF7-5F8E-F489-8D5A-CAF530A03D8F}"/>
                </a:ext>
              </a:extLst>
            </p:cNvPr>
            <p:cNvSpPr/>
            <p:nvPr/>
          </p:nvSpPr>
          <p:spPr>
            <a:xfrm>
              <a:off x="11584578" y="10500661"/>
              <a:ext cx="7485567" cy="1437758"/>
            </a:xfrm>
            <a:prstGeom prst="roundRect">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58" name="Caixa de Texto 2">
              <a:extLst>
                <a:ext uri="{FF2B5EF4-FFF2-40B4-BE49-F238E27FC236}">
                  <a16:creationId xmlns:a16="http://schemas.microsoft.com/office/drawing/2014/main" id="{800C107A-B8F0-829E-3B65-B6CDEDCAE688}"/>
                </a:ext>
              </a:extLst>
            </p:cNvPr>
            <p:cNvSpPr txBox="1">
              <a:spLocks noChangeArrowheads="1"/>
            </p:cNvSpPr>
            <p:nvPr/>
          </p:nvSpPr>
          <p:spPr bwMode="auto">
            <a:xfrm>
              <a:off x="11569533" y="10499304"/>
              <a:ext cx="7500612" cy="1406443"/>
            </a:xfrm>
            <a:prstGeom prst="rect">
              <a:avLst/>
            </a:prstGeom>
            <a:noFill/>
            <a:ln w="9525">
              <a:noFill/>
              <a:miter lim="800000"/>
              <a:headEnd/>
              <a:tailEnd/>
            </a:ln>
          </p:spPr>
          <p:txBody>
            <a:bodyPr rot="0" vert="horz" wrap="square" lIns="91440" tIns="45720" rIns="91440" bIns="45720" anchor="t" anchorCtr="0">
              <a:noAutofit/>
            </a:bodyPr>
            <a:lstStyle/>
            <a:p>
              <a:pPr indent="215900"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Implementation of a security system consisting of a set of sensors to monitor the patient and act in emergency situations.</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sp>
        <p:nvSpPr>
          <p:cNvPr id="388" name="Arrow: Right 387">
            <a:extLst>
              <a:ext uri="{FF2B5EF4-FFF2-40B4-BE49-F238E27FC236}">
                <a16:creationId xmlns:a16="http://schemas.microsoft.com/office/drawing/2014/main" id="{73A0A756-2146-B6D2-A877-1AD2DE97A68E}"/>
              </a:ext>
            </a:extLst>
          </p:cNvPr>
          <p:cNvSpPr/>
          <p:nvPr/>
        </p:nvSpPr>
        <p:spPr>
          <a:xfrm>
            <a:off x="8830499" y="16044050"/>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89" name="Group 388">
            <a:extLst>
              <a:ext uri="{FF2B5EF4-FFF2-40B4-BE49-F238E27FC236}">
                <a16:creationId xmlns:a16="http://schemas.microsoft.com/office/drawing/2014/main" id="{390A0454-94A5-2237-CDAC-5D07ECE59BFB}"/>
              </a:ext>
            </a:extLst>
          </p:cNvPr>
          <p:cNvGrpSpPr/>
          <p:nvPr/>
        </p:nvGrpSpPr>
        <p:grpSpPr>
          <a:xfrm>
            <a:off x="9307193" y="13144817"/>
            <a:ext cx="7287742" cy="2311821"/>
            <a:chOff x="9024763" y="22993342"/>
            <a:chExt cx="7287742" cy="2311821"/>
          </a:xfrm>
        </p:grpSpPr>
        <p:sp>
          <p:nvSpPr>
            <p:cNvPr id="391" name="Rectangle: Rounded Corners 390">
              <a:extLst>
                <a:ext uri="{FF2B5EF4-FFF2-40B4-BE49-F238E27FC236}">
                  <a16:creationId xmlns:a16="http://schemas.microsoft.com/office/drawing/2014/main" id="{26A94D57-0D5B-B172-840A-62B79268A4C2}"/>
                </a:ext>
              </a:extLst>
            </p:cNvPr>
            <p:cNvSpPr/>
            <p:nvPr/>
          </p:nvSpPr>
          <p:spPr>
            <a:xfrm>
              <a:off x="9084349" y="22993342"/>
              <a:ext cx="7228156" cy="2311821"/>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392" name="Group 391">
              <a:extLst>
                <a:ext uri="{FF2B5EF4-FFF2-40B4-BE49-F238E27FC236}">
                  <a16:creationId xmlns:a16="http://schemas.microsoft.com/office/drawing/2014/main" id="{7E059807-E3D7-3B88-7D44-23DE06BC6B18}"/>
                </a:ext>
              </a:extLst>
            </p:cNvPr>
            <p:cNvGrpSpPr/>
            <p:nvPr/>
          </p:nvGrpSpPr>
          <p:grpSpPr>
            <a:xfrm>
              <a:off x="9024763" y="23473119"/>
              <a:ext cx="7287742" cy="1516778"/>
              <a:chOff x="9133246" y="4706533"/>
              <a:chExt cx="7287742" cy="1516778"/>
            </a:xfrm>
          </p:grpSpPr>
          <p:grpSp>
            <p:nvGrpSpPr>
              <p:cNvPr id="393" name="Group 392">
                <a:extLst>
                  <a:ext uri="{FF2B5EF4-FFF2-40B4-BE49-F238E27FC236}">
                    <a16:creationId xmlns:a16="http://schemas.microsoft.com/office/drawing/2014/main" id="{97FFEBA5-4494-CA5F-C882-391CD2B1B0D5}"/>
                  </a:ext>
                </a:extLst>
              </p:cNvPr>
              <p:cNvGrpSpPr/>
              <p:nvPr/>
            </p:nvGrpSpPr>
            <p:grpSpPr>
              <a:xfrm>
                <a:off x="14059298" y="4706533"/>
                <a:ext cx="2361690" cy="1512902"/>
                <a:chOff x="7145112" y="4100551"/>
                <a:chExt cx="2361690" cy="1512902"/>
              </a:xfrm>
            </p:grpSpPr>
            <p:grpSp>
              <p:nvGrpSpPr>
                <p:cNvPr id="436" name="Group 435">
                  <a:extLst>
                    <a:ext uri="{FF2B5EF4-FFF2-40B4-BE49-F238E27FC236}">
                      <a16:creationId xmlns:a16="http://schemas.microsoft.com/office/drawing/2014/main" id="{452E6A16-4AE7-F787-319D-EE19C1D07794}"/>
                    </a:ext>
                  </a:extLst>
                </p:cNvPr>
                <p:cNvGrpSpPr/>
                <p:nvPr/>
              </p:nvGrpSpPr>
              <p:grpSpPr>
                <a:xfrm>
                  <a:off x="7614140" y="4100551"/>
                  <a:ext cx="1447468" cy="1011425"/>
                  <a:chOff x="15137181" y="6870025"/>
                  <a:chExt cx="2111116" cy="1475152"/>
                </a:xfrm>
              </p:grpSpPr>
              <p:grpSp>
                <p:nvGrpSpPr>
                  <p:cNvPr id="438" name="Agrupar 298">
                    <a:extLst>
                      <a:ext uri="{FF2B5EF4-FFF2-40B4-BE49-F238E27FC236}">
                        <a16:creationId xmlns:a16="http://schemas.microsoft.com/office/drawing/2014/main" id="{4C1726B9-679E-B24F-E6F7-E7B5F44FADD9}"/>
                      </a:ext>
                    </a:extLst>
                  </p:cNvPr>
                  <p:cNvGrpSpPr/>
                  <p:nvPr/>
                </p:nvGrpSpPr>
                <p:grpSpPr>
                  <a:xfrm>
                    <a:off x="15137181" y="6870025"/>
                    <a:ext cx="2111116" cy="1466768"/>
                    <a:chOff x="3309283" y="-1822923"/>
                    <a:chExt cx="1791332" cy="1244601"/>
                  </a:xfrm>
                </p:grpSpPr>
                <p:grpSp>
                  <p:nvGrpSpPr>
                    <p:cNvPr id="441" name="Agrupar 277">
                      <a:extLst>
                        <a:ext uri="{FF2B5EF4-FFF2-40B4-BE49-F238E27FC236}">
                          <a16:creationId xmlns:a16="http://schemas.microsoft.com/office/drawing/2014/main" id="{655201E4-C9E0-7CFF-D94B-56901B4AA472}"/>
                        </a:ext>
                      </a:extLst>
                    </p:cNvPr>
                    <p:cNvGrpSpPr/>
                    <p:nvPr/>
                  </p:nvGrpSpPr>
                  <p:grpSpPr>
                    <a:xfrm>
                      <a:off x="3309283" y="-1822923"/>
                      <a:ext cx="1791332" cy="1244601"/>
                      <a:chOff x="2880339" y="-1823570"/>
                      <a:chExt cx="1792191" cy="1245043"/>
                    </a:xfrm>
                  </p:grpSpPr>
                  <p:grpSp>
                    <p:nvGrpSpPr>
                      <p:cNvPr id="443" name="Agrupar 279">
                        <a:extLst>
                          <a:ext uri="{FF2B5EF4-FFF2-40B4-BE49-F238E27FC236}">
                            <a16:creationId xmlns:a16="http://schemas.microsoft.com/office/drawing/2014/main" id="{178FC697-3A25-B436-B24F-02C931E69C9A}"/>
                          </a:ext>
                        </a:extLst>
                      </p:cNvPr>
                      <p:cNvGrpSpPr/>
                      <p:nvPr/>
                    </p:nvGrpSpPr>
                    <p:grpSpPr>
                      <a:xfrm>
                        <a:off x="3498193" y="-1823570"/>
                        <a:ext cx="1174337" cy="1245043"/>
                        <a:chOff x="3431056" y="-1824307"/>
                        <a:chExt cx="1175074" cy="1245546"/>
                      </a:xfrm>
                    </p:grpSpPr>
                    <p:sp>
                      <p:nvSpPr>
                        <p:cNvPr id="450" name="Retângulo 280">
                          <a:extLst>
                            <a:ext uri="{FF2B5EF4-FFF2-40B4-BE49-F238E27FC236}">
                              <a16:creationId xmlns:a16="http://schemas.microsoft.com/office/drawing/2014/main" id="{B45A776D-304E-2EAA-AD36-6E217930B4F8}"/>
                            </a:ext>
                          </a:extLst>
                        </p:cNvPr>
                        <p:cNvSpPr/>
                        <p:nvPr/>
                      </p:nvSpPr>
                      <p:spPr>
                        <a:xfrm>
                          <a:off x="3560534" y="-1222479"/>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1" name="Retângulo 281">
                          <a:extLst>
                            <a:ext uri="{FF2B5EF4-FFF2-40B4-BE49-F238E27FC236}">
                              <a16:creationId xmlns:a16="http://schemas.microsoft.com/office/drawing/2014/main" id="{625D5DA2-22A5-561B-51B6-C8FE976809F4}"/>
                            </a:ext>
                          </a:extLst>
                        </p:cNvPr>
                        <p:cNvSpPr/>
                        <p:nvPr/>
                      </p:nvSpPr>
                      <p:spPr>
                        <a:xfrm>
                          <a:off x="3640608" y="-1294717"/>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2" name="Retângulo 282">
                          <a:extLst>
                            <a:ext uri="{FF2B5EF4-FFF2-40B4-BE49-F238E27FC236}">
                              <a16:creationId xmlns:a16="http://schemas.microsoft.com/office/drawing/2014/main" id="{E574826C-24D3-28C5-1C60-E185135F3067}"/>
                            </a:ext>
                          </a:extLst>
                        </p:cNvPr>
                        <p:cNvSpPr/>
                        <p:nvPr/>
                      </p:nvSpPr>
                      <p:spPr>
                        <a:xfrm rot="5400000">
                          <a:off x="3323425" y="-1539509"/>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3" name="Retângulo 283">
                          <a:extLst>
                            <a:ext uri="{FF2B5EF4-FFF2-40B4-BE49-F238E27FC236}">
                              <a16:creationId xmlns:a16="http://schemas.microsoft.com/office/drawing/2014/main" id="{ED67E0C7-6651-B818-3F26-F75E39E26C9F}"/>
                            </a:ext>
                          </a:extLst>
                        </p:cNvPr>
                        <p:cNvSpPr/>
                        <p:nvPr/>
                      </p:nvSpPr>
                      <p:spPr>
                        <a:xfrm>
                          <a:off x="4093294" y="-974682"/>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4" name="Retângulo 284">
                          <a:extLst>
                            <a:ext uri="{FF2B5EF4-FFF2-40B4-BE49-F238E27FC236}">
                              <a16:creationId xmlns:a16="http://schemas.microsoft.com/office/drawing/2014/main" id="{96EFF43C-9AE4-A0CD-FC0F-E094C11DF1BE}"/>
                            </a:ext>
                          </a:extLst>
                        </p:cNvPr>
                        <p:cNvSpPr/>
                        <p:nvPr/>
                      </p:nvSpPr>
                      <p:spPr>
                        <a:xfrm rot="3477366">
                          <a:off x="4196864" y="-82306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5" name="Retângulo 285">
                          <a:extLst>
                            <a:ext uri="{FF2B5EF4-FFF2-40B4-BE49-F238E27FC236}">
                              <a16:creationId xmlns:a16="http://schemas.microsoft.com/office/drawing/2014/main" id="{DB525E30-881B-F7C7-9793-0C67363B65BF}"/>
                            </a:ext>
                          </a:extLst>
                        </p:cNvPr>
                        <p:cNvSpPr/>
                        <p:nvPr/>
                      </p:nvSpPr>
                      <p:spPr>
                        <a:xfrm>
                          <a:off x="3431056" y="-1824307"/>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56" name="Oval 455">
                          <a:extLst>
                            <a:ext uri="{FF2B5EF4-FFF2-40B4-BE49-F238E27FC236}">
                              <a16:creationId xmlns:a16="http://schemas.microsoft.com/office/drawing/2014/main" id="{2FF82DD9-6BD0-E889-36C7-307D71A4C36F}"/>
                            </a:ext>
                          </a:extLst>
                        </p:cNvPr>
                        <p:cNvSpPr/>
                        <p:nvPr/>
                      </p:nvSpPr>
                      <p:spPr>
                        <a:xfrm>
                          <a:off x="4307353" y="-877538"/>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44" name="Agrupar 290">
                        <a:extLst>
                          <a:ext uri="{FF2B5EF4-FFF2-40B4-BE49-F238E27FC236}">
                            <a16:creationId xmlns:a16="http://schemas.microsoft.com/office/drawing/2014/main" id="{9B3CF555-14DA-A2EA-B3CB-6F0E532E875A}"/>
                          </a:ext>
                        </a:extLst>
                      </p:cNvPr>
                      <p:cNvGrpSpPr/>
                      <p:nvPr/>
                    </p:nvGrpSpPr>
                    <p:grpSpPr>
                      <a:xfrm>
                        <a:off x="2880339" y="-946959"/>
                        <a:ext cx="747252" cy="363675"/>
                        <a:chOff x="2585064" y="-1810559"/>
                        <a:chExt cx="747252" cy="363675"/>
                      </a:xfrm>
                    </p:grpSpPr>
                    <p:sp>
                      <p:nvSpPr>
                        <p:cNvPr id="445" name="Retângulo 294">
                          <a:extLst>
                            <a:ext uri="{FF2B5EF4-FFF2-40B4-BE49-F238E27FC236}">
                              <a16:creationId xmlns:a16="http://schemas.microsoft.com/office/drawing/2014/main" id="{233CC1EF-9CF9-DC98-7613-F1F92C5FA283}"/>
                            </a:ext>
                          </a:extLst>
                        </p:cNvPr>
                        <p:cNvSpPr/>
                        <p:nvPr/>
                      </p:nvSpPr>
                      <p:spPr>
                        <a:xfrm>
                          <a:off x="3265130" y="-1725014"/>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6" name="Retângulo 291">
                          <a:extLst>
                            <a:ext uri="{FF2B5EF4-FFF2-40B4-BE49-F238E27FC236}">
                              <a16:creationId xmlns:a16="http://schemas.microsoft.com/office/drawing/2014/main" id="{2D917E60-474D-BBA1-AADB-809383E2EEB7}"/>
                            </a:ext>
                          </a:extLst>
                        </p:cNvPr>
                        <p:cNvSpPr/>
                        <p:nvPr/>
                      </p:nvSpPr>
                      <p:spPr>
                        <a:xfrm>
                          <a:off x="2585064" y="-1725014"/>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7" name="Oval 446">
                          <a:extLst>
                            <a:ext uri="{FF2B5EF4-FFF2-40B4-BE49-F238E27FC236}">
                              <a16:creationId xmlns:a16="http://schemas.microsoft.com/office/drawing/2014/main" id="{78CE8AF1-E8F5-52EF-E962-1B7F0805EB27}"/>
                            </a:ext>
                          </a:extLst>
                        </p:cNvPr>
                        <p:cNvSpPr/>
                        <p:nvPr/>
                      </p:nvSpPr>
                      <p:spPr>
                        <a:xfrm>
                          <a:off x="3096239"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8" name="Oval 447">
                          <a:extLst>
                            <a:ext uri="{FF2B5EF4-FFF2-40B4-BE49-F238E27FC236}">
                              <a16:creationId xmlns:a16="http://schemas.microsoft.com/office/drawing/2014/main" id="{C3A019CC-14A4-CAB1-6D61-8D03B8FAA0C0}"/>
                            </a:ext>
                          </a:extLst>
                        </p:cNvPr>
                        <p:cNvSpPr/>
                        <p:nvPr/>
                      </p:nvSpPr>
                      <p:spPr>
                        <a:xfrm>
                          <a:off x="2585064" y="-1661514"/>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49" name="Conexão reta 295">
                          <a:extLst>
                            <a:ext uri="{FF2B5EF4-FFF2-40B4-BE49-F238E27FC236}">
                              <a16:creationId xmlns:a16="http://schemas.microsoft.com/office/drawing/2014/main" id="{220F9536-404A-EA3C-BBB3-F9B79EFC7566}"/>
                            </a:ext>
                          </a:extLst>
                        </p:cNvPr>
                        <p:cNvCxnSpPr/>
                        <p:nvPr/>
                      </p:nvCxnSpPr>
                      <p:spPr>
                        <a:xfrm flipV="1">
                          <a:off x="3015595" y="-1810559"/>
                          <a:ext cx="316721" cy="5223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42" name="Retângulo 296">
                      <a:extLst>
                        <a:ext uri="{FF2B5EF4-FFF2-40B4-BE49-F238E27FC236}">
                          <a16:creationId xmlns:a16="http://schemas.microsoft.com/office/drawing/2014/main" id="{05332ECE-7182-1E43-C3D1-E8A1EA0839E4}"/>
                        </a:ext>
                      </a:extLst>
                    </p:cNvPr>
                    <p:cNvSpPr/>
                    <p:nvPr/>
                  </p:nvSpPr>
                  <p:spPr>
                    <a:xfrm>
                      <a:off x="3486963" y="-1003863"/>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439" name="Fluxograma: Ou 289">
                    <a:extLst>
                      <a:ext uri="{FF2B5EF4-FFF2-40B4-BE49-F238E27FC236}">
                        <a16:creationId xmlns:a16="http://schemas.microsoft.com/office/drawing/2014/main" id="{5DC73BE3-002C-3A65-EB6A-C55F5A3B4318}"/>
                      </a:ext>
                    </a:extLst>
                  </p:cNvPr>
                  <p:cNvSpPr/>
                  <p:nvPr/>
                </p:nvSpPr>
                <p:spPr>
                  <a:xfrm>
                    <a:off x="15641890" y="7593173"/>
                    <a:ext cx="743098" cy="744718"/>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40" name="Fluxograma: Convolução 288">
                    <a:extLst>
                      <a:ext uri="{FF2B5EF4-FFF2-40B4-BE49-F238E27FC236}">
                        <a16:creationId xmlns:a16="http://schemas.microsoft.com/office/drawing/2014/main" id="{68DBBABB-F15F-7C04-4933-F1A54061B2CF}"/>
                      </a:ext>
                    </a:extLst>
                  </p:cNvPr>
                  <p:cNvSpPr/>
                  <p:nvPr/>
                </p:nvSpPr>
                <p:spPr>
                  <a:xfrm>
                    <a:off x="15644358" y="7603567"/>
                    <a:ext cx="741526"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grpSp>
            <p:sp>
              <p:nvSpPr>
                <p:cNvPr id="437" name="Caixa de texto 300">
                  <a:extLst>
                    <a:ext uri="{FF2B5EF4-FFF2-40B4-BE49-F238E27FC236}">
                      <a16:creationId xmlns:a16="http://schemas.microsoft.com/office/drawing/2014/main" id="{5DFFD44E-DC78-FAD3-67B3-0DD9A9A7409E}"/>
                    </a:ext>
                  </a:extLst>
                </p:cNvPr>
                <p:cNvSpPr txBox="1"/>
                <p:nvPr/>
              </p:nvSpPr>
              <p:spPr>
                <a:xfrm>
                  <a:off x="7145112" y="5001006"/>
                  <a:ext cx="2361690" cy="612447"/>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Impeller coupling – pushing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4" name="Group 393">
                <a:extLst>
                  <a:ext uri="{FF2B5EF4-FFF2-40B4-BE49-F238E27FC236}">
                    <a16:creationId xmlns:a16="http://schemas.microsoft.com/office/drawing/2014/main" id="{B2D360B5-4BBB-5E78-BAAF-8132FD16BF73}"/>
                  </a:ext>
                </a:extLst>
              </p:cNvPr>
              <p:cNvGrpSpPr/>
              <p:nvPr/>
            </p:nvGrpSpPr>
            <p:grpSpPr>
              <a:xfrm>
                <a:off x="9133246" y="4706533"/>
                <a:ext cx="2337856" cy="1516778"/>
                <a:chOff x="2152003" y="4101630"/>
                <a:chExt cx="2337856" cy="1516778"/>
              </a:xfrm>
            </p:grpSpPr>
            <p:grpSp>
              <p:nvGrpSpPr>
                <p:cNvPr id="415" name="Agrupar 297">
                  <a:extLst>
                    <a:ext uri="{FF2B5EF4-FFF2-40B4-BE49-F238E27FC236}">
                      <a16:creationId xmlns:a16="http://schemas.microsoft.com/office/drawing/2014/main" id="{93F3630A-35ED-2022-D224-7ECC636EABA0}"/>
                    </a:ext>
                  </a:extLst>
                </p:cNvPr>
                <p:cNvGrpSpPr/>
                <p:nvPr/>
              </p:nvGrpSpPr>
              <p:grpSpPr>
                <a:xfrm>
                  <a:off x="2372969" y="4101630"/>
                  <a:ext cx="1895925" cy="1009267"/>
                  <a:chOff x="0" y="0"/>
                  <a:chExt cx="2346325" cy="1249045"/>
                </a:xfrm>
              </p:grpSpPr>
              <p:grpSp>
                <p:nvGrpSpPr>
                  <p:cNvPr id="417" name="Agrupar 55">
                    <a:extLst>
                      <a:ext uri="{FF2B5EF4-FFF2-40B4-BE49-F238E27FC236}">
                        <a16:creationId xmlns:a16="http://schemas.microsoft.com/office/drawing/2014/main" id="{A7807E04-7767-5205-5F61-9AD97D609360}"/>
                      </a:ext>
                    </a:extLst>
                  </p:cNvPr>
                  <p:cNvGrpSpPr/>
                  <p:nvPr/>
                </p:nvGrpSpPr>
                <p:grpSpPr>
                  <a:xfrm>
                    <a:off x="866775" y="676275"/>
                    <a:ext cx="1479550" cy="572770"/>
                    <a:chOff x="0" y="0"/>
                    <a:chExt cx="1479550" cy="572770"/>
                  </a:xfrm>
                </p:grpSpPr>
                <p:sp>
                  <p:nvSpPr>
                    <p:cNvPr id="430" name="Retângulo 41">
                      <a:extLst>
                        <a:ext uri="{FF2B5EF4-FFF2-40B4-BE49-F238E27FC236}">
                          <a16:creationId xmlns:a16="http://schemas.microsoft.com/office/drawing/2014/main" id="{22B29AAC-78ED-763B-8864-CA78B76A813B}"/>
                        </a:ext>
                      </a:extLst>
                    </p:cNvPr>
                    <p:cNvSpPr/>
                    <p:nvPr/>
                  </p:nvSpPr>
                  <p:spPr>
                    <a:xfrm>
                      <a:off x="754380" y="194310"/>
                      <a:ext cx="667385" cy="26543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1" name="Oval 430">
                      <a:extLst>
                        <a:ext uri="{FF2B5EF4-FFF2-40B4-BE49-F238E27FC236}">
                          <a16:creationId xmlns:a16="http://schemas.microsoft.com/office/drawing/2014/main" id="{B2C73B53-1910-08D0-F728-DD2184BB1434}"/>
                        </a:ext>
                      </a:extLst>
                    </p:cNvPr>
                    <p:cNvSpPr/>
                    <p:nvPr/>
                  </p:nvSpPr>
                  <p:spPr>
                    <a:xfrm>
                      <a:off x="75438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2" name="Oval 431">
                      <a:extLst>
                        <a:ext uri="{FF2B5EF4-FFF2-40B4-BE49-F238E27FC236}">
                          <a16:creationId xmlns:a16="http://schemas.microsoft.com/office/drawing/2014/main" id="{D81BC7F6-7655-CA0D-7907-82C3F3CECDFA}"/>
                        </a:ext>
                      </a:extLst>
                    </p:cNvPr>
                    <p:cNvSpPr/>
                    <p:nvPr/>
                  </p:nvSpPr>
                  <p:spPr>
                    <a:xfrm>
                      <a:off x="1264920" y="35814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3" name="Retângulo 52">
                      <a:extLst>
                        <a:ext uri="{FF2B5EF4-FFF2-40B4-BE49-F238E27FC236}">
                          <a16:creationId xmlns:a16="http://schemas.microsoft.com/office/drawing/2014/main" id="{20DB740F-6991-C8AC-C6D7-E8961EA39D8C}"/>
                        </a:ext>
                      </a:extLst>
                    </p:cNvPr>
                    <p:cNvSpPr/>
                    <p:nvPr/>
                  </p:nvSpPr>
                  <p:spPr>
                    <a:xfrm>
                      <a:off x="1375410" y="9906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34" name="Retângulo 53">
                      <a:extLst>
                        <a:ext uri="{FF2B5EF4-FFF2-40B4-BE49-F238E27FC236}">
                          <a16:creationId xmlns:a16="http://schemas.microsoft.com/office/drawing/2014/main" id="{CEB06EA0-A374-6D5D-B137-48C79CEDAFBD}"/>
                        </a:ext>
                      </a:extLst>
                    </p:cNvPr>
                    <p:cNvSpPr/>
                    <p:nvPr/>
                  </p:nvSpPr>
                  <p:spPr>
                    <a:xfrm>
                      <a:off x="754380" y="0"/>
                      <a:ext cx="247650" cy="198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35" name="Conexão reta 54">
                      <a:extLst>
                        <a:ext uri="{FF2B5EF4-FFF2-40B4-BE49-F238E27FC236}">
                          <a16:creationId xmlns:a16="http://schemas.microsoft.com/office/drawing/2014/main" id="{32872031-C7AA-A3EF-1988-476A3A0E9894}"/>
                        </a:ext>
                      </a:extLst>
                    </p:cNvPr>
                    <p:cNvCxnSpPr>
                      <a:cxnSpLocks/>
                    </p:cNvCxnSpPr>
                    <p:nvPr/>
                  </p:nvCxnSpPr>
                  <p:spPr>
                    <a:xfrm flipH="1">
                      <a:off x="0" y="99060"/>
                      <a:ext cx="744640" cy="38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8" name="Agrupar 256">
                    <a:extLst>
                      <a:ext uri="{FF2B5EF4-FFF2-40B4-BE49-F238E27FC236}">
                        <a16:creationId xmlns:a16="http://schemas.microsoft.com/office/drawing/2014/main" id="{EBDB9487-E299-DACE-B11B-BF2910C8A855}"/>
                      </a:ext>
                    </a:extLst>
                  </p:cNvPr>
                  <p:cNvGrpSpPr/>
                  <p:nvPr/>
                </p:nvGrpSpPr>
                <p:grpSpPr>
                  <a:xfrm>
                    <a:off x="0" y="0"/>
                    <a:ext cx="1361664" cy="1245041"/>
                    <a:chOff x="0" y="0"/>
                    <a:chExt cx="1361664" cy="1245041"/>
                  </a:xfrm>
                </p:grpSpPr>
                <p:grpSp>
                  <p:nvGrpSpPr>
                    <p:cNvPr id="419" name="Agrupar 56">
                      <a:extLst>
                        <a:ext uri="{FF2B5EF4-FFF2-40B4-BE49-F238E27FC236}">
                          <a16:creationId xmlns:a16="http://schemas.microsoft.com/office/drawing/2014/main" id="{54030C6F-AE3F-8CAD-89D4-414B3B112A08}"/>
                        </a:ext>
                      </a:extLst>
                    </p:cNvPr>
                    <p:cNvGrpSpPr/>
                    <p:nvPr/>
                  </p:nvGrpSpPr>
                  <p:grpSpPr>
                    <a:xfrm>
                      <a:off x="187324" y="0"/>
                      <a:ext cx="1174340" cy="1245041"/>
                      <a:chOff x="118110" y="0"/>
                      <a:chExt cx="1175077" cy="1245544"/>
                    </a:xfrm>
                  </p:grpSpPr>
                  <p:sp>
                    <p:nvSpPr>
                      <p:cNvPr id="423" name="Retângulo 45">
                        <a:extLst>
                          <a:ext uri="{FF2B5EF4-FFF2-40B4-BE49-F238E27FC236}">
                            <a16:creationId xmlns:a16="http://schemas.microsoft.com/office/drawing/2014/main" id="{97D4D82A-A59F-9885-7499-CF6C5A7BDD61}"/>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4" name="Retângulo 46">
                        <a:extLst>
                          <a:ext uri="{FF2B5EF4-FFF2-40B4-BE49-F238E27FC236}">
                            <a16:creationId xmlns:a16="http://schemas.microsoft.com/office/drawing/2014/main" id="{BC1B4404-36A3-7220-32DF-E64C0D7D0C6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5" name="Retângulo 47">
                        <a:extLst>
                          <a:ext uri="{FF2B5EF4-FFF2-40B4-BE49-F238E27FC236}">
                            <a16:creationId xmlns:a16="http://schemas.microsoft.com/office/drawing/2014/main" id="{9350F08B-2C84-6C74-A817-577DCD49384B}"/>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6" name="Retângulo 49">
                        <a:extLst>
                          <a:ext uri="{FF2B5EF4-FFF2-40B4-BE49-F238E27FC236}">
                            <a16:creationId xmlns:a16="http://schemas.microsoft.com/office/drawing/2014/main" id="{488C507B-4C26-CCC0-0FE3-F20783354975}"/>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7" name="Retângulo 50">
                        <a:extLst>
                          <a:ext uri="{FF2B5EF4-FFF2-40B4-BE49-F238E27FC236}">
                            <a16:creationId xmlns:a16="http://schemas.microsoft.com/office/drawing/2014/main" id="{39063E18-1C09-3C67-B893-2C46E667103D}"/>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8" name="Retângulo 48">
                        <a:extLst>
                          <a:ext uri="{FF2B5EF4-FFF2-40B4-BE49-F238E27FC236}">
                            <a16:creationId xmlns:a16="http://schemas.microsoft.com/office/drawing/2014/main" id="{C0D4B1CA-CA00-3770-1A1B-25C5B8E842DB}"/>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9" name="Oval 428">
                        <a:extLst>
                          <a:ext uri="{FF2B5EF4-FFF2-40B4-BE49-F238E27FC236}">
                            <a16:creationId xmlns:a16="http://schemas.microsoft.com/office/drawing/2014/main" id="{7EF239E0-DB72-235B-7758-C5CCC9D41CB9}"/>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20" name="Agrupar 252">
                      <a:extLst>
                        <a:ext uri="{FF2B5EF4-FFF2-40B4-BE49-F238E27FC236}">
                          <a16:creationId xmlns:a16="http://schemas.microsoft.com/office/drawing/2014/main" id="{A8C2CB5B-C12D-EE0F-BFE8-E00FA366CFC8}"/>
                        </a:ext>
                      </a:extLst>
                    </p:cNvPr>
                    <p:cNvGrpSpPr/>
                    <p:nvPr/>
                  </p:nvGrpSpPr>
                  <p:grpSpPr>
                    <a:xfrm>
                      <a:off x="0" y="611921"/>
                      <a:ext cx="634145" cy="632997"/>
                      <a:chOff x="0" y="2321"/>
                      <a:chExt cx="634145" cy="632997"/>
                    </a:xfrm>
                  </p:grpSpPr>
                  <p:sp>
                    <p:nvSpPr>
                      <p:cNvPr id="421" name="Fluxograma: Convolução 250">
                        <a:extLst>
                          <a:ext uri="{FF2B5EF4-FFF2-40B4-BE49-F238E27FC236}">
                            <a16:creationId xmlns:a16="http://schemas.microsoft.com/office/drawing/2014/main" id="{6E392226-9852-19AE-ECDA-1323B2081B7D}"/>
                          </a:ext>
                        </a:extLst>
                      </p:cNvPr>
                      <p:cNvSpPr/>
                      <p:nvPr/>
                    </p:nvSpPr>
                    <p:spPr>
                      <a:xfrm>
                        <a:off x="4641" y="2321"/>
                        <a:ext cx="629504" cy="629504"/>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22" name="Fluxograma: Ou 251">
                        <a:extLst>
                          <a:ext uri="{FF2B5EF4-FFF2-40B4-BE49-F238E27FC236}">
                            <a16:creationId xmlns:a16="http://schemas.microsoft.com/office/drawing/2014/main" id="{BACBDE0A-15B8-CE1F-0E56-8365947317AB}"/>
                          </a:ext>
                        </a:extLst>
                      </p:cNvPr>
                      <p:cNvSpPr/>
                      <p:nvPr/>
                    </p:nvSpPr>
                    <p:spPr>
                      <a:xfrm>
                        <a:off x="0" y="3175"/>
                        <a:ext cx="630838" cy="632143"/>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grpSp>
            <p:sp>
              <p:nvSpPr>
                <p:cNvPr id="416" name="Caixa de texto 299">
                  <a:extLst>
                    <a:ext uri="{FF2B5EF4-FFF2-40B4-BE49-F238E27FC236}">
                      <a16:creationId xmlns:a16="http://schemas.microsoft.com/office/drawing/2014/main" id="{B17EDF37-A74D-762E-7022-655BEC3F7013}"/>
                    </a:ext>
                  </a:extLst>
                </p:cNvPr>
                <p:cNvSpPr txBox="1"/>
                <p:nvPr/>
              </p:nvSpPr>
              <p:spPr>
                <a:xfrm>
                  <a:off x="2152003" y="5001006"/>
                  <a:ext cx="2337856"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Central</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coupling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pulling</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the</a:t>
                  </a:r>
                  <a:r>
                    <a:rPr lang="pt-PT"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004B87"/>
                      </a:solidFill>
                      <a:latin typeface="Calibri" panose="020F0502020204030204" pitchFamily="34" charset="0"/>
                      <a:ea typeface="Calibri" panose="020F0502020204030204" pitchFamily="34" charset="0"/>
                      <a:cs typeface="Calibri" panose="020F0502020204030204" pitchFamily="34" charset="0"/>
                    </a:rPr>
                    <a:t>wheelchair</a:t>
                  </a:r>
                  <a:endPar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395" name="Group 394">
                <a:extLst>
                  <a:ext uri="{FF2B5EF4-FFF2-40B4-BE49-F238E27FC236}">
                    <a16:creationId xmlns:a16="http://schemas.microsoft.com/office/drawing/2014/main" id="{7A7D6A82-EEBE-5E63-7F90-20822F1CAF6E}"/>
                  </a:ext>
                </a:extLst>
              </p:cNvPr>
              <p:cNvGrpSpPr/>
              <p:nvPr/>
            </p:nvGrpSpPr>
            <p:grpSpPr>
              <a:xfrm>
                <a:off x="11535553" y="4706533"/>
                <a:ext cx="2475398" cy="1516056"/>
                <a:chOff x="4573646" y="4102352"/>
                <a:chExt cx="2475398" cy="1516056"/>
              </a:xfrm>
            </p:grpSpPr>
            <p:grpSp>
              <p:nvGrpSpPr>
                <p:cNvPr id="396" name="Group 395">
                  <a:extLst>
                    <a:ext uri="{FF2B5EF4-FFF2-40B4-BE49-F238E27FC236}">
                      <a16:creationId xmlns:a16="http://schemas.microsoft.com/office/drawing/2014/main" id="{7941C96F-AE07-2DC9-0F37-FEA1E73D012B}"/>
                    </a:ext>
                  </a:extLst>
                </p:cNvPr>
                <p:cNvGrpSpPr/>
                <p:nvPr/>
              </p:nvGrpSpPr>
              <p:grpSpPr>
                <a:xfrm>
                  <a:off x="5261751" y="4102352"/>
                  <a:ext cx="1099188" cy="1007823"/>
                  <a:chOff x="12879043" y="6871141"/>
                  <a:chExt cx="1603153" cy="1469898"/>
                </a:xfrm>
              </p:grpSpPr>
              <p:grpSp>
                <p:nvGrpSpPr>
                  <p:cNvPr id="398" name="Agrupar 276">
                    <a:extLst>
                      <a:ext uri="{FF2B5EF4-FFF2-40B4-BE49-F238E27FC236}">
                        <a16:creationId xmlns:a16="http://schemas.microsoft.com/office/drawing/2014/main" id="{01D3A1B6-9E89-FAEE-FBE6-27CEABD25BF3}"/>
                      </a:ext>
                    </a:extLst>
                  </p:cNvPr>
                  <p:cNvGrpSpPr/>
                  <p:nvPr/>
                </p:nvGrpSpPr>
                <p:grpSpPr>
                  <a:xfrm>
                    <a:off x="13098443" y="6871141"/>
                    <a:ext cx="1383753" cy="1466766"/>
                    <a:chOff x="187324" y="0"/>
                    <a:chExt cx="1174340" cy="1245041"/>
                  </a:xfrm>
                </p:grpSpPr>
                <p:grpSp>
                  <p:nvGrpSpPr>
                    <p:cNvPr id="401" name="Agrupar 258">
                      <a:extLst>
                        <a:ext uri="{FF2B5EF4-FFF2-40B4-BE49-F238E27FC236}">
                          <a16:creationId xmlns:a16="http://schemas.microsoft.com/office/drawing/2014/main" id="{43258216-FE97-0897-6447-9FAC911E09A3}"/>
                        </a:ext>
                      </a:extLst>
                    </p:cNvPr>
                    <p:cNvGrpSpPr/>
                    <p:nvPr/>
                  </p:nvGrpSpPr>
                  <p:grpSpPr>
                    <a:xfrm>
                      <a:off x="187324" y="0"/>
                      <a:ext cx="1174340" cy="1245041"/>
                      <a:chOff x="118110" y="0"/>
                      <a:chExt cx="1175077" cy="1245544"/>
                    </a:xfrm>
                  </p:grpSpPr>
                  <p:sp>
                    <p:nvSpPr>
                      <p:cNvPr id="408" name="Retângulo 259">
                        <a:extLst>
                          <a:ext uri="{FF2B5EF4-FFF2-40B4-BE49-F238E27FC236}">
                            <a16:creationId xmlns:a16="http://schemas.microsoft.com/office/drawing/2014/main" id="{AC808D3E-B53C-3760-47A6-7C1754F94CA0}"/>
                          </a:ext>
                        </a:extLst>
                      </p:cNvPr>
                      <p:cNvSpPr/>
                      <p:nvPr/>
                    </p:nvSpPr>
                    <p:spPr>
                      <a:xfrm>
                        <a:off x="247587" y="601828"/>
                        <a:ext cx="556591" cy="3161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9" name="Retângulo 260">
                        <a:extLst>
                          <a:ext uri="{FF2B5EF4-FFF2-40B4-BE49-F238E27FC236}">
                            <a16:creationId xmlns:a16="http://schemas.microsoft.com/office/drawing/2014/main" id="{D0F2C5F0-6657-5BB0-49D5-6F23D12380E6}"/>
                          </a:ext>
                        </a:extLst>
                      </p:cNvPr>
                      <p:cNvSpPr/>
                      <p:nvPr/>
                    </p:nvSpPr>
                    <p:spPr>
                      <a:xfrm>
                        <a:off x="327660" y="529590"/>
                        <a:ext cx="556260"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0" name="Retângulo 261">
                        <a:extLst>
                          <a:ext uri="{FF2B5EF4-FFF2-40B4-BE49-F238E27FC236}">
                            <a16:creationId xmlns:a16="http://schemas.microsoft.com/office/drawing/2014/main" id="{26C314A5-BDFB-8F2C-777E-445D06536D61}"/>
                          </a:ext>
                        </a:extLst>
                      </p:cNvPr>
                      <p:cNvSpPr/>
                      <p:nvPr/>
                    </p:nvSpPr>
                    <p:spPr>
                      <a:xfrm rot="5400000">
                        <a:off x="10478" y="284797"/>
                        <a:ext cx="556260" cy="8061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1" name="Retângulo 262">
                        <a:extLst>
                          <a:ext uri="{FF2B5EF4-FFF2-40B4-BE49-F238E27FC236}">
                            <a16:creationId xmlns:a16="http://schemas.microsoft.com/office/drawing/2014/main" id="{2CDDC8C6-E093-55F5-FB15-2C68A52BED6C}"/>
                          </a:ext>
                        </a:extLst>
                      </p:cNvPr>
                      <p:cNvSpPr/>
                      <p:nvPr/>
                    </p:nvSpPr>
                    <p:spPr>
                      <a:xfrm>
                        <a:off x="780348" y="849624"/>
                        <a:ext cx="214062"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2" name="Retângulo 263">
                        <a:extLst>
                          <a:ext uri="{FF2B5EF4-FFF2-40B4-BE49-F238E27FC236}">
                            <a16:creationId xmlns:a16="http://schemas.microsoft.com/office/drawing/2014/main" id="{D98FC59E-6A82-1752-A121-9EBC1AD8A541}"/>
                          </a:ext>
                        </a:extLst>
                      </p:cNvPr>
                      <p:cNvSpPr/>
                      <p:nvPr/>
                    </p:nvSpPr>
                    <p:spPr>
                      <a:xfrm rot="3477366">
                        <a:off x="883919" y="1001239"/>
                        <a:ext cx="383053" cy="45719"/>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3" name="Retângulo 264">
                        <a:extLst>
                          <a:ext uri="{FF2B5EF4-FFF2-40B4-BE49-F238E27FC236}">
                            <a16:creationId xmlns:a16="http://schemas.microsoft.com/office/drawing/2014/main" id="{30A261C5-79E7-465A-AC16-2FA239918F93}"/>
                          </a:ext>
                        </a:extLst>
                      </p:cNvPr>
                      <p:cNvSpPr/>
                      <p:nvPr/>
                    </p:nvSpPr>
                    <p:spPr>
                      <a:xfrm>
                        <a:off x="118110" y="0"/>
                        <a:ext cx="214062" cy="71562"/>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14" name="Oval 413">
                        <a:extLst>
                          <a:ext uri="{FF2B5EF4-FFF2-40B4-BE49-F238E27FC236}">
                            <a16:creationId xmlns:a16="http://schemas.microsoft.com/office/drawing/2014/main" id="{F897B024-3EF1-6970-608C-303E5481B4A2}"/>
                          </a:ext>
                        </a:extLst>
                      </p:cNvPr>
                      <p:cNvSpPr/>
                      <p:nvPr/>
                    </p:nvSpPr>
                    <p:spPr>
                      <a:xfrm>
                        <a:off x="994410" y="946767"/>
                        <a:ext cx="298777" cy="29877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grpSp>
                  <p:nvGrpSpPr>
                    <p:cNvPr id="402" name="Agrupar 275">
                      <a:extLst>
                        <a:ext uri="{FF2B5EF4-FFF2-40B4-BE49-F238E27FC236}">
                          <a16:creationId xmlns:a16="http://schemas.microsoft.com/office/drawing/2014/main" id="{5F0BDC31-AA83-C896-4061-245551D82AEF}"/>
                        </a:ext>
                      </a:extLst>
                    </p:cNvPr>
                    <p:cNvGrpSpPr/>
                    <p:nvPr/>
                  </p:nvGrpSpPr>
                  <p:grpSpPr>
                    <a:xfrm>
                      <a:off x="295275" y="863600"/>
                      <a:ext cx="725805" cy="379730"/>
                      <a:chOff x="0" y="0"/>
                      <a:chExt cx="725805" cy="379730"/>
                    </a:xfrm>
                  </p:grpSpPr>
                  <p:sp>
                    <p:nvSpPr>
                      <p:cNvPr id="403" name="Retângulo 270">
                        <a:extLst>
                          <a:ext uri="{FF2B5EF4-FFF2-40B4-BE49-F238E27FC236}">
                            <a16:creationId xmlns:a16="http://schemas.microsoft.com/office/drawing/2014/main" id="{131D9C05-BFC9-6E90-58AB-E21743219DBE}"/>
                          </a:ext>
                        </a:extLst>
                      </p:cNvPr>
                      <p:cNvSpPr/>
                      <p:nvPr/>
                    </p:nvSpPr>
                    <p:spPr>
                      <a:xfrm>
                        <a:off x="0" y="101600"/>
                        <a:ext cx="667385" cy="16497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4" name="Oval 403">
                        <a:extLst>
                          <a:ext uri="{FF2B5EF4-FFF2-40B4-BE49-F238E27FC236}">
                            <a16:creationId xmlns:a16="http://schemas.microsoft.com/office/drawing/2014/main" id="{CA297267-E363-1BAC-92A5-81A3A5D1C5D9}"/>
                          </a:ext>
                        </a:extLst>
                      </p:cNvPr>
                      <p:cNvSpPr/>
                      <p:nvPr/>
                    </p:nvSpPr>
                    <p:spPr>
                      <a:xfrm>
                        <a:off x="0"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5" name="Oval 404">
                        <a:extLst>
                          <a:ext uri="{FF2B5EF4-FFF2-40B4-BE49-F238E27FC236}">
                            <a16:creationId xmlns:a16="http://schemas.microsoft.com/office/drawing/2014/main" id="{6D817D3D-B6D3-E031-1C5C-D335864C18D9}"/>
                          </a:ext>
                        </a:extLst>
                      </p:cNvPr>
                      <p:cNvSpPr/>
                      <p:nvPr/>
                    </p:nvSpPr>
                    <p:spPr>
                      <a:xfrm>
                        <a:off x="511175" y="165100"/>
                        <a:ext cx="214630" cy="21463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6" name="Retângulo 273">
                        <a:extLst>
                          <a:ext uri="{FF2B5EF4-FFF2-40B4-BE49-F238E27FC236}">
                            <a16:creationId xmlns:a16="http://schemas.microsoft.com/office/drawing/2014/main" id="{67F1902E-2963-AF3B-C8FB-2BB58286F096}"/>
                          </a:ext>
                        </a:extLst>
                      </p:cNvPr>
                      <p:cNvSpPr/>
                      <p:nvPr/>
                    </p:nvSpPr>
                    <p:spPr>
                      <a:xfrm>
                        <a:off x="622300" y="0"/>
                        <a:ext cx="45719" cy="9525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cxnSp>
                    <p:nvCxnSpPr>
                      <p:cNvPr id="407" name="Conexão reta 274">
                        <a:extLst>
                          <a:ext uri="{FF2B5EF4-FFF2-40B4-BE49-F238E27FC236}">
                            <a16:creationId xmlns:a16="http://schemas.microsoft.com/office/drawing/2014/main" id="{AFEFD33F-3336-1C87-C5C9-9C7110295306}"/>
                          </a:ext>
                        </a:extLst>
                      </p:cNvPr>
                      <p:cNvCxnSpPr>
                        <a:cxnSpLocks/>
                      </p:cNvCxnSpPr>
                      <p:nvPr/>
                    </p:nvCxnSpPr>
                    <p:spPr>
                      <a:xfrm flipV="1">
                        <a:off x="454025" y="64302"/>
                        <a:ext cx="0" cy="309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99" name="Fluxograma: Convolução 267">
                    <a:extLst>
                      <a:ext uri="{FF2B5EF4-FFF2-40B4-BE49-F238E27FC236}">
                        <a16:creationId xmlns:a16="http://schemas.microsoft.com/office/drawing/2014/main" id="{755A3F19-5178-4F1B-0CD5-C92982D7BD0C}"/>
                      </a:ext>
                    </a:extLst>
                  </p:cNvPr>
                  <p:cNvSpPr/>
                  <p:nvPr/>
                </p:nvSpPr>
                <p:spPr>
                  <a:xfrm>
                    <a:off x="12879043" y="7599429"/>
                    <a:ext cx="741759" cy="741610"/>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00" name="Fluxograma: Ou 268">
                    <a:extLst>
                      <a:ext uri="{FF2B5EF4-FFF2-40B4-BE49-F238E27FC236}">
                        <a16:creationId xmlns:a16="http://schemas.microsoft.com/office/drawing/2014/main" id="{98FF509A-EF7C-5DF5-3EC2-AA11D41864BD}"/>
                      </a:ext>
                    </a:extLst>
                  </p:cNvPr>
                  <p:cNvSpPr/>
                  <p:nvPr/>
                </p:nvSpPr>
                <p:spPr>
                  <a:xfrm>
                    <a:off x="12881445" y="7595266"/>
                    <a:ext cx="743195" cy="744691"/>
                  </a:xfrm>
                  <a:prstGeom prst="flowChar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grpSp>
            <p:sp>
              <p:nvSpPr>
                <p:cNvPr id="397" name="Caixa de texto 300">
                  <a:extLst>
                    <a:ext uri="{FF2B5EF4-FFF2-40B4-BE49-F238E27FC236}">
                      <a16:creationId xmlns:a16="http://schemas.microsoft.com/office/drawing/2014/main" id="{71CA847D-8371-10C7-D4DE-65055E4EDABC}"/>
                    </a:ext>
                  </a:extLst>
                </p:cNvPr>
                <p:cNvSpPr txBox="1"/>
                <p:nvPr/>
              </p:nvSpPr>
              <p:spPr>
                <a:xfrm>
                  <a:off x="4573646" y="5001006"/>
                  <a:ext cx="2475398" cy="617402"/>
                </a:xfrm>
                <a:prstGeom prst="rect">
                  <a:avLst/>
                </a:prstGeom>
                <a:noFill/>
                <a:ln w="28575">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45000"/>
                    </a:lnSpc>
                  </a:pPr>
                  <a:r>
                    <a:rPr lang="en-US" dirty="0">
                      <a:solidFill>
                        <a:srgbClr val="004B87"/>
                      </a:solidFill>
                      <a:effectLst/>
                      <a:latin typeface="Calibri" panose="020F0502020204030204" pitchFamily="34" charset="0"/>
                      <a:ea typeface="Calibri" panose="020F0502020204030204" pitchFamily="34" charset="0"/>
                      <a:cs typeface="Calibri" panose="020F0502020204030204" pitchFamily="34" charset="0"/>
                    </a:rPr>
                    <a:t>Coupling from below – lifting the wheelchair</a:t>
                  </a:r>
                  <a:endParaRPr lang="pt-PT"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grpSp>
        </p:grpSp>
      </p:grpSp>
      <p:sp>
        <p:nvSpPr>
          <p:cNvPr id="390" name="Arrow: Right 389">
            <a:extLst>
              <a:ext uri="{FF2B5EF4-FFF2-40B4-BE49-F238E27FC236}">
                <a16:creationId xmlns:a16="http://schemas.microsoft.com/office/drawing/2014/main" id="{5C76A00A-5BAD-AD3A-4BB2-1ABF2909E5AF}"/>
              </a:ext>
            </a:extLst>
          </p:cNvPr>
          <p:cNvSpPr/>
          <p:nvPr/>
        </p:nvSpPr>
        <p:spPr>
          <a:xfrm>
            <a:off x="8830499" y="14153657"/>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5" name="Seta: Bidirecional 204">
            <a:extLst>
              <a:ext uri="{FF2B5EF4-FFF2-40B4-BE49-F238E27FC236}">
                <a16:creationId xmlns:a16="http://schemas.microsoft.com/office/drawing/2014/main" id="{8EE82048-8EFE-E6EE-8882-2BDD66820D99}"/>
              </a:ext>
            </a:extLst>
          </p:cNvPr>
          <p:cNvSpPr/>
          <p:nvPr/>
        </p:nvSpPr>
        <p:spPr>
          <a:xfrm rot="7144804" flipH="1">
            <a:off x="11955123" y="11343932"/>
            <a:ext cx="1033851" cy="232841"/>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376" name="Seta: Bidirecional 193">
            <a:extLst>
              <a:ext uri="{FF2B5EF4-FFF2-40B4-BE49-F238E27FC236}">
                <a16:creationId xmlns:a16="http://schemas.microsoft.com/office/drawing/2014/main" id="{FCFEB9F6-3883-4AC9-8996-207ABA417331}"/>
              </a:ext>
            </a:extLst>
          </p:cNvPr>
          <p:cNvSpPr/>
          <p:nvPr/>
        </p:nvSpPr>
        <p:spPr>
          <a:xfrm rot="14455196">
            <a:off x="10745267" y="11336437"/>
            <a:ext cx="1019048" cy="236834"/>
          </a:xfrm>
          <a:prstGeom prst="leftRightArrow">
            <a:avLst>
              <a:gd name="adj1" fmla="val 50000"/>
              <a:gd name="adj2" fmla="val 111772"/>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a:p>
        </p:txBody>
      </p:sp>
      <p:sp>
        <p:nvSpPr>
          <p:cNvPr id="472" name="Caixa de Texto 2">
            <a:extLst>
              <a:ext uri="{FF2B5EF4-FFF2-40B4-BE49-F238E27FC236}">
                <a16:creationId xmlns:a16="http://schemas.microsoft.com/office/drawing/2014/main" id="{9BAF3F5F-CC9D-594D-BFF4-3976A85248D3}"/>
              </a:ext>
            </a:extLst>
          </p:cNvPr>
          <p:cNvSpPr txBox="1">
            <a:spLocks noChangeArrowheads="1"/>
          </p:cNvSpPr>
          <p:nvPr/>
        </p:nvSpPr>
        <p:spPr bwMode="auto">
          <a:xfrm>
            <a:off x="7830059" y="8878520"/>
            <a:ext cx="2979184" cy="369332"/>
          </a:xfrm>
          <a:prstGeom prst="rect">
            <a:avLst/>
          </a:prstGeom>
          <a:noFill/>
          <a:ln w="9525">
            <a:noFill/>
            <a:miter lim="800000"/>
            <a:headEnd/>
            <a:tailEnd/>
          </a:ln>
        </p:spPr>
        <p:txBody>
          <a:bodyPr rot="0" vert="horz" wrap="square" lIns="91440" tIns="45720" rIns="91440" bIns="45720" anchor="t" anchorCtr="0">
            <a:spAutoFit/>
          </a:bodyPr>
          <a:lstStyle/>
          <a:p>
            <a:pPr algn="ctr"/>
            <a:r>
              <a:rPr lang="en-US" b="1" dirty="0">
                <a:solidFill>
                  <a:srgbClr val="004B87"/>
                </a:solidFill>
                <a:latin typeface="Calibri" panose="020F0502020204030204" pitchFamily="34" charset="0"/>
                <a:ea typeface="Calibri" panose="020F0502020204030204" pitchFamily="34" charset="0"/>
                <a:cs typeface="Calibri" panose="020F0502020204030204" pitchFamily="34" charset="0"/>
              </a:rPr>
              <a:t>1. Human Machine Interface</a:t>
            </a:r>
            <a:endParaRPr lang="pt-PT" sz="2400" b="1" dirty="0">
              <a:solidFill>
                <a:srgbClr val="004B87"/>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75" name="Caixa de texto 219">
            <a:extLst>
              <a:ext uri="{FF2B5EF4-FFF2-40B4-BE49-F238E27FC236}">
                <a16:creationId xmlns:a16="http://schemas.microsoft.com/office/drawing/2014/main" id="{804A7122-C2DA-6F94-5255-F7C3E2C11D77}"/>
              </a:ext>
            </a:extLst>
          </p:cNvPr>
          <p:cNvSpPr txBox="1"/>
          <p:nvPr/>
        </p:nvSpPr>
        <p:spPr>
          <a:xfrm>
            <a:off x="7006605" y="16970612"/>
            <a:ext cx="13046618"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indent="215900" algn="ctr">
              <a:spcAft>
                <a:spcPts val="1000"/>
              </a:spcAft>
            </a:pPr>
            <a:r>
              <a:rPr lang="en-US" i="1" dirty="0">
                <a:solidFill>
                  <a:srgbClr val="004B87"/>
                </a:solidFill>
                <a:effectLst/>
                <a:latin typeface="Times New Roman" panose="02020603050405020304" pitchFamily="18" charset="0"/>
                <a:ea typeface="Calibri" panose="020F0502020204030204" pitchFamily="34" charset="0"/>
              </a:rPr>
              <a:t>Figure 1</a:t>
            </a:r>
            <a:r>
              <a:rPr lang="en-US" i="1" dirty="0">
                <a:solidFill>
                  <a:srgbClr val="004B87"/>
                </a:solidFill>
                <a:latin typeface="Times New Roman" panose="02020603050405020304" pitchFamily="18" charset="0"/>
                <a:ea typeface="Calibri" panose="020F0502020204030204" pitchFamily="34" charset="0"/>
              </a:rPr>
              <a:t> – General diagram.</a:t>
            </a:r>
            <a:endParaRPr lang="en-US" i="1" dirty="0">
              <a:solidFill>
                <a:srgbClr val="004B87"/>
              </a:solidFill>
              <a:effectLst/>
              <a:latin typeface="Times New Roman" panose="02020603050405020304" pitchFamily="18" charset="0"/>
              <a:ea typeface="Calibri" panose="020F0502020204030204" pitchFamily="34" charset="0"/>
            </a:endParaRPr>
          </a:p>
        </p:txBody>
      </p:sp>
      <p:sp>
        <p:nvSpPr>
          <p:cNvPr id="478" name="Rectangle: Rounded Corners 477">
            <a:extLst>
              <a:ext uri="{FF2B5EF4-FFF2-40B4-BE49-F238E27FC236}">
                <a16:creationId xmlns:a16="http://schemas.microsoft.com/office/drawing/2014/main" id="{594FE28D-A688-20DB-93CB-4D4FC81217D9}"/>
              </a:ext>
            </a:extLst>
          </p:cNvPr>
          <p:cNvSpPr/>
          <p:nvPr/>
        </p:nvSpPr>
        <p:spPr>
          <a:xfrm>
            <a:off x="17222114" y="13257266"/>
            <a:ext cx="2658517" cy="2086923"/>
          </a:xfrm>
          <a:prstGeom prst="roundRect">
            <a:avLst>
              <a:gd name="adj" fmla="val 7250"/>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479" name="Caixa de Texto 2">
            <a:extLst>
              <a:ext uri="{FF2B5EF4-FFF2-40B4-BE49-F238E27FC236}">
                <a16:creationId xmlns:a16="http://schemas.microsoft.com/office/drawing/2014/main" id="{3C0F9390-1DF6-E50F-5C5C-78E975BE36E7}"/>
              </a:ext>
            </a:extLst>
          </p:cNvPr>
          <p:cNvSpPr txBox="1">
            <a:spLocks noChangeArrowheads="1"/>
          </p:cNvSpPr>
          <p:nvPr/>
        </p:nvSpPr>
        <p:spPr bwMode="auto">
          <a:xfrm>
            <a:off x="17222115" y="13257266"/>
            <a:ext cx="2658516" cy="2086923"/>
          </a:xfrm>
          <a:prstGeom prst="rect">
            <a:avLst/>
          </a:prstGeom>
          <a:noFill/>
          <a:ln w="9525">
            <a:noFill/>
            <a:miter lim="800000"/>
            <a:headEnd/>
            <a:tailEnd/>
          </a:ln>
        </p:spPr>
        <p:txBody>
          <a:bodyPr rot="0" vert="horz" wrap="square" lIns="91440" tIns="45720" rIns="91440" bIns="45720" anchor="t" anchorCtr="0">
            <a:noAutofit/>
          </a:bodyPr>
          <a:lstStyle/>
          <a:p>
            <a:pPr algn="ctr">
              <a:lnSpc>
                <a:spcPct val="120000"/>
              </a:lnSpc>
            </a:pPr>
            <a:r>
              <a:rPr lang="en-US" sz="18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Easy-to-fit, fast, autonomous, and universal coupling mechanism, because there is a diversity of wheelchairs [4].</a:t>
            </a:r>
          </a:p>
        </p:txBody>
      </p:sp>
      <p:sp>
        <p:nvSpPr>
          <p:cNvPr id="477" name="Arrow: Right 476">
            <a:extLst>
              <a:ext uri="{FF2B5EF4-FFF2-40B4-BE49-F238E27FC236}">
                <a16:creationId xmlns:a16="http://schemas.microsoft.com/office/drawing/2014/main" id="{99FC6922-1711-4548-5E7F-9C009DFDED0E}"/>
              </a:ext>
            </a:extLst>
          </p:cNvPr>
          <p:cNvSpPr/>
          <p:nvPr/>
        </p:nvSpPr>
        <p:spPr>
          <a:xfrm>
            <a:off x="16658257" y="14153657"/>
            <a:ext cx="606570" cy="294140"/>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1" name="Retângulo: Cantos Arredondados 211">
            <a:extLst>
              <a:ext uri="{FF2B5EF4-FFF2-40B4-BE49-F238E27FC236}">
                <a16:creationId xmlns:a16="http://schemas.microsoft.com/office/drawing/2014/main" id="{BE877AD9-858C-910E-BA9E-FF7EEDFAF560}"/>
              </a:ext>
            </a:extLst>
          </p:cNvPr>
          <p:cNvSpPr/>
          <p:nvPr/>
        </p:nvSpPr>
        <p:spPr>
          <a:xfrm>
            <a:off x="1428596" y="23679417"/>
            <a:ext cx="5798659" cy="3520248"/>
          </a:xfrm>
          <a:prstGeom prst="roundRect">
            <a:avLst>
              <a:gd name="adj" fmla="val 6260"/>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142" name="Caixa de Texto 2">
            <a:extLst>
              <a:ext uri="{FF2B5EF4-FFF2-40B4-BE49-F238E27FC236}">
                <a16:creationId xmlns:a16="http://schemas.microsoft.com/office/drawing/2014/main" id="{1CE164C6-D79C-DA80-D203-E0D93003F5CD}"/>
              </a:ext>
            </a:extLst>
          </p:cNvPr>
          <p:cNvSpPr txBox="1">
            <a:spLocks noChangeArrowheads="1"/>
          </p:cNvSpPr>
          <p:nvPr/>
        </p:nvSpPr>
        <p:spPr bwMode="auto">
          <a:xfrm>
            <a:off x="2497419" y="23582157"/>
            <a:ext cx="3664304" cy="575222"/>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Tests</a:t>
            </a:r>
          </a:p>
        </p:txBody>
      </p:sp>
      <p:sp>
        <p:nvSpPr>
          <p:cNvPr id="143" name="Caixa de Texto 2">
            <a:extLst>
              <a:ext uri="{FF2B5EF4-FFF2-40B4-BE49-F238E27FC236}">
                <a16:creationId xmlns:a16="http://schemas.microsoft.com/office/drawing/2014/main" id="{663FC5F7-08A7-03CB-A050-D42FE33B1DB5}"/>
              </a:ext>
            </a:extLst>
          </p:cNvPr>
          <p:cNvSpPr txBox="1">
            <a:spLocks noChangeArrowheads="1"/>
          </p:cNvSpPr>
          <p:nvPr/>
        </p:nvSpPr>
        <p:spPr bwMode="auto">
          <a:xfrm>
            <a:off x="1437531" y="24034503"/>
            <a:ext cx="5780815" cy="3165162"/>
          </a:xfrm>
          <a:prstGeom prst="rect">
            <a:avLst/>
          </a:prstGeom>
          <a:noFill/>
          <a:ln w="9525">
            <a:noFill/>
            <a:miter lim="800000"/>
            <a:headEnd/>
            <a:tailEnd/>
          </a:ln>
        </p:spPr>
        <p:txBody>
          <a:bodyPr rot="0" vert="horz" wrap="square" lIns="91440" tIns="45720" rIns="91440" bIns="45720" anchor="t" anchorCtr="0">
            <a:spAutoFit/>
          </a:bodyPr>
          <a:lstStyle/>
          <a:p>
            <a:pPr marL="342900" lvl="0" indent="-342900" algn="just">
              <a:lnSpc>
                <a:spcPct val="120000"/>
              </a:lnSpc>
              <a:buFont typeface="+mj-lt"/>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Evaluation of the performance of the chair coupling system, coupling effectiveness;</a:t>
            </a:r>
          </a:p>
          <a:p>
            <a:pPr marL="342900" lvl="0" indent="-342900" algn="just">
              <a:lnSpc>
                <a:spcPct val="120000"/>
              </a:lnSpc>
              <a:buFont typeface="+mj-lt"/>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Evaluation of the efficiency of the patient safety system;</a:t>
            </a:r>
          </a:p>
          <a:p>
            <a:pPr marL="342900" indent="-342900" algn="just">
              <a:lnSpc>
                <a:spcPct val="120000"/>
              </a:lnSpc>
              <a:buFont typeface="+mj-lt"/>
              <a:buAutoNum type="arabicPeriod"/>
            </a:pPr>
            <a:r>
              <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rPr>
              <a:t>Evaluation of efficiency and the whole system as well as the transport time in a set of tests.</a:t>
            </a:r>
          </a:p>
        </p:txBody>
      </p:sp>
      <p:grpSp>
        <p:nvGrpSpPr>
          <p:cNvPr id="5" name="Group 4">
            <a:extLst>
              <a:ext uri="{FF2B5EF4-FFF2-40B4-BE49-F238E27FC236}">
                <a16:creationId xmlns:a16="http://schemas.microsoft.com/office/drawing/2014/main" id="{A82AB9D8-C725-9048-6C19-D3D4D9F0C1E4}"/>
              </a:ext>
            </a:extLst>
          </p:cNvPr>
          <p:cNvGrpSpPr/>
          <p:nvPr/>
        </p:nvGrpSpPr>
        <p:grpSpPr>
          <a:xfrm>
            <a:off x="7354255" y="23582157"/>
            <a:ext cx="5116187" cy="4496746"/>
            <a:chOff x="7886980" y="23582157"/>
            <a:chExt cx="4818412" cy="4496746"/>
          </a:xfrm>
        </p:grpSpPr>
        <p:sp>
          <p:nvSpPr>
            <p:cNvPr id="145" name="Retângulo: Cantos Arredondados 211">
              <a:extLst>
                <a:ext uri="{FF2B5EF4-FFF2-40B4-BE49-F238E27FC236}">
                  <a16:creationId xmlns:a16="http://schemas.microsoft.com/office/drawing/2014/main" id="{B2428BCB-DB8F-5E02-93E3-12D2F06DF675}"/>
                </a:ext>
              </a:extLst>
            </p:cNvPr>
            <p:cNvSpPr/>
            <p:nvPr/>
          </p:nvSpPr>
          <p:spPr>
            <a:xfrm>
              <a:off x="7886980" y="23677877"/>
              <a:ext cx="4818412" cy="3521788"/>
            </a:xfrm>
            <a:prstGeom prst="roundRect">
              <a:avLst>
                <a:gd name="adj" fmla="val 5798"/>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pt-PT" dirty="0"/>
            </a:p>
          </p:txBody>
        </p:sp>
        <p:sp>
          <p:nvSpPr>
            <p:cNvPr id="147" name="Caixa de Texto 2">
              <a:extLst>
                <a:ext uri="{FF2B5EF4-FFF2-40B4-BE49-F238E27FC236}">
                  <a16:creationId xmlns:a16="http://schemas.microsoft.com/office/drawing/2014/main" id="{224D50C8-D15D-1F2D-76AE-97D1AE357275}"/>
                </a:ext>
              </a:extLst>
            </p:cNvPr>
            <p:cNvSpPr txBox="1">
              <a:spLocks noChangeArrowheads="1"/>
            </p:cNvSpPr>
            <p:nvPr/>
          </p:nvSpPr>
          <p:spPr bwMode="auto">
            <a:xfrm>
              <a:off x="7933326" y="24027345"/>
              <a:ext cx="4725720" cy="4051558"/>
            </a:xfrm>
            <a:prstGeom prst="rect">
              <a:avLst/>
            </a:prstGeom>
            <a:noFill/>
            <a:ln w="9525">
              <a:noFill/>
              <a:miter lim="800000"/>
              <a:headEnd/>
              <a:tailEnd/>
            </a:ln>
          </p:spPr>
          <p:txBody>
            <a:bodyPr rot="0" vert="horz" wrap="square" lIns="91440" tIns="45720" rIns="91440" bIns="45720" anchor="t" anchorCtr="0">
              <a:spAutoFit/>
            </a:bodyPr>
            <a:lstStyle/>
            <a:p>
              <a:pPr lvl="0" indent="177800" algn="just">
                <a:lnSpc>
                  <a:spcPct val="120000"/>
                </a:lnSpc>
              </a:pPr>
              <a:r>
                <a:rPr lang="en-US" sz="2400" dirty="0">
                  <a:solidFill>
                    <a:srgbClr val="004B87"/>
                  </a:solidFill>
                  <a:latin typeface="Calibri" panose="020F0502020204030204" pitchFamily="34" charset="0"/>
                  <a:ea typeface="Calibri" panose="020F0502020204030204" pitchFamily="34" charset="0"/>
                  <a:cs typeface="Times New Roman" panose="02020603050405020304" pitchFamily="18" charset="0"/>
                </a:rPr>
                <a:t>Development of a robotic system based in Robot Operating System (ROS) to assist in the management of wheelchair transportation in health institutions, increasing their availability and reducing the time needed for medical staff in these tasks.
</a:t>
              </a:r>
              <a:endParaRPr lang="en-US" sz="2400" dirty="0">
                <a:solidFill>
                  <a:srgbClr val="004B87"/>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8" name="Caixa de Texto 2">
              <a:extLst>
                <a:ext uri="{FF2B5EF4-FFF2-40B4-BE49-F238E27FC236}">
                  <a16:creationId xmlns:a16="http://schemas.microsoft.com/office/drawing/2014/main" id="{5569AD78-73F0-1885-77CD-144E6CA4E3A4}"/>
                </a:ext>
              </a:extLst>
            </p:cNvPr>
            <p:cNvSpPr txBox="1">
              <a:spLocks noChangeArrowheads="1"/>
            </p:cNvSpPr>
            <p:nvPr/>
          </p:nvSpPr>
          <p:spPr bwMode="auto">
            <a:xfrm>
              <a:off x="8119254" y="23582157"/>
              <a:ext cx="4353864" cy="550267"/>
            </a:xfrm>
            <a:prstGeom prst="rect">
              <a:avLst/>
            </a:prstGeom>
            <a:noFill/>
            <a:ln w="9525">
              <a:noFill/>
              <a:miter lim="800000"/>
              <a:headEnd/>
              <a:tailEnd/>
            </a:ln>
          </p:spPr>
          <p:txBody>
            <a:bodyPr rot="0" vert="horz" wrap="square" lIns="91440" tIns="45720" rIns="91440" bIns="45720" anchor="t" anchorCtr="0">
              <a:spAutoFit/>
            </a:bodyPr>
            <a:lstStyle/>
            <a:p>
              <a:pPr algn="ctr">
                <a:lnSpc>
                  <a:spcPct val="145000"/>
                </a:lnSpc>
              </a:pP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Outcomes</a:t>
              </a:r>
            </a:p>
          </p:txBody>
        </p:sp>
      </p:grpSp>
    </p:spTree>
    <p:extLst>
      <p:ext uri="{BB962C8B-B14F-4D97-AF65-F5344CB8AC3E}">
        <p14:creationId xmlns:p14="http://schemas.microsoft.com/office/powerpoint/2010/main" val="3296015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7206</TotalTime>
  <Words>989</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Symbol</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Jo�o Pedro Moreira Faria</cp:lastModifiedBy>
  <cp:revision>114</cp:revision>
  <dcterms:created xsi:type="dcterms:W3CDTF">2014-03-10T11:06:56Z</dcterms:created>
  <dcterms:modified xsi:type="dcterms:W3CDTF">2022-05-16T10:13:12Z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