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2"/>
    <p:sldId id="260" r:id="rId3"/>
    <p:sldId id="261" r:id="rId4"/>
    <p:sldId id="262" r:id="rId5"/>
    <p:sldId id="263" r:id="rId6"/>
    <p:sldId id="264" r:id="rId7"/>
  </p:sldIdLst>
  <p:sldSz cx="21383625" cy="30275213"/>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berto Simoes" initials="AS" lastIdx="1" clrIdx="0"/>
  <p:cmAuthor id="1" name="Daniel António da Silva Miranda" initials="DAdSM" lastIdx="1" clrIdx="1">
    <p:extLst>
      <p:ext uri="{19B8F6BF-5375-455C-9EA6-DF929625EA0E}">
        <p15:presenceInfo xmlns:p15="http://schemas.microsoft.com/office/powerpoint/2012/main" userId="S::damiranda@ipca.pt::5c3c1cde-b84e-4625-9b98-a7a8f8079bd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p:scale>
          <a:sx n="50" d="100"/>
          <a:sy n="50" d="100"/>
        </p:scale>
        <p:origin x="462" y="-49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9" name="PlaceHolder 2"/>
          <p:cNvSpPr>
            <a:spLocks noGrp="1"/>
          </p:cNvSpPr>
          <p:nvPr>
            <p:ph type="body"/>
          </p:nvPr>
        </p:nvSpPr>
        <p:spPr>
          <a:xfrm>
            <a:off x="1068840" y="708408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0" name="PlaceHolder 3"/>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2"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3"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4"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5" name="PlaceHolder 5"/>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7" name="PlaceHolder 2"/>
          <p:cNvSpPr>
            <a:spLocks noGrp="1"/>
          </p:cNvSpPr>
          <p:nvPr>
            <p:ph type="body"/>
          </p:nvPr>
        </p:nvSpPr>
        <p:spPr>
          <a:xfrm>
            <a:off x="1068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8" name="PlaceHolder 3"/>
          <p:cNvSpPr>
            <a:spLocks noGrp="1"/>
          </p:cNvSpPr>
          <p:nvPr>
            <p:ph type="body"/>
          </p:nvPr>
        </p:nvSpPr>
        <p:spPr>
          <a:xfrm>
            <a:off x="7575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9" name="PlaceHolder 4"/>
          <p:cNvSpPr>
            <a:spLocks noGrp="1"/>
          </p:cNvSpPr>
          <p:nvPr>
            <p:ph type="body"/>
          </p:nvPr>
        </p:nvSpPr>
        <p:spPr>
          <a:xfrm>
            <a:off x="1408248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0" name="PlaceHolder 5"/>
          <p:cNvSpPr>
            <a:spLocks noGrp="1"/>
          </p:cNvSpPr>
          <p:nvPr>
            <p:ph type="body"/>
          </p:nvPr>
        </p:nvSpPr>
        <p:spPr>
          <a:xfrm>
            <a:off x="1068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1" name="PlaceHolder 6"/>
          <p:cNvSpPr>
            <a:spLocks noGrp="1"/>
          </p:cNvSpPr>
          <p:nvPr>
            <p:ph type="body"/>
          </p:nvPr>
        </p:nvSpPr>
        <p:spPr>
          <a:xfrm>
            <a:off x="7575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2" name="PlaceHolder 7"/>
          <p:cNvSpPr>
            <a:spLocks noGrp="1"/>
          </p:cNvSpPr>
          <p:nvPr>
            <p:ph type="body"/>
          </p:nvPr>
        </p:nvSpPr>
        <p:spPr>
          <a:xfrm>
            <a:off x="1408248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8" name="PlaceHolder 2"/>
          <p:cNvSpPr>
            <a:spLocks noGrp="1"/>
          </p:cNvSpPr>
          <p:nvPr>
            <p:ph type="subTitle"/>
          </p:nvPr>
        </p:nvSpPr>
        <p:spPr>
          <a:xfrm>
            <a:off x="1068840" y="7084080"/>
            <a:ext cx="19244880" cy="17559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0" name="PlaceHolder 2"/>
          <p:cNvSpPr>
            <a:spLocks noGrp="1"/>
          </p:cNvSpPr>
          <p:nvPr>
            <p:ph type="body"/>
          </p:nvPr>
        </p:nvSpPr>
        <p:spPr>
          <a:xfrm>
            <a:off x="1068840" y="7084080"/>
            <a:ext cx="1924488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2"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3"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63360" y="796680"/>
            <a:ext cx="19244880" cy="2343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7"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8"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9"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1"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2"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3" name="PlaceHolder 4"/>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5"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6"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7" name="PlaceHolder 4"/>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526680"/>
            <a:ext cx="21383280" cy="479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0" y="27606240"/>
            <a:ext cx="21383280" cy="2848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963360" y="796680"/>
            <a:ext cx="19244880" cy="5055480"/>
          </a:xfrm>
          <a:prstGeom prst="rect">
            <a:avLst/>
          </a:prstGeom>
        </p:spPr>
        <p:txBody>
          <a:bodyPr lIns="0" tIns="0" rIns="0" bIns="0" anchor="ctr">
            <a:noAutofit/>
          </a:bodyPr>
          <a:lstStyle/>
          <a:p>
            <a:r>
              <a:rPr lang="pt-PT" sz="4880" b="0" strike="noStrike" spc="-1">
                <a:solidFill>
                  <a:srgbClr val="000000"/>
                </a:solidFill>
                <a:latin typeface="Calibri"/>
              </a:rPr>
              <a:t>Click to edit the title text format</a:t>
            </a:r>
          </a:p>
        </p:txBody>
      </p:sp>
      <p:sp>
        <p:nvSpPr>
          <p:cNvPr id="4" name="PlaceHolder 4"/>
          <p:cNvSpPr>
            <a:spLocks noGrp="1"/>
          </p:cNvSpPr>
          <p:nvPr>
            <p:ph type="body"/>
          </p:nvPr>
        </p:nvSpPr>
        <p:spPr>
          <a:xfrm>
            <a:off x="1068840" y="7084080"/>
            <a:ext cx="19244880" cy="17559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PT" sz="655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pt-PT" sz="468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pt-PT" sz="421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pt-PT" sz="421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pt-PT"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pt-PT"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pt-PT" sz="2000" b="0" strike="noStrike" spc="-1">
                <a:solidFill>
                  <a:srgbClr val="000000"/>
                </a:solidFill>
                <a:latin typeface="Calibri"/>
              </a:rPr>
              <a:t>Seventh Outline Level</a:t>
            </a:r>
          </a:p>
        </p:txBody>
      </p:sp>
      <p:pic>
        <p:nvPicPr>
          <p:cNvPr id="5" name="Imagem 4"/>
          <p:cNvPicPr/>
          <p:nvPr/>
        </p:nvPicPr>
        <p:blipFill>
          <a:blip r:embed="rId14"/>
          <a:stretch/>
        </p:blipFill>
        <p:spPr>
          <a:xfrm>
            <a:off x="616320" y="28163520"/>
            <a:ext cx="6241680" cy="1563120"/>
          </a:xfrm>
          <a:prstGeom prst="rect">
            <a:avLst/>
          </a:prstGeom>
          <a:ln>
            <a:noFill/>
          </a:ln>
        </p:spPr>
      </p:pic>
      <p:pic>
        <p:nvPicPr>
          <p:cNvPr id="6" name="Imagem 5"/>
          <p:cNvPicPr/>
          <p:nvPr/>
        </p:nvPicPr>
        <p:blipFill>
          <a:blip r:embed="rId15"/>
          <a:stretch/>
        </p:blipFill>
        <p:spPr>
          <a:xfrm>
            <a:off x="15652800" y="28014120"/>
            <a:ext cx="4994640" cy="1997640"/>
          </a:xfrm>
          <a:prstGeom prst="rect">
            <a:avLst/>
          </a:prstGeom>
          <a:ln>
            <a:noFill/>
          </a:ln>
        </p:spPr>
      </p:pic>
      <p:pic>
        <p:nvPicPr>
          <p:cNvPr id="10" name="Imagem 9">
            <a:extLst>
              <a:ext uri="{FF2B5EF4-FFF2-40B4-BE49-F238E27FC236}">
                <a16:creationId xmlns:a16="http://schemas.microsoft.com/office/drawing/2014/main" id="{6609F3F5-15AA-FF16-DA06-D0BD1D8A4030}"/>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68748" y="1878076"/>
            <a:ext cx="5869213" cy="91084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svg"/><Relationship Id="rId3" Type="http://schemas.openxmlformats.org/officeDocument/2006/relationships/image" Target="../media/image5.png"/><Relationship Id="rId7" Type="http://schemas.openxmlformats.org/officeDocument/2006/relationships/image" Target="../media/image9.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4.wmf"/><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svg"/><Relationship Id="rId15" Type="http://schemas.openxmlformats.org/officeDocument/2006/relationships/image" Target="../media/image16.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5.png"/><Relationship Id="rId3" Type="http://schemas.openxmlformats.org/officeDocument/2006/relationships/image" Target="../media/image13.png"/><Relationship Id="rId7" Type="http://schemas.openxmlformats.org/officeDocument/2006/relationships/image" Target="../media/image12.png"/><Relationship Id="rId12" Type="http://schemas.openxmlformats.org/officeDocument/2006/relationships/image" Target="../media/image16.svg"/><Relationship Id="rId17" Type="http://schemas.openxmlformats.org/officeDocument/2006/relationships/image" Target="../media/image18.svg"/><Relationship Id="rId2" Type="http://schemas.openxmlformats.org/officeDocument/2006/relationships/image" Target="../media/image4.wmf"/><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5.png"/><Relationship Id="rId5" Type="http://schemas.openxmlformats.org/officeDocument/2006/relationships/image" Target="../media/image19.png"/><Relationship Id="rId15" Type="http://schemas.openxmlformats.org/officeDocument/2006/relationships/image" Target="../media/image7.svg"/><Relationship Id="rId10" Type="http://schemas.openxmlformats.org/officeDocument/2006/relationships/image" Target="../media/image9.svg"/><Relationship Id="rId4" Type="http://schemas.openxmlformats.org/officeDocument/2006/relationships/image" Target="../media/image14.svg"/><Relationship Id="rId9" Type="http://schemas.openxmlformats.org/officeDocument/2006/relationships/image" Target="../media/image8.png"/><Relationship Id="rId1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5.png"/><Relationship Id="rId3" Type="http://schemas.openxmlformats.org/officeDocument/2006/relationships/image" Target="../media/image13.png"/><Relationship Id="rId7" Type="http://schemas.openxmlformats.org/officeDocument/2006/relationships/image" Target="../media/image12.png"/><Relationship Id="rId12" Type="http://schemas.openxmlformats.org/officeDocument/2006/relationships/image" Target="../media/image16.svg"/><Relationship Id="rId17" Type="http://schemas.openxmlformats.org/officeDocument/2006/relationships/image" Target="../media/image18.svg"/><Relationship Id="rId2" Type="http://schemas.openxmlformats.org/officeDocument/2006/relationships/image" Target="../media/image4.wmf"/><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5.png"/><Relationship Id="rId5" Type="http://schemas.openxmlformats.org/officeDocument/2006/relationships/image" Target="../media/image19.png"/><Relationship Id="rId15" Type="http://schemas.openxmlformats.org/officeDocument/2006/relationships/image" Target="../media/image7.svg"/><Relationship Id="rId10" Type="http://schemas.openxmlformats.org/officeDocument/2006/relationships/image" Target="../media/image9.svg"/><Relationship Id="rId4" Type="http://schemas.openxmlformats.org/officeDocument/2006/relationships/image" Target="../media/image14.svg"/><Relationship Id="rId9" Type="http://schemas.openxmlformats.org/officeDocument/2006/relationships/image" Target="../media/image8.png"/><Relationship Id="rId1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5.png"/><Relationship Id="rId3" Type="http://schemas.openxmlformats.org/officeDocument/2006/relationships/image" Target="../media/image13.png"/><Relationship Id="rId7" Type="http://schemas.openxmlformats.org/officeDocument/2006/relationships/image" Target="../media/image12.png"/><Relationship Id="rId12" Type="http://schemas.openxmlformats.org/officeDocument/2006/relationships/image" Target="../media/image16.svg"/><Relationship Id="rId17" Type="http://schemas.openxmlformats.org/officeDocument/2006/relationships/image" Target="../media/image18.svg"/><Relationship Id="rId2" Type="http://schemas.openxmlformats.org/officeDocument/2006/relationships/image" Target="../media/image4.wmf"/><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5.png"/><Relationship Id="rId5" Type="http://schemas.openxmlformats.org/officeDocument/2006/relationships/image" Target="../media/image19.png"/><Relationship Id="rId15" Type="http://schemas.openxmlformats.org/officeDocument/2006/relationships/image" Target="../media/image7.svg"/><Relationship Id="rId10" Type="http://schemas.openxmlformats.org/officeDocument/2006/relationships/image" Target="../media/image9.svg"/><Relationship Id="rId4" Type="http://schemas.openxmlformats.org/officeDocument/2006/relationships/image" Target="../media/image14.svg"/><Relationship Id="rId9" Type="http://schemas.openxmlformats.org/officeDocument/2006/relationships/image" Target="../media/image8.png"/><Relationship Id="rId1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5.png"/><Relationship Id="rId3" Type="http://schemas.openxmlformats.org/officeDocument/2006/relationships/image" Target="../media/image13.png"/><Relationship Id="rId7" Type="http://schemas.openxmlformats.org/officeDocument/2006/relationships/image" Target="../media/image12.png"/><Relationship Id="rId12" Type="http://schemas.openxmlformats.org/officeDocument/2006/relationships/image" Target="../media/image16.svg"/><Relationship Id="rId17" Type="http://schemas.openxmlformats.org/officeDocument/2006/relationships/image" Target="../media/image18.svg"/><Relationship Id="rId2" Type="http://schemas.openxmlformats.org/officeDocument/2006/relationships/image" Target="../media/image4.wmf"/><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5.png"/><Relationship Id="rId5" Type="http://schemas.openxmlformats.org/officeDocument/2006/relationships/image" Target="../media/image19.png"/><Relationship Id="rId15" Type="http://schemas.openxmlformats.org/officeDocument/2006/relationships/image" Target="../media/image7.svg"/><Relationship Id="rId10" Type="http://schemas.openxmlformats.org/officeDocument/2006/relationships/image" Target="../media/image9.svg"/><Relationship Id="rId4" Type="http://schemas.openxmlformats.org/officeDocument/2006/relationships/image" Target="../media/image14.svg"/><Relationship Id="rId9" Type="http://schemas.openxmlformats.org/officeDocument/2006/relationships/image" Target="../media/image8.png"/><Relationship Id="rId1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5.png"/><Relationship Id="rId3" Type="http://schemas.openxmlformats.org/officeDocument/2006/relationships/image" Target="../media/image13.png"/><Relationship Id="rId7" Type="http://schemas.openxmlformats.org/officeDocument/2006/relationships/image" Target="../media/image12.png"/><Relationship Id="rId12" Type="http://schemas.openxmlformats.org/officeDocument/2006/relationships/image" Target="../media/image16.svg"/><Relationship Id="rId17" Type="http://schemas.openxmlformats.org/officeDocument/2006/relationships/image" Target="../media/image18.svg"/><Relationship Id="rId2" Type="http://schemas.openxmlformats.org/officeDocument/2006/relationships/image" Target="../media/image4.wmf"/><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5.png"/><Relationship Id="rId5" Type="http://schemas.openxmlformats.org/officeDocument/2006/relationships/image" Target="../media/image19.png"/><Relationship Id="rId15" Type="http://schemas.openxmlformats.org/officeDocument/2006/relationships/image" Target="../media/image7.svg"/><Relationship Id="rId10" Type="http://schemas.openxmlformats.org/officeDocument/2006/relationships/image" Target="../media/image9.svg"/><Relationship Id="rId4" Type="http://schemas.openxmlformats.org/officeDocument/2006/relationships/image" Target="../media/image14.svg"/><Relationship Id="rId9" Type="http://schemas.openxmlformats.org/officeDocument/2006/relationships/image" Target="../media/image8.png"/><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3">
            <a:extLst>
              <a:ext uri="{FF2B5EF4-FFF2-40B4-BE49-F238E27FC236}">
                <a16:creationId xmlns:a16="http://schemas.microsoft.com/office/drawing/2014/main" id="{5993C4FD-5EB9-C940-8EF4-B805B01FA982}"/>
              </a:ext>
            </a:extLst>
          </p:cNvPr>
          <p:cNvSpPr/>
          <p:nvPr/>
        </p:nvSpPr>
        <p:spPr>
          <a:xfrm>
            <a:off x="762148" y="4459589"/>
            <a:ext cx="5349651" cy="1796181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6" name="CustomShape 4"/>
          <p:cNvSpPr/>
          <p:nvPr/>
        </p:nvSpPr>
        <p:spPr>
          <a:xfrm>
            <a:off x="759317" y="22783160"/>
            <a:ext cx="11599823" cy="47250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7" name="CustomShape 5"/>
          <p:cNvSpPr/>
          <p:nvPr/>
        </p:nvSpPr>
        <p:spPr>
          <a:xfrm>
            <a:off x="12503795" y="22783160"/>
            <a:ext cx="8074293" cy="4725039"/>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pic>
        <p:nvPicPr>
          <p:cNvPr id="51" name="Imagem 24"/>
          <p:cNvPicPr/>
          <p:nvPr/>
        </p:nvPicPr>
        <p:blipFill>
          <a:blip r:embed="rId2"/>
          <a:stretch/>
        </p:blipFill>
        <p:spPr>
          <a:xfrm>
            <a:off x="1123996" y="22853365"/>
            <a:ext cx="304560" cy="367920"/>
          </a:xfrm>
          <a:prstGeom prst="rect">
            <a:avLst/>
          </a:prstGeom>
          <a:ln>
            <a:noFill/>
          </a:ln>
        </p:spPr>
      </p:pic>
      <p:sp>
        <p:nvSpPr>
          <p:cNvPr id="52" name="CustomShape 6"/>
          <p:cNvSpPr/>
          <p:nvPr/>
        </p:nvSpPr>
        <p:spPr>
          <a:xfrm>
            <a:off x="1549516" y="22717645"/>
            <a:ext cx="6164743"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RESULTS AND CONCLUSIONS</a:t>
            </a:r>
            <a:endParaRPr lang="en-US" sz="3600" b="0" strike="noStrike" spc="-1" dirty="0">
              <a:latin typeface="Arial"/>
            </a:endParaRPr>
          </a:p>
        </p:txBody>
      </p:sp>
      <p:sp>
        <p:nvSpPr>
          <p:cNvPr id="53" name="CustomShape 7"/>
          <p:cNvSpPr/>
          <p:nvPr/>
        </p:nvSpPr>
        <p:spPr>
          <a:xfrm>
            <a:off x="1098421" y="23352350"/>
            <a:ext cx="11059233" cy="405010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robotic system will undergo a series of tests, including the evaluation of the mapping and navigation algorithm, verifying whether it is able to deviate from obstacles, assessing the effectiveness of coupling the robot to the wheelchair, as well as the autonomy of the robot and the robot safety system developed for emergency situations. Finally, transport time, as well as its efficiency and error in a set of tests, will also be analyzed.</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a way, the expected result of this project will be a robotic system based in ROS to assist in the management of wheelchair transportation in health institutions, increasing their availability and reducing the time needed for medical staff in these tasks.</a:t>
            </a:r>
          </a:p>
        </p:txBody>
      </p:sp>
      <p:pic>
        <p:nvPicPr>
          <p:cNvPr id="50" name="Imagem 23"/>
          <p:cNvPicPr/>
          <p:nvPr/>
        </p:nvPicPr>
        <p:blipFill>
          <a:blip r:embed="rId2"/>
          <a:stretch/>
        </p:blipFill>
        <p:spPr>
          <a:xfrm>
            <a:off x="1049563" y="4706953"/>
            <a:ext cx="304560" cy="367920"/>
          </a:xfrm>
          <a:prstGeom prst="rect">
            <a:avLst/>
          </a:prstGeom>
          <a:ln>
            <a:noFill/>
          </a:ln>
        </p:spPr>
      </p:pic>
      <p:sp>
        <p:nvSpPr>
          <p:cNvPr id="56" name="CustomShape 10"/>
          <p:cNvSpPr/>
          <p:nvPr/>
        </p:nvSpPr>
        <p:spPr>
          <a:xfrm>
            <a:off x="1370500" y="4571233"/>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BACKGROUND</a:t>
            </a:r>
            <a:endParaRPr lang="en-US" sz="3600" b="0" strike="noStrike" spc="-1" dirty="0">
              <a:latin typeface="Arial"/>
            </a:endParaRPr>
          </a:p>
        </p:txBody>
      </p:sp>
      <p:sp>
        <p:nvSpPr>
          <p:cNvPr id="58" name="CustomShape 12"/>
          <p:cNvSpPr/>
          <p:nvPr/>
        </p:nvSpPr>
        <p:spPr>
          <a:xfrm>
            <a:off x="986218" y="5206696"/>
            <a:ext cx="5013316" cy="1734605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Industry 4.0 presents itself as a new era in which the industry is led by technologies such as robotics, artificial intelligence, and device interconnection (IIoT). The increasing implementation of robots in industries allows for a better quality of service with high accuracy in less time. As a result, these advantages are now in other areas such as medicine or the military to mitigate problems.</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healthcare institutions, the transport of patients is a recurrent, time-consuming, non-ergonomic task and requires the help of assistants. There are solutions such as electric wheelchairs that facilitate patient motion or intelligent wheelchairs that transport patients to their destination autonomously, however, their costs are high, and replacing them with these chairs requires a huge financial effort from the institutions.</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robotic system can play an extremely important role both at a scientific and social level. At the scientific level, the transport of patients autonomously through a robot in hospital environments, for example, can be validated, and perhaps in the future the adaptation to the transport of hospital equipment. At the social level, it will allow health institutions to reduce costs since a robot allows the transport of multiple manual wheelchairs, taking full advantage of the current fleets of manual wheelchairs.</a:t>
            </a:r>
          </a:p>
        </p:txBody>
      </p:sp>
      <p:sp>
        <p:nvSpPr>
          <p:cNvPr id="45" name="CustomShape 3"/>
          <p:cNvSpPr/>
          <p:nvPr/>
        </p:nvSpPr>
        <p:spPr>
          <a:xfrm>
            <a:off x="6335869" y="4459590"/>
            <a:ext cx="14288439" cy="2392941"/>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158" name="Imagem 23">
            <a:extLst>
              <a:ext uri="{FF2B5EF4-FFF2-40B4-BE49-F238E27FC236}">
                <a16:creationId xmlns:a16="http://schemas.microsoft.com/office/drawing/2014/main" id="{529C5428-ED99-5E77-5386-DB100F2DF336}"/>
              </a:ext>
            </a:extLst>
          </p:cNvPr>
          <p:cNvPicPr/>
          <p:nvPr/>
        </p:nvPicPr>
        <p:blipFill>
          <a:blip r:embed="rId2"/>
          <a:stretch/>
        </p:blipFill>
        <p:spPr>
          <a:xfrm>
            <a:off x="6621762" y="4706953"/>
            <a:ext cx="304560" cy="367920"/>
          </a:xfrm>
          <a:prstGeom prst="rect">
            <a:avLst/>
          </a:prstGeom>
          <a:ln>
            <a:noFill/>
          </a:ln>
        </p:spPr>
      </p:pic>
      <p:sp>
        <p:nvSpPr>
          <p:cNvPr id="57" name="CustomShape 11"/>
          <p:cNvSpPr/>
          <p:nvPr/>
        </p:nvSpPr>
        <p:spPr>
          <a:xfrm>
            <a:off x="6926322" y="4571233"/>
            <a:ext cx="2475214"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OBJECTIVES</a:t>
            </a:r>
            <a:endParaRPr lang="en-US" sz="3600" b="0" strike="noStrike" spc="-1" dirty="0">
              <a:latin typeface="Arial"/>
            </a:endParaRPr>
          </a:p>
        </p:txBody>
      </p:sp>
      <p:sp>
        <p:nvSpPr>
          <p:cNvPr id="61" name="CustomShape 15"/>
          <p:cNvSpPr/>
          <p:nvPr/>
        </p:nvSpPr>
        <p:spPr>
          <a:xfrm>
            <a:off x="6461620" y="5206696"/>
            <a:ext cx="14036936" cy="139091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objective of this project is to develop a robotic system capable of transporting conventional wheelchairs existing in health institutions and through communication with the management system of the institution streamline the entire transport process, making it safe, fast, and comfortable for all intervening.</a:t>
            </a:r>
          </a:p>
        </p:txBody>
      </p:sp>
      <p:pic>
        <p:nvPicPr>
          <p:cNvPr id="62" name="Imagem 38"/>
          <p:cNvPicPr/>
          <p:nvPr/>
        </p:nvPicPr>
        <p:blipFill>
          <a:blip r:embed="rId2"/>
          <a:stretch/>
        </p:blipFill>
        <p:spPr>
          <a:xfrm>
            <a:off x="12729799" y="22853365"/>
            <a:ext cx="280865" cy="367920"/>
          </a:xfrm>
          <a:prstGeom prst="rect">
            <a:avLst/>
          </a:prstGeom>
          <a:ln>
            <a:noFill/>
          </a:ln>
        </p:spPr>
      </p:pic>
      <p:sp>
        <p:nvSpPr>
          <p:cNvPr id="63" name="CustomShape 16"/>
          <p:cNvSpPr/>
          <p:nvPr/>
        </p:nvSpPr>
        <p:spPr>
          <a:xfrm>
            <a:off x="13155319" y="22717645"/>
            <a:ext cx="4390594"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BIBLIOGRAPHY</a:t>
            </a:r>
            <a:endParaRPr lang="en-US" sz="3600" b="0" strike="noStrike" spc="-1" dirty="0">
              <a:latin typeface="Arial"/>
            </a:endParaRPr>
          </a:p>
        </p:txBody>
      </p:sp>
      <p:sp>
        <p:nvSpPr>
          <p:cNvPr id="64" name="CustomShape 17"/>
          <p:cNvSpPr/>
          <p:nvPr/>
        </p:nvSpPr>
        <p:spPr>
          <a:xfrm>
            <a:off x="7689600" y="-339068"/>
            <a:ext cx="12884400" cy="441834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pt-PT" sz="6400" b="1" spc="-1" dirty="0">
                <a:solidFill>
                  <a:srgbClr val="004B87"/>
                </a:solidFill>
                <a:latin typeface="Calibri"/>
              </a:rPr>
              <a:t>AUTONOMOUS MOBILE ROBOT FOR WHEELCHAIRS TRANSPORTATION IN HEALTHCARE INSTITUTIONS</a:t>
            </a:r>
            <a:endParaRPr lang="en-US" sz="6400" b="0" strike="noStrike" spc="-1" dirty="0">
              <a:latin typeface="Arial"/>
            </a:endParaRPr>
          </a:p>
          <a:p>
            <a:pPr>
              <a:lnSpc>
                <a:spcPts val="3900"/>
              </a:lnSpc>
            </a:pPr>
            <a:r>
              <a:rPr lang="en-US" sz="3200" b="1" strike="noStrike" spc="-1" dirty="0">
                <a:solidFill>
                  <a:srgbClr val="004B87"/>
                </a:solidFill>
                <a:latin typeface="Calibri"/>
              </a:rPr>
              <a:t>João Faria</a:t>
            </a:r>
            <a:endParaRPr lang="en-US" sz="3200" b="0" strike="noStrike" spc="-1" dirty="0">
              <a:latin typeface="Arial"/>
            </a:endParaRPr>
          </a:p>
          <a:p>
            <a:pPr>
              <a:lnSpc>
                <a:spcPts val="3900"/>
              </a:lnSpc>
            </a:pPr>
            <a:r>
              <a:rPr lang="pt-PT" sz="3200" b="0" i="1" strike="noStrike" spc="-1" dirty="0">
                <a:solidFill>
                  <a:srgbClr val="004B87"/>
                </a:solidFill>
                <a:latin typeface="Calibri"/>
              </a:rPr>
              <a:t>Master in </a:t>
            </a:r>
            <a:r>
              <a:rPr lang="en-US" sz="3200" b="0" strike="noStrike" spc="-1" dirty="0">
                <a:solidFill>
                  <a:srgbClr val="004B87"/>
                </a:solidFill>
                <a:latin typeface="Calibri"/>
              </a:rPr>
              <a:t>Electronics</a:t>
            </a:r>
            <a:r>
              <a:rPr lang="pt-PT" sz="3200" b="0" strike="noStrike" spc="-1" dirty="0">
                <a:solidFill>
                  <a:srgbClr val="004B87"/>
                </a:solidFill>
                <a:latin typeface="Calibri"/>
              </a:rPr>
              <a:t> </a:t>
            </a:r>
            <a:r>
              <a:rPr lang="en-US" sz="3200" b="0" strike="noStrike" spc="-1" dirty="0">
                <a:solidFill>
                  <a:srgbClr val="004B87"/>
                </a:solidFill>
                <a:latin typeface="Calibri"/>
              </a:rPr>
              <a:t>and</a:t>
            </a:r>
            <a:r>
              <a:rPr lang="pt-PT" sz="3200" b="0" strike="noStrike" spc="-1" dirty="0">
                <a:solidFill>
                  <a:srgbClr val="004B87"/>
                </a:solidFill>
                <a:latin typeface="Calibri"/>
              </a:rPr>
              <a:t> </a:t>
            </a:r>
            <a:r>
              <a:rPr lang="en-US" sz="3200" b="0" strike="noStrike" spc="-1" dirty="0">
                <a:solidFill>
                  <a:srgbClr val="004B87"/>
                </a:solidFill>
                <a:latin typeface="Calibri"/>
              </a:rPr>
              <a:t>Computing</a:t>
            </a:r>
            <a:r>
              <a:rPr lang="pt-PT" sz="3200" b="0" strike="noStrike" spc="-1" dirty="0">
                <a:solidFill>
                  <a:srgbClr val="004B87"/>
                </a:solidFill>
                <a:latin typeface="Calibri"/>
              </a:rPr>
              <a:t> </a:t>
            </a:r>
            <a:r>
              <a:rPr lang="en-US" sz="3200" b="0" strike="noStrike" spc="-1" dirty="0">
                <a:solidFill>
                  <a:srgbClr val="004B87"/>
                </a:solidFill>
                <a:latin typeface="Calibri"/>
              </a:rPr>
              <a:t>Engineering</a:t>
            </a:r>
            <a:endParaRPr lang="en-US" sz="3200" b="0" strike="noStrike" spc="-1" dirty="0">
              <a:latin typeface="Arial"/>
            </a:endParaRPr>
          </a:p>
          <a:p>
            <a:pPr>
              <a:lnSpc>
                <a:spcPts val="3900"/>
              </a:lnSpc>
            </a:pPr>
            <a:endParaRPr lang="en-US" sz="3200" b="0" strike="noStrike" spc="-1" dirty="0">
              <a:latin typeface="Arial"/>
            </a:endParaRPr>
          </a:p>
          <a:p>
            <a:pPr>
              <a:lnSpc>
                <a:spcPts val="3900"/>
              </a:lnSpc>
            </a:pPr>
            <a:r>
              <a:rPr lang="pt-PT" sz="3200" b="0" strike="noStrike" spc="-1" dirty="0">
                <a:solidFill>
                  <a:srgbClr val="004B87"/>
                </a:solidFill>
                <a:latin typeface="Calibri"/>
              </a:rPr>
              <a:t>António Moreira</a:t>
            </a:r>
            <a:endParaRPr lang="en-US" sz="3200" b="0" strike="noStrike" spc="-1" dirty="0">
              <a:latin typeface="Arial"/>
            </a:endParaRPr>
          </a:p>
        </p:txBody>
      </p:sp>
      <p:sp>
        <p:nvSpPr>
          <p:cNvPr id="161" name="CustomShape 3">
            <a:extLst>
              <a:ext uri="{FF2B5EF4-FFF2-40B4-BE49-F238E27FC236}">
                <a16:creationId xmlns:a16="http://schemas.microsoft.com/office/drawing/2014/main" id="{7124D87A-2314-73FA-9280-DF9DB17A6133}"/>
              </a:ext>
            </a:extLst>
          </p:cNvPr>
          <p:cNvSpPr/>
          <p:nvPr/>
        </p:nvSpPr>
        <p:spPr>
          <a:xfrm>
            <a:off x="6335869" y="7227042"/>
            <a:ext cx="14288439" cy="15194358"/>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163" name="CustomShape 9">
            <a:extLst>
              <a:ext uri="{FF2B5EF4-FFF2-40B4-BE49-F238E27FC236}">
                <a16:creationId xmlns:a16="http://schemas.microsoft.com/office/drawing/2014/main" id="{AB8BD078-3CF5-A4AE-2421-2BDECF5F41A3}"/>
              </a:ext>
            </a:extLst>
          </p:cNvPr>
          <p:cNvSpPr/>
          <p:nvPr/>
        </p:nvSpPr>
        <p:spPr>
          <a:xfrm>
            <a:off x="6926322" y="7171085"/>
            <a:ext cx="4208434" cy="644877"/>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METHODOLOGY</a:t>
            </a:r>
            <a:endParaRPr lang="en-US" sz="3600" b="0" strike="noStrike" spc="-1" dirty="0">
              <a:latin typeface="Arial"/>
            </a:endParaRPr>
          </a:p>
        </p:txBody>
      </p:sp>
      <p:sp>
        <p:nvSpPr>
          <p:cNvPr id="164" name="CustomShape 13">
            <a:extLst>
              <a:ext uri="{FF2B5EF4-FFF2-40B4-BE49-F238E27FC236}">
                <a16:creationId xmlns:a16="http://schemas.microsoft.com/office/drawing/2014/main" id="{D503E313-05FF-E9B4-4B63-19BAD1A19C1F}"/>
              </a:ext>
            </a:extLst>
          </p:cNvPr>
          <p:cNvSpPr/>
          <p:nvPr/>
        </p:nvSpPr>
        <p:spPr>
          <a:xfrm>
            <a:off x="6514173" y="7811458"/>
            <a:ext cx="13892460" cy="1202767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project consists of developing a robotic system capable of transporting patients in manual wheelchairs in health institutions. Therefore, the system will have to have a coupling mechanism to the self-contained chair, easy to fit, fast and universal, since there is a high diversity of chairs. The initial plan is to integrate the coupling system with an existing robot. The coupling system will have to be studied, however, there are already some idealized approaches, Figure 1. The approach that presents greater ease of construction and implementation is the second approach, Figure 1 (b),  however, the rest will also be evaluated.</a:t>
            </a: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1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any of the coupling approaches a camera and a microcontroller will be used. The main function of the assembly is to discover the coupling points of the manual wheelchair and move the claw to attach to the chair. For docking to be fast, safe, and effective, it may be necessary to implement a deep learning algorithm for sorting or detaining objects. As a robot safety system during transport will be implemented a set of sensors to monitor the patient and can act in emergency situations. </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Finally, an application will be developed where nurses and doctors will be allowed to request transport to the AMR robot. An interface will also allow communication with the information management system of the health institution to know which transport, who requested transportation, among other information. </a:t>
            </a:r>
            <a:endParaRPr lang="pt-PT"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Communication with the institution's management system is essential, as sometimes transportation involves a change of floor and, thus, access to elevators is mandatory, since destination may be as diverse as cafeterias, areas of treatment or diagnostic, outdoor, etc. It will also be studied the fact that there is a transporter robot for each floor of the building to see if it adds advantages to management. </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integration with the information management system of the institution will be a complex process since it requires a partnership with the company. If it is not possible it will be simulated.</a:t>
            </a:r>
            <a:endParaRPr lang="pt-PT" sz="2400" dirty="0"/>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5" name="CustomShape 18"/>
          <p:cNvSpPr/>
          <p:nvPr/>
        </p:nvSpPr>
        <p:spPr>
          <a:xfrm>
            <a:off x="12739757" y="23352350"/>
            <a:ext cx="7642952" cy="415109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06400" indent="-406400" algn="just">
              <a:lnSpc>
                <a:spcPct val="120000"/>
              </a:lnSpc>
            </a:pP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[1]	S. Y. Lee, S. C. Kim, M. H. Lee,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Y. I. Lee,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Comparison</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shoulder</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back</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muscle</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activation</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in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caregivers</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according</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to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various</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handle</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heights</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Journal</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Physical</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Therapy</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Science</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25, no. 10. pp. 1231–1233, 2013. doi: 10.1589/jpts.25.1231.</a:t>
            </a:r>
            <a:endParaRPr lang="pt-PT" sz="17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20000"/>
              </a:lnSpc>
            </a:pP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[2]	O.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Mazumder</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S.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Kundu</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R.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Chattaraj</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Bhaumik</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Holonomic</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wheelchair</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control</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using</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EMG signal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joystick interface,” </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2014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Recent</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Adv. Eng.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Comput</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RAECS 2014</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pp. 6–8, 2014, doi: 10.1109/RAECS.2014.6799574.</a:t>
            </a:r>
            <a:endParaRPr lang="pt-PT" sz="17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20000"/>
              </a:lnSpc>
            </a:pP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[3]	A. R. Baltazar, M. R.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Petry</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M. F. Silva,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P. Moreira, “Autonomous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wheelchair</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for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patient’s</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transportation</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on</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healthcare</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institutions</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SN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Appl</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3, no. 3, pp. 1–13, 2021, doi: 10.1007/s42452-021-04304-1.</a:t>
            </a:r>
            <a:endParaRPr lang="pt-PT" sz="17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20000"/>
              </a:lnSpc>
            </a:pP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[4]	Z. Dai, C.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Du</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Z.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Chen</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M. Yuan,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G. Peng, “Design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New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Type</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External</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Traction</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Device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Wheelchair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based</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on</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STM32 Chip,” </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J.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Phys</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7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Conf</a:t>
            </a:r>
            <a:r>
              <a:rPr lang="pt-PT" sz="17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Ser.</a:t>
            </a:r>
            <a:r>
              <a:rPr lang="pt-PT" sz="17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1176, no. 5, 2019, doi: 10.1088/1742-6596/1176/5/052050.</a:t>
            </a:r>
            <a:endParaRPr lang="pt-PT" sz="17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CustomShape 19">
            <a:extLst>
              <a:ext uri="{FF2B5EF4-FFF2-40B4-BE49-F238E27FC236}">
                <a16:creationId xmlns:a16="http://schemas.microsoft.com/office/drawing/2014/main" id="{FC5FA94C-F7AB-DC86-F044-99661860773A}"/>
              </a:ext>
            </a:extLst>
          </p:cNvPr>
          <p:cNvSpPr/>
          <p:nvPr/>
        </p:nvSpPr>
        <p:spPr>
          <a:xfrm>
            <a:off x="7955280" y="28469949"/>
            <a:ext cx="6583680" cy="9386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João Faria - a14861@alunos.ipca.pt (student)</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António Moreira - amoreira@ipca.pt (supervisor 1)</a:t>
            </a:r>
            <a:endParaRPr lang="en-US" sz="1800" b="0" strike="noStrike" spc="-1" dirty="0">
              <a:latin typeface="Arial"/>
            </a:endParaRPr>
          </a:p>
        </p:txBody>
      </p:sp>
      <p:grpSp>
        <p:nvGrpSpPr>
          <p:cNvPr id="7" name="Group 6">
            <a:extLst>
              <a:ext uri="{FF2B5EF4-FFF2-40B4-BE49-F238E27FC236}">
                <a16:creationId xmlns:a16="http://schemas.microsoft.com/office/drawing/2014/main" id="{EE8263A7-3D7D-5129-D9AA-C933C2B9226C}"/>
              </a:ext>
            </a:extLst>
          </p:cNvPr>
          <p:cNvGrpSpPr/>
          <p:nvPr/>
        </p:nvGrpSpPr>
        <p:grpSpPr>
          <a:xfrm>
            <a:off x="6642356" y="10641632"/>
            <a:ext cx="13636095" cy="2234750"/>
            <a:chOff x="7146592" y="10640595"/>
            <a:chExt cx="16345104" cy="2678714"/>
          </a:xfrm>
        </p:grpSpPr>
        <p:grpSp>
          <p:nvGrpSpPr>
            <p:cNvPr id="29" name="Agrupar 309">
              <a:extLst>
                <a:ext uri="{FF2B5EF4-FFF2-40B4-BE49-F238E27FC236}">
                  <a16:creationId xmlns:a16="http://schemas.microsoft.com/office/drawing/2014/main" id="{8BCD78A0-A742-6774-DB33-F48EB3D39129}"/>
                </a:ext>
              </a:extLst>
            </p:cNvPr>
            <p:cNvGrpSpPr/>
            <p:nvPr/>
          </p:nvGrpSpPr>
          <p:grpSpPr>
            <a:xfrm>
              <a:off x="9803487" y="10640595"/>
              <a:ext cx="9316471" cy="2256676"/>
              <a:chOff x="612475" y="0"/>
              <a:chExt cx="6594381" cy="1597322"/>
            </a:xfrm>
          </p:grpSpPr>
          <p:grpSp>
            <p:nvGrpSpPr>
              <p:cNvPr id="30" name="Agrupar 307">
                <a:extLst>
                  <a:ext uri="{FF2B5EF4-FFF2-40B4-BE49-F238E27FC236}">
                    <a16:creationId xmlns:a16="http://schemas.microsoft.com/office/drawing/2014/main" id="{4AA8908E-E278-9A8B-5015-89C17FACDBFA}"/>
                  </a:ext>
                </a:extLst>
              </p:cNvPr>
              <p:cNvGrpSpPr/>
              <p:nvPr/>
            </p:nvGrpSpPr>
            <p:grpSpPr>
              <a:xfrm>
                <a:off x="612475" y="0"/>
                <a:ext cx="6594381" cy="1597322"/>
                <a:chOff x="612475" y="0"/>
                <a:chExt cx="6594381" cy="1597322"/>
              </a:xfrm>
            </p:grpSpPr>
            <p:grpSp>
              <p:nvGrpSpPr>
                <p:cNvPr id="32" name="Agrupar 306">
                  <a:extLst>
                    <a:ext uri="{FF2B5EF4-FFF2-40B4-BE49-F238E27FC236}">
                      <a16:creationId xmlns:a16="http://schemas.microsoft.com/office/drawing/2014/main" id="{49B6F1CA-ECC9-9C3A-99DB-EEB3963077CB}"/>
                    </a:ext>
                  </a:extLst>
                </p:cNvPr>
                <p:cNvGrpSpPr/>
                <p:nvPr/>
              </p:nvGrpSpPr>
              <p:grpSpPr>
                <a:xfrm>
                  <a:off x="612475" y="0"/>
                  <a:ext cx="6594381" cy="1597322"/>
                  <a:chOff x="612475" y="0"/>
                  <a:chExt cx="6594381" cy="1597322"/>
                </a:xfrm>
              </p:grpSpPr>
              <p:grpSp>
                <p:nvGrpSpPr>
                  <p:cNvPr id="34" name="Agrupar 305">
                    <a:extLst>
                      <a:ext uri="{FF2B5EF4-FFF2-40B4-BE49-F238E27FC236}">
                        <a16:creationId xmlns:a16="http://schemas.microsoft.com/office/drawing/2014/main" id="{F594D5BA-855F-0C48-3A53-2142F7C7E05C}"/>
                      </a:ext>
                    </a:extLst>
                  </p:cNvPr>
                  <p:cNvGrpSpPr/>
                  <p:nvPr/>
                </p:nvGrpSpPr>
                <p:grpSpPr>
                  <a:xfrm>
                    <a:off x="612475" y="0"/>
                    <a:ext cx="6594381" cy="1597322"/>
                    <a:chOff x="612475" y="0"/>
                    <a:chExt cx="6594381" cy="1597322"/>
                  </a:xfrm>
                </p:grpSpPr>
                <p:grpSp>
                  <p:nvGrpSpPr>
                    <p:cNvPr id="38" name="Agrupar 302">
                      <a:extLst>
                        <a:ext uri="{FF2B5EF4-FFF2-40B4-BE49-F238E27FC236}">
                          <a16:creationId xmlns:a16="http://schemas.microsoft.com/office/drawing/2014/main" id="{91D05133-7A8F-FB24-3DC2-D0215170E014}"/>
                        </a:ext>
                      </a:extLst>
                    </p:cNvPr>
                    <p:cNvGrpSpPr/>
                    <p:nvPr/>
                  </p:nvGrpSpPr>
                  <p:grpSpPr>
                    <a:xfrm>
                      <a:off x="612475" y="0"/>
                      <a:ext cx="6594381" cy="1597322"/>
                      <a:chOff x="0" y="0"/>
                      <a:chExt cx="6595045" cy="1597499"/>
                    </a:xfrm>
                  </p:grpSpPr>
                  <p:grpSp>
                    <p:nvGrpSpPr>
                      <p:cNvPr id="40" name="Agrupar 297">
                        <a:extLst>
                          <a:ext uri="{FF2B5EF4-FFF2-40B4-BE49-F238E27FC236}">
                            <a16:creationId xmlns:a16="http://schemas.microsoft.com/office/drawing/2014/main" id="{3FF3629B-9B7C-9C95-9677-E2F74939384D}"/>
                          </a:ext>
                        </a:extLst>
                      </p:cNvPr>
                      <p:cNvGrpSpPr/>
                      <p:nvPr/>
                    </p:nvGrpSpPr>
                    <p:grpSpPr>
                      <a:xfrm>
                        <a:off x="0" y="0"/>
                        <a:ext cx="2346325" cy="1249045"/>
                        <a:chOff x="0" y="0"/>
                        <a:chExt cx="2346325" cy="1249045"/>
                      </a:xfrm>
                    </p:grpSpPr>
                    <p:grpSp>
                      <p:nvGrpSpPr>
                        <p:cNvPr id="101" name="Agrupar 55">
                          <a:extLst>
                            <a:ext uri="{FF2B5EF4-FFF2-40B4-BE49-F238E27FC236}">
                              <a16:creationId xmlns:a16="http://schemas.microsoft.com/office/drawing/2014/main" id="{21327CC1-3BE5-AA7E-C7DC-5FE197E6452F}"/>
                            </a:ext>
                          </a:extLst>
                        </p:cNvPr>
                        <p:cNvGrpSpPr/>
                        <p:nvPr/>
                      </p:nvGrpSpPr>
                      <p:grpSpPr>
                        <a:xfrm>
                          <a:off x="866775" y="676275"/>
                          <a:ext cx="1479550" cy="572770"/>
                          <a:chOff x="0" y="0"/>
                          <a:chExt cx="1479550" cy="572770"/>
                        </a:xfrm>
                      </p:grpSpPr>
                      <p:sp>
                        <p:nvSpPr>
                          <p:cNvPr id="114" name="Retângulo 41">
                            <a:extLst>
                              <a:ext uri="{FF2B5EF4-FFF2-40B4-BE49-F238E27FC236}">
                                <a16:creationId xmlns:a16="http://schemas.microsoft.com/office/drawing/2014/main" id="{60913999-8497-5C2D-5131-4689E7C469BC}"/>
                              </a:ext>
                            </a:extLst>
                          </p:cNvPr>
                          <p:cNvSpPr/>
                          <p:nvPr/>
                        </p:nvSpPr>
                        <p:spPr>
                          <a:xfrm>
                            <a:off x="754380" y="194310"/>
                            <a:ext cx="667385" cy="26543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5" name="Oval 114">
                            <a:extLst>
                              <a:ext uri="{FF2B5EF4-FFF2-40B4-BE49-F238E27FC236}">
                                <a16:creationId xmlns:a16="http://schemas.microsoft.com/office/drawing/2014/main" id="{28050523-1568-D30D-0489-1E40F6BB554B}"/>
                              </a:ext>
                            </a:extLst>
                          </p:cNvPr>
                          <p:cNvSpPr/>
                          <p:nvPr/>
                        </p:nvSpPr>
                        <p:spPr>
                          <a:xfrm>
                            <a:off x="75438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6" name="Oval 115">
                            <a:extLst>
                              <a:ext uri="{FF2B5EF4-FFF2-40B4-BE49-F238E27FC236}">
                                <a16:creationId xmlns:a16="http://schemas.microsoft.com/office/drawing/2014/main" id="{0D6CE8A5-C290-20AA-83B1-F1EF0EEC8748}"/>
                              </a:ext>
                            </a:extLst>
                          </p:cNvPr>
                          <p:cNvSpPr/>
                          <p:nvPr/>
                        </p:nvSpPr>
                        <p:spPr>
                          <a:xfrm>
                            <a:off x="126492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7" name="Retângulo 52">
                            <a:extLst>
                              <a:ext uri="{FF2B5EF4-FFF2-40B4-BE49-F238E27FC236}">
                                <a16:creationId xmlns:a16="http://schemas.microsoft.com/office/drawing/2014/main" id="{953133EE-E973-6C38-227B-9078D500ABB4}"/>
                              </a:ext>
                            </a:extLst>
                          </p:cNvPr>
                          <p:cNvSpPr/>
                          <p:nvPr/>
                        </p:nvSpPr>
                        <p:spPr>
                          <a:xfrm>
                            <a:off x="1375410" y="9906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8" name="Retângulo 53">
                            <a:extLst>
                              <a:ext uri="{FF2B5EF4-FFF2-40B4-BE49-F238E27FC236}">
                                <a16:creationId xmlns:a16="http://schemas.microsoft.com/office/drawing/2014/main" id="{7A851AD8-A38A-5128-F07A-F74FD7B7F405}"/>
                              </a:ext>
                            </a:extLst>
                          </p:cNvPr>
                          <p:cNvSpPr/>
                          <p:nvPr/>
                        </p:nvSpPr>
                        <p:spPr>
                          <a:xfrm>
                            <a:off x="754380" y="0"/>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119" name="Conexão reta 54">
                            <a:extLst>
                              <a:ext uri="{FF2B5EF4-FFF2-40B4-BE49-F238E27FC236}">
                                <a16:creationId xmlns:a16="http://schemas.microsoft.com/office/drawing/2014/main" id="{9E3439D6-12FC-A536-EAC3-A6D583EF98D5}"/>
                              </a:ext>
                            </a:extLst>
                          </p:cNvPr>
                          <p:cNvCxnSpPr>
                            <a:cxnSpLocks/>
                          </p:cNvCxnSpPr>
                          <p:nvPr/>
                        </p:nvCxnSpPr>
                        <p:spPr>
                          <a:xfrm flipH="1">
                            <a:off x="0" y="99060"/>
                            <a:ext cx="744640" cy="38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2" name="Agrupar 256">
                          <a:extLst>
                            <a:ext uri="{FF2B5EF4-FFF2-40B4-BE49-F238E27FC236}">
                              <a16:creationId xmlns:a16="http://schemas.microsoft.com/office/drawing/2014/main" id="{49DA58BA-1072-25C0-3339-51342A8DB4DC}"/>
                            </a:ext>
                          </a:extLst>
                        </p:cNvPr>
                        <p:cNvGrpSpPr/>
                        <p:nvPr/>
                      </p:nvGrpSpPr>
                      <p:grpSpPr>
                        <a:xfrm>
                          <a:off x="0" y="0"/>
                          <a:ext cx="1361664" cy="1245041"/>
                          <a:chOff x="0" y="0"/>
                          <a:chExt cx="1361664" cy="1245041"/>
                        </a:xfrm>
                      </p:grpSpPr>
                      <p:grpSp>
                        <p:nvGrpSpPr>
                          <p:cNvPr id="103" name="Agrupar 56">
                            <a:extLst>
                              <a:ext uri="{FF2B5EF4-FFF2-40B4-BE49-F238E27FC236}">
                                <a16:creationId xmlns:a16="http://schemas.microsoft.com/office/drawing/2014/main" id="{3104AC24-ED20-A8A0-73B0-7E8BF58643D9}"/>
                              </a:ext>
                            </a:extLst>
                          </p:cNvPr>
                          <p:cNvGrpSpPr/>
                          <p:nvPr/>
                        </p:nvGrpSpPr>
                        <p:grpSpPr>
                          <a:xfrm>
                            <a:off x="187324" y="0"/>
                            <a:ext cx="1174340" cy="1245041"/>
                            <a:chOff x="118110" y="0"/>
                            <a:chExt cx="1175077" cy="1245544"/>
                          </a:xfrm>
                        </p:grpSpPr>
                        <p:sp>
                          <p:nvSpPr>
                            <p:cNvPr id="107" name="Retângulo 45">
                              <a:extLst>
                                <a:ext uri="{FF2B5EF4-FFF2-40B4-BE49-F238E27FC236}">
                                  <a16:creationId xmlns:a16="http://schemas.microsoft.com/office/drawing/2014/main" id="{1D7B7B4D-0AB8-FA62-1437-57A0FDC270B3}"/>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8" name="Retângulo 46">
                              <a:extLst>
                                <a:ext uri="{FF2B5EF4-FFF2-40B4-BE49-F238E27FC236}">
                                  <a16:creationId xmlns:a16="http://schemas.microsoft.com/office/drawing/2014/main" id="{3C9F401A-97AD-C80B-99B8-8C34E7BEE6B8}"/>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9" name="Retângulo 47">
                              <a:extLst>
                                <a:ext uri="{FF2B5EF4-FFF2-40B4-BE49-F238E27FC236}">
                                  <a16:creationId xmlns:a16="http://schemas.microsoft.com/office/drawing/2014/main" id="{5747B4F8-E8DE-67FC-BA60-5F8C70934B16}"/>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0" name="Retângulo 49">
                              <a:extLst>
                                <a:ext uri="{FF2B5EF4-FFF2-40B4-BE49-F238E27FC236}">
                                  <a16:creationId xmlns:a16="http://schemas.microsoft.com/office/drawing/2014/main" id="{61F225A5-3BCA-B6DA-92BD-E59D64B59A9B}"/>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1" name="Retângulo 50">
                              <a:extLst>
                                <a:ext uri="{FF2B5EF4-FFF2-40B4-BE49-F238E27FC236}">
                                  <a16:creationId xmlns:a16="http://schemas.microsoft.com/office/drawing/2014/main" id="{5627FCBC-C449-3889-6027-EF143DA3C8E0}"/>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2" name="Retângulo 48">
                              <a:extLst>
                                <a:ext uri="{FF2B5EF4-FFF2-40B4-BE49-F238E27FC236}">
                                  <a16:creationId xmlns:a16="http://schemas.microsoft.com/office/drawing/2014/main" id="{06C405DD-245C-4AF0-3B46-81D7074E03E2}"/>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13" name="Oval 112">
                              <a:extLst>
                                <a:ext uri="{FF2B5EF4-FFF2-40B4-BE49-F238E27FC236}">
                                  <a16:creationId xmlns:a16="http://schemas.microsoft.com/office/drawing/2014/main" id="{918771DC-EEE4-5579-4F15-E318B2E93F2F}"/>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104" name="Agrupar 252">
                            <a:extLst>
                              <a:ext uri="{FF2B5EF4-FFF2-40B4-BE49-F238E27FC236}">
                                <a16:creationId xmlns:a16="http://schemas.microsoft.com/office/drawing/2014/main" id="{F925BE72-D4B1-D2A4-2AD5-D00645F7C95C}"/>
                              </a:ext>
                            </a:extLst>
                          </p:cNvPr>
                          <p:cNvGrpSpPr/>
                          <p:nvPr/>
                        </p:nvGrpSpPr>
                        <p:grpSpPr>
                          <a:xfrm>
                            <a:off x="0" y="611921"/>
                            <a:ext cx="634145" cy="632997"/>
                            <a:chOff x="0" y="2321"/>
                            <a:chExt cx="634145" cy="632997"/>
                          </a:xfrm>
                        </p:grpSpPr>
                        <p:sp>
                          <p:nvSpPr>
                            <p:cNvPr id="105" name="Fluxograma: Convolução 250">
                              <a:extLst>
                                <a:ext uri="{FF2B5EF4-FFF2-40B4-BE49-F238E27FC236}">
                                  <a16:creationId xmlns:a16="http://schemas.microsoft.com/office/drawing/2014/main" id="{EC312A6C-4664-90D2-4681-B2CC9DB1A9CC}"/>
                                </a:ext>
                              </a:extLst>
                            </p:cNvPr>
                            <p:cNvSpPr/>
                            <p:nvPr/>
                          </p:nvSpPr>
                          <p:spPr>
                            <a:xfrm>
                              <a:off x="4641" y="2321"/>
                              <a:ext cx="629504" cy="629504"/>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6" name="Fluxograma: Ou 251">
                              <a:extLst>
                                <a:ext uri="{FF2B5EF4-FFF2-40B4-BE49-F238E27FC236}">
                                  <a16:creationId xmlns:a16="http://schemas.microsoft.com/office/drawing/2014/main" id="{02C37DAD-5608-99A6-729B-013E7566D29F}"/>
                                </a:ext>
                              </a:extLst>
                            </p:cNvPr>
                            <p:cNvSpPr/>
                            <p:nvPr/>
                          </p:nvSpPr>
                          <p:spPr>
                            <a:xfrm>
                              <a:off x="0" y="3175"/>
                              <a:ext cx="630838" cy="63214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grpSp>
                    <p:nvGrpSpPr>
                      <p:cNvPr id="41" name="Agrupar 276">
                        <a:extLst>
                          <a:ext uri="{FF2B5EF4-FFF2-40B4-BE49-F238E27FC236}">
                            <a16:creationId xmlns:a16="http://schemas.microsoft.com/office/drawing/2014/main" id="{3FCB7D7A-E7A5-D3F0-8A0A-D689BC1028B4}"/>
                          </a:ext>
                        </a:extLst>
                      </p:cNvPr>
                      <p:cNvGrpSpPr/>
                      <p:nvPr/>
                    </p:nvGrpSpPr>
                    <p:grpSpPr>
                      <a:xfrm>
                        <a:off x="3073795" y="13648"/>
                        <a:ext cx="1174147" cy="1244599"/>
                        <a:chOff x="187324" y="0"/>
                        <a:chExt cx="1174340" cy="1245041"/>
                      </a:xfrm>
                    </p:grpSpPr>
                    <p:grpSp>
                      <p:nvGrpSpPr>
                        <p:cNvPr id="87" name="Agrupar 258">
                          <a:extLst>
                            <a:ext uri="{FF2B5EF4-FFF2-40B4-BE49-F238E27FC236}">
                              <a16:creationId xmlns:a16="http://schemas.microsoft.com/office/drawing/2014/main" id="{125CF1B8-404F-8CE9-8F3C-903E17034BA8}"/>
                            </a:ext>
                          </a:extLst>
                        </p:cNvPr>
                        <p:cNvGrpSpPr/>
                        <p:nvPr/>
                      </p:nvGrpSpPr>
                      <p:grpSpPr>
                        <a:xfrm>
                          <a:off x="187324" y="0"/>
                          <a:ext cx="1174340" cy="1245041"/>
                          <a:chOff x="118110" y="0"/>
                          <a:chExt cx="1175077" cy="1245544"/>
                        </a:xfrm>
                      </p:grpSpPr>
                      <p:sp>
                        <p:nvSpPr>
                          <p:cNvPr id="94" name="Retângulo 259">
                            <a:extLst>
                              <a:ext uri="{FF2B5EF4-FFF2-40B4-BE49-F238E27FC236}">
                                <a16:creationId xmlns:a16="http://schemas.microsoft.com/office/drawing/2014/main" id="{7E9C1587-D395-EA96-3D3B-CFC86A814893}"/>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5" name="Retângulo 260">
                            <a:extLst>
                              <a:ext uri="{FF2B5EF4-FFF2-40B4-BE49-F238E27FC236}">
                                <a16:creationId xmlns:a16="http://schemas.microsoft.com/office/drawing/2014/main" id="{1CB07A34-339C-43A4-6900-79A192419BA0}"/>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6" name="Retângulo 261">
                            <a:extLst>
                              <a:ext uri="{FF2B5EF4-FFF2-40B4-BE49-F238E27FC236}">
                                <a16:creationId xmlns:a16="http://schemas.microsoft.com/office/drawing/2014/main" id="{B71BE675-CE0A-D676-47EB-559F3D7A993B}"/>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7" name="Retângulo 262">
                            <a:extLst>
                              <a:ext uri="{FF2B5EF4-FFF2-40B4-BE49-F238E27FC236}">
                                <a16:creationId xmlns:a16="http://schemas.microsoft.com/office/drawing/2014/main" id="{69256574-5FA6-DBFB-049B-70C05675B5B1}"/>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8" name="Retângulo 263">
                            <a:extLst>
                              <a:ext uri="{FF2B5EF4-FFF2-40B4-BE49-F238E27FC236}">
                                <a16:creationId xmlns:a16="http://schemas.microsoft.com/office/drawing/2014/main" id="{6AF03BBA-9442-E3E1-2774-098BF51FF192}"/>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9" name="Retângulo 264">
                            <a:extLst>
                              <a:ext uri="{FF2B5EF4-FFF2-40B4-BE49-F238E27FC236}">
                                <a16:creationId xmlns:a16="http://schemas.microsoft.com/office/drawing/2014/main" id="{B4371B27-3B02-AFE8-1061-76AC7EDBBA27}"/>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100" name="Oval 99">
                            <a:extLst>
                              <a:ext uri="{FF2B5EF4-FFF2-40B4-BE49-F238E27FC236}">
                                <a16:creationId xmlns:a16="http://schemas.microsoft.com/office/drawing/2014/main" id="{1B8C98BD-4D69-C148-967B-51688BC74015}"/>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88" name="Agrupar 275">
                          <a:extLst>
                            <a:ext uri="{FF2B5EF4-FFF2-40B4-BE49-F238E27FC236}">
                              <a16:creationId xmlns:a16="http://schemas.microsoft.com/office/drawing/2014/main" id="{6E16B781-8154-3036-75AD-B052ECC74B86}"/>
                            </a:ext>
                          </a:extLst>
                        </p:cNvPr>
                        <p:cNvGrpSpPr/>
                        <p:nvPr/>
                      </p:nvGrpSpPr>
                      <p:grpSpPr>
                        <a:xfrm>
                          <a:off x="295275" y="863600"/>
                          <a:ext cx="725805" cy="379730"/>
                          <a:chOff x="0" y="0"/>
                          <a:chExt cx="725805" cy="379730"/>
                        </a:xfrm>
                      </p:grpSpPr>
                      <p:sp>
                        <p:nvSpPr>
                          <p:cNvPr id="89" name="Retângulo 270">
                            <a:extLst>
                              <a:ext uri="{FF2B5EF4-FFF2-40B4-BE49-F238E27FC236}">
                                <a16:creationId xmlns:a16="http://schemas.microsoft.com/office/drawing/2014/main" id="{D981FCC2-62EA-C939-4A0D-963DD36ED9B2}"/>
                              </a:ext>
                            </a:extLst>
                          </p:cNvPr>
                          <p:cNvSpPr/>
                          <p:nvPr/>
                        </p:nvSpPr>
                        <p:spPr>
                          <a:xfrm>
                            <a:off x="0" y="101600"/>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0" name="Oval 89">
                            <a:extLst>
                              <a:ext uri="{FF2B5EF4-FFF2-40B4-BE49-F238E27FC236}">
                                <a16:creationId xmlns:a16="http://schemas.microsoft.com/office/drawing/2014/main" id="{6850C372-4414-3B7B-82D0-B6D24C5990BD}"/>
                              </a:ext>
                            </a:extLst>
                          </p:cNvPr>
                          <p:cNvSpPr/>
                          <p:nvPr/>
                        </p:nvSpPr>
                        <p:spPr>
                          <a:xfrm>
                            <a:off x="0"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1" name="Oval 90">
                            <a:extLst>
                              <a:ext uri="{FF2B5EF4-FFF2-40B4-BE49-F238E27FC236}">
                                <a16:creationId xmlns:a16="http://schemas.microsoft.com/office/drawing/2014/main" id="{0DD018B3-BECC-44F6-FD51-033442F67411}"/>
                              </a:ext>
                            </a:extLst>
                          </p:cNvPr>
                          <p:cNvSpPr/>
                          <p:nvPr/>
                        </p:nvSpPr>
                        <p:spPr>
                          <a:xfrm>
                            <a:off x="511175"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92" name="Retângulo 273">
                            <a:extLst>
                              <a:ext uri="{FF2B5EF4-FFF2-40B4-BE49-F238E27FC236}">
                                <a16:creationId xmlns:a16="http://schemas.microsoft.com/office/drawing/2014/main" id="{ED9F96BC-173D-7C09-65A3-44B2E7B2E6D6}"/>
                              </a:ext>
                            </a:extLst>
                          </p:cNvPr>
                          <p:cNvSpPr/>
                          <p:nvPr/>
                        </p:nvSpPr>
                        <p:spPr>
                          <a:xfrm>
                            <a:off x="622300" y="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93" name="Conexão reta 274">
                            <a:extLst>
                              <a:ext uri="{FF2B5EF4-FFF2-40B4-BE49-F238E27FC236}">
                                <a16:creationId xmlns:a16="http://schemas.microsoft.com/office/drawing/2014/main" id="{EC562B06-C6EE-533F-E878-86F4C9971478}"/>
                              </a:ext>
                            </a:extLst>
                          </p:cNvPr>
                          <p:cNvCxnSpPr>
                            <a:cxnSpLocks/>
                          </p:cNvCxnSpPr>
                          <p:nvPr/>
                        </p:nvCxnSpPr>
                        <p:spPr>
                          <a:xfrm flipV="1">
                            <a:off x="454025" y="64302"/>
                            <a:ext cx="0" cy="309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42" name="Agrupar 298">
                        <a:extLst>
                          <a:ext uri="{FF2B5EF4-FFF2-40B4-BE49-F238E27FC236}">
                            <a16:creationId xmlns:a16="http://schemas.microsoft.com/office/drawing/2014/main" id="{845A0CFE-2ADD-FFFD-F8F9-C0B745F10F38}"/>
                          </a:ext>
                        </a:extLst>
                      </p:cNvPr>
                      <p:cNvGrpSpPr/>
                      <p:nvPr/>
                    </p:nvGrpSpPr>
                    <p:grpSpPr>
                      <a:xfrm>
                        <a:off x="4803713" y="12701"/>
                        <a:ext cx="1791332" cy="1244601"/>
                        <a:chOff x="3309283" y="-1822923"/>
                        <a:chExt cx="1791332" cy="1244601"/>
                      </a:xfrm>
                    </p:grpSpPr>
                    <p:grpSp>
                      <p:nvGrpSpPr>
                        <p:cNvPr id="71" name="Agrupar 277">
                          <a:extLst>
                            <a:ext uri="{FF2B5EF4-FFF2-40B4-BE49-F238E27FC236}">
                              <a16:creationId xmlns:a16="http://schemas.microsoft.com/office/drawing/2014/main" id="{5CFB9B5E-A6C9-E9AF-633C-4F075613B279}"/>
                            </a:ext>
                          </a:extLst>
                        </p:cNvPr>
                        <p:cNvGrpSpPr/>
                        <p:nvPr/>
                      </p:nvGrpSpPr>
                      <p:grpSpPr>
                        <a:xfrm>
                          <a:off x="3309283" y="-1822923"/>
                          <a:ext cx="1791332" cy="1244601"/>
                          <a:chOff x="2880339" y="-1823570"/>
                          <a:chExt cx="1792191" cy="1245043"/>
                        </a:xfrm>
                      </p:grpSpPr>
                      <p:grpSp>
                        <p:nvGrpSpPr>
                          <p:cNvPr id="73" name="Agrupar 279">
                            <a:extLst>
                              <a:ext uri="{FF2B5EF4-FFF2-40B4-BE49-F238E27FC236}">
                                <a16:creationId xmlns:a16="http://schemas.microsoft.com/office/drawing/2014/main" id="{A85C8D88-EED9-5DD7-508A-8EB562354FBB}"/>
                              </a:ext>
                            </a:extLst>
                          </p:cNvPr>
                          <p:cNvGrpSpPr/>
                          <p:nvPr/>
                        </p:nvGrpSpPr>
                        <p:grpSpPr>
                          <a:xfrm>
                            <a:off x="3498193" y="-1823570"/>
                            <a:ext cx="1174337" cy="1245043"/>
                            <a:chOff x="3431056" y="-1824307"/>
                            <a:chExt cx="1175074" cy="1245546"/>
                          </a:xfrm>
                        </p:grpSpPr>
                        <p:sp>
                          <p:nvSpPr>
                            <p:cNvPr id="80" name="Retângulo 280">
                              <a:extLst>
                                <a:ext uri="{FF2B5EF4-FFF2-40B4-BE49-F238E27FC236}">
                                  <a16:creationId xmlns:a16="http://schemas.microsoft.com/office/drawing/2014/main" id="{FE84950B-0CD5-DD19-BD65-4FBB405D9227}"/>
                                </a:ext>
                              </a:extLst>
                            </p:cNvPr>
                            <p:cNvSpPr/>
                            <p:nvPr/>
                          </p:nvSpPr>
                          <p:spPr>
                            <a:xfrm>
                              <a:off x="3560534" y="-1222479"/>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1" name="Retângulo 281">
                              <a:extLst>
                                <a:ext uri="{FF2B5EF4-FFF2-40B4-BE49-F238E27FC236}">
                                  <a16:creationId xmlns:a16="http://schemas.microsoft.com/office/drawing/2014/main" id="{344F8092-9BA1-213C-ABD6-9A389084AA74}"/>
                                </a:ext>
                              </a:extLst>
                            </p:cNvPr>
                            <p:cNvSpPr/>
                            <p:nvPr/>
                          </p:nvSpPr>
                          <p:spPr>
                            <a:xfrm>
                              <a:off x="3640608" y="-1294717"/>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2" name="Retângulo 282">
                              <a:extLst>
                                <a:ext uri="{FF2B5EF4-FFF2-40B4-BE49-F238E27FC236}">
                                  <a16:creationId xmlns:a16="http://schemas.microsoft.com/office/drawing/2014/main" id="{B29C93B5-B7E0-EFC8-27E6-0CA39D030B56}"/>
                                </a:ext>
                              </a:extLst>
                            </p:cNvPr>
                            <p:cNvSpPr/>
                            <p:nvPr/>
                          </p:nvSpPr>
                          <p:spPr>
                            <a:xfrm rot="5400000">
                              <a:off x="3323425" y="-1539509"/>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3" name="Retângulo 283">
                              <a:extLst>
                                <a:ext uri="{FF2B5EF4-FFF2-40B4-BE49-F238E27FC236}">
                                  <a16:creationId xmlns:a16="http://schemas.microsoft.com/office/drawing/2014/main" id="{9F77BB36-4955-22EA-059D-239587F8E796}"/>
                                </a:ext>
                              </a:extLst>
                            </p:cNvPr>
                            <p:cNvSpPr/>
                            <p:nvPr/>
                          </p:nvSpPr>
                          <p:spPr>
                            <a:xfrm>
                              <a:off x="4093294" y="-974682"/>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4" name="Retângulo 284">
                              <a:extLst>
                                <a:ext uri="{FF2B5EF4-FFF2-40B4-BE49-F238E27FC236}">
                                  <a16:creationId xmlns:a16="http://schemas.microsoft.com/office/drawing/2014/main" id="{8B833C26-31AB-F8B9-AA6C-99716A446993}"/>
                                </a:ext>
                              </a:extLst>
                            </p:cNvPr>
                            <p:cNvSpPr/>
                            <p:nvPr/>
                          </p:nvSpPr>
                          <p:spPr>
                            <a:xfrm rot="3477366">
                              <a:off x="4196864" y="-82306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5" name="Retângulo 285">
                              <a:extLst>
                                <a:ext uri="{FF2B5EF4-FFF2-40B4-BE49-F238E27FC236}">
                                  <a16:creationId xmlns:a16="http://schemas.microsoft.com/office/drawing/2014/main" id="{9A3FE954-DD80-A971-F92C-7A0B5C1EEE7F}"/>
                                </a:ext>
                              </a:extLst>
                            </p:cNvPr>
                            <p:cNvSpPr/>
                            <p:nvPr/>
                          </p:nvSpPr>
                          <p:spPr>
                            <a:xfrm>
                              <a:off x="3431056" y="-1824307"/>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86" name="Oval 85">
                              <a:extLst>
                                <a:ext uri="{FF2B5EF4-FFF2-40B4-BE49-F238E27FC236}">
                                  <a16:creationId xmlns:a16="http://schemas.microsoft.com/office/drawing/2014/main" id="{92069BBF-66CC-C46A-6180-4F1D74BCC9AD}"/>
                                </a:ext>
                              </a:extLst>
                            </p:cNvPr>
                            <p:cNvSpPr/>
                            <p:nvPr/>
                          </p:nvSpPr>
                          <p:spPr>
                            <a:xfrm>
                              <a:off x="4307353" y="-877538"/>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74" name="Agrupar 290">
                            <a:extLst>
                              <a:ext uri="{FF2B5EF4-FFF2-40B4-BE49-F238E27FC236}">
                                <a16:creationId xmlns:a16="http://schemas.microsoft.com/office/drawing/2014/main" id="{AB2149FC-F8CD-43F7-BDA9-0B97292C7C51}"/>
                              </a:ext>
                            </a:extLst>
                          </p:cNvPr>
                          <p:cNvGrpSpPr/>
                          <p:nvPr/>
                        </p:nvGrpSpPr>
                        <p:grpSpPr>
                          <a:xfrm>
                            <a:off x="2880339" y="-946959"/>
                            <a:ext cx="747252" cy="363675"/>
                            <a:chOff x="2585064" y="-1810559"/>
                            <a:chExt cx="747252" cy="363675"/>
                          </a:xfrm>
                        </p:grpSpPr>
                        <p:sp>
                          <p:nvSpPr>
                            <p:cNvPr id="75" name="Retângulo 294">
                              <a:extLst>
                                <a:ext uri="{FF2B5EF4-FFF2-40B4-BE49-F238E27FC236}">
                                  <a16:creationId xmlns:a16="http://schemas.microsoft.com/office/drawing/2014/main" id="{22E63DDA-671B-7DA9-9905-CDAC9D7A3DC6}"/>
                                </a:ext>
                              </a:extLst>
                            </p:cNvPr>
                            <p:cNvSpPr/>
                            <p:nvPr/>
                          </p:nvSpPr>
                          <p:spPr>
                            <a:xfrm>
                              <a:off x="3265130" y="-1725014"/>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6" name="Retângulo 291">
                              <a:extLst>
                                <a:ext uri="{FF2B5EF4-FFF2-40B4-BE49-F238E27FC236}">
                                  <a16:creationId xmlns:a16="http://schemas.microsoft.com/office/drawing/2014/main" id="{92AAC99E-552B-90DD-BE8D-99CEE922942F}"/>
                                </a:ext>
                              </a:extLst>
                            </p:cNvPr>
                            <p:cNvSpPr/>
                            <p:nvPr/>
                          </p:nvSpPr>
                          <p:spPr>
                            <a:xfrm>
                              <a:off x="2585064" y="-1725014"/>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7" name="Oval 76">
                              <a:extLst>
                                <a:ext uri="{FF2B5EF4-FFF2-40B4-BE49-F238E27FC236}">
                                  <a16:creationId xmlns:a16="http://schemas.microsoft.com/office/drawing/2014/main" id="{A572A3F8-710C-7A0C-CEF7-59F88B8D0DD8}"/>
                                </a:ext>
                              </a:extLst>
                            </p:cNvPr>
                            <p:cNvSpPr/>
                            <p:nvPr/>
                          </p:nvSpPr>
                          <p:spPr>
                            <a:xfrm>
                              <a:off x="3096239"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78" name="Oval 77">
                              <a:extLst>
                                <a:ext uri="{FF2B5EF4-FFF2-40B4-BE49-F238E27FC236}">
                                  <a16:creationId xmlns:a16="http://schemas.microsoft.com/office/drawing/2014/main" id="{FA27533F-14BF-51E5-0333-BFEE0693EFAA}"/>
                                </a:ext>
                              </a:extLst>
                            </p:cNvPr>
                            <p:cNvSpPr/>
                            <p:nvPr/>
                          </p:nvSpPr>
                          <p:spPr>
                            <a:xfrm>
                              <a:off x="2585064"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79" name="Conexão reta 295">
                              <a:extLst>
                                <a:ext uri="{FF2B5EF4-FFF2-40B4-BE49-F238E27FC236}">
                                  <a16:creationId xmlns:a16="http://schemas.microsoft.com/office/drawing/2014/main" id="{64347458-BFA9-D30B-FAE6-56A012469FEF}"/>
                                </a:ext>
                              </a:extLst>
                            </p:cNvPr>
                            <p:cNvCxnSpPr/>
                            <p:nvPr/>
                          </p:nvCxnSpPr>
                          <p:spPr>
                            <a:xfrm flipV="1">
                              <a:off x="3015595" y="-1810559"/>
                              <a:ext cx="316721" cy="5223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72" name="Retângulo 296">
                          <a:extLst>
                            <a:ext uri="{FF2B5EF4-FFF2-40B4-BE49-F238E27FC236}">
                              <a16:creationId xmlns:a16="http://schemas.microsoft.com/office/drawing/2014/main" id="{CFCFF7D5-B37C-38CD-6E97-936B482A2D38}"/>
                            </a:ext>
                          </a:extLst>
                        </p:cNvPr>
                        <p:cNvSpPr/>
                        <p:nvPr/>
                      </p:nvSpPr>
                      <p:spPr>
                        <a:xfrm>
                          <a:off x="3486963" y="-1003863"/>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68" name="Caixa de texto 299">
                        <a:extLst>
                          <a:ext uri="{FF2B5EF4-FFF2-40B4-BE49-F238E27FC236}">
                            <a16:creationId xmlns:a16="http://schemas.microsoft.com/office/drawing/2014/main" id="{4E38CDA7-B334-16AB-9FB2-3DAF33EF7507}"/>
                          </a:ext>
                        </a:extLst>
                      </p:cNvPr>
                      <p:cNvSpPr txBox="1"/>
                      <p:nvPr/>
                    </p:nvSpPr>
                    <p:spPr>
                      <a:xfrm>
                        <a:off x="655093" y="1243169"/>
                        <a:ext cx="1040765" cy="35433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(a)</a:t>
                        </a:r>
                      </a:p>
                    </p:txBody>
                  </p:sp>
                  <p:sp>
                    <p:nvSpPr>
                      <p:cNvPr id="69" name="Caixa de texto 300">
                        <a:extLst>
                          <a:ext uri="{FF2B5EF4-FFF2-40B4-BE49-F238E27FC236}">
                            <a16:creationId xmlns:a16="http://schemas.microsoft.com/office/drawing/2014/main" id="{94598524-FE1C-FC44-CB31-6D866FD2DB67}"/>
                          </a:ext>
                        </a:extLst>
                      </p:cNvPr>
                      <p:cNvSpPr txBox="1"/>
                      <p:nvPr/>
                    </p:nvSpPr>
                    <p:spPr>
                      <a:xfrm>
                        <a:off x="2960863" y="1236342"/>
                        <a:ext cx="1040765" cy="35433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(b)</a:t>
                        </a:r>
                      </a:p>
                    </p:txBody>
                  </p:sp>
                  <p:sp>
                    <p:nvSpPr>
                      <p:cNvPr id="70" name="Caixa de texto 301">
                        <a:extLst>
                          <a:ext uri="{FF2B5EF4-FFF2-40B4-BE49-F238E27FC236}">
                            <a16:creationId xmlns:a16="http://schemas.microsoft.com/office/drawing/2014/main" id="{4EE22FCE-D691-E2CC-51F2-5B15E0C0B9AB}"/>
                          </a:ext>
                        </a:extLst>
                      </p:cNvPr>
                      <p:cNvSpPr txBox="1"/>
                      <p:nvPr/>
                    </p:nvSpPr>
                    <p:spPr>
                      <a:xfrm>
                        <a:off x="4976722" y="1182176"/>
                        <a:ext cx="1040974" cy="31473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(c)</a:t>
                        </a:r>
                      </a:p>
                    </p:txBody>
                  </p:sp>
                </p:grpSp>
                <p:sp>
                  <p:nvSpPr>
                    <p:cNvPr id="37" name="Fluxograma: Convolução 267">
                      <a:extLst>
                        <a:ext uri="{FF2B5EF4-FFF2-40B4-BE49-F238E27FC236}">
                          <a16:creationId xmlns:a16="http://schemas.microsoft.com/office/drawing/2014/main" id="{15696371-5ACA-0885-805F-421C6814A7B4}"/>
                        </a:ext>
                      </a:extLst>
                    </p:cNvPr>
                    <p:cNvSpPr/>
                    <p:nvPr/>
                  </p:nvSpPr>
                  <p:spPr>
                    <a:xfrm>
                      <a:off x="3499813" y="631554"/>
                      <a:ext cx="629337" cy="629211"/>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5" name="Fluxograma: Ou 268">
                    <a:extLst>
                      <a:ext uri="{FF2B5EF4-FFF2-40B4-BE49-F238E27FC236}">
                        <a16:creationId xmlns:a16="http://schemas.microsoft.com/office/drawing/2014/main" id="{C1473B2E-0711-FB3E-37F1-706BCD0BEE4E}"/>
                      </a:ext>
                    </a:extLst>
                  </p:cNvPr>
                  <p:cNvSpPr/>
                  <p:nvPr/>
                </p:nvSpPr>
                <p:spPr>
                  <a:xfrm>
                    <a:off x="3501851" y="628022"/>
                    <a:ext cx="630555" cy="631825"/>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3" name="Fluxograma: Ou 289">
                  <a:extLst>
                    <a:ext uri="{FF2B5EF4-FFF2-40B4-BE49-F238E27FC236}">
                      <a16:creationId xmlns:a16="http://schemas.microsoft.com/office/drawing/2014/main" id="{1B5EDFE3-78F8-4547-43E6-C43E76EFB2A2}"/>
                    </a:ext>
                  </a:extLst>
                </p:cNvPr>
                <p:cNvSpPr/>
                <p:nvPr/>
              </p:nvSpPr>
              <p:spPr>
                <a:xfrm>
                  <a:off x="5843920" y="626247"/>
                  <a:ext cx="630473" cy="63184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1" name="Fluxograma: Convolução 288">
                <a:extLst>
                  <a:ext uri="{FF2B5EF4-FFF2-40B4-BE49-F238E27FC236}">
                    <a16:creationId xmlns:a16="http://schemas.microsoft.com/office/drawing/2014/main" id="{1A65856E-D608-977D-E2B9-8CA103376EFB}"/>
                  </a:ext>
                </a:extLst>
              </p:cNvPr>
              <p:cNvSpPr/>
              <p:nvPr/>
            </p:nvSpPr>
            <p:spPr>
              <a:xfrm>
                <a:off x="5846013" y="635065"/>
                <a:ext cx="629139" cy="629211"/>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sp>
          <p:nvSpPr>
            <p:cNvPr id="216" name="TextBox 215">
              <a:extLst>
                <a:ext uri="{FF2B5EF4-FFF2-40B4-BE49-F238E27FC236}">
                  <a16:creationId xmlns:a16="http://schemas.microsoft.com/office/drawing/2014/main" id="{C41745CA-CF49-A857-AF23-A0ECC9E49D33}"/>
                </a:ext>
              </a:extLst>
            </p:cNvPr>
            <p:cNvSpPr txBox="1"/>
            <p:nvPr/>
          </p:nvSpPr>
          <p:spPr>
            <a:xfrm>
              <a:off x="7146592" y="12876604"/>
              <a:ext cx="16345104" cy="442705"/>
            </a:xfrm>
            <a:prstGeom prst="rect">
              <a:avLst/>
            </a:prstGeom>
            <a:noFill/>
          </p:spPr>
          <p:txBody>
            <a:bodyPr wrap="square">
              <a:spAutoFit/>
            </a:bodyPr>
            <a:lstStyle/>
            <a:p>
              <a:pPr algn="ctr"/>
              <a:r>
                <a:rPr lang="pt-PT" sz="1800" i="1" dirty="0">
                  <a:solidFill>
                    <a:srgbClr val="004B87"/>
                  </a:solidFill>
                  <a:effectLst/>
                  <a:latin typeface="Times New Roman" panose="02020603050405020304" pitchFamily="18" charset="0"/>
                  <a:ea typeface="Calibri" panose="020F0502020204030204" pitchFamily="34" charset="0"/>
                </a:rPr>
                <a:t>Figure 1 – </a:t>
              </a:r>
              <a:r>
                <a:rPr lang="en-US" sz="1800" i="1" dirty="0">
                  <a:solidFill>
                    <a:srgbClr val="004B87"/>
                  </a:solidFill>
                  <a:effectLst/>
                  <a:latin typeface="Times New Roman" panose="02020603050405020304" pitchFamily="18" charset="0"/>
                  <a:ea typeface="Calibri" panose="020F0502020204030204" pitchFamily="34" charset="0"/>
                </a:rPr>
                <a:t>Types of boarding from a manual wheelchair to a robot. (a) Central coupling; (b) Coupling from below; (c) Impeller coupling.</a:t>
              </a:r>
              <a:endParaRPr lang="pt-PT" dirty="0">
                <a:solidFill>
                  <a:srgbClr val="004B87"/>
                </a:solidFill>
              </a:endParaRPr>
            </a:p>
          </p:txBody>
        </p:sp>
      </p:grpSp>
      <p:pic>
        <p:nvPicPr>
          <p:cNvPr id="217" name="Imagem 23">
            <a:extLst>
              <a:ext uri="{FF2B5EF4-FFF2-40B4-BE49-F238E27FC236}">
                <a16:creationId xmlns:a16="http://schemas.microsoft.com/office/drawing/2014/main" id="{B1567ED9-C08D-9B16-6C76-7DED289F5C8F}"/>
              </a:ext>
            </a:extLst>
          </p:cNvPr>
          <p:cNvPicPr/>
          <p:nvPr/>
        </p:nvPicPr>
        <p:blipFill>
          <a:blip r:embed="rId2"/>
          <a:stretch/>
        </p:blipFill>
        <p:spPr>
          <a:xfrm>
            <a:off x="6616093" y="7309564"/>
            <a:ext cx="304560" cy="367920"/>
          </a:xfrm>
          <a:prstGeom prst="rect">
            <a:avLst/>
          </a:prstGeom>
          <a:ln>
            <a:noFill/>
          </a:ln>
        </p:spPr>
      </p:pic>
      <p:grpSp>
        <p:nvGrpSpPr>
          <p:cNvPr id="218" name="Agrupar 16">
            <a:extLst>
              <a:ext uri="{FF2B5EF4-FFF2-40B4-BE49-F238E27FC236}">
                <a16:creationId xmlns:a16="http://schemas.microsoft.com/office/drawing/2014/main" id="{E438E2F7-A487-BCA8-417F-7749B4E554C8}"/>
              </a:ext>
            </a:extLst>
          </p:cNvPr>
          <p:cNvGrpSpPr/>
          <p:nvPr/>
        </p:nvGrpSpPr>
        <p:grpSpPr>
          <a:xfrm>
            <a:off x="8683704" y="19158934"/>
            <a:ext cx="9592769" cy="3138065"/>
            <a:chOff x="-266722" y="619905"/>
            <a:chExt cx="8541214" cy="2844532"/>
          </a:xfrm>
        </p:grpSpPr>
        <p:grpSp>
          <p:nvGrpSpPr>
            <p:cNvPr id="219" name="Agrupar 222">
              <a:extLst>
                <a:ext uri="{FF2B5EF4-FFF2-40B4-BE49-F238E27FC236}">
                  <a16:creationId xmlns:a16="http://schemas.microsoft.com/office/drawing/2014/main" id="{C460B8DE-E1DD-6812-34D4-0230AB5265FB}"/>
                </a:ext>
              </a:extLst>
            </p:cNvPr>
            <p:cNvGrpSpPr/>
            <p:nvPr/>
          </p:nvGrpSpPr>
          <p:grpSpPr>
            <a:xfrm>
              <a:off x="-266722" y="619905"/>
              <a:ext cx="8541214" cy="2844532"/>
              <a:chOff x="-266722" y="688216"/>
              <a:chExt cx="8541214" cy="2844813"/>
            </a:xfrm>
          </p:grpSpPr>
          <p:grpSp>
            <p:nvGrpSpPr>
              <p:cNvPr id="221" name="Agrupar 220">
                <a:extLst>
                  <a:ext uri="{FF2B5EF4-FFF2-40B4-BE49-F238E27FC236}">
                    <a16:creationId xmlns:a16="http://schemas.microsoft.com/office/drawing/2014/main" id="{51495117-0B24-BC8A-8E71-773876570A9A}"/>
                  </a:ext>
                </a:extLst>
              </p:cNvPr>
              <p:cNvGrpSpPr/>
              <p:nvPr/>
            </p:nvGrpSpPr>
            <p:grpSpPr>
              <a:xfrm>
                <a:off x="-266722" y="688216"/>
                <a:ext cx="8541214" cy="2844813"/>
                <a:chOff x="-266727" y="688216"/>
                <a:chExt cx="8541384" cy="2844813"/>
              </a:xfrm>
            </p:grpSpPr>
            <p:grpSp>
              <p:nvGrpSpPr>
                <p:cNvPr id="223" name="Agrupar 218">
                  <a:extLst>
                    <a:ext uri="{FF2B5EF4-FFF2-40B4-BE49-F238E27FC236}">
                      <a16:creationId xmlns:a16="http://schemas.microsoft.com/office/drawing/2014/main" id="{822F6043-EC24-221C-E009-CF90E5DA6106}"/>
                    </a:ext>
                  </a:extLst>
                </p:cNvPr>
                <p:cNvGrpSpPr/>
                <p:nvPr/>
              </p:nvGrpSpPr>
              <p:grpSpPr>
                <a:xfrm>
                  <a:off x="-266727" y="688216"/>
                  <a:ext cx="8541384" cy="2231572"/>
                  <a:chOff x="-137378" y="688339"/>
                  <a:chExt cx="8542958" cy="2231993"/>
                </a:xfrm>
              </p:grpSpPr>
              <p:grpSp>
                <p:nvGrpSpPr>
                  <p:cNvPr id="225" name="Agrupar 216">
                    <a:extLst>
                      <a:ext uri="{FF2B5EF4-FFF2-40B4-BE49-F238E27FC236}">
                        <a16:creationId xmlns:a16="http://schemas.microsoft.com/office/drawing/2014/main" id="{83EA20BC-1B19-6237-666A-BCBB27827115}"/>
                      </a:ext>
                    </a:extLst>
                  </p:cNvPr>
                  <p:cNvGrpSpPr/>
                  <p:nvPr/>
                </p:nvGrpSpPr>
                <p:grpSpPr>
                  <a:xfrm>
                    <a:off x="2414855" y="1846004"/>
                    <a:ext cx="5990725" cy="1074328"/>
                    <a:chOff x="-35047" y="-321023"/>
                    <a:chExt cx="5990725" cy="1074328"/>
                  </a:xfrm>
                </p:grpSpPr>
                <p:sp>
                  <p:nvSpPr>
                    <p:cNvPr id="243" name="Retângulo: Cantos Arredondados 211">
                      <a:extLst>
                        <a:ext uri="{FF2B5EF4-FFF2-40B4-BE49-F238E27FC236}">
                          <a16:creationId xmlns:a16="http://schemas.microsoft.com/office/drawing/2014/main" id="{375688CF-D75C-757F-9487-845711656442}"/>
                        </a:ext>
                      </a:extLst>
                    </p:cNvPr>
                    <p:cNvSpPr/>
                    <p:nvPr/>
                  </p:nvSpPr>
                  <p:spPr>
                    <a:xfrm>
                      <a:off x="165095" y="-321023"/>
                      <a:ext cx="5790583" cy="1074328"/>
                    </a:xfrm>
                    <a:prstGeom prst="round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244" name="Agrupar 212">
                      <a:extLst>
                        <a:ext uri="{FF2B5EF4-FFF2-40B4-BE49-F238E27FC236}">
                          <a16:creationId xmlns:a16="http://schemas.microsoft.com/office/drawing/2014/main" id="{641E74D8-6383-EBC4-4A6F-43858A67E2A3}"/>
                        </a:ext>
                      </a:extLst>
                    </p:cNvPr>
                    <p:cNvGrpSpPr/>
                    <p:nvPr/>
                  </p:nvGrpSpPr>
                  <p:grpSpPr>
                    <a:xfrm>
                      <a:off x="-35047" y="-225721"/>
                      <a:ext cx="1313220" cy="850782"/>
                      <a:chOff x="-35047" y="-267056"/>
                      <a:chExt cx="1313220" cy="850782"/>
                    </a:xfrm>
                  </p:grpSpPr>
                  <p:sp>
                    <p:nvSpPr>
                      <p:cNvPr id="252" name="Caixa de Texto 2">
                        <a:extLst>
                          <a:ext uri="{FF2B5EF4-FFF2-40B4-BE49-F238E27FC236}">
                            <a16:creationId xmlns:a16="http://schemas.microsoft.com/office/drawing/2014/main" id="{0E0DB830-9D14-CCB4-537F-C6E7E0B140E3}"/>
                          </a:ext>
                        </a:extLst>
                      </p:cNvPr>
                      <p:cNvSpPr txBox="1">
                        <a:spLocks noChangeArrowheads="1"/>
                      </p:cNvSpPr>
                      <p:nvPr/>
                    </p:nvSpPr>
                    <p:spPr bwMode="auto">
                      <a:xfrm>
                        <a:off x="-35047" y="301251"/>
                        <a:ext cx="1313220" cy="28247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pt-PT" dirty="0">
                            <a:solidFill>
                              <a:srgbClr val="004B87"/>
                            </a:solidFill>
                            <a:effectLst/>
                            <a:latin typeface="Times New Roman" panose="02020603050405020304" pitchFamily="18" charset="0"/>
                            <a:ea typeface="Calibri" panose="020F0502020204030204" pitchFamily="34" charset="0"/>
                          </a:rPr>
                          <a:t>AMR robot</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253" name="Imagem 192">
                        <a:extLst>
                          <a:ext uri="{FF2B5EF4-FFF2-40B4-BE49-F238E27FC236}">
                            <a16:creationId xmlns:a16="http://schemas.microsoft.com/office/drawing/2014/main" id="{C82D551A-D0DE-77B0-0D9D-00263BC661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775" y="-267056"/>
                        <a:ext cx="583565" cy="568960"/>
                      </a:xfrm>
                      <a:prstGeom prst="rect">
                        <a:avLst/>
                      </a:prstGeom>
                    </p:spPr>
                  </p:pic>
                </p:grpSp>
                <p:grpSp>
                  <p:nvGrpSpPr>
                    <p:cNvPr id="245" name="Agrupar 213">
                      <a:extLst>
                        <a:ext uri="{FF2B5EF4-FFF2-40B4-BE49-F238E27FC236}">
                          <a16:creationId xmlns:a16="http://schemas.microsoft.com/office/drawing/2014/main" id="{8A2FA85A-BECD-8C81-7733-5DD17598C118}"/>
                        </a:ext>
                      </a:extLst>
                    </p:cNvPr>
                    <p:cNvGrpSpPr/>
                    <p:nvPr/>
                  </p:nvGrpSpPr>
                  <p:grpSpPr>
                    <a:xfrm>
                      <a:off x="2489802" y="-169841"/>
                      <a:ext cx="3465876" cy="848892"/>
                      <a:chOff x="315946" y="-314693"/>
                      <a:chExt cx="3465876" cy="848892"/>
                    </a:xfrm>
                  </p:grpSpPr>
                  <p:sp>
                    <p:nvSpPr>
                      <p:cNvPr id="250" name="Caixa de Texto 2">
                        <a:extLst>
                          <a:ext uri="{FF2B5EF4-FFF2-40B4-BE49-F238E27FC236}">
                            <a16:creationId xmlns:a16="http://schemas.microsoft.com/office/drawing/2014/main" id="{A0D2CA7F-F437-B11C-4391-C529A41440DA}"/>
                          </a:ext>
                        </a:extLst>
                      </p:cNvPr>
                      <p:cNvSpPr txBox="1">
                        <a:spLocks noChangeArrowheads="1"/>
                      </p:cNvSpPr>
                      <p:nvPr/>
                    </p:nvSpPr>
                    <p:spPr bwMode="auto">
                      <a:xfrm>
                        <a:off x="315946" y="143743"/>
                        <a:ext cx="3465876" cy="390456"/>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dirty="0">
                            <a:solidFill>
                              <a:srgbClr val="004B87"/>
                            </a:solidFill>
                            <a:latin typeface="Times New Roman" panose="02020603050405020304" pitchFamily="18" charset="0"/>
                            <a:ea typeface="Calibri" panose="020F0502020204030204" pitchFamily="34" charset="0"/>
                          </a:rPr>
                          <a:t>Wheelchair + patient + safety system</a:t>
                        </a:r>
                        <a:endParaRPr lang="pt-PT" sz="2400" dirty="0">
                          <a:solidFill>
                            <a:srgbClr val="004B87"/>
                          </a:solidFill>
                          <a:effectLst/>
                          <a:latin typeface="Times New Roman" panose="02020603050405020304" pitchFamily="18" charset="0"/>
                          <a:ea typeface="Calibri" panose="020F0502020204030204" pitchFamily="34" charset="0"/>
                        </a:endParaRPr>
                      </a:p>
                    </p:txBody>
                  </p:sp>
                  <p:pic>
                    <p:nvPicPr>
                      <p:cNvPr id="251" name="Gráfico 196" descr="Pessoa em cadeira de rodas com preenchimento sólido">
                        <a:extLst>
                          <a:ext uri="{FF2B5EF4-FFF2-40B4-BE49-F238E27FC236}">
                            <a16:creationId xmlns:a16="http://schemas.microsoft.com/office/drawing/2014/main" id="{FCC11BF2-0BA8-6AC4-619E-B87C9B2362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21064" y="-314693"/>
                        <a:ext cx="457200" cy="457200"/>
                      </a:xfrm>
                      <a:prstGeom prst="rect">
                        <a:avLst/>
                      </a:prstGeom>
                    </p:spPr>
                  </p:pic>
                </p:grpSp>
                <p:grpSp>
                  <p:nvGrpSpPr>
                    <p:cNvPr id="246" name="Agrupar 214">
                      <a:extLst>
                        <a:ext uri="{FF2B5EF4-FFF2-40B4-BE49-F238E27FC236}">
                          <a16:creationId xmlns:a16="http://schemas.microsoft.com/office/drawing/2014/main" id="{4ABDEBC3-92D2-BBF2-1991-B24D767D4E39}"/>
                        </a:ext>
                      </a:extLst>
                    </p:cNvPr>
                    <p:cNvGrpSpPr/>
                    <p:nvPr/>
                  </p:nvGrpSpPr>
                  <p:grpSpPr>
                    <a:xfrm>
                      <a:off x="1204674" y="-228926"/>
                      <a:ext cx="2687622" cy="568960"/>
                      <a:chOff x="367912" y="-529053"/>
                      <a:chExt cx="2687622" cy="568960"/>
                    </a:xfrm>
                  </p:grpSpPr>
                  <p:sp>
                    <p:nvSpPr>
                      <p:cNvPr id="247" name="Sinal de Adição 198">
                        <a:extLst>
                          <a:ext uri="{FF2B5EF4-FFF2-40B4-BE49-F238E27FC236}">
                            <a16:creationId xmlns:a16="http://schemas.microsoft.com/office/drawing/2014/main" id="{021AD20E-00B2-5DCB-2A7E-7B0590CDCE3E}"/>
                          </a:ext>
                        </a:extLst>
                      </p:cNvPr>
                      <p:cNvSpPr/>
                      <p:nvPr/>
                    </p:nvSpPr>
                    <p:spPr>
                      <a:xfrm>
                        <a:off x="367912" y="-411865"/>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248" name="Sinal de Adição 203">
                        <a:extLst>
                          <a:ext uri="{FF2B5EF4-FFF2-40B4-BE49-F238E27FC236}">
                            <a16:creationId xmlns:a16="http://schemas.microsoft.com/office/drawing/2014/main" id="{0B67D959-0932-0A0E-324D-0F1CA655F793}"/>
                          </a:ext>
                        </a:extLst>
                      </p:cNvPr>
                      <p:cNvSpPr/>
                      <p:nvPr/>
                    </p:nvSpPr>
                    <p:spPr>
                      <a:xfrm>
                        <a:off x="2714539" y="-411865"/>
                        <a:ext cx="340995" cy="34099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249" name="Caixa de Texto 2">
                        <a:extLst>
                          <a:ext uri="{FF2B5EF4-FFF2-40B4-BE49-F238E27FC236}">
                            <a16:creationId xmlns:a16="http://schemas.microsoft.com/office/drawing/2014/main" id="{C2806C19-B4AF-9967-89A7-B8BE8DE9B0EC}"/>
                          </a:ext>
                        </a:extLst>
                      </p:cNvPr>
                      <p:cNvSpPr txBox="1">
                        <a:spLocks noChangeArrowheads="1"/>
                      </p:cNvSpPr>
                      <p:nvPr/>
                    </p:nvSpPr>
                    <p:spPr bwMode="auto">
                      <a:xfrm>
                        <a:off x="1039452" y="-529053"/>
                        <a:ext cx="1430362" cy="568960"/>
                      </a:xfrm>
                      <a:prstGeom prst="roundRect">
                        <a:avLst/>
                      </a:prstGeom>
                      <a:solidFill>
                        <a:schemeClr val="bg1">
                          <a:lumMod val="75000"/>
                        </a:schemeClr>
                      </a:solidFill>
                      <a:ln w="9525">
                        <a:solidFill>
                          <a:schemeClr val="bg1">
                            <a:lumMod val="75000"/>
                          </a:schemeClr>
                        </a:solidFill>
                        <a:miter lim="800000"/>
                        <a:headEnd/>
                        <a:tailEnd/>
                      </a:ln>
                    </p:spPr>
                    <p:txBody>
                      <a:bodyPr rot="0" vert="horz" wrap="square" lIns="91440" tIns="45720" rIns="91440" bIns="45720" anchor="t" anchorCtr="0">
                        <a:noAutofit/>
                      </a:bodyPr>
                      <a:lstStyle/>
                      <a:p>
                        <a:pPr algn="ctr"/>
                        <a:r>
                          <a:rPr lang="en-US" dirty="0">
                            <a:solidFill>
                              <a:srgbClr val="004B87"/>
                            </a:solidFill>
                            <a:latin typeface="Times New Roman" panose="02020603050405020304" pitchFamily="18" charset="0"/>
                            <a:ea typeface="Calibri" panose="020F0502020204030204" pitchFamily="34" charset="0"/>
                          </a:rPr>
                          <a:t>C</a:t>
                        </a:r>
                        <a:r>
                          <a:rPr lang="en-US" dirty="0">
                            <a:solidFill>
                              <a:srgbClr val="004B87"/>
                            </a:solidFill>
                            <a:effectLst/>
                            <a:latin typeface="Times New Roman" panose="02020603050405020304" pitchFamily="18" charset="0"/>
                            <a:ea typeface="Calibri" panose="020F0502020204030204" pitchFamily="34" charset="0"/>
                          </a:rPr>
                          <a:t>oupling system</a:t>
                        </a:r>
                        <a:endParaRPr lang="en-US" sz="2000" dirty="0">
                          <a:solidFill>
                            <a:srgbClr val="004B87"/>
                          </a:solidFill>
                          <a:effectLst/>
                          <a:latin typeface="Times New Roman" panose="02020603050405020304" pitchFamily="18" charset="0"/>
                          <a:ea typeface="Calibri" panose="020F0502020204030204" pitchFamily="34" charset="0"/>
                        </a:endParaRPr>
                      </a:p>
                    </p:txBody>
                  </p:sp>
                </p:grpSp>
              </p:grpSp>
              <p:grpSp>
                <p:nvGrpSpPr>
                  <p:cNvPr id="226" name="Agrupar 215">
                    <a:extLst>
                      <a:ext uri="{FF2B5EF4-FFF2-40B4-BE49-F238E27FC236}">
                        <a16:creationId xmlns:a16="http://schemas.microsoft.com/office/drawing/2014/main" id="{26ECD827-9F44-5261-8A99-38791AF4ED99}"/>
                      </a:ext>
                    </a:extLst>
                  </p:cNvPr>
                  <p:cNvGrpSpPr/>
                  <p:nvPr/>
                </p:nvGrpSpPr>
                <p:grpSpPr>
                  <a:xfrm>
                    <a:off x="-137378" y="688339"/>
                    <a:ext cx="3768459" cy="2117889"/>
                    <a:chOff x="-137378" y="688339"/>
                    <a:chExt cx="3768459" cy="2117889"/>
                  </a:xfrm>
                </p:grpSpPr>
                <p:grpSp>
                  <p:nvGrpSpPr>
                    <p:cNvPr id="227" name="Agrupar 205">
                      <a:extLst>
                        <a:ext uri="{FF2B5EF4-FFF2-40B4-BE49-F238E27FC236}">
                          <a16:creationId xmlns:a16="http://schemas.microsoft.com/office/drawing/2014/main" id="{FC8A4CC9-BD96-6DD3-BBAF-F10B034FFEBB}"/>
                        </a:ext>
                      </a:extLst>
                    </p:cNvPr>
                    <p:cNvGrpSpPr/>
                    <p:nvPr/>
                  </p:nvGrpSpPr>
                  <p:grpSpPr>
                    <a:xfrm>
                      <a:off x="-137378" y="688339"/>
                      <a:ext cx="3768459" cy="2117889"/>
                      <a:chOff x="34378" y="688339"/>
                      <a:chExt cx="3768459" cy="2117889"/>
                    </a:xfrm>
                  </p:grpSpPr>
                  <p:grpSp>
                    <p:nvGrpSpPr>
                      <p:cNvPr id="229" name="Agrupar 202">
                        <a:extLst>
                          <a:ext uri="{FF2B5EF4-FFF2-40B4-BE49-F238E27FC236}">
                            <a16:creationId xmlns:a16="http://schemas.microsoft.com/office/drawing/2014/main" id="{17C40102-81E0-433A-0EBD-22883514E6E7}"/>
                          </a:ext>
                        </a:extLst>
                      </p:cNvPr>
                      <p:cNvGrpSpPr/>
                      <p:nvPr/>
                    </p:nvGrpSpPr>
                    <p:grpSpPr>
                      <a:xfrm>
                        <a:off x="34378" y="688339"/>
                        <a:ext cx="3768459" cy="2117889"/>
                        <a:chOff x="34378" y="688339"/>
                        <a:chExt cx="3768459" cy="2117889"/>
                      </a:xfrm>
                    </p:grpSpPr>
                    <p:pic>
                      <p:nvPicPr>
                        <p:cNvPr id="231" name="Gráfico 31" descr="Wi-Fi com preenchimento sólido">
                          <a:extLst>
                            <a:ext uri="{FF2B5EF4-FFF2-40B4-BE49-F238E27FC236}">
                              <a16:creationId xmlns:a16="http://schemas.microsoft.com/office/drawing/2014/main" id="{A9E76DA8-A39D-5F65-586B-50AF4B86BED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16657" y="2133303"/>
                          <a:ext cx="514350" cy="514350"/>
                        </a:xfrm>
                        <a:prstGeom prst="rect">
                          <a:avLst/>
                        </a:prstGeom>
                      </p:spPr>
                    </p:pic>
                    <p:pic>
                      <p:nvPicPr>
                        <p:cNvPr id="232" name="Gráfico 29" descr="Wi-Fi com preenchimento sólido">
                          <a:extLst>
                            <a:ext uri="{FF2B5EF4-FFF2-40B4-BE49-F238E27FC236}">
                              <a16:creationId xmlns:a16="http://schemas.microsoft.com/office/drawing/2014/main" id="{764AC3EE-4150-3FB8-6140-510AD77AF0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856387">
                          <a:off x="693799" y="1183267"/>
                          <a:ext cx="514350" cy="514350"/>
                        </a:xfrm>
                        <a:prstGeom prst="rect">
                          <a:avLst/>
                        </a:prstGeom>
                      </p:spPr>
                    </p:pic>
                    <p:sp>
                      <p:nvSpPr>
                        <p:cNvPr id="233" name="Seta: Bidirecional 37">
                          <a:extLst>
                            <a:ext uri="{FF2B5EF4-FFF2-40B4-BE49-F238E27FC236}">
                              <a16:creationId xmlns:a16="http://schemas.microsoft.com/office/drawing/2014/main" id="{E9999663-E60E-0CDB-0879-FD696D36FE82}"/>
                            </a:ext>
                          </a:extLst>
                        </p:cNvPr>
                        <p:cNvSpPr/>
                        <p:nvPr/>
                      </p:nvSpPr>
                      <p:spPr>
                        <a:xfrm>
                          <a:off x="1124065" y="2024580"/>
                          <a:ext cx="1589086" cy="2051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nvGrpSpPr>
                        <p:cNvPr id="234" name="Agrupar 61">
                          <a:extLst>
                            <a:ext uri="{FF2B5EF4-FFF2-40B4-BE49-F238E27FC236}">
                              <a16:creationId xmlns:a16="http://schemas.microsoft.com/office/drawing/2014/main" id="{E2FD317A-D834-FC6B-EBC6-515644994274}"/>
                            </a:ext>
                          </a:extLst>
                        </p:cNvPr>
                        <p:cNvGrpSpPr/>
                        <p:nvPr/>
                      </p:nvGrpSpPr>
                      <p:grpSpPr>
                        <a:xfrm>
                          <a:off x="34378" y="688339"/>
                          <a:ext cx="3768459" cy="950997"/>
                          <a:chOff x="-534966" y="688496"/>
                          <a:chExt cx="3768459" cy="951205"/>
                        </a:xfrm>
                      </p:grpSpPr>
                      <p:grpSp>
                        <p:nvGrpSpPr>
                          <p:cNvPr id="239" name="Agrupar 57">
                            <a:extLst>
                              <a:ext uri="{FF2B5EF4-FFF2-40B4-BE49-F238E27FC236}">
                                <a16:creationId xmlns:a16="http://schemas.microsoft.com/office/drawing/2014/main" id="{A72FE31A-4E10-7EC7-98AA-984CFA112E40}"/>
                              </a:ext>
                            </a:extLst>
                          </p:cNvPr>
                          <p:cNvGrpSpPr/>
                          <p:nvPr/>
                        </p:nvGrpSpPr>
                        <p:grpSpPr>
                          <a:xfrm>
                            <a:off x="893018" y="722765"/>
                            <a:ext cx="912495" cy="916936"/>
                            <a:chOff x="-30485" y="585184"/>
                            <a:chExt cx="913765" cy="917624"/>
                          </a:xfrm>
                        </p:grpSpPr>
                        <p:pic>
                          <p:nvPicPr>
                            <p:cNvPr id="241" name="Gráfico 21" descr="Hospital destaque">
                              <a:extLst>
                                <a:ext uri="{FF2B5EF4-FFF2-40B4-BE49-F238E27FC236}">
                                  <a16:creationId xmlns:a16="http://schemas.microsoft.com/office/drawing/2014/main" id="{119C6B6B-1651-0670-F5CE-A7B385E613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485" y="585184"/>
                              <a:ext cx="913765" cy="913765"/>
                            </a:xfrm>
                            <a:prstGeom prst="rect">
                              <a:avLst/>
                            </a:prstGeom>
                          </p:spPr>
                        </p:pic>
                        <p:pic>
                          <p:nvPicPr>
                            <p:cNvPr id="242" name="Imagem 42">
                              <a:extLst>
                                <a:ext uri="{FF2B5EF4-FFF2-40B4-BE49-F238E27FC236}">
                                  <a16:creationId xmlns:a16="http://schemas.microsoft.com/office/drawing/2014/main" id="{1DC65FE1-D6EF-D79E-F574-7AEEB15D74E8}"/>
                                </a:ext>
                              </a:extLst>
                            </p:cNvPr>
                            <p:cNvPicPr>
                              <a:picLocks noChangeAspect="1"/>
                            </p:cNvPicPr>
                            <p:nvPr/>
                          </p:nvPicPr>
                          <p:blipFill>
                            <a:blip r:embed="rId10" cstate="print">
                              <a:biLevel thresh="75000"/>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0111" y="1149748"/>
                              <a:ext cx="308610" cy="353060"/>
                            </a:xfrm>
                            <a:prstGeom prst="rect">
                              <a:avLst/>
                            </a:prstGeom>
                            <a:noFill/>
                            <a:ln>
                              <a:noFill/>
                            </a:ln>
                          </p:spPr>
                        </p:pic>
                      </p:grpSp>
                      <p:sp>
                        <p:nvSpPr>
                          <p:cNvPr id="240" name="Caixa de Texto 2">
                            <a:extLst>
                              <a:ext uri="{FF2B5EF4-FFF2-40B4-BE49-F238E27FC236}">
                                <a16:creationId xmlns:a16="http://schemas.microsoft.com/office/drawing/2014/main" id="{1AAAED31-5AA9-2F0F-B876-FCA4712BB843}"/>
                              </a:ext>
                            </a:extLst>
                          </p:cNvPr>
                          <p:cNvSpPr txBox="1">
                            <a:spLocks noChangeArrowheads="1"/>
                          </p:cNvSpPr>
                          <p:nvPr/>
                        </p:nvSpPr>
                        <p:spPr bwMode="auto">
                          <a:xfrm>
                            <a:off x="-534966" y="688496"/>
                            <a:ext cx="3768459" cy="322188"/>
                          </a:xfrm>
                          <a:prstGeom prst="rect">
                            <a:avLst/>
                          </a:prstGeom>
                          <a:noFill/>
                          <a:ln w="9525">
                            <a:noFill/>
                            <a:miter lim="800000"/>
                            <a:headEnd/>
                            <a:tailEnd/>
                          </a:ln>
                        </p:spPr>
                        <p:txBody>
                          <a:bodyPr rot="0" vert="horz" wrap="square" lIns="91440" tIns="45720" rIns="91440" bIns="45720" anchor="t" anchorCtr="0">
                            <a:spAutoFit/>
                          </a:bodyPr>
                          <a:lstStyle/>
                          <a:p>
                            <a:pPr indent="215900" algn="ctr"/>
                            <a:r>
                              <a:rPr lang="en-US" dirty="0">
                                <a:solidFill>
                                  <a:srgbClr val="004B87"/>
                                </a:solidFill>
                                <a:latin typeface="Times New Roman" panose="02020603050405020304" pitchFamily="18" charset="0"/>
                                <a:ea typeface="Calibri" panose="020F0502020204030204" pitchFamily="34" charset="0"/>
                              </a:rPr>
                              <a:t>Health institution management system</a:t>
                            </a:r>
                            <a:endParaRPr lang="pt-PT" sz="2400" dirty="0">
                              <a:solidFill>
                                <a:srgbClr val="004B87"/>
                              </a:solidFill>
                              <a:effectLst/>
                              <a:latin typeface="Times New Roman" panose="02020603050405020304" pitchFamily="18" charset="0"/>
                              <a:ea typeface="Calibri" panose="020F0502020204030204" pitchFamily="34" charset="0"/>
                            </a:endParaRPr>
                          </a:p>
                        </p:txBody>
                      </p:sp>
                    </p:grpSp>
                    <p:grpSp>
                      <p:nvGrpSpPr>
                        <p:cNvPr id="235" name="Agrupar 195">
                          <a:extLst>
                            <a:ext uri="{FF2B5EF4-FFF2-40B4-BE49-F238E27FC236}">
                              <a16:creationId xmlns:a16="http://schemas.microsoft.com/office/drawing/2014/main" id="{F08D5FEC-1E49-281C-4753-3513F05B6BA0}"/>
                            </a:ext>
                          </a:extLst>
                        </p:cNvPr>
                        <p:cNvGrpSpPr/>
                        <p:nvPr/>
                      </p:nvGrpSpPr>
                      <p:grpSpPr>
                        <a:xfrm>
                          <a:off x="159244" y="1785067"/>
                          <a:ext cx="1231707" cy="1021161"/>
                          <a:chOff x="159244" y="-155876"/>
                          <a:chExt cx="1231707" cy="1021161"/>
                        </a:xfrm>
                      </p:grpSpPr>
                      <p:pic>
                        <p:nvPicPr>
                          <p:cNvPr id="237" name="Gráfico 26" descr="Monitor com preenchimento sólido">
                            <a:extLst>
                              <a:ext uri="{FF2B5EF4-FFF2-40B4-BE49-F238E27FC236}">
                                <a16:creationId xmlns:a16="http://schemas.microsoft.com/office/drawing/2014/main" id="{915BD8BE-70C4-3309-AE55-999B39568B9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8681" y="-155876"/>
                            <a:ext cx="437515" cy="437515"/>
                          </a:xfrm>
                          <a:prstGeom prst="rect">
                            <a:avLst/>
                          </a:prstGeom>
                        </p:spPr>
                      </p:pic>
                      <p:sp>
                        <p:nvSpPr>
                          <p:cNvPr id="238" name="Caixa de Texto 2">
                            <a:extLst>
                              <a:ext uri="{FF2B5EF4-FFF2-40B4-BE49-F238E27FC236}">
                                <a16:creationId xmlns:a16="http://schemas.microsoft.com/office/drawing/2014/main" id="{66441F37-20DB-49A0-75B9-759685FA6E55}"/>
                              </a:ext>
                            </a:extLst>
                          </p:cNvPr>
                          <p:cNvSpPr txBox="1">
                            <a:spLocks noChangeArrowheads="1"/>
                          </p:cNvSpPr>
                          <p:nvPr/>
                        </p:nvSpPr>
                        <p:spPr bwMode="auto">
                          <a:xfrm>
                            <a:off x="159244" y="279574"/>
                            <a:ext cx="1231707" cy="585711"/>
                          </a:xfrm>
                          <a:prstGeom prst="rect">
                            <a:avLst/>
                          </a:prstGeom>
                          <a:noFill/>
                          <a:ln w="9525">
                            <a:noFill/>
                            <a:miter lim="800000"/>
                            <a:headEnd/>
                            <a:tailEnd/>
                          </a:ln>
                        </p:spPr>
                        <p:txBody>
                          <a:bodyPr rot="0" vert="horz" wrap="square" lIns="91440" tIns="45720" rIns="91440" bIns="45720" anchor="t" anchorCtr="0">
                            <a:spAutoFit/>
                          </a:bodyPr>
                          <a:lstStyle/>
                          <a:p>
                            <a:pPr algn="ctr">
                              <a:lnSpc>
                                <a:spcPct val="145000"/>
                              </a:lnSpc>
                            </a:pPr>
                            <a:r>
                              <a:rPr lang="en-US" dirty="0">
                                <a:solidFill>
                                  <a:srgbClr val="004B87"/>
                                </a:solidFill>
                                <a:latin typeface="Times New Roman" panose="02020603050405020304" pitchFamily="18" charset="0"/>
                                <a:ea typeface="Calibri" panose="020F0502020204030204" pitchFamily="34" charset="0"/>
                              </a:rPr>
                              <a:t>Human Machine Interface </a:t>
                            </a:r>
                            <a:endParaRPr lang="en-US" dirty="0">
                              <a:solidFill>
                                <a:srgbClr val="004B87"/>
                              </a:solidFill>
                              <a:effectLst/>
                              <a:latin typeface="Times New Roman" panose="02020603050405020304" pitchFamily="18" charset="0"/>
                              <a:ea typeface="Calibri" panose="020F0502020204030204" pitchFamily="34" charset="0"/>
                            </a:endParaRPr>
                          </a:p>
                        </p:txBody>
                      </p:sp>
                    </p:grpSp>
                    <p:sp>
                      <p:nvSpPr>
                        <p:cNvPr id="236" name="Seta: Bidirecional 193">
                          <a:extLst>
                            <a:ext uri="{FF2B5EF4-FFF2-40B4-BE49-F238E27FC236}">
                              <a16:creationId xmlns:a16="http://schemas.microsoft.com/office/drawing/2014/main" id="{975130E3-48C2-60D1-8515-1887D0663964}"/>
                            </a:ext>
                          </a:extLst>
                        </p:cNvPr>
                        <p:cNvSpPr/>
                        <p:nvPr/>
                      </p:nvSpPr>
                      <p:spPr>
                        <a:xfrm rot="14455196">
                          <a:off x="2358188" y="1493658"/>
                          <a:ext cx="601741" cy="137356"/>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230" name="Seta: Bidirecional 204">
                        <a:extLst>
                          <a:ext uri="{FF2B5EF4-FFF2-40B4-BE49-F238E27FC236}">
                            <a16:creationId xmlns:a16="http://schemas.microsoft.com/office/drawing/2014/main" id="{767FE983-6067-A13F-5B3E-B925D484A814}"/>
                          </a:ext>
                        </a:extLst>
                      </p:cNvPr>
                      <p:cNvSpPr/>
                      <p:nvPr/>
                    </p:nvSpPr>
                    <p:spPr>
                      <a:xfrm rot="7144804" flipH="1">
                        <a:off x="886854" y="1516788"/>
                        <a:ext cx="610481" cy="135040"/>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pic>
                  <p:nvPicPr>
                    <p:cNvPr id="228" name="Gráfico 209" descr="Cronómetro com preenchimento sólido">
                      <a:extLst>
                        <a:ext uri="{FF2B5EF4-FFF2-40B4-BE49-F238E27FC236}">
                          <a16:creationId xmlns:a16="http://schemas.microsoft.com/office/drawing/2014/main" id="{5AAF0F3D-50EC-950F-FAF2-6938EC6C70F0}"/>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598879" y="1286798"/>
                      <a:ext cx="390525" cy="390525"/>
                    </a:xfrm>
                    <a:prstGeom prst="rect">
                      <a:avLst/>
                    </a:prstGeom>
                  </p:spPr>
                </p:pic>
              </p:grpSp>
            </p:grpSp>
            <p:sp>
              <p:nvSpPr>
                <p:cNvPr id="224" name="Caixa de texto 219">
                  <a:extLst>
                    <a:ext uri="{FF2B5EF4-FFF2-40B4-BE49-F238E27FC236}">
                      <a16:creationId xmlns:a16="http://schemas.microsoft.com/office/drawing/2014/main" id="{32254F2A-3B25-619C-E7EF-5026B28F1FD5}"/>
                    </a:ext>
                  </a:extLst>
                </p:cNvPr>
                <p:cNvSpPr txBox="1"/>
                <p:nvPr/>
              </p:nvSpPr>
              <p:spPr>
                <a:xfrm>
                  <a:off x="-141885" y="3291487"/>
                  <a:ext cx="7014642" cy="241542"/>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indent="215900" algn="ctr">
                    <a:spcAft>
                      <a:spcPts val="1000"/>
                    </a:spcAft>
                  </a:pPr>
                  <a:r>
                    <a:rPr lang="en-US" i="1" dirty="0">
                      <a:solidFill>
                        <a:srgbClr val="004B87"/>
                      </a:solidFill>
                      <a:effectLst/>
                      <a:latin typeface="Times New Roman" panose="02020603050405020304" pitchFamily="18" charset="0"/>
                      <a:ea typeface="Calibri" panose="020F0502020204030204" pitchFamily="34" charset="0"/>
                    </a:rPr>
                    <a:t>Figure </a:t>
                  </a:r>
                  <a:r>
                    <a:rPr lang="en-US" i="1" dirty="0">
                      <a:solidFill>
                        <a:srgbClr val="004B87"/>
                      </a:solidFill>
                      <a:latin typeface="Times New Roman" panose="02020603050405020304" pitchFamily="18" charset="0"/>
                      <a:ea typeface="Calibri" panose="020F0502020204030204" pitchFamily="34" charset="0"/>
                    </a:rPr>
                    <a:t>2 – General diagram.</a:t>
                  </a:r>
                  <a:endParaRPr lang="en-US" i="1" dirty="0">
                    <a:solidFill>
                      <a:srgbClr val="004B87"/>
                    </a:solidFill>
                    <a:effectLst/>
                    <a:latin typeface="Times New Roman" panose="02020603050405020304" pitchFamily="18" charset="0"/>
                    <a:ea typeface="Calibri" panose="020F0502020204030204" pitchFamily="34" charset="0"/>
                  </a:endParaRPr>
                </a:p>
              </p:txBody>
            </p:sp>
          </p:grpSp>
          <p:sp>
            <p:nvSpPr>
              <p:cNvPr id="222" name="Caixa de Texto 2">
                <a:extLst>
                  <a:ext uri="{FF2B5EF4-FFF2-40B4-BE49-F238E27FC236}">
                    <a16:creationId xmlns:a16="http://schemas.microsoft.com/office/drawing/2014/main" id="{80E0D798-2FBE-8638-62F7-0CA57C1B579F}"/>
                  </a:ext>
                </a:extLst>
              </p:cNvPr>
              <p:cNvSpPr txBox="1">
                <a:spLocks noChangeArrowheads="1"/>
              </p:cNvSpPr>
              <p:nvPr/>
            </p:nvSpPr>
            <p:spPr bwMode="auto">
              <a:xfrm>
                <a:off x="3415267" y="2868269"/>
                <a:ext cx="3722562" cy="390382"/>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dirty="0">
                    <a:solidFill>
                      <a:srgbClr val="004B87"/>
                    </a:solidFill>
                    <a:latin typeface="Times New Roman" panose="02020603050405020304" pitchFamily="18" charset="0"/>
                    <a:ea typeface="Calibri" panose="020F0502020204030204" pitchFamily="34" charset="0"/>
                  </a:rPr>
                  <a:t>Manual Wheelchair Transporter Robot</a:t>
                </a:r>
                <a:endParaRPr lang="en-US" sz="2400" dirty="0">
                  <a:solidFill>
                    <a:srgbClr val="004B87"/>
                  </a:solidFill>
                  <a:effectLst/>
                  <a:latin typeface="Times New Roman" panose="02020603050405020304" pitchFamily="18" charset="0"/>
                  <a:ea typeface="Calibri" panose="020F0502020204030204" pitchFamily="34" charset="0"/>
                </a:endParaRPr>
              </a:p>
            </p:txBody>
          </p:sp>
        </p:grpSp>
        <p:pic>
          <p:nvPicPr>
            <p:cNvPr id="220" name="Gráfico 15" descr="Escudo com visto com preenchimento sólido">
              <a:extLst>
                <a:ext uri="{FF2B5EF4-FFF2-40B4-BE49-F238E27FC236}">
                  <a16:creationId xmlns:a16="http://schemas.microsoft.com/office/drawing/2014/main" id="{C3B2F2C8-C0EF-4874-992F-F79561421BD3}"/>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555091" y="2087837"/>
              <a:ext cx="310515" cy="310515"/>
            </a:xfrm>
            <a:prstGeom prst="rect">
              <a:avLst/>
            </a:prstGeom>
          </p:spPr>
        </p:pic>
      </p:grpSp>
    </p:spTree>
    <p:extLst>
      <p:ext uri="{BB962C8B-B14F-4D97-AF65-F5344CB8AC3E}">
        <p14:creationId xmlns:p14="http://schemas.microsoft.com/office/powerpoint/2010/main" val="3264558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46480" y="4859640"/>
            <a:ext cx="5563297" cy="17494567"/>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4" name="CustomShape 2"/>
          <p:cNvSpPr/>
          <p:nvPr/>
        </p:nvSpPr>
        <p:spPr>
          <a:xfrm>
            <a:off x="7006604" y="4859640"/>
            <a:ext cx="13233179" cy="2802555"/>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6" name="CustomShape 4"/>
          <p:cNvSpPr/>
          <p:nvPr/>
        </p:nvSpPr>
        <p:spPr>
          <a:xfrm>
            <a:off x="1146480" y="23064649"/>
            <a:ext cx="9832193" cy="4160679"/>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7" name="CustomShape 5"/>
          <p:cNvSpPr/>
          <p:nvPr/>
        </p:nvSpPr>
        <p:spPr>
          <a:xfrm>
            <a:off x="11226934" y="23064648"/>
            <a:ext cx="9012849" cy="4160679"/>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49" name="Imagem 22"/>
          <p:cNvPicPr/>
          <p:nvPr/>
        </p:nvPicPr>
        <p:blipFill>
          <a:blip r:embed="rId2"/>
          <a:stretch/>
        </p:blipFill>
        <p:spPr>
          <a:xfrm>
            <a:off x="7236191" y="5164200"/>
            <a:ext cx="304560" cy="367920"/>
          </a:xfrm>
          <a:prstGeom prst="rect">
            <a:avLst/>
          </a:prstGeom>
          <a:ln>
            <a:noFill/>
          </a:ln>
        </p:spPr>
      </p:pic>
      <p:pic>
        <p:nvPicPr>
          <p:cNvPr id="50" name="Imagem 23"/>
          <p:cNvPicPr/>
          <p:nvPr/>
        </p:nvPicPr>
        <p:blipFill>
          <a:blip r:embed="rId2"/>
          <a:stretch/>
        </p:blipFill>
        <p:spPr>
          <a:xfrm>
            <a:off x="1428596" y="5164200"/>
            <a:ext cx="304560" cy="367920"/>
          </a:xfrm>
          <a:prstGeom prst="rect">
            <a:avLst/>
          </a:prstGeom>
          <a:ln>
            <a:noFill/>
          </a:ln>
        </p:spPr>
      </p:pic>
      <p:pic>
        <p:nvPicPr>
          <p:cNvPr id="51" name="Imagem 24"/>
          <p:cNvPicPr/>
          <p:nvPr/>
        </p:nvPicPr>
        <p:blipFill>
          <a:blip r:embed="rId2"/>
          <a:stretch/>
        </p:blipFill>
        <p:spPr>
          <a:xfrm>
            <a:off x="1511161" y="23338529"/>
            <a:ext cx="304560" cy="367920"/>
          </a:xfrm>
          <a:prstGeom prst="rect">
            <a:avLst/>
          </a:prstGeom>
          <a:ln>
            <a:noFill/>
          </a:ln>
        </p:spPr>
      </p:pic>
      <p:sp>
        <p:nvSpPr>
          <p:cNvPr id="52" name="CustomShape 6"/>
          <p:cNvSpPr/>
          <p:nvPr/>
        </p:nvSpPr>
        <p:spPr>
          <a:xfrm>
            <a:off x="1936681" y="23202809"/>
            <a:ext cx="9041993"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RESULTS AND CONCLUSIONS</a:t>
            </a:r>
            <a:endParaRPr lang="en-US" sz="3600" b="0" strike="noStrike" spc="-1" dirty="0">
              <a:latin typeface="Arial"/>
            </a:endParaRPr>
          </a:p>
        </p:txBody>
      </p:sp>
      <p:sp>
        <p:nvSpPr>
          <p:cNvPr id="53" name="CustomShape 7"/>
          <p:cNvSpPr/>
          <p:nvPr/>
        </p:nvSpPr>
        <p:spPr>
          <a:xfrm>
            <a:off x="1511161" y="23860628"/>
            <a:ext cx="9180651" cy="316370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robotic system will undergo a series of tests, such as evaluating the effectiveness of the robot safety system developed for emergency situations and analyzing the transport time as well as its efficiency and error in a set of tests.</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a way, the expected result of this project will be the development of a robotic system, safe and effective, to transport manual wheelchairs and assist in the management of patient transport in health institutions.</a:t>
            </a:r>
          </a:p>
        </p:txBody>
      </p:sp>
      <p:sp>
        <p:nvSpPr>
          <p:cNvPr id="56" name="CustomShape 10"/>
          <p:cNvSpPr/>
          <p:nvPr/>
        </p:nvSpPr>
        <p:spPr>
          <a:xfrm>
            <a:off x="185595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BACKGROUND</a:t>
            </a:r>
            <a:endParaRPr lang="en-US" sz="3600" b="0" strike="noStrike" spc="-1" dirty="0">
              <a:latin typeface="Arial"/>
            </a:endParaRPr>
          </a:p>
        </p:txBody>
      </p:sp>
      <p:sp>
        <p:nvSpPr>
          <p:cNvPr id="57" name="CustomShape 11"/>
          <p:cNvSpPr/>
          <p:nvPr/>
        </p:nvSpPr>
        <p:spPr>
          <a:xfrm>
            <a:off x="7610187"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OBJECTIVES</a:t>
            </a:r>
            <a:endParaRPr lang="en-US" sz="3600" b="0" strike="noStrike" spc="-1" dirty="0">
              <a:latin typeface="Arial"/>
            </a:endParaRPr>
          </a:p>
        </p:txBody>
      </p:sp>
      <p:sp>
        <p:nvSpPr>
          <p:cNvPr id="58" name="CustomShape 12"/>
          <p:cNvSpPr/>
          <p:nvPr/>
        </p:nvSpPr>
        <p:spPr>
          <a:xfrm>
            <a:off x="1428596" y="5771880"/>
            <a:ext cx="5015756" cy="1690285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Industry 4.0 presents itself as a new era in which the industry is led by technologies such as robotics, artificial intelligence, and device interconnection (IIoT). The increasing implementation of robots in industries allows a better quality of service with high accuracy in less time. As a result, these advantages are now in other areas such as medicine or the military to mitigate problems.</a:t>
            </a:r>
            <a:endParaRPr lang="pt-PT"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healthcare institutions, the transport of patients is a recurrent, time-consuming, non-ergonomic task and requires the help of assistants. There are solutions such as electric wheelchairs that facilitate patient motion or intelligent wheelchairs that transport patients to their destination autonomously, however, their costs are high, and replacing them with these chairs requires a huge financial effort from the institutions.</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service system can play an extremely important role both at the scientific and social levels. At the scientific level, the transport of patients autonomously through a robot in hospital environments, for example, can be validated, and perhaps in the future the adaptation to the transport of hospital equipment. At the social level, allowing health institutions to reduce costs since they can carry out the transport of guardianship patients as conventional wheelchairs.</a:t>
            </a:r>
            <a:endParaRPr lang="pt-PT"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CustomShape 3"/>
          <p:cNvSpPr/>
          <p:nvPr/>
        </p:nvSpPr>
        <p:spPr>
          <a:xfrm>
            <a:off x="7006604" y="8245362"/>
            <a:ext cx="13230539" cy="14108845"/>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48" name="Imagem 21"/>
          <p:cNvPicPr/>
          <p:nvPr/>
        </p:nvPicPr>
        <p:blipFill>
          <a:blip r:embed="rId2"/>
          <a:stretch/>
        </p:blipFill>
        <p:spPr>
          <a:xfrm>
            <a:off x="7236191" y="8459922"/>
            <a:ext cx="304560" cy="367920"/>
          </a:xfrm>
          <a:prstGeom prst="rect">
            <a:avLst/>
          </a:prstGeom>
          <a:ln>
            <a:noFill/>
          </a:ln>
        </p:spPr>
      </p:pic>
      <p:sp>
        <p:nvSpPr>
          <p:cNvPr id="55" name="CustomShape 9"/>
          <p:cNvSpPr/>
          <p:nvPr/>
        </p:nvSpPr>
        <p:spPr>
          <a:xfrm>
            <a:off x="7610187" y="8324202"/>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METHODOLOGY</a:t>
            </a:r>
            <a:endParaRPr lang="en-US" sz="3600" b="0" strike="noStrike" spc="-1" dirty="0">
              <a:latin typeface="Arial"/>
            </a:endParaRPr>
          </a:p>
        </p:txBody>
      </p:sp>
      <p:sp>
        <p:nvSpPr>
          <p:cNvPr id="59" name="CustomShape 13"/>
          <p:cNvSpPr/>
          <p:nvPr/>
        </p:nvSpPr>
        <p:spPr>
          <a:xfrm>
            <a:off x="7236191" y="8795832"/>
            <a:ext cx="12695186" cy="13895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16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3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project is divided into Human Machine interface and consists of the application or website that allows giving transport orders to the AMR robot, in the management system of the health institution where it has stored all the information of the institution, such as users and spaces, and finally the wheelchair transport robot whose main function is to carry out the transport quickly and safely. The coupling system will have to be studied, however, there are already some idealized approaches, Figure 1. For the development of the coupling system will be used a camera and a microcontroller, whose main function is to discover the coupling points of the wheelchair and move the claw to fix to the chair. </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integration with the institution's information management system will be a complex process since it requires a partnership with the company. If it is not possible, it will be simulated. </a:t>
            </a:r>
          </a:p>
        </p:txBody>
      </p:sp>
      <p:sp>
        <p:nvSpPr>
          <p:cNvPr id="61" name="CustomShape 15"/>
          <p:cNvSpPr/>
          <p:nvPr/>
        </p:nvSpPr>
        <p:spPr>
          <a:xfrm>
            <a:off x="7236191" y="5695560"/>
            <a:ext cx="12817032" cy="183411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objective of this project is to develop a robotic system capable of transporting conventional wheelchairs existing in health institutions and through communication with the management system of the institution streamline the entire transport process, making it safe, fast, and comfortable for all intervening.</a:t>
            </a:r>
          </a:p>
        </p:txBody>
      </p:sp>
      <p:pic>
        <p:nvPicPr>
          <p:cNvPr id="62" name="Imagem 38"/>
          <p:cNvPicPr/>
          <p:nvPr/>
        </p:nvPicPr>
        <p:blipFill>
          <a:blip r:embed="rId2"/>
          <a:stretch/>
        </p:blipFill>
        <p:spPr>
          <a:xfrm>
            <a:off x="11413755" y="23338529"/>
            <a:ext cx="304560" cy="367920"/>
          </a:xfrm>
          <a:prstGeom prst="rect">
            <a:avLst/>
          </a:prstGeom>
          <a:ln>
            <a:noFill/>
          </a:ln>
        </p:spPr>
      </p:pic>
      <p:sp>
        <p:nvSpPr>
          <p:cNvPr id="63" name="CustomShape 16"/>
          <p:cNvSpPr/>
          <p:nvPr/>
        </p:nvSpPr>
        <p:spPr>
          <a:xfrm>
            <a:off x="11839275" y="23202809"/>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BIBLIOGRAPHY</a:t>
            </a:r>
            <a:endParaRPr lang="en-US" sz="3600" b="0" strike="noStrike" spc="-1" dirty="0">
              <a:latin typeface="Arial"/>
            </a:endParaRPr>
          </a:p>
        </p:txBody>
      </p:sp>
      <p:sp>
        <p:nvSpPr>
          <p:cNvPr id="64" name="CustomShape 17"/>
          <p:cNvSpPr/>
          <p:nvPr/>
        </p:nvSpPr>
        <p:spPr>
          <a:xfrm>
            <a:off x="7689600" y="-268531"/>
            <a:ext cx="12884400" cy="441834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pt-PT" sz="6400" b="1" spc="-1" dirty="0">
                <a:solidFill>
                  <a:srgbClr val="004B87"/>
                </a:solidFill>
                <a:latin typeface="Calibri"/>
              </a:rPr>
              <a:t>AUTONOMOUS MOBILE ROBOT FOR WHEELCHAIRS TRANSPORTATION IN HEALTHCARE INSTITUTIONS</a:t>
            </a:r>
            <a:endParaRPr lang="en-US" sz="6400" b="0" strike="noStrike" spc="-1" dirty="0">
              <a:latin typeface="Arial"/>
            </a:endParaRPr>
          </a:p>
          <a:p>
            <a:pPr>
              <a:lnSpc>
                <a:spcPts val="3900"/>
              </a:lnSpc>
            </a:pPr>
            <a:r>
              <a:rPr lang="en-US" sz="3200" b="1" strike="noStrike" spc="-1" dirty="0">
                <a:solidFill>
                  <a:srgbClr val="004B87"/>
                </a:solidFill>
                <a:latin typeface="Calibri"/>
              </a:rPr>
              <a:t>João Faria</a:t>
            </a:r>
            <a:endParaRPr lang="en-US" sz="3200" b="0" strike="noStrike" spc="-1" dirty="0">
              <a:latin typeface="Arial"/>
            </a:endParaRPr>
          </a:p>
          <a:p>
            <a:pPr>
              <a:lnSpc>
                <a:spcPts val="3900"/>
              </a:lnSpc>
            </a:pPr>
            <a:r>
              <a:rPr lang="pt-PT" sz="3200" b="0" i="1" strike="noStrike" spc="-1" dirty="0">
                <a:solidFill>
                  <a:srgbClr val="004B87"/>
                </a:solidFill>
                <a:latin typeface="Calibri"/>
              </a:rPr>
              <a:t>Master in </a:t>
            </a:r>
            <a:r>
              <a:rPr lang="en-US" sz="3200" b="0" strike="noStrike" spc="-1" dirty="0">
                <a:solidFill>
                  <a:srgbClr val="004B87"/>
                </a:solidFill>
                <a:latin typeface="Calibri"/>
              </a:rPr>
              <a:t>Electronics</a:t>
            </a:r>
            <a:r>
              <a:rPr lang="pt-PT" sz="3200" b="0" strike="noStrike" spc="-1" dirty="0">
                <a:solidFill>
                  <a:srgbClr val="004B87"/>
                </a:solidFill>
                <a:latin typeface="Calibri"/>
              </a:rPr>
              <a:t> </a:t>
            </a:r>
            <a:r>
              <a:rPr lang="en-US" sz="3200" b="0" strike="noStrike" spc="-1" dirty="0">
                <a:solidFill>
                  <a:srgbClr val="004B87"/>
                </a:solidFill>
                <a:latin typeface="Calibri"/>
              </a:rPr>
              <a:t>and</a:t>
            </a:r>
            <a:r>
              <a:rPr lang="pt-PT" sz="3200" b="0" strike="noStrike" spc="-1" dirty="0">
                <a:solidFill>
                  <a:srgbClr val="004B87"/>
                </a:solidFill>
                <a:latin typeface="Calibri"/>
              </a:rPr>
              <a:t> </a:t>
            </a:r>
            <a:r>
              <a:rPr lang="en-US" sz="3200" b="0" strike="noStrike" spc="-1" dirty="0">
                <a:solidFill>
                  <a:srgbClr val="004B87"/>
                </a:solidFill>
                <a:latin typeface="Calibri"/>
              </a:rPr>
              <a:t>Computing</a:t>
            </a:r>
            <a:r>
              <a:rPr lang="pt-PT" sz="3200" b="0" strike="noStrike" spc="-1" dirty="0">
                <a:solidFill>
                  <a:srgbClr val="004B87"/>
                </a:solidFill>
                <a:latin typeface="Calibri"/>
              </a:rPr>
              <a:t> </a:t>
            </a:r>
            <a:r>
              <a:rPr lang="en-US" sz="3200" b="0" strike="noStrike" spc="-1" dirty="0">
                <a:solidFill>
                  <a:srgbClr val="004B87"/>
                </a:solidFill>
                <a:latin typeface="Calibri"/>
              </a:rPr>
              <a:t>Engineering</a:t>
            </a:r>
            <a:endParaRPr lang="en-US" sz="3200" b="0" strike="noStrike" spc="-1" dirty="0">
              <a:latin typeface="Arial"/>
            </a:endParaRPr>
          </a:p>
          <a:p>
            <a:pPr>
              <a:lnSpc>
                <a:spcPts val="3900"/>
              </a:lnSpc>
            </a:pPr>
            <a:endParaRPr lang="en-US" sz="3200" b="0" strike="noStrike" spc="-1" dirty="0">
              <a:latin typeface="Arial"/>
            </a:endParaRPr>
          </a:p>
          <a:p>
            <a:pPr>
              <a:lnSpc>
                <a:spcPts val="3900"/>
              </a:lnSpc>
            </a:pPr>
            <a:r>
              <a:rPr lang="pt-PT" sz="3200" b="0" strike="noStrike" spc="-1" dirty="0">
                <a:solidFill>
                  <a:srgbClr val="004B87"/>
                </a:solidFill>
                <a:latin typeface="Calibri"/>
              </a:rPr>
              <a:t>António Moreira</a:t>
            </a:r>
            <a:endParaRPr lang="en-US" sz="3200" b="0" strike="noStrike" spc="-1" dirty="0">
              <a:latin typeface="Arial"/>
            </a:endParaRPr>
          </a:p>
        </p:txBody>
      </p:sp>
      <p:sp>
        <p:nvSpPr>
          <p:cNvPr id="65" name="CustomShape 18"/>
          <p:cNvSpPr/>
          <p:nvPr/>
        </p:nvSpPr>
        <p:spPr>
          <a:xfrm>
            <a:off x="11413755" y="23860628"/>
            <a:ext cx="8634108" cy="339639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[1]	S. Y. Lee, S. C. Kim, M. H. Lee,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Y. I. Lee,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Comparison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shoulder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back</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muscle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activation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in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caregivers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according</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to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various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handle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heights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Journal</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Physical</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Therapy</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Science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25, no. 10. pp. 1231–1233, 2013. doi: 10.1589/jpts.25.1231.</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[2]	O.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Mazumder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S.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Kundu</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Chattaraj</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Bhaumik</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Holonomic</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wheelchair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control</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using</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EMG signal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joystick interface,” </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2014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Recent</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Adv. Eng.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Comput</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RAECS 2014</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pp. 6–8, 2014, doi: 10.1109/RAECS.2014.6799574.</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[3]	A. R. Baltazar, M. 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Petry</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M. F. Silva,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P. Moreira, “Autonomous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wheelchair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for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patient’s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transportation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healthcare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institutions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SN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Appl</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3, no. 3, pp. 1–13, 2021, doi: 10.1007/s42452-021-04304-1.</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[4]	Z. Dai, C.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Du</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Z.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Chen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M. Yuan,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G. Peng, “Design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New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Type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External</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Traction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Device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Wheelchair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based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STM32 Chip,” </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J.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Phys</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Conf</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Ser.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1176, no. 5, 2019, doi: 10.1088/1742-6596/1176/5/052050.</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CustomShape 19">
            <a:extLst>
              <a:ext uri="{FF2B5EF4-FFF2-40B4-BE49-F238E27FC236}">
                <a16:creationId xmlns:a16="http://schemas.microsoft.com/office/drawing/2014/main" id="{FC5FA94C-F7AB-DC86-F044-99661860773A}"/>
              </a:ext>
            </a:extLst>
          </p:cNvPr>
          <p:cNvSpPr/>
          <p:nvPr/>
        </p:nvSpPr>
        <p:spPr>
          <a:xfrm>
            <a:off x="7955280" y="28469949"/>
            <a:ext cx="6583680" cy="9386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João Faria - jpfaria@ipca.pt (student)</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António Moreira - amoreira@ipca.pt (supervisor 1)</a:t>
            </a:r>
            <a:endParaRPr lang="en-US" sz="1800" b="0" strike="noStrike" spc="-1" dirty="0">
              <a:latin typeface="Arial"/>
            </a:endParaRPr>
          </a:p>
        </p:txBody>
      </p:sp>
      <p:grpSp>
        <p:nvGrpSpPr>
          <p:cNvPr id="16" name="Group 15">
            <a:extLst>
              <a:ext uri="{FF2B5EF4-FFF2-40B4-BE49-F238E27FC236}">
                <a16:creationId xmlns:a16="http://schemas.microsoft.com/office/drawing/2014/main" id="{04E6993B-886D-7046-9170-EF0BAC1FE5D0}"/>
              </a:ext>
            </a:extLst>
          </p:cNvPr>
          <p:cNvGrpSpPr/>
          <p:nvPr/>
        </p:nvGrpSpPr>
        <p:grpSpPr>
          <a:xfrm>
            <a:off x="7006605" y="9108533"/>
            <a:ext cx="13046619" cy="8530962"/>
            <a:chOff x="7006605" y="8785589"/>
            <a:chExt cx="13046619" cy="8530962"/>
          </a:xfrm>
        </p:grpSpPr>
        <p:sp>
          <p:nvSpPr>
            <p:cNvPr id="365" name="Retângulo: Cantos Arredondados 211">
              <a:extLst>
                <a:ext uri="{FF2B5EF4-FFF2-40B4-BE49-F238E27FC236}">
                  <a16:creationId xmlns:a16="http://schemas.microsoft.com/office/drawing/2014/main" id="{8C794F26-F491-867C-E347-9A629BC46787}"/>
                </a:ext>
              </a:extLst>
            </p:cNvPr>
            <p:cNvSpPr/>
            <p:nvPr/>
          </p:nvSpPr>
          <p:spPr>
            <a:xfrm>
              <a:off x="12044500" y="8785589"/>
              <a:ext cx="8008724" cy="2341232"/>
            </a:xfrm>
            <a:prstGeom prst="roundRect">
              <a:avLst>
                <a:gd name="adj" fmla="val 124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sp>
          <p:nvSpPr>
            <p:cNvPr id="360" name="Retângulo: Cantos Arredondados 211">
              <a:extLst>
                <a:ext uri="{FF2B5EF4-FFF2-40B4-BE49-F238E27FC236}">
                  <a16:creationId xmlns:a16="http://schemas.microsoft.com/office/drawing/2014/main" id="{1C5AD244-E89E-7474-210D-6316A5467AFA}"/>
                </a:ext>
              </a:extLst>
            </p:cNvPr>
            <p:cNvSpPr/>
            <p:nvPr/>
          </p:nvSpPr>
          <p:spPr>
            <a:xfrm>
              <a:off x="7460911" y="8786186"/>
              <a:ext cx="4171787" cy="2313071"/>
            </a:xfrm>
            <a:prstGeom prst="roundRect">
              <a:avLst>
                <a:gd name="adj" fmla="val 91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pic>
          <p:nvPicPr>
            <p:cNvPr id="361" name="Gráfico 26" descr="Monitor com preenchimento sólido">
              <a:extLst>
                <a:ext uri="{FF2B5EF4-FFF2-40B4-BE49-F238E27FC236}">
                  <a16:creationId xmlns:a16="http://schemas.microsoft.com/office/drawing/2014/main" id="{38F30311-E468-F690-34BC-596B808D18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70545" y="9714253"/>
              <a:ext cx="705262" cy="706487"/>
            </a:xfrm>
            <a:prstGeom prst="rect">
              <a:avLst/>
            </a:prstGeom>
          </p:spPr>
        </p:pic>
        <p:grpSp>
          <p:nvGrpSpPr>
            <p:cNvPr id="363" name="Group 362">
              <a:extLst>
                <a:ext uri="{FF2B5EF4-FFF2-40B4-BE49-F238E27FC236}">
                  <a16:creationId xmlns:a16="http://schemas.microsoft.com/office/drawing/2014/main" id="{9566E371-082E-ECAC-C5AB-CCB18703A50A}"/>
                </a:ext>
              </a:extLst>
            </p:cNvPr>
            <p:cNvGrpSpPr/>
            <p:nvPr/>
          </p:nvGrpSpPr>
          <p:grpSpPr>
            <a:xfrm>
              <a:off x="7550246" y="9178862"/>
              <a:ext cx="2824108" cy="1777269"/>
              <a:chOff x="16323384" y="10491092"/>
              <a:chExt cx="4232236" cy="769691"/>
            </a:xfrm>
          </p:grpSpPr>
          <p:sp>
            <p:nvSpPr>
              <p:cNvPr id="470" name="Rectangle: Rounded Corners 469">
                <a:extLst>
                  <a:ext uri="{FF2B5EF4-FFF2-40B4-BE49-F238E27FC236}">
                    <a16:creationId xmlns:a16="http://schemas.microsoft.com/office/drawing/2014/main" id="{EC510F70-C2A3-835F-7763-2E0DCC98A55F}"/>
                  </a:ext>
                </a:extLst>
              </p:cNvPr>
              <p:cNvSpPr/>
              <p:nvPr/>
            </p:nvSpPr>
            <p:spPr>
              <a:xfrm>
                <a:off x="16351180" y="10491092"/>
                <a:ext cx="4131531" cy="769691"/>
              </a:xfrm>
              <a:prstGeom prst="roundRect">
                <a:avLst>
                  <a:gd name="adj" fmla="val 10622"/>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71" name="Caixa de Texto 2">
                <a:extLst>
                  <a:ext uri="{FF2B5EF4-FFF2-40B4-BE49-F238E27FC236}">
                    <a16:creationId xmlns:a16="http://schemas.microsoft.com/office/drawing/2014/main" id="{4FECC7F1-D49E-EE65-BD0B-38D78EDB4BC7}"/>
                  </a:ext>
                </a:extLst>
              </p:cNvPr>
              <p:cNvSpPr txBox="1">
                <a:spLocks noChangeArrowheads="1"/>
              </p:cNvSpPr>
              <p:nvPr/>
            </p:nvSpPr>
            <p:spPr bwMode="auto">
              <a:xfrm>
                <a:off x="16323384" y="10491321"/>
                <a:ext cx="4232236" cy="769462"/>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The application where nurses and doctors will be able to request the transport of the AMR robot.</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64" name="Arrow: Right 363">
              <a:extLst>
                <a:ext uri="{FF2B5EF4-FFF2-40B4-BE49-F238E27FC236}">
                  <a16:creationId xmlns:a16="http://schemas.microsoft.com/office/drawing/2014/main" id="{16F46271-A0C9-8AAB-D15A-F5237CC93DB2}"/>
                </a:ext>
              </a:extLst>
            </p:cNvPr>
            <p:cNvSpPr/>
            <p:nvPr/>
          </p:nvSpPr>
          <p:spPr>
            <a:xfrm flipH="1">
              <a:off x="10278891" y="9919341"/>
              <a:ext cx="599114" cy="29631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66" name="Agrupar 57">
              <a:extLst>
                <a:ext uri="{FF2B5EF4-FFF2-40B4-BE49-F238E27FC236}">
                  <a16:creationId xmlns:a16="http://schemas.microsoft.com/office/drawing/2014/main" id="{02C9ED0D-6EAF-0555-3B4D-77E779F36393}"/>
                </a:ext>
              </a:extLst>
            </p:cNvPr>
            <p:cNvGrpSpPr/>
            <p:nvPr/>
          </p:nvGrpSpPr>
          <p:grpSpPr>
            <a:xfrm>
              <a:off x="12122310" y="9561969"/>
              <a:ext cx="1024630" cy="1011055"/>
              <a:chOff x="233213" y="-37247"/>
              <a:chExt cx="913765" cy="917633"/>
            </a:xfrm>
          </p:grpSpPr>
          <p:pic>
            <p:nvPicPr>
              <p:cNvPr id="468" name="Gráfico 21" descr="Hospital destaque">
                <a:extLst>
                  <a:ext uri="{FF2B5EF4-FFF2-40B4-BE49-F238E27FC236}">
                    <a16:creationId xmlns:a16="http://schemas.microsoft.com/office/drawing/2014/main" id="{CC98A806-93D1-9B71-FF65-1C51C5AC19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3213" y="-37247"/>
                <a:ext cx="913765" cy="913765"/>
              </a:xfrm>
              <a:prstGeom prst="rect">
                <a:avLst/>
              </a:prstGeom>
            </p:spPr>
          </p:pic>
          <p:pic>
            <p:nvPicPr>
              <p:cNvPr id="469" name="Imagem 42">
                <a:extLst>
                  <a:ext uri="{FF2B5EF4-FFF2-40B4-BE49-F238E27FC236}">
                    <a16:creationId xmlns:a16="http://schemas.microsoft.com/office/drawing/2014/main" id="{167E8A3F-AE22-868F-5B73-24EA29D588C1}"/>
                  </a:ext>
                </a:extLst>
              </p:cNvPr>
              <p:cNvPicPr>
                <a:picLocks noChangeAspect="1"/>
              </p:cNvPicPr>
              <p:nvPr/>
            </p:nvPicPr>
            <p:blipFill>
              <a:blip r:embed="rId7" cstate="print">
                <a:duotone>
                  <a:schemeClr val="bg2">
                    <a:shade val="45000"/>
                    <a:satMod val="135000"/>
                  </a:schemeClr>
                  <a:prstClr val="white"/>
                </a:duotone>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43977" y="527326"/>
                <a:ext cx="308610" cy="353060"/>
              </a:xfrm>
              <a:prstGeom prst="rect">
                <a:avLst/>
              </a:prstGeom>
              <a:noFill/>
              <a:ln>
                <a:noFill/>
              </a:ln>
            </p:spPr>
          </p:pic>
        </p:grpSp>
        <p:sp>
          <p:nvSpPr>
            <p:cNvPr id="367" name="Caixa de Texto 2">
              <a:extLst>
                <a:ext uri="{FF2B5EF4-FFF2-40B4-BE49-F238E27FC236}">
                  <a16:creationId xmlns:a16="http://schemas.microsoft.com/office/drawing/2014/main" id="{831C7C51-4A01-0377-4B4C-4EFB7F27AB17}"/>
                </a:ext>
              </a:extLst>
            </p:cNvPr>
            <p:cNvSpPr txBox="1">
              <a:spLocks noChangeArrowheads="1"/>
            </p:cNvSpPr>
            <p:nvPr/>
          </p:nvSpPr>
          <p:spPr bwMode="auto">
            <a:xfrm>
              <a:off x="12979290" y="8809574"/>
              <a:ext cx="4548757" cy="369332"/>
            </a:xfrm>
            <a:prstGeom prst="rect">
              <a:avLst/>
            </a:prstGeom>
            <a:noFill/>
            <a:ln w="9525">
              <a:noFill/>
              <a:miter lim="800000"/>
              <a:headEnd/>
              <a:tailEnd/>
            </a:ln>
          </p:spPr>
          <p:txBody>
            <a:bodyPr rot="0" vert="horz" wrap="square" lIns="91440" tIns="45720" rIns="91440" bIns="45720" anchor="t" anchorCtr="0">
              <a:spAutoFit/>
            </a:bodyPr>
            <a:lstStyle/>
            <a:p>
              <a:pPr algn="ct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Health Institution Management System</a:t>
              </a:r>
              <a:endParaRPr lang="pt-PT"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68" name="Group 367">
              <a:extLst>
                <a:ext uri="{FF2B5EF4-FFF2-40B4-BE49-F238E27FC236}">
                  <a16:creationId xmlns:a16="http://schemas.microsoft.com/office/drawing/2014/main" id="{C682A948-CA35-7A9A-24DA-9AA1FEE59D13}"/>
                </a:ext>
              </a:extLst>
            </p:cNvPr>
            <p:cNvGrpSpPr/>
            <p:nvPr/>
          </p:nvGrpSpPr>
          <p:grpSpPr>
            <a:xfrm>
              <a:off x="13649340" y="9178863"/>
              <a:ext cx="6273151" cy="1777267"/>
              <a:chOff x="14989202" y="10344437"/>
              <a:chExt cx="3892467" cy="969057"/>
            </a:xfrm>
          </p:grpSpPr>
          <p:sp>
            <p:nvSpPr>
              <p:cNvPr id="466" name="Rectangle: Rounded Corners 465">
                <a:extLst>
                  <a:ext uri="{FF2B5EF4-FFF2-40B4-BE49-F238E27FC236}">
                    <a16:creationId xmlns:a16="http://schemas.microsoft.com/office/drawing/2014/main" id="{0006A52A-5BA7-D6C8-5CBE-3B648FBBF061}"/>
                  </a:ext>
                </a:extLst>
              </p:cNvPr>
              <p:cNvSpPr/>
              <p:nvPr/>
            </p:nvSpPr>
            <p:spPr>
              <a:xfrm>
                <a:off x="14989203" y="10352596"/>
                <a:ext cx="3892466" cy="960898"/>
              </a:xfrm>
              <a:prstGeom prst="roundRect">
                <a:avLst>
                  <a:gd name="adj" fmla="val 1404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67" name="Caixa de Texto 2">
                <a:extLst>
                  <a:ext uri="{FF2B5EF4-FFF2-40B4-BE49-F238E27FC236}">
                    <a16:creationId xmlns:a16="http://schemas.microsoft.com/office/drawing/2014/main" id="{722FCE5B-9F3C-424C-9D28-6D5EB4771568}"/>
                  </a:ext>
                </a:extLst>
              </p:cNvPr>
              <p:cNvSpPr txBox="1">
                <a:spLocks noChangeArrowheads="1"/>
              </p:cNvSpPr>
              <p:nvPr/>
            </p:nvSpPr>
            <p:spPr bwMode="auto">
              <a:xfrm>
                <a:off x="14989202" y="10344437"/>
                <a:ext cx="3892467" cy="864073"/>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Communication with the institution's institutional system is essential to know information such as: which patient is transported, who requests transport, and the various destinations such as treatment or diagnostic areas, outdoors, etc.</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pic>
          <p:nvPicPr>
            <p:cNvPr id="369" name="Gráfico 31" descr="Wi-Fi com preenchimento sólido">
              <a:extLst>
                <a:ext uri="{FF2B5EF4-FFF2-40B4-BE49-F238E27FC236}">
                  <a16:creationId xmlns:a16="http://schemas.microsoft.com/office/drawing/2014/main" id="{68F3DE3A-200F-AAB6-055F-65F604858F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519849" y="10839682"/>
              <a:ext cx="577556" cy="567263"/>
            </a:xfrm>
            <a:prstGeom prst="rect">
              <a:avLst/>
            </a:prstGeom>
          </p:spPr>
        </p:pic>
        <p:sp>
          <p:nvSpPr>
            <p:cNvPr id="370" name="Seta: Bidirecional 37">
              <a:extLst>
                <a:ext uri="{FF2B5EF4-FFF2-40B4-BE49-F238E27FC236}">
                  <a16:creationId xmlns:a16="http://schemas.microsoft.com/office/drawing/2014/main" id="{AF4537AC-62BF-15BF-66DB-BB613FBFE3EE}"/>
                </a:ext>
              </a:extLst>
            </p:cNvPr>
            <p:cNvSpPr/>
            <p:nvPr/>
          </p:nvSpPr>
          <p:spPr>
            <a:xfrm>
              <a:off x="11116214" y="10700724"/>
              <a:ext cx="1384827" cy="2262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pic>
          <p:nvPicPr>
            <p:cNvPr id="371" name="Gráfico 29" descr="Wi-Fi com preenchimento sólido">
              <a:extLst>
                <a:ext uri="{FF2B5EF4-FFF2-40B4-BE49-F238E27FC236}">
                  <a16:creationId xmlns:a16="http://schemas.microsoft.com/office/drawing/2014/main" id="{CBF1D5CC-2E9E-5B9D-CEFD-1D28DCF5C9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856387">
              <a:off x="10610372" y="11195912"/>
              <a:ext cx="577556" cy="567263"/>
            </a:xfrm>
            <a:prstGeom prst="rect">
              <a:avLst/>
            </a:prstGeom>
          </p:spPr>
        </p:pic>
        <p:pic>
          <p:nvPicPr>
            <p:cNvPr id="372" name="Gráfico 209" descr="Cronómetro com preenchimento sólido">
              <a:extLst>
                <a:ext uri="{FF2B5EF4-FFF2-40B4-BE49-F238E27FC236}">
                  <a16:creationId xmlns:a16="http://schemas.microsoft.com/office/drawing/2014/main" id="{74372FBA-0107-89D2-815C-DE91CD85030E}"/>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542158" y="11272190"/>
              <a:ext cx="438515" cy="430700"/>
            </a:xfrm>
            <a:prstGeom prst="rect">
              <a:avLst/>
            </a:prstGeom>
          </p:spPr>
        </p:pic>
        <p:sp>
          <p:nvSpPr>
            <p:cNvPr id="373" name="Arrow: Right 372">
              <a:extLst>
                <a:ext uri="{FF2B5EF4-FFF2-40B4-BE49-F238E27FC236}">
                  <a16:creationId xmlns:a16="http://schemas.microsoft.com/office/drawing/2014/main" id="{639AB7E6-B501-EFEF-781D-934A46F64487}"/>
                </a:ext>
              </a:extLst>
            </p:cNvPr>
            <p:cNvSpPr/>
            <p:nvPr/>
          </p:nvSpPr>
          <p:spPr>
            <a:xfrm>
              <a:off x="13114878" y="9920426"/>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7" name="Retângulo: Cantos Arredondados 211">
              <a:extLst>
                <a:ext uri="{FF2B5EF4-FFF2-40B4-BE49-F238E27FC236}">
                  <a16:creationId xmlns:a16="http://schemas.microsoft.com/office/drawing/2014/main" id="{40307EDC-FD98-64BF-CDB3-84CC6354C9F7}"/>
                </a:ext>
              </a:extLst>
            </p:cNvPr>
            <p:cNvSpPr/>
            <p:nvPr/>
          </p:nvSpPr>
          <p:spPr>
            <a:xfrm>
              <a:off x="7006605" y="11747752"/>
              <a:ext cx="12851340" cy="5102060"/>
            </a:xfrm>
            <a:prstGeom prst="roundRect">
              <a:avLst>
                <a:gd name="adj" fmla="val 6038"/>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nvGrpSpPr>
            <p:cNvPr id="378" name="Agrupar 212">
              <a:extLst>
                <a:ext uri="{FF2B5EF4-FFF2-40B4-BE49-F238E27FC236}">
                  <a16:creationId xmlns:a16="http://schemas.microsoft.com/office/drawing/2014/main" id="{C9568784-6C1C-0CFE-4712-FEBA6D8499B3}"/>
                </a:ext>
              </a:extLst>
            </p:cNvPr>
            <p:cNvGrpSpPr/>
            <p:nvPr/>
          </p:nvGrpSpPr>
          <p:grpSpPr>
            <a:xfrm>
              <a:off x="7123515" y="12047071"/>
              <a:ext cx="1474597" cy="938306"/>
              <a:chOff x="-21475" y="-267056"/>
              <a:chExt cx="1313220" cy="850782"/>
            </a:xfrm>
          </p:grpSpPr>
          <p:sp>
            <p:nvSpPr>
              <p:cNvPr id="464" name="Caixa de Texto 2">
                <a:extLst>
                  <a:ext uri="{FF2B5EF4-FFF2-40B4-BE49-F238E27FC236}">
                    <a16:creationId xmlns:a16="http://schemas.microsoft.com/office/drawing/2014/main" id="{23055EEE-15BD-780F-B61B-6D60B544E129}"/>
                  </a:ext>
                </a:extLst>
              </p:cNvPr>
              <p:cNvSpPr txBox="1">
                <a:spLocks noChangeArrowheads="1"/>
              </p:cNvSpPr>
              <p:nvPr/>
            </p:nvSpPr>
            <p:spPr bwMode="auto">
              <a:xfrm>
                <a:off x="-21475" y="301251"/>
                <a:ext cx="1313220" cy="28247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AMR robot</a:t>
                </a:r>
                <a:endParaRPr lang="pt-PT" sz="24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65" name="Imagem 192">
                <a:extLst>
                  <a:ext uri="{FF2B5EF4-FFF2-40B4-BE49-F238E27FC236}">
                    <a16:creationId xmlns:a16="http://schemas.microsoft.com/office/drawing/2014/main" id="{35818485-3308-3E90-7872-E0ABCF3E80D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61775" y="-267056"/>
                <a:ext cx="583565" cy="568960"/>
              </a:xfrm>
              <a:prstGeom prst="rect">
                <a:avLst/>
              </a:prstGeom>
            </p:spPr>
          </p:pic>
        </p:grpSp>
        <p:sp>
          <p:nvSpPr>
            <p:cNvPr id="379" name="Sinal de Adição 198">
              <a:extLst>
                <a:ext uri="{FF2B5EF4-FFF2-40B4-BE49-F238E27FC236}">
                  <a16:creationId xmlns:a16="http://schemas.microsoft.com/office/drawing/2014/main" id="{623E06D7-9B39-F3E9-FBDD-07036E80B3F1}"/>
                </a:ext>
              </a:extLst>
            </p:cNvPr>
            <p:cNvSpPr/>
            <p:nvPr/>
          </p:nvSpPr>
          <p:spPr>
            <a:xfrm>
              <a:off x="7669364" y="13286461"/>
              <a:ext cx="382899" cy="37607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0" name="Sinal de Adição 203">
              <a:extLst>
                <a:ext uri="{FF2B5EF4-FFF2-40B4-BE49-F238E27FC236}">
                  <a16:creationId xmlns:a16="http://schemas.microsoft.com/office/drawing/2014/main" id="{022D3651-C3E9-6352-9F84-BA1D7E144A91}"/>
                </a:ext>
              </a:extLst>
            </p:cNvPr>
            <p:cNvSpPr/>
            <p:nvPr/>
          </p:nvSpPr>
          <p:spPr>
            <a:xfrm>
              <a:off x="7669364" y="14939655"/>
              <a:ext cx="382899" cy="37607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1" name="Caixa de Texto 2">
              <a:extLst>
                <a:ext uri="{FF2B5EF4-FFF2-40B4-BE49-F238E27FC236}">
                  <a16:creationId xmlns:a16="http://schemas.microsoft.com/office/drawing/2014/main" id="{AA5B7D58-1EA9-35FC-2FDC-EC79EF6DC3A1}"/>
                </a:ext>
              </a:extLst>
            </p:cNvPr>
            <p:cNvSpPr txBox="1">
              <a:spLocks noChangeArrowheads="1"/>
            </p:cNvSpPr>
            <p:nvPr/>
          </p:nvSpPr>
          <p:spPr bwMode="auto">
            <a:xfrm>
              <a:off x="7146702" y="13893724"/>
              <a:ext cx="1428223" cy="676115"/>
            </a:xfrm>
            <a:prstGeom prst="roundRect">
              <a:avLst/>
            </a:prstGeom>
            <a:solidFill>
              <a:schemeClr val="bg1">
                <a:lumMod val="75000"/>
              </a:schemeClr>
            </a:solidFill>
            <a:ln w="28575">
              <a:solidFill>
                <a:schemeClr val="tx1"/>
              </a:solidFill>
              <a:miter lim="800000"/>
              <a:headEnd/>
              <a:tailEnd/>
            </a:ln>
          </p:spPr>
          <p:txBody>
            <a:bodyPr rot="0" vert="horz" wrap="square" lIns="91440" tIns="45720" rIns="91440" bIns="45720" anchor="t" anchorCtr="0">
              <a:noAutofit/>
            </a:bodyPr>
            <a:lstStyle/>
            <a:p>
              <a:pPr algn="ct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a:t>
              </a: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oupling system</a:t>
              </a:r>
              <a:endParaRPr lang="en-US" sz="20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82" name="Caixa de Texto 2">
              <a:extLst>
                <a:ext uri="{FF2B5EF4-FFF2-40B4-BE49-F238E27FC236}">
                  <a16:creationId xmlns:a16="http://schemas.microsoft.com/office/drawing/2014/main" id="{A4FFF096-0322-B7C2-CA41-D4F582A259AB}"/>
                </a:ext>
              </a:extLst>
            </p:cNvPr>
            <p:cNvSpPr txBox="1">
              <a:spLocks noChangeArrowheads="1"/>
            </p:cNvSpPr>
            <p:nvPr/>
          </p:nvSpPr>
          <p:spPr bwMode="auto">
            <a:xfrm>
              <a:off x="9718194" y="11729428"/>
              <a:ext cx="4180867" cy="454483"/>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Wheelchair Transporter Robot</a:t>
              </a:r>
              <a:endParaRPr lang="en-US"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83" name="Group 382">
              <a:extLst>
                <a:ext uri="{FF2B5EF4-FFF2-40B4-BE49-F238E27FC236}">
                  <a16:creationId xmlns:a16="http://schemas.microsoft.com/office/drawing/2014/main" id="{C6AEF19F-ECFC-A228-CC3C-9586B8343587}"/>
                </a:ext>
              </a:extLst>
            </p:cNvPr>
            <p:cNvGrpSpPr/>
            <p:nvPr/>
          </p:nvGrpSpPr>
          <p:grpSpPr>
            <a:xfrm>
              <a:off x="7064386" y="15407711"/>
              <a:ext cx="1669055" cy="1428927"/>
              <a:chOff x="9505577" y="16555762"/>
              <a:chExt cx="1669055" cy="1428927"/>
            </a:xfrm>
          </p:grpSpPr>
          <p:sp>
            <p:nvSpPr>
              <p:cNvPr id="461" name="Caixa de Texto 2">
                <a:extLst>
                  <a:ext uri="{FF2B5EF4-FFF2-40B4-BE49-F238E27FC236}">
                    <a16:creationId xmlns:a16="http://schemas.microsoft.com/office/drawing/2014/main" id="{EE4805AB-E563-74E7-3E90-C3EF74AE90E3}"/>
                  </a:ext>
                </a:extLst>
              </p:cNvPr>
              <p:cNvSpPr txBox="1">
                <a:spLocks noChangeArrowheads="1"/>
              </p:cNvSpPr>
              <p:nvPr/>
            </p:nvSpPr>
            <p:spPr bwMode="auto">
              <a:xfrm>
                <a:off x="9505577" y="17061359"/>
                <a:ext cx="1669055" cy="923330"/>
              </a:xfrm>
              <a:prstGeom prst="rect">
                <a:avLst/>
              </a:prstGeom>
              <a:noFill/>
              <a:ln w="9525">
                <a:noFill/>
                <a:miter lim="800000"/>
                <a:headEnd/>
                <a:tailEnd/>
              </a:ln>
            </p:spPr>
            <p:txBody>
              <a:bodyPr rot="0" vert="horz" wrap="square" lIns="91440" tIns="45720" rIns="91440" bIns="45720" anchor="t" anchorCtr="0">
                <a:spAutoFit/>
              </a:bodyPr>
              <a:lstStyle/>
              <a:p>
                <a:pPr algn="ct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Wheelchair + patient + </a:t>
                </a:r>
              </a:p>
              <a:p>
                <a:pPr algn="ct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safety system</a:t>
                </a:r>
                <a:endParaRPr lang="pt-PT" sz="24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62" name="Gráfico 196" descr="Pessoa em cadeira de rodas com preenchimento sólido">
                <a:extLst>
                  <a:ext uri="{FF2B5EF4-FFF2-40B4-BE49-F238E27FC236}">
                    <a16:creationId xmlns:a16="http://schemas.microsoft.com/office/drawing/2014/main" id="{3453D0EC-A56F-7BA6-E11A-27B3978732F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83412" y="16555762"/>
                <a:ext cx="513384" cy="504234"/>
              </a:xfrm>
              <a:prstGeom prst="rect">
                <a:avLst/>
              </a:prstGeom>
            </p:spPr>
          </p:pic>
          <p:pic>
            <p:nvPicPr>
              <p:cNvPr id="463" name="Gráfico 15" descr="Escudo com visto com preenchimento sólido">
                <a:extLst>
                  <a:ext uri="{FF2B5EF4-FFF2-40B4-BE49-F238E27FC236}">
                    <a16:creationId xmlns:a16="http://schemas.microsoft.com/office/drawing/2014/main" id="{1D4359FB-1DE7-5FF4-473F-A43AD31035F5}"/>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417825" y="16753775"/>
                <a:ext cx="348744" cy="342558"/>
              </a:xfrm>
              <a:prstGeom prst="rect">
                <a:avLst/>
              </a:prstGeom>
            </p:spPr>
          </p:pic>
        </p:grpSp>
        <p:sp>
          <p:nvSpPr>
            <p:cNvPr id="384" name="Caixa de Texto 2">
              <a:extLst>
                <a:ext uri="{FF2B5EF4-FFF2-40B4-BE49-F238E27FC236}">
                  <a16:creationId xmlns:a16="http://schemas.microsoft.com/office/drawing/2014/main" id="{AFDB37E0-CB39-B576-F48E-688B1B9535D4}"/>
                </a:ext>
              </a:extLst>
            </p:cNvPr>
            <p:cNvSpPr txBox="1">
              <a:spLocks noChangeArrowheads="1"/>
            </p:cNvSpPr>
            <p:nvPr/>
          </p:nvSpPr>
          <p:spPr bwMode="auto">
            <a:xfrm>
              <a:off x="11464934" y="13024798"/>
              <a:ext cx="2574340" cy="31153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Type of transport</a:t>
              </a:r>
              <a:endParaRPr lang="en-US" sz="24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85" name="Group 384">
              <a:extLst>
                <a:ext uri="{FF2B5EF4-FFF2-40B4-BE49-F238E27FC236}">
                  <a16:creationId xmlns:a16="http://schemas.microsoft.com/office/drawing/2014/main" id="{E7F7BF9B-4E33-476B-73D4-042BD40BE644}"/>
                </a:ext>
              </a:extLst>
            </p:cNvPr>
            <p:cNvGrpSpPr/>
            <p:nvPr/>
          </p:nvGrpSpPr>
          <p:grpSpPr>
            <a:xfrm>
              <a:off x="9167819" y="12230042"/>
              <a:ext cx="7223920" cy="572365"/>
              <a:chOff x="11584578" y="10499306"/>
              <a:chExt cx="7485568" cy="572365"/>
            </a:xfrm>
          </p:grpSpPr>
          <p:sp>
            <p:nvSpPr>
              <p:cNvPr id="459" name="Rectangle: Rounded Corners 458">
                <a:extLst>
                  <a:ext uri="{FF2B5EF4-FFF2-40B4-BE49-F238E27FC236}">
                    <a16:creationId xmlns:a16="http://schemas.microsoft.com/office/drawing/2014/main" id="{9DBA750D-3BEF-FD5D-8E94-4202B642B7D0}"/>
                  </a:ext>
                </a:extLst>
              </p:cNvPr>
              <p:cNvSpPr/>
              <p:nvPr/>
            </p:nvSpPr>
            <p:spPr>
              <a:xfrm>
                <a:off x="11584578" y="10500663"/>
                <a:ext cx="7485568" cy="569650"/>
              </a:xfrm>
              <a:prstGeom prst="roundRect">
                <a:avLst>
                  <a:gd name="adj" fmla="val 26859"/>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60" name="Caixa de Texto 2">
                <a:extLst>
                  <a:ext uri="{FF2B5EF4-FFF2-40B4-BE49-F238E27FC236}">
                    <a16:creationId xmlns:a16="http://schemas.microsoft.com/office/drawing/2014/main" id="{637982D5-B806-1602-CFF9-F4F63E8FE4FD}"/>
                  </a:ext>
                </a:extLst>
              </p:cNvPr>
              <p:cNvSpPr txBox="1">
                <a:spLocks noChangeArrowheads="1"/>
              </p:cNvSpPr>
              <p:nvPr/>
            </p:nvSpPr>
            <p:spPr bwMode="auto">
              <a:xfrm>
                <a:off x="11584578" y="10499306"/>
                <a:ext cx="7485568" cy="57236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Used to attach the coupling system.</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86" name="Arrow: Right 385">
              <a:extLst>
                <a:ext uri="{FF2B5EF4-FFF2-40B4-BE49-F238E27FC236}">
                  <a16:creationId xmlns:a16="http://schemas.microsoft.com/office/drawing/2014/main" id="{35093DEF-BE1C-F82D-40B6-D7763314645C}"/>
                </a:ext>
              </a:extLst>
            </p:cNvPr>
            <p:cNvSpPr/>
            <p:nvPr/>
          </p:nvSpPr>
          <p:spPr>
            <a:xfrm>
              <a:off x="8627303" y="12369154"/>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87" name="Group 386">
              <a:extLst>
                <a:ext uri="{FF2B5EF4-FFF2-40B4-BE49-F238E27FC236}">
                  <a16:creationId xmlns:a16="http://schemas.microsoft.com/office/drawing/2014/main" id="{1D1E0769-6F59-217C-8EB7-51284BA95EA5}"/>
                </a:ext>
              </a:extLst>
            </p:cNvPr>
            <p:cNvGrpSpPr/>
            <p:nvPr/>
          </p:nvGrpSpPr>
          <p:grpSpPr>
            <a:xfrm>
              <a:off x="9153300" y="15670360"/>
              <a:ext cx="7238439" cy="903624"/>
              <a:chOff x="11569533" y="10499304"/>
              <a:chExt cx="7500612" cy="1439115"/>
            </a:xfrm>
          </p:grpSpPr>
          <p:sp>
            <p:nvSpPr>
              <p:cNvPr id="457" name="Rectangle: Rounded Corners 456">
                <a:extLst>
                  <a:ext uri="{FF2B5EF4-FFF2-40B4-BE49-F238E27FC236}">
                    <a16:creationId xmlns:a16="http://schemas.microsoft.com/office/drawing/2014/main" id="{F1EFCEF7-5F8E-F489-8D5A-CAF530A03D8F}"/>
                  </a:ext>
                </a:extLst>
              </p:cNvPr>
              <p:cNvSpPr/>
              <p:nvPr/>
            </p:nvSpPr>
            <p:spPr>
              <a:xfrm>
                <a:off x="11584578" y="10500661"/>
                <a:ext cx="7485567" cy="1437758"/>
              </a:xfrm>
              <a:prstGeom prst="round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58" name="Caixa de Texto 2">
                <a:extLst>
                  <a:ext uri="{FF2B5EF4-FFF2-40B4-BE49-F238E27FC236}">
                    <a16:creationId xmlns:a16="http://schemas.microsoft.com/office/drawing/2014/main" id="{800C107A-B8F0-829E-3B65-B6CDEDCAE688}"/>
                  </a:ext>
                </a:extLst>
              </p:cNvPr>
              <p:cNvSpPr txBox="1">
                <a:spLocks noChangeArrowheads="1"/>
              </p:cNvSpPr>
              <p:nvPr/>
            </p:nvSpPr>
            <p:spPr bwMode="auto">
              <a:xfrm>
                <a:off x="11569533" y="10499304"/>
                <a:ext cx="7500612" cy="1406443"/>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Implementation of a security system consisting of a set of sensors to monitor the patient and act in emergency situations.</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88" name="Arrow: Right 387">
              <a:extLst>
                <a:ext uri="{FF2B5EF4-FFF2-40B4-BE49-F238E27FC236}">
                  <a16:creationId xmlns:a16="http://schemas.microsoft.com/office/drawing/2014/main" id="{73A0A756-2146-B6D2-A877-1AD2DE97A68E}"/>
                </a:ext>
              </a:extLst>
            </p:cNvPr>
            <p:cNvSpPr/>
            <p:nvPr/>
          </p:nvSpPr>
          <p:spPr>
            <a:xfrm>
              <a:off x="8627303" y="15975104"/>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89" name="Group 388">
              <a:extLst>
                <a:ext uri="{FF2B5EF4-FFF2-40B4-BE49-F238E27FC236}">
                  <a16:creationId xmlns:a16="http://schemas.microsoft.com/office/drawing/2014/main" id="{390A0454-94A5-2237-CDAC-5D07ECE59BFB}"/>
                </a:ext>
              </a:extLst>
            </p:cNvPr>
            <p:cNvGrpSpPr/>
            <p:nvPr/>
          </p:nvGrpSpPr>
          <p:grpSpPr>
            <a:xfrm>
              <a:off x="9103997" y="13075871"/>
              <a:ext cx="7287742" cy="2311821"/>
              <a:chOff x="9024763" y="22993342"/>
              <a:chExt cx="7287742" cy="2311821"/>
            </a:xfrm>
          </p:grpSpPr>
          <p:sp>
            <p:nvSpPr>
              <p:cNvPr id="391" name="Rectangle: Rounded Corners 390">
                <a:extLst>
                  <a:ext uri="{FF2B5EF4-FFF2-40B4-BE49-F238E27FC236}">
                    <a16:creationId xmlns:a16="http://schemas.microsoft.com/office/drawing/2014/main" id="{26A94D57-0D5B-B172-840A-62B79268A4C2}"/>
                  </a:ext>
                </a:extLst>
              </p:cNvPr>
              <p:cNvSpPr/>
              <p:nvPr/>
            </p:nvSpPr>
            <p:spPr>
              <a:xfrm>
                <a:off x="9084349" y="22993342"/>
                <a:ext cx="7228156" cy="2311821"/>
              </a:xfrm>
              <a:prstGeom prst="roundRect">
                <a:avLst>
                  <a:gd name="adj" fmla="val 725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nvGrpSpPr>
              <p:cNvPr id="392" name="Group 391">
                <a:extLst>
                  <a:ext uri="{FF2B5EF4-FFF2-40B4-BE49-F238E27FC236}">
                    <a16:creationId xmlns:a16="http://schemas.microsoft.com/office/drawing/2014/main" id="{7E059807-E3D7-3B88-7D44-23DE06BC6B18}"/>
                  </a:ext>
                </a:extLst>
              </p:cNvPr>
              <p:cNvGrpSpPr/>
              <p:nvPr/>
            </p:nvGrpSpPr>
            <p:grpSpPr>
              <a:xfrm>
                <a:off x="9024763" y="23473119"/>
                <a:ext cx="7287742" cy="1516778"/>
                <a:chOff x="9133246" y="4706533"/>
                <a:chExt cx="7287742" cy="1516778"/>
              </a:xfrm>
            </p:grpSpPr>
            <p:grpSp>
              <p:nvGrpSpPr>
                <p:cNvPr id="393" name="Group 392">
                  <a:extLst>
                    <a:ext uri="{FF2B5EF4-FFF2-40B4-BE49-F238E27FC236}">
                      <a16:creationId xmlns:a16="http://schemas.microsoft.com/office/drawing/2014/main" id="{97FFEBA5-4494-CA5F-C882-391CD2B1B0D5}"/>
                    </a:ext>
                  </a:extLst>
                </p:cNvPr>
                <p:cNvGrpSpPr/>
                <p:nvPr/>
              </p:nvGrpSpPr>
              <p:grpSpPr>
                <a:xfrm>
                  <a:off x="14059298" y="4706533"/>
                  <a:ext cx="2361690" cy="1512902"/>
                  <a:chOff x="7145112" y="4100551"/>
                  <a:chExt cx="2361690" cy="1512902"/>
                </a:xfrm>
              </p:grpSpPr>
              <p:grpSp>
                <p:nvGrpSpPr>
                  <p:cNvPr id="436" name="Group 435">
                    <a:extLst>
                      <a:ext uri="{FF2B5EF4-FFF2-40B4-BE49-F238E27FC236}">
                        <a16:creationId xmlns:a16="http://schemas.microsoft.com/office/drawing/2014/main" id="{452E6A16-4AE7-F787-319D-EE19C1D07794}"/>
                      </a:ext>
                    </a:extLst>
                  </p:cNvPr>
                  <p:cNvGrpSpPr/>
                  <p:nvPr/>
                </p:nvGrpSpPr>
                <p:grpSpPr>
                  <a:xfrm>
                    <a:off x="7614140" y="4100551"/>
                    <a:ext cx="1447468" cy="1011425"/>
                    <a:chOff x="15137181" y="6870025"/>
                    <a:chExt cx="2111116" cy="1475152"/>
                  </a:xfrm>
                </p:grpSpPr>
                <p:grpSp>
                  <p:nvGrpSpPr>
                    <p:cNvPr id="438" name="Agrupar 298">
                      <a:extLst>
                        <a:ext uri="{FF2B5EF4-FFF2-40B4-BE49-F238E27FC236}">
                          <a16:creationId xmlns:a16="http://schemas.microsoft.com/office/drawing/2014/main" id="{4C1726B9-679E-B24F-E6F7-E7B5F44FADD9}"/>
                        </a:ext>
                      </a:extLst>
                    </p:cNvPr>
                    <p:cNvGrpSpPr/>
                    <p:nvPr/>
                  </p:nvGrpSpPr>
                  <p:grpSpPr>
                    <a:xfrm>
                      <a:off x="15137181" y="6870025"/>
                      <a:ext cx="2111116" cy="1466768"/>
                      <a:chOff x="3309283" y="-1822923"/>
                      <a:chExt cx="1791332" cy="1244601"/>
                    </a:xfrm>
                  </p:grpSpPr>
                  <p:grpSp>
                    <p:nvGrpSpPr>
                      <p:cNvPr id="441" name="Agrupar 277">
                        <a:extLst>
                          <a:ext uri="{FF2B5EF4-FFF2-40B4-BE49-F238E27FC236}">
                            <a16:creationId xmlns:a16="http://schemas.microsoft.com/office/drawing/2014/main" id="{655201E4-C9E0-7CFF-D94B-56901B4AA472}"/>
                          </a:ext>
                        </a:extLst>
                      </p:cNvPr>
                      <p:cNvGrpSpPr/>
                      <p:nvPr/>
                    </p:nvGrpSpPr>
                    <p:grpSpPr>
                      <a:xfrm>
                        <a:off x="3309283" y="-1822923"/>
                        <a:ext cx="1791332" cy="1244601"/>
                        <a:chOff x="2880339" y="-1823570"/>
                        <a:chExt cx="1792191" cy="1245043"/>
                      </a:xfrm>
                    </p:grpSpPr>
                    <p:grpSp>
                      <p:nvGrpSpPr>
                        <p:cNvPr id="443" name="Agrupar 279">
                          <a:extLst>
                            <a:ext uri="{FF2B5EF4-FFF2-40B4-BE49-F238E27FC236}">
                              <a16:creationId xmlns:a16="http://schemas.microsoft.com/office/drawing/2014/main" id="{178FC697-3A25-B436-B24F-02C931E69C9A}"/>
                            </a:ext>
                          </a:extLst>
                        </p:cNvPr>
                        <p:cNvGrpSpPr/>
                        <p:nvPr/>
                      </p:nvGrpSpPr>
                      <p:grpSpPr>
                        <a:xfrm>
                          <a:off x="3498193" y="-1823570"/>
                          <a:ext cx="1174337" cy="1245043"/>
                          <a:chOff x="3431056" y="-1824307"/>
                          <a:chExt cx="1175074" cy="1245546"/>
                        </a:xfrm>
                      </p:grpSpPr>
                      <p:sp>
                        <p:nvSpPr>
                          <p:cNvPr id="450" name="Retângulo 280">
                            <a:extLst>
                              <a:ext uri="{FF2B5EF4-FFF2-40B4-BE49-F238E27FC236}">
                                <a16:creationId xmlns:a16="http://schemas.microsoft.com/office/drawing/2014/main" id="{B45A776D-304E-2EAA-AD36-6E217930B4F8}"/>
                              </a:ext>
                            </a:extLst>
                          </p:cNvPr>
                          <p:cNvSpPr/>
                          <p:nvPr/>
                        </p:nvSpPr>
                        <p:spPr>
                          <a:xfrm>
                            <a:off x="3560534" y="-1222479"/>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1" name="Retângulo 281">
                            <a:extLst>
                              <a:ext uri="{FF2B5EF4-FFF2-40B4-BE49-F238E27FC236}">
                                <a16:creationId xmlns:a16="http://schemas.microsoft.com/office/drawing/2014/main" id="{625D5DA2-22A5-561B-51B6-C8FE976809F4}"/>
                              </a:ext>
                            </a:extLst>
                          </p:cNvPr>
                          <p:cNvSpPr/>
                          <p:nvPr/>
                        </p:nvSpPr>
                        <p:spPr>
                          <a:xfrm>
                            <a:off x="3640608" y="-1294717"/>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2" name="Retângulo 282">
                            <a:extLst>
                              <a:ext uri="{FF2B5EF4-FFF2-40B4-BE49-F238E27FC236}">
                                <a16:creationId xmlns:a16="http://schemas.microsoft.com/office/drawing/2014/main" id="{E574826C-24D3-28C5-1C60-E185135F3067}"/>
                              </a:ext>
                            </a:extLst>
                          </p:cNvPr>
                          <p:cNvSpPr/>
                          <p:nvPr/>
                        </p:nvSpPr>
                        <p:spPr>
                          <a:xfrm rot="5400000">
                            <a:off x="3323425" y="-1539509"/>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3" name="Retângulo 283">
                            <a:extLst>
                              <a:ext uri="{FF2B5EF4-FFF2-40B4-BE49-F238E27FC236}">
                                <a16:creationId xmlns:a16="http://schemas.microsoft.com/office/drawing/2014/main" id="{ED67E0C7-6651-B818-3F26-F75E39E26C9F}"/>
                              </a:ext>
                            </a:extLst>
                          </p:cNvPr>
                          <p:cNvSpPr/>
                          <p:nvPr/>
                        </p:nvSpPr>
                        <p:spPr>
                          <a:xfrm>
                            <a:off x="4093294" y="-974682"/>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4" name="Retângulo 284">
                            <a:extLst>
                              <a:ext uri="{FF2B5EF4-FFF2-40B4-BE49-F238E27FC236}">
                                <a16:creationId xmlns:a16="http://schemas.microsoft.com/office/drawing/2014/main" id="{96EFF43C-9AE4-A0CD-FC0F-E094C11DF1BE}"/>
                              </a:ext>
                            </a:extLst>
                          </p:cNvPr>
                          <p:cNvSpPr/>
                          <p:nvPr/>
                        </p:nvSpPr>
                        <p:spPr>
                          <a:xfrm rot="3477366">
                            <a:off x="4196864" y="-82306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5" name="Retângulo 285">
                            <a:extLst>
                              <a:ext uri="{FF2B5EF4-FFF2-40B4-BE49-F238E27FC236}">
                                <a16:creationId xmlns:a16="http://schemas.microsoft.com/office/drawing/2014/main" id="{DB525E30-881B-F7C7-9793-0C67363B65BF}"/>
                              </a:ext>
                            </a:extLst>
                          </p:cNvPr>
                          <p:cNvSpPr/>
                          <p:nvPr/>
                        </p:nvSpPr>
                        <p:spPr>
                          <a:xfrm>
                            <a:off x="3431056" y="-1824307"/>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6" name="Oval 455">
                            <a:extLst>
                              <a:ext uri="{FF2B5EF4-FFF2-40B4-BE49-F238E27FC236}">
                                <a16:creationId xmlns:a16="http://schemas.microsoft.com/office/drawing/2014/main" id="{2FF82DD9-6BD0-E889-36C7-307D71A4C36F}"/>
                              </a:ext>
                            </a:extLst>
                          </p:cNvPr>
                          <p:cNvSpPr/>
                          <p:nvPr/>
                        </p:nvSpPr>
                        <p:spPr>
                          <a:xfrm>
                            <a:off x="4307353" y="-877538"/>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44" name="Agrupar 290">
                          <a:extLst>
                            <a:ext uri="{FF2B5EF4-FFF2-40B4-BE49-F238E27FC236}">
                              <a16:creationId xmlns:a16="http://schemas.microsoft.com/office/drawing/2014/main" id="{9B3CF555-14DA-A2EA-B3CB-6F0E532E875A}"/>
                            </a:ext>
                          </a:extLst>
                        </p:cNvPr>
                        <p:cNvGrpSpPr/>
                        <p:nvPr/>
                      </p:nvGrpSpPr>
                      <p:grpSpPr>
                        <a:xfrm>
                          <a:off x="2880339" y="-946959"/>
                          <a:ext cx="747252" cy="363675"/>
                          <a:chOff x="2585064" y="-1810559"/>
                          <a:chExt cx="747252" cy="363675"/>
                        </a:xfrm>
                      </p:grpSpPr>
                      <p:sp>
                        <p:nvSpPr>
                          <p:cNvPr id="445" name="Retângulo 294">
                            <a:extLst>
                              <a:ext uri="{FF2B5EF4-FFF2-40B4-BE49-F238E27FC236}">
                                <a16:creationId xmlns:a16="http://schemas.microsoft.com/office/drawing/2014/main" id="{233CC1EF-9CF9-DC98-7613-F1F92C5FA283}"/>
                              </a:ext>
                            </a:extLst>
                          </p:cNvPr>
                          <p:cNvSpPr/>
                          <p:nvPr/>
                        </p:nvSpPr>
                        <p:spPr>
                          <a:xfrm>
                            <a:off x="3265130" y="-1725014"/>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6" name="Retângulo 291">
                            <a:extLst>
                              <a:ext uri="{FF2B5EF4-FFF2-40B4-BE49-F238E27FC236}">
                                <a16:creationId xmlns:a16="http://schemas.microsoft.com/office/drawing/2014/main" id="{2D917E60-474D-BBA1-AADB-809383E2EEB7}"/>
                              </a:ext>
                            </a:extLst>
                          </p:cNvPr>
                          <p:cNvSpPr/>
                          <p:nvPr/>
                        </p:nvSpPr>
                        <p:spPr>
                          <a:xfrm>
                            <a:off x="2585064" y="-1725014"/>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7" name="Oval 446">
                            <a:extLst>
                              <a:ext uri="{FF2B5EF4-FFF2-40B4-BE49-F238E27FC236}">
                                <a16:creationId xmlns:a16="http://schemas.microsoft.com/office/drawing/2014/main" id="{78CE8AF1-E8F5-52EF-E962-1B7F0805EB27}"/>
                              </a:ext>
                            </a:extLst>
                          </p:cNvPr>
                          <p:cNvSpPr/>
                          <p:nvPr/>
                        </p:nvSpPr>
                        <p:spPr>
                          <a:xfrm>
                            <a:off x="3096239"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8" name="Oval 447">
                            <a:extLst>
                              <a:ext uri="{FF2B5EF4-FFF2-40B4-BE49-F238E27FC236}">
                                <a16:creationId xmlns:a16="http://schemas.microsoft.com/office/drawing/2014/main" id="{C3A019CC-14A4-CAB1-6D61-8D03B8FAA0C0}"/>
                              </a:ext>
                            </a:extLst>
                          </p:cNvPr>
                          <p:cNvSpPr/>
                          <p:nvPr/>
                        </p:nvSpPr>
                        <p:spPr>
                          <a:xfrm>
                            <a:off x="2585064"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49" name="Conexão reta 295">
                            <a:extLst>
                              <a:ext uri="{FF2B5EF4-FFF2-40B4-BE49-F238E27FC236}">
                                <a16:creationId xmlns:a16="http://schemas.microsoft.com/office/drawing/2014/main" id="{220F9536-404A-EA3C-BBB3-F9B79EFC7566}"/>
                              </a:ext>
                            </a:extLst>
                          </p:cNvPr>
                          <p:cNvCxnSpPr/>
                          <p:nvPr/>
                        </p:nvCxnSpPr>
                        <p:spPr>
                          <a:xfrm flipV="1">
                            <a:off x="3015595" y="-1810559"/>
                            <a:ext cx="316721" cy="5223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442" name="Retângulo 296">
                        <a:extLst>
                          <a:ext uri="{FF2B5EF4-FFF2-40B4-BE49-F238E27FC236}">
                            <a16:creationId xmlns:a16="http://schemas.microsoft.com/office/drawing/2014/main" id="{05332ECE-7182-1E43-C3D1-E8A1EA0839E4}"/>
                          </a:ext>
                        </a:extLst>
                      </p:cNvPr>
                      <p:cNvSpPr/>
                      <p:nvPr/>
                    </p:nvSpPr>
                    <p:spPr>
                      <a:xfrm>
                        <a:off x="3486963" y="-1003863"/>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439" name="Fluxograma: Ou 289">
                      <a:extLst>
                        <a:ext uri="{FF2B5EF4-FFF2-40B4-BE49-F238E27FC236}">
                          <a16:creationId xmlns:a16="http://schemas.microsoft.com/office/drawing/2014/main" id="{5DC73BE3-002C-3A65-EB6A-C55F5A3B4318}"/>
                        </a:ext>
                      </a:extLst>
                    </p:cNvPr>
                    <p:cNvSpPr/>
                    <p:nvPr/>
                  </p:nvSpPr>
                  <p:spPr>
                    <a:xfrm>
                      <a:off x="15641890" y="7593173"/>
                      <a:ext cx="743098" cy="7447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0" name="Fluxograma: Convolução 288">
                      <a:extLst>
                        <a:ext uri="{FF2B5EF4-FFF2-40B4-BE49-F238E27FC236}">
                          <a16:creationId xmlns:a16="http://schemas.microsoft.com/office/drawing/2014/main" id="{68DBBABB-F15F-7C04-4933-F1A54061B2CF}"/>
                        </a:ext>
                      </a:extLst>
                    </p:cNvPr>
                    <p:cNvSpPr/>
                    <p:nvPr/>
                  </p:nvSpPr>
                  <p:spPr>
                    <a:xfrm>
                      <a:off x="15644358" y="7603567"/>
                      <a:ext cx="741526"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sp>
                <p:nvSpPr>
                  <p:cNvPr id="437" name="Caixa de texto 300">
                    <a:extLst>
                      <a:ext uri="{FF2B5EF4-FFF2-40B4-BE49-F238E27FC236}">
                        <a16:creationId xmlns:a16="http://schemas.microsoft.com/office/drawing/2014/main" id="{5DFFD44E-DC78-FAD3-67B3-0DD9A9A7409E}"/>
                      </a:ext>
                    </a:extLst>
                  </p:cNvPr>
                  <p:cNvSpPr txBox="1"/>
                  <p:nvPr/>
                </p:nvSpPr>
                <p:spPr>
                  <a:xfrm>
                    <a:off x="7145112" y="5001006"/>
                    <a:ext cx="2361690" cy="612447"/>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Impeller coupling – pushing the wheelchair</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394" name="Group 393">
                  <a:extLst>
                    <a:ext uri="{FF2B5EF4-FFF2-40B4-BE49-F238E27FC236}">
                      <a16:creationId xmlns:a16="http://schemas.microsoft.com/office/drawing/2014/main" id="{B2D360B5-4BBB-5E78-BAAF-8132FD16BF73}"/>
                    </a:ext>
                  </a:extLst>
                </p:cNvPr>
                <p:cNvGrpSpPr/>
                <p:nvPr/>
              </p:nvGrpSpPr>
              <p:grpSpPr>
                <a:xfrm>
                  <a:off x="9133246" y="4706533"/>
                  <a:ext cx="2337856" cy="1516778"/>
                  <a:chOff x="2152003" y="4101630"/>
                  <a:chExt cx="2337856" cy="1516778"/>
                </a:xfrm>
              </p:grpSpPr>
              <p:grpSp>
                <p:nvGrpSpPr>
                  <p:cNvPr id="415" name="Agrupar 297">
                    <a:extLst>
                      <a:ext uri="{FF2B5EF4-FFF2-40B4-BE49-F238E27FC236}">
                        <a16:creationId xmlns:a16="http://schemas.microsoft.com/office/drawing/2014/main" id="{93F3630A-35ED-2022-D224-7ECC636EABA0}"/>
                      </a:ext>
                    </a:extLst>
                  </p:cNvPr>
                  <p:cNvGrpSpPr/>
                  <p:nvPr/>
                </p:nvGrpSpPr>
                <p:grpSpPr>
                  <a:xfrm>
                    <a:off x="2372969" y="4101630"/>
                    <a:ext cx="1895925" cy="1009267"/>
                    <a:chOff x="0" y="0"/>
                    <a:chExt cx="2346325" cy="1249045"/>
                  </a:xfrm>
                </p:grpSpPr>
                <p:grpSp>
                  <p:nvGrpSpPr>
                    <p:cNvPr id="417" name="Agrupar 55">
                      <a:extLst>
                        <a:ext uri="{FF2B5EF4-FFF2-40B4-BE49-F238E27FC236}">
                          <a16:creationId xmlns:a16="http://schemas.microsoft.com/office/drawing/2014/main" id="{A7807E04-7767-5205-5F61-9AD97D609360}"/>
                        </a:ext>
                      </a:extLst>
                    </p:cNvPr>
                    <p:cNvGrpSpPr/>
                    <p:nvPr/>
                  </p:nvGrpSpPr>
                  <p:grpSpPr>
                    <a:xfrm>
                      <a:off x="866775" y="676275"/>
                      <a:ext cx="1479550" cy="572770"/>
                      <a:chOff x="0" y="0"/>
                      <a:chExt cx="1479550" cy="572770"/>
                    </a:xfrm>
                  </p:grpSpPr>
                  <p:sp>
                    <p:nvSpPr>
                      <p:cNvPr id="430" name="Retângulo 41">
                        <a:extLst>
                          <a:ext uri="{FF2B5EF4-FFF2-40B4-BE49-F238E27FC236}">
                            <a16:creationId xmlns:a16="http://schemas.microsoft.com/office/drawing/2014/main" id="{22B29AAC-78ED-763B-8864-CA78B76A813B}"/>
                          </a:ext>
                        </a:extLst>
                      </p:cNvPr>
                      <p:cNvSpPr/>
                      <p:nvPr/>
                    </p:nvSpPr>
                    <p:spPr>
                      <a:xfrm>
                        <a:off x="754380" y="194310"/>
                        <a:ext cx="667385" cy="26543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1" name="Oval 430">
                        <a:extLst>
                          <a:ext uri="{FF2B5EF4-FFF2-40B4-BE49-F238E27FC236}">
                            <a16:creationId xmlns:a16="http://schemas.microsoft.com/office/drawing/2014/main" id="{B2C73B53-1910-08D0-F728-DD2184BB1434}"/>
                          </a:ext>
                        </a:extLst>
                      </p:cNvPr>
                      <p:cNvSpPr/>
                      <p:nvPr/>
                    </p:nvSpPr>
                    <p:spPr>
                      <a:xfrm>
                        <a:off x="75438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2" name="Oval 431">
                        <a:extLst>
                          <a:ext uri="{FF2B5EF4-FFF2-40B4-BE49-F238E27FC236}">
                            <a16:creationId xmlns:a16="http://schemas.microsoft.com/office/drawing/2014/main" id="{D81BC7F6-7655-CA0D-7907-82C3F3CECDFA}"/>
                          </a:ext>
                        </a:extLst>
                      </p:cNvPr>
                      <p:cNvSpPr/>
                      <p:nvPr/>
                    </p:nvSpPr>
                    <p:spPr>
                      <a:xfrm>
                        <a:off x="126492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3" name="Retângulo 52">
                        <a:extLst>
                          <a:ext uri="{FF2B5EF4-FFF2-40B4-BE49-F238E27FC236}">
                            <a16:creationId xmlns:a16="http://schemas.microsoft.com/office/drawing/2014/main" id="{20DB740F-6991-C8AC-C6D7-E8961EA39D8C}"/>
                          </a:ext>
                        </a:extLst>
                      </p:cNvPr>
                      <p:cNvSpPr/>
                      <p:nvPr/>
                    </p:nvSpPr>
                    <p:spPr>
                      <a:xfrm>
                        <a:off x="1375410" y="9906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4" name="Retângulo 53">
                        <a:extLst>
                          <a:ext uri="{FF2B5EF4-FFF2-40B4-BE49-F238E27FC236}">
                            <a16:creationId xmlns:a16="http://schemas.microsoft.com/office/drawing/2014/main" id="{CEB06EA0-A374-6D5D-B137-48C79CEDAFBD}"/>
                          </a:ext>
                        </a:extLst>
                      </p:cNvPr>
                      <p:cNvSpPr/>
                      <p:nvPr/>
                    </p:nvSpPr>
                    <p:spPr>
                      <a:xfrm>
                        <a:off x="754380" y="0"/>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35" name="Conexão reta 54">
                        <a:extLst>
                          <a:ext uri="{FF2B5EF4-FFF2-40B4-BE49-F238E27FC236}">
                            <a16:creationId xmlns:a16="http://schemas.microsoft.com/office/drawing/2014/main" id="{32872031-C7AA-A3EF-1988-476A3A0E9894}"/>
                          </a:ext>
                        </a:extLst>
                      </p:cNvPr>
                      <p:cNvCxnSpPr>
                        <a:cxnSpLocks/>
                      </p:cNvCxnSpPr>
                      <p:nvPr/>
                    </p:nvCxnSpPr>
                    <p:spPr>
                      <a:xfrm flipH="1">
                        <a:off x="0" y="99060"/>
                        <a:ext cx="744640" cy="38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8" name="Agrupar 256">
                      <a:extLst>
                        <a:ext uri="{FF2B5EF4-FFF2-40B4-BE49-F238E27FC236}">
                          <a16:creationId xmlns:a16="http://schemas.microsoft.com/office/drawing/2014/main" id="{EBDB9487-E299-DACE-B11B-BF2910C8A855}"/>
                        </a:ext>
                      </a:extLst>
                    </p:cNvPr>
                    <p:cNvGrpSpPr/>
                    <p:nvPr/>
                  </p:nvGrpSpPr>
                  <p:grpSpPr>
                    <a:xfrm>
                      <a:off x="0" y="0"/>
                      <a:ext cx="1361664" cy="1245041"/>
                      <a:chOff x="0" y="0"/>
                      <a:chExt cx="1361664" cy="1245041"/>
                    </a:xfrm>
                  </p:grpSpPr>
                  <p:grpSp>
                    <p:nvGrpSpPr>
                      <p:cNvPr id="419" name="Agrupar 56">
                        <a:extLst>
                          <a:ext uri="{FF2B5EF4-FFF2-40B4-BE49-F238E27FC236}">
                            <a16:creationId xmlns:a16="http://schemas.microsoft.com/office/drawing/2014/main" id="{54030C6F-AE3F-8CAD-89D4-414B3B112A08}"/>
                          </a:ext>
                        </a:extLst>
                      </p:cNvPr>
                      <p:cNvGrpSpPr/>
                      <p:nvPr/>
                    </p:nvGrpSpPr>
                    <p:grpSpPr>
                      <a:xfrm>
                        <a:off x="187324" y="0"/>
                        <a:ext cx="1174340" cy="1245041"/>
                        <a:chOff x="118110" y="0"/>
                        <a:chExt cx="1175077" cy="1245544"/>
                      </a:xfrm>
                    </p:grpSpPr>
                    <p:sp>
                      <p:nvSpPr>
                        <p:cNvPr id="423" name="Retângulo 45">
                          <a:extLst>
                            <a:ext uri="{FF2B5EF4-FFF2-40B4-BE49-F238E27FC236}">
                              <a16:creationId xmlns:a16="http://schemas.microsoft.com/office/drawing/2014/main" id="{97D4D82A-A59F-9885-7499-CF6C5A7BDD61}"/>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4" name="Retângulo 46">
                          <a:extLst>
                            <a:ext uri="{FF2B5EF4-FFF2-40B4-BE49-F238E27FC236}">
                              <a16:creationId xmlns:a16="http://schemas.microsoft.com/office/drawing/2014/main" id="{BC1B4404-36A3-7220-32DF-E64C0D7D0C66}"/>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5" name="Retângulo 47">
                          <a:extLst>
                            <a:ext uri="{FF2B5EF4-FFF2-40B4-BE49-F238E27FC236}">
                              <a16:creationId xmlns:a16="http://schemas.microsoft.com/office/drawing/2014/main" id="{9350F08B-2C84-6C74-A817-577DCD49384B}"/>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6" name="Retângulo 49">
                          <a:extLst>
                            <a:ext uri="{FF2B5EF4-FFF2-40B4-BE49-F238E27FC236}">
                              <a16:creationId xmlns:a16="http://schemas.microsoft.com/office/drawing/2014/main" id="{488C507B-4C26-CCC0-0FE3-F20783354975}"/>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7" name="Retângulo 50">
                          <a:extLst>
                            <a:ext uri="{FF2B5EF4-FFF2-40B4-BE49-F238E27FC236}">
                              <a16:creationId xmlns:a16="http://schemas.microsoft.com/office/drawing/2014/main" id="{39063E18-1C09-3C67-B893-2C46E667103D}"/>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8" name="Retângulo 48">
                          <a:extLst>
                            <a:ext uri="{FF2B5EF4-FFF2-40B4-BE49-F238E27FC236}">
                              <a16:creationId xmlns:a16="http://schemas.microsoft.com/office/drawing/2014/main" id="{C0D4B1CA-CA00-3770-1A1B-25C5B8E842DB}"/>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9" name="Oval 428">
                          <a:extLst>
                            <a:ext uri="{FF2B5EF4-FFF2-40B4-BE49-F238E27FC236}">
                              <a16:creationId xmlns:a16="http://schemas.microsoft.com/office/drawing/2014/main" id="{7EF239E0-DB72-235B-7758-C5CCC9D41CB9}"/>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20" name="Agrupar 252">
                        <a:extLst>
                          <a:ext uri="{FF2B5EF4-FFF2-40B4-BE49-F238E27FC236}">
                            <a16:creationId xmlns:a16="http://schemas.microsoft.com/office/drawing/2014/main" id="{A8C2CB5B-C12D-EE0F-BFE8-E00FA366CFC8}"/>
                          </a:ext>
                        </a:extLst>
                      </p:cNvPr>
                      <p:cNvGrpSpPr/>
                      <p:nvPr/>
                    </p:nvGrpSpPr>
                    <p:grpSpPr>
                      <a:xfrm>
                        <a:off x="0" y="611921"/>
                        <a:ext cx="634145" cy="632997"/>
                        <a:chOff x="0" y="2321"/>
                        <a:chExt cx="634145" cy="632997"/>
                      </a:xfrm>
                    </p:grpSpPr>
                    <p:sp>
                      <p:nvSpPr>
                        <p:cNvPr id="421" name="Fluxograma: Convolução 250">
                          <a:extLst>
                            <a:ext uri="{FF2B5EF4-FFF2-40B4-BE49-F238E27FC236}">
                              <a16:creationId xmlns:a16="http://schemas.microsoft.com/office/drawing/2014/main" id="{6E392226-9852-19AE-ECDA-1323B2081B7D}"/>
                            </a:ext>
                          </a:extLst>
                        </p:cNvPr>
                        <p:cNvSpPr/>
                        <p:nvPr/>
                      </p:nvSpPr>
                      <p:spPr>
                        <a:xfrm>
                          <a:off x="4641" y="2321"/>
                          <a:ext cx="629504" cy="629504"/>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2" name="Fluxograma: Ou 251">
                          <a:extLst>
                            <a:ext uri="{FF2B5EF4-FFF2-40B4-BE49-F238E27FC236}">
                              <a16:creationId xmlns:a16="http://schemas.microsoft.com/office/drawing/2014/main" id="{BACBDE0A-15B8-CE1F-0E56-8365947317AB}"/>
                            </a:ext>
                          </a:extLst>
                        </p:cNvPr>
                        <p:cNvSpPr/>
                        <p:nvPr/>
                      </p:nvSpPr>
                      <p:spPr>
                        <a:xfrm>
                          <a:off x="0" y="3175"/>
                          <a:ext cx="630838" cy="63214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sp>
                <p:nvSpPr>
                  <p:cNvPr id="416" name="Caixa de texto 299">
                    <a:extLst>
                      <a:ext uri="{FF2B5EF4-FFF2-40B4-BE49-F238E27FC236}">
                        <a16:creationId xmlns:a16="http://schemas.microsoft.com/office/drawing/2014/main" id="{B17EDF37-A74D-762E-7022-655BEC3F7013}"/>
                      </a:ext>
                    </a:extLst>
                  </p:cNvPr>
                  <p:cNvSpPr txBox="1"/>
                  <p:nvPr/>
                </p:nvSpPr>
                <p:spPr>
                  <a:xfrm>
                    <a:off x="2152003" y="5001006"/>
                    <a:ext cx="2337856"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Central</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coupling</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pulling</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the</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wheelchair</a:t>
                    </a:r>
                    <a:endPar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395" name="Group 394">
                  <a:extLst>
                    <a:ext uri="{FF2B5EF4-FFF2-40B4-BE49-F238E27FC236}">
                      <a16:creationId xmlns:a16="http://schemas.microsoft.com/office/drawing/2014/main" id="{7A7D6A82-EEBE-5E63-7F90-20822F1CAF6E}"/>
                    </a:ext>
                  </a:extLst>
                </p:cNvPr>
                <p:cNvGrpSpPr/>
                <p:nvPr/>
              </p:nvGrpSpPr>
              <p:grpSpPr>
                <a:xfrm>
                  <a:off x="11535553" y="4706533"/>
                  <a:ext cx="2475398" cy="1516056"/>
                  <a:chOff x="4573646" y="4102352"/>
                  <a:chExt cx="2475398" cy="1516056"/>
                </a:xfrm>
              </p:grpSpPr>
              <p:grpSp>
                <p:nvGrpSpPr>
                  <p:cNvPr id="396" name="Group 395">
                    <a:extLst>
                      <a:ext uri="{FF2B5EF4-FFF2-40B4-BE49-F238E27FC236}">
                        <a16:creationId xmlns:a16="http://schemas.microsoft.com/office/drawing/2014/main" id="{7941C96F-AE07-2DC9-0F37-FEA1E73D012B}"/>
                      </a:ext>
                    </a:extLst>
                  </p:cNvPr>
                  <p:cNvGrpSpPr/>
                  <p:nvPr/>
                </p:nvGrpSpPr>
                <p:grpSpPr>
                  <a:xfrm>
                    <a:off x="5261751" y="4102352"/>
                    <a:ext cx="1099188" cy="1007823"/>
                    <a:chOff x="12879043" y="6871141"/>
                    <a:chExt cx="1603153" cy="1469898"/>
                  </a:xfrm>
                </p:grpSpPr>
                <p:grpSp>
                  <p:nvGrpSpPr>
                    <p:cNvPr id="398" name="Agrupar 276">
                      <a:extLst>
                        <a:ext uri="{FF2B5EF4-FFF2-40B4-BE49-F238E27FC236}">
                          <a16:creationId xmlns:a16="http://schemas.microsoft.com/office/drawing/2014/main" id="{01D3A1B6-9E89-FAEE-FBE6-27CEABD25BF3}"/>
                        </a:ext>
                      </a:extLst>
                    </p:cNvPr>
                    <p:cNvGrpSpPr/>
                    <p:nvPr/>
                  </p:nvGrpSpPr>
                  <p:grpSpPr>
                    <a:xfrm>
                      <a:off x="13098443" y="6871141"/>
                      <a:ext cx="1383753" cy="1466766"/>
                      <a:chOff x="187324" y="0"/>
                      <a:chExt cx="1174340" cy="1245041"/>
                    </a:xfrm>
                  </p:grpSpPr>
                  <p:grpSp>
                    <p:nvGrpSpPr>
                      <p:cNvPr id="401" name="Agrupar 258">
                        <a:extLst>
                          <a:ext uri="{FF2B5EF4-FFF2-40B4-BE49-F238E27FC236}">
                            <a16:creationId xmlns:a16="http://schemas.microsoft.com/office/drawing/2014/main" id="{43258216-FE97-0897-6447-9FAC911E09A3}"/>
                          </a:ext>
                        </a:extLst>
                      </p:cNvPr>
                      <p:cNvGrpSpPr/>
                      <p:nvPr/>
                    </p:nvGrpSpPr>
                    <p:grpSpPr>
                      <a:xfrm>
                        <a:off x="187324" y="0"/>
                        <a:ext cx="1174340" cy="1245041"/>
                        <a:chOff x="118110" y="0"/>
                        <a:chExt cx="1175077" cy="1245544"/>
                      </a:xfrm>
                    </p:grpSpPr>
                    <p:sp>
                      <p:nvSpPr>
                        <p:cNvPr id="408" name="Retângulo 259">
                          <a:extLst>
                            <a:ext uri="{FF2B5EF4-FFF2-40B4-BE49-F238E27FC236}">
                              <a16:creationId xmlns:a16="http://schemas.microsoft.com/office/drawing/2014/main" id="{AC808D3E-B53C-3760-47A6-7C1754F94CA0}"/>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9" name="Retângulo 260">
                          <a:extLst>
                            <a:ext uri="{FF2B5EF4-FFF2-40B4-BE49-F238E27FC236}">
                              <a16:creationId xmlns:a16="http://schemas.microsoft.com/office/drawing/2014/main" id="{D0F2C5F0-6657-5BB0-49D5-6F23D12380E6}"/>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0" name="Retângulo 261">
                          <a:extLst>
                            <a:ext uri="{FF2B5EF4-FFF2-40B4-BE49-F238E27FC236}">
                              <a16:creationId xmlns:a16="http://schemas.microsoft.com/office/drawing/2014/main" id="{26C314A5-BDFB-8F2C-777E-445D06536D61}"/>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1" name="Retângulo 262">
                          <a:extLst>
                            <a:ext uri="{FF2B5EF4-FFF2-40B4-BE49-F238E27FC236}">
                              <a16:creationId xmlns:a16="http://schemas.microsoft.com/office/drawing/2014/main" id="{2CDDC8C6-E093-55F5-FB15-2C68A52BED6C}"/>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2" name="Retângulo 263">
                          <a:extLst>
                            <a:ext uri="{FF2B5EF4-FFF2-40B4-BE49-F238E27FC236}">
                              <a16:creationId xmlns:a16="http://schemas.microsoft.com/office/drawing/2014/main" id="{D98FC59E-6A82-1752-A121-9EBC1AD8A541}"/>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3" name="Retângulo 264">
                          <a:extLst>
                            <a:ext uri="{FF2B5EF4-FFF2-40B4-BE49-F238E27FC236}">
                              <a16:creationId xmlns:a16="http://schemas.microsoft.com/office/drawing/2014/main" id="{30A261C5-79E7-465A-AC16-2FA239918F93}"/>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4" name="Oval 413">
                          <a:extLst>
                            <a:ext uri="{FF2B5EF4-FFF2-40B4-BE49-F238E27FC236}">
                              <a16:creationId xmlns:a16="http://schemas.microsoft.com/office/drawing/2014/main" id="{F897B024-3EF1-6970-608C-303E5481B4A2}"/>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02" name="Agrupar 275">
                        <a:extLst>
                          <a:ext uri="{FF2B5EF4-FFF2-40B4-BE49-F238E27FC236}">
                            <a16:creationId xmlns:a16="http://schemas.microsoft.com/office/drawing/2014/main" id="{5F0BDC31-AA83-C896-4061-245551D82AEF}"/>
                          </a:ext>
                        </a:extLst>
                      </p:cNvPr>
                      <p:cNvGrpSpPr/>
                      <p:nvPr/>
                    </p:nvGrpSpPr>
                    <p:grpSpPr>
                      <a:xfrm>
                        <a:off x="295275" y="863600"/>
                        <a:ext cx="725805" cy="379730"/>
                        <a:chOff x="0" y="0"/>
                        <a:chExt cx="725805" cy="379730"/>
                      </a:xfrm>
                    </p:grpSpPr>
                    <p:sp>
                      <p:nvSpPr>
                        <p:cNvPr id="403" name="Retângulo 270">
                          <a:extLst>
                            <a:ext uri="{FF2B5EF4-FFF2-40B4-BE49-F238E27FC236}">
                              <a16:creationId xmlns:a16="http://schemas.microsoft.com/office/drawing/2014/main" id="{131D9C05-BFC9-6E90-58AB-E21743219DBE}"/>
                            </a:ext>
                          </a:extLst>
                        </p:cNvPr>
                        <p:cNvSpPr/>
                        <p:nvPr/>
                      </p:nvSpPr>
                      <p:spPr>
                        <a:xfrm>
                          <a:off x="0" y="101600"/>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4" name="Oval 403">
                          <a:extLst>
                            <a:ext uri="{FF2B5EF4-FFF2-40B4-BE49-F238E27FC236}">
                              <a16:creationId xmlns:a16="http://schemas.microsoft.com/office/drawing/2014/main" id="{CA297267-E363-1BAC-92A5-81A3A5D1C5D9}"/>
                            </a:ext>
                          </a:extLst>
                        </p:cNvPr>
                        <p:cNvSpPr/>
                        <p:nvPr/>
                      </p:nvSpPr>
                      <p:spPr>
                        <a:xfrm>
                          <a:off x="0"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5" name="Oval 404">
                          <a:extLst>
                            <a:ext uri="{FF2B5EF4-FFF2-40B4-BE49-F238E27FC236}">
                              <a16:creationId xmlns:a16="http://schemas.microsoft.com/office/drawing/2014/main" id="{6D817D3D-B6D3-E031-1C5C-D335864C18D9}"/>
                            </a:ext>
                          </a:extLst>
                        </p:cNvPr>
                        <p:cNvSpPr/>
                        <p:nvPr/>
                      </p:nvSpPr>
                      <p:spPr>
                        <a:xfrm>
                          <a:off x="511175"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6" name="Retângulo 273">
                          <a:extLst>
                            <a:ext uri="{FF2B5EF4-FFF2-40B4-BE49-F238E27FC236}">
                              <a16:creationId xmlns:a16="http://schemas.microsoft.com/office/drawing/2014/main" id="{67F1902E-2963-AF3B-C8FB-2BB58286F096}"/>
                            </a:ext>
                          </a:extLst>
                        </p:cNvPr>
                        <p:cNvSpPr/>
                        <p:nvPr/>
                      </p:nvSpPr>
                      <p:spPr>
                        <a:xfrm>
                          <a:off x="622300" y="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07" name="Conexão reta 274">
                          <a:extLst>
                            <a:ext uri="{FF2B5EF4-FFF2-40B4-BE49-F238E27FC236}">
                              <a16:creationId xmlns:a16="http://schemas.microsoft.com/office/drawing/2014/main" id="{AFEFD33F-3336-1C87-C5C9-9C7110295306}"/>
                            </a:ext>
                          </a:extLst>
                        </p:cNvPr>
                        <p:cNvCxnSpPr>
                          <a:cxnSpLocks/>
                        </p:cNvCxnSpPr>
                        <p:nvPr/>
                      </p:nvCxnSpPr>
                      <p:spPr>
                        <a:xfrm flipV="1">
                          <a:off x="454025" y="64302"/>
                          <a:ext cx="0" cy="309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399" name="Fluxograma: Convolução 267">
                      <a:extLst>
                        <a:ext uri="{FF2B5EF4-FFF2-40B4-BE49-F238E27FC236}">
                          <a16:creationId xmlns:a16="http://schemas.microsoft.com/office/drawing/2014/main" id="{755A3F19-5178-4F1B-0CD5-C92982D7BD0C}"/>
                        </a:ext>
                      </a:extLst>
                    </p:cNvPr>
                    <p:cNvSpPr/>
                    <p:nvPr/>
                  </p:nvSpPr>
                  <p:spPr>
                    <a:xfrm>
                      <a:off x="12879043" y="7599429"/>
                      <a:ext cx="741759"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0" name="Fluxograma: Ou 268">
                      <a:extLst>
                        <a:ext uri="{FF2B5EF4-FFF2-40B4-BE49-F238E27FC236}">
                          <a16:creationId xmlns:a16="http://schemas.microsoft.com/office/drawing/2014/main" id="{98FF509A-EF7C-5DF5-3EC2-AA11D41864BD}"/>
                        </a:ext>
                      </a:extLst>
                    </p:cNvPr>
                    <p:cNvSpPr/>
                    <p:nvPr/>
                  </p:nvSpPr>
                  <p:spPr>
                    <a:xfrm>
                      <a:off x="12881445" y="7595266"/>
                      <a:ext cx="743195" cy="744691"/>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97" name="Caixa de texto 300">
                    <a:extLst>
                      <a:ext uri="{FF2B5EF4-FFF2-40B4-BE49-F238E27FC236}">
                        <a16:creationId xmlns:a16="http://schemas.microsoft.com/office/drawing/2014/main" id="{71CA847D-8371-10C7-D4DE-65055E4EDABC}"/>
                      </a:ext>
                    </a:extLst>
                  </p:cNvPr>
                  <p:cNvSpPr txBox="1"/>
                  <p:nvPr/>
                </p:nvSpPr>
                <p:spPr>
                  <a:xfrm>
                    <a:off x="4573646" y="5001006"/>
                    <a:ext cx="2475398"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Coupling from below – lifting the wheelchair</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grpSp>
        </p:grpSp>
        <p:sp>
          <p:nvSpPr>
            <p:cNvPr id="390" name="Arrow: Right 389">
              <a:extLst>
                <a:ext uri="{FF2B5EF4-FFF2-40B4-BE49-F238E27FC236}">
                  <a16:creationId xmlns:a16="http://schemas.microsoft.com/office/drawing/2014/main" id="{5C76A00A-5BAD-AD3A-4BB2-1ABF2909E5AF}"/>
                </a:ext>
              </a:extLst>
            </p:cNvPr>
            <p:cNvSpPr/>
            <p:nvPr/>
          </p:nvSpPr>
          <p:spPr>
            <a:xfrm>
              <a:off x="8627303" y="14084711"/>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5" name="Seta: Bidirecional 204">
              <a:extLst>
                <a:ext uri="{FF2B5EF4-FFF2-40B4-BE49-F238E27FC236}">
                  <a16:creationId xmlns:a16="http://schemas.microsoft.com/office/drawing/2014/main" id="{8EE82048-8EFE-E6EE-8882-2BDD66820D99}"/>
                </a:ext>
              </a:extLst>
            </p:cNvPr>
            <p:cNvSpPr/>
            <p:nvPr/>
          </p:nvSpPr>
          <p:spPr>
            <a:xfrm rot="7144804" flipH="1">
              <a:off x="11917023" y="11274986"/>
              <a:ext cx="1033851" cy="232841"/>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76" name="Seta: Bidirecional 193">
              <a:extLst>
                <a:ext uri="{FF2B5EF4-FFF2-40B4-BE49-F238E27FC236}">
                  <a16:creationId xmlns:a16="http://schemas.microsoft.com/office/drawing/2014/main" id="{FCFEB9F6-3883-4AC9-8996-207ABA417331}"/>
                </a:ext>
              </a:extLst>
            </p:cNvPr>
            <p:cNvSpPr/>
            <p:nvPr/>
          </p:nvSpPr>
          <p:spPr>
            <a:xfrm rot="14455196">
              <a:off x="10707167" y="11267491"/>
              <a:ext cx="1019048" cy="236834"/>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72" name="Caixa de Texto 2">
              <a:extLst>
                <a:ext uri="{FF2B5EF4-FFF2-40B4-BE49-F238E27FC236}">
                  <a16:creationId xmlns:a16="http://schemas.microsoft.com/office/drawing/2014/main" id="{9BAF3F5F-CC9D-594D-BFF4-3976A85248D3}"/>
                </a:ext>
              </a:extLst>
            </p:cNvPr>
            <p:cNvSpPr txBox="1">
              <a:spLocks noChangeArrowheads="1"/>
            </p:cNvSpPr>
            <p:nvPr/>
          </p:nvSpPr>
          <p:spPr bwMode="auto">
            <a:xfrm>
              <a:off x="8057212" y="8809574"/>
              <a:ext cx="2979184" cy="369332"/>
            </a:xfrm>
            <a:prstGeom prst="rect">
              <a:avLst/>
            </a:prstGeom>
            <a:noFill/>
            <a:ln w="9525">
              <a:noFill/>
              <a:miter lim="800000"/>
              <a:headEnd/>
              <a:tailEnd/>
            </a:ln>
          </p:spPr>
          <p:txBody>
            <a:bodyPr rot="0" vert="horz" wrap="square" lIns="91440" tIns="45720" rIns="91440" bIns="45720" anchor="t" anchorCtr="0">
              <a:spAutoFit/>
            </a:bodyPr>
            <a:lstStyle/>
            <a:p>
              <a:pPr algn="ct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Human Machine Interface</a:t>
              </a:r>
              <a:endParaRPr lang="pt-PT"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75" name="Caixa de texto 219">
              <a:extLst>
                <a:ext uri="{FF2B5EF4-FFF2-40B4-BE49-F238E27FC236}">
                  <a16:creationId xmlns:a16="http://schemas.microsoft.com/office/drawing/2014/main" id="{804A7122-C2DA-6F94-5255-F7C3E2C11D77}"/>
                </a:ext>
              </a:extLst>
            </p:cNvPr>
            <p:cNvSpPr txBox="1"/>
            <p:nvPr/>
          </p:nvSpPr>
          <p:spPr>
            <a:xfrm>
              <a:off x="7006605" y="17039552"/>
              <a:ext cx="13046618" cy="276999"/>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indent="215900" algn="ctr">
                <a:spcAft>
                  <a:spcPts val="1000"/>
                </a:spcAft>
              </a:pPr>
              <a:r>
                <a:rPr lang="en-US" i="1" dirty="0">
                  <a:solidFill>
                    <a:srgbClr val="004B87"/>
                  </a:solidFill>
                  <a:effectLst/>
                  <a:latin typeface="Times New Roman" panose="02020603050405020304" pitchFamily="18" charset="0"/>
                  <a:ea typeface="Calibri" panose="020F0502020204030204" pitchFamily="34" charset="0"/>
                </a:rPr>
                <a:t>Figure 1</a:t>
              </a:r>
              <a:r>
                <a:rPr lang="en-US" i="1" dirty="0">
                  <a:solidFill>
                    <a:srgbClr val="004B87"/>
                  </a:solidFill>
                  <a:latin typeface="Times New Roman" panose="02020603050405020304" pitchFamily="18" charset="0"/>
                  <a:ea typeface="Calibri" panose="020F0502020204030204" pitchFamily="34" charset="0"/>
                </a:rPr>
                <a:t> – General diagram.</a:t>
              </a:r>
              <a:endParaRPr lang="en-US" i="1" dirty="0">
                <a:solidFill>
                  <a:srgbClr val="004B87"/>
                </a:solidFill>
                <a:effectLst/>
                <a:latin typeface="Times New Roman" panose="02020603050405020304" pitchFamily="18" charset="0"/>
                <a:ea typeface="Calibri" panose="020F0502020204030204" pitchFamily="34" charset="0"/>
              </a:endParaRPr>
            </a:p>
          </p:txBody>
        </p:sp>
        <p:sp>
          <p:nvSpPr>
            <p:cNvPr id="477" name="Arrow: Right 476">
              <a:extLst>
                <a:ext uri="{FF2B5EF4-FFF2-40B4-BE49-F238E27FC236}">
                  <a16:creationId xmlns:a16="http://schemas.microsoft.com/office/drawing/2014/main" id="{99FC6922-1711-4548-5E7F-9C009DFDED0E}"/>
                </a:ext>
              </a:extLst>
            </p:cNvPr>
            <p:cNvSpPr/>
            <p:nvPr/>
          </p:nvSpPr>
          <p:spPr>
            <a:xfrm>
              <a:off x="16455061" y="14084711"/>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78" name="Rectangle: Rounded Corners 477">
              <a:extLst>
                <a:ext uri="{FF2B5EF4-FFF2-40B4-BE49-F238E27FC236}">
                  <a16:creationId xmlns:a16="http://schemas.microsoft.com/office/drawing/2014/main" id="{594FE28D-A688-20DB-93CB-4D4FC81217D9}"/>
                </a:ext>
              </a:extLst>
            </p:cNvPr>
            <p:cNvSpPr/>
            <p:nvPr/>
          </p:nvSpPr>
          <p:spPr>
            <a:xfrm>
              <a:off x="17018919" y="13286461"/>
              <a:ext cx="2574340" cy="2086923"/>
            </a:xfrm>
            <a:prstGeom prst="roundRect">
              <a:avLst>
                <a:gd name="adj" fmla="val 725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79" name="Caixa de Texto 2">
              <a:extLst>
                <a:ext uri="{FF2B5EF4-FFF2-40B4-BE49-F238E27FC236}">
                  <a16:creationId xmlns:a16="http://schemas.microsoft.com/office/drawing/2014/main" id="{3C0F9390-1DF6-E50F-5C5C-78E975BE36E7}"/>
                </a:ext>
              </a:extLst>
            </p:cNvPr>
            <p:cNvSpPr txBox="1">
              <a:spLocks noChangeArrowheads="1"/>
            </p:cNvSpPr>
            <p:nvPr/>
          </p:nvSpPr>
          <p:spPr bwMode="auto">
            <a:xfrm>
              <a:off x="17018919" y="13286460"/>
              <a:ext cx="2574340" cy="2086923"/>
            </a:xfrm>
            <a:prstGeom prst="rect">
              <a:avLst/>
            </a:prstGeom>
            <a:noFill/>
            <a:ln w="9525">
              <a:noFill/>
              <a:miter lim="800000"/>
              <a:headEnd/>
              <a:tailEnd/>
            </a:ln>
          </p:spPr>
          <p:txBody>
            <a:bodyPr rot="0" vert="horz" wrap="square" lIns="91440" tIns="45720" rIns="91440" bIns="45720" anchor="t" anchorCtr="0">
              <a:noAutofit/>
            </a:bodyPr>
            <a:lstStyle/>
            <a:p>
              <a:pPr indent="107950" algn="ctr">
                <a:lnSpc>
                  <a:spcPct val="120000"/>
                </a:lnSpc>
              </a:pPr>
              <a:r>
                <a:rPr lang="en-US" sz="18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Easy-to-fit, fast, autonomous, and universal coupling mechanism, because there is a diversity of wheelchairs.</a:t>
              </a:r>
            </a:p>
          </p:txBody>
        </p:sp>
      </p:grpSp>
    </p:spTree>
    <p:extLst>
      <p:ext uri="{BB962C8B-B14F-4D97-AF65-F5344CB8AC3E}">
        <p14:creationId xmlns:p14="http://schemas.microsoft.com/office/powerpoint/2010/main" val="128553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46480" y="4859640"/>
            <a:ext cx="5563297" cy="17494567"/>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4" name="CustomShape 2"/>
          <p:cNvSpPr/>
          <p:nvPr/>
        </p:nvSpPr>
        <p:spPr>
          <a:xfrm>
            <a:off x="7006604" y="4859640"/>
            <a:ext cx="13233179" cy="2802555"/>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6" name="CustomShape 4"/>
          <p:cNvSpPr/>
          <p:nvPr/>
        </p:nvSpPr>
        <p:spPr>
          <a:xfrm>
            <a:off x="1146480" y="23064649"/>
            <a:ext cx="9832193" cy="4160679"/>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7" name="CustomShape 5"/>
          <p:cNvSpPr/>
          <p:nvPr/>
        </p:nvSpPr>
        <p:spPr>
          <a:xfrm>
            <a:off x="11226934" y="23064648"/>
            <a:ext cx="9012849" cy="4160679"/>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49" name="Imagem 22"/>
          <p:cNvPicPr/>
          <p:nvPr/>
        </p:nvPicPr>
        <p:blipFill>
          <a:blip r:embed="rId2"/>
          <a:stretch/>
        </p:blipFill>
        <p:spPr>
          <a:xfrm>
            <a:off x="7236191" y="5164200"/>
            <a:ext cx="304560" cy="367920"/>
          </a:xfrm>
          <a:prstGeom prst="rect">
            <a:avLst/>
          </a:prstGeom>
          <a:ln>
            <a:noFill/>
          </a:ln>
        </p:spPr>
      </p:pic>
      <p:pic>
        <p:nvPicPr>
          <p:cNvPr id="50" name="Imagem 23"/>
          <p:cNvPicPr/>
          <p:nvPr/>
        </p:nvPicPr>
        <p:blipFill>
          <a:blip r:embed="rId2"/>
          <a:stretch/>
        </p:blipFill>
        <p:spPr>
          <a:xfrm>
            <a:off x="1428596" y="5164200"/>
            <a:ext cx="304560" cy="367920"/>
          </a:xfrm>
          <a:prstGeom prst="rect">
            <a:avLst/>
          </a:prstGeom>
          <a:ln>
            <a:noFill/>
          </a:ln>
        </p:spPr>
      </p:pic>
      <p:pic>
        <p:nvPicPr>
          <p:cNvPr id="51" name="Imagem 24"/>
          <p:cNvPicPr/>
          <p:nvPr/>
        </p:nvPicPr>
        <p:blipFill>
          <a:blip r:embed="rId2"/>
          <a:stretch/>
        </p:blipFill>
        <p:spPr>
          <a:xfrm>
            <a:off x="1511161" y="23338529"/>
            <a:ext cx="304560" cy="367920"/>
          </a:xfrm>
          <a:prstGeom prst="rect">
            <a:avLst/>
          </a:prstGeom>
          <a:ln>
            <a:noFill/>
          </a:ln>
        </p:spPr>
      </p:pic>
      <p:sp>
        <p:nvSpPr>
          <p:cNvPr id="52" name="CustomShape 6"/>
          <p:cNvSpPr/>
          <p:nvPr/>
        </p:nvSpPr>
        <p:spPr>
          <a:xfrm>
            <a:off x="1936681" y="23202809"/>
            <a:ext cx="9041993"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RESULTS AND CONCLUSIONS</a:t>
            </a:r>
            <a:endParaRPr lang="en-US" sz="3600" b="0" strike="noStrike" spc="-1" dirty="0">
              <a:latin typeface="Arial"/>
            </a:endParaRPr>
          </a:p>
        </p:txBody>
      </p:sp>
      <p:sp>
        <p:nvSpPr>
          <p:cNvPr id="53" name="CustomShape 7"/>
          <p:cNvSpPr/>
          <p:nvPr/>
        </p:nvSpPr>
        <p:spPr>
          <a:xfrm>
            <a:off x="1511161" y="23860628"/>
            <a:ext cx="9180651" cy="316370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robotic system will undergo a series of tests, such as evaluating the effectiveness of the robot safety system developed for emergency situations and analyzing the transport time as well as its efficiency and error in a set of tests.</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a way, the expected result of this project will be the development of a robotic system, safe and effective, to transport manual wheelchairs and assist in the management of patient transport in health institutions.</a:t>
            </a:r>
          </a:p>
        </p:txBody>
      </p:sp>
      <p:sp>
        <p:nvSpPr>
          <p:cNvPr id="56" name="CustomShape 10"/>
          <p:cNvSpPr/>
          <p:nvPr/>
        </p:nvSpPr>
        <p:spPr>
          <a:xfrm>
            <a:off x="185595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BACKGROUND</a:t>
            </a:r>
            <a:endParaRPr lang="en-US" sz="3600" b="0" strike="noStrike" spc="-1" dirty="0">
              <a:latin typeface="Arial"/>
            </a:endParaRPr>
          </a:p>
        </p:txBody>
      </p:sp>
      <p:sp>
        <p:nvSpPr>
          <p:cNvPr id="57" name="CustomShape 11"/>
          <p:cNvSpPr/>
          <p:nvPr/>
        </p:nvSpPr>
        <p:spPr>
          <a:xfrm>
            <a:off x="7610187"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OBJECTIVES</a:t>
            </a:r>
            <a:endParaRPr lang="en-US" sz="3600" b="0" strike="noStrike" spc="-1" dirty="0">
              <a:latin typeface="Arial"/>
            </a:endParaRPr>
          </a:p>
        </p:txBody>
      </p:sp>
      <p:sp>
        <p:nvSpPr>
          <p:cNvPr id="58" name="CustomShape 12"/>
          <p:cNvSpPr/>
          <p:nvPr/>
        </p:nvSpPr>
        <p:spPr>
          <a:xfrm>
            <a:off x="1428596" y="5771880"/>
            <a:ext cx="5015756" cy="1690285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Industry 4.0 presents itself as a new era in which the industry is led by technologies such as robotics, artificial intelligence, and device interconnection (IIoT). The increasing implementation of robots in industries allows a better quality of service with high accuracy in less time. As a result, these advantages are now in other areas such as medicine or the military to mitigate problems.</a:t>
            </a:r>
            <a:endParaRPr lang="pt-PT"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healthcare institutions, the transport of patients is a recurrent, time-consuming, non-ergonomic task and requires the help of assistants. There are solutions such as electric wheelchairs that facilitate patient motion or intelligent wheelchairs that transport patients to their destination autonomously, however, their costs are high, and replacing them with these chairs requires a huge financial effort from the institutions.</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service system can play an extremely important role both at the scientific and social levels. At the scientific level, the transport of patients autonomously through a robot in hospital environments, for example, can be validated, and perhaps in the future the adaptation to the transport of hospital equipment. At the social level, allowing health institutions to reduce costs since they can carry out the transport of guardianship patients as conventional wheelchairs.</a:t>
            </a:r>
            <a:endParaRPr lang="pt-PT"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CustomShape 3"/>
          <p:cNvSpPr/>
          <p:nvPr/>
        </p:nvSpPr>
        <p:spPr>
          <a:xfrm>
            <a:off x="7006604" y="8143764"/>
            <a:ext cx="13230539" cy="14210443"/>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48" name="Imagem 21"/>
          <p:cNvPicPr/>
          <p:nvPr/>
        </p:nvPicPr>
        <p:blipFill>
          <a:blip r:embed="rId2"/>
          <a:stretch/>
        </p:blipFill>
        <p:spPr>
          <a:xfrm>
            <a:off x="7236191" y="8358324"/>
            <a:ext cx="304560" cy="367920"/>
          </a:xfrm>
          <a:prstGeom prst="rect">
            <a:avLst/>
          </a:prstGeom>
          <a:ln>
            <a:noFill/>
          </a:ln>
        </p:spPr>
      </p:pic>
      <p:sp>
        <p:nvSpPr>
          <p:cNvPr id="55" name="CustomShape 9"/>
          <p:cNvSpPr/>
          <p:nvPr/>
        </p:nvSpPr>
        <p:spPr>
          <a:xfrm>
            <a:off x="7610187" y="8222604"/>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METHODOLOGY</a:t>
            </a:r>
            <a:endParaRPr lang="en-US" sz="3600" b="0" strike="noStrike" spc="-1" dirty="0">
              <a:latin typeface="Arial"/>
            </a:endParaRPr>
          </a:p>
        </p:txBody>
      </p:sp>
      <p:sp>
        <p:nvSpPr>
          <p:cNvPr id="59" name="CustomShape 13"/>
          <p:cNvSpPr/>
          <p:nvPr/>
        </p:nvSpPr>
        <p:spPr>
          <a:xfrm>
            <a:off x="7236191" y="8694234"/>
            <a:ext cx="12695186" cy="135080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1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6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project, Figure 1, is divided into three phases:</a:t>
            </a:r>
          </a:p>
          <a:p>
            <a:pPr marL="457200" indent="-457200" algn="just">
              <a:lnSpc>
                <a:spcPct val="120000"/>
              </a:lnSpc>
              <a:buAutoNum type="arabicPeriod"/>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Human Machine interface consists of the application or website that allows giving transport orders to the AMR robot;</a:t>
            </a:r>
          </a:p>
          <a:p>
            <a:pPr marL="457200" indent="-457200" algn="just">
              <a:lnSpc>
                <a:spcPct val="120000"/>
              </a:lnSpc>
              <a:buAutoNum type="arabicPeriod"/>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Management system of the health institution where it has stored all the information of the institution, such as users and spaces;</a:t>
            </a:r>
          </a:p>
          <a:p>
            <a:pPr marL="457200" indent="-457200" algn="just">
              <a:lnSpc>
                <a:spcPct val="120000"/>
              </a:lnSpc>
              <a:buAutoNum type="arabicPeriod"/>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Wheelchair transport robot whose main function is to carry out the transport quickly and safely. The coupling system will have to be studied </a:t>
            </a:r>
            <a:r>
              <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rPr>
              <a:t>and f</a:t>
            </a: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or the development of the coupling system will be used a camera and a microcontroller, whose main function is to discover the coupling points of the wheelchair and move the claw to fix to the chair. </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integration with the institution's information management system will be a complex process since it requires a partnership with the institution. If it is not possible, it will be simulated. </a:t>
            </a:r>
          </a:p>
        </p:txBody>
      </p:sp>
      <p:sp>
        <p:nvSpPr>
          <p:cNvPr id="61" name="CustomShape 15"/>
          <p:cNvSpPr/>
          <p:nvPr/>
        </p:nvSpPr>
        <p:spPr>
          <a:xfrm>
            <a:off x="7236191" y="5695560"/>
            <a:ext cx="12817032" cy="183411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objective of this project is to develop a robotic system capable of transporting conventional wheelchairs existing in health institutions and through communication with the management system of the institution streamline the entire transport process, making it safe, fast, and comfortable for all intervening.</a:t>
            </a:r>
          </a:p>
        </p:txBody>
      </p:sp>
      <p:pic>
        <p:nvPicPr>
          <p:cNvPr id="62" name="Imagem 38"/>
          <p:cNvPicPr/>
          <p:nvPr/>
        </p:nvPicPr>
        <p:blipFill>
          <a:blip r:embed="rId2"/>
          <a:stretch/>
        </p:blipFill>
        <p:spPr>
          <a:xfrm>
            <a:off x="11413755" y="23338529"/>
            <a:ext cx="304560" cy="367920"/>
          </a:xfrm>
          <a:prstGeom prst="rect">
            <a:avLst/>
          </a:prstGeom>
          <a:ln>
            <a:noFill/>
          </a:ln>
        </p:spPr>
      </p:pic>
      <p:sp>
        <p:nvSpPr>
          <p:cNvPr id="63" name="CustomShape 16"/>
          <p:cNvSpPr/>
          <p:nvPr/>
        </p:nvSpPr>
        <p:spPr>
          <a:xfrm>
            <a:off x="11839275" y="23202809"/>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BIBLIOGRAPHY</a:t>
            </a:r>
            <a:endParaRPr lang="en-US" sz="3600" b="0" strike="noStrike" spc="-1" dirty="0">
              <a:latin typeface="Arial"/>
            </a:endParaRPr>
          </a:p>
        </p:txBody>
      </p:sp>
      <p:sp>
        <p:nvSpPr>
          <p:cNvPr id="64" name="CustomShape 17"/>
          <p:cNvSpPr/>
          <p:nvPr/>
        </p:nvSpPr>
        <p:spPr>
          <a:xfrm>
            <a:off x="7689600" y="-268531"/>
            <a:ext cx="12884400" cy="441834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pt-PT" sz="6400" b="1" spc="-1" dirty="0">
                <a:solidFill>
                  <a:srgbClr val="004B87"/>
                </a:solidFill>
                <a:latin typeface="Calibri"/>
              </a:rPr>
              <a:t>AUTONOMOUS MOBILE ROBOT FOR WHEELCHAIRS TRANSPORTATION IN HEALTHCARE INSTITUTIONS</a:t>
            </a:r>
            <a:endParaRPr lang="en-US" sz="6400" b="0" strike="noStrike" spc="-1" dirty="0">
              <a:latin typeface="Arial"/>
            </a:endParaRPr>
          </a:p>
          <a:p>
            <a:pPr>
              <a:lnSpc>
                <a:spcPts val="3900"/>
              </a:lnSpc>
            </a:pPr>
            <a:r>
              <a:rPr lang="en-US" sz="3200" b="1" strike="noStrike" spc="-1" dirty="0">
                <a:solidFill>
                  <a:srgbClr val="004B87"/>
                </a:solidFill>
                <a:latin typeface="Calibri"/>
              </a:rPr>
              <a:t>João Faria</a:t>
            </a:r>
            <a:endParaRPr lang="en-US" sz="3200" b="0" strike="noStrike" spc="-1" dirty="0">
              <a:latin typeface="Arial"/>
            </a:endParaRPr>
          </a:p>
          <a:p>
            <a:pPr>
              <a:lnSpc>
                <a:spcPts val="3900"/>
              </a:lnSpc>
            </a:pPr>
            <a:r>
              <a:rPr lang="pt-PT" sz="3200" b="0" i="1" strike="noStrike" spc="-1" dirty="0">
                <a:solidFill>
                  <a:srgbClr val="004B87"/>
                </a:solidFill>
                <a:latin typeface="Calibri"/>
              </a:rPr>
              <a:t>Master in </a:t>
            </a:r>
            <a:r>
              <a:rPr lang="en-US" sz="3200" b="0" strike="noStrike" spc="-1" dirty="0">
                <a:solidFill>
                  <a:srgbClr val="004B87"/>
                </a:solidFill>
                <a:latin typeface="Calibri"/>
              </a:rPr>
              <a:t>Electronics</a:t>
            </a:r>
            <a:r>
              <a:rPr lang="pt-PT" sz="3200" b="0" strike="noStrike" spc="-1" dirty="0">
                <a:solidFill>
                  <a:srgbClr val="004B87"/>
                </a:solidFill>
                <a:latin typeface="Calibri"/>
              </a:rPr>
              <a:t> </a:t>
            </a:r>
            <a:r>
              <a:rPr lang="en-US" sz="3200" b="0" strike="noStrike" spc="-1" dirty="0">
                <a:solidFill>
                  <a:srgbClr val="004B87"/>
                </a:solidFill>
                <a:latin typeface="Calibri"/>
              </a:rPr>
              <a:t>and</a:t>
            </a:r>
            <a:r>
              <a:rPr lang="pt-PT" sz="3200" b="0" strike="noStrike" spc="-1" dirty="0">
                <a:solidFill>
                  <a:srgbClr val="004B87"/>
                </a:solidFill>
                <a:latin typeface="Calibri"/>
              </a:rPr>
              <a:t> </a:t>
            </a:r>
            <a:r>
              <a:rPr lang="en-US" sz="3200" b="0" strike="noStrike" spc="-1" dirty="0">
                <a:solidFill>
                  <a:srgbClr val="004B87"/>
                </a:solidFill>
                <a:latin typeface="Calibri"/>
              </a:rPr>
              <a:t>Computing</a:t>
            </a:r>
            <a:r>
              <a:rPr lang="pt-PT" sz="3200" b="0" strike="noStrike" spc="-1" dirty="0">
                <a:solidFill>
                  <a:srgbClr val="004B87"/>
                </a:solidFill>
                <a:latin typeface="Calibri"/>
              </a:rPr>
              <a:t> </a:t>
            </a:r>
            <a:r>
              <a:rPr lang="en-US" sz="3200" b="0" strike="noStrike" spc="-1" dirty="0">
                <a:solidFill>
                  <a:srgbClr val="004B87"/>
                </a:solidFill>
                <a:latin typeface="Calibri"/>
              </a:rPr>
              <a:t>Engineering</a:t>
            </a:r>
            <a:endParaRPr lang="en-US" sz="3200" b="0" strike="noStrike" spc="-1" dirty="0">
              <a:latin typeface="Arial"/>
            </a:endParaRPr>
          </a:p>
          <a:p>
            <a:pPr>
              <a:lnSpc>
                <a:spcPts val="3900"/>
              </a:lnSpc>
            </a:pPr>
            <a:endParaRPr lang="en-US" sz="3200" b="0" strike="noStrike" spc="-1" dirty="0">
              <a:latin typeface="Arial"/>
            </a:endParaRPr>
          </a:p>
          <a:p>
            <a:pPr>
              <a:lnSpc>
                <a:spcPts val="3900"/>
              </a:lnSpc>
            </a:pPr>
            <a:r>
              <a:rPr lang="pt-PT" sz="3200" b="0" strike="noStrike" spc="-1" dirty="0">
                <a:solidFill>
                  <a:srgbClr val="004B87"/>
                </a:solidFill>
                <a:latin typeface="Calibri"/>
              </a:rPr>
              <a:t>António Moreira</a:t>
            </a:r>
            <a:endParaRPr lang="en-US" sz="3200" b="0" strike="noStrike" spc="-1" dirty="0">
              <a:latin typeface="Arial"/>
            </a:endParaRPr>
          </a:p>
        </p:txBody>
      </p:sp>
      <p:sp>
        <p:nvSpPr>
          <p:cNvPr id="65" name="CustomShape 18"/>
          <p:cNvSpPr/>
          <p:nvPr/>
        </p:nvSpPr>
        <p:spPr>
          <a:xfrm>
            <a:off x="11413755" y="23860628"/>
            <a:ext cx="8634108" cy="339639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[1]	S. Y. Lee, S. C. Kim, M. H. Lee,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Y. I. Lee,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Comparison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shoulder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back</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muscle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activation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in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caregivers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according</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to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various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handle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heights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Journal</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Physical</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Therapy</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Science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25, no. 10. pp. 1231–1233, 2013. doi: 10.1589/jpts.25.1231.</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[2]	O.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Mazumder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S.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Kundu</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Chattaraj</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Bhaumik</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Holonomic</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wheelchair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control</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using</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EMG signal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joystick interface,” </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2014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Recent</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Adv. Eng.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Comput</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RAECS 2014</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pp. 6–8, 2014, doi: 10.1109/RAECS.2014.6799574.</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[3]	A. R. Baltazar, M. 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Petry</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M. F. Silva,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P. Moreira, “Autonomous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wheelchair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for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patient’s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transportation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healthcare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institutions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SN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Appl</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3, no. 3, pp. 1–13, 2021, doi: 10.1007/s42452-021-04304-1.</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[4]	Z. Dai, C.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Du</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Z.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Chen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M. Yuan,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G. Peng, “Design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New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Type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External</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Traction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Device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Wheelchair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based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STM32 Chip,” </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J.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Phys</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Conf</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Ser.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1176, no. 5, 2019, doi: 10.1088/1742-6596/1176/5/052050.</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CustomShape 19">
            <a:extLst>
              <a:ext uri="{FF2B5EF4-FFF2-40B4-BE49-F238E27FC236}">
                <a16:creationId xmlns:a16="http://schemas.microsoft.com/office/drawing/2014/main" id="{FC5FA94C-F7AB-DC86-F044-99661860773A}"/>
              </a:ext>
            </a:extLst>
          </p:cNvPr>
          <p:cNvSpPr/>
          <p:nvPr/>
        </p:nvSpPr>
        <p:spPr>
          <a:xfrm>
            <a:off x="7955280" y="28469949"/>
            <a:ext cx="6583680" cy="9386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João Faria - jpfaria@ipca.pt (student)</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António Moreira - amoreira@ipca.pt (supervisor 1)</a:t>
            </a:r>
            <a:endParaRPr lang="en-US" sz="1800" b="0" strike="noStrike" spc="-1" dirty="0">
              <a:latin typeface="Arial"/>
            </a:endParaRPr>
          </a:p>
        </p:txBody>
      </p:sp>
      <p:grpSp>
        <p:nvGrpSpPr>
          <p:cNvPr id="16" name="Group 15">
            <a:extLst>
              <a:ext uri="{FF2B5EF4-FFF2-40B4-BE49-F238E27FC236}">
                <a16:creationId xmlns:a16="http://schemas.microsoft.com/office/drawing/2014/main" id="{04E6993B-886D-7046-9170-EF0BAC1FE5D0}"/>
              </a:ext>
            </a:extLst>
          </p:cNvPr>
          <p:cNvGrpSpPr/>
          <p:nvPr/>
        </p:nvGrpSpPr>
        <p:grpSpPr>
          <a:xfrm>
            <a:off x="7006605" y="8854535"/>
            <a:ext cx="13046619" cy="8393076"/>
            <a:chOff x="7006605" y="8785589"/>
            <a:chExt cx="13046619" cy="8393076"/>
          </a:xfrm>
        </p:grpSpPr>
        <p:sp>
          <p:nvSpPr>
            <p:cNvPr id="365" name="Retângulo: Cantos Arredondados 211">
              <a:extLst>
                <a:ext uri="{FF2B5EF4-FFF2-40B4-BE49-F238E27FC236}">
                  <a16:creationId xmlns:a16="http://schemas.microsoft.com/office/drawing/2014/main" id="{8C794F26-F491-867C-E347-9A629BC46787}"/>
                </a:ext>
              </a:extLst>
            </p:cNvPr>
            <p:cNvSpPr/>
            <p:nvPr/>
          </p:nvSpPr>
          <p:spPr>
            <a:xfrm>
              <a:off x="12044500" y="8785589"/>
              <a:ext cx="8008724" cy="2341232"/>
            </a:xfrm>
            <a:prstGeom prst="roundRect">
              <a:avLst>
                <a:gd name="adj" fmla="val 124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sp>
          <p:nvSpPr>
            <p:cNvPr id="360" name="Retângulo: Cantos Arredondados 211">
              <a:extLst>
                <a:ext uri="{FF2B5EF4-FFF2-40B4-BE49-F238E27FC236}">
                  <a16:creationId xmlns:a16="http://schemas.microsoft.com/office/drawing/2014/main" id="{1C5AD244-E89E-7474-210D-6316A5467AFA}"/>
                </a:ext>
              </a:extLst>
            </p:cNvPr>
            <p:cNvSpPr/>
            <p:nvPr/>
          </p:nvSpPr>
          <p:spPr>
            <a:xfrm>
              <a:off x="7460911" y="8786186"/>
              <a:ext cx="4171787" cy="2313071"/>
            </a:xfrm>
            <a:prstGeom prst="roundRect">
              <a:avLst>
                <a:gd name="adj" fmla="val 91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pic>
          <p:nvPicPr>
            <p:cNvPr id="361" name="Gráfico 26" descr="Monitor com preenchimento sólido">
              <a:extLst>
                <a:ext uri="{FF2B5EF4-FFF2-40B4-BE49-F238E27FC236}">
                  <a16:creationId xmlns:a16="http://schemas.microsoft.com/office/drawing/2014/main" id="{38F30311-E468-F690-34BC-596B808D18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70545" y="9714253"/>
              <a:ext cx="705262" cy="706487"/>
            </a:xfrm>
            <a:prstGeom prst="rect">
              <a:avLst/>
            </a:prstGeom>
          </p:spPr>
        </p:pic>
        <p:grpSp>
          <p:nvGrpSpPr>
            <p:cNvPr id="363" name="Group 362">
              <a:extLst>
                <a:ext uri="{FF2B5EF4-FFF2-40B4-BE49-F238E27FC236}">
                  <a16:creationId xmlns:a16="http://schemas.microsoft.com/office/drawing/2014/main" id="{9566E371-082E-ECAC-C5AB-CCB18703A50A}"/>
                </a:ext>
              </a:extLst>
            </p:cNvPr>
            <p:cNvGrpSpPr/>
            <p:nvPr/>
          </p:nvGrpSpPr>
          <p:grpSpPr>
            <a:xfrm>
              <a:off x="7550246" y="9178862"/>
              <a:ext cx="2824108" cy="1777269"/>
              <a:chOff x="16323384" y="10491092"/>
              <a:chExt cx="4232236" cy="769691"/>
            </a:xfrm>
          </p:grpSpPr>
          <p:sp>
            <p:nvSpPr>
              <p:cNvPr id="470" name="Rectangle: Rounded Corners 469">
                <a:extLst>
                  <a:ext uri="{FF2B5EF4-FFF2-40B4-BE49-F238E27FC236}">
                    <a16:creationId xmlns:a16="http://schemas.microsoft.com/office/drawing/2014/main" id="{EC510F70-C2A3-835F-7763-2E0DCC98A55F}"/>
                  </a:ext>
                </a:extLst>
              </p:cNvPr>
              <p:cNvSpPr/>
              <p:nvPr/>
            </p:nvSpPr>
            <p:spPr>
              <a:xfrm>
                <a:off x="16351180" y="10491092"/>
                <a:ext cx="4131531" cy="769691"/>
              </a:xfrm>
              <a:prstGeom prst="roundRect">
                <a:avLst>
                  <a:gd name="adj" fmla="val 10622"/>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71" name="Caixa de Texto 2">
                <a:extLst>
                  <a:ext uri="{FF2B5EF4-FFF2-40B4-BE49-F238E27FC236}">
                    <a16:creationId xmlns:a16="http://schemas.microsoft.com/office/drawing/2014/main" id="{4FECC7F1-D49E-EE65-BD0B-38D78EDB4BC7}"/>
                  </a:ext>
                </a:extLst>
              </p:cNvPr>
              <p:cNvSpPr txBox="1">
                <a:spLocks noChangeArrowheads="1"/>
              </p:cNvSpPr>
              <p:nvPr/>
            </p:nvSpPr>
            <p:spPr bwMode="auto">
              <a:xfrm>
                <a:off x="16323384" y="10491321"/>
                <a:ext cx="4232236" cy="769462"/>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The application where nurses and doctors will be able to request the transport of the AMR robot.</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64" name="Arrow: Right 363">
              <a:extLst>
                <a:ext uri="{FF2B5EF4-FFF2-40B4-BE49-F238E27FC236}">
                  <a16:creationId xmlns:a16="http://schemas.microsoft.com/office/drawing/2014/main" id="{16F46271-A0C9-8AAB-D15A-F5237CC93DB2}"/>
                </a:ext>
              </a:extLst>
            </p:cNvPr>
            <p:cNvSpPr/>
            <p:nvPr/>
          </p:nvSpPr>
          <p:spPr>
            <a:xfrm flipH="1">
              <a:off x="10278891" y="9919341"/>
              <a:ext cx="599114" cy="29631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66" name="Agrupar 57">
              <a:extLst>
                <a:ext uri="{FF2B5EF4-FFF2-40B4-BE49-F238E27FC236}">
                  <a16:creationId xmlns:a16="http://schemas.microsoft.com/office/drawing/2014/main" id="{02C9ED0D-6EAF-0555-3B4D-77E779F36393}"/>
                </a:ext>
              </a:extLst>
            </p:cNvPr>
            <p:cNvGrpSpPr/>
            <p:nvPr/>
          </p:nvGrpSpPr>
          <p:grpSpPr>
            <a:xfrm>
              <a:off x="12122310" y="9561969"/>
              <a:ext cx="1024630" cy="1011055"/>
              <a:chOff x="233213" y="-37247"/>
              <a:chExt cx="913765" cy="917633"/>
            </a:xfrm>
          </p:grpSpPr>
          <p:pic>
            <p:nvPicPr>
              <p:cNvPr id="468" name="Gráfico 21" descr="Hospital destaque">
                <a:extLst>
                  <a:ext uri="{FF2B5EF4-FFF2-40B4-BE49-F238E27FC236}">
                    <a16:creationId xmlns:a16="http://schemas.microsoft.com/office/drawing/2014/main" id="{CC98A806-93D1-9B71-FF65-1C51C5AC19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3213" y="-37247"/>
                <a:ext cx="913765" cy="913765"/>
              </a:xfrm>
              <a:prstGeom prst="rect">
                <a:avLst/>
              </a:prstGeom>
            </p:spPr>
          </p:pic>
          <p:pic>
            <p:nvPicPr>
              <p:cNvPr id="469" name="Imagem 42">
                <a:extLst>
                  <a:ext uri="{FF2B5EF4-FFF2-40B4-BE49-F238E27FC236}">
                    <a16:creationId xmlns:a16="http://schemas.microsoft.com/office/drawing/2014/main" id="{167E8A3F-AE22-868F-5B73-24EA29D588C1}"/>
                  </a:ext>
                </a:extLst>
              </p:cNvPr>
              <p:cNvPicPr>
                <a:picLocks noChangeAspect="1"/>
              </p:cNvPicPr>
              <p:nvPr/>
            </p:nvPicPr>
            <p:blipFill>
              <a:blip r:embed="rId7" cstate="print">
                <a:duotone>
                  <a:schemeClr val="bg2">
                    <a:shade val="45000"/>
                    <a:satMod val="135000"/>
                  </a:schemeClr>
                  <a:prstClr val="white"/>
                </a:duotone>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43977" y="527326"/>
                <a:ext cx="308610" cy="353060"/>
              </a:xfrm>
              <a:prstGeom prst="rect">
                <a:avLst/>
              </a:prstGeom>
              <a:noFill/>
              <a:ln>
                <a:noFill/>
              </a:ln>
            </p:spPr>
          </p:pic>
        </p:grpSp>
        <p:sp>
          <p:nvSpPr>
            <p:cNvPr id="367" name="Caixa de Texto 2">
              <a:extLst>
                <a:ext uri="{FF2B5EF4-FFF2-40B4-BE49-F238E27FC236}">
                  <a16:creationId xmlns:a16="http://schemas.microsoft.com/office/drawing/2014/main" id="{831C7C51-4A01-0377-4B4C-4EFB7F27AB17}"/>
                </a:ext>
              </a:extLst>
            </p:cNvPr>
            <p:cNvSpPr txBox="1">
              <a:spLocks noChangeArrowheads="1"/>
            </p:cNvSpPr>
            <p:nvPr/>
          </p:nvSpPr>
          <p:spPr bwMode="auto">
            <a:xfrm>
              <a:off x="12979290" y="8809574"/>
              <a:ext cx="4548757" cy="369332"/>
            </a:xfrm>
            <a:prstGeom prst="rect">
              <a:avLst/>
            </a:prstGeom>
            <a:noFill/>
            <a:ln w="9525">
              <a:noFill/>
              <a:miter lim="800000"/>
              <a:headEnd/>
              <a:tailEnd/>
            </a:ln>
          </p:spPr>
          <p:txBody>
            <a:bodyPr rot="0" vert="horz" wrap="square" lIns="91440" tIns="45720" rIns="91440" bIns="45720" anchor="t" anchorCtr="0">
              <a:spAutoFit/>
            </a:bodyPr>
            <a:lstStyle/>
            <a:p>
              <a:pPr algn="ct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2. Health Institution Management System</a:t>
              </a:r>
              <a:endParaRPr lang="pt-PT"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68" name="Group 367">
              <a:extLst>
                <a:ext uri="{FF2B5EF4-FFF2-40B4-BE49-F238E27FC236}">
                  <a16:creationId xmlns:a16="http://schemas.microsoft.com/office/drawing/2014/main" id="{C682A948-CA35-7A9A-24DA-9AA1FEE59D13}"/>
                </a:ext>
              </a:extLst>
            </p:cNvPr>
            <p:cNvGrpSpPr/>
            <p:nvPr/>
          </p:nvGrpSpPr>
          <p:grpSpPr>
            <a:xfrm>
              <a:off x="13649340" y="9178863"/>
              <a:ext cx="6273151" cy="1777267"/>
              <a:chOff x="14989202" y="10344437"/>
              <a:chExt cx="3892467" cy="969057"/>
            </a:xfrm>
          </p:grpSpPr>
          <p:sp>
            <p:nvSpPr>
              <p:cNvPr id="466" name="Rectangle: Rounded Corners 465">
                <a:extLst>
                  <a:ext uri="{FF2B5EF4-FFF2-40B4-BE49-F238E27FC236}">
                    <a16:creationId xmlns:a16="http://schemas.microsoft.com/office/drawing/2014/main" id="{0006A52A-5BA7-D6C8-5CBE-3B648FBBF061}"/>
                  </a:ext>
                </a:extLst>
              </p:cNvPr>
              <p:cNvSpPr/>
              <p:nvPr/>
            </p:nvSpPr>
            <p:spPr>
              <a:xfrm>
                <a:off x="14989203" y="10352596"/>
                <a:ext cx="3892466" cy="960898"/>
              </a:xfrm>
              <a:prstGeom prst="roundRect">
                <a:avLst>
                  <a:gd name="adj" fmla="val 1404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67" name="Caixa de Texto 2">
                <a:extLst>
                  <a:ext uri="{FF2B5EF4-FFF2-40B4-BE49-F238E27FC236}">
                    <a16:creationId xmlns:a16="http://schemas.microsoft.com/office/drawing/2014/main" id="{722FCE5B-9F3C-424C-9D28-6D5EB4771568}"/>
                  </a:ext>
                </a:extLst>
              </p:cNvPr>
              <p:cNvSpPr txBox="1">
                <a:spLocks noChangeArrowheads="1"/>
              </p:cNvSpPr>
              <p:nvPr/>
            </p:nvSpPr>
            <p:spPr bwMode="auto">
              <a:xfrm>
                <a:off x="14989202" y="10344437"/>
                <a:ext cx="3892467" cy="864073"/>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Communication with the institution's institutional system is essential to know information such as: which patient is transported, who requests transport, and the various destinations such as treatment or diagnostic areas, outdoors, etc.</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pic>
          <p:nvPicPr>
            <p:cNvPr id="369" name="Gráfico 31" descr="Wi-Fi com preenchimento sólido">
              <a:extLst>
                <a:ext uri="{FF2B5EF4-FFF2-40B4-BE49-F238E27FC236}">
                  <a16:creationId xmlns:a16="http://schemas.microsoft.com/office/drawing/2014/main" id="{68F3DE3A-200F-AAB6-055F-65F604858F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519849" y="10839682"/>
              <a:ext cx="577556" cy="567263"/>
            </a:xfrm>
            <a:prstGeom prst="rect">
              <a:avLst/>
            </a:prstGeom>
          </p:spPr>
        </p:pic>
        <p:sp>
          <p:nvSpPr>
            <p:cNvPr id="370" name="Seta: Bidirecional 37">
              <a:extLst>
                <a:ext uri="{FF2B5EF4-FFF2-40B4-BE49-F238E27FC236}">
                  <a16:creationId xmlns:a16="http://schemas.microsoft.com/office/drawing/2014/main" id="{AF4537AC-62BF-15BF-66DB-BB613FBFE3EE}"/>
                </a:ext>
              </a:extLst>
            </p:cNvPr>
            <p:cNvSpPr/>
            <p:nvPr/>
          </p:nvSpPr>
          <p:spPr>
            <a:xfrm>
              <a:off x="11116214" y="10700724"/>
              <a:ext cx="1384827" cy="2262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pic>
          <p:nvPicPr>
            <p:cNvPr id="371" name="Gráfico 29" descr="Wi-Fi com preenchimento sólido">
              <a:extLst>
                <a:ext uri="{FF2B5EF4-FFF2-40B4-BE49-F238E27FC236}">
                  <a16:creationId xmlns:a16="http://schemas.microsoft.com/office/drawing/2014/main" id="{CBF1D5CC-2E9E-5B9D-CEFD-1D28DCF5C9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856387">
              <a:off x="10610372" y="11195912"/>
              <a:ext cx="577556" cy="567263"/>
            </a:xfrm>
            <a:prstGeom prst="rect">
              <a:avLst/>
            </a:prstGeom>
          </p:spPr>
        </p:pic>
        <p:pic>
          <p:nvPicPr>
            <p:cNvPr id="372" name="Gráfico 209" descr="Cronómetro com preenchimento sólido">
              <a:extLst>
                <a:ext uri="{FF2B5EF4-FFF2-40B4-BE49-F238E27FC236}">
                  <a16:creationId xmlns:a16="http://schemas.microsoft.com/office/drawing/2014/main" id="{74372FBA-0107-89D2-815C-DE91CD85030E}"/>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542158" y="11272190"/>
              <a:ext cx="438515" cy="430700"/>
            </a:xfrm>
            <a:prstGeom prst="rect">
              <a:avLst/>
            </a:prstGeom>
          </p:spPr>
        </p:pic>
        <p:sp>
          <p:nvSpPr>
            <p:cNvPr id="373" name="Arrow: Right 372">
              <a:extLst>
                <a:ext uri="{FF2B5EF4-FFF2-40B4-BE49-F238E27FC236}">
                  <a16:creationId xmlns:a16="http://schemas.microsoft.com/office/drawing/2014/main" id="{639AB7E6-B501-EFEF-781D-934A46F64487}"/>
                </a:ext>
              </a:extLst>
            </p:cNvPr>
            <p:cNvSpPr/>
            <p:nvPr/>
          </p:nvSpPr>
          <p:spPr>
            <a:xfrm>
              <a:off x="13114878" y="9920426"/>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7" name="Retângulo: Cantos Arredondados 211">
              <a:extLst>
                <a:ext uri="{FF2B5EF4-FFF2-40B4-BE49-F238E27FC236}">
                  <a16:creationId xmlns:a16="http://schemas.microsoft.com/office/drawing/2014/main" id="{40307EDC-FD98-64BF-CDB3-84CC6354C9F7}"/>
                </a:ext>
              </a:extLst>
            </p:cNvPr>
            <p:cNvSpPr/>
            <p:nvPr/>
          </p:nvSpPr>
          <p:spPr>
            <a:xfrm>
              <a:off x="7006605" y="11747752"/>
              <a:ext cx="12851340" cy="5102060"/>
            </a:xfrm>
            <a:prstGeom prst="roundRect">
              <a:avLst>
                <a:gd name="adj" fmla="val 6038"/>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nvGrpSpPr>
            <p:cNvPr id="378" name="Agrupar 212">
              <a:extLst>
                <a:ext uri="{FF2B5EF4-FFF2-40B4-BE49-F238E27FC236}">
                  <a16:creationId xmlns:a16="http://schemas.microsoft.com/office/drawing/2014/main" id="{C9568784-6C1C-0CFE-4712-FEBA6D8499B3}"/>
                </a:ext>
              </a:extLst>
            </p:cNvPr>
            <p:cNvGrpSpPr/>
            <p:nvPr/>
          </p:nvGrpSpPr>
          <p:grpSpPr>
            <a:xfrm>
              <a:off x="7123515" y="12047071"/>
              <a:ext cx="1474597" cy="938306"/>
              <a:chOff x="-21475" y="-267056"/>
              <a:chExt cx="1313220" cy="850782"/>
            </a:xfrm>
          </p:grpSpPr>
          <p:sp>
            <p:nvSpPr>
              <p:cNvPr id="464" name="Caixa de Texto 2">
                <a:extLst>
                  <a:ext uri="{FF2B5EF4-FFF2-40B4-BE49-F238E27FC236}">
                    <a16:creationId xmlns:a16="http://schemas.microsoft.com/office/drawing/2014/main" id="{23055EEE-15BD-780F-B61B-6D60B544E129}"/>
                  </a:ext>
                </a:extLst>
              </p:cNvPr>
              <p:cNvSpPr txBox="1">
                <a:spLocks noChangeArrowheads="1"/>
              </p:cNvSpPr>
              <p:nvPr/>
            </p:nvSpPr>
            <p:spPr bwMode="auto">
              <a:xfrm>
                <a:off x="-21475" y="301251"/>
                <a:ext cx="1313220" cy="28247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AMR robot</a:t>
                </a:r>
                <a:endParaRPr lang="pt-PT" sz="24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65" name="Imagem 192">
                <a:extLst>
                  <a:ext uri="{FF2B5EF4-FFF2-40B4-BE49-F238E27FC236}">
                    <a16:creationId xmlns:a16="http://schemas.microsoft.com/office/drawing/2014/main" id="{35818485-3308-3E90-7872-E0ABCF3E80D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61775" y="-267056"/>
                <a:ext cx="583565" cy="568960"/>
              </a:xfrm>
              <a:prstGeom prst="rect">
                <a:avLst/>
              </a:prstGeom>
            </p:spPr>
          </p:pic>
        </p:grpSp>
        <p:sp>
          <p:nvSpPr>
            <p:cNvPr id="379" name="Sinal de Adição 198">
              <a:extLst>
                <a:ext uri="{FF2B5EF4-FFF2-40B4-BE49-F238E27FC236}">
                  <a16:creationId xmlns:a16="http://schemas.microsoft.com/office/drawing/2014/main" id="{623E06D7-9B39-F3E9-FBDD-07036E80B3F1}"/>
                </a:ext>
              </a:extLst>
            </p:cNvPr>
            <p:cNvSpPr/>
            <p:nvPr/>
          </p:nvSpPr>
          <p:spPr>
            <a:xfrm>
              <a:off x="7669364" y="13286461"/>
              <a:ext cx="382899" cy="37607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0" name="Sinal de Adição 203">
              <a:extLst>
                <a:ext uri="{FF2B5EF4-FFF2-40B4-BE49-F238E27FC236}">
                  <a16:creationId xmlns:a16="http://schemas.microsoft.com/office/drawing/2014/main" id="{022D3651-C3E9-6352-9F84-BA1D7E144A91}"/>
                </a:ext>
              </a:extLst>
            </p:cNvPr>
            <p:cNvSpPr/>
            <p:nvPr/>
          </p:nvSpPr>
          <p:spPr>
            <a:xfrm>
              <a:off x="7669364" y="14939655"/>
              <a:ext cx="382899" cy="37607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1" name="Caixa de Texto 2">
              <a:extLst>
                <a:ext uri="{FF2B5EF4-FFF2-40B4-BE49-F238E27FC236}">
                  <a16:creationId xmlns:a16="http://schemas.microsoft.com/office/drawing/2014/main" id="{AA5B7D58-1EA9-35FC-2FDC-EC79EF6DC3A1}"/>
                </a:ext>
              </a:extLst>
            </p:cNvPr>
            <p:cNvSpPr txBox="1">
              <a:spLocks noChangeArrowheads="1"/>
            </p:cNvSpPr>
            <p:nvPr/>
          </p:nvSpPr>
          <p:spPr bwMode="auto">
            <a:xfrm>
              <a:off x="7146702" y="13893724"/>
              <a:ext cx="1428223" cy="676115"/>
            </a:xfrm>
            <a:prstGeom prst="roundRect">
              <a:avLst/>
            </a:prstGeom>
            <a:solidFill>
              <a:schemeClr val="bg1">
                <a:lumMod val="75000"/>
              </a:schemeClr>
            </a:solidFill>
            <a:ln w="28575">
              <a:solidFill>
                <a:schemeClr val="tx1"/>
              </a:solidFill>
              <a:miter lim="800000"/>
              <a:headEnd/>
              <a:tailEnd/>
            </a:ln>
          </p:spPr>
          <p:txBody>
            <a:bodyPr rot="0" vert="horz" wrap="square" lIns="91440" tIns="45720" rIns="91440" bIns="45720" anchor="t" anchorCtr="0">
              <a:noAutofit/>
            </a:bodyPr>
            <a:lstStyle/>
            <a:p>
              <a:pPr algn="ct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a:t>
              </a: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oupling system</a:t>
              </a:r>
              <a:endParaRPr lang="en-US" sz="20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82" name="Caixa de Texto 2">
              <a:extLst>
                <a:ext uri="{FF2B5EF4-FFF2-40B4-BE49-F238E27FC236}">
                  <a16:creationId xmlns:a16="http://schemas.microsoft.com/office/drawing/2014/main" id="{A4FFF096-0322-B7C2-CA41-D4F582A259AB}"/>
                </a:ext>
              </a:extLst>
            </p:cNvPr>
            <p:cNvSpPr txBox="1">
              <a:spLocks noChangeArrowheads="1"/>
            </p:cNvSpPr>
            <p:nvPr/>
          </p:nvSpPr>
          <p:spPr bwMode="auto">
            <a:xfrm>
              <a:off x="9718194" y="11729428"/>
              <a:ext cx="4180867" cy="454483"/>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3. Wheelchair Transporter Robot</a:t>
              </a:r>
              <a:endParaRPr lang="en-US"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83" name="Group 382">
              <a:extLst>
                <a:ext uri="{FF2B5EF4-FFF2-40B4-BE49-F238E27FC236}">
                  <a16:creationId xmlns:a16="http://schemas.microsoft.com/office/drawing/2014/main" id="{C6AEF19F-ECFC-A228-CC3C-9586B8343587}"/>
                </a:ext>
              </a:extLst>
            </p:cNvPr>
            <p:cNvGrpSpPr/>
            <p:nvPr/>
          </p:nvGrpSpPr>
          <p:grpSpPr>
            <a:xfrm>
              <a:off x="7064386" y="15407711"/>
              <a:ext cx="1669055" cy="1428927"/>
              <a:chOff x="9505577" y="16555762"/>
              <a:chExt cx="1669055" cy="1428927"/>
            </a:xfrm>
          </p:grpSpPr>
          <p:sp>
            <p:nvSpPr>
              <p:cNvPr id="461" name="Caixa de Texto 2">
                <a:extLst>
                  <a:ext uri="{FF2B5EF4-FFF2-40B4-BE49-F238E27FC236}">
                    <a16:creationId xmlns:a16="http://schemas.microsoft.com/office/drawing/2014/main" id="{EE4805AB-E563-74E7-3E90-C3EF74AE90E3}"/>
                  </a:ext>
                </a:extLst>
              </p:cNvPr>
              <p:cNvSpPr txBox="1">
                <a:spLocks noChangeArrowheads="1"/>
              </p:cNvSpPr>
              <p:nvPr/>
            </p:nvSpPr>
            <p:spPr bwMode="auto">
              <a:xfrm>
                <a:off x="9505577" y="17061359"/>
                <a:ext cx="1669055" cy="923330"/>
              </a:xfrm>
              <a:prstGeom prst="rect">
                <a:avLst/>
              </a:prstGeom>
              <a:noFill/>
              <a:ln w="9525">
                <a:noFill/>
                <a:miter lim="800000"/>
                <a:headEnd/>
                <a:tailEnd/>
              </a:ln>
            </p:spPr>
            <p:txBody>
              <a:bodyPr rot="0" vert="horz" wrap="square" lIns="91440" tIns="45720" rIns="91440" bIns="45720" anchor="t" anchorCtr="0">
                <a:spAutoFit/>
              </a:bodyPr>
              <a:lstStyle/>
              <a:p>
                <a:pPr algn="ct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Wheelchair + patient + </a:t>
                </a:r>
              </a:p>
              <a:p>
                <a:pPr algn="ct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safety system</a:t>
                </a:r>
                <a:endParaRPr lang="pt-PT" sz="24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62" name="Gráfico 196" descr="Pessoa em cadeira de rodas com preenchimento sólido">
                <a:extLst>
                  <a:ext uri="{FF2B5EF4-FFF2-40B4-BE49-F238E27FC236}">
                    <a16:creationId xmlns:a16="http://schemas.microsoft.com/office/drawing/2014/main" id="{3453D0EC-A56F-7BA6-E11A-27B3978732F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83412" y="16555762"/>
                <a:ext cx="513384" cy="504234"/>
              </a:xfrm>
              <a:prstGeom prst="rect">
                <a:avLst/>
              </a:prstGeom>
            </p:spPr>
          </p:pic>
          <p:pic>
            <p:nvPicPr>
              <p:cNvPr id="463" name="Gráfico 15" descr="Escudo com visto com preenchimento sólido">
                <a:extLst>
                  <a:ext uri="{FF2B5EF4-FFF2-40B4-BE49-F238E27FC236}">
                    <a16:creationId xmlns:a16="http://schemas.microsoft.com/office/drawing/2014/main" id="{1D4359FB-1DE7-5FF4-473F-A43AD31035F5}"/>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417825" y="16753775"/>
                <a:ext cx="348744" cy="342558"/>
              </a:xfrm>
              <a:prstGeom prst="rect">
                <a:avLst/>
              </a:prstGeom>
            </p:spPr>
          </p:pic>
        </p:grpSp>
        <p:sp>
          <p:nvSpPr>
            <p:cNvPr id="384" name="Caixa de Texto 2">
              <a:extLst>
                <a:ext uri="{FF2B5EF4-FFF2-40B4-BE49-F238E27FC236}">
                  <a16:creationId xmlns:a16="http://schemas.microsoft.com/office/drawing/2014/main" id="{AFDB37E0-CB39-B576-F48E-688B1B9535D4}"/>
                </a:ext>
              </a:extLst>
            </p:cNvPr>
            <p:cNvSpPr txBox="1">
              <a:spLocks noChangeArrowheads="1"/>
            </p:cNvSpPr>
            <p:nvPr/>
          </p:nvSpPr>
          <p:spPr bwMode="auto">
            <a:xfrm>
              <a:off x="11464934" y="13024798"/>
              <a:ext cx="2574340" cy="31153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Type of transport</a:t>
              </a:r>
              <a:endParaRPr lang="en-US" sz="24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85" name="Group 384">
              <a:extLst>
                <a:ext uri="{FF2B5EF4-FFF2-40B4-BE49-F238E27FC236}">
                  <a16:creationId xmlns:a16="http://schemas.microsoft.com/office/drawing/2014/main" id="{E7F7BF9B-4E33-476B-73D4-042BD40BE644}"/>
                </a:ext>
              </a:extLst>
            </p:cNvPr>
            <p:cNvGrpSpPr/>
            <p:nvPr/>
          </p:nvGrpSpPr>
          <p:grpSpPr>
            <a:xfrm>
              <a:off x="9167819" y="12230042"/>
              <a:ext cx="7223920" cy="572365"/>
              <a:chOff x="11584578" y="10499306"/>
              <a:chExt cx="7485568" cy="572365"/>
            </a:xfrm>
          </p:grpSpPr>
          <p:sp>
            <p:nvSpPr>
              <p:cNvPr id="459" name="Rectangle: Rounded Corners 458">
                <a:extLst>
                  <a:ext uri="{FF2B5EF4-FFF2-40B4-BE49-F238E27FC236}">
                    <a16:creationId xmlns:a16="http://schemas.microsoft.com/office/drawing/2014/main" id="{9DBA750D-3BEF-FD5D-8E94-4202B642B7D0}"/>
                  </a:ext>
                </a:extLst>
              </p:cNvPr>
              <p:cNvSpPr/>
              <p:nvPr/>
            </p:nvSpPr>
            <p:spPr>
              <a:xfrm>
                <a:off x="11584578" y="10500663"/>
                <a:ext cx="7485568" cy="569650"/>
              </a:xfrm>
              <a:prstGeom prst="roundRect">
                <a:avLst>
                  <a:gd name="adj" fmla="val 26859"/>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60" name="Caixa de Texto 2">
                <a:extLst>
                  <a:ext uri="{FF2B5EF4-FFF2-40B4-BE49-F238E27FC236}">
                    <a16:creationId xmlns:a16="http://schemas.microsoft.com/office/drawing/2014/main" id="{637982D5-B806-1602-CFF9-F4F63E8FE4FD}"/>
                  </a:ext>
                </a:extLst>
              </p:cNvPr>
              <p:cNvSpPr txBox="1">
                <a:spLocks noChangeArrowheads="1"/>
              </p:cNvSpPr>
              <p:nvPr/>
            </p:nvSpPr>
            <p:spPr bwMode="auto">
              <a:xfrm>
                <a:off x="11584578" y="10499306"/>
                <a:ext cx="7485568" cy="57236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Used to attach the coupling system.</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86" name="Arrow: Right 385">
              <a:extLst>
                <a:ext uri="{FF2B5EF4-FFF2-40B4-BE49-F238E27FC236}">
                  <a16:creationId xmlns:a16="http://schemas.microsoft.com/office/drawing/2014/main" id="{35093DEF-BE1C-F82D-40B6-D7763314645C}"/>
                </a:ext>
              </a:extLst>
            </p:cNvPr>
            <p:cNvSpPr/>
            <p:nvPr/>
          </p:nvSpPr>
          <p:spPr>
            <a:xfrm>
              <a:off x="8627303" y="12369154"/>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87" name="Group 386">
              <a:extLst>
                <a:ext uri="{FF2B5EF4-FFF2-40B4-BE49-F238E27FC236}">
                  <a16:creationId xmlns:a16="http://schemas.microsoft.com/office/drawing/2014/main" id="{1D1E0769-6F59-217C-8EB7-51284BA95EA5}"/>
                </a:ext>
              </a:extLst>
            </p:cNvPr>
            <p:cNvGrpSpPr/>
            <p:nvPr/>
          </p:nvGrpSpPr>
          <p:grpSpPr>
            <a:xfrm>
              <a:off x="9153300" y="15670360"/>
              <a:ext cx="7238439" cy="903624"/>
              <a:chOff x="11569533" y="10499304"/>
              <a:chExt cx="7500612" cy="1439115"/>
            </a:xfrm>
          </p:grpSpPr>
          <p:sp>
            <p:nvSpPr>
              <p:cNvPr id="457" name="Rectangle: Rounded Corners 456">
                <a:extLst>
                  <a:ext uri="{FF2B5EF4-FFF2-40B4-BE49-F238E27FC236}">
                    <a16:creationId xmlns:a16="http://schemas.microsoft.com/office/drawing/2014/main" id="{F1EFCEF7-5F8E-F489-8D5A-CAF530A03D8F}"/>
                  </a:ext>
                </a:extLst>
              </p:cNvPr>
              <p:cNvSpPr/>
              <p:nvPr/>
            </p:nvSpPr>
            <p:spPr>
              <a:xfrm>
                <a:off x="11584578" y="10500661"/>
                <a:ext cx="7485567" cy="1437758"/>
              </a:xfrm>
              <a:prstGeom prst="round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58" name="Caixa de Texto 2">
                <a:extLst>
                  <a:ext uri="{FF2B5EF4-FFF2-40B4-BE49-F238E27FC236}">
                    <a16:creationId xmlns:a16="http://schemas.microsoft.com/office/drawing/2014/main" id="{800C107A-B8F0-829E-3B65-B6CDEDCAE688}"/>
                  </a:ext>
                </a:extLst>
              </p:cNvPr>
              <p:cNvSpPr txBox="1">
                <a:spLocks noChangeArrowheads="1"/>
              </p:cNvSpPr>
              <p:nvPr/>
            </p:nvSpPr>
            <p:spPr bwMode="auto">
              <a:xfrm>
                <a:off x="11569533" y="10499304"/>
                <a:ext cx="7500612" cy="1406443"/>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Implementation of a security system consisting of a set of sensors to monitor the patient and act in emergency situations.</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88" name="Arrow: Right 387">
              <a:extLst>
                <a:ext uri="{FF2B5EF4-FFF2-40B4-BE49-F238E27FC236}">
                  <a16:creationId xmlns:a16="http://schemas.microsoft.com/office/drawing/2014/main" id="{73A0A756-2146-B6D2-A877-1AD2DE97A68E}"/>
                </a:ext>
              </a:extLst>
            </p:cNvPr>
            <p:cNvSpPr/>
            <p:nvPr/>
          </p:nvSpPr>
          <p:spPr>
            <a:xfrm>
              <a:off x="8627303" y="15975104"/>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89" name="Group 388">
              <a:extLst>
                <a:ext uri="{FF2B5EF4-FFF2-40B4-BE49-F238E27FC236}">
                  <a16:creationId xmlns:a16="http://schemas.microsoft.com/office/drawing/2014/main" id="{390A0454-94A5-2237-CDAC-5D07ECE59BFB}"/>
                </a:ext>
              </a:extLst>
            </p:cNvPr>
            <p:cNvGrpSpPr/>
            <p:nvPr/>
          </p:nvGrpSpPr>
          <p:grpSpPr>
            <a:xfrm>
              <a:off x="9103997" y="13075871"/>
              <a:ext cx="7287742" cy="2311821"/>
              <a:chOff x="9024763" y="22993342"/>
              <a:chExt cx="7287742" cy="2311821"/>
            </a:xfrm>
          </p:grpSpPr>
          <p:sp>
            <p:nvSpPr>
              <p:cNvPr id="391" name="Rectangle: Rounded Corners 390">
                <a:extLst>
                  <a:ext uri="{FF2B5EF4-FFF2-40B4-BE49-F238E27FC236}">
                    <a16:creationId xmlns:a16="http://schemas.microsoft.com/office/drawing/2014/main" id="{26A94D57-0D5B-B172-840A-62B79268A4C2}"/>
                  </a:ext>
                </a:extLst>
              </p:cNvPr>
              <p:cNvSpPr/>
              <p:nvPr/>
            </p:nvSpPr>
            <p:spPr>
              <a:xfrm>
                <a:off x="9084349" y="22993342"/>
                <a:ext cx="7228156" cy="2311821"/>
              </a:xfrm>
              <a:prstGeom prst="roundRect">
                <a:avLst>
                  <a:gd name="adj" fmla="val 725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nvGrpSpPr>
              <p:cNvPr id="392" name="Group 391">
                <a:extLst>
                  <a:ext uri="{FF2B5EF4-FFF2-40B4-BE49-F238E27FC236}">
                    <a16:creationId xmlns:a16="http://schemas.microsoft.com/office/drawing/2014/main" id="{7E059807-E3D7-3B88-7D44-23DE06BC6B18}"/>
                  </a:ext>
                </a:extLst>
              </p:cNvPr>
              <p:cNvGrpSpPr/>
              <p:nvPr/>
            </p:nvGrpSpPr>
            <p:grpSpPr>
              <a:xfrm>
                <a:off x="9024763" y="23473119"/>
                <a:ext cx="7287742" cy="1516778"/>
                <a:chOff x="9133246" y="4706533"/>
                <a:chExt cx="7287742" cy="1516778"/>
              </a:xfrm>
            </p:grpSpPr>
            <p:grpSp>
              <p:nvGrpSpPr>
                <p:cNvPr id="393" name="Group 392">
                  <a:extLst>
                    <a:ext uri="{FF2B5EF4-FFF2-40B4-BE49-F238E27FC236}">
                      <a16:creationId xmlns:a16="http://schemas.microsoft.com/office/drawing/2014/main" id="{97FFEBA5-4494-CA5F-C882-391CD2B1B0D5}"/>
                    </a:ext>
                  </a:extLst>
                </p:cNvPr>
                <p:cNvGrpSpPr/>
                <p:nvPr/>
              </p:nvGrpSpPr>
              <p:grpSpPr>
                <a:xfrm>
                  <a:off x="14059298" y="4706533"/>
                  <a:ext cx="2361690" cy="1512902"/>
                  <a:chOff x="7145112" y="4100551"/>
                  <a:chExt cx="2361690" cy="1512902"/>
                </a:xfrm>
              </p:grpSpPr>
              <p:grpSp>
                <p:nvGrpSpPr>
                  <p:cNvPr id="436" name="Group 435">
                    <a:extLst>
                      <a:ext uri="{FF2B5EF4-FFF2-40B4-BE49-F238E27FC236}">
                        <a16:creationId xmlns:a16="http://schemas.microsoft.com/office/drawing/2014/main" id="{452E6A16-4AE7-F787-319D-EE19C1D07794}"/>
                      </a:ext>
                    </a:extLst>
                  </p:cNvPr>
                  <p:cNvGrpSpPr/>
                  <p:nvPr/>
                </p:nvGrpSpPr>
                <p:grpSpPr>
                  <a:xfrm>
                    <a:off x="7614140" y="4100551"/>
                    <a:ext cx="1447468" cy="1011425"/>
                    <a:chOff x="15137181" y="6870025"/>
                    <a:chExt cx="2111116" cy="1475152"/>
                  </a:xfrm>
                </p:grpSpPr>
                <p:grpSp>
                  <p:nvGrpSpPr>
                    <p:cNvPr id="438" name="Agrupar 298">
                      <a:extLst>
                        <a:ext uri="{FF2B5EF4-FFF2-40B4-BE49-F238E27FC236}">
                          <a16:creationId xmlns:a16="http://schemas.microsoft.com/office/drawing/2014/main" id="{4C1726B9-679E-B24F-E6F7-E7B5F44FADD9}"/>
                        </a:ext>
                      </a:extLst>
                    </p:cNvPr>
                    <p:cNvGrpSpPr/>
                    <p:nvPr/>
                  </p:nvGrpSpPr>
                  <p:grpSpPr>
                    <a:xfrm>
                      <a:off x="15137181" y="6870025"/>
                      <a:ext cx="2111116" cy="1466768"/>
                      <a:chOff x="3309283" y="-1822923"/>
                      <a:chExt cx="1791332" cy="1244601"/>
                    </a:xfrm>
                  </p:grpSpPr>
                  <p:grpSp>
                    <p:nvGrpSpPr>
                      <p:cNvPr id="441" name="Agrupar 277">
                        <a:extLst>
                          <a:ext uri="{FF2B5EF4-FFF2-40B4-BE49-F238E27FC236}">
                            <a16:creationId xmlns:a16="http://schemas.microsoft.com/office/drawing/2014/main" id="{655201E4-C9E0-7CFF-D94B-56901B4AA472}"/>
                          </a:ext>
                        </a:extLst>
                      </p:cNvPr>
                      <p:cNvGrpSpPr/>
                      <p:nvPr/>
                    </p:nvGrpSpPr>
                    <p:grpSpPr>
                      <a:xfrm>
                        <a:off x="3309283" y="-1822923"/>
                        <a:ext cx="1791332" cy="1244601"/>
                        <a:chOff x="2880339" y="-1823570"/>
                        <a:chExt cx="1792191" cy="1245043"/>
                      </a:xfrm>
                    </p:grpSpPr>
                    <p:grpSp>
                      <p:nvGrpSpPr>
                        <p:cNvPr id="443" name="Agrupar 279">
                          <a:extLst>
                            <a:ext uri="{FF2B5EF4-FFF2-40B4-BE49-F238E27FC236}">
                              <a16:creationId xmlns:a16="http://schemas.microsoft.com/office/drawing/2014/main" id="{178FC697-3A25-B436-B24F-02C931E69C9A}"/>
                            </a:ext>
                          </a:extLst>
                        </p:cNvPr>
                        <p:cNvGrpSpPr/>
                        <p:nvPr/>
                      </p:nvGrpSpPr>
                      <p:grpSpPr>
                        <a:xfrm>
                          <a:off x="3498193" y="-1823570"/>
                          <a:ext cx="1174337" cy="1245043"/>
                          <a:chOff x="3431056" y="-1824307"/>
                          <a:chExt cx="1175074" cy="1245546"/>
                        </a:xfrm>
                      </p:grpSpPr>
                      <p:sp>
                        <p:nvSpPr>
                          <p:cNvPr id="450" name="Retângulo 280">
                            <a:extLst>
                              <a:ext uri="{FF2B5EF4-FFF2-40B4-BE49-F238E27FC236}">
                                <a16:creationId xmlns:a16="http://schemas.microsoft.com/office/drawing/2014/main" id="{B45A776D-304E-2EAA-AD36-6E217930B4F8}"/>
                              </a:ext>
                            </a:extLst>
                          </p:cNvPr>
                          <p:cNvSpPr/>
                          <p:nvPr/>
                        </p:nvSpPr>
                        <p:spPr>
                          <a:xfrm>
                            <a:off x="3560534" y="-1222479"/>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1" name="Retângulo 281">
                            <a:extLst>
                              <a:ext uri="{FF2B5EF4-FFF2-40B4-BE49-F238E27FC236}">
                                <a16:creationId xmlns:a16="http://schemas.microsoft.com/office/drawing/2014/main" id="{625D5DA2-22A5-561B-51B6-C8FE976809F4}"/>
                              </a:ext>
                            </a:extLst>
                          </p:cNvPr>
                          <p:cNvSpPr/>
                          <p:nvPr/>
                        </p:nvSpPr>
                        <p:spPr>
                          <a:xfrm>
                            <a:off x="3640608" y="-1294717"/>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2" name="Retângulo 282">
                            <a:extLst>
                              <a:ext uri="{FF2B5EF4-FFF2-40B4-BE49-F238E27FC236}">
                                <a16:creationId xmlns:a16="http://schemas.microsoft.com/office/drawing/2014/main" id="{E574826C-24D3-28C5-1C60-E185135F3067}"/>
                              </a:ext>
                            </a:extLst>
                          </p:cNvPr>
                          <p:cNvSpPr/>
                          <p:nvPr/>
                        </p:nvSpPr>
                        <p:spPr>
                          <a:xfrm rot="5400000">
                            <a:off x="3323425" y="-1539509"/>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3" name="Retângulo 283">
                            <a:extLst>
                              <a:ext uri="{FF2B5EF4-FFF2-40B4-BE49-F238E27FC236}">
                                <a16:creationId xmlns:a16="http://schemas.microsoft.com/office/drawing/2014/main" id="{ED67E0C7-6651-B818-3F26-F75E39E26C9F}"/>
                              </a:ext>
                            </a:extLst>
                          </p:cNvPr>
                          <p:cNvSpPr/>
                          <p:nvPr/>
                        </p:nvSpPr>
                        <p:spPr>
                          <a:xfrm>
                            <a:off x="4093294" y="-974682"/>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4" name="Retângulo 284">
                            <a:extLst>
                              <a:ext uri="{FF2B5EF4-FFF2-40B4-BE49-F238E27FC236}">
                                <a16:creationId xmlns:a16="http://schemas.microsoft.com/office/drawing/2014/main" id="{96EFF43C-9AE4-A0CD-FC0F-E094C11DF1BE}"/>
                              </a:ext>
                            </a:extLst>
                          </p:cNvPr>
                          <p:cNvSpPr/>
                          <p:nvPr/>
                        </p:nvSpPr>
                        <p:spPr>
                          <a:xfrm rot="3477366">
                            <a:off x="4196864" y="-82306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5" name="Retângulo 285">
                            <a:extLst>
                              <a:ext uri="{FF2B5EF4-FFF2-40B4-BE49-F238E27FC236}">
                                <a16:creationId xmlns:a16="http://schemas.microsoft.com/office/drawing/2014/main" id="{DB525E30-881B-F7C7-9793-0C67363B65BF}"/>
                              </a:ext>
                            </a:extLst>
                          </p:cNvPr>
                          <p:cNvSpPr/>
                          <p:nvPr/>
                        </p:nvSpPr>
                        <p:spPr>
                          <a:xfrm>
                            <a:off x="3431056" y="-1824307"/>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6" name="Oval 455">
                            <a:extLst>
                              <a:ext uri="{FF2B5EF4-FFF2-40B4-BE49-F238E27FC236}">
                                <a16:creationId xmlns:a16="http://schemas.microsoft.com/office/drawing/2014/main" id="{2FF82DD9-6BD0-E889-36C7-307D71A4C36F}"/>
                              </a:ext>
                            </a:extLst>
                          </p:cNvPr>
                          <p:cNvSpPr/>
                          <p:nvPr/>
                        </p:nvSpPr>
                        <p:spPr>
                          <a:xfrm>
                            <a:off x="4307353" y="-877538"/>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44" name="Agrupar 290">
                          <a:extLst>
                            <a:ext uri="{FF2B5EF4-FFF2-40B4-BE49-F238E27FC236}">
                              <a16:creationId xmlns:a16="http://schemas.microsoft.com/office/drawing/2014/main" id="{9B3CF555-14DA-A2EA-B3CB-6F0E532E875A}"/>
                            </a:ext>
                          </a:extLst>
                        </p:cNvPr>
                        <p:cNvGrpSpPr/>
                        <p:nvPr/>
                      </p:nvGrpSpPr>
                      <p:grpSpPr>
                        <a:xfrm>
                          <a:off x="2880339" y="-946959"/>
                          <a:ext cx="747252" cy="363675"/>
                          <a:chOff x="2585064" y="-1810559"/>
                          <a:chExt cx="747252" cy="363675"/>
                        </a:xfrm>
                      </p:grpSpPr>
                      <p:sp>
                        <p:nvSpPr>
                          <p:cNvPr id="445" name="Retângulo 294">
                            <a:extLst>
                              <a:ext uri="{FF2B5EF4-FFF2-40B4-BE49-F238E27FC236}">
                                <a16:creationId xmlns:a16="http://schemas.microsoft.com/office/drawing/2014/main" id="{233CC1EF-9CF9-DC98-7613-F1F92C5FA283}"/>
                              </a:ext>
                            </a:extLst>
                          </p:cNvPr>
                          <p:cNvSpPr/>
                          <p:nvPr/>
                        </p:nvSpPr>
                        <p:spPr>
                          <a:xfrm>
                            <a:off x="3265130" y="-1725014"/>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6" name="Retângulo 291">
                            <a:extLst>
                              <a:ext uri="{FF2B5EF4-FFF2-40B4-BE49-F238E27FC236}">
                                <a16:creationId xmlns:a16="http://schemas.microsoft.com/office/drawing/2014/main" id="{2D917E60-474D-BBA1-AADB-809383E2EEB7}"/>
                              </a:ext>
                            </a:extLst>
                          </p:cNvPr>
                          <p:cNvSpPr/>
                          <p:nvPr/>
                        </p:nvSpPr>
                        <p:spPr>
                          <a:xfrm>
                            <a:off x="2585064" y="-1725014"/>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7" name="Oval 446">
                            <a:extLst>
                              <a:ext uri="{FF2B5EF4-FFF2-40B4-BE49-F238E27FC236}">
                                <a16:creationId xmlns:a16="http://schemas.microsoft.com/office/drawing/2014/main" id="{78CE8AF1-E8F5-52EF-E962-1B7F0805EB27}"/>
                              </a:ext>
                            </a:extLst>
                          </p:cNvPr>
                          <p:cNvSpPr/>
                          <p:nvPr/>
                        </p:nvSpPr>
                        <p:spPr>
                          <a:xfrm>
                            <a:off x="3096239"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8" name="Oval 447">
                            <a:extLst>
                              <a:ext uri="{FF2B5EF4-FFF2-40B4-BE49-F238E27FC236}">
                                <a16:creationId xmlns:a16="http://schemas.microsoft.com/office/drawing/2014/main" id="{C3A019CC-14A4-CAB1-6D61-8D03B8FAA0C0}"/>
                              </a:ext>
                            </a:extLst>
                          </p:cNvPr>
                          <p:cNvSpPr/>
                          <p:nvPr/>
                        </p:nvSpPr>
                        <p:spPr>
                          <a:xfrm>
                            <a:off x="2585064"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49" name="Conexão reta 295">
                            <a:extLst>
                              <a:ext uri="{FF2B5EF4-FFF2-40B4-BE49-F238E27FC236}">
                                <a16:creationId xmlns:a16="http://schemas.microsoft.com/office/drawing/2014/main" id="{220F9536-404A-EA3C-BBB3-F9B79EFC7566}"/>
                              </a:ext>
                            </a:extLst>
                          </p:cNvPr>
                          <p:cNvCxnSpPr/>
                          <p:nvPr/>
                        </p:nvCxnSpPr>
                        <p:spPr>
                          <a:xfrm flipV="1">
                            <a:off x="3015595" y="-1810559"/>
                            <a:ext cx="316721" cy="5223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442" name="Retângulo 296">
                        <a:extLst>
                          <a:ext uri="{FF2B5EF4-FFF2-40B4-BE49-F238E27FC236}">
                            <a16:creationId xmlns:a16="http://schemas.microsoft.com/office/drawing/2014/main" id="{05332ECE-7182-1E43-C3D1-E8A1EA0839E4}"/>
                          </a:ext>
                        </a:extLst>
                      </p:cNvPr>
                      <p:cNvSpPr/>
                      <p:nvPr/>
                    </p:nvSpPr>
                    <p:spPr>
                      <a:xfrm>
                        <a:off x="3486963" y="-1003863"/>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439" name="Fluxograma: Ou 289">
                      <a:extLst>
                        <a:ext uri="{FF2B5EF4-FFF2-40B4-BE49-F238E27FC236}">
                          <a16:creationId xmlns:a16="http://schemas.microsoft.com/office/drawing/2014/main" id="{5DC73BE3-002C-3A65-EB6A-C55F5A3B4318}"/>
                        </a:ext>
                      </a:extLst>
                    </p:cNvPr>
                    <p:cNvSpPr/>
                    <p:nvPr/>
                  </p:nvSpPr>
                  <p:spPr>
                    <a:xfrm>
                      <a:off x="15641890" y="7593173"/>
                      <a:ext cx="743098" cy="7447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0" name="Fluxograma: Convolução 288">
                      <a:extLst>
                        <a:ext uri="{FF2B5EF4-FFF2-40B4-BE49-F238E27FC236}">
                          <a16:creationId xmlns:a16="http://schemas.microsoft.com/office/drawing/2014/main" id="{68DBBABB-F15F-7C04-4933-F1A54061B2CF}"/>
                        </a:ext>
                      </a:extLst>
                    </p:cNvPr>
                    <p:cNvSpPr/>
                    <p:nvPr/>
                  </p:nvSpPr>
                  <p:spPr>
                    <a:xfrm>
                      <a:off x="15644358" y="7603567"/>
                      <a:ext cx="741526"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sp>
                <p:nvSpPr>
                  <p:cNvPr id="437" name="Caixa de texto 300">
                    <a:extLst>
                      <a:ext uri="{FF2B5EF4-FFF2-40B4-BE49-F238E27FC236}">
                        <a16:creationId xmlns:a16="http://schemas.microsoft.com/office/drawing/2014/main" id="{5DFFD44E-DC78-FAD3-67B3-0DD9A9A7409E}"/>
                      </a:ext>
                    </a:extLst>
                  </p:cNvPr>
                  <p:cNvSpPr txBox="1"/>
                  <p:nvPr/>
                </p:nvSpPr>
                <p:spPr>
                  <a:xfrm>
                    <a:off x="7145112" y="5001006"/>
                    <a:ext cx="2361690" cy="612447"/>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Impeller coupling – pushing the wheelchair</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394" name="Group 393">
                  <a:extLst>
                    <a:ext uri="{FF2B5EF4-FFF2-40B4-BE49-F238E27FC236}">
                      <a16:creationId xmlns:a16="http://schemas.microsoft.com/office/drawing/2014/main" id="{B2D360B5-4BBB-5E78-BAAF-8132FD16BF73}"/>
                    </a:ext>
                  </a:extLst>
                </p:cNvPr>
                <p:cNvGrpSpPr/>
                <p:nvPr/>
              </p:nvGrpSpPr>
              <p:grpSpPr>
                <a:xfrm>
                  <a:off x="9133246" y="4706533"/>
                  <a:ext cx="2337856" cy="1516778"/>
                  <a:chOff x="2152003" y="4101630"/>
                  <a:chExt cx="2337856" cy="1516778"/>
                </a:xfrm>
              </p:grpSpPr>
              <p:grpSp>
                <p:nvGrpSpPr>
                  <p:cNvPr id="415" name="Agrupar 297">
                    <a:extLst>
                      <a:ext uri="{FF2B5EF4-FFF2-40B4-BE49-F238E27FC236}">
                        <a16:creationId xmlns:a16="http://schemas.microsoft.com/office/drawing/2014/main" id="{93F3630A-35ED-2022-D224-7ECC636EABA0}"/>
                      </a:ext>
                    </a:extLst>
                  </p:cNvPr>
                  <p:cNvGrpSpPr/>
                  <p:nvPr/>
                </p:nvGrpSpPr>
                <p:grpSpPr>
                  <a:xfrm>
                    <a:off x="2372969" y="4101630"/>
                    <a:ext cx="1895925" cy="1009267"/>
                    <a:chOff x="0" y="0"/>
                    <a:chExt cx="2346325" cy="1249045"/>
                  </a:xfrm>
                </p:grpSpPr>
                <p:grpSp>
                  <p:nvGrpSpPr>
                    <p:cNvPr id="417" name="Agrupar 55">
                      <a:extLst>
                        <a:ext uri="{FF2B5EF4-FFF2-40B4-BE49-F238E27FC236}">
                          <a16:creationId xmlns:a16="http://schemas.microsoft.com/office/drawing/2014/main" id="{A7807E04-7767-5205-5F61-9AD97D609360}"/>
                        </a:ext>
                      </a:extLst>
                    </p:cNvPr>
                    <p:cNvGrpSpPr/>
                    <p:nvPr/>
                  </p:nvGrpSpPr>
                  <p:grpSpPr>
                    <a:xfrm>
                      <a:off x="866775" y="676275"/>
                      <a:ext cx="1479550" cy="572770"/>
                      <a:chOff x="0" y="0"/>
                      <a:chExt cx="1479550" cy="572770"/>
                    </a:xfrm>
                  </p:grpSpPr>
                  <p:sp>
                    <p:nvSpPr>
                      <p:cNvPr id="430" name="Retângulo 41">
                        <a:extLst>
                          <a:ext uri="{FF2B5EF4-FFF2-40B4-BE49-F238E27FC236}">
                            <a16:creationId xmlns:a16="http://schemas.microsoft.com/office/drawing/2014/main" id="{22B29AAC-78ED-763B-8864-CA78B76A813B}"/>
                          </a:ext>
                        </a:extLst>
                      </p:cNvPr>
                      <p:cNvSpPr/>
                      <p:nvPr/>
                    </p:nvSpPr>
                    <p:spPr>
                      <a:xfrm>
                        <a:off x="754380" y="194310"/>
                        <a:ext cx="667385" cy="26543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1" name="Oval 430">
                        <a:extLst>
                          <a:ext uri="{FF2B5EF4-FFF2-40B4-BE49-F238E27FC236}">
                            <a16:creationId xmlns:a16="http://schemas.microsoft.com/office/drawing/2014/main" id="{B2C73B53-1910-08D0-F728-DD2184BB1434}"/>
                          </a:ext>
                        </a:extLst>
                      </p:cNvPr>
                      <p:cNvSpPr/>
                      <p:nvPr/>
                    </p:nvSpPr>
                    <p:spPr>
                      <a:xfrm>
                        <a:off x="75438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2" name="Oval 431">
                        <a:extLst>
                          <a:ext uri="{FF2B5EF4-FFF2-40B4-BE49-F238E27FC236}">
                            <a16:creationId xmlns:a16="http://schemas.microsoft.com/office/drawing/2014/main" id="{D81BC7F6-7655-CA0D-7907-82C3F3CECDFA}"/>
                          </a:ext>
                        </a:extLst>
                      </p:cNvPr>
                      <p:cNvSpPr/>
                      <p:nvPr/>
                    </p:nvSpPr>
                    <p:spPr>
                      <a:xfrm>
                        <a:off x="126492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3" name="Retângulo 52">
                        <a:extLst>
                          <a:ext uri="{FF2B5EF4-FFF2-40B4-BE49-F238E27FC236}">
                            <a16:creationId xmlns:a16="http://schemas.microsoft.com/office/drawing/2014/main" id="{20DB740F-6991-C8AC-C6D7-E8961EA39D8C}"/>
                          </a:ext>
                        </a:extLst>
                      </p:cNvPr>
                      <p:cNvSpPr/>
                      <p:nvPr/>
                    </p:nvSpPr>
                    <p:spPr>
                      <a:xfrm>
                        <a:off x="1375410" y="9906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4" name="Retângulo 53">
                        <a:extLst>
                          <a:ext uri="{FF2B5EF4-FFF2-40B4-BE49-F238E27FC236}">
                            <a16:creationId xmlns:a16="http://schemas.microsoft.com/office/drawing/2014/main" id="{CEB06EA0-A374-6D5D-B137-48C79CEDAFBD}"/>
                          </a:ext>
                        </a:extLst>
                      </p:cNvPr>
                      <p:cNvSpPr/>
                      <p:nvPr/>
                    </p:nvSpPr>
                    <p:spPr>
                      <a:xfrm>
                        <a:off x="754380" y="0"/>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35" name="Conexão reta 54">
                        <a:extLst>
                          <a:ext uri="{FF2B5EF4-FFF2-40B4-BE49-F238E27FC236}">
                            <a16:creationId xmlns:a16="http://schemas.microsoft.com/office/drawing/2014/main" id="{32872031-C7AA-A3EF-1988-476A3A0E9894}"/>
                          </a:ext>
                        </a:extLst>
                      </p:cNvPr>
                      <p:cNvCxnSpPr>
                        <a:cxnSpLocks/>
                      </p:cNvCxnSpPr>
                      <p:nvPr/>
                    </p:nvCxnSpPr>
                    <p:spPr>
                      <a:xfrm flipH="1">
                        <a:off x="0" y="99060"/>
                        <a:ext cx="744640" cy="38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8" name="Agrupar 256">
                      <a:extLst>
                        <a:ext uri="{FF2B5EF4-FFF2-40B4-BE49-F238E27FC236}">
                          <a16:creationId xmlns:a16="http://schemas.microsoft.com/office/drawing/2014/main" id="{EBDB9487-E299-DACE-B11B-BF2910C8A855}"/>
                        </a:ext>
                      </a:extLst>
                    </p:cNvPr>
                    <p:cNvGrpSpPr/>
                    <p:nvPr/>
                  </p:nvGrpSpPr>
                  <p:grpSpPr>
                    <a:xfrm>
                      <a:off x="0" y="0"/>
                      <a:ext cx="1361664" cy="1245041"/>
                      <a:chOff x="0" y="0"/>
                      <a:chExt cx="1361664" cy="1245041"/>
                    </a:xfrm>
                  </p:grpSpPr>
                  <p:grpSp>
                    <p:nvGrpSpPr>
                      <p:cNvPr id="419" name="Agrupar 56">
                        <a:extLst>
                          <a:ext uri="{FF2B5EF4-FFF2-40B4-BE49-F238E27FC236}">
                            <a16:creationId xmlns:a16="http://schemas.microsoft.com/office/drawing/2014/main" id="{54030C6F-AE3F-8CAD-89D4-414B3B112A08}"/>
                          </a:ext>
                        </a:extLst>
                      </p:cNvPr>
                      <p:cNvGrpSpPr/>
                      <p:nvPr/>
                    </p:nvGrpSpPr>
                    <p:grpSpPr>
                      <a:xfrm>
                        <a:off x="187324" y="0"/>
                        <a:ext cx="1174340" cy="1245041"/>
                        <a:chOff x="118110" y="0"/>
                        <a:chExt cx="1175077" cy="1245544"/>
                      </a:xfrm>
                    </p:grpSpPr>
                    <p:sp>
                      <p:nvSpPr>
                        <p:cNvPr id="423" name="Retângulo 45">
                          <a:extLst>
                            <a:ext uri="{FF2B5EF4-FFF2-40B4-BE49-F238E27FC236}">
                              <a16:creationId xmlns:a16="http://schemas.microsoft.com/office/drawing/2014/main" id="{97D4D82A-A59F-9885-7499-CF6C5A7BDD61}"/>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4" name="Retângulo 46">
                          <a:extLst>
                            <a:ext uri="{FF2B5EF4-FFF2-40B4-BE49-F238E27FC236}">
                              <a16:creationId xmlns:a16="http://schemas.microsoft.com/office/drawing/2014/main" id="{BC1B4404-36A3-7220-32DF-E64C0D7D0C66}"/>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5" name="Retângulo 47">
                          <a:extLst>
                            <a:ext uri="{FF2B5EF4-FFF2-40B4-BE49-F238E27FC236}">
                              <a16:creationId xmlns:a16="http://schemas.microsoft.com/office/drawing/2014/main" id="{9350F08B-2C84-6C74-A817-577DCD49384B}"/>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6" name="Retângulo 49">
                          <a:extLst>
                            <a:ext uri="{FF2B5EF4-FFF2-40B4-BE49-F238E27FC236}">
                              <a16:creationId xmlns:a16="http://schemas.microsoft.com/office/drawing/2014/main" id="{488C507B-4C26-CCC0-0FE3-F20783354975}"/>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7" name="Retângulo 50">
                          <a:extLst>
                            <a:ext uri="{FF2B5EF4-FFF2-40B4-BE49-F238E27FC236}">
                              <a16:creationId xmlns:a16="http://schemas.microsoft.com/office/drawing/2014/main" id="{39063E18-1C09-3C67-B893-2C46E667103D}"/>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8" name="Retângulo 48">
                          <a:extLst>
                            <a:ext uri="{FF2B5EF4-FFF2-40B4-BE49-F238E27FC236}">
                              <a16:creationId xmlns:a16="http://schemas.microsoft.com/office/drawing/2014/main" id="{C0D4B1CA-CA00-3770-1A1B-25C5B8E842DB}"/>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9" name="Oval 428">
                          <a:extLst>
                            <a:ext uri="{FF2B5EF4-FFF2-40B4-BE49-F238E27FC236}">
                              <a16:creationId xmlns:a16="http://schemas.microsoft.com/office/drawing/2014/main" id="{7EF239E0-DB72-235B-7758-C5CCC9D41CB9}"/>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20" name="Agrupar 252">
                        <a:extLst>
                          <a:ext uri="{FF2B5EF4-FFF2-40B4-BE49-F238E27FC236}">
                            <a16:creationId xmlns:a16="http://schemas.microsoft.com/office/drawing/2014/main" id="{A8C2CB5B-C12D-EE0F-BFE8-E00FA366CFC8}"/>
                          </a:ext>
                        </a:extLst>
                      </p:cNvPr>
                      <p:cNvGrpSpPr/>
                      <p:nvPr/>
                    </p:nvGrpSpPr>
                    <p:grpSpPr>
                      <a:xfrm>
                        <a:off x="0" y="611921"/>
                        <a:ext cx="634145" cy="632997"/>
                        <a:chOff x="0" y="2321"/>
                        <a:chExt cx="634145" cy="632997"/>
                      </a:xfrm>
                    </p:grpSpPr>
                    <p:sp>
                      <p:nvSpPr>
                        <p:cNvPr id="421" name="Fluxograma: Convolução 250">
                          <a:extLst>
                            <a:ext uri="{FF2B5EF4-FFF2-40B4-BE49-F238E27FC236}">
                              <a16:creationId xmlns:a16="http://schemas.microsoft.com/office/drawing/2014/main" id="{6E392226-9852-19AE-ECDA-1323B2081B7D}"/>
                            </a:ext>
                          </a:extLst>
                        </p:cNvPr>
                        <p:cNvSpPr/>
                        <p:nvPr/>
                      </p:nvSpPr>
                      <p:spPr>
                        <a:xfrm>
                          <a:off x="4641" y="2321"/>
                          <a:ext cx="629504" cy="629504"/>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2" name="Fluxograma: Ou 251">
                          <a:extLst>
                            <a:ext uri="{FF2B5EF4-FFF2-40B4-BE49-F238E27FC236}">
                              <a16:creationId xmlns:a16="http://schemas.microsoft.com/office/drawing/2014/main" id="{BACBDE0A-15B8-CE1F-0E56-8365947317AB}"/>
                            </a:ext>
                          </a:extLst>
                        </p:cNvPr>
                        <p:cNvSpPr/>
                        <p:nvPr/>
                      </p:nvSpPr>
                      <p:spPr>
                        <a:xfrm>
                          <a:off x="0" y="3175"/>
                          <a:ext cx="630838" cy="63214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sp>
                <p:nvSpPr>
                  <p:cNvPr id="416" name="Caixa de texto 299">
                    <a:extLst>
                      <a:ext uri="{FF2B5EF4-FFF2-40B4-BE49-F238E27FC236}">
                        <a16:creationId xmlns:a16="http://schemas.microsoft.com/office/drawing/2014/main" id="{B17EDF37-A74D-762E-7022-655BEC3F7013}"/>
                      </a:ext>
                    </a:extLst>
                  </p:cNvPr>
                  <p:cNvSpPr txBox="1"/>
                  <p:nvPr/>
                </p:nvSpPr>
                <p:spPr>
                  <a:xfrm>
                    <a:off x="2152003" y="5001006"/>
                    <a:ext cx="2337856"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Central</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coupling</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pulling</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the</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wheelchair</a:t>
                    </a:r>
                    <a:endPar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395" name="Group 394">
                  <a:extLst>
                    <a:ext uri="{FF2B5EF4-FFF2-40B4-BE49-F238E27FC236}">
                      <a16:creationId xmlns:a16="http://schemas.microsoft.com/office/drawing/2014/main" id="{7A7D6A82-EEBE-5E63-7F90-20822F1CAF6E}"/>
                    </a:ext>
                  </a:extLst>
                </p:cNvPr>
                <p:cNvGrpSpPr/>
                <p:nvPr/>
              </p:nvGrpSpPr>
              <p:grpSpPr>
                <a:xfrm>
                  <a:off x="11535553" y="4706533"/>
                  <a:ext cx="2475398" cy="1516056"/>
                  <a:chOff x="4573646" y="4102352"/>
                  <a:chExt cx="2475398" cy="1516056"/>
                </a:xfrm>
              </p:grpSpPr>
              <p:grpSp>
                <p:nvGrpSpPr>
                  <p:cNvPr id="396" name="Group 395">
                    <a:extLst>
                      <a:ext uri="{FF2B5EF4-FFF2-40B4-BE49-F238E27FC236}">
                        <a16:creationId xmlns:a16="http://schemas.microsoft.com/office/drawing/2014/main" id="{7941C96F-AE07-2DC9-0F37-FEA1E73D012B}"/>
                      </a:ext>
                    </a:extLst>
                  </p:cNvPr>
                  <p:cNvGrpSpPr/>
                  <p:nvPr/>
                </p:nvGrpSpPr>
                <p:grpSpPr>
                  <a:xfrm>
                    <a:off x="5261751" y="4102352"/>
                    <a:ext cx="1099188" cy="1007823"/>
                    <a:chOff x="12879043" y="6871141"/>
                    <a:chExt cx="1603153" cy="1469898"/>
                  </a:xfrm>
                </p:grpSpPr>
                <p:grpSp>
                  <p:nvGrpSpPr>
                    <p:cNvPr id="398" name="Agrupar 276">
                      <a:extLst>
                        <a:ext uri="{FF2B5EF4-FFF2-40B4-BE49-F238E27FC236}">
                          <a16:creationId xmlns:a16="http://schemas.microsoft.com/office/drawing/2014/main" id="{01D3A1B6-9E89-FAEE-FBE6-27CEABD25BF3}"/>
                        </a:ext>
                      </a:extLst>
                    </p:cNvPr>
                    <p:cNvGrpSpPr/>
                    <p:nvPr/>
                  </p:nvGrpSpPr>
                  <p:grpSpPr>
                    <a:xfrm>
                      <a:off x="13098443" y="6871141"/>
                      <a:ext cx="1383753" cy="1466766"/>
                      <a:chOff x="187324" y="0"/>
                      <a:chExt cx="1174340" cy="1245041"/>
                    </a:xfrm>
                  </p:grpSpPr>
                  <p:grpSp>
                    <p:nvGrpSpPr>
                      <p:cNvPr id="401" name="Agrupar 258">
                        <a:extLst>
                          <a:ext uri="{FF2B5EF4-FFF2-40B4-BE49-F238E27FC236}">
                            <a16:creationId xmlns:a16="http://schemas.microsoft.com/office/drawing/2014/main" id="{43258216-FE97-0897-6447-9FAC911E09A3}"/>
                          </a:ext>
                        </a:extLst>
                      </p:cNvPr>
                      <p:cNvGrpSpPr/>
                      <p:nvPr/>
                    </p:nvGrpSpPr>
                    <p:grpSpPr>
                      <a:xfrm>
                        <a:off x="187324" y="0"/>
                        <a:ext cx="1174340" cy="1245041"/>
                        <a:chOff x="118110" y="0"/>
                        <a:chExt cx="1175077" cy="1245544"/>
                      </a:xfrm>
                    </p:grpSpPr>
                    <p:sp>
                      <p:nvSpPr>
                        <p:cNvPr id="408" name="Retângulo 259">
                          <a:extLst>
                            <a:ext uri="{FF2B5EF4-FFF2-40B4-BE49-F238E27FC236}">
                              <a16:creationId xmlns:a16="http://schemas.microsoft.com/office/drawing/2014/main" id="{AC808D3E-B53C-3760-47A6-7C1754F94CA0}"/>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9" name="Retângulo 260">
                          <a:extLst>
                            <a:ext uri="{FF2B5EF4-FFF2-40B4-BE49-F238E27FC236}">
                              <a16:creationId xmlns:a16="http://schemas.microsoft.com/office/drawing/2014/main" id="{D0F2C5F0-6657-5BB0-49D5-6F23D12380E6}"/>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0" name="Retângulo 261">
                          <a:extLst>
                            <a:ext uri="{FF2B5EF4-FFF2-40B4-BE49-F238E27FC236}">
                              <a16:creationId xmlns:a16="http://schemas.microsoft.com/office/drawing/2014/main" id="{26C314A5-BDFB-8F2C-777E-445D06536D61}"/>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1" name="Retângulo 262">
                          <a:extLst>
                            <a:ext uri="{FF2B5EF4-FFF2-40B4-BE49-F238E27FC236}">
                              <a16:creationId xmlns:a16="http://schemas.microsoft.com/office/drawing/2014/main" id="{2CDDC8C6-E093-55F5-FB15-2C68A52BED6C}"/>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2" name="Retângulo 263">
                          <a:extLst>
                            <a:ext uri="{FF2B5EF4-FFF2-40B4-BE49-F238E27FC236}">
                              <a16:creationId xmlns:a16="http://schemas.microsoft.com/office/drawing/2014/main" id="{D98FC59E-6A82-1752-A121-9EBC1AD8A541}"/>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3" name="Retângulo 264">
                          <a:extLst>
                            <a:ext uri="{FF2B5EF4-FFF2-40B4-BE49-F238E27FC236}">
                              <a16:creationId xmlns:a16="http://schemas.microsoft.com/office/drawing/2014/main" id="{30A261C5-79E7-465A-AC16-2FA239918F93}"/>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4" name="Oval 413">
                          <a:extLst>
                            <a:ext uri="{FF2B5EF4-FFF2-40B4-BE49-F238E27FC236}">
                              <a16:creationId xmlns:a16="http://schemas.microsoft.com/office/drawing/2014/main" id="{F897B024-3EF1-6970-608C-303E5481B4A2}"/>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02" name="Agrupar 275">
                        <a:extLst>
                          <a:ext uri="{FF2B5EF4-FFF2-40B4-BE49-F238E27FC236}">
                            <a16:creationId xmlns:a16="http://schemas.microsoft.com/office/drawing/2014/main" id="{5F0BDC31-AA83-C896-4061-245551D82AEF}"/>
                          </a:ext>
                        </a:extLst>
                      </p:cNvPr>
                      <p:cNvGrpSpPr/>
                      <p:nvPr/>
                    </p:nvGrpSpPr>
                    <p:grpSpPr>
                      <a:xfrm>
                        <a:off x="295275" y="863600"/>
                        <a:ext cx="725805" cy="379730"/>
                        <a:chOff x="0" y="0"/>
                        <a:chExt cx="725805" cy="379730"/>
                      </a:xfrm>
                    </p:grpSpPr>
                    <p:sp>
                      <p:nvSpPr>
                        <p:cNvPr id="403" name="Retângulo 270">
                          <a:extLst>
                            <a:ext uri="{FF2B5EF4-FFF2-40B4-BE49-F238E27FC236}">
                              <a16:creationId xmlns:a16="http://schemas.microsoft.com/office/drawing/2014/main" id="{131D9C05-BFC9-6E90-58AB-E21743219DBE}"/>
                            </a:ext>
                          </a:extLst>
                        </p:cNvPr>
                        <p:cNvSpPr/>
                        <p:nvPr/>
                      </p:nvSpPr>
                      <p:spPr>
                        <a:xfrm>
                          <a:off x="0" y="101600"/>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4" name="Oval 403">
                          <a:extLst>
                            <a:ext uri="{FF2B5EF4-FFF2-40B4-BE49-F238E27FC236}">
                              <a16:creationId xmlns:a16="http://schemas.microsoft.com/office/drawing/2014/main" id="{CA297267-E363-1BAC-92A5-81A3A5D1C5D9}"/>
                            </a:ext>
                          </a:extLst>
                        </p:cNvPr>
                        <p:cNvSpPr/>
                        <p:nvPr/>
                      </p:nvSpPr>
                      <p:spPr>
                        <a:xfrm>
                          <a:off x="0"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5" name="Oval 404">
                          <a:extLst>
                            <a:ext uri="{FF2B5EF4-FFF2-40B4-BE49-F238E27FC236}">
                              <a16:creationId xmlns:a16="http://schemas.microsoft.com/office/drawing/2014/main" id="{6D817D3D-B6D3-E031-1C5C-D335864C18D9}"/>
                            </a:ext>
                          </a:extLst>
                        </p:cNvPr>
                        <p:cNvSpPr/>
                        <p:nvPr/>
                      </p:nvSpPr>
                      <p:spPr>
                        <a:xfrm>
                          <a:off x="511175"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6" name="Retângulo 273">
                          <a:extLst>
                            <a:ext uri="{FF2B5EF4-FFF2-40B4-BE49-F238E27FC236}">
                              <a16:creationId xmlns:a16="http://schemas.microsoft.com/office/drawing/2014/main" id="{67F1902E-2963-AF3B-C8FB-2BB58286F096}"/>
                            </a:ext>
                          </a:extLst>
                        </p:cNvPr>
                        <p:cNvSpPr/>
                        <p:nvPr/>
                      </p:nvSpPr>
                      <p:spPr>
                        <a:xfrm>
                          <a:off x="622300" y="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07" name="Conexão reta 274">
                          <a:extLst>
                            <a:ext uri="{FF2B5EF4-FFF2-40B4-BE49-F238E27FC236}">
                              <a16:creationId xmlns:a16="http://schemas.microsoft.com/office/drawing/2014/main" id="{AFEFD33F-3336-1C87-C5C9-9C7110295306}"/>
                            </a:ext>
                          </a:extLst>
                        </p:cNvPr>
                        <p:cNvCxnSpPr>
                          <a:cxnSpLocks/>
                        </p:cNvCxnSpPr>
                        <p:nvPr/>
                      </p:nvCxnSpPr>
                      <p:spPr>
                        <a:xfrm flipV="1">
                          <a:off x="454025" y="64302"/>
                          <a:ext cx="0" cy="309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399" name="Fluxograma: Convolução 267">
                      <a:extLst>
                        <a:ext uri="{FF2B5EF4-FFF2-40B4-BE49-F238E27FC236}">
                          <a16:creationId xmlns:a16="http://schemas.microsoft.com/office/drawing/2014/main" id="{755A3F19-5178-4F1B-0CD5-C92982D7BD0C}"/>
                        </a:ext>
                      </a:extLst>
                    </p:cNvPr>
                    <p:cNvSpPr/>
                    <p:nvPr/>
                  </p:nvSpPr>
                  <p:spPr>
                    <a:xfrm>
                      <a:off x="12879043" y="7599429"/>
                      <a:ext cx="741759"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0" name="Fluxograma: Ou 268">
                      <a:extLst>
                        <a:ext uri="{FF2B5EF4-FFF2-40B4-BE49-F238E27FC236}">
                          <a16:creationId xmlns:a16="http://schemas.microsoft.com/office/drawing/2014/main" id="{98FF509A-EF7C-5DF5-3EC2-AA11D41864BD}"/>
                        </a:ext>
                      </a:extLst>
                    </p:cNvPr>
                    <p:cNvSpPr/>
                    <p:nvPr/>
                  </p:nvSpPr>
                  <p:spPr>
                    <a:xfrm>
                      <a:off x="12881445" y="7595266"/>
                      <a:ext cx="743195" cy="744691"/>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97" name="Caixa de texto 300">
                    <a:extLst>
                      <a:ext uri="{FF2B5EF4-FFF2-40B4-BE49-F238E27FC236}">
                        <a16:creationId xmlns:a16="http://schemas.microsoft.com/office/drawing/2014/main" id="{71CA847D-8371-10C7-D4DE-65055E4EDABC}"/>
                      </a:ext>
                    </a:extLst>
                  </p:cNvPr>
                  <p:cNvSpPr txBox="1"/>
                  <p:nvPr/>
                </p:nvSpPr>
                <p:spPr>
                  <a:xfrm>
                    <a:off x="4573646" y="5001006"/>
                    <a:ext cx="2475398"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Coupling from below – lifting the wheelchair</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grpSp>
        </p:grpSp>
        <p:sp>
          <p:nvSpPr>
            <p:cNvPr id="390" name="Arrow: Right 389">
              <a:extLst>
                <a:ext uri="{FF2B5EF4-FFF2-40B4-BE49-F238E27FC236}">
                  <a16:creationId xmlns:a16="http://schemas.microsoft.com/office/drawing/2014/main" id="{5C76A00A-5BAD-AD3A-4BB2-1ABF2909E5AF}"/>
                </a:ext>
              </a:extLst>
            </p:cNvPr>
            <p:cNvSpPr/>
            <p:nvPr/>
          </p:nvSpPr>
          <p:spPr>
            <a:xfrm>
              <a:off x="8627303" y="14084711"/>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5" name="Seta: Bidirecional 204">
              <a:extLst>
                <a:ext uri="{FF2B5EF4-FFF2-40B4-BE49-F238E27FC236}">
                  <a16:creationId xmlns:a16="http://schemas.microsoft.com/office/drawing/2014/main" id="{8EE82048-8EFE-E6EE-8882-2BDD66820D99}"/>
                </a:ext>
              </a:extLst>
            </p:cNvPr>
            <p:cNvSpPr/>
            <p:nvPr/>
          </p:nvSpPr>
          <p:spPr>
            <a:xfrm rot="7144804" flipH="1">
              <a:off x="11917023" y="11274986"/>
              <a:ext cx="1033851" cy="232841"/>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76" name="Seta: Bidirecional 193">
              <a:extLst>
                <a:ext uri="{FF2B5EF4-FFF2-40B4-BE49-F238E27FC236}">
                  <a16:creationId xmlns:a16="http://schemas.microsoft.com/office/drawing/2014/main" id="{FCFEB9F6-3883-4AC9-8996-207ABA417331}"/>
                </a:ext>
              </a:extLst>
            </p:cNvPr>
            <p:cNvSpPr/>
            <p:nvPr/>
          </p:nvSpPr>
          <p:spPr>
            <a:xfrm rot="14455196">
              <a:off x="10707167" y="11267491"/>
              <a:ext cx="1019048" cy="236834"/>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72" name="Caixa de Texto 2">
              <a:extLst>
                <a:ext uri="{FF2B5EF4-FFF2-40B4-BE49-F238E27FC236}">
                  <a16:creationId xmlns:a16="http://schemas.microsoft.com/office/drawing/2014/main" id="{9BAF3F5F-CC9D-594D-BFF4-3976A85248D3}"/>
                </a:ext>
              </a:extLst>
            </p:cNvPr>
            <p:cNvSpPr txBox="1">
              <a:spLocks noChangeArrowheads="1"/>
            </p:cNvSpPr>
            <p:nvPr/>
          </p:nvSpPr>
          <p:spPr bwMode="auto">
            <a:xfrm>
              <a:off x="8057212" y="8809574"/>
              <a:ext cx="2979184" cy="369332"/>
            </a:xfrm>
            <a:prstGeom prst="rect">
              <a:avLst/>
            </a:prstGeom>
            <a:noFill/>
            <a:ln w="9525">
              <a:noFill/>
              <a:miter lim="800000"/>
              <a:headEnd/>
              <a:tailEnd/>
            </a:ln>
          </p:spPr>
          <p:txBody>
            <a:bodyPr rot="0" vert="horz" wrap="square" lIns="91440" tIns="45720" rIns="91440" bIns="45720" anchor="t" anchorCtr="0">
              <a:spAutoFit/>
            </a:bodyPr>
            <a:lstStyle/>
            <a:p>
              <a:pPr algn="ct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1. Human Machine Interface</a:t>
              </a:r>
              <a:endParaRPr lang="pt-PT"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75" name="Caixa de texto 219">
              <a:extLst>
                <a:ext uri="{FF2B5EF4-FFF2-40B4-BE49-F238E27FC236}">
                  <a16:creationId xmlns:a16="http://schemas.microsoft.com/office/drawing/2014/main" id="{804A7122-C2DA-6F94-5255-F7C3E2C11D77}"/>
                </a:ext>
              </a:extLst>
            </p:cNvPr>
            <p:cNvSpPr txBox="1"/>
            <p:nvPr/>
          </p:nvSpPr>
          <p:spPr>
            <a:xfrm>
              <a:off x="7006605" y="16901666"/>
              <a:ext cx="13046618" cy="276999"/>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indent="215900" algn="ctr">
                <a:spcAft>
                  <a:spcPts val="1000"/>
                </a:spcAft>
              </a:pPr>
              <a:r>
                <a:rPr lang="en-US" i="1" dirty="0">
                  <a:solidFill>
                    <a:srgbClr val="004B87"/>
                  </a:solidFill>
                  <a:effectLst/>
                  <a:latin typeface="Times New Roman" panose="02020603050405020304" pitchFamily="18" charset="0"/>
                  <a:ea typeface="Calibri" panose="020F0502020204030204" pitchFamily="34" charset="0"/>
                </a:rPr>
                <a:t>Figure 1</a:t>
              </a:r>
              <a:r>
                <a:rPr lang="en-US" i="1" dirty="0">
                  <a:solidFill>
                    <a:srgbClr val="004B87"/>
                  </a:solidFill>
                  <a:latin typeface="Times New Roman" panose="02020603050405020304" pitchFamily="18" charset="0"/>
                  <a:ea typeface="Calibri" panose="020F0502020204030204" pitchFamily="34" charset="0"/>
                </a:rPr>
                <a:t> – General diagram.</a:t>
              </a:r>
              <a:endParaRPr lang="en-US" i="1" dirty="0">
                <a:solidFill>
                  <a:srgbClr val="004B87"/>
                </a:solidFill>
                <a:effectLst/>
                <a:latin typeface="Times New Roman" panose="02020603050405020304" pitchFamily="18" charset="0"/>
                <a:ea typeface="Calibri" panose="020F0502020204030204" pitchFamily="34" charset="0"/>
              </a:endParaRPr>
            </a:p>
          </p:txBody>
        </p:sp>
        <p:sp>
          <p:nvSpPr>
            <p:cNvPr id="477" name="Arrow: Right 476">
              <a:extLst>
                <a:ext uri="{FF2B5EF4-FFF2-40B4-BE49-F238E27FC236}">
                  <a16:creationId xmlns:a16="http://schemas.microsoft.com/office/drawing/2014/main" id="{99FC6922-1711-4548-5E7F-9C009DFDED0E}"/>
                </a:ext>
              </a:extLst>
            </p:cNvPr>
            <p:cNvSpPr/>
            <p:nvPr/>
          </p:nvSpPr>
          <p:spPr>
            <a:xfrm>
              <a:off x="16455061" y="14084711"/>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78" name="Rectangle: Rounded Corners 477">
              <a:extLst>
                <a:ext uri="{FF2B5EF4-FFF2-40B4-BE49-F238E27FC236}">
                  <a16:creationId xmlns:a16="http://schemas.microsoft.com/office/drawing/2014/main" id="{594FE28D-A688-20DB-93CB-4D4FC81217D9}"/>
                </a:ext>
              </a:extLst>
            </p:cNvPr>
            <p:cNvSpPr/>
            <p:nvPr/>
          </p:nvSpPr>
          <p:spPr>
            <a:xfrm>
              <a:off x="17018919" y="13286461"/>
              <a:ext cx="2574340" cy="2086923"/>
            </a:xfrm>
            <a:prstGeom prst="roundRect">
              <a:avLst>
                <a:gd name="adj" fmla="val 725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79" name="Caixa de Texto 2">
              <a:extLst>
                <a:ext uri="{FF2B5EF4-FFF2-40B4-BE49-F238E27FC236}">
                  <a16:creationId xmlns:a16="http://schemas.microsoft.com/office/drawing/2014/main" id="{3C0F9390-1DF6-E50F-5C5C-78E975BE36E7}"/>
                </a:ext>
              </a:extLst>
            </p:cNvPr>
            <p:cNvSpPr txBox="1">
              <a:spLocks noChangeArrowheads="1"/>
            </p:cNvSpPr>
            <p:nvPr/>
          </p:nvSpPr>
          <p:spPr bwMode="auto">
            <a:xfrm>
              <a:off x="17018919" y="13286460"/>
              <a:ext cx="2574340" cy="2086923"/>
            </a:xfrm>
            <a:prstGeom prst="rect">
              <a:avLst/>
            </a:prstGeom>
            <a:noFill/>
            <a:ln w="9525">
              <a:noFill/>
              <a:miter lim="800000"/>
              <a:headEnd/>
              <a:tailEnd/>
            </a:ln>
          </p:spPr>
          <p:txBody>
            <a:bodyPr rot="0" vert="horz" wrap="square" lIns="91440" tIns="45720" rIns="91440" bIns="45720" anchor="t" anchorCtr="0">
              <a:noAutofit/>
            </a:bodyPr>
            <a:lstStyle/>
            <a:p>
              <a:pPr indent="107950" algn="ctr">
                <a:lnSpc>
                  <a:spcPct val="120000"/>
                </a:lnSpc>
              </a:pPr>
              <a:r>
                <a:rPr lang="en-US" sz="18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Easy-to-fit, fast, autonomous, and universal coupling mechanism, because there is a diversity of wheelchairs.</a:t>
              </a:r>
            </a:p>
          </p:txBody>
        </p:sp>
      </p:grpSp>
    </p:spTree>
    <p:extLst>
      <p:ext uri="{BB962C8B-B14F-4D97-AF65-F5344CB8AC3E}">
        <p14:creationId xmlns:p14="http://schemas.microsoft.com/office/powerpoint/2010/main" val="1171411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46480" y="4859640"/>
            <a:ext cx="5563297" cy="17494567"/>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4" name="CustomShape 2"/>
          <p:cNvSpPr/>
          <p:nvPr/>
        </p:nvSpPr>
        <p:spPr>
          <a:xfrm>
            <a:off x="7006604" y="4859640"/>
            <a:ext cx="13233179" cy="2802555"/>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6" name="CustomShape 4"/>
          <p:cNvSpPr/>
          <p:nvPr/>
        </p:nvSpPr>
        <p:spPr>
          <a:xfrm>
            <a:off x="1146480" y="23064649"/>
            <a:ext cx="9832193" cy="4160679"/>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7" name="CustomShape 5"/>
          <p:cNvSpPr/>
          <p:nvPr/>
        </p:nvSpPr>
        <p:spPr>
          <a:xfrm>
            <a:off x="11226934" y="23064648"/>
            <a:ext cx="9012849" cy="4160679"/>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49" name="Imagem 22"/>
          <p:cNvPicPr/>
          <p:nvPr/>
        </p:nvPicPr>
        <p:blipFill>
          <a:blip r:embed="rId2"/>
          <a:stretch/>
        </p:blipFill>
        <p:spPr>
          <a:xfrm>
            <a:off x="7236191" y="5164200"/>
            <a:ext cx="304560" cy="367920"/>
          </a:xfrm>
          <a:prstGeom prst="rect">
            <a:avLst/>
          </a:prstGeom>
          <a:ln>
            <a:noFill/>
          </a:ln>
        </p:spPr>
      </p:pic>
      <p:pic>
        <p:nvPicPr>
          <p:cNvPr id="50" name="Imagem 23"/>
          <p:cNvPicPr/>
          <p:nvPr/>
        </p:nvPicPr>
        <p:blipFill>
          <a:blip r:embed="rId2"/>
          <a:stretch/>
        </p:blipFill>
        <p:spPr>
          <a:xfrm>
            <a:off x="1428596" y="5164200"/>
            <a:ext cx="304560" cy="367920"/>
          </a:xfrm>
          <a:prstGeom prst="rect">
            <a:avLst/>
          </a:prstGeom>
          <a:ln>
            <a:noFill/>
          </a:ln>
        </p:spPr>
      </p:pic>
      <p:pic>
        <p:nvPicPr>
          <p:cNvPr id="51" name="Imagem 24"/>
          <p:cNvPicPr/>
          <p:nvPr/>
        </p:nvPicPr>
        <p:blipFill>
          <a:blip r:embed="rId2"/>
          <a:stretch/>
        </p:blipFill>
        <p:spPr>
          <a:xfrm>
            <a:off x="1511161" y="23338529"/>
            <a:ext cx="304560" cy="367920"/>
          </a:xfrm>
          <a:prstGeom prst="rect">
            <a:avLst/>
          </a:prstGeom>
          <a:ln>
            <a:noFill/>
          </a:ln>
        </p:spPr>
      </p:pic>
      <p:sp>
        <p:nvSpPr>
          <p:cNvPr id="52" name="CustomShape 6"/>
          <p:cNvSpPr/>
          <p:nvPr/>
        </p:nvSpPr>
        <p:spPr>
          <a:xfrm>
            <a:off x="1936681" y="23202809"/>
            <a:ext cx="9041993"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RESULTS AND CONCLUSIONS</a:t>
            </a:r>
            <a:endParaRPr lang="en-US" sz="3600" b="0" strike="noStrike" spc="-1" dirty="0">
              <a:latin typeface="Arial"/>
            </a:endParaRPr>
          </a:p>
        </p:txBody>
      </p:sp>
      <p:sp>
        <p:nvSpPr>
          <p:cNvPr id="53" name="CustomShape 7"/>
          <p:cNvSpPr/>
          <p:nvPr/>
        </p:nvSpPr>
        <p:spPr>
          <a:xfrm>
            <a:off x="1511161" y="23860628"/>
            <a:ext cx="9180651" cy="316370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robotic system will undergo a series of tests, such as evaluating the effectiveness of the robot safety system developed for emergency situations and analyzing the transport time as well as its efficiency and error in a set of tests.</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a way, the expected result of this project will be the development of a robotic system, safe and effective, to transport manual wheelchairs and assist in the management of patient transport in health institutions.</a:t>
            </a:r>
          </a:p>
        </p:txBody>
      </p:sp>
      <p:sp>
        <p:nvSpPr>
          <p:cNvPr id="56" name="CustomShape 10"/>
          <p:cNvSpPr/>
          <p:nvPr/>
        </p:nvSpPr>
        <p:spPr>
          <a:xfrm>
            <a:off x="185595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BACKGROUND</a:t>
            </a:r>
            <a:endParaRPr lang="en-US" sz="3600" b="0" strike="noStrike" spc="-1" dirty="0">
              <a:latin typeface="Arial"/>
            </a:endParaRPr>
          </a:p>
        </p:txBody>
      </p:sp>
      <p:sp>
        <p:nvSpPr>
          <p:cNvPr id="57" name="CustomShape 11"/>
          <p:cNvSpPr/>
          <p:nvPr/>
        </p:nvSpPr>
        <p:spPr>
          <a:xfrm>
            <a:off x="7610187"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OBJECTIVES</a:t>
            </a:r>
            <a:endParaRPr lang="en-US" sz="3600" b="0" strike="noStrike" spc="-1" dirty="0">
              <a:latin typeface="Arial"/>
            </a:endParaRPr>
          </a:p>
        </p:txBody>
      </p:sp>
      <p:sp>
        <p:nvSpPr>
          <p:cNvPr id="58" name="CustomShape 12"/>
          <p:cNvSpPr/>
          <p:nvPr/>
        </p:nvSpPr>
        <p:spPr>
          <a:xfrm>
            <a:off x="1428596" y="5771880"/>
            <a:ext cx="5015756" cy="1690285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Industry 4.0 presents itself as a new era in which the industry is led by technologies such as robotics, artificial intelligence, and device interconnection (IIoT). The increasing implementation of robots in industries allows a better quality of service with high accuracy in less time. As a result, these advantages are now in other areas such as medicine or the military to mitigate problems.</a:t>
            </a:r>
            <a:endParaRPr lang="pt-PT"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healthcare institutions, the transport of patients is a recurrent, time-consuming, non-ergonomic task and requires the help of assistants [1]. There are solutions such as electric wheelchairs [2] that facilitate patient motion or intelligent wheelchairs [3] that transport patients to their destination autonomously, however, their costs are high, and replacing them with these chairs requires a huge financial effort from the institutions.</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service system can play an extremely important role both at the scientific and social levels. At the scientific level, the transport of patients autonomously through a robot in hospital environments, for example, can be validated, and perhaps in the future the adaptation to the transport of hospital equipment. At the social level, allowing health institutions to reduce costs since they can carry out the transport of guardianship patients as conventional wheelchairs.</a:t>
            </a:r>
            <a:endParaRPr lang="pt-PT"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CustomShape 3"/>
          <p:cNvSpPr/>
          <p:nvPr/>
        </p:nvSpPr>
        <p:spPr>
          <a:xfrm>
            <a:off x="7006604" y="8143764"/>
            <a:ext cx="13230539" cy="14210443"/>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48" name="Imagem 21"/>
          <p:cNvPicPr/>
          <p:nvPr/>
        </p:nvPicPr>
        <p:blipFill>
          <a:blip r:embed="rId2"/>
          <a:stretch/>
        </p:blipFill>
        <p:spPr>
          <a:xfrm>
            <a:off x="7236191" y="8358324"/>
            <a:ext cx="304560" cy="367920"/>
          </a:xfrm>
          <a:prstGeom prst="rect">
            <a:avLst/>
          </a:prstGeom>
          <a:ln>
            <a:noFill/>
          </a:ln>
        </p:spPr>
      </p:pic>
      <p:sp>
        <p:nvSpPr>
          <p:cNvPr id="55" name="CustomShape 9"/>
          <p:cNvSpPr/>
          <p:nvPr/>
        </p:nvSpPr>
        <p:spPr>
          <a:xfrm>
            <a:off x="7610187" y="8222604"/>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METHODOLOGY</a:t>
            </a:r>
            <a:endParaRPr lang="en-US" sz="3600" b="0" strike="noStrike" spc="-1" dirty="0">
              <a:latin typeface="Arial"/>
            </a:endParaRPr>
          </a:p>
        </p:txBody>
      </p:sp>
      <p:sp>
        <p:nvSpPr>
          <p:cNvPr id="59" name="CustomShape 13"/>
          <p:cNvSpPr/>
          <p:nvPr/>
        </p:nvSpPr>
        <p:spPr>
          <a:xfrm>
            <a:off x="7236191" y="8694234"/>
            <a:ext cx="12695186" cy="135080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1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6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project, Figure 1, is divided into three parts:</a:t>
            </a:r>
          </a:p>
          <a:p>
            <a:pPr marL="457200" indent="-457200" algn="just">
              <a:lnSpc>
                <a:spcPct val="120000"/>
              </a:lnSpc>
              <a:buAutoNum type="arabicPeriod"/>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Human Machine interface consists of the application or website that allows giving transport orders to the AMR robot;</a:t>
            </a:r>
          </a:p>
          <a:p>
            <a:pPr marL="457200" indent="-457200" algn="just">
              <a:lnSpc>
                <a:spcPct val="120000"/>
              </a:lnSpc>
              <a:buAutoNum type="arabicPeriod"/>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Management system of the health institution where it has stored all the information of the institution, such as users and spaces;</a:t>
            </a:r>
          </a:p>
          <a:p>
            <a:pPr marL="457200" indent="-457200" algn="just">
              <a:lnSpc>
                <a:spcPct val="120000"/>
              </a:lnSpc>
              <a:buAutoNum type="arabicPeriod"/>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Wheelchair transport robot whose main function is to carry out the transport quickly and safely. The coupling system will have to be studied </a:t>
            </a:r>
            <a:r>
              <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rPr>
              <a:t>and f</a:t>
            </a: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or the development of the coupling system will be used a camera and a microcontroller, whose main function is to discover the coupling points of the wheelchair and move the claw to fix to the chair. </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integration with the institution's information management system will be a complex process since it requires a partnership with the institution. If it is not possible, it will be simulated. </a:t>
            </a:r>
          </a:p>
        </p:txBody>
      </p:sp>
      <p:sp>
        <p:nvSpPr>
          <p:cNvPr id="61" name="CustomShape 15"/>
          <p:cNvSpPr/>
          <p:nvPr/>
        </p:nvSpPr>
        <p:spPr>
          <a:xfrm>
            <a:off x="7236191" y="5695560"/>
            <a:ext cx="12817032" cy="183411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objective of this project is to develop a robotic system capable of transporting conventional wheelchairs existing in health institutions and through communication with the management system of the institution streamline the entire transport process, making it safe, fast, and comfortable for all intervening.</a:t>
            </a:r>
          </a:p>
        </p:txBody>
      </p:sp>
      <p:pic>
        <p:nvPicPr>
          <p:cNvPr id="62" name="Imagem 38"/>
          <p:cNvPicPr/>
          <p:nvPr/>
        </p:nvPicPr>
        <p:blipFill>
          <a:blip r:embed="rId2"/>
          <a:stretch/>
        </p:blipFill>
        <p:spPr>
          <a:xfrm>
            <a:off x="11413755" y="23338529"/>
            <a:ext cx="304560" cy="367920"/>
          </a:xfrm>
          <a:prstGeom prst="rect">
            <a:avLst/>
          </a:prstGeom>
          <a:ln>
            <a:noFill/>
          </a:ln>
        </p:spPr>
      </p:pic>
      <p:sp>
        <p:nvSpPr>
          <p:cNvPr id="63" name="CustomShape 16"/>
          <p:cNvSpPr/>
          <p:nvPr/>
        </p:nvSpPr>
        <p:spPr>
          <a:xfrm>
            <a:off x="11839275" y="23202809"/>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BIBLIOGRAPHY</a:t>
            </a:r>
            <a:endParaRPr lang="en-US" sz="3600" b="0" strike="noStrike" spc="-1" dirty="0">
              <a:latin typeface="Arial"/>
            </a:endParaRPr>
          </a:p>
        </p:txBody>
      </p:sp>
      <p:sp>
        <p:nvSpPr>
          <p:cNvPr id="64" name="CustomShape 17"/>
          <p:cNvSpPr/>
          <p:nvPr/>
        </p:nvSpPr>
        <p:spPr>
          <a:xfrm>
            <a:off x="7689600" y="-268531"/>
            <a:ext cx="12884400" cy="441834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pt-PT" sz="6400" b="1" spc="-1" dirty="0">
                <a:solidFill>
                  <a:srgbClr val="004B87"/>
                </a:solidFill>
                <a:latin typeface="Calibri"/>
              </a:rPr>
              <a:t>AUTONOMOUS MOBILE ROBOT FOR WHEELCHAIRS TRANSPORTATION IN HEALTHCARE INSTITUTIONS</a:t>
            </a:r>
            <a:endParaRPr lang="en-US" sz="6400" b="0" strike="noStrike" spc="-1" dirty="0">
              <a:latin typeface="Arial"/>
            </a:endParaRPr>
          </a:p>
          <a:p>
            <a:pPr>
              <a:lnSpc>
                <a:spcPts val="3900"/>
              </a:lnSpc>
            </a:pPr>
            <a:r>
              <a:rPr lang="en-US" sz="3200" b="1" strike="noStrike" spc="-1" dirty="0">
                <a:solidFill>
                  <a:srgbClr val="004B87"/>
                </a:solidFill>
                <a:latin typeface="Calibri"/>
              </a:rPr>
              <a:t>João Faria</a:t>
            </a:r>
            <a:endParaRPr lang="en-US" sz="3200" b="0" strike="noStrike" spc="-1" dirty="0">
              <a:latin typeface="Arial"/>
            </a:endParaRPr>
          </a:p>
          <a:p>
            <a:pPr>
              <a:lnSpc>
                <a:spcPts val="3900"/>
              </a:lnSpc>
            </a:pPr>
            <a:r>
              <a:rPr lang="pt-PT" sz="3200" b="0" i="1" strike="noStrike" spc="-1" dirty="0">
                <a:solidFill>
                  <a:srgbClr val="004B87"/>
                </a:solidFill>
                <a:latin typeface="Calibri"/>
              </a:rPr>
              <a:t>Master in </a:t>
            </a:r>
            <a:r>
              <a:rPr lang="en-US" sz="3200" b="0" strike="noStrike" spc="-1" dirty="0">
                <a:solidFill>
                  <a:srgbClr val="004B87"/>
                </a:solidFill>
                <a:latin typeface="Calibri"/>
              </a:rPr>
              <a:t>Electronics</a:t>
            </a:r>
            <a:r>
              <a:rPr lang="pt-PT" sz="3200" b="0" strike="noStrike" spc="-1" dirty="0">
                <a:solidFill>
                  <a:srgbClr val="004B87"/>
                </a:solidFill>
                <a:latin typeface="Calibri"/>
              </a:rPr>
              <a:t> </a:t>
            </a:r>
            <a:r>
              <a:rPr lang="en-US" sz="3200" b="0" strike="noStrike" spc="-1" dirty="0">
                <a:solidFill>
                  <a:srgbClr val="004B87"/>
                </a:solidFill>
                <a:latin typeface="Calibri"/>
              </a:rPr>
              <a:t>and</a:t>
            </a:r>
            <a:r>
              <a:rPr lang="pt-PT" sz="3200" b="0" strike="noStrike" spc="-1" dirty="0">
                <a:solidFill>
                  <a:srgbClr val="004B87"/>
                </a:solidFill>
                <a:latin typeface="Calibri"/>
              </a:rPr>
              <a:t> </a:t>
            </a:r>
            <a:r>
              <a:rPr lang="en-US" sz="3200" b="0" strike="noStrike" spc="-1" dirty="0">
                <a:solidFill>
                  <a:srgbClr val="004B87"/>
                </a:solidFill>
                <a:latin typeface="Calibri"/>
              </a:rPr>
              <a:t>Computing</a:t>
            </a:r>
            <a:r>
              <a:rPr lang="pt-PT" sz="3200" b="0" strike="noStrike" spc="-1" dirty="0">
                <a:solidFill>
                  <a:srgbClr val="004B87"/>
                </a:solidFill>
                <a:latin typeface="Calibri"/>
              </a:rPr>
              <a:t> </a:t>
            </a:r>
            <a:r>
              <a:rPr lang="en-US" sz="3200" b="0" strike="noStrike" spc="-1" dirty="0">
                <a:solidFill>
                  <a:srgbClr val="004B87"/>
                </a:solidFill>
                <a:latin typeface="Calibri"/>
              </a:rPr>
              <a:t>Engineering</a:t>
            </a:r>
            <a:endParaRPr lang="en-US" sz="3200" b="0" strike="noStrike" spc="-1" dirty="0">
              <a:latin typeface="Arial"/>
            </a:endParaRPr>
          </a:p>
          <a:p>
            <a:pPr>
              <a:lnSpc>
                <a:spcPts val="3900"/>
              </a:lnSpc>
            </a:pPr>
            <a:endParaRPr lang="en-US" sz="3200" b="0" strike="noStrike" spc="-1" dirty="0">
              <a:latin typeface="Arial"/>
            </a:endParaRPr>
          </a:p>
          <a:p>
            <a:pPr>
              <a:lnSpc>
                <a:spcPts val="3900"/>
              </a:lnSpc>
            </a:pPr>
            <a:r>
              <a:rPr lang="pt-PT" sz="3200" b="0" strike="noStrike" spc="-1" dirty="0">
                <a:solidFill>
                  <a:srgbClr val="004B87"/>
                </a:solidFill>
                <a:latin typeface="Calibri"/>
              </a:rPr>
              <a:t>António Moreira</a:t>
            </a:r>
            <a:endParaRPr lang="en-US" sz="3200" b="0" strike="noStrike" spc="-1" dirty="0">
              <a:latin typeface="Arial"/>
            </a:endParaRPr>
          </a:p>
        </p:txBody>
      </p:sp>
      <p:sp>
        <p:nvSpPr>
          <p:cNvPr id="65" name="CustomShape 18"/>
          <p:cNvSpPr/>
          <p:nvPr/>
        </p:nvSpPr>
        <p:spPr>
          <a:xfrm>
            <a:off x="11413755" y="23860628"/>
            <a:ext cx="8634108" cy="339639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[1]	S. Y. Lee, S. C. Kim, M. H. Lee,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Y. I. Lee,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Comparison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shoulder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back</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muscle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activation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in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caregivers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according</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to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various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handle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heights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Journal</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Physical</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Therapy</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Science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25, no. 10. pp. 1231–1233, 2013. doi: 10.1589/jpts.25.1231.</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[2]	O.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Mazumder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S.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Kundu</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Chattaraj</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Bhaumik</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Holonomic</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wheelchair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control</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using</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EMG signal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joystick interface,” </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2014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Recent</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Adv. Eng.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Comput</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RAECS 2014</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pp. 6–8, 2014, doi: 10.1109/RAECS.2014.6799574.</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[3]	A. R. Baltazar, M. 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Petry</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M. F. Silva,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P. Moreira, “Autonomous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wheelchair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for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patient’s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transportation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healthcare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institutions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SN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Appl</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3, no. 3, pp. 1–13, 2021, doi: 10.1007/s42452-021-04304-1.</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[4]	Z. Dai, C.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Du</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Z.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Chen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M. Yuan,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G. Peng, “Design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New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Type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External</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Traction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Device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Wheelchair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based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STM32 Chip,” </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J.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Phys</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Conf</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Ser.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1176, no. 5, 2019, doi: 10.1088/1742-6596/1176/5/052050.</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CustomShape 19">
            <a:extLst>
              <a:ext uri="{FF2B5EF4-FFF2-40B4-BE49-F238E27FC236}">
                <a16:creationId xmlns:a16="http://schemas.microsoft.com/office/drawing/2014/main" id="{FC5FA94C-F7AB-DC86-F044-99661860773A}"/>
              </a:ext>
            </a:extLst>
          </p:cNvPr>
          <p:cNvSpPr/>
          <p:nvPr/>
        </p:nvSpPr>
        <p:spPr>
          <a:xfrm>
            <a:off x="7955280" y="28469949"/>
            <a:ext cx="6583680" cy="9386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João Faria - jpfaria@ipca.pt (student)</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António Moreira - amoreira@ipca.pt (supervisor 1)</a:t>
            </a:r>
            <a:endParaRPr lang="en-US" sz="1800" b="0" strike="noStrike" spc="-1" dirty="0">
              <a:latin typeface="Arial"/>
            </a:endParaRPr>
          </a:p>
        </p:txBody>
      </p:sp>
      <p:grpSp>
        <p:nvGrpSpPr>
          <p:cNvPr id="3" name="Group 2">
            <a:extLst>
              <a:ext uri="{FF2B5EF4-FFF2-40B4-BE49-F238E27FC236}">
                <a16:creationId xmlns:a16="http://schemas.microsoft.com/office/drawing/2014/main" id="{13472796-F292-252D-096B-15222487A771}"/>
              </a:ext>
            </a:extLst>
          </p:cNvPr>
          <p:cNvGrpSpPr/>
          <p:nvPr/>
        </p:nvGrpSpPr>
        <p:grpSpPr>
          <a:xfrm>
            <a:off x="7006605" y="8854535"/>
            <a:ext cx="13046619" cy="8393076"/>
            <a:chOff x="7006605" y="8854535"/>
            <a:chExt cx="13046619" cy="8393076"/>
          </a:xfrm>
        </p:grpSpPr>
        <p:sp>
          <p:nvSpPr>
            <p:cNvPr id="365" name="Retângulo: Cantos Arredondados 211">
              <a:extLst>
                <a:ext uri="{FF2B5EF4-FFF2-40B4-BE49-F238E27FC236}">
                  <a16:creationId xmlns:a16="http://schemas.microsoft.com/office/drawing/2014/main" id="{8C794F26-F491-867C-E347-9A629BC46787}"/>
                </a:ext>
              </a:extLst>
            </p:cNvPr>
            <p:cNvSpPr/>
            <p:nvPr/>
          </p:nvSpPr>
          <p:spPr>
            <a:xfrm>
              <a:off x="12044500" y="8854535"/>
              <a:ext cx="8008724" cy="2341232"/>
            </a:xfrm>
            <a:prstGeom prst="roundRect">
              <a:avLst>
                <a:gd name="adj" fmla="val 124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sp>
          <p:nvSpPr>
            <p:cNvPr id="360" name="Retângulo: Cantos Arredondados 211">
              <a:extLst>
                <a:ext uri="{FF2B5EF4-FFF2-40B4-BE49-F238E27FC236}">
                  <a16:creationId xmlns:a16="http://schemas.microsoft.com/office/drawing/2014/main" id="{1C5AD244-E89E-7474-210D-6316A5467AFA}"/>
                </a:ext>
              </a:extLst>
            </p:cNvPr>
            <p:cNvSpPr/>
            <p:nvPr/>
          </p:nvSpPr>
          <p:spPr>
            <a:xfrm>
              <a:off x="7006605" y="8855132"/>
              <a:ext cx="4626093" cy="2313071"/>
            </a:xfrm>
            <a:prstGeom prst="roundRect">
              <a:avLst>
                <a:gd name="adj" fmla="val 91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pic>
          <p:nvPicPr>
            <p:cNvPr id="361" name="Gráfico 26" descr="Monitor com preenchimento sólido">
              <a:extLst>
                <a:ext uri="{FF2B5EF4-FFF2-40B4-BE49-F238E27FC236}">
                  <a16:creationId xmlns:a16="http://schemas.microsoft.com/office/drawing/2014/main" id="{38F30311-E468-F690-34BC-596B808D18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70545" y="9783199"/>
              <a:ext cx="705262" cy="706487"/>
            </a:xfrm>
            <a:prstGeom prst="rect">
              <a:avLst/>
            </a:prstGeom>
          </p:spPr>
        </p:pic>
        <p:grpSp>
          <p:nvGrpSpPr>
            <p:cNvPr id="363" name="Group 362">
              <a:extLst>
                <a:ext uri="{FF2B5EF4-FFF2-40B4-BE49-F238E27FC236}">
                  <a16:creationId xmlns:a16="http://schemas.microsoft.com/office/drawing/2014/main" id="{9566E371-082E-ECAC-C5AB-CCB18703A50A}"/>
                </a:ext>
              </a:extLst>
            </p:cNvPr>
            <p:cNvGrpSpPr/>
            <p:nvPr/>
          </p:nvGrpSpPr>
          <p:grpSpPr>
            <a:xfrm>
              <a:off x="7123514" y="9247808"/>
              <a:ext cx="3250840" cy="1777269"/>
              <a:chOff x="15683879" y="10491092"/>
              <a:chExt cx="4871741" cy="769691"/>
            </a:xfrm>
          </p:grpSpPr>
          <p:sp>
            <p:nvSpPr>
              <p:cNvPr id="470" name="Rectangle: Rounded Corners 469">
                <a:extLst>
                  <a:ext uri="{FF2B5EF4-FFF2-40B4-BE49-F238E27FC236}">
                    <a16:creationId xmlns:a16="http://schemas.microsoft.com/office/drawing/2014/main" id="{EC510F70-C2A3-835F-7763-2E0DCC98A55F}"/>
                  </a:ext>
                </a:extLst>
              </p:cNvPr>
              <p:cNvSpPr/>
              <p:nvPr/>
            </p:nvSpPr>
            <p:spPr>
              <a:xfrm>
                <a:off x="15683879" y="10491092"/>
                <a:ext cx="4798832" cy="769691"/>
              </a:xfrm>
              <a:prstGeom prst="roundRect">
                <a:avLst>
                  <a:gd name="adj" fmla="val 10622"/>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71" name="Caixa de Texto 2">
                <a:extLst>
                  <a:ext uri="{FF2B5EF4-FFF2-40B4-BE49-F238E27FC236}">
                    <a16:creationId xmlns:a16="http://schemas.microsoft.com/office/drawing/2014/main" id="{4FECC7F1-D49E-EE65-BD0B-38D78EDB4BC7}"/>
                  </a:ext>
                </a:extLst>
              </p:cNvPr>
              <p:cNvSpPr txBox="1">
                <a:spLocks noChangeArrowheads="1"/>
              </p:cNvSpPr>
              <p:nvPr/>
            </p:nvSpPr>
            <p:spPr bwMode="auto">
              <a:xfrm>
                <a:off x="15718629" y="10491321"/>
                <a:ext cx="4836991" cy="769462"/>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The application where nurses and doctors will be able to request the transport of the AMR robot.</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64" name="Arrow: Right 363">
              <a:extLst>
                <a:ext uri="{FF2B5EF4-FFF2-40B4-BE49-F238E27FC236}">
                  <a16:creationId xmlns:a16="http://schemas.microsoft.com/office/drawing/2014/main" id="{16F46271-A0C9-8AAB-D15A-F5237CC93DB2}"/>
                </a:ext>
              </a:extLst>
            </p:cNvPr>
            <p:cNvSpPr/>
            <p:nvPr/>
          </p:nvSpPr>
          <p:spPr>
            <a:xfrm flipH="1">
              <a:off x="10278891" y="9988287"/>
              <a:ext cx="599114" cy="29631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66" name="Agrupar 57">
              <a:extLst>
                <a:ext uri="{FF2B5EF4-FFF2-40B4-BE49-F238E27FC236}">
                  <a16:creationId xmlns:a16="http://schemas.microsoft.com/office/drawing/2014/main" id="{02C9ED0D-6EAF-0555-3B4D-77E779F36393}"/>
                </a:ext>
              </a:extLst>
            </p:cNvPr>
            <p:cNvGrpSpPr/>
            <p:nvPr/>
          </p:nvGrpSpPr>
          <p:grpSpPr>
            <a:xfrm>
              <a:off x="12122310" y="9630915"/>
              <a:ext cx="1024630" cy="1011055"/>
              <a:chOff x="233213" y="-37247"/>
              <a:chExt cx="913765" cy="917633"/>
            </a:xfrm>
          </p:grpSpPr>
          <p:pic>
            <p:nvPicPr>
              <p:cNvPr id="468" name="Gráfico 21" descr="Hospital destaque">
                <a:extLst>
                  <a:ext uri="{FF2B5EF4-FFF2-40B4-BE49-F238E27FC236}">
                    <a16:creationId xmlns:a16="http://schemas.microsoft.com/office/drawing/2014/main" id="{CC98A806-93D1-9B71-FF65-1C51C5AC19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3213" y="-37247"/>
                <a:ext cx="913765" cy="913765"/>
              </a:xfrm>
              <a:prstGeom prst="rect">
                <a:avLst/>
              </a:prstGeom>
            </p:spPr>
          </p:pic>
          <p:pic>
            <p:nvPicPr>
              <p:cNvPr id="469" name="Imagem 42">
                <a:extLst>
                  <a:ext uri="{FF2B5EF4-FFF2-40B4-BE49-F238E27FC236}">
                    <a16:creationId xmlns:a16="http://schemas.microsoft.com/office/drawing/2014/main" id="{167E8A3F-AE22-868F-5B73-24EA29D588C1}"/>
                  </a:ext>
                </a:extLst>
              </p:cNvPr>
              <p:cNvPicPr>
                <a:picLocks noChangeAspect="1"/>
              </p:cNvPicPr>
              <p:nvPr/>
            </p:nvPicPr>
            <p:blipFill>
              <a:blip r:embed="rId7" cstate="print">
                <a:duotone>
                  <a:schemeClr val="bg2">
                    <a:shade val="45000"/>
                    <a:satMod val="135000"/>
                  </a:schemeClr>
                  <a:prstClr val="white"/>
                </a:duotone>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43977" y="527326"/>
                <a:ext cx="308610" cy="353060"/>
              </a:xfrm>
              <a:prstGeom prst="rect">
                <a:avLst/>
              </a:prstGeom>
              <a:noFill/>
              <a:ln>
                <a:noFill/>
              </a:ln>
            </p:spPr>
          </p:pic>
        </p:grpSp>
        <p:sp>
          <p:nvSpPr>
            <p:cNvPr id="367" name="Caixa de Texto 2">
              <a:extLst>
                <a:ext uri="{FF2B5EF4-FFF2-40B4-BE49-F238E27FC236}">
                  <a16:creationId xmlns:a16="http://schemas.microsoft.com/office/drawing/2014/main" id="{831C7C51-4A01-0377-4B4C-4EFB7F27AB17}"/>
                </a:ext>
              </a:extLst>
            </p:cNvPr>
            <p:cNvSpPr txBox="1">
              <a:spLocks noChangeArrowheads="1"/>
            </p:cNvSpPr>
            <p:nvPr/>
          </p:nvSpPr>
          <p:spPr bwMode="auto">
            <a:xfrm>
              <a:off x="13774484" y="8878520"/>
              <a:ext cx="4548757" cy="369332"/>
            </a:xfrm>
            <a:prstGeom prst="rect">
              <a:avLst/>
            </a:prstGeom>
            <a:noFill/>
            <a:ln w="9525">
              <a:noFill/>
              <a:miter lim="800000"/>
              <a:headEnd/>
              <a:tailEnd/>
            </a:ln>
          </p:spPr>
          <p:txBody>
            <a:bodyPr rot="0" vert="horz" wrap="square" lIns="91440" tIns="45720" rIns="91440" bIns="45720" anchor="t" anchorCtr="0">
              <a:spAutoFit/>
            </a:bodyPr>
            <a:lstStyle/>
            <a:p>
              <a:pPr algn="ct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2. Health Institution Management System</a:t>
              </a:r>
              <a:endParaRPr lang="pt-PT"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68" name="Group 367">
              <a:extLst>
                <a:ext uri="{FF2B5EF4-FFF2-40B4-BE49-F238E27FC236}">
                  <a16:creationId xmlns:a16="http://schemas.microsoft.com/office/drawing/2014/main" id="{C682A948-CA35-7A9A-24DA-9AA1FEE59D13}"/>
                </a:ext>
              </a:extLst>
            </p:cNvPr>
            <p:cNvGrpSpPr/>
            <p:nvPr/>
          </p:nvGrpSpPr>
          <p:grpSpPr>
            <a:xfrm>
              <a:off x="13649340" y="9247809"/>
              <a:ext cx="6273151" cy="1777267"/>
              <a:chOff x="14989202" y="10344437"/>
              <a:chExt cx="3892467" cy="969057"/>
            </a:xfrm>
          </p:grpSpPr>
          <p:sp>
            <p:nvSpPr>
              <p:cNvPr id="466" name="Rectangle: Rounded Corners 465">
                <a:extLst>
                  <a:ext uri="{FF2B5EF4-FFF2-40B4-BE49-F238E27FC236}">
                    <a16:creationId xmlns:a16="http://schemas.microsoft.com/office/drawing/2014/main" id="{0006A52A-5BA7-D6C8-5CBE-3B648FBBF061}"/>
                  </a:ext>
                </a:extLst>
              </p:cNvPr>
              <p:cNvSpPr/>
              <p:nvPr/>
            </p:nvSpPr>
            <p:spPr>
              <a:xfrm>
                <a:off x="14989203" y="10352596"/>
                <a:ext cx="3892466" cy="960898"/>
              </a:xfrm>
              <a:prstGeom prst="roundRect">
                <a:avLst>
                  <a:gd name="adj" fmla="val 1404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67" name="Caixa de Texto 2">
                <a:extLst>
                  <a:ext uri="{FF2B5EF4-FFF2-40B4-BE49-F238E27FC236}">
                    <a16:creationId xmlns:a16="http://schemas.microsoft.com/office/drawing/2014/main" id="{722FCE5B-9F3C-424C-9D28-6D5EB4771568}"/>
                  </a:ext>
                </a:extLst>
              </p:cNvPr>
              <p:cNvSpPr txBox="1">
                <a:spLocks noChangeArrowheads="1"/>
              </p:cNvSpPr>
              <p:nvPr/>
            </p:nvSpPr>
            <p:spPr bwMode="auto">
              <a:xfrm>
                <a:off x="14989202" y="10344437"/>
                <a:ext cx="3892467" cy="864073"/>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Communication with the institution's institutional system is essential to know information such as: which patient is transported, who requests transport, and the various destinations such as treatment or diagnostic areas, outdoors, etc.</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pic>
          <p:nvPicPr>
            <p:cNvPr id="369" name="Gráfico 31" descr="Wi-Fi com preenchimento sólido">
              <a:extLst>
                <a:ext uri="{FF2B5EF4-FFF2-40B4-BE49-F238E27FC236}">
                  <a16:creationId xmlns:a16="http://schemas.microsoft.com/office/drawing/2014/main" id="{68F3DE3A-200F-AAB6-055F-65F604858F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519849" y="10908628"/>
              <a:ext cx="577556" cy="567263"/>
            </a:xfrm>
            <a:prstGeom prst="rect">
              <a:avLst/>
            </a:prstGeom>
          </p:spPr>
        </p:pic>
        <p:sp>
          <p:nvSpPr>
            <p:cNvPr id="370" name="Seta: Bidirecional 37">
              <a:extLst>
                <a:ext uri="{FF2B5EF4-FFF2-40B4-BE49-F238E27FC236}">
                  <a16:creationId xmlns:a16="http://schemas.microsoft.com/office/drawing/2014/main" id="{AF4537AC-62BF-15BF-66DB-BB613FBFE3EE}"/>
                </a:ext>
              </a:extLst>
            </p:cNvPr>
            <p:cNvSpPr/>
            <p:nvPr/>
          </p:nvSpPr>
          <p:spPr>
            <a:xfrm>
              <a:off x="11116214" y="10769670"/>
              <a:ext cx="1384827" cy="2262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pic>
          <p:nvPicPr>
            <p:cNvPr id="371" name="Gráfico 29" descr="Wi-Fi com preenchimento sólido">
              <a:extLst>
                <a:ext uri="{FF2B5EF4-FFF2-40B4-BE49-F238E27FC236}">
                  <a16:creationId xmlns:a16="http://schemas.microsoft.com/office/drawing/2014/main" id="{CBF1D5CC-2E9E-5B9D-CEFD-1D28DCF5C9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856387">
              <a:off x="10610372" y="11264858"/>
              <a:ext cx="577556" cy="567263"/>
            </a:xfrm>
            <a:prstGeom prst="rect">
              <a:avLst/>
            </a:prstGeom>
          </p:spPr>
        </p:pic>
        <p:pic>
          <p:nvPicPr>
            <p:cNvPr id="372" name="Gráfico 209" descr="Cronómetro com preenchimento sólido">
              <a:extLst>
                <a:ext uri="{FF2B5EF4-FFF2-40B4-BE49-F238E27FC236}">
                  <a16:creationId xmlns:a16="http://schemas.microsoft.com/office/drawing/2014/main" id="{74372FBA-0107-89D2-815C-DE91CD85030E}"/>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542158" y="11341136"/>
              <a:ext cx="438515" cy="430700"/>
            </a:xfrm>
            <a:prstGeom prst="rect">
              <a:avLst/>
            </a:prstGeom>
          </p:spPr>
        </p:pic>
        <p:sp>
          <p:nvSpPr>
            <p:cNvPr id="373" name="Arrow: Right 372">
              <a:extLst>
                <a:ext uri="{FF2B5EF4-FFF2-40B4-BE49-F238E27FC236}">
                  <a16:creationId xmlns:a16="http://schemas.microsoft.com/office/drawing/2014/main" id="{639AB7E6-B501-EFEF-781D-934A46F64487}"/>
                </a:ext>
              </a:extLst>
            </p:cNvPr>
            <p:cNvSpPr/>
            <p:nvPr/>
          </p:nvSpPr>
          <p:spPr>
            <a:xfrm>
              <a:off x="13114878" y="9989372"/>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7" name="Retângulo: Cantos Arredondados 211">
              <a:extLst>
                <a:ext uri="{FF2B5EF4-FFF2-40B4-BE49-F238E27FC236}">
                  <a16:creationId xmlns:a16="http://schemas.microsoft.com/office/drawing/2014/main" id="{40307EDC-FD98-64BF-CDB3-84CC6354C9F7}"/>
                </a:ext>
              </a:extLst>
            </p:cNvPr>
            <p:cNvSpPr/>
            <p:nvPr/>
          </p:nvSpPr>
          <p:spPr>
            <a:xfrm>
              <a:off x="7006605" y="11816698"/>
              <a:ext cx="13041258" cy="5102060"/>
            </a:xfrm>
            <a:prstGeom prst="roundRect">
              <a:avLst>
                <a:gd name="adj" fmla="val 6038"/>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nvGrpSpPr>
            <p:cNvPr id="378" name="Agrupar 212">
              <a:extLst>
                <a:ext uri="{FF2B5EF4-FFF2-40B4-BE49-F238E27FC236}">
                  <a16:creationId xmlns:a16="http://schemas.microsoft.com/office/drawing/2014/main" id="{C9568784-6C1C-0CFE-4712-FEBA6D8499B3}"/>
                </a:ext>
              </a:extLst>
            </p:cNvPr>
            <p:cNvGrpSpPr/>
            <p:nvPr/>
          </p:nvGrpSpPr>
          <p:grpSpPr>
            <a:xfrm>
              <a:off x="7123515" y="12116017"/>
              <a:ext cx="1474597" cy="938306"/>
              <a:chOff x="-21475" y="-267056"/>
              <a:chExt cx="1313220" cy="850782"/>
            </a:xfrm>
          </p:grpSpPr>
          <p:sp>
            <p:nvSpPr>
              <p:cNvPr id="464" name="Caixa de Texto 2">
                <a:extLst>
                  <a:ext uri="{FF2B5EF4-FFF2-40B4-BE49-F238E27FC236}">
                    <a16:creationId xmlns:a16="http://schemas.microsoft.com/office/drawing/2014/main" id="{23055EEE-15BD-780F-B61B-6D60B544E129}"/>
                  </a:ext>
                </a:extLst>
              </p:cNvPr>
              <p:cNvSpPr txBox="1">
                <a:spLocks noChangeArrowheads="1"/>
              </p:cNvSpPr>
              <p:nvPr/>
            </p:nvSpPr>
            <p:spPr bwMode="auto">
              <a:xfrm>
                <a:off x="-21475" y="301251"/>
                <a:ext cx="1313220" cy="28247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AMR robot</a:t>
                </a:r>
                <a:endParaRPr lang="pt-PT" sz="24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65" name="Imagem 192">
                <a:extLst>
                  <a:ext uri="{FF2B5EF4-FFF2-40B4-BE49-F238E27FC236}">
                    <a16:creationId xmlns:a16="http://schemas.microsoft.com/office/drawing/2014/main" id="{35818485-3308-3E90-7872-E0ABCF3E80D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61775" y="-267056"/>
                <a:ext cx="583565" cy="568960"/>
              </a:xfrm>
              <a:prstGeom prst="rect">
                <a:avLst/>
              </a:prstGeom>
            </p:spPr>
          </p:pic>
        </p:grpSp>
        <p:sp>
          <p:nvSpPr>
            <p:cNvPr id="379" name="Sinal de Adição 198">
              <a:extLst>
                <a:ext uri="{FF2B5EF4-FFF2-40B4-BE49-F238E27FC236}">
                  <a16:creationId xmlns:a16="http://schemas.microsoft.com/office/drawing/2014/main" id="{623E06D7-9B39-F3E9-FBDD-07036E80B3F1}"/>
                </a:ext>
              </a:extLst>
            </p:cNvPr>
            <p:cNvSpPr/>
            <p:nvPr/>
          </p:nvSpPr>
          <p:spPr>
            <a:xfrm>
              <a:off x="7669364" y="13355407"/>
              <a:ext cx="382899" cy="37607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0" name="Sinal de Adição 203">
              <a:extLst>
                <a:ext uri="{FF2B5EF4-FFF2-40B4-BE49-F238E27FC236}">
                  <a16:creationId xmlns:a16="http://schemas.microsoft.com/office/drawing/2014/main" id="{022D3651-C3E9-6352-9F84-BA1D7E144A91}"/>
                </a:ext>
              </a:extLst>
            </p:cNvPr>
            <p:cNvSpPr/>
            <p:nvPr/>
          </p:nvSpPr>
          <p:spPr>
            <a:xfrm>
              <a:off x="7669364" y="15008601"/>
              <a:ext cx="382899" cy="37607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1" name="Caixa de Texto 2">
              <a:extLst>
                <a:ext uri="{FF2B5EF4-FFF2-40B4-BE49-F238E27FC236}">
                  <a16:creationId xmlns:a16="http://schemas.microsoft.com/office/drawing/2014/main" id="{AA5B7D58-1EA9-35FC-2FDC-EC79EF6DC3A1}"/>
                </a:ext>
              </a:extLst>
            </p:cNvPr>
            <p:cNvSpPr txBox="1">
              <a:spLocks noChangeArrowheads="1"/>
            </p:cNvSpPr>
            <p:nvPr/>
          </p:nvSpPr>
          <p:spPr bwMode="auto">
            <a:xfrm>
              <a:off x="7146702" y="13962670"/>
              <a:ext cx="1428223" cy="676115"/>
            </a:xfrm>
            <a:prstGeom prst="roundRect">
              <a:avLst/>
            </a:prstGeom>
            <a:solidFill>
              <a:schemeClr val="bg1">
                <a:lumMod val="75000"/>
              </a:schemeClr>
            </a:solidFill>
            <a:ln w="28575">
              <a:solidFill>
                <a:schemeClr val="tx1"/>
              </a:solidFill>
              <a:miter lim="800000"/>
              <a:headEnd/>
              <a:tailEnd/>
            </a:ln>
          </p:spPr>
          <p:txBody>
            <a:bodyPr rot="0" vert="horz" wrap="square" lIns="91440" tIns="45720" rIns="91440" bIns="45720" anchor="t" anchorCtr="0">
              <a:noAutofit/>
            </a:bodyPr>
            <a:lstStyle/>
            <a:p>
              <a:pPr algn="ct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a:t>
              </a: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oupling system</a:t>
              </a:r>
              <a:endParaRPr lang="en-US" sz="20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82" name="Caixa de Texto 2">
              <a:extLst>
                <a:ext uri="{FF2B5EF4-FFF2-40B4-BE49-F238E27FC236}">
                  <a16:creationId xmlns:a16="http://schemas.microsoft.com/office/drawing/2014/main" id="{A4FFF096-0322-B7C2-CA41-D4F582A259AB}"/>
                </a:ext>
              </a:extLst>
            </p:cNvPr>
            <p:cNvSpPr txBox="1">
              <a:spLocks noChangeArrowheads="1"/>
            </p:cNvSpPr>
            <p:nvPr/>
          </p:nvSpPr>
          <p:spPr bwMode="auto">
            <a:xfrm>
              <a:off x="9718194" y="11798374"/>
              <a:ext cx="4180867" cy="454483"/>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3. Wheelchair Transporter Robot</a:t>
              </a:r>
              <a:endParaRPr lang="en-US"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83" name="Group 382">
              <a:extLst>
                <a:ext uri="{FF2B5EF4-FFF2-40B4-BE49-F238E27FC236}">
                  <a16:creationId xmlns:a16="http://schemas.microsoft.com/office/drawing/2014/main" id="{C6AEF19F-ECFC-A228-CC3C-9586B8343587}"/>
                </a:ext>
              </a:extLst>
            </p:cNvPr>
            <p:cNvGrpSpPr/>
            <p:nvPr/>
          </p:nvGrpSpPr>
          <p:grpSpPr>
            <a:xfrm>
              <a:off x="7064386" y="15476657"/>
              <a:ext cx="1669055" cy="1428927"/>
              <a:chOff x="9505577" y="16555762"/>
              <a:chExt cx="1669055" cy="1428927"/>
            </a:xfrm>
          </p:grpSpPr>
          <p:sp>
            <p:nvSpPr>
              <p:cNvPr id="461" name="Caixa de Texto 2">
                <a:extLst>
                  <a:ext uri="{FF2B5EF4-FFF2-40B4-BE49-F238E27FC236}">
                    <a16:creationId xmlns:a16="http://schemas.microsoft.com/office/drawing/2014/main" id="{EE4805AB-E563-74E7-3E90-C3EF74AE90E3}"/>
                  </a:ext>
                </a:extLst>
              </p:cNvPr>
              <p:cNvSpPr txBox="1">
                <a:spLocks noChangeArrowheads="1"/>
              </p:cNvSpPr>
              <p:nvPr/>
            </p:nvSpPr>
            <p:spPr bwMode="auto">
              <a:xfrm>
                <a:off x="9505577" y="17061359"/>
                <a:ext cx="1669055" cy="923330"/>
              </a:xfrm>
              <a:prstGeom prst="rect">
                <a:avLst/>
              </a:prstGeom>
              <a:noFill/>
              <a:ln w="9525">
                <a:noFill/>
                <a:miter lim="800000"/>
                <a:headEnd/>
                <a:tailEnd/>
              </a:ln>
            </p:spPr>
            <p:txBody>
              <a:bodyPr rot="0" vert="horz" wrap="square" lIns="91440" tIns="45720" rIns="91440" bIns="45720" anchor="t" anchorCtr="0">
                <a:spAutoFit/>
              </a:bodyPr>
              <a:lstStyle/>
              <a:p>
                <a:pPr algn="ct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Wheelchair + patient + </a:t>
                </a:r>
              </a:p>
              <a:p>
                <a:pPr algn="ct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safety system</a:t>
                </a:r>
                <a:endParaRPr lang="pt-PT" sz="24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62" name="Gráfico 196" descr="Pessoa em cadeira de rodas com preenchimento sólido">
                <a:extLst>
                  <a:ext uri="{FF2B5EF4-FFF2-40B4-BE49-F238E27FC236}">
                    <a16:creationId xmlns:a16="http://schemas.microsoft.com/office/drawing/2014/main" id="{3453D0EC-A56F-7BA6-E11A-27B3978732F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83412" y="16555762"/>
                <a:ext cx="513384" cy="504234"/>
              </a:xfrm>
              <a:prstGeom prst="rect">
                <a:avLst/>
              </a:prstGeom>
            </p:spPr>
          </p:pic>
          <p:pic>
            <p:nvPicPr>
              <p:cNvPr id="463" name="Gráfico 15" descr="Escudo com visto com preenchimento sólido">
                <a:extLst>
                  <a:ext uri="{FF2B5EF4-FFF2-40B4-BE49-F238E27FC236}">
                    <a16:creationId xmlns:a16="http://schemas.microsoft.com/office/drawing/2014/main" id="{1D4359FB-1DE7-5FF4-473F-A43AD31035F5}"/>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417825" y="16753775"/>
                <a:ext cx="348744" cy="342558"/>
              </a:xfrm>
              <a:prstGeom prst="rect">
                <a:avLst/>
              </a:prstGeom>
            </p:spPr>
          </p:pic>
        </p:grpSp>
        <p:sp>
          <p:nvSpPr>
            <p:cNvPr id="384" name="Caixa de Texto 2">
              <a:extLst>
                <a:ext uri="{FF2B5EF4-FFF2-40B4-BE49-F238E27FC236}">
                  <a16:creationId xmlns:a16="http://schemas.microsoft.com/office/drawing/2014/main" id="{AFDB37E0-CB39-B576-F48E-688B1B9535D4}"/>
                </a:ext>
              </a:extLst>
            </p:cNvPr>
            <p:cNvSpPr txBox="1">
              <a:spLocks noChangeArrowheads="1"/>
            </p:cNvSpPr>
            <p:nvPr/>
          </p:nvSpPr>
          <p:spPr bwMode="auto">
            <a:xfrm>
              <a:off x="11464934" y="13093744"/>
              <a:ext cx="2574340" cy="31153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Type of transport</a:t>
              </a:r>
              <a:endParaRPr lang="en-US" sz="24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85" name="Group 384">
              <a:extLst>
                <a:ext uri="{FF2B5EF4-FFF2-40B4-BE49-F238E27FC236}">
                  <a16:creationId xmlns:a16="http://schemas.microsoft.com/office/drawing/2014/main" id="{E7F7BF9B-4E33-476B-73D4-042BD40BE644}"/>
                </a:ext>
              </a:extLst>
            </p:cNvPr>
            <p:cNvGrpSpPr/>
            <p:nvPr/>
          </p:nvGrpSpPr>
          <p:grpSpPr>
            <a:xfrm>
              <a:off x="9167819" y="12298988"/>
              <a:ext cx="7223920" cy="572365"/>
              <a:chOff x="11584578" y="10499306"/>
              <a:chExt cx="7485568" cy="572365"/>
            </a:xfrm>
          </p:grpSpPr>
          <p:sp>
            <p:nvSpPr>
              <p:cNvPr id="459" name="Rectangle: Rounded Corners 458">
                <a:extLst>
                  <a:ext uri="{FF2B5EF4-FFF2-40B4-BE49-F238E27FC236}">
                    <a16:creationId xmlns:a16="http://schemas.microsoft.com/office/drawing/2014/main" id="{9DBA750D-3BEF-FD5D-8E94-4202B642B7D0}"/>
                  </a:ext>
                </a:extLst>
              </p:cNvPr>
              <p:cNvSpPr/>
              <p:nvPr/>
            </p:nvSpPr>
            <p:spPr>
              <a:xfrm>
                <a:off x="11584578" y="10500663"/>
                <a:ext cx="7485568" cy="569650"/>
              </a:xfrm>
              <a:prstGeom prst="roundRect">
                <a:avLst>
                  <a:gd name="adj" fmla="val 26859"/>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60" name="Caixa de Texto 2">
                <a:extLst>
                  <a:ext uri="{FF2B5EF4-FFF2-40B4-BE49-F238E27FC236}">
                    <a16:creationId xmlns:a16="http://schemas.microsoft.com/office/drawing/2014/main" id="{637982D5-B806-1602-CFF9-F4F63E8FE4FD}"/>
                  </a:ext>
                </a:extLst>
              </p:cNvPr>
              <p:cNvSpPr txBox="1">
                <a:spLocks noChangeArrowheads="1"/>
              </p:cNvSpPr>
              <p:nvPr/>
            </p:nvSpPr>
            <p:spPr bwMode="auto">
              <a:xfrm>
                <a:off x="11584578" y="10499306"/>
                <a:ext cx="7485568" cy="57236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Used to attach the coupling system.</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86" name="Arrow: Right 385">
              <a:extLst>
                <a:ext uri="{FF2B5EF4-FFF2-40B4-BE49-F238E27FC236}">
                  <a16:creationId xmlns:a16="http://schemas.microsoft.com/office/drawing/2014/main" id="{35093DEF-BE1C-F82D-40B6-D7763314645C}"/>
                </a:ext>
              </a:extLst>
            </p:cNvPr>
            <p:cNvSpPr/>
            <p:nvPr/>
          </p:nvSpPr>
          <p:spPr>
            <a:xfrm>
              <a:off x="8627303" y="12438100"/>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87" name="Group 386">
              <a:extLst>
                <a:ext uri="{FF2B5EF4-FFF2-40B4-BE49-F238E27FC236}">
                  <a16:creationId xmlns:a16="http://schemas.microsoft.com/office/drawing/2014/main" id="{1D1E0769-6F59-217C-8EB7-51284BA95EA5}"/>
                </a:ext>
              </a:extLst>
            </p:cNvPr>
            <p:cNvGrpSpPr/>
            <p:nvPr/>
          </p:nvGrpSpPr>
          <p:grpSpPr>
            <a:xfrm>
              <a:off x="9153300" y="15739306"/>
              <a:ext cx="7238439" cy="903624"/>
              <a:chOff x="11569533" y="10499304"/>
              <a:chExt cx="7500612" cy="1439115"/>
            </a:xfrm>
          </p:grpSpPr>
          <p:sp>
            <p:nvSpPr>
              <p:cNvPr id="457" name="Rectangle: Rounded Corners 456">
                <a:extLst>
                  <a:ext uri="{FF2B5EF4-FFF2-40B4-BE49-F238E27FC236}">
                    <a16:creationId xmlns:a16="http://schemas.microsoft.com/office/drawing/2014/main" id="{F1EFCEF7-5F8E-F489-8D5A-CAF530A03D8F}"/>
                  </a:ext>
                </a:extLst>
              </p:cNvPr>
              <p:cNvSpPr/>
              <p:nvPr/>
            </p:nvSpPr>
            <p:spPr>
              <a:xfrm>
                <a:off x="11584578" y="10500661"/>
                <a:ext cx="7485567" cy="1437758"/>
              </a:xfrm>
              <a:prstGeom prst="round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58" name="Caixa de Texto 2">
                <a:extLst>
                  <a:ext uri="{FF2B5EF4-FFF2-40B4-BE49-F238E27FC236}">
                    <a16:creationId xmlns:a16="http://schemas.microsoft.com/office/drawing/2014/main" id="{800C107A-B8F0-829E-3B65-B6CDEDCAE688}"/>
                  </a:ext>
                </a:extLst>
              </p:cNvPr>
              <p:cNvSpPr txBox="1">
                <a:spLocks noChangeArrowheads="1"/>
              </p:cNvSpPr>
              <p:nvPr/>
            </p:nvSpPr>
            <p:spPr bwMode="auto">
              <a:xfrm>
                <a:off x="11569533" y="10499304"/>
                <a:ext cx="7500612" cy="1406443"/>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Implementation of a security system consisting of a set of sensors to monitor the patient and act in emergency situations.</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88" name="Arrow: Right 387">
              <a:extLst>
                <a:ext uri="{FF2B5EF4-FFF2-40B4-BE49-F238E27FC236}">
                  <a16:creationId xmlns:a16="http://schemas.microsoft.com/office/drawing/2014/main" id="{73A0A756-2146-B6D2-A877-1AD2DE97A68E}"/>
                </a:ext>
              </a:extLst>
            </p:cNvPr>
            <p:cNvSpPr/>
            <p:nvPr/>
          </p:nvSpPr>
          <p:spPr>
            <a:xfrm>
              <a:off x="8627303" y="16044050"/>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89" name="Group 388">
              <a:extLst>
                <a:ext uri="{FF2B5EF4-FFF2-40B4-BE49-F238E27FC236}">
                  <a16:creationId xmlns:a16="http://schemas.microsoft.com/office/drawing/2014/main" id="{390A0454-94A5-2237-CDAC-5D07ECE59BFB}"/>
                </a:ext>
              </a:extLst>
            </p:cNvPr>
            <p:cNvGrpSpPr/>
            <p:nvPr/>
          </p:nvGrpSpPr>
          <p:grpSpPr>
            <a:xfrm>
              <a:off x="9103997" y="13144817"/>
              <a:ext cx="7287742" cy="2311821"/>
              <a:chOff x="9024763" y="22993342"/>
              <a:chExt cx="7287742" cy="2311821"/>
            </a:xfrm>
          </p:grpSpPr>
          <p:sp>
            <p:nvSpPr>
              <p:cNvPr id="391" name="Rectangle: Rounded Corners 390">
                <a:extLst>
                  <a:ext uri="{FF2B5EF4-FFF2-40B4-BE49-F238E27FC236}">
                    <a16:creationId xmlns:a16="http://schemas.microsoft.com/office/drawing/2014/main" id="{26A94D57-0D5B-B172-840A-62B79268A4C2}"/>
                  </a:ext>
                </a:extLst>
              </p:cNvPr>
              <p:cNvSpPr/>
              <p:nvPr/>
            </p:nvSpPr>
            <p:spPr>
              <a:xfrm>
                <a:off x="9084349" y="22993342"/>
                <a:ext cx="7228156" cy="2311821"/>
              </a:xfrm>
              <a:prstGeom prst="roundRect">
                <a:avLst>
                  <a:gd name="adj" fmla="val 725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nvGrpSpPr>
              <p:cNvPr id="392" name="Group 391">
                <a:extLst>
                  <a:ext uri="{FF2B5EF4-FFF2-40B4-BE49-F238E27FC236}">
                    <a16:creationId xmlns:a16="http://schemas.microsoft.com/office/drawing/2014/main" id="{7E059807-E3D7-3B88-7D44-23DE06BC6B18}"/>
                  </a:ext>
                </a:extLst>
              </p:cNvPr>
              <p:cNvGrpSpPr/>
              <p:nvPr/>
            </p:nvGrpSpPr>
            <p:grpSpPr>
              <a:xfrm>
                <a:off x="9024763" y="23473119"/>
                <a:ext cx="7287742" cy="1516778"/>
                <a:chOff x="9133246" y="4706533"/>
                <a:chExt cx="7287742" cy="1516778"/>
              </a:xfrm>
            </p:grpSpPr>
            <p:grpSp>
              <p:nvGrpSpPr>
                <p:cNvPr id="393" name="Group 392">
                  <a:extLst>
                    <a:ext uri="{FF2B5EF4-FFF2-40B4-BE49-F238E27FC236}">
                      <a16:creationId xmlns:a16="http://schemas.microsoft.com/office/drawing/2014/main" id="{97FFEBA5-4494-CA5F-C882-391CD2B1B0D5}"/>
                    </a:ext>
                  </a:extLst>
                </p:cNvPr>
                <p:cNvGrpSpPr/>
                <p:nvPr/>
              </p:nvGrpSpPr>
              <p:grpSpPr>
                <a:xfrm>
                  <a:off x="14059298" y="4706533"/>
                  <a:ext cx="2361690" cy="1512902"/>
                  <a:chOff x="7145112" y="4100551"/>
                  <a:chExt cx="2361690" cy="1512902"/>
                </a:xfrm>
              </p:grpSpPr>
              <p:grpSp>
                <p:nvGrpSpPr>
                  <p:cNvPr id="436" name="Group 435">
                    <a:extLst>
                      <a:ext uri="{FF2B5EF4-FFF2-40B4-BE49-F238E27FC236}">
                        <a16:creationId xmlns:a16="http://schemas.microsoft.com/office/drawing/2014/main" id="{452E6A16-4AE7-F787-319D-EE19C1D07794}"/>
                      </a:ext>
                    </a:extLst>
                  </p:cNvPr>
                  <p:cNvGrpSpPr/>
                  <p:nvPr/>
                </p:nvGrpSpPr>
                <p:grpSpPr>
                  <a:xfrm>
                    <a:off x="7614140" y="4100551"/>
                    <a:ext cx="1447468" cy="1011425"/>
                    <a:chOff x="15137181" y="6870025"/>
                    <a:chExt cx="2111116" cy="1475152"/>
                  </a:xfrm>
                </p:grpSpPr>
                <p:grpSp>
                  <p:nvGrpSpPr>
                    <p:cNvPr id="438" name="Agrupar 298">
                      <a:extLst>
                        <a:ext uri="{FF2B5EF4-FFF2-40B4-BE49-F238E27FC236}">
                          <a16:creationId xmlns:a16="http://schemas.microsoft.com/office/drawing/2014/main" id="{4C1726B9-679E-B24F-E6F7-E7B5F44FADD9}"/>
                        </a:ext>
                      </a:extLst>
                    </p:cNvPr>
                    <p:cNvGrpSpPr/>
                    <p:nvPr/>
                  </p:nvGrpSpPr>
                  <p:grpSpPr>
                    <a:xfrm>
                      <a:off x="15137181" y="6870025"/>
                      <a:ext cx="2111116" cy="1466768"/>
                      <a:chOff x="3309283" y="-1822923"/>
                      <a:chExt cx="1791332" cy="1244601"/>
                    </a:xfrm>
                  </p:grpSpPr>
                  <p:grpSp>
                    <p:nvGrpSpPr>
                      <p:cNvPr id="441" name="Agrupar 277">
                        <a:extLst>
                          <a:ext uri="{FF2B5EF4-FFF2-40B4-BE49-F238E27FC236}">
                            <a16:creationId xmlns:a16="http://schemas.microsoft.com/office/drawing/2014/main" id="{655201E4-C9E0-7CFF-D94B-56901B4AA472}"/>
                          </a:ext>
                        </a:extLst>
                      </p:cNvPr>
                      <p:cNvGrpSpPr/>
                      <p:nvPr/>
                    </p:nvGrpSpPr>
                    <p:grpSpPr>
                      <a:xfrm>
                        <a:off x="3309283" y="-1822923"/>
                        <a:ext cx="1791332" cy="1244601"/>
                        <a:chOff x="2880339" y="-1823570"/>
                        <a:chExt cx="1792191" cy="1245043"/>
                      </a:xfrm>
                    </p:grpSpPr>
                    <p:grpSp>
                      <p:nvGrpSpPr>
                        <p:cNvPr id="443" name="Agrupar 279">
                          <a:extLst>
                            <a:ext uri="{FF2B5EF4-FFF2-40B4-BE49-F238E27FC236}">
                              <a16:creationId xmlns:a16="http://schemas.microsoft.com/office/drawing/2014/main" id="{178FC697-3A25-B436-B24F-02C931E69C9A}"/>
                            </a:ext>
                          </a:extLst>
                        </p:cNvPr>
                        <p:cNvGrpSpPr/>
                        <p:nvPr/>
                      </p:nvGrpSpPr>
                      <p:grpSpPr>
                        <a:xfrm>
                          <a:off x="3498193" y="-1823570"/>
                          <a:ext cx="1174337" cy="1245043"/>
                          <a:chOff x="3431056" y="-1824307"/>
                          <a:chExt cx="1175074" cy="1245546"/>
                        </a:xfrm>
                      </p:grpSpPr>
                      <p:sp>
                        <p:nvSpPr>
                          <p:cNvPr id="450" name="Retângulo 280">
                            <a:extLst>
                              <a:ext uri="{FF2B5EF4-FFF2-40B4-BE49-F238E27FC236}">
                                <a16:creationId xmlns:a16="http://schemas.microsoft.com/office/drawing/2014/main" id="{B45A776D-304E-2EAA-AD36-6E217930B4F8}"/>
                              </a:ext>
                            </a:extLst>
                          </p:cNvPr>
                          <p:cNvSpPr/>
                          <p:nvPr/>
                        </p:nvSpPr>
                        <p:spPr>
                          <a:xfrm>
                            <a:off x="3560534" y="-1222479"/>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1" name="Retângulo 281">
                            <a:extLst>
                              <a:ext uri="{FF2B5EF4-FFF2-40B4-BE49-F238E27FC236}">
                                <a16:creationId xmlns:a16="http://schemas.microsoft.com/office/drawing/2014/main" id="{625D5DA2-22A5-561B-51B6-C8FE976809F4}"/>
                              </a:ext>
                            </a:extLst>
                          </p:cNvPr>
                          <p:cNvSpPr/>
                          <p:nvPr/>
                        </p:nvSpPr>
                        <p:spPr>
                          <a:xfrm>
                            <a:off x="3640608" y="-1294717"/>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2" name="Retângulo 282">
                            <a:extLst>
                              <a:ext uri="{FF2B5EF4-FFF2-40B4-BE49-F238E27FC236}">
                                <a16:creationId xmlns:a16="http://schemas.microsoft.com/office/drawing/2014/main" id="{E574826C-24D3-28C5-1C60-E185135F3067}"/>
                              </a:ext>
                            </a:extLst>
                          </p:cNvPr>
                          <p:cNvSpPr/>
                          <p:nvPr/>
                        </p:nvSpPr>
                        <p:spPr>
                          <a:xfrm rot="5400000">
                            <a:off x="3323425" y="-1539509"/>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3" name="Retângulo 283">
                            <a:extLst>
                              <a:ext uri="{FF2B5EF4-FFF2-40B4-BE49-F238E27FC236}">
                                <a16:creationId xmlns:a16="http://schemas.microsoft.com/office/drawing/2014/main" id="{ED67E0C7-6651-B818-3F26-F75E39E26C9F}"/>
                              </a:ext>
                            </a:extLst>
                          </p:cNvPr>
                          <p:cNvSpPr/>
                          <p:nvPr/>
                        </p:nvSpPr>
                        <p:spPr>
                          <a:xfrm>
                            <a:off x="4093294" y="-974682"/>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4" name="Retângulo 284">
                            <a:extLst>
                              <a:ext uri="{FF2B5EF4-FFF2-40B4-BE49-F238E27FC236}">
                                <a16:creationId xmlns:a16="http://schemas.microsoft.com/office/drawing/2014/main" id="{96EFF43C-9AE4-A0CD-FC0F-E094C11DF1BE}"/>
                              </a:ext>
                            </a:extLst>
                          </p:cNvPr>
                          <p:cNvSpPr/>
                          <p:nvPr/>
                        </p:nvSpPr>
                        <p:spPr>
                          <a:xfrm rot="3477366">
                            <a:off x="4196864" y="-82306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5" name="Retângulo 285">
                            <a:extLst>
                              <a:ext uri="{FF2B5EF4-FFF2-40B4-BE49-F238E27FC236}">
                                <a16:creationId xmlns:a16="http://schemas.microsoft.com/office/drawing/2014/main" id="{DB525E30-881B-F7C7-9793-0C67363B65BF}"/>
                              </a:ext>
                            </a:extLst>
                          </p:cNvPr>
                          <p:cNvSpPr/>
                          <p:nvPr/>
                        </p:nvSpPr>
                        <p:spPr>
                          <a:xfrm>
                            <a:off x="3431056" y="-1824307"/>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6" name="Oval 455">
                            <a:extLst>
                              <a:ext uri="{FF2B5EF4-FFF2-40B4-BE49-F238E27FC236}">
                                <a16:creationId xmlns:a16="http://schemas.microsoft.com/office/drawing/2014/main" id="{2FF82DD9-6BD0-E889-36C7-307D71A4C36F}"/>
                              </a:ext>
                            </a:extLst>
                          </p:cNvPr>
                          <p:cNvSpPr/>
                          <p:nvPr/>
                        </p:nvSpPr>
                        <p:spPr>
                          <a:xfrm>
                            <a:off x="4307353" y="-877538"/>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44" name="Agrupar 290">
                          <a:extLst>
                            <a:ext uri="{FF2B5EF4-FFF2-40B4-BE49-F238E27FC236}">
                              <a16:creationId xmlns:a16="http://schemas.microsoft.com/office/drawing/2014/main" id="{9B3CF555-14DA-A2EA-B3CB-6F0E532E875A}"/>
                            </a:ext>
                          </a:extLst>
                        </p:cNvPr>
                        <p:cNvGrpSpPr/>
                        <p:nvPr/>
                      </p:nvGrpSpPr>
                      <p:grpSpPr>
                        <a:xfrm>
                          <a:off x="2880339" y="-946959"/>
                          <a:ext cx="747252" cy="363675"/>
                          <a:chOff x="2585064" y="-1810559"/>
                          <a:chExt cx="747252" cy="363675"/>
                        </a:xfrm>
                      </p:grpSpPr>
                      <p:sp>
                        <p:nvSpPr>
                          <p:cNvPr id="445" name="Retângulo 294">
                            <a:extLst>
                              <a:ext uri="{FF2B5EF4-FFF2-40B4-BE49-F238E27FC236}">
                                <a16:creationId xmlns:a16="http://schemas.microsoft.com/office/drawing/2014/main" id="{233CC1EF-9CF9-DC98-7613-F1F92C5FA283}"/>
                              </a:ext>
                            </a:extLst>
                          </p:cNvPr>
                          <p:cNvSpPr/>
                          <p:nvPr/>
                        </p:nvSpPr>
                        <p:spPr>
                          <a:xfrm>
                            <a:off x="3265130" y="-1725014"/>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6" name="Retângulo 291">
                            <a:extLst>
                              <a:ext uri="{FF2B5EF4-FFF2-40B4-BE49-F238E27FC236}">
                                <a16:creationId xmlns:a16="http://schemas.microsoft.com/office/drawing/2014/main" id="{2D917E60-474D-BBA1-AADB-809383E2EEB7}"/>
                              </a:ext>
                            </a:extLst>
                          </p:cNvPr>
                          <p:cNvSpPr/>
                          <p:nvPr/>
                        </p:nvSpPr>
                        <p:spPr>
                          <a:xfrm>
                            <a:off x="2585064" y="-1725014"/>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7" name="Oval 446">
                            <a:extLst>
                              <a:ext uri="{FF2B5EF4-FFF2-40B4-BE49-F238E27FC236}">
                                <a16:creationId xmlns:a16="http://schemas.microsoft.com/office/drawing/2014/main" id="{78CE8AF1-E8F5-52EF-E962-1B7F0805EB27}"/>
                              </a:ext>
                            </a:extLst>
                          </p:cNvPr>
                          <p:cNvSpPr/>
                          <p:nvPr/>
                        </p:nvSpPr>
                        <p:spPr>
                          <a:xfrm>
                            <a:off x="3096239"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8" name="Oval 447">
                            <a:extLst>
                              <a:ext uri="{FF2B5EF4-FFF2-40B4-BE49-F238E27FC236}">
                                <a16:creationId xmlns:a16="http://schemas.microsoft.com/office/drawing/2014/main" id="{C3A019CC-14A4-CAB1-6D61-8D03B8FAA0C0}"/>
                              </a:ext>
                            </a:extLst>
                          </p:cNvPr>
                          <p:cNvSpPr/>
                          <p:nvPr/>
                        </p:nvSpPr>
                        <p:spPr>
                          <a:xfrm>
                            <a:off x="2585064"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49" name="Conexão reta 295">
                            <a:extLst>
                              <a:ext uri="{FF2B5EF4-FFF2-40B4-BE49-F238E27FC236}">
                                <a16:creationId xmlns:a16="http://schemas.microsoft.com/office/drawing/2014/main" id="{220F9536-404A-EA3C-BBB3-F9B79EFC7566}"/>
                              </a:ext>
                            </a:extLst>
                          </p:cNvPr>
                          <p:cNvCxnSpPr/>
                          <p:nvPr/>
                        </p:nvCxnSpPr>
                        <p:spPr>
                          <a:xfrm flipV="1">
                            <a:off x="3015595" y="-1810559"/>
                            <a:ext cx="316721" cy="5223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442" name="Retângulo 296">
                        <a:extLst>
                          <a:ext uri="{FF2B5EF4-FFF2-40B4-BE49-F238E27FC236}">
                            <a16:creationId xmlns:a16="http://schemas.microsoft.com/office/drawing/2014/main" id="{05332ECE-7182-1E43-C3D1-E8A1EA0839E4}"/>
                          </a:ext>
                        </a:extLst>
                      </p:cNvPr>
                      <p:cNvSpPr/>
                      <p:nvPr/>
                    </p:nvSpPr>
                    <p:spPr>
                      <a:xfrm>
                        <a:off x="3486963" y="-1003863"/>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439" name="Fluxograma: Ou 289">
                      <a:extLst>
                        <a:ext uri="{FF2B5EF4-FFF2-40B4-BE49-F238E27FC236}">
                          <a16:creationId xmlns:a16="http://schemas.microsoft.com/office/drawing/2014/main" id="{5DC73BE3-002C-3A65-EB6A-C55F5A3B4318}"/>
                        </a:ext>
                      </a:extLst>
                    </p:cNvPr>
                    <p:cNvSpPr/>
                    <p:nvPr/>
                  </p:nvSpPr>
                  <p:spPr>
                    <a:xfrm>
                      <a:off x="15641890" y="7593173"/>
                      <a:ext cx="743098" cy="7447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0" name="Fluxograma: Convolução 288">
                      <a:extLst>
                        <a:ext uri="{FF2B5EF4-FFF2-40B4-BE49-F238E27FC236}">
                          <a16:creationId xmlns:a16="http://schemas.microsoft.com/office/drawing/2014/main" id="{68DBBABB-F15F-7C04-4933-F1A54061B2CF}"/>
                        </a:ext>
                      </a:extLst>
                    </p:cNvPr>
                    <p:cNvSpPr/>
                    <p:nvPr/>
                  </p:nvSpPr>
                  <p:spPr>
                    <a:xfrm>
                      <a:off x="15644358" y="7603567"/>
                      <a:ext cx="741526"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sp>
                <p:nvSpPr>
                  <p:cNvPr id="437" name="Caixa de texto 300">
                    <a:extLst>
                      <a:ext uri="{FF2B5EF4-FFF2-40B4-BE49-F238E27FC236}">
                        <a16:creationId xmlns:a16="http://schemas.microsoft.com/office/drawing/2014/main" id="{5DFFD44E-DC78-FAD3-67B3-0DD9A9A7409E}"/>
                      </a:ext>
                    </a:extLst>
                  </p:cNvPr>
                  <p:cNvSpPr txBox="1"/>
                  <p:nvPr/>
                </p:nvSpPr>
                <p:spPr>
                  <a:xfrm>
                    <a:off x="7145112" y="5001006"/>
                    <a:ext cx="2361690" cy="612447"/>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Impeller coupling – pushing the wheelchair</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394" name="Group 393">
                  <a:extLst>
                    <a:ext uri="{FF2B5EF4-FFF2-40B4-BE49-F238E27FC236}">
                      <a16:creationId xmlns:a16="http://schemas.microsoft.com/office/drawing/2014/main" id="{B2D360B5-4BBB-5E78-BAAF-8132FD16BF73}"/>
                    </a:ext>
                  </a:extLst>
                </p:cNvPr>
                <p:cNvGrpSpPr/>
                <p:nvPr/>
              </p:nvGrpSpPr>
              <p:grpSpPr>
                <a:xfrm>
                  <a:off x="9133246" y="4706533"/>
                  <a:ext cx="2337856" cy="1516778"/>
                  <a:chOff x="2152003" y="4101630"/>
                  <a:chExt cx="2337856" cy="1516778"/>
                </a:xfrm>
              </p:grpSpPr>
              <p:grpSp>
                <p:nvGrpSpPr>
                  <p:cNvPr id="415" name="Agrupar 297">
                    <a:extLst>
                      <a:ext uri="{FF2B5EF4-FFF2-40B4-BE49-F238E27FC236}">
                        <a16:creationId xmlns:a16="http://schemas.microsoft.com/office/drawing/2014/main" id="{93F3630A-35ED-2022-D224-7ECC636EABA0}"/>
                      </a:ext>
                    </a:extLst>
                  </p:cNvPr>
                  <p:cNvGrpSpPr/>
                  <p:nvPr/>
                </p:nvGrpSpPr>
                <p:grpSpPr>
                  <a:xfrm>
                    <a:off x="2372969" y="4101630"/>
                    <a:ext cx="1895925" cy="1009267"/>
                    <a:chOff x="0" y="0"/>
                    <a:chExt cx="2346325" cy="1249045"/>
                  </a:xfrm>
                </p:grpSpPr>
                <p:grpSp>
                  <p:nvGrpSpPr>
                    <p:cNvPr id="417" name="Agrupar 55">
                      <a:extLst>
                        <a:ext uri="{FF2B5EF4-FFF2-40B4-BE49-F238E27FC236}">
                          <a16:creationId xmlns:a16="http://schemas.microsoft.com/office/drawing/2014/main" id="{A7807E04-7767-5205-5F61-9AD97D609360}"/>
                        </a:ext>
                      </a:extLst>
                    </p:cNvPr>
                    <p:cNvGrpSpPr/>
                    <p:nvPr/>
                  </p:nvGrpSpPr>
                  <p:grpSpPr>
                    <a:xfrm>
                      <a:off x="866775" y="676275"/>
                      <a:ext cx="1479550" cy="572770"/>
                      <a:chOff x="0" y="0"/>
                      <a:chExt cx="1479550" cy="572770"/>
                    </a:xfrm>
                  </p:grpSpPr>
                  <p:sp>
                    <p:nvSpPr>
                      <p:cNvPr id="430" name="Retângulo 41">
                        <a:extLst>
                          <a:ext uri="{FF2B5EF4-FFF2-40B4-BE49-F238E27FC236}">
                            <a16:creationId xmlns:a16="http://schemas.microsoft.com/office/drawing/2014/main" id="{22B29AAC-78ED-763B-8864-CA78B76A813B}"/>
                          </a:ext>
                        </a:extLst>
                      </p:cNvPr>
                      <p:cNvSpPr/>
                      <p:nvPr/>
                    </p:nvSpPr>
                    <p:spPr>
                      <a:xfrm>
                        <a:off x="754380" y="194310"/>
                        <a:ext cx="667385" cy="26543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1" name="Oval 430">
                        <a:extLst>
                          <a:ext uri="{FF2B5EF4-FFF2-40B4-BE49-F238E27FC236}">
                            <a16:creationId xmlns:a16="http://schemas.microsoft.com/office/drawing/2014/main" id="{B2C73B53-1910-08D0-F728-DD2184BB1434}"/>
                          </a:ext>
                        </a:extLst>
                      </p:cNvPr>
                      <p:cNvSpPr/>
                      <p:nvPr/>
                    </p:nvSpPr>
                    <p:spPr>
                      <a:xfrm>
                        <a:off x="75438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2" name="Oval 431">
                        <a:extLst>
                          <a:ext uri="{FF2B5EF4-FFF2-40B4-BE49-F238E27FC236}">
                            <a16:creationId xmlns:a16="http://schemas.microsoft.com/office/drawing/2014/main" id="{D81BC7F6-7655-CA0D-7907-82C3F3CECDFA}"/>
                          </a:ext>
                        </a:extLst>
                      </p:cNvPr>
                      <p:cNvSpPr/>
                      <p:nvPr/>
                    </p:nvSpPr>
                    <p:spPr>
                      <a:xfrm>
                        <a:off x="126492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3" name="Retângulo 52">
                        <a:extLst>
                          <a:ext uri="{FF2B5EF4-FFF2-40B4-BE49-F238E27FC236}">
                            <a16:creationId xmlns:a16="http://schemas.microsoft.com/office/drawing/2014/main" id="{20DB740F-6991-C8AC-C6D7-E8961EA39D8C}"/>
                          </a:ext>
                        </a:extLst>
                      </p:cNvPr>
                      <p:cNvSpPr/>
                      <p:nvPr/>
                    </p:nvSpPr>
                    <p:spPr>
                      <a:xfrm>
                        <a:off x="1375410" y="9906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4" name="Retângulo 53">
                        <a:extLst>
                          <a:ext uri="{FF2B5EF4-FFF2-40B4-BE49-F238E27FC236}">
                            <a16:creationId xmlns:a16="http://schemas.microsoft.com/office/drawing/2014/main" id="{CEB06EA0-A374-6D5D-B137-48C79CEDAFBD}"/>
                          </a:ext>
                        </a:extLst>
                      </p:cNvPr>
                      <p:cNvSpPr/>
                      <p:nvPr/>
                    </p:nvSpPr>
                    <p:spPr>
                      <a:xfrm>
                        <a:off x="754380" y="0"/>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35" name="Conexão reta 54">
                        <a:extLst>
                          <a:ext uri="{FF2B5EF4-FFF2-40B4-BE49-F238E27FC236}">
                            <a16:creationId xmlns:a16="http://schemas.microsoft.com/office/drawing/2014/main" id="{32872031-C7AA-A3EF-1988-476A3A0E9894}"/>
                          </a:ext>
                        </a:extLst>
                      </p:cNvPr>
                      <p:cNvCxnSpPr>
                        <a:cxnSpLocks/>
                      </p:cNvCxnSpPr>
                      <p:nvPr/>
                    </p:nvCxnSpPr>
                    <p:spPr>
                      <a:xfrm flipH="1">
                        <a:off x="0" y="99060"/>
                        <a:ext cx="744640" cy="38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8" name="Agrupar 256">
                      <a:extLst>
                        <a:ext uri="{FF2B5EF4-FFF2-40B4-BE49-F238E27FC236}">
                          <a16:creationId xmlns:a16="http://schemas.microsoft.com/office/drawing/2014/main" id="{EBDB9487-E299-DACE-B11B-BF2910C8A855}"/>
                        </a:ext>
                      </a:extLst>
                    </p:cNvPr>
                    <p:cNvGrpSpPr/>
                    <p:nvPr/>
                  </p:nvGrpSpPr>
                  <p:grpSpPr>
                    <a:xfrm>
                      <a:off x="0" y="0"/>
                      <a:ext cx="1361664" cy="1245041"/>
                      <a:chOff x="0" y="0"/>
                      <a:chExt cx="1361664" cy="1245041"/>
                    </a:xfrm>
                  </p:grpSpPr>
                  <p:grpSp>
                    <p:nvGrpSpPr>
                      <p:cNvPr id="419" name="Agrupar 56">
                        <a:extLst>
                          <a:ext uri="{FF2B5EF4-FFF2-40B4-BE49-F238E27FC236}">
                            <a16:creationId xmlns:a16="http://schemas.microsoft.com/office/drawing/2014/main" id="{54030C6F-AE3F-8CAD-89D4-414B3B112A08}"/>
                          </a:ext>
                        </a:extLst>
                      </p:cNvPr>
                      <p:cNvGrpSpPr/>
                      <p:nvPr/>
                    </p:nvGrpSpPr>
                    <p:grpSpPr>
                      <a:xfrm>
                        <a:off x="187324" y="0"/>
                        <a:ext cx="1174340" cy="1245041"/>
                        <a:chOff x="118110" y="0"/>
                        <a:chExt cx="1175077" cy="1245544"/>
                      </a:xfrm>
                    </p:grpSpPr>
                    <p:sp>
                      <p:nvSpPr>
                        <p:cNvPr id="423" name="Retângulo 45">
                          <a:extLst>
                            <a:ext uri="{FF2B5EF4-FFF2-40B4-BE49-F238E27FC236}">
                              <a16:creationId xmlns:a16="http://schemas.microsoft.com/office/drawing/2014/main" id="{97D4D82A-A59F-9885-7499-CF6C5A7BDD61}"/>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4" name="Retângulo 46">
                          <a:extLst>
                            <a:ext uri="{FF2B5EF4-FFF2-40B4-BE49-F238E27FC236}">
                              <a16:creationId xmlns:a16="http://schemas.microsoft.com/office/drawing/2014/main" id="{BC1B4404-36A3-7220-32DF-E64C0D7D0C66}"/>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5" name="Retângulo 47">
                          <a:extLst>
                            <a:ext uri="{FF2B5EF4-FFF2-40B4-BE49-F238E27FC236}">
                              <a16:creationId xmlns:a16="http://schemas.microsoft.com/office/drawing/2014/main" id="{9350F08B-2C84-6C74-A817-577DCD49384B}"/>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6" name="Retângulo 49">
                          <a:extLst>
                            <a:ext uri="{FF2B5EF4-FFF2-40B4-BE49-F238E27FC236}">
                              <a16:creationId xmlns:a16="http://schemas.microsoft.com/office/drawing/2014/main" id="{488C507B-4C26-CCC0-0FE3-F20783354975}"/>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7" name="Retângulo 50">
                          <a:extLst>
                            <a:ext uri="{FF2B5EF4-FFF2-40B4-BE49-F238E27FC236}">
                              <a16:creationId xmlns:a16="http://schemas.microsoft.com/office/drawing/2014/main" id="{39063E18-1C09-3C67-B893-2C46E667103D}"/>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8" name="Retângulo 48">
                          <a:extLst>
                            <a:ext uri="{FF2B5EF4-FFF2-40B4-BE49-F238E27FC236}">
                              <a16:creationId xmlns:a16="http://schemas.microsoft.com/office/drawing/2014/main" id="{C0D4B1CA-CA00-3770-1A1B-25C5B8E842DB}"/>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9" name="Oval 428">
                          <a:extLst>
                            <a:ext uri="{FF2B5EF4-FFF2-40B4-BE49-F238E27FC236}">
                              <a16:creationId xmlns:a16="http://schemas.microsoft.com/office/drawing/2014/main" id="{7EF239E0-DB72-235B-7758-C5CCC9D41CB9}"/>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20" name="Agrupar 252">
                        <a:extLst>
                          <a:ext uri="{FF2B5EF4-FFF2-40B4-BE49-F238E27FC236}">
                            <a16:creationId xmlns:a16="http://schemas.microsoft.com/office/drawing/2014/main" id="{A8C2CB5B-C12D-EE0F-BFE8-E00FA366CFC8}"/>
                          </a:ext>
                        </a:extLst>
                      </p:cNvPr>
                      <p:cNvGrpSpPr/>
                      <p:nvPr/>
                    </p:nvGrpSpPr>
                    <p:grpSpPr>
                      <a:xfrm>
                        <a:off x="0" y="611921"/>
                        <a:ext cx="634145" cy="632997"/>
                        <a:chOff x="0" y="2321"/>
                        <a:chExt cx="634145" cy="632997"/>
                      </a:xfrm>
                    </p:grpSpPr>
                    <p:sp>
                      <p:nvSpPr>
                        <p:cNvPr id="421" name="Fluxograma: Convolução 250">
                          <a:extLst>
                            <a:ext uri="{FF2B5EF4-FFF2-40B4-BE49-F238E27FC236}">
                              <a16:creationId xmlns:a16="http://schemas.microsoft.com/office/drawing/2014/main" id="{6E392226-9852-19AE-ECDA-1323B2081B7D}"/>
                            </a:ext>
                          </a:extLst>
                        </p:cNvPr>
                        <p:cNvSpPr/>
                        <p:nvPr/>
                      </p:nvSpPr>
                      <p:spPr>
                        <a:xfrm>
                          <a:off x="4641" y="2321"/>
                          <a:ext cx="629504" cy="629504"/>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2" name="Fluxograma: Ou 251">
                          <a:extLst>
                            <a:ext uri="{FF2B5EF4-FFF2-40B4-BE49-F238E27FC236}">
                              <a16:creationId xmlns:a16="http://schemas.microsoft.com/office/drawing/2014/main" id="{BACBDE0A-15B8-CE1F-0E56-8365947317AB}"/>
                            </a:ext>
                          </a:extLst>
                        </p:cNvPr>
                        <p:cNvSpPr/>
                        <p:nvPr/>
                      </p:nvSpPr>
                      <p:spPr>
                        <a:xfrm>
                          <a:off x="0" y="3175"/>
                          <a:ext cx="630838" cy="63214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sp>
                <p:nvSpPr>
                  <p:cNvPr id="416" name="Caixa de texto 299">
                    <a:extLst>
                      <a:ext uri="{FF2B5EF4-FFF2-40B4-BE49-F238E27FC236}">
                        <a16:creationId xmlns:a16="http://schemas.microsoft.com/office/drawing/2014/main" id="{B17EDF37-A74D-762E-7022-655BEC3F7013}"/>
                      </a:ext>
                    </a:extLst>
                  </p:cNvPr>
                  <p:cNvSpPr txBox="1"/>
                  <p:nvPr/>
                </p:nvSpPr>
                <p:spPr>
                  <a:xfrm>
                    <a:off x="2152003" y="5001006"/>
                    <a:ext cx="2337856"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Central</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coupling</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pulling</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the</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wheelchair</a:t>
                    </a:r>
                    <a:endPar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395" name="Group 394">
                  <a:extLst>
                    <a:ext uri="{FF2B5EF4-FFF2-40B4-BE49-F238E27FC236}">
                      <a16:creationId xmlns:a16="http://schemas.microsoft.com/office/drawing/2014/main" id="{7A7D6A82-EEBE-5E63-7F90-20822F1CAF6E}"/>
                    </a:ext>
                  </a:extLst>
                </p:cNvPr>
                <p:cNvGrpSpPr/>
                <p:nvPr/>
              </p:nvGrpSpPr>
              <p:grpSpPr>
                <a:xfrm>
                  <a:off x="11535553" y="4706533"/>
                  <a:ext cx="2475398" cy="1516056"/>
                  <a:chOff x="4573646" y="4102352"/>
                  <a:chExt cx="2475398" cy="1516056"/>
                </a:xfrm>
              </p:grpSpPr>
              <p:grpSp>
                <p:nvGrpSpPr>
                  <p:cNvPr id="396" name="Group 395">
                    <a:extLst>
                      <a:ext uri="{FF2B5EF4-FFF2-40B4-BE49-F238E27FC236}">
                        <a16:creationId xmlns:a16="http://schemas.microsoft.com/office/drawing/2014/main" id="{7941C96F-AE07-2DC9-0F37-FEA1E73D012B}"/>
                      </a:ext>
                    </a:extLst>
                  </p:cNvPr>
                  <p:cNvGrpSpPr/>
                  <p:nvPr/>
                </p:nvGrpSpPr>
                <p:grpSpPr>
                  <a:xfrm>
                    <a:off x="5261751" y="4102352"/>
                    <a:ext cx="1099188" cy="1007823"/>
                    <a:chOff x="12879043" y="6871141"/>
                    <a:chExt cx="1603153" cy="1469898"/>
                  </a:xfrm>
                </p:grpSpPr>
                <p:grpSp>
                  <p:nvGrpSpPr>
                    <p:cNvPr id="398" name="Agrupar 276">
                      <a:extLst>
                        <a:ext uri="{FF2B5EF4-FFF2-40B4-BE49-F238E27FC236}">
                          <a16:creationId xmlns:a16="http://schemas.microsoft.com/office/drawing/2014/main" id="{01D3A1B6-9E89-FAEE-FBE6-27CEABD25BF3}"/>
                        </a:ext>
                      </a:extLst>
                    </p:cNvPr>
                    <p:cNvGrpSpPr/>
                    <p:nvPr/>
                  </p:nvGrpSpPr>
                  <p:grpSpPr>
                    <a:xfrm>
                      <a:off x="13098443" y="6871141"/>
                      <a:ext cx="1383753" cy="1466766"/>
                      <a:chOff x="187324" y="0"/>
                      <a:chExt cx="1174340" cy="1245041"/>
                    </a:xfrm>
                  </p:grpSpPr>
                  <p:grpSp>
                    <p:nvGrpSpPr>
                      <p:cNvPr id="401" name="Agrupar 258">
                        <a:extLst>
                          <a:ext uri="{FF2B5EF4-FFF2-40B4-BE49-F238E27FC236}">
                            <a16:creationId xmlns:a16="http://schemas.microsoft.com/office/drawing/2014/main" id="{43258216-FE97-0897-6447-9FAC911E09A3}"/>
                          </a:ext>
                        </a:extLst>
                      </p:cNvPr>
                      <p:cNvGrpSpPr/>
                      <p:nvPr/>
                    </p:nvGrpSpPr>
                    <p:grpSpPr>
                      <a:xfrm>
                        <a:off x="187324" y="0"/>
                        <a:ext cx="1174340" cy="1245041"/>
                        <a:chOff x="118110" y="0"/>
                        <a:chExt cx="1175077" cy="1245544"/>
                      </a:xfrm>
                    </p:grpSpPr>
                    <p:sp>
                      <p:nvSpPr>
                        <p:cNvPr id="408" name="Retângulo 259">
                          <a:extLst>
                            <a:ext uri="{FF2B5EF4-FFF2-40B4-BE49-F238E27FC236}">
                              <a16:creationId xmlns:a16="http://schemas.microsoft.com/office/drawing/2014/main" id="{AC808D3E-B53C-3760-47A6-7C1754F94CA0}"/>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9" name="Retângulo 260">
                          <a:extLst>
                            <a:ext uri="{FF2B5EF4-FFF2-40B4-BE49-F238E27FC236}">
                              <a16:creationId xmlns:a16="http://schemas.microsoft.com/office/drawing/2014/main" id="{D0F2C5F0-6657-5BB0-49D5-6F23D12380E6}"/>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0" name="Retângulo 261">
                          <a:extLst>
                            <a:ext uri="{FF2B5EF4-FFF2-40B4-BE49-F238E27FC236}">
                              <a16:creationId xmlns:a16="http://schemas.microsoft.com/office/drawing/2014/main" id="{26C314A5-BDFB-8F2C-777E-445D06536D61}"/>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1" name="Retângulo 262">
                          <a:extLst>
                            <a:ext uri="{FF2B5EF4-FFF2-40B4-BE49-F238E27FC236}">
                              <a16:creationId xmlns:a16="http://schemas.microsoft.com/office/drawing/2014/main" id="{2CDDC8C6-E093-55F5-FB15-2C68A52BED6C}"/>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2" name="Retângulo 263">
                          <a:extLst>
                            <a:ext uri="{FF2B5EF4-FFF2-40B4-BE49-F238E27FC236}">
                              <a16:creationId xmlns:a16="http://schemas.microsoft.com/office/drawing/2014/main" id="{D98FC59E-6A82-1752-A121-9EBC1AD8A541}"/>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3" name="Retângulo 264">
                          <a:extLst>
                            <a:ext uri="{FF2B5EF4-FFF2-40B4-BE49-F238E27FC236}">
                              <a16:creationId xmlns:a16="http://schemas.microsoft.com/office/drawing/2014/main" id="{30A261C5-79E7-465A-AC16-2FA239918F93}"/>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4" name="Oval 413">
                          <a:extLst>
                            <a:ext uri="{FF2B5EF4-FFF2-40B4-BE49-F238E27FC236}">
                              <a16:creationId xmlns:a16="http://schemas.microsoft.com/office/drawing/2014/main" id="{F897B024-3EF1-6970-608C-303E5481B4A2}"/>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02" name="Agrupar 275">
                        <a:extLst>
                          <a:ext uri="{FF2B5EF4-FFF2-40B4-BE49-F238E27FC236}">
                            <a16:creationId xmlns:a16="http://schemas.microsoft.com/office/drawing/2014/main" id="{5F0BDC31-AA83-C896-4061-245551D82AEF}"/>
                          </a:ext>
                        </a:extLst>
                      </p:cNvPr>
                      <p:cNvGrpSpPr/>
                      <p:nvPr/>
                    </p:nvGrpSpPr>
                    <p:grpSpPr>
                      <a:xfrm>
                        <a:off x="295275" y="863600"/>
                        <a:ext cx="725805" cy="379730"/>
                        <a:chOff x="0" y="0"/>
                        <a:chExt cx="725805" cy="379730"/>
                      </a:xfrm>
                    </p:grpSpPr>
                    <p:sp>
                      <p:nvSpPr>
                        <p:cNvPr id="403" name="Retângulo 270">
                          <a:extLst>
                            <a:ext uri="{FF2B5EF4-FFF2-40B4-BE49-F238E27FC236}">
                              <a16:creationId xmlns:a16="http://schemas.microsoft.com/office/drawing/2014/main" id="{131D9C05-BFC9-6E90-58AB-E21743219DBE}"/>
                            </a:ext>
                          </a:extLst>
                        </p:cNvPr>
                        <p:cNvSpPr/>
                        <p:nvPr/>
                      </p:nvSpPr>
                      <p:spPr>
                        <a:xfrm>
                          <a:off x="0" y="101600"/>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4" name="Oval 403">
                          <a:extLst>
                            <a:ext uri="{FF2B5EF4-FFF2-40B4-BE49-F238E27FC236}">
                              <a16:creationId xmlns:a16="http://schemas.microsoft.com/office/drawing/2014/main" id="{CA297267-E363-1BAC-92A5-81A3A5D1C5D9}"/>
                            </a:ext>
                          </a:extLst>
                        </p:cNvPr>
                        <p:cNvSpPr/>
                        <p:nvPr/>
                      </p:nvSpPr>
                      <p:spPr>
                        <a:xfrm>
                          <a:off x="0"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5" name="Oval 404">
                          <a:extLst>
                            <a:ext uri="{FF2B5EF4-FFF2-40B4-BE49-F238E27FC236}">
                              <a16:creationId xmlns:a16="http://schemas.microsoft.com/office/drawing/2014/main" id="{6D817D3D-B6D3-E031-1C5C-D335864C18D9}"/>
                            </a:ext>
                          </a:extLst>
                        </p:cNvPr>
                        <p:cNvSpPr/>
                        <p:nvPr/>
                      </p:nvSpPr>
                      <p:spPr>
                        <a:xfrm>
                          <a:off x="511175"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6" name="Retângulo 273">
                          <a:extLst>
                            <a:ext uri="{FF2B5EF4-FFF2-40B4-BE49-F238E27FC236}">
                              <a16:creationId xmlns:a16="http://schemas.microsoft.com/office/drawing/2014/main" id="{67F1902E-2963-AF3B-C8FB-2BB58286F096}"/>
                            </a:ext>
                          </a:extLst>
                        </p:cNvPr>
                        <p:cNvSpPr/>
                        <p:nvPr/>
                      </p:nvSpPr>
                      <p:spPr>
                        <a:xfrm>
                          <a:off x="622300" y="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07" name="Conexão reta 274">
                          <a:extLst>
                            <a:ext uri="{FF2B5EF4-FFF2-40B4-BE49-F238E27FC236}">
                              <a16:creationId xmlns:a16="http://schemas.microsoft.com/office/drawing/2014/main" id="{AFEFD33F-3336-1C87-C5C9-9C7110295306}"/>
                            </a:ext>
                          </a:extLst>
                        </p:cNvPr>
                        <p:cNvCxnSpPr>
                          <a:cxnSpLocks/>
                        </p:cNvCxnSpPr>
                        <p:nvPr/>
                      </p:nvCxnSpPr>
                      <p:spPr>
                        <a:xfrm flipV="1">
                          <a:off x="454025" y="64302"/>
                          <a:ext cx="0" cy="309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399" name="Fluxograma: Convolução 267">
                      <a:extLst>
                        <a:ext uri="{FF2B5EF4-FFF2-40B4-BE49-F238E27FC236}">
                          <a16:creationId xmlns:a16="http://schemas.microsoft.com/office/drawing/2014/main" id="{755A3F19-5178-4F1B-0CD5-C92982D7BD0C}"/>
                        </a:ext>
                      </a:extLst>
                    </p:cNvPr>
                    <p:cNvSpPr/>
                    <p:nvPr/>
                  </p:nvSpPr>
                  <p:spPr>
                    <a:xfrm>
                      <a:off x="12879043" y="7599429"/>
                      <a:ext cx="741759"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0" name="Fluxograma: Ou 268">
                      <a:extLst>
                        <a:ext uri="{FF2B5EF4-FFF2-40B4-BE49-F238E27FC236}">
                          <a16:creationId xmlns:a16="http://schemas.microsoft.com/office/drawing/2014/main" id="{98FF509A-EF7C-5DF5-3EC2-AA11D41864BD}"/>
                        </a:ext>
                      </a:extLst>
                    </p:cNvPr>
                    <p:cNvSpPr/>
                    <p:nvPr/>
                  </p:nvSpPr>
                  <p:spPr>
                    <a:xfrm>
                      <a:off x="12881445" y="7595266"/>
                      <a:ext cx="743195" cy="744691"/>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97" name="Caixa de texto 300">
                    <a:extLst>
                      <a:ext uri="{FF2B5EF4-FFF2-40B4-BE49-F238E27FC236}">
                        <a16:creationId xmlns:a16="http://schemas.microsoft.com/office/drawing/2014/main" id="{71CA847D-8371-10C7-D4DE-65055E4EDABC}"/>
                      </a:ext>
                    </a:extLst>
                  </p:cNvPr>
                  <p:cNvSpPr txBox="1"/>
                  <p:nvPr/>
                </p:nvSpPr>
                <p:spPr>
                  <a:xfrm>
                    <a:off x="4573646" y="5001006"/>
                    <a:ext cx="2475398"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Coupling from below – lifting the wheelchair</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grpSp>
        </p:grpSp>
        <p:sp>
          <p:nvSpPr>
            <p:cNvPr id="390" name="Arrow: Right 389">
              <a:extLst>
                <a:ext uri="{FF2B5EF4-FFF2-40B4-BE49-F238E27FC236}">
                  <a16:creationId xmlns:a16="http://schemas.microsoft.com/office/drawing/2014/main" id="{5C76A00A-5BAD-AD3A-4BB2-1ABF2909E5AF}"/>
                </a:ext>
              </a:extLst>
            </p:cNvPr>
            <p:cNvSpPr/>
            <p:nvPr/>
          </p:nvSpPr>
          <p:spPr>
            <a:xfrm>
              <a:off x="8627303" y="14153657"/>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5" name="Seta: Bidirecional 204">
              <a:extLst>
                <a:ext uri="{FF2B5EF4-FFF2-40B4-BE49-F238E27FC236}">
                  <a16:creationId xmlns:a16="http://schemas.microsoft.com/office/drawing/2014/main" id="{8EE82048-8EFE-E6EE-8882-2BDD66820D99}"/>
                </a:ext>
              </a:extLst>
            </p:cNvPr>
            <p:cNvSpPr/>
            <p:nvPr/>
          </p:nvSpPr>
          <p:spPr>
            <a:xfrm rot="7144804" flipH="1">
              <a:off x="11917023" y="11343932"/>
              <a:ext cx="1033851" cy="232841"/>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76" name="Seta: Bidirecional 193">
              <a:extLst>
                <a:ext uri="{FF2B5EF4-FFF2-40B4-BE49-F238E27FC236}">
                  <a16:creationId xmlns:a16="http://schemas.microsoft.com/office/drawing/2014/main" id="{FCFEB9F6-3883-4AC9-8996-207ABA417331}"/>
                </a:ext>
              </a:extLst>
            </p:cNvPr>
            <p:cNvSpPr/>
            <p:nvPr/>
          </p:nvSpPr>
          <p:spPr>
            <a:xfrm rot="14455196">
              <a:off x="10707167" y="11336437"/>
              <a:ext cx="1019048" cy="236834"/>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72" name="Caixa de Texto 2">
              <a:extLst>
                <a:ext uri="{FF2B5EF4-FFF2-40B4-BE49-F238E27FC236}">
                  <a16:creationId xmlns:a16="http://schemas.microsoft.com/office/drawing/2014/main" id="{9BAF3F5F-CC9D-594D-BFF4-3976A85248D3}"/>
                </a:ext>
              </a:extLst>
            </p:cNvPr>
            <p:cNvSpPr txBox="1">
              <a:spLocks noChangeArrowheads="1"/>
            </p:cNvSpPr>
            <p:nvPr/>
          </p:nvSpPr>
          <p:spPr bwMode="auto">
            <a:xfrm>
              <a:off x="7830059" y="8878520"/>
              <a:ext cx="2979184" cy="369332"/>
            </a:xfrm>
            <a:prstGeom prst="rect">
              <a:avLst/>
            </a:prstGeom>
            <a:noFill/>
            <a:ln w="9525">
              <a:noFill/>
              <a:miter lim="800000"/>
              <a:headEnd/>
              <a:tailEnd/>
            </a:ln>
          </p:spPr>
          <p:txBody>
            <a:bodyPr rot="0" vert="horz" wrap="square" lIns="91440" tIns="45720" rIns="91440" bIns="45720" anchor="t" anchorCtr="0">
              <a:spAutoFit/>
            </a:bodyPr>
            <a:lstStyle/>
            <a:p>
              <a:pPr algn="ct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1. Human Machine Interface</a:t>
              </a:r>
              <a:endParaRPr lang="pt-PT"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75" name="Caixa de texto 219">
              <a:extLst>
                <a:ext uri="{FF2B5EF4-FFF2-40B4-BE49-F238E27FC236}">
                  <a16:creationId xmlns:a16="http://schemas.microsoft.com/office/drawing/2014/main" id="{804A7122-C2DA-6F94-5255-F7C3E2C11D77}"/>
                </a:ext>
              </a:extLst>
            </p:cNvPr>
            <p:cNvSpPr txBox="1"/>
            <p:nvPr/>
          </p:nvSpPr>
          <p:spPr>
            <a:xfrm>
              <a:off x="7006605" y="16970612"/>
              <a:ext cx="13046618" cy="276999"/>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indent="215900" algn="ctr">
                <a:spcAft>
                  <a:spcPts val="1000"/>
                </a:spcAft>
              </a:pPr>
              <a:r>
                <a:rPr lang="en-US" i="1" dirty="0">
                  <a:solidFill>
                    <a:srgbClr val="004B87"/>
                  </a:solidFill>
                  <a:effectLst/>
                  <a:latin typeface="Times New Roman" panose="02020603050405020304" pitchFamily="18" charset="0"/>
                  <a:ea typeface="Calibri" panose="020F0502020204030204" pitchFamily="34" charset="0"/>
                </a:rPr>
                <a:t>Figure 1</a:t>
              </a:r>
              <a:r>
                <a:rPr lang="en-US" i="1" dirty="0">
                  <a:solidFill>
                    <a:srgbClr val="004B87"/>
                  </a:solidFill>
                  <a:latin typeface="Times New Roman" panose="02020603050405020304" pitchFamily="18" charset="0"/>
                  <a:ea typeface="Calibri" panose="020F0502020204030204" pitchFamily="34" charset="0"/>
                </a:rPr>
                <a:t> – General diagram.</a:t>
              </a:r>
              <a:endParaRPr lang="en-US" i="1" dirty="0">
                <a:solidFill>
                  <a:srgbClr val="004B87"/>
                </a:solidFill>
                <a:effectLst/>
                <a:latin typeface="Times New Roman" panose="02020603050405020304" pitchFamily="18" charset="0"/>
                <a:ea typeface="Calibri" panose="020F0502020204030204" pitchFamily="34" charset="0"/>
              </a:endParaRPr>
            </a:p>
          </p:txBody>
        </p:sp>
        <p:sp>
          <p:nvSpPr>
            <p:cNvPr id="477" name="Arrow: Right 476">
              <a:extLst>
                <a:ext uri="{FF2B5EF4-FFF2-40B4-BE49-F238E27FC236}">
                  <a16:creationId xmlns:a16="http://schemas.microsoft.com/office/drawing/2014/main" id="{99FC6922-1711-4548-5E7F-9C009DFDED0E}"/>
                </a:ext>
              </a:extLst>
            </p:cNvPr>
            <p:cNvSpPr/>
            <p:nvPr/>
          </p:nvSpPr>
          <p:spPr>
            <a:xfrm>
              <a:off x="16455061" y="14153657"/>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78" name="Rectangle: Rounded Corners 477">
              <a:extLst>
                <a:ext uri="{FF2B5EF4-FFF2-40B4-BE49-F238E27FC236}">
                  <a16:creationId xmlns:a16="http://schemas.microsoft.com/office/drawing/2014/main" id="{594FE28D-A688-20DB-93CB-4D4FC81217D9}"/>
                </a:ext>
              </a:extLst>
            </p:cNvPr>
            <p:cNvSpPr/>
            <p:nvPr/>
          </p:nvSpPr>
          <p:spPr>
            <a:xfrm>
              <a:off x="17018918" y="13355407"/>
              <a:ext cx="2658517" cy="2086923"/>
            </a:xfrm>
            <a:prstGeom prst="roundRect">
              <a:avLst>
                <a:gd name="adj" fmla="val 725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79" name="Caixa de Texto 2">
              <a:extLst>
                <a:ext uri="{FF2B5EF4-FFF2-40B4-BE49-F238E27FC236}">
                  <a16:creationId xmlns:a16="http://schemas.microsoft.com/office/drawing/2014/main" id="{3C0F9390-1DF6-E50F-5C5C-78E975BE36E7}"/>
                </a:ext>
              </a:extLst>
            </p:cNvPr>
            <p:cNvSpPr txBox="1">
              <a:spLocks noChangeArrowheads="1"/>
            </p:cNvSpPr>
            <p:nvPr/>
          </p:nvSpPr>
          <p:spPr bwMode="auto">
            <a:xfrm>
              <a:off x="17018919" y="13355406"/>
              <a:ext cx="2658516" cy="2086923"/>
            </a:xfrm>
            <a:prstGeom prst="rect">
              <a:avLst/>
            </a:prstGeom>
            <a:noFill/>
            <a:ln w="9525">
              <a:noFill/>
              <a:miter lim="800000"/>
              <a:headEnd/>
              <a:tailEnd/>
            </a:ln>
          </p:spPr>
          <p:txBody>
            <a:bodyPr rot="0" vert="horz" wrap="square" lIns="91440" tIns="45720" rIns="91440" bIns="45720" anchor="t" anchorCtr="0">
              <a:noAutofit/>
            </a:bodyPr>
            <a:lstStyle/>
            <a:p>
              <a:pPr indent="107950" algn="ctr">
                <a:lnSpc>
                  <a:spcPct val="120000"/>
                </a:lnSpc>
              </a:pPr>
              <a:r>
                <a:rPr lang="en-US" sz="18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Easy-to-fit, fast, autonomous, and universal coupling mechanism, because there is a diversity of wheelchairs [4].</a:t>
              </a:r>
            </a:p>
          </p:txBody>
        </p:sp>
      </p:grpSp>
    </p:spTree>
    <p:extLst>
      <p:ext uri="{BB962C8B-B14F-4D97-AF65-F5344CB8AC3E}">
        <p14:creationId xmlns:p14="http://schemas.microsoft.com/office/powerpoint/2010/main" val="254748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46480" y="4859640"/>
            <a:ext cx="5563297" cy="17494567"/>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4" name="CustomShape 2"/>
          <p:cNvSpPr/>
          <p:nvPr/>
        </p:nvSpPr>
        <p:spPr>
          <a:xfrm>
            <a:off x="7006604" y="4859640"/>
            <a:ext cx="13233179" cy="2802555"/>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6" name="CustomShape 4"/>
          <p:cNvSpPr/>
          <p:nvPr/>
        </p:nvSpPr>
        <p:spPr>
          <a:xfrm>
            <a:off x="1146480" y="23064649"/>
            <a:ext cx="9832193" cy="4160679"/>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7" name="CustomShape 5"/>
          <p:cNvSpPr/>
          <p:nvPr/>
        </p:nvSpPr>
        <p:spPr>
          <a:xfrm>
            <a:off x="11226934" y="23064648"/>
            <a:ext cx="9012849" cy="4160679"/>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49" name="Imagem 22"/>
          <p:cNvPicPr/>
          <p:nvPr/>
        </p:nvPicPr>
        <p:blipFill>
          <a:blip r:embed="rId2"/>
          <a:stretch/>
        </p:blipFill>
        <p:spPr>
          <a:xfrm>
            <a:off x="7236191" y="5164200"/>
            <a:ext cx="304560" cy="367920"/>
          </a:xfrm>
          <a:prstGeom prst="rect">
            <a:avLst/>
          </a:prstGeom>
          <a:ln>
            <a:noFill/>
          </a:ln>
        </p:spPr>
      </p:pic>
      <p:pic>
        <p:nvPicPr>
          <p:cNvPr id="50" name="Imagem 23"/>
          <p:cNvPicPr/>
          <p:nvPr/>
        </p:nvPicPr>
        <p:blipFill>
          <a:blip r:embed="rId2"/>
          <a:stretch/>
        </p:blipFill>
        <p:spPr>
          <a:xfrm>
            <a:off x="1428596" y="5164200"/>
            <a:ext cx="304560" cy="367920"/>
          </a:xfrm>
          <a:prstGeom prst="rect">
            <a:avLst/>
          </a:prstGeom>
          <a:ln>
            <a:noFill/>
          </a:ln>
        </p:spPr>
      </p:pic>
      <p:pic>
        <p:nvPicPr>
          <p:cNvPr id="51" name="Imagem 24"/>
          <p:cNvPicPr/>
          <p:nvPr/>
        </p:nvPicPr>
        <p:blipFill>
          <a:blip r:embed="rId2"/>
          <a:stretch/>
        </p:blipFill>
        <p:spPr>
          <a:xfrm>
            <a:off x="1511161" y="23338529"/>
            <a:ext cx="304560" cy="367920"/>
          </a:xfrm>
          <a:prstGeom prst="rect">
            <a:avLst/>
          </a:prstGeom>
          <a:ln>
            <a:noFill/>
          </a:ln>
        </p:spPr>
      </p:pic>
      <p:sp>
        <p:nvSpPr>
          <p:cNvPr id="52" name="CustomShape 6"/>
          <p:cNvSpPr/>
          <p:nvPr/>
        </p:nvSpPr>
        <p:spPr>
          <a:xfrm>
            <a:off x="1936681" y="23202809"/>
            <a:ext cx="9041993"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RESULTS AND CONCLUSIONS</a:t>
            </a:r>
            <a:endParaRPr lang="en-US" sz="3600" b="0" strike="noStrike" spc="-1" dirty="0">
              <a:latin typeface="Arial"/>
            </a:endParaRPr>
          </a:p>
        </p:txBody>
      </p:sp>
      <p:sp>
        <p:nvSpPr>
          <p:cNvPr id="53" name="CustomShape 7"/>
          <p:cNvSpPr/>
          <p:nvPr/>
        </p:nvSpPr>
        <p:spPr>
          <a:xfrm>
            <a:off x="1511161" y="23860628"/>
            <a:ext cx="9180651" cy="316370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robotic system will undergo a series of tests, such as evaluating the effectiveness of the robot safety system developed for emergency situations and analyzing the transport time, as well as, its efficiency and error in a set of tests/tasks.</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a way, the expected result of this project will be the development of a robotic system, safe and effective, to transport manual wheelchairs and assist in the management of patient transport in health institutions.</a:t>
            </a:r>
          </a:p>
        </p:txBody>
      </p:sp>
      <p:sp>
        <p:nvSpPr>
          <p:cNvPr id="56" name="CustomShape 10"/>
          <p:cNvSpPr/>
          <p:nvPr/>
        </p:nvSpPr>
        <p:spPr>
          <a:xfrm>
            <a:off x="185595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BACKGROUND</a:t>
            </a:r>
            <a:endParaRPr lang="en-US" sz="3600" b="0" strike="noStrike" spc="-1" dirty="0">
              <a:latin typeface="Arial"/>
            </a:endParaRPr>
          </a:p>
        </p:txBody>
      </p:sp>
      <p:sp>
        <p:nvSpPr>
          <p:cNvPr id="57" name="CustomShape 11"/>
          <p:cNvSpPr/>
          <p:nvPr/>
        </p:nvSpPr>
        <p:spPr>
          <a:xfrm>
            <a:off x="7610187"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OBJECTIVES</a:t>
            </a:r>
            <a:endParaRPr lang="en-US" sz="3600" b="0" strike="noStrike" spc="-1" dirty="0">
              <a:latin typeface="Arial"/>
            </a:endParaRPr>
          </a:p>
        </p:txBody>
      </p:sp>
      <p:sp>
        <p:nvSpPr>
          <p:cNvPr id="58" name="CustomShape 12"/>
          <p:cNvSpPr/>
          <p:nvPr/>
        </p:nvSpPr>
        <p:spPr>
          <a:xfrm>
            <a:off x="1428596" y="5771880"/>
            <a:ext cx="5015756" cy="1690285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Industry 4.0 presents itself as a new era in which the industry is led by technologies such as robotics, artificial intelligence and the internet of things (IoT). The increasing implementation of robots in industries allows a better quality of service with high accuracy in less time. As a result, these advantages are now in other areas such as medicine or the military to mitigate problems.</a:t>
            </a:r>
            <a:endParaRPr lang="pt-PT"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healthcare institutions, the transport of patients is a recurrent, time-consuming, non-ergonomic task and requires the help of assistants [1]. There are solutions such as electric wheelchairs [2] that facilitate patient motion or intelligent wheelchairs [3] that transport patients to their destination autonomously, however, their costs are high, and replacing them with these chairs requires a huge financial effort from the institutions.</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service system can play an extremely important role both at the scientific and social levels. At the scientific level, the transport of patients autonomously through a robot in hospital environments, for example, can be validated, and perhaps in the future the adaptation to the transport of hospital equipment. At the social level, allowing health institutions to reduce costs since they can carry out the transport of guardianship patients as conventional wheelchairs.</a:t>
            </a:r>
            <a:endParaRPr lang="pt-PT"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CustomShape 3"/>
          <p:cNvSpPr/>
          <p:nvPr/>
        </p:nvSpPr>
        <p:spPr>
          <a:xfrm>
            <a:off x="7006604" y="8143764"/>
            <a:ext cx="13230539" cy="14210443"/>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48" name="Imagem 21"/>
          <p:cNvPicPr/>
          <p:nvPr/>
        </p:nvPicPr>
        <p:blipFill>
          <a:blip r:embed="rId2"/>
          <a:stretch/>
        </p:blipFill>
        <p:spPr>
          <a:xfrm>
            <a:off x="7236191" y="8358324"/>
            <a:ext cx="304560" cy="367920"/>
          </a:xfrm>
          <a:prstGeom prst="rect">
            <a:avLst/>
          </a:prstGeom>
          <a:ln>
            <a:noFill/>
          </a:ln>
        </p:spPr>
      </p:pic>
      <p:sp>
        <p:nvSpPr>
          <p:cNvPr id="55" name="CustomShape 9"/>
          <p:cNvSpPr/>
          <p:nvPr/>
        </p:nvSpPr>
        <p:spPr>
          <a:xfrm>
            <a:off x="7610187" y="8222604"/>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METHODOLOGY</a:t>
            </a:r>
            <a:endParaRPr lang="en-US" sz="3600" b="0" strike="noStrike" spc="-1" dirty="0">
              <a:latin typeface="Arial"/>
            </a:endParaRPr>
          </a:p>
        </p:txBody>
      </p:sp>
      <p:sp>
        <p:nvSpPr>
          <p:cNvPr id="59" name="CustomShape 13"/>
          <p:cNvSpPr/>
          <p:nvPr/>
        </p:nvSpPr>
        <p:spPr>
          <a:xfrm>
            <a:off x="7236191" y="8694234"/>
            <a:ext cx="12695186" cy="135080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1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6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project, Figure 1, is divided into three parts:</a:t>
            </a:r>
          </a:p>
          <a:p>
            <a:pPr marL="457200" indent="-457200" algn="just">
              <a:lnSpc>
                <a:spcPct val="120000"/>
              </a:lnSpc>
              <a:buAutoNum type="arabicPeriod"/>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A Human Machine interface consisting in an application or website that allows giving transport orders to the AMR robot;</a:t>
            </a:r>
          </a:p>
          <a:p>
            <a:pPr marL="457200" indent="-457200" algn="just">
              <a:lnSpc>
                <a:spcPct val="120000"/>
              </a:lnSpc>
              <a:buAutoNum type="arabicPeriod"/>
            </a:pPr>
            <a:r>
              <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rPr>
              <a:t>Connection with the m</a:t>
            </a: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anagement system of the health institution where it has stored all the information of the institution, such as users and spaces;</a:t>
            </a:r>
          </a:p>
          <a:p>
            <a:pPr marL="457200" indent="-457200" algn="just">
              <a:lnSpc>
                <a:spcPct val="120000"/>
              </a:lnSpc>
              <a:buAutoNum type="arabicPeriod"/>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Robotic Wheelchair transport whose main function is to carry out the wheelchairs quickly and safely. The coupling system will have to be studied </a:t>
            </a:r>
            <a:r>
              <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rPr>
              <a:t>and f</a:t>
            </a: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or the development of this, one will explore cameras and a microcontrollers, whose main function is to discover the coupling points of the wheelchair and move the claw to fix to the chair. </a:t>
            </a:r>
          </a:p>
          <a:p>
            <a:pPr indent="87313"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integration with the institution's information management system will be a complex process since it requires a partnership with the institution. If it is not possible, it will be simulated. </a:t>
            </a:r>
          </a:p>
        </p:txBody>
      </p:sp>
      <p:sp>
        <p:nvSpPr>
          <p:cNvPr id="61" name="CustomShape 15"/>
          <p:cNvSpPr/>
          <p:nvPr/>
        </p:nvSpPr>
        <p:spPr>
          <a:xfrm>
            <a:off x="7236191" y="5695560"/>
            <a:ext cx="12817032" cy="183411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objective of this project is to develop a robotic system capable of transporting conventional wheelchairs existing in health institutions and through communication with the management system of the institution streamline the entire transport process, making it safe, fast, and comfortable for all intervening.</a:t>
            </a:r>
          </a:p>
        </p:txBody>
      </p:sp>
      <p:pic>
        <p:nvPicPr>
          <p:cNvPr id="62" name="Imagem 38"/>
          <p:cNvPicPr/>
          <p:nvPr/>
        </p:nvPicPr>
        <p:blipFill>
          <a:blip r:embed="rId2"/>
          <a:stretch/>
        </p:blipFill>
        <p:spPr>
          <a:xfrm>
            <a:off x="11413755" y="23338529"/>
            <a:ext cx="304560" cy="367920"/>
          </a:xfrm>
          <a:prstGeom prst="rect">
            <a:avLst/>
          </a:prstGeom>
          <a:ln>
            <a:noFill/>
          </a:ln>
        </p:spPr>
      </p:pic>
      <p:sp>
        <p:nvSpPr>
          <p:cNvPr id="63" name="CustomShape 16"/>
          <p:cNvSpPr/>
          <p:nvPr/>
        </p:nvSpPr>
        <p:spPr>
          <a:xfrm>
            <a:off x="11839275" y="23202809"/>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BIBLIOGRAPHY</a:t>
            </a:r>
            <a:endParaRPr lang="en-US" sz="3600" b="0" strike="noStrike" spc="-1" dirty="0">
              <a:latin typeface="Arial"/>
            </a:endParaRPr>
          </a:p>
        </p:txBody>
      </p:sp>
      <p:sp>
        <p:nvSpPr>
          <p:cNvPr id="64" name="CustomShape 17"/>
          <p:cNvSpPr/>
          <p:nvPr/>
        </p:nvSpPr>
        <p:spPr>
          <a:xfrm>
            <a:off x="7689600" y="-268531"/>
            <a:ext cx="12884400" cy="441834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pt-PT" sz="6400" b="1" spc="-1" dirty="0">
                <a:solidFill>
                  <a:srgbClr val="004B87"/>
                </a:solidFill>
                <a:latin typeface="Calibri"/>
              </a:rPr>
              <a:t>AUTONOMOUS MOBILE ROBOT FOR WHEELCHAIRS TRANSPORTATION IN HEALTHCARE INSTITUTIONS</a:t>
            </a:r>
            <a:endParaRPr lang="en-US" sz="6400" b="0" strike="noStrike" spc="-1" dirty="0">
              <a:latin typeface="Arial"/>
            </a:endParaRPr>
          </a:p>
          <a:p>
            <a:pPr>
              <a:lnSpc>
                <a:spcPts val="3900"/>
              </a:lnSpc>
            </a:pPr>
            <a:r>
              <a:rPr lang="en-US" sz="3200" b="1" strike="noStrike" spc="-1" dirty="0">
                <a:solidFill>
                  <a:srgbClr val="004B87"/>
                </a:solidFill>
                <a:latin typeface="Calibri"/>
              </a:rPr>
              <a:t>João Faria</a:t>
            </a:r>
            <a:endParaRPr lang="en-US" sz="3200" b="0" strike="noStrike" spc="-1" dirty="0">
              <a:latin typeface="Arial"/>
            </a:endParaRPr>
          </a:p>
          <a:p>
            <a:pPr>
              <a:lnSpc>
                <a:spcPts val="3900"/>
              </a:lnSpc>
            </a:pPr>
            <a:r>
              <a:rPr lang="pt-PT" sz="3200" b="0" i="1" strike="noStrike" spc="-1" dirty="0">
                <a:solidFill>
                  <a:srgbClr val="004B87"/>
                </a:solidFill>
                <a:latin typeface="Calibri"/>
              </a:rPr>
              <a:t>Master in </a:t>
            </a:r>
            <a:r>
              <a:rPr lang="en-US" sz="3200" b="0" strike="noStrike" spc="-1" dirty="0">
                <a:solidFill>
                  <a:srgbClr val="004B87"/>
                </a:solidFill>
                <a:latin typeface="Calibri"/>
              </a:rPr>
              <a:t>Electronics</a:t>
            </a:r>
            <a:r>
              <a:rPr lang="pt-PT" sz="3200" b="0" strike="noStrike" spc="-1" dirty="0">
                <a:solidFill>
                  <a:srgbClr val="004B87"/>
                </a:solidFill>
                <a:latin typeface="Calibri"/>
              </a:rPr>
              <a:t> </a:t>
            </a:r>
            <a:r>
              <a:rPr lang="en-US" sz="3200" b="0" strike="noStrike" spc="-1" dirty="0">
                <a:solidFill>
                  <a:srgbClr val="004B87"/>
                </a:solidFill>
                <a:latin typeface="Calibri"/>
              </a:rPr>
              <a:t>and</a:t>
            </a:r>
            <a:r>
              <a:rPr lang="pt-PT" sz="3200" b="0" strike="noStrike" spc="-1" dirty="0">
                <a:solidFill>
                  <a:srgbClr val="004B87"/>
                </a:solidFill>
                <a:latin typeface="Calibri"/>
              </a:rPr>
              <a:t> </a:t>
            </a:r>
            <a:r>
              <a:rPr lang="en-US" sz="3200" b="0" strike="noStrike" spc="-1" dirty="0">
                <a:solidFill>
                  <a:srgbClr val="004B87"/>
                </a:solidFill>
                <a:latin typeface="Calibri"/>
              </a:rPr>
              <a:t>Computing</a:t>
            </a:r>
            <a:r>
              <a:rPr lang="pt-PT" sz="3200" b="0" strike="noStrike" spc="-1" dirty="0">
                <a:solidFill>
                  <a:srgbClr val="004B87"/>
                </a:solidFill>
                <a:latin typeface="Calibri"/>
              </a:rPr>
              <a:t> </a:t>
            </a:r>
            <a:r>
              <a:rPr lang="en-US" sz="3200" b="0" strike="noStrike" spc="-1" dirty="0">
                <a:solidFill>
                  <a:srgbClr val="004B87"/>
                </a:solidFill>
                <a:latin typeface="Calibri"/>
              </a:rPr>
              <a:t>Engineering</a:t>
            </a:r>
            <a:endParaRPr lang="en-US" sz="3200" b="0" strike="noStrike" spc="-1" dirty="0">
              <a:latin typeface="Arial"/>
            </a:endParaRPr>
          </a:p>
          <a:p>
            <a:pPr>
              <a:lnSpc>
                <a:spcPts val="3900"/>
              </a:lnSpc>
            </a:pPr>
            <a:endParaRPr lang="en-US" sz="3200" b="0" strike="noStrike" spc="-1" dirty="0">
              <a:latin typeface="Arial"/>
            </a:endParaRPr>
          </a:p>
          <a:p>
            <a:pPr>
              <a:lnSpc>
                <a:spcPts val="3900"/>
              </a:lnSpc>
            </a:pPr>
            <a:r>
              <a:rPr lang="pt-PT" sz="3200" b="0" strike="noStrike" spc="-1" dirty="0">
                <a:solidFill>
                  <a:srgbClr val="004B87"/>
                </a:solidFill>
                <a:latin typeface="Calibri"/>
              </a:rPr>
              <a:t>António Moreira</a:t>
            </a:r>
            <a:endParaRPr lang="en-US" sz="3200" b="0" strike="noStrike" spc="-1" dirty="0">
              <a:latin typeface="Arial"/>
            </a:endParaRPr>
          </a:p>
        </p:txBody>
      </p:sp>
      <p:sp>
        <p:nvSpPr>
          <p:cNvPr id="65" name="CustomShape 18"/>
          <p:cNvSpPr/>
          <p:nvPr/>
        </p:nvSpPr>
        <p:spPr>
          <a:xfrm>
            <a:off x="11413755" y="23860628"/>
            <a:ext cx="8634108" cy="339639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[1]	S. Y. Lee, S. C. Kim, M. H. Lee,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Y. I. Lee,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Comparison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shoulder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back</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muscle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activation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in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caregivers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according</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to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various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handle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heights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Journal</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Physical</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Therapy</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Science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25, no. 10. pp. 1231–1233, 2013. doi: 10.1589/jpts.25.1231.</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[2]	O.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Mazumder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S.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Kundu</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Chattaraj</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Bhaumik</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Holonomic</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wheelchair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control</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using</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EMG signal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joystick interface,” </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2014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Recent</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Adv. Eng.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Comput</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RAECS 2014</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pp. 6–8, 2014, doi: 10.1109/RAECS.2014.6799574.</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[3]	A. R. Baltazar, M. 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Petry</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M. F. Silva,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P. Moreira, “Autonomous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wheelchair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for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patient’s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transportation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healthcare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institutions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SN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Appl</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3, no. 3, pp. 1–13, 2021, doi: 10.1007/s42452-021-04304-1.</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[4]	Z. Dai, C.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Du</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Z.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Chen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M. Yuan,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G. Peng, “Design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New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Type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External</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Traction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Device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Wheelchair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based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STM32 Chip,” </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J.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Phys</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Conf</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Ser.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1176, no. 5, 2019, doi: 10.1088/1742-6596/1176/5/052050.</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CustomShape 19">
            <a:extLst>
              <a:ext uri="{FF2B5EF4-FFF2-40B4-BE49-F238E27FC236}">
                <a16:creationId xmlns:a16="http://schemas.microsoft.com/office/drawing/2014/main" id="{FC5FA94C-F7AB-DC86-F044-99661860773A}"/>
              </a:ext>
            </a:extLst>
          </p:cNvPr>
          <p:cNvSpPr/>
          <p:nvPr/>
        </p:nvSpPr>
        <p:spPr>
          <a:xfrm>
            <a:off x="7955280" y="28469949"/>
            <a:ext cx="6583680" cy="9386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João Faria - jpfaria@ipca.pt (student)</a:t>
            </a:r>
            <a:endParaRPr lang="en-US" sz="1800" b="0" strike="noStrike" spc="-1" dirty="0">
              <a:latin typeface="Arial"/>
            </a:endParaRPr>
          </a:p>
          <a:p>
            <a:pPr>
              <a:lnSpc>
                <a:spcPts val="1760"/>
              </a:lnSpc>
              <a:spcAft>
                <a:spcPts val="601"/>
              </a:spcAft>
            </a:pPr>
            <a:r>
              <a:rPr lang="en-GB" sz="1800" b="0" strike="noStrike" spc="-1" dirty="0">
                <a:solidFill>
                  <a:srgbClr val="004B87"/>
                </a:solidFill>
                <a:highlight>
                  <a:srgbClr val="FFFF00"/>
                </a:highlight>
                <a:latin typeface="Calibri"/>
                <a:ea typeface="Arial"/>
              </a:rPr>
              <a:t>António Moreira - amoreira@ipca.pt (supervisor 1)</a:t>
            </a:r>
            <a:endParaRPr lang="en-US" sz="1800" b="0" strike="noStrike" spc="-1" dirty="0">
              <a:highlight>
                <a:srgbClr val="FFFF00"/>
              </a:highlight>
              <a:latin typeface="Arial"/>
            </a:endParaRPr>
          </a:p>
        </p:txBody>
      </p:sp>
      <p:grpSp>
        <p:nvGrpSpPr>
          <p:cNvPr id="3" name="Group 2">
            <a:extLst>
              <a:ext uri="{FF2B5EF4-FFF2-40B4-BE49-F238E27FC236}">
                <a16:creationId xmlns:a16="http://schemas.microsoft.com/office/drawing/2014/main" id="{13472796-F292-252D-096B-15222487A771}"/>
              </a:ext>
            </a:extLst>
          </p:cNvPr>
          <p:cNvGrpSpPr/>
          <p:nvPr/>
        </p:nvGrpSpPr>
        <p:grpSpPr>
          <a:xfrm>
            <a:off x="7006605" y="8854535"/>
            <a:ext cx="13046619" cy="8393076"/>
            <a:chOff x="7006605" y="8854535"/>
            <a:chExt cx="13046619" cy="8393076"/>
          </a:xfrm>
        </p:grpSpPr>
        <p:sp>
          <p:nvSpPr>
            <p:cNvPr id="365" name="Retângulo: Cantos Arredondados 211">
              <a:extLst>
                <a:ext uri="{FF2B5EF4-FFF2-40B4-BE49-F238E27FC236}">
                  <a16:creationId xmlns:a16="http://schemas.microsoft.com/office/drawing/2014/main" id="{8C794F26-F491-867C-E347-9A629BC46787}"/>
                </a:ext>
              </a:extLst>
            </p:cNvPr>
            <p:cNvSpPr/>
            <p:nvPr/>
          </p:nvSpPr>
          <p:spPr>
            <a:xfrm>
              <a:off x="12044500" y="8854535"/>
              <a:ext cx="8008724" cy="2341232"/>
            </a:xfrm>
            <a:prstGeom prst="roundRect">
              <a:avLst>
                <a:gd name="adj" fmla="val 124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sp>
          <p:nvSpPr>
            <p:cNvPr id="360" name="Retângulo: Cantos Arredondados 211">
              <a:extLst>
                <a:ext uri="{FF2B5EF4-FFF2-40B4-BE49-F238E27FC236}">
                  <a16:creationId xmlns:a16="http://schemas.microsoft.com/office/drawing/2014/main" id="{1C5AD244-E89E-7474-210D-6316A5467AFA}"/>
                </a:ext>
              </a:extLst>
            </p:cNvPr>
            <p:cNvSpPr/>
            <p:nvPr/>
          </p:nvSpPr>
          <p:spPr>
            <a:xfrm>
              <a:off x="7006605" y="8855132"/>
              <a:ext cx="4626093" cy="2313071"/>
            </a:xfrm>
            <a:prstGeom prst="roundRect">
              <a:avLst>
                <a:gd name="adj" fmla="val 91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pic>
          <p:nvPicPr>
            <p:cNvPr id="361" name="Gráfico 26" descr="Monitor com preenchimento sólido">
              <a:extLst>
                <a:ext uri="{FF2B5EF4-FFF2-40B4-BE49-F238E27FC236}">
                  <a16:creationId xmlns:a16="http://schemas.microsoft.com/office/drawing/2014/main" id="{38F30311-E468-F690-34BC-596B808D18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70545" y="9783199"/>
              <a:ext cx="705262" cy="706487"/>
            </a:xfrm>
            <a:prstGeom prst="rect">
              <a:avLst/>
            </a:prstGeom>
          </p:spPr>
        </p:pic>
        <p:grpSp>
          <p:nvGrpSpPr>
            <p:cNvPr id="363" name="Group 362">
              <a:extLst>
                <a:ext uri="{FF2B5EF4-FFF2-40B4-BE49-F238E27FC236}">
                  <a16:creationId xmlns:a16="http://schemas.microsoft.com/office/drawing/2014/main" id="{9566E371-082E-ECAC-C5AB-CCB18703A50A}"/>
                </a:ext>
              </a:extLst>
            </p:cNvPr>
            <p:cNvGrpSpPr/>
            <p:nvPr/>
          </p:nvGrpSpPr>
          <p:grpSpPr>
            <a:xfrm>
              <a:off x="7123514" y="9247808"/>
              <a:ext cx="3250840" cy="1777269"/>
              <a:chOff x="15683879" y="10491092"/>
              <a:chExt cx="4871741" cy="769691"/>
            </a:xfrm>
          </p:grpSpPr>
          <p:sp>
            <p:nvSpPr>
              <p:cNvPr id="470" name="Rectangle: Rounded Corners 469">
                <a:extLst>
                  <a:ext uri="{FF2B5EF4-FFF2-40B4-BE49-F238E27FC236}">
                    <a16:creationId xmlns:a16="http://schemas.microsoft.com/office/drawing/2014/main" id="{EC510F70-C2A3-835F-7763-2E0DCC98A55F}"/>
                  </a:ext>
                </a:extLst>
              </p:cNvPr>
              <p:cNvSpPr/>
              <p:nvPr/>
            </p:nvSpPr>
            <p:spPr>
              <a:xfrm>
                <a:off x="15683879" y="10491092"/>
                <a:ext cx="4798832" cy="769691"/>
              </a:xfrm>
              <a:prstGeom prst="roundRect">
                <a:avLst>
                  <a:gd name="adj" fmla="val 10622"/>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71" name="Caixa de Texto 2">
                <a:extLst>
                  <a:ext uri="{FF2B5EF4-FFF2-40B4-BE49-F238E27FC236}">
                    <a16:creationId xmlns:a16="http://schemas.microsoft.com/office/drawing/2014/main" id="{4FECC7F1-D49E-EE65-BD0B-38D78EDB4BC7}"/>
                  </a:ext>
                </a:extLst>
              </p:cNvPr>
              <p:cNvSpPr txBox="1">
                <a:spLocks noChangeArrowheads="1"/>
              </p:cNvSpPr>
              <p:nvPr/>
            </p:nvSpPr>
            <p:spPr bwMode="auto">
              <a:xfrm>
                <a:off x="15718629" y="10491321"/>
                <a:ext cx="4836991" cy="769462"/>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The application where nurses and doctors will be able to request the transport of the AMR robot.</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64" name="Arrow: Right 363">
              <a:extLst>
                <a:ext uri="{FF2B5EF4-FFF2-40B4-BE49-F238E27FC236}">
                  <a16:creationId xmlns:a16="http://schemas.microsoft.com/office/drawing/2014/main" id="{16F46271-A0C9-8AAB-D15A-F5237CC93DB2}"/>
                </a:ext>
              </a:extLst>
            </p:cNvPr>
            <p:cNvSpPr/>
            <p:nvPr/>
          </p:nvSpPr>
          <p:spPr>
            <a:xfrm flipH="1">
              <a:off x="10278891" y="9988287"/>
              <a:ext cx="599114" cy="29631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66" name="Agrupar 57">
              <a:extLst>
                <a:ext uri="{FF2B5EF4-FFF2-40B4-BE49-F238E27FC236}">
                  <a16:creationId xmlns:a16="http://schemas.microsoft.com/office/drawing/2014/main" id="{02C9ED0D-6EAF-0555-3B4D-77E779F36393}"/>
                </a:ext>
              </a:extLst>
            </p:cNvPr>
            <p:cNvGrpSpPr/>
            <p:nvPr/>
          </p:nvGrpSpPr>
          <p:grpSpPr>
            <a:xfrm>
              <a:off x="12122310" y="9630915"/>
              <a:ext cx="1024630" cy="1011055"/>
              <a:chOff x="233213" y="-37247"/>
              <a:chExt cx="913765" cy="917633"/>
            </a:xfrm>
          </p:grpSpPr>
          <p:pic>
            <p:nvPicPr>
              <p:cNvPr id="468" name="Gráfico 21" descr="Hospital destaque">
                <a:extLst>
                  <a:ext uri="{FF2B5EF4-FFF2-40B4-BE49-F238E27FC236}">
                    <a16:creationId xmlns:a16="http://schemas.microsoft.com/office/drawing/2014/main" id="{CC98A806-93D1-9B71-FF65-1C51C5AC19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3213" y="-37247"/>
                <a:ext cx="913765" cy="913765"/>
              </a:xfrm>
              <a:prstGeom prst="rect">
                <a:avLst/>
              </a:prstGeom>
            </p:spPr>
          </p:pic>
          <p:pic>
            <p:nvPicPr>
              <p:cNvPr id="469" name="Imagem 42">
                <a:extLst>
                  <a:ext uri="{FF2B5EF4-FFF2-40B4-BE49-F238E27FC236}">
                    <a16:creationId xmlns:a16="http://schemas.microsoft.com/office/drawing/2014/main" id="{167E8A3F-AE22-868F-5B73-24EA29D588C1}"/>
                  </a:ext>
                </a:extLst>
              </p:cNvPr>
              <p:cNvPicPr>
                <a:picLocks noChangeAspect="1"/>
              </p:cNvPicPr>
              <p:nvPr/>
            </p:nvPicPr>
            <p:blipFill>
              <a:blip r:embed="rId7" cstate="print">
                <a:duotone>
                  <a:schemeClr val="bg2">
                    <a:shade val="45000"/>
                    <a:satMod val="135000"/>
                  </a:schemeClr>
                  <a:prstClr val="white"/>
                </a:duotone>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43977" y="527326"/>
                <a:ext cx="308610" cy="353060"/>
              </a:xfrm>
              <a:prstGeom prst="rect">
                <a:avLst/>
              </a:prstGeom>
              <a:noFill/>
              <a:ln>
                <a:noFill/>
              </a:ln>
            </p:spPr>
          </p:pic>
        </p:grpSp>
        <p:sp>
          <p:nvSpPr>
            <p:cNvPr id="367" name="Caixa de Texto 2">
              <a:extLst>
                <a:ext uri="{FF2B5EF4-FFF2-40B4-BE49-F238E27FC236}">
                  <a16:creationId xmlns:a16="http://schemas.microsoft.com/office/drawing/2014/main" id="{831C7C51-4A01-0377-4B4C-4EFB7F27AB17}"/>
                </a:ext>
              </a:extLst>
            </p:cNvPr>
            <p:cNvSpPr txBox="1">
              <a:spLocks noChangeArrowheads="1"/>
            </p:cNvSpPr>
            <p:nvPr/>
          </p:nvSpPr>
          <p:spPr bwMode="auto">
            <a:xfrm>
              <a:off x="13774484" y="8878520"/>
              <a:ext cx="4548757" cy="369332"/>
            </a:xfrm>
            <a:prstGeom prst="rect">
              <a:avLst/>
            </a:prstGeom>
            <a:noFill/>
            <a:ln w="9525">
              <a:noFill/>
              <a:miter lim="800000"/>
              <a:headEnd/>
              <a:tailEnd/>
            </a:ln>
          </p:spPr>
          <p:txBody>
            <a:bodyPr rot="0" vert="horz" wrap="square" lIns="91440" tIns="45720" rIns="91440" bIns="45720" anchor="t" anchorCtr="0">
              <a:spAutoFit/>
            </a:bodyPr>
            <a:lstStyle/>
            <a:p>
              <a:pPr algn="ct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2. Health Institution Management System</a:t>
              </a:r>
              <a:endParaRPr lang="pt-PT"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68" name="Group 367">
              <a:extLst>
                <a:ext uri="{FF2B5EF4-FFF2-40B4-BE49-F238E27FC236}">
                  <a16:creationId xmlns:a16="http://schemas.microsoft.com/office/drawing/2014/main" id="{C682A948-CA35-7A9A-24DA-9AA1FEE59D13}"/>
                </a:ext>
              </a:extLst>
            </p:cNvPr>
            <p:cNvGrpSpPr/>
            <p:nvPr/>
          </p:nvGrpSpPr>
          <p:grpSpPr>
            <a:xfrm>
              <a:off x="13649340" y="9247809"/>
              <a:ext cx="6273151" cy="1777267"/>
              <a:chOff x="14989202" y="10344437"/>
              <a:chExt cx="3892467" cy="969057"/>
            </a:xfrm>
          </p:grpSpPr>
          <p:sp>
            <p:nvSpPr>
              <p:cNvPr id="466" name="Rectangle: Rounded Corners 465">
                <a:extLst>
                  <a:ext uri="{FF2B5EF4-FFF2-40B4-BE49-F238E27FC236}">
                    <a16:creationId xmlns:a16="http://schemas.microsoft.com/office/drawing/2014/main" id="{0006A52A-5BA7-D6C8-5CBE-3B648FBBF061}"/>
                  </a:ext>
                </a:extLst>
              </p:cNvPr>
              <p:cNvSpPr/>
              <p:nvPr/>
            </p:nvSpPr>
            <p:spPr>
              <a:xfrm>
                <a:off x="14989203" y="10352596"/>
                <a:ext cx="3892466" cy="960898"/>
              </a:xfrm>
              <a:prstGeom prst="roundRect">
                <a:avLst>
                  <a:gd name="adj" fmla="val 1404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67" name="Caixa de Texto 2">
                <a:extLst>
                  <a:ext uri="{FF2B5EF4-FFF2-40B4-BE49-F238E27FC236}">
                    <a16:creationId xmlns:a16="http://schemas.microsoft.com/office/drawing/2014/main" id="{722FCE5B-9F3C-424C-9D28-6D5EB4771568}"/>
                  </a:ext>
                </a:extLst>
              </p:cNvPr>
              <p:cNvSpPr txBox="1">
                <a:spLocks noChangeArrowheads="1"/>
              </p:cNvSpPr>
              <p:nvPr/>
            </p:nvSpPr>
            <p:spPr bwMode="auto">
              <a:xfrm>
                <a:off x="14989202" y="10344437"/>
                <a:ext cx="3892467" cy="864073"/>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Communication with the institution's institutional system is essential to know information such as: which patient is transported, who requests transport, and the various destinations such as treatment or diagnostic areas, outdoors, etc.</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pic>
          <p:nvPicPr>
            <p:cNvPr id="369" name="Gráfico 31" descr="Wi-Fi com preenchimento sólido">
              <a:extLst>
                <a:ext uri="{FF2B5EF4-FFF2-40B4-BE49-F238E27FC236}">
                  <a16:creationId xmlns:a16="http://schemas.microsoft.com/office/drawing/2014/main" id="{68F3DE3A-200F-AAB6-055F-65F604858F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519849" y="10908628"/>
              <a:ext cx="577556" cy="567263"/>
            </a:xfrm>
            <a:prstGeom prst="rect">
              <a:avLst/>
            </a:prstGeom>
          </p:spPr>
        </p:pic>
        <p:sp>
          <p:nvSpPr>
            <p:cNvPr id="370" name="Seta: Bidirecional 37">
              <a:extLst>
                <a:ext uri="{FF2B5EF4-FFF2-40B4-BE49-F238E27FC236}">
                  <a16:creationId xmlns:a16="http://schemas.microsoft.com/office/drawing/2014/main" id="{AF4537AC-62BF-15BF-66DB-BB613FBFE3EE}"/>
                </a:ext>
              </a:extLst>
            </p:cNvPr>
            <p:cNvSpPr/>
            <p:nvPr/>
          </p:nvSpPr>
          <p:spPr>
            <a:xfrm>
              <a:off x="11116214" y="10769670"/>
              <a:ext cx="1384827" cy="2262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pic>
          <p:nvPicPr>
            <p:cNvPr id="371" name="Gráfico 29" descr="Wi-Fi com preenchimento sólido">
              <a:extLst>
                <a:ext uri="{FF2B5EF4-FFF2-40B4-BE49-F238E27FC236}">
                  <a16:creationId xmlns:a16="http://schemas.microsoft.com/office/drawing/2014/main" id="{CBF1D5CC-2E9E-5B9D-CEFD-1D28DCF5C9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856387">
              <a:off x="10610372" y="11264858"/>
              <a:ext cx="577556" cy="567263"/>
            </a:xfrm>
            <a:prstGeom prst="rect">
              <a:avLst/>
            </a:prstGeom>
          </p:spPr>
        </p:pic>
        <p:pic>
          <p:nvPicPr>
            <p:cNvPr id="372" name="Gráfico 209" descr="Cronómetro com preenchimento sólido">
              <a:extLst>
                <a:ext uri="{FF2B5EF4-FFF2-40B4-BE49-F238E27FC236}">
                  <a16:creationId xmlns:a16="http://schemas.microsoft.com/office/drawing/2014/main" id="{74372FBA-0107-89D2-815C-DE91CD85030E}"/>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542158" y="11341136"/>
              <a:ext cx="438515" cy="430700"/>
            </a:xfrm>
            <a:prstGeom prst="rect">
              <a:avLst/>
            </a:prstGeom>
          </p:spPr>
        </p:pic>
        <p:sp>
          <p:nvSpPr>
            <p:cNvPr id="373" name="Arrow: Right 372">
              <a:extLst>
                <a:ext uri="{FF2B5EF4-FFF2-40B4-BE49-F238E27FC236}">
                  <a16:creationId xmlns:a16="http://schemas.microsoft.com/office/drawing/2014/main" id="{639AB7E6-B501-EFEF-781D-934A46F64487}"/>
                </a:ext>
              </a:extLst>
            </p:cNvPr>
            <p:cNvSpPr/>
            <p:nvPr/>
          </p:nvSpPr>
          <p:spPr>
            <a:xfrm>
              <a:off x="13114878" y="9989372"/>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7" name="Retângulo: Cantos Arredondados 211">
              <a:extLst>
                <a:ext uri="{FF2B5EF4-FFF2-40B4-BE49-F238E27FC236}">
                  <a16:creationId xmlns:a16="http://schemas.microsoft.com/office/drawing/2014/main" id="{40307EDC-FD98-64BF-CDB3-84CC6354C9F7}"/>
                </a:ext>
              </a:extLst>
            </p:cNvPr>
            <p:cNvSpPr/>
            <p:nvPr/>
          </p:nvSpPr>
          <p:spPr>
            <a:xfrm>
              <a:off x="7006605" y="11816698"/>
              <a:ext cx="13041258" cy="5102060"/>
            </a:xfrm>
            <a:prstGeom prst="roundRect">
              <a:avLst>
                <a:gd name="adj" fmla="val 6038"/>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nvGrpSpPr>
            <p:cNvPr id="378" name="Agrupar 212">
              <a:extLst>
                <a:ext uri="{FF2B5EF4-FFF2-40B4-BE49-F238E27FC236}">
                  <a16:creationId xmlns:a16="http://schemas.microsoft.com/office/drawing/2014/main" id="{C9568784-6C1C-0CFE-4712-FEBA6D8499B3}"/>
                </a:ext>
              </a:extLst>
            </p:cNvPr>
            <p:cNvGrpSpPr/>
            <p:nvPr/>
          </p:nvGrpSpPr>
          <p:grpSpPr>
            <a:xfrm>
              <a:off x="7123515" y="12116017"/>
              <a:ext cx="1474597" cy="938306"/>
              <a:chOff x="-21475" y="-267056"/>
              <a:chExt cx="1313220" cy="850782"/>
            </a:xfrm>
          </p:grpSpPr>
          <p:sp>
            <p:nvSpPr>
              <p:cNvPr id="464" name="Caixa de Texto 2">
                <a:extLst>
                  <a:ext uri="{FF2B5EF4-FFF2-40B4-BE49-F238E27FC236}">
                    <a16:creationId xmlns:a16="http://schemas.microsoft.com/office/drawing/2014/main" id="{23055EEE-15BD-780F-B61B-6D60B544E129}"/>
                  </a:ext>
                </a:extLst>
              </p:cNvPr>
              <p:cNvSpPr txBox="1">
                <a:spLocks noChangeArrowheads="1"/>
              </p:cNvSpPr>
              <p:nvPr/>
            </p:nvSpPr>
            <p:spPr bwMode="auto">
              <a:xfrm>
                <a:off x="-21475" y="301251"/>
                <a:ext cx="1313220" cy="28247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AMR robot</a:t>
                </a:r>
                <a:endParaRPr lang="pt-PT" sz="24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65" name="Imagem 192">
                <a:extLst>
                  <a:ext uri="{FF2B5EF4-FFF2-40B4-BE49-F238E27FC236}">
                    <a16:creationId xmlns:a16="http://schemas.microsoft.com/office/drawing/2014/main" id="{35818485-3308-3E90-7872-E0ABCF3E80D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61775" y="-267056"/>
                <a:ext cx="583565" cy="568960"/>
              </a:xfrm>
              <a:prstGeom prst="rect">
                <a:avLst/>
              </a:prstGeom>
            </p:spPr>
          </p:pic>
        </p:grpSp>
        <p:sp>
          <p:nvSpPr>
            <p:cNvPr id="379" name="Sinal de Adição 198">
              <a:extLst>
                <a:ext uri="{FF2B5EF4-FFF2-40B4-BE49-F238E27FC236}">
                  <a16:creationId xmlns:a16="http://schemas.microsoft.com/office/drawing/2014/main" id="{623E06D7-9B39-F3E9-FBDD-07036E80B3F1}"/>
                </a:ext>
              </a:extLst>
            </p:cNvPr>
            <p:cNvSpPr/>
            <p:nvPr/>
          </p:nvSpPr>
          <p:spPr>
            <a:xfrm>
              <a:off x="7669364" y="13355407"/>
              <a:ext cx="382899" cy="37607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0" name="Sinal de Adição 203">
              <a:extLst>
                <a:ext uri="{FF2B5EF4-FFF2-40B4-BE49-F238E27FC236}">
                  <a16:creationId xmlns:a16="http://schemas.microsoft.com/office/drawing/2014/main" id="{022D3651-C3E9-6352-9F84-BA1D7E144A91}"/>
                </a:ext>
              </a:extLst>
            </p:cNvPr>
            <p:cNvSpPr/>
            <p:nvPr/>
          </p:nvSpPr>
          <p:spPr>
            <a:xfrm>
              <a:off x="7669364" y="15008601"/>
              <a:ext cx="382899" cy="37607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1" name="Caixa de Texto 2">
              <a:extLst>
                <a:ext uri="{FF2B5EF4-FFF2-40B4-BE49-F238E27FC236}">
                  <a16:creationId xmlns:a16="http://schemas.microsoft.com/office/drawing/2014/main" id="{AA5B7D58-1EA9-35FC-2FDC-EC79EF6DC3A1}"/>
                </a:ext>
              </a:extLst>
            </p:cNvPr>
            <p:cNvSpPr txBox="1">
              <a:spLocks noChangeArrowheads="1"/>
            </p:cNvSpPr>
            <p:nvPr/>
          </p:nvSpPr>
          <p:spPr bwMode="auto">
            <a:xfrm>
              <a:off x="7146702" y="13962670"/>
              <a:ext cx="1428223" cy="676115"/>
            </a:xfrm>
            <a:prstGeom prst="roundRect">
              <a:avLst/>
            </a:prstGeom>
            <a:solidFill>
              <a:schemeClr val="bg1">
                <a:lumMod val="75000"/>
              </a:schemeClr>
            </a:solidFill>
            <a:ln w="28575">
              <a:solidFill>
                <a:schemeClr val="tx1"/>
              </a:solidFill>
              <a:miter lim="800000"/>
              <a:headEnd/>
              <a:tailEnd/>
            </a:ln>
          </p:spPr>
          <p:txBody>
            <a:bodyPr rot="0" vert="horz" wrap="square" lIns="91440" tIns="45720" rIns="91440" bIns="45720" anchor="t" anchorCtr="0">
              <a:noAutofit/>
            </a:bodyPr>
            <a:lstStyle/>
            <a:p>
              <a:pPr algn="ct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a:t>
              </a: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oupling system</a:t>
              </a:r>
              <a:endParaRPr lang="en-US" sz="20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82" name="Caixa de Texto 2">
              <a:extLst>
                <a:ext uri="{FF2B5EF4-FFF2-40B4-BE49-F238E27FC236}">
                  <a16:creationId xmlns:a16="http://schemas.microsoft.com/office/drawing/2014/main" id="{A4FFF096-0322-B7C2-CA41-D4F582A259AB}"/>
                </a:ext>
              </a:extLst>
            </p:cNvPr>
            <p:cNvSpPr txBox="1">
              <a:spLocks noChangeArrowheads="1"/>
            </p:cNvSpPr>
            <p:nvPr/>
          </p:nvSpPr>
          <p:spPr bwMode="auto">
            <a:xfrm>
              <a:off x="9718194" y="11798374"/>
              <a:ext cx="4180867" cy="454483"/>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3. Wheelchair Transporter Robot</a:t>
              </a:r>
              <a:endParaRPr lang="en-US"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83" name="Group 382">
              <a:extLst>
                <a:ext uri="{FF2B5EF4-FFF2-40B4-BE49-F238E27FC236}">
                  <a16:creationId xmlns:a16="http://schemas.microsoft.com/office/drawing/2014/main" id="{C6AEF19F-ECFC-A228-CC3C-9586B8343587}"/>
                </a:ext>
              </a:extLst>
            </p:cNvPr>
            <p:cNvGrpSpPr/>
            <p:nvPr/>
          </p:nvGrpSpPr>
          <p:grpSpPr>
            <a:xfrm>
              <a:off x="7064386" y="15476657"/>
              <a:ext cx="1669055" cy="1428927"/>
              <a:chOff x="9505577" y="16555762"/>
              <a:chExt cx="1669055" cy="1428927"/>
            </a:xfrm>
          </p:grpSpPr>
          <p:sp>
            <p:nvSpPr>
              <p:cNvPr id="461" name="Caixa de Texto 2">
                <a:extLst>
                  <a:ext uri="{FF2B5EF4-FFF2-40B4-BE49-F238E27FC236}">
                    <a16:creationId xmlns:a16="http://schemas.microsoft.com/office/drawing/2014/main" id="{EE4805AB-E563-74E7-3E90-C3EF74AE90E3}"/>
                  </a:ext>
                </a:extLst>
              </p:cNvPr>
              <p:cNvSpPr txBox="1">
                <a:spLocks noChangeArrowheads="1"/>
              </p:cNvSpPr>
              <p:nvPr/>
            </p:nvSpPr>
            <p:spPr bwMode="auto">
              <a:xfrm>
                <a:off x="9505577" y="17061359"/>
                <a:ext cx="1669055" cy="923330"/>
              </a:xfrm>
              <a:prstGeom prst="rect">
                <a:avLst/>
              </a:prstGeom>
              <a:noFill/>
              <a:ln w="9525">
                <a:noFill/>
                <a:miter lim="800000"/>
                <a:headEnd/>
                <a:tailEnd/>
              </a:ln>
            </p:spPr>
            <p:txBody>
              <a:bodyPr rot="0" vert="horz" wrap="square" lIns="91440" tIns="45720" rIns="91440" bIns="45720" anchor="t" anchorCtr="0">
                <a:spAutoFit/>
              </a:bodyPr>
              <a:lstStyle/>
              <a:p>
                <a:pPr algn="ct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Wheelchair + patient + </a:t>
                </a:r>
              </a:p>
              <a:p>
                <a:pPr algn="ct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safety system</a:t>
                </a:r>
                <a:endParaRPr lang="pt-PT" sz="24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62" name="Gráfico 196" descr="Pessoa em cadeira de rodas com preenchimento sólido">
                <a:extLst>
                  <a:ext uri="{FF2B5EF4-FFF2-40B4-BE49-F238E27FC236}">
                    <a16:creationId xmlns:a16="http://schemas.microsoft.com/office/drawing/2014/main" id="{3453D0EC-A56F-7BA6-E11A-27B3978732F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83412" y="16555762"/>
                <a:ext cx="513384" cy="504234"/>
              </a:xfrm>
              <a:prstGeom prst="rect">
                <a:avLst/>
              </a:prstGeom>
            </p:spPr>
          </p:pic>
          <p:pic>
            <p:nvPicPr>
              <p:cNvPr id="463" name="Gráfico 15" descr="Escudo com visto com preenchimento sólido">
                <a:extLst>
                  <a:ext uri="{FF2B5EF4-FFF2-40B4-BE49-F238E27FC236}">
                    <a16:creationId xmlns:a16="http://schemas.microsoft.com/office/drawing/2014/main" id="{1D4359FB-1DE7-5FF4-473F-A43AD31035F5}"/>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417825" y="16753775"/>
                <a:ext cx="348744" cy="342558"/>
              </a:xfrm>
              <a:prstGeom prst="rect">
                <a:avLst/>
              </a:prstGeom>
            </p:spPr>
          </p:pic>
        </p:grpSp>
        <p:sp>
          <p:nvSpPr>
            <p:cNvPr id="384" name="Caixa de Texto 2">
              <a:extLst>
                <a:ext uri="{FF2B5EF4-FFF2-40B4-BE49-F238E27FC236}">
                  <a16:creationId xmlns:a16="http://schemas.microsoft.com/office/drawing/2014/main" id="{AFDB37E0-CB39-B576-F48E-688B1B9535D4}"/>
                </a:ext>
              </a:extLst>
            </p:cNvPr>
            <p:cNvSpPr txBox="1">
              <a:spLocks noChangeArrowheads="1"/>
            </p:cNvSpPr>
            <p:nvPr/>
          </p:nvSpPr>
          <p:spPr bwMode="auto">
            <a:xfrm>
              <a:off x="11464934" y="13093744"/>
              <a:ext cx="2574340" cy="31153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Type of transport</a:t>
              </a:r>
              <a:endParaRPr lang="en-US" sz="24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85" name="Group 384">
              <a:extLst>
                <a:ext uri="{FF2B5EF4-FFF2-40B4-BE49-F238E27FC236}">
                  <a16:creationId xmlns:a16="http://schemas.microsoft.com/office/drawing/2014/main" id="{E7F7BF9B-4E33-476B-73D4-042BD40BE644}"/>
                </a:ext>
              </a:extLst>
            </p:cNvPr>
            <p:cNvGrpSpPr/>
            <p:nvPr/>
          </p:nvGrpSpPr>
          <p:grpSpPr>
            <a:xfrm>
              <a:off x="9167819" y="12298988"/>
              <a:ext cx="7223920" cy="572365"/>
              <a:chOff x="11584578" y="10499306"/>
              <a:chExt cx="7485568" cy="572365"/>
            </a:xfrm>
          </p:grpSpPr>
          <p:sp>
            <p:nvSpPr>
              <p:cNvPr id="459" name="Rectangle: Rounded Corners 458">
                <a:extLst>
                  <a:ext uri="{FF2B5EF4-FFF2-40B4-BE49-F238E27FC236}">
                    <a16:creationId xmlns:a16="http://schemas.microsoft.com/office/drawing/2014/main" id="{9DBA750D-3BEF-FD5D-8E94-4202B642B7D0}"/>
                  </a:ext>
                </a:extLst>
              </p:cNvPr>
              <p:cNvSpPr/>
              <p:nvPr/>
            </p:nvSpPr>
            <p:spPr>
              <a:xfrm>
                <a:off x="11584578" y="10500663"/>
                <a:ext cx="7485568" cy="569650"/>
              </a:xfrm>
              <a:prstGeom prst="roundRect">
                <a:avLst>
                  <a:gd name="adj" fmla="val 26859"/>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60" name="Caixa de Texto 2">
                <a:extLst>
                  <a:ext uri="{FF2B5EF4-FFF2-40B4-BE49-F238E27FC236}">
                    <a16:creationId xmlns:a16="http://schemas.microsoft.com/office/drawing/2014/main" id="{637982D5-B806-1602-CFF9-F4F63E8FE4FD}"/>
                  </a:ext>
                </a:extLst>
              </p:cNvPr>
              <p:cNvSpPr txBox="1">
                <a:spLocks noChangeArrowheads="1"/>
              </p:cNvSpPr>
              <p:nvPr/>
            </p:nvSpPr>
            <p:spPr bwMode="auto">
              <a:xfrm>
                <a:off x="11584578" y="10499306"/>
                <a:ext cx="7485568" cy="57236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Used to attach the coupling system.</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86" name="Arrow: Right 385">
              <a:extLst>
                <a:ext uri="{FF2B5EF4-FFF2-40B4-BE49-F238E27FC236}">
                  <a16:creationId xmlns:a16="http://schemas.microsoft.com/office/drawing/2014/main" id="{35093DEF-BE1C-F82D-40B6-D7763314645C}"/>
                </a:ext>
              </a:extLst>
            </p:cNvPr>
            <p:cNvSpPr/>
            <p:nvPr/>
          </p:nvSpPr>
          <p:spPr>
            <a:xfrm>
              <a:off x="8627303" y="12438100"/>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87" name="Group 386">
              <a:extLst>
                <a:ext uri="{FF2B5EF4-FFF2-40B4-BE49-F238E27FC236}">
                  <a16:creationId xmlns:a16="http://schemas.microsoft.com/office/drawing/2014/main" id="{1D1E0769-6F59-217C-8EB7-51284BA95EA5}"/>
                </a:ext>
              </a:extLst>
            </p:cNvPr>
            <p:cNvGrpSpPr/>
            <p:nvPr/>
          </p:nvGrpSpPr>
          <p:grpSpPr>
            <a:xfrm>
              <a:off x="9153300" y="15739306"/>
              <a:ext cx="7238439" cy="903624"/>
              <a:chOff x="11569533" y="10499304"/>
              <a:chExt cx="7500612" cy="1439115"/>
            </a:xfrm>
          </p:grpSpPr>
          <p:sp>
            <p:nvSpPr>
              <p:cNvPr id="457" name="Rectangle: Rounded Corners 456">
                <a:extLst>
                  <a:ext uri="{FF2B5EF4-FFF2-40B4-BE49-F238E27FC236}">
                    <a16:creationId xmlns:a16="http://schemas.microsoft.com/office/drawing/2014/main" id="{F1EFCEF7-5F8E-F489-8D5A-CAF530A03D8F}"/>
                  </a:ext>
                </a:extLst>
              </p:cNvPr>
              <p:cNvSpPr/>
              <p:nvPr/>
            </p:nvSpPr>
            <p:spPr>
              <a:xfrm>
                <a:off x="11584578" y="10500661"/>
                <a:ext cx="7485567" cy="1437758"/>
              </a:xfrm>
              <a:prstGeom prst="round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58" name="Caixa de Texto 2">
                <a:extLst>
                  <a:ext uri="{FF2B5EF4-FFF2-40B4-BE49-F238E27FC236}">
                    <a16:creationId xmlns:a16="http://schemas.microsoft.com/office/drawing/2014/main" id="{800C107A-B8F0-829E-3B65-B6CDEDCAE688}"/>
                  </a:ext>
                </a:extLst>
              </p:cNvPr>
              <p:cNvSpPr txBox="1">
                <a:spLocks noChangeArrowheads="1"/>
              </p:cNvSpPr>
              <p:nvPr/>
            </p:nvSpPr>
            <p:spPr bwMode="auto">
              <a:xfrm>
                <a:off x="11569533" y="10499304"/>
                <a:ext cx="7500612" cy="1406443"/>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Implementation of a security system consisting of a set of sensors to monitor the patient and act in emergency situations.</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88" name="Arrow: Right 387">
              <a:extLst>
                <a:ext uri="{FF2B5EF4-FFF2-40B4-BE49-F238E27FC236}">
                  <a16:creationId xmlns:a16="http://schemas.microsoft.com/office/drawing/2014/main" id="{73A0A756-2146-B6D2-A877-1AD2DE97A68E}"/>
                </a:ext>
              </a:extLst>
            </p:cNvPr>
            <p:cNvSpPr/>
            <p:nvPr/>
          </p:nvSpPr>
          <p:spPr>
            <a:xfrm>
              <a:off x="8627303" y="16044050"/>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89" name="Group 388">
              <a:extLst>
                <a:ext uri="{FF2B5EF4-FFF2-40B4-BE49-F238E27FC236}">
                  <a16:creationId xmlns:a16="http://schemas.microsoft.com/office/drawing/2014/main" id="{390A0454-94A5-2237-CDAC-5D07ECE59BFB}"/>
                </a:ext>
              </a:extLst>
            </p:cNvPr>
            <p:cNvGrpSpPr/>
            <p:nvPr/>
          </p:nvGrpSpPr>
          <p:grpSpPr>
            <a:xfrm>
              <a:off x="9103997" y="13144817"/>
              <a:ext cx="7287742" cy="2311821"/>
              <a:chOff x="9024763" y="22993342"/>
              <a:chExt cx="7287742" cy="2311821"/>
            </a:xfrm>
          </p:grpSpPr>
          <p:sp>
            <p:nvSpPr>
              <p:cNvPr id="391" name="Rectangle: Rounded Corners 390">
                <a:extLst>
                  <a:ext uri="{FF2B5EF4-FFF2-40B4-BE49-F238E27FC236}">
                    <a16:creationId xmlns:a16="http://schemas.microsoft.com/office/drawing/2014/main" id="{26A94D57-0D5B-B172-840A-62B79268A4C2}"/>
                  </a:ext>
                </a:extLst>
              </p:cNvPr>
              <p:cNvSpPr/>
              <p:nvPr/>
            </p:nvSpPr>
            <p:spPr>
              <a:xfrm>
                <a:off x="9084349" y="22993342"/>
                <a:ext cx="7228156" cy="2311821"/>
              </a:xfrm>
              <a:prstGeom prst="roundRect">
                <a:avLst>
                  <a:gd name="adj" fmla="val 725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nvGrpSpPr>
              <p:cNvPr id="392" name="Group 391">
                <a:extLst>
                  <a:ext uri="{FF2B5EF4-FFF2-40B4-BE49-F238E27FC236}">
                    <a16:creationId xmlns:a16="http://schemas.microsoft.com/office/drawing/2014/main" id="{7E059807-E3D7-3B88-7D44-23DE06BC6B18}"/>
                  </a:ext>
                </a:extLst>
              </p:cNvPr>
              <p:cNvGrpSpPr/>
              <p:nvPr/>
            </p:nvGrpSpPr>
            <p:grpSpPr>
              <a:xfrm>
                <a:off x="9024763" y="23473119"/>
                <a:ext cx="7287742" cy="1516778"/>
                <a:chOff x="9133246" y="4706533"/>
                <a:chExt cx="7287742" cy="1516778"/>
              </a:xfrm>
            </p:grpSpPr>
            <p:grpSp>
              <p:nvGrpSpPr>
                <p:cNvPr id="393" name="Group 392">
                  <a:extLst>
                    <a:ext uri="{FF2B5EF4-FFF2-40B4-BE49-F238E27FC236}">
                      <a16:creationId xmlns:a16="http://schemas.microsoft.com/office/drawing/2014/main" id="{97FFEBA5-4494-CA5F-C882-391CD2B1B0D5}"/>
                    </a:ext>
                  </a:extLst>
                </p:cNvPr>
                <p:cNvGrpSpPr/>
                <p:nvPr/>
              </p:nvGrpSpPr>
              <p:grpSpPr>
                <a:xfrm>
                  <a:off x="14059298" y="4706533"/>
                  <a:ext cx="2361690" cy="1512902"/>
                  <a:chOff x="7145112" y="4100551"/>
                  <a:chExt cx="2361690" cy="1512902"/>
                </a:xfrm>
              </p:grpSpPr>
              <p:grpSp>
                <p:nvGrpSpPr>
                  <p:cNvPr id="436" name="Group 435">
                    <a:extLst>
                      <a:ext uri="{FF2B5EF4-FFF2-40B4-BE49-F238E27FC236}">
                        <a16:creationId xmlns:a16="http://schemas.microsoft.com/office/drawing/2014/main" id="{452E6A16-4AE7-F787-319D-EE19C1D07794}"/>
                      </a:ext>
                    </a:extLst>
                  </p:cNvPr>
                  <p:cNvGrpSpPr/>
                  <p:nvPr/>
                </p:nvGrpSpPr>
                <p:grpSpPr>
                  <a:xfrm>
                    <a:off x="7614140" y="4100551"/>
                    <a:ext cx="1447468" cy="1011425"/>
                    <a:chOff x="15137181" y="6870025"/>
                    <a:chExt cx="2111116" cy="1475152"/>
                  </a:xfrm>
                </p:grpSpPr>
                <p:grpSp>
                  <p:nvGrpSpPr>
                    <p:cNvPr id="438" name="Agrupar 298">
                      <a:extLst>
                        <a:ext uri="{FF2B5EF4-FFF2-40B4-BE49-F238E27FC236}">
                          <a16:creationId xmlns:a16="http://schemas.microsoft.com/office/drawing/2014/main" id="{4C1726B9-679E-B24F-E6F7-E7B5F44FADD9}"/>
                        </a:ext>
                      </a:extLst>
                    </p:cNvPr>
                    <p:cNvGrpSpPr/>
                    <p:nvPr/>
                  </p:nvGrpSpPr>
                  <p:grpSpPr>
                    <a:xfrm>
                      <a:off x="15137181" y="6870025"/>
                      <a:ext cx="2111116" cy="1466768"/>
                      <a:chOff x="3309283" y="-1822923"/>
                      <a:chExt cx="1791332" cy="1244601"/>
                    </a:xfrm>
                  </p:grpSpPr>
                  <p:grpSp>
                    <p:nvGrpSpPr>
                      <p:cNvPr id="441" name="Agrupar 277">
                        <a:extLst>
                          <a:ext uri="{FF2B5EF4-FFF2-40B4-BE49-F238E27FC236}">
                            <a16:creationId xmlns:a16="http://schemas.microsoft.com/office/drawing/2014/main" id="{655201E4-C9E0-7CFF-D94B-56901B4AA472}"/>
                          </a:ext>
                        </a:extLst>
                      </p:cNvPr>
                      <p:cNvGrpSpPr/>
                      <p:nvPr/>
                    </p:nvGrpSpPr>
                    <p:grpSpPr>
                      <a:xfrm>
                        <a:off x="3309283" y="-1822923"/>
                        <a:ext cx="1791332" cy="1244601"/>
                        <a:chOff x="2880339" y="-1823570"/>
                        <a:chExt cx="1792191" cy="1245043"/>
                      </a:xfrm>
                    </p:grpSpPr>
                    <p:grpSp>
                      <p:nvGrpSpPr>
                        <p:cNvPr id="443" name="Agrupar 279">
                          <a:extLst>
                            <a:ext uri="{FF2B5EF4-FFF2-40B4-BE49-F238E27FC236}">
                              <a16:creationId xmlns:a16="http://schemas.microsoft.com/office/drawing/2014/main" id="{178FC697-3A25-B436-B24F-02C931E69C9A}"/>
                            </a:ext>
                          </a:extLst>
                        </p:cNvPr>
                        <p:cNvGrpSpPr/>
                        <p:nvPr/>
                      </p:nvGrpSpPr>
                      <p:grpSpPr>
                        <a:xfrm>
                          <a:off x="3498193" y="-1823570"/>
                          <a:ext cx="1174337" cy="1245043"/>
                          <a:chOff x="3431056" y="-1824307"/>
                          <a:chExt cx="1175074" cy="1245546"/>
                        </a:xfrm>
                      </p:grpSpPr>
                      <p:sp>
                        <p:nvSpPr>
                          <p:cNvPr id="450" name="Retângulo 280">
                            <a:extLst>
                              <a:ext uri="{FF2B5EF4-FFF2-40B4-BE49-F238E27FC236}">
                                <a16:creationId xmlns:a16="http://schemas.microsoft.com/office/drawing/2014/main" id="{B45A776D-304E-2EAA-AD36-6E217930B4F8}"/>
                              </a:ext>
                            </a:extLst>
                          </p:cNvPr>
                          <p:cNvSpPr/>
                          <p:nvPr/>
                        </p:nvSpPr>
                        <p:spPr>
                          <a:xfrm>
                            <a:off x="3560534" y="-1222479"/>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1" name="Retângulo 281">
                            <a:extLst>
                              <a:ext uri="{FF2B5EF4-FFF2-40B4-BE49-F238E27FC236}">
                                <a16:creationId xmlns:a16="http://schemas.microsoft.com/office/drawing/2014/main" id="{625D5DA2-22A5-561B-51B6-C8FE976809F4}"/>
                              </a:ext>
                            </a:extLst>
                          </p:cNvPr>
                          <p:cNvSpPr/>
                          <p:nvPr/>
                        </p:nvSpPr>
                        <p:spPr>
                          <a:xfrm>
                            <a:off x="3640608" y="-1294717"/>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2" name="Retângulo 282">
                            <a:extLst>
                              <a:ext uri="{FF2B5EF4-FFF2-40B4-BE49-F238E27FC236}">
                                <a16:creationId xmlns:a16="http://schemas.microsoft.com/office/drawing/2014/main" id="{E574826C-24D3-28C5-1C60-E185135F3067}"/>
                              </a:ext>
                            </a:extLst>
                          </p:cNvPr>
                          <p:cNvSpPr/>
                          <p:nvPr/>
                        </p:nvSpPr>
                        <p:spPr>
                          <a:xfrm rot="5400000">
                            <a:off x="3323425" y="-1539509"/>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3" name="Retângulo 283">
                            <a:extLst>
                              <a:ext uri="{FF2B5EF4-FFF2-40B4-BE49-F238E27FC236}">
                                <a16:creationId xmlns:a16="http://schemas.microsoft.com/office/drawing/2014/main" id="{ED67E0C7-6651-B818-3F26-F75E39E26C9F}"/>
                              </a:ext>
                            </a:extLst>
                          </p:cNvPr>
                          <p:cNvSpPr/>
                          <p:nvPr/>
                        </p:nvSpPr>
                        <p:spPr>
                          <a:xfrm>
                            <a:off x="4093294" y="-974682"/>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4" name="Retângulo 284">
                            <a:extLst>
                              <a:ext uri="{FF2B5EF4-FFF2-40B4-BE49-F238E27FC236}">
                                <a16:creationId xmlns:a16="http://schemas.microsoft.com/office/drawing/2014/main" id="{96EFF43C-9AE4-A0CD-FC0F-E094C11DF1BE}"/>
                              </a:ext>
                            </a:extLst>
                          </p:cNvPr>
                          <p:cNvSpPr/>
                          <p:nvPr/>
                        </p:nvSpPr>
                        <p:spPr>
                          <a:xfrm rot="3477366">
                            <a:off x="4196864" y="-82306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5" name="Retângulo 285">
                            <a:extLst>
                              <a:ext uri="{FF2B5EF4-FFF2-40B4-BE49-F238E27FC236}">
                                <a16:creationId xmlns:a16="http://schemas.microsoft.com/office/drawing/2014/main" id="{DB525E30-881B-F7C7-9793-0C67363B65BF}"/>
                              </a:ext>
                            </a:extLst>
                          </p:cNvPr>
                          <p:cNvSpPr/>
                          <p:nvPr/>
                        </p:nvSpPr>
                        <p:spPr>
                          <a:xfrm>
                            <a:off x="3431056" y="-1824307"/>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6" name="Oval 455">
                            <a:extLst>
                              <a:ext uri="{FF2B5EF4-FFF2-40B4-BE49-F238E27FC236}">
                                <a16:creationId xmlns:a16="http://schemas.microsoft.com/office/drawing/2014/main" id="{2FF82DD9-6BD0-E889-36C7-307D71A4C36F}"/>
                              </a:ext>
                            </a:extLst>
                          </p:cNvPr>
                          <p:cNvSpPr/>
                          <p:nvPr/>
                        </p:nvSpPr>
                        <p:spPr>
                          <a:xfrm>
                            <a:off x="4307353" y="-877538"/>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44" name="Agrupar 290">
                          <a:extLst>
                            <a:ext uri="{FF2B5EF4-FFF2-40B4-BE49-F238E27FC236}">
                              <a16:creationId xmlns:a16="http://schemas.microsoft.com/office/drawing/2014/main" id="{9B3CF555-14DA-A2EA-B3CB-6F0E532E875A}"/>
                            </a:ext>
                          </a:extLst>
                        </p:cNvPr>
                        <p:cNvGrpSpPr/>
                        <p:nvPr/>
                      </p:nvGrpSpPr>
                      <p:grpSpPr>
                        <a:xfrm>
                          <a:off x="2880339" y="-946959"/>
                          <a:ext cx="747252" cy="363675"/>
                          <a:chOff x="2585064" y="-1810559"/>
                          <a:chExt cx="747252" cy="363675"/>
                        </a:xfrm>
                      </p:grpSpPr>
                      <p:sp>
                        <p:nvSpPr>
                          <p:cNvPr id="445" name="Retângulo 294">
                            <a:extLst>
                              <a:ext uri="{FF2B5EF4-FFF2-40B4-BE49-F238E27FC236}">
                                <a16:creationId xmlns:a16="http://schemas.microsoft.com/office/drawing/2014/main" id="{233CC1EF-9CF9-DC98-7613-F1F92C5FA283}"/>
                              </a:ext>
                            </a:extLst>
                          </p:cNvPr>
                          <p:cNvSpPr/>
                          <p:nvPr/>
                        </p:nvSpPr>
                        <p:spPr>
                          <a:xfrm>
                            <a:off x="3265130" y="-1725014"/>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6" name="Retângulo 291">
                            <a:extLst>
                              <a:ext uri="{FF2B5EF4-FFF2-40B4-BE49-F238E27FC236}">
                                <a16:creationId xmlns:a16="http://schemas.microsoft.com/office/drawing/2014/main" id="{2D917E60-474D-BBA1-AADB-809383E2EEB7}"/>
                              </a:ext>
                            </a:extLst>
                          </p:cNvPr>
                          <p:cNvSpPr/>
                          <p:nvPr/>
                        </p:nvSpPr>
                        <p:spPr>
                          <a:xfrm>
                            <a:off x="2585064" y="-1725014"/>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7" name="Oval 446">
                            <a:extLst>
                              <a:ext uri="{FF2B5EF4-FFF2-40B4-BE49-F238E27FC236}">
                                <a16:creationId xmlns:a16="http://schemas.microsoft.com/office/drawing/2014/main" id="{78CE8AF1-E8F5-52EF-E962-1B7F0805EB27}"/>
                              </a:ext>
                            </a:extLst>
                          </p:cNvPr>
                          <p:cNvSpPr/>
                          <p:nvPr/>
                        </p:nvSpPr>
                        <p:spPr>
                          <a:xfrm>
                            <a:off x="3096239"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8" name="Oval 447">
                            <a:extLst>
                              <a:ext uri="{FF2B5EF4-FFF2-40B4-BE49-F238E27FC236}">
                                <a16:creationId xmlns:a16="http://schemas.microsoft.com/office/drawing/2014/main" id="{C3A019CC-14A4-CAB1-6D61-8D03B8FAA0C0}"/>
                              </a:ext>
                            </a:extLst>
                          </p:cNvPr>
                          <p:cNvSpPr/>
                          <p:nvPr/>
                        </p:nvSpPr>
                        <p:spPr>
                          <a:xfrm>
                            <a:off x="2585064"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49" name="Conexão reta 295">
                            <a:extLst>
                              <a:ext uri="{FF2B5EF4-FFF2-40B4-BE49-F238E27FC236}">
                                <a16:creationId xmlns:a16="http://schemas.microsoft.com/office/drawing/2014/main" id="{220F9536-404A-EA3C-BBB3-F9B79EFC7566}"/>
                              </a:ext>
                            </a:extLst>
                          </p:cNvPr>
                          <p:cNvCxnSpPr/>
                          <p:nvPr/>
                        </p:nvCxnSpPr>
                        <p:spPr>
                          <a:xfrm flipV="1">
                            <a:off x="3015595" y="-1810559"/>
                            <a:ext cx="316721" cy="5223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442" name="Retângulo 296">
                        <a:extLst>
                          <a:ext uri="{FF2B5EF4-FFF2-40B4-BE49-F238E27FC236}">
                            <a16:creationId xmlns:a16="http://schemas.microsoft.com/office/drawing/2014/main" id="{05332ECE-7182-1E43-C3D1-E8A1EA0839E4}"/>
                          </a:ext>
                        </a:extLst>
                      </p:cNvPr>
                      <p:cNvSpPr/>
                      <p:nvPr/>
                    </p:nvSpPr>
                    <p:spPr>
                      <a:xfrm>
                        <a:off x="3486963" y="-1003863"/>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439" name="Fluxograma: Ou 289">
                      <a:extLst>
                        <a:ext uri="{FF2B5EF4-FFF2-40B4-BE49-F238E27FC236}">
                          <a16:creationId xmlns:a16="http://schemas.microsoft.com/office/drawing/2014/main" id="{5DC73BE3-002C-3A65-EB6A-C55F5A3B4318}"/>
                        </a:ext>
                      </a:extLst>
                    </p:cNvPr>
                    <p:cNvSpPr/>
                    <p:nvPr/>
                  </p:nvSpPr>
                  <p:spPr>
                    <a:xfrm>
                      <a:off x="15641890" y="7593173"/>
                      <a:ext cx="743098" cy="7447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0" name="Fluxograma: Convolução 288">
                      <a:extLst>
                        <a:ext uri="{FF2B5EF4-FFF2-40B4-BE49-F238E27FC236}">
                          <a16:creationId xmlns:a16="http://schemas.microsoft.com/office/drawing/2014/main" id="{68DBBABB-F15F-7C04-4933-F1A54061B2CF}"/>
                        </a:ext>
                      </a:extLst>
                    </p:cNvPr>
                    <p:cNvSpPr/>
                    <p:nvPr/>
                  </p:nvSpPr>
                  <p:spPr>
                    <a:xfrm>
                      <a:off x="15644358" y="7603567"/>
                      <a:ext cx="741526"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sp>
                <p:nvSpPr>
                  <p:cNvPr id="437" name="Caixa de texto 300">
                    <a:extLst>
                      <a:ext uri="{FF2B5EF4-FFF2-40B4-BE49-F238E27FC236}">
                        <a16:creationId xmlns:a16="http://schemas.microsoft.com/office/drawing/2014/main" id="{5DFFD44E-DC78-FAD3-67B3-0DD9A9A7409E}"/>
                      </a:ext>
                    </a:extLst>
                  </p:cNvPr>
                  <p:cNvSpPr txBox="1"/>
                  <p:nvPr/>
                </p:nvSpPr>
                <p:spPr>
                  <a:xfrm>
                    <a:off x="7145112" y="5001006"/>
                    <a:ext cx="2361690" cy="612447"/>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Impeller coupling – pushing the wheelchair</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394" name="Group 393">
                  <a:extLst>
                    <a:ext uri="{FF2B5EF4-FFF2-40B4-BE49-F238E27FC236}">
                      <a16:creationId xmlns:a16="http://schemas.microsoft.com/office/drawing/2014/main" id="{B2D360B5-4BBB-5E78-BAAF-8132FD16BF73}"/>
                    </a:ext>
                  </a:extLst>
                </p:cNvPr>
                <p:cNvGrpSpPr/>
                <p:nvPr/>
              </p:nvGrpSpPr>
              <p:grpSpPr>
                <a:xfrm>
                  <a:off x="9133246" y="4706533"/>
                  <a:ext cx="2337856" cy="1516778"/>
                  <a:chOff x="2152003" y="4101630"/>
                  <a:chExt cx="2337856" cy="1516778"/>
                </a:xfrm>
              </p:grpSpPr>
              <p:grpSp>
                <p:nvGrpSpPr>
                  <p:cNvPr id="415" name="Agrupar 297">
                    <a:extLst>
                      <a:ext uri="{FF2B5EF4-FFF2-40B4-BE49-F238E27FC236}">
                        <a16:creationId xmlns:a16="http://schemas.microsoft.com/office/drawing/2014/main" id="{93F3630A-35ED-2022-D224-7ECC636EABA0}"/>
                      </a:ext>
                    </a:extLst>
                  </p:cNvPr>
                  <p:cNvGrpSpPr/>
                  <p:nvPr/>
                </p:nvGrpSpPr>
                <p:grpSpPr>
                  <a:xfrm>
                    <a:off x="2372969" y="4101630"/>
                    <a:ext cx="1895925" cy="1009267"/>
                    <a:chOff x="0" y="0"/>
                    <a:chExt cx="2346325" cy="1249045"/>
                  </a:xfrm>
                </p:grpSpPr>
                <p:grpSp>
                  <p:nvGrpSpPr>
                    <p:cNvPr id="417" name="Agrupar 55">
                      <a:extLst>
                        <a:ext uri="{FF2B5EF4-FFF2-40B4-BE49-F238E27FC236}">
                          <a16:creationId xmlns:a16="http://schemas.microsoft.com/office/drawing/2014/main" id="{A7807E04-7767-5205-5F61-9AD97D609360}"/>
                        </a:ext>
                      </a:extLst>
                    </p:cNvPr>
                    <p:cNvGrpSpPr/>
                    <p:nvPr/>
                  </p:nvGrpSpPr>
                  <p:grpSpPr>
                    <a:xfrm>
                      <a:off x="866775" y="676275"/>
                      <a:ext cx="1479550" cy="572770"/>
                      <a:chOff x="0" y="0"/>
                      <a:chExt cx="1479550" cy="572770"/>
                    </a:xfrm>
                  </p:grpSpPr>
                  <p:sp>
                    <p:nvSpPr>
                      <p:cNvPr id="430" name="Retângulo 41">
                        <a:extLst>
                          <a:ext uri="{FF2B5EF4-FFF2-40B4-BE49-F238E27FC236}">
                            <a16:creationId xmlns:a16="http://schemas.microsoft.com/office/drawing/2014/main" id="{22B29AAC-78ED-763B-8864-CA78B76A813B}"/>
                          </a:ext>
                        </a:extLst>
                      </p:cNvPr>
                      <p:cNvSpPr/>
                      <p:nvPr/>
                    </p:nvSpPr>
                    <p:spPr>
                      <a:xfrm>
                        <a:off x="754380" y="194310"/>
                        <a:ext cx="667385" cy="26543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1" name="Oval 430">
                        <a:extLst>
                          <a:ext uri="{FF2B5EF4-FFF2-40B4-BE49-F238E27FC236}">
                            <a16:creationId xmlns:a16="http://schemas.microsoft.com/office/drawing/2014/main" id="{B2C73B53-1910-08D0-F728-DD2184BB1434}"/>
                          </a:ext>
                        </a:extLst>
                      </p:cNvPr>
                      <p:cNvSpPr/>
                      <p:nvPr/>
                    </p:nvSpPr>
                    <p:spPr>
                      <a:xfrm>
                        <a:off x="75438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2" name="Oval 431">
                        <a:extLst>
                          <a:ext uri="{FF2B5EF4-FFF2-40B4-BE49-F238E27FC236}">
                            <a16:creationId xmlns:a16="http://schemas.microsoft.com/office/drawing/2014/main" id="{D81BC7F6-7655-CA0D-7907-82C3F3CECDFA}"/>
                          </a:ext>
                        </a:extLst>
                      </p:cNvPr>
                      <p:cNvSpPr/>
                      <p:nvPr/>
                    </p:nvSpPr>
                    <p:spPr>
                      <a:xfrm>
                        <a:off x="126492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3" name="Retângulo 52">
                        <a:extLst>
                          <a:ext uri="{FF2B5EF4-FFF2-40B4-BE49-F238E27FC236}">
                            <a16:creationId xmlns:a16="http://schemas.microsoft.com/office/drawing/2014/main" id="{20DB740F-6991-C8AC-C6D7-E8961EA39D8C}"/>
                          </a:ext>
                        </a:extLst>
                      </p:cNvPr>
                      <p:cNvSpPr/>
                      <p:nvPr/>
                    </p:nvSpPr>
                    <p:spPr>
                      <a:xfrm>
                        <a:off x="1375410" y="9906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4" name="Retângulo 53">
                        <a:extLst>
                          <a:ext uri="{FF2B5EF4-FFF2-40B4-BE49-F238E27FC236}">
                            <a16:creationId xmlns:a16="http://schemas.microsoft.com/office/drawing/2014/main" id="{CEB06EA0-A374-6D5D-B137-48C79CEDAFBD}"/>
                          </a:ext>
                        </a:extLst>
                      </p:cNvPr>
                      <p:cNvSpPr/>
                      <p:nvPr/>
                    </p:nvSpPr>
                    <p:spPr>
                      <a:xfrm>
                        <a:off x="754380" y="0"/>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35" name="Conexão reta 54">
                        <a:extLst>
                          <a:ext uri="{FF2B5EF4-FFF2-40B4-BE49-F238E27FC236}">
                            <a16:creationId xmlns:a16="http://schemas.microsoft.com/office/drawing/2014/main" id="{32872031-C7AA-A3EF-1988-476A3A0E9894}"/>
                          </a:ext>
                        </a:extLst>
                      </p:cNvPr>
                      <p:cNvCxnSpPr>
                        <a:cxnSpLocks/>
                      </p:cNvCxnSpPr>
                      <p:nvPr/>
                    </p:nvCxnSpPr>
                    <p:spPr>
                      <a:xfrm flipH="1">
                        <a:off x="0" y="99060"/>
                        <a:ext cx="744640" cy="38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8" name="Agrupar 256">
                      <a:extLst>
                        <a:ext uri="{FF2B5EF4-FFF2-40B4-BE49-F238E27FC236}">
                          <a16:creationId xmlns:a16="http://schemas.microsoft.com/office/drawing/2014/main" id="{EBDB9487-E299-DACE-B11B-BF2910C8A855}"/>
                        </a:ext>
                      </a:extLst>
                    </p:cNvPr>
                    <p:cNvGrpSpPr/>
                    <p:nvPr/>
                  </p:nvGrpSpPr>
                  <p:grpSpPr>
                    <a:xfrm>
                      <a:off x="0" y="0"/>
                      <a:ext cx="1361664" cy="1245041"/>
                      <a:chOff x="0" y="0"/>
                      <a:chExt cx="1361664" cy="1245041"/>
                    </a:xfrm>
                  </p:grpSpPr>
                  <p:grpSp>
                    <p:nvGrpSpPr>
                      <p:cNvPr id="419" name="Agrupar 56">
                        <a:extLst>
                          <a:ext uri="{FF2B5EF4-FFF2-40B4-BE49-F238E27FC236}">
                            <a16:creationId xmlns:a16="http://schemas.microsoft.com/office/drawing/2014/main" id="{54030C6F-AE3F-8CAD-89D4-414B3B112A08}"/>
                          </a:ext>
                        </a:extLst>
                      </p:cNvPr>
                      <p:cNvGrpSpPr/>
                      <p:nvPr/>
                    </p:nvGrpSpPr>
                    <p:grpSpPr>
                      <a:xfrm>
                        <a:off x="187324" y="0"/>
                        <a:ext cx="1174340" cy="1245041"/>
                        <a:chOff x="118110" y="0"/>
                        <a:chExt cx="1175077" cy="1245544"/>
                      </a:xfrm>
                    </p:grpSpPr>
                    <p:sp>
                      <p:nvSpPr>
                        <p:cNvPr id="423" name="Retângulo 45">
                          <a:extLst>
                            <a:ext uri="{FF2B5EF4-FFF2-40B4-BE49-F238E27FC236}">
                              <a16:creationId xmlns:a16="http://schemas.microsoft.com/office/drawing/2014/main" id="{97D4D82A-A59F-9885-7499-CF6C5A7BDD61}"/>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4" name="Retângulo 46">
                          <a:extLst>
                            <a:ext uri="{FF2B5EF4-FFF2-40B4-BE49-F238E27FC236}">
                              <a16:creationId xmlns:a16="http://schemas.microsoft.com/office/drawing/2014/main" id="{BC1B4404-36A3-7220-32DF-E64C0D7D0C66}"/>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5" name="Retângulo 47">
                          <a:extLst>
                            <a:ext uri="{FF2B5EF4-FFF2-40B4-BE49-F238E27FC236}">
                              <a16:creationId xmlns:a16="http://schemas.microsoft.com/office/drawing/2014/main" id="{9350F08B-2C84-6C74-A817-577DCD49384B}"/>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6" name="Retângulo 49">
                          <a:extLst>
                            <a:ext uri="{FF2B5EF4-FFF2-40B4-BE49-F238E27FC236}">
                              <a16:creationId xmlns:a16="http://schemas.microsoft.com/office/drawing/2014/main" id="{488C507B-4C26-CCC0-0FE3-F20783354975}"/>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7" name="Retângulo 50">
                          <a:extLst>
                            <a:ext uri="{FF2B5EF4-FFF2-40B4-BE49-F238E27FC236}">
                              <a16:creationId xmlns:a16="http://schemas.microsoft.com/office/drawing/2014/main" id="{39063E18-1C09-3C67-B893-2C46E667103D}"/>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8" name="Retângulo 48">
                          <a:extLst>
                            <a:ext uri="{FF2B5EF4-FFF2-40B4-BE49-F238E27FC236}">
                              <a16:creationId xmlns:a16="http://schemas.microsoft.com/office/drawing/2014/main" id="{C0D4B1CA-CA00-3770-1A1B-25C5B8E842DB}"/>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9" name="Oval 428">
                          <a:extLst>
                            <a:ext uri="{FF2B5EF4-FFF2-40B4-BE49-F238E27FC236}">
                              <a16:creationId xmlns:a16="http://schemas.microsoft.com/office/drawing/2014/main" id="{7EF239E0-DB72-235B-7758-C5CCC9D41CB9}"/>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20" name="Agrupar 252">
                        <a:extLst>
                          <a:ext uri="{FF2B5EF4-FFF2-40B4-BE49-F238E27FC236}">
                            <a16:creationId xmlns:a16="http://schemas.microsoft.com/office/drawing/2014/main" id="{A8C2CB5B-C12D-EE0F-BFE8-E00FA366CFC8}"/>
                          </a:ext>
                        </a:extLst>
                      </p:cNvPr>
                      <p:cNvGrpSpPr/>
                      <p:nvPr/>
                    </p:nvGrpSpPr>
                    <p:grpSpPr>
                      <a:xfrm>
                        <a:off x="0" y="611921"/>
                        <a:ext cx="634145" cy="632997"/>
                        <a:chOff x="0" y="2321"/>
                        <a:chExt cx="634145" cy="632997"/>
                      </a:xfrm>
                    </p:grpSpPr>
                    <p:sp>
                      <p:nvSpPr>
                        <p:cNvPr id="421" name="Fluxograma: Convolução 250">
                          <a:extLst>
                            <a:ext uri="{FF2B5EF4-FFF2-40B4-BE49-F238E27FC236}">
                              <a16:creationId xmlns:a16="http://schemas.microsoft.com/office/drawing/2014/main" id="{6E392226-9852-19AE-ECDA-1323B2081B7D}"/>
                            </a:ext>
                          </a:extLst>
                        </p:cNvPr>
                        <p:cNvSpPr/>
                        <p:nvPr/>
                      </p:nvSpPr>
                      <p:spPr>
                        <a:xfrm>
                          <a:off x="4641" y="2321"/>
                          <a:ext cx="629504" cy="629504"/>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2" name="Fluxograma: Ou 251">
                          <a:extLst>
                            <a:ext uri="{FF2B5EF4-FFF2-40B4-BE49-F238E27FC236}">
                              <a16:creationId xmlns:a16="http://schemas.microsoft.com/office/drawing/2014/main" id="{BACBDE0A-15B8-CE1F-0E56-8365947317AB}"/>
                            </a:ext>
                          </a:extLst>
                        </p:cNvPr>
                        <p:cNvSpPr/>
                        <p:nvPr/>
                      </p:nvSpPr>
                      <p:spPr>
                        <a:xfrm>
                          <a:off x="0" y="3175"/>
                          <a:ext cx="630838" cy="63214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sp>
                <p:nvSpPr>
                  <p:cNvPr id="416" name="Caixa de texto 299">
                    <a:extLst>
                      <a:ext uri="{FF2B5EF4-FFF2-40B4-BE49-F238E27FC236}">
                        <a16:creationId xmlns:a16="http://schemas.microsoft.com/office/drawing/2014/main" id="{B17EDF37-A74D-762E-7022-655BEC3F7013}"/>
                      </a:ext>
                    </a:extLst>
                  </p:cNvPr>
                  <p:cNvSpPr txBox="1"/>
                  <p:nvPr/>
                </p:nvSpPr>
                <p:spPr>
                  <a:xfrm>
                    <a:off x="2152003" y="5001006"/>
                    <a:ext cx="2337856"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Central</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coupling</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pulling</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the</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wheelchair</a:t>
                    </a:r>
                    <a:endPar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395" name="Group 394">
                  <a:extLst>
                    <a:ext uri="{FF2B5EF4-FFF2-40B4-BE49-F238E27FC236}">
                      <a16:creationId xmlns:a16="http://schemas.microsoft.com/office/drawing/2014/main" id="{7A7D6A82-EEBE-5E63-7F90-20822F1CAF6E}"/>
                    </a:ext>
                  </a:extLst>
                </p:cNvPr>
                <p:cNvGrpSpPr/>
                <p:nvPr/>
              </p:nvGrpSpPr>
              <p:grpSpPr>
                <a:xfrm>
                  <a:off x="11535553" y="4706533"/>
                  <a:ext cx="2475398" cy="1516056"/>
                  <a:chOff x="4573646" y="4102352"/>
                  <a:chExt cx="2475398" cy="1516056"/>
                </a:xfrm>
              </p:grpSpPr>
              <p:grpSp>
                <p:nvGrpSpPr>
                  <p:cNvPr id="396" name="Group 395">
                    <a:extLst>
                      <a:ext uri="{FF2B5EF4-FFF2-40B4-BE49-F238E27FC236}">
                        <a16:creationId xmlns:a16="http://schemas.microsoft.com/office/drawing/2014/main" id="{7941C96F-AE07-2DC9-0F37-FEA1E73D012B}"/>
                      </a:ext>
                    </a:extLst>
                  </p:cNvPr>
                  <p:cNvGrpSpPr/>
                  <p:nvPr/>
                </p:nvGrpSpPr>
                <p:grpSpPr>
                  <a:xfrm>
                    <a:off x="5261751" y="4102352"/>
                    <a:ext cx="1099188" cy="1007823"/>
                    <a:chOff x="12879043" y="6871141"/>
                    <a:chExt cx="1603153" cy="1469898"/>
                  </a:xfrm>
                </p:grpSpPr>
                <p:grpSp>
                  <p:nvGrpSpPr>
                    <p:cNvPr id="398" name="Agrupar 276">
                      <a:extLst>
                        <a:ext uri="{FF2B5EF4-FFF2-40B4-BE49-F238E27FC236}">
                          <a16:creationId xmlns:a16="http://schemas.microsoft.com/office/drawing/2014/main" id="{01D3A1B6-9E89-FAEE-FBE6-27CEABD25BF3}"/>
                        </a:ext>
                      </a:extLst>
                    </p:cNvPr>
                    <p:cNvGrpSpPr/>
                    <p:nvPr/>
                  </p:nvGrpSpPr>
                  <p:grpSpPr>
                    <a:xfrm>
                      <a:off x="13098443" y="6871141"/>
                      <a:ext cx="1383753" cy="1466766"/>
                      <a:chOff x="187324" y="0"/>
                      <a:chExt cx="1174340" cy="1245041"/>
                    </a:xfrm>
                  </p:grpSpPr>
                  <p:grpSp>
                    <p:nvGrpSpPr>
                      <p:cNvPr id="401" name="Agrupar 258">
                        <a:extLst>
                          <a:ext uri="{FF2B5EF4-FFF2-40B4-BE49-F238E27FC236}">
                            <a16:creationId xmlns:a16="http://schemas.microsoft.com/office/drawing/2014/main" id="{43258216-FE97-0897-6447-9FAC911E09A3}"/>
                          </a:ext>
                        </a:extLst>
                      </p:cNvPr>
                      <p:cNvGrpSpPr/>
                      <p:nvPr/>
                    </p:nvGrpSpPr>
                    <p:grpSpPr>
                      <a:xfrm>
                        <a:off x="187324" y="0"/>
                        <a:ext cx="1174340" cy="1245041"/>
                        <a:chOff x="118110" y="0"/>
                        <a:chExt cx="1175077" cy="1245544"/>
                      </a:xfrm>
                    </p:grpSpPr>
                    <p:sp>
                      <p:nvSpPr>
                        <p:cNvPr id="408" name="Retângulo 259">
                          <a:extLst>
                            <a:ext uri="{FF2B5EF4-FFF2-40B4-BE49-F238E27FC236}">
                              <a16:creationId xmlns:a16="http://schemas.microsoft.com/office/drawing/2014/main" id="{AC808D3E-B53C-3760-47A6-7C1754F94CA0}"/>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9" name="Retângulo 260">
                          <a:extLst>
                            <a:ext uri="{FF2B5EF4-FFF2-40B4-BE49-F238E27FC236}">
                              <a16:creationId xmlns:a16="http://schemas.microsoft.com/office/drawing/2014/main" id="{D0F2C5F0-6657-5BB0-49D5-6F23D12380E6}"/>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0" name="Retângulo 261">
                          <a:extLst>
                            <a:ext uri="{FF2B5EF4-FFF2-40B4-BE49-F238E27FC236}">
                              <a16:creationId xmlns:a16="http://schemas.microsoft.com/office/drawing/2014/main" id="{26C314A5-BDFB-8F2C-777E-445D06536D61}"/>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1" name="Retângulo 262">
                          <a:extLst>
                            <a:ext uri="{FF2B5EF4-FFF2-40B4-BE49-F238E27FC236}">
                              <a16:creationId xmlns:a16="http://schemas.microsoft.com/office/drawing/2014/main" id="{2CDDC8C6-E093-55F5-FB15-2C68A52BED6C}"/>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2" name="Retângulo 263">
                          <a:extLst>
                            <a:ext uri="{FF2B5EF4-FFF2-40B4-BE49-F238E27FC236}">
                              <a16:creationId xmlns:a16="http://schemas.microsoft.com/office/drawing/2014/main" id="{D98FC59E-6A82-1752-A121-9EBC1AD8A541}"/>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3" name="Retângulo 264">
                          <a:extLst>
                            <a:ext uri="{FF2B5EF4-FFF2-40B4-BE49-F238E27FC236}">
                              <a16:creationId xmlns:a16="http://schemas.microsoft.com/office/drawing/2014/main" id="{30A261C5-79E7-465A-AC16-2FA239918F93}"/>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4" name="Oval 413">
                          <a:extLst>
                            <a:ext uri="{FF2B5EF4-FFF2-40B4-BE49-F238E27FC236}">
                              <a16:creationId xmlns:a16="http://schemas.microsoft.com/office/drawing/2014/main" id="{F897B024-3EF1-6970-608C-303E5481B4A2}"/>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02" name="Agrupar 275">
                        <a:extLst>
                          <a:ext uri="{FF2B5EF4-FFF2-40B4-BE49-F238E27FC236}">
                            <a16:creationId xmlns:a16="http://schemas.microsoft.com/office/drawing/2014/main" id="{5F0BDC31-AA83-C896-4061-245551D82AEF}"/>
                          </a:ext>
                        </a:extLst>
                      </p:cNvPr>
                      <p:cNvGrpSpPr/>
                      <p:nvPr/>
                    </p:nvGrpSpPr>
                    <p:grpSpPr>
                      <a:xfrm>
                        <a:off x="295275" y="863600"/>
                        <a:ext cx="725805" cy="379730"/>
                        <a:chOff x="0" y="0"/>
                        <a:chExt cx="725805" cy="379730"/>
                      </a:xfrm>
                    </p:grpSpPr>
                    <p:sp>
                      <p:nvSpPr>
                        <p:cNvPr id="403" name="Retângulo 270">
                          <a:extLst>
                            <a:ext uri="{FF2B5EF4-FFF2-40B4-BE49-F238E27FC236}">
                              <a16:creationId xmlns:a16="http://schemas.microsoft.com/office/drawing/2014/main" id="{131D9C05-BFC9-6E90-58AB-E21743219DBE}"/>
                            </a:ext>
                          </a:extLst>
                        </p:cNvPr>
                        <p:cNvSpPr/>
                        <p:nvPr/>
                      </p:nvSpPr>
                      <p:spPr>
                        <a:xfrm>
                          <a:off x="0" y="101600"/>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4" name="Oval 403">
                          <a:extLst>
                            <a:ext uri="{FF2B5EF4-FFF2-40B4-BE49-F238E27FC236}">
                              <a16:creationId xmlns:a16="http://schemas.microsoft.com/office/drawing/2014/main" id="{CA297267-E363-1BAC-92A5-81A3A5D1C5D9}"/>
                            </a:ext>
                          </a:extLst>
                        </p:cNvPr>
                        <p:cNvSpPr/>
                        <p:nvPr/>
                      </p:nvSpPr>
                      <p:spPr>
                        <a:xfrm>
                          <a:off x="0"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5" name="Oval 404">
                          <a:extLst>
                            <a:ext uri="{FF2B5EF4-FFF2-40B4-BE49-F238E27FC236}">
                              <a16:creationId xmlns:a16="http://schemas.microsoft.com/office/drawing/2014/main" id="{6D817D3D-B6D3-E031-1C5C-D335864C18D9}"/>
                            </a:ext>
                          </a:extLst>
                        </p:cNvPr>
                        <p:cNvSpPr/>
                        <p:nvPr/>
                      </p:nvSpPr>
                      <p:spPr>
                        <a:xfrm>
                          <a:off x="511175"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6" name="Retângulo 273">
                          <a:extLst>
                            <a:ext uri="{FF2B5EF4-FFF2-40B4-BE49-F238E27FC236}">
                              <a16:creationId xmlns:a16="http://schemas.microsoft.com/office/drawing/2014/main" id="{67F1902E-2963-AF3B-C8FB-2BB58286F096}"/>
                            </a:ext>
                          </a:extLst>
                        </p:cNvPr>
                        <p:cNvSpPr/>
                        <p:nvPr/>
                      </p:nvSpPr>
                      <p:spPr>
                        <a:xfrm>
                          <a:off x="622300" y="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07" name="Conexão reta 274">
                          <a:extLst>
                            <a:ext uri="{FF2B5EF4-FFF2-40B4-BE49-F238E27FC236}">
                              <a16:creationId xmlns:a16="http://schemas.microsoft.com/office/drawing/2014/main" id="{AFEFD33F-3336-1C87-C5C9-9C7110295306}"/>
                            </a:ext>
                          </a:extLst>
                        </p:cNvPr>
                        <p:cNvCxnSpPr>
                          <a:cxnSpLocks/>
                        </p:cNvCxnSpPr>
                        <p:nvPr/>
                      </p:nvCxnSpPr>
                      <p:spPr>
                        <a:xfrm flipV="1">
                          <a:off x="454025" y="64302"/>
                          <a:ext cx="0" cy="309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399" name="Fluxograma: Convolução 267">
                      <a:extLst>
                        <a:ext uri="{FF2B5EF4-FFF2-40B4-BE49-F238E27FC236}">
                          <a16:creationId xmlns:a16="http://schemas.microsoft.com/office/drawing/2014/main" id="{755A3F19-5178-4F1B-0CD5-C92982D7BD0C}"/>
                        </a:ext>
                      </a:extLst>
                    </p:cNvPr>
                    <p:cNvSpPr/>
                    <p:nvPr/>
                  </p:nvSpPr>
                  <p:spPr>
                    <a:xfrm>
                      <a:off x="12879043" y="7599429"/>
                      <a:ext cx="741759"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0" name="Fluxograma: Ou 268">
                      <a:extLst>
                        <a:ext uri="{FF2B5EF4-FFF2-40B4-BE49-F238E27FC236}">
                          <a16:creationId xmlns:a16="http://schemas.microsoft.com/office/drawing/2014/main" id="{98FF509A-EF7C-5DF5-3EC2-AA11D41864BD}"/>
                        </a:ext>
                      </a:extLst>
                    </p:cNvPr>
                    <p:cNvSpPr/>
                    <p:nvPr/>
                  </p:nvSpPr>
                  <p:spPr>
                    <a:xfrm>
                      <a:off x="12881445" y="7595266"/>
                      <a:ext cx="743195" cy="744691"/>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97" name="Caixa de texto 300">
                    <a:extLst>
                      <a:ext uri="{FF2B5EF4-FFF2-40B4-BE49-F238E27FC236}">
                        <a16:creationId xmlns:a16="http://schemas.microsoft.com/office/drawing/2014/main" id="{71CA847D-8371-10C7-D4DE-65055E4EDABC}"/>
                      </a:ext>
                    </a:extLst>
                  </p:cNvPr>
                  <p:cNvSpPr txBox="1"/>
                  <p:nvPr/>
                </p:nvSpPr>
                <p:spPr>
                  <a:xfrm>
                    <a:off x="4573646" y="5001006"/>
                    <a:ext cx="2475398"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Coupling from below – lifting the wheelchair</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grpSp>
        </p:grpSp>
        <p:sp>
          <p:nvSpPr>
            <p:cNvPr id="390" name="Arrow: Right 389">
              <a:extLst>
                <a:ext uri="{FF2B5EF4-FFF2-40B4-BE49-F238E27FC236}">
                  <a16:creationId xmlns:a16="http://schemas.microsoft.com/office/drawing/2014/main" id="{5C76A00A-5BAD-AD3A-4BB2-1ABF2909E5AF}"/>
                </a:ext>
              </a:extLst>
            </p:cNvPr>
            <p:cNvSpPr/>
            <p:nvPr/>
          </p:nvSpPr>
          <p:spPr>
            <a:xfrm>
              <a:off x="8627303" y="14153657"/>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5" name="Seta: Bidirecional 204">
              <a:extLst>
                <a:ext uri="{FF2B5EF4-FFF2-40B4-BE49-F238E27FC236}">
                  <a16:creationId xmlns:a16="http://schemas.microsoft.com/office/drawing/2014/main" id="{8EE82048-8EFE-E6EE-8882-2BDD66820D99}"/>
                </a:ext>
              </a:extLst>
            </p:cNvPr>
            <p:cNvSpPr/>
            <p:nvPr/>
          </p:nvSpPr>
          <p:spPr>
            <a:xfrm rot="7144804" flipH="1">
              <a:off x="11917023" y="11343932"/>
              <a:ext cx="1033851" cy="232841"/>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76" name="Seta: Bidirecional 193">
              <a:extLst>
                <a:ext uri="{FF2B5EF4-FFF2-40B4-BE49-F238E27FC236}">
                  <a16:creationId xmlns:a16="http://schemas.microsoft.com/office/drawing/2014/main" id="{FCFEB9F6-3883-4AC9-8996-207ABA417331}"/>
                </a:ext>
              </a:extLst>
            </p:cNvPr>
            <p:cNvSpPr/>
            <p:nvPr/>
          </p:nvSpPr>
          <p:spPr>
            <a:xfrm rot="14455196">
              <a:off x="10707167" y="11336437"/>
              <a:ext cx="1019048" cy="236834"/>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72" name="Caixa de Texto 2">
              <a:extLst>
                <a:ext uri="{FF2B5EF4-FFF2-40B4-BE49-F238E27FC236}">
                  <a16:creationId xmlns:a16="http://schemas.microsoft.com/office/drawing/2014/main" id="{9BAF3F5F-CC9D-594D-BFF4-3976A85248D3}"/>
                </a:ext>
              </a:extLst>
            </p:cNvPr>
            <p:cNvSpPr txBox="1">
              <a:spLocks noChangeArrowheads="1"/>
            </p:cNvSpPr>
            <p:nvPr/>
          </p:nvSpPr>
          <p:spPr bwMode="auto">
            <a:xfrm>
              <a:off x="7830059" y="8878520"/>
              <a:ext cx="2979184" cy="369332"/>
            </a:xfrm>
            <a:prstGeom prst="rect">
              <a:avLst/>
            </a:prstGeom>
            <a:noFill/>
            <a:ln w="9525">
              <a:noFill/>
              <a:miter lim="800000"/>
              <a:headEnd/>
              <a:tailEnd/>
            </a:ln>
          </p:spPr>
          <p:txBody>
            <a:bodyPr rot="0" vert="horz" wrap="square" lIns="91440" tIns="45720" rIns="91440" bIns="45720" anchor="t" anchorCtr="0">
              <a:spAutoFit/>
            </a:bodyPr>
            <a:lstStyle/>
            <a:p>
              <a:pPr algn="ct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1. Human Machine Interface</a:t>
              </a:r>
              <a:endParaRPr lang="pt-PT"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75" name="Caixa de texto 219">
              <a:extLst>
                <a:ext uri="{FF2B5EF4-FFF2-40B4-BE49-F238E27FC236}">
                  <a16:creationId xmlns:a16="http://schemas.microsoft.com/office/drawing/2014/main" id="{804A7122-C2DA-6F94-5255-F7C3E2C11D77}"/>
                </a:ext>
              </a:extLst>
            </p:cNvPr>
            <p:cNvSpPr txBox="1"/>
            <p:nvPr/>
          </p:nvSpPr>
          <p:spPr>
            <a:xfrm>
              <a:off x="7006605" y="16970612"/>
              <a:ext cx="13046618" cy="276999"/>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indent="215900" algn="ctr">
                <a:spcAft>
                  <a:spcPts val="1000"/>
                </a:spcAft>
              </a:pPr>
              <a:r>
                <a:rPr lang="en-US" i="1" dirty="0">
                  <a:solidFill>
                    <a:srgbClr val="004B87"/>
                  </a:solidFill>
                  <a:effectLst/>
                  <a:latin typeface="Times New Roman" panose="02020603050405020304" pitchFamily="18" charset="0"/>
                  <a:ea typeface="Calibri" panose="020F0502020204030204" pitchFamily="34" charset="0"/>
                </a:rPr>
                <a:t>Figure 1</a:t>
              </a:r>
              <a:r>
                <a:rPr lang="en-US" i="1" dirty="0">
                  <a:solidFill>
                    <a:srgbClr val="004B87"/>
                  </a:solidFill>
                  <a:latin typeface="Times New Roman" panose="02020603050405020304" pitchFamily="18" charset="0"/>
                  <a:ea typeface="Calibri" panose="020F0502020204030204" pitchFamily="34" charset="0"/>
                </a:rPr>
                <a:t> – General diagram.</a:t>
              </a:r>
              <a:endParaRPr lang="en-US" i="1" dirty="0">
                <a:solidFill>
                  <a:srgbClr val="004B87"/>
                </a:solidFill>
                <a:effectLst/>
                <a:latin typeface="Times New Roman" panose="02020603050405020304" pitchFamily="18" charset="0"/>
                <a:ea typeface="Calibri" panose="020F0502020204030204" pitchFamily="34" charset="0"/>
              </a:endParaRPr>
            </a:p>
          </p:txBody>
        </p:sp>
        <p:sp>
          <p:nvSpPr>
            <p:cNvPr id="478" name="Rectangle: Rounded Corners 477">
              <a:extLst>
                <a:ext uri="{FF2B5EF4-FFF2-40B4-BE49-F238E27FC236}">
                  <a16:creationId xmlns:a16="http://schemas.microsoft.com/office/drawing/2014/main" id="{594FE28D-A688-20DB-93CB-4D4FC81217D9}"/>
                </a:ext>
              </a:extLst>
            </p:cNvPr>
            <p:cNvSpPr/>
            <p:nvPr/>
          </p:nvSpPr>
          <p:spPr>
            <a:xfrm>
              <a:off x="17018918" y="13257266"/>
              <a:ext cx="2658517" cy="2086923"/>
            </a:xfrm>
            <a:prstGeom prst="roundRect">
              <a:avLst>
                <a:gd name="adj" fmla="val 725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79" name="Caixa de Texto 2">
              <a:extLst>
                <a:ext uri="{FF2B5EF4-FFF2-40B4-BE49-F238E27FC236}">
                  <a16:creationId xmlns:a16="http://schemas.microsoft.com/office/drawing/2014/main" id="{3C0F9390-1DF6-E50F-5C5C-78E975BE36E7}"/>
                </a:ext>
              </a:extLst>
            </p:cNvPr>
            <p:cNvSpPr txBox="1">
              <a:spLocks noChangeArrowheads="1"/>
            </p:cNvSpPr>
            <p:nvPr/>
          </p:nvSpPr>
          <p:spPr bwMode="auto">
            <a:xfrm>
              <a:off x="17018919" y="13257266"/>
              <a:ext cx="2658516" cy="2086923"/>
            </a:xfrm>
            <a:prstGeom prst="rect">
              <a:avLst/>
            </a:prstGeom>
            <a:noFill/>
            <a:ln w="9525">
              <a:noFill/>
              <a:miter lim="800000"/>
              <a:headEnd/>
              <a:tailEnd/>
            </a:ln>
          </p:spPr>
          <p:txBody>
            <a:bodyPr rot="0" vert="horz" wrap="square" lIns="91440" tIns="45720" rIns="91440" bIns="45720" anchor="t" anchorCtr="0">
              <a:noAutofit/>
            </a:bodyPr>
            <a:lstStyle/>
            <a:p>
              <a:pPr indent="107950" algn="ctr">
                <a:lnSpc>
                  <a:spcPct val="120000"/>
                </a:lnSpc>
              </a:pPr>
              <a:r>
                <a:rPr lang="en-US" sz="18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Easy-to-fit, fast, autonomous, and universal coupling mechanism, because there is a diversity of wheelchairs [4].</a:t>
              </a:r>
            </a:p>
          </p:txBody>
        </p:sp>
        <p:sp>
          <p:nvSpPr>
            <p:cNvPr id="477" name="Arrow: Right 476">
              <a:extLst>
                <a:ext uri="{FF2B5EF4-FFF2-40B4-BE49-F238E27FC236}">
                  <a16:creationId xmlns:a16="http://schemas.microsoft.com/office/drawing/2014/main" id="{99FC6922-1711-4548-5E7F-9C009DFDED0E}"/>
                </a:ext>
              </a:extLst>
            </p:cNvPr>
            <p:cNvSpPr/>
            <p:nvPr/>
          </p:nvSpPr>
          <p:spPr>
            <a:xfrm>
              <a:off x="16455061" y="14153657"/>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Tree>
    <p:extLst>
      <p:ext uri="{BB962C8B-B14F-4D97-AF65-F5344CB8AC3E}">
        <p14:creationId xmlns:p14="http://schemas.microsoft.com/office/powerpoint/2010/main" val="3594977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46480" y="4859640"/>
            <a:ext cx="5563297" cy="17494567"/>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4" name="CustomShape 2"/>
          <p:cNvSpPr/>
          <p:nvPr/>
        </p:nvSpPr>
        <p:spPr>
          <a:xfrm>
            <a:off x="7006604" y="4859640"/>
            <a:ext cx="13233179" cy="2802555"/>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6" name="CustomShape 4"/>
          <p:cNvSpPr/>
          <p:nvPr/>
        </p:nvSpPr>
        <p:spPr>
          <a:xfrm>
            <a:off x="1143842" y="22848749"/>
            <a:ext cx="11486308" cy="4494351"/>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7" name="CustomShape 5"/>
          <p:cNvSpPr/>
          <p:nvPr/>
        </p:nvSpPr>
        <p:spPr>
          <a:xfrm>
            <a:off x="12872721" y="22848748"/>
            <a:ext cx="7364422" cy="4484859"/>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49" name="Imagem 22"/>
          <p:cNvPicPr/>
          <p:nvPr/>
        </p:nvPicPr>
        <p:blipFill>
          <a:blip r:embed="rId2"/>
          <a:stretch/>
        </p:blipFill>
        <p:spPr>
          <a:xfrm>
            <a:off x="7236191" y="5164200"/>
            <a:ext cx="304560" cy="367920"/>
          </a:xfrm>
          <a:prstGeom prst="rect">
            <a:avLst/>
          </a:prstGeom>
          <a:ln>
            <a:noFill/>
          </a:ln>
        </p:spPr>
      </p:pic>
      <p:pic>
        <p:nvPicPr>
          <p:cNvPr id="50" name="Imagem 23"/>
          <p:cNvPicPr/>
          <p:nvPr/>
        </p:nvPicPr>
        <p:blipFill>
          <a:blip r:embed="rId2"/>
          <a:stretch/>
        </p:blipFill>
        <p:spPr>
          <a:xfrm>
            <a:off x="1428596" y="5164200"/>
            <a:ext cx="304560" cy="367920"/>
          </a:xfrm>
          <a:prstGeom prst="rect">
            <a:avLst/>
          </a:prstGeom>
          <a:ln>
            <a:noFill/>
          </a:ln>
        </p:spPr>
      </p:pic>
      <p:pic>
        <p:nvPicPr>
          <p:cNvPr id="51" name="Imagem 24"/>
          <p:cNvPicPr/>
          <p:nvPr/>
        </p:nvPicPr>
        <p:blipFill>
          <a:blip r:embed="rId2"/>
          <a:stretch/>
        </p:blipFill>
        <p:spPr>
          <a:xfrm>
            <a:off x="1430430" y="23122629"/>
            <a:ext cx="304560" cy="367920"/>
          </a:xfrm>
          <a:prstGeom prst="rect">
            <a:avLst/>
          </a:prstGeom>
          <a:ln>
            <a:noFill/>
          </a:ln>
        </p:spPr>
      </p:pic>
      <p:sp>
        <p:nvSpPr>
          <p:cNvPr id="52" name="CustomShape 6"/>
          <p:cNvSpPr/>
          <p:nvPr/>
        </p:nvSpPr>
        <p:spPr>
          <a:xfrm>
            <a:off x="1855950" y="22986909"/>
            <a:ext cx="9041993"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TESTS AND </a:t>
            </a:r>
            <a:r>
              <a:rPr lang="pt-PT" sz="3600" b="1" spc="-1" dirty="0">
                <a:solidFill>
                  <a:srgbClr val="004B87"/>
                </a:solidFill>
                <a:latin typeface="Calibri"/>
              </a:rPr>
              <a:t>OUTCOMES</a:t>
            </a:r>
            <a:endParaRPr lang="en-US" sz="3600" b="0" strike="noStrike" spc="-1" dirty="0">
              <a:latin typeface="Arial"/>
            </a:endParaRPr>
          </a:p>
        </p:txBody>
      </p:sp>
      <p:sp>
        <p:nvSpPr>
          <p:cNvPr id="56" name="CustomShape 10"/>
          <p:cNvSpPr/>
          <p:nvPr/>
        </p:nvSpPr>
        <p:spPr>
          <a:xfrm>
            <a:off x="185595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BACKGROUND</a:t>
            </a:r>
            <a:endParaRPr lang="en-US" sz="3600" b="0" strike="noStrike" spc="-1" dirty="0">
              <a:latin typeface="Arial"/>
            </a:endParaRPr>
          </a:p>
        </p:txBody>
      </p:sp>
      <p:sp>
        <p:nvSpPr>
          <p:cNvPr id="57" name="CustomShape 11"/>
          <p:cNvSpPr/>
          <p:nvPr/>
        </p:nvSpPr>
        <p:spPr>
          <a:xfrm>
            <a:off x="7610187"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OBJECTIVES</a:t>
            </a:r>
            <a:endParaRPr lang="en-US" sz="3600" b="0" strike="noStrike" spc="-1" dirty="0">
              <a:latin typeface="Arial"/>
            </a:endParaRPr>
          </a:p>
        </p:txBody>
      </p:sp>
      <p:sp>
        <p:nvSpPr>
          <p:cNvPr id="58" name="CustomShape 12"/>
          <p:cNvSpPr/>
          <p:nvPr/>
        </p:nvSpPr>
        <p:spPr>
          <a:xfrm>
            <a:off x="1428596" y="5771880"/>
            <a:ext cx="5015756" cy="1690285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Industry 4.0 presents itself as a new era in which the industry is led by technologies such as robotics, artificial intelligence, and the internet of things (IoT). The increasing implementation of robots in industries allows a better quality of service with high accuracy in less time. As a result, these advantages are now in other areas such as medicine or the military to mitigate problems.</a:t>
            </a:r>
            <a:endParaRPr lang="pt-PT"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healthcare institutions, the transport of patients is a recurrent, time-consuming, non-ergonomic task and requires the help of assistants [1]. There are solutions such as electric wheelchairs [2] that facilitate patient motion or intelligent wheelchairs [3] that transport patients to their destination autonomously, however, their costs are high, and replacing them with these chairs requires a huge financial effort from the institutions.</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service system can play an extremely important role both at the scientific and social levels. At the scientific level, the transport of patients autonomously through a robot in hospital environments, for example, can be validated, and perhaps in the future the adaptation to the transport of hospital equipment. At the social level, allowing health institutions to reduce costs since they can carry out the transport of guardianship patients as conventional wheelchairs.</a:t>
            </a:r>
            <a:endParaRPr lang="pt-PT"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CustomShape 3"/>
          <p:cNvSpPr/>
          <p:nvPr/>
        </p:nvSpPr>
        <p:spPr>
          <a:xfrm>
            <a:off x="7006604" y="8143764"/>
            <a:ext cx="13230539" cy="14210443"/>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48" name="Imagem 21"/>
          <p:cNvPicPr/>
          <p:nvPr/>
        </p:nvPicPr>
        <p:blipFill>
          <a:blip r:embed="rId2"/>
          <a:stretch/>
        </p:blipFill>
        <p:spPr>
          <a:xfrm>
            <a:off x="7236191" y="8358324"/>
            <a:ext cx="304560" cy="367920"/>
          </a:xfrm>
          <a:prstGeom prst="rect">
            <a:avLst/>
          </a:prstGeom>
          <a:ln>
            <a:noFill/>
          </a:ln>
        </p:spPr>
      </p:pic>
      <p:sp>
        <p:nvSpPr>
          <p:cNvPr id="55" name="CustomShape 9"/>
          <p:cNvSpPr/>
          <p:nvPr/>
        </p:nvSpPr>
        <p:spPr>
          <a:xfrm>
            <a:off x="7610187" y="8222604"/>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METHODOLOGY</a:t>
            </a:r>
            <a:endParaRPr lang="en-US" sz="3600" b="0" strike="noStrike" spc="-1" dirty="0">
              <a:latin typeface="Arial"/>
            </a:endParaRPr>
          </a:p>
        </p:txBody>
      </p:sp>
      <p:sp>
        <p:nvSpPr>
          <p:cNvPr id="59" name="CustomShape 13"/>
          <p:cNvSpPr/>
          <p:nvPr/>
        </p:nvSpPr>
        <p:spPr>
          <a:xfrm>
            <a:off x="7236191" y="8694234"/>
            <a:ext cx="12695186" cy="135080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1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6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project, Figure 1, is divided into three parts:</a:t>
            </a:r>
          </a:p>
          <a:p>
            <a:pPr marL="457200" indent="-457200" algn="just">
              <a:lnSpc>
                <a:spcPct val="120000"/>
              </a:lnSpc>
              <a:buAutoNum type="arabicPeriod"/>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A Human Machine interface consisting in an application or website that allows giving transport orders to the AMR robot;</a:t>
            </a:r>
          </a:p>
          <a:p>
            <a:pPr marL="457200" indent="-457200" algn="just">
              <a:lnSpc>
                <a:spcPct val="120000"/>
              </a:lnSpc>
              <a:buAutoNum type="arabicPeriod"/>
            </a:pPr>
            <a:r>
              <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rPr>
              <a:t>Connection with the m</a:t>
            </a: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anagement system of the health institution where it has stored all the information of the institution, such as users and spaces;</a:t>
            </a:r>
          </a:p>
          <a:p>
            <a:pPr marL="457200" indent="-457200" algn="just">
              <a:lnSpc>
                <a:spcPct val="120000"/>
              </a:lnSpc>
              <a:buAutoNum type="arabicPeriod"/>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Robotic Wheelchair transport whose main function is to carry out the wheelchairs quickly and safely. The coupling system will have to be studied </a:t>
            </a:r>
            <a:r>
              <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rPr>
              <a:t>and f</a:t>
            </a: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or the development of this, one will explore cameras and a microcontrollers, whose main function is to discover the coupling points of the wheelchair and move the claw to fix to the chair. </a:t>
            </a:r>
          </a:p>
          <a:p>
            <a:pPr indent="87313"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integration with the institution's information management system will be a complex process since it requires a partnership with the institution. If it is not possible, it will be simulated. </a:t>
            </a:r>
          </a:p>
        </p:txBody>
      </p:sp>
      <p:sp>
        <p:nvSpPr>
          <p:cNvPr id="61" name="CustomShape 15"/>
          <p:cNvSpPr/>
          <p:nvPr/>
        </p:nvSpPr>
        <p:spPr>
          <a:xfrm>
            <a:off x="7236191" y="5695560"/>
            <a:ext cx="12817032" cy="183411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objective of this project is to develop a robotic system capable of transporting conventional wheelchairs existing in health institutions and through communication with the management system of the institution streamline the entire transport process, making it safe, fast, and comfortable for all intervening.</a:t>
            </a:r>
          </a:p>
        </p:txBody>
      </p:sp>
      <p:pic>
        <p:nvPicPr>
          <p:cNvPr id="62" name="Imagem 38"/>
          <p:cNvPicPr/>
          <p:nvPr/>
        </p:nvPicPr>
        <p:blipFill>
          <a:blip r:embed="rId2"/>
          <a:stretch/>
        </p:blipFill>
        <p:spPr>
          <a:xfrm>
            <a:off x="13059541" y="23122629"/>
            <a:ext cx="304560" cy="367920"/>
          </a:xfrm>
          <a:prstGeom prst="rect">
            <a:avLst/>
          </a:prstGeom>
          <a:ln>
            <a:noFill/>
          </a:ln>
        </p:spPr>
      </p:pic>
      <p:sp>
        <p:nvSpPr>
          <p:cNvPr id="63" name="CustomShape 16"/>
          <p:cNvSpPr/>
          <p:nvPr/>
        </p:nvSpPr>
        <p:spPr>
          <a:xfrm>
            <a:off x="13485061" y="22986909"/>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BIBLIOGRAPHY</a:t>
            </a:r>
            <a:endParaRPr lang="en-US" sz="3600" b="0" strike="noStrike" spc="-1" dirty="0">
              <a:latin typeface="Arial"/>
            </a:endParaRPr>
          </a:p>
        </p:txBody>
      </p:sp>
      <p:sp>
        <p:nvSpPr>
          <p:cNvPr id="64" name="CustomShape 17"/>
          <p:cNvSpPr/>
          <p:nvPr/>
        </p:nvSpPr>
        <p:spPr>
          <a:xfrm>
            <a:off x="7689600" y="-268531"/>
            <a:ext cx="12884400" cy="441834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pt-PT" sz="6400" b="1" spc="-1" dirty="0">
                <a:solidFill>
                  <a:srgbClr val="004B87"/>
                </a:solidFill>
                <a:latin typeface="Calibri"/>
              </a:rPr>
              <a:t>AUTONOMOUS MOBILE ROBOT FOR WHEELCHAIRS TRANSPORTATION IN HEALTHCARE INSTITUTIONS</a:t>
            </a:r>
            <a:endParaRPr lang="en-US" sz="6400" b="0" strike="noStrike" spc="-1" dirty="0">
              <a:latin typeface="Arial"/>
            </a:endParaRPr>
          </a:p>
          <a:p>
            <a:pPr>
              <a:lnSpc>
                <a:spcPts val="3900"/>
              </a:lnSpc>
            </a:pPr>
            <a:r>
              <a:rPr lang="en-US" sz="3200" b="1" strike="noStrike" spc="-1" dirty="0">
                <a:solidFill>
                  <a:srgbClr val="004B87"/>
                </a:solidFill>
                <a:latin typeface="Calibri"/>
              </a:rPr>
              <a:t>João Faria</a:t>
            </a:r>
            <a:endParaRPr lang="en-US" sz="3200" b="0" strike="noStrike" spc="-1" dirty="0">
              <a:latin typeface="Arial"/>
            </a:endParaRPr>
          </a:p>
          <a:p>
            <a:pPr>
              <a:lnSpc>
                <a:spcPts val="3900"/>
              </a:lnSpc>
            </a:pPr>
            <a:r>
              <a:rPr lang="pt-PT" sz="3200" b="0" i="1" strike="noStrike" spc="-1" dirty="0">
                <a:solidFill>
                  <a:srgbClr val="004B87"/>
                </a:solidFill>
                <a:latin typeface="Calibri"/>
              </a:rPr>
              <a:t>Master in </a:t>
            </a:r>
            <a:r>
              <a:rPr lang="en-US" sz="3200" b="0" strike="noStrike" spc="-1" dirty="0">
                <a:solidFill>
                  <a:srgbClr val="004B87"/>
                </a:solidFill>
                <a:latin typeface="Calibri"/>
              </a:rPr>
              <a:t>Electronics</a:t>
            </a:r>
            <a:r>
              <a:rPr lang="pt-PT" sz="3200" b="0" strike="noStrike" spc="-1" dirty="0">
                <a:solidFill>
                  <a:srgbClr val="004B87"/>
                </a:solidFill>
                <a:latin typeface="Calibri"/>
              </a:rPr>
              <a:t> </a:t>
            </a:r>
            <a:r>
              <a:rPr lang="en-US" sz="3200" b="0" strike="noStrike" spc="-1" dirty="0">
                <a:solidFill>
                  <a:srgbClr val="004B87"/>
                </a:solidFill>
                <a:latin typeface="Calibri"/>
              </a:rPr>
              <a:t>and</a:t>
            </a:r>
            <a:r>
              <a:rPr lang="pt-PT" sz="3200" b="0" strike="noStrike" spc="-1" dirty="0">
                <a:solidFill>
                  <a:srgbClr val="004B87"/>
                </a:solidFill>
                <a:latin typeface="Calibri"/>
              </a:rPr>
              <a:t> </a:t>
            </a:r>
            <a:r>
              <a:rPr lang="en-US" sz="3200" b="0" strike="noStrike" spc="-1" dirty="0">
                <a:solidFill>
                  <a:srgbClr val="004B87"/>
                </a:solidFill>
                <a:latin typeface="Calibri"/>
              </a:rPr>
              <a:t>Computing</a:t>
            </a:r>
            <a:r>
              <a:rPr lang="pt-PT" sz="3200" b="0" strike="noStrike" spc="-1" dirty="0">
                <a:solidFill>
                  <a:srgbClr val="004B87"/>
                </a:solidFill>
                <a:latin typeface="Calibri"/>
              </a:rPr>
              <a:t> </a:t>
            </a:r>
            <a:r>
              <a:rPr lang="en-US" sz="3200" b="0" strike="noStrike" spc="-1" dirty="0">
                <a:solidFill>
                  <a:srgbClr val="004B87"/>
                </a:solidFill>
                <a:latin typeface="Calibri"/>
              </a:rPr>
              <a:t>Engineering</a:t>
            </a:r>
            <a:endParaRPr lang="en-US" sz="3200" b="0" strike="noStrike" spc="-1" dirty="0">
              <a:latin typeface="Arial"/>
            </a:endParaRPr>
          </a:p>
          <a:p>
            <a:pPr>
              <a:lnSpc>
                <a:spcPts val="3900"/>
              </a:lnSpc>
            </a:pPr>
            <a:endParaRPr lang="en-US" sz="3200" b="0" strike="noStrike" spc="-1" dirty="0">
              <a:latin typeface="Arial"/>
            </a:endParaRPr>
          </a:p>
          <a:p>
            <a:pPr>
              <a:lnSpc>
                <a:spcPts val="3900"/>
              </a:lnSpc>
            </a:pPr>
            <a:r>
              <a:rPr lang="pt-PT" sz="3200" b="0" strike="noStrike" spc="-1" dirty="0">
                <a:solidFill>
                  <a:srgbClr val="004B87"/>
                </a:solidFill>
                <a:latin typeface="Calibri"/>
              </a:rPr>
              <a:t>António Moreira</a:t>
            </a:r>
            <a:endParaRPr lang="en-US" sz="3200" b="0" strike="noStrike" spc="-1" dirty="0">
              <a:latin typeface="Arial"/>
            </a:endParaRPr>
          </a:p>
        </p:txBody>
      </p:sp>
      <p:sp>
        <p:nvSpPr>
          <p:cNvPr id="65" name="CustomShape 18"/>
          <p:cNvSpPr/>
          <p:nvPr/>
        </p:nvSpPr>
        <p:spPr>
          <a:xfrm>
            <a:off x="13059542" y="23644728"/>
            <a:ext cx="6862949" cy="367339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[1]	S. Y. Lee, S. C. Kim, M. H. Lee,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Y. I. Lee,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Comparison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shoulder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back</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muscle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activation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in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caregivers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according</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to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various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handle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heights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Journal</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Physical</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Therapy</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Science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25, no. 10. pp. 1231–1233, 2013. doi: 10.1589/jpts.25.1231.</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[2]	O.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Mazumder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S.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Kundu</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Chattaraj</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Bhaumik</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Holonomic</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wheelchair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control</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using</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EMG signal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joystick interface,” </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2014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Recent</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Adv. Eng.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Comput</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RAECS 2014</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pp. 6–8, 2014, doi: 10.1109/RAECS.2014.6799574.</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[3]	A. R. Baltazar, M. 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Petry</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M. F. Silva,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P. Moreira, “Autonomous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wheelchair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for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patient’s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transportation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healthcare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institutions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SN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Appl</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3, no. 3, pp. 1–13, 2021, doi: 10.1007/s42452-021-04304-1.</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[4]	Z. Dai, C.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Du</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Z.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Chen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M. Yuan,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G. Peng, “Design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New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Type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External</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Traction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Device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Wheelchair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based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STM32 Chip,” </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J.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Phys</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Conf</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Ser.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1176, no. 5, 2019, doi: 10.1088/1742-6596/1176/5/052050.</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CustomShape 19">
            <a:extLst>
              <a:ext uri="{FF2B5EF4-FFF2-40B4-BE49-F238E27FC236}">
                <a16:creationId xmlns:a16="http://schemas.microsoft.com/office/drawing/2014/main" id="{FC5FA94C-F7AB-DC86-F044-99661860773A}"/>
              </a:ext>
            </a:extLst>
          </p:cNvPr>
          <p:cNvSpPr/>
          <p:nvPr/>
        </p:nvSpPr>
        <p:spPr>
          <a:xfrm>
            <a:off x="7955280" y="28469949"/>
            <a:ext cx="6583680" cy="9386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João Faria - jpfaria@ipca.pt (student)</a:t>
            </a:r>
            <a:endParaRPr lang="en-US" sz="1800" b="0" strike="noStrike" spc="-1" dirty="0">
              <a:latin typeface="Arial"/>
            </a:endParaRPr>
          </a:p>
          <a:p>
            <a:pPr>
              <a:lnSpc>
                <a:spcPts val="1760"/>
              </a:lnSpc>
              <a:spcAft>
                <a:spcPts val="601"/>
              </a:spcAft>
            </a:pPr>
            <a:r>
              <a:rPr lang="en-GB" sz="1800" b="0" strike="noStrike" spc="-1" dirty="0">
                <a:solidFill>
                  <a:srgbClr val="004B87"/>
                </a:solidFill>
                <a:highlight>
                  <a:srgbClr val="FFFF00"/>
                </a:highlight>
                <a:latin typeface="Calibri"/>
                <a:ea typeface="Arial"/>
              </a:rPr>
              <a:t>António Moreira - amoreira@ipca.pt (supervisor 1)</a:t>
            </a:r>
            <a:endParaRPr lang="en-US" sz="1800" b="0" strike="noStrike" spc="-1" dirty="0">
              <a:highlight>
                <a:srgbClr val="FFFF00"/>
              </a:highlight>
              <a:latin typeface="Arial"/>
            </a:endParaRPr>
          </a:p>
        </p:txBody>
      </p:sp>
      <p:grpSp>
        <p:nvGrpSpPr>
          <p:cNvPr id="3" name="Group 2">
            <a:extLst>
              <a:ext uri="{FF2B5EF4-FFF2-40B4-BE49-F238E27FC236}">
                <a16:creationId xmlns:a16="http://schemas.microsoft.com/office/drawing/2014/main" id="{13472796-F292-252D-096B-15222487A771}"/>
              </a:ext>
            </a:extLst>
          </p:cNvPr>
          <p:cNvGrpSpPr/>
          <p:nvPr/>
        </p:nvGrpSpPr>
        <p:grpSpPr>
          <a:xfrm>
            <a:off x="7006605" y="8854535"/>
            <a:ext cx="13046619" cy="8393076"/>
            <a:chOff x="7006605" y="8854535"/>
            <a:chExt cx="13046619" cy="8393076"/>
          </a:xfrm>
        </p:grpSpPr>
        <p:sp>
          <p:nvSpPr>
            <p:cNvPr id="365" name="Retângulo: Cantos Arredondados 211">
              <a:extLst>
                <a:ext uri="{FF2B5EF4-FFF2-40B4-BE49-F238E27FC236}">
                  <a16:creationId xmlns:a16="http://schemas.microsoft.com/office/drawing/2014/main" id="{8C794F26-F491-867C-E347-9A629BC46787}"/>
                </a:ext>
              </a:extLst>
            </p:cNvPr>
            <p:cNvSpPr/>
            <p:nvPr/>
          </p:nvSpPr>
          <p:spPr>
            <a:xfrm>
              <a:off x="12044500" y="8854535"/>
              <a:ext cx="8008724" cy="2341232"/>
            </a:xfrm>
            <a:prstGeom prst="roundRect">
              <a:avLst>
                <a:gd name="adj" fmla="val 124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sp>
          <p:nvSpPr>
            <p:cNvPr id="360" name="Retângulo: Cantos Arredondados 211">
              <a:extLst>
                <a:ext uri="{FF2B5EF4-FFF2-40B4-BE49-F238E27FC236}">
                  <a16:creationId xmlns:a16="http://schemas.microsoft.com/office/drawing/2014/main" id="{1C5AD244-E89E-7474-210D-6316A5467AFA}"/>
                </a:ext>
              </a:extLst>
            </p:cNvPr>
            <p:cNvSpPr/>
            <p:nvPr/>
          </p:nvSpPr>
          <p:spPr>
            <a:xfrm>
              <a:off x="7006605" y="8855132"/>
              <a:ext cx="4626093" cy="2313071"/>
            </a:xfrm>
            <a:prstGeom prst="roundRect">
              <a:avLst>
                <a:gd name="adj" fmla="val 91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pic>
          <p:nvPicPr>
            <p:cNvPr id="361" name="Gráfico 26" descr="Monitor com preenchimento sólido">
              <a:extLst>
                <a:ext uri="{FF2B5EF4-FFF2-40B4-BE49-F238E27FC236}">
                  <a16:creationId xmlns:a16="http://schemas.microsoft.com/office/drawing/2014/main" id="{38F30311-E468-F690-34BC-596B808D18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70545" y="9783199"/>
              <a:ext cx="705262" cy="706487"/>
            </a:xfrm>
            <a:prstGeom prst="rect">
              <a:avLst/>
            </a:prstGeom>
          </p:spPr>
        </p:pic>
        <p:grpSp>
          <p:nvGrpSpPr>
            <p:cNvPr id="363" name="Group 362">
              <a:extLst>
                <a:ext uri="{FF2B5EF4-FFF2-40B4-BE49-F238E27FC236}">
                  <a16:creationId xmlns:a16="http://schemas.microsoft.com/office/drawing/2014/main" id="{9566E371-082E-ECAC-C5AB-CCB18703A50A}"/>
                </a:ext>
              </a:extLst>
            </p:cNvPr>
            <p:cNvGrpSpPr/>
            <p:nvPr/>
          </p:nvGrpSpPr>
          <p:grpSpPr>
            <a:xfrm>
              <a:off x="7123514" y="9247808"/>
              <a:ext cx="3250840" cy="1777269"/>
              <a:chOff x="15683879" y="10491092"/>
              <a:chExt cx="4871741" cy="769691"/>
            </a:xfrm>
          </p:grpSpPr>
          <p:sp>
            <p:nvSpPr>
              <p:cNvPr id="470" name="Rectangle: Rounded Corners 469">
                <a:extLst>
                  <a:ext uri="{FF2B5EF4-FFF2-40B4-BE49-F238E27FC236}">
                    <a16:creationId xmlns:a16="http://schemas.microsoft.com/office/drawing/2014/main" id="{EC510F70-C2A3-835F-7763-2E0DCC98A55F}"/>
                  </a:ext>
                </a:extLst>
              </p:cNvPr>
              <p:cNvSpPr/>
              <p:nvPr/>
            </p:nvSpPr>
            <p:spPr>
              <a:xfrm>
                <a:off x="15683879" y="10491092"/>
                <a:ext cx="4798832" cy="769691"/>
              </a:xfrm>
              <a:prstGeom prst="roundRect">
                <a:avLst>
                  <a:gd name="adj" fmla="val 10622"/>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71" name="Caixa de Texto 2">
                <a:extLst>
                  <a:ext uri="{FF2B5EF4-FFF2-40B4-BE49-F238E27FC236}">
                    <a16:creationId xmlns:a16="http://schemas.microsoft.com/office/drawing/2014/main" id="{4FECC7F1-D49E-EE65-BD0B-38D78EDB4BC7}"/>
                  </a:ext>
                </a:extLst>
              </p:cNvPr>
              <p:cNvSpPr txBox="1">
                <a:spLocks noChangeArrowheads="1"/>
              </p:cNvSpPr>
              <p:nvPr/>
            </p:nvSpPr>
            <p:spPr bwMode="auto">
              <a:xfrm>
                <a:off x="15718629" y="10491321"/>
                <a:ext cx="4836991" cy="769462"/>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The application where nurses and doctors will be able to request the transport of the AMR robot.</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64" name="Arrow: Right 363">
              <a:extLst>
                <a:ext uri="{FF2B5EF4-FFF2-40B4-BE49-F238E27FC236}">
                  <a16:creationId xmlns:a16="http://schemas.microsoft.com/office/drawing/2014/main" id="{16F46271-A0C9-8AAB-D15A-F5237CC93DB2}"/>
                </a:ext>
              </a:extLst>
            </p:cNvPr>
            <p:cNvSpPr/>
            <p:nvPr/>
          </p:nvSpPr>
          <p:spPr>
            <a:xfrm flipH="1">
              <a:off x="10278891" y="9988287"/>
              <a:ext cx="599114" cy="29631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66" name="Agrupar 57">
              <a:extLst>
                <a:ext uri="{FF2B5EF4-FFF2-40B4-BE49-F238E27FC236}">
                  <a16:creationId xmlns:a16="http://schemas.microsoft.com/office/drawing/2014/main" id="{02C9ED0D-6EAF-0555-3B4D-77E779F36393}"/>
                </a:ext>
              </a:extLst>
            </p:cNvPr>
            <p:cNvGrpSpPr/>
            <p:nvPr/>
          </p:nvGrpSpPr>
          <p:grpSpPr>
            <a:xfrm>
              <a:off x="12122310" y="9630915"/>
              <a:ext cx="1024630" cy="1011055"/>
              <a:chOff x="233213" y="-37247"/>
              <a:chExt cx="913765" cy="917633"/>
            </a:xfrm>
          </p:grpSpPr>
          <p:pic>
            <p:nvPicPr>
              <p:cNvPr id="468" name="Gráfico 21" descr="Hospital destaque">
                <a:extLst>
                  <a:ext uri="{FF2B5EF4-FFF2-40B4-BE49-F238E27FC236}">
                    <a16:creationId xmlns:a16="http://schemas.microsoft.com/office/drawing/2014/main" id="{CC98A806-93D1-9B71-FF65-1C51C5AC19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3213" y="-37247"/>
                <a:ext cx="913765" cy="913765"/>
              </a:xfrm>
              <a:prstGeom prst="rect">
                <a:avLst/>
              </a:prstGeom>
            </p:spPr>
          </p:pic>
          <p:pic>
            <p:nvPicPr>
              <p:cNvPr id="469" name="Imagem 42">
                <a:extLst>
                  <a:ext uri="{FF2B5EF4-FFF2-40B4-BE49-F238E27FC236}">
                    <a16:creationId xmlns:a16="http://schemas.microsoft.com/office/drawing/2014/main" id="{167E8A3F-AE22-868F-5B73-24EA29D588C1}"/>
                  </a:ext>
                </a:extLst>
              </p:cNvPr>
              <p:cNvPicPr>
                <a:picLocks noChangeAspect="1"/>
              </p:cNvPicPr>
              <p:nvPr/>
            </p:nvPicPr>
            <p:blipFill>
              <a:blip r:embed="rId7" cstate="print">
                <a:duotone>
                  <a:schemeClr val="bg2">
                    <a:shade val="45000"/>
                    <a:satMod val="135000"/>
                  </a:schemeClr>
                  <a:prstClr val="white"/>
                </a:duotone>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43977" y="527326"/>
                <a:ext cx="308610" cy="353060"/>
              </a:xfrm>
              <a:prstGeom prst="rect">
                <a:avLst/>
              </a:prstGeom>
              <a:noFill/>
              <a:ln>
                <a:noFill/>
              </a:ln>
            </p:spPr>
          </p:pic>
        </p:grpSp>
        <p:sp>
          <p:nvSpPr>
            <p:cNvPr id="367" name="Caixa de Texto 2">
              <a:extLst>
                <a:ext uri="{FF2B5EF4-FFF2-40B4-BE49-F238E27FC236}">
                  <a16:creationId xmlns:a16="http://schemas.microsoft.com/office/drawing/2014/main" id="{831C7C51-4A01-0377-4B4C-4EFB7F27AB17}"/>
                </a:ext>
              </a:extLst>
            </p:cNvPr>
            <p:cNvSpPr txBox="1">
              <a:spLocks noChangeArrowheads="1"/>
            </p:cNvSpPr>
            <p:nvPr/>
          </p:nvSpPr>
          <p:spPr bwMode="auto">
            <a:xfrm>
              <a:off x="13774484" y="8878520"/>
              <a:ext cx="4548757" cy="369332"/>
            </a:xfrm>
            <a:prstGeom prst="rect">
              <a:avLst/>
            </a:prstGeom>
            <a:noFill/>
            <a:ln w="9525">
              <a:noFill/>
              <a:miter lim="800000"/>
              <a:headEnd/>
              <a:tailEnd/>
            </a:ln>
          </p:spPr>
          <p:txBody>
            <a:bodyPr rot="0" vert="horz" wrap="square" lIns="91440" tIns="45720" rIns="91440" bIns="45720" anchor="t" anchorCtr="0">
              <a:spAutoFit/>
            </a:bodyPr>
            <a:lstStyle/>
            <a:p>
              <a:pPr algn="ct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2. Health Institution Management System</a:t>
              </a:r>
              <a:endParaRPr lang="pt-PT"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68" name="Group 367">
              <a:extLst>
                <a:ext uri="{FF2B5EF4-FFF2-40B4-BE49-F238E27FC236}">
                  <a16:creationId xmlns:a16="http://schemas.microsoft.com/office/drawing/2014/main" id="{C682A948-CA35-7A9A-24DA-9AA1FEE59D13}"/>
                </a:ext>
              </a:extLst>
            </p:cNvPr>
            <p:cNvGrpSpPr/>
            <p:nvPr/>
          </p:nvGrpSpPr>
          <p:grpSpPr>
            <a:xfrm>
              <a:off x="13649340" y="9247809"/>
              <a:ext cx="6273151" cy="1777267"/>
              <a:chOff x="14989202" y="10344437"/>
              <a:chExt cx="3892467" cy="969057"/>
            </a:xfrm>
          </p:grpSpPr>
          <p:sp>
            <p:nvSpPr>
              <p:cNvPr id="466" name="Rectangle: Rounded Corners 465">
                <a:extLst>
                  <a:ext uri="{FF2B5EF4-FFF2-40B4-BE49-F238E27FC236}">
                    <a16:creationId xmlns:a16="http://schemas.microsoft.com/office/drawing/2014/main" id="{0006A52A-5BA7-D6C8-5CBE-3B648FBBF061}"/>
                  </a:ext>
                </a:extLst>
              </p:cNvPr>
              <p:cNvSpPr/>
              <p:nvPr/>
            </p:nvSpPr>
            <p:spPr>
              <a:xfrm>
                <a:off x="14989203" y="10352596"/>
                <a:ext cx="3892466" cy="960898"/>
              </a:xfrm>
              <a:prstGeom prst="roundRect">
                <a:avLst>
                  <a:gd name="adj" fmla="val 1404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67" name="Caixa de Texto 2">
                <a:extLst>
                  <a:ext uri="{FF2B5EF4-FFF2-40B4-BE49-F238E27FC236}">
                    <a16:creationId xmlns:a16="http://schemas.microsoft.com/office/drawing/2014/main" id="{722FCE5B-9F3C-424C-9D28-6D5EB4771568}"/>
                  </a:ext>
                </a:extLst>
              </p:cNvPr>
              <p:cNvSpPr txBox="1">
                <a:spLocks noChangeArrowheads="1"/>
              </p:cNvSpPr>
              <p:nvPr/>
            </p:nvSpPr>
            <p:spPr bwMode="auto">
              <a:xfrm>
                <a:off x="14989202" y="10344437"/>
                <a:ext cx="3892467" cy="864073"/>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Communication with the institution's institutional system is essential to know information such as: which patient is transported, who requests transport, and the various destinations such as treatment or diagnostic areas, outdoors, etc.</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pic>
          <p:nvPicPr>
            <p:cNvPr id="369" name="Gráfico 31" descr="Wi-Fi com preenchimento sólido">
              <a:extLst>
                <a:ext uri="{FF2B5EF4-FFF2-40B4-BE49-F238E27FC236}">
                  <a16:creationId xmlns:a16="http://schemas.microsoft.com/office/drawing/2014/main" id="{68F3DE3A-200F-AAB6-055F-65F604858F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519849" y="10908628"/>
              <a:ext cx="577556" cy="567263"/>
            </a:xfrm>
            <a:prstGeom prst="rect">
              <a:avLst/>
            </a:prstGeom>
          </p:spPr>
        </p:pic>
        <p:sp>
          <p:nvSpPr>
            <p:cNvPr id="370" name="Seta: Bidirecional 37">
              <a:extLst>
                <a:ext uri="{FF2B5EF4-FFF2-40B4-BE49-F238E27FC236}">
                  <a16:creationId xmlns:a16="http://schemas.microsoft.com/office/drawing/2014/main" id="{AF4537AC-62BF-15BF-66DB-BB613FBFE3EE}"/>
                </a:ext>
              </a:extLst>
            </p:cNvPr>
            <p:cNvSpPr/>
            <p:nvPr/>
          </p:nvSpPr>
          <p:spPr>
            <a:xfrm>
              <a:off x="11116214" y="10769670"/>
              <a:ext cx="1384827" cy="2262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pic>
          <p:nvPicPr>
            <p:cNvPr id="371" name="Gráfico 29" descr="Wi-Fi com preenchimento sólido">
              <a:extLst>
                <a:ext uri="{FF2B5EF4-FFF2-40B4-BE49-F238E27FC236}">
                  <a16:creationId xmlns:a16="http://schemas.microsoft.com/office/drawing/2014/main" id="{CBF1D5CC-2E9E-5B9D-CEFD-1D28DCF5C9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856387">
              <a:off x="10610372" y="11264858"/>
              <a:ext cx="577556" cy="567263"/>
            </a:xfrm>
            <a:prstGeom prst="rect">
              <a:avLst/>
            </a:prstGeom>
          </p:spPr>
        </p:pic>
        <p:pic>
          <p:nvPicPr>
            <p:cNvPr id="372" name="Gráfico 209" descr="Cronómetro com preenchimento sólido">
              <a:extLst>
                <a:ext uri="{FF2B5EF4-FFF2-40B4-BE49-F238E27FC236}">
                  <a16:creationId xmlns:a16="http://schemas.microsoft.com/office/drawing/2014/main" id="{74372FBA-0107-89D2-815C-DE91CD85030E}"/>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542158" y="11341136"/>
              <a:ext cx="438515" cy="430700"/>
            </a:xfrm>
            <a:prstGeom prst="rect">
              <a:avLst/>
            </a:prstGeom>
          </p:spPr>
        </p:pic>
        <p:sp>
          <p:nvSpPr>
            <p:cNvPr id="373" name="Arrow: Right 372">
              <a:extLst>
                <a:ext uri="{FF2B5EF4-FFF2-40B4-BE49-F238E27FC236}">
                  <a16:creationId xmlns:a16="http://schemas.microsoft.com/office/drawing/2014/main" id="{639AB7E6-B501-EFEF-781D-934A46F64487}"/>
                </a:ext>
              </a:extLst>
            </p:cNvPr>
            <p:cNvSpPr/>
            <p:nvPr/>
          </p:nvSpPr>
          <p:spPr>
            <a:xfrm>
              <a:off x="13114878" y="9989372"/>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7" name="Retângulo: Cantos Arredondados 211">
              <a:extLst>
                <a:ext uri="{FF2B5EF4-FFF2-40B4-BE49-F238E27FC236}">
                  <a16:creationId xmlns:a16="http://schemas.microsoft.com/office/drawing/2014/main" id="{40307EDC-FD98-64BF-CDB3-84CC6354C9F7}"/>
                </a:ext>
              </a:extLst>
            </p:cNvPr>
            <p:cNvSpPr/>
            <p:nvPr/>
          </p:nvSpPr>
          <p:spPr>
            <a:xfrm>
              <a:off x="7006605" y="11816698"/>
              <a:ext cx="13041258" cy="5102060"/>
            </a:xfrm>
            <a:prstGeom prst="roundRect">
              <a:avLst>
                <a:gd name="adj" fmla="val 6038"/>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nvGrpSpPr>
            <p:cNvPr id="378" name="Agrupar 212">
              <a:extLst>
                <a:ext uri="{FF2B5EF4-FFF2-40B4-BE49-F238E27FC236}">
                  <a16:creationId xmlns:a16="http://schemas.microsoft.com/office/drawing/2014/main" id="{C9568784-6C1C-0CFE-4712-FEBA6D8499B3}"/>
                </a:ext>
              </a:extLst>
            </p:cNvPr>
            <p:cNvGrpSpPr/>
            <p:nvPr/>
          </p:nvGrpSpPr>
          <p:grpSpPr>
            <a:xfrm>
              <a:off x="7123515" y="12116017"/>
              <a:ext cx="1474597" cy="938306"/>
              <a:chOff x="-21475" y="-267056"/>
              <a:chExt cx="1313220" cy="850782"/>
            </a:xfrm>
          </p:grpSpPr>
          <p:sp>
            <p:nvSpPr>
              <p:cNvPr id="464" name="Caixa de Texto 2">
                <a:extLst>
                  <a:ext uri="{FF2B5EF4-FFF2-40B4-BE49-F238E27FC236}">
                    <a16:creationId xmlns:a16="http://schemas.microsoft.com/office/drawing/2014/main" id="{23055EEE-15BD-780F-B61B-6D60B544E129}"/>
                  </a:ext>
                </a:extLst>
              </p:cNvPr>
              <p:cNvSpPr txBox="1">
                <a:spLocks noChangeArrowheads="1"/>
              </p:cNvSpPr>
              <p:nvPr/>
            </p:nvSpPr>
            <p:spPr bwMode="auto">
              <a:xfrm>
                <a:off x="-21475" y="301251"/>
                <a:ext cx="1313220" cy="28247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AMR robot</a:t>
                </a:r>
                <a:endParaRPr lang="pt-PT" sz="24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65" name="Imagem 192">
                <a:extLst>
                  <a:ext uri="{FF2B5EF4-FFF2-40B4-BE49-F238E27FC236}">
                    <a16:creationId xmlns:a16="http://schemas.microsoft.com/office/drawing/2014/main" id="{35818485-3308-3E90-7872-E0ABCF3E80D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61775" y="-267056"/>
                <a:ext cx="583565" cy="568960"/>
              </a:xfrm>
              <a:prstGeom prst="rect">
                <a:avLst/>
              </a:prstGeom>
            </p:spPr>
          </p:pic>
        </p:grpSp>
        <p:sp>
          <p:nvSpPr>
            <p:cNvPr id="379" name="Sinal de Adição 198">
              <a:extLst>
                <a:ext uri="{FF2B5EF4-FFF2-40B4-BE49-F238E27FC236}">
                  <a16:creationId xmlns:a16="http://schemas.microsoft.com/office/drawing/2014/main" id="{623E06D7-9B39-F3E9-FBDD-07036E80B3F1}"/>
                </a:ext>
              </a:extLst>
            </p:cNvPr>
            <p:cNvSpPr/>
            <p:nvPr/>
          </p:nvSpPr>
          <p:spPr>
            <a:xfrm>
              <a:off x="7669364" y="13355407"/>
              <a:ext cx="382899" cy="37607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0" name="Sinal de Adição 203">
              <a:extLst>
                <a:ext uri="{FF2B5EF4-FFF2-40B4-BE49-F238E27FC236}">
                  <a16:creationId xmlns:a16="http://schemas.microsoft.com/office/drawing/2014/main" id="{022D3651-C3E9-6352-9F84-BA1D7E144A91}"/>
                </a:ext>
              </a:extLst>
            </p:cNvPr>
            <p:cNvSpPr/>
            <p:nvPr/>
          </p:nvSpPr>
          <p:spPr>
            <a:xfrm>
              <a:off x="7669364" y="15008601"/>
              <a:ext cx="382899" cy="37607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1" name="Caixa de Texto 2">
              <a:extLst>
                <a:ext uri="{FF2B5EF4-FFF2-40B4-BE49-F238E27FC236}">
                  <a16:creationId xmlns:a16="http://schemas.microsoft.com/office/drawing/2014/main" id="{AA5B7D58-1EA9-35FC-2FDC-EC79EF6DC3A1}"/>
                </a:ext>
              </a:extLst>
            </p:cNvPr>
            <p:cNvSpPr txBox="1">
              <a:spLocks noChangeArrowheads="1"/>
            </p:cNvSpPr>
            <p:nvPr/>
          </p:nvSpPr>
          <p:spPr bwMode="auto">
            <a:xfrm>
              <a:off x="7146702" y="13962670"/>
              <a:ext cx="1428223" cy="676115"/>
            </a:xfrm>
            <a:prstGeom prst="roundRect">
              <a:avLst/>
            </a:prstGeom>
            <a:solidFill>
              <a:schemeClr val="bg1">
                <a:lumMod val="75000"/>
              </a:schemeClr>
            </a:solidFill>
            <a:ln w="28575">
              <a:solidFill>
                <a:schemeClr val="tx1"/>
              </a:solidFill>
              <a:miter lim="800000"/>
              <a:headEnd/>
              <a:tailEnd/>
            </a:ln>
          </p:spPr>
          <p:txBody>
            <a:bodyPr rot="0" vert="horz" wrap="square" lIns="91440" tIns="45720" rIns="91440" bIns="45720" anchor="t" anchorCtr="0">
              <a:noAutofit/>
            </a:bodyPr>
            <a:lstStyle/>
            <a:p>
              <a:pPr algn="ct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a:t>
              </a: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oupling system</a:t>
              </a:r>
              <a:endParaRPr lang="en-US" sz="20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82" name="Caixa de Texto 2">
              <a:extLst>
                <a:ext uri="{FF2B5EF4-FFF2-40B4-BE49-F238E27FC236}">
                  <a16:creationId xmlns:a16="http://schemas.microsoft.com/office/drawing/2014/main" id="{A4FFF096-0322-B7C2-CA41-D4F582A259AB}"/>
                </a:ext>
              </a:extLst>
            </p:cNvPr>
            <p:cNvSpPr txBox="1">
              <a:spLocks noChangeArrowheads="1"/>
            </p:cNvSpPr>
            <p:nvPr/>
          </p:nvSpPr>
          <p:spPr bwMode="auto">
            <a:xfrm>
              <a:off x="9718194" y="11798374"/>
              <a:ext cx="4180867" cy="454483"/>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3. Wheelchair Transporter Robot</a:t>
              </a:r>
              <a:endParaRPr lang="en-US"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83" name="Group 382">
              <a:extLst>
                <a:ext uri="{FF2B5EF4-FFF2-40B4-BE49-F238E27FC236}">
                  <a16:creationId xmlns:a16="http://schemas.microsoft.com/office/drawing/2014/main" id="{C6AEF19F-ECFC-A228-CC3C-9586B8343587}"/>
                </a:ext>
              </a:extLst>
            </p:cNvPr>
            <p:cNvGrpSpPr/>
            <p:nvPr/>
          </p:nvGrpSpPr>
          <p:grpSpPr>
            <a:xfrm>
              <a:off x="7064386" y="15476657"/>
              <a:ext cx="1669055" cy="1428927"/>
              <a:chOff x="9505577" y="16555762"/>
              <a:chExt cx="1669055" cy="1428927"/>
            </a:xfrm>
          </p:grpSpPr>
          <p:sp>
            <p:nvSpPr>
              <p:cNvPr id="461" name="Caixa de Texto 2">
                <a:extLst>
                  <a:ext uri="{FF2B5EF4-FFF2-40B4-BE49-F238E27FC236}">
                    <a16:creationId xmlns:a16="http://schemas.microsoft.com/office/drawing/2014/main" id="{EE4805AB-E563-74E7-3E90-C3EF74AE90E3}"/>
                  </a:ext>
                </a:extLst>
              </p:cNvPr>
              <p:cNvSpPr txBox="1">
                <a:spLocks noChangeArrowheads="1"/>
              </p:cNvSpPr>
              <p:nvPr/>
            </p:nvSpPr>
            <p:spPr bwMode="auto">
              <a:xfrm>
                <a:off x="9505577" y="17061359"/>
                <a:ext cx="1669055" cy="923330"/>
              </a:xfrm>
              <a:prstGeom prst="rect">
                <a:avLst/>
              </a:prstGeom>
              <a:noFill/>
              <a:ln w="9525">
                <a:noFill/>
                <a:miter lim="800000"/>
                <a:headEnd/>
                <a:tailEnd/>
              </a:ln>
            </p:spPr>
            <p:txBody>
              <a:bodyPr rot="0" vert="horz" wrap="square" lIns="91440" tIns="45720" rIns="91440" bIns="45720" anchor="t" anchorCtr="0">
                <a:spAutoFit/>
              </a:bodyPr>
              <a:lstStyle/>
              <a:p>
                <a:pPr algn="ct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Wheelchair + patient + </a:t>
                </a:r>
              </a:p>
              <a:p>
                <a:pPr algn="ct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safety system</a:t>
                </a:r>
                <a:endParaRPr lang="pt-PT" sz="24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62" name="Gráfico 196" descr="Pessoa em cadeira de rodas com preenchimento sólido">
                <a:extLst>
                  <a:ext uri="{FF2B5EF4-FFF2-40B4-BE49-F238E27FC236}">
                    <a16:creationId xmlns:a16="http://schemas.microsoft.com/office/drawing/2014/main" id="{3453D0EC-A56F-7BA6-E11A-27B3978732F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83412" y="16555762"/>
                <a:ext cx="513384" cy="504234"/>
              </a:xfrm>
              <a:prstGeom prst="rect">
                <a:avLst/>
              </a:prstGeom>
            </p:spPr>
          </p:pic>
          <p:pic>
            <p:nvPicPr>
              <p:cNvPr id="463" name="Gráfico 15" descr="Escudo com visto com preenchimento sólido">
                <a:extLst>
                  <a:ext uri="{FF2B5EF4-FFF2-40B4-BE49-F238E27FC236}">
                    <a16:creationId xmlns:a16="http://schemas.microsoft.com/office/drawing/2014/main" id="{1D4359FB-1DE7-5FF4-473F-A43AD31035F5}"/>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417825" y="16753775"/>
                <a:ext cx="348744" cy="342558"/>
              </a:xfrm>
              <a:prstGeom prst="rect">
                <a:avLst/>
              </a:prstGeom>
            </p:spPr>
          </p:pic>
        </p:grpSp>
        <p:sp>
          <p:nvSpPr>
            <p:cNvPr id="384" name="Caixa de Texto 2">
              <a:extLst>
                <a:ext uri="{FF2B5EF4-FFF2-40B4-BE49-F238E27FC236}">
                  <a16:creationId xmlns:a16="http://schemas.microsoft.com/office/drawing/2014/main" id="{AFDB37E0-CB39-B576-F48E-688B1B9535D4}"/>
                </a:ext>
              </a:extLst>
            </p:cNvPr>
            <p:cNvSpPr txBox="1">
              <a:spLocks noChangeArrowheads="1"/>
            </p:cNvSpPr>
            <p:nvPr/>
          </p:nvSpPr>
          <p:spPr bwMode="auto">
            <a:xfrm>
              <a:off x="11464934" y="13093744"/>
              <a:ext cx="2574340" cy="31153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Type of transport</a:t>
              </a:r>
              <a:endParaRPr lang="en-US" sz="24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85" name="Group 384">
              <a:extLst>
                <a:ext uri="{FF2B5EF4-FFF2-40B4-BE49-F238E27FC236}">
                  <a16:creationId xmlns:a16="http://schemas.microsoft.com/office/drawing/2014/main" id="{E7F7BF9B-4E33-476B-73D4-042BD40BE644}"/>
                </a:ext>
              </a:extLst>
            </p:cNvPr>
            <p:cNvGrpSpPr/>
            <p:nvPr/>
          </p:nvGrpSpPr>
          <p:grpSpPr>
            <a:xfrm>
              <a:off x="9167819" y="12298988"/>
              <a:ext cx="7223920" cy="572365"/>
              <a:chOff x="11584578" y="10499306"/>
              <a:chExt cx="7485568" cy="572365"/>
            </a:xfrm>
          </p:grpSpPr>
          <p:sp>
            <p:nvSpPr>
              <p:cNvPr id="459" name="Rectangle: Rounded Corners 458">
                <a:extLst>
                  <a:ext uri="{FF2B5EF4-FFF2-40B4-BE49-F238E27FC236}">
                    <a16:creationId xmlns:a16="http://schemas.microsoft.com/office/drawing/2014/main" id="{9DBA750D-3BEF-FD5D-8E94-4202B642B7D0}"/>
                  </a:ext>
                </a:extLst>
              </p:cNvPr>
              <p:cNvSpPr/>
              <p:nvPr/>
            </p:nvSpPr>
            <p:spPr>
              <a:xfrm>
                <a:off x="11584578" y="10500663"/>
                <a:ext cx="7485568" cy="569650"/>
              </a:xfrm>
              <a:prstGeom prst="roundRect">
                <a:avLst>
                  <a:gd name="adj" fmla="val 26859"/>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60" name="Caixa de Texto 2">
                <a:extLst>
                  <a:ext uri="{FF2B5EF4-FFF2-40B4-BE49-F238E27FC236}">
                    <a16:creationId xmlns:a16="http://schemas.microsoft.com/office/drawing/2014/main" id="{637982D5-B806-1602-CFF9-F4F63E8FE4FD}"/>
                  </a:ext>
                </a:extLst>
              </p:cNvPr>
              <p:cNvSpPr txBox="1">
                <a:spLocks noChangeArrowheads="1"/>
              </p:cNvSpPr>
              <p:nvPr/>
            </p:nvSpPr>
            <p:spPr bwMode="auto">
              <a:xfrm>
                <a:off x="11584578" y="10499306"/>
                <a:ext cx="7485568" cy="57236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Used to attach the coupling system.</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86" name="Arrow: Right 385">
              <a:extLst>
                <a:ext uri="{FF2B5EF4-FFF2-40B4-BE49-F238E27FC236}">
                  <a16:creationId xmlns:a16="http://schemas.microsoft.com/office/drawing/2014/main" id="{35093DEF-BE1C-F82D-40B6-D7763314645C}"/>
                </a:ext>
              </a:extLst>
            </p:cNvPr>
            <p:cNvSpPr/>
            <p:nvPr/>
          </p:nvSpPr>
          <p:spPr>
            <a:xfrm>
              <a:off x="8627303" y="12438100"/>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87" name="Group 386">
              <a:extLst>
                <a:ext uri="{FF2B5EF4-FFF2-40B4-BE49-F238E27FC236}">
                  <a16:creationId xmlns:a16="http://schemas.microsoft.com/office/drawing/2014/main" id="{1D1E0769-6F59-217C-8EB7-51284BA95EA5}"/>
                </a:ext>
              </a:extLst>
            </p:cNvPr>
            <p:cNvGrpSpPr/>
            <p:nvPr/>
          </p:nvGrpSpPr>
          <p:grpSpPr>
            <a:xfrm>
              <a:off x="9153300" y="15739306"/>
              <a:ext cx="7238439" cy="903624"/>
              <a:chOff x="11569533" y="10499304"/>
              <a:chExt cx="7500612" cy="1439115"/>
            </a:xfrm>
          </p:grpSpPr>
          <p:sp>
            <p:nvSpPr>
              <p:cNvPr id="457" name="Rectangle: Rounded Corners 456">
                <a:extLst>
                  <a:ext uri="{FF2B5EF4-FFF2-40B4-BE49-F238E27FC236}">
                    <a16:creationId xmlns:a16="http://schemas.microsoft.com/office/drawing/2014/main" id="{F1EFCEF7-5F8E-F489-8D5A-CAF530A03D8F}"/>
                  </a:ext>
                </a:extLst>
              </p:cNvPr>
              <p:cNvSpPr/>
              <p:nvPr/>
            </p:nvSpPr>
            <p:spPr>
              <a:xfrm>
                <a:off x="11584578" y="10500661"/>
                <a:ext cx="7485567" cy="1437758"/>
              </a:xfrm>
              <a:prstGeom prst="round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58" name="Caixa de Texto 2">
                <a:extLst>
                  <a:ext uri="{FF2B5EF4-FFF2-40B4-BE49-F238E27FC236}">
                    <a16:creationId xmlns:a16="http://schemas.microsoft.com/office/drawing/2014/main" id="{800C107A-B8F0-829E-3B65-B6CDEDCAE688}"/>
                  </a:ext>
                </a:extLst>
              </p:cNvPr>
              <p:cNvSpPr txBox="1">
                <a:spLocks noChangeArrowheads="1"/>
              </p:cNvSpPr>
              <p:nvPr/>
            </p:nvSpPr>
            <p:spPr bwMode="auto">
              <a:xfrm>
                <a:off x="11569533" y="10499304"/>
                <a:ext cx="7500612" cy="1406443"/>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Implementation of a security system consisting of a set of sensors to monitor the patient and act in emergency situations.</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88" name="Arrow: Right 387">
              <a:extLst>
                <a:ext uri="{FF2B5EF4-FFF2-40B4-BE49-F238E27FC236}">
                  <a16:creationId xmlns:a16="http://schemas.microsoft.com/office/drawing/2014/main" id="{73A0A756-2146-B6D2-A877-1AD2DE97A68E}"/>
                </a:ext>
              </a:extLst>
            </p:cNvPr>
            <p:cNvSpPr/>
            <p:nvPr/>
          </p:nvSpPr>
          <p:spPr>
            <a:xfrm>
              <a:off x="8627303" y="16044050"/>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89" name="Group 388">
              <a:extLst>
                <a:ext uri="{FF2B5EF4-FFF2-40B4-BE49-F238E27FC236}">
                  <a16:creationId xmlns:a16="http://schemas.microsoft.com/office/drawing/2014/main" id="{390A0454-94A5-2237-CDAC-5D07ECE59BFB}"/>
                </a:ext>
              </a:extLst>
            </p:cNvPr>
            <p:cNvGrpSpPr/>
            <p:nvPr/>
          </p:nvGrpSpPr>
          <p:grpSpPr>
            <a:xfrm>
              <a:off x="9103997" y="13144817"/>
              <a:ext cx="7287742" cy="2311821"/>
              <a:chOff x="9024763" y="22993342"/>
              <a:chExt cx="7287742" cy="2311821"/>
            </a:xfrm>
          </p:grpSpPr>
          <p:sp>
            <p:nvSpPr>
              <p:cNvPr id="391" name="Rectangle: Rounded Corners 390">
                <a:extLst>
                  <a:ext uri="{FF2B5EF4-FFF2-40B4-BE49-F238E27FC236}">
                    <a16:creationId xmlns:a16="http://schemas.microsoft.com/office/drawing/2014/main" id="{26A94D57-0D5B-B172-840A-62B79268A4C2}"/>
                  </a:ext>
                </a:extLst>
              </p:cNvPr>
              <p:cNvSpPr/>
              <p:nvPr/>
            </p:nvSpPr>
            <p:spPr>
              <a:xfrm>
                <a:off x="9084349" y="22993342"/>
                <a:ext cx="7228156" cy="2311821"/>
              </a:xfrm>
              <a:prstGeom prst="roundRect">
                <a:avLst>
                  <a:gd name="adj" fmla="val 725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nvGrpSpPr>
              <p:cNvPr id="392" name="Group 391">
                <a:extLst>
                  <a:ext uri="{FF2B5EF4-FFF2-40B4-BE49-F238E27FC236}">
                    <a16:creationId xmlns:a16="http://schemas.microsoft.com/office/drawing/2014/main" id="{7E059807-E3D7-3B88-7D44-23DE06BC6B18}"/>
                  </a:ext>
                </a:extLst>
              </p:cNvPr>
              <p:cNvGrpSpPr/>
              <p:nvPr/>
            </p:nvGrpSpPr>
            <p:grpSpPr>
              <a:xfrm>
                <a:off x="9024763" y="23473119"/>
                <a:ext cx="7287742" cy="1516778"/>
                <a:chOff x="9133246" y="4706533"/>
                <a:chExt cx="7287742" cy="1516778"/>
              </a:xfrm>
            </p:grpSpPr>
            <p:grpSp>
              <p:nvGrpSpPr>
                <p:cNvPr id="393" name="Group 392">
                  <a:extLst>
                    <a:ext uri="{FF2B5EF4-FFF2-40B4-BE49-F238E27FC236}">
                      <a16:creationId xmlns:a16="http://schemas.microsoft.com/office/drawing/2014/main" id="{97FFEBA5-4494-CA5F-C882-391CD2B1B0D5}"/>
                    </a:ext>
                  </a:extLst>
                </p:cNvPr>
                <p:cNvGrpSpPr/>
                <p:nvPr/>
              </p:nvGrpSpPr>
              <p:grpSpPr>
                <a:xfrm>
                  <a:off x="14059298" y="4706533"/>
                  <a:ext cx="2361690" cy="1512902"/>
                  <a:chOff x="7145112" y="4100551"/>
                  <a:chExt cx="2361690" cy="1512902"/>
                </a:xfrm>
              </p:grpSpPr>
              <p:grpSp>
                <p:nvGrpSpPr>
                  <p:cNvPr id="436" name="Group 435">
                    <a:extLst>
                      <a:ext uri="{FF2B5EF4-FFF2-40B4-BE49-F238E27FC236}">
                        <a16:creationId xmlns:a16="http://schemas.microsoft.com/office/drawing/2014/main" id="{452E6A16-4AE7-F787-319D-EE19C1D07794}"/>
                      </a:ext>
                    </a:extLst>
                  </p:cNvPr>
                  <p:cNvGrpSpPr/>
                  <p:nvPr/>
                </p:nvGrpSpPr>
                <p:grpSpPr>
                  <a:xfrm>
                    <a:off x="7614140" y="4100551"/>
                    <a:ext cx="1447468" cy="1011425"/>
                    <a:chOff x="15137181" y="6870025"/>
                    <a:chExt cx="2111116" cy="1475152"/>
                  </a:xfrm>
                </p:grpSpPr>
                <p:grpSp>
                  <p:nvGrpSpPr>
                    <p:cNvPr id="438" name="Agrupar 298">
                      <a:extLst>
                        <a:ext uri="{FF2B5EF4-FFF2-40B4-BE49-F238E27FC236}">
                          <a16:creationId xmlns:a16="http://schemas.microsoft.com/office/drawing/2014/main" id="{4C1726B9-679E-B24F-E6F7-E7B5F44FADD9}"/>
                        </a:ext>
                      </a:extLst>
                    </p:cNvPr>
                    <p:cNvGrpSpPr/>
                    <p:nvPr/>
                  </p:nvGrpSpPr>
                  <p:grpSpPr>
                    <a:xfrm>
                      <a:off x="15137181" y="6870025"/>
                      <a:ext cx="2111116" cy="1466768"/>
                      <a:chOff x="3309283" y="-1822923"/>
                      <a:chExt cx="1791332" cy="1244601"/>
                    </a:xfrm>
                  </p:grpSpPr>
                  <p:grpSp>
                    <p:nvGrpSpPr>
                      <p:cNvPr id="441" name="Agrupar 277">
                        <a:extLst>
                          <a:ext uri="{FF2B5EF4-FFF2-40B4-BE49-F238E27FC236}">
                            <a16:creationId xmlns:a16="http://schemas.microsoft.com/office/drawing/2014/main" id="{655201E4-C9E0-7CFF-D94B-56901B4AA472}"/>
                          </a:ext>
                        </a:extLst>
                      </p:cNvPr>
                      <p:cNvGrpSpPr/>
                      <p:nvPr/>
                    </p:nvGrpSpPr>
                    <p:grpSpPr>
                      <a:xfrm>
                        <a:off x="3309283" y="-1822923"/>
                        <a:ext cx="1791332" cy="1244601"/>
                        <a:chOff x="2880339" y="-1823570"/>
                        <a:chExt cx="1792191" cy="1245043"/>
                      </a:xfrm>
                    </p:grpSpPr>
                    <p:grpSp>
                      <p:nvGrpSpPr>
                        <p:cNvPr id="443" name="Agrupar 279">
                          <a:extLst>
                            <a:ext uri="{FF2B5EF4-FFF2-40B4-BE49-F238E27FC236}">
                              <a16:creationId xmlns:a16="http://schemas.microsoft.com/office/drawing/2014/main" id="{178FC697-3A25-B436-B24F-02C931E69C9A}"/>
                            </a:ext>
                          </a:extLst>
                        </p:cNvPr>
                        <p:cNvGrpSpPr/>
                        <p:nvPr/>
                      </p:nvGrpSpPr>
                      <p:grpSpPr>
                        <a:xfrm>
                          <a:off x="3498193" y="-1823570"/>
                          <a:ext cx="1174337" cy="1245043"/>
                          <a:chOff x="3431056" y="-1824307"/>
                          <a:chExt cx="1175074" cy="1245546"/>
                        </a:xfrm>
                      </p:grpSpPr>
                      <p:sp>
                        <p:nvSpPr>
                          <p:cNvPr id="450" name="Retângulo 280">
                            <a:extLst>
                              <a:ext uri="{FF2B5EF4-FFF2-40B4-BE49-F238E27FC236}">
                                <a16:creationId xmlns:a16="http://schemas.microsoft.com/office/drawing/2014/main" id="{B45A776D-304E-2EAA-AD36-6E217930B4F8}"/>
                              </a:ext>
                            </a:extLst>
                          </p:cNvPr>
                          <p:cNvSpPr/>
                          <p:nvPr/>
                        </p:nvSpPr>
                        <p:spPr>
                          <a:xfrm>
                            <a:off x="3560534" y="-1222479"/>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1" name="Retângulo 281">
                            <a:extLst>
                              <a:ext uri="{FF2B5EF4-FFF2-40B4-BE49-F238E27FC236}">
                                <a16:creationId xmlns:a16="http://schemas.microsoft.com/office/drawing/2014/main" id="{625D5DA2-22A5-561B-51B6-C8FE976809F4}"/>
                              </a:ext>
                            </a:extLst>
                          </p:cNvPr>
                          <p:cNvSpPr/>
                          <p:nvPr/>
                        </p:nvSpPr>
                        <p:spPr>
                          <a:xfrm>
                            <a:off x="3640608" y="-1294717"/>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2" name="Retângulo 282">
                            <a:extLst>
                              <a:ext uri="{FF2B5EF4-FFF2-40B4-BE49-F238E27FC236}">
                                <a16:creationId xmlns:a16="http://schemas.microsoft.com/office/drawing/2014/main" id="{E574826C-24D3-28C5-1C60-E185135F3067}"/>
                              </a:ext>
                            </a:extLst>
                          </p:cNvPr>
                          <p:cNvSpPr/>
                          <p:nvPr/>
                        </p:nvSpPr>
                        <p:spPr>
                          <a:xfrm rot="5400000">
                            <a:off x="3323425" y="-1539509"/>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3" name="Retângulo 283">
                            <a:extLst>
                              <a:ext uri="{FF2B5EF4-FFF2-40B4-BE49-F238E27FC236}">
                                <a16:creationId xmlns:a16="http://schemas.microsoft.com/office/drawing/2014/main" id="{ED67E0C7-6651-B818-3F26-F75E39E26C9F}"/>
                              </a:ext>
                            </a:extLst>
                          </p:cNvPr>
                          <p:cNvSpPr/>
                          <p:nvPr/>
                        </p:nvSpPr>
                        <p:spPr>
                          <a:xfrm>
                            <a:off x="4093294" y="-974682"/>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4" name="Retângulo 284">
                            <a:extLst>
                              <a:ext uri="{FF2B5EF4-FFF2-40B4-BE49-F238E27FC236}">
                                <a16:creationId xmlns:a16="http://schemas.microsoft.com/office/drawing/2014/main" id="{96EFF43C-9AE4-A0CD-FC0F-E094C11DF1BE}"/>
                              </a:ext>
                            </a:extLst>
                          </p:cNvPr>
                          <p:cNvSpPr/>
                          <p:nvPr/>
                        </p:nvSpPr>
                        <p:spPr>
                          <a:xfrm rot="3477366">
                            <a:off x="4196864" y="-82306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5" name="Retângulo 285">
                            <a:extLst>
                              <a:ext uri="{FF2B5EF4-FFF2-40B4-BE49-F238E27FC236}">
                                <a16:creationId xmlns:a16="http://schemas.microsoft.com/office/drawing/2014/main" id="{DB525E30-881B-F7C7-9793-0C67363B65BF}"/>
                              </a:ext>
                            </a:extLst>
                          </p:cNvPr>
                          <p:cNvSpPr/>
                          <p:nvPr/>
                        </p:nvSpPr>
                        <p:spPr>
                          <a:xfrm>
                            <a:off x="3431056" y="-1824307"/>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6" name="Oval 455">
                            <a:extLst>
                              <a:ext uri="{FF2B5EF4-FFF2-40B4-BE49-F238E27FC236}">
                                <a16:creationId xmlns:a16="http://schemas.microsoft.com/office/drawing/2014/main" id="{2FF82DD9-6BD0-E889-36C7-307D71A4C36F}"/>
                              </a:ext>
                            </a:extLst>
                          </p:cNvPr>
                          <p:cNvSpPr/>
                          <p:nvPr/>
                        </p:nvSpPr>
                        <p:spPr>
                          <a:xfrm>
                            <a:off x="4307353" y="-877538"/>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44" name="Agrupar 290">
                          <a:extLst>
                            <a:ext uri="{FF2B5EF4-FFF2-40B4-BE49-F238E27FC236}">
                              <a16:creationId xmlns:a16="http://schemas.microsoft.com/office/drawing/2014/main" id="{9B3CF555-14DA-A2EA-B3CB-6F0E532E875A}"/>
                            </a:ext>
                          </a:extLst>
                        </p:cNvPr>
                        <p:cNvGrpSpPr/>
                        <p:nvPr/>
                      </p:nvGrpSpPr>
                      <p:grpSpPr>
                        <a:xfrm>
                          <a:off x="2880339" y="-946959"/>
                          <a:ext cx="747252" cy="363675"/>
                          <a:chOff x="2585064" y="-1810559"/>
                          <a:chExt cx="747252" cy="363675"/>
                        </a:xfrm>
                      </p:grpSpPr>
                      <p:sp>
                        <p:nvSpPr>
                          <p:cNvPr id="445" name="Retângulo 294">
                            <a:extLst>
                              <a:ext uri="{FF2B5EF4-FFF2-40B4-BE49-F238E27FC236}">
                                <a16:creationId xmlns:a16="http://schemas.microsoft.com/office/drawing/2014/main" id="{233CC1EF-9CF9-DC98-7613-F1F92C5FA283}"/>
                              </a:ext>
                            </a:extLst>
                          </p:cNvPr>
                          <p:cNvSpPr/>
                          <p:nvPr/>
                        </p:nvSpPr>
                        <p:spPr>
                          <a:xfrm>
                            <a:off x="3265130" y="-1725014"/>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6" name="Retângulo 291">
                            <a:extLst>
                              <a:ext uri="{FF2B5EF4-FFF2-40B4-BE49-F238E27FC236}">
                                <a16:creationId xmlns:a16="http://schemas.microsoft.com/office/drawing/2014/main" id="{2D917E60-474D-BBA1-AADB-809383E2EEB7}"/>
                              </a:ext>
                            </a:extLst>
                          </p:cNvPr>
                          <p:cNvSpPr/>
                          <p:nvPr/>
                        </p:nvSpPr>
                        <p:spPr>
                          <a:xfrm>
                            <a:off x="2585064" y="-1725014"/>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7" name="Oval 446">
                            <a:extLst>
                              <a:ext uri="{FF2B5EF4-FFF2-40B4-BE49-F238E27FC236}">
                                <a16:creationId xmlns:a16="http://schemas.microsoft.com/office/drawing/2014/main" id="{78CE8AF1-E8F5-52EF-E962-1B7F0805EB27}"/>
                              </a:ext>
                            </a:extLst>
                          </p:cNvPr>
                          <p:cNvSpPr/>
                          <p:nvPr/>
                        </p:nvSpPr>
                        <p:spPr>
                          <a:xfrm>
                            <a:off x="3096239"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8" name="Oval 447">
                            <a:extLst>
                              <a:ext uri="{FF2B5EF4-FFF2-40B4-BE49-F238E27FC236}">
                                <a16:creationId xmlns:a16="http://schemas.microsoft.com/office/drawing/2014/main" id="{C3A019CC-14A4-CAB1-6D61-8D03B8FAA0C0}"/>
                              </a:ext>
                            </a:extLst>
                          </p:cNvPr>
                          <p:cNvSpPr/>
                          <p:nvPr/>
                        </p:nvSpPr>
                        <p:spPr>
                          <a:xfrm>
                            <a:off x="2585064"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49" name="Conexão reta 295">
                            <a:extLst>
                              <a:ext uri="{FF2B5EF4-FFF2-40B4-BE49-F238E27FC236}">
                                <a16:creationId xmlns:a16="http://schemas.microsoft.com/office/drawing/2014/main" id="{220F9536-404A-EA3C-BBB3-F9B79EFC7566}"/>
                              </a:ext>
                            </a:extLst>
                          </p:cNvPr>
                          <p:cNvCxnSpPr/>
                          <p:nvPr/>
                        </p:nvCxnSpPr>
                        <p:spPr>
                          <a:xfrm flipV="1">
                            <a:off x="3015595" y="-1810559"/>
                            <a:ext cx="316721" cy="5223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442" name="Retângulo 296">
                        <a:extLst>
                          <a:ext uri="{FF2B5EF4-FFF2-40B4-BE49-F238E27FC236}">
                            <a16:creationId xmlns:a16="http://schemas.microsoft.com/office/drawing/2014/main" id="{05332ECE-7182-1E43-C3D1-E8A1EA0839E4}"/>
                          </a:ext>
                        </a:extLst>
                      </p:cNvPr>
                      <p:cNvSpPr/>
                      <p:nvPr/>
                    </p:nvSpPr>
                    <p:spPr>
                      <a:xfrm>
                        <a:off x="3486963" y="-1003863"/>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439" name="Fluxograma: Ou 289">
                      <a:extLst>
                        <a:ext uri="{FF2B5EF4-FFF2-40B4-BE49-F238E27FC236}">
                          <a16:creationId xmlns:a16="http://schemas.microsoft.com/office/drawing/2014/main" id="{5DC73BE3-002C-3A65-EB6A-C55F5A3B4318}"/>
                        </a:ext>
                      </a:extLst>
                    </p:cNvPr>
                    <p:cNvSpPr/>
                    <p:nvPr/>
                  </p:nvSpPr>
                  <p:spPr>
                    <a:xfrm>
                      <a:off x="15641890" y="7593173"/>
                      <a:ext cx="743098" cy="7447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0" name="Fluxograma: Convolução 288">
                      <a:extLst>
                        <a:ext uri="{FF2B5EF4-FFF2-40B4-BE49-F238E27FC236}">
                          <a16:creationId xmlns:a16="http://schemas.microsoft.com/office/drawing/2014/main" id="{68DBBABB-F15F-7C04-4933-F1A54061B2CF}"/>
                        </a:ext>
                      </a:extLst>
                    </p:cNvPr>
                    <p:cNvSpPr/>
                    <p:nvPr/>
                  </p:nvSpPr>
                  <p:spPr>
                    <a:xfrm>
                      <a:off x="15644358" y="7603567"/>
                      <a:ext cx="741526"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sp>
                <p:nvSpPr>
                  <p:cNvPr id="437" name="Caixa de texto 300">
                    <a:extLst>
                      <a:ext uri="{FF2B5EF4-FFF2-40B4-BE49-F238E27FC236}">
                        <a16:creationId xmlns:a16="http://schemas.microsoft.com/office/drawing/2014/main" id="{5DFFD44E-DC78-FAD3-67B3-0DD9A9A7409E}"/>
                      </a:ext>
                    </a:extLst>
                  </p:cNvPr>
                  <p:cNvSpPr txBox="1"/>
                  <p:nvPr/>
                </p:nvSpPr>
                <p:spPr>
                  <a:xfrm>
                    <a:off x="7145112" y="5001006"/>
                    <a:ext cx="2361690" cy="612447"/>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Impeller coupling – pushing the wheelchair</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394" name="Group 393">
                  <a:extLst>
                    <a:ext uri="{FF2B5EF4-FFF2-40B4-BE49-F238E27FC236}">
                      <a16:creationId xmlns:a16="http://schemas.microsoft.com/office/drawing/2014/main" id="{B2D360B5-4BBB-5E78-BAAF-8132FD16BF73}"/>
                    </a:ext>
                  </a:extLst>
                </p:cNvPr>
                <p:cNvGrpSpPr/>
                <p:nvPr/>
              </p:nvGrpSpPr>
              <p:grpSpPr>
                <a:xfrm>
                  <a:off x="9133246" y="4706533"/>
                  <a:ext cx="2337856" cy="1516778"/>
                  <a:chOff x="2152003" y="4101630"/>
                  <a:chExt cx="2337856" cy="1516778"/>
                </a:xfrm>
              </p:grpSpPr>
              <p:grpSp>
                <p:nvGrpSpPr>
                  <p:cNvPr id="415" name="Agrupar 297">
                    <a:extLst>
                      <a:ext uri="{FF2B5EF4-FFF2-40B4-BE49-F238E27FC236}">
                        <a16:creationId xmlns:a16="http://schemas.microsoft.com/office/drawing/2014/main" id="{93F3630A-35ED-2022-D224-7ECC636EABA0}"/>
                      </a:ext>
                    </a:extLst>
                  </p:cNvPr>
                  <p:cNvGrpSpPr/>
                  <p:nvPr/>
                </p:nvGrpSpPr>
                <p:grpSpPr>
                  <a:xfrm>
                    <a:off x="2372969" y="4101630"/>
                    <a:ext cx="1895925" cy="1009267"/>
                    <a:chOff x="0" y="0"/>
                    <a:chExt cx="2346325" cy="1249045"/>
                  </a:xfrm>
                </p:grpSpPr>
                <p:grpSp>
                  <p:nvGrpSpPr>
                    <p:cNvPr id="417" name="Agrupar 55">
                      <a:extLst>
                        <a:ext uri="{FF2B5EF4-FFF2-40B4-BE49-F238E27FC236}">
                          <a16:creationId xmlns:a16="http://schemas.microsoft.com/office/drawing/2014/main" id="{A7807E04-7767-5205-5F61-9AD97D609360}"/>
                        </a:ext>
                      </a:extLst>
                    </p:cNvPr>
                    <p:cNvGrpSpPr/>
                    <p:nvPr/>
                  </p:nvGrpSpPr>
                  <p:grpSpPr>
                    <a:xfrm>
                      <a:off x="866775" y="676275"/>
                      <a:ext cx="1479550" cy="572770"/>
                      <a:chOff x="0" y="0"/>
                      <a:chExt cx="1479550" cy="572770"/>
                    </a:xfrm>
                  </p:grpSpPr>
                  <p:sp>
                    <p:nvSpPr>
                      <p:cNvPr id="430" name="Retângulo 41">
                        <a:extLst>
                          <a:ext uri="{FF2B5EF4-FFF2-40B4-BE49-F238E27FC236}">
                            <a16:creationId xmlns:a16="http://schemas.microsoft.com/office/drawing/2014/main" id="{22B29AAC-78ED-763B-8864-CA78B76A813B}"/>
                          </a:ext>
                        </a:extLst>
                      </p:cNvPr>
                      <p:cNvSpPr/>
                      <p:nvPr/>
                    </p:nvSpPr>
                    <p:spPr>
                      <a:xfrm>
                        <a:off x="754380" y="194310"/>
                        <a:ext cx="667385" cy="26543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1" name="Oval 430">
                        <a:extLst>
                          <a:ext uri="{FF2B5EF4-FFF2-40B4-BE49-F238E27FC236}">
                            <a16:creationId xmlns:a16="http://schemas.microsoft.com/office/drawing/2014/main" id="{B2C73B53-1910-08D0-F728-DD2184BB1434}"/>
                          </a:ext>
                        </a:extLst>
                      </p:cNvPr>
                      <p:cNvSpPr/>
                      <p:nvPr/>
                    </p:nvSpPr>
                    <p:spPr>
                      <a:xfrm>
                        <a:off x="75438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2" name="Oval 431">
                        <a:extLst>
                          <a:ext uri="{FF2B5EF4-FFF2-40B4-BE49-F238E27FC236}">
                            <a16:creationId xmlns:a16="http://schemas.microsoft.com/office/drawing/2014/main" id="{D81BC7F6-7655-CA0D-7907-82C3F3CECDFA}"/>
                          </a:ext>
                        </a:extLst>
                      </p:cNvPr>
                      <p:cNvSpPr/>
                      <p:nvPr/>
                    </p:nvSpPr>
                    <p:spPr>
                      <a:xfrm>
                        <a:off x="126492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3" name="Retângulo 52">
                        <a:extLst>
                          <a:ext uri="{FF2B5EF4-FFF2-40B4-BE49-F238E27FC236}">
                            <a16:creationId xmlns:a16="http://schemas.microsoft.com/office/drawing/2014/main" id="{20DB740F-6991-C8AC-C6D7-E8961EA39D8C}"/>
                          </a:ext>
                        </a:extLst>
                      </p:cNvPr>
                      <p:cNvSpPr/>
                      <p:nvPr/>
                    </p:nvSpPr>
                    <p:spPr>
                      <a:xfrm>
                        <a:off x="1375410" y="9906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4" name="Retângulo 53">
                        <a:extLst>
                          <a:ext uri="{FF2B5EF4-FFF2-40B4-BE49-F238E27FC236}">
                            <a16:creationId xmlns:a16="http://schemas.microsoft.com/office/drawing/2014/main" id="{CEB06EA0-A374-6D5D-B137-48C79CEDAFBD}"/>
                          </a:ext>
                        </a:extLst>
                      </p:cNvPr>
                      <p:cNvSpPr/>
                      <p:nvPr/>
                    </p:nvSpPr>
                    <p:spPr>
                      <a:xfrm>
                        <a:off x="754380" y="0"/>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35" name="Conexão reta 54">
                        <a:extLst>
                          <a:ext uri="{FF2B5EF4-FFF2-40B4-BE49-F238E27FC236}">
                            <a16:creationId xmlns:a16="http://schemas.microsoft.com/office/drawing/2014/main" id="{32872031-C7AA-A3EF-1988-476A3A0E9894}"/>
                          </a:ext>
                        </a:extLst>
                      </p:cNvPr>
                      <p:cNvCxnSpPr>
                        <a:cxnSpLocks/>
                      </p:cNvCxnSpPr>
                      <p:nvPr/>
                    </p:nvCxnSpPr>
                    <p:spPr>
                      <a:xfrm flipH="1">
                        <a:off x="0" y="99060"/>
                        <a:ext cx="744640" cy="38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8" name="Agrupar 256">
                      <a:extLst>
                        <a:ext uri="{FF2B5EF4-FFF2-40B4-BE49-F238E27FC236}">
                          <a16:creationId xmlns:a16="http://schemas.microsoft.com/office/drawing/2014/main" id="{EBDB9487-E299-DACE-B11B-BF2910C8A855}"/>
                        </a:ext>
                      </a:extLst>
                    </p:cNvPr>
                    <p:cNvGrpSpPr/>
                    <p:nvPr/>
                  </p:nvGrpSpPr>
                  <p:grpSpPr>
                    <a:xfrm>
                      <a:off x="0" y="0"/>
                      <a:ext cx="1361664" cy="1245041"/>
                      <a:chOff x="0" y="0"/>
                      <a:chExt cx="1361664" cy="1245041"/>
                    </a:xfrm>
                  </p:grpSpPr>
                  <p:grpSp>
                    <p:nvGrpSpPr>
                      <p:cNvPr id="419" name="Agrupar 56">
                        <a:extLst>
                          <a:ext uri="{FF2B5EF4-FFF2-40B4-BE49-F238E27FC236}">
                            <a16:creationId xmlns:a16="http://schemas.microsoft.com/office/drawing/2014/main" id="{54030C6F-AE3F-8CAD-89D4-414B3B112A08}"/>
                          </a:ext>
                        </a:extLst>
                      </p:cNvPr>
                      <p:cNvGrpSpPr/>
                      <p:nvPr/>
                    </p:nvGrpSpPr>
                    <p:grpSpPr>
                      <a:xfrm>
                        <a:off x="187324" y="0"/>
                        <a:ext cx="1174340" cy="1245041"/>
                        <a:chOff x="118110" y="0"/>
                        <a:chExt cx="1175077" cy="1245544"/>
                      </a:xfrm>
                    </p:grpSpPr>
                    <p:sp>
                      <p:nvSpPr>
                        <p:cNvPr id="423" name="Retângulo 45">
                          <a:extLst>
                            <a:ext uri="{FF2B5EF4-FFF2-40B4-BE49-F238E27FC236}">
                              <a16:creationId xmlns:a16="http://schemas.microsoft.com/office/drawing/2014/main" id="{97D4D82A-A59F-9885-7499-CF6C5A7BDD61}"/>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4" name="Retângulo 46">
                          <a:extLst>
                            <a:ext uri="{FF2B5EF4-FFF2-40B4-BE49-F238E27FC236}">
                              <a16:creationId xmlns:a16="http://schemas.microsoft.com/office/drawing/2014/main" id="{BC1B4404-36A3-7220-32DF-E64C0D7D0C66}"/>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5" name="Retângulo 47">
                          <a:extLst>
                            <a:ext uri="{FF2B5EF4-FFF2-40B4-BE49-F238E27FC236}">
                              <a16:creationId xmlns:a16="http://schemas.microsoft.com/office/drawing/2014/main" id="{9350F08B-2C84-6C74-A817-577DCD49384B}"/>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6" name="Retângulo 49">
                          <a:extLst>
                            <a:ext uri="{FF2B5EF4-FFF2-40B4-BE49-F238E27FC236}">
                              <a16:creationId xmlns:a16="http://schemas.microsoft.com/office/drawing/2014/main" id="{488C507B-4C26-CCC0-0FE3-F20783354975}"/>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7" name="Retângulo 50">
                          <a:extLst>
                            <a:ext uri="{FF2B5EF4-FFF2-40B4-BE49-F238E27FC236}">
                              <a16:creationId xmlns:a16="http://schemas.microsoft.com/office/drawing/2014/main" id="{39063E18-1C09-3C67-B893-2C46E667103D}"/>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8" name="Retângulo 48">
                          <a:extLst>
                            <a:ext uri="{FF2B5EF4-FFF2-40B4-BE49-F238E27FC236}">
                              <a16:creationId xmlns:a16="http://schemas.microsoft.com/office/drawing/2014/main" id="{C0D4B1CA-CA00-3770-1A1B-25C5B8E842DB}"/>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9" name="Oval 428">
                          <a:extLst>
                            <a:ext uri="{FF2B5EF4-FFF2-40B4-BE49-F238E27FC236}">
                              <a16:creationId xmlns:a16="http://schemas.microsoft.com/office/drawing/2014/main" id="{7EF239E0-DB72-235B-7758-C5CCC9D41CB9}"/>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20" name="Agrupar 252">
                        <a:extLst>
                          <a:ext uri="{FF2B5EF4-FFF2-40B4-BE49-F238E27FC236}">
                            <a16:creationId xmlns:a16="http://schemas.microsoft.com/office/drawing/2014/main" id="{A8C2CB5B-C12D-EE0F-BFE8-E00FA366CFC8}"/>
                          </a:ext>
                        </a:extLst>
                      </p:cNvPr>
                      <p:cNvGrpSpPr/>
                      <p:nvPr/>
                    </p:nvGrpSpPr>
                    <p:grpSpPr>
                      <a:xfrm>
                        <a:off x="0" y="611921"/>
                        <a:ext cx="634145" cy="632997"/>
                        <a:chOff x="0" y="2321"/>
                        <a:chExt cx="634145" cy="632997"/>
                      </a:xfrm>
                    </p:grpSpPr>
                    <p:sp>
                      <p:nvSpPr>
                        <p:cNvPr id="421" name="Fluxograma: Convolução 250">
                          <a:extLst>
                            <a:ext uri="{FF2B5EF4-FFF2-40B4-BE49-F238E27FC236}">
                              <a16:creationId xmlns:a16="http://schemas.microsoft.com/office/drawing/2014/main" id="{6E392226-9852-19AE-ECDA-1323B2081B7D}"/>
                            </a:ext>
                          </a:extLst>
                        </p:cNvPr>
                        <p:cNvSpPr/>
                        <p:nvPr/>
                      </p:nvSpPr>
                      <p:spPr>
                        <a:xfrm>
                          <a:off x="4641" y="2321"/>
                          <a:ext cx="629504" cy="629504"/>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2" name="Fluxograma: Ou 251">
                          <a:extLst>
                            <a:ext uri="{FF2B5EF4-FFF2-40B4-BE49-F238E27FC236}">
                              <a16:creationId xmlns:a16="http://schemas.microsoft.com/office/drawing/2014/main" id="{BACBDE0A-15B8-CE1F-0E56-8365947317AB}"/>
                            </a:ext>
                          </a:extLst>
                        </p:cNvPr>
                        <p:cNvSpPr/>
                        <p:nvPr/>
                      </p:nvSpPr>
                      <p:spPr>
                        <a:xfrm>
                          <a:off x="0" y="3175"/>
                          <a:ext cx="630838" cy="63214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sp>
                <p:nvSpPr>
                  <p:cNvPr id="416" name="Caixa de texto 299">
                    <a:extLst>
                      <a:ext uri="{FF2B5EF4-FFF2-40B4-BE49-F238E27FC236}">
                        <a16:creationId xmlns:a16="http://schemas.microsoft.com/office/drawing/2014/main" id="{B17EDF37-A74D-762E-7022-655BEC3F7013}"/>
                      </a:ext>
                    </a:extLst>
                  </p:cNvPr>
                  <p:cNvSpPr txBox="1"/>
                  <p:nvPr/>
                </p:nvSpPr>
                <p:spPr>
                  <a:xfrm>
                    <a:off x="2152003" y="5001006"/>
                    <a:ext cx="2337856"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Central</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coupling</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pulling</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the</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wheelchair</a:t>
                    </a:r>
                    <a:endPar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395" name="Group 394">
                  <a:extLst>
                    <a:ext uri="{FF2B5EF4-FFF2-40B4-BE49-F238E27FC236}">
                      <a16:creationId xmlns:a16="http://schemas.microsoft.com/office/drawing/2014/main" id="{7A7D6A82-EEBE-5E63-7F90-20822F1CAF6E}"/>
                    </a:ext>
                  </a:extLst>
                </p:cNvPr>
                <p:cNvGrpSpPr/>
                <p:nvPr/>
              </p:nvGrpSpPr>
              <p:grpSpPr>
                <a:xfrm>
                  <a:off x="11535553" y="4706533"/>
                  <a:ext cx="2475398" cy="1516056"/>
                  <a:chOff x="4573646" y="4102352"/>
                  <a:chExt cx="2475398" cy="1516056"/>
                </a:xfrm>
              </p:grpSpPr>
              <p:grpSp>
                <p:nvGrpSpPr>
                  <p:cNvPr id="396" name="Group 395">
                    <a:extLst>
                      <a:ext uri="{FF2B5EF4-FFF2-40B4-BE49-F238E27FC236}">
                        <a16:creationId xmlns:a16="http://schemas.microsoft.com/office/drawing/2014/main" id="{7941C96F-AE07-2DC9-0F37-FEA1E73D012B}"/>
                      </a:ext>
                    </a:extLst>
                  </p:cNvPr>
                  <p:cNvGrpSpPr/>
                  <p:nvPr/>
                </p:nvGrpSpPr>
                <p:grpSpPr>
                  <a:xfrm>
                    <a:off x="5261751" y="4102352"/>
                    <a:ext cx="1099188" cy="1007823"/>
                    <a:chOff x="12879043" y="6871141"/>
                    <a:chExt cx="1603153" cy="1469898"/>
                  </a:xfrm>
                </p:grpSpPr>
                <p:grpSp>
                  <p:nvGrpSpPr>
                    <p:cNvPr id="398" name="Agrupar 276">
                      <a:extLst>
                        <a:ext uri="{FF2B5EF4-FFF2-40B4-BE49-F238E27FC236}">
                          <a16:creationId xmlns:a16="http://schemas.microsoft.com/office/drawing/2014/main" id="{01D3A1B6-9E89-FAEE-FBE6-27CEABD25BF3}"/>
                        </a:ext>
                      </a:extLst>
                    </p:cNvPr>
                    <p:cNvGrpSpPr/>
                    <p:nvPr/>
                  </p:nvGrpSpPr>
                  <p:grpSpPr>
                    <a:xfrm>
                      <a:off x="13098443" y="6871141"/>
                      <a:ext cx="1383753" cy="1466766"/>
                      <a:chOff x="187324" y="0"/>
                      <a:chExt cx="1174340" cy="1245041"/>
                    </a:xfrm>
                  </p:grpSpPr>
                  <p:grpSp>
                    <p:nvGrpSpPr>
                      <p:cNvPr id="401" name="Agrupar 258">
                        <a:extLst>
                          <a:ext uri="{FF2B5EF4-FFF2-40B4-BE49-F238E27FC236}">
                            <a16:creationId xmlns:a16="http://schemas.microsoft.com/office/drawing/2014/main" id="{43258216-FE97-0897-6447-9FAC911E09A3}"/>
                          </a:ext>
                        </a:extLst>
                      </p:cNvPr>
                      <p:cNvGrpSpPr/>
                      <p:nvPr/>
                    </p:nvGrpSpPr>
                    <p:grpSpPr>
                      <a:xfrm>
                        <a:off x="187324" y="0"/>
                        <a:ext cx="1174340" cy="1245041"/>
                        <a:chOff x="118110" y="0"/>
                        <a:chExt cx="1175077" cy="1245544"/>
                      </a:xfrm>
                    </p:grpSpPr>
                    <p:sp>
                      <p:nvSpPr>
                        <p:cNvPr id="408" name="Retângulo 259">
                          <a:extLst>
                            <a:ext uri="{FF2B5EF4-FFF2-40B4-BE49-F238E27FC236}">
                              <a16:creationId xmlns:a16="http://schemas.microsoft.com/office/drawing/2014/main" id="{AC808D3E-B53C-3760-47A6-7C1754F94CA0}"/>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9" name="Retângulo 260">
                          <a:extLst>
                            <a:ext uri="{FF2B5EF4-FFF2-40B4-BE49-F238E27FC236}">
                              <a16:creationId xmlns:a16="http://schemas.microsoft.com/office/drawing/2014/main" id="{D0F2C5F0-6657-5BB0-49D5-6F23D12380E6}"/>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0" name="Retângulo 261">
                          <a:extLst>
                            <a:ext uri="{FF2B5EF4-FFF2-40B4-BE49-F238E27FC236}">
                              <a16:creationId xmlns:a16="http://schemas.microsoft.com/office/drawing/2014/main" id="{26C314A5-BDFB-8F2C-777E-445D06536D61}"/>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1" name="Retângulo 262">
                          <a:extLst>
                            <a:ext uri="{FF2B5EF4-FFF2-40B4-BE49-F238E27FC236}">
                              <a16:creationId xmlns:a16="http://schemas.microsoft.com/office/drawing/2014/main" id="{2CDDC8C6-E093-55F5-FB15-2C68A52BED6C}"/>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2" name="Retângulo 263">
                          <a:extLst>
                            <a:ext uri="{FF2B5EF4-FFF2-40B4-BE49-F238E27FC236}">
                              <a16:creationId xmlns:a16="http://schemas.microsoft.com/office/drawing/2014/main" id="{D98FC59E-6A82-1752-A121-9EBC1AD8A541}"/>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3" name="Retângulo 264">
                          <a:extLst>
                            <a:ext uri="{FF2B5EF4-FFF2-40B4-BE49-F238E27FC236}">
                              <a16:creationId xmlns:a16="http://schemas.microsoft.com/office/drawing/2014/main" id="{30A261C5-79E7-465A-AC16-2FA239918F93}"/>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4" name="Oval 413">
                          <a:extLst>
                            <a:ext uri="{FF2B5EF4-FFF2-40B4-BE49-F238E27FC236}">
                              <a16:creationId xmlns:a16="http://schemas.microsoft.com/office/drawing/2014/main" id="{F897B024-3EF1-6970-608C-303E5481B4A2}"/>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02" name="Agrupar 275">
                        <a:extLst>
                          <a:ext uri="{FF2B5EF4-FFF2-40B4-BE49-F238E27FC236}">
                            <a16:creationId xmlns:a16="http://schemas.microsoft.com/office/drawing/2014/main" id="{5F0BDC31-AA83-C896-4061-245551D82AEF}"/>
                          </a:ext>
                        </a:extLst>
                      </p:cNvPr>
                      <p:cNvGrpSpPr/>
                      <p:nvPr/>
                    </p:nvGrpSpPr>
                    <p:grpSpPr>
                      <a:xfrm>
                        <a:off x="295275" y="863600"/>
                        <a:ext cx="725805" cy="379730"/>
                        <a:chOff x="0" y="0"/>
                        <a:chExt cx="725805" cy="379730"/>
                      </a:xfrm>
                    </p:grpSpPr>
                    <p:sp>
                      <p:nvSpPr>
                        <p:cNvPr id="403" name="Retângulo 270">
                          <a:extLst>
                            <a:ext uri="{FF2B5EF4-FFF2-40B4-BE49-F238E27FC236}">
                              <a16:creationId xmlns:a16="http://schemas.microsoft.com/office/drawing/2014/main" id="{131D9C05-BFC9-6E90-58AB-E21743219DBE}"/>
                            </a:ext>
                          </a:extLst>
                        </p:cNvPr>
                        <p:cNvSpPr/>
                        <p:nvPr/>
                      </p:nvSpPr>
                      <p:spPr>
                        <a:xfrm>
                          <a:off x="0" y="101600"/>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4" name="Oval 403">
                          <a:extLst>
                            <a:ext uri="{FF2B5EF4-FFF2-40B4-BE49-F238E27FC236}">
                              <a16:creationId xmlns:a16="http://schemas.microsoft.com/office/drawing/2014/main" id="{CA297267-E363-1BAC-92A5-81A3A5D1C5D9}"/>
                            </a:ext>
                          </a:extLst>
                        </p:cNvPr>
                        <p:cNvSpPr/>
                        <p:nvPr/>
                      </p:nvSpPr>
                      <p:spPr>
                        <a:xfrm>
                          <a:off x="0"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5" name="Oval 404">
                          <a:extLst>
                            <a:ext uri="{FF2B5EF4-FFF2-40B4-BE49-F238E27FC236}">
                              <a16:creationId xmlns:a16="http://schemas.microsoft.com/office/drawing/2014/main" id="{6D817D3D-B6D3-E031-1C5C-D335864C18D9}"/>
                            </a:ext>
                          </a:extLst>
                        </p:cNvPr>
                        <p:cNvSpPr/>
                        <p:nvPr/>
                      </p:nvSpPr>
                      <p:spPr>
                        <a:xfrm>
                          <a:off x="511175"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6" name="Retângulo 273">
                          <a:extLst>
                            <a:ext uri="{FF2B5EF4-FFF2-40B4-BE49-F238E27FC236}">
                              <a16:creationId xmlns:a16="http://schemas.microsoft.com/office/drawing/2014/main" id="{67F1902E-2963-AF3B-C8FB-2BB58286F096}"/>
                            </a:ext>
                          </a:extLst>
                        </p:cNvPr>
                        <p:cNvSpPr/>
                        <p:nvPr/>
                      </p:nvSpPr>
                      <p:spPr>
                        <a:xfrm>
                          <a:off x="622300" y="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07" name="Conexão reta 274">
                          <a:extLst>
                            <a:ext uri="{FF2B5EF4-FFF2-40B4-BE49-F238E27FC236}">
                              <a16:creationId xmlns:a16="http://schemas.microsoft.com/office/drawing/2014/main" id="{AFEFD33F-3336-1C87-C5C9-9C7110295306}"/>
                            </a:ext>
                          </a:extLst>
                        </p:cNvPr>
                        <p:cNvCxnSpPr>
                          <a:cxnSpLocks/>
                        </p:cNvCxnSpPr>
                        <p:nvPr/>
                      </p:nvCxnSpPr>
                      <p:spPr>
                        <a:xfrm flipV="1">
                          <a:off x="454025" y="64302"/>
                          <a:ext cx="0" cy="309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399" name="Fluxograma: Convolução 267">
                      <a:extLst>
                        <a:ext uri="{FF2B5EF4-FFF2-40B4-BE49-F238E27FC236}">
                          <a16:creationId xmlns:a16="http://schemas.microsoft.com/office/drawing/2014/main" id="{755A3F19-5178-4F1B-0CD5-C92982D7BD0C}"/>
                        </a:ext>
                      </a:extLst>
                    </p:cNvPr>
                    <p:cNvSpPr/>
                    <p:nvPr/>
                  </p:nvSpPr>
                  <p:spPr>
                    <a:xfrm>
                      <a:off x="12879043" y="7599429"/>
                      <a:ext cx="741759"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0" name="Fluxograma: Ou 268">
                      <a:extLst>
                        <a:ext uri="{FF2B5EF4-FFF2-40B4-BE49-F238E27FC236}">
                          <a16:creationId xmlns:a16="http://schemas.microsoft.com/office/drawing/2014/main" id="{98FF509A-EF7C-5DF5-3EC2-AA11D41864BD}"/>
                        </a:ext>
                      </a:extLst>
                    </p:cNvPr>
                    <p:cNvSpPr/>
                    <p:nvPr/>
                  </p:nvSpPr>
                  <p:spPr>
                    <a:xfrm>
                      <a:off x="12881445" y="7595266"/>
                      <a:ext cx="743195" cy="744691"/>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97" name="Caixa de texto 300">
                    <a:extLst>
                      <a:ext uri="{FF2B5EF4-FFF2-40B4-BE49-F238E27FC236}">
                        <a16:creationId xmlns:a16="http://schemas.microsoft.com/office/drawing/2014/main" id="{71CA847D-8371-10C7-D4DE-65055E4EDABC}"/>
                      </a:ext>
                    </a:extLst>
                  </p:cNvPr>
                  <p:cNvSpPr txBox="1"/>
                  <p:nvPr/>
                </p:nvSpPr>
                <p:spPr>
                  <a:xfrm>
                    <a:off x="4573646" y="5001006"/>
                    <a:ext cx="2475398"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Coupling from below – lifting the wheelchair</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grpSp>
        </p:grpSp>
        <p:sp>
          <p:nvSpPr>
            <p:cNvPr id="390" name="Arrow: Right 389">
              <a:extLst>
                <a:ext uri="{FF2B5EF4-FFF2-40B4-BE49-F238E27FC236}">
                  <a16:creationId xmlns:a16="http://schemas.microsoft.com/office/drawing/2014/main" id="{5C76A00A-5BAD-AD3A-4BB2-1ABF2909E5AF}"/>
                </a:ext>
              </a:extLst>
            </p:cNvPr>
            <p:cNvSpPr/>
            <p:nvPr/>
          </p:nvSpPr>
          <p:spPr>
            <a:xfrm>
              <a:off x="8627303" y="14153657"/>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5" name="Seta: Bidirecional 204">
              <a:extLst>
                <a:ext uri="{FF2B5EF4-FFF2-40B4-BE49-F238E27FC236}">
                  <a16:creationId xmlns:a16="http://schemas.microsoft.com/office/drawing/2014/main" id="{8EE82048-8EFE-E6EE-8882-2BDD66820D99}"/>
                </a:ext>
              </a:extLst>
            </p:cNvPr>
            <p:cNvSpPr/>
            <p:nvPr/>
          </p:nvSpPr>
          <p:spPr>
            <a:xfrm rot="7144804" flipH="1">
              <a:off x="11917023" y="11343932"/>
              <a:ext cx="1033851" cy="232841"/>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76" name="Seta: Bidirecional 193">
              <a:extLst>
                <a:ext uri="{FF2B5EF4-FFF2-40B4-BE49-F238E27FC236}">
                  <a16:creationId xmlns:a16="http://schemas.microsoft.com/office/drawing/2014/main" id="{FCFEB9F6-3883-4AC9-8996-207ABA417331}"/>
                </a:ext>
              </a:extLst>
            </p:cNvPr>
            <p:cNvSpPr/>
            <p:nvPr/>
          </p:nvSpPr>
          <p:spPr>
            <a:xfrm rot="14455196">
              <a:off x="10707167" y="11336437"/>
              <a:ext cx="1019048" cy="236834"/>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72" name="Caixa de Texto 2">
              <a:extLst>
                <a:ext uri="{FF2B5EF4-FFF2-40B4-BE49-F238E27FC236}">
                  <a16:creationId xmlns:a16="http://schemas.microsoft.com/office/drawing/2014/main" id="{9BAF3F5F-CC9D-594D-BFF4-3976A85248D3}"/>
                </a:ext>
              </a:extLst>
            </p:cNvPr>
            <p:cNvSpPr txBox="1">
              <a:spLocks noChangeArrowheads="1"/>
            </p:cNvSpPr>
            <p:nvPr/>
          </p:nvSpPr>
          <p:spPr bwMode="auto">
            <a:xfrm>
              <a:off x="7830059" y="8878520"/>
              <a:ext cx="2979184" cy="369332"/>
            </a:xfrm>
            <a:prstGeom prst="rect">
              <a:avLst/>
            </a:prstGeom>
            <a:noFill/>
            <a:ln w="9525">
              <a:noFill/>
              <a:miter lim="800000"/>
              <a:headEnd/>
              <a:tailEnd/>
            </a:ln>
          </p:spPr>
          <p:txBody>
            <a:bodyPr rot="0" vert="horz" wrap="square" lIns="91440" tIns="45720" rIns="91440" bIns="45720" anchor="t" anchorCtr="0">
              <a:spAutoFit/>
            </a:bodyPr>
            <a:lstStyle/>
            <a:p>
              <a:pPr algn="ct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1. Human Machine Interface</a:t>
              </a:r>
              <a:endParaRPr lang="pt-PT"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75" name="Caixa de texto 219">
              <a:extLst>
                <a:ext uri="{FF2B5EF4-FFF2-40B4-BE49-F238E27FC236}">
                  <a16:creationId xmlns:a16="http://schemas.microsoft.com/office/drawing/2014/main" id="{804A7122-C2DA-6F94-5255-F7C3E2C11D77}"/>
                </a:ext>
              </a:extLst>
            </p:cNvPr>
            <p:cNvSpPr txBox="1"/>
            <p:nvPr/>
          </p:nvSpPr>
          <p:spPr>
            <a:xfrm>
              <a:off x="7006605" y="16970612"/>
              <a:ext cx="13046618" cy="276999"/>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indent="215900" algn="ctr">
                <a:spcAft>
                  <a:spcPts val="1000"/>
                </a:spcAft>
              </a:pPr>
              <a:r>
                <a:rPr lang="en-US" i="1" dirty="0">
                  <a:solidFill>
                    <a:srgbClr val="004B87"/>
                  </a:solidFill>
                  <a:effectLst/>
                  <a:latin typeface="Times New Roman" panose="02020603050405020304" pitchFamily="18" charset="0"/>
                  <a:ea typeface="Calibri" panose="020F0502020204030204" pitchFamily="34" charset="0"/>
                </a:rPr>
                <a:t>Figure 1</a:t>
              </a:r>
              <a:r>
                <a:rPr lang="en-US" i="1" dirty="0">
                  <a:solidFill>
                    <a:srgbClr val="004B87"/>
                  </a:solidFill>
                  <a:latin typeface="Times New Roman" panose="02020603050405020304" pitchFamily="18" charset="0"/>
                  <a:ea typeface="Calibri" panose="020F0502020204030204" pitchFamily="34" charset="0"/>
                </a:rPr>
                <a:t> – General diagram.</a:t>
              </a:r>
              <a:endParaRPr lang="en-US" i="1" dirty="0">
                <a:solidFill>
                  <a:srgbClr val="004B87"/>
                </a:solidFill>
                <a:effectLst/>
                <a:latin typeface="Times New Roman" panose="02020603050405020304" pitchFamily="18" charset="0"/>
                <a:ea typeface="Calibri" panose="020F0502020204030204" pitchFamily="34" charset="0"/>
              </a:endParaRPr>
            </a:p>
          </p:txBody>
        </p:sp>
        <p:sp>
          <p:nvSpPr>
            <p:cNvPr id="478" name="Rectangle: Rounded Corners 477">
              <a:extLst>
                <a:ext uri="{FF2B5EF4-FFF2-40B4-BE49-F238E27FC236}">
                  <a16:creationId xmlns:a16="http://schemas.microsoft.com/office/drawing/2014/main" id="{594FE28D-A688-20DB-93CB-4D4FC81217D9}"/>
                </a:ext>
              </a:extLst>
            </p:cNvPr>
            <p:cNvSpPr/>
            <p:nvPr/>
          </p:nvSpPr>
          <p:spPr>
            <a:xfrm>
              <a:off x="17018918" y="13257266"/>
              <a:ext cx="2658517" cy="2086923"/>
            </a:xfrm>
            <a:prstGeom prst="roundRect">
              <a:avLst>
                <a:gd name="adj" fmla="val 725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79" name="Caixa de Texto 2">
              <a:extLst>
                <a:ext uri="{FF2B5EF4-FFF2-40B4-BE49-F238E27FC236}">
                  <a16:creationId xmlns:a16="http://schemas.microsoft.com/office/drawing/2014/main" id="{3C0F9390-1DF6-E50F-5C5C-78E975BE36E7}"/>
                </a:ext>
              </a:extLst>
            </p:cNvPr>
            <p:cNvSpPr txBox="1">
              <a:spLocks noChangeArrowheads="1"/>
            </p:cNvSpPr>
            <p:nvPr/>
          </p:nvSpPr>
          <p:spPr bwMode="auto">
            <a:xfrm>
              <a:off x="17018919" y="13257266"/>
              <a:ext cx="2658516" cy="2086923"/>
            </a:xfrm>
            <a:prstGeom prst="rect">
              <a:avLst/>
            </a:prstGeom>
            <a:noFill/>
            <a:ln w="9525">
              <a:noFill/>
              <a:miter lim="800000"/>
              <a:headEnd/>
              <a:tailEnd/>
            </a:ln>
          </p:spPr>
          <p:txBody>
            <a:bodyPr rot="0" vert="horz" wrap="square" lIns="91440" tIns="45720" rIns="91440" bIns="45720" anchor="t" anchorCtr="0">
              <a:noAutofit/>
            </a:bodyPr>
            <a:lstStyle/>
            <a:p>
              <a:pPr indent="107950" algn="ctr">
                <a:lnSpc>
                  <a:spcPct val="120000"/>
                </a:lnSpc>
              </a:pPr>
              <a:r>
                <a:rPr lang="en-US" sz="18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Easy-to-fit, fast, autonomous, and universal coupling mechanism, because there is a diversity of wheelchairs [4].</a:t>
              </a:r>
            </a:p>
          </p:txBody>
        </p:sp>
        <p:sp>
          <p:nvSpPr>
            <p:cNvPr id="477" name="Arrow: Right 476">
              <a:extLst>
                <a:ext uri="{FF2B5EF4-FFF2-40B4-BE49-F238E27FC236}">
                  <a16:creationId xmlns:a16="http://schemas.microsoft.com/office/drawing/2014/main" id="{99FC6922-1711-4548-5E7F-9C009DFDED0E}"/>
                </a:ext>
              </a:extLst>
            </p:cNvPr>
            <p:cNvSpPr/>
            <p:nvPr/>
          </p:nvSpPr>
          <p:spPr>
            <a:xfrm>
              <a:off x="16455061" y="14153657"/>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
        <p:nvSpPr>
          <p:cNvPr id="141" name="Retângulo: Cantos Arredondados 211">
            <a:extLst>
              <a:ext uri="{FF2B5EF4-FFF2-40B4-BE49-F238E27FC236}">
                <a16:creationId xmlns:a16="http://schemas.microsoft.com/office/drawing/2014/main" id="{BE877AD9-858C-910E-BA9E-FF7EEDFAF560}"/>
              </a:ext>
            </a:extLst>
          </p:cNvPr>
          <p:cNvSpPr/>
          <p:nvPr/>
        </p:nvSpPr>
        <p:spPr>
          <a:xfrm>
            <a:off x="1428596" y="23679417"/>
            <a:ext cx="5807595" cy="3520248"/>
          </a:xfrm>
          <a:prstGeom prst="roundRect">
            <a:avLst>
              <a:gd name="adj" fmla="val 6260"/>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sp>
        <p:nvSpPr>
          <p:cNvPr id="142" name="Caixa de Texto 2">
            <a:extLst>
              <a:ext uri="{FF2B5EF4-FFF2-40B4-BE49-F238E27FC236}">
                <a16:creationId xmlns:a16="http://schemas.microsoft.com/office/drawing/2014/main" id="{1CE164C6-D79C-DA80-D203-E0D93003F5CD}"/>
              </a:ext>
            </a:extLst>
          </p:cNvPr>
          <p:cNvSpPr txBox="1">
            <a:spLocks noChangeArrowheads="1"/>
          </p:cNvSpPr>
          <p:nvPr/>
        </p:nvSpPr>
        <p:spPr bwMode="auto">
          <a:xfrm>
            <a:off x="2497418" y="23582157"/>
            <a:ext cx="3669951" cy="559113"/>
          </a:xfrm>
          <a:prstGeom prst="rect">
            <a:avLst/>
          </a:prstGeom>
          <a:noFill/>
          <a:ln w="9525">
            <a:noFill/>
            <a:miter lim="800000"/>
            <a:headEnd/>
            <a:tailEnd/>
          </a:ln>
        </p:spPr>
        <p:txBody>
          <a:bodyPr rot="0" vert="horz" wrap="square" lIns="91440" tIns="45720" rIns="91440" bIns="45720" anchor="t" anchorCtr="0">
            <a:spAutoFit/>
          </a:bodyPr>
          <a:lstStyle/>
          <a:p>
            <a:pPr algn="ctr">
              <a:lnSpc>
                <a:spcPct val="145000"/>
              </a:lnSpc>
            </a:pPr>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Tests</a:t>
            </a:r>
          </a:p>
        </p:txBody>
      </p:sp>
      <p:sp>
        <p:nvSpPr>
          <p:cNvPr id="143" name="Caixa de Texto 2">
            <a:extLst>
              <a:ext uri="{FF2B5EF4-FFF2-40B4-BE49-F238E27FC236}">
                <a16:creationId xmlns:a16="http://schemas.microsoft.com/office/drawing/2014/main" id="{663FC5F7-08A7-03CB-A050-D42FE33B1DB5}"/>
              </a:ext>
            </a:extLst>
          </p:cNvPr>
          <p:cNvSpPr txBox="1">
            <a:spLocks noChangeArrowheads="1"/>
          </p:cNvSpPr>
          <p:nvPr/>
        </p:nvSpPr>
        <p:spPr bwMode="auto">
          <a:xfrm>
            <a:off x="1437531" y="24034503"/>
            <a:ext cx="5789724" cy="3165162"/>
          </a:xfrm>
          <a:prstGeom prst="rect">
            <a:avLst/>
          </a:prstGeom>
          <a:noFill/>
          <a:ln w="9525">
            <a:noFill/>
            <a:miter lim="800000"/>
            <a:headEnd/>
            <a:tailEnd/>
          </a:ln>
        </p:spPr>
        <p:txBody>
          <a:bodyPr rot="0" vert="horz" wrap="square" lIns="91440" tIns="45720" rIns="91440" bIns="45720" anchor="t" anchorCtr="0">
            <a:spAutoFit/>
          </a:bodyPr>
          <a:lstStyle/>
          <a:p>
            <a:pPr marL="342900" lvl="0" indent="-342900" algn="just">
              <a:lnSpc>
                <a:spcPct val="120000"/>
              </a:lnSpc>
              <a:buFont typeface="+mj-lt"/>
              <a:buAutoNum type="arabicPeriod"/>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Evaluation of the performance of the chair coupling system, coupling effectiveness;</a:t>
            </a:r>
          </a:p>
          <a:p>
            <a:pPr marL="342900" lvl="0" indent="-342900" algn="just">
              <a:lnSpc>
                <a:spcPct val="120000"/>
              </a:lnSpc>
              <a:buFont typeface="+mj-lt"/>
              <a:buAutoNum type="arabicPeriod"/>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Evaluation of the efficiency of the patient safety system;</a:t>
            </a:r>
          </a:p>
          <a:p>
            <a:pPr marL="342900" indent="-342900" algn="just">
              <a:lnSpc>
                <a:spcPct val="120000"/>
              </a:lnSpc>
              <a:buFont typeface="+mj-lt"/>
              <a:buAutoNum type="arabicPeriod"/>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Evaluation of efficiency and the whole system as well as the transport time in a set of tests.</a:t>
            </a:r>
          </a:p>
        </p:txBody>
      </p:sp>
      <p:grpSp>
        <p:nvGrpSpPr>
          <p:cNvPr id="5" name="Group 4">
            <a:extLst>
              <a:ext uri="{FF2B5EF4-FFF2-40B4-BE49-F238E27FC236}">
                <a16:creationId xmlns:a16="http://schemas.microsoft.com/office/drawing/2014/main" id="{A82AB9D8-C725-9048-6C19-D3D4D9F0C1E4}"/>
              </a:ext>
            </a:extLst>
          </p:cNvPr>
          <p:cNvGrpSpPr/>
          <p:nvPr/>
        </p:nvGrpSpPr>
        <p:grpSpPr>
          <a:xfrm>
            <a:off x="7525030" y="23582157"/>
            <a:ext cx="4818412" cy="4053548"/>
            <a:chOff x="7886980" y="23582157"/>
            <a:chExt cx="4818412" cy="4053548"/>
          </a:xfrm>
        </p:grpSpPr>
        <p:sp>
          <p:nvSpPr>
            <p:cNvPr id="145" name="Retângulo: Cantos Arredondados 211">
              <a:extLst>
                <a:ext uri="{FF2B5EF4-FFF2-40B4-BE49-F238E27FC236}">
                  <a16:creationId xmlns:a16="http://schemas.microsoft.com/office/drawing/2014/main" id="{B2428BCB-DB8F-5E02-93E3-12D2F06DF675}"/>
                </a:ext>
              </a:extLst>
            </p:cNvPr>
            <p:cNvSpPr/>
            <p:nvPr/>
          </p:nvSpPr>
          <p:spPr>
            <a:xfrm>
              <a:off x="7886980" y="23677877"/>
              <a:ext cx="4818412" cy="3521788"/>
            </a:xfrm>
            <a:prstGeom prst="roundRect">
              <a:avLst>
                <a:gd name="adj" fmla="val 5798"/>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sp>
          <p:nvSpPr>
            <p:cNvPr id="147" name="Caixa de Texto 2">
              <a:extLst>
                <a:ext uri="{FF2B5EF4-FFF2-40B4-BE49-F238E27FC236}">
                  <a16:creationId xmlns:a16="http://schemas.microsoft.com/office/drawing/2014/main" id="{224D50C8-D15D-1F2D-76AE-97D1AE357275}"/>
                </a:ext>
              </a:extLst>
            </p:cNvPr>
            <p:cNvSpPr txBox="1">
              <a:spLocks noChangeArrowheads="1"/>
            </p:cNvSpPr>
            <p:nvPr/>
          </p:nvSpPr>
          <p:spPr bwMode="auto">
            <a:xfrm>
              <a:off x="7950249" y="24027345"/>
              <a:ext cx="4691875" cy="3608360"/>
            </a:xfrm>
            <a:prstGeom prst="rect">
              <a:avLst/>
            </a:prstGeom>
            <a:noFill/>
            <a:ln w="9525">
              <a:noFill/>
              <a:miter lim="800000"/>
              <a:headEnd/>
              <a:tailEnd/>
            </a:ln>
          </p:spPr>
          <p:txBody>
            <a:bodyPr rot="0" vert="horz" wrap="square" lIns="91440" tIns="45720" rIns="91440" bIns="45720" anchor="t" anchorCtr="0">
              <a:spAutoFit/>
            </a:bodyPr>
            <a:lstStyle/>
            <a:p>
              <a:pPr lvl="0" indent="177800" algn="just">
                <a:lnSpc>
                  <a:spcPct val="120000"/>
                </a:lnSpc>
              </a:pPr>
              <a:r>
                <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rPr>
                <a:t>Development of a robotic system based in ROS to assist in the management of wheelchair transportation in health institutions, increasing their availability and reducing the time needed for medical staff in these tasks.
</a:t>
              </a: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8" name="Caixa de Texto 2">
              <a:extLst>
                <a:ext uri="{FF2B5EF4-FFF2-40B4-BE49-F238E27FC236}">
                  <a16:creationId xmlns:a16="http://schemas.microsoft.com/office/drawing/2014/main" id="{5569AD78-73F0-1885-77CD-144E6CA4E3A4}"/>
                </a:ext>
              </a:extLst>
            </p:cNvPr>
            <p:cNvSpPr txBox="1">
              <a:spLocks noChangeArrowheads="1"/>
            </p:cNvSpPr>
            <p:nvPr/>
          </p:nvSpPr>
          <p:spPr bwMode="auto">
            <a:xfrm>
              <a:off x="8119254" y="23582157"/>
              <a:ext cx="4353864" cy="550267"/>
            </a:xfrm>
            <a:prstGeom prst="rect">
              <a:avLst/>
            </a:prstGeom>
            <a:noFill/>
            <a:ln w="9525">
              <a:noFill/>
              <a:miter lim="800000"/>
              <a:headEnd/>
              <a:tailEnd/>
            </a:ln>
          </p:spPr>
          <p:txBody>
            <a:bodyPr rot="0" vert="horz" wrap="square" lIns="91440" tIns="45720" rIns="91440" bIns="45720" anchor="t" anchorCtr="0">
              <a:spAutoFit/>
            </a:bodyPr>
            <a:lstStyle/>
            <a:p>
              <a:pPr algn="ctr">
                <a:lnSpc>
                  <a:spcPct val="145000"/>
                </a:lnSpc>
              </a:pPr>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Outcomes</a:t>
              </a:r>
            </a:p>
          </p:txBody>
        </p:sp>
      </p:grpSp>
    </p:spTree>
    <p:extLst>
      <p:ext uri="{BB962C8B-B14F-4D97-AF65-F5344CB8AC3E}">
        <p14:creationId xmlns:p14="http://schemas.microsoft.com/office/powerpoint/2010/main" val="3296015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3003</TotalTime>
  <Words>6023</Words>
  <Application>Microsoft Office PowerPoint</Application>
  <PresentationFormat>Custom</PresentationFormat>
  <Paragraphs>382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AMoreira</dc:creator>
  <dc:description/>
  <cp:lastModifiedBy>Jo�o Pedro Moreira Faria</cp:lastModifiedBy>
  <cp:revision>107</cp:revision>
  <dcterms:created xsi:type="dcterms:W3CDTF">2014-03-10T11:06:56Z</dcterms:created>
  <dcterms:modified xsi:type="dcterms:W3CDTF">2022-05-11T15:15:47Z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Personalizados</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