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07" r:id="rId3"/>
    <p:sldId id="309" r:id="rId4"/>
    <p:sldId id="310" r:id="rId5"/>
    <p:sldId id="316" r:id="rId6"/>
    <p:sldId id="348" r:id="rId7"/>
    <p:sldId id="330" r:id="rId8"/>
    <p:sldId id="331" r:id="rId9"/>
    <p:sldId id="332" r:id="rId10"/>
    <p:sldId id="333" r:id="rId11"/>
    <p:sldId id="311" r:id="rId12"/>
    <p:sldId id="321" r:id="rId13"/>
    <p:sldId id="349" r:id="rId14"/>
    <p:sldId id="326" r:id="rId15"/>
    <p:sldId id="337" r:id="rId16"/>
    <p:sldId id="336" r:id="rId17"/>
    <p:sldId id="335" r:id="rId18"/>
    <p:sldId id="334" r:id="rId19"/>
    <p:sldId id="320" r:id="rId20"/>
    <p:sldId id="324" r:id="rId21"/>
    <p:sldId id="341" r:id="rId22"/>
    <p:sldId id="340" r:id="rId23"/>
    <p:sldId id="325" r:id="rId24"/>
    <p:sldId id="339" r:id="rId25"/>
    <p:sldId id="338" r:id="rId26"/>
    <p:sldId id="312" r:id="rId27"/>
    <p:sldId id="313" r:id="rId28"/>
    <p:sldId id="343" r:id="rId29"/>
    <p:sldId id="342" r:id="rId30"/>
    <p:sldId id="344" r:id="rId31"/>
    <p:sldId id="314" r:id="rId32"/>
    <p:sldId id="347" r:id="rId33"/>
    <p:sldId id="322" r:id="rId34"/>
    <p:sldId id="345" r:id="rId35"/>
    <p:sldId id="346" r:id="rId36"/>
    <p:sldId id="315" r:id="rId37"/>
    <p:sldId id="323" r:id="rId38"/>
    <p:sldId id="328" r:id="rId39"/>
    <p:sldId id="329" r:id="rId40"/>
    <p:sldId id="350" r:id="rId41"/>
    <p:sldId id="351" r:id="rId42"/>
    <p:sldId id="317" r:id="rId43"/>
    <p:sldId id="319" r:id="rId44"/>
    <p:sldId id="318" r:id="rId4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2352C1"/>
    <a:srgbClr val="19C6D7"/>
    <a:srgbClr val="291051"/>
    <a:srgbClr val="2C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11D49-5926-4E10-B6BC-16F233893EF8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0FD69-530C-43B8-BDCD-875639D3D7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1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7A2EB-4FFC-4879-A7B8-ED2A82D9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85360-4E37-4F79-A95E-A3D32E256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38B3AC-BC2D-4C91-B105-9D13D433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F85BD5-8608-4672-BC33-1F75FEE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E3A9CD-7CD3-4657-825B-43BE806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5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6BA96-70CC-485E-A865-CE2735A0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72DBDA-2594-48C3-A8EF-FBDB02F0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C5BE8A-3F46-4F0E-893A-82623339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F236AE-A0E2-49F1-B7B3-46CC1483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57CE0C-5FE8-409E-B8DF-42D17E16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9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43817-4886-4437-8B9E-DA3CF4AC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FC8568-3B10-4031-BCC2-2A6047E84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969896-2807-4256-A65D-95D0A148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885E14-2CB3-4A03-8C7A-8D226824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C7A463-DAF9-4F00-9C65-00DD77C8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81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2903-7F89-4DAE-BAF9-47951DA6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71A161-3C93-4559-8731-DD542FEE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177987-FFB5-4A97-A452-5A90726A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EE7F-DD8A-4D3B-A7B9-573746D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A8821A-304A-4FCD-B751-A589AE32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07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BDDBA-7B19-44DF-8A9F-890CC07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B41EC8-5F30-423D-918D-7A806017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F4B05D-8819-4AED-AC65-45CDBDD1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80725F-8307-45AE-9693-92D5999A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1BDE62-30AA-448B-842B-F924A9FC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8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B4704-2359-47FD-B8D9-C25A65A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4FE149-F1B9-4AF0-8DB3-22E4DE69C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2946DD-8061-4CA3-831F-DB07A600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2186A3-6DCB-44A6-BBDB-FA4F2B18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FCEE65-C6EA-4F00-87AD-C0CF05AB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1CFD5A-8164-41EE-AC3C-DFAA90B5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1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7620C-0AC0-4475-824C-D2337B7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3756C3-EC02-4358-8883-8D39FAC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34A462-CB81-490C-B378-F6CE551C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D03B81-F139-46A1-946D-3AB5F3FA6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F49527-8A90-4D78-AAEE-CD31DD76B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40DC94A-4FC2-48E3-A99D-6A48544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0A7F0A7-F502-4E32-A698-32FD1C20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BFD0848-CBB3-4944-BB7A-E6AAFBDB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55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AD876-1CD8-481C-9238-CDAE46CB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02407D7-CDD2-4F86-AE74-D5EF5679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66EB3B2-4627-4D4F-8C1C-1DA82AD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D907BE-B0F4-4FFA-8415-B459A201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BAA12B-0AF4-4958-8A07-4FBE15FE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20EAAB2-2E71-462F-865F-82767821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36824C-F6C2-4EE9-B552-6FC8B4F5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07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2E92-1026-417B-84F8-9C8DA113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BEEC58-BAD7-41E7-867E-B2187EBF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4CEC07-D419-4217-A8A5-2E787925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762777-92B4-4FC9-8BB4-F8C456DE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D1E126-7993-4397-8885-CC7F7E3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E643AC-8D8B-4145-A0C8-C6E5FBB0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50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8DEE2-A501-47F8-8412-EE2F04F0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3A368FE-E5AE-41F8-B994-2D8E791CF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241B0E-B511-4326-893F-A5961494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CABE80C-2E6E-4BF9-AB66-CA34392B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0ADEF8-0896-4F81-B5FA-27417D17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5549E4-A160-42FE-98D9-2F7E7993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14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7750219-C699-493B-83DF-D965270C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33F311-6BE2-4068-883C-467A8AF7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40C209-335A-496E-AB3B-9E920B21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A61B4C-3E18-47E5-AF52-1B40713B9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BCB17B-0799-489D-8FE9-9954ABF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7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19.sv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19.sv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19.svg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30.svg"/><Relationship Id="rId10" Type="http://schemas.openxmlformats.org/officeDocument/2006/relationships/image" Target="../media/image15.svg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6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21" Type="http://schemas.openxmlformats.org/officeDocument/2006/relationships/image" Target="../media/image33.png"/><Relationship Id="rId7" Type="http://schemas.openxmlformats.org/officeDocument/2006/relationships/image" Target="../media/image4.png"/><Relationship Id="rId12" Type="http://schemas.openxmlformats.org/officeDocument/2006/relationships/image" Target="../media/image28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30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7.png"/><Relationship Id="rId19" Type="http://schemas.openxmlformats.org/officeDocument/2006/relationships/image" Target="../media/image31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7.svg"/><Relationship Id="rId22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37.png"/><Relationship Id="rId3" Type="http://schemas.microsoft.com/office/2007/relationships/hdphoto" Target="../media/hdphoto4.wdp"/><Relationship Id="rId7" Type="http://schemas.openxmlformats.org/officeDocument/2006/relationships/image" Target="../media/image3.png"/><Relationship Id="rId12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38.sv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37.png"/><Relationship Id="rId3" Type="http://schemas.microsoft.com/office/2007/relationships/hdphoto" Target="../media/hdphoto4.wdp"/><Relationship Id="rId7" Type="http://schemas.openxmlformats.org/officeDocument/2006/relationships/image" Target="../media/image3.png"/><Relationship Id="rId12" Type="http://schemas.openxmlformats.org/officeDocument/2006/relationships/image" Target="../media/image36.svg"/><Relationship Id="rId2" Type="http://schemas.openxmlformats.org/officeDocument/2006/relationships/image" Target="../media/image35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5" Type="http://schemas.openxmlformats.org/officeDocument/2006/relationships/image" Target="../media/image2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38.sv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37.png"/><Relationship Id="rId18" Type="http://schemas.openxmlformats.org/officeDocument/2006/relationships/image" Target="../media/image40.svg"/><Relationship Id="rId3" Type="http://schemas.microsoft.com/office/2007/relationships/hdphoto" Target="../media/hdphoto4.wdp"/><Relationship Id="rId7" Type="http://schemas.openxmlformats.org/officeDocument/2006/relationships/image" Target="../media/image3.png"/><Relationship Id="rId12" Type="http://schemas.openxmlformats.org/officeDocument/2006/relationships/image" Target="../media/image36.svg"/><Relationship Id="rId17" Type="http://schemas.openxmlformats.org/officeDocument/2006/relationships/image" Target="../media/image39.png"/><Relationship Id="rId2" Type="http://schemas.openxmlformats.org/officeDocument/2006/relationships/image" Target="../media/image35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5" Type="http://schemas.openxmlformats.org/officeDocument/2006/relationships/image" Target="../media/image2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38.sv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37.png"/><Relationship Id="rId18" Type="http://schemas.openxmlformats.org/officeDocument/2006/relationships/image" Target="../media/image40.svg"/><Relationship Id="rId3" Type="http://schemas.microsoft.com/office/2007/relationships/hdphoto" Target="../media/hdphoto4.wdp"/><Relationship Id="rId7" Type="http://schemas.openxmlformats.org/officeDocument/2006/relationships/image" Target="../media/image3.png"/><Relationship Id="rId12" Type="http://schemas.openxmlformats.org/officeDocument/2006/relationships/image" Target="../media/image36.svg"/><Relationship Id="rId17" Type="http://schemas.openxmlformats.org/officeDocument/2006/relationships/image" Target="../media/image39.png"/><Relationship Id="rId2" Type="http://schemas.openxmlformats.org/officeDocument/2006/relationships/image" Target="../media/image35.png"/><Relationship Id="rId16" Type="http://schemas.openxmlformats.org/officeDocument/2006/relationships/image" Target="../media/image23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5" Type="http://schemas.openxmlformats.org/officeDocument/2006/relationships/image" Target="../media/image22.png"/><Relationship Id="rId10" Type="http://schemas.microsoft.com/office/2007/relationships/hdphoto" Target="../media/hdphoto3.wdp"/><Relationship Id="rId19" Type="http://schemas.openxmlformats.org/officeDocument/2006/relationships/image" Target="../media/image41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38.sv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3.png"/><Relationship Id="rId18" Type="http://schemas.openxmlformats.org/officeDocument/2006/relationships/image" Target="../media/image13.sv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34.sv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46.sv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45.png"/><Relationship Id="rId10" Type="http://schemas.openxmlformats.org/officeDocument/2006/relationships/image" Target="../media/image32.sv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31.png"/><Relationship Id="rId14" Type="http://schemas.openxmlformats.org/officeDocument/2006/relationships/image" Target="../media/image44.svg"/><Relationship Id="rId22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51.png"/><Relationship Id="rId18" Type="http://schemas.microsoft.com/office/2007/relationships/hdphoto" Target="../media/hdphoto5.wdp"/><Relationship Id="rId3" Type="http://schemas.openxmlformats.org/officeDocument/2006/relationships/image" Target="../media/image2.png"/><Relationship Id="rId21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50.svg"/><Relationship Id="rId17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54.sv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53.png"/><Relationship Id="rId23" Type="http://schemas.openxmlformats.org/officeDocument/2006/relationships/image" Target="../media/image30.svg"/><Relationship Id="rId10" Type="http://schemas.openxmlformats.org/officeDocument/2006/relationships/image" Target="../media/image48.svg"/><Relationship Id="rId19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51.png"/><Relationship Id="rId18" Type="http://schemas.microsoft.com/office/2007/relationships/hdphoto" Target="../media/hdphoto5.wdp"/><Relationship Id="rId3" Type="http://schemas.openxmlformats.org/officeDocument/2006/relationships/image" Target="../media/image2.png"/><Relationship Id="rId21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50.svg"/><Relationship Id="rId17" Type="http://schemas.openxmlformats.org/officeDocument/2006/relationships/image" Target="../media/image56.png"/><Relationship Id="rId2" Type="http://schemas.openxmlformats.org/officeDocument/2006/relationships/image" Target="../media/image1.png"/><Relationship Id="rId16" Type="http://schemas.openxmlformats.org/officeDocument/2006/relationships/image" Target="../media/image54.sv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53.png"/><Relationship Id="rId23" Type="http://schemas.openxmlformats.org/officeDocument/2006/relationships/image" Target="../media/image30.svg"/><Relationship Id="rId10" Type="http://schemas.openxmlformats.org/officeDocument/2006/relationships/image" Target="../media/image48.svg"/><Relationship Id="rId19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51.png"/><Relationship Id="rId18" Type="http://schemas.microsoft.com/office/2007/relationships/hdphoto" Target="../media/hdphoto5.wdp"/><Relationship Id="rId3" Type="http://schemas.openxmlformats.org/officeDocument/2006/relationships/image" Target="../media/image2.png"/><Relationship Id="rId21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50.svg"/><Relationship Id="rId17" Type="http://schemas.openxmlformats.org/officeDocument/2006/relationships/image" Target="../media/image56.png"/><Relationship Id="rId2" Type="http://schemas.openxmlformats.org/officeDocument/2006/relationships/image" Target="../media/image1.png"/><Relationship Id="rId16" Type="http://schemas.openxmlformats.org/officeDocument/2006/relationships/image" Target="../media/image54.sv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53.png"/><Relationship Id="rId23" Type="http://schemas.openxmlformats.org/officeDocument/2006/relationships/image" Target="../media/image30.svg"/><Relationship Id="rId10" Type="http://schemas.openxmlformats.org/officeDocument/2006/relationships/image" Target="../media/image48.svg"/><Relationship Id="rId19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51.png"/><Relationship Id="rId18" Type="http://schemas.microsoft.com/office/2007/relationships/hdphoto" Target="../media/hdphoto5.wdp"/><Relationship Id="rId3" Type="http://schemas.openxmlformats.org/officeDocument/2006/relationships/image" Target="../media/image2.png"/><Relationship Id="rId21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50.svg"/><Relationship Id="rId17" Type="http://schemas.openxmlformats.org/officeDocument/2006/relationships/image" Target="../media/image56.png"/><Relationship Id="rId2" Type="http://schemas.openxmlformats.org/officeDocument/2006/relationships/image" Target="../media/image1.png"/><Relationship Id="rId16" Type="http://schemas.openxmlformats.org/officeDocument/2006/relationships/image" Target="../media/image54.sv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53.png"/><Relationship Id="rId23" Type="http://schemas.openxmlformats.org/officeDocument/2006/relationships/image" Target="../media/image30.svg"/><Relationship Id="rId10" Type="http://schemas.openxmlformats.org/officeDocument/2006/relationships/image" Target="../media/image48.svg"/><Relationship Id="rId19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58.svg"/><Relationship Id="rId4" Type="http://schemas.microsoft.com/office/2007/relationships/hdphoto" Target="../media/hdphoto1.wdp"/><Relationship Id="rId9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9.png"/><Relationship Id="rId5" Type="http://schemas.openxmlformats.org/officeDocument/2006/relationships/image" Target="../media/image3.png"/><Relationship Id="rId10" Type="http://schemas.openxmlformats.org/officeDocument/2006/relationships/image" Target="../media/image58.svg"/><Relationship Id="rId4" Type="http://schemas.microsoft.com/office/2007/relationships/hdphoto" Target="../media/hdphoto1.wdp"/><Relationship Id="rId9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9.png"/><Relationship Id="rId5" Type="http://schemas.openxmlformats.org/officeDocument/2006/relationships/image" Target="../media/image3.png"/><Relationship Id="rId10" Type="http://schemas.openxmlformats.org/officeDocument/2006/relationships/image" Target="../media/image58.svg"/><Relationship Id="rId4" Type="http://schemas.microsoft.com/office/2007/relationships/hdphoto" Target="../media/hdphoto1.wdp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4.png"/><Relationship Id="rId5" Type="http://schemas.openxmlformats.org/officeDocument/2006/relationships/image" Target="../media/image3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63.png"/><Relationship Id="rId14" Type="http://schemas.openxmlformats.org/officeDocument/2006/relationships/image" Target="../media/image50.svg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4.png"/><Relationship Id="rId5" Type="http://schemas.openxmlformats.org/officeDocument/2006/relationships/image" Target="../media/image3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63.png"/><Relationship Id="rId14" Type="http://schemas.openxmlformats.org/officeDocument/2006/relationships/image" Target="../media/image67.sv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4.png"/><Relationship Id="rId5" Type="http://schemas.openxmlformats.org/officeDocument/2006/relationships/image" Target="../media/image3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63.png"/><Relationship Id="rId14" Type="http://schemas.openxmlformats.org/officeDocument/2006/relationships/image" Target="../media/image67.svg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7.svg"/><Relationship Id="rId5" Type="http://schemas.openxmlformats.org/officeDocument/2006/relationships/image" Target="../media/image3.png"/><Relationship Id="rId10" Type="http://schemas.openxmlformats.org/officeDocument/2006/relationships/image" Target="../media/image66.png"/><Relationship Id="rId4" Type="http://schemas.microsoft.com/office/2007/relationships/hdphoto" Target="../media/hdphoto1.wdp"/><Relationship Id="rId9" Type="http://schemas.openxmlformats.org/officeDocument/2006/relationships/image" Target="../media/image65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4.png"/><Relationship Id="rId5" Type="http://schemas.openxmlformats.org/officeDocument/2006/relationships/image" Target="../media/image3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4.png"/><Relationship Id="rId5" Type="http://schemas.openxmlformats.org/officeDocument/2006/relationships/image" Target="../media/image3.png"/><Relationship Id="rId15" Type="http://schemas.openxmlformats.org/officeDocument/2006/relationships/image" Target="../media/image68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63.png"/><Relationship Id="rId14" Type="http://schemas.openxmlformats.org/officeDocument/2006/relationships/image" Target="../media/image50.svg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670936-5F05-133B-8346-B79040A931BB}"/>
              </a:ext>
            </a:extLst>
          </p:cNvPr>
          <p:cNvSpPr txBox="1"/>
          <p:nvPr/>
        </p:nvSpPr>
        <p:spPr>
          <a:xfrm>
            <a:off x="4428582" y="6282019"/>
            <a:ext cx="3334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1" dirty="0">
                <a:effectLst/>
                <a:latin typeface="arial" panose="020B0604020202020204" pitchFamily="34" charset="0"/>
              </a:rPr>
              <a:t>Viana do Castelo, 22 June 2022</a:t>
            </a:r>
            <a:endParaRPr lang="pt-PT" sz="1400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A580414-218F-46CF-86A7-E93965DAE2F2}"/>
              </a:ext>
            </a:extLst>
          </p:cNvPr>
          <p:cNvSpPr txBox="1">
            <a:spLocks/>
          </p:cNvSpPr>
          <p:nvPr/>
        </p:nvSpPr>
        <p:spPr>
          <a:xfrm>
            <a:off x="1524000" y="174632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Autonomous Mobile Robot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 Conventional Wheelchairs Transportation In Healthcare Institutions </a:t>
            </a:r>
            <a:endParaRPr lang="pt-PT"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BAD1353B-3237-4570-980D-CA15DC92004E}"/>
              </a:ext>
            </a:extLst>
          </p:cNvPr>
          <p:cNvCxnSpPr>
            <a:cxnSpLocks/>
          </p:cNvCxnSpPr>
          <p:nvPr/>
        </p:nvCxnSpPr>
        <p:spPr>
          <a:xfrm>
            <a:off x="1617812" y="4133920"/>
            <a:ext cx="8956377" cy="0"/>
          </a:xfrm>
          <a:prstGeom prst="line">
            <a:avLst/>
          </a:prstGeom>
          <a:ln w="28575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sp>
        <p:nvSpPr>
          <p:cNvPr id="13" name="CaixaDeTexto 8">
            <a:extLst>
              <a:ext uri="{FF2B5EF4-FFF2-40B4-BE49-F238E27FC236}">
                <a16:creationId xmlns:a16="http://schemas.microsoft.com/office/drawing/2014/main" id="{2AF5EEE5-839C-880C-0C48-1A19930907D5}"/>
              </a:ext>
            </a:extLst>
          </p:cNvPr>
          <p:cNvSpPr txBox="1"/>
          <p:nvPr/>
        </p:nvSpPr>
        <p:spPr>
          <a:xfrm>
            <a:off x="7146203" y="4272124"/>
            <a:ext cx="352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i="1" dirty="0"/>
              <a:t>João M. Faria</a:t>
            </a:r>
          </a:p>
          <a:p>
            <a:pPr algn="r"/>
            <a:r>
              <a:rPr lang="pt-PT" i="1" dirty="0"/>
              <a:t>António H. J. Moreira</a:t>
            </a:r>
          </a:p>
        </p:txBody>
      </p:sp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7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157559" cy="2749259"/>
            <a:chOff x="1419087" y="2230373"/>
            <a:chExt cx="9157559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9462220-2F26-A49D-DE11-EABD63FF0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7414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682721" cy="836490"/>
              <a:chOff x="3216309" y="4133095"/>
              <a:chExt cx="2682721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Testing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FE1B5B-821E-C0D1-C6AB-F743F7D914BF}"/>
                </a:ext>
              </a:extLst>
            </p:cNvPr>
            <p:cNvGrpSpPr/>
            <p:nvPr/>
          </p:nvGrpSpPr>
          <p:grpSpPr>
            <a:xfrm>
              <a:off x="8624952" y="2230373"/>
              <a:ext cx="1951694" cy="836490"/>
              <a:chOff x="1423775" y="2225797"/>
              <a:chExt cx="1951694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A757E9-5A00-9431-3EE9-E3E084FBBB1B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05 Conclusion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18743B-0E90-1178-8606-5CFEDF341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1354A5B-CED2-57C1-6B4B-FA4E141323A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3219210"/>
            <a:ext cx="706715" cy="9080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2" name="Picture 21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78BD48E2-4BEC-AB60-7D96-F02C039DB2B5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73" y="3214291"/>
            <a:ext cx="759708" cy="917908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986CB1-0D4F-5CD4-2C46-82A4FF38C70E}"/>
              </a:ext>
            </a:extLst>
          </p:cNvPr>
          <p:cNvGrpSpPr/>
          <p:nvPr/>
        </p:nvGrpSpPr>
        <p:grpSpPr>
          <a:xfrm>
            <a:off x="1518898" y="2440977"/>
            <a:ext cx="9154204" cy="1976046"/>
            <a:chOff x="1678912" y="2823380"/>
            <a:chExt cx="9154204" cy="19760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97FA4D-58DF-5D18-90AA-CBE8C72097AC}"/>
                </a:ext>
              </a:extLst>
            </p:cNvPr>
            <p:cNvGrpSpPr/>
            <p:nvPr/>
          </p:nvGrpSpPr>
          <p:grpSpPr>
            <a:xfrm>
              <a:off x="1678912" y="2892630"/>
              <a:ext cx="1503728" cy="1837546"/>
              <a:chOff x="1678912" y="2823380"/>
              <a:chExt cx="1503728" cy="1837546"/>
            </a:xfrm>
          </p:grpSpPr>
          <p:pic>
            <p:nvPicPr>
              <p:cNvPr id="58" name="Gráfico 41" descr="Fábrica com preenchimento sólido">
                <a:extLst>
                  <a:ext uri="{FF2B5EF4-FFF2-40B4-BE49-F238E27FC236}">
                    <a16:creationId xmlns:a16="http://schemas.microsoft.com/office/drawing/2014/main" id="{747812EE-ECA6-3AC8-095D-2D0778903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1774554" y="2823380"/>
                <a:ext cx="1312444" cy="1312444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349651-4189-5DEF-EE58-CFECBA5FE745}"/>
                  </a:ext>
                </a:extLst>
              </p:cNvPr>
              <p:cNvSpPr txBox="1"/>
              <p:nvPr/>
            </p:nvSpPr>
            <p:spPr>
              <a:xfrm>
                <a:off x="1678912" y="4291594"/>
                <a:ext cx="1503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Industry 4.0</a:t>
                </a:r>
                <a:endParaRPr lang="pt-PT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4880D2-3EE2-1C23-6416-0B7CDEE91D16}"/>
                </a:ext>
              </a:extLst>
            </p:cNvPr>
            <p:cNvGrpSpPr/>
            <p:nvPr/>
          </p:nvGrpSpPr>
          <p:grpSpPr>
            <a:xfrm>
              <a:off x="3806573" y="2823380"/>
              <a:ext cx="2137473" cy="1976046"/>
              <a:chOff x="3806573" y="2823380"/>
              <a:chExt cx="2137473" cy="1976046"/>
            </a:xfrm>
          </p:grpSpPr>
          <p:pic>
            <p:nvPicPr>
              <p:cNvPr id="59" name="Gráfico 42" descr="Robô com preenchimento sólido">
                <a:extLst>
                  <a:ext uri="{FF2B5EF4-FFF2-40B4-BE49-F238E27FC236}">
                    <a16:creationId xmlns:a16="http://schemas.microsoft.com/office/drawing/2014/main" id="{767447C9-32E1-702C-707C-97751D1D2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219088" y="2823380"/>
                <a:ext cx="1312444" cy="1312444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1699D56-DAA7-4B1E-F7E6-D01CFBC8339A}"/>
                  </a:ext>
                </a:extLst>
              </p:cNvPr>
              <p:cNvSpPr txBox="1"/>
              <p:nvPr/>
            </p:nvSpPr>
            <p:spPr>
              <a:xfrm>
                <a:off x="3806573" y="4153095"/>
                <a:ext cx="21374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AMR (Autonomous Mobile Robot)</a:t>
                </a:r>
                <a:endParaRPr lang="pt-PT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1B89A2-6FD3-51A4-FCA8-E6FA983B0D54}"/>
                </a:ext>
              </a:extLst>
            </p:cNvPr>
            <p:cNvGrpSpPr/>
            <p:nvPr/>
          </p:nvGrpSpPr>
          <p:grpSpPr>
            <a:xfrm>
              <a:off x="6251108" y="2892630"/>
              <a:ext cx="2137473" cy="1837546"/>
              <a:chOff x="6251108" y="2823380"/>
              <a:chExt cx="2137473" cy="1837546"/>
            </a:xfrm>
          </p:grpSpPr>
          <p:pic>
            <p:nvPicPr>
              <p:cNvPr id="50" name="Gráfico 39" descr="Hospital com preenchimento sólido">
                <a:extLst>
                  <a:ext uri="{FF2B5EF4-FFF2-40B4-BE49-F238E27FC236}">
                    <a16:creationId xmlns:a16="http://schemas.microsoft.com/office/drawing/2014/main" id="{B190FE91-4010-8755-40A6-C87E7D00D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6663623" y="2823380"/>
                <a:ext cx="1312444" cy="1312444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4BA072B-FFF8-37AE-922F-AD65C485BBFD}"/>
                  </a:ext>
                </a:extLst>
              </p:cNvPr>
              <p:cNvSpPr txBox="1"/>
              <p:nvPr/>
            </p:nvSpPr>
            <p:spPr>
              <a:xfrm>
                <a:off x="6251108" y="4291594"/>
                <a:ext cx="2137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Health Institutions</a:t>
                </a:r>
                <a:endParaRPr lang="pt-PT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50D756-FADA-299E-F804-BC6316E66C54}"/>
                </a:ext>
              </a:extLst>
            </p:cNvPr>
            <p:cNvGrpSpPr/>
            <p:nvPr/>
          </p:nvGrpSpPr>
          <p:grpSpPr>
            <a:xfrm>
              <a:off x="8695643" y="2823380"/>
              <a:ext cx="2137473" cy="1976046"/>
              <a:chOff x="8695643" y="2823380"/>
              <a:chExt cx="2137473" cy="1976046"/>
            </a:xfrm>
          </p:grpSpPr>
          <p:pic>
            <p:nvPicPr>
              <p:cNvPr id="49" name="Gráfico 30" descr="Pessoa em cadeira de rodas com preenchimento sólido">
                <a:extLst>
                  <a:ext uri="{FF2B5EF4-FFF2-40B4-BE49-F238E27FC236}">
                    <a16:creationId xmlns:a16="http://schemas.microsoft.com/office/drawing/2014/main" id="{0BF01341-9620-B7C2-5078-E4D66484E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9108158" y="2823380"/>
                <a:ext cx="1312444" cy="1312444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437B04-8523-11E2-F92A-CC6A7E914AAE}"/>
                  </a:ext>
                </a:extLst>
              </p:cNvPr>
              <p:cNvSpPr txBox="1"/>
              <p:nvPr/>
            </p:nvSpPr>
            <p:spPr>
              <a:xfrm>
                <a:off x="8695643" y="4153095"/>
                <a:ext cx="21374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Conventional Wheelchair</a:t>
                </a:r>
                <a:endParaRPr lang="pt-PT" dirty="0"/>
              </a:p>
            </p:txBody>
          </p:sp>
        </p:grpSp>
        <p:sp>
          <p:nvSpPr>
            <p:cNvPr id="75" name="Seta: Para Baixo 18">
              <a:extLst>
                <a:ext uri="{FF2B5EF4-FFF2-40B4-BE49-F238E27FC236}">
                  <a16:creationId xmlns:a16="http://schemas.microsoft.com/office/drawing/2014/main" id="{1E90E593-AA06-2C8B-4BD2-25002FB0BAE7}"/>
                </a:ext>
              </a:extLst>
            </p:cNvPr>
            <p:cNvSpPr/>
            <p:nvPr/>
          </p:nvSpPr>
          <p:spPr>
            <a:xfrm rot="16200000">
              <a:off x="3424585" y="3540929"/>
              <a:ext cx="456917" cy="540948"/>
            </a:xfrm>
            <a:prstGeom prst="downArrow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 dirty="0"/>
            </a:p>
          </p:txBody>
        </p:sp>
        <p:sp>
          <p:nvSpPr>
            <p:cNvPr id="76" name="Seta: Para Baixo 18">
              <a:extLst>
                <a:ext uri="{FF2B5EF4-FFF2-40B4-BE49-F238E27FC236}">
                  <a16:creationId xmlns:a16="http://schemas.microsoft.com/office/drawing/2014/main" id="{A8E036ED-25BE-6113-7B2C-F906B8ED035C}"/>
                </a:ext>
              </a:extLst>
            </p:cNvPr>
            <p:cNvSpPr/>
            <p:nvPr/>
          </p:nvSpPr>
          <p:spPr>
            <a:xfrm rot="16200000">
              <a:off x="5869119" y="3540929"/>
              <a:ext cx="456917" cy="540948"/>
            </a:xfrm>
            <a:prstGeom prst="downArrow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 dirty="0"/>
            </a:p>
          </p:txBody>
        </p:sp>
        <p:sp>
          <p:nvSpPr>
            <p:cNvPr id="77" name="Seta: Para Baixo 18">
              <a:extLst>
                <a:ext uri="{FF2B5EF4-FFF2-40B4-BE49-F238E27FC236}">
                  <a16:creationId xmlns:a16="http://schemas.microsoft.com/office/drawing/2014/main" id="{59E5FF2F-9A7A-D165-FFB7-B1F2EDDCFCC9}"/>
                </a:ext>
              </a:extLst>
            </p:cNvPr>
            <p:cNvSpPr/>
            <p:nvPr/>
          </p:nvSpPr>
          <p:spPr>
            <a:xfrm rot="16200000">
              <a:off x="8313654" y="3540929"/>
              <a:ext cx="456917" cy="540948"/>
            </a:xfrm>
            <a:prstGeom prst="downArrow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48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F849DE-3DCC-CCE8-C30C-9DB451203502}"/>
              </a:ext>
            </a:extLst>
          </p:cNvPr>
          <p:cNvGrpSpPr/>
          <p:nvPr/>
        </p:nvGrpSpPr>
        <p:grpSpPr>
          <a:xfrm>
            <a:off x="1419087" y="2310575"/>
            <a:ext cx="9412739" cy="2750534"/>
            <a:chOff x="1419087" y="2310575"/>
            <a:chExt cx="9412739" cy="275053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36F17C4-7D40-54ED-071B-EB3CADFAB03F}"/>
                </a:ext>
              </a:extLst>
            </p:cNvPr>
            <p:cNvGrpSpPr/>
            <p:nvPr/>
          </p:nvGrpSpPr>
          <p:grpSpPr>
            <a:xfrm>
              <a:off x="1419087" y="2310575"/>
              <a:ext cx="9412739" cy="2750534"/>
              <a:chOff x="1419087" y="2229098"/>
              <a:chExt cx="9412739" cy="275053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68B293A-99F7-EE57-351F-A180CC7DB96A}"/>
                  </a:ext>
                </a:extLst>
              </p:cNvPr>
              <p:cNvGrpSpPr/>
              <p:nvPr/>
            </p:nvGrpSpPr>
            <p:grpSpPr>
              <a:xfrm>
                <a:off x="1419087" y="3061867"/>
                <a:ext cx="9000000" cy="1087686"/>
                <a:chOff x="2252656" y="3000564"/>
                <a:chExt cx="9000000" cy="108768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41C13B5-DD78-3EBF-EBE6-BD0A45FF6723}"/>
                    </a:ext>
                  </a:extLst>
                </p:cNvPr>
                <p:cNvSpPr/>
                <p:nvPr/>
              </p:nvSpPr>
              <p:spPr>
                <a:xfrm>
                  <a:off x="2252656" y="3001839"/>
                  <a:ext cx="9000000" cy="1080000"/>
                </a:xfrm>
                <a:prstGeom prst="rect">
                  <a:avLst/>
                </a:prstGeom>
                <a:gradFill>
                  <a:gsLst>
                    <a:gs pos="0">
                      <a:srgbClr val="291051"/>
                    </a:gs>
                    <a:gs pos="29000">
                      <a:srgbClr val="2352C1"/>
                    </a:gs>
                    <a:gs pos="91000">
                      <a:srgbClr val="19C6D7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4C4E7A1-0428-ED0F-BFFF-BFFB2B0CF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672" y="300825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5E11462-1D45-F725-76BC-6059FADE5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35315" y="3000564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A90941B-7014-F5AC-71DA-260532E20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92664" y="300825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030B886-5E08-BE68-B018-CC153767FDF9}"/>
                  </a:ext>
                </a:extLst>
              </p:cNvPr>
              <p:cNvGrpSpPr/>
              <p:nvPr/>
            </p:nvGrpSpPr>
            <p:grpSpPr>
              <a:xfrm>
                <a:off x="1423775" y="2230373"/>
                <a:ext cx="1638677" cy="836490"/>
                <a:chOff x="1423775" y="2225797"/>
                <a:chExt cx="1638677" cy="836490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0C9ABC5-DF47-0CFC-0E90-2FBF3CA8FDCD}"/>
                    </a:ext>
                  </a:extLst>
                </p:cNvPr>
                <p:cNvSpPr txBox="1"/>
                <p:nvPr/>
              </p:nvSpPr>
              <p:spPr>
                <a:xfrm>
                  <a:off x="1423775" y="2225797"/>
                  <a:ext cx="1638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Industry 4.0</a:t>
                  </a:r>
                  <a:endParaRPr lang="pt-PT" dirty="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0F808E3-E0D5-576A-C735-1AEC34B1B4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23775" y="2225797"/>
                  <a:ext cx="0" cy="836490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BF8B50A-B135-C9D7-8252-83D9A39998EB}"/>
                  </a:ext>
                </a:extLst>
              </p:cNvPr>
              <p:cNvGrpSpPr/>
              <p:nvPr/>
            </p:nvGrpSpPr>
            <p:grpSpPr>
              <a:xfrm>
                <a:off x="3658888" y="4143142"/>
                <a:ext cx="3370608" cy="836490"/>
                <a:chOff x="3658888" y="4133095"/>
                <a:chExt cx="3370608" cy="836490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39EACF8-4BB5-6E9A-D47A-82DC812FE930}"/>
                    </a:ext>
                  </a:extLst>
                </p:cNvPr>
                <p:cNvSpPr txBox="1"/>
                <p:nvPr/>
              </p:nvSpPr>
              <p:spPr>
                <a:xfrm>
                  <a:off x="3658888" y="4600253"/>
                  <a:ext cx="3370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AMR (Autonomous Mobile Robot)</a:t>
                  </a:r>
                  <a:endParaRPr lang="pt-PT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C18ED35-8B03-CE0F-DDE0-C2BDF0728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58889" y="4133095"/>
                  <a:ext cx="0" cy="836490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980A123-8D03-05BD-7989-59523BA2228B}"/>
                  </a:ext>
                </a:extLst>
              </p:cNvPr>
              <p:cNvGrpSpPr/>
              <p:nvPr/>
            </p:nvGrpSpPr>
            <p:grpSpPr>
              <a:xfrm>
                <a:off x="5905197" y="2229098"/>
                <a:ext cx="1951694" cy="836490"/>
                <a:chOff x="2310380" y="2224522"/>
                <a:chExt cx="1951694" cy="83649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C3F268-DA29-C410-0888-EEF17B8253AD}"/>
                    </a:ext>
                  </a:extLst>
                </p:cNvPr>
                <p:cNvSpPr txBox="1"/>
                <p:nvPr/>
              </p:nvSpPr>
              <p:spPr>
                <a:xfrm>
                  <a:off x="2310380" y="2224522"/>
                  <a:ext cx="19516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Health Institutions</a:t>
                  </a:r>
                  <a:endParaRPr lang="pt-PT" dirty="0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145C104-92CB-7210-500B-27B070B0F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10380" y="2224522"/>
                  <a:ext cx="0" cy="836490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04CB1A5-9CC5-7B77-2892-C997C18B8FD5}"/>
                  </a:ext>
                </a:extLst>
              </p:cNvPr>
              <p:cNvGrpSpPr/>
              <p:nvPr/>
            </p:nvGrpSpPr>
            <p:grpSpPr>
              <a:xfrm>
                <a:off x="8149103" y="4143142"/>
                <a:ext cx="2682723" cy="836490"/>
                <a:chOff x="4542186" y="4133095"/>
                <a:chExt cx="2682723" cy="836490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BF79D4F-1CF8-EDF0-078C-538F09DF8EE6}"/>
                    </a:ext>
                  </a:extLst>
                </p:cNvPr>
                <p:cNvSpPr txBox="1"/>
                <p:nvPr/>
              </p:nvSpPr>
              <p:spPr>
                <a:xfrm>
                  <a:off x="4542186" y="4600253"/>
                  <a:ext cx="26827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Conventional Wheelchair</a:t>
                  </a:r>
                  <a:endParaRPr lang="pt-PT" dirty="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AE31DC4-6104-5359-DC62-06BF3B7D5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2187" y="4133095"/>
                  <a:ext cx="0" cy="836490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026665" y="3180130"/>
              <a:ext cx="1021798" cy="1021798"/>
            </a:xfrm>
            <a:prstGeom prst="rect">
              <a:avLst/>
            </a:prstGeom>
          </p:spPr>
        </p:pic>
        <p:pic>
          <p:nvPicPr>
            <p:cNvPr id="61" name="Gráfico 42" descr="Robô com preenchimento sólido">
              <a:extLst>
                <a:ext uri="{FF2B5EF4-FFF2-40B4-BE49-F238E27FC236}">
                  <a16:creationId xmlns:a16="http://schemas.microsoft.com/office/drawing/2014/main" id="{608E6D21-886C-9642-3B48-A754DA47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282982" y="3180130"/>
              <a:ext cx="1021798" cy="1021798"/>
            </a:xfrm>
            <a:prstGeom prst="rect">
              <a:avLst/>
            </a:prstGeom>
          </p:spPr>
        </p:pic>
        <p:pic>
          <p:nvPicPr>
            <p:cNvPr id="62" name="Gráfico 39" descr="Hospital com preenchimento sólido">
              <a:extLst>
                <a:ext uri="{FF2B5EF4-FFF2-40B4-BE49-F238E27FC236}">
                  <a16:creationId xmlns:a16="http://schemas.microsoft.com/office/drawing/2014/main" id="{50AA17C6-9B7A-7C9D-E0AB-313E50A9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6443815" y="3094251"/>
              <a:ext cx="1193557" cy="1193557"/>
            </a:xfrm>
            <a:prstGeom prst="rect">
              <a:avLst/>
            </a:prstGeom>
          </p:spPr>
        </p:pic>
        <p:pic>
          <p:nvPicPr>
            <p:cNvPr id="63" name="Gráfico 30" descr="Pessoa em cadeira de rodas com preenchimento sólido">
              <a:extLst>
                <a:ext uri="{FF2B5EF4-FFF2-40B4-BE49-F238E27FC236}">
                  <a16:creationId xmlns:a16="http://schemas.microsoft.com/office/drawing/2014/main" id="{21684E9A-2D39-2F89-D86A-2F3F9899B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8808346" y="3215280"/>
              <a:ext cx="951499" cy="951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704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B8219A-BBA7-C691-68E2-B35207704BE1}"/>
              </a:ext>
            </a:extLst>
          </p:cNvPr>
          <p:cNvSpPr/>
          <p:nvPr/>
        </p:nvSpPr>
        <p:spPr>
          <a:xfrm>
            <a:off x="1419087" y="3147823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7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000000" cy="1915973"/>
            <a:chOff x="1419087" y="2311850"/>
            <a:chExt cx="9000000" cy="191597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B8219A-BBA7-C691-68E2-B35207704BE1}"/>
                </a:ext>
              </a:extLst>
            </p:cNvPr>
            <p:cNvSpPr/>
            <p:nvPr/>
          </p:nvSpPr>
          <p:spPr>
            <a:xfrm>
              <a:off x="1419087" y="3147823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91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677408-41C3-6C0C-9A6F-ADCE31F5A38E}"/>
                </a:ext>
              </a:extLst>
            </p:cNvPr>
            <p:cNvGrpSpPr/>
            <p:nvPr/>
          </p:nvGrpSpPr>
          <p:grpSpPr>
            <a:xfrm>
              <a:off x="1419087" y="3147823"/>
              <a:ext cx="9000000" cy="1086411"/>
              <a:chOff x="2252656" y="3001839"/>
              <a:chExt cx="9000000" cy="108641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7B8219A-BBA7-C691-68E2-B35207704BE1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508B651-2189-7679-BCCA-FD5D1C7DD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C2416D-5E91-864D-E2DB-AD48F54F514B}"/>
                </a:ext>
              </a:extLst>
            </p:cNvPr>
            <p:cNvGrpSpPr/>
            <p:nvPr/>
          </p:nvGrpSpPr>
          <p:grpSpPr>
            <a:xfrm>
              <a:off x="3216309" y="4224619"/>
              <a:ext cx="3374612" cy="836490"/>
              <a:chOff x="3216309" y="4133095"/>
              <a:chExt cx="3374612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56703-EE53-A7C1-C2D1-5B4F9D3676C9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33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AMR (Autonomous Mobile Robot)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C5B78F-7E98-D3D7-DCF2-FECB2BE4F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  <p:pic>
          <p:nvPicPr>
            <p:cNvPr id="61" name="Gráfico 42" descr="Robô com preenchimento sólido">
              <a:extLst>
                <a:ext uri="{FF2B5EF4-FFF2-40B4-BE49-F238E27FC236}">
                  <a16:creationId xmlns:a16="http://schemas.microsoft.com/office/drawing/2014/main" id="{608E6D21-886C-9642-3B48-A754DA47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45848" y="3180129"/>
              <a:ext cx="1021798" cy="1021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66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677408-41C3-6C0C-9A6F-ADCE31F5A38E}"/>
                </a:ext>
              </a:extLst>
            </p:cNvPr>
            <p:cNvGrpSpPr/>
            <p:nvPr/>
          </p:nvGrpSpPr>
          <p:grpSpPr>
            <a:xfrm>
              <a:off x="1419087" y="3147823"/>
              <a:ext cx="9000000" cy="1086411"/>
              <a:chOff x="2252656" y="3001839"/>
              <a:chExt cx="9000000" cy="108641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7B8219A-BBA7-C691-68E2-B35207704BE1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851DB06-3EE0-8A97-11D1-E328B9BCF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508B651-2189-7679-BCCA-FD5D1C7DD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C2416D-5E91-864D-E2DB-AD48F54F514B}"/>
                </a:ext>
              </a:extLst>
            </p:cNvPr>
            <p:cNvGrpSpPr/>
            <p:nvPr/>
          </p:nvGrpSpPr>
          <p:grpSpPr>
            <a:xfrm>
              <a:off x="3216309" y="4224619"/>
              <a:ext cx="3374612" cy="836490"/>
              <a:chOff x="3216309" y="4133095"/>
              <a:chExt cx="3374612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56703-EE53-A7C1-C2D1-5B4F9D3676C9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33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AMR (Autonomous Mobile Robot)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C5B78F-7E98-D3D7-DCF2-FECB2BE4F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A8A9A05-3F6D-269D-6B91-D3502EEBA553}"/>
                </a:ext>
              </a:extLst>
            </p:cNvPr>
            <p:cNvGrpSpPr/>
            <p:nvPr/>
          </p:nvGrpSpPr>
          <p:grpSpPr>
            <a:xfrm>
              <a:off x="5018592" y="2311850"/>
              <a:ext cx="1951694" cy="836490"/>
              <a:chOff x="1423775" y="2225797"/>
              <a:chExt cx="1951694" cy="83649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DAA3F1-E72B-3D0D-7DD8-110E28746BEC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Health Institutions</a:t>
                </a:r>
                <a:endParaRPr lang="pt-PT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BB93B8C-A9C1-20E5-9AC9-300E8590C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  <p:pic>
          <p:nvPicPr>
            <p:cNvPr id="61" name="Gráfico 42" descr="Robô com preenchimento sólido">
              <a:extLst>
                <a:ext uri="{FF2B5EF4-FFF2-40B4-BE49-F238E27FC236}">
                  <a16:creationId xmlns:a16="http://schemas.microsoft.com/office/drawing/2014/main" id="{608E6D21-886C-9642-3B48-A754DA47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45848" y="3180129"/>
              <a:ext cx="1021798" cy="1021798"/>
            </a:xfrm>
            <a:prstGeom prst="rect">
              <a:avLst/>
            </a:prstGeom>
          </p:spPr>
        </p:pic>
        <p:pic>
          <p:nvPicPr>
            <p:cNvPr id="62" name="Gráfico 39" descr="Hospital com preenchimento sólido">
              <a:extLst>
                <a:ext uri="{FF2B5EF4-FFF2-40B4-BE49-F238E27FC236}">
                  <a16:creationId xmlns:a16="http://schemas.microsoft.com/office/drawing/2014/main" id="{50AA17C6-9B7A-7C9D-E0AB-313E50A9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5322308" y="3097455"/>
              <a:ext cx="1193557" cy="1193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78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677408-41C3-6C0C-9A6F-ADCE31F5A38E}"/>
                </a:ext>
              </a:extLst>
            </p:cNvPr>
            <p:cNvGrpSpPr/>
            <p:nvPr/>
          </p:nvGrpSpPr>
          <p:grpSpPr>
            <a:xfrm>
              <a:off x="1419087" y="3147823"/>
              <a:ext cx="9000000" cy="1086411"/>
              <a:chOff x="2252656" y="3001839"/>
              <a:chExt cx="9000000" cy="108641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7B8219A-BBA7-C691-68E2-B35207704BE1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0A9D936-A6CB-D1D1-A373-51369750F8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851DB06-3EE0-8A97-11D1-E328B9BCF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508B651-2189-7679-BCCA-FD5D1C7DD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C2416D-5E91-864D-E2DB-AD48F54F514B}"/>
                </a:ext>
              </a:extLst>
            </p:cNvPr>
            <p:cNvGrpSpPr/>
            <p:nvPr/>
          </p:nvGrpSpPr>
          <p:grpSpPr>
            <a:xfrm>
              <a:off x="3216309" y="4224619"/>
              <a:ext cx="3374612" cy="836490"/>
              <a:chOff x="3216309" y="4133095"/>
              <a:chExt cx="3374612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56703-EE53-A7C1-C2D1-5B4F9D3676C9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33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AMR (Autonomous Mobile Robot)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C5B78F-7E98-D3D7-DCF2-FECB2BE4F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A8A9A05-3F6D-269D-6B91-D3502EEBA553}"/>
                </a:ext>
              </a:extLst>
            </p:cNvPr>
            <p:cNvGrpSpPr/>
            <p:nvPr/>
          </p:nvGrpSpPr>
          <p:grpSpPr>
            <a:xfrm>
              <a:off x="5018592" y="2311850"/>
              <a:ext cx="1951694" cy="836490"/>
              <a:chOff x="1423775" y="2225797"/>
              <a:chExt cx="1951694" cy="83649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DAA3F1-E72B-3D0D-7DD8-110E28746BEC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Health Institutions</a:t>
                </a:r>
                <a:endParaRPr lang="pt-PT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BB93B8C-A9C1-20E5-9AC9-300E8590C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EBE176-E451-0097-A331-91F2E1990E19}"/>
                </a:ext>
              </a:extLst>
            </p:cNvPr>
            <p:cNvGrpSpPr/>
            <p:nvPr/>
          </p:nvGrpSpPr>
          <p:grpSpPr>
            <a:xfrm>
              <a:off x="6823226" y="4224619"/>
              <a:ext cx="2682723" cy="836490"/>
              <a:chOff x="3216309" y="4133095"/>
              <a:chExt cx="2682723" cy="83649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5F8D4F-9F13-1A03-04B7-859349DADA1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Wheelchairs</a:t>
                </a:r>
                <a:endParaRPr lang="pt-PT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3AF350B-B56D-57DE-F236-C8F328844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  <p:pic>
          <p:nvPicPr>
            <p:cNvPr id="61" name="Gráfico 42" descr="Robô com preenchimento sólido">
              <a:extLst>
                <a:ext uri="{FF2B5EF4-FFF2-40B4-BE49-F238E27FC236}">
                  <a16:creationId xmlns:a16="http://schemas.microsoft.com/office/drawing/2014/main" id="{608E6D21-886C-9642-3B48-A754DA47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45848" y="3180129"/>
              <a:ext cx="1021798" cy="1021798"/>
            </a:xfrm>
            <a:prstGeom prst="rect">
              <a:avLst/>
            </a:prstGeom>
          </p:spPr>
        </p:pic>
        <p:pic>
          <p:nvPicPr>
            <p:cNvPr id="62" name="Gráfico 39" descr="Hospital com preenchimento sólido">
              <a:extLst>
                <a:ext uri="{FF2B5EF4-FFF2-40B4-BE49-F238E27FC236}">
                  <a16:creationId xmlns:a16="http://schemas.microsoft.com/office/drawing/2014/main" id="{50AA17C6-9B7A-7C9D-E0AB-313E50A9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5322308" y="3097455"/>
              <a:ext cx="1193557" cy="1193557"/>
            </a:xfrm>
            <a:prstGeom prst="rect">
              <a:avLst/>
            </a:prstGeom>
          </p:spPr>
        </p:pic>
        <p:pic>
          <p:nvPicPr>
            <p:cNvPr id="63" name="Gráfico 30" descr="Pessoa em cadeira de rodas com preenchimento sólido">
              <a:extLst>
                <a:ext uri="{FF2B5EF4-FFF2-40B4-BE49-F238E27FC236}">
                  <a16:creationId xmlns:a16="http://schemas.microsoft.com/office/drawing/2014/main" id="{21684E9A-2D39-2F89-D86A-2F3F9899B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7245098" y="3218483"/>
              <a:ext cx="951499" cy="951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310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157559" cy="2749259"/>
            <a:chOff x="1419087" y="2311850"/>
            <a:chExt cx="9157559" cy="27492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677408-41C3-6C0C-9A6F-ADCE31F5A38E}"/>
                </a:ext>
              </a:extLst>
            </p:cNvPr>
            <p:cNvGrpSpPr/>
            <p:nvPr/>
          </p:nvGrpSpPr>
          <p:grpSpPr>
            <a:xfrm>
              <a:off x="1419087" y="3147823"/>
              <a:ext cx="9000000" cy="1086411"/>
              <a:chOff x="2252656" y="3001839"/>
              <a:chExt cx="9000000" cy="108641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7B8219A-BBA7-C691-68E2-B35207704BE1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47C35E1-B19F-8963-6142-BB64B6B102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7414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0A9D936-A6CB-D1D1-A373-51369750F8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851DB06-3EE0-8A97-11D1-E328B9BCF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508B651-2189-7679-BCCA-FD5D1C7DD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C2416D-5E91-864D-E2DB-AD48F54F514B}"/>
                </a:ext>
              </a:extLst>
            </p:cNvPr>
            <p:cNvGrpSpPr/>
            <p:nvPr/>
          </p:nvGrpSpPr>
          <p:grpSpPr>
            <a:xfrm>
              <a:off x="3216309" y="4224619"/>
              <a:ext cx="3374612" cy="836490"/>
              <a:chOff x="3216309" y="4133095"/>
              <a:chExt cx="3374612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56703-EE53-A7C1-C2D1-5B4F9D3676C9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33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AMR (Autonomous Mobile Robot)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C5B78F-7E98-D3D7-DCF2-FECB2BE4F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A8A9A05-3F6D-269D-6B91-D3502EEBA553}"/>
                </a:ext>
              </a:extLst>
            </p:cNvPr>
            <p:cNvGrpSpPr/>
            <p:nvPr/>
          </p:nvGrpSpPr>
          <p:grpSpPr>
            <a:xfrm>
              <a:off x="5018592" y="2311850"/>
              <a:ext cx="1951694" cy="836490"/>
              <a:chOff x="1423775" y="2225797"/>
              <a:chExt cx="1951694" cy="83649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DAA3F1-E72B-3D0D-7DD8-110E28746BEC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Health Institutions</a:t>
                </a:r>
                <a:endParaRPr lang="pt-PT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BB93B8C-A9C1-20E5-9AC9-300E8590C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EBE176-E451-0097-A331-91F2E1990E19}"/>
                </a:ext>
              </a:extLst>
            </p:cNvPr>
            <p:cNvGrpSpPr/>
            <p:nvPr/>
          </p:nvGrpSpPr>
          <p:grpSpPr>
            <a:xfrm>
              <a:off x="6823226" y="4224619"/>
              <a:ext cx="2682723" cy="836490"/>
              <a:chOff x="3216309" y="4133095"/>
              <a:chExt cx="2682723" cy="83649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5F8D4F-9F13-1A03-04B7-859349DADA1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Wheelchairs</a:t>
                </a:r>
                <a:endParaRPr lang="pt-PT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3AF350B-B56D-57DE-F236-C8F328844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A82CF6-80D7-D663-5208-8C543BB1D6E7}"/>
                </a:ext>
              </a:extLst>
            </p:cNvPr>
            <p:cNvGrpSpPr/>
            <p:nvPr/>
          </p:nvGrpSpPr>
          <p:grpSpPr>
            <a:xfrm>
              <a:off x="8624952" y="2311850"/>
              <a:ext cx="1951694" cy="836490"/>
              <a:chOff x="1423775" y="2225797"/>
              <a:chExt cx="1951694" cy="83649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FA81E9-2F77-C221-BBF6-79BA2A39E7CB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 </a:t>
                </a:r>
                <a:r>
                  <a:rPr lang="en-US" dirty="0" err="1"/>
                  <a:t>Custs</a:t>
                </a:r>
                <a:endParaRPr lang="pt-PT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0E75848-46D3-0AA9-E87D-AE472639C6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  <p:pic>
          <p:nvPicPr>
            <p:cNvPr id="61" name="Gráfico 42" descr="Robô com preenchimento sólido">
              <a:extLst>
                <a:ext uri="{FF2B5EF4-FFF2-40B4-BE49-F238E27FC236}">
                  <a16:creationId xmlns:a16="http://schemas.microsoft.com/office/drawing/2014/main" id="{608E6D21-886C-9642-3B48-A754DA47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45848" y="3180129"/>
              <a:ext cx="1021798" cy="1021798"/>
            </a:xfrm>
            <a:prstGeom prst="rect">
              <a:avLst/>
            </a:prstGeom>
          </p:spPr>
        </p:pic>
        <p:pic>
          <p:nvPicPr>
            <p:cNvPr id="62" name="Gráfico 39" descr="Hospital com preenchimento sólido">
              <a:extLst>
                <a:ext uri="{FF2B5EF4-FFF2-40B4-BE49-F238E27FC236}">
                  <a16:creationId xmlns:a16="http://schemas.microsoft.com/office/drawing/2014/main" id="{50AA17C6-9B7A-7C9D-E0AB-313E50A9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5322308" y="3097455"/>
              <a:ext cx="1193557" cy="1193557"/>
            </a:xfrm>
            <a:prstGeom prst="rect">
              <a:avLst/>
            </a:prstGeom>
          </p:spPr>
        </p:pic>
        <p:pic>
          <p:nvPicPr>
            <p:cNvPr id="63" name="Gráfico 30" descr="Pessoa em cadeira de rodas com preenchimento sólido">
              <a:extLst>
                <a:ext uri="{FF2B5EF4-FFF2-40B4-BE49-F238E27FC236}">
                  <a16:creationId xmlns:a16="http://schemas.microsoft.com/office/drawing/2014/main" id="{21684E9A-2D39-2F89-D86A-2F3F9899B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7245098" y="3218483"/>
              <a:ext cx="951499" cy="951499"/>
            </a:xfrm>
            <a:prstGeom prst="rect">
              <a:avLst/>
            </a:prstGeom>
          </p:spPr>
        </p:pic>
        <p:pic>
          <p:nvPicPr>
            <p:cNvPr id="81" name="Gráfico 19" descr="Dólar com preenchimento sólido">
              <a:extLst>
                <a:ext uri="{FF2B5EF4-FFF2-40B4-BE49-F238E27FC236}">
                  <a16:creationId xmlns:a16="http://schemas.microsoft.com/office/drawing/2014/main" id="{55A60014-727E-0B8D-DCBA-C8D728A71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9079217" y="3249672"/>
              <a:ext cx="884499" cy="884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475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1B89A2-6FD3-51A4-FCA8-E6FA983B0D54}"/>
              </a:ext>
            </a:extLst>
          </p:cNvPr>
          <p:cNvGrpSpPr/>
          <p:nvPr/>
        </p:nvGrpSpPr>
        <p:grpSpPr>
          <a:xfrm>
            <a:off x="4718805" y="2440977"/>
            <a:ext cx="2137473" cy="1837546"/>
            <a:chOff x="6251108" y="2823380"/>
            <a:chExt cx="2137473" cy="1837546"/>
          </a:xfrm>
        </p:grpSpPr>
        <p:pic>
          <p:nvPicPr>
            <p:cNvPr id="50" name="Gráfico 39" descr="Hospital com preenchimento sólido">
              <a:extLst>
                <a:ext uri="{FF2B5EF4-FFF2-40B4-BE49-F238E27FC236}">
                  <a16:creationId xmlns:a16="http://schemas.microsoft.com/office/drawing/2014/main" id="{B190FE91-4010-8755-40A6-C87E7D00D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663623" y="2823380"/>
              <a:ext cx="1312444" cy="1312444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4BA072B-FFF8-37AE-922F-AD65C485BBFD}"/>
                </a:ext>
              </a:extLst>
            </p:cNvPr>
            <p:cNvSpPr txBox="1"/>
            <p:nvPr/>
          </p:nvSpPr>
          <p:spPr>
            <a:xfrm>
              <a:off x="6251108" y="4291594"/>
              <a:ext cx="2137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Health Institutions</a:t>
              </a:r>
              <a:endParaRPr lang="pt-PT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50D756-FADA-299E-F804-BC6316E66C54}"/>
              </a:ext>
            </a:extLst>
          </p:cNvPr>
          <p:cNvGrpSpPr/>
          <p:nvPr/>
        </p:nvGrpSpPr>
        <p:grpSpPr>
          <a:xfrm>
            <a:off x="8535629" y="2440977"/>
            <a:ext cx="2137473" cy="1976046"/>
            <a:chOff x="8695643" y="2823380"/>
            <a:chExt cx="2137473" cy="1976046"/>
          </a:xfrm>
        </p:grpSpPr>
        <p:pic>
          <p:nvPicPr>
            <p:cNvPr id="49" name="Gráfico 30" descr="Pessoa em cadeira de rodas com preenchimento sólido">
              <a:extLst>
                <a:ext uri="{FF2B5EF4-FFF2-40B4-BE49-F238E27FC236}">
                  <a16:creationId xmlns:a16="http://schemas.microsoft.com/office/drawing/2014/main" id="{0BF01341-9620-B7C2-5078-E4D66484E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08158" y="2823380"/>
              <a:ext cx="1312444" cy="131244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437B04-8523-11E2-F92A-CC6A7E914AAE}"/>
                </a:ext>
              </a:extLst>
            </p:cNvPr>
            <p:cNvSpPr txBox="1"/>
            <p:nvPr/>
          </p:nvSpPr>
          <p:spPr>
            <a:xfrm>
              <a:off x="8695643" y="4153095"/>
              <a:ext cx="2137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Wheelchair</a:t>
              </a:r>
              <a:endParaRPr lang="pt-PT" dirty="0"/>
            </a:p>
          </p:txBody>
        </p:sp>
      </p:grpSp>
      <p:sp>
        <p:nvSpPr>
          <p:cNvPr id="76" name="Seta: Para Baixo 18">
            <a:extLst>
              <a:ext uri="{FF2B5EF4-FFF2-40B4-BE49-F238E27FC236}">
                <a16:creationId xmlns:a16="http://schemas.microsoft.com/office/drawing/2014/main" id="{A8E036ED-25BE-6113-7B2C-F906B8ED035C}"/>
              </a:ext>
            </a:extLst>
          </p:cNvPr>
          <p:cNvSpPr/>
          <p:nvPr/>
        </p:nvSpPr>
        <p:spPr>
          <a:xfrm rot="16200000">
            <a:off x="4429339" y="3060532"/>
            <a:ext cx="456917" cy="54094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77" name="Seta: Para Baixo 18">
            <a:extLst>
              <a:ext uri="{FF2B5EF4-FFF2-40B4-BE49-F238E27FC236}">
                <a16:creationId xmlns:a16="http://schemas.microsoft.com/office/drawing/2014/main" id="{59E5FF2F-9A7A-D165-FFB7-B1F2EDDCFCC9}"/>
              </a:ext>
            </a:extLst>
          </p:cNvPr>
          <p:cNvSpPr/>
          <p:nvPr/>
        </p:nvSpPr>
        <p:spPr>
          <a:xfrm rot="16200000">
            <a:off x="8153640" y="3158526"/>
            <a:ext cx="456917" cy="54094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7030E9-0F09-C8AE-70CD-93D1C8B9C3E8}"/>
              </a:ext>
            </a:extLst>
          </p:cNvPr>
          <p:cNvGrpSpPr/>
          <p:nvPr/>
        </p:nvGrpSpPr>
        <p:grpSpPr>
          <a:xfrm>
            <a:off x="837739" y="2583787"/>
            <a:ext cx="3820058" cy="1833236"/>
            <a:chOff x="1037434" y="2583787"/>
            <a:chExt cx="3820058" cy="183323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1699D56-DAA7-4B1E-F7E6-D01CFBC8339A}"/>
                </a:ext>
              </a:extLst>
            </p:cNvPr>
            <p:cNvSpPr txBox="1"/>
            <p:nvPr/>
          </p:nvSpPr>
          <p:spPr>
            <a:xfrm>
              <a:off x="1037434" y="3770692"/>
              <a:ext cx="3820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7361F4-EC50-15D5-FDF5-23DD5BE1AA3C}"/>
                </a:ext>
              </a:extLst>
            </p:cNvPr>
            <p:cNvGrpSpPr/>
            <p:nvPr/>
          </p:nvGrpSpPr>
          <p:grpSpPr>
            <a:xfrm>
              <a:off x="1579312" y="2583787"/>
              <a:ext cx="2736303" cy="1137464"/>
              <a:chOff x="1557697" y="2583787"/>
              <a:chExt cx="2736303" cy="1137464"/>
            </a:xfrm>
          </p:grpSpPr>
          <p:pic>
            <p:nvPicPr>
              <p:cNvPr id="37" name="Imagem 192">
                <a:extLst>
                  <a:ext uri="{FF2B5EF4-FFF2-40B4-BE49-F238E27FC236}">
                    <a16:creationId xmlns:a16="http://schemas.microsoft.com/office/drawing/2014/main" id="{825C0012-3808-861E-9C8B-42AB05779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7697" y="2605545"/>
                <a:ext cx="1142387" cy="1093948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AB4E6CB-DEAE-7422-EDB0-545AD605C7C9}"/>
                  </a:ext>
                </a:extLst>
              </p:cNvPr>
              <p:cNvGrpSpPr/>
              <p:nvPr/>
            </p:nvGrpSpPr>
            <p:grpSpPr>
              <a:xfrm>
                <a:off x="3050076" y="2583787"/>
                <a:ext cx="1243924" cy="1137464"/>
                <a:chOff x="3099679" y="2516775"/>
                <a:chExt cx="1339101" cy="1224495"/>
              </a:xfrm>
            </p:grpSpPr>
            <p:pic>
              <p:nvPicPr>
                <p:cNvPr id="43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7969E0F9-2BBA-F705-5E3B-97286CE3E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9679" y="2516775"/>
                  <a:ext cx="1220975" cy="1199212"/>
                </a:xfrm>
                <a:prstGeom prst="rect">
                  <a:avLst/>
                </a:prstGeom>
              </p:spPr>
            </p:pic>
            <p:pic>
              <p:nvPicPr>
                <p:cNvPr id="44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F645068D-974E-C16A-9124-52E0E8DD5B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9367" y="2926569"/>
                  <a:ext cx="829413" cy="814701"/>
                </a:xfrm>
                <a:prstGeom prst="rect">
                  <a:avLst/>
                </a:prstGeom>
              </p:spPr>
            </p:pic>
          </p:grpSp>
          <p:sp>
            <p:nvSpPr>
              <p:cNvPr id="26" name="Sinal de Adição 198">
                <a:extLst>
                  <a:ext uri="{FF2B5EF4-FFF2-40B4-BE49-F238E27FC236}">
                    <a16:creationId xmlns:a16="http://schemas.microsoft.com/office/drawing/2014/main" id="{9BEBD5B4-18E7-A852-8F89-C54E78FE2B83}"/>
                  </a:ext>
                </a:extLst>
              </p:cNvPr>
              <p:cNvSpPr/>
              <p:nvPr/>
            </p:nvSpPr>
            <p:spPr>
              <a:xfrm>
                <a:off x="2761092" y="3011369"/>
                <a:ext cx="287423" cy="282300"/>
              </a:xfrm>
              <a:prstGeom prst="mathPlus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99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20" name="Agrupar 12">
            <a:extLst>
              <a:ext uri="{FF2B5EF4-FFF2-40B4-BE49-F238E27FC236}">
                <a16:creationId xmlns:a16="http://schemas.microsoft.com/office/drawing/2014/main" id="{69FC976D-DD69-C6AD-84F7-A658E8E077E3}"/>
              </a:ext>
            </a:extLst>
          </p:cNvPr>
          <p:cNvGrpSpPr/>
          <p:nvPr/>
        </p:nvGrpSpPr>
        <p:grpSpPr>
          <a:xfrm>
            <a:off x="-106924" y="1335765"/>
            <a:ext cx="632780" cy="4186471"/>
            <a:chOff x="-106924" y="1556828"/>
            <a:chExt cx="632780" cy="4186471"/>
          </a:xfrm>
        </p:grpSpPr>
        <p:sp>
          <p:nvSpPr>
            <p:cNvPr id="21" name="Retângulo: Cantos Arredondados 13">
              <a:extLst>
                <a:ext uri="{FF2B5EF4-FFF2-40B4-BE49-F238E27FC236}">
                  <a16:creationId xmlns:a16="http://schemas.microsoft.com/office/drawing/2014/main" id="{8DE71F20-FACA-9695-560D-A78C2F2E3A7D}"/>
                </a:ext>
              </a:extLst>
            </p:cNvPr>
            <p:cNvSpPr/>
            <p:nvPr/>
          </p:nvSpPr>
          <p:spPr>
            <a:xfrm>
              <a:off x="-106924" y="1788895"/>
              <a:ext cx="632780" cy="395440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pt-PT" dirty="0"/>
            </a:p>
          </p:txBody>
        </p:sp>
        <p:sp>
          <p:nvSpPr>
            <p:cNvPr id="22" name="CaixaDeTexto 14">
              <a:extLst>
                <a:ext uri="{FF2B5EF4-FFF2-40B4-BE49-F238E27FC236}">
                  <a16:creationId xmlns:a16="http://schemas.microsoft.com/office/drawing/2014/main" id="{3D94D771-60A6-E035-8E8E-F04992D4B733}"/>
                </a:ext>
              </a:extLst>
            </p:cNvPr>
            <p:cNvSpPr txBox="1"/>
            <p:nvPr/>
          </p:nvSpPr>
          <p:spPr>
            <a:xfrm>
              <a:off x="-106924" y="1556828"/>
              <a:ext cx="632780" cy="4135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pt-PT" b="1" dirty="0"/>
                <a:t>00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>
                      <a:lumMod val="85000"/>
                    </a:schemeClr>
                  </a:solidFill>
                </a:rPr>
                <a:t>04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  <a:endParaRPr lang="pt-PT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1502FE-ED91-C8F2-C8F1-4719D2112497}"/>
              </a:ext>
            </a:extLst>
          </p:cNvPr>
          <p:cNvGrpSpPr/>
          <p:nvPr/>
        </p:nvGrpSpPr>
        <p:grpSpPr>
          <a:xfrm>
            <a:off x="1419086" y="3063142"/>
            <a:ext cx="9353829" cy="1086411"/>
            <a:chOff x="2252655" y="3001839"/>
            <a:chExt cx="9353829" cy="108641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C13EF2-8F6E-F0CB-1B17-D3C1AD61060A}"/>
                </a:ext>
              </a:extLst>
            </p:cNvPr>
            <p:cNvSpPr/>
            <p:nvPr/>
          </p:nvSpPr>
          <p:spPr>
            <a:xfrm>
              <a:off x="2252656" y="300183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CaixaDeTexto 7">
              <a:extLst>
                <a:ext uri="{FF2B5EF4-FFF2-40B4-BE49-F238E27FC236}">
                  <a16:creationId xmlns:a16="http://schemas.microsoft.com/office/drawing/2014/main" id="{2B1F0EFF-7E00-F4B8-FC09-FB8C5668A48F}"/>
                </a:ext>
              </a:extLst>
            </p:cNvPr>
            <p:cNvSpPr txBox="1"/>
            <p:nvPr/>
          </p:nvSpPr>
          <p:spPr>
            <a:xfrm>
              <a:off x="2252655" y="3376577"/>
              <a:ext cx="2164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b="1" cap="small" dirty="0" err="1">
                  <a:solidFill>
                    <a:schemeClr val="bg1"/>
                  </a:solidFill>
                </a:rPr>
                <a:t>Introduction</a:t>
              </a:r>
              <a:endParaRPr lang="pt-PT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40" name="CaixaDeTexto 11">
              <a:extLst>
                <a:ext uri="{FF2B5EF4-FFF2-40B4-BE49-F238E27FC236}">
                  <a16:creationId xmlns:a16="http://schemas.microsoft.com/office/drawing/2014/main" id="{060C68C7-69DA-8642-A8B8-7153BFFD3E15}"/>
                </a:ext>
              </a:extLst>
            </p:cNvPr>
            <p:cNvSpPr txBox="1"/>
            <p:nvPr/>
          </p:nvSpPr>
          <p:spPr>
            <a:xfrm>
              <a:off x="2252656" y="3001839"/>
              <a:ext cx="45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</a:rPr>
                <a:t>0</a:t>
              </a:r>
              <a:r>
                <a:rPr lang="pt-PT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CaixaDeTexto 7">
              <a:extLst>
                <a:ext uri="{FF2B5EF4-FFF2-40B4-BE49-F238E27FC236}">
                  <a16:creationId xmlns:a16="http://schemas.microsoft.com/office/drawing/2014/main" id="{F6CFABE9-C1BA-7CF9-C79B-8CD25A68808C}"/>
                </a:ext>
              </a:extLst>
            </p:cNvPr>
            <p:cNvSpPr txBox="1"/>
            <p:nvPr/>
          </p:nvSpPr>
          <p:spPr>
            <a:xfrm>
              <a:off x="4050085" y="3376577"/>
              <a:ext cx="2164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b="1" cap="small" dirty="0" err="1">
                  <a:solidFill>
                    <a:schemeClr val="bg1"/>
                  </a:solidFill>
                </a:rPr>
                <a:t>Study</a:t>
              </a:r>
              <a:r>
                <a:rPr lang="pt-PT" sz="1400" b="1" cap="small" dirty="0">
                  <a:solidFill>
                    <a:schemeClr val="bg1"/>
                  </a:solidFill>
                </a:rPr>
                <a:t> </a:t>
              </a:r>
              <a:r>
                <a:rPr lang="pt-PT" sz="1400" b="1" cap="small" dirty="0" err="1">
                  <a:solidFill>
                    <a:schemeClr val="bg1"/>
                  </a:solidFill>
                </a:rPr>
                <a:t>Justification</a:t>
              </a:r>
              <a:endParaRPr lang="pt-PT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42" name="CaixaDeTexto 11">
              <a:extLst>
                <a:ext uri="{FF2B5EF4-FFF2-40B4-BE49-F238E27FC236}">
                  <a16:creationId xmlns:a16="http://schemas.microsoft.com/office/drawing/2014/main" id="{0F0975AD-2C94-CC13-A479-891AD644A075}"/>
                </a:ext>
              </a:extLst>
            </p:cNvPr>
            <p:cNvSpPr txBox="1"/>
            <p:nvPr/>
          </p:nvSpPr>
          <p:spPr>
            <a:xfrm>
              <a:off x="4050085" y="3001839"/>
              <a:ext cx="45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</a:rPr>
                <a:t>0</a:t>
              </a:r>
              <a:r>
                <a:rPr lang="pt-PT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3" name="CaixaDeTexto 7">
              <a:extLst>
                <a:ext uri="{FF2B5EF4-FFF2-40B4-BE49-F238E27FC236}">
                  <a16:creationId xmlns:a16="http://schemas.microsoft.com/office/drawing/2014/main" id="{BEC1F15C-C9F9-8537-A6CB-86CA7E1CF747}"/>
                </a:ext>
              </a:extLst>
            </p:cNvPr>
            <p:cNvSpPr txBox="1"/>
            <p:nvPr/>
          </p:nvSpPr>
          <p:spPr>
            <a:xfrm>
              <a:off x="5847716" y="3376577"/>
              <a:ext cx="2164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b="1" cap="small" dirty="0" err="1">
                  <a:solidFill>
                    <a:schemeClr val="bg1"/>
                  </a:solidFill>
                </a:rPr>
                <a:t>Methodology</a:t>
              </a:r>
              <a:endParaRPr lang="pt-PT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44" name="CaixaDeTexto 11">
              <a:extLst>
                <a:ext uri="{FF2B5EF4-FFF2-40B4-BE49-F238E27FC236}">
                  <a16:creationId xmlns:a16="http://schemas.microsoft.com/office/drawing/2014/main" id="{B98D2992-F7FF-5992-BB3C-BF151E805DFF}"/>
                </a:ext>
              </a:extLst>
            </p:cNvPr>
            <p:cNvSpPr txBox="1"/>
            <p:nvPr/>
          </p:nvSpPr>
          <p:spPr>
            <a:xfrm>
              <a:off x="5847716" y="3001839"/>
              <a:ext cx="45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</a:rPr>
                <a:t>0</a:t>
              </a:r>
              <a:r>
                <a:rPr lang="pt-PT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" name="CaixaDeTexto 7">
              <a:extLst>
                <a:ext uri="{FF2B5EF4-FFF2-40B4-BE49-F238E27FC236}">
                  <a16:creationId xmlns:a16="http://schemas.microsoft.com/office/drawing/2014/main" id="{921E9339-F646-9103-8DEF-6F630A5359EF}"/>
                </a:ext>
              </a:extLst>
            </p:cNvPr>
            <p:cNvSpPr txBox="1"/>
            <p:nvPr/>
          </p:nvSpPr>
          <p:spPr>
            <a:xfrm>
              <a:off x="7641192" y="3376577"/>
              <a:ext cx="2164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b="1" cap="small" dirty="0" err="1">
                  <a:solidFill>
                    <a:schemeClr val="bg1"/>
                  </a:solidFill>
                </a:rPr>
                <a:t>Tests</a:t>
              </a:r>
              <a:r>
                <a:rPr lang="pt-PT" sz="1400" b="1" cap="small" dirty="0">
                  <a:solidFill>
                    <a:schemeClr val="bg1"/>
                  </a:solidFill>
                </a:rPr>
                <a:t> </a:t>
              </a:r>
              <a:r>
                <a:rPr lang="pt-PT" sz="1400" b="1" cap="small" dirty="0" err="1">
                  <a:solidFill>
                    <a:schemeClr val="bg1"/>
                  </a:solidFill>
                </a:rPr>
                <a:t>and</a:t>
              </a:r>
              <a:r>
                <a:rPr lang="pt-PT" sz="1400" b="1" cap="small" dirty="0">
                  <a:solidFill>
                    <a:schemeClr val="bg1"/>
                  </a:solidFill>
                </a:rPr>
                <a:t> </a:t>
              </a:r>
              <a:r>
                <a:rPr lang="pt-PT" sz="1400" b="1" cap="small" dirty="0" err="1">
                  <a:solidFill>
                    <a:schemeClr val="bg1"/>
                  </a:solidFill>
                </a:rPr>
                <a:t>Validation</a:t>
              </a:r>
              <a:endParaRPr lang="pt-PT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46" name="CaixaDeTexto 11">
              <a:extLst>
                <a:ext uri="{FF2B5EF4-FFF2-40B4-BE49-F238E27FC236}">
                  <a16:creationId xmlns:a16="http://schemas.microsoft.com/office/drawing/2014/main" id="{1C7E9458-3A01-ED4E-0EE9-1E4344064A3E}"/>
                </a:ext>
              </a:extLst>
            </p:cNvPr>
            <p:cNvSpPr txBox="1"/>
            <p:nvPr/>
          </p:nvSpPr>
          <p:spPr>
            <a:xfrm>
              <a:off x="7641192" y="3001839"/>
              <a:ext cx="45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</a:rPr>
                <a:t>0</a:t>
              </a:r>
              <a:r>
                <a:rPr lang="pt-PT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7" name="CaixaDeTexto 7">
              <a:extLst>
                <a:ext uri="{FF2B5EF4-FFF2-40B4-BE49-F238E27FC236}">
                  <a16:creationId xmlns:a16="http://schemas.microsoft.com/office/drawing/2014/main" id="{12B05685-815F-1253-733B-7CE352A7EFAD}"/>
                </a:ext>
              </a:extLst>
            </p:cNvPr>
            <p:cNvSpPr txBox="1"/>
            <p:nvPr/>
          </p:nvSpPr>
          <p:spPr>
            <a:xfrm>
              <a:off x="9442124" y="3376577"/>
              <a:ext cx="2164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b="1" cap="small" dirty="0" err="1">
                  <a:solidFill>
                    <a:schemeClr val="bg1"/>
                  </a:solidFill>
                </a:rPr>
                <a:t>Conclusion</a:t>
              </a:r>
              <a:endParaRPr lang="pt-PT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48" name="CaixaDeTexto 11">
              <a:extLst>
                <a:ext uri="{FF2B5EF4-FFF2-40B4-BE49-F238E27FC236}">
                  <a16:creationId xmlns:a16="http://schemas.microsoft.com/office/drawing/2014/main" id="{30673E8F-0F89-B394-6321-72DE5ECAC714}"/>
                </a:ext>
              </a:extLst>
            </p:cNvPr>
            <p:cNvSpPr txBox="1"/>
            <p:nvPr/>
          </p:nvSpPr>
          <p:spPr>
            <a:xfrm>
              <a:off x="9442124" y="3001839"/>
              <a:ext cx="45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</a:rPr>
                <a:t>0</a:t>
              </a:r>
              <a:r>
                <a:rPr lang="pt-PT" b="1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9462220-2F26-A49D-DE11-EABD63FF0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7414" y="3001839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7BD4CFC-89AF-296C-D7C4-3C85CF04E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6795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21E414-2363-0C19-F06C-ACC50EE82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710" y="3001839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7A7A82-C66F-06C5-2ED5-4308051E3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0085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48855E-A69F-635B-18EB-6C996E87F628}"/>
              </a:ext>
            </a:extLst>
          </p:cNvPr>
          <p:cNvGrpSpPr/>
          <p:nvPr/>
        </p:nvGrpSpPr>
        <p:grpSpPr>
          <a:xfrm>
            <a:off x="1423775" y="2230373"/>
            <a:ext cx="1638677" cy="836490"/>
            <a:chOff x="1423775" y="2225797"/>
            <a:chExt cx="1638677" cy="8364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F96222-1F73-5F48-5B35-2120C74DE61E}"/>
                </a:ext>
              </a:extLst>
            </p:cNvPr>
            <p:cNvSpPr txBox="1"/>
            <p:nvPr/>
          </p:nvSpPr>
          <p:spPr>
            <a:xfrm>
              <a:off x="1423775" y="2225797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01 Introduction</a:t>
              </a:r>
              <a:endParaRPr lang="pt-PT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F4B11-56DE-5023-8B98-1F080C0B1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53FB1-D696-B371-BB28-59CA9D78A086}"/>
              </a:ext>
            </a:extLst>
          </p:cNvPr>
          <p:cNvGrpSpPr/>
          <p:nvPr/>
        </p:nvGrpSpPr>
        <p:grpSpPr>
          <a:xfrm>
            <a:off x="3216309" y="4143142"/>
            <a:ext cx="2248355" cy="836490"/>
            <a:chOff x="3216309" y="4133095"/>
            <a:chExt cx="2248355" cy="83649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90C4938-78C6-FF48-1489-62A4349572CC}"/>
                </a:ext>
              </a:extLst>
            </p:cNvPr>
            <p:cNvSpPr txBox="1"/>
            <p:nvPr/>
          </p:nvSpPr>
          <p:spPr>
            <a:xfrm>
              <a:off x="3216309" y="4600253"/>
              <a:ext cx="2248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02 Study Justification</a:t>
              </a:r>
              <a:endParaRPr lang="pt-PT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961BB64-4C2A-85DC-965A-8DA5DEB3E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310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C65772-CE2B-D1F1-BD7B-E1F0F7C8DBA2}"/>
              </a:ext>
            </a:extLst>
          </p:cNvPr>
          <p:cNvGrpSpPr/>
          <p:nvPr/>
        </p:nvGrpSpPr>
        <p:grpSpPr>
          <a:xfrm>
            <a:off x="5018592" y="2230373"/>
            <a:ext cx="1951694" cy="836490"/>
            <a:chOff x="1423775" y="2225797"/>
            <a:chExt cx="1951694" cy="83649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C27B62-BAD9-16AB-6E5C-1E99B0D1437F}"/>
                </a:ext>
              </a:extLst>
            </p:cNvPr>
            <p:cNvSpPr txBox="1"/>
            <p:nvPr/>
          </p:nvSpPr>
          <p:spPr>
            <a:xfrm>
              <a:off x="1423775" y="2225797"/>
              <a:ext cx="195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03 Methodology</a:t>
              </a:r>
              <a:endParaRPr lang="pt-PT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02F77A-FF8C-0FD7-D0BA-79B59F562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69AF63-CBFA-4A1A-72BB-DC6C8CC33A96}"/>
              </a:ext>
            </a:extLst>
          </p:cNvPr>
          <p:cNvGrpSpPr/>
          <p:nvPr/>
        </p:nvGrpSpPr>
        <p:grpSpPr>
          <a:xfrm>
            <a:off x="6823226" y="4143142"/>
            <a:ext cx="2682723" cy="836490"/>
            <a:chOff x="3216309" y="4133095"/>
            <a:chExt cx="2682723" cy="83649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658B0A-8EC0-B801-BAA7-662ACDB80028}"/>
                </a:ext>
              </a:extLst>
            </p:cNvPr>
            <p:cNvSpPr txBox="1"/>
            <p:nvPr/>
          </p:nvSpPr>
          <p:spPr>
            <a:xfrm>
              <a:off x="3216309" y="4600253"/>
              <a:ext cx="26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04 Tests and Validation</a:t>
              </a:r>
              <a:endParaRPr lang="pt-PT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1CA8CD-5A94-2C1A-6421-6D9515A7F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310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FE1B5B-821E-C0D1-C6AB-F743F7D914BF}"/>
              </a:ext>
            </a:extLst>
          </p:cNvPr>
          <p:cNvGrpSpPr/>
          <p:nvPr/>
        </p:nvGrpSpPr>
        <p:grpSpPr>
          <a:xfrm>
            <a:off x="8624952" y="2230373"/>
            <a:ext cx="1951694" cy="836490"/>
            <a:chOff x="1423775" y="2225797"/>
            <a:chExt cx="1951694" cy="83649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DA757E9-5A00-9431-3EE9-E3E084FBBB1B}"/>
                </a:ext>
              </a:extLst>
            </p:cNvPr>
            <p:cNvSpPr txBox="1"/>
            <p:nvPr/>
          </p:nvSpPr>
          <p:spPr>
            <a:xfrm>
              <a:off x="1423775" y="2225797"/>
              <a:ext cx="195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05 Conclusion</a:t>
              </a:r>
              <a:endParaRPr lang="pt-PT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E18743B-0E90-1178-8606-5CFEDF341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06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D3DB73-DA36-8CD6-8A9C-1F4ADDCACD9E}"/>
              </a:ext>
            </a:extLst>
          </p:cNvPr>
          <p:cNvGrpSpPr/>
          <p:nvPr/>
        </p:nvGrpSpPr>
        <p:grpSpPr>
          <a:xfrm>
            <a:off x="1419087" y="2311850"/>
            <a:ext cx="9157559" cy="2749259"/>
            <a:chOff x="1419087" y="2230373"/>
            <a:chExt cx="9157559" cy="274925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48658CC-6547-2A15-1460-5D2B48A4131B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858319-EE8A-F603-ECB2-96976BC84598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FCC8568-A9A7-DF4A-7F21-A2E46B268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7414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56D2135-0BCA-B4A5-8B75-8583D49964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DD15DC5-D898-2F83-C65A-18C0D4A731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81E43A2-01D6-E4B2-D02B-79D99309EF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546C568-FC6C-818D-56B8-3D558BBB2DC2}"/>
                </a:ext>
              </a:extLst>
            </p:cNvPr>
            <p:cNvGrpSpPr/>
            <p:nvPr/>
          </p:nvGrpSpPr>
          <p:grpSpPr>
            <a:xfrm>
              <a:off x="1423775" y="2230373"/>
              <a:ext cx="3331399" cy="836490"/>
              <a:chOff x="1423775" y="2225797"/>
              <a:chExt cx="3331399" cy="8364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BDCD6D5-1F7F-F4DA-DB3A-C117F3325F32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331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AMR + Wheelchair + Patient + Safety System</a:t>
                </a:r>
                <a:endParaRPr lang="pt-PT" dirty="0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C95E9EF-56B5-8240-4A04-7D26F70C33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D28A5EA-9765-45EC-FE3F-20799133FF6D}"/>
                </a:ext>
              </a:extLst>
            </p:cNvPr>
            <p:cNvGrpSpPr/>
            <p:nvPr/>
          </p:nvGrpSpPr>
          <p:grpSpPr>
            <a:xfrm>
              <a:off x="3216309" y="4143142"/>
              <a:ext cx="2248355" cy="836490"/>
              <a:chOff x="3216309" y="4133095"/>
              <a:chExt cx="2248355" cy="83649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09BD42-5362-5FA6-4F7A-AE4F9BF82E0F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248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Objective</a:t>
                </a:r>
                <a:endParaRPr lang="pt-PT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E2CA9D7-C446-334F-B82F-7957FD415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BC13FB6-A9C0-66F8-46D7-11E499610A9E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973E511-80F9-1B87-3664-2CB036953FE0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E2D5D4-1B09-3E27-5F88-715F52FE0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BB57DEA-FD4C-D1D5-1355-029735600600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2B8A86F-B1AD-C0E0-A35F-17C226628B44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Tests and Validation</a:t>
                </a:r>
                <a:endParaRPr lang="pt-PT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EE3720C-FC26-507B-3AC1-A8F2CD0D8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3063505-6906-55A8-BFDB-9B8193019EE6}"/>
                </a:ext>
              </a:extLst>
            </p:cNvPr>
            <p:cNvGrpSpPr/>
            <p:nvPr/>
          </p:nvGrpSpPr>
          <p:grpSpPr>
            <a:xfrm>
              <a:off x="8624952" y="2230373"/>
              <a:ext cx="1951694" cy="836490"/>
              <a:chOff x="1423775" y="2225797"/>
              <a:chExt cx="1951694" cy="836490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6C80329-6F50-0B04-B36D-C33825AD22D1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05 Conclusion</a:t>
                </a:r>
                <a:endParaRPr lang="pt-PT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467C2E-4D9E-F1DC-E545-BB62CD002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6" name="Picture 8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BC31F940-546C-049A-E7D5-018883D2EF0C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3219210"/>
            <a:ext cx="706715" cy="908070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low confidence">
            <a:extLst>
              <a:ext uri="{FF2B5EF4-FFF2-40B4-BE49-F238E27FC236}">
                <a16:creationId xmlns:a16="http://schemas.microsoft.com/office/drawing/2014/main" id="{389CC8D4-3F93-933B-7959-76D1CE00020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88" name="Picture 87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5C8877FB-B28B-D63A-0A46-FD65C944C18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73" y="3214291"/>
            <a:ext cx="759708" cy="917908"/>
          </a:xfrm>
          <a:prstGeom prst="rect">
            <a:avLst/>
          </a:prstGeom>
        </p:spPr>
      </p:pic>
      <p:pic>
        <p:nvPicPr>
          <p:cNvPr id="91" name="Imagem 192">
            <a:extLst>
              <a:ext uri="{FF2B5EF4-FFF2-40B4-BE49-F238E27FC236}">
                <a16:creationId xmlns:a16="http://schemas.microsoft.com/office/drawing/2014/main" id="{F0D673F0-9426-DD6A-4364-C9ABEB8F3C1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85" y="3397118"/>
            <a:ext cx="613851" cy="587823"/>
          </a:xfrm>
          <a:prstGeom prst="rect">
            <a:avLst/>
          </a:prstGeom>
        </p:spPr>
      </p:pic>
      <p:pic>
        <p:nvPicPr>
          <p:cNvPr id="92" name="Gráfico 196" descr="Pessoa em cadeira de rodas com preenchimento sólido">
            <a:extLst>
              <a:ext uri="{FF2B5EF4-FFF2-40B4-BE49-F238E27FC236}">
                <a16:creationId xmlns:a16="http://schemas.microsoft.com/office/drawing/2014/main" id="{5EEE3B01-BB8C-CF12-017F-19E703A87E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77462" y="3386355"/>
            <a:ext cx="609449" cy="598586"/>
          </a:xfrm>
          <a:prstGeom prst="rect">
            <a:avLst/>
          </a:prstGeom>
        </p:spPr>
      </p:pic>
      <p:pic>
        <p:nvPicPr>
          <p:cNvPr id="93" name="Gráfico 15" descr="Escudo com visto com preenchimento sólido">
            <a:extLst>
              <a:ext uri="{FF2B5EF4-FFF2-40B4-BE49-F238E27FC236}">
                <a16:creationId xmlns:a16="http://schemas.microsoft.com/office/drawing/2014/main" id="{B208B4AE-43E8-9E29-04B0-9A74E91EF7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82640" y="3767024"/>
            <a:ext cx="414001" cy="406658"/>
          </a:xfrm>
          <a:prstGeom prst="rect">
            <a:avLst/>
          </a:prstGeom>
        </p:spPr>
      </p:pic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210697" y="36392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530389" y="3047352"/>
            <a:ext cx="1193557" cy="1193557"/>
          </a:xfrm>
          <a:prstGeom prst="rect">
            <a:avLst/>
          </a:prstGeom>
        </p:spPr>
      </p:pic>
      <p:pic>
        <p:nvPicPr>
          <p:cNvPr id="96" name="Gráfico 17" descr="Microscópio com preenchimento sólido">
            <a:extLst>
              <a:ext uri="{FF2B5EF4-FFF2-40B4-BE49-F238E27FC236}">
                <a16:creationId xmlns:a16="http://schemas.microsoft.com/office/drawing/2014/main" id="{E56ED316-A9C8-AE5B-177F-26CDC473BA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87152" y="3215013"/>
            <a:ext cx="916464" cy="916464"/>
          </a:xfrm>
          <a:prstGeom prst="rect">
            <a:avLst/>
          </a:prstGeom>
        </p:spPr>
      </p:pic>
      <p:pic>
        <p:nvPicPr>
          <p:cNvPr id="97" name="Gráfico 18" descr="Utilizadores com preenchimento sólido">
            <a:extLst>
              <a:ext uri="{FF2B5EF4-FFF2-40B4-BE49-F238E27FC236}">
                <a16:creationId xmlns:a16="http://schemas.microsoft.com/office/drawing/2014/main" id="{39865CC5-18F6-FEE1-EEB9-77B61A6F65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90452" y="3047352"/>
            <a:ext cx="1312444" cy="1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268E7F0-0D47-A97E-3EC7-0F82F6C92B8B}"/>
              </a:ext>
            </a:extLst>
          </p:cNvPr>
          <p:cNvSpPr/>
          <p:nvPr/>
        </p:nvSpPr>
        <p:spPr>
          <a:xfrm>
            <a:off x="1419087" y="3147136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3812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268E7F0-0D47-A97E-3EC7-0F82F6C92B8B}"/>
              </a:ext>
            </a:extLst>
          </p:cNvPr>
          <p:cNvSpPr/>
          <p:nvPr/>
        </p:nvSpPr>
        <p:spPr>
          <a:xfrm>
            <a:off x="1419087" y="3147136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910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421B5D3-6E2E-66F7-D48B-25E5BDC754BB}"/>
              </a:ext>
            </a:extLst>
          </p:cNvPr>
          <p:cNvGrpSpPr/>
          <p:nvPr/>
        </p:nvGrpSpPr>
        <p:grpSpPr>
          <a:xfrm>
            <a:off x="1419087" y="3147136"/>
            <a:ext cx="9000000" cy="1086411"/>
            <a:chOff x="2252656" y="3001839"/>
            <a:chExt cx="9000000" cy="108641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68E7F0-0D47-A97E-3EC7-0F82F6C92B8B}"/>
                </a:ext>
              </a:extLst>
            </p:cNvPr>
            <p:cNvSpPr/>
            <p:nvPr/>
          </p:nvSpPr>
          <p:spPr>
            <a:xfrm>
              <a:off x="2252656" y="300183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BFADB8-F005-5F5A-CDBF-23AC5C10D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664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E64675-A4FE-7C7E-15DB-92B1B886A8E8}"/>
              </a:ext>
            </a:extLst>
          </p:cNvPr>
          <p:cNvGrpSpPr/>
          <p:nvPr/>
        </p:nvGrpSpPr>
        <p:grpSpPr>
          <a:xfrm>
            <a:off x="3658888" y="4224619"/>
            <a:ext cx="3370608" cy="836490"/>
            <a:chOff x="3658888" y="4133095"/>
            <a:chExt cx="3370608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3F0B0-F9B3-F4BB-DB20-DB77F8D278E7}"/>
                </a:ext>
              </a:extLst>
            </p:cNvPr>
            <p:cNvSpPr txBox="1"/>
            <p:nvPr/>
          </p:nvSpPr>
          <p:spPr>
            <a:xfrm>
              <a:off x="3658888" y="4600253"/>
              <a:ext cx="337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C1E79C-ADAF-A7A6-3209-6C6B7CFE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889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81719" y="3092926"/>
            <a:ext cx="1193557" cy="11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8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421B5D3-6E2E-66F7-D48B-25E5BDC754BB}"/>
              </a:ext>
            </a:extLst>
          </p:cNvPr>
          <p:cNvGrpSpPr/>
          <p:nvPr/>
        </p:nvGrpSpPr>
        <p:grpSpPr>
          <a:xfrm>
            <a:off x="1419087" y="3145861"/>
            <a:ext cx="9000000" cy="1087686"/>
            <a:chOff x="2252656" y="3000564"/>
            <a:chExt cx="9000000" cy="108768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68E7F0-0D47-A97E-3EC7-0F82F6C92B8B}"/>
                </a:ext>
              </a:extLst>
            </p:cNvPr>
            <p:cNvSpPr/>
            <p:nvPr/>
          </p:nvSpPr>
          <p:spPr>
            <a:xfrm>
              <a:off x="2252656" y="300183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D68A37-F375-2461-8E2C-BA5549631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315" y="3000564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BFADB8-F005-5F5A-CDBF-23AC5C10D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664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E64675-A4FE-7C7E-15DB-92B1B886A8E8}"/>
              </a:ext>
            </a:extLst>
          </p:cNvPr>
          <p:cNvGrpSpPr/>
          <p:nvPr/>
        </p:nvGrpSpPr>
        <p:grpSpPr>
          <a:xfrm>
            <a:off x="3658888" y="4224619"/>
            <a:ext cx="3370608" cy="836490"/>
            <a:chOff x="3658888" y="4133095"/>
            <a:chExt cx="3370608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3F0B0-F9B3-F4BB-DB20-DB77F8D278E7}"/>
                </a:ext>
              </a:extLst>
            </p:cNvPr>
            <p:cNvSpPr txBox="1"/>
            <p:nvPr/>
          </p:nvSpPr>
          <p:spPr>
            <a:xfrm>
              <a:off x="3658888" y="4600253"/>
              <a:ext cx="337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C1E79C-ADAF-A7A6-3209-6C6B7CFE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889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7C969-AF48-23C0-60D0-9C6D01DCE25D}"/>
              </a:ext>
            </a:extLst>
          </p:cNvPr>
          <p:cNvGrpSpPr/>
          <p:nvPr/>
        </p:nvGrpSpPr>
        <p:grpSpPr>
          <a:xfrm>
            <a:off x="5905196" y="2310575"/>
            <a:ext cx="2552999" cy="836490"/>
            <a:chOff x="2310379" y="2224522"/>
            <a:chExt cx="2552999" cy="83649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39CCCF-0042-6834-C0F1-B24E5F1C07D8}"/>
                </a:ext>
              </a:extLst>
            </p:cNvPr>
            <p:cNvSpPr txBox="1"/>
            <p:nvPr/>
          </p:nvSpPr>
          <p:spPr>
            <a:xfrm>
              <a:off x="2310379" y="2224522"/>
              <a:ext cx="2552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Scientifically Important</a:t>
              </a:r>
              <a:endParaRPr lang="pt-PT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0A9C6B-D98E-5E7E-2751-AFACB692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380" y="2224522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81719" y="3092926"/>
            <a:ext cx="1193557" cy="1193557"/>
          </a:xfrm>
          <a:prstGeom prst="rect">
            <a:avLst/>
          </a:prstGeom>
        </p:spPr>
      </p:pic>
      <p:pic>
        <p:nvPicPr>
          <p:cNvPr id="96" name="Gráfico 17" descr="Microscópio com preenchimento sólido">
            <a:extLst>
              <a:ext uri="{FF2B5EF4-FFF2-40B4-BE49-F238E27FC236}">
                <a16:creationId xmlns:a16="http://schemas.microsoft.com/office/drawing/2014/main" id="{E56ED316-A9C8-AE5B-177F-26CDC473BA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7193" y="3231472"/>
            <a:ext cx="916464" cy="9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6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421B5D3-6E2E-66F7-D48B-25E5BDC754BB}"/>
              </a:ext>
            </a:extLst>
          </p:cNvPr>
          <p:cNvGrpSpPr/>
          <p:nvPr/>
        </p:nvGrpSpPr>
        <p:grpSpPr>
          <a:xfrm>
            <a:off x="1419087" y="3145861"/>
            <a:ext cx="9000000" cy="1087686"/>
            <a:chOff x="2252656" y="3000564"/>
            <a:chExt cx="9000000" cy="108768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68E7F0-0D47-A97E-3EC7-0F82F6C92B8B}"/>
                </a:ext>
              </a:extLst>
            </p:cNvPr>
            <p:cNvSpPr/>
            <p:nvPr/>
          </p:nvSpPr>
          <p:spPr>
            <a:xfrm>
              <a:off x="2252656" y="300183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A08FC5-74D4-02F6-32F7-D0C646A1F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2672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D68A37-F375-2461-8E2C-BA5549631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315" y="3000564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BFADB8-F005-5F5A-CDBF-23AC5C10D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664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E64675-A4FE-7C7E-15DB-92B1B886A8E8}"/>
              </a:ext>
            </a:extLst>
          </p:cNvPr>
          <p:cNvGrpSpPr/>
          <p:nvPr/>
        </p:nvGrpSpPr>
        <p:grpSpPr>
          <a:xfrm>
            <a:off x="3658888" y="4224619"/>
            <a:ext cx="3370608" cy="836490"/>
            <a:chOff x="3658888" y="4133095"/>
            <a:chExt cx="3370608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3F0B0-F9B3-F4BB-DB20-DB77F8D278E7}"/>
                </a:ext>
              </a:extLst>
            </p:cNvPr>
            <p:cNvSpPr txBox="1"/>
            <p:nvPr/>
          </p:nvSpPr>
          <p:spPr>
            <a:xfrm>
              <a:off x="3658888" y="4600253"/>
              <a:ext cx="337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C1E79C-ADAF-A7A6-3209-6C6B7CFE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889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7C969-AF48-23C0-60D0-9C6D01DCE25D}"/>
              </a:ext>
            </a:extLst>
          </p:cNvPr>
          <p:cNvGrpSpPr/>
          <p:nvPr/>
        </p:nvGrpSpPr>
        <p:grpSpPr>
          <a:xfrm>
            <a:off x="5905196" y="2310575"/>
            <a:ext cx="2552999" cy="836490"/>
            <a:chOff x="2310379" y="2224522"/>
            <a:chExt cx="2552999" cy="83649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39CCCF-0042-6834-C0F1-B24E5F1C07D8}"/>
                </a:ext>
              </a:extLst>
            </p:cNvPr>
            <p:cNvSpPr txBox="1"/>
            <p:nvPr/>
          </p:nvSpPr>
          <p:spPr>
            <a:xfrm>
              <a:off x="2310379" y="2224522"/>
              <a:ext cx="2552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Scientifically Important</a:t>
              </a:r>
              <a:endParaRPr lang="pt-PT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0A9C6B-D98E-5E7E-2751-AFACB692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380" y="2224522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1ED20B-CD1D-AFC0-C542-0E5DBFCC64F1}"/>
              </a:ext>
            </a:extLst>
          </p:cNvPr>
          <p:cNvGrpSpPr/>
          <p:nvPr/>
        </p:nvGrpSpPr>
        <p:grpSpPr>
          <a:xfrm>
            <a:off x="8149103" y="4224619"/>
            <a:ext cx="2682723" cy="836490"/>
            <a:chOff x="4542186" y="4133095"/>
            <a:chExt cx="2682723" cy="83649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A3C69C-2AE0-2972-B2FE-8505EBE6A643}"/>
                </a:ext>
              </a:extLst>
            </p:cNvPr>
            <p:cNvSpPr txBox="1"/>
            <p:nvPr/>
          </p:nvSpPr>
          <p:spPr>
            <a:xfrm>
              <a:off x="4542186" y="4600253"/>
              <a:ext cx="26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Socially Important</a:t>
              </a:r>
              <a:endParaRPr lang="pt-PT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1697AD-7538-0600-5F67-6A47A6D1E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187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81719" y="3092926"/>
            <a:ext cx="1193557" cy="1193557"/>
          </a:xfrm>
          <a:prstGeom prst="rect">
            <a:avLst/>
          </a:prstGeom>
        </p:spPr>
      </p:pic>
      <p:pic>
        <p:nvPicPr>
          <p:cNvPr id="96" name="Gráfico 17" descr="Microscópio com preenchimento sólido">
            <a:extLst>
              <a:ext uri="{FF2B5EF4-FFF2-40B4-BE49-F238E27FC236}">
                <a16:creationId xmlns:a16="http://schemas.microsoft.com/office/drawing/2014/main" id="{E56ED316-A9C8-AE5B-177F-26CDC473BA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7193" y="3231472"/>
            <a:ext cx="916464" cy="916464"/>
          </a:xfrm>
          <a:prstGeom prst="rect">
            <a:avLst/>
          </a:prstGeom>
        </p:spPr>
      </p:pic>
      <p:pic>
        <p:nvPicPr>
          <p:cNvPr id="97" name="Gráfico 18" descr="Utilizadores com preenchimento sólido">
            <a:extLst>
              <a:ext uri="{FF2B5EF4-FFF2-40B4-BE49-F238E27FC236}">
                <a16:creationId xmlns:a16="http://schemas.microsoft.com/office/drawing/2014/main" id="{39865CC5-18F6-FEE1-EEB9-77B61A6F65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27873" y="3033482"/>
            <a:ext cx="1312444" cy="1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Justification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02</a:t>
            </a:r>
          </a:p>
        </p:txBody>
      </p:sp>
      <p:pic>
        <p:nvPicPr>
          <p:cNvPr id="11" name="Gráfico 17" descr="Microscópio com preenchimento sólido">
            <a:extLst>
              <a:ext uri="{FF2B5EF4-FFF2-40B4-BE49-F238E27FC236}">
                <a16:creationId xmlns:a16="http://schemas.microsoft.com/office/drawing/2014/main" id="{19242D89-D4D7-5A35-8149-D21F2A76C6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2045" y="4363047"/>
            <a:ext cx="1312444" cy="1312444"/>
          </a:xfrm>
          <a:prstGeom prst="rect">
            <a:avLst/>
          </a:prstGeom>
        </p:spPr>
      </p:pic>
      <p:pic>
        <p:nvPicPr>
          <p:cNvPr id="13" name="Gráfico 18" descr="Utilizadores com preenchimento sólido">
            <a:extLst>
              <a:ext uri="{FF2B5EF4-FFF2-40B4-BE49-F238E27FC236}">
                <a16:creationId xmlns:a16="http://schemas.microsoft.com/office/drawing/2014/main" id="{31480DD9-45ED-6806-FEB2-8213941DE5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06580" y="4443192"/>
            <a:ext cx="1312444" cy="1312444"/>
          </a:xfrm>
          <a:prstGeom prst="rect">
            <a:avLst/>
          </a:prstGeom>
        </p:spPr>
      </p:pic>
      <p:pic>
        <p:nvPicPr>
          <p:cNvPr id="18" name="Gráfico 19" descr="Dólar com preenchimento sólido">
            <a:extLst>
              <a:ext uri="{FF2B5EF4-FFF2-40B4-BE49-F238E27FC236}">
                <a16:creationId xmlns:a16="http://schemas.microsoft.com/office/drawing/2014/main" id="{0043C35A-77E8-F43E-A149-ADFCF00D1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614538" y="2544319"/>
            <a:ext cx="1312444" cy="1312444"/>
          </a:xfrm>
          <a:prstGeom prst="rect">
            <a:avLst/>
          </a:prstGeom>
        </p:spPr>
      </p:pic>
      <p:pic>
        <p:nvPicPr>
          <p:cNvPr id="20" name="Gráfico 20" descr="Chave inglesa com preenchimento sólido">
            <a:extLst>
              <a:ext uri="{FF2B5EF4-FFF2-40B4-BE49-F238E27FC236}">
                <a16:creationId xmlns:a16="http://schemas.microsoft.com/office/drawing/2014/main" id="{FCC2F578-B1E8-1224-862E-064C54847E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217510" y="4363047"/>
            <a:ext cx="1312444" cy="13124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685DE82-F042-F18F-A4E9-EC6FA22D667B}"/>
              </a:ext>
            </a:extLst>
          </p:cNvPr>
          <p:cNvSpPr txBox="1"/>
          <p:nvPr/>
        </p:nvSpPr>
        <p:spPr>
          <a:xfrm>
            <a:off x="1518898" y="3978441"/>
            <a:ext cx="15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Industry 4.0</a:t>
            </a:r>
            <a:endParaRPr lang="pt-PT" dirty="0"/>
          </a:p>
        </p:txBody>
      </p:sp>
      <p:pic>
        <p:nvPicPr>
          <p:cNvPr id="33" name="Gráfico 42" descr="Robô com preenchimento sólido">
            <a:extLst>
              <a:ext uri="{FF2B5EF4-FFF2-40B4-BE49-F238E27FC236}">
                <a16:creationId xmlns:a16="http://schemas.microsoft.com/office/drawing/2014/main" id="{EBE735F7-364D-DCF3-C21C-79C80FEFE1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059074" y="2440977"/>
            <a:ext cx="1312444" cy="13124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85CEF53-1477-D6B0-2A1A-A6ABF09823F1}"/>
              </a:ext>
            </a:extLst>
          </p:cNvPr>
          <p:cNvSpPr txBox="1"/>
          <p:nvPr/>
        </p:nvSpPr>
        <p:spPr>
          <a:xfrm>
            <a:off x="3646559" y="3770692"/>
            <a:ext cx="213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AMR (Autonomous Mobile Robot)</a:t>
            </a:r>
            <a:endParaRPr lang="pt-PT" dirty="0"/>
          </a:p>
        </p:txBody>
      </p:sp>
      <p:pic>
        <p:nvPicPr>
          <p:cNvPr id="31" name="Gráfico 39" descr="Hospital com preenchimento sólido">
            <a:extLst>
              <a:ext uri="{FF2B5EF4-FFF2-40B4-BE49-F238E27FC236}">
                <a16:creationId xmlns:a16="http://schemas.microsoft.com/office/drawing/2014/main" id="{33311B0D-2A4D-C604-824C-D664394389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503609" y="2510227"/>
            <a:ext cx="1312444" cy="13124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63B156C-0B87-7D49-B149-E3AA7E0A41C2}"/>
              </a:ext>
            </a:extLst>
          </p:cNvPr>
          <p:cNvSpPr txBox="1"/>
          <p:nvPr/>
        </p:nvSpPr>
        <p:spPr>
          <a:xfrm>
            <a:off x="6091094" y="3978441"/>
            <a:ext cx="213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 Institutions</a:t>
            </a:r>
            <a:endParaRPr lang="pt-PT" dirty="0"/>
          </a:p>
        </p:txBody>
      </p:sp>
      <p:pic>
        <p:nvPicPr>
          <p:cNvPr id="29" name="Gráfico 30" descr="Pessoa em cadeira de rodas com preenchimento sólido">
            <a:extLst>
              <a:ext uri="{FF2B5EF4-FFF2-40B4-BE49-F238E27FC236}">
                <a16:creationId xmlns:a16="http://schemas.microsoft.com/office/drawing/2014/main" id="{CABEF30F-E3DD-519D-2BDE-49FD68B06A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8948144" y="2440977"/>
            <a:ext cx="1312444" cy="1312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C3DD9D-A447-4D29-9CD5-CD1675DD1C4F}"/>
              </a:ext>
            </a:extLst>
          </p:cNvPr>
          <p:cNvSpPr txBox="1"/>
          <p:nvPr/>
        </p:nvSpPr>
        <p:spPr>
          <a:xfrm>
            <a:off x="8535629" y="3770692"/>
            <a:ext cx="213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Conventional Wheelchair</a:t>
            </a:r>
            <a:endParaRPr lang="pt-PT" dirty="0"/>
          </a:p>
        </p:txBody>
      </p:sp>
      <p:sp>
        <p:nvSpPr>
          <p:cNvPr id="26" name="Seta: Para Baixo 18">
            <a:extLst>
              <a:ext uri="{FF2B5EF4-FFF2-40B4-BE49-F238E27FC236}">
                <a16:creationId xmlns:a16="http://schemas.microsoft.com/office/drawing/2014/main" id="{6C9DB260-0400-FF8D-842B-FBA85FAB886C}"/>
              </a:ext>
            </a:extLst>
          </p:cNvPr>
          <p:cNvSpPr/>
          <p:nvPr/>
        </p:nvSpPr>
        <p:spPr>
          <a:xfrm rot="16200000">
            <a:off x="3264571" y="3158526"/>
            <a:ext cx="456917" cy="54094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27" name="Seta: Para Baixo 18">
            <a:extLst>
              <a:ext uri="{FF2B5EF4-FFF2-40B4-BE49-F238E27FC236}">
                <a16:creationId xmlns:a16="http://schemas.microsoft.com/office/drawing/2014/main" id="{5777A2BA-4F66-7F1D-2DD8-C3A26B695CF0}"/>
              </a:ext>
            </a:extLst>
          </p:cNvPr>
          <p:cNvSpPr/>
          <p:nvPr/>
        </p:nvSpPr>
        <p:spPr>
          <a:xfrm rot="16200000">
            <a:off x="5709105" y="3158526"/>
            <a:ext cx="456917" cy="54094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28" name="Seta: Para Baixo 18">
            <a:extLst>
              <a:ext uri="{FF2B5EF4-FFF2-40B4-BE49-F238E27FC236}">
                <a16:creationId xmlns:a16="http://schemas.microsoft.com/office/drawing/2014/main" id="{90813DD3-E371-365F-9B30-A82B6639A78C}"/>
              </a:ext>
            </a:extLst>
          </p:cNvPr>
          <p:cNvSpPr/>
          <p:nvPr/>
        </p:nvSpPr>
        <p:spPr>
          <a:xfrm rot="16200000">
            <a:off x="8153640" y="3158526"/>
            <a:ext cx="456917" cy="54094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8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colorTemperature colorTemp="47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1815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128FBF1-DF08-93B8-95D8-EFA089BB2560}"/>
              </a:ext>
            </a:extLst>
          </p:cNvPr>
          <p:cNvSpPr/>
          <p:nvPr/>
        </p:nvSpPr>
        <p:spPr>
          <a:xfrm>
            <a:off x="655320" y="3177630"/>
            <a:ext cx="10797314" cy="2986950"/>
          </a:xfrm>
          <a:prstGeom prst="roundRect">
            <a:avLst>
              <a:gd name="adj" fmla="val 6131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10E6C3-F34B-A5E2-8CF7-E354EAADE093}"/>
              </a:ext>
            </a:extLst>
          </p:cNvPr>
          <p:cNvSpPr/>
          <p:nvPr/>
        </p:nvSpPr>
        <p:spPr>
          <a:xfrm>
            <a:off x="4852458" y="1712156"/>
            <a:ext cx="6684221" cy="1294608"/>
          </a:xfrm>
          <a:prstGeom prst="roundRect">
            <a:avLst>
              <a:gd name="adj" fmla="val 12490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790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128FBF1-DF08-93B8-95D8-EFA089BB2560}"/>
              </a:ext>
            </a:extLst>
          </p:cNvPr>
          <p:cNvSpPr/>
          <p:nvPr/>
        </p:nvSpPr>
        <p:spPr>
          <a:xfrm>
            <a:off x="655320" y="3177630"/>
            <a:ext cx="10797314" cy="2986950"/>
          </a:xfrm>
          <a:prstGeom prst="roundRect">
            <a:avLst>
              <a:gd name="adj" fmla="val 6131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59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6" y="2311850"/>
            <a:ext cx="9353829" cy="2749259"/>
            <a:chOff x="1419086" y="2230373"/>
            <a:chExt cx="9353829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6" y="3063142"/>
              <a:ext cx="9353829" cy="1086411"/>
              <a:chOff x="2252655" y="3001839"/>
              <a:chExt cx="9353829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9" name="CaixaDeTexto 7">
                <a:extLst>
                  <a:ext uri="{FF2B5EF4-FFF2-40B4-BE49-F238E27FC236}">
                    <a16:creationId xmlns:a16="http://schemas.microsoft.com/office/drawing/2014/main" id="{2B1F0EFF-7E00-F4B8-FC09-FB8C5668A48F}"/>
                  </a:ext>
                </a:extLst>
              </p:cNvPr>
              <p:cNvSpPr txBox="1"/>
              <p:nvPr/>
            </p:nvSpPr>
            <p:spPr>
              <a:xfrm>
                <a:off x="2252655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Introduction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CaixaDeTexto 11">
                <a:extLst>
                  <a:ext uri="{FF2B5EF4-FFF2-40B4-BE49-F238E27FC236}">
                    <a16:creationId xmlns:a16="http://schemas.microsoft.com/office/drawing/2014/main" id="{060C68C7-69DA-8642-A8B8-7153BFFD3E15}"/>
                  </a:ext>
                </a:extLst>
              </p:cNvPr>
              <p:cNvSpPr txBox="1"/>
              <p:nvPr/>
            </p:nvSpPr>
            <p:spPr>
              <a:xfrm>
                <a:off x="2252656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1" name="CaixaDeTexto 7">
                <a:extLst>
                  <a:ext uri="{FF2B5EF4-FFF2-40B4-BE49-F238E27FC236}">
                    <a16:creationId xmlns:a16="http://schemas.microsoft.com/office/drawing/2014/main" id="{F6CFABE9-C1BA-7CF9-C79B-8CD25A68808C}"/>
                  </a:ext>
                </a:extLst>
              </p:cNvPr>
              <p:cNvSpPr txBox="1"/>
              <p:nvPr/>
            </p:nvSpPr>
            <p:spPr>
              <a:xfrm>
                <a:off x="4050085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Study</a:t>
                </a:r>
                <a:r>
                  <a:rPr lang="pt-PT" sz="1400" b="1" cap="small" dirty="0">
                    <a:solidFill>
                      <a:schemeClr val="bg1"/>
                    </a:solidFill>
                  </a:rPr>
                  <a:t> </a:t>
                </a:r>
                <a:r>
                  <a:rPr lang="pt-PT" sz="1400" b="1" cap="small" dirty="0" err="1">
                    <a:solidFill>
                      <a:schemeClr val="bg1"/>
                    </a:solidFill>
                  </a:rPr>
                  <a:t>Justification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CaixaDeTexto 11">
                <a:extLst>
                  <a:ext uri="{FF2B5EF4-FFF2-40B4-BE49-F238E27FC236}">
                    <a16:creationId xmlns:a16="http://schemas.microsoft.com/office/drawing/2014/main" id="{0F0975AD-2C94-CC13-A479-891AD644A075}"/>
                  </a:ext>
                </a:extLst>
              </p:cNvPr>
              <p:cNvSpPr txBox="1"/>
              <p:nvPr/>
            </p:nvSpPr>
            <p:spPr>
              <a:xfrm>
                <a:off x="4050085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43" name="CaixaDeTexto 7">
                <a:extLst>
                  <a:ext uri="{FF2B5EF4-FFF2-40B4-BE49-F238E27FC236}">
                    <a16:creationId xmlns:a16="http://schemas.microsoft.com/office/drawing/2014/main" id="{BEC1F15C-C9F9-8537-A6CB-86CA7E1CF747}"/>
                  </a:ext>
                </a:extLst>
              </p:cNvPr>
              <p:cNvSpPr txBox="1"/>
              <p:nvPr/>
            </p:nvSpPr>
            <p:spPr>
              <a:xfrm>
                <a:off x="5847716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Methodology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CaixaDeTexto 11">
                <a:extLst>
                  <a:ext uri="{FF2B5EF4-FFF2-40B4-BE49-F238E27FC236}">
                    <a16:creationId xmlns:a16="http://schemas.microsoft.com/office/drawing/2014/main" id="{B98D2992-F7FF-5992-BB3C-BF151E805DFF}"/>
                  </a:ext>
                </a:extLst>
              </p:cNvPr>
              <p:cNvSpPr txBox="1"/>
              <p:nvPr/>
            </p:nvSpPr>
            <p:spPr>
              <a:xfrm>
                <a:off x="5847716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45" name="CaixaDeTexto 7">
                <a:extLst>
                  <a:ext uri="{FF2B5EF4-FFF2-40B4-BE49-F238E27FC236}">
                    <a16:creationId xmlns:a16="http://schemas.microsoft.com/office/drawing/2014/main" id="{921E9339-F646-9103-8DEF-6F630A5359EF}"/>
                  </a:ext>
                </a:extLst>
              </p:cNvPr>
              <p:cNvSpPr txBox="1"/>
              <p:nvPr/>
            </p:nvSpPr>
            <p:spPr>
              <a:xfrm>
                <a:off x="7641192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Tests</a:t>
                </a:r>
                <a:r>
                  <a:rPr lang="pt-PT" sz="1400" b="1" cap="small" dirty="0">
                    <a:solidFill>
                      <a:schemeClr val="bg1"/>
                    </a:solidFill>
                  </a:rPr>
                  <a:t> </a:t>
                </a:r>
                <a:r>
                  <a:rPr lang="pt-PT" sz="1400" b="1" cap="small" dirty="0" err="1">
                    <a:solidFill>
                      <a:schemeClr val="bg1"/>
                    </a:solidFill>
                  </a:rPr>
                  <a:t>and</a:t>
                </a:r>
                <a:r>
                  <a:rPr lang="pt-PT" sz="1400" b="1" cap="small" dirty="0">
                    <a:solidFill>
                      <a:schemeClr val="bg1"/>
                    </a:solidFill>
                  </a:rPr>
                  <a:t> </a:t>
                </a:r>
                <a:r>
                  <a:rPr lang="pt-PT" sz="1400" b="1" cap="small" dirty="0" err="1">
                    <a:solidFill>
                      <a:schemeClr val="bg1"/>
                    </a:solidFill>
                  </a:rPr>
                  <a:t>Validation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CaixaDeTexto 11">
                <a:extLst>
                  <a:ext uri="{FF2B5EF4-FFF2-40B4-BE49-F238E27FC236}">
                    <a16:creationId xmlns:a16="http://schemas.microsoft.com/office/drawing/2014/main" id="{1C7E9458-3A01-ED4E-0EE9-1E4344064A3E}"/>
                  </a:ext>
                </a:extLst>
              </p:cNvPr>
              <p:cNvSpPr txBox="1"/>
              <p:nvPr/>
            </p:nvSpPr>
            <p:spPr>
              <a:xfrm>
                <a:off x="7641192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47" name="CaixaDeTexto 7">
                <a:extLst>
                  <a:ext uri="{FF2B5EF4-FFF2-40B4-BE49-F238E27FC236}">
                    <a16:creationId xmlns:a16="http://schemas.microsoft.com/office/drawing/2014/main" id="{12B05685-815F-1253-733B-7CE352A7EFAD}"/>
                  </a:ext>
                </a:extLst>
              </p:cNvPr>
              <p:cNvSpPr txBox="1"/>
              <p:nvPr/>
            </p:nvSpPr>
            <p:spPr>
              <a:xfrm>
                <a:off x="9442124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Conclusion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CaixaDeTexto 11">
                <a:extLst>
                  <a:ext uri="{FF2B5EF4-FFF2-40B4-BE49-F238E27FC236}">
                    <a16:creationId xmlns:a16="http://schemas.microsoft.com/office/drawing/2014/main" id="{30673E8F-0F89-B394-6321-72DE5ECAC714}"/>
                  </a:ext>
                </a:extLst>
              </p:cNvPr>
              <p:cNvSpPr txBox="1"/>
              <p:nvPr/>
            </p:nvSpPr>
            <p:spPr>
              <a:xfrm>
                <a:off x="9442124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9462220-2F26-A49D-DE11-EABD63FF0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7414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248355" cy="836490"/>
              <a:chOff x="3216309" y="4133095"/>
              <a:chExt cx="2248355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248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Justification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Tests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FE1B5B-821E-C0D1-C6AB-F743F7D914BF}"/>
                </a:ext>
              </a:extLst>
            </p:cNvPr>
            <p:cNvGrpSpPr/>
            <p:nvPr/>
          </p:nvGrpSpPr>
          <p:grpSpPr>
            <a:xfrm>
              <a:off x="8624952" y="2230373"/>
              <a:ext cx="1951694" cy="836490"/>
              <a:chOff x="1423775" y="2225797"/>
              <a:chExt cx="1951694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A757E9-5A00-9431-3EE9-E3E084FBBB1B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05 Conclusion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18743B-0E90-1178-8606-5CFEDF341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92620-A1DA-2D9A-CB2A-6ED5D3623D85}"/>
              </a:ext>
            </a:extLst>
          </p:cNvPr>
          <p:cNvGrpSpPr/>
          <p:nvPr/>
        </p:nvGrpSpPr>
        <p:grpSpPr>
          <a:xfrm>
            <a:off x="-108697" y="1359380"/>
            <a:ext cx="640511" cy="4168614"/>
            <a:chOff x="667290" y="1301383"/>
            <a:chExt cx="640511" cy="416861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7B5E22E-E122-66D7-8766-CD3FC137DCA3}"/>
                </a:ext>
              </a:extLst>
            </p:cNvPr>
            <p:cNvSpPr/>
            <p:nvPr/>
          </p:nvSpPr>
          <p:spPr>
            <a:xfrm>
              <a:off x="667290" y="1515592"/>
              <a:ext cx="640511" cy="3954405"/>
            </a:xfrm>
            <a:prstGeom prst="roundRect">
              <a:avLst/>
            </a:prstGeom>
            <a:gradFill flip="none" rotWithShape="1"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14">
              <a:extLst>
                <a:ext uri="{FF2B5EF4-FFF2-40B4-BE49-F238E27FC236}">
                  <a16:creationId xmlns:a16="http://schemas.microsoft.com/office/drawing/2014/main" id="{5BFEA415-074F-0252-86F3-87E898F9133D}"/>
                </a:ext>
              </a:extLst>
            </p:cNvPr>
            <p:cNvSpPr txBox="1"/>
            <p:nvPr/>
          </p:nvSpPr>
          <p:spPr>
            <a:xfrm>
              <a:off x="671155" y="1301383"/>
              <a:ext cx="632780" cy="4135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pt-PT" b="1" dirty="0"/>
                <a:t>00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/>
                  </a:solidFill>
                </a:rPr>
                <a:t>01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/>
                  </a:solidFill>
                </a:rPr>
                <a:t>02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/>
                  </a:solidFill>
                </a:rPr>
                <a:t>03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/>
                  </a:solidFill>
                </a:rPr>
                <a:t>04</a:t>
              </a:r>
            </a:p>
            <a:p>
              <a:pPr algn="ctr">
                <a:lnSpc>
                  <a:spcPct val="250000"/>
                </a:lnSpc>
              </a:pPr>
              <a:r>
                <a:rPr lang="pt-PT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248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405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Tests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B8785E-A0E4-2E9F-0223-EC99EAEA1EBF}"/>
              </a:ext>
            </a:extLst>
          </p:cNvPr>
          <p:cNvGrpSpPr/>
          <p:nvPr/>
        </p:nvGrpSpPr>
        <p:grpSpPr>
          <a:xfrm>
            <a:off x="4692335" y="2465599"/>
            <a:ext cx="2807330" cy="2647991"/>
            <a:chOff x="4094557" y="2356029"/>
            <a:chExt cx="2528946" cy="23854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26BC01-C27F-D882-E6FA-E345710B4928}"/>
                </a:ext>
              </a:extLst>
            </p:cNvPr>
            <p:cNvSpPr/>
            <p:nvPr/>
          </p:nvSpPr>
          <p:spPr>
            <a:xfrm>
              <a:off x="4094557" y="2356029"/>
              <a:ext cx="2528946" cy="23854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2352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84250">
                <a:lnSpc>
                  <a:spcPct val="150000"/>
                </a:lnSpc>
              </a:pPr>
              <a:endParaRPr lang="pt-PT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ixaDeTexto 14">
              <a:extLst>
                <a:ext uri="{FF2B5EF4-FFF2-40B4-BE49-F238E27FC236}">
                  <a16:creationId xmlns:a16="http://schemas.microsoft.com/office/drawing/2014/main" id="{6C7D6EC7-04B0-26E2-8EB1-675A4AE25476}"/>
                </a:ext>
              </a:extLst>
            </p:cNvPr>
            <p:cNvSpPr txBox="1"/>
            <p:nvPr/>
          </p:nvSpPr>
          <p:spPr>
            <a:xfrm>
              <a:off x="4094557" y="3150753"/>
              <a:ext cx="25289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 defTabSz="984250"/>
              <a:r>
                <a:rPr lang="en-US" sz="1800" b="0" i="0" u="none" strike="noStrike" baseline="0" dirty="0">
                  <a:latin typeface="CMR10"/>
                </a:rPr>
                <a:t>The usability (patient and safety system)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6D0B1F-26B4-B57C-91B9-4251EAC1A141}"/>
              </a:ext>
            </a:extLst>
          </p:cNvPr>
          <p:cNvGrpSpPr/>
          <p:nvPr/>
        </p:nvGrpSpPr>
        <p:grpSpPr>
          <a:xfrm>
            <a:off x="1312752" y="2470344"/>
            <a:ext cx="2807330" cy="2638500"/>
            <a:chOff x="1591136" y="2366606"/>
            <a:chExt cx="2528946" cy="2376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F7E726-9B65-FB53-EC01-CFCEB3D331E6}"/>
                </a:ext>
              </a:extLst>
            </p:cNvPr>
            <p:cNvSpPr/>
            <p:nvPr/>
          </p:nvSpPr>
          <p:spPr>
            <a:xfrm>
              <a:off x="1600200" y="2366606"/>
              <a:ext cx="2519882" cy="23768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2352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714375">
                <a:lnSpc>
                  <a:spcPct val="150000"/>
                </a:lnSpc>
              </a:pPr>
              <a:endParaRPr lang="pt-PT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aixaDeTexto 15">
              <a:extLst>
                <a:ext uri="{FF2B5EF4-FFF2-40B4-BE49-F238E27FC236}">
                  <a16:creationId xmlns:a16="http://schemas.microsoft.com/office/drawing/2014/main" id="{E2967D18-C909-67E3-B404-C46E0B5EDC8B}"/>
                </a:ext>
              </a:extLst>
            </p:cNvPr>
            <p:cNvSpPr txBox="1"/>
            <p:nvPr/>
          </p:nvSpPr>
          <p:spPr>
            <a:xfrm>
              <a:off x="1591136" y="3108784"/>
              <a:ext cx="252894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MR10"/>
                </a:rPr>
                <a:t>T</a:t>
              </a:r>
              <a:r>
                <a:rPr lang="en-US" sz="1800" b="0" i="0" u="none" strike="noStrike" baseline="0" dirty="0">
                  <a:latin typeface="CMR10"/>
                </a:rPr>
                <a:t>he effectiveness of the coupling </a:t>
              </a:r>
              <a:r>
                <a:rPr lang="pt-PT" sz="1800" b="0" i="0" u="none" strike="noStrike" baseline="0" dirty="0" err="1">
                  <a:latin typeface="CMR10"/>
                </a:rPr>
                <a:t>system</a:t>
              </a:r>
              <a:r>
                <a:rPr lang="pt-PT" sz="1800" b="0" i="0" u="none" strike="noStrike" baseline="0" dirty="0">
                  <a:latin typeface="CMR10"/>
                </a:rPr>
                <a:t> to </a:t>
              </a:r>
              <a:r>
                <a:rPr lang="pt-PT" sz="1800" b="0" i="0" u="none" strike="noStrike" baseline="0" dirty="0" err="1">
                  <a:latin typeface="CMR10"/>
                </a:rPr>
                <a:t>the</a:t>
              </a:r>
              <a:r>
                <a:rPr lang="pt-PT" sz="1800" b="0" i="0" u="none" strike="noStrike" baseline="0" dirty="0">
                  <a:latin typeface="CMR10"/>
                </a:rPr>
                <a:t> </a:t>
              </a:r>
              <a:r>
                <a:rPr lang="pt-PT" sz="1800" b="0" i="0" u="none" strike="noStrike" baseline="0" dirty="0" err="1">
                  <a:latin typeface="CMR10"/>
                </a:rPr>
                <a:t>chair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90C17F-7C96-F384-8AB3-4A206AAB86DE}"/>
              </a:ext>
            </a:extLst>
          </p:cNvPr>
          <p:cNvGrpSpPr/>
          <p:nvPr/>
        </p:nvGrpSpPr>
        <p:grpSpPr>
          <a:xfrm>
            <a:off x="8071918" y="2465599"/>
            <a:ext cx="2807330" cy="2647991"/>
            <a:chOff x="6597979" y="2356029"/>
            <a:chExt cx="2528946" cy="238540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D19C656-0836-E96A-CA6E-96EA07C07DD9}"/>
                </a:ext>
              </a:extLst>
            </p:cNvPr>
            <p:cNvSpPr/>
            <p:nvPr/>
          </p:nvSpPr>
          <p:spPr>
            <a:xfrm>
              <a:off x="6597979" y="2356029"/>
              <a:ext cx="2528946" cy="23854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2352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84250">
                <a:lnSpc>
                  <a:spcPct val="150000"/>
                </a:lnSpc>
              </a:pPr>
              <a:endParaRPr lang="pt-PT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16">
              <a:extLst>
                <a:ext uri="{FF2B5EF4-FFF2-40B4-BE49-F238E27FC236}">
                  <a16:creationId xmlns:a16="http://schemas.microsoft.com/office/drawing/2014/main" id="{F1043FE1-64A1-7938-AB76-C0F3BEE584CC}"/>
                </a:ext>
              </a:extLst>
            </p:cNvPr>
            <p:cNvSpPr txBox="1"/>
            <p:nvPr/>
          </p:nvSpPr>
          <p:spPr>
            <a:xfrm>
              <a:off x="6699473" y="2747218"/>
              <a:ext cx="2427451" cy="17321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latin typeface="CMR10"/>
                </a:rPr>
                <a:t>T</a:t>
              </a:r>
              <a:r>
                <a:rPr lang="en-US" sz="1800" b="0" i="0" u="none" strike="noStrike" baseline="0" dirty="0">
                  <a:latin typeface="CMR10"/>
                </a:rPr>
                <a:t>he efficiency of the application set, a) management system, and b) transport</a:t>
              </a:r>
              <a:r>
                <a:rPr lang="en-US" dirty="0">
                  <a:latin typeface="CMR10"/>
                </a:rPr>
                <a:t> </a:t>
              </a:r>
              <a:r>
                <a:rPr lang="en-US" sz="1800" b="0" i="0" u="none" strike="noStrike" baseline="0" dirty="0">
                  <a:latin typeface="CMR10"/>
                </a:rPr>
                <a:t>system in typical use cases.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254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1BEAD5-357E-AACB-B3C2-BCEDCD1BEE40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488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58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4470"/>
            <a:ext cx="9000000" cy="2200149"/>
            <a:chOff x="1419087" y="2024470"/>
            <a:chExt cx="9000000" cy="22001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1BEAD5-357E-AACB-B3C2-BCEDCD1BEE40}"/>
                </a:ext>
              </a:extLst>
            </p:cNvPr>
            <p:cNvSpPr/>
            <p:nvPr/>
          </p:nvSpPr>
          <p:spPr>
            <a:xfrm>
              <a:off x="1419087" y="314461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7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5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4470"/>
            <a:ext cx="9000000" cy="3407416"/>
            <a:chOff x="1419087" y="2024470"/>
            <a:chExt cx="9000000" cy="34074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488C65-8C7B-5891-AE98-D59CB9812C04}"/>
                </a:ext>
              </a:extLst>
            </p:cNvPr>
            <p:cNvGrpSpPr/>
            <p:nvPr/>
          </p:nvGrpSpPr>
          <p:grpSpPr>
            <a:xfrm>
              <a:off x="1419087" y="3144619"/>
              <a:ext cx="9000000" cy="1085136"/>
              <a:chOff x="2252656" y="3001839"/>
              <a:chExt cx="9000000" cy="108513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1BEAD5-357E-AACB-B3C2-BCEDCD1BEE40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7B4D16-AD5A-3804-8420-F1E99D304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6349" y="3006975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D55D60-D449-9D67-6895-FA7104856A71}"/>
                </a:ext>
              </a:extLst>
            </p:cNvPr>
            <p:cNvGrpSpPr/>
            <p:nvPr/>
          </p:nvGrpSpPr>
          <p:grpSpPr>
            <a:xfrm>
              <a:off x="4420847" y="4222173"/>
              <a:ext cx="3978484" cy="1209713"/>
              <a:chOff x="4420847" y="4003649"/>
              <a:chExt cx="3978484" cy="120971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CBBE8C-AF2F-15EB-ECA7-9280365F6313}"/>
                  </a:ext>
                </a:extLst>
              </p:cNvPr>
              <p:cNvSpPr txBox="1"/>
              <p:nvPr/>
            </p:nvSpPr>
            <p:spPr>
              <a:xfrm>
                <a:off x="4420847" y="4844030"/>
                <a:ext cx="3978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84250"/>
                <a:r>
                  <a:rPr lang="en-US" sz="1800" b="0" i="0" u="none" strike="noStrike" baseline="0" dirty="0"/>
                  <a:t>The usability (patient and safety system)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15C891-45BE-8919-5EFF-C3D7DAAE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2574" y="4003649"/>
                <a:ext cx="0" cy="116182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  <p:pic>
        <p:nvPicPr>
          <p:cNvPr id="46" name="Graphic 45" descr="Badge with solid fill">
            <a:extLst>
              <a:ext uri="{FF2B5EF4-FFF2-40B4-BE49-F238E27FC236}">
                <a16:creationId xmlns:a16="http://schemas.microsoft.com/office/drawing/2014/main" id="{AC588EFC-9FDA-0C12-0D3E-663ABE2C78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461708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0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4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2024"/>
            <a:ext cx="9641330" cy="3409862"/>
            <a:chOff x="1419087" y="2022024"/>
            <a:chExt cx="9641330" cy="34098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488C65-8C7B-5891-AE98-D59CB9812C04}"/>
                </a:ext>
              </a:extLst>
            </p:cNvPr>
            <p:cNvGrpSpPr/>
            <p:nvPr/>
          </p:nvGrpSpPr>
          <p:grpSpPr>
            <a:xfrm>
              <a:off x="1419087" y="3142173"/>
              <a:ext cx="9000000" cy="1087582"/>
              <a:chOff x="2252656" y="2999393"/>
              <a:chExt cx="9000000" cy="10875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1BEAD5-357E-AACB-B3C2-BCEDCD1BEE40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61A237-58F4-B7DC-9E68-CC453EC7C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8605" y="2999393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7B4D16-AD5A-3804-8420-F1E99D304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6349" y="3006975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D55D60-D449-9D67-6895-FA7104856A71}"/>
                </a:ext>
              </a:extLst>
            </p:cNvPr>
            <p:cNvGrpSpPr/>
            <p:nvPr/>
          </p:nvGrpSpPr>
          <p:grpSpPr>
            <a:xfrm>
              <a:off x="4420847" y="4222173"/>
              <a:ext cx="3978484" cy="1209713"/>
              <a:chOff x="4420847" y="4003649"/>
              <a:chExt cx="3978484" cy="120971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CBBE8C-AF2F-15EB-ECA7-9280365F6313}"/>
                  </a:ext>
                </a:extLst>
              </p:cNvPr>
              <p:cNvSpPr txBox="1"/>
              <p:nvPr/>
            </p:nvSpPr>
            <p:spPr>
              <a:xfrm>
                <a:off x="4420847" y="4844030"/>
                <a:ext cx="3978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84250"/>
                <a:r>
                  <a:rPr lang="en-US" sz="1800" b="0" i="0" u="none" strike="noStrike" baseline="0" dirty="0"/>
                  <a:t>The usability (patient and safety system)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15C891-45BE-8919-5EFF-C3D7DAAE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2574" y="4003649"/>
                <a:ext cx="0" cy="116182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BFB330-464A-8756-D3E4-6CE9606FE66B}"/>
                </a:ext>
              </a:extLst>
            </p:cNvPr>
            <p:cNvGrpSpPr/>
            <p:nvPr/>
          </p:nvGrpSpPr>
          <p:grpSpPr>
            <a:xfrm>
              <a:off x="7418487" y="2022024"/>
              <a:ext cx="3641930" cy="1115013"/>
              <a:chOff x="3823669" y="2223351"/>
              <a:chExt cx="5131653" cy="111501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4F151A-372B-5C13-FDF0-AEE77826BF10}"/>
                  </a:ext>
                </a:extLst>
              </p:cNvPr>
              <p:cNvSpPr txBox="1"/>
              <p:nvPr/>
            </p:nvSpPr>
            <p:spPr>
              <a:xfrm>
                <a:off x="3823669" y="2223351"/>
                <a:ext cx="5131653" cy="106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efficiency of the application set, a) management system, and b) transport</a:t>
                </a:r>
                <a:r>
                  <a:rPr lang="en-US" dirty="0"/>
                  <a:t> </a:t>
                </a:r>
                <a:r>
                  <a:rPr lang="en-US" sz="1800" b="0" i="0" u="none" strike="noStrike" baseline="0" dirty="0"/>
                  <a:t>system in typical use cases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E8FDE2-9484-6DCF-6137-B2F723D27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70" y="2223351"/>
                <a:ext cx="0" cy="1115013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  <p:pic>
        <p:nvPicPr>
          <p:cNvPr id="46" name="Graphic 45" descr="Badge with solid fill">
            <a:extLst>
              <a:ext uri="{FF2B5EF4-FFF2-40B4-BE49-F238E27FC236}">
                <a16:creationId xmlns:a16="http://schemas.microsoft.com/office/drawing/2014/main" id="{AC588EFC-9FDA-0C12-0D3E-663ABE2C78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461708" y="3228764"/>
            <a:ext cx="914400" cy="914400"/>
          </a:xfrm>
          <a:prstGeom prst="rect">
            <a:avLst/>
          </a:prstGeom>
        </p:spPr>
      </p:pic>
      <p:pic>
        <p:nvPicPr>
          <p:cNvPr id="47" name="Graphic 46" descr="Badge 3 with solid fill">
            <a:extLst>
              <a:ext uri="{FF2B5EF4-FFF2-40B4-BE49-F238E27FC236}">
                <a16:creationId xmlns:a16="http://schemas.microsoft.com/office/drawing/2014/main" id="{1198D4C0-2F31-5209-90F1-79DA123DA6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453965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0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Conclusion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05</a:t>
            </a:r>
          </a:p>
        </p:txBody>
      </p:sp>
      <p:sp>
        <p:nvSpPr>
          <p:cNvPr id="20" name="Seta: Para Baixo 18">
            <a:extLst>
              <a:ext uri="{FF2B5EF4-FFF2-40B4-BE49-F238E27FC236}">
                <a16:creationId xmlns:a16="http://schemas.microsoft.com/office/drawing/2014/main" id="{111D2DB8-9E15-E44D-25FE-1BBD0A8DB1FD}"/>
              </a:ext>
            </a:extLst>
          </p:cNvPr>
          <p:cNvSpPr/>
          <p:nvPr/>
        </p:nvSpPr>
        <p:spPr>
          <a:xfrm rot="16200000">
            <a:off x="3509744" y="3175661"/>
            <a:ext cx="523219" cy="1260914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F2286A5-68A7-6D40-1027-3D78D6E88870}"/>
              </a:ext>
            </a:extLst>
          </p:cNvPr>
          <p:cNvGrpSpPr/>
          <p:nvPr/>
        </p:nvGrpSpPr>
        <p:grpSpPr>
          <a:xfrm>
            <a:off x="609430" y="1924081"/>
            <a:ext cx="3122061" cy="4322660"/>
            <a:chOff x="1312752" y="1908006"/>
            <a:chExt cx="3122061" cy="43226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4722-0E44-9FAD-1CC3-CD32EB138E3D}"/>
                </a:ext>
              </a:extLst>
            </p:cNvPr>
            <p:cNvSpPr txBox="1"/>
            <p:nvPr/>
          </p:nvSpPr>
          <p:spPr>
            <a:xfrm>
              <a:off x="1312752" y="5861334"/>
              <a:ext cx="312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Transport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367F4-D25D-1DF9-903D-8D798159006A}"/>
                </a:ext>
              </a:extLst>
            </p:cNvPr>
            <p:cNvGrpSpPr/>
            <p:nvPr/>
          </p:nvGrpSpPr>
          <p:grpSpPr>
            <a:xfrm>
              <a:off x="1625381" y="1908006"/>
              <a:ext cx="2496802" cy="3662261"/>
              <a:chOff x="1736527" y="1908006"/>
              <a:chExt cx="2496802" cy="366226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55C0EB9-E6C5-06EF-4565-6E38F6D5C5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98583" l="3931" r="90252">
                            <a14:foregroundMark x1="18553" y1="8855" x2="16195" y2="8973"/>
                            <a14:foregroundMark x1="16509" y1="8619" x2="25314" y2="5549"/>
                            <a14:foregroundMark x1="10692" y1="24557" x2="8648" y2="37898"/>
                            <a14:foregroundMark x1="27987" y1="64935" x2="27358" y2="87013"/>
                            <a14:foregroundMark x1="27358" y1="87013" x2="48899" y2="89610"/>
                            <a14:foregroundMark x1="48899" y1="89610" x2="57390" y2="74970"/>
                            <a14:foregroundMark x1="57390" y1="74970" x2="42925" y2="86777"/>
                            <a14:foregroundMark x1="42925" y1="86777" x2="76572" y2="73081"/>
                            <a14:foregroundMark x1="76572" y1="73081" x2="78302" y2="21724"/>
                            <a14:foregroundMark x1="78302" y1="21724" x2="50314" y2="16175"/>
                            <a14:foregroundMark x1="50314" y1="16175" x2="23585" y2="16883"/>
                            <a14:foregroundMark x1="23585" y1="16883" x2="37264" y2="53247"/>
                            <a14:foregroundMark x1="37264" y1="53247" x2="37736" y2="86423"/>
                            <a14:foregroundMark x1="37736" y1="86423" x2="66509" y2="95159"/>
                            <a14:foregroundMark x1="66509" y1="95159" x2="88836" y2="89020"/>
                            <a14:foregroundMark x1="88836" y1="89020" x2="89780" y2="77096"/>
                            <a14:foregroundMark x1="66195" y1="22668" x2="61321" y2="39551"/>
                            <a14:foregroundMark x1="61321" y1="39551" x2="37421" y2="48760"/>
                            <a14:foregroundMark x1="37421" y1="48760" x2="35063" y2="29280"/>
                            <a14:foregroundMark x1="35063" y1="29280" x2="37107" y2="49233"/>
                            <a14:foregroundMark x1="37107" y1="49233" x2="61792" y2="60094"/>
                            <a14:foregroundMark x1="61792" y1="60094" x2="28616" y2="68005"/>
                            <a14:foregroundMark x1="28616" y1="68005" x2="14937" y2="56198"/>
                            <a14:foregroundMark x1="14937" y1="56198" x2="7390" y2="70366"/>
                            <a14:foregroundMark x1="7390" y1="70366" x2="13365" y2="98347"/>
                            <a14:foregroundMark x1="13365" y1="98347" x2="90252" y2="91381"/>
                            <a14:foregroundMark x1="90252" y1="91381" x2="87421" y2="44038"/>
                            <a14:foregroundMark x1="29717" y1="14640" x2="14465" y2="4014"/>
                            <a14:foregroundMark x1="14465" y1="4014" x2="22642" y2="1063"/>
                            <a14:foregroundMark x1="32547" y1="17001" x2="21698" y2="236"/>
                            <a14:foregroundMark x1="21698" y1="236" x2="11321" y2="17001"/>
                            <a14:foregroundMark x1="11321" y1="17001" x2="11478" y2="24675"/>
                            <a14:foregroundMark x1="14465" y1="2834" x2="7704" y2="21370"/>
                            <a14:foregroundMark x1="7704" y1="21370" x2="13522" y2="68831"/>
                            <a14:foregroundMark x1="13522" y1="68831" x2="10377" y2="37780"/>
                            <a14:foregroundMark x1="10377" y1="37780" x2="8805" y2="87367"/>
                            <a14:foregroundMark x1="8805" y1="87367" x2="81447" y2="95277"/>
                            <a14:foregroundMark x1="81447" y1="95277" x2="59277" y2="96576"/>
                            <a14:foregroundMark x1="23113" y1="77450" x2="52358" y2="73436"/>
                            <a14:foregroundMark x1="52358" y1="73436" x2="34434" y2="56316"/>
                            <a14:foregroundMark x1="34434" y1="56316" x2="29088" y2="42031"/>
                            <a14:foregroundMark x1="29088" y1="42031" x2="85849" y2="95041"/>
                            <a14:foregroundMark x1="85849" y1="95041" x2="63994" y2="98701"/>
                            <a14:foregroundMark x1="63994" y1="98701" x2="81604" y2="93034"/>
                            <a14:foregroundMark x1="81604" y1="93034" x2="28145" y2="93743"/>
                            <a14:foregroundMark x1="28145" y1="93743" x2="17610" y2="74852"/>
                            <a14:foregroundMark x1="61950" y1="55844" x2="61164" y2="54073"/>
                            <a14:foregroundMark x1="64308" y1="54782" x2="65409" y2="55608"/>
                            <a14:foregroundMark x1="85692" y1="86895" x2="79403" y2="96340"/>
                            <a14:foregroundMark x1="7233" y1="24557" x2="3145" y2="40142"/>
                            <a14:foregroundMark x1="3145" y1="40142" x2="4874" y2="22432"/>
                            <a14:foregroundMark x1="4874" y1="22432" x2="3931" y2="39906"/>
                            <a14:foregroundMark x1="3931" y1="39906" x2="9277" y2="46635"/>
                            <a14:foregroundMark x1="28145" y1="13223" x2="27516" y2="10862"/>
                            <a14:foregroundMark x1="49528" y1="75325" x2="18711" y2="50885"/>
                            <a14:foregroundMark x1="18711" y1="50885" x2="8962" y2="32349"/>
                            <a14:foregroundMark x1="8962" y1="32349" x2="12579" y2="32113"/>
                            <a14:foregroundMark x1="54403" y1="72255" x2="53145" y2="73672"/>
                            <a14:foregroundMark x1="55503" y1="73672" x2="54403" y2="72019"/>
                            <a14:foregroundMark x1="27516" y1="43802" x2="27673" y2="43566"/>
                          </a14:backgroundRemoval>
                        </a14:imgEffect>
                      </a14:imgLayer>
                    </a14:imgProps>
                  </a:ext>
                </a:extLst>
              </a:blip>
              <a:srcRect t="1190"/>
              <a:stretch/>
            </p:blipFill>
            <p:spPr>
              <a:xfrm>
                <a:off x="1736527" y="2284691"/>
                <a:ext cx="2496802" cy="328557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4EA36F-DF42-EAC1-D9AF-C2455DDDFE44}"/>
                  </a:ext>
                </a:extLst>
              </p:cNvPr>
              <p:cNvGrpSpPr/>
              <p:nvPr/>
            </p:nvGrpSpPr>
            <p:grpSpPr>
              <a:xfrm>
                <a:off x="2308559" y="1908006"/>
                <a:ext cx="409633" cy="431845"/>
                <a:chOff x="2308559" y="1908006"/>
                <a:chExt cx="409633" cy="43184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6CC1CF8-4E8A-BD8B-D0C9-7CA9435B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8559" y="2053207"/>
                  <a:ext cx="257233" cy="2866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9A39DA1-A179-7D10-12D2-7224445FC89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026340-B258-8D86-55AB-3CC4F119991F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  <a:endParaRPr lang="pt-PT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697454E-D43C-DE6E-A3A9-BE9894BB39A9}"/>
                  </a:ext>
                </a:extLst>
              </p:cNvPr>
              <p:cNvGrpSpPr/>
              <p:nvPr/>
            </p:nvGrpSpPr>
            <p:grpSpPr>
              <a:xfrm>
                <a:off x="1785294" y="4407722"/>
                <a:ext cx="322906" cy="395777"/>
                <a:chOff x="2532453" y="1908006"/>
                <a:chExt cx="322906" cy="39577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E9C4A7C-713D-2FBD-8474-52AF91D36259}"/>
                    </a:ext>
                  </a:extLst>
                </p:cNvPr>
                <p:cNvCxnSpPr>
                  <a:cxnSpLocks/>
                  <a:endCxn id="34" idx="5"/>
                </p:cNvCxnSpPr>
                <p:nvPr/>
              </p:nvCxnSpPr>
              <p:spPr>
                <a:xfrm flipH="1" flipV="1">
                  <a:off x="2695176" y="2089038"/>
                  <a:ext cx="160183" cy="2147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7219B2-49EB-B371-335F-51A6FDDA4E09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FE4176-3B9C-4315-DEE6-D9412C74009A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322358-61CF-D27F-DDBA-4403A760A6F2}"/>
                  </a:ext>
                </a:extLst>
              </p:cNvPr>
              <p:cNvGrpSpPr/>
              <p:nvPr/>
            </p:nvGrpSpPr>
            <p:grpSpPr>
              <a:xfrm>
                <a:off x="2937861" y="3003285"/>
                <a:ext cx="279916" cy="305490"/>
                <a:chOff x="2438276" y="1908006"/>
                <a:chExt cx="279916" cy="30549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65DE5AB-C83D-0722-6B1F-37287225C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276" y="2069266"/>
                  <a:ext cx="132234" cy="1442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0425EC-1002-C237-A6D1-6EA9905620DF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75F1D2B-2590-E9DC-B67F-F2479A776E3B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</p:grpSp>
      </p:grp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C551856-435A-2B71-BBD5-34EFFA07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82473"/>
              </p:ext>
            </p:extLst>
          </p:nvPr>
        </p:nvGraphicFramePr>
        <p:xfrm>
          <a:off x="8805213" y="520030"/>
          <a:ext cx="2496802" cy="1592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887">
                  <a:extLst>
                    <a:ext uri="{9D8B030D-6E8A-4147-A177-3AD203B41FA5}">
                      <a16:colId xmlns:a16="http://schemas.microsoft.com/office/drawing/2014/main" val="1446632994"/>
                    </a:ext>
                  </a:extLst>
                </a:gridCol>
                <a:gridCol w="565915">
                  <a:extLst>
                    <a:ext uri="{9D8B030D-6E8A-4147-A177-3AD203B41FA5}">
                      <a16:colId xmlns:a16="http://schemas.microsoft.com/office/drawing/2014/main" val="2298267632"/>
                    </a:ext>
                  </a:extLst>
                </a:gridCol>
              </a:tblGrid>
              <a:tr h="227432">
                <a:tc>
                  <a:txBody>
                    <a:bodyPr/>
                    <a:lstStyle/>
                    <a:p>
                      <a:r>
                        <a:rPr lang="en-US" sz="1000" b="1" dirty="0"/>
                        <a:t>Description</a:t>
                      </a:r>
                      <a:endParaRPr lang="pt-PT" sz="1000" b="1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BOM ID</a:t>
                      </a:r>
                      <a:endParaRPr lang="pt-PT" sz="1000" b="1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670647808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Transport Assistant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33704698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Wheelchair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37441807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Patient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3179871051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Safe System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423200624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Coupling System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60329733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AMR (Autonomous Robot Mobile)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4163682436"/>
                  </a:ext>
                </a:extLst>
              </a:tr>
            </a:tbl>
          </a:graphicData>
        </a:graphic>
      </p:graphicFrame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CCE9A94-97F2-8AE4-C452-C9F9A4F23DFC}"/>
              </a:ext>
            </a:extLst>
          </p:cNvPr>
          <p:cNvGrpSpPr/>
          <p:nvPr/>
        </p:nvGrpSpPr>
        <p:grpSpPr>
          <a:xfrm>
            <a:off x="4401811" y="2666604"/>
            <a:ext cx="3167752" cy="3619011"/>
            <a:chOff x="8363261" y="2703988"/>
            <a:chExt cx="3167752" cy="36190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62BB813-DD40-72AA-993C-AC828888FD9F}"/>
                </a:ext>
              </a:extLst>
            </p:cNvPr>
            <p:cNvGrpSpPr/>
            <p:nvPr/>
          </p:nvGrpSpPr>
          <p:grpSpPr>
            <a:xfrm>
              <a:off x="8363261" y="2703988"/>
              <a:ext cx="3167752" cy="3155235"/>
              <a:chOff x="8387004" y="2475388"/>
              <a:chExt cx="3167752" cy="3155235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DE449E1-5333-6A60-39B1-1B1FF0901C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872"/>
              <a:stretch/>
            </p:blipFill>
            <p:spPr>
              <a:xfrm>
                <a:off x="8387004" y="2475388"/>
                <a:ext cx="3066348" cy="3155235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40ED686-9E41-7F45-2FA6-38167DD49A4A}"/>
                  </a:ext>
                </a:extLst>
              </p:cNvPr>
              <p:cNvGrpSpPr/>
              <p:nvPr/>
            </p:nvGrpSpPr>
            <p:grpSpPr>
              <a:xfrm>
                <a:off x="9413455" y="2603827"/>
                <a:ext cx="311435" cy="401480"/>
                <a:chOff x="2505408" y="2141071"/>
                <a:chExt cx="311435" cy="40148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608CEEF-6082-7418-3350-7E7C625AA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5408" y="2323310"/>
                  <a:ext cx="177407" cy="21924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0EC661E-954C-5777-8524-9AFF73C3E25E}"/>
                    </a:ext>
                  </a:extLst>
                </p:cNvPr>
                <p:cNvSpPr/>
                <p:nvPr/>
              </p:nvSpPr>
              <p:spPr>
                <a:xfrm>
                  <a:off x="2659681" y="2187957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8916352-34DC-C3E1-F593-503E59E33D4E}"/>
                    </a:ext>
                  </a:extLst>
                </p:cNvPr>
                <p:cNvSpPr txBox="1"/>
                <p:nvPr/>
              </p:nvSpPr>
              <p:spPr>
                <a:xfrm>
                  <a:off x="2631104" y="2141071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3F7F59-83E1-CCFA-C4CA-2F5888E68A9B}"/>
                  </a:ext>
                </a:extLst>
              </p:cNvPr>
              <p:cNvGrpSpPr/>
              <p:nvPr/>
            </p:nvGrpSpPr>
            <p:grpSpPr>
              <a:xfrm>
                <a:off x="8387004" y="3852323"/>
                <a:ext cx="284294" cy="338677"/>
                <a:chOff x="2532453" y="1908006"/>
                <a:chExt cx="284294" cy="33867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1CBC21-EE24-5052-9F4E-7756440D3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88638" y="2091919"/>
                  <a:ext cx="128109" cy="154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41C5270-44D3-A523-4B98-9DDFF1A6A7A7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90AA43E-8522-50B6-CC48-3774C005AE57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C41590-EBDF-97B6-58CA-210FC8689BDA}"/>
                  </a:ext>
                </a:extLst>
              </p:cNvPr>
              <p:cNvGrpSpPr/>
              <p:nvPr/>
            </p:nvGrpSpPr>
            <p:grpSpPr>
              <a:xfrm>
                <a:off x="11305213" y="4681837"/>
                <a:ext cx="249543" cy="267724"/>
                <a:chOff x="2468649" y="1908006"/>
                <a:chExt cx="249543" cy="26772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FCAA493-4AA3-F001-6BA1-D14F5A37E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8649" y="2079252"/>
                  <a:ext cx="113319" cy="9647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DDD974F-6F75-C824-B911-03DE0E819DF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042BA49-FE94-C695-34A4-49AF0587C38D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6</a:t>
                  </a:r>
                  <a:endParaRPr lang="pt-PT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AB91A2F-6E0A-464B-0A46-69D12772FB04}"/>
                  </a:ext>
                </a:extLst>
              </p:cNvPr>
              <p:cNvGrpSpPr/>
              <p:nvPr/>
            </p:nvGrpSpPr>
            <p:grpSpPr>
              <a:xfrm>
                <a:off x="10561856" y="3753402"/>
                <a:ext cx="309331" cy="318773"/>
                <a:chOff x="2408861" y="1908006"/>
                <a:chExt cx="309331" cy="318773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DF08222-DDCB-65E1-B6FA-11D9CDE26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8861" y="2079252"/>
                  <a:ext cx="173107" cy="14752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244E88D-D7DD-BD95-DA36-5E439F54ABAD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C8131B-F9B1-4B3F-2AB6-E14659800D95}"/>
                    </a:ext>
                  </a:extLst>
                </p:cNvPr>
                <p:cNvSpPr txBox="1"/>
                <p:nvPr/>
              </p:nvSpPr>
              <p:spPr>
                <a:xfrm>
                  <a:off x="2527690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</a:t>
                  </a:r>
                  <a:endParaRPr lang="pt-PT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55A8FD7-BE9F-493B-06AC-8C222A7A47D8}"/>
                  </a:ext>
                </a:extLst>
              </p:cNvPr>
              <p:cNvGrpSpPr/>
              <p:nvPr/>
            </p:nvGrpSpPr>
            <p:grpSpPr>
              <a:xfrm>
                <a:off x="9840487" y="3229675"/>
                <a:ext cx="293807" cy="332677"/>
                <a:chOff x="2424385" y="1908006"/>
                <a:chExt cx="293807" cy="332677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A11B812-FA44-24D5-BA77-8F66A7D2B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24385" y="2081633"/>
                  <a:ext cx="152821" cy="159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72135D-73C8-62B4-613A-2C5B0DA852EB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AF8A328-4512-3182-6379-29B96EFD0797}"/>
                    </a:ext>
                  </a:extLst>
                </p:cNvPr>
                <p:cNvSpPr txBox="1"/>
                <p:nvPr/>
              </p:nvSpPr>
              <p:spPr>
                <a:xfrm>
                  <a:off x="2527690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4</a:t>
                  </a:r>
                  <a:endParaRPr lang="pt-PT" dirty="0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86A80-61E1-E932-5032-4C54AEDDAC93}"/>
                </a:ext>
              </a:extLst>
            </p:cNvPr>
            <p:cNvSpPr txBox="1"/>
            <p:nvPr/>
          </p:nvSpPr>
          <p:spPr>
            <a:xfrm>
              <a:off x="8386107" y="5769001"/>
              <a:ext cx="31220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Solution Presented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(illustrative picture)</a:t>
              </a:r>
              <a:endParaRPr lang="pt-PT" sz="12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Seta: Para Baixo 18">
            <a:extLst>
              <a:ext uri="{FF2B5EF4-FFF2-40B4-BE49-F238E27FC236}">
                <a16:creationId xmlns:a16="http://schemas.microsoft.com/office/drawing/2014/main" id="{76CD0F2B-9E1B-E4C4-928B-F72E868E24E5}"/>
              </a:ext>
            </a:extLst>
          </p:cNvPr>
          <p:cNvSpPr/>
          <p:nvPr/>
        </p:nvSpPr>
        <p:spPr>
          <a:xfrm rot="16200000">
            <a:off x="7616836" y="3223797"/>
            <a:ext cx="523219" cy="1260914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DB6B487-A6F9-A49A-8683-4CF2D6517BC2}"/>
              </a:ext>
            </a:extLst>
          </p:cNvPr>
          <p:cNvGrpSpPr/>
          <p:nvPr/>
        </p:nvGrpSpPr>
        <p:grpSpPr>
          <a:xfrm>
            <a:off x="8761597" y="2987212"/>
            <a:ext cx="2691037" cy="1161484"/>
            <a:chOff x="8761597" y="2821379"/>
            <a:chExt cx="2691037" cy="1161484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6669A58-37AC-FBE7-C83D-2A454080BB4E}"/>
                </a:ext>
              </a:extLst>
            </p:cNvPr>
            <p:cNvGrpSpPr/>
            <p:nvPr/>
          </p:nvGrpSpPr>
          <p:grpSpPr>
            <a:xfrm>
              <a:off x="9559768" y="2821379"/>
              <a:ext cx="1094694" cy="704708"/>
              <a:chOff x="9320658" y="2821379"/>
              <a:chExt cx="1094694" cy="704708"/>
            </a:xfrm>
          </p:grpSpPr>
          <p:pic>
            <p:nvPicPr>
              <p:cNvPr id="137" name="Picture 136" descr="Icon&#10;&#10;Description automatically generated">
                <a:extLst>
                  <a:ext uri="{FF2B5EF4-FFF2-40B4-BE49-F238E27FC236}">
                    <a16:creationId xmlns:a16="http://schemas.microsoft.com/office/drawing/2014/main" id="{020E6CA8-6137-7F12-3EF6-A02DE37E6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0644" y="2821379"/>
                <a:ext cx="704708" cy="704708"/>
              </a:xfrm>
              <a:prstGeom prst="rect">
                <a:avLst/>
              </a:prstGeom>
            </p:spPr>
          </p:pic>
          <p:sp>
            <p:nvSpPr>
              <p:cNvPr id="141" name="Sinal de Adição 198">
                <a:extLst>
                  <a:ext uri="{FF2B5EF4-FFF2-40B4-BE49-F238E27FC236}">
                    <a16:creationId xmlns:a16="http://schemas.microsoft.com/office/drawing/2014/main" id="{F9FFD46A-DD57-A022-CEA2-AAE37582184E}"/>
                  </a:ext>
                </a:extLst>
              </p:cNvPr>
              <p:cNvSpPr/>
              <p:nvPr/>
            </p:nvSpPr>
            <p:spPr>
              <a:xfrm>
                <a:off x="9320658" y="3032583"/>
                <a:ext cx="287423" cy="2823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4BBCD1F-A4E4-DE9D-0C07-4E53DEBC3734}"/>
                </a:ext>
              </a:extLst>
            </p:cNvPr>
            <p:cNvSpPr txBox="1"/>
            <p:nvPr/>
          </p:nvSpPr>
          <p:spPr>
            <a:xfrm>
              <a:off x="8761597" y="3613531"/>
              <a:ext cx="269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i="0" u="none" strike="noStrike" baseline="0" dirty="0">
                  <a:latin typeface="CMR10"/>
                </a:rPr>
                <a:t>Increasing their availability</a:t>
              </a:r>
              <a:endParaRPr lang="pt-PT" sz="1100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4E0ADE7-4023-233B-EFD7-71FC846C920C}"/>
              </a:ext>
            </a:extLst>
          </p:cNvPr>
          <p:cNvGrpSpPr/>
          <p:nvPr/>
        </p:nvGrpSpPr>
        <p:grpSpPr>
          <a:xfrm>
            <a:off x="9032211" y="4375459"/>
            <a:ext cx="2149808" cy="1158037"/>
            <a:chOff x="9032211" y="4729671"/>
            <a:chExt cx="2149808" cy="115803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6E8C5E9-3472-9DA0-7B71-263A2F4F7D6E}"/>
                </a:ext>
              </a:extLst>
            </p:cNvPr>
            <p:cNvGrpSpPr/>
            <p:nvPr/>
          </p:nvGrpSpPr>
          <p:grpSpPr>
            <a:xfrm>
              <a:off x="9559768" y="4729671"/>
              <a:ext cx="1094694" cy="704708"/>
              <a:chOff x="9320658" y="4729671"/>
              <a:chExt cx="1094694" cy="704708"/>
            </a:xfrm>
          </p:grpSpPr>
          <p:pic>
            <p:nvPicPr>
              <p:cNvPr id="138" name="Picture 137" descr="Stopwatch with solid fill">
                <a:extLst>
                  <a:ext uri="{FF2B5EF4-FFF2-40B4-BE49-F238E27FC236}">
                    <a16:creationId xmlns:a16="http://schemas.microsoft.com/office/drawing/2014/main" id="{117B5A36-2B46-9274-05D9-9D1C22627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9710644" y="4729671"/>
                <a:ext cx="704708" cy="704708"/>
              </a:xfrm>
              <a:prstGeom prst="rect">
                <a:avLst/>
              </a:prstGeom>
            </p:spPr>
          </p:pic>
          <p:sp>
            <p:nvSpPr>
              <p:cNvPr id="142" name="Sinal de Adição 198">
                <a:extLst>
                  <a:ext uri="{FF2B5EF4-FFF2-40B4-BE49-F238E27FC236}">
                    <a16:creationId xmlns:a16="http://schemas.microsoft.com/office/drawing/2014/main" id="{4D8048F0-5D77-48E1-C407-B42D2FC0DAF8}"/>
                  </a:ext>
                </a:extLst>
              </p:cNvPr>
              <p:cNvSpPr/>
              <p:nvPr/>
            </p:nvSpPr>
            <p:spPr>
              <a:xfrm>
                <a:off x="9320658" y="4940875"/>
                <a:ext cx="287423" cy="282300"/>
              </a:xfrm>
              <a:prstGeom prst="mathMin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ADAA0EF-9790-5EF4-8D82-65B363B210C3}"/>
                </a:ext>
              </a:extLst>
            </p:cNvPr>
            <p:cNvSpPr txBox="1"/>
            <p:nvPr/>
          </p:nvSpPr>
          <p:spPr>
            <a:xfrm>
              <a:off x="9032211" y="5518376"/>
              <a:ext cx="21498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800" b="0" i="0" u="none" strike="noStrike" baseline="0" dirty="0">
                  <a:latin typeface="CMR10"/>
                </a:rPr>
                <a:t>Reducing the time</a:t>
              </a:r>
              <a:endParaRPr lang="pt-PT" sz="1100" dirty="0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3442DC7-81B8-CE06-6D85-9D26F5DC04AF}"/>
              </a:ext>
            </a:extLst>
          </p:cNvPr>
          <p:cNvSpPr txBox="1"/>
          <p:nvPr/>
        </p:nvSpPr>
        <p:spPr>
          <a:xfrm>
            <a:off x="8761596" y="2530640"/>
            <a:ext cx="269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MR10"/>
              </a:rPr>
              <a:t>Advantages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656877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Conclusion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05</a:t>
            </a:r>
          </a:p>
        </p:txBody>
      </p:sp>
      <p:sp>
        <p:nvSpPr>
          <p:cNvPr id="20" name="Seta: Para Baixo 18">
            <a:extLst>
              <a:ext uri="{FF2B5EF4-FFF2-40B4-BE49-F238E27FC236}">
                <a16:creationId xmlns:a16="http://schemas.microsoft.com/office/drawing/2014/main" id="{111D2DB8-9E15-E44D-25FE-1BBD0A8DB1FD}"/>
              </a:ext>
            </a:extLst>
          </p:cNvPr>
          <p:cNvSpPr/>
          <p:nvPr/>
        </p:nvSpPr>
        <p:spPr>
          <a:xfrm rot="16200000">
            <a:off x="3509744" y="3175661"/>
            <a:ext cx="523219" cy="1260914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C551856-435A-2B71-BBD5-34EFFA07E9A2}"/>
              </a:ext>
            </a:extLst>
          </p:cNvPr>
          <p:cNvGraphicFramePr>
            <a:graphicFrameLocks noGrp="1"/>
          </p:cNvGraphicFramePr>
          <p:nvPr/>
        </p:nvGraphicFramePr>
        <p:xfrm>
          <a:off x="8805213" y="520030"/>
          <a:ext cx="2496802" cy="1592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887">
                  <a:extLst>
                    <a:ext uri="{9D8B030D-6E8A-4147-A177-3AD203B41FA5}">
                      <a16:colId xmlns:a16="http://schemas.microsoft.com/office/drawing/2014/main" val="1446632994"/>
                    </a:ext>
                  </a:extLst>
                </a:gridCol>
                <a:gridCol w="565915">
                  <a:extLst>
                    <a:ext uri="{9D8B030D-6E8A-4147-A177-3AD203B41FA5}">
                      <a16:colId xmlns:a16="http://schemas.microsoft.com/office/drawing/2014/main" val="2298267632"/>
                    </a:ext>
                  </a:extLst>
                </a:gridCol>
              </a:tblGrid>
              <a:tr h="227432">
                <a:tc>
                  <a:txBody>
                    <a:bodyPr/>
                    <a:lstStyle/>
                    <a:p>
                      <a:r>
                        <a:rPr lang="en-US" sz="1000" b="1" dirty="0"/>
                        <a:t>Description</a:t>
                      </a:r>
                      <a:endParaRPr lang="pt-PT" sz="1000" b="1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BOM ID</a:t>
                      </a:r>
                      <a:endParaRPr lang="pt-PT" sz="1000" b="1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670647808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Transport Assistant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33704698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Wheelchair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37441807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Patient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3179871051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Safe System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423200624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Coupling System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60329733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AMR (Autonomous Robot Mobile)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416368243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BF921E7-19E5-A1B6-F2DD-C41FA38D28FA}"/>
              </a:ext>
            </a:extLst>
          </p:cNvPr>
          <p:cNvGrpSpPr/>
          <p:nvPr/>
        </p:nvGrpSpPr>
        <p:grpSpPr>
          <a:xfrm>
            <a:off x="609430" y="1924081"/>
            <a:ext cx="6960133" cy="4558642"/>
            <a:chOff x="609430" y="1924081"/>
            <a:chExt cx="6960133" cy="45586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4722-0E44-9FAD-1CC3-CD32EB138E3D}"/>
                </a:ext>
              </a:extLst>
            </p:cNvPr>
            <p:cNvSpPr txBox="1"/>
            <p:nvPr/>
          </p:nvSpPr>
          <p:spPr>
            <a:xfrm>
              <a:off x="609430" y="5744059"/>
              <a:ext cx="312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Transport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367F4-D25D-1DF9-903D-8D798159006A}"/>
                </a:ext>
              </a:extLst>
            </p:cNvPr>
            <p:cNvGrpSpPr/>
            <p:nvPr/>
          </p:nvGrpSpPr>
          <p:grpSpPr>
            <a:xfrm>
              <a:off x="922059" y="1924081"/>
              <a:ext cx="2496802" cy="3662261"/>
              <a:chOff x="1736527" y="1908006"/>
              <a:chExt cx="2496802" cy="366226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55C0EB9-E6C5-06EF-4565-6E38F6D5C5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98583" l="3931" r="90252">
                            <a14:foregroundMark x1="18553" y1="8855" x2="16195" y2="8973"/>
                            <a14:foregroundMark x1="16509" y1="8619" x2="25314" y2="5549"/>
                            <a14:foregroundMark x1="10692" y1="24557" x2="8648" y2="37898"/>
                            <a14:foregroundMark x1="27987" y1="64935" x2="27358" y2="87013"/>
                            <a14:foregroundMark x1="27358" y1="87013" x2="48899" y2="89610"/>
                            <a14:foregroundMark x1="48899" y1="89610" x2="57390" y2="74970"/>
                            <a14:foregroundMark x1="57390" y1="74970" x2="42925" y2="86777"/>
                            <a14:foregroundMark x1="42925" y1="86777" x2="76572" y2="73081"/>
                            <a14:foregroundMark x1="76572" y1="73081" x2="78302" y2="21724"/>
                            <a14:foregroundMark x1="78302" y1="21724" x2="50314" y2="16175"/>
                            <a14:foregroundMark x1="50314" y1="16175" x2="23585" y2="16883"/>
                            <a14:foregroundMark x1="23585" y1="16883" x2="37264" y2="53247"/>
                            <a14:foregroundMark x1="37264" y1="53247" x2="37736" y2="86423"/>
                            <a14:foregroundMark x1="37736" y1="86423" x2="66509" y2="95159"/>
                            <a14:foregroundMark x1="66509" y1="95159" x2="88836" y2="89020"/>
                            <a14:foregroundMark x1="88836" y1="89020" x2="89780" y2="77096"/>
                            <a14:foregroundMark x1="66195" y1="22668" x2="61321" y2="39551"/>
                            <a14:foregroundMark x1="61321" y1="39551" x2="37421" y2="48760"/>
                            <a14:foregroundMark x1="37421" y1="48760" x2="35063" y2="29280"/>
                            <a14:foregroundMark x1="35063" y1="29280" x2="37107" y2="49233"/>
                            <a14:foregroundMark x1="37107" y1="49233" x2="61792" y2="60094"/>
                            <a14:foregroundMark x1="61792" y1="60094" x2="28616" y2="68005"/>
                            <a14:foregroundMark x1="28616" y1="68005" x2="14937" y2="56198"/>
                            <a14:foregroundMark x1="14937" y1="56198" x2="7390" y2="70366"/>
                            <a14:foregroundMark x1="7390" y1="70366" x2="13365" y2="98347"/>
                            <a14:foregroundMark x1="13365" y1="98347" x2="90252" y2="91381"/>
                            <a14:foregroundMark x1="90252" y1="91381" x2="87421" y2="44038"/>
                            <a14:foregroundMark x1="29717" y1="14640" x2="14465" y2="4014"/>
                            <a14:foregroundMark x1="14465" y1="4014" x2="22642" y2="1063"/>
                            <a14:foregroundMark x1="32547" y1="17001" x2="21698" y2="236"/>
                            <a14:foregroundMark x1="21698" y1="236" x2="11321" y2="17001"/>
                            <a14:foregroundMark x1="11321" y1="17001" x2="11478" y2="24675"/>
                            <a14:foregroundMark x1="14465" y1="2834" x2="7704" y2="21370"/>
                            <a14:foregroundMark x1="7704" y1="21370" x2="13522" y2="68831"/>
                            <a14:foregroundMark x1="13522" y1="68831" x2="10377" y2="37780"/>
                            <a14:foregroundMark x1="10377" y1="37780" x2="8805" y2="87367"/>
                            <a14:foregroundMark x1="8805" y1="87367" x2="81447" y2="95277"/>
                            <a14:foregroundMark x1="81447" y1="95277" x2="59277" y2="96576"/>
                            <a14:foregroundMark x1="23113" y1="77450" x2="52358" y2="73436"/>
                            <a14:foregroundMark x1="52358" y1="73436" x2="34434" y2="56316"/>
                            <a14:foregroundMark x1="34434" y1="56316" x2="29088" y2="42031"/>
                            <a14:foregroundMark x1="29088" y1="42031" x2="85849" y2="95041"/>
                            <a14:foregroundMark x1="85849" y1="95041" x2="63994" y2="98701"/>
                            <a14:foregroundMark x1="63994" y1="98701" x2="81604" y2="93034"/>
                            <a14:foregroundMark x1="81604" y1="93034" x2="28145" y2="93743"/>
                            <a14:foregroundMark x1="28145" y1="93743" x2="17610" y2="74852"/>
                            <a14:foregroundMark x1="61950" y1="55844" x2="61164" y2="54073"/>
                            <a14:foregroundMark x1="64308" y1="54782" x2="65409" y2="55608"/>
                            <a14:foregroundMark x1="85692" y1="86895" x2="79403" y2="96340"/>
                            <a14:foregroundMark x1="7233" y1="24557" x2="3145" y2="40142"/>
                            <a14:foregroundMark x1="3145" y1="40142" x2="4874" y2="22432"/>
                            <a14:foregroundMark x1="4874" y1="22432" x2="3931" y2="39906"/>
                            <a14:foregroundMark x1="3931" y1="39906" x2="9277" y2="46635"/>
                            <a14:foregroundMark x1="28145" y1="13223" x2="27516" y2="10862"/>
                            <a14:foregroundMark x1="49528" y1="75325" x2="18711" y2="50885"/>
                            <a14:foregroundMark x1="18711" y1="50885" x2="8962" y2="32349"/>
                            <a14:foregroundMark x1="8962" y1="32349" x2="12579" y2="32113"/>
                            <a14:foregroundMark x1="54403" y1="72255" x2="53145" y2="73672"/>
                            <a14:foregroundMark x1="55503" y1="73672" x2="54403" y2="72019"/>
                            <a14:foregroundMark x1="27516" y1="43802" x2="27673" y2="43566"/>
                          </a14:backgroundRemoval>
                        </a14:imgEffect>
                      </a14:imgLayer>
                    </a14:imgProps>
                  </a:ext>
                </a:extLst>
              </a:blip>
              <a:srcRect t="1190"/>
              <a:stretch/>
            </p:blipFill>
            <p:spPr>
              <a:xfrm>
                <a:off x="1736527" y="2284691"/>
                <a:ext cx="2496802" cy="328557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4EA36F-DF42-EAC1-D9AF-C2455DDDFE44}"/>
                  </a:ext>
                </a:extLst>
              </p:cNvPr>
              <p:cNvGrpSpPr/>
              <p:nvPr/>
            </p:nvGrpSpPr>
            <p:grpSpPr>
              <a:xfrm>
                <a:off x="2308559" y="1908006"/>
                <a:ext cx="409633" cy="431845"/>
                <a:chOff x="2308559" y="1908006"/>
                <a:chExt cx="409633" cy="43184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6CC1CF8-4E8A-BD8B-D0C9-7CA9435B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8559" y="2053207"/>
                  <a:ext cx="257233" cy="2866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9A39DA1-A179-7D10-12D2-7224445FC89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026340-B258-8D86-55AB-3CC4F119991F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  <a:endParaRPr lang="pt-PT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697454E-D43C-DE6E-A3A9-BE9894BB39A9}"/>
                  </a:ext>
                </a:extLst>
              </p:cNvPr>
              <p:cNvGrpSpPr/>
              <p:nvPr/>
            </p:nvGrpSpPr>
            <p:grpSpPr>
              <a:xfrm>
                <a:off x="1785294" y="4407722"/>
                <a:ext cx="322906" cy="395777"/>
                <a:chOff x="2532453" y="1908006"/>
                <a:chExt cx="322906" cy="39577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E9C4A7C-713D-2FBD-8474-52AF91D36259}"/>
                    </a:ext>
                  </a:extLst>
                </p:cNvPr>
                <p:cNvCxnSpPr>
                  <a:cxnSpLocks/>
                  <a:endCxn id="34" idx="5"/>
                </p:cNvCxnSpPr>
                <p:nvPr/>
              </p:nvCxnSpPr>
              <p:spPr>
                <a:xfrm flipH="1" flipV="1">
                  <a:off x="2695176" y="2089038"/>
                  <a:ext cx="160183" cy="2147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7219B2-49EB-B371-335F-51A6FDDA4E09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FE4176-3B9C-4315-DEE6-D9412C74009A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322358-61CF-D27F-DDBA-4403A760A6F2}"/>
                  </a:ext>
                </a:extLst>
              </p:cNvPr>
              <p:cNvGrpSpPr/>
              <p:nvPr/>
            </p:nvGrpSpPr>
            <p:grpSpPr>
              <a:xfrm>
                <a:off x="2937861" y="3003285"/>
                <a:ext cx="279916" cy="305490"/>
                <a:chOff x="2438276" y="1908006"/>
                <a:chExt cx="279916" cy="30549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65DE5AB-C83D-0722-6B1F-37287225C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276" y="2069266"/>
                  <a:ext cx="132234" cy="1442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0425EC-1002-C237-A6D1-6EA9905620DF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75F1D2B-2590-E9DC-B67F-F2479A776E3B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C49ABA-89AC-FFE4-8460-A72C8CF18F64}"/>
                </a:ext>
              </a:extLst>
            </p:cNvPr>
            <p:cNvGrpSpPr/>
            <p:nvPr/>
          </p:nvGrpSpPr>
          <p:grpSpPr>
            <a:xfrm>
              <a:off x="4424657" y="2845609"/>
              <a:ext cx="3144906" cy="3637114"/>
              <a:chOff x="4424657" y="2845609"/>
              <a:chExt cx="3144906" cy="3637114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62BB813-DD40-72AA-993C-AC828888FD9F}"/>
                  </a:ext>
                </a:extLst>
              </p:cNvPr>
              <p:cNvGrpSpPr/>
              <p:nvPr/>
            </p:nvGrpSpPr>
            <p:grpSpPr>
              <a:xfrm>
                <a:off x="4521064" y="2845609"/>
                <a:ext cx="3048499" cy="3001630"/>
                <a:chOff x="8506257" y="2654393"/>
                <a:chExt cx="3048499" cy="3001630"/>
              </a:xfrm>
            </p:grpSpPr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3DE449E1-5333-6A60-39B1-1B1FF0901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t="872"/>
                <a:stretch/>
              </p:blipFill>
              <p:spPr>
                <a:xfrm>
                  <a:off x="8536281" y="2654393"/>
                  <a:ext cx="2917070" cy="3001630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40ED686-9E41-7F45-2FA6-38167DD49A4A}"/>
                    </a:ext>
                  </a:extLst>
                </p:cNvPr>
                <p:cNvGrpSpPr/>
                <p:nvPr/>
              </p:nvGrpSpPr>
              <p:grpSpPr>
                <a:xfrm>
                  <a:off x="9541044" y="2785356"/>
                  <a:ext cx="275166" cy="377799"/>
                  <a:chOff x="2632997" y="2322600"/>
                  <a:chExt cx="275166" cy="377799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608CEEF-6082-7418-3350-7E7C625AAE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32997" y="2500393"/>
                    <a:ext cx="141641" cy="20000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F0EC661E-954C-5777-8524-9AFF73C3E25E}"/>
                      </a:ext>
                    </a:extLst>
                  </p:cNvPr>
                  <p:cNvSpPr/>
                  <p:nvPr/>
                </p:nvSpPr>
                <p:spPr>
                  <a:xfrm>
                    <a:off x="2751001" y="2369486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8916352-34DC-C3E1-F593-503E59E33D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424" y="2322600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3</a:t>
                    </a:r>
                    <a:endParaRPr lang="pt-PT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FA3F7F59-83E1-CCFA-C4CA-2F5888E68A9B}"/>
                    </a:ext>
                  </a:extLst>
                </p:cNvPr>
                <p:cNvGrpSpPr/>
                <p:nvPr/>
              </p:nvGrpSpPr>
              <p:grpSpPr>
                <a:xfrm>
                  <a:off x="8506257" y="3988022"/>
                  <a:ext cx="284294" cy="338677"/>
                  <a:chOff x="2651706" y="2043705"/>
                  <a:chExt cx="284294" cy="338677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01CBC21-EE24-5052-9F4E-7756440D3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07891" y="2227618"/>
                    <a:ext cx="128109" cy="15476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41C5270-44D3-A523-4B98-9DDFF1A6A7A7}"/>
                      </a:ext>
                    </a:extLst>
                  </p:cNvPr>
                  <p:cNvSpPr/>
                  <p:nvPr/>
                </p:nvSpPr>
                <p:spPr>
                  <a:xfrm>
                    <a:off x="2680283" y="2090591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90AA43E-8522-50B6-CC48-3774C005A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1706" y="2043705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2</a:t>
                    </a:r>
                    <a:endParaRPr lang="pt-PT" dirty="0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BC41590-EBDF-97B6-58CA-210FC8689BDA}"/>
                    </a:ext>
                  </a:extLst>
                </p:cNvPr>
                <p:cNvGrpSpPr/>
                <p:nvPr/>
              </p:nvGrpSpPr>
              <p:grpSpPr>
                <a:xfrm>
                  <a:off x="11305213" y="4734230"/>
                  <a:ext cx="249543" cy="267724"/>
                  <a:chOff x="2468649" y="1960399"/>
                  <a:chExt cx="249543" cy="267724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FCAA493-4AA3-F001-6BA1-D14F5A37E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68649" y="2131645"/>
                    <a:ext cx="113319" cy="9647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DDD974F-6F75-C824-B911-03DE0E819DFA}"/>
                      </a:ext>
                    </a:extLst>
                  </p:cNvPr>
                  <p:cNvSpPr/>
                  <p:nvPr/>
                </p:nvSpPr>
                <p:spPr>
                  <a:xfrm>
                    <a:off x="2561030" y="2007285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A042BA49-FE94-C695-34A4-49AF0587C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453" y="1960399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6</a:t>
                    </a:r>
                    <a:endParaRPr lang="pt-PT" dirty="0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AB91A2F-6E0A-464B-0A46-69D12772FB04}"/>
                    </a:ext>
                  </a:extLst>
                </p:cNvPr>
                <p:cNvGrpSpPr/>
                <p:nvPr/>
              </p:nvGrpSpPr>
              <p:grpSpPr>
                <a:xfrm>
                  <a:off x="10605841" y="3873297"/>
                  <a:ext cx="309331" cy="318773"/>
                  <a:chOff x="2452846" y="2027901"/>
                  <a:chExt cx="309331" cy="318773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6DF08222-DDCB-65E1-B6FA-11D9CDE269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52846" y="2199147"/>
                    <a:ext cx="173107" cy="14752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0244E88D-D7DD-BD95-DA36-5E439F54ABAD}"/>
                      </a:ext>
                    </a:extLst>
                  </p:cNvPr>
                  <p:cNvSpPr/>
                  <p:nvPr/>
                </p:nvSpPr>
                <p:spPr>
                  <a:xfrm>
                    <a:off x="2605015" y="2074787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5C8131B-F9B1-4B3F-2AB6-E14659800D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71675" y="2027901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5</a:t>
                    </a:r>
                    <a:endParaRPr lang="pt-PT" dirty="0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755A8FD7-BE9F-493B-06AC-8C222A7A47D8}"/>
                    </a:ext>
                  </a:extLst>
                </p:cNvPr>
                <p:cNvGrpSpPr/>
                <p:nvPr/>
              </p:nvGrpSpPr>
              <p:grpSpPr>
                <a:xfrm>
                  <a:off x="9919068" y="3362592"/>
                  <a:ext cx="293807" cy="332677"/>
                  <a:chOff x="2502966" y="2040923"/>
                  <a:chExt cx="293807" cy="332677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FA11B812-FA44-24D5-BA77-8F66A7D2BB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02966" y="2214550"/>
                    <a:ext cx="152821" cy="159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E872135D-73C8-62B4-613A-2C5B0DA852EB}"/>
                      </a:ext>
                    </a:extLst>
                  </p:cNvPr>
                  <p:cNvSpPr/>
                  <p:nvPr/>
                </p:nvSpPr>
                <p:spPr>
                  <a:xfrm>
                    <a:off x="2639611" y="2087809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AF8A328-4512-3182-6379-29B96EFD07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06271" y="2040923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4</a:t>
                    </a:r>
                    <a:endParaRPr lang="pt-PT" dirty="0"/>
                  </a:p>
                </p:txBody>
              </p:sp>
            </p:grp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A86A80-61E1-E932-5032-4C54AEDDAC93}"/>
                  </a:ext>
                </a:extLst>
              </p:cNvPr>
              <p:cNvSpPr txBox="1"/>
              <p:nvPr/>
            </p:nvSpPr>
            <p:spPr>
              <a:xfrm>
                <a:off x="4424657" y="5744059"/>
                <a:ext cx="31220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Solution Presented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(Illustrative picture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 system is not defined)</a:t>
                </a:r>
                <a:endParaRPr lang="pt-PT" sz="1200" dirty="0">
                  <a:solidFill>
                    <a:schemeClr val="bg1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4" name="Seta: Para Baixo 18">
            <a:extLst>
              <a:ext uri="{FF2B5EF4-FFF2-40B4-BE49-F238E27FC236}">
                <a16:creationId xmlns:a16="http://schemas.microsoft.com/office/drawing/2014/main" id="{76CD0F2B-9E1B-E4C4-928B-F72E868E24E5}"/>
              </a:ext>
            </a:extLst>
          </p:cNvPr>
          <p:cNvSpPr/>
          <p:nvPr/>
        </p:nvSpPr>
        <p:spPr>
          <a:xfrm rot="16200000">
            <a:off x="7616836" y="3223797"/>
            <a:ext cx="523219" cy="1260914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3442DC7-81B8-CE06-6D85-9D26F5DC04AF}"/>
              </a:ext>
            </a:extLst>
          </p:cNvPr>
          <p:cNvSpPr txBox="1"/>
          <p:nvPr/>
        </p:nvSpPr>
        <p:spPr>
          <a:xfrm>
            <a:off x="8761597" y="2352226"/>
            <a:ext cx="269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CMR10"/>
              </a:rPr>
              <a:t>Advantages</a:t>
            </a:r>
            <a:endParaRPr lang="pt-PT" sz="11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DD3EEC-C9BA-0839-7470-1DD47C02A758}"/>
              </a:ext>
            </a:extLst>
          </p:cNvPr>
          <p:cNvGrpSpPr/>
          <p:nvPr/>
        </p:nvGrpSpPr>
        <p:grpSpPr>
          <a:xfrm>
            <a:off x="8623059" y="2713799"/>
            <a:ext cx="3350464" cy="2648024"/>
            <a:chOff x="1419087" y="2386420"/>
            <a:chExt cx="3350464" cy="264802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C29F6EE-DF6E-2041-0A79-31D169B0C95C}"/>
                </a:ext>
              </a:extLst>
            </p:cNvPr>
            <p:cNvGrpSpPr/>
            <p:nvPr/>
          </p:nvGrpSpPr>
          <p:grpSpPr>
            <a:xfrm>
              <a:off x="1419087" y="2386420"/>
              <a:ext cx="3350464" cy="2648024"/>
              <a:chOff x="1419087" y="2386420"/>
              <a:chExt cx="3350464" cy="264802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6003E73-BB43-5C00-8F5B-107D67F9FA64}"/>
                  </a:ext>
                </a:extLst>
              </p:cNvPr>
              <p:cNvGrpSpPr/>
              <p:nvPr/>
            </p:nvGrpSpPr>
            <p:grpSpPr>
              <a:xfrm>
                <a:off x="1419087" y="3144619"/>
                <a:ext cx="2880000" cy="1083556"/>
                <a:chOff x="2252656" y="3001839"/>
                <a:chExt cx="2880000" cy="1083556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63A6196-0279-4AD9-986B-9288CEC80A46}"/>
                    </a:ext>
                  </a:extLst>
                </p:cNvPr>
                <p:cNvSpPr/>
                <p:nvPr/>
              </p:nvSpPr>
              <p:spPr>
                <a:xfrm>
                  <a:off x="2252656" y="3001839"/>
                  <a:ext cx="2880000" cy="1080000"/>
                </a:xfrm>
                <a:prstGeom prst="rect">
                  <a:avLst/>
                </a:prstGeom>
                <a:gradFill>
                  <a:gsLst>
                    <a:gs pos="0">
                      <a:srgbClr val="291051"/>
                    </a:gs>
                    <a:gs pos="29000">
                      <a:srgbClr val="2352C1"/>
                    </a:gs>
                    <a:gs pos="91000">
                      <a:srgbClr val="19C6D7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72D6371-E3FD-269B-4DC8-829162A1C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029" y="3005395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21711B1-523B-19D7-7135-B20E06AADA7B}"/>
                  </a:ext>
                </a:extLst>
              </p:cNvPr>
              <p:cNvGrpSpPr/>
              <p:nvPr/>
            </p:nvGrpSpPr>
            <p:grpSpPr>
              <a:xfrm>
                <a:off x="1423775" y="2386420"/>
                <a:ext cx="3122061" cy="758199"/>
                <a:chOff x="1423775" y="2587747"/>
                <a:chExt cx="3122061" cy="758199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074019-2333-A7D7-2C07-7EF55F2AFFC6}"/>
                    </a:ext>
                  </a:extLst>
                </p:cNvPr>
                <p:cNvSpPr txBox="1"/>
                <p:nvPr/>
              </p:nvSpPr>
              <p:spPr>
                <a:xfrm>
                  <a:off x="1423775" y="2587747"/>
                  <a:ext cx="31220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800" b="0" i="0" u="none" strike="noStrike" baseline="0" dirty="0">
                      <a:latin typeface="CMR10"/>
                    </a:rPr>
                    <a:t>Increasing their availability</a:t>
                  </a:r>
                  <a:endParaRPr lang="pt-PT" sz="1100" dirty="0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B34CF37-7D5D-C308-D1F1-81E8D7880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23775" y="2587747"/>
                  <a:ext cx="0" cy="758199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875D230-4DC5-1FC9-B2DD-1963797CE76B}"/>
                  </a:ext>
                </a:extLst>
              </p:cNvPr>
              <p:cNvGrpSpPr/>
              <p:nvPr/>
            </p:nvGrpSpPr>
            <p:grpSpPr>
              <a:xfrm>
                <a:off x="2851908" y="4224619"/>
                <a:ext cx="1917643" cy="809825"/>
                <a:chOff x="2851908" y="4006095"/>
                <a:chExt cx="1917643" cy="809825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8080B97-5281-AD81-A489-F34AAE00E13A}"/>
                    </a:ext>
                  </a:extLst>
                </p:cNvPr>
                <p:cNvSpPr txBox="1"/>
                <p:nvPr/>
              </p:nvSpPr>
              <p:spPr>
                <a:xfrm>
                  <a:off x="2851908" y="4446588"/>
                  <a:ext cx="1917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800" b="0" i="0" u="none" strike="noStrike" baseline="0" dirty="0">
                      <a:latin typeface="CMR10"/>
                    </a:rPr>
                    <a:t>Reducing the time</a:t>
                  </a:r>
                  <a:endParaRPr lang="pt-PT" sz="1100" dirty="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1E4059E-2004-F879-DA84-BB5DDD73A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1908" y="4006095"/>
                  <a:ext cx="1727" cy="761932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A11BDA56-F636-537E-98B0-909AAFC4D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960" y="3328735"/>
              <a:ext cx="704708" cy="704708"/>
            </a:xfrm>
            <a:prstGeom prst="rect">
              <a:avLst/>
            </a:prstGeom>
          </p:spPr>
        </p:pic>
        <p:sp>
          <p:nvSpPr>
            <p:cNvPr id="97" name="Sinal de Adição 198">
              <a:extLst>
                <a:ext uri="{FF2B5EF4-FFF2-40B4-BE49-F238E27FC236}">
                  <a16:creationId xmlns:a16="http://schemas.microsoft.com/office/drawing/2014/main" id="{9BB7180C-112A-A890-C4B9-4DA92E6A3617}"/>
                </a:ext>
              </a:extLst>
            </p:cNvPr>
            <p:cNvSpPr/>
            <p:nvPr/>
          </p:nvSpPr>
          <p:spPr>
            <a:xfrm>
              <a:off x="1624974" y="3539939"/>
              <a:ext cx="287423" cy="282300"/>
            </a:xfrm>
            <a:prstGeom prst="mathPlus">
              <a:avLst/>
            </a:prstGeom>
            <a:solidFill>
              <a:srgbClr val="D8D8D8"/>
            </a:solidFill>
            <a:ln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pic>
          <p:nvPicPr>
            <p:cNvPr id="98" name="Picture 137" descr="Stopwatch with solid fill">
              <a:extLst>
                <a:ext uri="{FF2B5EF4-FFF2-40B4-BE49-F238E27FC236}">
                  <a16:creationId xmlns:a16="http://schemas.microsoft.com/office/drawing/2014/main" id="{5674A338-0032-1370-24F3-A00FD3A4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261" y="3343004"/>
              <a:ext cx="704708" cy="704708"/>
            </a:xfrm>
            <a:prstGeom prst="rect">
              <a:avLst/>
            </a:prstGeom>
          </p:spPr>
        </p:pic>
        <p:sp>
          <p:nvSpPr>
            <p:cNvPr id="99" name="Sinal de Adição 198">
              <a:extLst>
                <a:ext uri="{FF2B5EF4-FFF2-40B4-BE49-F238E27FC236}">
                  <a16:creationId xmlns:a16="http://schemas.microsoft.com/office/drawing/2014/main" id="{96AEE2B8-1767-BD97-1556-FC2C70435DB2}"/>
                </a:ext>
              </a:extLst>
            </p:cNvPr>
            <p:cNvSpPr/>
            <p:nvPr/>
          </p:nvSpPr>
          <p:spPr>
            <a:xfrm>
              <a:off x="3030275" y="3554208"/>
              <a:ext cx="287423" cy="282300"/>
            </a:xfrm>
            <a:prstGeom prst="mathMinus">
              <a:avLst/>
            </a:prstGeom>
            <a:solidFill>
              <a:srgbClr val="D8D8D8"/>
            </a:solidFill>
            <a:ln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901330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Conclusion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05</a:t>
            </a:r>
          </a:p>
        </p:txBody>
      </p:sp>
      <p:sp>
        <p:nvSpPr>
          <p:cNvPr id="20" name="Seta: Para Baixo 18">
            <a:extLst>
              <a:ext uri="{FF2B5EF4-FFF2-40B4-BE49-F238E27FC236}">
                <a16:creationId xmlns:a16="http://schemas.microsoft.com/office/drawing/2014/main" id="{111D2DB8-9E15-E44D-25FE-1BBD0A8DB1FD}"/>
              </a:ext>
            </a:extLst>
          </p:cNvPr>
          <p:cNvSpPr/>
          <p:nvPr/>
        </p:nvSpPr>
        <p:spPr>
          <a:xfrm rot="16200000">
            <a:off x="3509744" y="3175661"/>
            <a:ext cx="523219" cy="1260914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C551856-435A-2B71-BBD5-34EFFA07E9A2}"/>
              </a:ext>
            </a:extLst>
          </p:cNvPr>
          <p:cNvGraphicFramePr>
            <a:graphicFrameLocks noGrp="1"/>
          </p:cNvGraphicFramePr>
          <p:nvPr/>
        </p:nvGraphicFramePr>
        <p:xfrm>
          <a:off x="8805213" y="520030"/>
          <a:ext cx="2496802" cy="1592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887">
                  <a:extLst>
                    <a:ext uri="{9D8B030D-6E8A-4147-A177-3AD203B41FA5}">
                      <a16:colId xmlns:a16="http://schemas.microsoft.com/office/drawing/2014/main" val="1446632994"/>
                    </a:ext>
                  </a:extLst>
                </a:gridCol>
                <a:gridCol w="565915">
                  <a:extLst>
                    <a:ext uri="{9D8B030D-6E8A-4147-A177-3AD203B41FA5}">
                      <a16:colId xmlns:a16="http://schemas.microsoft.com/office/drawing/2014/main" val="2298267632"/>
                    </a:ext>
                  </a:extLst>
                </a:gridCol>
              </a:tblGrid>
              <a:tr h="227432">
                <a:tc>
                  <a:txBody>
                    <a:bodyPr/>
                    <a:lstStyle/>
                    <a:p>
                      <a:r>
                        <a:rPr lang="en-US" sz="1000" b="1" dirty="0"/>
                        <a:t>Description</a:t>
                      </a:r>
                      <a:endParaRPr lang="pt-PT" sz="1000" b="1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BOM ID</a:t>
                      </a:r>
                      <a:endParaRPr lang="pt-PT" sz="1000" b="1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670647808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Transport Assistant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33704698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Wheelchair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37441807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Patient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3179871051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Safe System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423200624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Coupling System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60329733"/>
                  </a:ext>
                </a:extLst>
              </a:tr>
              <a:tr h="227432">
                <a:tc>
                  <a:txBody>
                    <a:bodyPr/>
                    <a:lstStyle/>
                    <a:p>
                      <a:r>
                        <a:rPr lang="en-US" sz="1000" dirty="0"/>
                        <a:t>AMR (Autonomous Robot Mobile)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pt-PT" sz="10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416368243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BF921E7-19E5-A1B6-F2DD-C41FA38D28FA}"/>
              </a:ext>
            </a:extLst>
          </p:cNvPr>
          <p:cNvGrpSpPr/>
          <p:nvPr/>
        </p:nvGrpSpPr>
        <p:grpSpPr>
          <a:xfrm>
            <a:off x="609430" y="1924081"/>
            <a:ext cx="6960133" cy="4558642"/>
            <a:chOff x="609430" y="1924081"/>
            <a:chExt cx="6960133" cy="45586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4722-0E44-9FAD-1CC3-CD32EB138E3D}"/>
                </a:ext>
              </a:extLst>
            </p:cNvPr>
            <p:cNvSpPr txBox="1"/>
            <p:nvPr/>
          </p:nvSpPr>
          <p:spPr>
            <a:xfrm>
              <a:off x="609430" y="5744059"/>
              <a:ext cx="312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Transport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367F4-D25D-1DF9-903D-8D798159006A}"/>
                </a:ext>
              </a:extLst>
            </p:cNvPr>
            <p:cNvGrpSpPr/>
            <p:nvPr/>
          </p:nvGrpSpPr>
          <p:grpSpPr>
            <a:xfrm>
              <a:off x="922059" y="1924081"/>
              <a:ext cx="2496802" cy="3662261"/>
              <a:chOff x="1736527" y="1908006"/>
              <a:chExt cx="2496802" cy="366226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55C0EB9-E6C5-06EF-4565-6E38F6D5C5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98583" l="3931" r="90252">
                            <a14:foregroundMark x1="18553" y1="8855" x2="16195" y2="8973"/>
                            <a14:foregroundMark x1="16509" y1="8619" x2="25314" y2="5549"/>
                            <a14:foregroundMark x1="10692" y1="24557" x2="8648" y2="37898"/>
                            <a14:foregroundMark x1="27987" y1="64935" x2="27358" y2="87013"/>
                            <a14:foregroundMark x1="27358" y1="87013" x2="48899" y2="89610"/>
                            <a14:foregroundMark x1="48899" y1="89610" x2="57390" y2="74970"/>
                            <a14:foregroundMark x1="57390" y1="74970" x2="42925" y2="86777"/>
                            <a14:foregroundMark x1="42925" y1="86777" x2="76572" y2="73081"/>
                            <a14:foregroundMark x1="76572" y1="73081" x2="78302" y2="21724"/>
                            <a14:foregroundMark x1="78302" y1="21724" x2="50314" y2="16175"/>
                            <a14:foregroundMark x1="50314" y1="16175" x2="23585" y2="16883"/>
                            <a14:foregroundMark x1="23585" y1="16883" x2="37264" y2="53247"/>
                            <a14:foregroundMark x1="37264" y1="53247" x2="37736" y2="86423"/>
                            <a14:foregroundMark x1="37736" y1="86423" x2="66509" y2="95159"/>
                            <a14:foregroundMark x1="66509" y1="95159" x2="88836" y2="89020"/>
                            <a14:foregroundMark x1="88836" y1="89020" x2="89780" y2="77096"/>
                            <a14:foregroundMark x1="66195" y1="22668" x2="61321" y2="39551"/>
                            <a14:foregroundMark x1="61321" y1="39551" x2="37421" y2="48760"/>
                            <a14:foregroundMark x1="37421" y1="48760" x2="35063" y2="29280"/>
                            <a14:foregroundMark x1="35063" y1="29280" x2="37107" y2="49233"/>
                            <a14:foregroundMark x1="37107" y1="49233" x2="61792" y2="60094"/>
                            <a14:foregroundMark x1="61792" y1="60094" x2="28616" y2="68005"/>
                            <a14:foregroundMark x1="28616" y1="68005" x2="14937" y2="56198"/>
                            <a14:foregroundMark x1="14937" y1="56198" x2="7390" y2="70366"/>
                            <a14:foregroundMark x1="7390" y1="70366" x2="13365" y2="98347"/>
                            <a14:foregroundMark x1="13365" y1="98347" x2="90252" y2="91381"/>
                            <a14:foregroundMark x1="90252" y1="91381" x2="87421" y2="44038"/>
                            <a14:foregroundMark x1="29717" y1="14640" x2="14465" y2="4014"/>
                            <a14:foregroundMark x1="14465" y1="4014" x2="22642" y2="1063"/>
                            <a14:foregroundMark x1="32547" y1="17001" x2="21698" y2="236"/>
                            <a14:foregroundMark x1="21698" y1="236" x2="11321" y2="17001"/>
                            <a14:foregroundMark x1="11321" y1="17001" x2="11478" y2="24675"/>
                            <a14:foregroundMark x1="14465" y1="2834" x2="7704" y2="21370"/>
                            <a14:foregroundMark x1="7704" y1="21370" x2="13522" y2="68831"/>
                            <a14:foregroundMark x1="13522" y1="68831" x2="10377" y2="37780"/>
                            <a14:foregroundMark x1="10377" y1="37780" x2="8805" y2="87367"/>
                            <a14:foregroundMark x1="8805" y1="87367" x2="81447" y2="95277"/>
                            <a14:foregroundMark x1="81447" y1="95277" x2="59277" y2="96576"/>
                            <a14:foregroundMark x1="23113" y1="77450" x2="52358" y2="73436"/>
                            <a14:foregroundMark x1="52358" y1="73436" x2="34434" y2="56316"/>
                            <a14:foregroundMark x1="34434" y1="56316" x2="29088" y2="42031"/>
                            <a14:foregroundMark x1="29088" y1="42031" x2="85849" y2="95041"/>
                            <a14:foregroundMark x1="85849" y1="95041" x2="63994" y2="98701"/>
                            <a14:foregroundMark x1="63994" y1="98701" x2="81604" y2="93034"/>
                            <a14:foregroundMark x1="81604" y1="93034" x2="28145" y2="93743"/>
                            <a14:foregroundMark x1="28145" y1="93743" x2="17610" y2="74852"/>
                            <a14:foregroundMark x1="61950" y1="55844" x2="61164" y2="54073"/>
                            <a14:foregroundMark x1="64308" y1="54782" x2="65409" y2="55608"/>
                            <a14:foregroundMark x1="85692" y1="86895" x2="79403" y2="96340"/>
                            <a14:foregroundMark x1="7233" y1="24557" x2="3145" y2="40142"/>
                            <a14:foregroundMark x1="3145" y1="40142" x2="4874" y2="22432"/>
                            <a14:foregroundMark x1="4874" y1="22432" x2="3931" y2="39906"/>
                            <a14:foregroundMark x1="3931" y1="39906" x2="9277" y2="46635"/>
                            <a14:foregroundMark x1="28145" y1="13223" x2="27516" y2="10862"/>
                            <a14:foregroundMark x1="49528" y1="75325" x2="18711" y2="50885"/>
                            <a14:foregroundMark x1="18711" y1="50885" x2="8962" y2="32349"/>
                            <a14:foregroundMark x1="8962" y1="32349" x2="12579" y2="32113"/>
                            <a14:foregroundMark x1="54403" y1="72255" x2="53145" y2="73672"/>
                            <a14:foregroundMark x1="55503" y1="73672" x2="54403" y2="72019"/>
                            <a14:foregroundMark x1="27516" y1="43802" x2="27673" y2="43566"/>
                          </a14:backgroundRemoval>
                        </a14:imgEffect>
                      </a14:imgLayer>
                    </a14:imgProps>
                  </a:ext>
                </a:extLst>
              </a:blip>
              <a:srcRect t="1190"/>
              <a:stretch/>
            </p:blipFill>
            <p:spPr>
              <a:xfrm>
                <a:off x="1736527" y="2284691"/>
                <a:ext cx="2496802" cy="328557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4EA36F-DF42-EAC1-D9AF-C2455DDDFE44}"/>
                  </a:ext>
                </a:extLst>
              </p:cNvPr>
              <p:cNvGrpSpPr/>
              <p:nvPr/>
            </p:nvGrpSpPr>
            <p:grpSpPr>
              <a:xfrm>
                <a:off x="2308559" y="1908006"/>
                <a:ext cx="409633" cy="431845"/>
                <a:chOff x="2308559" y="1908006"/>
                <a:chExt cx="409633" cy="43184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6CC1CF8-4E8A-BD8B-D0C9-7CA9435B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8559" y="2053207"/>
                  <a:ext cx="257233" cy="2866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9A39DA1-A179-7D10-12D2-7224445FC89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026340-B258-8D86-55AB-3CC4F119991F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  <a:endParaRPr lang="pt-PT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697454E-D43C-DE6E-A3A9-BE9894BB39A9}"/>
                  </a:ext>
                </a:extLst>
              </p:cNvPr>
              <p:cNvGrpSpPr/>
              <p:nvPr/>
            </p:nvGrpSpPr>
            <p:grpSpPr>
              <a:xfrm>
                <a:off x="1785294" y="4407722"/>
                <a:ext cx="322906" cy="395777"/>
                <a:chOff x="2532453" y="1908006"/>
                <a:chExt cx="322906" cy="39577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E9C4A7C-713D-2FBD-8474-52AF91D36259}"/>
                    </a:ext>
                  </a:extLst>
                </p:cNvPr>
                <p:cNvCxnSpPr>
                  <a:cxnSpLocks/>
                  <a:endCxn id="34" idx="5"/>
                </p:cNvCxnSpPr>
                <p:nvPr/>
              </p:nvCxnSpPr>
              <p:spPr>
                <a:xfrm flipH="1" flipV="1">
                  <a:off x="2695176" y="2089038"/>
                  <a:ext cx="160183" cy="2147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7219B2-49EB-B371-335F-51A6FDDA4E09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FE4176-3B9C-4315-DEE6-D9412C74009A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322358-61CF-D27F-DDBA-4403A760A6F2}"/>
                  </a:ext>
                </a:extLst>
              </p:cNvPr>
              <p:cNvGrpSpPr/>
              <p:nvPr/>
            </p:nvGrpSpPr>
            <p:grpSpPr>
              <a:xfrm>
                <a:off x="2937861" y="3003285"/>
                <a:ext cx="279916" cy="305490"/>
                <a:chOff x="2438276" y="1908006"/>
                <a:chExt cx="279916" cy="30549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65DE5AB-C83D-0722-6B1F-37287225C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276" y="2069266"/>
                  <a:ext cx="132234" cy="1442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0425EC-1002-C237-A6D1-6EA9905620DF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75F1D2B-2590-E9DC-B67F-F2479A776E3B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C49ABA-89AC-FFE4-8460-A72C8CF18F64}"/>
                </a:ext>
              </a:extLst>
            </p:cNvPr>
            <p:cNvGrpSpPr/>
            <p:nvPr/>
          </p:nvGrpSpPr>
          <p:grpSpPr>
            <a:xfrm>
              <a:off x="4424657" y="2845609"/>
              <a:ext cx="3144906" cy="3637114"/>
              <a:chOff x="4424657" y="2845609"/>
              <a:chExt cx="3144906" cy="3637114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62BB813-DD40-72AA-993C-AC828888FD9F}"/>
                  </a:ext>
                </a:extLst>
              </p:cNvPr>
              <p:cNvGrpSpPr/>
              <p:nvPr/>
            </p:nvGrpSpPr>
            <p:grpSpPr>
              <a:xfrm>
                <a:off x="4521064" y="2845609"/>
                <a:ext cx="3048499" cy="3001630"/>
                <a:chOff x="8506257" y="2654393"/>
                <a:chExt cx="3048499" cy="3001630"/>
              </a:xfrm>
            </p:grpSpPr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3DE449E1-5333-6A60-39B1-1B1FF0901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t="872"/>
                <a:stretch/>
              </p:blipFill>
              <p:spPr>
                <a:xfrm>
                  <a:off x="8536281" y="2654393"/>
                  <a:ext cx="2917070" cy="3001630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40ED686-9E41-7F45-2FA6-38167DD49A4A}"/>
                    </a:ext>
                  </a:extLst>
                </p:cNvPr>
                <p:cNvGrpSpPr/>
                <p:nvPr/>
              </p:nvGrpSpPr>
              <p:grpSpPr>
                <a:xfrm>
                  <a:off x="9541044" y="2785356"/>
                  <a:ext cx="275166" cy="377799"/>
                  <a:chOff x="2632997" y="2322600"/>
                  <a:chExt cx="275166" cy="377799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608CEEF-6082-7418-3350-7E7C625AAE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32997" y="2500393"/>
                    <a:ext cx="141641" cy="20000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F0EC661E-954C-5777-8524-9AFF73C3E25E}"/>
                      </a:ext>
                    </a:extLst>
                  </p:cNvPr>
                  <p:cNvSpPr/>
                  <p:nvPr/>
                </p:nvSpPr>
                <p:spPr>
                  <a:xfrm>
                    <a:off x="2751001" y="2369486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8916352-34DC-C3E1-F593-503E59E33D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424" y="2322600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3</a:t>
                    </a:r>
                    <a:endParaRPr lang="pt-PT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FA3F7F59-83E1-CCFA-C4CA-2F5888E68A9B}"/>
                    </a:ext>
                  </a:extLst>
                </p:cNvPr>
                <p:cNvGrpSpPr/>
                <p:nvPr/>
              </p:nvGrpSpPr>
              <p:grpSpPr>
                <a:xfrm>
                  <a:off x="8506257" y="3988022"/>
                  <a:ext cx="284294" cy="338677"/>
                  <a:chOff x="2651706" y="2043705"/>
                  <a:chExt cx="284294" cy="338677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01CBC21-EE24-5052-9F4E-7756440D3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07891" y="2227618"/>
                    <a:ext cx="128109" cy="15476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41C5270-44D3-A523-4B98-9DDFF1A6A7A7}"/>
                      </a:ext>
                    </a:extLst>
                  </p:cNvPr>
                  <p:cNvSpPr/>
                  <p:nvPr/>
                </p:nvSpPr>
                <p:spPr>
                  <a:xfrm>
                    <a:off x="2680283" y="2090591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90AA43E-8522-50B6-CC48-3774C005A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1706" y="2043705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2</a:t>
                    </a:r>
                    <a:endParaRPr lang="pt-PT" dirty="0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BC41590-EBDF-97B6-58CA-210FC8689BDA}"/>
                    </a:ext>
                  </a:extLst>
                </p:cNvPr>
                <p:cNvGrpSpPr/>
                <p:nvPr/>
              </p:nvGrpSpPr>
              <p:grpSpPr>
                <a:xfrm>
                  <a:off x="11305213" y="4734230"/>
                  <a:ext cx="249543" cy="267724"/>
                  <a:chOff x="2468649" y="1960399"/>
                  <a:chExt cx="249543" cy="267724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FCAA493-4AA3-F001-6BA1-D14F5A37E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68649" y="2131645"/>
                    <a:ext cx="113319" cy="9647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DDD974F-6F75-C824-B911-03DE0E819DFA}"/>
                      </a:ext>
                    </a:extLst>
                  </p:cNvPr>
                  <p:cNvSpPr/>
                  <p:nvPr/>
                </p:nvSpPr>
                <p:spPr>
                  <a:xfrm>
                    <a:off x="2561030" y="2007285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A042BA49-FE94-C695-34A4-49AF0587C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453" y="1960399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6</a:t>
                    </a:r>
                    <a:endParaRPr lang="pt-PT" dirty="0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AB91A2F-6E0A-464B-0A46-69D12772FB04}"/>
                    </a:ext>
                  </a:extLst>
                </p:cNvPr>
                <p:cNvGrpSpPr/>
                <p:nvPr/>
              </p:nvGrpSpPr>
              <p:grpSpPr>
                <a:xfrm>
                  <a:off x="10605841" y="3873297"/>
                  <a:ext cx="309331" cy="318773"/>
                  <a:chOff x="2452846" y="2027901"/>
                  <a:chExt cx="309331" cy="318773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6DF08222-DDCB-65E1-B6FA-11D9CDE269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52846" y="2199147"/>
                    <a:ext cx="173107" cy="14752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0244E88D-D7DD-BD95-DA36-5E439F54ABAD}"/>
                      </a:ext>
                    </a:extLst>
                  </p:cNvPr>
                  <p:cNvSpPr/>
                  <p:nvPr/>
                </p:nvSpPr>
                <p:spPr>
                  <a:xfrm>
                    <a:off x="2605015" y="2074787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5C8131B-F9B1-4B3F-2AB6-E14659800D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71675" y="2027901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5</a:t>
                    </a:r>
                    <a:endParaRPr lang="pt-PT" dirty="0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755A8FD7-BE9F-493B-06AC-8C222A7A47D8}"/>
                    </a:ext>
                  </a:extLst>
                </p:cNvPr>
                <p:cNvGrpSpPr/>
                <p:nvPr/>
              </p:nvGrpSpPr>
              <p:grpSpPr>
                <a:xfrm>
                  <a:off x="9919068" y="3362592"/>
                  <a:ext cx="293807" cy="332677"/>
                  <a:chOff x="2502966" y="2040923"/>
                  <a:chExt cx="293807" cy="332677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FA11B812-FA44-24D5-BA77-8F66A7D2BB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02966" y="2214550"/>
                    <a:ext cx="152821" cy="159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E872135D-73C8-62B4-613A-2C5B0DA852EB}"/>
                      </a:ext>
                    </a:extLst>
                  </p:cNvPr>
                  <p:cNvSpPr/>
                  <p:nvPr/>
                </p:nvSpPr>
                <p:spPr>
                  <a:xfrm>
                    <a:off x="2639611" y="2087809"/>
                    <a:ext cx="157162" cy="15716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AF8A328-4512-3182-6379-29B96EFD07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06271" y="2040923"/>
                    <a:ext cx="1571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4</a:t>
                    </a:r>
                    <a:endParaRPr lang="pt-PT" dirty="0"/>
                  </a:p>
                </p:txBody>
              </p:sp>
            </p:grp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A86A80-61E1-E932-5032-4C54AEDDAC93}"/>
                  </a:ext>
                </a:extLst>
              </p:cNvPr>
              <p:cNvSpPr txBox="1"/>
              <p:nvPr/>
            </p:nvSpPr>
            <p:spPr>
              <a:xfrm>
                <a:off x="4424657" y="5744059"/>
                <a:ext cx="31220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Solution Presented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(Illustrative picture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 system is not defined)</a:t>
                </a:r>
                <a:endParaRPr lang="pt-PT" sz="1200" dirty="0">
                  <a:solidFill>
                    <a:schemeClr val="bg1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3442DC7-81B8-CE06-6D85-9D26F5DC04AF}"/>
              </a:ext>
            </a:extLst>
          </p:cNvPr>
          <p:cNvSpPr txBox="1"/>
          <p:nvPr/>
        </p:nvSpPr>
        <p:spPr>
          <a:xfrm>
            <a:off x="8323219" y="5808342"/>
            <a:ext cx="371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baseline="0" dirty="0">
                <a:latin typeface="CMR10"/>
              </a:rPr>
              <a:t>Advantages</a:t>
            </a:r>
            <a:endParaRPr lang="pt-PT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DD3EEC-C9BA-0839-7470-1DD47C02A758}"/>
              </a:ext>
            </a:extLst>
          </p:cNvPr>
          <p:cNvGrpSpPr/>
          <p:nvPr/>
        </p:nvGrpSpPr>
        <p:grpSpPr>
          <a:xfrm>
            <a:off x="8623059" y="2713799"/>
            <a:ext cx="3350464" cy="2648024"/>
            <a:chOff x="1419087" y="2386420"/>
            <a:chExt cx="3350464" cy="264802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C29F6EE-DF6E-2041-0A79-31D169B0C95C}"/>
                </a:ext>
              </a:extLst>
            </p:cNvPr>
            <p:cNvGrpSpPr/>
            <p:nvPr/>
          </p:nvGrpSpPr>
          <p:grpSpPr>
            <a:xfrm>
              <a:off x="1419087" y="2386420"/>
              <a:ext cx="3350464" cy="2648024"/>
              <a:chOff x="1419087" y="2386420"/>
              <a:chExt cx="3350464" cy="264802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6003E73-BB43-5C00-8F5B-107D67F9FA64}"/>
                  </a:ext>
                </a:extLst>
              </p:cNvPr>
              <p:cNvGrpSpPr/>
              <p:nvPr/>
            </p:nvGrpSpPr>
            <p:grpSpPr>
              <a:xfrm>
                <a:off x="1419087" y="3144619"/>
                <a:ext cx="2880000" cy="1083556"/>
                <a:chOff x="2252656" y="3001839"/>
                <a:chExt cx="2880000" cy="1083556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63A6196-0279-4AD9-986B-9288CEC80A46}"/>
                    </a:ext>
                  </a:extLst>
                </p:cNvPr>
                <p:cNvSpPr/>
                <p:nvPr/>
              </p:nvSpPr>
              <p:spPr>
                <a:xfrm>
                  <a:off x="2252656" y="3001839"/>
                  <a:ext cx="2880000" cy="1080000"/>
                </a:xfrm>
                <a:prstGeom prst="rect">
                  <a:avLst/>
                </a:prstGeom>
                <a:gradFill>
                  <a:gsLst>
                    <a:gs pos="0">
                      <a:srgbClr val="291051"/>
                    </a:gs>
                    <a:gs pos="29000">
                      <a:srgbClr val="2352C1"/>
                    </a:gs>
                    <a:gs pos="91000">
                      <a:srgbClr val="19C6D7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72D6371-E3FD-269B-4DC8-829162A1C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029" y="3005395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21711B1-523B-19D7-7135-B20E06AADA7B}"/>
                  </a:ext>
                </a:extLst>
              </p:cNvPr>
              <p:cNvGrpSpPr/>
              <p:nvPr/>
            </p:nvGrpSpPr>
            <p:grpSpPr>
              <a:xfrm>
                <a:off x="1423775" y="2386420"/>
                <a:ext cx="3122061" cy="758199"/>
                <a:chOff x="1423775" y="2587747"/>
                <a:chExt cx="3122061" cy="758199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074019-2333-A7D7-2C07-7EF55F2AFFC6}"/>
                    </a:ext>
                  </a:extLst>
                </p:cNvPr>
                <p:cNvSpPr txBox="1"/>
                <p:nvPr/>
              </p:nvSpPr>
              <p:spPr>
                <a:xfrm>
                  <a:off x="1423775" y="2587747"/>
                  <a:ext cx="31220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800" b="0" i="0" u="none" strike="noStrike" baseline="0" dirty="0">
                      <a:latin typeface="CMR10"/>
                    </a:rPr>
                    <a:t>Increasing their availability</a:t>
                  </a:r>
                  <a:endParaRPr lang="pt-PT" sz="1100" dirty="0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B34CF37-7D5D-C308-D1F1-81E8D7880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23775" y="2587747"/>
                  <a:ext cx="0" cy="758199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875D230-4DC5-1FC9-B2DD-1963797CE76B}"/>
                  </a:ext>
                </a:extLst>
              </p:cNvPr>
              <p:cNvGrpSpPr/>
              <p:nvPr/>
            </p:nvGrpSpPr>
            <p:grpSpPr>
              <a:xfrm>
                <a:off x="2851908" y="4224619"/>
                <a:ext cx="1917643" cy="809825"/>
                <a:chOff x="2851908" y="4006095"/>
                <a:chExt cx="1917643" cy="809825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8080B97-5281-AD81-A489-F34AAE00E13A}"/>
                    </a:ext>
                  </a:extLst>
                </p:cNvPr>
                <p:cNvSpPr txBox="1"/>
                <p:nvPr/>
              </p:nvSpPr>
              <p:spPr>
                <a:xfrm>
                  <a:off x="2851908" y="4446588"/>
                  <a:ext cx="1917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800" b="0" i="0" u="none" strike="noStrike" baseline="0" dirty="0">
                      <a:latin typeface="CMR10"/>
                    </a:rPr>
                    <a:t>Reducing the time</a:t>
                  </a:r>
                  <a:endParaRPr lang="pt-PT" sz="1100" dirty="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1E4059E-2004-F879-DA84-BB5DDD73A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1908" y="4006095"/>
                  <a:ext cx="1727" cy="761932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A11BDA56-F636-537E-98B0-909AAFC4D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960" y="3328735"/>
              <a:ext cx="704708" cy="704708"/>
            </a:xfrm>
            <a:prstGeom prst="rect">
              <a:avLst/>
            </a:prstGeom>
          </p:spPr>
        </p:pic>
        <p:sp>
          <p:nvSpPr>
            <p:cNvPr id="97" name="Sinal de Adição 198">
              <a:extLst>
                <a:ext uri="{FF2B5EF4-FFF2-40B4-BE49-F238E27FC236}">
                  <a16:creationId xmlns:a16="http://schemas.microsoft.com/office/drawing/2014/main" id="{9BB7180C-112A-A890-C4B9-4DA92E6A3617}"/>
                </a:ext>
              </a:extLst>
            </p:cNvPr>
            <p:cNvSpPr/>
            <p:nvPr/>
          </p:nvSpPr>
          <p:spPr>
            <a:xfrm>
              <a:off x="1624974" y="3539939"/>
              <a:ext cx="287423" cy="282300"/>
            </a:xfrm>
            <a:prstGeom prst="mathPlus">
              <a:avLst/>
            </a:prstGeom>
            <a:solidFill>
              <a:srgbClr val="D8D8D8"/>
            </a:solidFill>
            <a:ln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pic>
          <p:nvPicPr>
            <p:cNvPr id="98" name="Picture 137" descr="Stopwatch with solid fill">
              <a:extLst>
                <a:ext uri="{FF2B5EF4-FFF2-40B4-BE49-F238E27FC236}">
                  <a16:creationId xmlns:a16="http://schemas.microsoft.com/office/drawing/2014/main" id="{5674A338-0032-1370-24F3-A00FD3A4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261" y="3343004"/>
              <a:ext cx="704708" cy="704708"/>
            </a:xfrm>
            <a:prstGeom prst="rect">
              <a:avLst/>
            </a:prstGeom>
          </p:spPr>
        </p:pic>
        <p:sp>
          <p:nvSpPr>
            <p:cNvPr id="99" name="Sinal de Adição 198">
              <a:extLst>
                <a:ext uri="{FF2B5EF4-FFF2-40B4-BE49-F238E27FC236}">
                  <a16:creationId xmlns:a16="http://schemas.microsoft.com/office/drawing/2014/main" id="{96AEE2B8-1767-BD97-1556-FC2C70435DB2}"/>
                </a:ext>
              </a:extLst>
            </p:cNvPr>
            <p:cNvSpPr/>
            <p:nvPr/>
          </p:nvSpPr>
          <p:spPr>
            <a:xfrm>
              <a:off x="3030275" y="3554208"/>
              <a:ext cx="287423" cy="282300"/>
            </a:xfrm>
            <a:prstGeom prst="mathMinus">
              <a:avLst/>
            </a:prstGeom>
            <a:solidFill>
              <a:srgbClr val="D8D8D8"/>
            </a:solidFill>
            <a:ln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620081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Conclusion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05</a:t>
            </a:r>
          </a:p>
        </p:txBody>
      </p: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C551856-435A-2B71-BBD5-34EFFA07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7589"/>
              </p:ext>
            </p:extLst>
          </p:nvPr>
        </p:nvGraphicFramePr>
        <p:xfrm>
          <a:off x="320044" y="2102211"/>
          <a:ext cx="2005192" cy="148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16">
                  <a:extLst>
                    <a:ext uri="{9D8B030D-6E8A-4147-A177-3AD203B41FA5}">
                      <a16:colId xmlns:a16="http://schemas.microsoft.com/office/drawing/2014/main" val="1446632994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298267632"/>
                    </a:ext>
                  </a:extLst>
                </a:gridCol>
              </a:tblGrid>
              <a:tr h="127730">
                <a:tc>
                  <a:txBody>
                    <a:bodyPr/>
                    <a:lstStyle/>
                    <a:p>
                      <a:r>
                        <a:rPr lang="en-US" sz="900" b="1" dirty="0"/>
                        <a:t>Description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BOM ID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67064780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Transport Assistant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3370469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Wheelchair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37441807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Patient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3179871051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Safe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423200624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Coupling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60329733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Autonomous Robot Mobile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4163682436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53442DC7-81B8-CE06-6D85-9D26F5DC04AF}"/>
              </a:ext>
            </a:extLst>
          </p:cNvPr>
          <p:cNvSpPr txBox="1"/>
          <p:nvPr/>
        </p:nvSpPr>
        <p:spPr>
          <a:xfrm>
            <a:off x="8521112" y="2626079"/>
            <a:ext cx="371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baseline="0" dirty="0">
                <a:latin typeface="CMR10"/>
              </a:rPr>
              <a:t>Advantages</a:t>
            </a:r>
            <a:endParaRPr lang="pt-PT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DD3EEC-C9BA-0839-7470-1DD47C02A758}"/>
              </a:ext>
            </a:extLst>
          </p:cNvPr>
          <p:cNvGrpSpPr/>
          <p:nvPr/>
        </p:nvGrpSpPr>
        <p:grpSpPr>
          <a:xfrm>
            <a:off x="9005935" y="3149924"/>
            <a:ext cx="3117740" cy="2152167"/>
            <a:chOff x="1419087" y="2386420"/>
            <a:chExt cx="3984872" cy="275074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C29F6EE-DF6E-2041-0A79-31D169B0C95C}"/>
                </a:ext>
              </a:extLst>
            </p:cNvPr>
            <p:cNvGrpSpPr/>
            <p:nvPr/>
          </p:nvGrpSpPr>
          <p:grpSpPr>
            <a:xfrm>
              <a:off x="1419087" y="2386420"/>
              <a:ext cx="3984872" cy="2750746"/>
              <a:chOff x="1419087" y="2386420"/>
              <a:chExt cx="3984872" cy="275074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6003E73-BB43-5C00-8F5B-107D67F9FA64}"/>
                  </a:ext>
                </a:extLst>
              </p:cNvPr>
              <p:cNvGrpSpPr/>
              <p:nvPr/>
            </p:nvGrpSpPr>
            <p:grpSpPr>
              <a:xfrm>
                <a:off x="1419087" y="3144619"/>
                <a:ext cx="2880000" cy="1083556"/>
                <a:chOff x="2252656" y="3001839"/>
                <a:chExt cx="2880000" cy="1083556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63A6196-0279-4AD9-986B-9288CEC80A46}"/>
                    </a:ext>
                  </a:extLst>
                </p:cNvPr>
                <p:cNvSpPr/>
                <p:nvPr/>
              </p:nvSpPr>
              <p:spPr>
                <a:xfrm>
                  <a:off x="2252656" y="3001839"/>
                  <a:ext cx="2880000" cy="1080000"/>
                </a:xfrm>
                <a:prstGeom prst="rect">
                  <a:avLst/>
                </a:prstGeom>
                <a:gradFill>
                  <a:gsLst>
                    <a:gs pos="0">
                      <a:srgbClr val="291051"/>
                    </a:gs>
                    <a:gs pos="29000">
                      <a:srgbClr val="2352C1"/>
                    </a:gs>
                    <a:gs pos="91000">
                      <a:srgbClr val="19C6D7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72D6371-E3FD-269B-4DC8-829162A1C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029" y="3005395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21711B1-523B-19D7-7135-B20E06AADA7B}"/>
                  </a:ext>
                </a:extLst>
              </p:cNvPr>
              <p:cNvGrpSpPr/>
              <p:nvPr/>
            </p:nvGrpSpPr>
            <p:grpSpPr>
              <a:xfrm>
                <a:off x="1423774" y="2386420"/>
                <a:ext cx="3677557" cy="758199"/>
                <a:chOff x="1423774" y="2587747"/>
                <a:chExt cx="3677557" cy="758199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074019-2333-A7D7-2C07-7EF55F2AFFC6}"/>
                    </a:ext>
                  </a:extLst>
                </p:cNvPr>
                <p:cNvSpPr txBox="1"/>
                <p:nvPr/>
              </p:nvSpPr>
              <p:spPr>
                <a:xfrm>
                  <a:off x="1423774" y="2587747"/>
                  <a:ext cx="3677557" cy="472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800" b="0" i="0" u="none" strike="noStrike" baseline="0" dirty="0">
                      <a:latin typeface="CMR10"/>
                    </a:rPr>
                    <a:t>Increasing their availability</a:t>
                  </a:r>
                  <a:endParaRPr lang="pt-PT" sz="1100" dirty="0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B34CF37-7D5D-C308-D1F1-81E8D7880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23775" y="2587747"/>
                  <a:ext cx="0" cy="758199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875D230-4DC5-1FC9-B2DD-1963797CE76B}"/>
                  </a:ext>
                </a:extLst>
              </p:cNvPr>
              <p:cNvGrpSpPr/>
              <p:nvPr/>
            </p:nvGrpSpPr>
            <p:grpSpPr>
              <a:xfrm>
                <a:off x="2851908" y="4224619"/>
                <a:ext cx="2552051" cy="912547"/>
                <a:chOff x="2851908" y="4006095"/>
                <a:chExt cx="2552051" cy="912547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8080B97-5281-AD81-A489-F34AAE00E13A}"/>
                    </a:ext>
                  </a:extLst>
                </p:cNvPr>
                <p:cNvSpPr txBox="1"/>
                <p:nvPr/>
              </p:nvSpPr>
              <p:spPr>
                <a:xfrm>
                  <a:off x="2851908" y="4446588"/>
                  <a:ext cx="2552051" cy="472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800" b="0" i="0" u="none" strike="noStrike" baseline="0" dirty="0">
                      <a:latin typeface="CMR10"/>
                    </a:rPr>
                    <a:t>Reducing the time</a:t>
                  </a:r>
                  <a:endParaRPr lang="pt-PT" sz="1100" dirty="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1E4059E-2004-F879-DA84-BB5DDD73A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1908" y="4006095"/>
                  <a:ext cx="1727" cy="761932"/>
                </a:xfrm>
                <a:prstGeom prst="line">
                  <a:avLst/>
                </a:prstGeom>
                <a:ln w="12700">
                  <a:solidFill>
                    <a:srgbClr val="2352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A11BDA56-F636-537E-98B0-909AAFC4D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960" y="3328735"/>
              <a:ext cx="704708" cy="704708"/>
            </a:xfrm>
            <a:prstGeom prst="rect">
              <a:avLst/>
            </a:prstGeom>
          </p:spPr>
        </p:pic>
        <p:sp>
          <p:nvSpPr>
            <p:cNvPr id="97" name="Sinal de Adição 198">
              <a:extLst>
                <a:ext uri="{FF2B5EF4-FFF2-40B4-BE49-F238E27FC236}">
                  <a16:creationId xmlns:a16="http://schemas.microsoft.com/office/drawing/2014/main" id="{9BB7180C-112A-A890-C4B9-4DA92E6A3617}"/>
                </a:ext>
              </a:extLst>
            </p:cNvPr>
            <p:cNvSpPr/>
            <p:nvPr/>
          </p:nvSpPr>
          <p:spPr>
            <a:xfrm>
              <a:off x="1624974" y="3539939"/>
              <a:ext cx="287423" cy="282300"/>
            </a:xfrm>
            <a:prstGeom prst="mathPlus">
              <a:avLst/>
            </a:prstGeom>
            <a:solidFill>
              <a:srgbClr val="D8D8D8"/>
            </a:solidFill>
            <a:ln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pic>
          <p:nvPicPr>
            <p:cNvPr id="98" name="Picture 137" descr="Stopwatch with solid fill">
              <a:extLst>
                <a:ext uri="{FF2B5EF4-FFF2-40B4-BE49-F238E27FC236}">
                  <a16:creationId xmlns:a16="http://schemas.microsoft.com/office/drawing/2014/main" id="{5674A338-0032-1370-24F3-A00FD3A4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420261" y="3343004"/>
              <a:ext cx="704708" cy="704708"/>
            </a:xfrm>
            <a:prstGeom prst="rect">
              <a:avLst/>
            </a:prstGeom>
          </p:spPr>
        </p:pic>
        <p:sp>
          <p:nvSpPr>
            <p:cNvPr id="99" name="Sinal de Adição 198">
              <a:extLst>
                <a:ext uri="{FF2B5EF4-FFF2-40B4-BE49-F238E27FC236}">
                  <a16:creationId xmlns:a16="http://schemas.microsoft.com/office/drawing/2014/main" id="{96AEE2B8-1767-BD97-1556-FC2C70435DB2}"/>
                </a:ext>
              </a:extLst>
            </p:cNvPr>
            <p:cNvSpPr/>
            <p:nvPr/>
          </p:nvSpPr>
          <p:spPr>
            <a:xfrm>
              <a:off x="3030275" y="3554208"/>
              <a:ext cx="287423" cy="282300"/>
            </a:xfrm>
            <a:prstGeom prst="mathMinus">
              <a:avLst/>
            </a:prstGeom>
            <a:solidFill>
              <a:srgbClr val="D8D8D8"/>
            </a:solidFill>
            <a:ln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15869B-4884-B357-6267-5159E87F17F4}"/>
              </a:ext>
            </a:extLst>
          </p:cNvPr>
          <p:cNvGrpSpPr/>
          <p:nvPr/>
        </p:nvGrpSpPr>
        <p:grpSpPr>
          <a:xfrm>
            <a:off x="2254533" y="1860486"/>
            <a:ext cx="3122061" cy="4189310"/>
            <a:chOff x="2666075" y="1968275"/>
            <a:chExt cx="3122061" cy="41893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4722-0E44-9FAD-1CC3-CD32EB138E3D}"/>
                </a:ext>
              </a:extLst>
            </p:cNvPr>
            <p:cNvSpPr txBox="1"/>
            <p:nvPr/>
          </p:nvSpPr>
          <p:spPr>
            <a:xfrm>
              <a:off x="2666075" y="5788253"/>
              <a:ext cx="312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Transport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367F4-D25D-1DF9-903D-8D798159006A}"/>
                </a:ext>
              </a:extLst>
            </p:cNvPr>
            <p:cNvGrpSpPr/>
            <p:nvPr/>
          </p:nvGrpSpPr>
          <p:grpSpPr>
            <a:xfrm>
              <a:off x="2978704" y="1968275"/>
              <a:ext cx="2496802" cy="3662261"/>
              <a:chOff x="1736527" y="1908006"/>
              <a:chExt cx="2496802" cy="366226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55C0EB9-E6C5-06EF-4565-6E38F6D5C5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8583" l="3931" r="90252">
                            <a14:foregroundMark x1="18553" y1="8855" x2="16195" y2="8973"/>
                            <a14:foregroundMark x1="16509" y1="8619" x2="25314" y2="5549"/>
                            <a14:foregroundMark x1="10692" y1="24557" x2="8648" y2="37898"/>
                            <a14:foregroundMark x1="27987" y1="64935" x2="27358" y2="87013"/>
                            <a14:foregroundMark x1="27358" y1="87013" x2="48899" y2="89610"/>
                            <a14:foregroundMark x1="48899" y1="89610" x2="57390" y2="74970"/>
                            <a14:foregroundMark x1="57390" y1="74970" x2="42925" y2="86777"/>
                            <a14:foregroundMark x1="42925" y1="86777" x2="76572" y2="73081"/>
                            <a14:foregroundMark x1="76572" y1="73081" x2="78302" y2="21724"/>
                            <a14:foregroundMark x1="78302" y1="21724" x2="50314" y2="16175"/>
                            <a14:foregroundMark x1="50314" y1="16175" x2="23585" y2="16883"/>
                            <a14:foregroundMark x1="23585" y1="16883" x2="37264" y2="53247"/>
                            <a14:foregroundMark x1="37264" y1="53247" x2="37736" y2="86423"/>
                            <a14:foregroundMark x1="37736" y1="86423" x2="66509" y2="95159"/>
                            <a14:foregroundMark x1="66509" y1="95159" x2="88836" y2="89020"/>
                            <a14:foregroundMark x1="88836" y1="89020" x2="89780" y2="77096"/>
                            <a14:foregroundMark x1="66195" y1="22668" x2="61321" y2="39551"/>
                            <a14:foregroundMark x1="61321" y1="39551" x2="37421" y2="48760"/>
                            <a14:foregroundMark x1="37421" y1="48760" x2="35063" y2="29280"/>
                            <a14:foregroundMark x1="35063" y1="29280" x2="37107" y2="49233"/>
                            <a14:foregroundMark x1="37107" y1="49233" x2="61792" y2="60094"/>
                            <a14:foregroundMark x1="61792" y1="60094" x2="28616" y2="68005"/>
                            <a14:foregroundMark x1="28616" y1="68005" x2="14937" y2="56198"/>
                            <a14:foregroundMark x1="14937" y1="56198" x2="7390" y2="70366"/>
                            <a14:foregroundMark x1="7390" y1="70366" x2="13365" y2="98347"/>
                            <a14:foregroundMark x1="13365" y1="98347" x2="90252" y2="91381"/>
                            <a14:foregroundMark x1="90252" y1="91381" x2="87421" y2="44038"/>
                            <a14:foregroundMark x1="29717" y1="14640" x2="14465" y2="4014"/>
                            <a14:foregroundMark x1="14465" y1="4014" x2="22642" y2="1063"/>
                            <a14:foregroundMark x1="32547" y1="17001" x2="21698" y2="236"/>
                            <a14:foregroundMark x1="21698" y1="236" x2="11321" y2="17001"/>
                            <a14:foregroundMark x1="11321" y1="17001" x2="11478" y2="24675"/>
                            <a14:foregroundMark x1="14465" y1="2834" x2="7704" y2="21370"/>
                            <a14:foregroundMark x1="7704" y1="21370" x2="13522" y2="68831"/>
                            <a14:foregroundMark x1="13522" y1="68831" x2="10377" y2="37780"/>
                            <a14:foregroundMark x1="10377" y1="37780" x2="8805" y2="87367"/>
                            <a14:foregroundMark x1="8805" y1="87367" x2="81447" y2="95277"/>
                            <a14:foregroundMark x1="81447" y1="95277" x2="59277" y2="96576"/>
                            <a14:foregroundMark x1="23113" y1="77450" x2="52358" y2="73436"/>
                            <a14:foregroundMark x1="52358" y1="73436" x2="34434" y2="56316"/>
                            <a14:foregroundMark x1="34434" y1="56316" x2="29088" y2="42031"/>
                            <a14:foregroundMark x1="29088" y1="42031" x2="85849" y2="95041"/>
                            <a14:foregroundMark x1="85849" y1="95041" x2="63994" y2="98701"/>
                            <a14:foregroundMark x1="63994" y1="98701" x2="81604" y2="93034"/>
                            <a14:foregroundMark x1="81604" y1="93034" x2="28145" y2="93743"/>
                            <a14:foregroundMark x1="28145" y1="93743" x2="17610" y2="74852"/>
                            <a14:foregroundMark x1="61950" y1="55844" x2="61164" y2="54073"/>
                            <a14:foregroundMark x1="64308" y1="54782" x2="65409" y2="55608"/>
                            <a14:foregroundMark x1="85692" y1="86895" x2="79403" y2="96340"/>
                            <a14:foregroundMark x1="7233" y1="24557" x2="3145" y2="40142"/>
                            <a14:foregroundMark x1="3145" y1="40142" x2="4874" y2="22432"/>
                            <a14:foregroundMark x1="4874" y1="22432" x2="3931" y2="39906"/>
                            <a14:foregroundMark x1="3931" y1="39906" x2="9277" y2="46635"/>
                            <a14:foregroundMark x1="28145" y1="13223" x2="27516" y2="10862"/>
                            <a14:foregroundMark x1="49528" y1="75325" x2="18711" y2="50885"/>
                            <a14:foregroundMark x1="18711" y1="50885" x2="8962" y2="32349"/>
                            <a14:foregroundMark x1="8962" y1="32349" x2="12579" y2="32113"/>
                            <a14:foregroundMark x1="54403" y1="72255" x2="53145" y2="73672"/>
                            <a14:foregroundMark x1="55503" y1="73672" x2="54403" y2="72019"/>
                            <a14:foregroundMark x1="27516" y1="43802" x2="27673" y2="43566"/>
                          </a14:backgroundRemoval>
                        </a14:imgEffect>
                      </a14:imgLayer>
                    </a14:imgProps>
                  </a:ext>
                </a:extLst>
              </a:blip>
              <a:srcRect t="1190"/>
              <a:stretch/>
            </p:blipFill>
            <p:spPr>
              <a:xfrm>
                <a:off x="1736527" y="2284691"/>
                <a:ext cx="2496802" cy="328557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4EA36F-DF42-EAC1-D9AF-C2455DDDFE44}"/>
                  </a:ext>
                </a:extLst>
              </p:cNvPr>
              <p:cNvGrpSpPr/>
              <p:nvPr/>
            </p:nvGrpSpPr>
            <p:grpSpPr>
              <a:xfrm>
                <a:off x="2308559" y="1908006"/>
                <a:ext cx="409633" cy="431845"/>
                <a:chOff x="2308559" y="1908006"/>
                <a:chExt cx="409633" cy="43184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6CC1CF8-4E8A-BD8B-D0C9-7CA9435B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8559" y="2053207"/>
                  <a:ext cx="257233" cy="2866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9A39DA1-A179-7D10-12D2-7224445FC89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026340-B258-8D86-55AB-3CC4F119991F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  <a:endParaRPr lang="pt-PT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697454E-D43C-DE6E-A3A9-BE9894BB39A9}"/>
                  </a:ext>
                </a:extLst>
              </p:cNvPr>
              <p:cNvGrpSpPr/>
              <p:nvPr/>
            </p:nvGrpSpPr>
            <p:grpSpPr>
              <a:xfrm>
                <a:off x="1785294" y="4407722"/>
                <a:ext cx="322906" cy="395777"/>
                <a:chOff x="2532453" y="1908006"/>
                <a:chExt cx="322906" cy="39577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E9C4A7C-713D-2FBD-8474-52AF91D36259}"/>
                    </a:ext>
                  </a:extLst>
                </p:cNvPr>
                <p:cNvCxnSpPr>
                  <a:cxnSpLocks/>
                  <a:endCxn id="34" idx="5"/>
                </p:cNvCxnSpPr>
                <p:nvPr/>
              </p:nvCxnSpPr>
              <p:spPr>
                <a:xfrm flipH="1" flipV="1">
                  <a:off x="2695176" y="2089038"/>
                  <a:ext cx="160183" cy="2147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7219B2-49EB-B371-335F-51A6FDDA4E09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FE4176-3B9C-4315-DEE6-D9412C74009A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322358-61CF-D27F-DDBA-4403A760A6F2}"/>
                  </a:ext>
                </a:extLst>
              </p:cNvPr>
              <p:cNvGrpSpPr/>
              <p:nvPr/>
            </p:nvGrpSpPr>
            <p:grpSpPr>
              <a:xfrm>
                <a:off x="2937861" y="3003285"/>
                <a:ext cx="279916" cy="305490"/>
                <a:chOff x="2438276" y="1908006"/>
                <a:chExt cx="279916" cy="30549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65DE5AB-C83D-0722-6B1F-37287225C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276" y="2069266"/>
                  <a:ext cx="132234" cy="1442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0425EC-1002-C237-A6D1-6EA9905620DF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75F1D2B-2590-E9DC-B67F-F2479A776E3B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C49ABA-89AC-FFE4-8460-A72C8CF18F64}"/>
              </a:ext>
            </a:extLst>
          </p:cNvPr>
          <p:cNvGrpSpPr/>
          <p:nvPr/>
        </p:nvGrpSpPr>
        <p:grpSpPr>
          <a:xfrm>
            <a:off x="5503164" y="2745693"/>
            <a:ext cx="3144906" cy="3637114"/>
            <a:chOff x="4424657" y="2845609"/>
            <a:chExt cx="3144906" cy="363711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62BB813-DD40-72AA-993C-AC828888FD9F}"/>
                </a:ext>
              </a:extLst>
            </p:cNvPr>
            <p:cNvGrpSpPr/>
            <p:nvPr/>
          </p:nvGrpSpPr>
          <p:grpSpPr>
            <a:xfrm>
              <a:off x="4521064" y="2845609"/>
              <a:ext cx="3048499" cy="3001630"/>
              <a:chOff x="8506257" y="2654393"/>
              <a:chExt cx="3048499" cy="300163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DE449E1-5333-6A60-39B1-1B1FF0901C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t="872"/>
              <a:stretch/>
            </p:blipFill>
            <p:spPr>
              <a:xfrm>
                <a:off x="8536281" y="2654393"/>
                <a:ext cx="2917070" cy="3001630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40ED686-9E41-7F45-2FA6-38167DD49A4A}"/>
                  </a:ext>
                </a:extLst>
              </p:cNvPr>
              <p:cNvGrpSpPr/>
              <p:nvPr/>
            </p:nvGrpSpPr>
            <p:grpSpPr>
              <a:xfrm>
                <a:off x="9541044" y="2785356"/>
                <a:ext cx="275166" cy="377799"/>
                <a:chOff x="2632997" y="2322600"/>
                <a:chExt cx="275166" cy="37779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608CEEF-6082-7418-3350-7E7C625AA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32997" y="2500393"/>
                  <a:ext cx="141641" cy="20000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0EC661E-954C-5777-8524-9AFF73C3E25E}"/>
                    </a:ext>
                  </a:extLst>
                </p:cNvPr>
                <p:cNvSpPr/>
                <p:nvPr/>
              </p:nvSpPr>
              <p:spPr>
                <a:xfrm>
                  <a:off x="2751001" y="2369486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8916352-34DC-C3E1-F593-503E59E33D4E}"/>
                    </a:ext>
                  </a:extLst>
                </p:cNvPr>
                <p:cNvSpPr txBox="1"/>
                <p:nvPr/>
              </p:nvSpPr>
              <p:spPr>
                <a:xfrm>
                  <a:off x="2722424" y="2322600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3F7F59-83E1-CCFA-C4CA-2F5888E68A9B}"/>
                  </a:ext>
                </a:extLst>
              </p:cNvPr>
              <p:cNvGrpSpPr/>
              <p:nvPr/>
            </p:nvGrpSpPr>
            <p:grpSpPr>
              <a:xfrm>
                <a:off x="8506257" y="3988022"/>
                <a:ext cx="284294" cy="338677"/>
                <a:chOff x="2651706" y="2043705"/>
                <a:chExt cx="284294" cy="33867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1CBC21-EE24-5052-9F4E-7756440D3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07891" y="2227618"/>
                  <a:ext cx="128109" cy="154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41C5270-44D3-A523-4B98-9DDFF1A6A7A7}"/>
                    </a:ext>
                  </a:extLst>
                </p:cNvPr>
                <p:cNvSpPr/>
                <p:nvPr/>
              </p:nvSpPr>
              <p:spPr>
                <a:xfrm>
                  <a:off x="2680283" y="2090591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90AA43E-8522-50B6-CC48-3774C005AE57}"/>
                    </a:ext>
                  </a:extLst>
                </p:cNvPr>
                <p:cNvSpPr txBox="1"/>
                <p:nvPr/>
              </p:nvSpPr>
              <p:spPr>
                <a:xfrm>
                  <a:off x="2651706" y="2043705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C41590-EBDF-97B6-58CA-210FC8689BDA}"/>
                  </a:ext>
                </a:extLst>
              </p:cNvPr>
              <p:cNvGrpSpPr/>
              <p:nvPr/>
            </p:nvGrpSpPr>
            <p:grpSpPr>
              <a:xfrm>
                <a:off x="11305213" y="4734230"/>
                <a:ext cx="249543" cy="267724"/>
                <a:chOff x="2468649" y="1960399"/>
                <a:chExt cx="249543" cy="26772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FCAA493-4AA3-F001-6BA1-D14F5A37E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8649" y="2131645"/>
                  <a:ext cx="113319" cy="9647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DDD974F-6F75-C824-B911-03DE0E819DFA}"/>
                    </a:ext>
                  </a:extLst>
                </p:cNvPr>
                <p:cNvSpPr/>
                <p:nvPr/>
              </p:nvSpPr>
              <p:spPr>
                <a:xfrm>
                  <a:off x="2561030" y="2007285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042BA49-FE94-C695-34A4-49AF0587C38D}"/>
                    </a:ext>
                  </a:extLst>
                </p:cNvPr>
                <p:cNvSpPr txBox="1"/>
                <p:nvPr/>
              </p:nvSpPr>
              <p:spPr>
                <a:xfrm>
                  <a:off x="2532453" y="1960399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6</a:t>
                  </a:r>
                  <a:endParaRPr lang="pt-PT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AB91A2F-6E0A-464B-0A46-69D12772FB04}"/>
                  </a:ext>
                </a:extLst>
              </p:cNvPr>
              <p:cNvGrpSpPr/>
              <p:nvPr/>
            </p:nvGrpSpPr>
            <p:grpSpPr>
              <a:xfrm>
                <a:off x="10605841" y="3873297"/>
                <a:ext cx="309331" cy="318773"/>
                <a:chOff x="2452846" y="2027901"/>
                <a:chExt cx="309331" cy="318773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DF08222-DDCB-65E1-B6FA-11D9CDE26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2846" y="2199147"/>
                  <a:ext cx="173107" cy="14752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244E88D-D7DD-BD95-DA36-5E439F54ABAD}"/>
                    </a:ext>
                  </a:extLst>
                </p:cNvPr>
                <p:cNvSpPr/>
                <p:nvPr/>
              </p:nvSpPr>
              <p:spPr>
                <a:xfrm>
                  <a:off x="2605015" y="2074787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C8131B-F9B1-4B3F-2AB6-E14659800D95}"/>
                    </a:ext>
                  </a:extLst>
                </p:cNvPr>
                <p:cNvSpPr txBox="1"/>
                <p:nvPr/>
              </p:nvSpPr>
              <p:spPr>
                <a:xfrm>
                  <a:off x="2571675" y="2027901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</a:t>
                  </a:r>
                  <a:endParaRPr lang="pt-PT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55A8FD7-BE9F-493B-06AC-8C222A7A47D8}"/>
                  </a:ext>
                </a:extLst>
              </p:cNvPr>
              <p:cNvGrpSpPr/>
              <p:nvPr/>
            </p:nvGrpSpPr>
            <p:grpSpPr>
              <a:xfrm>
                <a:off x="9919068" y="3362592"/>
                <a:ext cx="293807" cy="332677"/>
                <a:chOff x="2502966" y="2040923"/>
                <a:chExt cx="293807" cy="332677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A11B812-FA44-24D5-BA77-8F66A7D2B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2966" y="2214550"/>
                  <a:ext cx="152821" cy="159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72135D-73C8-62B4-613A-2C5B0DA852EB}"/>
                    </a:ext>
                  </a:extLst>
                </p:cNvPr>
                <p:cNvSpPr/>
                <p:nvPr/>
              </p:nvSpPr>
              <p:spPr>
                <a:xfrm>
                  <a:off x="2639611" y="2087809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AF8A328-4512-3182-6379-29B96EFD0797}"/>
                    </a:ext>
                  </a:extLst>
                </p:cNvPr>
                <p:cNvSpPr txBox="1"/>
                <p:nvPr/>
              </p:nvSpPr>
              <p:spPr>
                <a:xfrm>
                  <a:off x="2606271" y="2040923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4</a:t>
                  </a:r>
                  <a:endParaRPr lang="pt-PT" dirty="0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86A80-61E1-E932-5032-4C54AEDDAC93}"/>
                </a:ext>
              </a:extLst>
            </p:cNvPr>
            <p:cNvSpPr txBox="1"/>
            <p:nvPr/>
          </p:nvSpPr>
          <p:spPr>
            <a:xfrm>
              <a:off x="4424657" y="5744059"/>
              <a:ext cx="31220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Solution Presented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(Illustrative picture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The system is not defined)</a:t>
              </a:r>
              <a:endParaRPr lang="pt-PT" sz="12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Seta: Para Baixo 18">
            <a:extLst>
              <a:ext uri="{FF2B5EF4-FFF2-40B4-BE49-F238E27FC236}">
                <a16:creationId xmlns:a16="http://schemas.microsoft.com/office/drawing/2014/main" id="{111D2DB8-9E15-E44D-25FE-1BBD0A8DB1FD}"/>
              </a:ext>
            </a:extLst>
          </p:cNvPr>
          <p:cNvSpPr/>
          <p:nvPr/>
        </p:nvSpPr>
        <p:spPr>
          <a:xfrm rot="16200000">
            <a:off x="4988577" y="3377020"/>
            <a:ext cx="369332" cy="890059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092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6" y="2311850"/>
            <a:ext cx="9353829" cy="2749259"/>
            <a:chOff x="1419086" y="2230373"/>
            <a:chExt cx="9353829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6" y="3063142"/>
              <a:ext cx="9353829" cy="1086411"/>
              <a:chOff x="2252655" y="3001839"/>
              <a:chExt cx="9353829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9" name="CaixaDeTexto 7">
                <a:extLst>
                  <a:ext uri="{FF2B5EF4-FFF2-40B4-BE49-F238E27FC236}">
                    <a16:creationId xmlns:a16="http://schemas.microsoft.com/office/drawing/2014/main" id="{2B1F0EFF-7E00-F4B8-FC09-FB8C5668A48F}"/>
                  </a:ext>
                </a:extLst>
              </p:cNvPr>
              <p:cNvSpPr txBox="1"/>
              <p:nvPr/>
            </p:nvSpPr>
            <p:spPr>
              <a:xfrm>
                <a:off x="2252655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Introduction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CaixaDeTexto 11">
                <a:extLst>
                  <a:ext uri="{FF2B5EF4-FFF2-40B4-BE49-F238E27FC236}">
                    <a16:creationId xmlns:a16="http://schemas.microsoft.com/office/drawing/2014/main" id="{060C68C7-69DA-8642-A8B8-7153BFFD3E15}"/>
                  </a:ext>
                </a:extLst>
              </p:cNvPr>
              <p:cNvSpPr txBox="1"/>
              <p:nvPr/>
            </p:nvSpPr>
            <p:spPr>
              <a:xfrm>
                <a:off x="2252656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1" name="CaixaDeTexto 7">
                <a:extLst>
                  <a:ext uri="{FF2B5EF4-FFF2-40B4-BE49-F238E27FC236}">
                    <a16:creationId xmlns:a16="http://schemas.microsoft.com/office/drawing/2014/main" id="{F6CFABE9-C1BA-7CF9-C79B-8CD25A68808C}"/>
                  </a:ext>
                </a:extLst>
              </p:cNvPr>
              <p:cNvSpPr txBox="1"/>
              <p:nvPr/>
            </p:nvSpPr>
            <p:spPr>
              <a:xfrm>
                <a:off x="4050085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Study</a:t>
                </a:r>
                <a:r>
                  <a:rPr lang="pt-PT" sz="1400" b="1" cap="small" dirty="0">
                    <a:solidFill>
                      <a:schemeClr val="bg1"/>
                    </a:solidFill>
                  </a:rPr>
                  <a:t> </a:t>
                </a:r>
                <a:r>
                  <a:rPr lang="pt-PT" sz="1400" b="1" cap="small" dirty="0" err="1">
                    <a:solidFill>
                      <a:schemeClr val="bg1"/>
                    </a:solidFill>
                  </a:rPr>
                  <a:t>Justification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CaixaDeTexto 11">
                <a:extLst>
                  <a:ext uri="{FF2B5EF4-FFF2-40B4-BE49-F238E27FC236}">
                    <a16:creationId xmlns:a16="http://schemas.microsoft.com/office/drawing/2014/main" id="{0F0975AD-2C94-CC13-A479-891AD644A075}"/>
                  </a:ext>
                </a:extLst>
              </p:cNvPr>
              <p:cNvSpPr txBox="1"/>
              <p:nvPr/>
            </p:nvSpPr>
            <p:spPr>
              <a:xfrm>
                <a:off x="4050085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43" name="CaixaDeTexto 7">
                <a:extLst>
                  <a:ext uri="{FF2B5EF4-FFF2-40B4-BE49-F238E27FC236}">
                    <a16:creationId xmlns:a16="http://schemas.microsoft.com/office/drawing/2014/main" id="{BEC1F15C-C9F9-8537-A6CB-86CA7E1CF747}"/>
                  </a:ext>
                </a:extLst>
              </p:cNvPr>
              <p:cNvSpPr txBox="1"/>
              <p:nvPr/>
            </p:nvSpPr>
            <p:spPr>
              <a:xfrm>
                <a:off x="5847716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Methodology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CaixaDeTexto 11">
                <a:extLst>
                  <a:ext uri="{FF2B5EF4-FFF2-40B4-BE49-F238E27FC236}">
                    <a16:creationId xmlns:a16="http://schemas.microsoft.com/office/drawing/2014/main" id="{B98D2992-F7FF-5992-BB3C-BF151E805DFF}"/>
                  </a:ext>
                </a:extLst>
              </p:cNvPr>
              <p:cNvSpPr txBox="1"/>
              <p:nvPr/>
            </p:nvSpPr>
            <p:spPr>
              <a:xfrm>
                <a:off x="5847716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45" name="CaixaDeTexto 7">
                <a:extLst>
                  <a:ext uri="{FF2B5EF4-FFF2-40B4-BE49-F238E27FC236}">
                    <a16:creationId xmlns:a16="http://schemas.microsoft.com/office/drawing/2014/main" id="{921E9339-F646-9103-8DEF-6F630A5359EF}"/>
                  </a:ext>
                </a:extLst>
              </p:cNvPr>
              <p:cNvSpPr txBox="1"/>
              <p:nvPr/>
            </p:nvSpPr>
            <p:spPr>
              <a:xfrm>
                <a:off x="7641192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Tests</a:t>
                </a:r>
                <a:r>
                  <a:rPr lang="pt-PT" sz="1400" b="1" cap="small" dirty="0">
                    <a:solidFill>
                      <a:schemeClr val="bg1"/>
                    </a:solidFill>
                  </a:rPr>
                  <a:t> </a:t>
                </a:r>
                <a:r>
                  <a:rPr lang="pt-PT" sz="1400" b="1" cap="small" dirty="0" err="1">
                    <a:solidFill>
                      <a:schemeClr val="bg1"/>
                    </a:solidFill>
                  </a:rPr>
                  <a:t>and</a:t>
                </a:r>
                <a:r>
                  <a:rPr lang="pt-PT" sz="1400" b="1" cap="small" dirty="0">
                    <a:solidFill>
                      <a:schemeClr val="bg1"/>
                    </a:solidFill>
                  </a:rPr>
                  <a:t> </a:t>
                </a:r>
                <a:r>
                  <a:rPr lang="pt-PT" sz="1400" b="1" cap="small" dirty="0" err="1">
                    <a:solidFill>
                      <a:schemeClr val="bg1"/>
                    </a:solidFill>
                  </a:rPr>
                  <a:t>Validation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CaixaDeTexto 11">
                <a:extLst>
                  <a:ext uri="{FF2B5EF4-FFF2-40B4-BE49-F238E27FC236}">
                    <a16:creationId xmlns:a16="http://schemas.microsoft.com/office/drawing/2014/main" id="{1C7E9458-3A01-ED4E-0EE9-1E4344064A3E}"/>
                  </a:ext>
                </a:extLst>
              </p:cNvPr>
              <p:cNvSpPr txBox="1"/>
              <p:nvPr/>
            </p:nvSpPr>
            <p:spPr>
              <a:xfrm>
                <a:off x="7641192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47" name="CaixaDeTexto 7">
                <a:extLst>
                  <a:ext uri="{FF2B5EF4-FFF2-40B4-BE49-F238E27FC236}">
                    <a16:creationId xmlns:a16="http://schemas.microsoft.com/office/drawing/2014/main" id="{12B05685-815F-1253-733B-7CE352A7EFAD}"/>
                  </a:ext>
                </a:extLst>
              </p:cNvPr>
              <p:cNvSpPr txBox="1"/>
              <p:nvPr/>
            </p:nvSpPr>
            <p:spPr>
              <a:xfrm>
                <a:off x="9442124" y="3376577"/>
                <a:ext cx="2164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cap="small" dirty="0" err="1">
                    <a:solidFill>
                      <a:schemeClr val="bg1"/>
                    </a:solidFill>
                  </a:rPr>
                  <a:t>Conclusion</a:t>
                </a:r>
                <a:endParaRPr lang="pt-PT" sz="1400" b="1" cap="smal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CaixaDeTexto 11">
                <a:extLst>
                  <a:ext uri="{FF2B5EF4-FFF2-40B4-BE49-F238E27FC236}">
                    <a16:creationId xmlns:a16="http://schemas.microsoft.com/office/drawing/2014/main" id="{30673E8F-0F89-B394-6321-72DE5ECAC714}"/>
                  </a:ext>
                </a:extLst>
              </p:cNvPr>
              <p:cNvSpPr txBox="1"/>
              <p:nvPr/>
            </p:nvSpPr>
            <p:spPr>
              <a:xfrm>
                <a:off x="9442124" y="3001839"/>
                <a:ext cx="450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  <a:r>
                  <a:rPr lang="pt-PT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9462220-2F26-A49D-DE11-EABD63FF0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7414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248355" cy="836490"/>
              <a:chOff x="3216309" y="4133095"/>
              <a:chExt cx="2248355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248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Justification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Tests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FE1B5B-821E-C0D1-C6AB-F743F7D914BF}"/>
                </a:ext>
              </a:extLst>
            </p:cNvPr>
            <p:cNvGrpSpPr/>
            <p:nvPr/>
          </p:nvGrpSpPr>
          <p:grpSpPr>
            <a:xfrm>
              <a:off x="8624952" y="2230373"/>
              <a:ext cx="1951694" cy="836490"/>
              <a:chOff x="1423775" y="2225797"/>
              <a:chExt cx="1951694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A757E9-5A00-9431-3EE9-E3E084FBBB1B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05 Conclusion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18743B-0E90-1178-8606-5CFEDF341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7040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Conclusion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05</a:t>
            </a:r>
          </a:p>
        </p:txBody>
      </p: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C551856-435A-2B71-BBD5-34EFFA07E9A2}"/>
              </a:ext>
            </a:extLst>
          </p:cNvPr>
          <p:cNvGraphicFramePr>
            <a:graphicFrameLocks noGrp="1"/>
          </p:cNvGraphicFramePr>
          <p:nvPr/>
        </p:nvGraphicFramePr>
        <p:xfrm>
          <a:off x="320044" y="2102211"/>
          <a:ext cx="2005192" cy="148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16">
                  <a:extLst>
                    <a:ext uri="{9D8B030D-6E8A-4147-A177-3AD203B41FA5}">
                      <a16:colId xmlns:a16="http://schemas.microsoft.com/office/drawing/2014/main" val="1446632994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298267632"/>
                    </a:ext>
                  </a:extLst>
                </a:gridCol>
              </a:tblGrid>
              <a:tr h="127730">
                <a:tc>
                  <a:txBody>
                    <a:bodyPr/>
                    <a:lstStyle/>
                    <a:p>
                      <a:r>
                        <a:rPr lang="en-US" sz="900" b="1" dirty="0"/>
                        <a:t>Description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BOM ID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67064780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Transport Assistant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3370469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Wheelchair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37441807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Patient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3179871051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Safe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423200624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Coupling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60329733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Autonomous Robot Mobile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41636824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615869B-4884-B357-6267-5159E87F17F4}"/>
              </a:ext>
            </a:extLst>
          </p:cNvPr>
          <p:cNvGrpSpPr/>
          <p:nvPr/>
        </p:nvGrpSpPr>
        <p:grpSpPr>
          <a:xfrm>
            <a:off x="2806983" y="1860486"/>
            <a:ext cx="3122061" cy="4189310"/>
            <a:chOff x="2666075" y="1968275"/>
            <a:chExt cx="3122061" cy="41893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4722-0E44-9FAD-1CC3-CD32EB138E3D}"/>
                </a:ext>
              </a:extLst>
            </p:cNvPr>
            <p:cNvSpPr txBox="1"/>
            <p:nvPr/>
          </p:nvSpPr>
          <p:spPr>
            <a:xfrm>
              <a:off x="2666075" y="5788253"/>
              <a:ext cx="312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Transport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367F4-D25D-1DF9-903D-8D798159006A}"/>
                </a:ext>
              </a:extLst>
            </p:cNvPr>
            <p:cNvGrpSpPr/>
            <p:nvPr/>
          </p:nvGrpSpPr>
          <p:grpSpPr>
            <a:xfrm>
              <a:off x="2978704" y="1968275"/>
              <a:ext cx="2496802" cy="3662261"/>
              <a:chOff x="1736527" y="1908006"/>
              <a:chExt cx="2496802" cy="366226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55C0EB9-E6C5-06EF-4565-6E38F6D5C5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98583" l="3931" r="90252">
                            <a14:foregroundMark x1="18553" y1="8855" x2="16195" y2="8973"/>
                            <a14:foregroundMark x1="16509" y1="8619" x2="25314" y2="5549"/>
                            <a14:foregroundMark x1="10692" y1="24557" x2="8648" y2="37898"/>
                            <a14:foregroundMark x1="27987" y1="64935" x2="27358" y2="87013"/>
                            <a14:foregroundMark x1="27358" y1="87013" x2="48899" y2="89610"/>
                            <a14:foregroundMark x1="48899" y1="89610" x2="57390" y2="74970"/>
                            <a14:foregroundMark x1="57390" y1="74970" x2="42925" y2="86777"/>
                            <a14:foregroundMark x1="42925" y1="86777" x2="76572" y2="73081"/>
                            <a14:foregroundMark x1="76572" y1="73081" x2="78302" y2="21724"/>
                            <a14:foregroundMark x1="78302" y1="21724" x2="50314" y2="16175"/>
                            <a14:foregroundMark x1="50314" y1="16175" x2="23585" y2="16883"/>
                            <a14:foregroundMark x1="23585" y1="16883" x2="37264" y2="53247"/>
                            <a14:foregroundMark x1="37264" y1="53247" x2="37736" y2="86423"/>
                            <a14:foregroundMark x1="37736" y1="86423" x2="66509" y2="95159"/>
                            <a14:foregroundMark x1="66509" y1="95159" x2="88836" y2="89020"/>
                            <a14:foregroundMark x1="88836" y1="89020" x2="89780" y2="77096"/>
                            <a14:foregroundMark x1="66195" y1="22668" x2="61321" y2="39551"/>
                            <a14:foregroundMark x1="61321" y1="39551" x2="37421" y2="48760"/>
                            <a14:foregroundMark x1="37421" y1="48760" x2="35063" y2="29280"/>
                            <a14:foregroundMark x1="35063" y1="29280" x2="37107" y2="49233"/>
                            <a14:foregroundMark x1="37107" y1="49233" x2="61792" y2="60094"/>
                            <a14:foregroundMark x1="61792" y1="60094" x2="28616" y2="68005"/>
                            <a14:foregroundMark x1="28616" y1="68005" x2="14937" y2="56198"/>
                            <a14:foregroundMark x1="14937" y1="56198" x2="7390" y2="70366"/>
                            <a14:foregroundMark x1="7390" y1="70366" x2="13365" y2="98347"/>
                            <a14:foregroundMark x1="13365" y1="98347" x2="90252" y2="91381"/>
                            <a14:foregroundMark x1="90252" y1="91381" x2="87421" y2="44038"/>
                            <a14:foregroundMark x1="29717" y1="14640" x2="14465" y2="4014"/>
                            <a14:foregroundMark x1="14465" y1="4014" x2="22642" y2="1063"/>
                            <a14:foregroundMark x1="32547" y1="17001" x2="21698" y2="236"/>
                            <a14:foregroundMark x1="21698" y1="236" x2="11321" y2="17001"/>
                            <a14:foregroundMark x1="11321" y1="17001" x2="11478" y2="24675"/>
                            <a14:foregroundMark x1="14465" y1="2834" x2="7704" y2="21370"/>
                            <a14:foregroundMark x1="7704" y1="21370" x2="13522" y2="68831"/>
                            <a14:foregroundMark x1="13522" y1="68831" x2="10377" y2="37780"/>
                            <a14:foregroundMark x1="10377" y1="37780" x2="8805" y2="87367"/>
                            <a14:foregroundMark x1="8805" y1="87367" x2="81447" y2="95277"/>
                            <a14:foregroundMark x1="81447" y1="95277" x2="59277" y2="96576"/>
                            <a14:foregroundMark x1="23113" y1="77450" x2="52358" y2="73436"/>
                            <a14:foregroundMark x1="52358" y1="73436" x2="34434" y2="56316"/>
                            <a14:foregroundMark x1="34434" y1="56316" x2="29088" y2="42031"/>
                            <a14:foregroundMark x1="29088" y1="42031" x2="85849" y2="95041"/>
                            <a14:foregroundMark x1="85849" y1="95041" x2="63994" y2="98701"/>
                            <a14:foregroundMark x1="63994" y1="98701" x2="81604" y2="93034"/>
                            <a14:foregroundMark x1="81604" y1="93034" x2="28145" y2="93743"/>
                            <a14:foregroundMark x1="28145" y1="93743" x2="17610" y2="74852"/>
                            <a14:foregroundMark x1="61950" y1="55844" x2="61164" y2="54073"/>
                            <a14:foregroundMark x1="64308" y1="54782" x2="65409" y2="55608"/>
                            <a14:foregroundMark x1="85692" y1="86895" x2="79403" y2="96340"/>
                            <a14:foregroundMark x1="7233" y1="24557" x2="3145" y2="40142"/>
                            <a14:foregroundMark x1="3145" y1="40142" x2="4874" y2="22432"/>
                            <a14:foregroundMark x1="4874" y1="22432" x2="3931" y2="39906"/>
                            <a14:foregroundMark x1="3931" y1="39906" x2="9277" y2="46635"/>
                            <a14:foregroundMark x1="28145" y1="13223" x2="27516" y2="10862"/>
                            <a14:foregroundMark x1="49528" y1="75325" x2="18711" y2="50885"/>
                            <a14:foregroundMark x1="18711" y1="50885" x2="8962" y2="32349"/>
                            <a14:foregroundMark x1="8962" y1="32349" x2="12579" y2="32113"/>
                            <a14:foregroundMark x1="54403" y1="72255" x2="53145" y2="73672"/>
                            <a14:foregroundMark x1="55503" y1="73672" x2="54403" y2="72019"/>
                            <a14:foregroundMark x1="27516" y1="43802" x2="27673" y2="43566"/>
                          </a14:backgroundRemoval>
                        </a14:imgEffect>
                      </a14:imgLayer>
                    </a14:imgProps>
                  </a:ext>
                </a:extLst>
              </a:blip>
              <a:srcRect t="1190"/>
              <a:stretch/>
            </p:blipFill>
            <p:spPr>
              <a:xfrm>
                <a:off x="1736527" y="2284691"/>
                <a:ext cx="2496802" cy="328557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4EA36F-DF42-EAC1-D9AF-C2455DDDFE44}"/>
                  </a:ext>
                </a:extLst>
              </p:cNvPr>
              <p:cNvGrpSpPr/>
              <p:nvPr/>
            </p:nvGrpSpPr>
            <p:grpSpPr>
              <a:xfrm>
                <a:off x="2308559" y="1908006"/>
                <a:ext cx="409633" cy="431845"/>
                <a:chOff x="2308559" y="1908006"/>
                <a:chExt cx="409633" cy="43184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6CC1CF8-4E8A-BD8B-D0C9-7CA9435B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8559" y="2053207"/>
                  <a:ext cx="257233" cy="2866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9A39DA1-A179-7D10-12D2-7224445FC89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026340-B258-8D86-55AB-3CC4F119991F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  <a:endParaRPr lang="pt-PT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697454E-D43C-DE6E-A3A9-BE9894BB39A9}"/>
                  </a:ext>
                </a:extLst>
              </p:cNvPr>
              <p:cNvGrpSpPr/>
              <p:nvPr/>
            </p:nvGrpSpPr>
            <p:grpSpPr>
              <a:xfrm>
                <a:off x="1785294" y="4407722"/>
                <a:ext cx="322906" cy="395777"/>
                <a:chOff x="2532453" y="1908006"/>
                <a:chExt cx="322906" cy="39577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E9C4A7C-713D-2FBD-8474-52AF91D36259}"/>
                    </a:ext>
                  </a:extLst>
                </p:cNvPr>
                <p:cNvCxnSpPr>
                  <a:cxnSpLocks/>
                  <a:endCxn id="34" idx="5"/>
                </p:cNvCxnSpPr>
                <p:nvPr/>
              </p:nvCxnSpPr>
              <p:spPr>
                <a:xfrm flipH="1" flipV="1">
                  <a:off x="2695176" y="2089038"/>
                  <a:ext cx="160183" cy="2147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7219B2-49EB-B371-335F-51A6FDDA4E09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FE4176-3B9C-4315-DEE6-D9412C74009A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322358-61CF-D27F-DDBA-4403A760A6F2}"/>
                  </a:ext>
                </a:extLst>
              </p:cNvPr>
              <p:cNvGrpSpPr/>
              <p:nvPr/>
            </p:nvGrpSpPr>
            <p:grpSpPr>
              <a:xfrm>
                <a:off x="2937861" y="3003285"/>
                <a:ext cx="279916" cy="305490"/>
                <a:chOff x="2438276" y="1908006"/>
                <a:chExt cx="279916" cy="30549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65DE5AB-C83D-0722-6B1F-37287225C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276" y="2069266"/>
                  <a:ext cx="132234" cy="1442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0425EC-1002-C237-A6D1-6EA9905620DF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75F1D2B-2590-E9DC-B67F-F2479A776E3B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C49ABA-89AC-FFE4-8460-A72C8CF18F64}"/>
              </a:ext>
            </a:extLst>
          </p:cNvPr>
          <p:cNvGrpSpPr/>
          <p:nvPr/>
        </p:nvGrpSpPr>
        <p:grpSpPr>
          <a:xfrm>
            <a:off x="7636764" y="2745693"/>
            <a:ext cx="3144906" cy="3637114"/>
            <a:chOff x="4424657" y="2845609"/>
            <a:chExt cx="3144906" cy="363711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62BB813-DD40-72AA-993C-AC828888FD9F}"/>
                </a:ext>
              </a:extLst>
            </p:cNvPr>
            <p:cNvGrpSpPr/>
            <p:nvPr/>
          </p:nvGrpSpPr>
          <p:grpSpPr>
            <a:xfrm>
              <a:off x="4521064" y="2845609"/>
              <a:ext cx="3048499" cy="3001630"/>
              <a:chOff x="8506257" y="2654393"/>
              <a:chExt cx="3048499" cy="300163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DE449E1-5333-6A60-39B1-1B1FF0901C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872"/>
              <a:stretch/>
            </p:blipFill>
            <p:spPr>
              <a:xfrm>
                <a:off x="8536281" y="2654393"/>
                <a:ext cx="2917070" cy="3001630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40ED686-9E41-7F45-2FA6-38167DD49A4A}"/>
                  </a:ext>
                </a:extLst>
              </p:cNvPr>
              <p:cNvGrpSpPr/>
              <p:nvPr/>
            </p:nvGrpSpPr>
            <p:grpSpPr>
              <a:xfrm>
                <a:off x="9541044" y="2785356"/>
                <a:ext cx="275166" cy="377799"/>
                <a:chOff x="2632997" y="2322600"/>
                <a:chExt cx="275166" cy="37779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608CEEF-6082-7418-3350-7E7C625AA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32997" y="2500393"/>
                  <a:ext cx="141641" cy="20000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0EC661E-954C-5777-8524-9AFF73C3E25E}"/>
                    </a:ext>
                  </a:extLst>
                </p:cNvPr>
                <p:cNvSpPr/>
                <p:nvPr/>
              </p:nvSpPr>
              <p:spPr>
                <a:xfrm>
                  <a:off x="2751001" y="2369486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8916352-34DC-C3E1-F593-503E59E33D4E}"/>
                    </a:ext>
                  </a:extLst>
                </p:cNvPr>
                <p:cNvSpPr txBox="1"/>
                <p:nvPr/>
              </p:nvSpPr>
              <p:spPr>
                <a:xfrm>
                  <a:off x="2722424" y="2322600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3F7F59-83E1-CCFA-C4CA-2F5888E68A9B}"/>
                  </a:ext>
                </a:extLst>
              </p:cNvPr>
              <p:cNvGrpSpPr/>
              <p:nvPr/>
            </p:nvGrpSpPr>
            <p:grpSpPr>
              <a:xfrm>
                <a:off x="8506257" y="3988022"/>
                <a:ext cx="284294" cy="338677"/>
                <a:chOff x="2651706" y="2043705"/>
                <a:chExt cx="284294" cy="33867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1CBC21-EE24-5052-9F4E-7756440D3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07891" y="2227618"/>
                  <a:ext cx="128109" cy="154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41C5270-44D3-A523-4B98-9DDFF1A6A7A7}"/>
                    </a:ext>
                  </a:extLst>
                </p:cNvPr>
                <p:cNvSpPr/>
                <p:nvPr/>
              </p:nvSpPr>
              <p:spPr>
                <a:xfrm>
                  <a:off x="2680283" y="2090591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90AA43E-8522-50B6-CC48-3774C005AE57}"/>
                    </a:ext>
                  </a:extLst>
                </p:cNvPr>
                <p:cNvSpPr txBox="1"/>
                <p:nvPr/>
              </p:nvSpPr>
              <p:spPr>
                <a:xfrm>
                  <a:off x="2651706" y="2043705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C41590-EBDF-97B6-58CA-210FC8689BDA}"/>
                  </a:ext>
                </a:extLst>
              </p:cNvPr>
              <p:cNvGrpSpPr/>
              <p:nvPr/>
            </p:nvGrpSpPr>
            <p:grpSpPr>
              <a:xfrm>
                <a:off x="11305213" y="4734230"/>
                <a:ext cx="249543" cy="267724"/>
                <a:chOff x="2468649" y="1960399"/>
                <a:chExt cx="249543" cy="26772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FCAA493-4AA3-F001-6BA1-D14F5A37E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8649" y="2131645"/>
                  <a:ext cx="113319" cy="9647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DDD974F-6F75-C824-B911-03DE0E819DFA}"/>
                    </a:ext>
                  </a:extLst>
                </p:cNvPr>
                <p:cNvSpPr/>
                <p:nvPr/>
              </p:nvSpPr>
              <p:spPr>
                <a:xfrm>
                  <a:off x="2561030" y="2007285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042BA49-FE94-C695-34A4-49AF0587C38D}"/>
                    </a:ext>
                  </a:extLst>
                </p:cNvPr>
                <p:cNvSpPr txBox="1"/>
                <p:nvPr/>
              </p:nvSpPr>
              <p:spPr>
                <a:xfrm>
                  <a:off x="2532453" y="1960399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6</a:t>
                  </a:r>
                  <a:endParaRPr lang="pt-PT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AB91A2F-6E0A-464B-0A46-69D12772FB04}"/>
                  </a:ext>
                </a:extLst>
              </p:cNvPr>
              <p:cNvGrpSpPr/>
              <p:nvPr/>
            </p:nvGrpSpPr>
            <p:grpSpPr>
              <a:xfrm>
                <a:off x="10605841" y="3873297"/>
                <a:ext cx="309331" cy="318773"/>
                <a:chOff x="2452846" y="2027901"/>
                <a:chExt cx="309331" cy="318773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DF08222-DDCB-65E1-B6FA-11D9CDE26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2846" y="2199147"/>
                  <a:ext cx="173107" cy="14752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244E88D-D7DD-BD95-DA36-5E439F54ABAD}"/>
                    </a:ext>
                  </a:extLst>
                </p:cNvPr>
                <p:cNvSpPr/>
                <p:nvPr/>
              </p:nvSpPr>
              <p:spPr>
                <a:xfrm>
                  <a:off x="2605015" y="2074787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C8131B-F9B1-4B3F-2AB6-E14659800D95}"/>
                    </a:ext>
                  </a:extLst>
                </p:cNvPr>
                <p:cNvSpPr txBox="1"/>
                <p:nvPr/>
              </p:nvSpPr>
              <p:spPr>
                <a:xfrm>
                  <a:off x="2571675" y="2027901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</a:t>
                  </a:r>
                  <a:endParaRPr lang="pt-PT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55A8FD7-BE9F-493B-06AC-8C222A7A47D8}"/>
                  </a:ext>
                </a:extLst>
              </p:cNvPr>
              <p:cNvGrpSpPr/>
              <p:nvPr/>
            </p:nvGrpSpPr>
            <p:grpSpPr>
              <a:xfrm>
                <a:off x="9919068" y="3362592"/>
                <a:ext cx="293807" cy="332677"/>
                <a:chOff x="2502966" y="2040923"/>
                <a:chExt cx="293807" cy="332677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A11B812-FA44-24D5-BA77-8F66A7D2B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2966" y="2214550"/>
                  <a:ext cx="152821" cy="159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72135D-73C8-62B4-613A-2C5B0DA852EB}"/>
                    </a:ext>
                  </a:extLst>
                </p:cNvPr>
                <p:cNvSpPr/>
                <p:nvPr/>
              </p:nvSpPr>
              <p:spPr>
                <a:xfrm>
                  <a:off x="2639611" y="2087809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AF8A328-4512-3182-6379-29B96EFD0797}"/>
                    </a:ext>
                  </a:extLst>
                </p:cNvPr>
                <p:cNvSpPr txBox="1"/>
                <p:nvPr/>
              </p:nvSpPr>
              <p:spPr>
                <a:xfrm>
                  <a:off x="2606271" y="2040923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4</a:t>
                  </a:r>
                  <a:endParaRPr lang="pt-PT" dirty="0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86A80-61E1-E932-5032-4C54AEDDAC93}"/>
                </a:ext>
              </a:extLst>
            </p:cNvPr>
            <p:cNvSpPr txBox="1"/>
            <p:nvPr/>
          </p:nvSpPr>
          <p:spPr>
            <a:xfrm>
              <a:off x="4424657" y="5744059"/>
              <a:ext cx="31220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Solution Presented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(Illustrative picture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The system is not defined)</a:t>
              </a:r>
              <a:endParaRPr lang="pt-PT" sz="12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Seta: Para Baixo 18">
            <a:extLst>
              <a:ext uri="{FF2B5EF4-FFF2-40B4-BE49-F238E27FC236}">
                <a16:creationId xmlns:a16="http://schemas.microsoft.com/office/drawing/2014/main" id="{111D2DB8-9E15-E44D-25FE-1BBD0A8DB1FD}"/>
              </a:ext>
            </a:extLst>
          </p:cNvPr>
          <p:cNvSpPr/>
          <p:nvPr/>
        </p:nvSpPr>
        <p:spPr>
          <a:xfrm rot="16200000">
            <a:off x="6484183" y="3381787"/>
            <a:ext cx="369332" cy="890059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7662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Conclusion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05</a:t>
            </a:r>
          </a:p>
        </p:txBody>
      </p: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C551856-435A-2B71-BBD5-34EFFA07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80408"/>
              </p:ext>
            </p:extLst>
          </p:nvPr>
        </p:nvGraphicFramePr>
        <p:xfrm>
          <a:off x="392469" y="2102211"/>
          <a:ext cx="2005192" cy="148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16">
                  <a:extLst>
                    <a:ext uri="{9D8B030D-6E8A-4147-A177-3AD203B41FA5}">
                      <a16:colId xmlns:a16="http://schemas.microsoft.com/office/drawing/2014/main" val="1446632994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298267632"/>
                    </a:ext>
                  </a:extLst>
                </a:gridCol>
              </a:tblGrid>
              <a:tr h="127730">
                <a:tc>
                  <a:txBody>
                    <a:bodyPr/>
                    <a:lstStyle/>
                    <a:p>
                      <a:r>
                        <a:rPr lang="en-US" sz="900" b="1" dirty="0"/>
                        <a:t>Description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BOM ID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67064780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Transport Assistant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3370469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Wheelchair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37441807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Patient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3179871051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Safe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423200624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Coupling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60329733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Autonomous Robot Mobile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41636824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615869B-4884-B357-6267-5159E87F17F4}"/>
              </a:ext>
            </a:extLst>
          </p:cNvPr>
          <p:cNvGrpSpPr/>
          <p:nvPr/>
        </p:nvGrpSpPr>
        <p:grpSpPr>
          <a:xfrm>
            <a:off x="2553491" y="1860486"/>
            <a:ext cx="3122061" cy="4189310"/>
            <a:chOff x="2666075" y="1968275"/>
            <a:chExt cx="3122061" cy="41893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4722-0E44-9FAD-1CC3-CD32EB138E3D}"/>
                </a:ext>
              </a:extLst>
            </p:cNvPr>
            <p:cNvSpPr txBox="1"/>
            <p:nvPr/>
          </p:nvSpPr>
          <p:spPr>
            <a:xfrm>
              <a:off x="2666075" y="5788253"/>
              <a:ext cx="312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Transport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367F4-D25D-1DF9-903D-8D798159006A}"/>
                </a:ext>
              </a:extLst>
            </p:cNvPr>
            <p:cNvGrpSpPr/>
            <p:nvPr/>
          </p:nvGrpSpPr>
          <p:grpSpPr>
            <a:xfrm>
              <a:off x="2978704" y="1968275"/>
              <a:ext cx="2496802" cy="3662261"/>
              <a:chOff x="1736527" y="1908006"/>
              <a:chExt cx="2496802" cy="366226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55C0EB9-E6C5-06EF-4565-6E38F6D5C5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98583" l="3931" r="90252">
                            <a14:foregroundMark x1="18553" y1="8855" x2="16195" y2="8973"/>
                            <a14:foregroundMark x1="16509" y1="8619" x2="25314" y2="5549"/>
                            <a14:foregroundMark x1="10692" y1="24557" x2="8648" y2="37898"/>
                            <a14:foregroundMark x1="27987" y1="64935" x2="27358" y2="87013"/>
                            <a14:foregroundMark x1="27358" y1="87013" x2="48899" y2="89610"/>
                            <a14:foregroundMark x1="48899" y1="89610" x2="57390" y2="74970"/>
                            <a14:foregroundMark x1="57390" y1="74970" x2="42925" y2="86777"/>
                            <a14:foregroundMark x1="42925" y1="86777" x2="76572" y2="73081"/>
                            <a14:foregroundMark x1="76572" y1="73081" x2="78302" y2="21724"/>
                            <a14:foregroundMark x1="78302" y1="21724" x2="50314" y2="16175"/>
                            <a14:foregroundMark x1="50314" y1="16175" x2="23585" y2="16883"/>
                            <a14:foregroundMark x1="23585" y1="16883" x2="37264" y2="53247"/>
                            <a14:foregroundMark x1="37264" y1="53247" x2="37736" y2="86423"/>
                            <a14:foregroundMark x1="37736" y1="86423" x2="66509" y2="95159"/>
                            <a14:foregroundMark x1="66509" y1="95159" x2="88836" y2="89020"/>
                            <a14:foregroundMark x1="88836" y1="89020" x2="89780" y2="77096"/>
                            <a14:foregroundMark x1="66195" y1="22668" x2="61321" y2="39551"/>
                            <a14:foregroundMark x1="61321" y1="39551" x2="37421" y2="48760"/>
                            <a14:foregroundMark x1="37421" y1="48760" x2="35063" y2="29280"/>
                            <a14:foregroundMark x1="35063" y1="29280" x2="37107" y2="49233"/>
                            <a14:foregroundMark x1="37107" y1="49233" x2="61792" y2="60094"/>
                            <a14:foregroundMark x1="61792" y1="60094" x2="28616" y2="68005"/>
                            <a14:foregroundMark x1="28616" y1="68005" x2="14937" y2="56198"/>
                            <a14:foregroundMark x1="14937" y1="56198" x2="7390" y2="70366"/>
                            <a14:foregroundMark x1="7390" y1="70366" x2="13365" y2="98347"/>
                            <a14:foregroundMark x1="13365" y1="98347" x2="90252" y2="91381"/>
                            <a14:foregroundMark x1="90252" y1="91381" x2="87421" y2="44038"/>
                            <a14:foregroundMark x1="29717" y1="14640" x2="14465" y2="4014"/>
                            <a14:foregroundMark x1="14465" y1="4014" x2="22642" y2="1063"/>
                            <a14:foregroundMark x1="32547" y1="17001" x2="21698" y2="236"/>
                            <a14:foregroundMark x1="21698" y1="236" x2="11321" y2="17001"/>
                            <a14:foregroundMark x1="11321" y1="17001" x2="11478" y2="24675"/>
                            <a14:foregroundMark x1="14465" y1="2834" x2="7704" y2="21370"/>
                            <a14:foregroundMark x1="7704" y1="21370" x2="13522" y2="68831"/>
                            <a14:foregroundMark x1="13522" y1="68831" x2="10377" y2="37780"/>
                            <a14:foregroundMark x1="10377" y1="37780" x2="8805" y2="87367"/>
                            <a14:foregroundMark x1="8805" y1="87367" x2="81447" y2="95277"/>
                            <a14:foregroundMark x1="81447" y1="95277" x2="59277" y2="96576"/>
                            <a14:foregroundMark x1="23113" y1="77450" x2="52358" y2="73436"/>
                            <a14:foregroundMark x1="52358" y1="73436" x2="34434" y2="56316"/>
                            <a14:foregroundMark x1="34434" y1="56316" x2="29088" y2="42031"/>
                            <a14:foregroundMark x1="29088" y1="42031" x2="85849" y2="95041"/>
                            <a14:foregroundMark x1="85849" y1="95041" x2="63994" y2="98701"/>
                            <a14:foregroundMark x1="63994" y1="98701" x2="81604" y2="93034"/>
                            <a14:foregroundMark x1="81604" y1="93034" x2="28145" y2="93743"/>
                            <a14:foregroundMark x1="28145" y1="93743" x2="17610" y2="74852"/>
                            <a14:foregroundMark x1="61950" y1="55844" x2="61164" y2="54073"/>
                            <a14:foregroundMark x1="64308" y1="54782" x2="65409" y2="55608"/>
                            <a14:foregroundMark x1="85692" y1="86895" x2="79403" y2="96340"/>
                            <a14:foregroundMark x1="7233" y1="24557" x2="3145" y2="40142"/>
                            <a14:foregroundMark x1="3145" y1="40142" x2="4874" y2="22432"/>
                            <a14:foregroundMark x1="4874" y1="22432" x2="3931" y2="39906"/>
                            <a14:foregroundMark x1="3931" y1="39906" x2="9277" y2="46635"/>
                            <a14:foregroundMark x1="28145" y1="13223" x2="27516" y2="10862"/>
                            <a14:foregroundMark x1="49528" y1="75325" x2="18711" y2="50885"/>
                            <a14:foregroundMark x1="18711" y1="50885" x2="8962" y2="32349"/>
                            <a14:foregroundMark x1="8962" y1="32349" x2="12579" y2="32113"/>
                            <a14:foregroundMark x1="54403" y1="72255" x2="53145" y2="73672"/>
                            <a14:foregroundMark x1="55503" y1="73672" x2="54403" y2="72019"/>
                            <a14:foregroundMark x1="27516" y1="43802" x2="27673" y2="43566"/>
                          </a14:backgroundRemoval>
                        </a14:imgEffect>
                      </a14:imgLayer>
                    </a14:imgProps>
                  </a:ext>
                </a:extLst>
              </a:blip>
              <a:srcRect t="1190"/>
              <a:stretch/>
            </p:blipFill>
            <p:spPr>
              <a:xfrm>
                <a:off x="1736527" y="2284691"/>
                <a:ext cx="2496802" cy="328557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4EA36F-DF42-EAC1-D9AF-C2455DDDFE44}"/>
                  </a:ext>
                </a:extLst>
              </p:cNvPr>
              <p:cNvGrpSpPr/>
              <p:nvPr/>
            </p:nvGrpSpPr>
            <p:grpSpPr>
              <a:xfrm>
                <a:off x="2308559" y="1908006"/>
                <a:ext cx="409633" cy="431845"/>
                <a:chOff x="2308559" y="1908006"/>
                <a:chExt cx="409633" cy="43184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6CC1CF8-4E8A-BD8B-D0C9-7CA9435B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8559" y="2053207"/>
                  <a:ext cx="257233" cy="2866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9A39DA1-A179-7D10-12D2-7224445FC89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026340-B258-8D86-55AB-3CC4F119991F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  <a:endParaRPr lang="pt-PT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697454E-D43C-DE6E-A3A9-BE9894BB39A9}"/>
                  </a:ext>
                </a:extLst>
              </p:cNvPr>
              <p:cNvGrpSpPr/>
              <p:nvPr/>
            </p:nvGrpSpPr>
            <p:grpSpPr>
              <a:xfrm>
                <a:off x="1785294" y="4407722"/>
                <a:ext cx="322906" cy="395777"/>
                <a:chOff x="2532453" y="1908006"/>
                <a:chExt cx="322906" cy="39577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E9C4A7C-713D-2FBD-8474-52AF91D36259}"/>
                    </a:ext>
                  </a:extLst>
                </p:cNvPr>
                <p:cNvCxnSpPr>
                  <a:cxnSpLocks/>
                  <a:endCxn id="34" idx="5"/>
                </p:cNvCxnSpPr>
                <p:nvPr/>
              </p:nvCxnSpPr>
              <p:spPr>
                <a:xfrm flipH="1" flipV="1">
                  <a:off x="2695176" y="2089038"/>
                  <a:ext cx="160183" cy="2147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7219B2-49EB-B371-335F-51A6FDDA4E09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FE4176-3B9C-4315-DEE6-D9412C74009A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322358-61CF-D27F-DDBA-4403A760A6F2}"/>
                  </a:ext>
                </a:extLst>
              </p:cNvPr>
              <p:cNvGrpSpPr/>
              <p:nvPr/>
            </p:nvGrpSpPr>
            <p:grpSpPr>
              <a:xfrm>
                <a:off x="2937861" y="3003285"/>
                <a:ext cx="279916" cy="305490"/>
                <a:chOff x="2438276" y="1908006"/>
                <a:chExt cx="279916" cy="30549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65DE5AB-C83D-0722-6B1F-37287225C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276" y="2069266"/>
                  <a:ext cx="132234" cy="1442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0425EC-1002-C237-A6D1-6EA9905620DF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75F1D2B-2590-E9DC-B67F-F2479A776E3B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C49ABA-89AC-FFE4-8460-A72C8CF18F64}"/>
              </a:ext>
            </a:extLst>
          </p:cNvPr>
          <p:cNvGrpSpPr/>
          <p:nvPr/>
        </p:nvGrpSpPr>
        <p:grpSpPr>
          <a:xfrm>
            <a:off x="7184103" y="2745693"/>
            <a:ext cx="3144906" cy="3673326"/>
            <a:chOff x="4424657" y="2845609"/>
            <a:chExt cx="3144906" cy="367332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62BB813-DD40-72AA-993C-AC828888FD9F}"/>
                </a:ext>
              </a:extLst>
            </p:cNvPr>
            <p:cNvGrpSpPr/>
            <p:nvPr/>
          </p:nvGrpSpPr>
          <p:grpSpPr>
            <a:xfrm>
              <a:off x="4521064" y="2845609"/>
              <a:ext cx="3048499" cy="3001630"/>
              <a:chOff x="8506257" y="2654393"/>
              <a:chExt cx="3048499" cy="300163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DE449E1-5333-6A60-39B1-1B1FF0901C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872"/>
              <a:stretch/>
            </p:blipFill>
            <p:spPr>
              <a:xfrm>
                <a:off x="8536281" y="2654393"/>
                <a:ext cx="2917070" cy="3001630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40ED686-9E41-7F45-2FA6-38167DD49A4A}"/>
                  </a:ext>
                </a:extLst>
              </p:cNvPr>
              <p:cNvGrpSpPr/>
              <p:nvPr/>
            </p:nvGrpSpPr>
            <p:grpSpPr>
              <a:xfrm>
                <a:off x="9541044" y="2785356"/>
                <a:ext cx="275166" cy="377799"/>
                <a:chOff x="2632997" y="2322600"/>
                <a:chExt cx="275166" cy="37779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608CEEF-6082-7418-3350-7E7C625AA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32997" y="2500393"/>
                  <a:ext cx="141641" cy="20000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0EC661E-954C-5777-8524-9AFF73C3E25E}"/>
                    </a:ext>
                  </a:extLst>
                </p:cNvPr>
                <p:cNvSpPr/>
                <p:nvPr/>
              </p:nvSpPr>
              <p:spPr>
                <a:xfrm>
                  <a:off x="2751001" y="2369486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8916352-34DC-C3E1-F593-503E59E33D4E}"/>
                    </a:ext>
                  </a:extLst>
                </p:cNvPr>
                <p:cNvSpPr txBox="1"/>
                <p:nvPr/>
              </p:nvSpPr>
              <p:spPr>
                <a:xfrm>
                  <a:off x="2722424" y="2322600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3F7F59-83E1-CCFA-C4CA-2F5888E68A9B}"/>
                  </a:ext>
                </a:extLst>
              </p:cNvPr>
              <p:cNvGrpSpPr/>
              <p:nvPr/>
            </p:nvGrpSpPr>
            <p:grpSpPr>
              <a:xfrm>
                <a:off x="8506257" y="3988022"/>
                <a:ext cx="284294" cy="338677"/>
                <a:chOff x="2651706" y="2043705"/>
                <a:chExt cx="284294" cy="33867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1CBC21-EE24-5052-9F4E-7756440D3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07891" y="2227618"/>
                  <a:ext cx="128109" cy="154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41C5270-44D3-A523-4B98-9DDFF1A6A7A7}"/>
                    </a:ext>
                  </a:extLst>
                </p:cNvPr>
                <p:cNvSpPr/>
                <p:nvPr/>
              </p:nvSpPr>
              <p:spPr>
                <a:xfrm>
                  <a:off x="2680283" y="2090591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90AA43E-8522-50B6-CC48-3774C005AE57}"/>
                    </a:ext>
                  </a:extLst>
                </p:cNvPr>
                <p:cNvSpPr txBox="1"/>
                <p:nvPr/>
              </p:nvSpPr>
              <p:spPr>
                <a:xfrm>
                  <a:off x="2651706" y="2043705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C41590-EBDF-97B6-58CA-210FC8689BDA}"/>
                  </a:ext>
                </a:extLst>
              </p:cNvPr>
              <p:cNvGrpSpPr/>
              <p:nvPr/>
            </p:nvGrpSpPr>
            <p:grpSpPr>
              <a:xfrm>
                <a:off x="11305213" y="4734230"/>
                <a:ext cx="249543" cy="267724"/>
                <a:chOff x="2468649" y="1960399"/>
                <a:chExt cx="249543" cy="26772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FCAA493-4AA3-F001-6BA1-D14F5A37E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8649" y="2131645"/>
                  <a:ext cx="113319" cy="9647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DDD974F-6F75-C824-B911-03DE0E819DFA}"/>
                    </a:ext>
                  </a:extLst>
                </p:cNvPr>
                <p:cNvSpPr/>
                <p:nvPr/>
              </p:nvSpPr>
              <p:spPr>
                <a:xfrm>
                  <a:off x="2561030" y="2007285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042BA49-FE94-C695-34A4-49AF0587C38D}"/>
                    </a:ext>
                  </a:extLst>
                </p:cNvPr>
                <p:cNvSpPr txBox="1"/>
                <p:nvPr/>
              </p:nvSpPr>
              <p:spPr>
                <a:xfrm>
                  <a:off x="2532453" y="1960399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6</a:t>
                  </a:r>
                  <a:endParaRPr lang="pt-PT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AB91A2F-6E0A-464B-0A46-69D12772FB04}"/>
                  </a:ext>
                </a:extLst>
              </p:cNvPr>
              <p:cNvGrpSpPr/>
              <p:nvPr/>
            </p:nvGrpSpPr>
            <p:grpSpPr>
              <a:xfrm>
                <a:off x="10605841" y="3873297"/>
                <a:ext cx="309331" cy="318773"/>
                <a:chOff x="2452846" y="2027901"/>
                <a:chExt cx="309331" cy="318773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DF08222-DDCB-65E1-B6FA-11D9CDE26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2846" y="2199147"/>
                  <a:ext cx="173107" cy="14752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244E88D-D7DD-BD95-DA36-5E439F54ABAD}"/>
                    </a:ext>
                  </a:extLst>
                </p:cNvPr>
                <p:cNvSpPr/>
                <p:nvPr/>
              </p:nvSpPr>
              <p:spPr>
                <a:xfrm>
                  <a:off x="2605015" y="2074787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C8131B-F9B1-4B3F-2AB6-E14659800D95}"/>
                    </a:ext>
                  </a:extLst>
                </p:cNvPr>
                <p:cNvSpPr txBox="1"/>
                <p:nvPr/>
              </p:nvSpPr>
              <p:spPr>
                <a:xfrm>
                  <a:off x="2571675" y="2027901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</a:t>
                  </a:r>
                  <a:endParaRPr lang="pt-PT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55A8FD7-BE9F-493B-06AC-8C222A7A47D8}"/>
                  </a:ext>
                </a:extLst>
              </p:cNvPr>
              <p:cNvGrpSpPr/>
              <p:nvPr/>
            </p:nvGrpSpPr>
            <p:grpSpPr>
              <a:xfrm>
                <a:off x="9919068" y="3362592"/>
                <a:ext cx="293807" cy="332677"/>
                <a:chOff x="2502966" y="2040923"/>
                <a:chExt cx="293807" cy="332677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A11B812-FA44-24D5-BA77-8F66A7D2B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2966" y="2214550"/>
                  <a:ext cx="152821" cy="159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72135D-73C8-62B4-613A-2C5B0DA852EB}"/>
                    </a:ext>
                  </a:extLst>
                </p:cNvPr>
                <p:cNvSpPr/>
                <p:nvPr/>
              </p:nvSpPr>
              <p:spPr>
                <a:xfrm>
                  <a:off x="2639611" y="2087809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AF8A328-4512-3182-6379-29B96EFD0797}"/>
                    </a:ext>
                  </a:extLst>
                </p:cNvPr>
                <p:cNvSpPr txBox="1"/>
                <p:nvPr/>
              </p:nvSpPr>
              <p:spPr>
                <a:xfrm>
                  <a:off x="2606271" y="2040923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4</a:t>
                  </a:r>
                  <a:endParaRPr lang="pt-PT" dirty="0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86A80-61E1-E932-5032-4C54AEDDAC93}"/>
                </a:ext>
              </a:extLst>
            </p:cNvPr>
            <p:cNvSpPr txBox="1"/>
            <p:nvPr/>
          </p:nvSpPr>
          <p:spPr>
            <a:xfrm>
              <a:off x="4424657" y="5780271"/>
              <a:ext cx="31220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Solution Presented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(Illustrative picture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The system is not defined)</a:t>
              </a:r>
              <a:endParaRPr lang="pt-PT" sz="12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Seta: Para Baixo 18">
            <a:extLst>
              <a:ext uri="{FF2B5EF4-FFF2-40B4-BE49-F238E27FC236}">
                <a16:creationId xmlns:a16="http://schemas.microsoft.com/office/drawing/2014/main" id="{111D2DB8-9E15-E44D-25FE-1BBD0A8DB1FD}"/>
              </a:ext>
            </a:extLst>
          </p:cNvPr>
          <p:cNvSpPr/>
          <p:nvPr/>
        </p:nvSpPr>
        <p:spPr>
          <a:xfrm rot="16200000">
            <a:off x="6122053" y="3381787"/>
            <a:ext cx="369332" cy="890059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8F9A9-4106-EB9D-87D3-38136213ECD0}"/>
              </a:ext>
            </a:extLst>
          </p:cNvPr>
          <p:cNvGrpSpPr/>
          <p:nvPr/>
        </p:nvGrpSpPr>
        <p:grpSpPr>
          <a:xfrm>
            <a:off x="8796229" y="2404109"/>
            <a:ext cx="3109499" cy="732515"/>
            <a:chOff x="8669486" y="2494794"/>
            <a:chExt cx="3109499" cy="73251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A63EC1-29B1-36D1-EDA4-C5516770517A}"/>
                </a:ext>
              </a:extLst>
            </p:cNvPr>
            <p:cNvGrpSpPr/>
            <p:nvPr/>
          </p:nvGrpSpPr>
          <p:grpSpPr>
            <a:xfrm>
              <a:off x="8669486" y="2494794"/>
              <a:ext cx="482780" cy="310789"/>
              <a:chOff x="9320658" y="2821379"/>
              <a:chExt cx="1094694" cy="704708"/>
            </a:xfrm>
          </p:grpSpPr>
          <p:pic>
            <p:nvPicPr>
              <p:cNvPr id="87" name="Picture 86" descr="Icon&#10;&#10;Description automatically generated">
                <a:extLst>
                  <a:ext uri="{FF2B5EF4-FFF2-40B4-BE49-F238E27FC236}">
                    <a16:creationId xmlns:a16="http://schemas.microsoft.com/office/drawing/2014/main" id="{897DFE45-E150-726E-0388-F1895F01D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0644" y="2821379"/>
                <a:ext cx="704708" cy="704708"/>
              </a:xfrm>
              <a:prstGeom prst="rect">
                <a:avLst/>
              </a:prstGeom>
            </p:spPr>
          </p:pic>
          <p:sp>
            <p:nvSpPr>
              <p:cNvPr id="90" name="Sinal de Adição 198">
                <a:extLst>
                  <a:ext uri="{FF2B5EF4-FFF2-40B4-BE49-F238E27FC236}">
                    <a16:creationId xmlns:a16="http://schemas.microsoft.com/office/drawing/2014/main" id="{64D3E3EE-8400-81D9-5A5D-1C4A47CAF310}"/>
                  </a:ext>
                </a:extLst>
              </p:cNvPr>
              <p:cNvSpPr/>
              <p:nvPr/>
            </p:nvSpPr>
            <p:spPr>
              <a:xfrm>
                <a:off x="9320658" y="3032583"/>
                <a:ext cx="287423" cy="2823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E4CFAC1-396E-18B4-60CA-62EE06F45BED}"/>
                </a:ext>
              </a:extLst>
            </p:cNvPr>
            <p:cNvSpPr txBox="1"/>
            <p:nvPr/>
          </p:nvSpPr>
          <p:spPr>
            <a:xfrm>
              <a:off x="9112509" y="2496300"/>
              <a:ext cx="2666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Increasing their availability</a:t>
              </a:r>
              <a:endParaRPr lang="pt-PT" sz="1000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5A42D1E-BFC1-C8BE-DA12-5566DD7CB487}"/>
                </a:ext>
              </a:extLst>
            </p:cNvPr>
            <p:cNvGrpSpPr/>
            <p:nvPr/>
          </p:nvGrpSpPr>
          <p:grpSpPr>
            <a:xfrm>
              <a:off x="8669486" y="2916520"/>
              <a:ext cx="482781" cy="310789"/>
              <a:chOff x="9320658" y="4729671"/>
              <a:chExt cx="1094694" cy="704708"/>
            </a:xfrm>
          </p:grpSpPr>
          <p:pic>
            <p:nvPicPr>
              <p:cNvPr id="94" name="Picture 137" descr="Stopwatch with solid fill">
                <a:extLst>
                  <a:ext uri="{FF2B5EF4-FFF2-40B4-BE49-F238E27FC236}">
                    <a16:creationId xmlns:a16="http://schemas.microsoft.com/office/drawing/2014/main" id="{E9556E27-EB79-39C0-6A46-A1EAC4453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9710644" y="4729671"/>
                <a:ext cx="704708" cy="704708"/>
              </a:xfrm>
              <a:prstGeom prst="rect">
                <a:avLst/>
              </a:prstGeom>
            </p:spPr>
          </p:pic>
          <p:sp>
            <p:nvSpPr>
              <p:cNvPr id="95" name="Sinal de Adição 198">
                <a:extLst>
                  <a:ext uri="{FF2B5EF4-FFF2-40B4-BE49-F238E27FC236}">
                    <a16:creationId xmlns:a16="http://schemas.microsoft.com/office/drawing/2014/main" id="{F29F8E7A-F360-CAB4-EA3E-CAF28C990AD4}"/>
                  </a:ext>
                </a:extLst>
              </p:cNvPr>
              <p:cNvSpPr/>
              <p:nvPr/>
            </p:nvSpPr>
            <p:spPr>
              <a:xfrm>
                <a:off x="9320658" y="4940875"/>
                <a:ext cx="287423" cy="282300"/>
              </a:xfrm>
              <a:prstGeom prst="mathMin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34D2D3-AABD-73F1-853B-053DDBE02FC4}"/>
                </a:ext>
              </a:extLst>
            </p:cNvPr>
            <p:cNvSpPr txBox="1"/>
            <p:nvPr/>
          </p:nvSpPr>
          <p:spPr>
            <a:xfrm>
              <a:off x="9112509" y="2918026"/>
              <a:ext cx="253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Reducing the time</a:t>
              </a:r>
              <a:endParaRPr lang="pt-PT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BBB19F-3D4C-DC7E-9EA9-8E678F43A765}"/>
              </a:ext>
            </a:extLst>
          </p:cNvPr>
          <p:cNvGrpSpPr/>
          <p:nvPr/>
        </p:nvGrpSpPr>
        <p:grpSpPr>
          <a:xfrm>
            <a:off x="4400597" y="2204786"/>
            <a:ext cx="3170430" cy="1131161"/>
            <a:chOff x="4273855" y="2096148"/>
            <a:chExt cx="3170430" cy="1131161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01CFB18-0EF7-2FBF-4DBF-45E0A9BA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7997" y="2494794"/>
              <a:ext cx="294497" cy="31078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2B33A7-5E97-CA00-33D5-65A61DCB7F2A}"/>
                </a:ext>
              </a:extLst>
            </p:cNvPr>
            <p:cNvSpPr txBox="1"/>
            <p:nvPr/>
          </p:nvSpPr>
          <p:spPr>
            <a:xfrm>
              <a:off x="4698493" y="2496300"/>
              <a:ext cx="2666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Not-ergonomic task</a:t>
              </a:r>
              <a:endParaRPr lang="pt-PT" sz="1000" dirty="0"/>
            </a:p>
          </p:txBody>
        </p:sp>
        <p:pic>
          <p:nvPicPr>
            <p:cNvPr id="102" name="Picture 137">
              <a:extLst>
                <a:ext uri="{FF2B5EF4-FFF2-40B4-BE49-F238E27FC236}">
                  <a16:creationId xmlns:a16="http://schemas.microsoft.com/office/drawing/2014/main" id="{0D24612E-53A8-049C-9BAF-90F549D30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96803" y="2916520"/>
              <a:ext cx="236885" cy="31078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269022C-3159-7479-3355-57E5DA651033}"/>
                </a:ext>
              </a:extLst>
            </p:cNvPr>
            <p:cNvSpPr txBox="1"/>
            <p:nvPr/>
          </p:nvSpPr>
          <p:spPr>
            <a:xfrm>
              <a:off x="4698493" y="2918026"/>
              <a:ext cx="27457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Requires the help of assistants</a:t>
              </a:r>
              <a:endParaRPr lang="pt-PT" sz="1000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30926D4-73F9-4100-62BD-5F1EE5D9834B}"/>
                </a:ext>
              </a:extLst>
            </p:cNvPr>
            <p:cNvGrpSpPr/>
            <p:nvPr/>
          </p:nvGrpSpPr>
          <p:grpSpPr>
            <a:xfrm>
              <a:off x="4273855" y="2096148"/>
              <a:ext cx="482781" cy="310789"/>
              <a:chOff x="9320658" y="4729671"/>
              <a:chExt cx="1094694" cy="704708"/>
            </a:xfrm>
          </p:grpSpPr>
          <p:pic>
            <p:nvPicPr>
              <p:cNvPr id="110" name="Picture 137" descr="Stopwatch with solid fill">
                <a:extLst>
                  <a:ext uri="{FF2B5EF4-FFF2-40B4-BE49-F238E27FC236}">
                    <a16:creationId xmlns:a16="http://schemas.microsoft.com/office/drawing/2014/main" id="{AF9330E6-06D1-9894-6180-A993A7774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9710644" y="4729671"/>
                <a:ext cx="704708" cy="704708"/>
              </a:xfrm>
              <a:prstGeom prst="rect">
                <a:avLst/>
              </a:prstGeom>
            </p:spPr>
          </p:pic>
          <p:sp>
            <p:nvSpPr>
              <p:cNvPr id="111" name="Sinal de Adição 198">
                <a:extLst>
                  <a:ext uri="{FF2B5EF4-FFF2-40B4-BE49-F238E27FC236}">
                    <a16:creationId xmlns:a16="http://schemas.microsoft.com/office/drawing/2014/main" id="{C4DBAD9D-A2EC-214A-0F27-5B7ADC04356D}"/>
                  </a:ext>
                </a:extLst>
              </p:cNvPr>
              <p:cNvSpPr/>
              <p:nvPr/>
            </p:nvSpPr>
            <p:spPr>
              <a:xfrm>
                <a:off x="9320658" y="4940875"/>
                <a:ext cx="287423" cy="2823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722251A-8362-705E-C790-478DA334322C}"/>
                </a:ext>
              </a:extLst>
            </p:cNvPr>
            <p:cNvSpPr txBox="1"/>
            <p:nvPr/>
          </p:nvSpPr>
          <p:spPr>
            <a:xfrm>
              <a:off x="4716878" y="2097654"/>
              <a:ext cx="253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Time-consuming</a:t>
              </a:r>
              <a:endParaRPr lang="pt-P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0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References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06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2110E410-FE11-1EA4-FFE3-A8556767FC1C}"/>
              </a:ext>
            </a:extLst>
          </p:cNvPr>
          <p:cNvSpPr txBox="1">
            <a:spLocks/>
          </p:cNvSpPr>
          <p:nvPr/>
        </p:nvSpPr>
        <p:spPr>
          <a:xfrm>
            <a:off x="838200" y="18728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[1]	S. Y. Lee, S. C. Kim, M. H. Lee,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Y. I. Lee, “</a:t>
            </a:r>
            <a:r>
              <a:rPr lang="pt-PT" sz="4800" dirty="0" err="1">
                <a:ea typeface="Calibri" panose="020F0502020204030204" pitchFamily="34" charset="0"/>
              </a:rPr>
              <a:t>Comparison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shoulder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back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muscle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activation</a:t>
            </a:r>
            <a:r>
              <a:rPr lang="pt-PT" sz="4800" dirty="0">
                <a:ea typeface="Calibri" panose="020F0502020204030204" pitchFamily="34" charset="0"/>
              </a:rPr>
              <a:t> in </a:t>
            </a:r>
            <a:r>
              <a:rPr lang="pt-PT" sz="4800" dirty="0" err="1">
                <a:ea typeface="Calibri" panose="020F0502020204030204" pitchFamily="34" charset="0"/>
              </a:rPr>
              <a:t>caregivers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according</a:t>
            </a:r>
            <a:r>
              <a:rPr lang="pt-PT" sz="4800" dirty="0">
                <a:ea typeface="Calibri" panose="020F0502020204030204" pitchFamily="34" charset="0"/>
              </a:rPr>
              <a:t> to </a:t>
            </a:r>
            <a:r>
              <a:rPr lang="pt-PT" sz="4800" dirty="0" err="1">
                <a:ea typeface="Calibri" panose="020F0502020204030204" pitchFamily="34" charset="0"/>
              </a:rPr>
              <a:t>various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handle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heights</a:t>
            </a:r>
            <a:r>
              <a:rPr lang="pt-PT" sz="4800" dirty="0">
                <a:ea typeface="Calibri" panose="020F0502020204030204" pitchFamily="34" charset="0"/>
              </a:rPr>
              <a:t>,” </a:t>
            </a:r>
            <a:r>
              <a:rPr lang="pt-PT" sz="4800" i="1" dirty="0" err="1">
                <a:ea typeface="Calibri" panose="020F0502020204030204" pitchFamily="34" charset="0"/>
              </a:rPr>
              <a:t>Journal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of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Physical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Therapy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Science</a:t>
            </a:r>
            <a:r>
              <a:rPr lang="pt-PT" sz="4800" dirty="0">
                <a:ea typeface="Calibri" panose="020F0502020204030204" pitchFamily="34" charset="0"/>
              </a:rPr>
              <a:t>, vol. 25, no. 10. pp. 1231–1233, 2013, doi: 10.1589/jpts.25.1231.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[2]	A. </a:t>
            </a:r>
            <a:r>
              <a:rPr lang="pt-PT" sz="4800" dirty="0" err="1">
                <a:ea typeface="Calibri" panose="020F0502020204030204" pitchFamily="34" charset="0"/>
              </a:rPr>
              <a:t>Veerubhotla</a:t>
            </a:r>
            <a:r>
              <a:rPr lang="pt-PT" sz="4800" dirty="0">
                <a:ea typeface="Calibri" panose="020F0502020204030204" pitchFamily="34" charset="0"/>
              </a:rPr>
              <a:t>, K. </a:t>
            </a:r>
            <a:r>
              <a:rPr lang="pt-PT" sz="4800" dirty="0" err="1">
                <a:ea typeface="Calibri" panose="020F0502020204030204" pitchFamily="34" charset="0"/>
              </a:rPr>
              <a:t>Tsang</a:t>
            </a:r>
            <a:r>
              <a:rPr lang="pt-PT" sz="4800" dirty="0">
                <a:ea typeface="Calibri" panose="020F0502020204030204" pitchFamily="34" charset="0"/>
              </a:rPr>
              <a:t>, K. James,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D. </a:t>
            </a:r>
            <a:r>
              <a:rPr lang="pt-PT" sz="4800" dirty="0" err="1">
                <a:ea typeface="Calibri" panose="020F0502020204030204" pitchFamily="34" charset="0"/>
              </a:rPr>
              <a:t>Ding</a:t>
            </a:r>
            <a:r>
              <a:rPr lang="pt-PT" sz="4800" dirty="0">
                <a:ea typeface="Calibri" panose="020F0502020204030204" pitchFamily="34" charset="0"/>
              </a:rPr>
              <a:t>, “</a:t>
            </a:r>
            <a:r>
              <a:rPr lang="pt-PT" sz="4800" dirty="0" err="1">
                <a:ea typeface="Calibri" panose="020F0502020204030204" pitchFamily="34" charset="0"/>
              </a:rPr>
              <a:t>Department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Rehabilitation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Sciences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Technology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School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Health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Rehabilitation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Sciences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University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Pittsburgh, PA., 2 </a:t>
            </a:r>
            <a:r>
              <a:rPr lang="pt-PT" sz="4800" dirty="0" err="1">
                <a:ea typeface="Calibri" panose="020F0502020204030204" pitchFamily="34" charset="0"/>
              </a:rPr>
              <a:t>Human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Engineering</a:t>
            </a:r>
            <a:r>
              <a:rPr lang="pt-PT" sz="4800" dirty="0">
                <a:ea typeface="Calibri" panose="020F0502020204030204" pitchFamily="34" charset="0"/>
              </a:rPr>
              <a:t> Research </a:t>
            </a:r>
            <a:r>
              <a:rPr lang="pt-PT" sz="4800" dirty="0" err="1">
                <a:ea typeface="Calibri" panose="020F0502020204030204" pitchFamily="34" charset="0"/>
              </a:rPr>
              <a:t>Laboratories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Department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Veteran</a:t>
            </a:r>
            <a:r>
              <a:rPr lang="pt-PT" sz="4800" dirty="0">
                <a:ea typeface="Calibri" panose="020F0502020204030204" pitchFamily="34" charset="0"/>
              </a:rPr>
              <a:t> Affairs Pittsburgh </a:t>
            </a:r>
            <a:r>
              <a:rPr lang="pt-PT" sz="4800" dirty="0" err="1">
                <a:ea typeface="Calibri" panose="020F0502020204030204" pitchFamily="34" charset="0"/>
              </a:rPr>
              <a:t>Healthcare</a:t>
            </a:r>
            <a:r>
              <a:rPr lang="pt-PT" sz="4800" dirty="0">
                <a:ea typeface="Calibri" panose="020F0502020204030204" pitchFamily="34" charset="0"/>
              </a:rPr>
              <a:t> System, Pittsburgh, PA,” no. </a:t>
            </a:r>
            <a:r>
              <a:rPr lang="pt-PT" sz="4800" dirty="0" err="1">
                <a:ea typeface="Calibri" panose="020F0502020204030204" pitchFamily="34" charset="0"/>
              </a:rPr>
              <a:t>Vm</a:t>
            </a:r>
            <a:r>
              <a:rPr lang="pt-PT" sz="4800" dirty="0">
                <a:ea typeface="Calibri" panose="020F0502020204030204" pitchFamily="34" charset="0"/>
              </a:rPr>
              <a:t>, pp. 7–10.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[3]	H. </a:t>
            </a:r>
            <a:r>
              <a:rPr lang="pt-PT" sz="4800" dirty="0" err="1">
                <a:ea typeface="Calibri" panose="020F0502020204030204" pitchFamily="34" charset="0"/>
              </a:rPr>
              <a:t>Ikeda</a:t>
            </a:r>
            <a:r>
              <a:rPr lang="pt-PT" sz="4800" dirty="0">
                <a:ea typeface="Calibri" panose="020F0502020204030204" pitchFamily="34" charset="0"/>
              </a:rPr>
              <a:t>, T. </a:t>
            </a:r>
            <a:r>
              <a:rPr lang="pt-PT" sz="4800" dirty="0" err="1">
                <a:ea typeface="Calibri" panose="020F0502020204030204" pitchFamily="34" charset="0"/>
              </a:rPr>
              <a:t>Tohyama</a:t>
            </a:r>
            <a:r>
              <a:rPr lang="pt-PT" sz="4800" dirty="0">
                <a:ea typeface="Calibri" panose="020F0502020204030204" pitchFamily="34" charset="0"/>
              </a:rPr>
              <a:t>, D. </a:t>
            </a:r>
            <a:r>
              <a:rPr lang="pt-PT" sz="4800" dirty="0" err="1">
                <a:ea typeface="Calibri" panose="020F0502020204030204" pitchFamily="34" charset="0"/>
              </a:rPr>
              <a:t>Maki</a:t>
            </a:r>
            <a:r>
              <a:rPr lang="pt-PT" sz="4800" dirty="0">
                <a:ea typeface="Calibri" panose="020F0502020204030204" pitchFamily="34" charset="0"/>
              </a:rPr>
              <a:t>, K. Sato,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E. </a:t>
            </a:r>
            <a:r>
              <a:rPr lang="pt-PT" sz="4800" dirty="0" err="1">
                <a:ea typeface="Calibri" panose="020F0502020204030204" pitchFamily="34" charset="0"/>
              </a:rPr>
              <a:t>Nakano</a:t>
            </a:r>
            <a:r>
              <a:rPr lang="pt-PT" sz="4800" dirty="0">
                <a:ea typeface="Calibri" panose="020F0502020204030204" pitchFamily="34" charset="0"/>
              </a:rPr>
              <a:t>, “Autonomous step </a:t>
            </a:r>
            <a:r>
              <a:rPr lang="pt-PT" sz="4800" dirty="0" err="1">
                <a:ea typeface="Calibri" panose="020F0502020204030204" pitchFamily="34" charset="0"/>
              </a:rPr>
              <a:t>climbing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strategy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using</a:t>
            </a:r>
            <a:r>
              <a:rPr lang="pt-PT" sz="4800" dirty="0">
                <a:ea typeface="Calibri" panose="020F0502020204030204" pitchFamily="34" charset="0"/>
              </a:rPr>
              <a:t> a </a:t>
            </a:r>
            <a:r>
              <a:rPr lang="pt-PT" sz="4800" dirty="0" err="1">
                <a:ea typeface="Calibri" panose="020F0502020204030204" pitchFamily="34" charset="0"/>
              </a:rPr>
              <a:t>wheelchair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care</a:t>
            </a:r>
            <a:r>
              <a:rPr lang="pt-PT" sz="4800" dirty="0">
                <a:ea typeface="Calibri" panose="020F0502020204030204" pitchFamily="34" charset="0"/>
              </a:rPr>
              <a:t> robot,” </a:t>
            </a:r>
            <a:r>
              <a:rPr lang="pt-PT" sz="4800" i="1" dirty="0">
                <a:ea typeface="Calibri" panose="020F0502020204030204" pitchFamily="34" charset="0"/>
              </a:rPr>
              <a:t>Proc. - 2019 4th Int. </a:t>
            </a:r>
            <a:r>
              <a:rPr lang="pt-PT" sz="4800" i="1" dirty="0" err="1">
                <a:ea typeface="Calibri" panose="020F0502020204030204" pitchFamily="34" charset="0"/>
              </a:rPr>
              <a:t>Conf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Control</a:t>
            </a:r>
            <a:r>
              <a:rPr lang="pt-PT" sz="4800" i="1" dirty="0">
                <a:ea typeface="Calibri" panose="020F0502020204030204" pitchFamily="34" charset="0"/>
              </a:rPr>
              <a:t>. Robot. </a:t>
            </a:r>
            <a:r>
              <a:rPr lang="pt-PT" sz="4800" i="1" dirty="0" err="1">
                <a:ea typeface="Calibri" panose="020F0502020204030204" pitchFamily="34" charset="0"/>
              </a:rPr>
              <a:t>Cybern</a:t>
            </a:r>
            <a:r>
              <a:rPr lang="pt-PT" sz="4800" i="1" dirty="0">
                <a:ea typeface="Calibri" panose="020F0502020204030204" pitchFamily="34" charset="0"/>
              </a:rPr>
              <a:t>. CRC 2019</a:t>
            </a:r>
            <a:r>
              <a:rPr lang="pt-PT" sz="4800" dirty="0">
                <a:ea typeface="Calibri" panose="020F0502020204030204" pitchFamily="34" charset="0"/>
              </a:rPr>
              <a:t>, pp. 75–80, 2019, doi: 10.1109/CRC.2019.00024.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[4]	H. </a:t>
            </a:r>
            <a:r>
              <a:rPr lang="pt-PT" sz="4800" dirty="0" err="1">
                <a:ea typeface="Calibri" panose="020F0502020204030204" pitchFamily="34" charset="0"/>
              </a:rPr>
              <a:t>Ikeda</a:t>
            </a:r>
            <a:r>
              <a:rPr lang="pt-PT" sz="4800" dirty="0">
                <a:ea typeface="Calibri" panose="020F0502020204030204" pitchFamily="34" charset="0"/>
              </a:rPr>
              <a:t>, Y. </a:t>
            </a:r>
            <a:r>
              <a:rPr lang="pt-PT" sz="4800" dirty="0" err="1">
                <a:ea typeface="Calibri" panose="020F0502020204030204" pitchFamily="34" charset="0"/>
              </a:rPr>
              <a:t>Katsumata</a:t>
            </a:r>
            <a:r>
              <a:rPr lang="pt-PT" sz="4800" dirty="0">
                <a:ea typeface="Calibri" panose="020F0502020204030204" pitchFamily="34" charset="0"/>
              </a:rPr>
              <a:t>, M. </a:t>
            </a:r>
            <a:r>
              <a:rPr lang="pt-PT" sz="4800" dirty="0" err="1">
                <a:ea typeface="Calibri" panose="020F0502020204030204" pitchFamily="34" charset="0"/>
              </a:rPr>
              <a:t>Shoji</a:t>
            </a:r>
            <a:r>
              <a:rPr lang="pt-PT" sz="4800" dirty="0">
                <a:ea typeface="Calibri" panose="020F0502020204030204" pitchFamily="34" charset="0"/>
              </a:rPr>
              <a:t>, T. </a:t>
            </a:r>
            <a:r>
              <a:rPr lang="pt-PT" sz="4800" dirty="0" err="1">
                <a:ea typeface="Calibri" panose="020F0502020204030204" pitchFamily="34" charset="0"/>
              </a:rPr>
              <a:t>Takahashi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E. </a:t>
            </a:r>
            <a:r>
              <a:rPr lang="pt-PT" sz="4800" dirty="0" err="1">
                <a:ea typeface="Calibri" panose="020F0502020204030204" pitchFamily="34" charset="0"/>
              </a:rPr>
              <a:t>Nakano</a:t>
            </a:r>
            <a:r>
              <a:rPr lang="pt-PT" sz="4800" dirty="0">
                <a:ea typeface="Calibri" panose="020F0502020204030204" pitchFamily="34" charset="0"/>
              </a:rPr>
              <a:t>, “</a:t>
            </a:r>
            <a:r>
              <a:rPr lang="pt-PT" sz="4800" dirty="0" err="1">
                <a:ea typeface="Calibri" panose="020F0502020204030204" pitchFamily="34" charset="0"/>
              </a:rPr>
              <a:t>Cooperative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Strategy</a:t>
            </a:r>
            <a:r>
              <a:rPr lang="pt-PT" sz="4800" dirty="0">
                <a:ea typeface="Calibri" panose="020F0502020204030204" pitchFamily="34" charset="0"/>
              </a:rPr>
              <a:t> for a Wheelchair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a Robot to </a:t>
            </a:r>
            <a:r>
              <a:rPr lang="pt-PT" sz="4800" dirty="0" err="1">
                <a:ea typeface="Calibri" panose="020F0502020204030204" pitchFamily="34" charset="0"/>
              </a:rPr>
              <a:t>Climb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Descend</a:t>
            </a:r>
            <a:r>
              <a:rPr lang="pt-PT" sz="4800" dirty="0">
                <a:ea typeface="Calibri" panose="020F0502020204030204" pitchFamily="34" charset="0"/>
              </a:rPr>
              <a:t> a Step,” </a:t>
            </a:r>
            <a:r>
              <a:rPr lang="pt-PT" sz="4800" i="1" dirty="0" err="1">
                <a:ea typeface="Calibri" panose="020F0502020204030204" pitchFamily="34" charset="0"/>
              </a:rPr>
              <a:t>Advanced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Robotics</a:t>
            </a:r>
            <a:r>
              <a:rPr lang="pt-PT" sz="4800" dirty="0">
                <a:ea typeface="Calibri" panose="020F0502020204030204" pitchFamily="34" charset="0"/>
              </a:rPr>
              <a:t>, vol. 22, no. 13–14. pp. 1439–1460, 2008, doi: 10.1163/156855308X360523.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[5]	Z. Dai, C. </a:t>
            </a:r>
            <a:r>
              <a:rPr lang="pt-PT" sz="4800" dirty="0" err="1">
                <a:ea typeface="Calibri" panose="020F0502020204030204" pitchFamily="34" charset="0"/>
              </a:rPr>
              <a:t>Du</a:t>
            </a:r>
            <a:r>
              <a:rPr lang="pt-PT" sz="4800" dirty="0">
                <a:ea typeface="Calibri" panose="020F0502020204030204" pitchFamily="34" charset="0"/>
              </a:rPr>
              <a:t>, Z. </a:t>
            </a:r>
            <a:r>
              <a:rPr lang="pt-PT" sz="4800" dirty="0" err="1">
                <a:ea typeface="Calibri" panose="020F0502020204030204" pitchFamily="34" charset="0"/>
              </a:rPr>
              <a:t>Chen</a:t>
            </a:r>
            <a:r>
              <a:rPr lang="pt-PT" sz="4800" dirty="0">
                <a:ea typeface="Calibri" panose="020F0502020204030204" pitchFamily="34" charset="0"/>
              </a:rPr>
              <a:t>, M. Yuan,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G. Peng, “Design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a New </a:t>
            </a:r>
            <a:r>
              <a:rPr lang="pt-PT" sz="4800" dirty="0" err="1">
                <a:ea typeface="Calibri" panose="020F0502020204030204" pitchFamily="34" charset="0"/>
              </a:rPr>
              <a:t>Type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External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Traction</a:t>
            </a:r>
            <a:r>
              <a:rPr lang="pt-PT" sz="4800" dirty="0">
                <a:ea typeface="Calibri" panose="020F0502020204030204" pitchFamily="34" charset="0"/>
              </a:rPr>
              <a:t> Device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Wheelchair </a:t>
            </a:r>
            <a:r>
              <a:rPr lang="pt-PT" sz="4800" dirty="0" err="1">
                <a:ea typeface="Calibri" panose="020F0502020204030204" pitchFamily="34" charset="0"/>
              </a:rPr>
              <a:t>based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on</a:t>
            </a:r>
            <a:r>
              <a:rPr lang="pt-PT" sz="4800" dirty="0">
                <a:ea typeface="Calibri" panose="020F0502020204030204" pitchFamily="34" charset="0"/>
              </a:rPr>
              <a:t> STM32 Chip,” </a:t>
            </a:r>
            <a:r>
              <a:rPr lang="pt-PT" sz="4800" i="1" dirty="0">
                <a:ea typeface="Calibri" panose="020F0502020204030204" pitchFamily="34" charset="0"/>
              </a:rPr>
              <a:t>J. </a:t>
            </a:r>
            <a:r>
              <a:rPr lang="pt-PT" sz="4800" i="1" dirty="0" err="1">
                <a:ea typeface="Calibri" panose="020F0502020204030204" pitchFamily="34" charset="0"/>
              </a:rPr>
              <a:t>Phys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Conf</a:t>
            </a:r>
            <a:r>
              <a:rPr lang="pt-PT" sz="4800" i="1" dirty="0">
                <a:ea typeface="Calibri" panose="020F0502020204030204" pitchFamily="34" charset="0"/>
              </a:rPr>
              <a:t>. Ser.</a:t>
            </a:r>
            <a:r>
              <a:rPr lang="pt-PT" sz="4800" dirty="0">
                <a:ea typeface="Calibri" panose="020F0502020204030204" pitchFamily="34" charset="0"/>
              </a:rPr>
              <a:t>, vol. 1176, no. 5, 2019, doi: 10.1088/1742-6596/1176/5/052050.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[6]	H. </a:t>
            </a:r>
            <a:r>
              <a:rPr lang="pt-PT" sz="4800" dirty="0" err="1">
                <a:ea typeface="Calibri" panose="020F0502020204030204" pitchFamily="34" charset="0"/>
              </a:rPr>
              <a:t>Grewal</a:t>
            </a:r>
            <a:r>
              <a:rPr lang="pt-PT" sz="4800" dirty="0">
                <a:ea typeface="Calibri" panose="020F0502020204030204" pitchFamily="34" charset="0"/>
              </a:rPr>
              <a:t>, A. </a:t>
            </a:r>
            <a:r>
              <a:rPr lang="pt-PT" sz="4800" dirty="0" err="1">
                <a:ea typeface="Calibri" panose="020F0502020204030204" pitchFamily="34" charset="0"/>
              </a:rPr>
              <a:t>Matthews</a:t>
            </a:r>
            <a:r>
              <a:rPr lang="pt-PT" sz="4800" dirty="0">
                <a:ea typeface="Calibri" panose="020F0502020204030204" pitchFamily="34" charset="0"/>
              </a:rPr>
              <a:t>, R. </a:t>
            </a:r>
            <a:r>
              <a:rPr lang="pt-PT" sz="4800" dirty="0" err="1">
                <a:ea typeface="Calibri" panose="020F0502020204030204" pitchFamily="34" charset="0"/>
              </a:rPr>
              <a:t>Tea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K. George, “LIDAR-</a:t>
            </a:r>
            <a:r>
              <a:rPr lang="pt-PT" sz="4800" dirty="0" err="1">
                <a:ea typeface="Calibri" panose="020F0502020204030204" pitchFamily="34" charset="0"/>
              </a:rPr>
              <a:t>based</a:t>
            </a:r>
            <a:r>
              <a:rPr lang="pt-PT" sz="4800" dirty="0">
                <a:ea typeface="Calibri" panose="020F0502020204030204" pitchFamily="34" charset="0"/>
              </a:rPr>
              <a:t> autonomous </a:t>
            </a:r>
            <a:r>
              <a:rPr lang="pt-PT" sz="4800" dirty="0" err="1">
                <a:ea typeface="Calibri" panose="020F0502020204030204" pitchFamily="34" charset="0"/>
              </a:rPr>
              <a:t>wheelchair</a:t>
            </a:r>
            <a:r>
              <a:rPr lang="pt-PT" sz="4800" dirty="0">
                <a:ea typeface="Calibri" panose="020F0502020204030204" pitchFamily="34" charset="0"/>
              </a:rPr>
              <a:t>,” </a:t>
            </a:r>
            <a:r>
              <a:rPr lang="pt-PT" sz="4800" i="1" dirty="0">
                <a:ea typeface="Calibri" panose="020F0502020204030204" pitchFamily="34" charset="0"/>
              </a:rPr>
              <a:t>SAS 2017 - 2017 IEEE </a:t>
            </a:r>
            <a:r>
              <a:rPr lang="pt-PT" sz="4800" i="1" dirty="0" err="1">
                <a:ea typeface="Calibri" panose="020F0502020204030204" pitchFamily="34" charset="0"/>
              </a:rPr>
              <a:t>Sensors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Appl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Symp</a:t>
            </a:r>
            <a:r>
              <a:rPr lang="pt-PT" sz="4800" i="1" dirty="0">
                <a:ea typeface="Calibri" panose="020F0502020204030204" pitchFamily="34" charset="0"/>
              </a:rPr>
              <a:t>. Proc.</a:t>
            </a:r>
            <a:r>
              <a:rPr lang="pt-PT" sz="4800" dirty="0">
                <a:ea typeface="Calibri" panose="020F0502020204030204" pitchFamily="34" charset="0"/>
              </a:rPr>
              <a:t>, 2017, doi: 10.1109/SAS.2017.7894082.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[7]	O. </a:t>
            </a:r>
            <a:r>
              <a:rPr lang="pt-PT" sz="4800" dirty="0" err="1">
                <a:ea typeface="Calibri" panose="020F0502020204030204" pitchFamily="34" charset="0"/>
              </a:rPr>
              <a:t>Mazumder</a:t>
            </a:r>
            <a:r>
              <a:rPr lang="pt-PT" sz="4800" dirty="0">
                <a:ea typeface="Calibri" panose="020F0502020204030204" pitchFamily="34" charset="0"/>
              </a:rPr>
              <a:t>, A. S. </a:t>
            </a:r>
            <a:r>
              <a:rPr lang="pt-PT" sz="4800" dirty="0" err="1">
                <a:ea typeface="Calibri" panose="020F0502020204030204" pitchFamily="34" charset="0"/>
              </a:rPr>
              <a:t>Kundu</a:t>
            </a:r>
            <a:r>
              <a:rPr lang="pt-PT" sz="4800" dirty="0">
                <a:ea typeface="Calibri" panose="020F0502020204030204" pitchFamily="34" charset="0"/>
              </a:rPr>
              <a:t>, R. </a:t>
            </a:r>
            <a:r>
              <a:rPr lang="pt-PT" sz="4800" dirty="0" err="1">
                <a:ea typeface="Calibri" panose="020F0502020204030204" pitchFamily="34" charset="0"/>
              </a:rPr>
              <a:t>Chattaraj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S. </a:t>
            </a:r>
            <a:r>
              <a:rPr lang="pt-PT" sz="4800" dirty="0" err="1">
                <a:ea typeface="Calibri" panose="020F0502020204030204" pitchFamily="34" charset="0"/>
              </a:rPr>
              <a:t>Bhaumik</a:t>
            </a:r>
            <a:r>
              <a:rPr lang="pt-PT" sz="4800" dirty="0">
                <a:ea typeface="Calibri" panose="020F0502020204030204" pitchFamily="34" charset="0"/>
              </a:rPr>
              <a:t>, “</a:t>
            </a:r>
            <a:r>
              <a:rPr lang="pt-PT" sz="4800" dirty="0" err="1">
                <a:ea typeface="Calibri" panose="020F0502020204030204" pitchFamily="34" charset="0"/>
              </a:rPr>
              <a:t>Holonomic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wheelchair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control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using</a:t>
            </a:r>
            <a:r>
              <a:rPr lang="pt-PT" sz="4800" dirty="0">
                <a:ea typeface="Calibri" panose="020F0502020204030204" pitchFamily="34" charset="0"/>
              </a:rPr>
              <a:t> EMG signal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joystick interface,” </a:t>
            </a:r>
            <a:r>
              <a:rPr lang="pt-PT" sz="4800" i="1" dirty="0">
                <a:ea typeface="Calibri" panose="020F0502020204030204" pitchFamily="34" charset="0"/>
              </a:rPr>
              <a:t>2014 </a:t>
            </a:r>
            <a:r>
              <a:rPr lang="pt-PT" sz="4800" i="1" dirty="0" err="1">
                <a:ea typeface="Calibri" panose="020F0502020204030204" pitchFamily="34" charset="0"/>
              </a:rPr>
              <a:t>Recent</a:t>
            </a:r>
            <a:r>
              <a:rPr lang="pt-PT" sz="4800" i="1" dirty="0">
                <a:ea typeface="Calibri" panose="020F0502020204030204" pitchFamily="34" charset="0"/>
              </a:rPr>
              <a:t> Adv. Eng. </a:t>
            </a:r>
            <a:r>
              <a:rPr lang="pt-PT" sz="4800" i="1" dirty="0" err="1">
                <a:ea typeface="Calibri" panose="020F0502020204030204" pitchFamily="34" charset="0"/>
              </a:rPr>
              <a:t>Comput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Sci</a:t>
            </a:r>
            <a:r>
              <a:rPr lang="pt-PT" sz="4800" i="1" dirty="0">
                <a:ea typeface="Calibri" panose="020F0502020204030204" pitchFamily="34" charset="0"/>
              </a:rPr>
              <a:t>. RAECS 2014</a:t>
            </a:r>
            <a:r>
              <a:rPr lang="pt-PT" sz="4800" dirty="0">
                <a:ea typeface="Calibri" panose="020F0502020204030204" pitchFamily="34" charset="0"/>
              </a:rPr>
              <a:t>, pp. 6–8, 2014, doi: 10.1109/RAECS.2014.6799574.</a:t>
            </a:r>
          </a:p>
          <a:p>
            <a:pPr>
              <a:lnSpc>
                <a:spcPct val="25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35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B8779AC8-42BD-62AA-9379-B726A5C41DE5}"/>
              </a:ext>
            </a:extLst>
          </p:cNvPr>
          <p:cNvSpPr txBox="1">
            <a:spLocks/>
          </p:cNvSpPr>
          <p:nvPr/>
        </p:nvSpPr>
        <p:spPr>
          <a:xfrm>
            <a:off x="838200" y="1872886"/>
            <a:ext cx="10515600" cy="476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[8]	P. E. </a:t>
            </a:r>
            <a:r>
              <a:rPr lang="pt-PT" sz="1200" dirty="0" err="1">
                <a:ea typeface="Calibri" panose="020F0502020204030204" pitchFamily="34" charset="0"/>
              </a:rPr>
              <a:t>Hsu</a:t>
            </a:r>
            <a:r>
              <a:rPr lang="pt-PT" sz="1200" dirty="0">
                <a:ea typeface="Calibri" panose="020F0502020204030204" pitchFamily="34" charset="0"/>
              </a:rPr>
              <a:t>, Y. L. </a:t>
            </a:r>
            <a:r>
              <a:rPr lang="pt-PT" sz="1200" dirty="0" err="1">
                <a:ea typeface="Calibri" panose="020F0502020204030204" pitchFamily="34" charset="0"/>
              </a:rPr>
              <a:t>Hsu</a:t>
            </a:r>
            <a:r>
              <a:rPr lang="pt-PT" sz="1200" dirty="0">
                <a:ea typeface="Calibri" panose="020F0502020204030204" pitchFamily="34" charset="0"/>
              </a:rPr>
              <a:t>, K. W. Chang,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C. Geiser, “</a:t>
            </a:r>
            <a:r>
              <a:rPr lang="pt-PT" sz="1200" dirty="0" err="1">
                <a:ea typeface="Calibri" panose="020F0502020204030204" pitchFamily="34" charset="0"/>
              </a:rPr>
              <a:t>Mobility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assistance</a:t>
            </a:r>
            <a:r>
              <a:rPr lang="pt-PT" sz="1200" dirty="0">
                <a:ea typeface="Calibri" panose="020F0502020204030204" pitchFamily="34" charset="0"/>
              </a:rPr>
              <a:t> design </a:t>
            </a:r>
            <a:r>
              <a:rPr lang="pt-PT" sz="1200" dirty="0" err="1">
                <a:ea typeface="Calibri" panose="020F0502020204030204" pitchFamily="34" charset="0"/>
              </a:rPr>
              <a:t>of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intelligent </a:t>
            </a:r>
            <a:r>
              <a:rPr lang="pt-PT" sz="1200" dirty="0" err="1">
                <a:ea typeface="Calibri" panose="020F0502020204030204" pitchFamily="34" charset="0"/>
              </a:rPr>
              <a:t>robotic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wheelchair</a:t>
            </a:r>
            <a:r>
              <a:rPr lang="pt-PT" sz="1200" dirty="0">
                <a:ea typeface="Calibri" panose="020F0502020204030204" pitchFamily="34" charset="0"/>
              </a:rPr>
              <a:t>,” </a:t>
            </a:r>
            <a:r>
              <a:rPr lang="pt-PT" sz="1200" i="1" dirty="0">
                <a:ea typeface="Calibri" panose="020F0502020204030204" pitchFamily="34" charset="0"/>
              </a:rPr>
              <a:t>Int. J. Adv. Robot. </a:t>
            </a:r>
            <a:r>
              <a:rPr lang="pt-PT" sz="1200" i="1" dirty="0" err="1">
                <a:ea typeface="Calibri" panose="020F0502020204030204" pitchFamily="34" charset="0"/>
              </a:rPr>
              <a:t>Syst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vol. 9, pp. 1–10, 2012, doi: 10.5772/54819.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[9]	Y. </a:t>
            </a:r>
            <a:r>
              <a:rPr lang="pt-PT" sz="1200" dirty="0" err="1">
                <a:ea typeface="Calibri" panose="020F0502020204030204" pitchFamily="34" charset="0"/>
              </a:rPr>
              <a:t>Nasri</a:t>
            </a:r>
            <a:r>
              <a:rPr lang="pt-PT" sz="1200" dirty="0">
                <a:ea typeface="Calibri" panose="020F0502020204030204" pitchFamily="34" charset="0"/>
              </a:rPr>
              <a:t>, V. </a:t>
            </a:r>
            <a:r>
              <a:rPr lang="pt-PT" sz="1200" dirty="0" err="1">
                <a:ea typeface="Calibri" panose="020F0502020204030204" pitchFamily="34" charset="0"/>
              </a:rPr>
              <a:t>Vauchey</a:t>
            </a:r>
            <a:r>
              <a:rPr lang="pt-PT" sz="1200" dirty="0">
                <a:ea typeface="Calibri" panose="020F0502020204030204" pitchFamily="34" charset="0"/>
              </a:rPr>
              <a:t>, R. </a:t>
            </a:r>
            <a:r>
              <a:rPr lang="pt-PT" sz="1200" dirty="0" err="1">
                <a:ea typeface="Calibri" panose="020F0502020204030204" pitchFamily="34" charset="0"/>
              </a:rPr>
              <a:t>Khemmar</a:t>
            </a:r>
            <a:r>
              <a:rPr lang="pt-PT" sz="1200" dirty="0">
                <a:ea typeface="Calibri" panose="020F0502020204030204" pitchFamily="34" charset="0"/>
              </a:rPr>
              <a:t>, N. </a:t>
            </a:r>
            <a:r>
              <a:rPr lang="pt-PT" sz="1200" dirty="0" err="1">
                <a:ea typeface="Calibri" panose="020F0502020204030204" pitchFamily="34" charset="0"/>
              </a:rPr>
              <a:t>Ragot</a:t>
            </a:r>
            <a:r>
              <a:rPr lang="pt-PT" sz="1200" dirty="0">
                <a:ea typeface="Calibri" panose="020F0502020204030204" pitchFamily="34" charset="0"/>
              </a:rPr>
              <a:t>, K. </a:t>
            </a:r>
            <a:r>
              <a:rPr lang="pt-PT" sz="1200" dirty="0" err="1">
                <a:ea typeface="Calibri" panose="020F0502020204030204" pitchFamily="34" charset="0"/>
              </a:rPr>
              <a:t>Sirlantzis</a:t>
            </a:r>
            <a:r>
              <a:rPr lang="pt-PT" sz="1200" dirty="0">
                <a:ea typeface="Calibri" panose="020F0502020204030204" pitchFamily="34" charset="0"/>
              </a:rPr>
              <a:t>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J.-Y. </a:t>
            </a:r>
            <a:r>
              <a:rPr lang="pt-PT" sz="1200" dirty="0" err="1">
                <a:ea typeface="Calibri" panose="020F0502020204030204" pitchFamily="34" charset="0"/>
              </a:rPr>
              <a:t>Ertaud</a:t>
            </a:r>
            <a:r>
              <a:rPr lang="pt-PT" sz="1200" dirty="0">
                <a:ea typeface="Calibri" panose="020F0502020204030204" pitchFamily="34" charset="0"/>
              </a:rPr>
              <a:t>, “ROS-</a:t>
            </a:r>
            <a:r>
              <a:rPr lang="pt-PT" sz="1200" dirty="0" err="1">
                <a:ea typeface="Calibri" panose="020F0502020204030204" pitchFamily="34" charset="0"/>
              </a:rPr>
              <a:t>based</a:t>
            </a:r>
            <a:r>
              <a:rPr lang="pt-PT" sz="1200" dirty="0">
                <a:ea typeface="Calibri" panose="020F0502020204030204" pitchFamily="34" charset="0"/>
              </a:rPr>
              <a:t> Autonomous </a:t>
            </a:r>
            <a:r>
              <a:rPr lang="pt-PT" sz="1200" dirty="0" err="1">
                <a:ea typeface="Calibri" panose="020F0502020204030204" pitchFamily="34" charset="0"/>
              </a:rPr>
              <a:t>Navigation</a:t>
            </a:r>
            <a:r>
              <a:rPr lang="pt-PT" sz="1200" dirty="0">
                <a:ea typeface="Calibri" panose="020F0502020204030204" pitchFamily="34" charset="0"/>
              </a:rPr>
              <a:t> Wheelchair </a:t>
            </a:r>
            <a:r>
              <a:rPr lang="pt-PT" sz="1200" dirty="0" err="1">
                <a:ea typeface="Calibri" panose="020F0502020204030204" pitchFamily="34" charset="0"/>
              </a:rPr>
              <a:t>using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Omnidirectional</a:t>
            </a:r>
            <a:r>
              <a:rPr lang="pt-PT" sz="1200" dirty="0">
                <a:ea typeface="Calibri" panose="020F0502020204030204" pitchFamily="34" charset="0"/>
              </a:rPr>
              <a:t> Sensor,” </a:t>
            </a:r>
            <a:r>
              <a:rPr lang="pt-PT" sz="1200" i="1" dirty="0">
                <a:ea typeface="Calibri" panose="020F0502020204030204" pitchFamily="34" charset="0"/>
              </a:rPr>
              <a:t>Int. J. </a:t>
            </a:r>
            <a:r>
              <a:rPr lang="pt-PT" sz="1200" i="1" dirty="0" err="1">
                <a:ea typeface="Calibri" panose="020F0502020204030204" pitchFamily="34" charset="0"/>
              </a:rPr>
              <a:t>Comput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Appl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vol. 133, no. 6, pp. 12–17, 2016, doi: 10.5120/ijca2016907533.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[10]	N. </a:t>
            </a:r>
            <a:r>
              <a:rPr lang="pt-PT" sz="1200" dirty="0" err="1">
                <a:ea typeface="Calibri" panose="020F0502020204030204" pitchFamily="34" charset="0"/>
              </a:rPr>
              <a:t>Rottmann</a:t>
            </a:r>
            <a:r>
              <a:rPr lang="pt-PT" sz="1200" dirty="0">
                <a:ea typeface="Calibri" panose="020F0502020204030204" pitchFamily="34" charset="0"/>
              </a:rPr>
              <a:t>, N. </a:t>
            </a:r>
            <a:r>
              <a:rPr lang="pt-PT" sz="1200" dirty="0" err="1">
                <a:ea typeface="Calibri" panose="020F0502020204030204" pitchFamily="34" charset="0"/>
              </a:rPr>
              <a:t>Studt</a:t>
            </a:r>
            <a:r>
              <a:rPr lang="pt-PT" sz="1200" dirty="0">
                <a:ea typeface="Calibri" panose="020F0502020204030204" pitchFamily="34" charset="0"/>
              </a:rPr>
              <a:t>, F. Ernst,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E. </a:t>
            </a:r>
            <a:r>
              <a:rPr lang="pt-PT" sz="1200" dirty="0" err="1">
                <a:ea typeface="Calibri" panose="020F0502020204030204" pitchFamily="34" charset="0"/>
              </a:rPr>
              <a:t>Rueckert</a:t>
            </a:r>
            <a:r>
              <a:rPr lang="pt-PT" sz="1200" dirty="0">
                <a:ea typeface="Calibri" panose="020F0502020204030204" pitchFamily="34" charset="0"/>
              </a:rPr>
              <a:t>, “ROS-Mobile: An Android </a:t>
            </a:r>
            <a:r>
              <a:rPr lang="pt-PT" sz="1200" dirty="0" err="1">
                <a:ea typeface="Calibri" panose="020F0502020204030204" pitchFamily="34" charset="0"/>
              </a:rPr>
              <a:t>application</a:t>
            </a:r>
            <a:r>
              <a:rPr lang="pt-PT" sz="1200" dirty="0">
                <a:ea typeface="Calibri" panose="020F0502020204030204" pitchFamily="34" charset="0"/>
              </a:rPr>
              <a:t> for 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Robot Operating System.” 2020, [Online]. </a:t>
            </a:r>
            <a:r>
              <a:rPr lang="pt-PT" sz="1200" dirty="0" err="1">
                <a:ea typeface="Calibri" panose="020F0502020204030204" pitchFamily="34" charset="0"/>
              </a:rPr>
              <a:t>Available</a:t>
            </a:r>
            <a:r>
              <a:rPr lang="pt-PT" sz="1200" dirty="0">
                <a:ea typeface="Calibri" panose="020F0502020204030204" pitchFamily="34" charset="0"/>
              </a:rPr>
              <a:t>: http://arxiv.org/abs/2011.02781.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[11]	M. </a:t>
            </a:r>
            <a:r>
              <a:rPr lang="pt-PT" sz="1200" dirty="0" err="1">
                <a:ea typeface="Calibri" panose="020F0502020204030204" pitchFamily="34" charset="0"/>
              </a:rPr>
              <a:t>Köseoǧlu</a:t>
            </a:r>
            <a:r>
              <a:rPr lang="pt-PT" sz="1200" dirty="0">
                <a:ea typeface="Calibri" panose="020F0502020204030204" pitchFamily="34" charset="0"/>
              </a:rPr>
              <a:t>, O. M. </a:t>
            </a:r>
            <a:r>
              <a:rPr lang="pt-PT" sz="1200" dirty="0" err="1">
                <a:ea typeface="Calibri" panose="020F0502020204030204" pitchFamily="34" charset="0"/>
              </a:rPr>
              <a:t>Çelik</a:t>
            </a:r>
            <a:r>
              <a:rPr lang="pt-PT" sz="1200" dirty="0">
                <a:ea typeface="Calibri" panose="020F0502020204030204" pitchFamily="34" charset="0"/>
              </a:rPr>
              <a:t>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Ö. </a:t>
            </a:r>
            <a:r>
              <a:rPr lang="pt-PT" sz="1200" dirty="0" err="1">
                <a:ea typeface="Calibri" panose="020F0502020204030204" pitchFamily="34" charset="0"/>
              </a:rPr>
              <a:t>Pektaş</a:t>
            </a:r>
            <a:r>
              <a:rPr lang="pt-PT" sz="1200" dirty="0">
                <a:ea typeface="Calibri" panose="020F0502020204030204" pitchFamily="34" charset="0"/>
              </a:rPr>
              <a:t>, “Design </a:t>
            </a:r>
            <a:r>
              <a:rPr lang="pt-PT" sz="1200" dirty="0" err="1">
                <a:ea typeface="Calibri" panose="020F0502020204030204" pitchFamily="34" charset="0"/>
              </a:rPr>
              <a:t>of</a:t>
            </a:r>
            <a:r>
              <a:rPr lang="pt-PT" sz="1200" dirty="0">
                <a:ea typeface="Calibri" panose="020F0502020204030204" pitchFamily="34" charset="0"/>
              </a:rPr>
              <a:t> an autonomous mobile robot </a:t>
            </a:r>
            <a:r>
              <a:rPr lang="pt-PT" sz="1200" dirty="0" err="1">
                <a:ea typeface="Calibri" panose="020F0502020204030204" pitchFamily="34" charset="0"/>
              </a:rPr>
              <a:t>based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on</a:t>
            </a:r>
            <a:r>
              <a:rPr lang="pt-PT" sz="1200" dirty="0">
                <a:ea typeface="Calibri" panose="020F0502020204030204" pitchFamily="34" charset="0"/>
              </a:rPr>
              <a:t> ROS,” </a:t>
            </a:r>
            <a:r>
              <a:rPr lang="pt-PT" sz="1200" i="1" dirty="0">
                <a:ea typeface="Calibri" panose="020F0502020204030204" pitchFamily="34" charset="0"/>
              </a:rPr>
              <a:t>IDAP 2017 - Int. </a:t>
            </a:r>
            <a:r>
              <a:rPr lang="pt-PT" sz="1200" i="1" dirty="0" err="1">
                <a:ea typeface="Calibri" panose="020F0502020204030204" pitchFamily="34" charset="0"/>
              </a:rPr>
              <a:t>Artif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Intell</a:t>
            </a:r>
            <a:r>
              <a:rPr lang="pt-PT" sz="1200" i="1" dirty="0">
                <a:ea typeface="Calibri" panose="020F0502020204030204" pitchFamily="34" charset="0"/>
              </a:rPr>
              <a:t>. Data </a:t>
            </a:r>
            <a:r>
              <a:rPr lang="pt-PT" sz="1200" i="1" dirty="0" err="1">
                <a:ea typeface="Calibri" panose="020F0502020204030204" pitchFamily="34" charset="0"/>
              </a:rPr>
              <a:t>Process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Symp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2017, doi: 10.1109/IDAP.2017.8090199.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[12]	A. R. Baltazar, M. R. </a:t>
            </a:r>
            <a:r>
              <a:rPr lang="pt-PT" sz="1200" dirty="0" err="1">
                <a:ea typeface="Calibri" panose="020F0502020204030204" pitchFamily="34" charset="0"/>
              </a:rPr>
              <a:t>Petry</a:t>
            </a:r>
            <a:r>
              <a:rPr lang="pt-PT" sz="1200" dirty="0">
                <a:ea typeface="Calibri" panose="020F0502020204030204" pitchFamily="34" charset="0"/>
              </a:rPr>
              <a:t>, M. F. Silva,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A. P. Moreira, “Autonomous </a:t>
            </a:r>
            <a:r>
              <a:rPr lang="pt-PT" sz="1200" dirty="0" err="1">
                <a:ea typeface="Calibri" panose="020F0502020204030204" pitchFamily="34" charset="0"/>
              </a:rPr>
              <a:t>wheelchair</a:t>
            </a:r>
            <a:r>
              <a:rPr lang="pt-PT" sz="1200" dirty="0">
                <a:ea typeface="Calibri" panose="020F0502020204030204" pitchFamily="34" charset="0"/>
              </a:rPr>
              <a:t> for </a:t>
            </a:r>
            <a:r>
              <a:rPr lang="pt-PT" sz="1200" dirty="0" err="1">
                <a:ea typeface="Calibri" panose="020F0502020204030204" pitchFamily="34" charset="0"/>
              </a:rPr>
              <a:t>patient’s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transportation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on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healthcare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institutions</a:t>
            </a:r>
            <a:r>
              <a:rPr lang="pt-PT" sz="1200" dirty="0">
                <a:ea typeface="Calibri" panose="020F0502020204030204" pitchFamily="34" charset="0"/>
              </a:rPr>
              <a:t>,” </a:t>
            </a:r>
            <a:r>
              <a:rPr lang="pt-PT" sz="1200" i="1" dirty="0">
                <a:ea typeface="Calibri" panose="020F0502020204030204" pitchFamily="34" charset="0"/>
              </a:rPr>
              <a:t>SN </a:t>
            </a:r>
            <a:r>
              <a:rPr lang="pt-PT" sz="1200" i="1" dirty="0" err="1">
                <a:ea typeface="Calibri" panose="020F0502020204030204" pitchFamily="34" charset="0"/>
              </a:rPr>
              <a:t>Appl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Sci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vol. 3, no. 3, pp. 1–13, 2021, doi: 10.1007/s42452-021-04304-1.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[13]	“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HL7 </a:t>
            </a:r>
            <a:r>
              <a:rPr lang="pt-PT" sz="1200" dirty="0" err="1">
                <a:ea typeface="Calibri" panose="020F0502020204030204" pitchFamily="34" charset="0"/>
              </a:rPr>
              <a:t>Clinical</a:t>
            </a:r>
            <a:r>
              <a:rPr lang="pt-PT" sz="1200" dirty="0">
                <a:ea typeface="Calibri" panose="020F0502020204030204" pitchFamily="34" charset="0"/>
              </a:rPr>
              <a:t> DocumentArchitecture.pdf.” 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[14]	“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HL7 </a:t>
            </a:r>
            <a:r>
              <a:rPr lang="pt-PT" sz="1200" dirty="0" err="1">
                <a:ea typeface="Calibri" panose="020F0502020204030204" pitchFamily="34" charset="0"/>
              </a:rPr>
              <a:t>Clinical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DocumentArchitecture</a:t>
            </a:r>
            <a:r>
              <a:rPr lang="pt-PT" sz="1200" dirty="0">
                <a:ea typeface="Calibri" panose="020F0502020204030204" pitchFamily="34" charset="0"/>
              </a:rPr>
              <a:t>, </a:t>
            </a:r>
            <a:r>
              <a:rPr lang="pt-PT" sz="1200" dirty="0" err="1">
                <a:ea typeface="Calibri" panose="020F0502020204030204" pitchFamily="34" charset="0"/>
              </a:rPr>
              <a:t>Release</a:t>
            </a:r>
            <a:r>
              <a:rPr lang="pt-PT" sz="1200" dirty="0">
                <a:ea typeface="Calibri" panose="020F0502020204030204" pitchFamily="34" charset="0"/>
              </a:rPr>
              <a:t> 2.pdf.” 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[15]	indoors, “</a:t>
            </a:r>
            <a:r>
              <a:rPr lang="pt-PT" sz="1200" dirty="0" err="1">
                <a:ea typeface="Calibri" panose="020F0502020204030204" pitchFamily="34" charset="0"/>
              </a:rPr>
              <a:t>Efficient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wheelchair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tracking</a:t>
            </a:r>
            <a:r>
              <a:rPr lang="pt-PT" sz="1200" dirty="0">
                <a:ea typeface="Calibri" panose="020F0502020204030204" pitchFamily="34" charset="0"/>
              </a:rPr>
              <a:t>.” https://indoo.rs/always-keep-track-wheelchairs/</a:t>
            </a:r>
          </a:p>
          <a:p>
            <a:pPr algn="just">
              <a:lnSpc>
                <a:spcPct val="145000"/>
              </a:lnSpc>
              <a:tabLst>
                <a:tab pos="357188" algn="l"/>
              </a:tabLst>
            </a:pPr>
            <a:endParaRPr lang="pt-PT" sz="1200" dirty="0">
              <a:ea typeface="Calibri" panose="020F0502020204030204" pitchFamily="34" charset="0"/>
            </a:endParaRPr>
          </a:p>
          <a:p>
            <a:pPr>
              <a:lnSpc>
                <a:spcPct val="250000"/>
              </a:lnSpc>
            </a:pPr>
            <a:endParaRPr lang="pt-PT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References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517032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ACCEA88-0F88-5F7D-A1D3-40025B069320}"/>
              </a:ext>
            </a:extLst>
          </p:cNvPr>
          <p:cNvSpPr txBox="1">
            <a:spLocks/>
          </p:cNvSpPr>
          <p:nvPr/>
        </p:nvSpPr>
        <p:spPr>
          <a:xfrm>
            <a:off x="907868" y="2638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08E9FF1-F465-28D7-2068-A9A89D6E15C5}"/>
              </a:ext>
            </a:extLst>
          </p:cNvPr>
          <p:cNvSpPr txBox="1">
            <a:spLocks/>
          </p:cNvSpPr>
          <p:nvPr/>
        </p:nvSpPr>
        <p:spPr>
          <a:xfrm>
            <a:off x="907868" y="2295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Thanks</a:t>
            </a:r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Conexão reta 4">
            <a:extLst>
              <a:ext uri="{FF2B5EF4-FFF2-40B4-BE49-F238E27FC236}">
                <a16:creationId xmlns:a16="http://schemas.microsoft.com/office/drawing/2014/main" id="{5582FB7A-5704-AC2B-56C8-5565959BB4E6}"/>
              </a:ext>
            </a:extLst>
          </p:cNvPr>
          <p:cNvCxnSpPr>
            <a:cxnSpLocks/>
          </p:cNvCxnSpPr>
          <p:nvPr/>
        </p:nvCxnSpPr>
        <p:spPr>
          <a:xfrm>
            <a:off x="3396000" y="3570922"/>
            <a:ext cx="5400000" cy="0"/>
          </a:xfrm>
          <a:prstGeom prst="line">
            <a:avLst/>
          </a:prstGeom>
          <a:ln w="28575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9">
            <a:extLst>
              <a:ext uri="{FF2B5EF4-FFF2-40B4-BE49-F238E27FC236}">
                <a16:creationId xmlns:a16="http://schemas.microsoft.com/office/drawing/2014/main" id="{3E768A5E-D6F7-E8E3-8D36-2535F39F1BCA}"/>
              </a:ext>
            </a:extLst>
          </p:cNvPr>
          <p:cNvSpPr txBox="1"/>
          <p:nvPr/>
        </p:nvSpPr>
        <p:spPr>
          <a:xfrm>
            <a:off x="5077096" y="3669490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jpfaria@ipca.pt</a:t>
            </a:r>
          </a:p>
        </p:txBody>
      </p:sp>
    </p:spTree>
    <p:extLst>
      <p:ext uri="{BB962C8B-B14F-4D97-AF65-F5344CB8AC3E}">
        <p14:creationId xmlns:p14="http://schemas.microsoft.com/office/powerpoint/2010/main" val="11561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C13EF2-8F6E-F0CB-1B17-D3C1AD61060A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758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C13EF2-8F6E-F0CB-1B17-D3C1AD61060A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6222-1F73-5F48-5B35-2120C74DE61E}"/>
              </a:ext>
            </a:extLst>
          </p:cNvPr>
          <p:cNvSpPr txBox="1"/>
          <p:nvPr/>
        </p:nvSpPr>
        <p:spPr>
          <a:xfrm>
            <a:off x="1423775" y="2311850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Introduction</a:t>
            </a:r>
            <a:endParaRPr lang="pt-PT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9F4B11-56DE-5023-8B98-1F080C0B1B59}"/>
              </a:ext>
            </a:extLst>
          </p:cNvPr>
          <p:cNvCxnSpPr>
            <a:cxnSpLocks/>
          </p:cNvCxnSpPr>
          <p:nvPr/>
        </p:nvCxnSpPr>
        <p:spPr>
          <a:xfrm flipV="1">
            <a:off x="1423775" y="2311850"/>
            <a:ext cx="0" cy="836490"/>
          </a:xfrm>
          <a:prstGeom prst="line">
            <a:avLst/>
          </a:prstGeom>
          <a:ln w="12700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4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EFE59-3AAD-6C6E-D005-4320D0D66961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C13EF2-8F6E-F0CB-1B17-D3C1AD61060A}"/>
                </a:ext>
              </a:extLst>
            </p:cNvPr>
            <p:cNvSpPr/>
            <p:nvPr/>
          </p:nvSpPr>
          <p:spPr>
            <a:xfrm>
              <a:off x="1419087" y="314461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7A7A82-C66F-06C5-2ED5-4308051E3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516" y="315103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224619"/>
              <a:ext cx="2456356" cy="836490"/>
              <a:chOff x="3216309" y="4133095"/>
              <a:chExt cx="2456356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456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83C16B3-4768-3D84-345B-F7570D45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95" y="3201167"/>
              <a:ext cx="944156" cy="944156"/>
            </a:xfrm>
            <a:prstGeom prst="rect">
              <a:avLst/>
            </a:prstGeom>
          </p:spPr>
        </p:pic>
        <p:pic>
          <p:nvPicPr>
            <p:cNvPr id="26" name="Picture 25" descr="Shape, circle&#10;&#10;Description automatically generated">
              <a:extLst>
                <a:ext uri="{FF2B5EF4-FFF2-40B4-BE49-F238E27FC236}">
                  <a16:creationId xmlns:a16="http://schemas.microsoft.com/office/drawing/2014/main" id="{8578800F-143E-0D03-61EC-F739CA89B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12" y="3181076"/>
              <a:ext cx="984338" cy="98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30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230373"/>
            <a:chExt cx="9000000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507158" cy="836490"/>
              <a:chOff x="3216309" y="4133095"/>
              <a:chExt cx="2507158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507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230373"/>
            <a:chExt cx="9000000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490222" cy="836490"/>
              <a:chOff x="3216309" y="4133095"/>
              <a:chExt cx="2490222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49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Testing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1354A5B-CED2-57C1-6B4B-FA4E141323A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3219210"/>
            <a:ext cx="706715" cy="9080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1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2303</Words>
  <Application>Microsoft Office PowerPoint</Application>
  <PresentationFormat>Widescreen</PresentationFormat>
  <Paragraphs>543</Paragraphs>
  <Slides>44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</vt:lpstr>
      <vt:lpstr>Calibri</vt:lpstr>
      <vt:lpstr>Calibri Light</vt:lpstr>
      <vt:lpstr>Cambria</vt:lpstr>
      <vt:lpstr>CMR10</vt:lpstr>
      <vt:lpstr>Tema do Office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ROBOT FOR TRANSPORTING WHEELCHAIRS IN HEALTHCARE INSTITUTIONS</dc:title>
  <dc:creator>João Pedro Moreira Faria</dc:creator>
  <cp:lastModifiedBy>Jo�o Pedro Moreira Faria</cp:lastModifiedBy>
  <cp:revision>62</cp:revision>
  <dcterms:created xsi:type="dcterms:W3CDTF">2021-07-06T23:01:57Z</dcterms:created>
  <dcterms:modified xsi:type="dcterms:W3CDTF">2022-06-20T09:19:00Z</dcterms:modified>
</cp:coreProperties>
</file>