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6" r:id="rId3"/>
    <p:sldId id="348" r:id="rId4"/>
    <p:sldId id="330" r:id="rId5"/>
    <p:sldId id="331" r:id="rId6"/>
    <p:sldId id="332" r:id="rId7"/>
    <p:sldId id="333" r:id="rId8"/>
    <p:sldId id="353" r:id="rId9"/>
    <p:sldId id="354" r:id="rId10"/>
    <p:sldId id="313" r:id="rId11"/>
    <p:sldId id="343" r:id="rId12"/>
    <p:sldId id="342" r:id="rId13"/>
    <p:sldId id="344" r:id="rId14"/>
    <p:sldId id="347" r:id="rId15"/>
    <p:sldId id="322" r:id="rId16"/>
    <p:sldId id="345" r:id="rId17"/>
    <p:sldId id="346" r:id="rId18"/>
    <p:sldId id="351" r:id="rId19"/>
    <p:sldId id="31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2352C1"/>
    <a:srgbClr val="19C6D7"/>
    <a:srgbClr val="291051"/>
    <a:srgbClr val="2C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38" autoAdjust="0"/>
  </p:normalViewPr>
  <p:slideViewPr>
    <p:cSldViewPr snapToGrid="0">
      <p:cViewPr varScale="1">
        <p:scale>
          <a:sx n="74" d="100"/>
          <a:sy n="74" d="100"/>
        </p:scale>
        <p:origin x="185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11D49-5926-4E10-B6BC-16F233893EF8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0FD69-530C-43B8-BDCD-875639D3D7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1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everyone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João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António Moreira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entitled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"Autonomous Mobile Robot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Helscare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53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divaidede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68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 Ai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robot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5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Finnaly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discóveri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attáchment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14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70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7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3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set, a)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manegemant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iuse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10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expéctade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beizede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ménage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incrisingue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aveilability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medical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pêrsonnel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0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listening. If </a:t>
            </a:r>
            <a:r>
              <a:rPr lang="en-US" dirty="0" err="1"/>
              <a:t>dere</a:t>
            </a:r>
            <a:r>
              <a:rPr lang="en-US" dirty="0"/>
              <a:t> are any questions, please do them in Portuguese.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68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70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66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97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42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4.0 presents itself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érâ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technologies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robotics,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artifixal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intelligence, and device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intérconnéction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of robots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allows a better quality of service with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acciuracy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less time. É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result,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advantages are now in other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médicine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the military to mitigate problems.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institutions,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rékeyrrent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time-consuming, none-ergonomic task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riquaiares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help of assistants.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solutions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electric wheelchairs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facilitate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muvement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intelligent wheelchairs det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der destination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autónumously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nevertheless, the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ripleicement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wheelchairs are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faineichal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óbstacal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institutions.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3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eims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play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extrémaly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rôule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hospital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dei can use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20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A2EB-4FFC-4879-A7B8-ED2A82D9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5360-4E37-4F79-A95E-A3D32E25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38B3AC-BC2D-4C91-B105-9D13D43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F85BD5-8608-4672-BC33-1F75FE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E3A9CD-7CD3-4657-825B-43BE806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5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BA96-70CC-485E-A865-CE2735A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72DBDA-2594-48C3-A8EF-FBDB02F0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C5BE8A-3F46-4F0E-893A-82623339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F236AE-A0E2-49F1-B7B3-46CC148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57CE0C-5FE8-409E-B8DF-42D17E16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9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43817-4886-4437-8B9E-DA3CF4AC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FC8568-3B10-4031-BCC2-2A6047E8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69896-2807-4256-A65D-95D0A148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85E14-2CB3-4A03-8C7A-8D226824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C7A463-DAF9-4F00-9C65-00DD77C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8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2903-7F89-4DAE-BAF9-47951DA6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1A161-3C93-4559-8731-DD542FEE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177987-FFB5-4A97-A452-5A90726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EE7F-DD8A-4D3B-A7B9-573746D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A8821A-304A-4FCD-B751-A589AE32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7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DDBA-7B19-44DF-8A9F-890CC07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B41EC8-5F30-423D-918D-7A806017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F4B05D-8819-4AED-AC65-45CDBDD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80725F-8307-45AE-9693-92D5999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1BDE62-30AA-448B-842B-F924A9F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704-2359-47FD-B8D9-C25A65A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FE149-F1B9-4AF0-8DB3-22E4DE69C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2946DD-8061-4CA3-831F-DB07A600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186A3-6DCB-44A6-BBDB-FA4F2B1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CEE65-C6EA-4F00-87AD-C0CF05A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1CFD5A-8164-41EE-AC3C-DFAA90B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1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620C-0AC0-4475-824C-D2337B7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3756C3-EC02-4358-8883-8D39FAC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34A462-CB81-490C-B378-F6CE551C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D03B81-F139-46A1-946D-3AB5F3FA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F49527-8A90-4D78-AAEE-CD31DD76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40DC94A-4FC2-48E3-A99D-6A48544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A7F0A7-F502-4E32-A698-32FD1C2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D0848-CBB3-4944-BB7A-E6AAFBD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5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D876-1CD8-481C-9238-CDAE46C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2407D7-CDD2-4F86-AE74-D5EF567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6EB3B2-4627-4D4F-8C1C-1DA82AD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D907BE-B0F4-4FFA-8415-B459A20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BAA12B-0AF4-4958-8A07-4FBE15F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20EAAB2-2E71-462F-865F-8276782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36824C-F6C2-4EE9-B552-6FC8B4F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2E92-1026-417B-84F8-9C8DA11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EEC58-BAD7-41E7-867E-B2187EB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4CEC07-D419-4217-A8A5-2E787925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762777-92B4-4FC9-8BB4-F8C456D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D1E126-7993-4397-8885-CC7F7E3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E643AC-8D8B-4145-A0C8-C6E5FBB0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5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8DEE2-A501-47F8-8412-EE2F04F0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A368FE-E5AE-41F8-B994-2D8E791CF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241B0E-B511-4326-893F-A5961494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ABE80C-2E6E-4BF9-AB66-CA34392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0ADEF8-0896-4F81-B5FA-27417D1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5549E4-A160-42FE-98D9-2F7E799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1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750219-C699-493B-83DF-D965270C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3F311-6BE2-4068-883C-467A8AF7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0C209-335A-496E-AB3B-9E920B21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B96C-08AF-46F7-9F29-40B8304DA5C2}" type="datetimeFigureOut">
              <a:rPr lang="pt-PT" smtClean="0"/>
              <a:t>22/06/2022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A61B4C-3E18-47E5-AF52-1B40713B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CB17B-0799-489D-8FE9-9954ABF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6.wdp"/><Relationship Id="rId5" Type="http://schemas.microsoft.com/office/2007/relationships/hdphoto" Target="../media/hdphoto1.wdp"/><Relationship Id="rId15" Type="http://schemas.openxmlformats.org/officeDocument/2006/relationships/image" Target="../media/image31.svg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microsoft.com/office/2007/relationships/hdphoto" Target="../media/hdphoto1.wdp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20.png"/><Relationship Id="rId21" Type="http://schemas.openxmlformats.org/officeDocument/2006/relationships/image" Target="../media/image27.sv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1.png"/><Relationship Id="rId15" Type="http://schemas.openxmlformats.org/officeDocument/2006/relationships/image" Target="../media/image23.svg"/><Relationship Id="rId10" Type="http://schemas.openxmlformats.org/officeDocument/2006/relationships/image" Target="../media/image4.png"/><Relationship Id="rId19" Type="http://schemas.openxmlformats.org/officeDocument/2006/relationships/image" Target="../media/image25.sv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70936-5F05-133B-8346-B79040A931BB}"/>
              </a:ext>
            </a:extLst>
          </p:cNvPr>
          <p:cNvSpPr txBox="1"/>
          <p:nvPr/>
        </p:nvSpPr>
        <p:spPr>
          <a:xfrm>
            <a:off x="4428582" y="6282019"/>
            <a:ext cx="333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dirty="0">
                <a:effectLst/>
                <a:latin typeface="arial" panose="020B0604020202020204" pitchFamily="34" charset="0"/>
              </a:rPr>
              <a:t>Viana do Castelo, 22 June 2022</a:t>
            </a:r>
            <a:endParaRPr lang="pt-PT" sz="1400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A580414-218F-46CF-86A7-E93965DAE2F2}"/>
              </a:ext>
            </a:extLst>
          </p:cNvPr>
          <p:cNvSpPr txBox="1">
            <a:spLocks/>
          </p:cNvSpPr>
          <p:nvPr/>
        </p:nvSpPr>
        <p:spPr>
          <a:xfrm>
            <a:off x="1524000" y="1746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Autonomous Mobile Robot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Conventional Wheelchairs Transportation In Healthcare Institutions </a:t>
            </a:r>
            <a:endParaRPr lang="pt-PT"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AD1353B-3237-4570-980D-CA15DC92004E}"/>
              </a:ext>
            </a:extLst>
          </p:cNvPr>
          <p:cNvCxnSpPr>
            <a:cxnSpLocks/>
          </p:cNvCxnSpPr>
          <p:nvPr/>
        </p:nvCxnSpPr>
        <p:spPr>
          <a:xfrm>
            <a:off x="1617812" y="4133920"/>
            <a:ext cx="8956377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sp>
        <p:nvSpPr>
          <p:cNvPr id="13" name="CaixaDeTexto 8">
            <a:extLst>
              <a:ext uri="{FF2B5EF4-FFF2-40B4-BE49-F238E27FC236}">
                <a16:creationId xmlns:a16="http://schemas.microsoft.com/office/drawing/2014/main" id="{2AF5EEE5-839C-880C-0C48-1A19930907D5}"/>
              </a:ext>
            </a:extLst>
          </p:cNvPr>
          <p:cNvSpPr txBox="1"/>
          <p:nvPr/>
        </p:nvSpPr>
        <p:spPr>
          <a:xfrm>
            <a:off x="7146203" y="4272124"/>
            <a:ext cx="35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/>
              <a:t>João M. Faria</a:t>
            </a:r>
          </a:p>
          <a:p>
            <a:pPr algn="r"/>
            <a:r>
              <a:rPr lang="pt-PT" i="1" dirty="0"/>
              <a:t>António H. J. Moreira</a:t>
            </a:r>
          </a:p>
        </p:txBody>
      </p:sp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colorTemperature colorTemp="47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181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0E6C3-F34B-A5E2-8CF7-E354EAADE093}"/>
              </a:ext>
            </a:extLst>
          </p:cNvPr>
          <p:cNvSpPr/>
          <p:nvPr/>
        </p:nvSpPr>
        <p:spPr>
          <a:xfrm>
            <a:off x="4852458" y="1712156"/>
            <a:ext cx="6684221" cy="1294608"/>
          </a:xfrm>
          <a:prstGeom prst="roundRect">
            <a:avLst>
              <a:gd name="adj" fmla="val 1249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79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9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4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BEAD5-357E-AACB-B3C2-BCEDCD1BEE40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48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58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2200149"/>
            <a:chOff x="1419087" y="2024470"/>
            <a:chExt cx="9000000" cy="22001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1BEAD5-357E-AACB-B3C2-BCEDCD1BEE40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5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3407416"/>
            <a:chOff x="1419087" y="2024470"/>
            <a:chExt cx="9000000" cy="34074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4619"/>
              <a:ext cx="9000000" cy="1085136"/>
              <a:chOff x="2252656" y="3001839"/>
              <a:chExt cx="9000000" cy="108513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2024"/>
            <a:ext cx="9641330" cy="3409862"/>
            <a:chOff x="1419087" y="2022024"/>
            <a:chExt cx="9641330" cy="34098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2173"/>
              <a:ext cx="9000000" cy="1087582"/>
              <a:chOff x="2252656" y="2999393"/>
              <a:chExt cx="9000000" cy="10875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61A237-58F4-B7DC-9E68-CC453EC7C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8605" y="2999393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BFB330-464A-8756-D3E4-6CE9606FE66B}"/>
                </a:ext>
              </a:extLst>
            </p:cNvPr>
            <p:cNvGrpSpPr/>
            <p:nvPr/>
          </p:nvGrpSpPr>
          <p:grpSpPr>
            <a:xfrm>
              <a:off x="7418487" y="2022024"/>
              <a:ext cx="3641930" cy="1115013"/>
              <a:chOff x="3823669" y="2223351"/>
              <a:chExt cx="5131653" cy="111501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4F151A-372B-5C13-FDF0-AEE77826BF10}"/>
                  </a:ext>
                </a:extLst>
              </p:cNvPr>
              <p:cNvSpPr txBox="1"/>
              <p:nvPr/>
            </p:nvSpPr>
            <p:spPr>
              <a:xfrm>
                <a:off x="3823669" y="2223351"/>
                <a:ext cx="5131653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efficiency of the application set, a) management system, and b) transport</a:t>
                </a:r>
                <a:r>
                  <a:rPr lang="en-US" dirty="0"/>
                  <a:t> </a:t>
                </a:r>
                <a:r>
                  <a:rPr lang="en-US" sz="1800" b="0" i="0" u="none" strike="noStrike" baseline="0" dirty="0"/>
                  <a:t>system in typical use cases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E8FDE2-9484-6DCF-6137-B2F723D27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70" y="2223351"/>
                <a:ext cx="0" cy="1115013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  <p:pic>
        <p:nvPicPr>
          <p:cNvPr id="47" name="Graphic 46" descr="Badge 3 with solid fill">
            <a:extLst>
              <a:ext uri="{FF2B5EF4-FFF2-40B4-BE49-F238E27FC236}">
                <a16:creationId xmlns:a16="http://schemas.microsoft.com/office/drawing/2014/main" id="{1198D4C0-2F31-5209-90F1-79DA123DA6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453965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0408"/>
              </p:ext>
            </p:extLst>
          </p:nvPr>
        </p:nvGraphicFramePr>
        <p:xfrm>
          <a:off x="392469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553491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7184103" y="2745693"/>
            <a:ext cx="3144906" cy="3673326"/>
            <a:chOff x="4424657" y="2845609"/>
            <a:chExt cx="3144906" cy="36733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80271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6122053" y="3381787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8F9A9-4106-EB9D-87D3-38136213ECD0}"/>
              </a:ext>
            </a:extLst>
          </p:cNvPr>
          <p:cNvGrpSpPr/>
          <p:nvPr/>
        </p:nvGrpSpPr>
        <p:grpSpPr>
          <a:xfrm>
            <a:off x="8796229" y="2404109"/>
            <a:ext cx="3109499" cy="732515"/>
            <a:chOff x="8669486" y="2494794"/>
            <a:chExt cx="3109499" cy="7325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A63EC1-29B1-36D1-EDA4-C5516770517A}"/>
                </a:ext>
              </a:extLst>
            </p:cNvPr>
            <p:cNvGrpSpPr/>
            <p:nvPr/>
          </p:nvGrpSpPr>
          <p:grpSpPr>
            <a:xfrm>
              <a:off x="8669486" y="2494794"/>
              <a:ext cx="482780" cy="310789"/>
              <a:chOff x="9320658" y="2821379"/>
              <a:chExt cx="1094694" cy="704708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897DFE45-E150-726E-0388-F1895F01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0644" y="2821379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0" name="Sinal de Adição 198">
                <a:extLst>
                  <a:ext uri="{FF2B5EF4-FFF2-40B4-BE49-F238E27FC236}">
                    <a16:creationId xmlns:a16="http://schemas.microsoft.com/office/drawing/2014/main" id="{64D3E3EE-8400-81D9-5A5D-1C4A47CAF310}"/>
                  </a:ext>
                </a:extLst>
              </p:cNvPr>
              <p:cNvSpPr/>
              <p:nvPr/>
            </p:nvSpPr>
            <p:spPr>
              <a:xfrm>
                <a:off x="9320658" y="3032583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4CFAC1-396E-18B4-60CA-62EE06F45BED}"/>
                </a:ext>
              </a:extLst>
            </p:cNvPr>
            <p:cNvSpPr txBox="1"/>
            <p:nvPr/>
          </p:nvSpPr>
          <p:spPr>
            <a:xfrm>
              <a:off x="9112509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Increasing their availability</a:t>
              </a:r>
              <a:endParaRPr lang="pt-PT" sz="1000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5A42D1E-BFC1-C8BE-DA12-5566DD7CB487}"/>
                </a:ext>
              </a:extLst>
            </p:cNvPr>
            <p:cNvGrpSpPr/>
            <p:nvPr/>
          </p:nvGrpSpPr>
          <p:grpSpPr>
            <a:xfrm>
              <a:off x="8669486" y="2916520"/>
              <a:ext cx="482781" cy="310789"/>
              <a:chOff x="9320658" y="4729671"/>
              <a:chExt cx="1094694" cy="704708"/>
            </a:xfrm>
          </p:grpSpPr>
          <p:pic>
            <p:nvPicPr>
              <p:cNvPr id="94" name="Picture 137" descr="Stopwatch with solid fill">
                <a:extLst>
                  <a:ext uri="{FF2B5EF4-FFF2-40B4-BE49-F238E27FC236}">
                    <a16:creationId xmlns:a16="http://schemas.microsoft.com/office/drawing/2014/main" id="{E9556E27-EB79-39C0-6A46-A1EAC44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5" name="Sinal de Adição 198">
                <a:extLst>
                  <a:ext uri="{FF2B5EF4-FFF2-40B4-BE49-F238E27FC236}">
                    <a16:creationId xmlns:a16="http://schemas.microsoft.com/office/drawing/2014/main" id="{F29F8E7A-F360-CAB4-EA3E-CAF28C990AD4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34D2D3-AABD-73F1-853B-053DDBE02FC4}"/>
                </a:ext>
              </a:extLst>
            </p:cNvPr>
            <p:cNvSpPr txBox="1"/>
            <p:nvPr/>
          </p:nvSpPr>
          <p:spPr>
            <a:xfrm>
              <a:off x="9112509" y="2918026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Reducing the time</a:t>
              </a:r>
              <a:endParaRPr lang="pt-PT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BB19F-3D4C-DC7E-9EA9-8E678F43A765}"/>
              </a:ext>
            </a:extLst>
          </p:cNvPr>
          <p:cNvGrpSpPr/>
          <p:nvPr/>
        </p:nvGrpSpPr>
        <p:grpSpPr>
          <a:xfrm>
            <a:off x="4400597" y="2204786"/>
            <a:ext cx="3170430" cy="1131161"/>
            <a:chOff x="4273855" y="2096148"/>
            <a:chExt cx="3170430" cy="1131161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01CFB18-0EF7-2FBF-4DBF-45E0A9BA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7997" y="2494794"/>
              <a:ext cx="294497" cy="31078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2B33A7-5E97-CA00-33D5-65A61DCB7F2A}"/>
                </a:ext>
              </a:extLst>
            </p:cNvPr>
            <p:cNvSpPr txBox="1"/>
            <p:nvPr/>
          </p:nvSpPr>
          <p:spPr>
            <a:xfrm>
              <a:off x="4698493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Not-ergonomic task</a:t>
              </a:r>
              <a:endParaRPr lang="pt-PT" sz="1000" dirty="0"/>
            </a:p>
          </p:txBody>
        </p:sp>
        <p:pic>
          <p:nvPicPr>
            <p:cNvPr id="102" name="Picture 137">
              <a:extLst>
                <a:ext uri="{FF2B5EF4-FFF2-40B4-BE49-F238E27FC236}">
                  <a16:creationId xmlns:a16="http://schemas.microsoft.com/office/drawing/2014/main" id="{0D24612E-53A8-049C-9BAF-90F549D3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6803" y="2916520"/>
              <a:ext cx="236885" cy="3107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69022C-3159-7479-3355-57E5DA651033}"/>
                </a:ext>
              </a:extLst>
            </p:cNvPr>
            <p:cNvSpPr txBox="1"/>
            <p:nvPr/>
          </p:nvSpPr>
          <p:spPr>
            <a:xfrm>
              <a:off x="4698493" y="2918026"/>
              <a:ext cx="27457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Requires the help of assistants</a:t>
              </a:r>
              <a:endParaRPr lang="pt-PT" sz="1000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30926D4-73F9-4100-62BD-5F1EE5D9834B}"/>
                </a:ext>
              </a:extLst>
            </p:cNvPr>
            <p:cNvGrpSpPr/>
            <p:nvPr/>
          </p:nvGrpSpPr>
          <p:grpSpPr>
            <a:xfrm>
              <a:off x="4273855" y="2096148"/>
              <a:ext cx="482781" cy="310789"/>
              <a:chOff x="9320658" y="4729671"/>
              <a:chExt cx="1094694" cy="704708"/>
            </a:xfrm>
          </p:grpSpPr>
          <p:pic>
            <p:nvPicPr>
              <p:cNvPr id="110" name="Picture 137" descr="Stopwatch with solid fill">
                <a:extLst>
                  <a:ext uri="{FF2B5EF4-FFF2-40B4-BE49-F238E27FC236}">
                    <a16:creationId xmlns:a16="http://schemas.microsoft.com/office/drawing/2014/main" id="{AF9330E6-06D1-9894-6180-A993A7774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11" name="Sinal de Adição 198">
                <a:extLst>
                  <a:ext uri="{FF2B5EF4-FFF2-40B4-BE49-F238E27FC236}">
                    <a16:creationId xmlns:a16="http://schemas.microsoft.com/office/drawing/2014/main" id="{C4DBAD9D-A2EC-214A-0F27-5B7ADC04356D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722251A-8362-705E-C790-478DA334322C}"/>
                </a:ext>
              </a:extLst>
            </p:cNvPr>
            <p:cNvSpPr txBox="1"/>
            <p:nvPr/>
          </p:nvSpPr>
          <p:spPr>
            <a:xfrm>
              <a:off x="4716878" y="2097654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Time-consuming</a:t>
              </a:r>
              <a:endParaRPr lang="pt-P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0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ACCEA88-0F88-5F7D-A1D3-40025B069320}"/>
              </a:ext>
            </a:extLst>
          </p:cNvPr>
          <p:cNvSpPr txBox="1">
            <a:spLocks/>
          </p:cNvSpPr>
          <p:nvPr/>
        </p:nvSpPr>
        <p:spPr>
          <a:xfrm>
            <a:off x="907868" y="2638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8E9FF1-F465-28D7-2068-A9A89D6E15C5}"/>
              </a:ext>
            </a:extLst>
          </p:cNvPr>
          <p:cNvSpPr txBox="1">
            <a:spLocks/>
          </p:cNvSpPr>
          <p:nvPr/>
        </p:nvSpPr>
        <p:spPr>
          <a:xfrm>
            <a:off x="907868" y="2295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exão reta 4">
            <a:extLst>
              <a:ext uri="{FF2B5EF4-FFF2-40B4-BE49-F238E27FC236}">
                <a16:creationId xmlns:a16="http://schemas.microsoft.com/office/drawing/2014/main" id="{5582FB7A-5704-AC2B-56C8-5565959BB4E6}"/>
              </a:ext>
            </a:extLst>
          </p:cNvPr>
          <p:cNvCxnSpPr>
            <a:cxnSpLocks/>
          </p:cNvCxnSpPr>
          <p:nvPr/>
        </p:nvCxnSpPr>
        <p:spPr>
          <a:xfrm>
            <a:off x="3396000" y="3570922"/>
            <a:ext cx="5400000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9">
            <a:extLst>
              <a:ext uri="{FF2B5EF4-FFF2-40B4-BE49-F238E27FC236}">
                <a16:creationId xmlns:a16="http://schemas.microsoft.com/office/drawing/2014/main" id="{3E768A5E-D6F7-E8E3-8D36-2535F39F1BCA}"/>
              </a:ext>
            </a:extLst>
          </p:cNvPr>
          <p:cNvSpPr txBox="1"/>
          <p:nvPr/>
        </p:nvSpPr>
        <p:spPr>
          <a:xfrm>
            <a:off x="5077096" y="366949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jpfaria@ipca.pt</a:t>
            </a:r>
          </a:p>
        </p:txBody>
      </p:sp>
    </p:spTree>
    <p:extLst>
      <p:ext uri="{BB962C8B-B14F-4D97-AF65-F5344CB8AC3E}">
        <p14:creationId xmlns:p14="http://schemas.microsoft.com/office/powerpoint/2010/main" val="115616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5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6222-1F73-5F48-5B35-2120C74DE61E}"/>
              </a:ext>
            </a:extLst>
          </p:cNvPr>
          <p:cNvSpPr txBox="1"/>
          <p:nvPr/>
        </p:nvSpPr>
        <p:spPr>
          <a:xfrm>
            <a:off x="1423775" y="2311850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Introduction</a:t>
            </a:r>
            <a:endParaRPr lang="pt-PT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9F4B11-56DE-5023-8B98-1F080C0B1B59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4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EFE59-3AAD-6C6E-D005-4320D0D66961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C13EF2-8F6E-F0CB-1B17-D3C1AD61060A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A7A82-C66F-06C5-2ED5-4308051E3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516" y="315103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224619"/>
              <a:ext cx="2456356" cy="836490"/>
              <a:chOff x="3216309" y="4133095"/>
              <a:chExt cx="2456356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56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83C16B3-4768-3D84-345B-F7570D45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95" y="3201167"/>
              <a:ext cx="944156" cy="944156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578800F-143E-0D03-61EC-F739CA89B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12" y="3181076"/>
              <a:ext cx="984338" cy="98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30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507158" cy="836490"/>
              <a:chOff x="3216309" y="4133095"/>
              <a:chExt cx="2507158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50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490222" cy="836490"/>
              <a:chOff x="3216309" y="4133095"/>
              <a:chExt cx="2490222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9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230373"/>
            <a:chExt cx="915755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682721" cy="836490"/>
              <a:chOff x="3216309" y="4133095"/>
              <a:chExt cx="2682721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2" name="Picture 21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78BD48E2-4BEC-AB60-7D96-F02C039D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3" y="3214291"/>
            <a:ext cx="759708" cy="917908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B8219A-BBA7-C691-68E2-B35207704BE1}"/>
              </a:ext>
            </a:extLst>
          </p:cNvPr>
          <p:cNvSpPr/>
          <p:nvPr/>
        </p:nvSpPr>
        <p:spPr>
          <a:xfrm>
            <a:off x="1419087" y="3147823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7C35E1-B19F-8963-6142-BB64B6B1025A}"/>
              </a:ext>
            </a:extLst>
          </p:cNvPr>
          <p:cNvCxnSpPr>
            <a:cxnSpLocks/>
          </p:cNvCxnSpPr>
          <p:nvPr/>
        </p:nvCxnSpPr>
        <p:spPr>
          <a:xfrm flipV="1">
            <a:off x="8623845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A9D936-A6CB-D1D1-A373-51369750F830}"/>
              </a:ext>
            </a:extLst>
          </p:cNvPr>
          <p:cNvCxnSpPr>
            <a:cxnSpLocks/>
          </p:cNvCxnSpPr>
          <p:nvPr/>
        </p:nvCxnSpPr>
        <p:spPr>
          <a:xfrm flipV="1">
            <a:off x="682322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DB06-3EE0-8A97-11D1-E328B9BCFE80}"/>
              </a:ext>
            </a:extLst>
          </p:cNvPr>
          <p:cNvCxnSpPr>
            <a:cxnSpLocks/>
          </p:cNvCxnSpPr>
          <p:nvPr/>
        </p:nvCxnSpPr>
        <p:spPr>
          <a:xfrm flipV="1">
            <a:off x="5015141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08B651-2189-7679-BCCA-FD5D1C7DD15A}"/>
              </a:ext>
            </a:extLst>
          </p:cNvPr>
          <p:cNvCxnSpPr>
            <a:cxnSpLocks/>
          </p:cNvCxnSpPr>
          <p:nvPr/>
        </p:nvCxnSpPr>
        <p:spPr>
          <a:xfrm flipV="1">
            <a:off x="321651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32BA02-386D-9E63-1399-3C1A94F9C177}"/>
              </a:ext>
            </a:extLst>
          </p:cNvPr>
          <p:cNvGrpSpPr/>
          <p:nvPr/>
        </p:nvGrpSpPr>
        <p:grpSpPr>
          <a:xfrm>
            <a:off x="1423775" y="2311850"/>
            <a:ext cx="1638677" cy="836490"/>
            <a:chOff x="1423775" y="2225797"/>
            <a:chExt cx="1638677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98ED85-A709-E619-88AC-38C2E23952FF}"/>
                </a:ext>
              </a:extLst>
            </p:cNvPr>
            <p:cNvSpPr txBox="1"/>
            <p:nvPr/>
          </p:nvSpPr>
          <p:spPr>
            <a:xfrm>
              <a:off x="1423775" y="2225797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Industry 4.0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562F29-C813-594D-C37F-FD7F5594D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C2416D-5E91-864D-E2DB-AD48F54F514B}"/>
              </a:ext>
            </a:extLst>
          </p:cNvPr>
          <p:cNvGrpSpPr/>
          <p:nvPr/>
        </p:nvGrpSpPr>
        <p:grpSpPr>
          <a:xfrm>
            <a:off x="3216309" y="4224619"/>
            <a:ext cx="3374612" cy="836490"/>
            <a:chOff x="3216309" y="4133095"/>
            <a:chExt cx="3374612" cy="83649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956703-EE53-A7C1-C2D1-5B4F9D3676C9}"/>
                </a:ext>
              </a:extLst>
            </p:cNvPr>
            <p:cNvSpPr txBox="1"/>
            <p:nvPr/>
          </p:nvSpPr>
          <p:spPr>
            <a:xfrm>
              <a:off x="3216309" y="4600253"/>
              <a:ext cx="337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AMR (Autonomous Mobile Robot)</a:t>
              </a:r>
              <a:endParaRPr lang="pt-PT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C5B78F-7E98-D3D7-DCF2-FECB2BE4F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8A9A05-3F6D-269D-6B91-D3502EEBA553}"/>
              </a:ext>
            </a:extLst>
          </p:cNvPr>
          <p:cNvGrpSpPr/>
          <p:nvPr/>
        </p:nvGrpSpPr>
        <p:grpSpPr>
          <a:xfrm>
            <a:off x="5018592" y="2311850"/>
            <a:ext cx="1951694" cy="836490"/>
            <a:chOff x="1423775" y="2225797"/>
            <a:chExt cx="1951694" cy="83649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AA3F1-E72B-3D0D-7DD8-110E28746BEC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B93B8C-A9C1-20E5-9AC9-300E8590C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EBE176-E451-0097-A331-91F2E1990E19}"/>
              </a:ext>
            </a:extLst>
          </p:cNvPr>
          <p:cNvGrpSpPr/>
          <p:nvPr/>
        </p:nvGrpSpPr>
        <p:grpSpPr>
          <a:xfrm>
            <a:off x="6823226" y="4224619"/>
            <a:ext cx="2682723" cy="836490"/>
            <a:chOff x="3216309" y="4133095"/>
            <a:chExt cx="2682723" cy="83649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5F8D4F-9F13-1A03-04B7-859349DADA1C}"/>
                </a:ext>
              </a:extLst>
            </p:cNvPr>
            <p:cNvSpPr txBox="1"/>
            <p:nvPr/>
          </p:nvSpPr>
          <p:spPr>
            <a:xfrm>
              <a:off x="3216309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Wheelchairs</a:t>
              </a:r>
              <a:endParaRPr lang="pt-PT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AF350B-B56D-57DE-F236-C8F328844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82CF6-80D7-D663-5208-8C543BB1D6E7}"/>
              </a:ext>
            </a:extLst>
          </p:cNvPr>
          <p:cNvGrpSpPr/>
          <p:nvPr/>
        </p:nvGrpSpPr>
        <p:grpSpPr>
          <a:xfrm>
            <a:off x="8624952" y="2311850"/>
            <a:ext cx="1951694" cy="836490"/>
            <a:chOff x="1423775" y="2225797"/>
            <a:chExt cx="1951694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FA81E9-2F77-C221-BBF6-79BA2A39E7CB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</a:t>
              </a:r>
              <a:r>
                <a:rPr lang="en-US" dirty="0" err="1"/>
                <a:t>Custs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E75848-46D3-0AA9-E87D-AE472639C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F808E3-E0D5-576A-C735-1AEC34B1B49F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áfico 41" descr="Fábrica com preenchimento sólido">
            <a:extLst>
              <a:ext uri="{FF2B5EF4-FFF2-40B4-BE49-F238E27FC236}">
                <a16:creationId xmlns:a16="http://schemas.microsoft.com/office/drawing/2014/main" id="{F087D368-5CF7-C581-A2A9-CF0EB96AF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72847" y="3183335"/>
            <a:ext cx="1021798" cy="1021798"/>
          </a:xfrm>
          <a:prstGeom prst="rect">
            <a:avLst/>
          </a:prstGeom>
        </p:spPr>
      </p:pic>
      <p:pic>
        <p:nvPicPr>
          <p:cNvPr id="61" name="Gráfico 42" descr="Robô com preenchimento sólido">
            <a:extLst>
              <a:ext uri="{FF2B5EF4-FFF2-40B4-BE49-F238E27FC236}">
                <a16:creationId xmlns:a16="http://schemas.microsoft.com/office/drawing/2014/main" id="{608E6D21-886C-9642-3B48-A754DA4786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645848" y="3180129"/>
            <a:ext cx="1021798" cy="1021798"/>
          </a:xfrm>
          <a:prstGeom prst="rect">
            <a:avLst/>
          </a:prstGeom>
        </p:spPr>
      </p:pic>
      <p:pic>
        <p:nvPicPr>
          <p:cNvPr id="62" name="Gráfico 39" descr="Hospital com preenchimento sólido">
            <a:extLst>
              <a:ext uri="{FF2B5EF4-FFF2-40B4-BE49-F238E27FC236}">
                <a16:creationId xmlns:a16="http://schemas.microsoft.com/office/drawing/2014/main" id="{50AA17C6-9B7A-7C9D-E0AB-313E50A9B8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22308" y="3097455"/>
            <a:ext cx="1193557" cy="1193557"/>
          </a:xfrm>
          <a:prstGeom prst="rect">
            <a:avLst/>
          </a:prstGeom>
        </p:spPr>
      </p:pic>
      <p:pic>
        <p:nvPicPr>
          <p:cNvPr id="63" name="Gráfico 30" descr="Pessoa em cadeira de rodas com preenchimento sólido">
            <a:extLst>
              <a:ext uri="{FF2B5EF4-FFF2-40B4-BE49-F238E27FC236}">
                <a16:creationId xmlns:a16="http://schemas.microsoft.com/office/drawing/2014/main" id="{21684E9A-2D39-2F89-D86A-2F3F9899BF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245098" y="3218483"/>
            <a:ext cx="951499" cy="951499"/>
          </a:xfrm>
          <a:prstGeom prst="rect">
            <a:avLst/>
          </a:prstGeom>
        </p:spPr>
      </p:pic>
      <p:pic>
        <p:nvPicPr>
          <p:cNvPr id="81" name="Gráfico 19" descr="Dólar com preenchimento sólido">
            <a:extLst>
              <a:ext uri="{FF2B5EF4-FFF2-40B4-BE49-F238E27FC236}">
                <a16:creationId xmlns:a16="http://schemas.microsoft.com/office/drawing/2014/main" id="{55A60014-727E-0B8D-DCBA-C8D728A716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9079217" y="3249672"/>
            <a:ext cx="884499" cy="8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A08FC5-74D4-02F6-32F7-D0C646A1F28B}"/>
              </a:ext>
            </a:extLst>
          </p:cNvPr>
          <p:cNvCxnSpPr>
            <a:cxnSpLocks/>
          </p:cNvCxnSpPr>
          <p:nvPr/>
        </p:nvCxnSpPr>
        <p:spPr>
          <a:xfrm flipV="1">
            <a:off x="8149103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D68A37-F375-2461-8E2C-BA5549631C7D}"/>
              </a:ext>
            </a:extLst>
          </p:cNvPr>
          <p:cNvCxnSpPr>
            <a:cxnSpLocks/>
          </p:cNvCxnSpPr>
          <p:nvPr/>
        </p:nvCxnSpPr>
        <p:spPr>
          <a:xfrm flipV="1">
            <a:off x="5901746" y="3145861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BFADB8-F005-5F5A-CDBF-23AC5C10DD44}"/>
              </a:ext>
            </a:extLst>
          </p:cNvPr>
          <p:cNvCxnSpPr>
            <a:cxnSpLocks/>
          </p:cNvCxnSpPr>
          <p:nvPr/>
        </p:nvCxnSpPr>
        <p:spPr>
          <a:xfrm flipV="1">
            <a:off x="3659095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ED20B-CD1D-AFC0-C542-0E5DBFCC64F1}"/>
              </a:ext>
            </a:extLst>
          </p:cNvPr>
          <p:cNvGrpSpPr/>
          <p:nvPr/>
        </p:nvGrpSpPr>
        <p:grpSpPr>
          <a:xfrm>
            <a:off x="8149103" y="4224619"/>
            <a:ext cx="2682723" cy="836490"/>
            <a:chOff x="4542186" y="4133095"/>
            <a:chExt cx="2682723" cy="8364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A3C69C-2AE0-2972-B2FE-8505EBE6A643}"/>
                </a:ext>
              </a:extLst>
            </p:cNvPr>
            <p:cNvSpPr txBox="1"/>
            <p:nvPr/>
          </p:nvSpPr>
          <p:spPr>
            <a:xfrm>
              <a:off x="4542186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Socially Important</a:t>
              </a:r>
              <a:endParaRPr lang="pt-PT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1697AD-7538-0600-5F67-6A47A6D1E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187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27873" y="303348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1469</Words>
  <Application>Microsoft Office PowerPoint</Application>
  <PresentationFormat>Widescreen</PresentationFormat>
  <Paragraphs>255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Cambria</vt:lpstr>
      <vt:lpstr>CMR10</vt:lpstr>
      <vt:lpstr>Tema do Office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ROBOT FOR TRANSPORTING WHEELCHAIRS IN HEALTHCARE INSTITUTIONS</dc:title>
  <dc:creator>João Pedro Moreira Faria</dc:creator>
  <cp:lastModifiedBy>Jo�o Pedro Moreira Faria</cp:lastModifiedBy>
  <cp:revision>74</cp:revision>
  <dcterms:created xsi:type="dcterms:W3CDTF">2021-07-06T23:01:57Z</dcterms:created>
  <dcterms:modified xsi:type="dcterms:W3CDTF">2022-06-22T14:25:27Z</dcterms:modified>
</cp:coreProperties>
</file>