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16" r:id="rId3"/>
    <p:sldId id="348" r:id="rId4"/>
    <p:sldId id="330" r:id="rId5"/>
    <p:sldId id="331" r:id="rId6"/>
    <p:sldId id="332" r:id="rId7"/>
    <p:sldId id="333" r:id="rId8"/>
    <p:sldId id="353" r:id="rId9"/>
    <p:sldId id="326" r:id="rId10"/>
    <p:sldId id="352" r:id="rId11"/>
    <p:sldId id="337" r:id="rId12"/>
    <p:sldId id="336" r:id="rId13"/>
    <p:sldId id="335" r:id="rId14"/>
    <p:sldId id="334" r:id="rId15"/>
    <p:sldId id="354" r:id="rId16"/>
    <p:sldId id="341" r:id="rId17"/>
    <p:sldId id="340" r:id="rId18"/>
    <p:sldId id="325" r:id="rId19"/>
    <p:sldId id="339" r:id="rId20"/>
    <p:sldId id="338" r:id="rId21"/>
    <p:sldId id="313" r:id="rId22"/>
    <p:sldId id="343" r:id="rId23"/>
    <p:sldId id="342" r:id="rId24"/>
    <p:sldId id="344" r:id="rId25"/>
    <p:sldId id="347" r:id="rId26"/>
    <p:sldId id="322" r:id="rId27"/>
    <p:sldId id="345" r:id="rId28"/>
    <p:sldId id="346" r:id="rId29"/>
    <p:sldId id="351" r:id="rId30"/>
    <p:sldId id="317" r:id="rId31"/>
    <p:sldId id="319" r:id="rId32"/>
    <p:sldId id="318" r:id="rId3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2352C1"/>
    <a:srgbClr val="19C6D7"/>
    <a:srgbClr val="291051"/>
    <a:srgbClr val="2C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038" autoAdjust="0"/>
  </p:normalViewPr>
  <p:slideViewPr>
    <p:cSldViewPr snapToGrid="0">
      <p:cViewPr>
        <p:scale>
          <a:sx n="100" d="100"/>
          <a:sy n="100" d="100"/>
        </p:scale>
        <p:origin x="852" y="-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11D49-5926-4E10-B6BC-16F233893EF8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0FD69-530C-43B8-BDCD-875639D3D7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61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João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divelaped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together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Professor António Moreira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entitled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"Autonomous Mobile Robot For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Conventional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Helscare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539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divaidede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0681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eitch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Eme Ai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allaus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Ei EME Ar robot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2055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manegement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uere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satch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685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Finnaly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Robotic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Wheelchair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whuse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cupling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stadide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for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divelapade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cameras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microcontrollers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whuse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discóveri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cupling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move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clau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attáchment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manegement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requaires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partnership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4142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3707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effectiveness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cupling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72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usability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paixan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4637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set, a)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manegemant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typical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iuse</a:t>
            </a:r>
            <a:r>
              <a:rPr lang="pt-P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cases.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4105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complite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expéctade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robotic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beizede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ROS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ménage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incrisingue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aveilability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requaired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medical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pêrsonnel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690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five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parts</a:t>
            </a:r>
            <a:r>
              <a:rPr lang="pt-P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268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070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366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297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353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4428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Indastry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4.0 presents itself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new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érâ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indastry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technologies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robotics,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artifixal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intelligence, and device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intérconnéction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incrising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implementation of robots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indastries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allows a better quality of service with high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acciuracy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less time. É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result,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advantages are now in other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erias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médicine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the military to mitigate problems.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institutions,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paixens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rékeyrrent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time-consuming, none-ergonomic task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riquaiares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help of assistants.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solutions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electric wheelchairs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facilitate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paixens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muvement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intelligent wheelchairs det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paixens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der destination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autónumously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nevertheless, the high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cósts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ripleicement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wheelchairs are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faineichal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óbstacal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institutions.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2380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solve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eims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explore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ei Eme Ar for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conventional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dize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play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extrémaly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rôule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souxal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paixans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hospital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souxal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allau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cósts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 dei can use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existing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wheelchairs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transpórt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paixans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0FD69-530C-43B8-BDCD-875639D3D725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520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7A2EB-4FFC-4879-A7B8-ED2A82D9F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85360-4E37-4F79-A95E-A3D32E256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38B3AC-BC2D-4C91-B105-9D13D433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F85BD5-8608-4672-BC33-1F75FEE2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E3A9CD-7CD3-4657-825B-43BE806D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52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6BA96-70CC-485E-A865-CE2735A0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D72DBDA-2594-48C3-A8EF-FBDB02F03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C5BE8A-3F46-4F0E-893A-82623339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F236AE-A0E2-49F1-B7B3-46CC1483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57CE0C-5FE8-409E-B8DF-42D17E16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299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B43817-4886-4437-8B9E-DA3CF4ACB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4FC8568-3B10-4031-BCC2-2A6047E84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969896-2807-4256-A65D-95D0A148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885E14-2CB3-4A03-8C7A-8D226824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C7A463-DAF9-4F00-9C65-00DD77C8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581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2903-7F89-4DAE-BAF9-47951DA6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71A161-3C93-4559-8731-DD542FEE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9177987-FFB5-4A97-A452-5A90726A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18EE7F-DD8A-4D3B-A7B9-573746D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A8821A-304A-4FCD-B751-A589AE32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071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BDDBA-7B19-44DF-8A9F-890CC073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AB41EC8-5F30-423D-918D-7A806017A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F4B05D-8819-4AED-AC65-45CDBDD1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80725F-8307-45AE-9693-92D5999A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1BDE62-30AA-448B-842B-F924A9FC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28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B4704-2359-47FD-B8D9-C25A65A5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4FE149-F1B9-4AF0-8DB3-22E4DE69C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22946DD-8061-4CA3-831F-DB07A600B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2186A3-6DCB-44A6-BBDB-FA4F2B18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FCEE65-C6EA-4F00-87AD-C0CF05AB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31CFD5A-8164-41EE-AC3C-DFAA90B5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515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7620C-0AC0-4475-824C-D2337B70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3756C3-EC02-4358-8883-8D39FACC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34A462-CB81-490C-B378-F6CE551C4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DD03B81-F139-46A1-946D-3AB5F3FA6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8F49527-8A90-4D78-AAEE-CD31DD76B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40DC94A-4FC2-48E3-A99D-6A485449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0A7F0A7-F502-4E32-A698-32FD1C20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BFD0848-CBB3-4944-BB7A-E6AAFBDB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555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AD876-1CD8-481C-9238-CDAE46CB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02407D7-CDD2-4F86-AE74-D5EF5679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66EB3B2-4627-4D4F-8C1C-1DA82AD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D907BE-B0F4-4FFA-8415-B459A201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7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1BAA12B-0AF4-4958-8A07-4FBE15FE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20EAAB2-2E71-462F-865F-82767821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36824C-F6C2-4EE9-B552-6FC8B4F5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07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22E92-1026-417B-84F8-9C8DA113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BEEC58-BAD7-41E7-867E-B2187EBF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54CEC07-D419-4217-A8A5-2E7879252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9762777-92B4-4FC9-8BB4-F8C456DE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2D1E126-7993-4397-8885-CC7F7E37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1E643AC-8D8B-4145-A0C8-C6E5FBB0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50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8DEE2-A501-47F8-8412-EE2F04F0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3A368FE-E5AE-41F8-B994-2D8E791CF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7241B0E-B511-4326-893F-A59614941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CABE80C-2E6E-4BF9-AB66-CA34392B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90ADEF8-0896-4F81-B5FA-27417D17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15549E4-A160-42FE-98D9-2F7E7993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814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7750219-C699-493B-83DF-D965270C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33F311-6BE2-4068-883C-467A8AF7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40C209-335A-496E-AB3B-9E920B21C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B96C-08AF-46F7-9F29-40B8304DA5C2}" type="datetimeFigureOut">
              <a:rPr lang="pt-PT" smtClean="0"/>
              <a:t>20/06/2022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A61B4C-3E18-47E5-AF52-1B40713B9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BCB17B-0799-489D-8FE9-9954ABF24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408BB-2409-4EC4-93DC-363FB12C2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76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11.sv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sv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sv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1.svg"/><Relationship Id="rId18" Type="http://schemas.openxmlformats.org/officeDocument/2006/relationships/image" Target="../media/image24.png"/><Relationship Id="rId3" Type="http://schemas.openxmlformats.org/officeDocument/2006/relationships/image" Target="../media/image20.png"/><Relationship Id="rId21" Type="http://schemas.openxmlformats.org/officeDocument/2006/relationships/image" Target="../media/image27.sv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3.wdp"/><Relationship Id="rId5" Type="http://schemas.openxmlformats.org/officeDocument/2006/relationships/image" Target="../media/image1.png"/><Relationship Id="rId15" Type="http://schemas.openxmlformats.org/officeDocument/2006/relationships/image" Target="../media/image23.svg"/><Relationship Id="rId10" Type="http://schemas.openxmlformats.org/officeDocument/2006/relationships/image" Target="../media/image4.png"/><Relationship Id="rId19" Type="http://schemas.openxmlformats.org/officeDocument/2006/relationships/image" Target="../media/image25.svg"/><Relationship Id="rId4" Type="http://schemas.microsoft.com/office/2007/relationships/hdphoto" Target="../media/hdphoto4.wdp"/><Relationship Id="rId9" Type="http://schemas.microsoft.com/office/2007/relationships/hdphoto" Target="../media/hdphoto2.wdp"/><Relationship Id="rId1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2.png"/><Relationship Id="rId3" Type="http://schemas.microsoft.com/office/2007/relationships/hdphoto" Target="../media/hdphoto4.wdp"/><Relationship Id="rId7" Type="http://schemas.openxmlformats.org/officeDocument/2006/relationships/image" Target="../media/image3.png"/><Relationship Id="rId12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2.png"/><Relationship Id="rId3" Type="http://schemas.microsoft.com/office/2007/relationships/hdphoto" Target="../media/hdphoto4.wdp"/><Relationship Id="rId7" Type="http://schemas.openxmlformats.org/officeDocument/2006/relationships/image" Target="../media/image3.png"/><Relationship Id="rId12" Type="http://schemas.openxmlformats.org/officeDocument/2006/relationships/image" Target="../media/image21.svg"/><Relationship Id="rId2" Type="http://schemas.openxmlformats.org/officeDocument/2006/relationships/image" Target="../media/image20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2.png"/><Relationship Id="rId18" Type="http://schemas.openxmlformats.org/officeDocument/2006/relationships/image" Target="../media/image25.svg"/><Relationship Id="rId3" Type="http://schemas.microsoft.com/office/2007/relationships/hdphoto" Target="../media/hdphoto4.wdp"/><Relationship Id="rId7" Type="http://schemas.openxmlformats.org/officeDocument/2006/relationships/image" Target="../media/image3.png"/><Relationship Id="rId12" Type="http://schemas.openxmlformats.org/officeDocument/2006/relationships/image" Target="../media/image21.svg"/><Relationship Id="rId17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2.png"/><Relationship Id="rId18" Type="http://schemas.openxmlformats.org/officeDocument/2006/relationships/image" Target="../media/image25.svg"/><Relationship Id="rId3" Type="http://schemas.microsoft.com/office/2007/relationships/hdphoto" Target="../media/hdphoto4.wdp"/><Relationship Id="rId7" Type="http://schemas.openxmlformats.org/officeDocument/2006/relationships/image" Target="../media/image3.png"/><Relationship Id="rId12" Type="http://schemas.openxmlformats.org/officeDocument/2006/relationships/image" Target="../media/image21.svg"/><Relationship Id="rId17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15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microsoft.com/office/2007/relationships/hdphoto" Target="../media/hdphoto3.wdp"/><Relationship Id="rId19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2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1.png"/><Relationship Id="rId21" Type="http://schemas.openxmlformats.org/officeDocument/2006/relationships/image" Target="../media/image38.png"/><Relationship Id="rId7" Type="http://schemas.microsoft.com/office/2007/relationships/hdphoto" Target="../media/hdphoto2.wdp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24" Type="http://schemas.openxmlformats.org/officeDocument/2006/relationships/image" Target="../media/image41.svg"/><Relationship Id="rId5" Type="http://schemas.microsoft.com/office/2007/relationships/hdphoto" Target="../media/hdphoto1.wdp"/><Relationship Id="rId15" Type="http://schemas.openxmlformats.org/officeDocument/2006/relationships/image" Target="../media/image33.svg"/><Relationship Id="rId23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32.png"/><Relationship Id="rId22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svg"/><Relationship Id="rId18" Type="http://schemas.openxmlformats.org/officeDocument/2006/relationships/image" Target="../media/image42.png"/><Relationship Id="rId3" Type="http://schemas.openxmlformats.org/officeDocument/2006/relationships/image" Target="../media/image1.png"/><Relationship Id="rId21" Type="http://schemas.openxmlformats.org/officeDocument/2006/relationships/image" Target="../media/image38.png"/><Relationship Id="rId7" Type="http://schemas.microsoft.com/office/2007/relationships/hdphoto" Target="../media/hdphoto2.wdp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24" Type="http://schemas.openxmlformats.org/officeDocument/2006/relationships/image" Target="../media/image41.svg"/><Relationship Id="rId5" Type="http://schemas.microsoft.com/office/2007/relationships/hdphoto" Target="../media/hdphoto1.wdp"/><Relationship Id="rId15" Type="http://schemas.openxmlformats.org/officeDocument/2006/relationships/image" Target="../media/image33.svg"/><Relationship Id="rId23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32.png"/><Relationship Id="rId22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svg"/><Relationship Id="rId18" Type="http://schemas.openxmlformats.org/officeDocument/2006/relationships/image" Target="../media/image42.png"/><Relationship Id="rId3" Type="http://schemas.openxmlformats.org/officeDocument/2006/relationships/image" Target="../media/image1.png"/><Relationship Id="rId21" Type="http://schemas.openxmlformats.org/officeDocument/2006/relationships/image" Target="../media/image38.png"/><Relationship Id="rId7" Type="http://schemas.microsoft.com/office/2007/relationships/hdphoto" Target="../media/hdphoto2.wdp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24" Type="http://schemas.openxmlformats.org/officeDocument/2006/relationships/image" Target="../media/image41.svg"/><Relationship Id="rId5" Type="http://schemas.microsoft.com/office/2007/relationships/hdphoto" Target="../media/hdphoto1.wdp"/><Relationship Id="rId15" Type="http://schemas.openxmlformats.org/officeDocument/2006/relationships/image" Target="../media/image33.svg"/><Relationship Id="rId23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32.png"/><Relationship Id="rId22" Type="http://schemas.openxmlformats.org/officeDocument/2006/relationships/image" Target="../media/image3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svg"/><Relationship Id="rId18" Type="http://schemas.openxmlformats.org/officeDocument/2006/relationships/image" Target="../media/image42.png"/><Relationship Id="rId3" Type="http://schemas.openxmlformats.org/officeDocument/2006/relationships/image" Target="../media/image1.png"/><Relationship Id="rId21" Type="http://schemas.openxmlformats.org/officeDocument/2006/relationships/image" Target="../media/image38.png"/><Relationship Id="rId7" Type="http://schemas.microsoft.com/office/2007/relationships/hdphoto" Target="../media/hdphoto2.wdp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24" Type="http://schemas.openxmlformats.org/officeDocument/2006/relationships/image" Target="../media/image41.svg"/><Relationship Id="rId5" Type="http://schemas.microsoft.com/office/2007/relationships/hdphoto" Target="../media/hdphoto1.wdp"/><Relationship Id="rId15" Type="http://schemas.openxmlformats.org/officeDocument/2006/relationships/image" Target="../media/image33.svg"/><Relationship Id="rId23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32.png"/><Relationship Id="rId22" Type="http://schemas.openxmlformats.org/officeDocument/2006/relationships/image" Target="../media/image3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4.sv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6.sv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4.sv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6.sv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4.svg"/><Relationship Id="rId5" Type="http://schemas.microsoft.com/office/2007/relationships/hdphoto" Target="../media/hdphoto1.wdp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50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6.wdp"/><Relationship Id="rId5" Type="http://schemas.microsoft.com/office/2007/relationships/hdphoto" Target="../media/hdphoto1.wdp"/><Relationship Id="rId15" Type="http://schemas.openxmlformats.org/officeDocument/2006/relationships/image" Target="../media/image31.svg"/><Relationship Id="rId10" Type="http://schemas.openxmlformats.org/officeDocument/2006/relationships/image" Target="../media/image49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svg"/><Relationship Id="rId5" Type="http://schemas.microsoft.com/office/2007/relationships/hdphoto" Target="../media/hdphoto1.wdp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F6670936-5F05-133B-8346-B79040A931BB}"/>
              </a:ext>
            </a:extLst>
          </p:cNvPr>
          <p:cNvSpPr txBox="1"/>
          <p:nvPr/>
        </p:nvSpPr>
        <p:spPr>
          <a:xfrm>
            <a:off x="4428582" y="6282019"/>
            <a:ext cx="3334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1" dirty="0">
                <a:effectLst/>
                <a:latin typeface="arial" panose="020B0604020202020204" pitchFamily="34" charset="0"/>
              </a:rPr>
              <a:t>Viana do Castelo, 22 June 2022</a:t>
            </a:r>
            <a:endParaRPr lang="pt-PT" sz="1400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A580414-218F-46CF-86A7-E93965DAE2F2}"/>
              </a:ext>
            </a:extLst>
          </p:cNvPr>
          <p:cNvSpPr txBox="1">
            <a:spLocks/>
          </p:cNvSpPr>
          <p:nvPr/>
        </p:nvSpPr>
        <p:spPr>
          <a:xfrm>
            <a:off x="1524000" y="174632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Autonomous Mobile Robot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For Conventional Wheelchairs Transportation In Healthcare Institutions </a:t>
            </a:r>
            <a:endParaRPr lang="pt-PT" sz="1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BAD1353B-3237-4570-980D-CA15DC92004E}"/>
              </a:ext>
            </a:extLst>
          </p:cNvPr>
          <p:cNvCxnSpPr>
            <a:cxnSpLocks/>
          </p:cNvCxnSpPr>
          <p:nvPr/>
        </p:nvCxnSpPr>
        <p:spPr>
          <a:xfrm>
            <a:off x="1617812" y="4133920"/>
            <a:ext cx="8956377" cy="0"/>
          </a:xfrm>
          <a:prstGeom prst="line">
            <a:avLst/>
          </a:prstGeom>
          <a:ln w="28575">
            <a:solidFill>
              <a:srgbClr val="235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sp>
        <p:nvSpPr>
          <p:cNvPr id="13" name="CaixaDeTexto 8">
            <a:extLst>
              <a:ext uri="{FF2B5EF4-FFF2-40B4-BE49-F238E27FC236}">
                <a16:creationId xmlns:a16="http://schemas.microsoft.com/office/drawing/2014/main" id="{2AF5EEE5-839C-880C-0C48-1A19930907D5}"/>
              </a:ext>
            </a:extLst>
          </p:cNvPr>
          <p:cNvSpPr txBox="1"/>
          <p:nvPr/>
        </p:nvSpPr>
        <p:spPr>
          <a:xfrm>
            <a:off x="7146203" y="4272124"/>
            <a:ext cx="352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i="1" dirty="0"/>
              <a:t>João M. Faria</a:t>
            </a:r>
          </a:p>
          <a:p>
            <a:pPr algn="r"/>
            <a:r>
              <a:rPr lang="pt-PT" i="1" dirty="0"/>
              <a:t>António H. J. Moreira</a:t>
            </a:r>
          </a:p>
        </p:txBody>
      </p:sp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57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F90EB-872B-BDE7-B472-5DB5AF9A731F}"/>
              </a:ext>
            </a:extLst>
          </p:cNvPr>
          <p:cNvGrpSpPr/>
          <p:nvPr/>
        </p:nvGrpSpPr>
        <p:grpSpPr>
          <a:xfrm>
            <a:off x="1419087" y="2311850"/>
            <a:ext cx="9000000" cy="1915973"/>
            <a:chOff x="1419087" y="2311850"/>
            <a:chExt cx="9000000" cy="191597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B8219A-BBA7-C691-68E2-B35207704BE1}"/>
                </a:ext>
              </a:extLst>
            </p:cNvPr>
            <p:cNvSpPr/>
            <p:nvPr/>
          </p:nvSpPr>
          <p:spPr>
            <a:xfrm>
              <a:off x="1419087" y="3147823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32BA02-386D-9E63-1399-3C1A94F9C177}"/>
                </a:ext>
              </a:extLst>
            </p:cNvPr>
            <p:cNvGrpSpPr/>
            <p:nvPr/>
          </p:nvGrpSpPr>
          <p:grpSpPr>
            <a:xfrm>
              <a:off x="1423775" y="2311850"/>
              <a:ext cx="1638677" cy="836490"/>
              <a:chOff x="1423775" y="2225797"/>
              <a:chExt cx="1638677" cy="836490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998ED85-A709-E619-88AC-38C2E23952F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Industry 4.0</a:t>
                </a:r>
                <a:endParaRPr lang="pt-PT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562F29-C813-594D-C37F-FD7F5594D9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F808E3-E0D5-576A-C735-1AEC34B1B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311850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Gráfico 41" descr="Fábrica com preenchimento sólido">
              <a:extLst>
                <a:ext uri="{FF2B5EF4-FFF2-40B4-BE49-F238E27FC236}">
                  <a16:creationId xmlns:a16="http://schemas.microsoft.com/office/drawing/2014/main" id="{F087D368-5CF7-C581-A2A9-CF0EB96A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72847" y="3183335"/>
              <a:ext cx="1021798" cy="1021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064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F90EB-872B-BDE7-B472-5DB5AF9A731F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311850"/>
            <a:chExt cx="9000000" cy="274925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2677408-41C3-6C0C-9A6F-ADCE31F5A38E}"/>
                </a:ext>
              </a:extLst>
            </p:cNvPr>
            <p:cNvGrpSpPr/>
            <p:nvPr/>
          </p:nvGrpSpPr>
          <p:grpSpPr>
            <a:xfrm>
              <a:off x="1419087" y="3147823"/>
              <a:ext cx="9000000" cy="1086411"/>
              <a:chOff x="2252656" y="3001839"/>
              <a:chExt cx="9000000" cy="1086411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7B8219A-BBA7-C691-68E2-B35207704BE1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508B651-2189-7679-BCCA-FD5D1C7DD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32BA02-386D-9E63-1399-3C1A94F9C177}"/>
                </a:ext>
              </a:extLst>
            </p:cNvPr>
            <p:cNvGrpSpPr/>
            <p:nvPr/>
          </p:nvGrpSpPr>
          <p:grpSpPr>
            <a:xfrm>
              <a:off x="1423775" y="2311850"/>
              <a:ext cx="1638677" cy="836490"/>
              <a:chOff x="1423775" y="2225797"/>
              <a:chExt cx="1638677" cy="836490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998ED85-A709-E619-88AC-38C2E23952F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Industry 4.0</a:t>
                </a:r>
                <a:endParaRPr lang="pt-PT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562F29-C813-594D-C37F-FD7F5594D9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4C2416D-5E91-864D-E2DB-AD48F54F514B}"/>
                </a:ext>
              </a:extLst>
            </p:cNvPr>
            <p:cNvGrpSpPr/>
            <p:nvPr/>
          </p:nvGrpSpPr>
          <p:grpSpPr>
            <a:xfrm>
              <a:off x="3216309" y="4224619"/>
              <a:ext cx="3374612" cy="836490"/>
              <a:chOff x="3216309" y="4133095"/>
              <a:chExt cx="3374612" cy="8364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956703-EE53-A7C1-C2D1-5B4F9D3676C9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3374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AMR (Autonomous Mobile Robot)</a:t>
                </a:r>
                <a:endParaRPr lang="pt-PT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5C5B78F-7E98-D3D7-DCF2-FECB2BE4F6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F808E3-E0D5-576A-C735-1AEC34B1B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311850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Gráfico 41" descr="Fábrica com preenchimento sólido">
              <a:extLst>
                <a:ext uri="{FF2B5EF4-FFF2-40B4-BE49-F238E27FC236}">
                  <a16:creationId xmlns:a16="http://schemas.microsoft.com/office/drawing/2014/main" id="{F087D368-5CF7-C581-A2A9-CF0EB96A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72847" y="3183335"/>
              <a:ext cx="1021798" cy="1021798"/>
            </a:xfrm>
            <a:prstGeom prst="rect">
              <a:avLst/>
            </a:prstGeom>
          </p:spPr>
        </p:pic>
        <p:pic>
          <p:nvPicPr>
            <p:cNvPr id="61" name="Gráfico 42" descr="Robô com preenchimento sólido">
              <a:extLst>
                <a:ext uri="{FF2B5EF4-FFF2-40B4-BE49-F238E27FC236}">
                  <a16:creationId xmlns:a16="http://schemas.microsoft.com/office/drawing/2014/main" id="{608E6D21-886C-9642-3B48-A754DA478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3645848" y="3180129"/>
              <a:ext cx="1021798" cy="1021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466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F90EB-872B-BDE7-B472-5DB5AF9A731F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311850"/>
            <a:chExt cx="9000000" cy="274925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2677408-41C3-6C0C-9A6F-ADCE31F5A38E}"/>
                </a:ext>
              </a:extLst>
            </p:cNvPr>
            <p:cNvGrpSpPr/>
            <p:nvPr/>
          </p:nvGrpSpPr>
          <p:grpSpPr>
            <a:xfrm>
              <a:off x="1419087" y="3147823"/>
              <a:ext cx="9000000" cy="1086411"/>
              <a:chOff x="2252656" y="3001839"/>
              <a:chExt cx="9000000" cy="1086411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7B8219A-BBA7-C691-68E2-B35207704BE1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851DB06-3EE0-8A97-11D1-E328B9BCFE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508B651-2189-7679-BCCA-FD5D1C7DD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32BA02-386D-9E63-1399-3C1A94F9C177}"/>
                </a:ext>
              </a:extLst>
            </p:cNvPr>
            <p:cNvGrpSpPr/>
            <p:nvPr/>
          </p:nvGrpSpPr>
          <p:grpSpPr>
            <a:xfrm>
              <a:off x="1423775" y="2311850"/>
              <a:ext cx="1638677" cy="836490"/>
              <a:chOff x="1423775" y="2225797"/>
              <a:chExt cx="1638677" cy="836490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998ED85-A709-E619-88AC-38C2E23952F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Industry 4.0</a:t>
                </a:r>
                <a:endParaRPr lang="pt-PT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562F29-C813-594D-C37F-FD7F5594D9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4C2416D-5E91-864D-E2DB-AD48F54F514B}"/>
                </a:ext>
              </a:extLst>
            </p:cNvPr>
            <p:cNvGrpSpPr/>
            <p:nvPr/>
          </p:nvGrpSpPr>
          <p:grpSpPr>
            <a:xfrm>
              <a:off x="3216309" y="4224619"/>
              <a:ext cx="3374612" cy="836490"/>
              <a:chOff x="3216309" y="4133095"/>
              <a:chExt cx="3374612" cy="8364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956703-EE53-A7C1-C2D1-5B4F9D3676C9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3374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AMR (Autonomous Mobile Robot)</a:t>
                </a:r>
                <a:endParaRPr lang="pt-PT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5C5B78F-7E98-D3D7-DCF2-FECB2BE4F6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A8A9A05-3F6D-269D-6B91-D3502EEBA553}"/>
                </a:ext>
              </a:extLst>
            </p:cNvPr>
            <p:cNvGrpSpPr/>
            <p:nvPr/>
          </p:nvGrpSpPr>
          <p:grpSpPr>
            <a:xfrm>
              <a:off x="5018592" y="2311850"/>
              <a:ext cx="1951694" cy="836490"/>
              <a:chOff x="1423775" y="2225797"/>
              <a:chExt cx="1951694" cy="836490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DAA3F1-E72B-3D0D-7DD8-110E28746BEC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Health Institutions</a:t>
                </a:r>
                <a:endParaRPr lang="pt-PT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BB93B8C-A9C1-20E5-9AC9-300E8590CD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F808E3-E0D5-576A-C735-1AEC34B1B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311850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Gráfico 41" descr="Fábrica com preenchimento sólido">
              <a:extLst>
                <a:ext uri="{FF2B5EF4-FFF2-40B4-BE49-F238E27FC236}">
                  <a16:creationId xmlns:a16="http://schemas.microsoft.com/office/drawing/2014/main" id="{F087D368-5CF7-C581-A2A9-CF0EB96A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72847" y="3183335"/>
              <a:ext cx="1021798" cy="1021798"/>
            </a:xfrm>
            <a:prstGeom prst="rect">
              <a:avLst/>
            </a:prstGeom>
          </p:spPr>
        </p:pic>
        <p:pic>
          <p:nvPicPr>
            <p:cNvPr id="61" name="Gráfico 42" descr="Robô com preenchimento sólido">
              <a:extLst>
                <a:ext uri="{FF2B5EF4-FFF2-40B4-BE49-F238E27FC236}">
                  <a16:creationId xmlns:a16="http://schemas.microsoft.com/office/drawing/2014/main" id="{608E6D21-886C-9642-3B48-A754DA478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3645848" y="3180129"/>
              <a:ext cx="1021798" cy="1021798"/>
            </a:xfrm>
            <a:prstGeom prst="rect">
              <a:avLst/>
            </a:prstGeom>
          </p:spPr>
        </p:pic>
        <p:pic>
          <p:nvPicPr>
            <p:cNvPr id="62" name="Gráfico 39" descr="Hospital com preenchimento sólido">
              <a:extLst>
                <a:ext uri="{FF2B5EF4-FFF2-40B4-BE49-F238E27FC236}">
                  <a16:creationId xmlns:a16="http://schemas.microsoft.com/office/drawing/2014/main" id="{50AA17C6-9B7A-7C9D-E0AB-313E50A9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5322308" y="3097455"/>
              <a:ext cx="1193557" cy="1193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78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F90EB-872B-BDE7-B472-5DB5AF9A731F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311850"/>
            <a:chExt cx="9000000" cy="274925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2677408-41C3-6C0C-9A6F-ADCE31F5A38E}"/>
                </a:ext>
              </a:extLst>
            </p:cNvPr>
            <p:cNvGrpSpPr/>
            <p:nvPr/>
          </p:nvGrpSpPr>
          <p:grpSpPr>
            <a:xfrm>
              <a:off x="1419087" y="3147823"/>
              <a:ext cx="9000000" cy="1086411"/>
              <a:chOff x="2252656" y="3001839"/>
              <a:chExt cx="9000000" cy="1086411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7B8219A-BBA7-C691-68E2-B35207704BE1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0A9D936-A6CB-D1D1-A373-51369750F8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679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851DB06-3EE0-8A97-11D1-E328B9BCFE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508B651-2189-7679-BCCA-FD5D1C7DD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32BA02-386D-9E63-1399-3C1A94F9C177}"/>
                </a:ext>
              </a:extLst>
            </p:cNvPr>
            <p:cNvGrpSpPr/>
            <p:nvPr/>
          </p:nvGrpSpPr>
          <p:grpSpPr>
            <a:xfrm>
              <a:off x="1423775" y="2311850"/>
              <a:ext cx="1638677" cy="836490"/>
              <a:chOff x="1423775" y="2225797"/>
              <a:chExt cx="1638677" cy="836490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998ED85-A709-E619-88AC-38C2E23952F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Industry 4.0</a:t>
                </a:r>
                <a:endParaRPr lang="pt-PT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562F29-C813-594D-C37F-FD7F5594D9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4C2416D-5E91-864D-E2DB-AD48F54F514B}"/>
                </a:ext>
              </a:extLst>
            </p:cNvPr>
            <p:cNvGrpSpPr/>
            <p:nvPr/>
          </p:nvGrpSpPr>
          <p:grpSpPr>
            <a:xfrm>
              <a:off x="3216309" y="4224619"/>
              <a:ext cx="3374612" cy="836490"/>
              <a:chOff x="3216309" y="4133095"/>
              <a:chExt cx="3374612" cy="8364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956703-EE53-A7C1-C2D1-5B4F9D3676C9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3374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AMR (Autonomous Mobile Robot)</a:t>
                </a:r>
                <a:endParaRPr lang="pt-PT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5C5B78F-7E98-D3D7-DCF2-FECB2BE4F6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A8A9A05-3F6D-269D-6B91-D3502EEBA553}"/>
                </a:ext>
              </a:extLst>
            </p:cNvPr>
            <p:cNvGrpSpPr/>
            <p:nvPr/>
          </p:nvGrpSpPr>
          <p:grpSpPr>
            <a:xfrm>
              <a:off x="5018592" y="2311850"/>
              <a:ext cx="1951694" cy="836490"/>
              <a:chOff x="1423775" y="2225797"/>
              <a:chExt cx="1951694" cy="836490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DAA3F1-E72B-3D0D-7DD8-110E28746BEC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Health Institutions</a:t>
                </a:r>
                <a:endParaRPr lang="pt-PT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BB93B8C-A9C1-20E5-9AC9-300E8590CD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BEBE176-E451-0097-A331-91F2E1990E19}"/>
                </a:ext>
              </a:extLst>
            </p:cNvPr>
            <p:cNvGrpSpPr/>
            <p:nvPr/>
          </p:nvGrpSpPr>
          <p:grpSpPr>
            <a:xfrm>
              <a:off x="6823226" y="4224619"/>
              <a:ext cx="2682723" cy="836490"/>
              <a:chOff x="3216309" y="4133095"/>
              <a:chExt cx="2682723" cy="83649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F5F8D4F-9F13-1A03-04B7-859349DADA1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Wheelchairs</a:t>
                </a:r>
                <a:endParaRPr lang="pt-PT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3AF350B-B56D-57DE-F236-C8F328844D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F808E3-E0D5-576A-C735-1AEC34B1B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311850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Gráfico 41" descr="Fábrica com preenchimento sólido">
              <a:extLst>
                <a:ext uri="{FF2B5EF4-FFF2-40B4-BE49-F238E27FC236}">
                  <a16:creationId xmlns:a16="http://schemas.microsoft.com/office/drawing/2014/main" id="{F087D368-5CF7-C581-A2A9-CF0EB96A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72847" y="3183335"/>
              <a:ext cx="1021798" cy="1021798"/>
            </a:xfrm>
            <a:prstGeom prst="rect">
              <a:avLst/>
            </a:prstGeom>
          </p:spPr>
        </p:pic>
        <p:pic>
          <p:nvPicPr>
            <p:cNvPr id="61" name="Gráfico 42" descr="Robô com preenchimento sólido">
              <a:extLst>
                <a:ext uri="{FF2B5EF4-FFF2-40B4-BE49-F238E27FC236}">
                  <a16:creationId xmlns:a16="http://schemas.microsoft.com/office/drawing/2014/main" id="{608E6D21-886C-9642-3B48-A754DA478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3645848" y="3180129"/>
              <a:ext cx="1021798" cy="1021798"/>
            </a:xfrm>
            <a:prstGeom prst="rect">
              <a:avLst/>
            </a:prstGeom>
          </p:spPr>
        </p:pic>
        <p:pic>
          <p:nvPicPr>
            <p:cNvPr id="62" name="Gráfico 39" descr="Hospital com preenchimento sólido">
              <a:extLst>
                <a:ext uri="{FF2B5EF4-FFF2-40B4-BE49-F238E27FC236}">
                  <a16:creationId xmlns:a16="http://schemas.microsoft.com/office/drawing/2014/main" id="{50AA17C6-9B7A-7C9D-E0AB-313E50A9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5322308" y="3097455"/>
              <a:ext cx="1193557" cy="1193557"/>
            </a:xfrm>
            <a:prstGeom prst="rect">
              <a:avLst/>
            </a:prstGeom>
          </p:spPr>
        </p:pic>
        <p:pic>
          <p:nvPicPr>
            <p:cNvPr id="63" name="Gráfico 30" descr="Pessoa em cadeira de rodas com preenchimento sólido">
              <a:extLst>
                <a:ext uri="{FF2B5EF4-FFF2-40B4-BE49-F238E27FC236}">
                  <a16:creationId xmlns:a16="http://schemas.microsoft.com/office/drawing/2014/main" id="{21684E9A-2D39-2F89-D86A-2F3F9899B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7245098" y="3218483"/>
              <a:ext cx="951499" cy="951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310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F90EB-872B-BDE7-B472-5DB5AF9A731F}"/>
              </a:ext>
            </a:extLst>
          </p:cNvPr>
          <p:cNvGrpSpPr/>
          <p:nvPr/>
        </p:nvGrpSpPr>
        <p:grpSpPr>
          <a:xfrm>
            <a:off x="1419087" y="2311850"/>
            <a:ext cx="9157559" cy="2749259"/>
            <a:chOff x="1419087" y="2311850"/>
            <a:chExt cx="9157559" cy="274925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2677408-41C3-6C0C-9A6F-ADCE31F5A38E}"/>
                </a:ext>
              </a:extLst>
            </p:cNvPr>
            <p:cNvGrpSpPr/>
            <p:nvPr/>
          </p:nvGrpSpPr>
          <p:grpSpPr>
            <a:xfrm>
              <a:off x="1419087" y="3147823"/>
              <a:ext cx="9000000" cy="1086411"/>
              <a:chOff x="2252656" y="3001839"/>
              <a:chExt cx="9000000" cy="1086411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7B8219A-BBA7-C691-68E2-B35207704BE1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47C35E1-B19F-8963-6142-BB64B6B102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7414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0A9D936-A6CB-D1D1-A373-51369750F8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679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851DB06-3EE0-8A97-11D1-E328B9BCFE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508B651-2189-7679-BCCA-FD5D1C7DD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32BA02-386D-9E63-1399-3C1A94F9C177}"/>
                </a:ext>
              </a:extLst>
            </p:cNvPr>
            <p:cNvGrpSpPr/>
            <p:nvPr/>
          </p:nvGrpSpPr>
          <p:grpSpPr>
            <a:xfrm>
              <a:off x="1423775" y="2311850"/>
              <a:ext cx="1638677" cy="836490"/>
              <a:chOff x="1423775" y="2225797"/>
              <a:chExt cx="1638677" cy="836490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998ED85-A709-E619-88AC-38C2E23952F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Industry 4.0</a:t>
                </a:r>
                <a:endParaRPr lang="pt-PT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562F29-C813-594D-C37F-FD7F5594D9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4C2416D-5E91-864D-E2DB-AD48F54F514B}"/>
                </a:ext>
              </a:extLst>
            </p:cNvPr>
            <p:cNvGrpSpPr/>
            <p:nvPr/>
          </p:nvGrpSpPr>
          <p:grpSpPr>
            <a:xfrm>
              <a:off x="3216309" y="4224619"/>
              <a:ext cx="3374612" cy="836490"/>
              <a:chOff x="3216309" y="4133095"/>
              <a:chExt cx="3374612" cy="8364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956703-EE53-A7C1-C2D1-5B4F9D3676C9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3374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AMR (Autonomous Mobile Robot)</a:t>
                </a:r>
                <a:endParaRPr lang="pt-PT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5C5B78F-7E98-D3D7-DCF2-FECB2BE4F6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A8A9A05-3F6D-269D-6B91-D3502EEBA553}"/>
                </a:ext>
              </a:extLst>
            </p:cNvPr>
            <p:cNvGrpSpPr/>
            <p:nvPr/>
          </p:nvGrpSpPr>
          <p:grpSpPr>
            <a:xfrm>
              <a:off x="5018592" y="2311850"/>
              <a:ext cx="1951694" cy="836490"/>
              <a:chOff x="1423775" y="2225797"/>
              <a:chExt cx="1951694" cy="836490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DAA3F1-E72B-3D0D-7DD8-110E28746BEC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Health Institutions</a:t>
                </a:r>
                <a:endParaRPr lang="pt-PT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BB93B8C-A9C1-20E5-9AC9-300E8590CD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BEBE176-E451-0097-A331-91F2E1990E19}"/>
                </a:ext>
              </a:extLst>
            </p:cNvPr>
            <p:cNvGrpSpPr/>
            <p:nvPr/>
          </p:nvGrpSpPr>
          <p:grpSpPr>
            <a:xfrm>
              <a:off x="6823226" y="4224619"/>
              <a:ext cx="2682723" cy="836490"/>
              <a:chOff x="3216309" y="4133095"/>
              <a:chExt cx="2682723" cy="83649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F5F8D4F-9F13-1A03-04B7-859349DADA1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Wheelchairs</a:t>
                </a:r>
                <a:endParaRPr lang="pt-PT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3AF350B-B56D-57DE-F236-C8F328844D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5A82CF6-80D7-D663-5208-8C543BB1D6E7}"/>
                </a:ext>
              </a:extLst>
            </p:cNvPr>
            <p:cNvGrpSpPr/>
            <p:nvPr/>
          </p:nvGrpSpPr>
          <p:grpSpPr>
            <a:xfrm>
              <a:off x="8624952" y="2311850"/>
              <a:ext cx="1951694" cy="836490"/>
              <a:chOff x="1423775" y="2225797"/>
              <a:chExt cx="1951694" cy="83649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0FA81E9-2F77-C221-BBF6-79BA2A39E7CB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High </a:t>
                </a:r>
                <a:r>
                  <a:rPr lang="en-US" dirty="0" err="1"/>
                  <a:t>Custs</a:t>
                </a:r>
                <a:endParaRPr lang="pt-PT" dirty="0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0E75848-46D3-0AA9-E87D-AE472639C6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F808E3-E0D5-576A-C735-1AEC34B1B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311850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Gráfico 41" descr="Fábrica com preenchimento sólido">
              <a:extLst>
                <a:ext uri="{FF2B5EF4-FFF2-40B4-BE49-F238E27FC236}">
                  <a16:creationId xmlns:a16="http://schemas.microsoft.com/office/drawing/2014/main" id="{F087D368-5CF7-C581-A2A9-CF0EB96A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772847" y="3183335"/>
              <a:ext cx="1021798" cy="1021798"/>
            </a:xfrm>
            <a:prstGeom prst="rect">
              <a:avLst/>
            </a:prstGeom>
          </p:spPr>
        </p:pic>
        <p:pic>
          <p:nvPicPr>
            <p:cNvPr id="61" name="Gráfico 42" descr="Robô com preenchimento sólido">
              <a:extLst>
                <a:ext uri="{FF2B5EF4-FFF2-40B4-BE49-F238E27FC236}">
                  <a16:creationId xmlns:a16="http://schemas.microsoft.com/office/drawing/2014/main" id="{608E6D21-886C-9642-3B48-A754DA478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3645848" y="3180129"/>
              <a:ext cx="1021798" cy="1021798"/>
            </a:xfrm>
            <a:prstGeom prst="rect">
              <a:avLst/>
            </a:prstGeom>
          </p:spPr>
        </p:pic>
        <p:pic>
          <p:nvPicPr>
            <p:cNvPr id="62" name="Gráfico 39" descr="Hospital com preenchimento sólido">
              <a:extLst>
                <a:ext uri="{FF2B5EF4-FFF2-40B4-BE49-F238E27FC236}">
                  <a16:creationId xmlns:a16="http://schemas.microsoft.com/office/drawing/2014/main" id="{50AA17C6-9B7A-7C9D-E0AB-313E50A9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5322308" y="3097455"/>
              <a:ext cx="1193557" cy="1193557"/>
            </a:xfrm>
            <a:prstGeom prst="rect">
              <a:avLst/>
            </a:prstGeom>
          </p:spPr>
        </p:pic>
        <p:pic>
          <p:nvPicPr>
            <p:cNvPr id="63" name="Gráfico 30" descr="Pessoa em cadeira de rodas com preenchimento sólido">
              <a:extLst>
                <a:ext uri="{FF2B5EF4-FFF2-40B4-BE49-F238E27FC236}">
                  <a16:creationId xmlns:a16="http://schemas.microsoft.com/office/drawing/2014/main" id="{21684E9A-2D39-2F89-D86A-2F3F9899B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7245098" y="3218483"/>
              <a:ext cx="951499" cy="951499"/>
            </a:xfrm>
            <a:prstGeom prst="rect">
              <a:avLst/>
            </a:prstGeom>
          </p:spPr>
        </p:pic>
        <p:pic>
          <p:nvPicPr>
            <p:cNvPr id="81" name="Gráfico 19" descr="Dólar com preenchimento sólido">
              <a:extLst>
                <a:ext uri="{FF2B5EF4-FFF2-40B4-BE49-F238E27FC236}">
                  <a16:creationId xmlns:a16="http://schemas.microsoft.com/office/drawing/2014/main" id="{55A60014-727E-0B8D-DCBA-C8D728A71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9079217" y="3249672"/>
              <a:ext cx="884499" cy="884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475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268E7F0-0D47-A97E-3EC7-0F82F6C92B8B}"/>
              </a:ext>
            </a:extLst>
          </p:cNvPr>
          <p:cNvSpPr/>
          <p:nvPr/>
        </p:nvSpPr>
        <p:spPr>
          <a:xfrm>
            <a:off x="1419087" y="3147136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3A08FC5-74D4-02F6-32F7-D0C646A1F28B}"/>
              </a:ext>
            </a:extLst>
          </p:cNvPr>
          <p:cNvCxnSpPr>
            <a:cxnSpLocks/>
          </p:cNvCxnSpPr>
          <p:nvPr/>
        </p:nvCxnSpPr>
        <p:spPr>
          <a:xfrm flipV="1">
            <a:off x="8149103" y="3153547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DD68A37-F375-2461-8E2C-BA5549631C7D}"/>
              </a:ext>
            </a:extLst>
          </p:cNvPr>
          <p:cNvCxnSpPr>
            <a:cxnSpLocks/>
          </p:cNvCxnSpPr>
          <p:nvPr/>
        </p:nvCxnSpPr>
        <p:spPr>
          <a:xfrm flipV="1">
            <a:off x="5901746" y="3145861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1BFADB8-F005-5F5A-CDBF-23AC5C10DD44}"/>
              </a:ext>
            </a:extLst>
          </p:cNvPr>
          <p:cNvCxnSpPr>
            <a:cxnSpLocks/>
          </p:cNvCxnSpPr>
          <p:nvPr/>
        </p:nvCxnSpPr>
        <p:spPr>
          <a:xfrm flipV="1">
            <a:off x="3659095" y="3153547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0366F880-2BD8-D576-146E-13214B72FDC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32" b="92776" l="5114" r="95455">
                        <a14:foregroundMark x1="23485" y1="9125" x2="23485" y2="9125"/>
                        <a14:foregroundMark x1="40530" y1="7034" x2="40530" y2="7034"/>
                        <a14:foregroundMark x1="32008" y1="3802" x2="32008" y2="3802"/>
                        <a14:foregroundMark x1="9091" y1="8175" x2="9091" y2="8175"/>
                        <a14:foregroundMark x1="22917" y1="56654" x2="22917" y2="56654"/>
                        <a14:foregroundMark x1="9470" y1="70913" x2="9470" y2="70913"/>
                        <a14:foregroundMark x1="8333" y1="71483" x2="8333" y2="71483"/>
                        <a14:foregroundMark x1="5114" y1="82319" x2="5114" y2="82319"/>
                        <a14:foregroundMark x1="12311" y1="76996" x2="12311" y2="76996"/>
                        <a14:foregroundMark x1="47917" y1="74335" x2="47917" y2="74335"/>
                        <a14:foregroundMark x1="79924" y1="75095" x2="79924" y2="75095"/>
                        <a14:foregroundMark x1="90530" y1="70532" x2="90530" y2="70532"/>
                        <a14:foregroundMark x1="92235" y1="88213" x2="92235" y2="88213"/>
                        <a14:foregroundMark x1="80871" y1="92776" x2="80871" y2="92776"/>
                        <a14:foregroundMark x1="95455" y1="80038" x2="95455" y2="80038"/>
                        <a14:foregroundMark x1="51326" y1="92205" x2="51326" y2="92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5344" y="3340106"/>
            <a:ext cx="760884" cy="758002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360DE6A-3703-92CA-F5AB-9C374ACDE2F8}"/>
              </a:ext>
            </a:extLst>
          </p:cNvPr>
          <p:cNvGrpSpPr/>
          <p:nvPr/>
        </p:nvGrpSpPr>
        <p:grpSpPr>
          <a:xfrm>
            <a:off x="1423775" y="2311850"/>
            <a:ext cx="2823304" cy="836490"/>
            <a:chOff x="1423775" y="2225797"/>
            <a:chExt cx="2823304" cy="8364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97E2E6-4E6C-8A29-5C53-4110507F9C82}"/>
                </a:ext>
              </a:extLst>
            </p:cNvPr>
            <p:cNvSpPr txBox="1"/>
            <p:nvPr/>
          </p:nvSpPr>
          <p:spPr>
            <a:xfrm>
              <a:off x="1423775" y="2225797"/>
              <a:ext cx="282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AMR + Wheelchair + Patient + Safety System</a:t>
              </a:r>
              <a:endParaRPr lang="pt-PT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59F020-A85B-8419-C6EE-7F5AA42B3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BE64675-A4FE-7C7E-15DB-92B1B886A8E8}"/>
              </a:ext>
            </a:extLst>
          </p:cNvPr>
          <p:cNvGrpSpPr/>
          <p:nvPr/>
        </p:nvGrpSpPr>
        <p:grpSpPr>
          <a:xfrm>
            <a:off x="3658888" y="4224619"/>
            <a:ext cx="3370608" cy="836490"/>
            <a:chOff x="3658888" y="4133095"/>
            <a:chExt cx="3370608" cy="83649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A3F0B0-F9B3-F4BB-DB20-DB77F8D278E7}"/>
                </a:ext>
              </a:extLst>
            </p:cNvPr>
            <p:cNvSpPr txBox="1"/>
            <p:nvPr/>
          </p:nvSpPr>
          <p:spPr>
            <a:xfrm>
              <a:off x="3658888" y="4600253"/>
              <a:ext cx="337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Health Institutions</a:t>
              </a:r>
              <a:endParaRPr lang="pt-PT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C1E79C-ADAF-A7A6-3209-6C6B7CFE7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889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87C969-AF48-23C0-60D0-9C6D01DCE25D}"/>
              </a:ext>
            </a:extLst>
          </p:cNvPr>
          <p:cNvGrpSpPr/>
          <p:nvPr/>
        </p:nvGrpSpPr>
        <p:grpSpPr>
          <a:xfrm>
            <a:off x="5905196" y="2310575"/>
            <a:ext cx="2552999" cy="836490"/>
            <a:chOff x="2310379" y="2224522"/>
            <a:chExt cx="2552999" cy="83649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C39CCCF-0042-6834-C0F1-B24E5F1C07D8}"/>
                </a:ext>
              </a:extLst>
            </p:cNvPr>
            <p:cNvSpPr txBox="1"/>
            <p:nvPr/>
          </p:nvSpPr>
          <p:spPr>
            <a:xfrm>
              <a:off x="2310379" y="2224522"/>
              <a:ext cx="2552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Scientifically Important</a:t>
              </a:r>
              <a:endParaRPr lang="pt-PT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90A9C6B-D98E-5E7E-2751-AFACB6922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380" y="2224522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1ED20B-CD1D-AFC0-C542-0E5DBFCC64F1}"/>
              </a:ext>
            </a:extLst>
          </p:cNvPr>
          <p:cNvGrpSpPr/>
          <p:nvPr/>
        </p:nvGrpSpPr>
        <p:grpSpPr>
          <a:xfrm>
            <a:off x="8149103" y="4224619"/>
            <a:ext cx="2682723" cy="836490"/>
            <a:chOff x="4542186" y="4133095"/>
            <a:chExt cx="2682723" cy="83649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DA3C69C-2AE0-2972-B2FE-8505EBE6A643}"/>
                </a:ext>
              </a:extLst>
            </p:cNvPr>
            <p:cNvSpPr txBox="1"/>
            <p:nvPr/>
          </p:nvSpPr>
          <p:spPr>
            <a:xfrm>
              <a:off x="4542186" y="4600253"/>
              <a:ext cx="268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Socially Important</a:t>
              </a:r>
              <a:endParaRPr lang="pt-PT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A1697AD-7538-0600-5F67-6A47A6D1E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2187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82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small" dirty="0">
                <a:solidFill>
                  <a:srgbClr val="2352C1"/>
                </a:solidFill>
              </a:rPr>
              <a:t>S</a:t>
            </a:r>
            <a:r>
              <a:rPr lang="pt-PT" sz="2800" b="1" cap="small" dirty="0" err="1">
                <a:solidFill>
                  <a:srgbClr val="2352C1"/>
                </a:solidFill>
              </a:rPr>
              <a:t>tudy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Purpose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96545E-198D-B329-7005-01F0EB945DA9}"/>
              </a:ext>
            </a:extLst>
          </p:cNvPr>
          <p:cNvGrpSpPr/>
          <p:nvPr/>
        </p:nvGrpSpPr>
        <p:grpSpPr>
          <a:xfrm>
            <a:off x="2581952" y="3226722"/>
            <a:ext cx="860331" cy="925964"/>
            <a:chOff x="2581952" y="3233984"/>
            <a:chExt cx="860331" cy="925964"/>
          </a:xfrm>
        </p:grpSpPr>
        <p:pic>
          <p:nvPicPr>
            <p:cNvPr id="92" name="Gráfico 196" descr="Pessoa em cadeira de rodas com preenchimento sólido">
              <a:extLst>
                <a:ext uri="{FF2B5EF4-FFF2-40B4-BE49-F238E27FC236}">
                  <a16:creationId xmlns:a16="http://schemas.microsoft.com/office/drawing/2014/main" id="{5EEE3B01-BB8C-CF12-017F-19E703A87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81952" y="3233984"/>
              <a:ext cx="750602" cy="737223"/>
            </a:xfrm>
            <a:prstGeom prst="rect">
              <a:avLst/>
            </a:prstGeom>
          </p:spPr>
        </p:pic>
        <p:pic>
          <p:nvPicPr>
            <p:cNvPr id="93" name="Gráfico 15" descr="Escudo com visto com preenchimento sólido">
              <a:extLst>
                <a:ext uri="{FF2B5EF4-FFF2-40B4-BE49-F238E27FC236}">
                  <a16:creationId xmlns:a16="http://schemas.microsoft.com/office/drawing/2014/main" id="{B208B4AE-43E8-9E29-04B0-9A74E91E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32396" y="3659105"/>
              <a:ext cx="509887" cy="500843"/>
            </a:xfrm>
            <a:prstGeom prst="rect">
              <a:avLst/>
            </a:prstGeom>
          </p:spPr>
        </p:pic>
      </p:grpSp>
      <p:sp>
        <p:nvSpPr>
          <p:cNvPr id="94" name="Sinal de Adição 198">
            <a:extLst>
              <a:ext uri="{FF2B5EF4-FFF2-40B4-BE49-F238E27FC236}">
                <a16:creationId xmlns:a16="http://schemas.microsoft.com/office/drawing/2014/main" id="{F5BE1C23-2ADD-D824-8513-8C30D00430A8}"/>
              </a:ext>
            </a:extLst>
          </p:cNvPr>
          <p:cNvSpPr/>
          <p:nvPr/>
        </p:nvSpPr>
        <p:spPr>
          <a:xfrm>
            <a:off x="2437495" y="3613859"/>
            <a:ext cx="154444" cy="151691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pic>
        <p:nvPicPr>
          <p:cNvPr id="95" name="Gráfico 39" descr="Hospital com preenchimento sólido">
            <a:extLst>
              <a:ext uri="{FF2B5EF4-FFF2-40B4-BE49-F238E27FC236}">
                <a16:creationId xmlns:a16="http://schemas.microsoft.com/office/drawing/2014/main" id="{EFCEDD09-CFEE-6DB3-6AB8-49D08581AD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81719" y="3092926"/>
            <a:ext cx="1193557" cy="1193557"/>
          </a:xfrm>
          <a:prstGeom prst="rect">
            <a:avLst/>
          </a:prstGeom>
        </p:spPr>
      </p:pic>
      <p:pic>
        <p:nvPicPr>
          <p:cNvPr id="96" name="Gráfico 17" descr="Microscópio com preenchimento sólido">
            <a:extLst>
              <a:ext uri="{FF2B5EF4-FFF2-40B4-BE49-F238E27FC236}">
                <a16:creationId xmlns:a16="http://schemas.microsoft.com/office/drawing/2014/main" id="{E56ED316-A9C8-AE5B-177F-26CDC473BA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567193" y="3231472"/>
            <a:ext cx="916464" cy="916464"/>
          </a:xfrm>
          <a:prstGeom prst="rect">
            <a:avLst/>
          </a:prstGeom>
        </p:spPr>
      </p:pic>
      <p:pic>
        <p:nvPicPr>
          <p:cNvPr id="97" name="Gráfico 18" descr="Utilizadores com preenchimento sólido">
            <a:extLst>
              <a:ext uri="{FF2B5EF4-FFF2-40B4-BE49-F238E27FC236}">
                <a16:creationId xmlns:a16="http://schemas.microsoft.com/office/drawing/2014/main" id="{39865CC5-18F6-FEE1-EEB9-77B61A6F65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27873" y="3033482"/>
            <a:ext cx="1312444" cy="13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5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268E7F0-0D47-A97E-3EC7-0F82F6C92B8B}"/>
              </a:ext>
            </a:extLst>
          </p:cNvPr>
          <p:cNvSpPr/>
          <p:nvPr/>
        </p:nvSpPr>
        <p:spPr>
          <a:xfrm>
            <a:off x="1419087" y="3147136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82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small" dirty="0">
                <a:solidFill>
                  <a:srgbClr val="2352C1"/>
                </a:solidFill>
              </a:rPr>
              <a:t>S</a:t>
            </a:r>
            <a:r>
              <a:rPr lang="pt-PT" sz="2800" b="1" cap="small" dirty="0" err="1">
                <a:solidFill>
                  <a:srgbClr val="2352C1"/>
                </a:solidFill>
              </a:rPr>
              <a:t>tudy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Purpose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38123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268E7F0-0D47-A97E-3EC7-0F82F6C92B8B}"/>
              </a:ext>
            </a:extLst>
          </p:cNvPr>
          <p:cNvSpPr/>
          <p:nvPr/>
        </p:nvSpPr>
        <p:spPr>
          <a:xfrm>
            <a:off x="1419087" y="3147136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0366F880-2BD8-D576-146E-13214B72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32" b="92776" l="5114" r="95455">
                        <a14:foregroundMark x1="23485" y1="9125" x2="23485" y2="9125"/>
                        <a14:foregroundMark x1="40530" y1="7034" x2="40530" y2="7034"/>
                        <a14:foregroundMark x1="32008" y1="3802" x2="32008" y2="3802"/>
                        <a14:foregroundMark x1="9091" y1="8175" x2="9091" y2="8175"/>
                        <a14:foregroundMark x1="22917" y1="56654" x2="22917" y2="56654"/>
                        <a14:foregroundMark x1="9470" y1="70913" x2="9470" y2="70913"/>
                        <a14:foregroundMark x1="8333" y1="71483" x2="8333" y2="71483"/>
                        <a14:foregroundMark x1="5114" y1="82319" x2="5114" y2="82319"/>
                        <a14:foregroundMark x1="12311" y1="76996" x2="12311" y2="76996"/>
                        <a14:foregroundMark x1="47917" y1="74335" x2="47917" y2="74335"/>
                        <a14:foregroundMark x1="79924" y1="75095" x2="79924" y2="75095"/>
                        <a14:foregroundMark x1="90530" y1="70532" x2="90530" y2="70532"/>
                        <a14:foregroundMark x1="92235" y1="88213" x2="92235" y2="88213"/>
                        <a14:foregroundMark x1="80871" y1="92776" x2="80871" y2="92776"/>
                        <a14:foregroundMark x1="95455" y1="80038" x2="95455" y2="80038"/>
                        <a14:foregroundMark x1="51326" y1="92205" x2="51326" y2="92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5344" y="3340106"/>
            <a:ext cx="760884" cy="758002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360DE6A-3703-92CA-F5AB-9C374ACDE2F8}"/>
              </a:ext>
            </a:extLst>
          </p:cNvPr>
          <p:cNvGrpSpPr/>
          <p:nvPr/>
        </p:nvGrpSpPr>
        <p:grpSpPr>
          <a:xfrm>
            <a:off x="1423775" y="2311850"/>
            <a:ext cx="2823304" cy="836490"/>
            <a:chOff x="1423775" y="2225797"/>
            <a:chExt cx="2823304" cy="8364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97E2E6-4E6C-8A29-5C53-4110507F9C82}"/>
                </a:ext>
              </a:extLst>
            </p:cNvPr>
            <p:cNvSpPr txBox="1"/>
            <p:nvPr/>
          </p:nvSpPr>
          <p:spPr>
            <a:xfrm>
              <a:off x="1423775" y="2225797"/>
              <a:ext cx="282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AMR + Wheelchair + Patient + Safety System</a:t>
              </a:r>
              <a:endParaRPr lang="pt-PT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59F020-A85B-8419-C6EE-7F5AA42B3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82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small" dirty="0">
                <a:solidFill>
                  <a:srgbClr val="2352C1"/>
                </a:solidFill>
              </a:rPr>
              <a:t>S</a:t>
            </a:r>
            <a:r>
              <a:rPr lang="pt-PT" sz="2800" b="1" cap="small" dirty="0" err="1">
                <a:solidFill>
                  <a:srgbClr val="2352C1"/>
                </a:solidFill>
              </a:rPr>
              <a:t>tudy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Purpose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96545E-198D-B329-7005-01F0EB945DA9}"/>
              </a:ext>
            </a:extLst>
          </p:cNvPr>
          <p:cNvGrpSpPr/>
          <p:nvPr/>
        </p:nvGrpSpPr>
        <p:grpSpPr>
          <a:xfrm>
            <a:off x="2581952" y="3226722"/>
            <a:ext cx="860331" cy="925964"/>
            <a:chOff x="2581952" y="3233984"/>
            <a:chExt cx="860331" cy="925964"/>
          </a:xfrm>
        </p:grpSpPr>
        <p:pic>
          <p:nvPicPr>
            <p:cNvPr id="92" name="Gráfico 196" descr="Pessoa em cadeira de rodas com preenchimento sólido">
              <a:extLst>
                <a:ext uri="{FF2B5EF4-FFF2-40B4-BE49-F238E27FC236}">
                  <a16:creationId xmlns:a16="http://schemas.microsoft.com/office/drawing/2014/main" id="{5EEE3B01-BB8C-CF12-017F-19E703A87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81952" y="3233984"/>
              <a:ext cx="750602" cy="737223"/>
            </a:xfrm>
            <a:prstGeom prst="rect">
              <a:avLst/>
            </a:prstGeom>
          </p:spPr>
        </p:pic>
        <p:pic>
          <p:nvPicPr>
            <p:cNvPr id="93" name="Gráfico 15" descr="Escudo com visto com preenchimento sólido">
              <a:extLst>
                <a:ext uri="{FF2B5EF4-FFF2-40B4-BE49-F238E27FC236}">
                  <a16:creationId xmlns:a16="http://schemas.microsoft.com/office/drawing/2014/main" id="{B208B4AE-43E8-9E29-04B0-9A74E91E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32396" y="3659105"/>
              <a:ext cx="509887" cy="500843"/>
            </a:xfrm>
            <a:prstGeom prst="rect">
              <a:avLst/>
            </a:prstGeom>
          </p:spPr>
        </p:pic>
      </p:grpSp>
      <p:sp>
        <p:nvSpPr>
          <p:cNvPr id="94" name="Sinal de Adição 198">
            <a:extLst>
              <a:ext uri="{FF2B5EF4-FFF2-40B4-BE49-F238E27FC236}">
                <a16:creationId xmlns:a16="http://schemas.microsoft.com/office/drawing/2014/main" id="{F5BE1C23-2ADD-D824-8513-8C30D00430A8}"/>
              </a:ext>
            </a:extLst>
          </p:cNvPr>
          <p:cNvSpPr/>
          <p:nvPr/>
        </p:nvSpPr>
        <p:spPr>
          <a:xfrm>
            <a:off x="2437495" y="3613859"/>
            <a:ext cx="154444" cy="151691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9109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421B5D3-6E2E-66F7-D48B-25E5BDC754BB}"/>
              </a:ext>
            </a:extLst>
          </p:cNvPr>
          <p:cNvGrpSpPr/>
          <p:nvPr/>
        </p:nvGrpSpPr>
        <p:grpSpPr>
          <a:xfrm>
            <a:off x="1419087" y="3147136"/>
            <a:ext cx="9000000" cy="1086411"/>
            <a:chOff x="2252656" y="3001839"/>
            <a:chExt cx="9000000" cy="108641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268E7F0-0D47-A97E-3EC7-0F82F6C92B8B}"/>
                </a:ext>
              </a:extLst>
            </p:cNvPr>
            <p:cNvSpPr/>
            <p:nvPr/>
          </p:nvSpPr>
          <p:spPr>
            <a:xfrm>
              <a:off x="2252656" y="3001839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BFADB8-F005-5F5A-CDBF-23AC5C10D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664" y="3008250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0366F880-2BD8-D576-146E-13214B72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32" b="92776" l="5114" r="95455">
                        <a14:foregroundMark x1="23485" y1="9125" x2="23485" y2="9125"/>
                        <a14:foregroundMark x1="40530" y1="7034" x2="40530" y2="7034"/>
                        <a14:foregroundMark x1="32008" y1="3802" x2="32008" y2="3802"/>
                        <a14:foregroundMark x1="9091" y1="8175" x2="9091" y2="8175"/>
                        <a14:foregroundMark x1="22917" y1="56654" x2="22917" y2="56654"/>
                        <a14:foregroundMark x1="9470" y1="70913" x2="9470" y2="70913"/>
                        <a14:foregroundMark x1="8333" y1="71483" x2="8333" y2="71483"/>
                        <a14:foregroundMark x1="5114" y1="82319" x2="5114" y2="82319"/>
                        <a14:foregroundMark x1="12311" y1="76996" x2="12311" y2="76996"/>
                        <a14:foregroundMark x1="47917" y1="74335" x2="47917" y2="74335"/>
                        <a14:foregroundMark x1="79924" y1="75095" x2="79924" y2="75095"/>
                        <a14:foregroundMark x1="90530" y1="70532" x2="90530" y2="70532"/>
                        <a14:foregroundMark x1="92235" y1="88213" x2="92235" y2="88213"/>
                        <a14:foregroundMark x1="80871" y1="92776" x2="80871" y2="92776"/>
                        <a14:foregroundMark x1="95455" y1="80038" x2="95455" y2="80038"/>
                        <a14:foregroundMark x1="51326" y1="92205" x2="51326" y2="92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5344" y="3340106"/>
            <a:ext cx="760884" cy="758002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360DE6A-3703-92CA-F5AB-9C374ACDE2F8}"/>
              </a:ext>
            </a:extLst>
          </p:cNvPr>
          <p:cNvGrpSpPr/>
          <p:nvPr/>
        </p:nvGrpSpPr>
        <p:grpSpPr>
          <a:xfrm>
            <a:off x="1423775" y="2311850"/>
            <a:ext cx="2823304" cy="836490"/>
            <a:chOff x="1423775" y="2225797"/>
            <a:chExt cx="2823304" cy="8364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97E2E6-4E6C-8A29-5C53-4110507F9C82}"/>
                </a:ext>
              </a:extLst>
            </p:cNvPr>
            <p:cNvSpPr txBox="1"/>
            <p:nvPr/>
          </p:nvSpPr>
          <p:spPr>
            <a:xfrm>
              <a:off x="1423775" y="2225797"/>
              <a:ext cx="282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AMR + Wheelchair + Patient + Safety System</a:t>
              </a:r>
              <a:endParaRPr lang="pt-PT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59F020-A85B-8419-C6EE-7F5AA42B3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BE64675-A4FE-7C7E-15DB-92B1B886A8E8}"/>
              </a:ext>
            </a:extLst>
          </p:cNvPr>
          <p:cNvGrpSpPr/>
          <p:nvPr/>
        </p:nvGrpSpPr>
        <p:grpSpPr>
          <a:xfrm>
            <a:off x="3658888" y="4224619"/>
            <a:ext cx="3370608" cy="836490"/>
            <a:chOff x="3658888" y="4133095"/>
            <a:chExt cx="3370608" cy="83649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A3F0B0-F9B3-F4BB-DB20-DB77F8D278E7}"/>
                </a:ext>
              </a:extLst>
            </p:cNvPr>
            <p:cNvSpPr txBox="1"/>
            <p:nvPr/>
          </p:nvSpPr>
          <p:spPr>
            <a:xfrm>
              <a:off x="3658888" y="4600253"/>
              <a:ext cx="337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Health Institutions</a:t>
              </a:r>
              <a:endParaRPr lang="pt-PT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C1E79C-ADAF-A7A6-3209-6C6B7CFE7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889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82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small" dirty="0">
                <a:solidFill>
                  <a:srgbClr val="2352C1"/>
                </a:solidFill>
              </a:rPr>
              <a:t>S</a:t>
            </a:r>
            <a:r>
              <a:rPr lang="pt-PT" sz="2800" b="1" cap="small" dirty="0" err="1">
                <a:solidFill>
                  <a:srgbClr val="2352C1"/>
                </a:solidFill>
              </a:rPr>
              <a:t>tudy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Purpose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96545E-198D-B329-7005-01F0EB945DA9}"/>
              </a:ext>
            </a:extLst>
          </p:cNvPr>
          <p:cNvGrpSpPr/>
          <p:nvPr/>
        </p:nvGrpSpPr>
        <p:grpSpPr>
          <a:xfrm>
            <a:off x="2581952" y="3226722"/>
            <a:ext cx="860331" cy="925964"/>
            <a:chOff x="2581952" y="3233984"/>
            <a:chExt cx="860331" cy="925964"/>
          </a:xfrm>
        </p:grpSpPr>
        <p:pic>
          <p:nvPicPr>
            <p:cNvPr id="92" name="Gráfico 196" descr="Pessoa em cadeira de rodas com preenchimento sólido">
              <a:extLst>
                <a:ext uri="{FF2B5EF4-FFF2-40B4-BE49-F238E27FC236}">
                  <a16:creationId xmlns:a16="http://schemas.microsoft.com/office/drawing/2014/main" id="{5EEE3B01-BB8C-CF12-017F-19E703A87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81952" y="3233984"/>
              <a:ext cx="750602" cy="737223"/>
            </a:xfrm>
            <a:prstGeom prst="rect">
              <a:avLst/>
            </a:prstGeom>
          </p:spPr>
        </p:pic>
        <p:pic>
          <p:nvPicPr>
            <p:cNvPr id="93" name="Gráfico 15" descr="Escudo com visto com preenchimento sólido">
              <a:extLst>
                <a:ext uri="{FF2B5EF4-FFF2-40B4-BE49-F238E27FC236}">
                  <a16:creationId xmlns:a16="http://schemas.microsoft.com/office/drawing/2014/main" id="{B208B4AE-43E8-9E29-04B0-9A74E91E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32396" y="3659105"/>
              <a:ext cx="509887" cy="500843"/>
            </a:xfrm>
            <a:prstGeom prst="rect">
              <a:avLst/>
            </a:prstGeom>
          </p:spPr>
        </p:pic>
      </p:grpSp>
      <p:sp>
        <p:nvSpPr>
          <p:cNvPr id="94" name="Sinal de Adição 198">
            <a:extLst>
              <a:ext uri="{FF2B5EF4-FFF2-40B4-BE49-F238E27FC236}">
                <a16:creationId xmlns:a16="http://schemas.microsoft.com/office/drawing/2014/main" id="{F5BE1C23-2ADD-D824-8513-8C30D00430A8}"/>
              </a:ext>
            </a:extLst>
          </p:cNvPr>
          <p:cNvSpPr/>
          <p:nvPr/>
        </p:nvSpPr>
        <p:spPr>
          <a:xfrm>
            <a:off x="2437495" y="3613859"/>
            <a:ext cx="154444" cy="151691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pic>
        <p:nvPicPr>
          <p:cNvPr id="95" name="Gráfico 39" descr="Hospital com preenchimento sólido">
            <a:extLst>
              <a:ext uri="{FF2B5EF4-FFF2-40B4-BE49-F238E27FC236}">
                <a16:creationId xmlns:a16="http://schemas.microsoft.com/office/drawing/2014/main" id="{EFCEDD09-CFEE-6DB3-6AB8-49D08581AD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181719" y="3092926"/>
            <a:ext cx="1193557" cy="11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8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421B5D3-6E2E-66F7-D48B-25E5BDC754BB}"/>
              </a:ext>
            </a:extLst>
          </p:cNvPr>
          <p:cNvGrpSpPr/>
          <p:nvPr/>
        </p:nvGrpSpPr>
        <p:grpSpPr>
          <a:xfrm>
            <a:off x="1419087" y="3145861"/>
            <a:ext cx="9000000" cy="1087686"/>
            <a:chOff x="2252656" y="3000564"/>
            <a:chExt cx="9000000" cy="108768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268E7F0-0D47-A97E-3EC7-0F82F6C92B8B}"/>
                </a:ext>
              </a:extLst>
            </p:cNvPr>
            <p:cNvSpPr/>
            <p:nvPr/>
          </p:nvSpPr>
          <p:spPr>
            <a:xfrm>
              <a:off x="2252656" y="3001839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DD68A37-F375-2461-8E2C-BA5549631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5315" y="3000564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BFADB8-F005-5F5A-CDBF-23AC5C10D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664" y="3008250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0366F880-2BD8-D576-146E-13214B72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32" b="92776" l="5114" r="95455">
                        <a14:foregroundMark x1="23485" y1="9125" x2="23485" y2="9125"/>
                        <a14:foregroundMark x1="40530" y1="7034" x2="40530" y2="7034"/>
                        <a14:foregroundMark x1="32008" y1="3802" x2="32008" y2="3802"/>
                        <a14:foregroundMark x1="9091" y1="8175" x2="9091" y2="8175"/>
                        <a14:foregroundMark x1="22917" y1="56654" x2="22917" y2="56654"/>
                        <a14:foregroundMark x1="9470" y1="70913" x2="9470" y2="70913"/>
                        <a14:foregroundMark x1="8333" y1="71483" x2="8333" y2="71483"/>
                        <a14:foregroundMark x1="5114" y1="82319" x2="5114" y2="82319"/>
                        <a14:foregroundMark x1="12311" y1="76996" x2="12311" y2="76996"/>
                        <a14:foregroundMark x1="47917" y1="74335" x2="47917" y2="74335"/>
                        <a14:foregroundMark x1="79924" y1="75095" x2="79924" y2="75095"/>
                        <a14:foregroundMark x1="90530" y1="70532" x2="90530" y2="70532"/>
                        <a14:foregroundMark x1="92235" y1="88213" x2="92235" y2="88213"/>
                        <a14:foregroundMark x1="80871" y1="92776" x2="80871" y2="92776"/>
                        <a14:foregroundMark x1="95455" y1="80038" x2="95455" y2="80038"/>
                        <a14:foregroundMark x1="51326" y1="92205" x2="51326" y2="92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5344" y="3340106"/>
            <a:ext cx="760884" cy="758002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360DE6A-3703-92CA-F5AB-9C374ACDE2F8}"/>
              </a:ext>
            </a:extLst>
          </p:cNvPr>
          <p:cNvGrpSpPr/>
          <p:nvPr/>
        </p:nvGrpSpPr>
        <p:grpSpPr>
          <a:xfrm>
            <a:off x="1423775" y="2311850"/>
            <a:ext cx="2823304" cy="836490"/>
            <a:chOff x="1423775" y="2225797"/>
            <a:chExt cx="2823304" cy="8364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97E2E6-4E6C-8A29-5C53-4110507F9C82}"/>
                </a:ext>
              </a:extLst>
            </p:cNvPr>
            <p:cNvSpPr txBox="1"/>
            <p:nvPr/>
          </p:nvSpPr>
          <p:spPr>
            <a:xfrm>
              <a:off x="1423775" y="2225797"/>
              <a:ext cx="282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AMR + Wheelchair + Patient + Safety System</a:t>
              </a:r>
              <a:endParaRPr lang="pt-PT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59F020-A85B-8419-C6EE-7F5AA42B3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BE64675-A4FE-7C7E-15DB-92B1B886A8E8}"/>
              </a:ext>
            </a:extLst>
          </p:cNvPr>
          <p:cNvGrpSpPr/>
          <p:nvPr/>
        </p:nvGrpSpPr>
        <p:grpSpPr>
          <a:xfrm>
            <a:off x="3658888" y="4224619"/>
            <a:ext cx="3370608" cy="836490"/>
            <a:chOff x="3658888" y="4133095"/>
            <a:chExt cx="3370608" cy="83649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A3F0B0-F9B3-F4BB-DB20-DB77F8D278E7}"/>
                </a:ext>
              </a:extLst>
            </p:cNvPr>
            <p:cNvSpPr txBox="1"/>
            <p:nvPr/>
          </p:nvSpPr>
          <p:spPr>
            <a:xfrm>
              <a:off x="3658888" y="4600253"/>
              <a:ext cx="337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Health Institutions</a:t>
              </a:r>
              <a:endParaRPr lang="pt-PT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C1E79C-ADAF-A7A6-3209-6C6B7CFE7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889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87C969-AF48-23C0-60D0-9C6D01DCE25D}"/>
              </a:ext>
            </a:extLst>
          </p:cNvPr>
          <p:cNvGrpSpPr/>
          <p:nvPr/>
        </p:nvGrpSpPr>
        <p:grpSpPr>
          <a:xfrm>
            <a:off x="5905196" y="2310575"/>
            <a:ext cx="2552999" cy="836490"/>
            <a:chOff x="2310379" y="2224522"/>
            <a:chExt cx="2552999" cy="83649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C39CCCF-0042-6834-C0F1-B24E5F1C07D8}"/>
                </a:ext>
              </a:extLst>
            </p:cNvPr>
            <p:cNvSpPr txBox="1"/>
            <p:nvPr/>
          </p:nvSpPr>
          <p:spPr>
            <a:xfrm>
              <a:off x="2310379" y="2224522"/>
              <a:ext cx="2552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Scientifically Important</a:t>
              </a:r>
              <a:endParaRPr lang="pt-PT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90A9C6B-D98E-5E7E-2751-AFACB6922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380" y="2224522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82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small" dirty="0">
                <a:solidFill>
                  <a:srgbClr val="2352C1"/>
                </a:solidFill>
              </a:rPr>
              <a:t>S</a:t>
            </a:r>
            <a:r>
              <a:rPr lang="pt-PT" sz="2800" b="1" cap="small" dirty="0" err="1">
                <a:solidFill>
                  <a:srgbClr val="2352C1"/>
                </a:solidFill>
              </a:rPr>
              <a:t>tudy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Purpose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96545E-198D-B329-7005-01F0EB945DA9}"/>
              </a:ext>
            </a:extLst>
          </p:cNvPr>
          <p:cNvGrpSpPr/>
          <p:nvPr/>
        </p:nvGrpSpPr>
        <p:grpSpPr>
          <a:xfrm>
            <a:off x="2581952" y="3226722"/>
            <a:ext cx="860331" cy="925964"/>
            <a:chOff x="2581952" y="3233984"/>
            <a:chExt cx="860331" cy="925964"/>
          </a:xfrm>
        </p:grpSpPr>
        <p:pic>
          <p:nvPicPr>
            <p:cNvPr id="92" name="Gráfico 196" descr="Pessoa em cadeira de rodas com preenchimento sólido">
              <a:extLst>
                <a:ext uri="{FF2B5EF4-FFF2-40B4-BE49-F238E27FC236}">
                  <a16:creationId xmlns:a16="http://schemas.microsoft.com/office/drawing/2014/main" id="{5EEE3B01-BB8C-CF12-017F-19E703A87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81952" y="3233984"/>
              <a:ext cx="750602" cy="737223"/>
            </a:xfrm>
            <a:prstGeom prst="rect">
              <a:avLst/>
            </a:prstGeom>
          </p:spPr>
        </p:pic>
        <p:pic>
          <p:nvPicPr>
            <p:cNvPr id="93" name="Gráfico 15" descr="Escudo com visto com preenchimento sólido">
              <a:extLst>
                <a:ext uri="{FF2B5EF4-FFF2-40B4-BE49-F238E27FC236}">
                  <a16:creationId xmlns:a16="http://schemas.microsoft.com/office/drawing/2014/main" id="{B208B4AE-43E8-9E29-04B0-9A74E91E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32396" y="3659105"/>
              <a:ext cx="509887" cy="500843"/>
            </a:xfrm>
            <a:prstGeom prst="rect">
              <a:avLst/>
            </a:prstGeom>
          </p:spPr>
        </p:pic>
      </p:grpSp>
      <p:sp>
        <p:nvSpPr>
          <p:cNvPr id="94" name="Sinal de Adição 198">
            <a:extLst>
              <a:ext uri="{FF2B5EF4-FFF2-40B4-BE49-F238E27FC236}">
                <a16:creationId xmlns:a16="http://schemas.microsoft.com/office/drawing/2014/main" id="{F5BE1C23-2ADD-D824-8513-8C30D00430A8}"/>
              </a:ext>
            </a:extLst>
          </p:cNvPr>
          <p:cNvSpPr/>
          <p:nvPr/>
        </p:nvSpPr>
        <p:spPr>
          <a:xfrm>
            <a:off x="2437495" y="3613859"/>
            <a:ext cx="154444" cy="151691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pic>
        <p:nvPicPr>
          <p:cNvPr id="95" name="Gráfico 39" descr="Hospital com preenchimento sólido">
            <a:extLst>
              <a:ext uri="{FF2B5EF4-FFF2-40B4-BE49-F238E27FC236}">
                <a16:creationId xmlns:a16="http://schemas.microsoft.com/office/drawing/2014/main" id="{EFCEDD09-CFEE-6DB3-6AB8-49D08581AD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181719" y="3092926"/>
            <a:ext cx="1193557" cy="1193557"/>
          </a:xfrm>
          <a:prstGeom prst="rect">
            <a:avLst/>
          </a:prstGeom>
        </p:spPr>
      </p:pic>
      <p:pic>
        <p:nvPicPr>
          <p:cNvPr id="96" name="Gráfico 17" descr="Microscópio com preenchimento sólido">
            <a:extLst>
              <a:ext uri="{FF2B5EF4-FFF2-40B4-BE49-F238E27FC236}">
                <a16:creationId xmlns:a16="http://schemas.microsoft.com/office/drawing/2014/main" id="{E56ED316-A9C8-AE5B-177F-26CDC473BA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7193" y="3231472"/>
            <a:ext cx="916464" cy="9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6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C13EF2-8F6E-F0CB-1B17-D3C1AD61060A}"/>
              </a:ext>
            </a:extLst>
          </p:cNvPr>
          <p:cNvSpPr/>
          <p:nvPr/>
        </p:nvSpPr>
        <p:spPr>
          <a:xfrm>
            <a:off x="1419087" y="3144619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758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421B5D3-6E2E-66F7-D48B-25E5BDC754BB}"/>
              </a:ext>
            </a:extLst>
          </p:cNvPr>
          <p:cNvGrpSpPr/>
          <p:nvPr/>
        </p:nvGrpSpPr>
        <p:grpSpPr>
          <a:xfrm>
            <a:off x="1419087" y="3145861"/>
            <a:ext cx="9000000" cy="1087686"/>
            <a:chOff x="2252656" y="3000564"/>
            <a:chExt cx="9000000" cy="108768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268E7F0-0D47-A97E-3EC7-0F82F6C92B8B}"/>
                </a:ext>
              </a:extLst>
            </p:cNvPr>
            <p:cNvSpPr/>
            <p:nvPr/>
          </p:nvSpPr>
          <p:spPr>
            <a:xfrm>
              <a:off x="2252656" y="3001839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3A08FC5-74D4-02F6-32F7-D0C646A1F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2672" y="3008250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DD68A37-F375-2461-8E2C-BA5549631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5315" y="3000564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BFADB8-F005-5F5A-CDBF-23AC5C10D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664" y="3008250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0366F880-2BD8-D576-146E-13214B72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32" b="92776" l="5114" r="95455">
                        <a14:foregroundMark x1="23485" y1="9125" x2="23485" y2="9125"/>
                        <a14:foregroundMark x1="40530" y1="7034" x2="40530" y2="7034"/>
                        <a14:foregroundMark x1="32008" y1="3802" x2="32008" y2="3802"/>
                        <a14:foregroundMark x1="9091" y1="8175" x2="9091" y2="8175"/>
                        <a14:foregroundMark x1="22917" y1="56654" x2="22917" y2="56654"/>
                        <a14:foregroundMark x1="9470" y1="70913" x2="9470" y2="70913"/>
                        <a14:foregroundMark x1="8333" y1="71483" x2="8333" y2="71483"/>
                        <a14:foregroundMark x1="5114" y1="82319" x2="5114" y2="82319"/>
                        <a14:foregroundMark x1="12311" y1="76996" x2="12311" y2="76996"/>
                        <a14:foregroundMark x1="47917" y1="74335" x2="47917" y2="74335"/>
                        <a14:foregroundMark x1="79924" y1="75095" x2="79924" y2="75095"/>
                        <a14:foregroundMark x1="90530" y1="70532" x2="90530" y2="70532"/>
                        <a14:foregroundMark x1="92235" y1="88213" x2="92235" y2="88213"/>
                        <a14:foregroundMark x1="80871" y1="92776" x2="80871" y2="92776"/>
                        <a14:foregroundMark x1="95455" y1="80038" x2="95455" y2="80038"/>
                        <a14:foregroundMark x1="51326" y1="92205" x2="51326" y2="92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5344" y="3340106"/>
            <a:ext cx="760884" cy="758002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360DE6A-3703-92CA-F5AB-9C374ACDE2F8}"/>
              </a:ext>
            </a:extLst>
          </p:cNvPr>
          <p:cNvGrpSpPr/>
          <p:nvPr/>
        </p:nvGrpSpPr>
        <p:grpSpPr>
          <a:xfrm>
            <a:off x="1423775" y="2311850"/>
            <a:ext cx="2823304" cy="836490"/>
            <a:chOff x="1423775" y="2225797"/>
            <a:chExt cx="2823304" cy="8364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97E2E6-4E6C-8A29-5C53-4110507F9C82}"/>
                </a:ext>
              </a:extLst>
            </p:cNvPr>
            <p:cNvSpPr txBox="1"/>
            <p:nvPr/>
          </p:nvSpPr>
          <p:spPr>
            <a:xfrm>
              <a:off x="1423775" y="2225797"/>
              <a:ext cx="2823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AMR + Wheelchair + Patient + Safety System</a:t>
              </a:r>
              <a:endParaRPr lang="pt-PT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59F020-A85B-8419-C6EE-7F5AA42B3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BE64675-A4FE-7C7E-15DB-92B1B886A8E8}"/>
              </a:ext>
            </a:extLst>
          </p:cNvPr>
          <p:cNvGrpSpPr/>
          <p:nvPr/>
        </p:nvGrpSpPr>
        <p:grpSpPr>
          <a:xfrm>
            <a:off x="3658888" y="4224619"/>
            <a:ext cx="3370608" cy="836490"/>
            <a:chOff x="3658888" y="4133095"/>
            <a:chExt cx="3370608" cy="83649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A3F0B0-F9B3-F4BB-DB20-DB77F8D278E7}"/>
                </a:ext>
              </a:extLst>
            </p:cNvPr>
            <p:cNvSpPr txBox="1"/>
            <p:nvPr/>
          </p:nvSpPr>
          <p:spPr>
            <a:xfrm>
              <a:off x="3658888" y="4600253"/>
              <a:ext cx="337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Health Institutions</a:t>
              </a:r>
              <a:endParaRPr lang="pt-PT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C1E79C-ADAF-A7A6-3209-6C6B7CFE7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889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87C969-AF48-23C0-60D0-9C6D01DCE25D}"/>
              </a:ext>
            </a:extLst>
          </p:cNvPr>
          <p:cNvGrpSpPr/>
          <p:nvPr/>
        </p:nvGrpSpPr>
        <p:grpSpPr>
          <a:xfrm>
            <a:off x="5905196" y="2310575"/>
            <a:ext cx="2552999" cy="836490"/>
            <a:chOff x="2310379" y="2224522"/>
            <a:chExt cx="2552999" cy="83649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C39CCCF-0042-6834-C0F1-B24E5F1C07D8}"/>
                </a:ext>
              </a:extLst>
            </p:cNvPr>
            <p:cNvSpPr txBox="1"/>
            <p:nvPr/>
          </p:nvSpPr>
          <p:spPr>
            <a:xfrm>
              <a:off x="2310379" y="2224522"/>
              <a:ext cx="2552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Scientifically Important</a:t>
              </a:r>
              <a:endParaRPr lang="pt-PT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90A9C6B-D98E-5E7E-2751-AFACB6922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380" y="2224522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1ED20B-CD1D-AFC0-C542-0E5DBFCC64F1}"/>
              </a:ext>
            </a:extLst>
          </p:cNvPr>
          <p:cNvGrpSpPr/>
          <p:nvPr/>
        </p:nvGrpSpPr>
        <p:grpSpPr>
          <a:xfrm>
            <a:off x="8149103" y="4224619"/>
            <a:ext cx="2682723" cy="836490"/>
            <a:chOff x="4542186" y="4133095"/>
            <a:chExt cx="2682723" cy="83649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DA3C69C-2AE0-2972-B2FE-8505EBE6A643}"/>
                </a:ext>
              </a:extLst>
            </p:cNvPr>
            <p:cNvSpPr txBox="1"/>
            <p:nvPr/>
          </p:nvSpPr>
          <p:spPr>
            <a:xfrm>
              <a:off x="4542186" y="4600253"/>
              <a:ext cx="268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Socially Important</a:t>
              </a:r>
              <a:endParaRPr lang="pt-PT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A1697AD-7538-0600-5F67-6A47A6D1E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2187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82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small" dirty="0">
                <a:solidFill>
                  <a:srgbClr val="2352C1"/>
                </a:solidFill>
              </a:rPr>
              <a:t>S</a:t>
            </a:r>
            <a:r>
              <a:rPr lang="pt-PT" sz="2800" b="1" cap="small" dirty="0" err="1">
                <a:solidFill>
                  <a:srgbClr val="2352C1"/>
                </a:solidFill>
              </a:rPr>
              <a:t>tudy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Purpose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96545E-198D-B329-7005-01F0EB945DA9}"/>
              </a:ext>
            </a:extLst>
          </p:cNvPr>
          <p:cNvGrpSpPr/>
          <p:nvPr/>
        </p:nvGrpSpPr>
        <p:grpSpPr>
          <a:xfrm>
            <a:off x="2581952" y="3226722"/>
            <a:ext cx="860331" cy="925964"/>
            <a:chOff x="2581952" y="3233984"/>
            <a:chExt cx="860331" cy="925964"/>
          </a:xfrm>
        </p:grpSpPr>
        <p:pic>
          <p:nvPicPr>
            <p:cNvPr id="92" name="Gráfico 196" descr="Pessoa em cadeira de rodas com preenchimento sólido">
              <a:extLst>
                <a:ext uri="{FF2B5EF4-FFF2-40B4-BE49-F238E27FC236}">
                  <a16:creationId xmlns:a16="http://schemas.microsoft.com/office/drawing/2014/main" id="{5EEE3B01-BB8C-CF12-017F-19E703A87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81952" y="3233984"/>
              <a:ext cx="750602" cy="737223"/>
            </a:xfrm>
            <a:prstGeom prst="rect">
              <a:avLst/>
            </a:prstGeom>
          </p:spPr>
        </p:pic>
        <p:pic>
          <p:nvPicPr>
            <p:cNvPr id="93" name="Gráfico 15" descr="Escudo com visto com preenchimento sólido">
              <a:extLst>
                <a:ext uri="{FF2B5EF4-FFF2-40B4-BE49-F238E27FC236}">
                  <a16:creationId xmlns:a16="http://schemas.microsoft.com/office/drawing/2014/main" id="{B208B4AE-43E8-9E29-04B0-9A74E91E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32396" y="3659105"/>
              <a:ext cx="509887" cy="500843"/>
            </a:xfrm>
            <a:prstGeom prst="rect">
              <a:avLst/>
            </a:prstGeom>
          </p:spPr>
        </p:pic>
      </p:grpSp>
      <p:sp>
        <p:nvSpPr>
          <p:cNvPr id="94" name="Sinal de Adição 198">
            <a:extLst>
              <a:ext uri="{FF2B5EF4-FFF2-40B4-BE49-F238E27FC236}">
                <a16:creationId xmlns:a16="http://schemas.microsoft.com/office/drawing/2014/main" id="{F5BE1C23-2ADD-D824-8513-8C30D00430A8}"/>
              </a:ext>
            </a:extLst>
          </p:cNvPr>
          <p:cNvSpPr/>
          <p:nvPr/>
        </p:nvSpPr>
        <p:spPr>
          <a:xfrm>
            <a:off x="2437495" y="3613859"/>
            <a:ext cx="154444" cy="151691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pic>
        <p:nvPicPr>
          <p:cNvPr id="95" name="Gráfico 39" descr="Hospital com preenchimento sólido">
            <a:extLst>
              <a:ext uri="{FF2B5EF4-FFF2-40B4-BE49-F238E27FC236}">
                <a16:creationId xmlns:a16="http://schemas.microsoft.com/office/drawing/2014/main" id="{EFCEDD09-CFEE-6DB3-6AB8-49D08581AD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181719" y="3092926"/>
            <a:ext cx="1193557" cy="1193557"/>
          </a:xfrm>
          <a:prstGeom prst="rect">
            <a:avLst/>
          </a:prstGeom>
        </p:spPr>
      </p:pic>
      <p:pic>
        <p:nvPicPr>
          <p:cNvPr id="96" name="Gráfico 17" descr="Microscópio com preenchimento sólido">
            <a:extLst>
              <a:ext uri="{FF2B5EF4-FFF2-40B4-BE49-F238E27FC236}">
                <a16:creationId xmlns:a16="http://schemas.microsoft.com/office/drawing/2014/main" id="{E56ED316-A9C8-AE5B-177F-26CDC473BA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7193" y="3231472"/>
            <a:ext cx="916464" cy="916464"/>
          </a:xfrm>
          <a:prstGeom prst="rect">
            <a:avLst/>
          </a:prstGeom>
        </p:spPr>
      </p:pic>
      <p:pic>
        <p:nvPicPr>
          <p:cNvPr id="97" name="Gráfico 18" descr="Utilizadores com preenchimento sólido">
            <a:extLst>
              <a:ext uri="{FF2B5EF4-FFF2-40B4-BE49-F238E27FC236}">
                <a16:creationId xmlns:a16="http://schemas.microsoft.com/office/drawing/2014/main" id="{39865CC5-18F6-FEE1-EEB9-77B61A6F654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27873" y="3033482"/>
            <a:ext cx="1312444" cy="13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23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Methodology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83B4D-B63B-BB48-A0CB-32B545AFEEA2}"/>
              </a:ext>
            </a:extLst>
          </p:cNvPr>
          <p:cNvGrpSpPr/>
          <p:nvPr/>
        </p:nvGrpSpPr>
        <p:grpSpPr>
          <a:xfrm>
            <a:off x="753653" y="1808213"/>
            <a:ext cx="10684694" cy="4255433"/>
            <a:chOff x="990070" y="1926244"/>
            <a:chExt cx="10684694" cy="4255433"/>
          </a:xfrm>
        </p:grpSpPr>
        <p:pic>
          <p:nvPicPr>
            <p:cNvPr id="149" name="Gráfico 29" descr="Wi-Fi com preenchimento sólido">
              <a:extLst>
                <a:ext uri="{FF2B5EF4-FFF2-40B4-BE49-F238E27FC236}">
                  <a16:creationId xmlns:a16="http://schemas.microsoft.com/office/drawing/2014/main" id="{B7A4B9E9-60E0-D526-70D1-3A5BBA7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90422" y="2888324"/>
              <a:ext cx="375335" cy="368646"/>
            </a:xfrm>
            <a:prstGeom prst="rect">
              <a:avLst/>
            </a:prstGeom>
          </p:spPr>
        </p:pic>
        <p:pic>
          <p:nvPicPr>
            <p:cNvPr id="148" name="Gráfico 209" descr="Cronómetro com preenchimento sólido">
              <a:extLst>
                <a:ext uri="{FF2B5EF4-FFF2-40B4-BE49-F238E27FC236}">
                  <a16:creationId xmlns:a16="http://schemas.microsoft.com/office/drawing/2014/main" id="{C967D006-B81C-4078-42B3-A0B26987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89905" y="3069427"/>
              <a:ext cx="272120" cy="267271"/>
            </a:xfrm>
            <a:prstGeom prst="rect">
              <a:avLst/>
            </a:prstGeom>
          </p:spPr>
        </p:pic>
        <p:pic>
          <p:nvPicPr>
            <p:cNvPr id="146" name="Gráfico 29" descr="Wi-Fi com preenchimento sólido">
              <a:extLst>
                <a:ext uri="{FF2B5EF4-FFF2-40B4-BE49-F238E27FC236}">
                  <a16:creationId xmlns:a16="http://schemas.microsoft.com/office/drawing/2014/main" id="{ADDBBB75-0198-D41C-5149-D382C6ED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56387">
              <a:off x="4016181" y="3003469"/>
              <a:ext cx="375335" cy="368646"/>
            </a:xfrm>
            <a:prstGeom prst="rect">
              <a:avLst/>
            </a:prstGeom>
          </p:spPr>
        </p:pic>
        <p:sp>
          <p:nvSpPr>
            <p:cNvPr id="26" name="Retângulo: Cantos Arredondados 211">
              <a:extLst>
                <a:ext uri="{FF2B5EF4-FFF2-40B4-BE49-F238E27FC236}">
                  <a16:creationId xmlns:a16="http://schemas.microsoft.com/office/drawing/2014/main" id="{BC90DC7B-700B-7998-BB08-BB6B2180222E}"/>
                </a:ext>
              </a:extLst>
            </p:cNvPr>
            <p:cNvSpPr/>
            <p:nvPr/>
          </p:nvSpPr>
          <p:spPr>
            <a:xfrm>
              <a:off x="5146703" y="1927696"/>
              <a:ext cx="6528061" cy="1135142"/>
            </a:xfrm>
            <a:prstGeom prst="roundRect">
              <a:avLst>
                <a:gd name="adj" fmla="val 124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7" name="Retângulo: Cantos Arredondados 211">
              <a:extLst>
                <a:ext uri="{FF2B5EF4-FFF2-40B4-BE49-F238E27FC236}">
                  <a16:creationId xmlns:a16="http://schemas.microsoft.com/office/drawing/2014/main" id="{D13944BB-1050-D032-3029-9D4194683CFB}"/>
                </a:ext>
              </a:extLst>
            </p:cNvPr>
            <p:cNvSpPr/>
            <p:nvPr/>
          </p:nvSpPr>
          <p:spPr>
            <a:xfrm>
              <a:off x="1009164" y="1926244"/>
              <a:ext cx="3789142" cy="1121488"/>
            </a:xfrm>
            <a:prstGeom prst="roundRect">
              <a:avLst>
                <a:gd name="adj" fmla="val 91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3B176D-06A0-5FED-B3A8-B16F6E2C5177}"/>
                </a:ext>
              </a:extLst>
            </p:cNvPr>
            <p:cNvGrpSpPr/>
            <p:nvPr/>
          </p:nvGrpSpPr>
          <p:grpSpPr>
            <a:xfrm>
              <a:off x="1096130" y="2230051"/>
              <a:ext cx="2717805" cy="767265"/>
              <a:chOff x="15664456" y="10491092"/>
              <a:chExt cx="4836992" cy="7696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92D4DBB-7DB7-0A6B-BFF9-E9036D89D950}"/>
                  </a:ext>
                </a:extLst>
              </p:cNvPr>
              <p:cNvSpPr/>
              <p:nvPr/>
            </p:nvSpPr>
            <p:spPr>
              <a:xfrm>
                <a:off x="15683536" y="10491092"/>
                <a:ext cx="4798832" cy="769691"/>
              </a:xfrm>
              <a:prstGeom prst="roundRect">
                <a:avLst>
                  <a:gd name="adj" fmla="val 10622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1" name="Caixa de Texto 2">
                <a:extLst>
                  <a:ext uri="{FF2B5EF4-FFF2-40B4-BE49-F238E27FC236}">
                    <a16:creationId xmlns:a16="http://schemas.microsoft.com/office/drawing/2014/main" id="{707FAD2A-D53E-44BB-A9C1-07EBE9448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4456" y="10491321"/>
                <a:ext cx="4836992" cy="76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application where nurses and doctors will be able to request the transport of the AMR.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6BEF047-03B0-2466-629A-409F75D07FEF}"/>
                </a:ext>
              </a:extLst>
            </p:cNvPr>
            <p:cNvSpPr/>
            <p:nvPr/>
          </p:nvSpPr>
          <p:spPr>
            <a:xfrm flipH="1">
              <a:off x="3741166" y="2562937"/>
              <a:ext cx="488349" cy="1682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 de Texto 2">
              <a:extLst>
                <a:ext uri="{FF2B5EF4-FFF2-40B4-BE49-F238E27FC236}">
                  <a16:creationId xmlns:a16="http://schemas.microsoft.com/office/drawing/2014/main" id="{09479954-48E9-CD9D-56ED-D73B6878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197" y="1927697"/>
              <a:ext cx="37077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Health Institution Management System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473B7-2216-89FA-F47A-A3F5E3023A46}"/>
                </a:ext>
              </a:extLst>
            </p:cNvPr>
            <p:cNvGrpSpPr/>
            <p:nvPr/>
          </p:nvGrpSpPr>
          <p:grpSpPr>
            <a:xfrm>
              <a:off x="6465190" y="2230051"/>
              <a:ext cx="5113363" cy="767264"/>
              <a:chOff x="14989202" y="10344437"/>
              <a:chExt cx="3892467" cy="96905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D63609E-45FF-6344-249A-4FC6093568A8}"/>
                  </a:ext>
                </a:extLst>
              </p:cNvPr>
              <p:cNvSpPr/>
              <p:nvPr/>
            </p:nvSpPr>
            <p:spPr>
              <a:xfrm>
                <a:off x="14989203" y="10352596"/>
                <a:ext cx="3892466" cy="960898"/>
              </a:xfrm>
              <a:prstGeom prst="roundRect">
                <a:avLst>
                  <a:gd name="adj" fmla="val 14040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 de Texto 2">
                <a:extLst>
                  <a:ext uri="{FF2B5EF4-FFF2-40B4-BE49-F238E27FC236}">
                    <a16:creationId xmlns:a16="http://schemas.microsoft.com/office/drawing/2014/main" id="{EC4B523C-4FEC-F431-B413-1EA5EAA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9202" y="10344437"/>
                <a:ext cx="3892467" cy="86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Communication with the institution's institutional system is essential to know information such as: which patient is transported, who requests transport, and the various destinations such as treatment or diagnostic areas, outdoors, etc.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1" name="Seta: Bidirecional 37">
              <a:extLst>
                <a:ext uri="{FF2B5EF4-FFF2-40B4-BE49-F238E27FC236}">
                  <a16:creationId xmlns:a16="http://schemas.microsoft.com/office/drawing/2014/main" id="{31FB2952-C27B-64A5-AD11-6DFB711A1AF5}"/>
                </a:ext>
              </a:extLst>
            </p:cNvPr>
            <p:cNvSpPr/>
            <p:nvPr/>
          </p:nvSpPr>
          <p:spPr>
            <a:xfrm>
              <a:off x="4390040" y="2866356"/>
              <a:ext cx="1128798" cy="128464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C39E44F-00FA-2C81-70CD-6C8C317E4D2E}"/>
                </a:ext>
              </a:extLst>
            </p:cNvPr>
            <p:cNvSpPr/>
            <p:nvPr/>
          </p:nvSpPr>
          <p:spPr>
            <a:xfrm>
              <a:off x="6029540" y="256355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11">
              <a:extLst>
                <a:ext uri="{FF2B5EF4-FFF2-40B4-BE49-F238E27FC236}">
                  <a16:creationId xmlns:a16="http://schemas.microsoft.com/office/drawing/2014/main" id="{19A8E0B0-04B9-D8C9-8E2A-219069F275B0}"/>
                </a:ext>
              </a:extLst>
            </p:cNvPr>
            <p:cNvSpPr/>
            <p:nvPr/>
          </p:nvSpPr>
          <p:spPr>
            <a:xfrm>
              <a:off x="1017464" y="3356197"/>
              <a:ext cx="10621874" cy="2820708"/>
            </a:xfrm>
            <a:prstGeom prst="roundRect">
              <a:avLst>
                <a:gd name="adj" fmla="val 6038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20" name="Sinal de Adição 198">
              <a:extLst>
                <a:ext uri="{FF2B5EF4-FFF2-40B4-BE49-F238E27FC236}">
                  <a16:creationId xmlns:a16="http://schemas.microsoft.com/office/drawing/2014/main" id="{1CAD1D89-A0B2-3DAD-3AD9-7022090A037F}"/>
                </a:ext>
              </a:extLst>
            </p:cNvPr>
            <p:cNvSpPr/>
            <p:nvPr/>
          </p:nvSpPr>
          <p:spPr>
            <a:xfrm>
              <a:off x="1714690" y="4256638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51" name="Caixa de Texto 2">
              <a:extLst>
                <a:ext uri="{FF2B5EF4-FFF2-40B4-BE49-F238E27FC236}">
                  <a16:creationId xmlns:a16="http://schemas.microsoft.com/office/drawing/2014/main" id="{E9CC884A-1267-97AD-5096-57C3C07D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16" y="4583153"/>
              <a:ext cx="1164171" cy="3839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1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oupling system</a:t>
              </a:r>
              <a:endParaRPr lang="en-US" sz="12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Caixa de Texto 2">
              <a:extLst>
                <a:ext uri="{FF2B5EF4-FFF2-40B4-BE49-F238E27FC236}">
                  <a16:creationId xmlns:a16="http://schemas.microsoft.com/office/drawing/2014/main" id="{2BC81D4E-E159-2A0E-3F9C-696CBA0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486" y="3300070"/>
              <a:ext cx="3407903" cy="37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Wheelchair Transporter Robot</a:t>
              </a:r>
              <a:endParaRPr lang="en-US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Caixa de Texto 2">
              <a:extLst>
                <a:ext uri="{FF2B5EF4-FFF2-40B4-BE49-F238E27FC236}">
                  <a16:creationId xmlns:a16="http://schemas.microsoft.com/office/drawing/2014/main" id="{9B12575F-7DDD-E179-5235-E5D201ECE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1" y="4012860"/>
              <a:ext cx="2190423" cy="176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Type of transport</a:t>
              </a:r>
              <a:endParaRPr lang="en-US" sz="16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BD456EE-74B3-A081-CAB1-959387BE71F8}"/>
                </a:ext>
              </a:extLst>
            </p:cNvPr>
            <p:cNvGrpSpPr/>
            <p:nvPr/>
          </p:nvGrpSpPr>
          <p:grpSpPr>
            <a:xfrm>
              <a:off x="3158002" y="3668192"/>
              <a:ext cx="5925038" cy="325050"/>
              <a:chOff x="11584578" y="10499306"/>
              <a:chExt cx="7485568" cy="57236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93B113-6B49-1552-883D-DC57BE827736}"/>
                  </a:ext>
                </a:extLst>
              </p:cNvPr>
              <p:cNvSpPr/>
              <p:nvPr/>
            </p:nvSpPr>
            <p:spPr>
              <a:xfrm>
                <a:off x="11584578" y="10500663"/>
                <a:ext cx="7485568" cy="569650"/>
              </a:xfrm>
              <a:prstGeom prst="roundRect">
                <a:avLst>
                  <a:gd name="adj" fmla="val 26859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Caixa de Texto 2">
                <a:extLst>
                  <a:ext uri="{FF2B5EF4-FFF2-40B4-BE49-F238E27FC236}">
                    <a16:creationId xmlns:a16="http://schemas.microsoft.com/office/drawing/2014/main" id="{0AE6B6B6-61FA-17C4-BB95-29EB67C21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4578" y="10499306"/>
                <a:ext cx="7485568" cy="572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ts val="18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 to attach the coupling system.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7796165-A529-223E-1A5F-A3DDE2AE643A}"/>
                </a:ext>
              </a:extLst>
            </p:cNvPr>
            <p:cNvSpPr/>
            <p:nvPr/>
          </p:nvSpPr>
          <p:spPr>
            <a:xfrm>
              <a:off x="2617774" y="3747195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842914-6E53-1FCE-8C91-5A7252C3CA24}"/>
                </a:ext>
              </a:extLst>
            </p:cNvPr>
            <p:cNvGrpSpPr/>
            <p:nvPr/>
          </p:nvGrpSpPr>
          <p:grpSpPr>
            <a:xfrm>
              <a:off x="3146612" y="5583875"/>
              <a:ext cx="5936946" cy="513175"/>
              <a:chOff x="11569533" y="10499304"/>
              <a:chExt cx="7500612" cy="143911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5A99C4-F8F3-F154-93F2-6F6495193BEF}"/>
                  </a:ext>
                </a:extLst>
              </p:cNvPr>
              <p:cNvSpPr/>
              <p:nvPr/>
            </p:nvSpPr>
            <p:spPr>
              <a:xfrm>
                <a:off x="11584578" y="10500661"/>
                <a:ext cx="7485567" cy="14377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Caixa de Texto 2">
                <a:extLst>
                  <a:ext uri="{FF2B5EF4-FFF2-40B4-BE49-F238E27FC236}">
                    <a16:creationId xmlns:a16="http://schemas.microsoft.com/office/drawing/2014/main" id="{736F4E9A-F3E4-BD8A-23D9-8FA4454D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9533" y="10499304"/>
                <a:ext cx="7500612" cy="1406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 of a security system consisting of a set of sensors to monitor the patient and act in emergency situations.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F17D47E-8264-6352-FD4F-C40E72920216}"/>
                </a:ext>
              </a:extLst>
            </p:cNvPr>
            <p:cNvSpPr/>
            <p:nvPr/>
          </p:nvSpPr>
          <p:spPr>
            <a:xfrm>
              <a:off x="2617774" y="5756942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FC20FD-5B97-6D5D-59CA-0062FCED641A}"/>
                </a:ext>
              </a:extLst>
            </p:cNvPr>
            <p:cNvSpPr/>
            <p:nvPr/>
          </p:nvSpPr>
          <p:spPr>
            <a:xfrm>
              <a:off x="3154679" y="4082938"/>
              <a:ext cx="5928511" cy="140858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7A1CF337-1ABE-4FEF-8D12-329E2F9E94FF}"/>
                </a:ext>
              </a:extLst>
            </p:cNvPr>
            <p:cNvSpPr/>
            <p:nvPr/>
          </p:nvSpPr>
          <p:spPr>
            <a:xfrm>
              <a:off x="2617774" y="468337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4" name="Seta: Bidirecional 204">
              <a:extLst>
                <a:ext uri="{FF2B5EF4-FFF2-40B4-BE49-F238E27FC236}">
                  <a16:creationId xmlns:a16="http://schemas.microsoft.com/office/drawing/2014/main" id="{F5FD2D1F-1072-703C-6FC6-9A27AE71BA2B}"/>
                </a:ext>
              </a:extLst>
            </p:cNvPr>
            <p:cNvSpPr/>
            <p:nvPr/>
          </p:nvSpPr>
          <p:spPr>
            <a:xfrm rot="7144804" flipH="1">
              <a:off x="5170584" y="3097028"/>
              <a:ext cx="587132" cy="189793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5" name="Seta: Bidirecional 193">
              <a:extLst>
                <a:ext uri="{FF2B5EF4-FFF2-40B4-BE49-F238E27FC236}">
                  <a16:creationId xmlns:a16="http://schemas.microsoft.com/office/drawing/2014/main" id="{20CB733A-C8BF-5968-CBDF-DBE898B1F935}"/>
                </a:ext>
              </a:extLst>
            </p:cNvPr>
            <p:cNvSpPr/>
            <p:nvPr/>
          </p:nvSpPr>
          <p:spPr>
            <a:xfrm rot="14455196">
              <a:off x="4182578" y="3092278"/>
              <a:ext cx="578725" cy="193048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6" name="Caixa de Texto 2">
              <a:extLst>
                <a:ext uri="{FF2B5EF4-FFF2-40B4-BE49-F238E27FC236}">
                  <a16:creationId xmlns:a16="http://schemas.microsoft.com/office/drawing/2014/main" id="{134F076A-12EE-A952-2065-C56E04961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734" y="1927697"/>
              <a:ext cx="2809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Human Machine Interface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43BECE8-55F4-5A76-3C56-78516D5B814D}"/>
                </a:ext>
              </a:extLst>
            </p:cNvPr>
            <p:cNvSpPr/>
            <p:nvPr/>
          </p:nvSpPr>
          <p:spPr>
            <a:xfrm>
              <a:off x="9585960" y="4177120"/>
              <a:ext cx="1927952" cy="116006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8" name="Caixa de Texto 2">
              <a:extLst>
                <a:ext uri="{FF2B5EF4-FFF2-40B4-BE49-F238E27FC236}">
                  <a16:creationId xmlns:a16="http://schemas.microsoft.com/office/drawing/2014/main" id="{5CC81A97-9832-6C26-0DB6-B7C27A87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5960" y="4186521"/>
              <a:ext cx="1928644" cy="1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Easy-to-fit, fast, autonomous, and universal coupling mechanism, because there is a diversity of wheelchairs.</a:t>
              </a:r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125207E-FD0D-FB56-A290-354D31F19B6B}"/>
                </a:ext>
              </a:extLst>
            </p:cNvPr>
            <p:cNvSpPr/>
            <p:nvPr/>
          </p:nvSpPr>
          <p:spPr>
            <a:xfrm>
              <a:off x="9166860" y="4690206"/>
              <a:ext cx="339366" cy="1526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1" name="Gráfico 26" descr="Monitor com preenchimento sólido">
              <a:extLst>
                <a:ext uri="{FF2B5EF4-FFF2-40B4-BE49-F238E27FC236}">
                  <a16:creationId xmlns:a16="http://schemas.microsoft.com/office/drawing/2014/main" id="{DBBCCF17-2C3B-896B-F53A-026CFAF4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5293" y="2436400"/>
              <a:ext cx="420621" cy="421351"/>
            </a:xfrm>
            <a:prstGeom prst="rect">
              <a:avLst/>
            </a:prstGeom>
          </p:spPr>
        </p:pic>
        <p:grpSp>
          <p:nvGrpSpPr>
            <p:cNvPr id="142" name="Agrupar 57">
              <a:extLst>
                <a:ext uri="{FF2B5EF4-FFF2-40B4-BE49-F238E27FC236}">
                  <a16:creationId xmlns:a16="http://schemas.microsoft.com/office/drawing/2014/main" id="{C4BF9402-BBFB-A5C8-6298-D6891F56CE91}"/>
                </a:ext>
              </a:extLst>
            </p:cNvPr>
            <p:cNvGrpSpPr/>
            <p:nvPr/>
          </p:nvGrpSpPr>
          <p:grpSpPr>
            <a:xfrm>
              <a:off x="5191271" y="2291127"/>
              <a:ext cx="753518" cy="660838"/>
              <a:chOff x="115531" y="-70614"/>
              <a:chExt cx="1023779" cy="913765"/>
            </a:xfrm>
          </p:grpSpPr>
          <p:pic>
            <p:nvPicPr>
              <p:cNvPr id="143" name="Gráfico 21" descr="Hospital destaque">
                <a:extLst>
                  <a:ext uri="{FF2B5EF4-FFF2-40B4-BE49-F238E27FC236}">
                    <a16:creationId xmlns:a16="http://schemas.microsoft.com/office/drawing/2014/main" id="{79EAD96A-168C-02D4-573F-5BC6A45FF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25545" y="-70614"/>
                <a:ext cx="913765" cy="913765"/>
              </a:xfrm>
              <a:prstGeom prst="rect">
                <a:avLst/>
              </a:prstGeom>
            </p:spPr>
          </p:pic>
          <p:pic>
            <p:nvPicPr>
              <p:cNvPr id="144" name="Imagem 42">
                <a:extLst>
                  <a:ext uri="{FF2B5EF4-FFF2-40B4-BE49-F238E27FC236}">
                    <a16:creationId xmlns:a16="http://schemas.microsoft.com/office/drawing/2014/main" id="{C09F86AE-C0C1-95DA-FC82-80CFDED7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colorTemperature colorTemp="4700"/>
                        </a14:imgEffect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31" y="343191"/>
                <a:ext cx="308610" cy="353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CBFABE-C8F8-2185-72CC-A8E247BFDC13}"/>
                </a:ext>
              </a:extLst>
            </p:cNvPr>
            <p:cNvGrpSpPr/>
            <p:nvPr/>
          </p:nvGrpSpPr>
          <p:grpSpPr>
            <a:xfrm>
              <a:off x="3547360" y="4360649"/>
              <a:ext cx="5143149" cy="1070430"/>
              <a:chOff x="9133246" y="4706533"/>
              <a:chExt cx="7287742" cy="151677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8128793-5A6D-8A12-CD90-3B360FEA07F2}"/>
                  </a:ext>
                </a:extLst>
              </p:cNvPr>
              <p:cNvGrpSpPr/>
              <p:nvPr/>
            </p:nvGrpSpPr>
            <p:grpSpPr>
              <a:xfrm>
                <a:off x="14059298" y="4706533"/>
                <a:ext cx="2361690" cy="1512902"/>
                <a:chOff x="7145112" y="4100551"/>
                <a:chExt cx="2361690" cy="151290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F6ED5AE2-46DD-26F8-CDD0-AD510306AD35}"/>
                    </a:ext>
                  </a:extLst>
                </p:cNvPr>
                <p:cNvGrpSpPr/>
                <p:nvPr/>
              </p:nvGrpSpPr>
              <p:grpSpPr>
                <a:xfrm>
                  <a:off x="7614140" y="4100551"/>
                  <a:ext cx="1447468" cy="1011425"/>
                  <a:chOff x="15137181" y="6870025"/>
                  <a:chExt cx="2111116" cy="1475152"/>
                </a:xfrm>
              </p:grpSpPr>
              <p:grpSp>
                <p:nvGrpSpPr>
                  <p:cNvPr id="198" name="Agrupar 298">
                    <a:extLst>
                      <a:ext uri="{FF2B5EF4-FFF2-40B4-BE49-F238E27FC236}">
                        <a16:creationId xmlns:a16="http://schemas.microsoft.com/office/drawing/2014/main" id="{34D97317-293B-7896-F901-B17D80CC7774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181" y="6870025"/>
                    <a:ext cx="2111116" cy="1466768"/>
                    <a:chOff x="3309283" y="-1822923"/>
                    <a:chExt cx="1791332" cy="1244601"/>
                  </a:xfrm>
                </p:grpSpPr>
                <p:grpSp>
                  <p:nvGrpSpPr>
                    <p:cNvPr id="201" name="Agrupar 277">
                      <a:extLst>
                        <a:ext uri="{FF2B5EF4-FFF2-40B4-BE49-F238E27FC236}">
                          <a16:creationId xmlns:a16="http://schemas.microsoft.com/office/drawing/2014/main" id="{8B5C0F3C-ADFD-BC5E-B42F-0BDBE11A9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9283" y="-1822923"/>
                      <a:ext cx="1791332" cy="1244601"/>
                      <a:chOff x="2880339" y="-1823570"/>
                      <a:chExt cx="1792191" cy="1245043"/>
                    </a:xfrm>
                  </p:grpSpPr>
                  <p:grpSp>
                    <p:nvGrpSpPr>
                      <p:cNvPr id="203" name="Agrupar 279">
                        <a:extLst>
                          <a:ext uri="{FF2B5EF4-FFF2-40B4-BE49-F238E27FC236}">
                            <a16:creationId xmlns:a16="http://schemas.microsoft.com/office/drawing/2014/main" id="{A46ED8C0-7E60-6E5E-B772-D7D6499C4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8193" y="-1823570"/>
                        <a:ext cx="1174337" cy="1245043"/>
                        <a:chOff x="3431056" y="-1824307"/>
                        <a:chExt cx="1175074" cy="1245546"/>
                      </a:xfrm>
                    </p:grpSpPr>
                    <p:sp>
                      <p:nvSpPr>
                        <p:cNvPr id="210" name="Retângulo 280">
                          <a:extLst>
                            <a:ext uri="{FF2B5EF4-FFF2-40B4-BE49-F238E27FC236}">
                              <a16:creationId xmlns:a16="http://schemas.microsoft.com/office/drawing/2014/main" id="{4AC09E45-4929-886D-C9B5-B5B4DD6C4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534" y="-1222479"/>
                          <a:ext cx="556591" cy="31614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1" name="Retângulo 281">
                          <a:extLst>
                            <a:ext uri="{FF2B5EF4-FFF2-40B4-BE49-F238E27FC236}">
                              <a16:creationId xmlns:a16="http://schemas.microsoft.com/office/drawing/2014/main" id="{CD956549-5AAA-1CED-4A28-60A37F40A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0608" y="-1294717"/>
                          <a:ext cx="556260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2" name="Retângulo 282">
                          <a:extLst>
                            <a:ext uri="{FF2B5EF4-FFF2-40B4-BE49-F238E27FC236}">
                              <a16:creationId xmlns:a16="http://schemas.microsoft.com/office/drawing/2014/main" id="{C40D638D-89BE-1EC9-E750-B1BE827FA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23425" y="-1539509"/>
                          <a:ext cx="556260" cy="80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3" name="Retângulo 283">
                          <a:extLst>
                            <a:ext uri="{FF2B5EF4-FFF2-40B4-BE49-F238E27FC236}">
                              <a16:creationId xmlns:a16="http://schemas.microsoft.com/office/drawing/2014/main" id="{07CCB448-0037-6358-596E-287023E13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3294" y="-974682"/>
                          <a:ext cx="214062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4" name="Retângulo 284">
                          <a:extLst>
                            <a:ext uri="{FF2B5EF4-FFF2-40B4-BE49-F238E27FC236}">
                              <a16:creationId xmlns:a16="http://schemas.microsoft.com/office/drawing/2014/main" id="{75ADB685-ED67-CB34-3FCC-467216AD50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477366">
                          <a:off x="4196864" y="-823069"/>
                          <a:ext cx="383053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5" name="Retângulo 285">
                          <a:extLst>
                            <a:ext uri="{FF2B5EF4-FFF2-40B4-BE49-F238E27FC236}">
                              <a16:creationId xmlns:a16="http://schemas.microsoft.com/office/drawing/2014/main" id="{D8FCBC6A-99BC-6076-ACCF-9A3E97B0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31056" y="-1824307"/>
                          <a:ext cx="214062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6" name="Oval 215">
                          <a:extLst>
                            <a:ext uri="{FF2B5EF4-FFF2-40B4-BE49-F238E27FC236}">
                              <a16:creationId xmlns:a16="http://schemas.microsoft.com/office/drawing/2014/main" id="{1FBF979F-9B13-03C8-7DF1-1F8F48ACA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7353" y="-877538"/>
                          <a:ext cx="298777" cy="29877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</p:grpSp>
                  <p:grpSp>
                    <p:nvGrpSpPr>
                      <p:cNvPr id="204" name="Agrupar 290">
                        <a:extLst>
                          <a:ext uri="{FF2B5EF4-FFF2-40B4-BE49-F238E27FC236}">
                            <a16:creationId xmlns:a16="http://schemas.microsoft.com/office/drawing/2014/main" id="{95FF7287-11FB-987F-DA9A-CA7A4E158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0339" y="-946959"/>
                        <a:ext cx="747252" cy="363675"/>
                        <a:chOff x="2585064" y="-1810559"/>
                        <a:chExt cx="747252" cy="363675"/>
                      </a:xfrm>
                    </p:grpSpPr>
                    <p:sp>
                      <p:nvSpPr>
                        <p:cNvPr id="205" name="Retângulo 294">
                          <a:extLst>
                            <a:ext uri="{FF2B5EF4-FFF2-40B4-BE49-F238E27FC236}">
                              <a16:creationId xmlns:a16="http://schemas.microsoft.com/office/drawing/2014/main" id="{086C4848-8DCF-A138-B91E-61823021D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65130" y="-1725014"/>
                          <a:ext cx="45719" cy="952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6" name="Retângulo 291">
                          <a:extLst>
                            <a:ext uri="{FF2B5EF4-FFF2-40B4-BE49-F238E27FC236}">
                              <a16:creationId xmlns:a16="http://schemas.microsoft.com/office/drawing/2014/main" id="{90483B39-3FC9-6EBE-E064-9FD00828A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725014"/>
                          <a:ext cx="667385" cy="1649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032068AE-5171-62E0-8048-D825D43F38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6239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B2425444-F49D-84F1-CAF9-0EFD4E9F6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cxnSp>
                      <p:nvCxnSpPr>
                        <p:cNvPr id="209" name="Conexão reta 295">
                          <a:extLst>
                            <a:ext uri="{FF2B5EF4-FFF2-40B4-BE49-F238E27FC236}">
                              <a16:creationId xmlns:a16="http://schemas.microsoft.com/office/drawing/2014/main" id="{BBA59B11-46F7-0AAF-68E1-24A6E8D560D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015595" y="-1810559"/>
                          <a:ext cx="316721" cy="52238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02" name="Retângulo 296">
                      <a:extLst>
                        <a:ext uri="{FF2B5EF4-FFF2-40B4-BE49-F238E27FC236}">
                          <a16:creationId xmlns:a16="http://schemas.microsoft.com/office/drawing/2014/main" id="{2D162BEC-0DA2-89F3-11A2-8656DC06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963" y="-1003863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</p:grpSp>
              <p:sp>
                <p:nvSpPr>
                  <p:cNvPr id="199" name="Fluxograma: Ou 289">
                    <a:extLst>
                      <a:ext uri="{FF2B5EF4-FFF2-40B4-BE49-F238E27FC236}">
                        <a16:creationId xmlns:a16="http://schemas.microsoft.com/office/drawing/2014/main" id="{71F8B4B0-2D1A-EC79-21E5-292CBFADEFA6}"/>
                      </a:ext>
                    </a:extLst>
                  </p:cNvPr>
                  <p:cNvSpPr/>
                  <p:nvPr/>
                </p:nvSpPr>
                <p:spPr>
                  <a:xfrm>
                    <a:off x="15641890" y="7593173"/>
                    <a:ext cx="743098" cy="744718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200" name="Fluxograma: Convolução 288">
                    <a:extLst>
                      <a:ext uri="{FF2B5EF4-FFF2-40B4-BE49-F238E27FC236}">
                        <a16:creationId xmlns:a16="http://schemas.microsoft.com/office/drawing/2014/main" id="{6F254CAD-318E-CA63-EDF0-CF25D8862CBB}"/>
                      </a:ext>
                    </a:extLst>
                  </p:cNvPr>
                  <p:cNvSpPr/>
                  <p:nvPr/>
                </p:nvSpPr>
                <p:spPr>
                  <a:xfrm>
                    <a:off x="15644358" y="7603567"/>
                    <a:ext cx="741526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 dirty="0"/>
                  </a:p>
                </p:txBody>
              </p:sp>
            </p:grpSp>
            <p:sp>
              <p:nvSpPr>
                <p:cNvPr id="197" name="Caixa de texto 300">
                  <a:extLst>
                    <a:ext uri="{FF2B5EF4-FFF2-40B4-BE49-F238E27FC236}">
                      <a16:creationId xmlns:a16="http://schemas.microsoft.com/office/drawing/2014/main" id="{D0E113F7-B769-49D0-2712-C76ABDF4CA64}"/>
                    </a:ext>
                  </a:extLst>
                </p:cNvPr>
                <p:cNvSpPr txBox="1"/>
                <p:nvPr/>
              </p:nvSpPr>
              <p:spPr>
                <a:xfrm>
                  <a:off x="7145112" y="5001006"/>
                  <a:ext cx="2361690" cy="61244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Impeller coupling – pushing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944524C-9CF2-20D9-5B22-464E3A262ABB}"/>
                  </a:ext>
                </a:extLst>
              </p:cNvPr>
              <p:cNvGrpSpPr/>
              <p:nvPr/>
            </p:nvGrpSpPr>
            <p:grpSpPr>
              <a:xfrm>
                <a:off x="9133246" y="4706533"/>
                <a:ext cx="2337856" cy="1516778"/>
                <a:chOff x="2152003" y="4101630"/>
                <a:chExt cx="2337856" cy="1516778"/>
              </a:xfrm>
            </p:grpSpPr>
            <p:grpSp>
              <p:nvGrpSpPr>
                <p:cNvPr id="175" name="Agrupar 297">
                  <a:extLst>
                    <a:ext uri="{FF2B5EF4-FFF2-40B4-BE49-F238E27FC236}">
                      <a16:creationId xmlns:a16="http://schemas.microsoft.com/office/drawing/2014/main" id="{25D49A31-7A5F-CB0D-B807-986AF252DE47}"/>
                    </a:ext>
                  </a:extLst>
                </p:cNvPr>
                <p:cNvGrpSpPr/>
                <p:nvPr/>
              </p:nvGrpSpPr>
              <p:grpSpPr>
                <a:xfrm>
                  <a:off x="2372969" y="4101630"/>
                  <a:ext cx="1895925" cy="1009267"/>
                  <a:chOff x="0" y="0"/>
                  <a:chExt cx="2346325" cy="1249045"/>
                </a:xfrm>
              </p:grpSpPr>
              <p:grpSp>
                <p:nvGrpSpPr>
                  <p:cNvPr id="177" name="Agrupar 55">
                    <a:extLst>
                      <a:ext uri="{FF2B5EF4-FFF2-40B4-BE49-F238E27FC236}">
                        <a16:creationId xmlns:a16="http://schemas.microsoft.com/office/drawing/2014/main" id="{E55C919A-3AAF-AB06-80AF-87274BEFA4A3}"/>
                      </a:ext>
                    </a:extLst>
                  </p:cNvPr>
                  <p:cNvGrpSpPr/>
                  <p:nvPr/>
                </p:nvGrpSpPr>
                <p:grpSpPr>
                  <a:xfrm>
                    <a:off x="866775" y="676275"/>
                    <a:ext cx="1479550" cy="572770"/>
                    <a:chOff x="0" y="0"/>
                    <a:chExt cx="1479550" cy="572770"/>
                  </a:xfrm>
                </p:grpSpPr>
                <p:sp>
                  <p:nvSpPr>
                    <p:cNvPr id="190" name="Retângulo 41">
                      <a:extLst>
                        <a:ext uri="{FF2B5EF4-FFF2-40B4-BE49-F238E27FC236}">
                          <a16:creationId xmlns:a16="http://schemas.microsoft.com/office/drawing/2014/main" id="{9EFBE792-C683-3BBA-7B92-2424E8BCE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194310"/>
                      <a:ext cx="667385" cy="2654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1074C29-C7BE-4B80-8A70-5D55D6E1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994D0521-42CD-F786-9D8C-9758C7C8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92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3" name="Retângulo 52">
                      <a:extLst>
                        <a:ext uri="{FF2B5EF4-FFF2-40B4-BE49-F238E27FC236}">
                          <a16:creationId xmlns:a16="http://schemas.microsoft.com/office/drawing/2014/main" id="{BD84C3A5-2627-DEB3-1E0A-400630392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5410" y="99060"/>
                      <a:ext cx="45719" cy="9525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4" name="Retângulo 53">
                      <a:extLst>
                        <a:ext uri="{FF2B5EF4-FFF2-40B4-BE49-F238E27FC236}">
                          <a16:creationId xmlns:a16="http://schemas.microsoft.com/office/drawing/2014/main" id="{DDFE6097-541B-B932-DC37-9697379E3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0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cxnSp>
                  <p:nvCxnSpPr>
                    <p:cNvPr id="195" name="Conexão reta 54">
                      <a:extLst>
                        <a:ext uri="{FF2B5EF4-FFF2-40B4-BE49-F238E27FC236}">
                          <a16:creationId xmlns:a16="http://schemas.microsoft.com/office/drawing/2014/main" id="{66F9C93C-E554-CF1E-289F-2819ADFF90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0" y="99060"/>
                      <a:ext cx="744640" cy="3810"/>
                    </a:xfrm>
                    <a:prstGeom prst="line">
                      <a:avLst/>
                    </a:prstGeom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8" name="Agrupar 256">
                    <a:extLst>
                      <a:ext uri="{FF2B5EF4-FFF2-40B4-BE49-F238E27FC236}">
                        <a16:creationId xmlns:a16="http://schemas.microsoft.com/office/drawing/2014/main" id="{1DCBDA55-B93D-4A80-2738-F914278303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361664" cy="1245041"/>
                    <a:chOff x="0" y="0"/>
                    <a:chExt cx="1361664" cy="1245041"/>
                  </a:xfrm>
                </p:grpSpPr>
                <p:grpSp>
                  <p:nvGrpSpPr>
                    <p:cNvPr id="179" name="Agrupar 56">
                      <a:extLst>
                        <a:ext uri="{FF2B5EF4-FFF2-40B4-BE49-F238E27FC236}">
                          <a16:creationId xmlns:a16="http://schemas.microsoft.com/office/drawing/2014/main" id="{9B486995-DF54-448B-44B9-731319A56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83" name="Retângulo 45">
                        <a:extLst>
                          <a:ext uri="{FF2B5EF4-FFF2-40B4-BE49-F238E27FC236}">
                            <a16:creationId xmlns:a16="http://schemas.microsoft.com/office/drawing/2014/main" id="{DCB72E8D-CCE5-D029-86C5-EF9943CB2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4" name="Retângulo 46">
                        <a:extLst>
                          <a:ext uri="{FF2B5EF4-FFF2-40B4-BE49-F238E27FC236}">
                            <a16:creationId xmlns:a16="http://schemas.microsoft.com/office/drawing/2014/main" id="{230CC521-0DF4-F472-8710-B28D59914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5" name="Retângulo 47">
                        <a:extLst>
                          <a:ext uri="{FF2B5EF4-FFF2-40B4-BE49-F238E27FC236}">
                            <a16:creationId xmlns:a16="http://schemas.microsoft.com/office/drawing/2014/main" id="{14D3241C-CE23-A3AF-8BE8-66C3574D7B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6" name="Retângulo 49">
                        <a:extLst>
                          <a:ext uri="{FF2B5EF4-FFF2-40B4-BE49-F238E27FC236}">
                            <a16:creationId xmlns:a16="http://schemas.microsoft.com/office/drawing/2014/main" id="{EF9A3EA1-9BB0-F08E-E0D1-DEB296A76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7" name="Retângulo 50">
                        <a:extLst>
                          <a:ext uri="{FF2B5EF4-FFF2-40B4-BE49-F238E27FC236}">
                            <a16:creationId xmlns:a16="http://schemas.microsoft.com/office/drawing/2014/main" id="{9B4F82A3-8B1B-94ED-A757-504CA72BA17C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8" name="Retângulo 48">
                        <a:extLst>
                          <a:ext uri="{FF2B5EF4-FFF2-40B4-BE49-F238E27FC236}">
                            <a16:creationId xmlns:a16="http://schemas.microsoft.com/office/drawing/2014/main" id="{E276F399-0D76-27A3-89C4-2C6884068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9" name="Oval 188">
                        <a:extLst>
                          <a:ext uri="{FF2B5EF4-FFF2-40B4-BE49-F238E27FC236}">
                            <a16:creationId xmlns:a16="http://schemas.microsoft.com/office/drawing/2014/main" id="{DFB24D3A-4D3A-CF1B-0F20-ECC2706E4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80" name="Agrupar 252">
                      <a:extLst>
                        <a:ext uri="{FF2B5EF4-FFF2-40B4-BE49-F238E27FC236}">
                          <a16:creationId xmlns:a16="http://schemas.microsoft.com/office/drawing/2014/main" id="{8B4A4657-FB02-A9C6-4582-6A18DF849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11921"/>
                      <a:ext cx="634145" cy="632997"/>
                      <a:chOff x="0" y="2321"/>
                      <a:chExt cx="634145" cy="632997"/>
                    </a:xfrm>
                  </p:grpSpPr>
                  <p:sp>
                    <p:nvSpPr>
                      <p:cNvPr id="181" name="Fluxograma: Convolução 250">
                        <a:extLst>
                          <a:ext uri="{FF2B5EF4-FFF2-40B4-BE49-F238E27FC236}">
                            <a16:creationId xmlns:a16="http://schemas.microsoft.com/office/drawing/2014/main" id="{CECC57DA-36AE-BE91-1CDA-DAF31C04E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" y="2321"/>
                        <a:ext cx="629504" cy="629504"/>
                      </a:xfrm>
                      <a:prstGeom prst="flowChartSummingJunction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2" name="Fluxograma: Ou 251">
                        <a:extLst>
                          <a:ext uri="{FF2B5EF4-FFF2-40B4-BE49-F238E27FC236}">
                            <a16:creationId xmlns:a16="http://schemas.microsoft.com/office/drawing/2014/main" id="{49A8D1ED-89C8-EE61-8B91-6CF1079B9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175"/>
                        <a:ext cx="630838" cy="632143"/>
                      </a:xfrm>
                      <a:prstGeom prst="flowChar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</p:grpSp>
            </p:grpSp>
            <p:sp>
              <p:nvSpPr>
                <p:cNvPr id="176" name="Caixa de texto 299">
                  <a:extLst>
                    <a:ext uri="{FF2B5EF4-FFF2-40B4-BE49-F238E27FC236}">
                      <a16:creationId xmlns:a16="http://schemas.microsoft.com/office/drawing/2014/main" id="{077AE2DB-8E31-801A-62B9-C04D79D1B286}"/>
                    </a:ext>
                  </a:extLst>
                </p:cNvPr>
                <p:cNvSpPr txBox="1"/>
                <p:nvPr/>
              </p:nvSpPr>
              <p:spPr>
                <a:xfrm>
                  <a:off x="2152003" y="5001006"/>
                  <a:ext cx="2337856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Central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–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pulling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wheelchair</a:t>
                  </a:r>
                  <a:endPara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FC62625-018E-3022-80D2-991B1AB145AE}"/>
                  </a:ext>
                </a:extLst>
              </p:cNvPr>
              <p:cNvGrpSpPr/>
              <p:nvPr/>
            </p:nvGrpSpPr>
            <p:grpSpPr>
              <a:xfrm>
                <a:off x="11535553" y="4706533"/>
                <a:ext cx="2475398" cy="1516056"/>
                <a:chOff x="4573646" y="4102352"/>
                <a:chExt cx="2475398" cy="151605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F8731878-5BEA-FE03-1552-17CD5D85B143}"/>
                    </a:ext>
                  </a:extLst>
                </p:cNvPr>
                <p:cNvGrpSpPr/>
                <p:nvPr/>
              </p:nvGrpSpPr>
              <p:grpSpPr>
                <a:xfrm>
                  <a:off x="5261751" y="4102352"/>
                  <a:ext cx="1099188" cy="1007823"/>
                  <a:chOff x="12879043" y="6871141"/>
                  <a:chExt cx="1603153" cy="1469898"/>
                </a:xfrm>
              </p:grpSpPr>
              <p:grpSp>
                <p:nvGrpSpPr>
                  <p:cNvPr id="158" name="Agrupar 276">
                    <a:extLst>
                      <a:ext uri="{FF2B5EF4-FFF2-40B4-BE49-F238E27FC236}">
                        <a16:creationId xmlns:a16="http://schemas.microsoft.com/office/drawing/2014/main" id="{B1734F9F-699B-5481-17B7-F18728222F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98443" y="6871141"/>
                    <a:ext cx="1383753" cy="1466766"/>
                    <a:chOff x="187324" y="0"/>
                    <a:chExt cx="1174340" cy="1245041"/>
                  </a:xfrm>
                </p:grpSpPr>
                <p:grpSp>
                  <p:nvGrpSpPr>
                    <p:cNvPr id="161" name="Agrupar 258">
                      <a:extLst>
                        <a:ext uri="{FF2B5EF4-FFF2-40B4-BE49-F238E27FC236}">
                          <a16:creationId xmlns:a16="http://schemas.microsoft.com/office/drawing/2014/main" id="{B1854ADD-4F4D-2909-6B70-ED6BEDAF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68" name="Retângulo 259">
                        <a:extLst>
                          <a:ext uri="{FF2B5EF4-FFF2-40B4-BE49-F238E27FC236}">
                            <a16:creationId xmlns:a16="http://schemas.microsoft.com/office/drawing/2014/main" id="{986A517F-3BF0-11D7-1D38-42CD56077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9" name="Retângulo 260">
                        <a:extLst>
                          <a:ext uri="{FF2B5EF4-FFF2-40B4-BE49-F238E27FC236}">
                            <a16:creationId xmlns:a16="http://schemas.microsoft.com/office/drawing/2014/main" id="{C96ABCCF-C45E-6D42-841C-8840EE35A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0" name="Retângulo 261">
                        <a:extLst>
                          <a:ext uri="{FF2B5EF4-FFF2-40B4-BE49-F238E27FC236}">
                            <a16:creationId xmlns:a16="http://schemas.microsoft.com/office/drawing/2014/main" id="{3EFC4BDA-4EC4-9D8C-1BF1-08CA49CF6C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1" name="Retângulo 262">
                        <a:extLst>
                          <a:ext uri="{FF2B5EF4-FFF2-40B4-BE49-F238E27FC236}">
                            <a16:creationId xmlns:a16="http://schemas.microsoft.com/office/drawing/2014/main" id="{1669EA17-C066-1523-32A5-18CE2A8FF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2" name="Retângulo 263">
                        <a:extLst>
                          <a:ext uri="{FF2B5EF4-FFF2-40B4-BE49-F238E27FC236}">
                            <a16:creationId xmlns:a16="http://schemas.microsoft.com/office/drawing/2014/main" id="{7EB94BCB-14C5-5C6E-6E86-C94A4E0CCFF6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3" name="Retângulo 264">
                        <a:extLst>
                          <a:ext uri="{FF2B5EF4-FFF2-40B4-BE49-F238E27FC236}">
                            <a16:creationId xmlns:a16="http://schemas.microsoft.com/office/drawing/2014/main" id="{D17C0725-4063-E496-7A24-EA797C8E2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C8A96BC4-EF3B-DCBC-200A-693552F94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62" name="Agrupar 275">
                      <a:extLst>
                        <a:ext uri="{FF2B5EF4-FFF2-40B4-BE49-F238E27FC236}">
                          <a16:creationId xmlns:a16="http://schemas.microsoft.com/office/drawing/2014/main" id="{FA4F4089-CBF7-448E-2839-5707EC908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75" y="863600"/>
                      <a:ext cx="725805" cy="379730"/>
                      <a:chOff x="0" y="0"/>
                      <a:chExt cx="725805" cy="379730"/>
                    </a:xfrm>
                  </p:grpSpPr>
                  <p:sp>
                    <p:nvSpPr>
                      <p:cNvPr id="163" name="Retângulo 270">
                        <a:extLst>
                          <a:ext uri="{FF2B5EF4-FFF2-40B4-BE49-F238E27FC236}">
                            <a16:creationId xmlns:a16="http://schemas.microsoft.com/office/drawing/2014/main" id="{CD9FB246-A694-23A7-266D-0FAA50D1F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01600"/>
                        <a:ext cx="667385" cy="1649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111FF6F5-2925-F700-3495-1F8056893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09C8B97A-A3E7-7E4E-3935-76DF25233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75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6" name="Retângulo 273">
                        <a:extLst>
                          <a:ext uri="{FF2B5EF4-FFF2-40B4-BE49-F238E27FC236}">
                            <a16:creationId xmlns:a16="http://schemas.microsoft.com/office/drawing/2014/main" id="{18C9E569-2B12-5D9E-946F-E87CA90A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300" y="0"/>
                        <a:ext cx="45719" cy="952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cxnSp>
                    <p:nvCxnSpPr>
                      <p:cNvPr id="167" name="Conexão reta 274">
                        <a:extLst>
                          <a:ext uri="{FF2B5EF4-FFF2-40B4-BE49-F238E27FC236}">
                            <a16:creationId xmlns:a16="http://schemas.microsoft.com/office/drawing/2014/main" id="{BFD90BDD-3CC5-938D-A28C-00FC6BD9E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4025" y="64302"/>
                        <a:ext cx="0" cy="30948"/>
                      </a:xfrm>
                      <a:prstGeom prst="line">
                        <a:avLst/>
                      </a:prstGeom>
                      <a:ln w="762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9" name="Fluxograma: Convolução 267">
                    <a:extLst>
                      <a:ext uri="{FF2B5EF4-FFF2-40B4-BE49-F238E27FC236}">
                        <a16:creationId xmlns:a16="http://schemas.microsoft.com/office/drawing/2014/main" id="{88A95CC4-2A0C-A52A-E4BF-676F13424FF3}"/>
                      </a:ext>
                    </a:extLst>
                  </p:cNvPr>
                  <p:cNvSpPr/>
                  <p:nvPr/>
                </p:nvSpPr>
                <p:spPr>
                  <a:xfrm>
                    <a:off x="12879043" y="7599429"/>
                    <a:ext cx="741759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160" name="Fluxograma: Ou 268">
                    <a:extLst>
                      <a:ext uri="{FF2B5EF4-FFF2-40B4-BE49-F238E27FC236}">
                        <a16:creationId xmlns:a16="http://schemas.microsoft.com/office/drawing/2014/main" id="{D70EF04C-A1CE-121E-FB8E-5C2C1D7DF7CC}"/>
                      </a:ext>
                    </a:extLst>
                  </p:cNvPr>
                  <p:cNvSpPr/>
                  <p:nvPr/>
                </p:nvSpPr>
                <p:spPr>
                  <a:xfrm>
                    <a:off x="12881445" y="7595266"/>
                    <a:ext cx="743195" cy="744691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</p:grpSp>
            <p:sp>
              <p:nvSpPr>
                <p:cNvPr id="157" name="Caixa de texto 300">
                  <a:extLst>
                    <a:ext uri="{FF2B5EF4-FFF2-40B4-BE49-F238E27FC236}">
                      <a16:creationId xmlns:a16="http://schemas.microsoft.com/office/drawing/2014/main" id="{EE1A9D20-B353-82C4-93B2-DF1D61F34D98}"/>
                    </a:ext>
                  </a:extLst>
                </p:cNvPr>
                <p:cNvSpPr txBox="1"/>
                <p:nvPr/>
              </p:nvSpPr>
              <p:spPr>
                <a:xfrm>
                  <a:off x="4573646" y="5001006"/>
                  <a:ext cx="2475398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 from below – lifting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24138-9394-8A32-9880-EB43BA325BAF}"/>
                </a:ext>
              </a:extLst>
            </p:cNvPr>
            <p:cNvGrpSpPr/>
            <p:nvPr/>
          </p:nvGrpSpPr>
          <p:grpSpPr>
            <a:xfrm>
              <a:off x="990070" y="3386761"/>
              <a:ext cx="1736662" cy="592247"/>
              <a:chOff x="990070" y="3386761"/>
              <a:chExt cx="1736662" cy="592247"/>
            </a:xfrm>
          </p:grpSpPr>
          <p:sp>
            <p:nvSpPr>
              <p:cNvPr id="47" name="Caixa de Texto 2">
                <a:extLst>
                  <a:ext uri="{FF2B5EF4-FFF2-40B4-BE49-F238E27FC236}">
                    <a16:creationId xmlns:a16="http://schemas.microsoft.com/office/drawing/2014/main" id="{EF59C318-F2E7-7ADE-E7E8-CAB7CD53F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70" y="3774977"/>
                <a:ext cx="1736662" cy="204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ts val="1520"/>
                  </a:lnSpc>
                </a:pPr>
                <a:r>
                  <a: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Autonomous Mobile Robot (AMR)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17" name="Imagem 192">
                <a:extLst>
                  <a:ext uri="{FF2B5EF4-FFF2-40B4-BE49-F238E27FC236}">
                    <a16:creationId xmlns:a16="http://schemas.microsoft.com/office/drawing/2014/main" id="{2CE2CB8E-7E35-B36F-C08F-E19A4A164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63" y="3386761"/>
                <a:ext cx="482624" cy="4621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8FFCB-F4D2-DD21-DF67-08850B75DFDB}"/>
                </a:ext>
              </a:extLst>
            </p:cNvPr>
            <p:cNvGrpSpPr/>
            <p:nvPr/>
          </p:nvGrpSpPr>
          <p:grpSpPr>
            <a:xfrm>
              <a:off x="1003767" y="5380819"/>
              <a:ext cx="1709268" cy="800858"/>
              <a:chOff x="1017464" y="5380819"/>
              <a:chExt cx="1709268" cy="800858"/>
            </a:xfrm>
          </p:grpSpPr>
          <p:sp>
            <p:nvSpPr>
              <p:cNvPr id="54" name="Caixa de Texto 2">
                <a:extLst>
                  <a:ext uri="{FF2B5EF4-FFF2-40B4-BE49-F238E27FC236}">
                    <a16:creationId xmlns:a16="http://schemas.microsoft.com/office/drawing/2014/main" id="{983E289B-AB69-5B2A-FE5C-C5B59748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464" y="5660893"/>
                <a:ext cx="1709268" cy="52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Wheelchair + patient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safety system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169233-F2BA-01B0-6300-48046CD8D39E}"/>
                  </a:ext>
                </a:extLst>
              </p:cNvPr>
              <p:cNvGrpSpPr/>
              <p:nvPr/>
            </p:nvGrpSpPr>
            <p:grpSpPr>
              <a:xfrm>
                <a:off x="1634432" y="5380819"/>
                <a:ext cx="475333" cy="376123"/>
                <a:chOff x="7774966" y="15476657"/>
                <a:chExt cx="683157" cy="540571"/>
              </a:xfrm>
            </p:grpSpPr>
            <p:pic>
              <p:nvPicPr>
                <p:cNvPr id="218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0AFEC8F3-ACCF-86F2-2678-F7D03761A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66" y="15476657"/>
                  <a:ext cx="513384" cy="504234"/>
                </a:xfrm>
                <a:prstGeom prst="rect">
                  <a:avLst/>
                </a:prstGeom>
              </p:spPr>
            </p:pic>
            <p:pic>
              <p:nvPicPr>
                <p:cNvPr id="219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12BC0B3A-E9DF-8FD6-DC50-C8F25447A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379" y="15674670"/>
                  <a:ext cx="348744" cy="342558"/>
                </a:xfrm>
                <a:prstGeom prst="rect">
                  <a:avLst/>
                </a:prstGeom>
              </p:spPr>
            </p:pic>
          </p:grpSp>
        </p:grpSp>
        <p:sp>
          <p:nvSpPr>
            <p:cNvPr id="221" name="Sinal de Adição 198">
              <a:extLst>
                <a:ext uri="{FF2B5EF4-FFF2-40B4-BE49-F238E27FC236}">
                  <a16:creationId xmlns:a16="http://schemas.microsoft.com/office/drawing/2014/main" id="{D96F51C0-133E-CDAA-3C2F-BB09DC73F64F}"/>
                </a:ext>
              </a:extLst>
            </p:cNvPr>
            <p:cNvSpPr/>
            <p:nvPr/>
          </p:nvSpPr>
          <p:spPr>
            <a:xfrm>
              <a:off x="1714690" y="5050651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418153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Methodology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83B4D-B63B-BB48-A0CB-32B545AFEEA2}"/>
              </a:ext>
            </a:extLst>
          </p:cNvPr>
          <p:cNvGrpSpPr/>
          <p:nvPr/>
        </p:nvGrpSpPr>
        <p:grpSpPr>
          <a:xfrm>
            <a:off x="753653" y="1808213"/>
            <a:ext cx="10684694" cy="4255433"/>
            <a:chOff x="990070" y="1926244"/>
            <a:chExt cx="10684694" cy="4255433"/>
          </a:xfrm>
        </p:grpSpPr>
        <p:pic>
          <p:nvPicPr>
            <p:cNvPr id="149" name="Gráfico 29" descr="Wi-Fi com preenchimento sólido">
              <a:extLst>
                <a:ext uri="{FF2B5EF4-FFF2-40B4-BE49-F238E27FC236}">
                  <a16:creationId xmlns:a16="http://schemas.microsoft.com/office/drawing/2014/main" id="{B7A4B9E9-60E0-D526-70D1-3A5BBA7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90422" y="2888324"/>
              <a:ext cx="375335" cy="368646"/>
            </a:xfrm>
            <a:prstGeom prst="rect">
              <a:avLst/>
            </a:prstGeom>
          </p:spPr>
        </p:pic>
        <p:pic>
          <p:nvPicPr>
            <p:cNvPr id="148" name="Gráfico 209" descr="Cronómetro com preenchimento sólido">
              <a:extLst>
                <a:ext uri="{FF2B5EF4-FFF2-40B4-BE49-F238E27FC236}">
                  <a16:creationId xmlns:a16="http://schemas.microsoft.com/office/drawing/2014/main" id="{C967D006-B81C-4078-42B3-A0B26987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89905" y="3069427"/>
              <a:ext cx="272120" cy="267271"/>
            </a:xfrm>
            <a:prstGeom prst="rect">
              <a:avLst/>
            </a:prstGeom>
          </p:spPr>
        </p:pic>
        <p:pic>
          <p:nvPicPr>
            <p:cNvPr id="146" name="Gráfico 29" descr="Wi-Fi com preenchimento sólido">
              <a:extLst>
                <a:ext uri="{FF2B5EF4-FFF2-40B4-BE49-F238E27FC236}">
                  <a16:creationId xmlns:a16="http://schemas.microsoft.com/office/drawing/2014/main" id="{ADDBBB75-0198-D41C-5149-D382C6ED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56387">
              <a:off x="4016181" y="3003469"/>
              <a:ext cx="375335" cy="368646"/>
            </a:xfrm>
            <a:prstGeom prst="rect">
              <a:avLst/>
            </a:prstGeom>
          </p:spPr>
        </p:pic>
        <p:sp>
          <p:nvSpPr>
            <p:cNvPr id="26" name="Retângulo: Cantos Arredondados 211">
              <a:extLst>
                <a:ext uri="{FF2B5EF4-FFF2-40B4-BE49-F238E27FC236}">
                  <a16:creationId xmlns:a16="http://schemas.microsoft.com/office/drawing/2014/main" id="{BC90DC7B-700B-7998-BB08-BB6B2180222E}"/>
                </a:ext>
              </a:extLst>
            </p:cNvPr>
            <p:cNvSpPr/>
            <p:nvPr/>
          </p:nvSpPr>
          <p:spPr>
            <a:xfrm>
              <a:off x="5146703" y="1927696"/>
              <a:ext cx="6528061" cy="1135142"/>
            </a:xfrm>
            <a:prstGeom prst="roundRect">
              <a:avLst>
                <a:gd name="adj" fmla="val 124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7" name="Retângulo: Cantos Arredondados 211">
              <a:extLst>
                <a:ext uri="{FF2B5EF4-FFF2-40B4-BE49-F238E27FC236}">
                  <a16:creationId xmlns:a16="http://schemas.microsoft.com/office/drawing/2014/main" id="{D13944BB-1050-D032-3029-9D4194683CFB}"/>
                </a:ext>
              </a:extLst>
            </p:cNvPr>
            <p:cNvSpPr/>
            <p:nvPr/>
          </p:nvSpPr>
          <p:spPr>
            <a:xfrm>
              <a:off x="1009164" y="1926244"/>
              <a:ext cx="3789142" cy="1121488"/>
            </a:xfrm>
            <a:prstGeom prst="roundRect">
              <a:avLst>
                <a:gd name="adj" fmla="val 91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3B176D-06A0-5FED-B3A8-B16F6E2C5177}"/>
                </a:ext>
              </a:extLst>
            </p:cNvPr>
            <p:cNvGrpSpPr/>
            <p:nvPr/>
          </p:nvGrpSpPr>
          <p:grpSpPr>
            <a:xfrm>
              <a:off x="1096130" y="2230051"/>
              <a:ext cx="2717805" cy="767265"/>
              <a:chOff x="15664456" y="10491092"/>
              <a:chExt cx="4836992" cy="7696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92D4DBB-7DB7-0A6B-BFF9-E9036D89D950}"/>
                  </a:ext>
                </a:extLst>
              </p:cNvPr>
              <p:cNvSpPr/>
              <p:nvPr/>
            </p:nvSpPr>
            <p:spPr>
              <a:xfrm>
                <a:off x="15683536" y="10491092"/>
                <a:ext cx="4798832" cy="769691"/>
              </a:xfrm>
              <a:prstGeom prst="roundRect">
                <a:avLst>
                  <a:gd name="adj" fmla="val 10622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1" name="Caixa de Texto 2">
                <a:extLst>
                  <a:ext uri="{FF2B5EF4-FFF2-40B4-BE49-F238E27FC236}">
                    <a16:creationId xmlns:a16="http://schemas.microsoft.com/office/drawing/2014/main" id="{707FAD2A-D53E-44BB-A9C1-07EBE9448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4456" y="10491321"/>
                <a:ext cx="4836992" cy="76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application where nurses and doctors will be able to request the transport of the AMR.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6BEF047-03B0-2466-629A-409F75D07FEF}"/>
                </a:ext>
              </a:extLst>
            </p:cNvPr>
            <p:cNvSpPr/>
            <p:nvPr/>
          </p:nvSpPr>
          <p:spPr>
            <a:xfrm flipH="1">
              <a:off x="3741166" y="2562937"/>
              <a:ext cx="488349" cy="1682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 de Texto 2">
              <a:extLst>
                <a:ext uri="{FF2B5EF4-FFF2-40B4-BE49-F238E27FC236}">
                  <a16:creationId xmlns:a16="http://schemas.microsoft.com/office/drawing/2014/main" id="{09479954-48E9-CD9D-56ED-D73B6878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197" y="1927697"/>
              <a:ext cx="37077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Health Institution Management System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473B7-2216-89FA-F47A-A3F5E3023A46}"/>
                </a:ext>
              </a:extLst>
            </p:cNvPr>
            <p:cNvGrpSpPr/>
            <p:nvPr/>
          </p:nvGrpSpPr>
          <p:grpSpPr>
            <a:xfrm>
              <a:off x="6465190" y="2230051"/>
              <a:ext cx="5113363" cy="767264"/>
              <a:chOff x="14989202" y="10344437"/>
              <a:chExt cx="3892467" cy="96905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D63609E-45FF-6344-249A-4FC6093568A8}"/>
                  </a:ext>
                </a:extLst>
              </p:cNvPr>
              <p:cNvSpPr/>
              <p:nvPr/>
            </p:nvSpPr>
            <p:spPr>
              <a:xfrm>
                <a:off x="14989203" y="10352596"/>
                <a:ext cx="3892466" cy="960898"/>
              </a:xfrm>
              <a:prstGeom prst="roundRect">
                <a:avLst>
                  <a:gd name="adj" fmla="val 14040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 de Texto 2">
                <a:extLst>
                  <a:ext uri="{FF2B5EF4-FFF2-40B4-BE49-F238E27FC236}">
                    <a16:creationId xmlns:a16="http://schemas.microsoft.com/office/drawing/2014/main" id="{EC4B523C-4FEC-F431-B413-1EA5EAA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9202" y="10344437"/>
                <a:ext cx="3892467" cy="86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Communication with the institution's institutional system is essential to know information such as: which patient is transported, who requests transport, and the various destinations such as treatment or diagnostic areas, outdoors, etc.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C39E44F-00FA-2C81-70CD-6C8C317E4D2E}"/>
                </a:ext>
              </a:extLst>
            </p:cNvPr>
            <p:cNvSpPr/>
            <p:nvPr/>
          </p:nvSpPr>
          <p:spPr>
            <a:xfrm>
              <a:off x="6029540" y="256355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11">
              <a:extLst>
                <a:ext uri="{FF2B5EF4-FFF2-40B4-BE49-F238E27FC236}">
                  <a16:creationId xmlns:a16="http://schemas.microsoft.com/office/drawing/2014/main" id="{19A8E0B0-04B9-D8C9-8E2A-219069F275B0}"/>
                </a:ext>
              </a:extLst>
            </p:cNvPr>
            <p:cNvSpPr/>
            <p:nvPr/>
          </p:nvSpPr>
          <p:spPr>
            <a:xfrm>
              <a:off x="1017464" y="3356197"/>
              <a:ext cx="10621874" cy="2820708"/>
            </a:xfrm>
            <a:prstGeom prst="roundRect">
              <a:avLst>
                <a:gd name="adj" fmla="val 6038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20" name="Sinal de Adição 198">
              <a:extLst>
                <a:ext uri="{FF2B5EF4-FFF2-40B4-BE49-F238E27FC236}">
                  <a16:creationId xmlns:a16="http://schemas.microsoft.com/office/drawing/2014/main" id="{1CAD1D89-A0B2-3DAD-3AD9-7022090A037F}"/>
                </a:ext>
              </a:extLst>
            </p:cNvPr>
            <p:cNvSpPr/>
            <p:nvPr/>
          </p:nvSpPr>
          <p:spPr>
            <a:xfrm>
              <a:off x="1714690" y="4256638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51" name="Caixa de Texto 2">
              <a:extLst>
                <a:ext uri="{FF2B5EF4-FFF2-40B4-BE49-F238E27FC236}">
                  <a16:creationId xmlns:a16="http://schemas.microsoft.com/office/drawing/2014/main" id="{E9CC884A-1267-97AD-5096-57C3C07D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16" y="4583153"/>
              <a:ext cx="1164171" cy="3839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1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oupling system</a:t>
              </a:r>
              <a:endParaRPr lang="en-US" sz="12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Caixa de Texto 2">
              <a:extLst>
                <a:ext uri="{FF2B5EF4-FFF2-40B4-BE49-F238E27FC236}">
                  <a16:creationId xmlns:a16="http://schemas.microsoft.com/office/drawing/2014/main" id="{2BC81D4E-E159-2A0E-3F9C-696CBA0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486" y="3300070"/>
              <a:ext cx="3407903" cy="37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Wheelchair Transporter Robot</a:t>
              </a:r>
              <a:endParaRPr lang="en-US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Caixa de Texto 2">
              <a:extLst>
                <a:ext uri="{FF2B5EF4-FFF2-40B4-BE49-F238E27FC236}">
                  <a16:creationId xmlns:a16="http://schemas.microsoft.com/office/drawing/2014/main" id="{9B12575F-7DDD-E179-5235-E5D201ECE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1" y="4012860"/>
              <a:ext cx="2190423" cy="176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Type of transport</a:t>
              </a:r>
              <a:endParaRPr lang="en-US" sz="16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BD456EE-74B3-A081-CAB1-959387BE71F8}"/>
                </a:ext>
              </a:extLst>
            </p:cNvPr>
            <p:cNvGrpSpPr/>
            <p:nvPr/>
          </p:nvGrpSpPr>
          <p:grpSpPr>
            <a:xfrm>
              <a:off x="3158002" y="3668192"/>
              <a:ext cx="5925038" cy="325050"/>
              <a:chOff x="11584578" y="10499306"/>
              <a:chExt cx="7485568" cy="57236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93B113-6B49-1552-883D-DC57BE827736}"/>
                  </a:ext>
                </a:extLst>
              </p:cNvPr>
              <p:cNvSpPr/>
              <p:nvPr/>
            </p:nvSpPr>
            <p:spPr>
              <a:xfrm>
                <a:off x="11584578" y="10500663"/>
                <a:ext cx="7485568" cy="569650"/>
              </a:xfrm>
              <a:prstGeom prst="roundRect">
                <a:avLst>
                  <a:gd name="adj" fmla="val 26859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Caixa de Texto 2">
                <a:extLst>
                  <a:ext uri="{FF2B5EF4-FFF2-40B4-BE49-F238E27FC236}">
                    <a16:creationId xmlns:a16="http://schemas.microsoft.com/office/drawing/2014/main" id="{0AE6B6B6-61FA-17C4-BB95-29EB67C21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4578" y="10499306"/>
                <a:ext cx="7485568" cy="572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ts val="18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 to attach the coupling system.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7796165-A529-223E-1A5F-A3DDE2AE643A}"/>
                </a:ext>
              </a:extLst>
            </p:cNvPr>
            <p:cNvSpPr/>
            <p:nvPr/>
          </p:nvSpPr>
          <p:spPr>
            <a:xfrm>
              <a:off x="2617774" y="3747195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842914-6E53-1FCE-8C91-5A7252C3CA24}"/>
                </a:ext>
              </a:extLst>
            </p:cNvPr>
            <p:cNvGrpSpPr/>
            <p:nvPr/>
          </p:nvGrpSpPr>
          <p:grpSpPr>
            <a:xfrm>
              <a:off x="3146612" y="5583875"/>
              <a:ext cx="5936946" cy="513175"/>
              <a:chOff x="11569533" y="10499304"/>
              <a:chExt cx="7500612" cy="143911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5A99C4-F8F3-F154-93F2-6F6495193BEF}"/>
                  </a:ext>
                </a:extLst>
              </p:cNvPr>
              <p:cNvSpPr/>
              <p:nvPr/>
            </p:nvSpPr>
            <p:spPr>
              <a:xfrm>
                <a:off x="11584578" y="10500661"/>
                <a:ext cx="7485567" cy="14377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Caixa de Texto 2">
                <a:extLst>
                  <a:ext uri="{FF2B5EF4-FFF2-40B4-BE49-F238E27FC236}">
                    <a16:creationId xmlns:a16="http://schemas.microsoft.com/office/drawing/2014/main" id="{736F4E9A-F3E4-BD8A-23D9-8FA4454D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9533" y="10499304"/>
                <a:ext cx="7500612" cy="1406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 of a security system consisting of a set of sensors to monitor the patient and act in emergency situations.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F17D47E-8264-6352-FD4F-C40E72920216}"/>
                </a:ext>
              </a:extLst>
            </p:cNvPr>
            <p:cNvSpPr/>
            <p:nvPr/>
          </p:nvSpPr>
          <p:spPr>
            <a:xfrm>
              <a:off x="2617774" y="5756942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FC20FD-5B97-6D5D-59CA-0062FCED641A}"/>
                </a:ext>
              </a:extLst>
            </p:cNvPr>
            <p:cNvSpPr/>
            <p:nvPr/>
          </p:nvSpPr>
          <p:spPr>
            <a:xfrm>
              <a:off x="3154679" y="4082938"/>
              <a:ext cx="5928511" cy="140858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7A1CF337-1ABE-4FEF-8D12-329E2F9E94FF}"/>
                </a:ext>
              </a:extLst>
            </p:cNvPr>
            <p:cNvSpPr/>
            <p:nvPr/>
          </p:nvSpPr>
          <p:spPr>
            <a:xfrm>
              <a:off x="2617774" y="468337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5" name="Seta: Bidirecional 193">
              <a:extLst>
                <a:ext uri="{FF2B5EF4-FFF2-40B4-BE49-F238E27FC236}">
                  <a16:creationId xmlns:a16="http://schemas.microsoft.com/office/drawing/2014/main" id="{20CB733A-C8BF-5968-CBDF-DBE898B1F935}"/>
                </a:ext>
              </a:extLst>
            </p:cNvPr>
            <p:cNvSpPr/>
            <p:nvPr/>
          </p:nvSpPr>
          <p:spPr>
            <a:xfrm rot="14455196">
              <a:off x="4182578" y="3092278"/>
              <a:ext cx="578725" cy="193048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6" name="Caixa de Texto 2">
              <a:extLst>
                <a:ext uri="{FF2B5EF4-FFF2-40B4-BE49-F238E27FC236}">
                  <a16:creationId xmlns:a16="http://schemas.microsoft.com/office/drawing/2014/main" id="{134F076A-12EE-A952-2065-C56E04961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734" y="1927697"/>
              <a:ext cx="2809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Human Machine Interface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43BECE8-55F4-5A76-3C56-78516D5B814D}"/>
                </a:ext>
              </a:extLst>
            </p:cNvPr>
            <p:cNvSpPr/>
            <p:nvPr/>
          </p:nvSpPr>
          <p:spPr>
            <a:xfrm>
              <a:off x="9585960" y="4177120"/>
              <a:ext cx="1927952" cy="116006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8" name="Caixa de Texto 2">
              <a:extLst>
                <a:ext uri="{FF2B5EF4-FFF2-40B4-BE49-F238E27FC236}">
                  <a16:creationId xmlns:a16="http://schemas.microsoft.com/office/drawing/2014/main" id="{5CC81A97-9832-6C26-0DB6-B7C27A87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5960" y="4186521"/>
              <a:ext cx="1928644" cy="1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Easy-to-fit, fast, autonomous, and universal coupling mechanism, because there is a diversity of wheelchairs.</a:t>
              </a:r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125207E-FD0D-FB56-A290-354D31F19B6B}"/>
                </a:ext>
              </a:extLst>
            </p:cNvPr>
            <p:cNvSpPr/>
            <p:nvPr/>
          </p:nvSpPr>
          <p:spPr>
            <a:xfrm>
              <a:off x="9166860" y="4690206"/>
              <a:ext cx="339366" cy="1526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1" name="Gráfico 26" descr="Monitor com preenchimento sólido">
              <a:extLst>
                <a:ext uri="{FF2B5EF4-FFF2-40B4-BE49-F238E27FC236}">
                  <a16:creationId xmlns:a16="http://schemas.microsoft.com/office/drawing/2014/main" id="{DBBCCF17-2C3B-896B-F53A-026CFAF4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5293" y="2436400"/>
              <a:ext cx="420621" cy="421351"/>
            </a:xfrm>
            <a:prstGeom prst="rect">
              <a:avLst/>
            </a:prstGeom>
          </p:spPr>
        </p:pic>
        <p:grpSp>
          <p:nvGrpSpPr>
            <p:cNvPr id="142" name="Agrupar 57">
              <a:extLst>
                <a:ext uri="{FF2B5EF4-FFF2-40B4-BE49-F238E27FC236}">
                  <a16:creationId xmlns:a16="http://schemas.microsoft.com/office/drawing/2014/main" id="{C4BF9402-BBFB-A5C8-6298-D6891F56CE91}"/>
                </a:ext>
              </a:extLst>
            </p:cNvPr>
            <p:cNvGrpSpPr/>
            <p:nvPr/>
          </p:nvGrpSpPr>
          <p:grpSpPr>
            <a:xfrm>
              <a:off x="5191271" y="2291127"/>
              <a:ext cx="753518" cy="660838"/>
              <a:chOff x="115531" y="-70614"/>
              <a:chExt cx="1023779" cy="913765"/>
            </a:xfrm>
          </p:grpSpPr>
          <p:pic>
            <p:nvPicPr>
              <p:cNvPr id="143" name="Gráfico 21" descr="Hospital destaque">
                <a:extLst>
                  <a:ext uri="{FF2B5EF4-FFF2-40B4-BE49-F238E27FC236}">
                    <a16:creationId xmlns:a16="http://schemas.microsoft.com/office/drawing/2014/main" id="{79EAD96A-168C-02D4-573F-5BC6A45FF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25545" y="-70614"/>
                <a:ext cx="913765" cy="913765"/>
              </a:xfrm>
              <a:prstGeom prst="rect">
                <a:avLst/>
              </a:prstGeom>
            </p:spPr>
          </p:pic>
          <p:pic>
            <p:nvPicPr>
              <p:cNvPr id="144" name="Imagem 42">
                <a:extLst>
                  <a:ext uri="{FF2B5EF4-FFF2-40B4-BE49-F238E27FC236}">
                    <a16:creationId xmlns:a16="http://schemas.microsoft.com/office/drawing/2014/main" id="{C09F86AE-C0C1-95DA-FC82-80CFDED7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31" y="343191"/>
                <a:ext cx="308610" cy="353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CBFABE-C8F8-2185-72CC-A8E247BFDC13}"/>
                </a:ext>
              </a:extLst>
            </p:cNvPr>
            <p:cNvGrpSpPr/>
            <p:nvPr/>
          </p:nvGrpSpPr>
          <p:grpSpPr>
            <a:xfrm>
              <a:off x="3547360" y="4360649"/>
              <a:ext cx="5143149" cy="1070430"/>
              <a:chOff x="9133246" y="4706533"/>
              <a:chExt cx="7287742" cy="151677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8128793-5A6D-8A12-CD90-3B360FEA07F2}"/>
                  </a:ext>
                </a:extLst>
              </p:cNvPr>
              <p:cNvGrpSpPr/>
              <p:nvPr/>
            </p:nvGrpSpPr>
            <p:grpSpPr>
              <a:xfrm>
                <a:off x="14059298" y="4706533"/>
                <a:ext cx="2361690" cy="1512902"/>
                <a:chOff x="7145112" y="4100551"/>
                <a:chExt cx="2361690" cy="151290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F6ED5AE2-46DD-26F8-CDD0-AD510306AD35}"/>
                    </a:ext>
                  </a:extLst>
                </p:cNvPr>
                <p:cNvGrpSpPr/>
                <p:nvPr/>
              </p:nvGrpSpPr>
              <p:grpSpPr>
                <a:xfrm>
                  <a:off x="7614140" y="4100551"/>
                  <a:ext cx="1447468" cy="1011425"/>
                  <a:chOff x="15137181" y="6870025"/>
                  <a:chExt cx="2111116" cy="1475152"/>
                </a:xfrm>
              </p:grpSpPr>
              <p:grpSp>
                <p:nvGrpSpPr>
                  <p:cNvPr id="198" name="Agrupar 298">
                    <a:extLst>
                      <a:ext uri="{FF2B5EF4-FFF2-40B4-BE49-F238E27FC236}">
                        <a16:creationId xmlns:a16="http://schemas.microsoft.com/office/drawing/2014/main" id="{34D97317-293B-7896-F901-B17D80CC7774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181" y="6870025"/>
                    <a:ext cx="2111116" cy="1466768"/>
                    <a:chOff x="3309283" y="-1822923"/>
                    <a:chExt cx="1791332" cy="1244601"/>
                  </a:xfrm>
                </p:grpSpPr>
                <p:grpSp>
                  <p:nvGrpSpPr>
                    <p:cNvPr id="201" name="Agrupar 277">
                      <a:extLst>
                        <a:ext uri="{FF2B5EF4-FFF2-40B4-BE49-F238E27FC236}">
                          <a16:creationId xmlns:a16="http://schemas.microsoft.com/office/drawing/2014/main" id="{8B5C0F3C-ADFD-BC5E-B42F-0BDBE11A9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9283" y="-1822923"/>
                      <a:ext cx="1791332" cy="1244601"/>
                      <a:chOff x="2880339" y="-1823570"/>
                      <a:chExt cx="1792191" cy="1245043"/>
                    </a:xfrm>
                  </p:grpSpPr>
                  <p:grpSp>
                    <p:nvGrpSpPr>
                      <p:cNvPr id="203" name="Agrupar 279">
                        <a:extLst>
                          <a:ext uri="{FF2B5EF4-FFF2-40B4-BE49-F238E27FC236}">
                            <a16:creationId xmlns:a16="http://schemas.microsoft.com/office/drawing/2014/main" id="{A46ED8C0-7E60-6E5E-B772-D7D6499C4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8193" y="-1823570"/>
                        <a:ext cx="1174337" cy="1245043"/>
                        <a:chOff x="3431056" y="-1824307"/>
                        <a:chExt cx="1175074" cy="1245546"/>
                      </a:xfrm>
                    </p:grpSpPr>
                    <p:sp>
                      <p:nvSpPr>
                        <p:cNvPr id="210" name="Retângulo 280">
                          <a:extLst>
                            <a:ext uri="{FF2B5EF4-FFF2-40B4-BE49-F238E27FC236}">
                              <a16:creationId xmlns:a16="http://schemas.microsoft.com/office/drawing/2014/main" id="{4AC09E45-4929-886D-C9B5-B5B4DD6C4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534" y="-1222479"/>
                          <a:ext cx="556591" cy="31614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1" name="Retângulo 281">
                          <a:extLst>
                            <a:ext uri="{FF2B5EF4-FFF2-40B4-BE49-F238E27FC236}">
                              <a16:creationId xmlns:a16="http://schemas.microsoft.com/office/drawing/2014/main" id="{CD956549-5AAA-1CED-4A28-60A37F40A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0608" y="-1294717"/>
                          <a:ext cx="556260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2" name="Retângulo 282">
                          <a:extLst>
                            <a:ext uri="{FF2B5EF4-FFF2-40B4-BE49-F238E27FC236}">
                              <a16:creationId xmlns:a16="http://schemas.microsoft.com/office/drawing/2014/main" id="{C40D638D-89BE-1EC9-E750-B1BE827FA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23425" y="-1539509"/>
                          <a:ext cx="556260" cy="80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3" name="Retângulo 283">
                          <a:extLst>
                            <a:ext uri="{FF2B5EF4-FFF2-40B4-BE49-F238E27FC236}">
                              <a16:creationId xmlns:a16="http://schemas.microsoft.com/office/drawing/2014/main" id="{07CCB448-0037-6358-596E-287023E13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3294" y="-974682"/>
                          <a:ext cx="214062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4" name="Retângulo 284">
                          <a:extLst>
                            <a:ext uri="{FF2B5EF4-FFF2-40B4-BE49-F238E27FC236}">
                              <a16:creationId xmlns:a16="http://schemas.microsoft.com/office/drawing/2014/main" id="{75ADB685-ED67-CB34-3FCC-467216AD50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477366">
                          <a:off x="4196864" y="-823069"/>
                          <a:ext cx="383053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5" name="Retângulo 285">
                          <a:extLst>
                            <a:ext uri="{FF2B5EF4-FFF2-40B4-BE49-F238E27FC236}">
                              <a16:creationId xmlns:a16="http://schemas.microsoft.com/office/drawing/2014/main" id="{D8FCBC6A-99BC-6076-ACCF-9A3E97B0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31056" y="-1824307"/>
                          <a:ext cx="214062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6" name="Oval 215">
                          <a:extLst>
                            <a:ext uri="{FF2B5EF4-FFF2-40B4-BE49-F238E27FC236}">
                              <a16:creationId xmlns:a16="http://schemas.microsoft.com/office/drawing/2014/main" id="{1FBF979F-9B13-03C8-7DF1-1F8F48ACA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7353" y="-877538"/>
                          <a:ext cx="298777" cy="29877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</p:grpSp>
                  <p:grpSp>
                    <p:nvGrpSpPr>
                      <p:cNvPr id="204" name="Agrupar 290">
                        <a:extLst>
                          <a:ext uri="{FF2B5EF4-FFF2-40B4-BE49-F238E27FC236}">
                            <a16:creationId xmlns:a16="http://schemas.microsoft.com/office/drawing/2014/main" id="{95FF7287-11FB-987F-DA9A-CA7A4E158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0339" y="-946959"/>
                        <a:ext cx="747252" cy="363675"/>
                        <a:chOff x="2585064" y="-1810559"/>
                        <a:chExt cx="747252" cy="363675"/>
                      </a:xfrm>
                    </p:grpSpPr>
                    <p:sp>
                      <p:nvSpPr>
                        <p:cNvPr id="205" name="Retângulo 294">
                          <a:extLst>
                            <a:ext uri="{FF2B5EF4-FFF2-40B4-BE49-F238E27FC236}">
                              <a16:creationId xmlns:a16="http://schemas.microsoft.com/office/drawing/2014/main" id="{086C4848-8DCF-A138-B91E-61823021D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65130" y="-1725014"/>
                          <a:ext cx="45719" cy="952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6" name="Retângulo 291">
                          <a:extLst>
                            <a:ext uri="{FF2B5EF4-FFF2-40B4-BE49-F238E27FC236}">
                              <a16:creationId xmlns:a16="http://schemas.microsoft.com/office/drawing/2014/main" id="{90483B39-3FC9-6EBE-E064-9FD00828A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725014"/>
                          <a:ext cx="667385" cy="1649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032068AE-5171-62E0-8048-D825D43F38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6239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B2425444-F49D-84F1-CAF9-0EFD4E9F6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cxnSp>
                      <p:nvCxnSpPr>
                        <p:cNvPr id="209" name="Conexão reta 295">
                          <a:extLst>
                            <a:ext uri="{FF2B5EF4-FFF2-40B4-BE49-F238E27FC236}">
                              <a16:creationId xmlns:a16="http://schemas.microsoft.com/office/drawing/2014/main" id="{BBA59B11-46F7-0AAF-68E1-24A6E8D560D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015595" y="-1810559"/>
                          <a:ext cx="316721" cy="52238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02" name="Retângulo 296">
                      <a:extLst>
                        <a:ext uri="{FF2B5EF4-FFF2-40B4-BE49-F238E27FC236}">
                          <a16:creationId xmlns:a16="http://schemas.microsoft.com/office/drawing/2014/main" id="{2D162BEC-0DA2-89F3-11A2-8656DC06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963" y="-1003863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</p:grpSp>
              <p:sp>
                <p:nvSpPr>
                  <p:cNvPr id="199" name="Fluxograma: Ou 289">
                    <a:extLst>
                      <a:ext uri="{FF2B5EF4-FFF2-40B4-BE49-F238E27FC236}">
                        <a16:creationId xmlns:a16="http://schemas.microsoft.com/office/drawing/2014/main" id="{71F8B4B0-2D1A-EC79-21E5-292CBFADEFA6}"/>
                      </a:ext>
                    </a:extLst>
                  </p:cNvPr>
                  <p:cNvSpPr/>
                  <p:nvPr/>
                </p:nvSpPr>
                <p:spPr>
                  <a:xfrm>
                    <a:off x="15641890" y="7593173"/>
                    <a:ext cx="743098" cy="744718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200" name="Fluxograma: Convolução 288">
                    <a:extLst>
                      <a:ext uri="{FF2B5EF4-FFF2-40B4-BE49-F238E27FC236}">
                        <a16:creationId xmlns:a16="http://schemas.microsoft.com/office/drawing/2014/main" id="{6F254CAD-318E-CA63-EDF0-CF25D8862CBB}"/>
                      </a:ext>
                    </a:extLst>
                  </p:cNvPr>
                  <p:cNvSpPr/>
                  <p:nvPr/>
                </p:nvSpPr>
                <p:spPr>
                  <a:xfrm>
                    <a:off x="15644358" y="7603567"/>
                    <a:ext cx="741526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 dirty="0"/>
                  </a:p>
                </p:txBody>
              </p:sp>
            </p:grpSp>
            <p:sp>
              <p:nvSpPr>
                <p:cNvPr id="197" name="Caixa de texto 300">
                  <a:extLst>
                    <a:ext uri="{FF2B5EF4-FFF2-40B4-BE49-F238E27FC236}">
                      <a16:creationId xmlns:a16="http://schemas.microsoft.com/office/drawing/2014/main" id="{D0E113F7-B769-49D0-2712-C76ABDF4CA64}"/>
                    </a:ext>
                  </a:extLst>
                </p:cNvPr>
                <p:cNvSpPr txBox="1"/>
                <p:nvPr/>
              </p:nvSpPr>
              <p:spPr>
                <a:xfrm>
                  <a:off x="7145112" y="5001006"/>
                  <a:ext cx="2361690" cy="61244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Impeller coupling – pushing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944524C-9CF2-20D9-5B22-464E3A262ABB}"/>
                  </a:ext>
                </a:extLst>
              </p:cNvPr>
              <p:cNvGrpSpPr/>
              <p:nvPr/>
            </p:nvGrpSpPr>
            <p:grpSpPr>
              <a:xfrm>
                <a:off x="9133246" y="4706533"/>
                <a:ext cx="2337856" cy="1516778"/>
                <a:chOff x="2152003" y="4101630"/>
                <a:chExt cx="2337856" cy="1516778"/>
              </a:xfrm>
            </p:grpSpPr>
            <p:grpSp>
              <p:nvGrpSpPr>
                <p:cNvPr id="175" name="Agrupar 297">
                  <a:extLst>
                    <a:ext uri="{FF2B5EF4-FFF2-40B4-BE49-F238E27FC236}">
                      <a16:creationId xmlns:a16="http://schemas.microsoft.com/office/drawing/2014/main" id="{25D49A31-7A5F-CB0D-B807-986AF252DE47}"/>
                    </a:ext>
                  </a:extLst>
                </p:cNvPr>
                <p:cNvGrpSpPr/>
                <p:nvPr/>
              </p:nvGrpSpPr>
              <p:grpSpPr>
                <a:xfrm>
                  <a:off x="2372969" y="4101630"/>
                  <a:ext cx="1895925" cy="1009267"/>
                  <a:chOff x="0" y="0"/>
                  <a:chExt cx="2346325" cy="1249045"/>
                </a:xfrm>
              </p:grpSpPr>
              <p:grpSp>
                <p:nvGrpSpPr>
                  <p:cNvPr id="177" name="Agrupar 55">
                    <a:extLst>
                      <a:ext uri="{FF2B5EF4-FFF2-40B4-BE49-F238E27FC236}">
                        <a16:creationId xmlns:a16="http://schemas.microsoft.com/office/drawing/2014/main" id="{E55C919A-3AAF-AB06-80AF-87274BEFA4A3}"/>
                      </a:ext>
                    </a:extLst>
                  </p:cNvPr>
                  <p:cNvGrpSpPr/>
                  <p:nvPr/>
                </p:nvGrpSpPr>
                <p:grpSpPr>
                  <a:xfrm>
                    <a:off x="866775" y="676275"/>
                    <a:ext cx="1479550" cy="572770"/>
                    <a:chOff x="0" y="0"/>
                    <a:chExt cx="1479550" cy="572770"/>
                  </a:xfrm>
                </p:grpSpPr>
                <p:sp>
                  <p:nvSpPr>
                    <p:cNvPr id="190" name="Retângulo 41">
                      <a:extLst>
                        <a:ext uri="{FF2B5EF4-FFF2-40B4-BE49-F238E27FC236}">
                          <a16:creationId xmlns:a16="http://schemas.microsoft.com/office/drawing/2014/main" id="{9EFBE792-C683-3BBA-7B92-2424E8BCE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194310"/>
                      <a:ext cx="667385" cy="2654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1074C29-C7BE-4B80-8A70-5D55D6E1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994D0521-42CD-F786-9D8C-9758C7C8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92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3" name="Retângulo 52">
                      <a:extLst>
                        <a:ext uri="{FF2B5EF4-FFF2-40B4-BE49-F238E27FC236}">
                          <a16:creationId xmlns:a16="http://schemas.microsoft.com/office/drawing/2014/main" id="{BD84C3A5-2627-DEB3-1E0A-400630392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5410" y="99060"/>
                      <a:ext cx="45719" cy="9525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4" name="Retângulo 53">
                      <a:extLst>
                        <a:ext uri="{FF2B5EF4-FFF2-40B4-BE49-F238E27FC236}">
                          <a16:creationId xmlns:a16="http://schemas.microsoft.com/office/drawing/2014/main" id="{DDFE6097-541B-B932-DC37-9697379E3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0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cxnSp>
                  <p:nvCxnSpPr>
                    <p:cNvPr id="195" name="Conexão reta 54">
                      <a:extLst>
                        <a:ext uri="{FF2B5EF4-FFF2-40B4-BE49-F238E27FC236}">
                          <a16:creationId xmlns:a16="http://schemas.microsoft.com/office/drawing/2014/main" id="{66F9C93C-E554-CF1E-289F-2819ADFF90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0" y="99060"/>
                      <a:ext cx="744640" cy="3810"/>
                    </a:xfrm>
                    <a:prstGeom prst="line">
                      <a:avLst/>
                    </a:prstGeom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8" name="Agrupar 256">
                    <a:extLst>
                      <a:ext uri="{FF2B5EF4-FFF2-40B4-BE49-F238E27FC236}">
                        <a16:creationId xmlns:a16="http://schemas.microsoft.com/office/drawing/2014/main" id="{1DCBDA55-B93D-4A80-2738-F914278303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361664" cy="1245041"/>
                    <a:chOff x="0" y="0"/>
                    <a:chExt cx="1361664" cy="1245041"/>
                  </a:xfrm>
                </p:grpSpPr>
                <p:grpSp>
                  <p:nvGrpSpPr>
                    <p:cNvPr id="179" name="Agrupar 56">
                      <a:extLst>
                        <a:ext uri="{FF2B5EF4-FFF2-40B4-BE49-F238E27FC236}">
                          <a16:creationId xmlns:a16="http://schemas.microsoft.com/office/drawing/2014/main" id="{9B486995-DF54-448B-44B9-731319A56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83" name="Retângulo 45">
                        <a:extLst>
                          <a:ext uri="{FF2B5EF4-FFF2-40B4-BE49-F238E27FC236}">
                            <a16:creationId xmlns:a16="http://schemas.microsoft.com/office/drawing/2014/main" id="{DCB72E8D-CCE5-D029-86C5-EF9943CB2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4" name="Retângulo 46">
                        <a:extLst>
                          <a:ext uri="{FF2B5EF4-FFF2-40B4-BE49-F238E27FC236}">
                            <a16:creationId xmlns:a16="http://schemas.microsoft.com/office/drawing/2014/main" id="{230CC521-0DF4-F472-8710-B28D59914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5" name="Retângulo 47">
                        <a:extLst>
                          <a:ext uri="{FF2B5EF4-FFF2-40B4-BE49-F238E27FC236}">
                            <a16:creationId xmlns:a16="http://schemas.microsoft.com/office/drawing/2014/main" id="{14D3241C-CE23-A3AF-8BE8-66C3574D7B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6" name="Retângulo 49">
                        <a:extLst>
                          <a:ext uri="{FF2B5EF4-FFF2-40B4-BE49-F238E27FC236}">
                            <a16:creationId xmlns:a16="http://schemas.microsoft.com/office/drawing/2014/main" id="{EF9A3EA1-9BB0-F08E-E0D1-DEB296A76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7" name="Retângulo 50">
                        <a:extLst>
                          <a:ext uri="{FF2B5EF4-FFF2-40B4-BE49-F238E27FC236}">
                            <a16:creationId xmlns:a16="http://schemas.microsoft.com/office/drawing/2014/main" id="{9B4F82A3-8B1B-94ED-A757-504CA72BA17C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8" name="Retângulo 48">
                        <a:extLst>
                          <a:ext uri="{FF2B5EF4-FFF2-40B4-BE49-F238E27FC236}">
                            <a16:creationId xmlns:a16="http://schemas.microsoft.com/office/drawing/2014/main" id="{E276F399-0D76-27A3-89C4-2C6884068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9" name="Oval 188">
                        <a:extLst>
                          <a:ext uri="{FF2B5EF4-FFF2-40B4-BE49-F238E27FC236}">
                            <a16:creationId xmlns:a16="http://schemas.microsoft.com/office/drawing/2014/main" id="{DFB24D3A-4D3A-CF1B-0F20-ECC2706E4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80" name="Agrupar 252">
                      <a:extLst>
                        <a:ext uri="{FF2B5EF4-FFF2-40B4-BE49-F238E27FC236}">
                          <a16:creationId xmlns:a16="http://schemas.microsoft.com/office/drawing/2014/main" id="{8B4A4657-FB02-A9C6-4582-6A18DF849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11921"/>
                      <a:ext cx="634145" cy="632997"/>
                      <a:chOff x="0" y="2321"/>
                      <a:chExt cx="634145" cy="632997"/>
                    </a:xfrm>
                  </p:grpSpPr>
                  <p:sp>
                    <p:nvSpPr>
                      <p:cNvPr id="181" name="Fluxograma: Convolução 250">
                        <a:extLst>
                          <a:ext uri="{FF2B5EF4-FFF2-40B4-BE49-F238E27FC236}">
                            <a16:creationId xmlns:a16="http://schemas.microsoft.com/office/drawing/2014/main" id="{CECC57DA-36AE-BE91-1CDA-DAF31C04E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" y="2321"/>
                        <a:ext cx="629504" cy="629504"/>
                      </a:xfrm>
                      <a:prstGeom prst="flowChartSummingJunction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2" name="Fluxograma: Ou 251">
                        <a:extLst>
                          <a:ext uri="{FF2B5EF4-FFF2-40B4-BE49-F238E27FC236}">
                            <a16:creationId xmlns:a16="http://schemas.microsoft.com/office/drawing/2014/main" id="{49A8D1ED-89C8-EE61-8B91-6CF1079B9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175"/>
                        <a:ext cx="630838" cy="632143"/>
                      </a:xfrm>
                      <a:prstGeom prst="flowChar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</p:grpSp>
            </p:grpSp>
            <p:sp>
              <p:nvSpPr>
                <p:cNvPr id="176" name="Caixa de texto 299">
                  <a:extLst>
                    <a:ext uri="{FF2B5EF4-FFF2-40B4-BE49-F238E27FC236}">
                      <a16:creationId xmlns:a16="http://schemas.microsoft.com/office/drawing/2014/main" id="{077AE2DB-8E31-801A-62B9-C04D79D1B286}"/>
                    </a:ext>
                  </a:extLst>
                </p:cNvPr>
                <p:cNvSpPr txBox="1"/>
                <p:nvPr/>
              </p:nvSpPr>
              <p:spPr>
                <a:xfrm>
                  <a:off x="2152003" y="5001006"/>
                  <a:ext cx="2337856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Central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–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pulling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wheelchair</a:t>
                  </a:r>
                  <a:endPara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FC62625-018E-3022-80D2-991B1AB145AE}"/>
                  </a:ext>
                </a:extLst>
              </p:cNvPr>
              <p:cNvGrpSpPr/>
              <p:nvPr/>
            </p:nvGrpSpPr>
            <p:grpSpPr>
              <a:xfrm>
                <a:off x="11535553" y="4706533"/>
                <a:ext cx="2475398" cy="1516056"/>
                <a:chOff x="4573646" y="4102352"/>
                <a:chExt cx="2475398" cy="151605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F8731878-5BEA-FE03-1552-17CD5D85B143}"/>
                    </a:ext>
                  </a:extLst>
                </p:cNvPr>
                <p:cNvGrpSpPr/>
                <p:nvPr/>
              </p:nvGrpSpPr>
              <p:grpSpPr>
                <a:xfrm>
                  <a:off x="5261751" y="4102352"/>
                  <a:ext cx="1099188" cy="1007823"/>
                  <a:chOff x="12879043" y="6871141"/>
                  <a:chExt cx="1603153" cy="1469898"/>
                </a:xfrm>
              </p:grpSpPr>
              <p:grpSp>
                <p:nvGrpSpPr>
                  <p:cNvPr id="158" name="Agrupar 276">
                    <a:extLst>
                      <a:ext uri="{FF2B5EF4-FFF2-40B4-BE49-F238E27FC236}">
                        <a16:creationId xmlns:a16="http://schemas.microsoft.com/office/drawing/2014/main" id="{B1734F9F-699B-5481-17B7-F18728222F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98443" y="6871141"/>
                    <a:ext cx="1383753" cy="1466766"/>
                    <a:chOff x="187324" y="0"/>
                    <a:chExt cx="1174340" cy="1245041"/>
                  </a:xfrm>
                </p:grpSpPr>
                <p:grpSp>
                  <p:nvGrpSpPr>
                    <p:cNvPr id="161" name="Agrupar 258">
                      <a:extLst>
                        <a:ext uri="{FF2B5EF4-FFF2-40B4-BE49-F238E27FC236}">
                          <a16:creationId xmlns:a16="http://schemas.microsoft.com/office/drawing/2014/main" id="{B1854ADD-4F4D-2909-6B70-ED6BEDAF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68" name="Retângulo 259">
                        <a:extLst>
                          <a:ext uri="{FF2B5EF4-FFF2-40B4-BE49-F238E27FC236}">
                            <a16:creationId xmlns:a16="http://schemas.microsoft.com/office/drawing/2014/main" id="{986A517F-3BF0-11D7-1D38-42CD56077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9" name="Retângulo 260">
                        <a:extLst>
                          <a:ext uri="{FF2B5EF4-FFF2-40B4-BE49-F238E27FC236}">
                            <a16:creationId xmlns:a16="http://schemas.microsoft.com/office/drawing/2014/main" id="{C96ABCCF-C45E-6D42-841C-8840EE35A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0" name="Retângulo 261">
                        <a:extLst>
                          <a:ext uri="{FF2B5EF4-FFF2-40B4-BE49-F238E27FC236}">
                            <a16:creationId xmlns:a16="http://schemas.microsoft.com/office/drawing/2014/main" id="{3EFC4BDA-4EC4-9D8C-1BF1-08CA49CF6C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1" name="Retângulo 262">
                        <a:extLst>
                          <a:ext uri="{FF2B5EF4-FFF2-40B4-BE49-F238E27FC236}">
                            <a16:creationId xmlns:a16="http://schemas.microsoft.com/office/drawing/2014/main" id="{1669EA17-C066-1523-32A5-18CE2A8FF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2" name="Retângulo 263">
                        <a:extLst>
                          <a:ext uri="{FF2B5EF4-FFF2-40B4-BE49-F238E27FC236}">
                            <a16:creationId xmlns:a16="http://schemas.microsoft.com/office/drawing/2014/main" id="{7EB94BCB-14C5-5C6E-6E86-C94A4E0CCFF6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3" name="Retângulo 264">
                        <a:extLst>
                          <a:ext uri="{FF2B5EF4-FFF2-40B4-BE49-F238E27FC236}">
                            <a16:creationId xmlns:a16="http://schemas.microsoft.com/office/drawing/2014/main" id="{D17C0725-4063-E496-7A24-EA797C8E2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C8A96BC4-EF3B-DCBC-200A-693552F94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62" name="Agrupar 275">
                      <a:extLst>
                        <a:ext uri="{FF2B5EF4-FFF2-40B4-BE49-F238E27FC236}">
                          <a16:creationId xmlns:a16="http://schemas.microsoft.com/office/drawing/2014/main" id="{FA4F4089-CBF7-448E-2839-5707EC908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75" y="863600"/>
                      <a:ext cx="725805" cy="379730"/>
                      <a:chOff x="0" y="0"/>
                      <a:chExt cx="725805" cy="379730"/>
                    </a:xfrm>
                  </p:grpSpPr>
                  <p:sp>
                    <p:nvSpPr>
                      <p:cNvPr id="163" name="Retângulo 270">
                        <a:extLst>
                          <a:ext uri="{FF2B5EF4-FFF2-40B4-BE49-F238E27FC236}">
                            <a16:creationId xmlns:a16="http://schemas.microsoft.com/office/drawing/2014/main" id="{CD9FB246-A694-23A7-266D-0FAA50D1F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01600"/>
                        <a:ext cx="667385" cy="1649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111FF6F5-2925-F700-3495-1F8056893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09C8B97A-A3E7-7E4E-3935-76DF25233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75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6" name="Retângulo 273">
                        <a:extLst>
                          <a:ext uri="{FF2B5EF4-FFF2-40B4-BE49-F238E27FC236}">
                            <a16:creationId xmlns:a16="http://schemas.microsoft.com/office/drawing/2014/main" id="{18C9E569-2B12-5D9E-946F-E87CA90A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300" y="0"/>
                        <a:ext cx="45719" cy="952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cxnSp>
                    <p:nvCxnSpPr>
                      <p:cNvPr id="167" name="Conexão reta 274">
                        <a:extLst>
                          <a:ext uri="{FF2B5EF4-FFF2-40B4-BE49-F238E27FC236}">
                            <a16:creationId xmlns:a16="http://schemas.microsoft.com/office/drawing/2014/main" id="{BFD90BDD-3CC5-938D-A28C-00FC6BD9E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4025" y="64302"/>
                        <a:ext cx="0" cy="30948"/>
                      </a:xfrm>
                      <a:prstGeom prst="line">
                        <a:avLst/>
                      </a:prstGeom>
                      <a:ln w="762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9" name="Fluxograma: Convolução 267">
                    <a:extLst>
                      <a:ext uri="{FF2B5EF4-FFF2-40B4-BE49-F238E27FC236}">
                        <a16:creationId xmlns:a16="http://schemas.microsoft.com/office/drawing/2014/main" id="{88A95CC4-2A0C-A52A-E4BF-676F13424FF3}"/>
                      </a:ext>
                    </a:extLst>
                  </p:cNvPr>
                  <p:cNvSpPr/>
                  <p:nvPr/>
                </p:nvSpPr>
                <p:spPr>
                  <a:xfrm>
                    <a:off x="12879043" y="7599429"/>
                    <a:ext cx="741759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160" name="Fluxograma: Ou 268">
                    <a:extLst>
                      <a:ext uri="{FF2B5EF4-FFF2-40B4-BE49-F238E27FC236}">
                        <a16:creationId xmlns:a16="http://schemas.microsoft.com/office/drawing/2014/main" id="{D70EF04C-A1CE-121E-FB8E-5C2C1D7DF7CC}"/>
                      </a:ext>
                    </a:extLst>
                  </p:cNvPr>
                  <p:cNvSpPr/>
                  <p:nvPr/>
                </p:nvSpPr>
                <p:spPr>
                  <a:xfrm>
                    <a:off x="12881445" y="7595266"/>
                    <a:ext cx="743195" cy="744691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</p:grpSp>
            <p:sp>
              <p:nvSpPr>
                <p:cNvPr id="157" name="Caixa de texto 300">
                  <a:extLst>
                    <a:ext uri="{FF2B5EF4-FFF2-40B4-BE49-F238E27FC236}">
                      <a16:creationId xmlns:a16="http://schemas.microsoft.com/office/drawing/2014/main" id="{EE1A9D20-B353-82C4-93B2-DF1D61F34D98}"/>
                    </a:ext>
                  </a:extLst>
                </p:cNvPr>
                <p:cNvSpPr txBox="1"/>
                <p:nvPr/>
              </p:nvSpPr>
              <p:spPr>
                <a:xfrm>
                  <a:off x="4573646" y="5001006"/>
                  <a:ext cx="2475398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 from below – lifting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24138-9394-8A32-9880-EB43BA325BAF}"/>
                </a:ext>
              </a:extLst>
            </p:cNvPr>
            <p:cNvGrpSpPr/>
            <p:nvPr/>
          </p:nvGrpSpPr>
          <p:grpSpPr>
            <a:xfrm>
              <a:off x="990070" y="3386761"/>
              <a:ext cx="1736662" cy="592247"/>
              <a:chOff x="990070" y="3386761"/>
              <a:chExt cx="1736662" cy="592247"/>
            </a:xfrm>
          </p:grpSpPr>
          <p:sp>
            <p:nvSpPr>
              <p:cNvPr id="47" name="Caixa de Texto 2">
                <a:extLst>
                  <a:ext uri="{FF2B5EF4-FFF2-40B4-BE49-F238E27FC236}">
                    <a16:creationId xmlns:a16="http://schemas.microsoft.com/office/drawing/2014/main" id="{EF59C318-F2E7-7ADE-E7E8-CAB7CD53F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70" y="3774977"/>
                <a:ext cx="1736662" cy="204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ts val="1520"/>
                  </a:lnSpc>
                </a:pPr>
                <a:r>
                  <a: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Autonomous Mobile Robot (AMR)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17" name="Imagem 192">
                <a:extLst>
                  <a:ext uri="{FF2B5EF4-FFF2-40B4-BE49-F238E27FC236}">
                    <a16:creationId xmlns:a16="http://schemas.microsoft.com/office/drawing/2014/main" id="{2CE2CB8E-7E35-B36F-C08F-E19A4A164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63" y="3386761"/>
                <a:ext cx="482624" cy="4621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8FFCB-F4D2-DD21-DF67-08850B75DFDB}"/>
                </a:ext>
              </a:extLst>
            </p:cNvPr>
            <p:cNvGrpSpPr/>
            <p:nvPr/>
          </p:nvGrpSpPr>
          <p:grpSpPr>
            <a:xfrm>
              <a:off x="1003767" y="5380819"/>
              <a:ext cx="1709268" cy="800858"/>
              <a:chOff x="1017464" y="5380819"/>
              <a:chExt cx="1709268" cy="800858"/>
            </a:xfrm>
          </p:grpSpPr>
          <p:sp>
            <p:nvSpPr>
              <p:cNvPr id="54" name="Caixa de Texto 2">
                <a:extLst>
                  <a:ext uri="{FF2B5EF4-FFF2-40B4-BE49-F238E27FC236}">
                    <a16:creationId xmlns:a16="http://schemas.microsoft.com/office/drawing/2014/main" id="{983E289B-AB69-5B2A-FE5C-C5B59748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464" y="5660893"/>
                <a:ext cx="1709268" cy="52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Wheelchair + patient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safety system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169233-F2BA-01B0-6300-48046CD8D39E}"/>
                  </a:ext>
                </a:extLst>
              </p:cNvPr>
              <p:cNvGrpSpPr/>
              <p:nvPr/>
            </p:nvGrpSpPr>
            <p:grpSpPr>
              <a:xfrm>
                <a:off x="1634432" y="5380819"/>
                <a:ext cx="475333" cy="376123"/>
                <a:chOff x="7774966" y="15476657"/>
                <a:chExt cx="683157" cy="540571"/>
              </a:xfrm>
            </p:grpSpPr>
            <p:pic>
              <p:nvPicPr>
                <p:cNvPr id="218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0AFEC8F3-ACCF-86F2-2678-F7D03761A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66" y="15476657"/>
                  <a:ext cx="513384" cy="504234"/>
                </a:xfrm>
                <a:prstGeom prst="rect">
                  <a:avLst/>
                </a:prstGeom>
              </p:spPr>
            </p:pic>
            <p:pic>
              <p:nvPicPr>
                <p:cNvPr id="219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12BC0B3A-E9DF-8FD6-DC50-C8F25447A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379" y="15674670"/>
                  <a:ext cx="348744" cy="342558"/>
                </a:xfrm>
                <a:prstGeom prst="rect">
                  <a:avLst/>
                </a:prstGeom>
              </p:spPr>
            </p:pic>
          </p:grpSp>
        </p:grpSp>
        <p:sp>
          <p:nvSpPr>
            <p:cNvPr id="221" name="Sinal de Adição 198">
              <a:extLst>
                <a:ext uri="{FF2B5EF4-FFF2-40B4-BE49-F238E27FC236}">
                  <a16:creationId xmlns:a16="http://schemas.microsoft.com/office/drawing/2014/main" id="{D96F51C0-133E-CDAA-3C2F-BB09DC73F64F}"/>
                </a:ext>
              </a:extLst>
            </p:cNvPr>
            <p:cNvSpPr/>
            <p:nvPr/>
          </p:nvSpPr>
          <p:spPr>
            <a:xfrm>
              <a:off x="1714690" y="5050651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41" name="Seta: Bidirecional 37">
              <a:extLst>
                <a:ext uri="{FF2B5EF4-FFF2-40B4-BE49-F238E27FC236}">
                  <a16:creationId xmlns:a16="http://schemas.microsoft.com/office/drawing/2014/main" id="{31FB2952-C27B-64A5-AD11-6DFB711A1AF5}"/>
                </a:ext>
              </a:extLst>
            </p:cNvPr>
            <p:cNvSpPr/>
            <p:nvPr/>
          </p:nvSpPr>
          <p:spPr>
            <a:xfrm>
              <a:off x="4390040" y="2866356"/>
              <a:ext cx="1128798" cy="128464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134" name="Seta: Bidirecional 204">
              <a:extLst>
                <a:ext uri="{FF2B5EF4-FFF2-40B4-BE49-F238E27FC236}">
                  <a16:creationId xmlns:a16="http://schemas.microsoft.com/office/drawing/2014/main" id="{F5FD2D1F-1072-703C-6FC6-9A27AE71BA2B}"/>
                </a:ext>
              </a:extLst>
            </p:cNvPr>
            <p:cNvSpPr/>
            <p:nvPr/>
          </p:nvSpPr>
          <p:spPr>
            <a:xfrm rot="7144804" flipH="1">
              <a:off x="5170584" y="3097028"/>
              <a:ext cx="587132" cy="189793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128FBF1-DF08-93B8-95D8-EFA089BB2560}"/>
              </a:ext>
            </a:extLst>
          </p:cNvPr>
          <p:cNvSpPr/>
          <p:nvPr/>
        </p:nvSpPr>
        <p:spPr>
          <a:xfrm>
            <a:off x="655320" y="3177630"/>
            <a:ext cx="10797314" cy="2986950"/>
          </a:xfrm>
          <a:prstGeom prst="roundRect">
            <a:avLst>
              <a:gd name="adj" fmla="val 6131"/>
            </a:avLst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10E6C3-F34B-A5E2-8CF7-E354EAADE093}"/>
              </a:ext>
            </a:extLst>
          </p:cNvPr>
          <p:cNvSpPr/>
          <p:nvPr/>
        </p:nvSpPr>
        <p:spPr>
          <a:xfrm>
            <a:off x="4852458" y="1712156"/>
            <a:ext cx="6684221" cy="1294608"/>
          </a:xfrm>
          <a:prstGeom prst="roundRect">
            <a:avLst>
              <a:gd name="adj" fmla="val 12490"/>
            </a:avLst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28" name="Gráfico 29" descr="Wi-Fi com preenchimento sólido">
            <a:extLst>
              <a:ext uri="{FF2B5EF4-FFF2-40B4-BE49-F238E27FC236}">
                <a16:creationId xmlns:a16="http://schemas.microsoft.com/office/drawing/2014/main" id="{27EB50B1-7348-596F-7421-DA6BCB3AAA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6386" y="2767535"/>
            <a:ext cx="375335" cy="368646"/>
          </a:xfrm>
          <a:prstGeom prst="rect">
            <a:avLst/>
          </a:prstGeom>
        </p:spPr>
      </p:pic>
      <p:pic>
        <p:nvPicPr>
          <p:cNvPr id="129" name="Gráfico 209" descr="Cronómetro com preenchimento sólido">
            <a:extLst>
              <a:ext uri="{FF2B5EF4-FFF2-40B4-BE49-F238E27FC236}">
                <a16:creationId xmlns:a16="http://schemas.microsoft.com/office/drawing/2014/main" id="{7FDDADDB-D0DA-678A-8B2E-0A4C7BC606E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5869" y="2948638"/>
            <a:ext cx="272120" cy="267271"/>
          </a:xfrm>
          <a:prstGeom prst="rect">
            <a:avLst/>
          </a:prstGeom>
        </p:spPr>
      </p:pic>
      <p:pic>
        <p:nvPicPr>
          <p:cNvPr id="130" name="Gráfico 29" descr="Wi-Fi com preenchimento sólido">
            <a:extLst>
              <a:ext uri="{FF2B5EF4-FFF2-40B4-BE49-F238E27FC236}">
                <a16:creationId xmlns:a16="http://schemas.microsoft.com/office/drawing/2014/main" id="{519F4B07-6E1E-4FD3-BBA6-835EA9C476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56387">
            <a:off x="3782145" y="2882680"/>
            <a:ext cx="375335" cy="368646"/>
          </a:xfrm>
          <a:prstGeom prst="rect">
            <a:avLst/>
          </a:prstGeom>
        </p:spPr>
      </p:pic>
      <p:sp>
        <p:nvSpPr>
          <p:cNvPr id="131" name="Seta: Bidirecional 193">
            <a:extLst>
              <a:ext uri="{FF2B5EF4-FFF2-40B4-BE49-F238E27FC236}">
                <a16:creationId xmlns:a16="http://schemas.microsoft.com/office/drawing/2014/main" id="{1B8E6F0F-7066-282C-EDB3-A386420B270D}"/>
              </a:ext>
            </a:extLst>
          </p:cNvPr>
          <p:cNvSpPr/>
          <p:nvPr/>
        </p:nvSpPr>
        <p:spPr>
          <a:xfrm rot="14455196">
            <a:off x="3948542" y="2971489"/>
            <a:ext cx="578725" cy="193048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32" name="Seta: Bidirecional 37">
            <a:extLst>
              <a:ext uri="{FF2B5EF4-FFF2-40B4-BE49-F238E27FC236}">
                <a16:creationId xmlns:a16="http://schemas.microsoft.com/office/drawing/2014/main" id="{28B1C147-74AF-49DC-AF9C-6D9BD9731FB6}"/>
              </a:ext>
            </a:extLst>
          </p:cNvPr>
          <p:cNvSpPr/>
          <p:nvPr/>
        </p:nvSpPr>
        <p:spPr>
          <a:xfrm>
            <a:off x="4156004" y="2745567"/>
            <a:ext cx="1128798" cy="128464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 dirty="0"/>
          </a:p>
        </p:txBody>
      </p:sp>
      <p:sp>
        <p:nvSpPr>
          <p:cNvPr id="140" name="Seta: Bidirecional 204">
            <a:extLst>
              <a:ext uri="{FF2B5EF4-FFF2-40B4-BE49-F238E27FC236}">
                <a16:creationId xmlns:a16="http://schemas.microsoft.com/office/drawing/2014/main" id="{09F87084-B335-E8D4-C765-954F0716EF40}"/>
              </a:ext>
            </a:extLst>
          </p:cNvPr>
          <p:cNvSpPr/>
          <p:nvPr/>
        </p:nvSpPr>
        <p:spPr>
          <a:xfrm rot="7144804" flipH="1">
            <a:off x="4936548" y="2976239"/>
            <a:ext cx="587132" cy="189793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790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Methodology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83B4D-B63B-BB48-A0CB-32B545AFEEA2}"/>
              </a:ext>
            </a:extLst>
          </p:cNvPr>
          <p:cNvGrpSpPr/>
          <p:nvPr/>
        </p:nvGrpSpPr>
        <p:grpSpPr>
          <a:xfrm>
            <a:off x="753653" y="1808213"/>
            <a:ext cx="10684694" cy="4255433"/>
            <a:chOff x="990070" y="1926244"/>
            <a:chExt cx="10684694" cy="4255433"/>
          </a:xfrm>
        </p:grpSpPr>
        <p:pic>
          <p:nvPicPr>
            <p:cNvPr id="149" name="Gráfico 29" descr="Wi-Fi com preenchimento sólido">
              <a:extLst>
                <a:ext uri="{FF2B5EF4-FFF2-40B4-BE49-F238E27FC236}">
                  <a16:creationId xmlns:a16="http://schemas.microsoft.com/office/drawing/2014/main" id="{B7A4B9E9-60E0-D526-70D1-3A5BBA7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90422" y="2888324"/>
              <a:ext cx="375335" cy="368646"/>
            </a:xfrm>
            <a:prstGeom prst="rect">
              <a:avLst/>
            </a:prstGeom>
          </p:spPr>
        </p:pic>
        <p:pic>
          <p:nvPicPr>
            <p:cNvPr id="148" name="Gráfico 209" descr="Cronómetro com preenchimento sólido">
              <a:extLst>
                <a:ext uri="{FF2B5EF4-FFF2-40B4-BE49-F238E27FC236}">
                  <a16:creationId xmlns:a16="http://schemas.microsoft.com/office/drawing/2014/main" id="{C967D006-B81C-4078-42B3-A0B26987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89905" y="3069427"/>
              <a:ext cx="272120" cy="267271"/>
            </a:xfrm>
            <a:prstGeom prst="rect">
              <a:avLst/>
            </a:prstGeom>
          </p:spPr>
        </p:pic>
        <p:pic>
          <p:nvPicPr>
            <p:cNvPr id="146" name="Gráfico 29" descr="Wi-Fi com preenchimento sólido">
              <a:extLst>
                <a:ext uri="{FF2B5EF4-FFF2-40B4-BE49-F238E27FC236}">
                  <a16:creationId xmlns:a16="http://schemas.microsoft.com/office/drawing/2014/main" id="{ADDBBB75-0198-D41C-5149-D382C6ED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56387">
              <a:off x="4016181" y="3003469"/>
              <a:ext cx="375335" cy="368646"/>
            </a:xfrm>
            <a:prstGeom prst="rect">
              <a:avLst/>
            </a:prstGeom>
          </p:spPr>
        </p:pic>
        <p:sp>
          <p:nvSpPr>
            <p:cNvPr id="26" name="Retângulo: Cantos Arredondados 211">
              <a:extLst>
                <a:ext uri="{FF2B5EF4-FFF2-40B4-BE49-F238E27FC236}">
                  <a16:creationId xmlns:a16="http://schemas.microsoft.com/office/drawing/2014/main" id="{BC90DC7B-700B-7998-BB08-BB6B2180222E}"/>
                </a:ext>
              </a:extLst>
            </p:cNvPr>
            <p:cNvSpPr/>
            <p:nvPr/>
          </p:nvSpPr>
          <p:spPr>
            <a:xfrm>
              <a:off x="5146703" y="1927696"/>
              <a:ext cx="6528061" cy="1135142"/>
            </a:xfrm>
            <a:prstGeom prst="roundRect">
              <a:avLst>
                <a:gd name="adj" fmla="val 124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7" name="Retângulo: Cantos Arredondados 211">
              <a:extLst>
                <a:ext uri="{FF2B5EF4-FFF2-40B4-BE49-F238E27FC236}">
                  <a16:creationId xmlns:a16="http://schemas.microsoft.com/office/drawing/2014/main" id="{D13944BB-1050-D032-3029-9D4194683CFB}"/>
                </a:ext>
              </a:extLst>
            </p:cNvPr>
            <p:cNvSpPr/>
            <p:nvPr/>
          </p:nvSpPr>
          <p:spPr>
            <a:xfrm>
              <a:off x="1009164" y="1926244"/>
              <a:ext cx="3789142" cy="1121488"/>
            </a:xfrm>
            <a:prstGeom prst="roundRect">
              <a:avLst>
                <a:gd name="adj" fmla="val 91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3B176D-06A0-5FED-B3A8-B16F6E2C5177}"/>
                </a:ext>
              </a:extLst>
            </p:cNvPr>
            <p:cNvGrpSpPr/>
            <p:nvPr/>
          </p:nvGrpSpPr>
          <p:grpSpPr>
            <a:xfrm>
              <a:off x="1096130" y="2230051"/>
              <a:ext cx="2717805" cy="767265"/>
              <a:chOff x="15664456" y="10491092"/>
              <a:chExt cx="4836992" cy="7696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92D4DBB-7DB7-0A6B-BFF9-E9036D89D950}"/>
                  </a:ext>
                </a:extLst>
              </p:cNvPr>
              <p:cNvSpPr/>
              <p:nvPr/>
            </p:nvSpPr>
            <p:spPr>
              <a:xfrm>
                <a:off x="15683536" y="10491092"/>
                <a:ext cx="4798832" cy="769691"/>
              </a:xfrm>
              <a:prstGeom prst="roundRect">
                <a:avLst>
                  <a:gd name="adj" fmla="val 10622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1" name="Caixa de Texto 2">
                <a:extLst>
                  <a:ext uri="{FF2B5EF4-FFF2-40B4-BE49-F238E27FC236}">
                    <a16:creationId xmlns:a16="http://schemas.microsoft.com/office/drawing/2014/main" id="{707FAD2A-D53E-44BB-A9C1-07EBE9448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4456" y="10491321"/>
                <a:ext cx="4836992" cy="76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application where nurses and doctors will be able to request the transport of the AMR.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6BEF047-03B0-2466-629A-409F75D07FEF}"/>
                </a:ext>
              </a:extLst>
            </p:cNvPr>
            <p:cNvSpPr/>
            <p:nvPr/>
          </p:nvSpPr>
          <p:spPr>
            <a:xfrm flipH="1">
              <a:off x="3741166" y="2562937"/>
              <a:ext cx="488349" cy="1682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 de Texto 2">
              <a:extLst>
                <a:ext uri="{FF2B5EF4-FFF2-40B4-BE49-F238E27FC236}">
                  <a16:creationId xmlns:a16="http://schemas.microsoft.com/office/drawing/2014/main" id="{09479954-48E9-CD9D-56ED-D73B6878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197" y="1927697"/>
              <a:ext cx="37077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Health Institution Management System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473B7-2216-89FA-F47A-A3F5E3023A46}"/>
                </a:ext>
              </a:extLst>
            </p:cNvPr>
            <p:cNvGrpSpPr/>
            <p:nvPr/>
          </p:nvGrpSpPr>
          <p:grpSpPr>
            <a:xfrm>
              <a:off x="6465190" y="2230051"/>
              <a:ext cx="5113363" cy="767264"/>
              <a:chOff x="14989202" y="10344437"/>
              <a:chExt cx="3892467" cy="96905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D63609E-45FF-6344-249A-4FC6093568A8}"/>
                  </a:ext>
                </a:extLst>
              </p:cNvPr>
              <p:cNvSpPr/>
              <p:nvPr/>
            </p:nvSpPr>
            <p:spPr>
              <a:xfrm>
                <a:off x="14989203" y="10352596"/>
                <a:ext cx="3892466" cy="960898"/>
              </a:xfrm>
              <a:prstGeom prst="roundRect">
                <a:avLst>
                  <a:gd name="adj" fmla="val 14040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 de Texto 2">
                <a:extLst>
                  <a:ext uri="{FF2B5EF4-FFF2-40B4-BE49-F238E27FC236}">
                    <a16:creationId xmlns:a16="http://schemas.microsoft.com/office/drawing/2014/main" id="{EC4B523C-4FEC-F431-B413-1EA5EAA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9202" y="10344437"/>
                <a:ext cx="3892467" cy="86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Communication with the institution's institutional system is essential to know information such as: which patient is transported, who requests transport, and the various destinations such as treatment or diagnostic areas, outdoors, etc.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C39E44F-00FA-2C81-70CD-6C8C317E4D2E}"/>
                </a:ext>
              </a:extLst>
            </p:cNvPr>
            <p:cNvSpPr/>
            <p:nvPr/>
          </p:nvSpPr>
          <p:spPr>
            <a:xfrm>
              <a:off x="6029540" y="256355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11">
              <a:extLst>
                <a:ext uri="{FF2B5EF4-FFF2-40B4-BE49-F238E27FC236}">
                  <a16:creationId xmlns:a16="http://schemas.microsoft.com/office/drawing/2014/main" id="{19A8E0B0-04B9-D8C9-8E2A-219069F275B0}"/>
                </a:ext>
              </a:extLst>
            </p:cNvPr>
            <p:cNvSpPr/>
            <p:nvPr/>
          </p:nvSpPr>
          <p:spPr>
            <a:xfrm>
              <a:off x="1017464" y="3356197"/>
              <a:ext cx="10621874" cy="2820708"/>
            </a:xfrm>
            <a:prstGeom prst="roundRect">
              <a:avLst>
                <a:gd name="adj" fmla="val 6038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20" name="Sinal de Adição 198">
              <a:extLst>
                <a:ext uri="{FF2B5EF4-FFF2-40B4-BE49-F238E27FC236}">
                  <a16:creationId xmlns:a16="http://schemas.microsoft.com/office/drawing/2014/main" id="{1CAD1D89-A0B2-3DAD-3AD9-7022090A037F}"/>
                </a:ext>
              </a:extLst>
            </p:cNvPr>
            <p:cNvSpPr/>
            <p:nvPr/>
          </p:nvSpPr>
          <p:spPr>
            <a:xfrm>
              <a:off x="1714690" y="4256638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51" name="Caixa de Texto 2">
              <a:extLst>
                <a:ext uri="{FF2B5EF4-FFF2-40B4-BE49-F238E27FC236}">
                  <a16:creationId xmlns:a16="http://schemas.microsoft.com/office/drawing/2014/main" id="{E9CC884A-1267-97AD-5096-57C3C07D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16" y="4583153"/>
              <a:ext cx="1164171" cy="3839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1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oupling system</a:t>
              </a:r>
              <a:endParaRPr lang="en-US" sz="12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Caixa de Texto 2">
              <a:extLst>
                <a:ext uri="{FF2B5EF4-FFF2-40B4-BE49-F238E27FC236}">
                  <a16:creationId xmlns:a16="http://schemas.microsoft.com/office/drawing/2014/main" id="{2BC81D4E-E159-2A0E-3F9C-696CBA0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486" y="3300070"/>
              <a:ext cx="3407903" cy="37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Wheelchair Transporter Robot</a:t>
              </a:r>
              <a:endParaRPr lang="en-US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Caixa de Texto 2">
              <a:extLst>
                <a:ext uri="{FF2B5EF4-FFF2-40B4-BE49-F238E27FC236}">
                  <a16:creationId xmlns:a16="http://schemas.microsoft.com/office/drawing/2014/main" id="{9B12575F-7DDD-E179-5235-E5D201ECE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1" y="4012860"/>
              <a:ext cx="2190423" cy="176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Type of transport</a:t>
              </a:r>
              <a:endParaRPr lang="en-US" sz="16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BD456EE-74B3-A081-CAB1-959387BE71F8}"/>
                </a:ext>
              </a:extLst>
            </p:cNvPr>
            <p:cNvGrpSpPr/>
            <p:nvPr/>
          </p:nvGrpSpPr>
          <p:grpSpPr>
            <a:xfrm>
              <a:off x="3158002" y="3668192"/>
              <a:ext cx="5925038" cy="325050"/>
              <a:chOff x="11584578" y="10499306"/>
              <a:chExt cx="7485568" cy="57236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93B113-6B49-1552-883D-DC57BE827736}"/>
                  </a:ext>
                </a:extLst>
              </p:cNvPr>
              <p:cNvSpPr/>
              <p:nvPr/>
            </p:nvSpPr>
            <p:spPr>
              <a:xfrm>
                <a:off x="11584578" y="10500663"/>
                <a:ext cx="7485568" cy="569650"/>
              </a:xfrm>
              <a:prstGeom prst="roundRect">
                <a:avLst>
                  <a:gd name="adj" fmla="val 26859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Caixa de Texto 2">
                <a:extLst>
                  <a:ext uri="{FF2B5EF4-FFF2-40B4-BE49-F238E27FC236}">
                    <a16:creationId xmlns:a16="http://schemas.microsoft.com/office/drawing/2014/main" id="{0AE6B6B6-61FA-17C4-BB95-29EB67C21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4578" y="10499306"/>
                <a:ext cx="7485568" cy="572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ts val="18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 to attach the coupling system.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7796165-A529-223E-1A5F-A3DDE2AE643A}"/>
                </a:ext>
              </a:extLst>
            </p:cNvPr>
            <p:cNvSpPr/>
            <p:nvPr/>
          </p:nvSpPr>
          <p:spPr>
            <a:xfrm>
              <a:off x="2617774" y="3747195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842914-6E53-1FCE-8C91-5A7252C3CA24}"/>
                </a:ext>
              </a:extLst>
            </p:cNvPr>
            <p:cNvGrpSpPr/>
            <p:nvPr/>
          </p:nvGrpSpPr>
          <p:grpSpPr>
            <a:xfrm>
              <a:off x="3146612" y="5583875"/>
              <a:ext cx="5936946" cy="513175"/>
              <a:chOff x="11569533" y="10499304"/>
              <a:chExt cx="7500612" cy="143911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5A99C4-F8F3-F154-93F2-6F6495193BEF}"/>
                  </a:ext>
                </a:extLst>
              </p:cNvPr>
              <p:cNvSpPr/>
              <p:nvPr/>
            </p:nvSpPr>
            <p:spPr>
              <a:xfrm>
                <a:off x="11584578" y="10500661"/>
                <a:ext cx="7485567" cy="14377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Caixa de Texto 2">
                <a:extLst>
                  <a:ext uri="{FF2B5EF4-FFF2-40B4-BE49-F238E27FC236}">
                    <a16:creationId xmlns:a16="http://schemas.microsoft.com/office/drawing/2014/main" id="{736F4E9A-F3E4-BD8A-23D9-8FA4454D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9533" y="10499304"/>
                <a:ext cx="7500612" cy="1406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 of a security system consisting of a set of sensors to monitor the patient and act in emergency situations.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F17D47E-8264-6352-FD4F-C40E72920216}"/>
                </a:ext>
              </a:extLst>
            </p:cNvPr>
            <p:cNvSpPr/>
            <p:nvPr/>
          </p:nvSpPr>
          <p:spPr>
            <a:xfrm>
              <a:off x="2617774" y="5756942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FC20FD-5B97-6D5D-59CA-0062FCED641A}"/>
                </a:ext>
              </a:extLst>
            </p:cNvPr>
            <p:cNvSpPr/>
            <p:nvPr/>
          </p:nvSpPr>
          <p:spPr>
            <a:xfrm>
              <a:off x="3154679" y="4082938"/>
              <a:ext cx="5928511" cy="140858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7A1CF337-1ABE-4FEF-8D12-329E2F9E94FF}"/>
                </a:ext>
              </a:extLst>
            </p:cNvPr>
            <p:cNvSpPr/>
            <p:nvPr/>
          </p:nvSpPr>
          <p:spPr>
            <a:xfrm>
              <a:off x="2617774" y="468337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5" name="Seta: Bidirecional 193">
              <a:extLst>
                <a:ext uri="{FF2B5EF4-FFF2-40B4-BE49-F238E27FC236}">
                  <a16:creationId xmlns:a16="http://schemas.microsoft.com/office/drawing/2014/main" id="{20CB733A-C8BF-5968-CBDF-DBE898B1F935}"/>
                </a:ext>
              </a:extLst>
            </p:cNvPr>
            <p:cNvSpPr/>
            <p:nvPr/>
          </p:nvSpPr>
          <p:spPr>
            <a:xfrm rot="14455196">
              <a:off x="4182578" y="3092278"/>
              <a:ext cx="578725" cy="193048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6" name="Caixa de Texto 2">
              <a:extLst>
                <a:ext uri="{FF2B5EF4-FFF2-40B4-BE49-F238E27FC236}">
                  <a16:creationId xmlns:a16="http://schemas.microsoft.com/office/drawing/2014/main" id="{134F076A-12EE-A952-2065-C56E04961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734" y="1927697"/>
              <a:ext cx="2809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Human Machine Interface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43BECE8-55F4-5A76-3C56-78516D5B814D}"/>
                </a:ext>
              </a:extLst>
            </p:cNvPr>
            <p:cNvSpPr/>
            <p:nvPr/>
          </p:nvSpPr>
          <p:spPr>
            <a:xfrm>
              <a:off x="9585960" y="4177120"/>
              <a:ext cx="1927952" cy="116006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8" name="Caixa de Texto 2">
              <a:extLst>
                <a:ext uri="{FF2B5EF4-FFF2-40B4-BE49-F238E27FC236}">
                  <a16:creationId xmlns:a16="http://schemas.microsoft.com/office/drawing/2014/main" id="{5CC81A97-9832-6C26-0DB6-B7C27A87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5960" y="4186521"/>
              <a:ext cx="1928644" cy="1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Easy-to-fit, fast, autonomous, and universal coupling mechanism, because there is a diversity of wheelchairs.</a:t>
              </a:r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125207E-FD0D-FB56-A290-354D31F19B6B}"/>
                </a:ext>
              </a:extLst>
            </p:cNvPr>
            <p:cNvSpPr/>
            <p:nvPr/>
          </p:nvSpPr>
          <p:spPr>
            <a:xfrm>
              <a:off x="9166860" y="4690206"/>
              <a:ext cx="339366" cy="1526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1" name="Gráfico 26" descr="Monitor com preenchimento sólido">
              <a:extLst>
                <a:ext uri="{FF2B5EF4-FFF2-40B4-BE49-F238E27FC236}">
                  <a16:creationId xmlns:a16="http://schemas.microsoft.com/office/drawing/2014/main" id="{DBBCCF17-2C3B-896B-F53A-026CFAF4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5293" y="2436400"/>
              <a:ext cx="420621" cy="421351"/>
            </a:xfrm>
            <a:prstGeom prst="rect">
              <a:avLst/>
            </a:prstGeom>
          </p:spPr>
        </p:pic>
        <p:grpSp>
          <p:nvGrpSpPr>
            <p:cNvPr id="142" name="Agrupar 57">
              <a:extLst>
                <a:ext uri="{FF2B5EF4-FFF2-40B4-BE49-F238E27FC236}">
                  <a16:creationId xmlns:a16="http://schemas.microsoft.com/office/drawing/2014/main" id="{C4BF9402-BBFB-A5C8-6298-D6891F56CE91}"/>
                </a:ext>
              </a:extLst>
            </p:cNvPr>
            <p:cNvGrpSpPr/>
            <p:nvPr/>
          </p:nvGrpSpPr>
          <p:grpSpPr>
            <a:xfrm>
              <a:off x="5191271" y="2291127"/>
              <a:ext cx="753518" cy="660838"/>
              <a:chOff x="115531" y="-70614"/>
              <a:chExt cx="1023779" cy="913765"/>
            </a:xfrm>
          </p:grpSpPr>
          <p:pic>
            <p:nvPicPr>
              <p:cNvPr id="143" name="Gráfico 21" descr="Hospital destaque">
                <a:extLst>
                  <a:ext uri="{FF2B5EF4-FFF2-40B4-BE49-F238E27FC236}">
                    <a16:creationId xmlns:a16="http://schemas.microsoft.com/office/drawing/2014/main" id="{79EAD96A-168C-02D4-573F-5BC6A45FF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25545" y="-70614"/>
                <a:ext cx="913765" cy="913765"/>
              </a:xfrm>
              <a:prstGeom prst="rect">
                <a:avLst/>
              </a:prstGeom>
            </p:spPr>
          </p:pic>
          <p:pic>
            <p:nvPicPr>
              <p:cNvPr id="144" name="Imagem 42">
                <a:extLst>
                  <a:ext uri="{FF2B5EF4-FFF2-40B4-BE49-F238E27FC236}">
                    <a16:creationId xmlns:a16="http://schemas.microsoft.com/office/drawing/2014/main" id="{C09F86AE-C0C1-95DA-FC82-80CFDED7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31" y="343191"/>
                <a:ext cx="308610" cy="353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CBFABE-C8F8-2185-72CC-A8E247BFDC13}"/>
                </a:ext>
              </a:extLst>
            </p:cNvPr>
            <p:cNvGrpSpPr/>
            <p:nvPr/>
          </p:nvGrpSpPr>
          <p:grpSpPr>
            <a:xfrm>
              <a:off x="3547360" y="4360649"/>
              <a:ext cx="5143149" cy="1070430"/>
              <a:chOff x="9133246" y="4706533"/>
              <a:chExt cx="7287742" cy="151677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8128793-5A6D-8A12-CD90-3B360FEA07F2}"/>
                  </a:ext>
                </a:extLst>
              </p:cNvPr>
              <p:cNvGrpSpPr/>
              <p:nvPr/>
            </p:nvGrpSpPr>
            <p:grpSpPr>
              <a:xfrm>
                <a:off x="14059298" y="4706533"/>
                <a:ext cx="2361690" cy="1512902"/>
                <a:chOff x="7145112" y="4100551"/>
                <a:chExt cx="2361690" cy="151290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F6ED5AE2-46DD-26F8-CDD0-AD510306AD35}"/>
                    </a:ext>
                  </a:extLst>
                </p:cNvPr>
                <p:cNvGrpSpPr/>
                <p:nvPr/>
              </p:nvGrpSpPr>
              <p:grpSpPr>
                <a:xfrm>
                  <a:off x="7614140" y="4100551"/>
                  <a:ext cx="1447468" cy="1011425"/>
                  <a:chOff x="15137181" y="6870025"/>
                  <a:chExt cx="2111116" cy="1475152"/>
                </a:xfrm>
              </p:grpSpPr>
              <p:grpSp>
                <p:nvGrpSpPr>
                  <p:cNvPr id="198" name="Agrupar 298">
                    <a:extLst>
                      <a:ext uri="{FF2B5EF4-FFF2-40B4-BE49-F238E27FC236}">
                        <a16:creationId xmlns:a16="http://schemas.microsoft.com/office/drawing/2014/main" id="{34D97317-293B-7896-F901-B17D80CC7774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181" y="6870025"/>
                    <a:ext cx="2111116" cy="1466768"/>
                    <a:chOff x="3309283" y="-1822923"/>
                    <a:chExt cx="1791332" cy="1244601"/>
                  </a:xfrm>
                </p:grpSpPr>
                <p:grpSp>
                  <p:nvGrpSpPr>
                    <p:cNvPr id="201" name="Agrupar 277">
                      <a:extLst>
                        <a:ext uri="{FF2B5EF4-FFF2-40B4-BE49-F238E27FC236}">
                          <a16:creationId xmlns:a16="http://schemas.microsoft.com/office/drawing/2014/main" id="{8B5C0F3C-ADFD-BC5E-B42F-0BDBE11A9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9283" y="-1822923"/>
                      <a:ext cx="1791332" cy="1244601"/>
                      <a:chOff x="2880339" y="-1823570"/>
                      <a:chExt cx="1792191" cy="1245043"/>
                    </a:xfrm>
                  </p:grpSpPr>
                  <p:grpSp>
                    <p:nvGrpSpPr>
                      <p:cNvPr id="203" name="Agrupar 279">
                        <a:extLst>
                          <a:ext uri="{FF2B5EF4-FFF2-40B4-BE49-F238E27FC236}">
                            <a16:creationId xmlns:a16="http://schemas.microsoft.com/office/drawing/2014/main" id="{A46ED8C0-7E60-6E5E-B772-D7D6499C4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8193" y="-1823570"/>
                        <a:ext cx="1174337" cy="1245043"/>
                        <a:chOff x="3431056" y="-1824307"/>
                        <a:chExt cx="1175074" cy="1245546"/>
                      </a:xfrm>
                    </p:grpSpPr>
                    <p:sp>
                      <p:nvSpPr>
                        <p:cNvPr id="210" name="Retângulo 280">
                          <a:extLst>
                            <a:ext uri="{FF2B5EF4-FFF2-40B4-BE49-F238E27FC236}">
                              <a16:creationId xmlns:a16="http://schemas.microsoft.com/office/drawing/2014/main" id="{4AC09E45-4929-886D-C9B5-B5B4DD6C4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534" y="-1222479"/>
                          <a:ext cx="556591" cy="31614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1" name="Retângulo 281">
                          <a:extLst>
                            <a:ext uri="{FF2B5EF4-FFF2-40B4-BE49-F238E27FC236}">
                              <a16:creationId xmlns:a16="http://schemas.microsoft.com/office/drawing/2014/main" id="{CD956549-5AAA-1CED-4A28-60A37F40A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0608" y="-1294717"/>
                          <a:ext cx="556260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2" name="Retângulo 282">
                          <a:extLst>
                            <a:ext uri="{FF2B5EF4-FFF2-40B4-BE49-F238E27FC236}">
                              <a16:creationId xmlns:a16="http://schemas.microsoft.com/office/drawing/2014/main" id="{C40D638D-89BE-1EC9-E750-B1BE827FA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23425" y="-1539509"/>
                          <a:ext cx="556260" cy="80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3" name="Retângulo 283">
                          <a:extLst>
                            <a:ext uri="{FF2B5EF4-FFF2-40B4-BE49-F238E27FC236}">
                              <a16:creationId xmlns:a16="http://schemas.microsoft.com/office/drawing/2014/main" id="{07CCB448-0037-6358-596E-287023E13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3294" y="-974682"/>
                          <a:ext cx="214062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4" name="Retângulo 284">
                          <a:extLst>
                            <a:ext uri="{FF2B5EF4-FFF2-40B4-BE49-F238E27FC236}">
                              <a16:creationId xmlns:a16="http://schemas.microsoft.com/office/drawing/2014/main" id="{75ADB685-ED67-CB34-3FCC-467216AD50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477366">
                          <a:off x="4196864" y="-823069"/>
                          <a:ext cx="383053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5" name="Retângulo 285">
                          <a:extLst>
                            <a:ext uri="{FF2B5EF4-FFF2-40B4-BE49-F238E27FC236}">
                              <a16:creationId xmlns:a16="http://schemas.microsoft.com/office/drawing/2014/main" id="{D8FCBC6A-99BC-6076-ACCF-9A3E97B0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31056" y="-1824307"/>
                          <a:ext cx="214062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6" name="Oval 215">
                          <a:extLst>
                            <a:ext uri="{FF2B5EF4-FFF2-40B4-BE49-F238E27FC236}">
                              <a16:creationId xmlns:a16="http://schemas.microsoft.com/office/drawing/2014/main" id="{1FBF979F-9B13-03C8-7DF1-1F8F48ACA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7353" y="-877538"/>
                          <a:ext cx="298777" cy="29877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</p:grpSp>
                  <p:grpSp>
                    <p:nvGrpSpPr>
                      <p:cNvPr id="204" name="Agrupar 290">
                        <a:extLst>
                          <a:ext uri="{FF2B5EF4-FFF2-40B4-BE49-F238E27FC236}">
                            <a16:creationId xmlns:a16="http://schemas.microsoft.com/office/drawing/2014/main" id="{95FF7287-11FB-987F-DA9A-CA7A4E158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0339" y="-946959"/>
                        <a:ext cx="747252" cy="363675"/>
                        <a:chOff x="2585064" y="-1810559"/>
                        <a:chExt cx="747252" cy="363675"/>
                      </a:xfrm>
                    </p:grpSpPr>
                    <p:sp>
                      <p:nvSpPr>
                        <p:cNvPr id="205" name="Retângulo 294">
                          <a:extLst>
                            <a:ext uri="{FF2B5EF4-FFF2-40B4-BE49-F238E27FC236}">
                              <a16:creationId xmlns:a16="http://schemas.microsoft.com/office/drawing/2014/main" id="{086C4848-8DCF-A138-B91E-61823021D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65130" y="-1725014"/>
                          <a:ext cx="45719" cy="952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6" name="Retângulo 291">
                          <a:extLst>
                            <a:ext uri="{FF2B5EF4-FFF2-40B4-BE49-F238E27FC236}">
                              <a16:creationId xmlns:a16="http://schemas.microsoft.com/office/drawing/2014/main" id="{90483B39-3FC9-6EBE-E064-9FD00828A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725014"/>
                          <a:ext cx="667385" cy="1649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032068AE-5171-62E0-8048-D825D43F38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6239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B2425444-F49D-84F1-CAF9-0EFD4E9F6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cxnSp>
                      <p:nvCxnSpPr>
                        <p:cNvPr id="209" name="Conexão reta 295">
                          <a:extLst>
                            <a:ext uri="{FF2B5EF4-FFF2-40B4-BE49-F238E27FC236}">
                              <a16:creationId xmlns:a16="http://schemas.microsoft.com/office/drawing/2014/main" id="{BBA59B11-46F7-0AAF-68E1-24A6E8D560D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015595" y="-1810559"/>
                          <a:ext cx="316721" cy="52238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02" name="Retângulo 296">
                      <a:extLst>
                        <a:ext uri="{FF2B5EF4-FFF2-40B4-BE49-F238E27FC236}">
                          <a16:creationId xmlns:a16="http://schemas.microsoft.com/office/drawing/2014/main" id="{2D162BEC-0DA2-89F3-11A2-8656DC06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963" y="-1003863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</p:grpSp>
              <p:sp>
                <p:nvSpPr>
                  <p:cNvPr id="199" name="Fluxograma: Ou 289">
                    <a:extLst>
                      <a:ext uri="{FF2B5EF4-FFF2-40B4-BE49-F238E27FC236}">
                        <a16:creationId xmlns:a16="http://schemas.microsoft.com/office/drawing/2014/main" id="{71F8B4B0-2D1A-EC79-21E5-292CBFADEFA6}"/>
                      </a:ext>
                    </a:extLst>
                  </p:cNvPr>
                  <p:cNvSpPr/>
                  <p:nvPr/>
                </p:nvSpPr>
                <p:spPr>
                  <a:xfrm>
                    <a:off x="15641890" y="7593173"/>
                    <a:ext cx="743098" cy="744718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200" name="Fluxograma: Convolução 288">
                    <a:extLst>
                      <a:ext uri="{FF2B5EF4-FFF2-40B4-BE49-F238E27FC236}">
                        <a16:creationId xmlns:a16="http://schemas.microsoft.com/office/drawing/2014/main" id="{6F254CAD-318E-CA63-EDF0-CF25D8862CBB}"/>
                      </a:ext>
                    </a:extLst>
                  </p:cNvPr>
                  <p:cNvSpPr/>
                  <p:nvPr/>
                </p:nvSpPr>
                <p:spPr>
                  <a:xfrm>
                    <a:off x="15644358" y="7603567"/>
                    <a:ext cx="741526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 dirty="0"/>
                  </a:p>
                </p:txBody>
              </p:sp>
            </p:grpSp>
            <p:sp>
              <p:nvSpPr>
                <p:cNvPr id="197" name="Caixa de texto 300">
                  <a:extLst>
                    <a:ext uri="{FF2B5EF4-FFF2-40B4-BE49-F238E27FC236}">
                      <a16:creationId xmlns:a16="http://schemas.microsoft.com/office/drawing/2014/main" id="{D0E113F7-B769-49D0-2712-C76ABDF4CA64}"/>
                    </a:ext>
                  </a:extLst>
                </p:cNvPr>
                <p:cNvSpPr txBox="1"/>
                <p:nvPr/>
              </p:nvSpPr>
              <p:spPr>
                <a:xfrm>
                  <a:off x="7145112" y="5001006"/>
                  <a:ext cx="2361690" cy="61244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Impeller coupling – pushing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944524C-9CF2-20D9-5B22-464E3A262ABB}"/>
                  </a:ext>
                </a:extLst>
              </p:cNvPr>
              <p:cNvGrpSpPr/>
              <p:nvPr/>
            </p:nvGrpSpPr>
            <p:grpSpPr>
              <a:xfrm>
                <a:off x="9133246" y="4706533"/>
                <a:ext cx="2337856" cy="1516778"/>
                <a:chOff x="2152003" y="4101630"/>
                <a:chExt cx="2337856" cy="1516778"/>
              </a:xfrm>
            </p:grpSpPr>
            <p:grpSp>
              <p:nvGrpSpPr>
                <p:cNvPr id="175" name="Agrupar 297">
                  <a:extLst>
                    <a:ext uri="{FF2B5EF4-FFF2-40B4-BE49-F238E27FC236}">
                      <a16:creationId xmlns:a16="http://schemas.microsoft.com/office/drawing/2014/main" id="{25D49A31-7A5F-CB0D-B807-986AF252DE47}"/>
                    </a:ext>
                  </a:extLst>
                </p:cNvPr>
                <p:cNvGrpSpPr/>
                <p:nvPr/>
              </p:nvGrpSpPr>
              <p:grpSpPr>
                <a:xfrm>
                  <a:off x="2372969" y="4101630"/>
                  <a:ext cx="1895925" cy="1009267"/>
                  <a:chOff x="0" y="0"/>
                  <a:chExt cx="2346325" cy="1249045"/>
                </a:xfrm>
              </p:grpSpPr>
              <p:grpSp>
                <p:nvGrpSpPr>
                  <p:cNvPr id="177" name="Agrupar 55">
                    <a:extLst>
                      <a:ext uri="{FF2B5EF4-FFF2-40B4-BE49-F238E27FC236}">
                        <a16:creationId xmlns:a16="http://schemas.microsoft.com/office/drawing/2014/main" id="{E55C919A-3AAF-AB06-80AF-87274BEFA4A3}"/>
                      </a:ext>
                    </a:extLst>
                  </p:cNvPr>
                  <p:cNvGrpSpPr/>
                  <p:nvPr/>
                </p:nvGrpSpPr>
                <p:grpSpPr>
                  <a:xfrm>
                    <a:off x="866775" y="676275"/>
                    <a:ext cx="1479550" cy="572770"/>
                    <a:chOff x="0" y="0"/>
                    <a:chExt cx="1479550" cy="572770"/>
                  </a:xfrm>
                </p:grpSpPr>
                <p:sp>
                  <p:nvSpPr>
                    <p:cNvPr id="190" name="Retângulo 41">
                      <a:extLst>
                        <a:ext uri="{FF2B5EF4-FFF2-40B4-BE49-F238E27FC236}">
                          <a16:creationId xmlns:a16="http://schemas.microsoft.com/office/drawing/2014/main" id="{9EFBE792-C683-3BBA-7B92-2424E8BCE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194310"/>
                      <a:ext cx="667385" cy="2654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1074C29-C7BE-4B80-8A70-5D55D6E1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994D0521-42CD-F786-9D8C-9758C7C8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92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3" name="Retângulo 52">
                      <a:extLst>
                        <a:ext uri="{FF2B5EF4-FFF2-40B4-BE49-F238E27FC236}">
                          <a16:creationId xmlns:a16="http://schemas.microsoft.com/office/drawing/2014/main" id="{BD84C3A5-2627-DEB3-1E0A-400630392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5410" y="99060"/>
                      <a:ext cx="45719" cy="9525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4" name="Retângulo 53">
                      <a:extLst>
                        <a:ext uri="{FF2B5EF4-FFF2-40B4-BE49-F238E27FC236}">
                          <a16:creationId xmlns:a16="http://schemas.microsoft.com/office/drawing/2014/main" id="{DDFE6097-541B-B932-DC37-9697379E3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0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cxnSp>
                  <p:nvCxnSpPr>
                    <p:cNvPr id="195" name="Conexão reta 54">
                      <a:extLst>
                        <a:ext uri="{FF2B5EF4-FFF2-40B4-BE49-F238E27FC236}">
                          <a16:creationId xmlns:a16="http://schemas.microsoft.com/office/drawing/2014/main" id="{66F9C93C-E554-CF1E-289F-2819ADFF90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0" y="99060"/>
                      <a:ext cx="744640" cy="3810"/>
                    </a:xfrm>
                    <a:prstGeom prst="line">
                      <a:avLst/>
                    </a:prstGeom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8" name="Agrupar 256">
                    <a:extLst>
                      <a:ext uri="{FF2B5EF4-FFF2-40B4-BE49-F238E27FC236}">
                        <a16:creationId xmlns:a16="http://schemas.microsoft.com/office/drawing/2014/main" id="{1DCBDA55-B93D-4A80-2738-F914278303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361664" cy="1245041"/>
                    <a:chOff x="0" y="0"/>
                    <a:chExt cx="1361664" cy="1245041"/>
                  </a:xfrm>
                </p:grpSpPr>
                <p:grpSp>
                  <p:nvGrpSpPr>
                    <p:cNvPr id="179" name="Agrupar 56">
                      <a:extLst>
                        <a:ext uri="{FF2B5EF4-FFF2-40B4-BE49-F238E27FC236}">
                          <a16:creationId xmlns:a16="http://schemas.microsoft.com/office/drawing/2014/main" id="{9B486995-DF54-448B-44B9-731319A56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83" name="Retângulo 45">
                        <a:extLst>
                          <a:ext uri="{FF2B5EF4-FFF2-40B4-BE49-F238E27FC236}">
                            <a16:creationId xmlns:a16="http://schemas.microsoft.com/office/drawing/2014/main" id="{DCB72E8D-CCE5-D029-86C5-EF9943CB2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4" name="Retângulo 46">
                        <a:extLst>
                          <a:ext uri="{FF2B5EF4-FFF2-40B4-BE49-F238E27FC236}">
                            <a16:creationId xmlns:a16="http://schemas.microsoft.com/office/drawing/2014/main" id="{230CC521-0DF4-F472-8710-B28D59914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5" name="Retângulo 47">
                        <a:extLst>
                          <a:ext uri="{FF2B5EF4-FFF2-40B4-BE49-F238E27FC236}">
                            <a16:creationId xmlns:a16="http://schemas.microsoft.com/office/drawing/2014/main" id="{14D3241C-CE23-A3AF-8BE8-66C3574D7B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6" name="Retângulo 49">
                        <a:extLst>
                          <a:ext uri="{FF2B5EF4-FFF2-40B4-BE49-F238E27FC236}">
                            <a16:creationId xmlns:a16="http://schemas.microsoft.com/office/drawing/2014/main" id="{EF9A3EA1-9BB0-F08E-E0D1-DEB296A76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7" name="Retângulo 50">
                        <a:extLst>
                          <a:ext uri="{FF2B5EF4-FFF2-40B4-BE49-F238E27FC236}">
                            <a16:creationId xmlns:a16="http://schemas.microsoft.com/office/drawing/2014/main" id="{9B4F82A3-8B1B-94ED-A757-504CA72BA17C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8" name="Retângulo 48">
                        <a:extLst>
                          <a:ext uri="{FF2B5EF4-FFF2-40B4-BE49-F238E27FC236}">
                            <a16:creationId xmlns:a16="http://schemas.microsoft.com/office/drawing/2014/main" id="{E276F399-0D76-27A3-89C4-2C6884068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9" name="Oval 188">
                        <a:extLst>
                          <a:ext uri="{FF2B5EF4-FFF2-40B4-BE49-F238E27FC236}">
                            <a16:creationId xmlns:a16="http://schemas.microsoft.com/office/drawing/2014/main" id="{DFB24D3A-4D3A-CF1B-0F20-ECC2706E4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80" name="Agrupar 252">
                      <a:extLst>
                        <a:ext uri="{FF2B5EF4-FFF2-40B4-BE49-F238E27FC236}">
                          <a16:creationId xmlns:a16="http://schemas.microsoft.com/office/drawing/2014/main" id="{8B4A4657-FB02-A9C6-4582-6A18DF849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11921"/>
                      <a:ext cx="634145" cy="632997"/>
                      <a:chOff x="0" y="2321"/>
                      <a:chExt cx="634145" cy="632997"/>
                    </a:xfrm>
                  </p:grpSpPr>
                  <p:sp>
                    <p:nvSpPr>
                      <p:cNvPr id="181" name="Fluxograma: Convolução 250">
                        <a:extLst>
                          <a:ext uri="{FF2B5EF4-FFF2-40B4-BE49-F238E27FC236}">
                            <a16:creationId xmlns:a16="http://schemas.microsoft.com/office/drawing/2014/main" id="{CECC57DA-36AE-BE91-1CDA-DAF31C04E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" y="2321"/>
                        <a:ext cx="629504" cy="629504"/>
                      </a:xfrm>
                      <a:prstGeom prst="flowChartSummingJunction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2" name="Fluxograma: Ou 251">
                        <a:extLst>
                          <a:ext uri="{FF2B5EF4-FFF2-40B4-BE49-F238E27FC236}">
                            <a16:creationId xmlns:a16="http://schemas.microsoft.com/office/drawing/2014/main" id="{49A8D1ED-89C8-EE61-8B91-6CF1079B9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175"/>
                        <a:ext cx="630838" cy="632143"/>
                      </a:xfrm>
                      <a:prstGeom prst="flowChar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</p:grpSp>
            </p:grpSp>
            <p:sp>
              <p:nvSpPr>
                <p:cNvPr id="176" name="Caixa de texto 299">
                  <a:extLst>
                    <a:ext uri="{FF2B5EF4-FFF2-40B4-BE49-F238E27FC236}">
                      <a16:creationId xmlns:a16="http://schemas.microsoft.com/office/drawing/2014/main" id="{077AE2DB-8E31-801A-62B9-C04D79D1B286}"/>
                    </a:ext>
                  </a:extLst>
                </p:cNvPr>
                <p:cNvSpPr txBox="1"/>
                <p:nvPr/>
              </p:nvSpPr>
              <p:spPr>
                <a:xfrm>
                  <a:off x="2152003" y="5001006"/>
                  <a:ext cx="2337856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Central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–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pulling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wheelchair</a:t>
                  </a:r>
                  <a:endPara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FC62625-018E-3022-80D2-991B1AB145AE}"/>
                  </a:ext>
                </a:extLst>
              </p:cNvPr>
              <p:cNvGrpSpPr/>
              <p:nvPr/>
            </p:nvGrpSpPr>
            <p:grpSpPr>
              <a:xfrm>
                <a:off x="11535553" y="4706533"/>
                <a:ext cx="2475398" cy="1516056"/>
                <a:chOff x="4573646" y="4102352"/>
                <a:chExt cx="2475398" cy="151605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F8731878-5BEA-FE03-1552-17CD5D85B143}"/>
                    </a:ext>
                  </a:extLst>
                </p:cNvPr>
                <p:cNvGrpSpPr/>
                <p:nvPr/>
              </p:nvGrpSpPr>
              <p:grpSpPr>
                <a:xfrm>
                  <a:off x="5261751" y="4102352"/>
                  <a:ext cx="1099188" cy="1007823"/>
                  <a:chOff x="12879043" y="6871141"/>
                  <a:chExt cx="1603153" cy="1469898"/>
                </a:xfrm>
              </p:grpSpPr>
              <p:grpSp>
                <p:nvGrpSpPr>
                  <p:cNvPr id="158" name="Agrupar 276">
                    <a:extLst>
                      <a:ext uri="{FF2B5EF4-FFF2-40B4-BE49-F238E27FC236}">
                        <a16:creationId xmlns:a16="http://schemas.microsoft.com/office/drawing/2014/main" id="{B1734F9F-699B-5481-17B7-F18728222F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98443" y="6871141"/>
                    <a:ext cx="1383753" cy="1466766"/>
                    <a:chOff x="187324" y="0"/>
                    <a:chExt cx="1174340" cy="1245041"/>
                  </a:xfrm>
                </p:grpSpPr>
                <p:grpSp>
                  <p:nvGrpSpPr>
                    <p:cNvPr id="161" name="Agrupar 258">
                      <a:extLst>
                        <a:ext uri="{FF2B5EF4-FFF2-40B4-BE49-F238E27FC236}">
                          <a16:creationId xmlns:a16="http://schemas.microsoft.com/office/drawing/2014/main" id="{B1854ADD-4F4D-2909-6B70-ED6BEDAF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68" name="Retângulo 259">
                        <a:extLst>
                          <a:ext uri="{FF2B5EF4-FFF2-40B4-BE49-F238E27FC236}">
                            <a16:creationId xmlns:a16="http://schemas.microsoft.com/office/drawing/2014/main" id="{986A517F-3BF0-11D7-1D38-42CD56077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9" name="Retângulo 260">
                        <a:extLst>
                          <a:ext uri="{FF2B5EF4-FFF2-40B4-BE49-F238E27FC236}">
                            <a16:creationId xmlns:a16="http://schemas.microsoft.com/office/drawing/2014/main" id="{C96ABCCF-C45E-6D42-841C-8840EE35A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0" name="Retângulo 261">
                        <a:extLst>
                          <a:ext uri="{FF2B5EF4-FFF2-40B4-BE49-F238E27FC236}">
                            <a16:creationId xmlns:a16="http://schemas.microsoft.com/office/drawing/2014/main" id="{3EFC4BDA-4EC4-9D8C-1BF1-08CA49CF6C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1" name="Retângulo 262">
                        <a:extLst>
                          <a:ext uri="{FF2B5EF4-FFF2-40B4-BE49-F238E27FC236}">
                            <a16:creationId xmlns:a16="http://schemas.microsoft.com/office/drawing/2014/main" id="{1669EA17-C066-1523-32A5-18CE2A8FF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2" name="Retângulo 263">
                        <a:extLst>
                          <a:ext uri="{FF2B5EF4-FFF2-40B4-BE49-F238E27FC236}">
                            <a16:creationId xmlns:a16="http://schemas.microsoft.com/office/drawing/2014/main" id="{7EB94BCB-14C5-5C6E-6E86-C94A4E0CCFF6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3" name="Retângulo 264">
                        <a:extLst>
                          <a:ext uri="{FF2B5EF4-FFF2-40B4-BE49-F238E27FC236}">
                            <a16:creationId xmlns:a16="http://schemas.microsoft.com/office/drawing/2014/main" id="{D17C0725-4063-E496-7A24-EA797C8E2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C8A96BC4-EF3B-DCBC-200A-693552F94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62" name="Agrupar 275">
                      <a:extLst>
                        <a:ext uri="{FF2B5EF4-FFF2-40B4-BE49-F238E27FC236}">
                          <a16:creationId xmlns:a16="http://schemas.microsoft.com/office/drawing/2014/main" id="{FA4F4089-CBF7-448E-2839-5707EC908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75" y="863600"/>
                      <a:ext cx="725805" cy="379730"/>
                      <a:chOff x="0" y="0"/>
                      <a:chExt cx="725805" cy="379730"/>
                    </a:xfrm>
                  </p:grpSpPr>
                  <p:sp>
                    <p:nvSpPr>
                      <p:cNvPr id="163" name="Retângulo 270">
                        <a:extLst>
                          <a:ext uri="{FF2B5EF4-FFF2-40B4-BE49-F238E27FC236}">
                            <a16:creationId xmlns:a16="http://schemas.microsoft.com/office/drawing/2014/main" id="{CD9FB246-A694-23A7-266D-0FAA50D1F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01600"/>
                        <a:ext cx="667385" cy="1649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111FF6F5-2925-F700-3495-1F8056893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09C8B97A-A3E7-7E4E-3935-76DF25233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75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6" name="Retângulo 273">
                        <a:extLst>
                          <a:ext uri="{FF2B5EF4-FFF2-40B4-BE49-F238E27FC236}">
                            <a16:creationId xmlns:a16="http://schemas.microsoft.com/office/drawing/2014/main" id="{18C9E569-2B12-5D9E-946F-E87CA90A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300" y="0"/>
                        <a:ext cx="45719" cy="952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cxnSp>
                    <p:nvCxnSpPr>
                      <p:cNvPr id="167" name="Conexão reta 274">
                        <a:extLst>
                          <a:ext uri="{FF2B5EF4-FFF2-40B4-BE49-F238E27FC236}">
                            <a16:creationId xmlns:a16="http://schemas.microsoft.com/office/drawing/2014/main" id="{BFD90BDD-3CC5-938D-A28C-00FC6BD9E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4025" y="64302"/>
                        <a:ext cx="0" cy="30948"/>
                      </a:xfrm>
                      <a:prstGeom prst="line">
                        <a:avLst/>
                      </a:prstGeom>
                      <a:ln w="762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9" name="Fluxograma: Convolução 267">
                    <a:extLst>
                      <a:ext uri="{FF2B5EF4-FFF2-40B4-BE49-F238E27FC236}">
                        <a16:creationId xmlns:a16="http://schemas.microsoft.com/office/drawing/2014/main" id="{88A95CC4-2A0C-A52A-E4BF-676F13424FF3}"/>
                      </a:ext>
                    </a:extLst>
                  </p:cNvPr>
                  <p:cNvSpPr/>
                  <p:nvPr/>
                </p:nvSpPr>
                <p:spPr>
                  <a:xfrm>
                    <a:off x="12879043" y="7599429"/>
                    <a:ext cx="741759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160" name="Fluxograma: Ou 268">
                    <a:extLst>
                      <a:ext uri="{FF2B5EF4-FFF2-40B4-BE49-F238E27FC236}">
                        <a16:creationId xmlns:a16="http://schemas.microsoft.com/office/drawing/2014/main" id="{D70EF04C-A1CE-121E-FB8E-5C2C1D7DF7CC}"/>
                      </a:ext>
                    </a:extLst>
                  </p:cNvPr>
                  <p:cNvSpPr/>
                  <p:nvPr/>
                </p:nvSpPr>
                <p:spPr>
                  <a:xfrm>
                    <a:off x="12881445" y="7595266"/>
                    <a:ext cx="743195" cy="744691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</p:grpSp>
            <p:sp>
              <p:nvSpPr>
                <p:cNvPr id="157" name="Caixa de texto 300">
                  <a:extLst>
                    <a:ext uri="{FF2B5EF4-FFF2-40B4-BE49-F238E27FC236}">
                      <a16:creationId xmlns:a16="http://schemas.microsoft.com/office/drawing/2014/main" id="{EE1A9D20-B353-82C4-93B2-DF1D61F34D98}"/>
                    </a:ext>
                  </a:extLst>
                </p:cNvPr>
                <p:cNvSpPr txBox="1"/>
                <p:nvPr/>
              </p:nvSpPr>
              <p:spPr>
                <a:xfrm>
                  <a:off x="4573646" y="5001006"/>
                  <a:ext cx="2475398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 from below – lifting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24138-9394-8A32-9880-EB43BA325BAF}"/>
                </a:ext>
              </a:extLst>
            </p:cNvPr>
            <p:cNvGrpSpPr/>
            <p:nvPr/>
          </p:nvGrpSpPr>
          <p:grpSpPr>
            <a:xfrm>
              <a:off x="990070" y="3386761"/>
              <a:ext cx="1736662" cy="592247"/>
              <a:chOff x="990070" y="3386761"/>
              <a:chExt cx="1736662" cy="592247"/>
            </a:xfrm>
          </p:grpSpPr>
          <p:sp>
            <p:nvSpPr>
              <p:cNvPr id="47" name="Caixa de Texto 2">
                <a:extLst>
                  <a:ext uri="{FF2B5EF4-FFF2-40B4-BE49-F238E27FC236}">
                    <a16:creationId xmlns:a16="http://schemas.microsoft.com/office/drawing/2014/main" id="{EF59C318-F2E7-7ADE-E7E8-CAB7CD53F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70" y="3774977"/>
                <a:ext cx="1736662" cy="204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ts val="1520"/>
                  </a:lnSpc>
                </a:pPr>
                <a:r>
                  <a: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Autonomous Mobile Robot (AMR)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17" name="Imagem 192">
                <a:extLst>
                  <a:ext uri="{FF2B5EF4-FFF2-40B4-BE49-F238E27FC236}">
                    <a16:creationId xmlns:a16="http://schemas.microsoft.com/office/drawing/2014/main" id="{2CE2CB8E-7E35-B36F-C08F-E19A4A164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63" y="3386761"/>
                <a:ext cx="482624" cy="4621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8FFCB-F4D2-DD21-DF67-08850B75DFDB}"/>
                </a:ext>
              </a:extLst>
            </p:cNvPr>
            <p:cNvGrpSpPr/>
            <p:nvPr/>
          </p:nvGrpSpPr>
          <p:grpSpPr>
            <a:xfrm>
              <a:off x="1003767" y="5380819"/>
              <a:ext cx="1709268" cy="800858"/>
              <a:chOff x="1017464" y="5380819"/>
              <a:chExt cx="1709268" cy="800858"/>
            </a:xfrm>
          </p:grpSpPr>
          <p:sp>
            <p:nvSpPr>
              <p:cNvPr id="54" name="Caixa de Texto 2">
                <a:extLst>
                  <a:ext uri="{FF2B5EF4-FFF2-40B4-BE49-F238E27FC236}">
                    <a16:creationId xmlns:a16="http://schemas.microsoft.com/office/drawing/2014/main" id="{983E289B-AB69-5B2A-FE5C-C5B59748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464" y="5660893"/>
                <a:ext cx="1709268" cy="52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Wheelchair + patient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safety system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169233-F2BA-01B0-6300-48046CD8D39E}"/>
                  </a:ext>
                </a:extLst>
              </p:cNvPr>
              <p:cNvGrpSpPr/>
              <p:nvPr/>
            </p:nvGrpSpPr>
            <p:grpSpPr>
              <a:xfrm>
                <a:off x="1634432" y="5380819"/>
                <a:ext cx="475333" cy="376123"/>
                <a:chOff x="7774966" y="15476657"/>
                <a:chExt cx="683157" cy="540571"/>
              </a:xfrm>
            </p:grpSpPr>
            <p:pic>
              <p:nvPicPr>
                <p:cNvPr id="218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0AFEC8F3-ACCF-86F2-2678-F7D03761A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66" y="15476657"/>
                  <a:ext cx="513384" cy="504234"/>
                </a:xfrm>
                <a:prstGeom prst="rect">
                  <a:avLst/>
                </a:prstGeom>
              </p:spPr>
            </p:pic>
            <p:pic>
              <p:nvPicPr>
                <p:cNvPr id="219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12BC0B3A-E9DF-8FD6-DC50-C8F25447A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379" y="15674670"/>
                  <a:ext cx="348744" cy="342558"/>
                </a:xfrm>
                <a:prstGeom prst="rect">
                  <a:avLst/>
                </a:prstGeom>
              </p:spPr>
            </p:pic>
          </p:grpSp>
        </p:grpSp>
        <p:sp>
          <p:nvSpPr>
            <p:cNvPr id="221" name="Sinal de Adição 198">
              <a:extLst>
                <a:ext uri="{FF2B5EF4-FFF2-40B4-BE49-F238E27FC236}">
                  <a16:creationId xmlns:a16="http://schemas.microsoft.com/office/drawing/2014/main" id="{D96F51C0-133E-CDAA-3C2F-BB09DC73F64F}"/>
                </a:ext>
              </a:extLst>
            </p:cNvPr>
            <p:cNvSpPr/>
            <p:nvPr/>
          </p:nvSpPr>
          <p:spPr>
            <a:xfrm>
              <a:off x="1714690" y="5050651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41" name="Seta: Bidirecional 37">
              <a:extLst>
                <a:ext uri="{FF2B5EF4-FFF2-40B4-BE49-F238E27FC236}">
                  <a16:creationId xmlns:a16="http://schemas.microsoft.com/office/drawing/2014/main" id="{31FB2952-C27B-64A5-AD11-6DFB711A1AF5}"/>
                </a:ext>
              </a:extLst>
            </p:cNvPr>
            <p:cNvSpPr/>
            <p:nvPr/>
          </p:nvSpPr>
          <p:spPr>
            <a:xfrm>
              <a:off x="4390040" y="2866356"/>
              <a:ext cx="1128798" cy="128464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134" name="Seta: Bidirecional 204">
              <a:extLst>
                <a:ext uri="{FF2B5EF4-FFF2-40B4-BE49-F238E27FC236}">
                  <a16:creationId xmlns:a16="http://schemas.microsoft.com/office/drawing/2014/main" id="{F5FD2D1F-1072-703C-6FC6-9A27AE71BA2B}"/>
                </a:ext>
              </a:extLst>
            </p:cNvPr>
            <p:cNvSpPr/>
            <p:nvPr/>
          </p:nvSpPr>
          <p:spPr>
            <a:xfrm rot="7144804" flipH="1">
              <a:off x="5170584" y="3097028"/>
              <a:ext cx="587132" cy="189793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128FBF1-DF08-93B8-95D8-EFA089BB2560}"/>
              </a:ext>
            </a:extLst>
          </p:cNvPr>
          <p:cNvSpPr/>
          <p:nvPr/>
        </p:nvSpPr>
        <p:spPr>
          <a:xfrm>
            <a:off x="655320" y="3177630"/>
            <a:ext cx="10797314" cy="2986950"/>
          </a:xfrm>
          <a:prstGeom prst="roundRect">
            <a:avLst>
              <a:gd name="adj" fmla="val 6131"/>
            </a:avLst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8" name="Gráfico 29" descr="Wi-Fi com preenchimento sólido">
            <a:extLst>
              <a:ext uri="{FF2B5EF4-FFF2-40B4-BE49-F238E27FC236}">
                <a16:creationId xmlns:a16="http://schemas.microsoft.com/office/drawing/2014/main" id="{27EB50B1-7348-596F-7421-DA6BCB3AAA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6386" y="2767535"/>
            <a:ext cx="375335" cy="368646"/>
          </a:xfrm>
          <a:prstGeom prst="rect">
            <a:avLst/>
          </a:prstGeom>
        </p:spPr>
      </p:pic>
      <p:pic>
        <p:nvPicPr>
          <p:cNvPr id="129" name="Gráfico 209" descr="Cronómetro com preenchimento sólido">
            <a:extLst>
              <a:ext uri="{FF2B5EF4-FFF2-40B4-BE49-F238E27FC236}">
                <a16:creationId xmlns:a16="http://schemas.microsoft.com/office/drawing/2014/main" id="{7FDDADDB-D0DA-678A-8B2E-0A4C7BC606E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5869" y="2948638"/>
            <a:ext cx="272120" cy="267271"/>
          </a:xfrm>
          <a:prstGeom prst="rect">
            <a:avLst/>
          </a:prstGeom>
        </p:spPr>
      </p:pic>
      <p:pic>
        <p:nvPicPr>
          <p:cNvPr id="130" name="Gráfico 29" descr="Wi-Fi com preenchimento sólido">
            <a:extLst>
              <a:ext uri="{FF2B5EF4-FFF2-40B4-BE49-F238E27FC236}">
                <a16:creationId xmlns:a16="http://schemas.microsoft.com/office/drawing/2014/main" id="{519F4B07-6E1E-4FD3-BBA6-835EA9C476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56387">
            <a:off x="3782145" y="2882680"/>
            <a:ext cx="375335" cy="368646"/>
          </a:xfrm>
          <a:prstGeom prst="rect">
            <a:avLst/>
          </a:prstGeom>
        </p:spPr>
      </p:pic>
      <p:sp>
        <p:nvSpPr>
          <p:cNvPr id="131" name="Seta: Bidirecional 193">
            <a:extLst>
              <a:ext uri="{FF2B5EF4-FFF2-40B4-BE49-F238E27FC236}">
                <a16:creationId xmlns:a16="http://schemas.microsoft.com/office/drawing/2014/main" id="{1B8E6F0F-7066-282C-EDB3-A386420B270D}"/>
              </a:ext>
            </a:extLst>
          </p:cNvPr>
          <p:cNvSpPr/>
          <p:nvPr/>
        </p:nvSpPr>
        <p:spPr>
          <a:xfrm rot="14455196">
            <a:off x="3948542" y="2971489"/>
            <a:ext cx="578725" cy="193048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32" name="Seta: Bidirecional 37">
            <a:extLst>
              <a:ext uri="{FF2B5EF4-FFF2-40B4-BE49-F238E27FC236}">
                <a16:creationId xmlns:a16="http://schemas.microsoft.com/office/drawing/2014/main" id="{28B1C147-74AF-49DC-AF9C-6D9BD9731FB6}"/>
              </a:ext>
            </a:extLst>
          </p:cNvPr>
          <p:cNvSpPr/>
          <p:nvPr/>
        </p:nvSpPr>
        <p:spPr>
          <a:xfrm>
            <a:off x="4156004" y="2745567"/>
            <a:ext cx="1128798" cy="128464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 dirty="0"/>
          </a:p>
        </p:txBody>
      </p:sp>
      <p:sp>
        <p:nvSpPr>
          <p:cNvPr id="140" name="Seta: Bidirecional 204">
            <a:extLst>
              <a:ext uri="{FF2B5EF4-FFF2-40B4-BE49-F238E27FC236}">
                <a16:creationId xmlns:a16="http://schemas.microsoft.com/office/drawing/2014/main" id="{09F87084-B335-E8D4-C765-954F0716EF40}"/>
              </a:ext>
            </a:extLst>
          </p:cNvPr>
          <p:cNvSpPr/>
          <p:nvPr/>
        </p:nvSpPr>
        <p:spPr>
          <a:xfrm rot="7144804" flipH="1">
            <a:off x="4936548" y="2976239"/>
            <a:ext cx="587132" cy="189793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592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290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Methodology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83B4D-B63B-BB48-A0CB-32B545AFEEA2}"/>
              </a:ext>
            </a:extLst>
          </p:cNvPr>
          <p:cNvGrpSpPr/>
          <p:nvPr/>
        </p:nvGrpSpPr>
        <p:grpSpPr>
          <a:xfrm>
            <a:off x="753653" y="1808213"/>
            <a:ext cx="10684694" cy="4255433"/>
            <a:chOff x="990070" y="1926244"/>
            <a:chExt cx="10684694" cy="4255433"/>
          </a:xfrm>
        </p:grpSpPr>
        <p:pic>
          <p:nvPicPr>
            <p:cNvPr id="149" name="Gráfico 29" descr="Wi-Fi com preenchimento sólido">
              <a:extLst>
                <a:ext uri="{FF2B5EF4-FFF2-40B4-BE49-F238E27FC236}">
                  <a16:creationId xmlns:a16="http://schemas.microsoft.com/office/drawing/2014/main" id="{B7A4B9E9-60E0-D526-70D1-3A5BBA7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90422" y="2888324"/>
              <a:ext cx="375335" cy="368646"/>
            </a:xfrm>
            <a:prstGeom prst="rect">
              <a:avLst/>
            </a:prstGeom>
          </p:spPr>
        </p:pic>
        <p:pic>
          <p:nvPicPr>
            <p:cNvPr id="148" name="Gráfico 209" descr="Cronómetro com preenchimento sólido">
              <a:extLst>
                <a:ext uri="{FF2B5EF4-FFF2-40B4-BE49-F238E27FC236}">
                  <a16:creationId xmlns:a16="http://schemas.microsoft.com/office/drawing/2014/main" id="{C967D006-B81C-4078-42B3-A0B26987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89905" y="3069427"/>
              <a:ext cx="272120" cy="267271"/>
            </a:xfrm>
            <a:prstGeom prst="rect">
              <a:avLst/>
            </a:prstGeom>
          </p:spPr>
        </p:pic>
        <p:pic>
          <p:nvPicPr>
            <p:cNvPr id="146" name="Gráfico 29" descr="Wi-Fi com preenchimento sólido">
              <a:extLst>
                <a:ext uri="{FF2B5EF4-FFF2-40B4-BE49-F238E27FC236}">
                  <a16:creationId xmlns:a16="http://schemas.microsoft.com/office/drawing/2014/main" id="{ADDBBB75-0198-D41C-5149-D382C6ED6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56387">
              <a:off x="4016181" y="3003469"/>
              <a:ext cx="375335" cy="368646"/>
            </a:xfrm>
            <a:prstGeom prst="rect">
              <a:avLst/>
            </a:prstGeom>
          </p:spPr>
        </p:pic>
        <p:sp>
          <p:nvSpPr>
            <p:cNvPr id="26" name="Retângulo: Cantos Arredondados 211">
              <a:extLst>
                <a:ext uri="{FF2B5EF4-FFF2-40B4-BE49-F238E27FC236}">
                  <a16:creationId xmlns:a16="http://schemas.microsoft.com/office/drawing/2014/main" id="{BC90DC7B-700B-7998-BB08-BB6B2180222E}"/>
                </a:ext>
              </a:extLst>
            </p:cNvPr>
            <p:cNvSpPr/>
            <p:nvPr/>
          </p:nvSpPr>
          <p:spPr>
            <a:xfrm>
              <a:off x="5146703" y="1927696"/>
              <a:ext cx="6528061" cy="1135142"/>
            </a:xfrm>
            <a:prstGeom prst="roundRect">
              <a:avLst>
                <a:gd name="adj" fmla="val 124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7" name="Retângulo: Cantos Arredondados 211">
              <a:extLst>
                <a:ext uri="{FF2B5EF4-FFF2-40B4-BE49-F238E27FC236}">
                  <a16:creationId xmlns:a16="http://schemas.microsoft.com/office/drawing/2014/main" id="{D13944BB-1050-D032-3029-9D4194683CFB}"/>
                </a:ext>
              </a:extLst>
            </p:cNvPr>
            <p:cNvSpPr/>
            <p:nvPr/>
          </p:nvSpPr>
          <p:spPr>
            <a:xfrm>
              <a:off x="1009164" y="1926244"/>
              <a:ext cx="3789142" cy="1121488"/>
            </a:xfrm>
            <a:prstGeom prst="roundRect">
              <a:avLst>
                <a:gd name="adj" fmla="val 9185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13B176D-06A0-5FED-B3A8-B16F6E2C5177}"/>
                </a:ext>
              </a:extLst>
            </p:cNvPr>
            <p:cNvGrpSpPr/>
            <p:nvPr/>
          </p:nvGrpSpPr>
          <p:grpSpPr>
            <a:xfrm>
              <a:off x="1096130" y="2230051"/>
              <a:ext cx="2717805" cy="767265"/>
              <a:chOff x="15664456" y="10491092"/>
              <a:chExt cx="4836992" cy="769691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92D4DBB-7DB7-0A6B-BFF9-E9036D89D950}"/>
                  </a:ext>
                </a:extLst>
              </p:cNvPr>
              <p:cNvSpPr/>
              <p:nvPr/>
            </p:nvSpPr>
            <p:spPr>
              <a:xfrm>
                <a:off x="15683536" y="10491092"/>
                <a:ext cx="4798832" cy="769691"/>
              </a:xfrm>
              <a:prstGeom prst="roundRect">
                <a:avLst>
                  <a:gd name="adj" fmla="val 10622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1" name="Caixa de Texto 2">
                <a:extLst>
                  <a:ext uri="{FF2B5EF4-FFF2-40B4-BE49-F238E27FC236}">
                    <a16:creationId xmlns:a16="http://schemas.microsoft.com/office/drawing/2014/main" id="{707FAD2A-D53E-44BB-A9C1-07EBE9448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4456" y="10491321"/>
                <a:ext cx="4836992" cy="769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application where nurses and doctors will be able to request the transport of the AMR.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6BEF047-03B0-2466-629A-409F75D07FEF}"/>
                </a:ext>
              </a:extLst>
            </p:cNvPr>
            <p:cNvSpPr/>
            <p:nvPr/>
          </p:nvSpPr>
          <p:spPr>
            <a:xfrm flipH="1">
              <a:off x="3741166" y="2562937"/>
              <a:ext cx="488349" cy="16827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Caixa de Texto 2">
              <a:extLst>
                <a:ext uri="{FF2B5EF4-FFF2-40B4-BE49-F238E27FC236}">
                  <a16:creationId xmlns:a16="http://schemas.microsoft.com/office/drawing/2014/main" id="{09479954-48E9-CD9D-56ED-D73B6878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7197" y="1927697"/>
              <a:ext cx="370777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2. Health Institution Management System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6473B7-2216-89FA-F47A-A3F5E3023A46}"/>
                </a:ext>
              </a:extLst>
            </p:cNvPr>
            <p:cNvGrpSpPr/>
            <p:nvPr/>
          </p:nvGrpSpPr>
          <p:grpSpPr>
            <a:xfrm>
              <a:off x="6465190" y="2230051"/>
              <a:ext cx="5113363" cy="767264"/>
              <a:chOff x="14989202" y="10344437"/>
              <a:chExt cx="3892467" cy="969057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D63609E-45FF-6344-249A-4FC6093568A8}"/>
                  </a:ext>
                </a:extLst>
              </p:cNvPr>
              <p:cNvSpPr/>
              <p:nvPr/>
            </p:nvSpPr>
            <p:spPr>
              <a:xfrm>
                <a:off x="14989203" y="10352596"/>
                <a:ext cx="3892466" cy="960898"/>
              </a:xfrm>
              <a:prstGeom prst="roundRect">
                <a:avLst>
                  <a:gd name="adj" fmla="val 14040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 de Texto 2">
                <a:extLst>
                  <a:ext uri="{FF2B5EF4-FFF2-40B4-BE49-F238E27FC236}">
                    <a16:creationId xmlns:a16="http://schemas.microsoft.com/office/drawing/2014/main" id="{EC4B523C-4FEC-F431-B413-1EA5EAA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9202" y="10344437"/>
                <a:ext cx="3892467" cy="8640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Communication with the institution's institutional system is essential to know information such as: which patient is transported, who requests transport, and the various destinations such as treatment or diagnostic areas, outdoors, etc.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C39E44F-00FA-2C81-70CD-6C8C317E4D2E}"/>
                </a:ext>
              </a:extLst>
            </p:cNvPr>
            <p:cNvSpPr/>
            <p:nvPr/>
          </p:nvSpPr>
          <p:spPr>
            <a:xfrm>
              <a:off x="6029540" y="256355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211">
              <a:extLst>
                <a:ext uri="{FF2B5EF4-FFF2-40B4-BE49-F238E27FC236}">
                  <a16:creationId xmlns:a16="http://schemas.microsoft.com/office/drawing/2014/main" id="{19A8E0B0-04B9-D8C9-8E2A-219069F275B0}"/>
                </a:ext>
              </a:extLst>
            </p:cNvPr>
            <p:cNvSpPr/>
            <p:nvPr/>
          </p:nvSpPr>
          <p:spPr>
            <a:xfrm>
              <a:off x="1017464" y="3356197"/>
              <a:ext cx="10621874" cy="2820708"/>
            </a:xfrm>
            <a:prstGeom prst="roundRect">
              <a:avLst>
                <a:gd name="adj" fmla="val 6038"/>
              </a:avLst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220" name="Sinal de Adição 198">
              <a:extLst>
                <a:ext uri="{FF2B5EF4-FFF2-40B4-BE49-F238E27FC236}">
                  <a16:creationId xmlns:a16="http://schemas.microsoft.com/office/drawing/2014/main" id="{1CAD1D89-A0B2-3DAD-3AD9-7022090A037F}"/>
                </a:ext>
              </a:extLst>
            </p:cNvPr>
            <p:cNvSpPr/>
            <p:nvPr/>
          </p:nvSpPr>
          <p:spPr>
            <a:xfrm>
              <a:off x="1714690" y="4256638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51" name="Caixa de Texto 2">
              <a:extLst>
                <a:ext uri="{FF2B5EF4-FFF2-40B4-BE49-F238E27FC236}">
                  <a16:creationId xmlns:a16="http://schemas.microsoft.com/office/drawing/2014/main" id="{E9CC884A-1267-97AD-5096-57C3C07D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316" y="4583153"/>
              <a:ext cx="1164171" cy="38397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1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oupling system</a:t>
              </a:r>
              <a:endParaRPr lang="en-US" sz="12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Caixa de Texto 2">
              <a:extLst>
                <a:ext uri="{FF2B5EF4-FFF2-40B4-BE49-F238E27FC236}">
                  <a16:creationId xmlns:a16="http://schemas.microsoft.com/office/drawing/2014/main" id="{2BC81D4E-E159-2A0E-3F9C-696CBA0D5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486" y="3300070"/>
              <a:ext cx="3407903" cy="37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 Wheelchair Transporter Robot</a:t>
              </a:r>
              <a:endParaRPr lang="en-US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Caixa de Texto 2">
              <a:extLst>
                <a:ext uri="{FF2B5EF4-FFF2-40B4-BE49-F238E27FC236}">
                  <a16:creationId xmlns:a16="http://schemas.microsoft.com/office/drawing/2014/main" id="{9B12575F-7DDD-E179-5235-E5D201ECE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1" y="4012860"/>
              <a:ext cx="2190423" cy="176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215900" algn="ctr">
                <a:lnSpc>
                  <a:spcPct val="145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Type of transport</a:t>
              </a:r>
              <a:endParaRPr lang="en-US" sz="1600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BD456EE-74B3-A081-CAB1-959387BE71F8}"/>
                </a:ext>
              </a:extLst>
            </p:cNvPr>
            <p:cNvGrpSpPr/>
            <p:nvPr/>
          </p:nvGrpSpPr>
          <p:grpSpPr>
            <a:xfrm>
              <a:off x="3158002" y="3668192"/>
              <a:ext cx="5925038" cy="325050"/>
              <a:chOff x="11584578" y="10499306"/>
              <a:chExt cx="7485568" cy="57236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E593B113-6B49-1552-883D-DC57BE827736}"/>
                  </a:ext>
                </a:extLst>
              </p:cNvPr>
              <p:cNvSpPr/>
              <p:nvPr/>
            </p:nvSpPr>
            <p:spPr>
              <a:xfrm>
                <a:off x="11584578" y="10500663"/>
                <a:ext cx="7485568" cy="569650"/>
              </a:xfrm>
              <a:prstGeom prst="roundRect">
                <a:avLst>
                  <a:gd name="adj" fmla="val 26859"/>
                </a:avLst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Caixa de Texto 2">
                <a:extLst>
                  <a:ext uri="{FF2B5EF4-FFF2-40B4-BE49-F238E27FC236}">
                    <a16:creationId xmlns:a16="http://schemas.microsoft.com/office/drawing/2014/main" id="{0AE6B6B6-61FA-17C4-BB95-29EB67C21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4578" y="10499306"/>
                <a:ext cx="7485568" cy="572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ts val="18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 to attach the coupling system.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77796165-A529-223E-1A5F-A3DDE2AE643A}"/>
                </a:ext>
              </a:extLst>
            </p:cNvPr>
            <p:cNvSpPr/>
            <p:nvPr/>
          </p:nvSpPr>
          <p:spPr>
            <a:xfrm>
              <a:off x="2617774" y="3747195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842914-6E53-1FCE-8C91-5A7252C3CA24}"/>
                </a:ext>
              </a:extLst>
            </p:cNvPr>
            <p:cNvGrpSpPr/>
            <p:nvPr/>
          </p:nvGrpSpPr>
          <p:grpSpPr>
            <a:xfrm>
              <a:off x="3146612" y="5583875"/>
              <a:ext cx="5936946" cy="513175"/>
              <a:chOff x="11569533" y="10499304"/>
              <a:chExt cx="7500612" cy="143911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5A99C4-F8F3-F154-93F2-6F6495193BEF}"/>
                  </a:ext>
                </a:extLst>
              </p:cNvPr>
              <p:cNvSpPr/>
              <p:nvPr/>
            </p:nvSpPr>
            <p:spPr>
              <a:xfrm>
                <a:off x="11584578" y="10500661"/>
                <a:ext cx="7485567" cy="14377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Caixa de Texto 2">
                <a:extLst>
                  <a:ext uri="{FF2B5EF4-FFF2-40B4-BE49-F238E27FC236}">
                    <a16:creationId xmlns:a16="http://schemas.microsoft.com/office/drawing/2014/main" id="{736F4E9A-F3E4-BD8A-23D9-8FA4454D1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9533" y="10499304"/>
                <a:ext cx="7500612" cy="1406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215900"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 of a security system consisting of a set of sensors to monitor the patient and act in emergency situations.</a:t>
                </a:r>
                <a:endParaRPr lang="pt-PT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EF17D47E-8264-6352-FD4F-C40E72920216}"/>
                </a:ext>
              </a:extLst>
            </p:cNvPr>
            <p:cNvSpPr/>
            <p:nvPr/>
          </p:nvSpPr>
          <p:spPr>
            <a:xfrm>
              <a:off x="2617774" y="5756942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FC20FD-5B97-6D5D-59CA-0062FCED641A}"/>
                </a:ext>
              </a:extLst>
            </p:cNvPr>
            <p:cNvSpPr/>
            <p:nvPr/>
          </p:nvSpPr>
          <p:spPr>
            <a:xfrm>
              <a:off x="3154679" y="4082938"/>
              <a:ext cx="5928511" cy="140858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7A1CF337-1ABE-4FEF-8D12-329E2F9E94FF}"/>
                </a:ext>
              </a:extLst>
            </p:cNvPr>
            <p:cNvSpPr/>
            <p:nvPr/>
          </p:nvSpPr>
          <p:spPr>
            <a:xfrm>
              <a:off x="2617774" y="4683373"/>
              <a:ext cx="494427" cy="167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5" name="Seta: Bidirecional 193">
              <a:extLst>
                <a:ext uri="{FF2B5EF4-FFF2-40B4-BE49-F238E27FC236}">
                  <a16:creationId xmlns:a16="http://schemas.microsoft.com/office/drawing/2014/main" id="{20CB733A-C8BF-5968-CBDF-DBE898B1F935}"/>
                </a:ext>
              </a:extLst>
            </p:cNvPr>
            <p:cNvSpPr/>
            <p:nvPr/>
          </p:nvSpPr>
          <p:spPr>
            <a:xfrm rot="14455196">
              <a:off x="4182578" y="3092278"/>
              <a:ext cx="578725" cy="193048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136" name="Caixa de Texto 2">
              <a:extLst>
                <a:ext uri="{FF2B5EF4-FFF2-40B4-BE49-F238E27FC236}">
                  <a16:creationId xmlns:a16="http://schemas.microsoft.com/office/drawing/2014/main" id="{134F076A-12EE-A952-2065-C56E04961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734" y="1927697"/>
              <a:ext cx="2809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4B8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 Human Machine Interface</a:t>
              </a:r>
              <a:endParaRPr lang="pt-PT" b="1" dirty="0">
                <a:solidFill>
                  <a:srgbClr val="004B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C43BECE8-55F4-5A76-3C56-78516D5B814D}"/>
                </a:ext>
              </a:extLst>
            </p:cNvPr>
            <p:cNvSpPr/>
            <p:nvPr/>
          </p:nvSpPr>
          <p:spPr>
            <a:xfrm>
              <a:off x="9585960" y="4177120"/>
              <a:ext cx="1927952" cy="1160061"/>
            </a:xfrm>
            <a:prstGeom prst="roundRect">
              <a:avLst>
                <a:gd name="adj" fmla="val 7250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8" name="Caixa de Texto 2">
              <a:extLst>
                <a:ext uri="{FF2B5EF4-FFF2-40B4-BE49-F238E27FC236}">
                  <a16:creationId xmlns:a16="http://schemas.microsoft.com/office/drawing/2014/main" id="{5CC81A97-9832-6C26-0DB6-B7C27A87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5960" y="4186521"/>
              <a:ext cx="1928644" cy="1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Easy-to-fit, fast, autonomous, and universal coupling mechanism, because there is a diversity of wheelchairs.</a:t>
              </a:r>
            </a:p>
          </p:txBody>
        </p:sp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125207E-FD0D-FB56-A290-354D31F19B6B}"/>
                </a:ext>
              </a:extLst>
            </p:cNvPr>
            <p:cNvSpPr/>
            <p:nvPr/>
          </p:nvSpPr>
          <p:spPr>
            <a:xfrm>
              <a:off x="9166860" y="4690206"/>
              <a:ext cx="339366" cy="1526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41" name="Gráfico 26" descr="Monitor com preenchimento sólido">
              <a:extLst>
                <a:ext uri="{FF2B5EF4-FFF2-40B4-BE49-F238E27FC236}">
                  <a16:creationId xmlns:a16="http://schemas.microsoft.com/office/drawing/2014/main" id="{DBBCCF17-2C3B-896B-F53A-026CFAF4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5293" y="2436400"/>
              <a:ext cx="420621" cy="421351"/>
            </a:xfrm>
            <a:prstGeom prst="rect">
              <a:avLst/>
            </a:prstGeom>
          </p:spPr>
        </p:pic>
        <p:grpSp>
          <p:nvGrpSpPr>
            <p:cNvPr id="142" name="Agrupar 57">
              <a:extLst>
                <a:ext uri="{FF2B5EF4-FFF2-40B4-BE49-F238E27FC236}">
                  <a16:creationId xmlns:a16="http://schemas.microsoft.com/office/drawing/2014/main" id="{C4BF9402-BBFB-A5C8-6298-D6891F56CE91}"/>
                </a:ext>
              </a:extLst>
            </p:cNvPr>
            <p:cNvGrpSpPr/>
            <p:nvPr/>
          </p:nvGrpSpPr>
          <p:grpSpPr>
            <a:xfrm>
              <a:off x="5191271" y="2291127"/>
              <a:ext cx="753518" cy="660838"/>
              <a:chOff x="115531" y="-70614"/>
              <a:chExt cx="1023779" cy="913765"/>
            </a:xfrm>
          </p:grpSpPr>
          <p:pic>
            <p:nvPicPr>
              <p:cNvPr id="143" name="Gráfico 21" descr="Hospital destaque">
                <a:extLst>
                  <a:ext uri="{FF2B5EF4-FFF2-40B4-BE49-F238E27FC236}">
                    <a16:creationId xmlns:a16="http://schemas.microsoft.com/office/drawing/2014/main" id="{79EAD96A-168C-02D4-573F-5BC6A45FF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25545" y="-70614"/>
                <a:ext cx="913765" cy="913765"/>
              </a:xfrm>
              <a:prstGeom prst="rect">
                <a:avLst/>
              </a:prstGeom>
            </p:spPr>
          </p:pic>
          <p:pic>
            <p:nvPicPr>
              <p:cNvPr id="144" name="Imagem 42">
                <a:extLst>
                  <a:ext uri="{FF2B5EF4-FFF2-40B4-BE49-F238E27FC236}">
                    <a16:creationId xmlns:a16="http://schemas.microsoft.com/office/drawing/2014/main" id="{C09F86AE-C0C1-95DA-FC82-80CFDED7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31" y="343191"/>
                <a:ext cx="308610" cy="353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4CBFABE-C8F8-2185-72CC-A8E247BFDC13}"/>
                </a:ext>
              </a:extLst>
            </p:cNvPr>
            <p:cNvGrpSpPr/>
            <p:nvPr/>
          </p:nvGrpSpPr>
          <p:grpSpPr>
            <a:xfrm>
              <a:off x="3547360" y="4360649"/>
              <a:ext cx="5143149" cy="1070430"/>
              <a:chOff x="9133246" y="4706533"/>
              <a:chExt cx="7287742" cy="151677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8128793-5A6D-8A12-CD90-3B360FEA07F2}"/>
                  </a:ext>
                </a:extLst>
              </p:cNvPr>
              <p:cNvGrpSpPr/>
              <p:nvPr/>
            </p:nvGrpSpPr>
            <p:grpSpPr>
              <a:xfrm>
                <a:off x="14059298" y="4706533"/>
                <a:ext cx="2361690" cy="1512902"/>
                <a:chOff x="7145112" y="4100551"/>
                <a:chExt cx="2361690" cy="1512902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F6ED5AE2-46DD-26F8-CDD0-AD510306AD35}"/>
                    </a:ext>
                  </a:extLst>
                </p:cNvPr>
                <p:cNvGrpSpPr/>
                <p:nvPr/>
              </p:nvGrpSpPr>
              <p:grpSpPr>
                <a:xfrm>
                  <a:off x="7614140" y="4100551"/>
                  <a:ext cx="1447468" cy="1011425"/>
                  <a:chOff x="15137181" y="6870025"/>
                  <a:chExt cx="2111116" cy="1475152"/>
                </a:xfrm>
              </p:grpSpPr>
              <p:grpSp>
                <p:nvGrpSpPr>
                  <p:cNvPr id="198" name="Agrupar 298">
                    <a:extLst>
                      <a:ext uri="{FF2B5EF4-FFF2-40B4-BE49-F238E27FC236}">
                        <a16:creationId xmlns:a16="http://schemas.microsoft.com/office/drawing/2014/main" id="{34D97317-293B-7896-F901-B17D80CC7774}"/>
                      </a:ext>
                    </a:extLst>
                  </p:cNvPr>
                  <p:cNvGrpSpPr/>
                  <p:nvPr/>
                </p:nvGrpSpPr>
                <p:grpSpPr>
                  <a:xfrm>
                    <a:off x="15137181" y="6870025"/>
                    <a:ext cx="2111116" cy="1466768"/>
                    <a:chOff x="3309283" y="-1822923"/>
                    <a:chExt cx="1791332" cy="1244601"/>
                  </a:xfrm>
                </p:grpSpPr>
                <p:grpSp>
                  <p:nvGrpSpPr>
                    <p:cNvPr id="201" name="Agrupar 277">
                      <a:extLst>
                        <a:ext uri="{FF2B5EF4-FFF2-40B4-BE49-F238E27FC236}">
                          <a16:creationId xmlns:a16="http://schemas.microsoft.com/office/drawing/2014/main" id="{8B5C0F3C-ADFD-BC5E-B42F-0BDBE11A9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09283" y="-1822923"/>
                      <a:ext cx="1791332" cy="1244601"/>
                      <a:chOff x="2880339" y="-1823570"/>
                      <a:chExt cx="1792191" cy="1245043"/>
                    </a:xfrm>
                  </p:grpSpPr>
                  <p:grpSp>
                    <p:nvGrpSpPr>
                      <p:cNvPr id="203" name="Agrupar 279">
                        <a:extLst>
                          <a:ext uri="{FF2B5EF4-FFF2-40B4-BE49-F238E27FC236}">
                            <a16:creationId xmlns:a16="http://schemas.microsoft.com/office/drawing/2014/main" id="{A46ED8C0-7E60-6E5E-B772-D7D6499C4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8193" y="-1823570"/>
                        <a:ext cx="1174337" cy="1245043"/>
                        <a:chOff x="3431056" y="-1824307"/>
                        <a:chExt cx="1175074" cy="1245546"/>
                      </a:xfrm>
                    </p:grpSpPr>
                    <p:sp>
                      <p:nvSpPr>
                        <p:cNvPr id="210" name="Retângulo 280">
                          <a:extLst>
                            <a:ext uri="{FF2B5EF4-FFF2-40B4-BE49-F238E27FC236}">
                              <a16:creationId xmlns:a16="http://schemas.microsoft.com/office/drawing/2014/main" id="{4AC09E45-4929-886D-C9B5-B5B4DD6C4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60534" y="-1222479"/>
                          <a:ext cx="556591" cy="31614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1" name="Retângulo 281">
                          <a:extLst>
                            <a:ext uri="{FF2B5EF4-FFF2-40B4-BE49-F238E27FC236}">
                              <a16:creationId xmlns:a16="http://schemas.microsoft.com/office/drawing/2014/main" id="{CD956549-5AAA-1CED-4A28-60A37F40A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40608" y="-1294717"/>
                          <a:ext cx="556260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2" name="Retângulo 282">
                          <a:extLst>
                            <a:ext uri="{FF2B5EF4-FFF2-40B4-BE49-F238E27FC236}">
                              <a16:creationId xmlns:a16="http://schemas.microsoft.com/office/drawing/2014/main" id="{C40D638D-89BE-1EC9-E750-B1BE827FA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23425" y="-1539509"/>
                          <a:ext cx="556260" cy="80618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3" name="Retângulo 283">
                          <a:extLst>
                            <a:ext uri="{FF2B5EF4-FFF2-40B4-BE49-F238E27FC236}">
                              <a16:creationId xmlns:a16="http://schemas.microsoft.com/office/drawing/2014/main" id="{07CCB448-0037-6358-596E-287023E13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3294" y="-974682"/>
                          <a:ext cx="214062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4" name="Retângulo 284">
                          <a:extLst>
                            <a:ext uri="{FF2B5EF4-FFF2-40B4-BE49-F238E27FC236}">
                              <a16:creationId xmlns:a16="http://schemas.microsoft.com/office/drawing/2014/main" id="{75ADB685-ED67-CB34-3FCC-467216AD50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477366">
                          <a:off x="4196864" y="-823069"/>
                          <a:ext cx="383053" cy="4571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5" name="Retângulo 285">
                          <a:extLst>
                            <a:ext uri="{FF2B5EF4-FFF2-40B4-BE49-F238E27FC236}">
                              <a16:creationId xmlns:a16="http://schemas.microsoft.com/office/drawing/2014/main" id="{D8FCBC6A-99BC-6076-ACCF-9A3E97B0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31056" y="-1824307"/>
                          <a:ext cx="214062" cy="71562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16" name="Oval 215">
                          <a:extLst>
                            <a:ext uri="{FF2B5EF4-FFF2-40B4-BE49-F238E27FC236}">
                              <a16:creationId xmlns:a16="http://schemas.microsoft.com/office/drawing/2014/main" id="{1FBF979F-9B13-03C8-7DF1-1F8F48ACA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7353" y="-877538"/>
                          <a:ext cx="298777" cy="29877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</p:grpSp>
                  <p:grpSp>
                    <p:nvGrpSpPr>
                      <p:cNvPr id="204" name="Agrupar 290">
                        <a:extLst>
                          <a:ext uri="{FF2B5EF4-FFF2-40B4-BE49-F238E27FC236}">
                            <a16:creationId xmlns:a16="http://schemas.microsoft.com/office/drawing/2014/main" id="{95FF7287-11FB-987F-DA9A-CA7A4E158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0339" y="-946959"/>
                        <a:ext cx="747252" cy="363675"/>
                        <a:chOff x="2585064" y="-1810559"/>
                        <a:chExt cx="747252" cy="363675"/>
                      </a:xfrm>
                    </p:grpSpPr>
                    <p:sp>
                      <p:nvSpPr>
                        <p:cNvPr id="205" name="Retângulo 294">
                          <a:extLst>
                            <a:ext uri="{FF2B5EF4-FFF2-40B4-BE49-F238E27FC236}">
                              <a16:creationId xmlns:a16="http://schemas.microsoft.com/office/drawing/2014/main" id="{086C4848-8DCF-A138-B91E-61823021D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65130" y="-1725014"/>
                          <a:ext cx="45719" cy="952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6" name="Retângulo 291">
                          <a:extLst>
                            <a:ext uri="{FF2B5EF4-FFF2-40B4-BE49-F238E27FC236}">
                              <a16:creationId xmlns:a16="http://schemas.microsoft.com/office/drawing/2014/main" id="{90483B39-3FC9-6EBE-E064-9FD00828A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725014"/>
                          <a:ext cx="667385" cy="1649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032068AE-5171-62E0-8048-D825D43F38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6239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sp>
                      <p:nvSpPr>
                        <p:cNvPr id="208" name="Oval 207">
                          <a:extLst>
                            <a:ext uri="{FF2B5EF4-FFF2-40B4-BE49-F238E27FC236}">
                              <a16:creationId xmlns:a16="http://schemas.microsoft.com/office/drawing/2014/main" id="{B2425444-F49D-84F1-CAF9-0EFD4E9F6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85064" y="-1661514"/>
                          <a:ext cx="214630" cy="21463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pt-PT"/>
                        </a:p>
                      </p:txBody>
                    </p:sp>
                    <p:cxnSp>
                      <p:nvCxnSpPr>
                        <p:cNvPr id="209" name="Conexão reta 295">
                          <a:extLst>
                            <a:ext uri="{FF2B5EF4-FFF2-40B4-BE49-F238E27FC236}">
                              <a16:creationId xmlns:a16="http://schemas.microsoft.com/office/drawing/2014/main" id="{BBA59B11-46F7-0AAF-68E1-24A6E8D560D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3015595" y="-1810559"/>
                          <a:ext cx="316721" cy="52238"/>
                        </a:xfrm>
                        <a:prstGeom prst="line">
                          <a:avLst/>
                        </a:prstGeom>
                        <a:ln w="762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02" name="Retângulo 296">
                      <a:extLst>
                        <a:ext uri="{FF2B5EF4-FFF2-40B4-BE49-F238E27FC236}">
                          <a16:creationId xmlns:a16="http://schemas.microsoft.com/office/drawing/2014/main" id="{2D162BEC-0DA2-89F3-11A2-8656DC065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963" y="-1003863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</p:grpSp>
              <p:sp>
                <p:nvSpPr>
                  <p:cNvPr id="199" name="Fluxograma: Ou 289">
                    <a:extLst>
                      <a:ext uri="{FF2B5EF4-FFF2-40B4-BE49-F238E27FC236}">
                        <a16:creationId xmlns:a16="http://schemas.microsoft.com/office/drawing/2014/main" id="{71F8B4B0-2D1A-EC79-21E5-292CBFADEFA6}"/>
                      </a:ext>
                    </a:extLst>
                  </p:cNvPr>
                  <p:cNvSpPr/>
                  <p:nvPr/>
                </p:nvSpPr>
                <p:spPr>
                  <a:xfrm>
                    <a:off x="15641890" y="7593173"/>
                    <a:ext cx="743098" cy="744718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200" name="Fluxograma: Convolução 288">
                    <a:extLst>
                      <a:ext uri="{FF2B5EF4-FFF2-40B4-BE49-F238E27FC236}">
                        <a16:creationId xmlns:a16="http://schemas.microsoft.com/office/drawing/2014/main" id="{6F254CAD-318E-CA63-EDF0-CF25D8862CBB}"/>
                      </a:ext>
                    </a:extLst>
                  </p:cNvPr>
                  <p:cNvSpPr/>
                  <p:nvPr/>
                </p:nvSpPr>
                <p:spPr>
                  <a:xfrm>
                    <a:off x="15644358" y="7603567"/>
                    <a:ext cx="741526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 dirty="0"/>
                  </a:p>
                </p:txBody>
              </p:sp>
            </p:grpSp>
            <p:sp>
              <p:nvSpPr>
                <p:cNvPr id="197" name="Caixa de texto 300">
                  <a:extLst>
                    <a:ext uri="{FF2B5EF4-FFF2-40B4-BE49-F238E27FC236}">
                      <a16:creationId xmlns:a16="http://schemas.microsoft.com/office/drawing/2014/main" id="{D0E113F7-B769-49D0-2712-C76ABDF4CA64}"/>
                    </a:ext>
                  </a:extLst>
                </p:cNvPr>
                <p:cNvSpPr txBox="1"/>
                <p:nvPr/>
              </p:nvSpPr>
              <p:spPr>
                <a:xfrm>
                  <a:off x="7145112" y="5001006"/>
                  <a:ext cx="2361690" cy="61244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Impeller coupling – pushing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9944524C-9CF2-20D9-5B22-464E3A262ABB}"/>
                  </a:ext>
                </a:extLst>
              </p:cNvPr>
              <p:cNvGrpSpPr/>
              <p:nvPr/>
            </p:nvGrpSpPr>
            <p:grpSpPr>
              <a:xfrm>
                <a:off x="9133246" y="4706533"/>
                <a:ext cx="2337856" cy="1516778"/>
                <a:chOff x="2152003" y="4101630"/>
                <a:chExt cx="2337856" cy="1516778"/>
              </a:xfrm>
            </p:grpSpPr>
            <p:grpSp>
              <p:nvGrpSpPr>
                <p:cNvPr id="175" name="Agrupar 297">
                  <a:extLst>
                    <a:ext uri="{FF2B5EF4-FFF2-40B4-BE49-F238E27FC236}">
                      <a16:creationId xmlns:a16="http://schemas.microsoft.com/office/drawing/2014/main" id="{25D49A31-7A5F-CB0D-B807-986AF252DE47}"/>
                    </a:ext>
                  </a:extLst>
                </p:cNvPr>
                <p:cNvGrpSpPr/>
                <p:nvPr/>
              </p:nvGrpSpPr>
              <p:grpSpPr>
                <a:xfrm>
                  <a:off x="2372969" y="4101630"/>
                  <a:ext cx="1895925" cy="1009267"/>
                  <a:chOff x="0" y="0"/>
                  <a:chExt cx="2346325" cy="1249045"/>
                </a:xfrm>
              </p:grpSpPr>
              <p:grpSp>
                <p:nvGrpSpPr>
                  <p:cNvPr id="177" name="Agrupar 55">
                    <a:extLst>
                      <a:ext uri="{FF2B5EF4-FFF2-40B4-BE49-F238E27FC236}">
                        <a16:creationId xmlns:a16="http://schemas.microsoft.com/office/drawing/2014/main" id="{E55C919A-3AAF-AB06-80AF-87274BEFA4A3}"/>
                      </a:ext>
                    </a:extLst>
                  </p:cNvPr>
                  <p:cNvGrpSpPr/>
                  <p:nvPr/>
                </p:nvGrpSpPr>
                <p:grpSpPr>
                  <a:xfrm>
                    <a:off x="866775" y="676275"/>
                    <a:ext cx="1479550" cy="572770"/>
                    <a:chOff x="0" y="0"/>
                    <a:chExt cx="1479550" cy="572770"/>
                  </a:xfrm>
                </p:grpSpPr>
                <p:sp>
                  <p:nvSpPr>
                    <p:cNvPr id="190" name="Retângulo 41">
                      <a:extLst>
                        <a:ext uri="{FF2B5EF4-FFF2-40B4-BE49-F238E27FC236}">
                          <a16:creationId xmlns:a16="http://schemas.microsoft.com/office/drawing/2014/main" id="{9EFBE792-C683-3BBA-7B92-2424E8BCE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194310"/>
                      <a:ext cx="667385" cy="2654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81074C29-C7BE-4B80-8A70-5D55D6E1EA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994D0521-42CD-F786-9D8C-9758C7C8F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4920" y="358140"/>
                      <a:ext cx="214630" cy="2146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3" name="Retângulo 52">
                      <a:extLst>
                        <a:ext uri="{FF2B5EF4-FFF2-40B4-BE49-F238E27FC236}">
                          <a16:creationId xmlns:a16="http://schemas.microsoft.com/office/drawing/2014/main" id="{BD84C3A5-2627-DEB3-1E0A-400630392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5410" y="99060"/>
                      <a:ext cx="45719" cy="9525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sp>
                  <p:nvSpPr>
                    <p:cNvPr id="194" name="Retângulo 53">
                      <a:extLst>
                        <a:ext uri="{FF2B5EF4-FFF2-40B4-BE49-F238E27FC236}">
                          <a16:creationId xmlns:a16="http://schemas.microsoft.com/office/drawing/2014/main" id="{DDFE6097-541B-B932-DC37-9697379E3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" y="0"/>
                      <a:ext cx="247650" cy="1981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pt-PT"/>
                    </a:p>
                  </p:txBody>
                </p:sp>
                <p:cxnSp>
                  <p:nvCxnSpPr>
                    <p:cNvPr id="195" name="Conexão reta 54">
                      <a:extLst>
                        <a:ext uri="{FF2B5EF4-FFF2-40B4-BE49-F238E27FC236}">
                          <a16:creationId xmlns:a16="http://schemas.microsoft.com/office/drawing/2014/main" id="{66F9C93C-E554-CF1E-289F-2819ADFF90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0" y="99060"/>
                      <a:ext cx="744640" cy="3810"/>
                    </a:xfrm>
                    <a:prstGeom prst="line">
                      <a:avLst/>
                    </a:prstGeom>
                    <a:ln w="762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8" name="Agrupar 256">
                    <a:extLst>
                      <a:ext uri="{FF2B5EF4-FFF2-40B4-BE49-F238E27FC236}">
                        <a16:creationId xmlns:a16="http://schemas.microsoft.com/office/drawing/2014/main" id="{1DCBDA55-B93D-4A80-2738-F9142783038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1361664" cy="1245041"/>
                    <a:chOff x="0" y="0"/>
                    <a:chExt cx="1361664" cy="1245041"/>
                  </a:xfrm>
                </p:grpSpPr>
                <p:grpSp>
                  <p:nvGrpSpPr>
                    <p:cNvPr id="179" name="Agrupar 56">
                      <a:extLst>
                        <a:ext uri="{FF2B5EF4-FFF2-40B4-BE49-F238E27FC236}">
                          <a16:creationId xmlns:a16="http://schemas.microsoft.com/office/drawing/2014/main" id="{9B486995-DF54-448B-44B9-731319A56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83" name="Retângulo 45">
                        <a:extLst>
                          <a:ext uri="{FF2B5EF4-FFF2-40B4-BE49-F238E27FC236}">
                            <a16:creationId xmlns:a16="http://schemas.microsoft.com/office/drawing/2014/main" id="{DCB72E8D-CCE5-D029-86C5-EF9943CB2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4" name="Retângulo 46">
                        <a:extLst>
                          <a:ext uri="{FF2B5EF4-FFF2-40B4-BE49-F238E27FC236}">
                            <a16:creationId xmlns:a16="http://schemas.microsoft.com/office/drawing/2014/main" id="{230CC521-0DF4-F472-8710-B28D599143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5" name="Retângulo 47">
                        <a:extLst>
                          <a:ext uri="{FF2B5EF4-FFF2-40B4-BE49-F238E27FC236}">
                            <a16:creationId xmlns:a16="http://schemas.microsoft.com/office/drawing/2014/main" id="{14D3241C-CE23-A3AF-8BE8-66C3574D7B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6" name="Retângulo 49">
                        <a:extLst>
                          <a:ext uri="{FF2B5EF4-FFF2-40B4-BE49-F238E27FC236}">
                            <a16:creationId xmlns:a16="http://schemas.microsoft.com/office/drawing/2014/main" id="{EF9A3EA1-9BB0-F08E-E0D1-DEB296A76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7" name="Retângulo 50">
                        <a:extLst>
                          <a:ext uri="{FF2B5EF4-FFF2-40B4-BE49-F238E27FC236}">
                            <a16:creationId xmlns:a16="http://schemas.microsoft.com/office/drawing/2014/main" id="{9B4F82A3-8B1B-94ED-A757-504CA72BA17C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8" name="Retângulo 48">
                        <a:extLst>
                          <a:ext uri="{FF2B5EF4-FFF2-40B4-BE49-F238E27FC236}">
                            <a16:creationId xmlns:a16="http://schemas.microsoft.com/office/drawing/2014/main" id="{E276F399-0D76-27A3-89C4-2C6884068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9" name="Oval 188">
                        <a:extLst>
                          <a:ext uri="{FF2B5EF4-FFF2-40B4-BE49-F238E27FC236}">
                            <a16:creationId xmlns:a16="http://schemas.microsoft.com/office/drawing/2014/main" id="{DFB24D3A-4D3A-CF1B-0F20-ECC2706E44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80" name="Agrupar 252">
                      <a:extLst>
                        <a:ext uri="{FF2B5EF4-FFF2-40B4-BE49-F238E27FC236}">
                          <a16:creationId xmlns:a16="http://schemas.microsoft.com/office/drawing/2014/main" id="{8B4A4657-FB02-A9C6-4582-6A18DF849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11921"/>
                      <a:ext cx="634145" cy="632997"/>
                      <a:chOff x="0" y="2321"/>
                      <a:chExt cx="634145" cy="632997"/>
                    </a:xfrm>
                  </p:grpSpPr>
                  <p:sp>
                    <p:nvSpPr>
                      <p:cNvPr id="181" name="Fluxograma: Convolução 250">
                        <a:extLst>
                          <a:ext uri="{FF2B5EF4-FFF2-40B4-BE49-F238E27FC236}">
                            <a16:creationId xmlns:a16="http://schemas.microsoft.com/office/drawing/2014/main" id="{CECC57DA-36AE-BE91-1CDA-DAF31C04E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1" y="2321"/>
                        <a:ext cx="629504" cy="629504"/>
                      </a:xfrm>
                      <a:prstGeom prst="flowChartSummingJunction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82" name="Fluxograma: Ou 251">
                        <a:extLst>
                          <a:ext uri="{FF2B5EF4-FFF2-40B4-BE49-F238E27FC236}">
                            <a16:creationId xmlns:a16="http://schemas.microsoft.com/office/drawing/2014/main" id="{49A8D1ED-89C8-EE61-8B91-6CF1079B9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175"/>
                        <a:ext cx="630838" cy="632143"/>
                      </a:xfrm>
                      <a:prstGeom prst="flowChartOr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</p:grpSp>
            </p:grpSp>
            <p:sp>
              <p:nvSpPr>
                <p:cNvPr id="176" name="Caixa de texto 299">
                  <a:extLst>
                    <a:ext uri="{FF2B5EF4-FFF2-40B4-BE49-F238E27FC236}">
                      <a16:creationId xmlns:a16="http://schemas.microsoft.com/office/drawing/2014/main" id="{077AE2DB-8E31-801A-62B9-C04D79D1B286}"/>
                    </a:ext>
                  </a:extLst>
                </p:cNvPr>
                <p:cNvSpPr txBox="1"/>
                <p:nvPr/>
              </p:nvSpPr>
              <p:spPr>
                <a:xfrm>
                  <a:off x="2152003" y="5001006"/>
                  <a:ext cx="2337856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Central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–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pulling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pt-PT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200" dirty="0">
                      <a:solidFill>
                        <a:srgbClr val="004B8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wheelchair</a:t>
                  </a:r>
                  <a:endParaRPr lang="en-US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FC62625-018E-3022-80D2-991B1AB145AE}"/>
                  </a:ext>
                </a:extLst>
              </p:cNvPr>
              <p:cNvGrpSpPr/>
              <p:nvPr/>
            </p:nvGrpSpPr>
            <p:grpSpPr>
              <a:xfrm>
                <a:off x="11535553" y="4706533"/>
                <a:ext cx="2475398" cy="1516056"/>
                <a:chOff x="4573646" y="4102352"/>
                <a:chExt cx="2475398" cy="151605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F8731878-5BEA-FE03-1552-17CD5D85B143}"/>
                    </a:ext>
                  </a:extLst>
                </p:cNvPr>
                <p:cNvGrpSpPr/>
                <p:nvPr/>
              </p:nvGrpSpPr>
              <p:grpSpPr>
                <a:xfrm>
                  <a:off x="5261751" y="4102352"/>
                  <a:ext cx="1099188" cy="1007823"/>
                  <a:chOff x="12879043" y="6871141"/>
                  <a:chExt cx="1603153" cy="1469898"/>
                </a:xfrm>
              </p:grpSpPr>
              <p:grpSp>
                <p:nvGrpSpPr>
                  <p:cNvPr id="158" name="Agrupar 276">
                    <a:extLst>
                      <a:ext uri="{FF2B5EF4-FFF2-40B4-BE49-F238E27FC236}">
                        <a16:creationId xmlns:a16="http://schemas.microsoft.com/office/drawing/2014/main" id="{B1734F9F-699B-5481-17B7-F18728222F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98443" y="6871141"/>
                    <a:ext cx="1383753" cy="1466766"/>
                    <a:chOff x="187324" y="0"/>
                    <a:chExt cx="1174340" cy="1245041"/>
                  </a:xfrm>
                </p:grpSpPr>
                <p:grpSp>
                  <p:nvGrpSpPr>
                    <p:cNvPr id="161" name="Agrupar 258">
                      <a:extLst>
                        <a:ext uri="{FF2B5EF4-FFF2-40B4-BE49-F238E27FC236}">
                          <a16:creationId xmlns:a16="http://schemas.microsoft.com/office/drawing/2014/main" id="{B1854ADD-4F4D-2909-6B70-ED6BEDAF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324" y="0"/>
                      <a:ext cx="1174340" cy="1245041"/>
                      <a:chOff x="118110" y="0"/>
                      <a:chExt cx="1175077" cy="1245544"/>
                    </a:xfrm>
                  </p:grpSpPr>
                  <p:sp>
                    <p:nvSpPr>
                      <p:cNvPr id="168" name="Retângulo 259">
                        <a:extLst>
                          <a:ext uri="{FF2B5EF4-FFF2-40B4-BE49-F238E27FC236}">
                            <a16:creationId xmlns:a16="http://schemas.microsoft.com/office/drawing/2014/main" id="{986A517F-3BF0-11D7-1D38-42CD56077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587" y="601828"/>
                        <a:ext cx="556591" cy="31614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9" name="Retângulo 260">
                        <a:extLst>
                          <a:ext uri="{FF2B5EF4-FFF2-40B4-BE49-F238E27FC236}">
                            <a16:creationId xmlns:a16="http://schemas.microsoft.com/office/drawing/2014/main" id="{C96ABCCF-C45E-6D42-841C-8840EE35AE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60" y="529590"/>
                        <a:ext cx="556260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0" name="Retângulo 261">
                        <a:extLst>
                          <a:ext uri="{FF2B5EF4-FFF2-40B4-BE49-F238E27FC236}">
                            <a16:creationId xmlns:a16="http://schemas.microsoft.com/office/drawing/2014/main" id="{3EFC4BDA-4EC4-9D8C-1BF1-08CA49CF6CA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78" y="284797"/>
                        <a:ext cx="556260" cy="806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1" name="Retângulo 262">
                        <a:extLst>
                          <a:ext uri="{FF2B5EF4-FFF2-40B4-BE49-F238E27FC236}">
                            <a16:creationId xmlns:a16="http://schemas.microsoft.com/office/drawing/2014/main" id="{1669EA17-C066-1523-32A5-18CE2A8FF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0348" y="849624"/>
                        <a:ext cx="214062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2" name="Retângulo 263">
                        <a:extLst>
                          <a:ext uri="{FF2B5EF4-FFF2-40B4-BE49-F238E27FC236}">
                            <a16:creationId xmlns:a16="http://schemas.microsoft.com/office/drawing/2014/main" id="{7EB94BCB-14C5-5C6E-6E86-C94A4E0CCFF6}"/>
                          </a:ext>
                        </a:extLst>
                      </p:cNvPr>
                      <p:cNvSpPr/>
                      <p:nvPr/>
                    </p:nvSpPr>
                    <p:spPr>
                      <a:xfrm rot="3477366">
                        <a:off x="883919" y="1001239"/>
                        <a:ext cx="383053" cy="4571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3" name="Retângulo 264">
                        <a:extLst>
                          <a:ext uri="{FF2B5EF4-FFF2-40B4-BE49-F238E27FC236}">
                            <a16:creationId xmlns:a16="http://schemas.microsoft.com/office/drawing/2014/main" id="{D17C0725-4063-E496-7A24-EA797C8E2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110" y="0"/>
                        <a:ext cx="214062" cy="7156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C8A96BC4-EF3B-DCBC-200A-693552F94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4410" y="946767"/>
                        <a:ext cx="298777" cy="2987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</p:grpSp>
                <p:grpSp>
                  <p:nvGrpSpPr>
                    <p:cNvPr id="162" name="Agrupar 275">
                      <a:extLst>
                        <a:ext uri="{FF2B5EF4-FFF2-40B4-BE49-F238E27FC236}">
                          <a16:creationId xmlns:a16="http://schemas.microsoft.com/office/drawing/2014/main" id="{FA4F4089-CBF7-448E-2839-5707EC908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75" y="863600"/>
                      <a:ext cx="725805" cy="379730"/>
                      <a:chOff x="0" y="0"/>
                      <a:chExt cx="725805" cy="379730"/>
                    </a:xfrm>
                  </p:grpSpPr>
                  <p:sp>
                    <p:nvSpPr>
                      <p:cNvPr id="163" name="Retângulo 270">
                        <a:extLst>
                          <a:ext uri="{FF2B5EF4-FFF2-40B4-BE49-F238E27FC236}">
                            <a16:creationId xmlns:a16="http://schemas.microsoft.com/office/drawing/2014/main" id="{CD9FB246-A694-23A7-266D-0FAA50D1F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01600"/>
                        <a:ext cx="667385" cy="1649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111FF6F5-2925-F700-3495-1F80568939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09C8B97A-A3E7-7E4E-3935-76DF25233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75" y="165100"/>
                        <a:ext cx="214630" cy="2146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sp>
                    <p:nvSpPr>
                      <p:cNvPr id="166" name="Retângulo 273">
                        <a:extLst>
                          <a:ext uri="{FF2B5EF4-FFF2-40B4-BE49-F238E27FC236}">
                            <a16:creationId xmlns:a16="http://schemas.microsoft.com/office/drawing/2014/main" id="{18C9E569-2B12-5D9E-946F-E87CA90A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300" y="0"/>
                        <a:ext cx="45719" cy="952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pt-PT"/>
                      </a:p>
                    </p:txBody>
                  </p:sp>
                  <p:cxnSp>
                    <p:nvCxnSpPr>
                      <p:cNvPr id="167" name="Conexão reta 274">
                        <a:extLst>
                          <a:ext uri="{FF2B5EF4-FFF2-40B4-BE49-F238E27FC236}">
                            <a16:creationId xmlns:a16="http://schemas.microsoft.com/office/drawing/2014/main" id="{BFD90BDD-3CC5-938D-A28C-00FC6BD9E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54025" y="64302"/>
                        <a:ext cx="0" cy="30948"/>
                      </a:xfrm>
                      <a:prstGeom prst="line">
                        <a:avLst/>
                      </a:prstGeom>
                      <a:ln w="762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9" name="Fluxograma: Convolução 267">
                    <a:extLst>
                      <a:ext uri="{FF2B5EF4-FFF2-40B4-BE49-F238E27FC236}">
                        <a16:creationId xmlns:a16="http://schemas.microsoft.com/office/drawing/2014/main" id="{88A95CC4-2A0C-A52A-E4BF-676F13424FF3}"/>
                      </a:ext>
                    </a:extLst>
                  </p:cNvPr>
                  <p:cNvSpPr/>
                  <p:nvPr/>
                </p:nvSpPr>
                <p:spPr>
                  <a:xfrm>
                    <a:off x="12879043" y="7599429"/>
                    <a:ext cx="741759" cy="741610"/>
                  </a:xfrm>
                  <a:prstGeom prst="flowChartSummingJunction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  <p:sp>
                <p:nvSpPr>
                  <p:cNvPr id="160" name="Fluxograma: Ou 268">
                    <a:extLst>
                      <a:ext uri="{FF2B5EF4-FFF2-40B4-BE49-F238E27FC236}">
                        <a16:creationId xmlns:a16="http://schemas.microsoft.com/office/drawing/2014/main" id="{D70EF04C-A1CE-121E-FB8E-5C2C1D7DF7CC}"/>
                      </a:ext>
                    </a:extLst>
                  </p:cNvPr>
                  <p:cNvSpPr/>
                  <p:nvPr/>
                </p:nvSpPr>
                <p:spPr>
                  <a:xfrm>
                    <a:off x="12881445" y="7595266"/>
                    <a:ext cx="743195" cy="744691"/>
                  </a:xfrm>
                  <a:prstGeom prst="flowChartO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pt-PT"/>
                  </a:p>
                </p:txBody>
              </p:sp>
            </p:grpSp>
            <p:sp>
              <p:nvSpPr>
                <p:cNvPr id="157" name="Caixa de texto 300">
                  <a:extLst>
                    <a:ext uri="{FF2B5EF4-FFF2-40B4-BE49-F238E27FC236}">
                      <a16:creationId xmlns:a16="http://schemas.microsoft.com/office/drawing/2014/main" id="{EE1A9D20-B353-82C4-93B2-DF1D61F34D98}"/>
                    </a:ext>
                  </a:extLst>
                </p:cNvPr>
                <p:cNvSpPr txBox="1"/>
                <p:nvPr/>
              </p:nvSpPr>
              <p:spPr>
                <a:xfrm>
                  <a:off x="4573646" y="5001006"/>
                  <a:ext cx="2475398" cy="61740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rgbClr val="004B8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Coupling from below – lifting the wheelchair</a:t>
                  </a:r>
                  <a:endPara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24138-9394-8A32-9880-EB43BA325BAF}"/>
                </a:ext>
              </a:extLst>
            </p:cNvPr>
            <p:cNvGrpSpPr/>
            <p:nvPr/>
          </p:nvGrpSpPr>
          <p:grpSpPr>
            <a:xfrm>
              <a:off x="990070" y="3386761"/>
              <a:ext cx="1736662" cy="592247"/>
              <a:chOff x="990070" y="3386761"/>
              <a:chExt cx="1736662" cy="592247"/>
            </a:xfrm>
          </p:grpSpPr>
          <p:sp>
            <p:nvSpPr>
              <p:cNvPr id="47" name="Caixa de Texto 2">
                <a:extLst>
                  <a:ext uri="{FF2B5EF4-FFF2-40B4-BE49-F238E27FC236}">
                    <a16:creationId xmlns:a16="http://schemas.microsoft.com/office/drawing/2014/main" id="{EF59C318-F2E7-7ADE-E7E8-CAB7CD53F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070" y="3774977"/>
                <a:ext cx="1736662" cy="204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ts val="1520"/>
                  </a:lnSpc>
                </a:pPr>
                <a:r>
                  <a:rPr lang="pt-PT" sz="1200" dirty="0">
                    <a:solidFill>
                      <a:srgbClr val="004B8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Autonomous Mobile Robot (AMR)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17" name="Imagem 192">
                <a:extLst>
                  <a:ext uri="{FF2B5EF4-FFF2-40B4-BE49-F238E27FC236}">
                    <a16:creationId xmlns:a16="http://schemas.microsoft.com/office/drawing/2014/main" id="{2CE2CB8E-7E35-B36F-C08F-E19A4A164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163" y="3386761"/>
                <a:ext cx="482624" cy="4621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68FFCB-F4D2-DD21-DF67-08850B75DFDB}"/>
                </a:ext>
              </a:extLst>
            </p:cNvPr>
            <p:cNvGrpSpPr/>
            <p:nvPr/>
          </p:nvGrpSpPr>
          <p:grpSpPr>
            <a:xfrm>
              <a:off x="1003767" y="5380819"/>
              <a:ext cx="1709268" cy="800858"/>
              <a:chOff x="1017464" y="5380819"/>
              <a:chExt cx="1709268" cy="800858"/>
            </a:xfrm>
          </p:grpSpPr>
          <p:sp>
            <p:nvSpPr>
              <p:cNvPr id="54" name="Caixa de Texto 2">
                <a:extLst>
                  <a:ext uri="{FF2B5EF4-FFF2-40B4-BE49-F238E27FC236}">
                    <a16:creationId xmlns:a16="http://schemas.microsoft.com/office/drawing/2014/main" id="{983E289B-AB69-5B2A-FE5C-C5B597484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464" y="5660893"/>
                <a:ext cx="1709268" cy="520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Wheelchair + patient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solidFill>
                      <a:srgbClr val="004B8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 safety system</a:t>
                </a:r>
                <a:endParaRPr lang="pt-PT" sz="1600" dirty="0">
                  <a:solidFill>
                    <a:srgbClr val="004B8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169233-F2BA-01B0-6300-48046CD8D39E}"/>
                  </a:ext>
                </a:extLst>
              </p:cNvPr>
              <p:cNvGrpSpPr/>
              <p:nvPr/>
            </p:nvGrpSpPr>
            <p:grpSpPr>
              <a:xfrm>
                <a:off x="1634432" y="5380819"/>
                <a:ext cx="475333" cy="376123"/>
                <a:chOff x="7774966" y="15476657"/>
                <a:chExt cx="683157" cy="540571"/>
              </a:xfrm>
            </p:grpSpPr>
            <p:pic>
              <p:nvPicPr>
                <p:cNvPr id="218" name="Gráfico 196" descr="Pessoa em cadeira de rodas com preenchimento sólido">
                  <a:extLst>
                    <a:ext uri="{FF2B5EF4-FFF2-40B4-BE49-F238E27FC236}">
                      <a16:creationId xmlns:a16="http://schemas.microsoft.com/office/drawing/2014/main" id="{0AFEC8F3-ACCF-86F2-2678-F7D03761A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4966" y="15476657"/>
                  <a:ext cx="513384" cy="504234"/>
                </a:xfrm>
                <a:prstGeom prst="rect">
                  <a:avLst/>
                </a:prstGeom>
              </p:spPr>
            </p:pic>
            <p:pic>
              <p:nvPicPr>
                <p:cNvPr id="219" name="Gráfico 15" descr="Escudo com visto com preenchimento sólido">
                  <a:extLst>
                    <a:ext uri="{FF2B5EF4-FFF2-40B4-BE49-F238E27FC236}">
                      <a16:creationId xmlns:a16="http://schemas.microsoft.com/office/drawing/2014/main" id="{12BC0B3A-E9DF-8FD6-DC50-C8F25447A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09379" y="15674670"/>
                  <a:ext cx="348744" cy="342558"/>
                </a:xfrm>
                <a:prstGeom prst="rect">
                  <a:avLst/>
                </a:prstGeom>
              </p:spPr>
            </p:pic>
          </p:grpSp>
        </p:grpSp>
        <p:sp>
          <p:nvSpPr>
            <p:cNvPr id="221" name="Sinal de Adição 198">
              <a:extLst>
                <a:ext uri="{FF2B5EF4-FFF2-40B4-BE49-F238E27FC236}">
                  <a16:creationId xmlns:a16="http://schemas.microsoft.com/office/drawing/2014/main" id="{D96F51C0-133E-CDAA-3C2F-BB09DC73F64F}"/>
                </a:ext>
              </a:extLst>
            </p:cNvPr>
            <p:cNvSpPr/>
            <p:nvPr/>
          </p:nvSpPr>
          <p:spPr>
            <a:xfrm>
              <a:off x="1714690" y="5050651"/>
              <a:ext cx="287423" cy="282300"/>
            </a:xfrm>
            <a:prstGeom prst="mathPlus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41" name="Seta: Bidirecional 37">
              <a:extLst>
                <a:ext uri="{FF2B5EF4-FFF2-40B4-BE49-F238E27FC236}">
                  <a16:creationId xmlns:a16="http://schemas.microsoft.com/office/drawing/2014/main" id="{31FB2952-C27B-64A5-AD11-6DFB711A1AF5}"/>
                </a:ext>
              </a:extLst>
            </p:cNvPr>
            <p:cNvSpPr/>
            <p:nvPr/>
          </p:nvSpPr>
          <p:spPr>
            <a:xfrm>
              <a:off x="4390040" y="2866356"/>
              <a:ext cx="1128798" cy="128464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 dirty="0"/>
            </a:p>
          </p:txBody>
        </p:sp>
        <p:sp>
          <p:nvSpPr>
            <p:cNvPr id="134" name="Seta: Bidirecional 204">
              <a:extLst>
                <a:ext uri="{FF2B5EF4-FFF2-40B4-BE49-F238E27FC236}">
                  <a16:creationId xmlns:a16="http://schemas.microsoft.com/office/drawing/2014/main" id="{F5FD2D1F-1072-703C-6FC6-9A27AE71BA2B}"/>
                </a:ext>
              </a:extLst>
            </p:cNvPr>
            <p:cNvSpPr/>
            <p:nvPr/>
          </p:nvSpPr>
          <p:spPr>
            <a:xfrm rot="7144804" flipH="1">
              <a:off x="5170584" y="3097028"/>
              <a:ext cx="587132" cy="189793"/>
            </a:xfrm>
            <a:prstGeom prst="leftRightArrow">
              <a:avLst>
                <a:gd name="adj1" fmla="val 50000"/>
                <a:gd name="adj2" fmla="val 11177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  <p:pic>
        <p:nvPicPr>
          <p:cNvPr id="128" name="Gráfico 29" descr="Wi-Fi com preenchimento sólido">
            <a:extLst>
              <a:ext uri="{FF2B5EF4-FFF2-40B4-BE49-F238E27FC236}">
                <a16:creationId xmlns:a16="http://schemas.microsoft.com/office/drawing/2014/main" id="{27EB50B1-7348-596F-7421-DA6BCB3AAA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6386" y="2767535"/>
            <a:ext cx="375335" cy="368646"/>
          </a:xfrm>
          <a:prstGeom prst="rect">
            <a:avLst/>
          </a:prstGeom>
        </p:spPr>
      </p:pic>
      <p:pic>
        <p:nvPicPr>
          <p:cNvPr id="129" name="Gráfico 209" descr="Cronómetro com preenchimento sólido">
            <a:extLst>
              <a:ext uri="{FF2B5EF4-FFF2-40B4-BE49-F238E27FC236}">
                <a16:creationId xmlns:a16="http://schemas.microsoft.com/office/drawing/2014/main" id="{7FDDADDB-D0DA-678A-8B2E-0A4C7BC606E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5869" y="2948638"/>
            <a:ext cx="272120" cy="267271"/>
          </a:xfrm>
          <a:prstGeom prst="rect">
            <a:avLst/>
          </a:prstGeom>
        </p:spPr>
      </p:pic>
      <p:pic>
        <p:nvPicPr>
          <p:cNvPr id="130" name="Gráfico 29" descr="Wi-Fi com preenchimento sólido">
            <a:extLst>
              <a:ext uri="{FF2B5EF4-FFF2-40B4-BE49-F238E27FC236}">
                <a16:creationId xmlns:a16="http://schemas.microsoft.com/office/drawing/2014/main" id="{519F4B07-6E1E-4FD3-BBA6-835EA9C476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56387">
            <a:off x="3782145" y="2882680"/>
            <a:ext cx="375335" cy="368646"/>
          </a:xfrm>
          <a:prstGeom prst="rect">
            <a:avLst/>
          </a:prstGeom>
        </p:spPr>
      </p:pic>
      <p:sp>
        <p:nvSpPr>
          <p:cNvPr id="131" name="Seta: Bidirecional 193">
            <a:extLst>
              <a:ext uri="{FF2B5EF4-FFF2-40B4-BE49-F238E27FC236}">
                <a16:creationId xmlns:a16="http://schemas.microsoft.com/office/drawing/2014/main" id="{1B8E6F0F-7066-282C-EDB3-A386420B270D}"/>
              </a:ext>
            </a:extLst>
          </p:cNvPr>
          <p:cNvSpPr/>
          <p:nvPr/>
        </p:nvSpPr>
        <p:spPr>
          <a:xfrm rot="14455196">
            <a:off x="3948542" y="2971489"/>
            <a:ext cx="578725" cy="193048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32" name="Seta: Bidirecional 37">
            <a:extLst>
              <a:ext uri="{FF2B5EF4-FFF2-40B4-BE49-F238E27FC236}">
                <a16:creationId xmlns:a16="http://schemas.microsoft.com/office/drawing/2014/main" id="{28B1C147-74AF-49DC-AF9C-6D9BD9731FB6}"/>
              </a:ext>
            </a:extLst>
          </p:cNvPr>
          <p:cNvSpPr/>
          <p:nvPr/>
        </p:nvSpPr>
        <p:spPr>
          <a:xfrm>
            <a:off x="4156004" y="2745567"/>
            <a:ext cx="1128798" cy="128464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 dirty="0"/>
          </a:p>
        </p:txBody>
      </p:sp>
      <p:sp>
        <p:nvSpPr>
          <p:cNvPr id="140" name="Seta: Bidirecional 204">
            <a:extLst>
              <a:ext uri="{FF2B5EF4-FFF2-40B4-BE49-F238E27FC236}">
                <a16:creationId xmlns:a16="http://schemas.microsoft.com/office/drawing/2014/main" id="{09F87084-B335-E8D4-C765-954F0716EF40}"/>
              </a:ext>
            </a:extLst>
          </p:cNvPr>
          <p:cNvSpPr/>
          <p:nvPr/>
        </p:nvSpPr>
        <p:spPr>
          <a:xfrm rot="7144804" flipH="1">
            <a:off x="4936548" y="2976239"/>
            <a:ext cx="587132" cy="189793"/>
          </a:xfrm>
          <a:prstGeom prst="leftRightArrow">
            <a:avLst>
              <a:gd name="adj1" fmla="val 50000"/>
              <a:gd name="adj2" fmla="val 11177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8405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0" y="1255516"/>
            <a:ext cx="360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Testing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1BEAD5-357E-AACB-B3C2-BCEDCD1BEE40}"/>
              </a:ext>
            </a:extLst>
          </p:cNvPr>
          <p:cNvSpPr/>
          <p:nvPr/>
        </p:nvSpPr>
        <p:spPr>
          <a:xfrm>
            <a:off x="1419087" y="3144619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48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58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Testing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CCF53F-FB31-A9AD-2D52-ACD87D977048}"/>
              </a:ext>
            </a:extLst>
          </p:cNvPr>
          <p:cNvGrpSpPr/>
          <p:nvPr/>
        </p:nvGrpSpPr>
        <p:grpSpPr>
          <a:xfrm>
            <a:off x="1419087" y="2024470"/>
            <a:ext cx="9000000" cy="2200149"/>
            <a:chOff x="1419087" y="2024470"/>
            <a:chExt cx="9000000" cy="22001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1BEAD5-357E-AACB-B3C2-BCEDCD1BEE40}"/>
                </a:ext>
              </a:extLst>
            </p:cNvPr>
            <p:cNvSpPr/>
            <p:nvPr/>
          </p:nvSpPr>
          <p:spPr>
            <a:xfrm>
              <a:off x="1419087" y="3144619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3B2AC2E-5D78-D834-A9D8-E1B0663C564F}"/>
                </a:ext>
              </a:extLst>
            </p:cNvPr>
            <p:cNvGrpSpPr/>
            <p:nvPr/>
          </p:nvGrpSpPr>
          <p:grpSpPr>
            <a:xfrm>
              <a:off x="1423775" y="2024470"/>
              <a:ext cx="3122061" cy="1120149"/>
              <a:chOff x="1423775" y="2225797"/>
              <a:chExt cx="3122061" cy="112014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78AA02-45B3-D109-9D51-397B62D40919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3122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sz="1800" b="0" i="0" u="none" strike="noStrike" baseline="0" dirty="0"/>
                  <a:t>he effectiveness of the coupling </a:t>
                </a:r>
                <a:r>
                  <a:rPr lang="pt-PT" sz="1800" b="0" i="0" u="none" strike="noStrike" baseline="0" dirty="0" err="1"/>
                  <a:t>system</a:t>
                </a:r>
                <a:r>
                  <a:rPr lang="pt-PT" sz="1800" b="0" i="0" u="none" strike="noStrike" baseline="0" dirty="0"/>
                  <a:t> to </a:t>
                </a:r>
                <a:r>
                  <a:rPr lang="pt-PT" sz="1800" b="0" i="0" u="none" strike="noStrike" baseline="0" dirty="0" err="1"/>
                  <a:t>the</a:t>
                </a:r>
                <a:r>
                  <a:rPr lang="pt-PT" sz="1800" b="0" i="0" u="none" strike="noStrike" baseline="0" dirty="0"/>
                  <a:t> </a:t>
                </a:r>
                <a:r>
                  <a:rPr lang="pt-PT" sz="1800" b="0" i="0" u="none" strike="noStrike" baseline="0" dirty="0" err="1"/>
                  <a:t>chair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0EC313-CC8D-961D-F595-36F420CA71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1120149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125D08E1-AC21-A0C9-1EC8-4FF4F00A8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9452" y="3228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67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0" y="1255516"/>
            <a:ext cx="3655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Testing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CCF53F-FB31-A9AD-2D52-ACD87D977048}"/>
              </a:ext>
            </a:extLst>
          </p:cNvPr>
          <p:cNvGrpSpPr/>
          <p:nvPr/>
        </p:nvGrpSpPr>
        <p:grpSpPr>
          <a:xfrm>
            <a:off x="1419087" y="2024470"/>
            <a:ext cx="9000000" cy="3407416"/>
            <a:chOff x="1419087" y="2024470"/>
            <a:chExt cx="9000000" cy="34074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488C65-8C7B-5891-AE98-D59CB9812C04}"/>
                </a:ext>
              </a:extLst>
            </p:cNvPr>
            <p:cNvGrpSpPr/>
            <p:nvPr/>
          </p:nvGrpSpPr>
          <p:grpSpPr>
            <a:xfrm>
              <a:off x="1419087" y="3144619"/>
              <a:ext cx="9000000" cy="1085136"/>
              <a:chOff x="2252656" y="3001839"/>
              <a:chExt cx="9000000" cy="108513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1BEAD5-357E-AACB-B3C2-BCEDCD1BEE40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7B4D16-AD5A-3804-8420-F1E99D304A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6349" y="3006975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3B2AC2E-5D78-D834-A9D8-E1B0663C564F}"/>
                </a:ext>
              </a:extLst>
            </p:cNvPr>
            <p:cNvGrpSpPr/>
            <p:nvPr/>
          </p:nvGrpSpPr>
          <p:grpSpPr>
            <a:xfrm>
              <a:off x="1423775" y="2024470"/>
              <a:ext cx="3122061" cy="1120149"/>
              <a:chOff x="1423775" y="2225797"/>
              <a:chExt cx="3122061" cy="112014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78AA02-45B3-D109-9D51-397B62D40919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3122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sz="1800" b="0" i="0" u="none" strike="noStrike" baseline="0" dirty="0"/>
                  <a:t>he effectiveness of the coupling </a:t>
                </a:r>
                <a:r>
                  <a:rPr lang="pt-PT" sz="1800" b="0" i="0" u="none" strike="noStrike" baseline="0" dirty="0" err="1"/>
                  <a:t>system</a:t>
                </a:r>
                <a:r>
                  <a:rPr lang="pt-PT" sz="1800" b="0" i="0" u="none" strike="noStrike" baseline="0" dirty="0"/>
                  <a:t> to </a:t>
                </a:r>
                <a:r>
                  <a:rPr lang="pt-PT" sz="1800" b="0" i="0" u="none" strike="noStrike" baseline="0" dirty="0" err="1"/>
                  <a:t>the</a:t>
                </a:r>
                <a:r>
                  <a:rPr lang="pt-PT" sz="1800" b="0" i="0" u="none" strike="noStrike" baseline="0" dirty="0"/>
                  <a:t> </a:t>
                </a:r>
                <a:r>
                  <a:rPr lang="pt-PT" sz="1800" b="0" i="0" u="none" strike="noStrike" baseline="0" dirty="0" err="1"/>
                  <a:t>chair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0EC313-CC8D-961D-F595-36F420CA71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1120149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BD55D60-D449-9D67-6895-FA7104856A71}"/>
                </a:ext>
              </a:extLst>
            </p:cNvPr>
            <p:cNvGrpSpPr/>
            <p:nvPr/>
          </p:nvGrpSpPr>
          <p:grpSpPr>
            <a:xfrm>
              <a:off x="4420847" y="4222173"/>
              <a:ext cx="3978484" cy="1209713"/>
              <a:chOff x="4420847" y="4003649"/>
              <a:chExt cx="3978484" cy="120971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1CBBE8C-AF2F-15EB-ECA7-9280365F6313}"/>
                  </a:ext>
                </a:extLst>
              </p:cNvPr>
              <p:cNvSpPr txBox="1"/>
              <p:nvPr/>
            </p:nvSpPr>
            <p:spPr>
              <a:xfrm>
                <a:off x="4420847" y="4844030"/>
                <a:ext cx="3978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84250"/>
                <a:r>
                  <a:rPr lang="en-US" sz="1800" b="0" i="0" u="none" strike="noStrike" baseline="0" dirty="0"/>
                  <a:t>The usability (patient and safety system)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315C891-45BE-8919-5EFF-C3D7DAAE6F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2574" y="4003649"/>
                <a:ext cx="0" cy="116182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125D08E1-AC21-A0C9-1EC8-4FF4F00A8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9452" y="3228764"/>
            <a:ext cx="914400" cy="914400"/>
          </a:xfrm>
          <a:prstGeom prst="rect">
            <a:avLst/>
          </a:prstGeom>
        </p:spPr>
      </p:pic>
      <p:pic>
        <p:nvPicPr>
          <p:cNvPr id="46" name="Graphic 45" descr="Badge with solid fill">
            <a:extLst>
              <a:ext uri="{FF2B5EF4-FFF2-40B4-BE49-F238E27FC236}">
                <a16:creationId xmlns:a16="http://schemas.microsoft.com/office/drawing/2014/main" id="{AC588EFC-9FDA-0C12-0D3E-663ABE2C78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461708" y="3228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30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0" y="1255516"/>
            <a:ext cx="3641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Testing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and</a:t>
            </a:r>
            <a:r>
              <a:rPr lang="pt-PT" sz="2800" b="1" cap="small" dirty="0">
                <a:solidFill>
                  <a:srgbClr val="2352C1"/>
                </a:solidFill>
              </a:rPr>
              <a:t> </a:t>
            </a:r>
            <a:r>
              <a:rPr lang="pt-PT" sz="2800" b="1" cap="small" dirty="0" err="1">
                <a:solidFill>
                  <a:srgbClr val="2352C1"/>
                </a:solidFill>
              </a:rPr>
              <a:t>Validation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CCF53F-FB31-A9AD-2D52-ACD87D977048}"/>
              </a:ext>
            </a:extLst>
          </p:cNvPr>
          <p:cNvGrpSpPr/>
          <p:nvPr/>
        </p:nvGrpSpPr>
        <p:grpSpPr>
          <a:xfrm>
            <a:off x="1419087" y="2022024"/>
            <a:ext cx="9641330" cy="3409862"/>
            <a:chOff x="1419087" y="2022024"/>
            <a:chExt cx="9641330" cy="340986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488C65-8C7B-5891-AE98-D59CB9812C04}"/>
                </a:ext>
              </a:extLst>
            </p:cNvPr>
            <p:cNvGrpSpPr/>
            <p:nvPr/>
          </p:nvGrpSpPr>
          <p:grpSpPr>
            <a:xfrm>
              <a:off x="1419087" y="3142173"/>
              <a:ext cx="9000000" cy="1087582"/>
              <a:chOff x="2252656" y="2999393"/>
              <a:chExt cx="9000000" cy="108758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1BEAD5-357E-AACB-B3C2-BCEDCD1BEE40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F61A237-58F4-B7DC-9E68-CC453EC7C1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8605" y="2999393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97B4D16-AD5A-3804-8420-F1E99D304A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6349" y="3006975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3B2AC2E-5D78-D834-A9D8-E1B0663C564F}"/>
                </a:ext>
              </a:extLst>
            </p:cNvPr>
            <p:cNvGrpSpPr/>
            <p:nvPr/>
          </p:nvGrpSpPr>
          <p:grpSpPr>
            <a:xfrm>
              <a:off x="1423775" y="2024470"/>
              <a:ext cx="3122061" cy="1120149"/>
              <a:chOff x="1423775" y="2225797"/>
              <a:chExt cx="3122061" cy="112014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78AA02-45B3-D109-9D51-397B62D40919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3122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sz="1800" b="0" i="0" u="none" strike="noStrike" baseline="0" dirty="0"/>
                  <a:t>he effectiveness of the coupling </a:t>
                </a:r>
                <a:r>
                  <a:rPr lang="pt-PT" sz="1800" b="0" i="0" u="none" strike="noStrike" baseline="0" dirty="0" err="1"/>
                  <a:t>system</a:t>
                </a:r>
                <a:r>
                  <a:rPr lang="pt-PT" sz="1800" b="0" i="0" u="none" strike="noStrike" baseline="0" dirty="0"/>
                  <a:t> to </a:t>
                </a:r>
                <a:r>
                  <a:rPr lang="pt-PT" sz="1800" b="0" i="0" u="none" strike="noStrike" baseline="0" dirty="0" err="1"/>
                  <a:t>the</a:t>
                </a:r>
                <a:r>
                  <a:rPr lang="pt-PT" sz="1800" b="0" i="0" u="none" strike="noStrike" baseline="0" dirty="0"/>
                  <a:t> </a:t>
                </a:r>
                <a:r>
                  <a:rPr lang="pt-PT" sz="1800" b="0" i="0" u="none" strike="noStrike" baseline="0" dirty="0" err="1"/>
                  <a:t>chair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0EC313-CC8D-961D-F595-36F420CA71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1120149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BD55D60-D449-9D67-6895-FA7104856A71}"/>
                </a:ext>
              </a:extLst>
            </p:cNvPr>
            <p:cNvGrpSpPr/>
            <p:nvPr/>
          </p:nvGrpSpPr>
          <p:grpSpPr>
            <a:xfrm>
              <a:off x="4420847" y="4222173"/>
              <a:ext cx="3978484" cy="1209713"/>
              <a:chOff x="4420847" y="4003649"/>
              <a:chExt cx="3978484" cy="120971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1CBBE8C-AF2F-15EB-ECA7-9280365F6313}"/>
                  </a:ext>
                </a:extLst>
              </p:cNvPr>
              <p:cNvSpPr txBox="1"/>
              <p:nvPr/>
            </p:nvSpPr>
            <p:spPr>
              <a:xfrm>
                <a:off x="4420847" y="4844030"/>
                <a:ext cx="3978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84250"/>
                <a:r>
                  <a:rPr lang="en-US" sz="1800" b="0" i="0" u="none" strike="noStrike" baseline="0" dirty="0"/>
                  <a:t>The usability (patient and safety system)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315C891-45BE-8919-5EFF-C3D7DAAE6F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2574" y="4003649"/>
                <a:ext cx="0" cy="116182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3BFB330-464A-8756-D3E4-6CE9606FE66B}"/>
                </a:ext>
              </a:extLst>
            </p:cNvPr>
            <p:cNvGrpSpPr/>
            <p:nvPr/>
          </p:nvGrpSpPr>
          <p:grpSpPr>
            <a:xfrm>
              <a:off x="7418487" y="2022024"/>
              <a:ext cx="3641930" cy="1115013"/>
              <a:chOff x="3823669" y="2223351"/>
              <a:chExt cx="5131653" cy="111501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84F151A-372B-5C13-FDF0-AEE77826BF10}"/>
                  </a:ext>
                </a:extLst>
              </p:cNvPr>
              <p:cNvSpPr txBox="1"/>
              <p:nvPr/>
            </p:nvSpPr>
            <p:spPr>
              <a:xfrm>
                <a:off x="3823669" y="2223351"/>
                <a:ext cx="5131653" cy="1067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</a:t>
                </a:r>
                <a:r>
                  <a:rPr lang="en-US" sz="1800" b="0" i="0" u="none" strike="noStrike" baseline="0" dirty="0"/>
                  <a:t>he efficiency of the application set, a) management system, and b) transport</a:t>
                </a:r>
                <a:r>
                  <a:rPr lang="en-US" dirty="0"/>
                  <a:t> </a:t>
                </a:r>
                <a:r>
                  <a:rPr lang="en-US" sz="1800" b="0" i="0" u="none" strike="noStrike" baseline="0" dirty="0"/>
                  <a:t>system in typical use cases</a:t>
                </a:r>
                <a:endParaRPr lang="pt-PT" sz="18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7E8FDE2-9484-6DCF-6137-B2F723D27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3670" y="2223351"/>
                <a:ext cx="0" cy="1115013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125D08E1-AC21-A0C9-1EC8-4FF4F00A8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9452" y="3228764"/>
            <a:ext cx="914400" cy="914400"/>
          </a:xfrm>
          <a:prstGeom prst="rect">
            <a:avLst/>
          </a:prstGeom>
        </p:spPr>
      </p:pic>
      <p:pic>
        <p:nvPicPr>
          <p:cNvPr id="46" name="Graphic 45" descr="Badge with solid fill">
            <a:extLst>
              <a:ext uri="{FF2B5EF4-FFF2-40B4-BE49-F238E27FC236}">
                <a16:creationId xmlns:a16="http://schemas.microsoft.com/office/drawing/2014/main" id="{AC588EFC-9FDA-0C12-0D3E-663ABE2C78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461708" y="3228764"/>
            <a:ext cx="914400" cy="914400"/>
          </a:xfrm>
          <a:prstGeom prst="rect">
            <a:avLst/>
          </a:prstGeom>
        </p:spPr>
      </p:pic>
      <p:pic>
        <p:nvPicPr>
          <p:cNvPr id="47" name="Graphic 46" descr="Badge 3 with solid fill">
            <a:extLst>
              <a:ext uri="{FF2B5EF4-FFF2-40B4-BE49-F238E27FC236}">
                <a16:creationId xmlns:a16="http://schemas.microsoft.com/office/drawing/2014/main" id="{1198D4C0-2F31-5209-90F1-79DA123DA6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8453965" y="3228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0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2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Conclusion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05</a:t>
            </a:r>
          </a:p>
        </p:txBody>
      </p:sp>
      <p:graphicFrame>
        <p:nvGraphicFramePr>
          <p:cNvPr id="88" name="Table 88">
            <a:extLst>
              <a:ext uri="{FF2B5EF4-FFF2-40B4-BE49-F238E27FC236}">
                <a16:creationId xmlns:a16="http://schemas.microsoft.com/office/drawing/2014/main" id="{3C551856-435A-2B71-BBD5-34EFFA07E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80408"/>
              </p:ext>
            </p:extLst>
          </p:nvPr>
        </p:nvGraphicFramePr>
        <p:xfrm>
          <a:off x="392469" y="2102211"/>
          <a:ext cx="2005192" cy="148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16">
                  <a:extLst>
                    <a:ext uri="{9D8B030D-6E8A-4147-A177-3AD203B41FA5}">
                      <a16:colId xmlns:a16="http://schemas.microsoft.com/office/drawing/2014/main" val="1446632994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298267632"/>
                    </a:ext>
                  </a:extLst>
                </a:gridCol>
              </a:tblGrid>
              <a:tr h="127730">
                <a:tc>
                  <a:txBody>
                    <a:bodyPr/>
                    <a:lstStyle/>
                    <a:p>
                      <a:r>
                        <a:rPr lang="en-US" sz="900" b="1" dirty="0"/>
                        <a:t>Description</a:t>
                      </a:r>
                      <a:endParaRPr lang="pt-PT" sz="900" b="1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BOM ID</a:t>
                      </a:r>
                      <a:endParaRPr lang="pt-PT" sz="900" b="1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670647808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Transport Assistant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33704698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Wheelchair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37441807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Patient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3179871051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Safe System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1423200624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Coupling System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560329733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r>
                        <a:rPr lang="en-US" sz="900" dirty="0"/>
                        <a:t>Autonomous Robot Mobile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</a:t>
                      </a:r>
                      <a:endParaRPr lang="pt-PT" sz="900" dirty="0"/>
                    </a:p>
                  </a:txBody>
                  <a:tcPr marL="75031" marR="75031" marT="37516" marB="37516"/>
                </a:tc>
                <a:extLst>
                  <a:ext uri="{0D108BD9-81ED-4DB2-BD59-A6C34878D82A}">
                    <a16:rowId xmlns:a16="http://schemas.microsoft.com/office/drawing/2014/main" val="416368243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615869B-4884-B357-6267-5159E87F17F4}"/>
              </a:ext>
            </a:extLst>
          </p:cNvPr>
          <p:cNvGrpSpPr/>
          <p:nvPr/>
        </p:nvGrpSpPr>
        <p:grpSpPr>
          <a:xfrm>
            <a:off x="2553491" y="1860486"/>
            <a:ext cx="3122061" cy="4189310"/>
            <a:chOff x="2666075" y="1968275"/>
            <a:chExt cx="3122061" cy="418931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EC4722-0E44-9FAD-1CC3-CD32EB138E3D}"/>
                </a:ext>
              </a:extLst>
            </p:cNvPr>
            <p:cNvSpPr txBox="1"/>
            <p:nvPr/>
          </p:nvSpPr>
          <p:spPr>
            <a:xfrm>
              <a:off x="2666075" y="5788253"/>
              <a:ext cx="312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Conventional Transport</a:t>
              </a:r>
              <a:endParaRPr lang="pt-PT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D3367F4-D25D-1DF9-903D-8D798159006A}"/>
                </a:ext>
              </a:extLst>
            </p:cNvPr>
            <p:cNvGrpSpPr/>
            <p:nvPr/>
          </p:nvGrpSpPr>
          <p:grpSpPr>
            <a:xfrm>
              <a:off x="2978704" y="1968275"/>
              <a:ext cx="2496802" cy="3662261"/>
              <a:chOff x="1736527" y="1908006"/>
              <a:chExt cx="2496802" cy="3662261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55C0EB9-E6C5-06EF-4565-6E38F6D5C5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98583" l="3931" r="90252">
                            <a14:foregroundMark x1="18553" y1="8855" x2="16195" y2="8973"/>
                            <a14:foregroundMark x1="16509" y1="8619" x2="25314" y2="5549"/>
                            <a14:foregroundMark x1="10692" y1="24557" x2="8648" y2="37898"/>
                            <a14:foregroundMark x1="27987" y1="64935" x2="27358" y2="87013"/>
                            <a14:foregroundMark x1="27358" y1="87013" x2="48899" y2="89610"/>
                            <a14:foregroundMark x1="48899" y1="89610" x2="57390" y2="74970"/>
                            <a14:foregroundMark x1="57390" y1="74970" x2="42925" y2="86777"/>
                            <a14:foregroundMark x1="42925" y1="86777" x2="76572" y2="73081"/>
                            <a14:foregroundMark x1="76572" y1="73081" x2="78302" y2="21724"/>
                            <a14:foregroundMark x1="78302" y1="21724" x2="50314" y2="16175"/>
                            <a14:foregroundMark x1="50314" y1="16175" x2="23585" y2="16883"/>
                            <a14:foregroundMark x1="23585" y1="16883" x2="37264" y2="53247"/>
                            <a14:foregroundMark x1="37264" y1="53247" x2="37736" y2="86423"/>
                            <a14:foregroundMark x1="37736" y1="86423" x2="66509" y2="95159"/>
                            <a14:foregroundMark x1="66509" y1="95159" x2="88836" y2="89020"/>
                            <a14:foregroundMark x1="88836" y1="89020" x2="89780" y2="77096"/>
                            <a14:foregroundMark x1="66195" y1="22668" x2="61321" y2="39551"/>
                            <a14:foregroundMark x1="61321" y1="39551" x2="37421" y2="48760"/>
                            <a14:foregroundMark x1="37421" y1="48760" x2="35063" y2="29280"/>
                            <a14:foregroundMark x1="35063" y1="29280" x2="37107" y2="49233"/>
                            <a14:foregroundMark x1="37107" y1="49233" x2="61792" y2="60094"/>
                            <a14:foregroundMark x1="61792" y1="60094" x2="28616" y2="68005"/>
                            <a14:foregroundMark x1="28616" y1="68005" x2="14937" y2="56198"/>
                            <a14:foregroundMark x1="14937" y1="56198" x2="7390" y2="70366"/>
                            <a14:foregroundMark x1="7390" y1="70366" x2="13365" y2="98347"/>
                            <a14:foregroundMark x1="13365" y1="98347" x2="90252" y2="91381"/>
                            <a14:foregroundMark x1="90252" y1="91381" x2="87421" y2="44038"/>
                            <a14:foregroundMark x1="29717" y1="14640" x2="14465" y2="4014"/>
                            <a14:foregroundMark x1="14465" y1="4014" x2="22642" y2="1063"/>
                            <a14:foregroundMark x1="32547" y1="17001" x2="21698" y2="236"/>
                            <a14:foregroundMark x1="21698" y1="236" x2="11321" y2="17001"/>
                            <a14:foregroundMark x1="11321" y1="17001" x2="11478" y2="24675"/>
                            <a14:foregroundMark x1="14465" y1="2834" x2="7704" y2="21370"/>
                            <a14:foregroundMark x1="7704" y1="21370" x2="13522" y2="68831"/>
                            <a14:foregroundMark x1="13522" y1="68831" x2="10377" y2="37780"/>
                            <a14:foregroundMark x1="10377" y1="37780" x2="8805" y2="87367"/>
                            <a14:foregroundMark x1="8805" y1="87367" x2="81447" y2="95277"/>
                            <a14:foregroundMark x1="81447" y1="95277" x2="59277" y2="96576"/>
                            <a14:foregroundMark x1="23113" y1="77450" x2="52358" y2="73436"/>
                            <a14:foregroundMark x1="52358" y1="73436" x2="34434" y2="56316"/>
                            <a14:foregroundMark x1="34434" y1="56316" x2="29088" y2="42031"/>
                            <a14:foregroundMark x1="29088" y1="42031" x2="85849" y2="95041"/>
                            <a14:foregroundMark x1="85849" y1="95041" x2="63994" y2="98701"/>
                            <a14:foregroundMark x1="63994" y1="98701" x2="81604" y2="93034"/>
                            <a14:foregroundMark x1="81604" y1="93034" x2="28145" y2="93743"/>
                            <a14:foregroundMark x1="28145" y1="93743" x2="17610" y2="74852"/>
                            <a14:foregroundMark x1="61950" y1="55844" x2="61164" y2="54073"/>
                            <a14:foregroundMark x1="64308" y1="54782" x2="65409" y2="55608"/>
                            <a14:foregroundMark x1="85692" y1="86895" x2="79403" y2="96340"/>
                            <a14:foregroundMark x1="7233" y1="24557" x2="3145" y2="40142"/>
                            <a14:foregroundMark x1="3145" y1="40142" x2="4874" y2="22432"/>
                            <a14:foregroundMark x1="4874" y1="22432" x2="3931" y2="39906"/>
                            <a14:foregroundMark x1="3931" y1="39906" x2="9277" y2="46635"/>
                            <a14:foregroundMark x1="28145" y1="13223" x2="27516" y2="10862"/>
                            <a14:foregroundMark x1="49528" y1="75325" x2="18711" y2="50885"/>
                            <a14:foregroundMark x1="18711" y1="50885" x2="8962" y2="32349"/>
                            <a14:foregroundMark x1="8962" y1="32349" x2="12579" y2="32113"/>
                            <a14:foregroundMark x1="54403" y1="72255" x2="53145" y2="73672"/>
                            <a14:foregroundMark x1="55503" y1="73672" x2="54403" y2="72019"/>
                            <a14:foregroundMark x1="27516" y1="43802" x2="27673" y2="43566"/>
                          </a14:backgroundRemoval>
                        </a14:imgEffect>
                      </a14:imgLayer>
                    </a14:imgProps>
                  </a:ext>
                </a:extLst>
              </a:blip>
              <a:srcRect t="1190"/>
              <a:stretch/>
            </p:blipFill>
            <p:spPr>
              <a:xfrm>
                <a:off x="1736527" y="2284691"/>
                <a:ext cx="2496802" cy="3285576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44EA36F-DF42-EAC1-D9AF-C2455DDDFE44}"/>
                  </a:ext>
                </a:extLst>
              </p:cNvPr>
              <p:cNvGrpSpPr/>
              <p:nvPr/>
            </p:nvGrpSpPr>
            <p:grpSpPr>
              <a:xfrm>
                <a:off x="2308559" y="1908006"/>
                <a:ext cx="409633" cy="431845"/>
                <a:chOff x="2308559" y="1908006"/>
                <a:chExt cx="409633" cy="431845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6CC1CF8-4E8A-BD8B-D0C9-7CA9435BD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8559" y="2053207"/>
                  <a:ext cx="257233" cy="28664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9A39DA1-A179-7D10-12D2-7224445FC89A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7026340-B258-8D86-55AB-3CC4F119991F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1</a:t>
                  </a:r>
                  <a:endParaRPr lang="pt-PT" dirty="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697454E-D43C-DE6E-A3A9-BE9894BB39A9}"/>
                  </a:ext>
                </a:extLst>
              </p:cNvPr>
              <p:cNvGrpSpPr/>
              <p:nvPr/>
            </p:nvGrpSpPr>
            <p:grpSpPr>
              <a:xfrm>
                <a:off x="1785294" y="4407722"/>
                <a:ext cx="322906" cy="395777"/>
                <a:chOff x="2532453" y="1908006"/>
                <a:chExt cx="322906" cy="395777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E9C4A7C-713D-2FBD-8474-52AF91D36259}"/>
                    </a:ext>
                  </a:extLst>
                </p:cNvPr>
                <p:cNvCxnSpPr>
                  <a:cxnSpLocks/>
                  <a:endCxn id="34" idx="5"/>
                </p:cNvCxnSpPr>
                <p:nvPr/>
              </p:nvCxnSpPr>
              <p:spPr>
                <a:xfrm flipH="1" flipV="1">
                  <a:off x="2695176" y="2089038"/>
                  <a:ext cx="160183" cy="21474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E7219B2-49EB-B371-335F-51A6FDDA4E09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2FE4176-3B9C-4315-DEE6-D9412C74009A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  <a:endParaRPr lang="pt-PT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6322358-61CF-D27F-DDBA-4403A760A6F2}"/>
                  </a:ext>
                </a:extLst>
              </p:cNvPr>
              <p:cNvGrpSpPr/>
              <p:nvPr/>
            </p:nvGrpSpPr>
            <p:grpSpPr>
              <a:xfrm>
                <a:off x="2937861" y="3003285"/>
                <a:ext cx="279916" cy="305490"/>
                <a:chOff x="2438276" y="1908006"/>
                <a:chExt cx="279916" cy="30549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65DE5AB-C83D-0722-6B1F-37287225C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276" y="2069266"/>
                  <a:ext cx="132234" cy="14423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80425EC-1002-C237-A6D1-6EA9905620DF}"/>
                    </a:ext>
                  </a:extLst>
                </p:cNvPr>
                <p:cNvSpPr/>
                <p:nvPr/>
              </p:nvSpPr>
              <p:spPr>
                <a:xfrm>
                  <a:off x="2561030" y="1954892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75F1D2B-2590-E9DC-B67F-F2479A776E3B}"/>
                    </a:ext>
                  </a:extLst>
                </p:cNvPr>
                <p:cNvSpPr txBox="1"/>
                <p:nvPr/>
              </p:nvSpPr>
              <p:spPr>
                <a:xfrm>
                  <a:off x="2532453" y="1908006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  <a:endParaRPr lang="pt-PT" dirty="0"/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1C49ABA-89AC-FFE4-8460-A72C8CF18F64}"/>
              </a:ext>
            </a:extLst>
          </p:cNvPr>
          <p:cNvGrpSpPr/>
          <p:nvPr/>
        </p:nvGrpSpPr>
        <p:grpSpPr>
          <a:xfrm>
            <a:off x="7184103" y="2745693"/>
            <a:ext cx="3144906" cy="3673326"/>
            <a:chOff x="4424657" y="2845609"/>
            <a:chExt cx="3144906" cy="3673326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362BB813-DD40-72AA-993C-AC828888FD9F}"/>
                </a:ext>
              </a:extLst>
            </p:cNvPr>
            <p:cNvGrpSpPr/>
            <p:nvPr/>
          </p:nvGrpSpPr>
          <p:grpSpPr>
            <a:xfrm>
              <a:off x="4521064" y="2845609"/>
              <a:ext cx="3048499" cy="3001630"/>
              <a:chOff x="8506257" y="2654393"/>
              <a:chExt cx="3048499" cy="3001630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3DE449E1-5333-6A60-39B1-1B1FF0901C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872"/>
              <a:stretch/>
            </p:blipFill>
            <p:spPr>
              <a:xfrm>
                <a:off x="8536281" y="2654393"/>
                <a:ext cx="2917070" cy="3001630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40ED686-9E41-7F45-2FA6-38167DD49A4A}"/>
                  </a:ext>
                </a:extLst>
              </p:cNvPr>
              <p:cNvGrpSpPr/>
              <p:nvPr/>
            </p:nvGrpSpPr>
            <p:grpSpPr>
              <a:xfrm>
                <a:off x="9541044" y="2785356"/>
                <a:ext cx="275166" cy="377799"/>
                <a:chOff x="2632997" y="2322600"/>
                <a:chExt cx="275166" cy="377799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608CEEF-6082-7418-3350-7E7C625AA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32997" y="2500393"/>
                  <a:ext cx="141641" cy="20000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0EC661E-954C-5777-8524-9AFF73C3E25E}"/>
                    </a:ext>
                  </a:extLst>
                </p:cNvPr>
                <p:cNvSpPr/>
                <p:nvPr/>
              </p:nvSpPr>
              <p:spPr>
                <a:xfrm>
                  <a:off x="2751001" y="2369486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8916352-34DC-C3E1-F593-503E59E33D4E}"/>
                    </a:ext>
                  </a:extLst>
                </p:cNvPr>
                <p:cNvSpPr txBox="1"/>
                <p:nvPr/>
              </p:nvSpPr>
              <p:spPr>
                <a:xfrm>
                  <a:off x="2722424" y="2322600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3</a:t>
                  </a:r>
                  <a:endParaRPr lang="pt-PT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3F7F59-83E1-CCFA-C4CA-2F5888E68A9B}"/>
                  </a:ext>
                </a:extLst>
              </p:cNvPr>
              <p:cNvGrpSpPr/>
              <p:nvPr/>
            </p:nvGrpSpPr>
            <p:grpSpPr>
              <a:xfrm>
                <a:off x="8506257" y="3988022"/>
                <a:ext cx="284294" cy="338677"/>
                <a:chOff x="2651706" y="2043705"/>
                <a:chExt cx="284294" cy="338677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01CBC21-EE24-5052-9F4E-7756440D3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07891" y="2227618"/>
                  <a:ext cx="128109" cy="15476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41C5270-44D3-A523-4B98-9DDFF1A6A7A7}"/>
                    </a:ext>
                  </a:extLst>
                </p:cNvPr>
                <p:cNvSpPr/>
                <p:nvPr/>
              </p:nvSpPr>
              <p:spPr>
                <a:xfrm>
                  <a:off x="2680283" y="2090591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90AA43E-8522-50B6-CC48-3774C005AE57}"/>
                    </a:ext>
                  </a:extLst>
                </p:cNvPr>
                <p:cNvSpPr txBox="1"/>
                <p:nvPr/>
              </p:nvSpPr>
              <p:spPr>
                <a:xfrm>
                  <a:off x="2651706" y="2043705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  <a:endParaRPr lang="pt-PT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BC41590-EBDF-97B6-58CA-210FC8689BDA}"/>
                  </a:ext>
                </a:extLst>
              </p:cNvPr>
              <p:cNvGrpSpPr/>
              <p:nvPr/>
            </p:nvGrpSpPr>
            <p:grpSpPr>
              <a:xfrm>
                <a:off x="11305213" y="4734230"/>
                <a:ext cx="249543" cy="267724"/>
                <a:chOff x="2468649" y="1960399"/>
                <a:chExt cx="249543" cy="267724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FCAA493-4AA3-F001-6BA1-D14F5A37E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8649" y="2131645"/>
                  <a:ext cx="113319" cy="9647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DDD974F-6F75-C824-B911-03DE0E819DFA}"/>
                    </a:ext>
                  </a:extLst>
                </p:cNvPr>
                <p:cNvSpPr/>
                <p:nvPr/>
              </p:nvSpPr>
              <p:spPr>
                <a:xfrm>
                  <a:off x="2561030" y="2007285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042BA49-FE94-C695-34A4-49AF0587C38D}"/>
                    </a:ext>
                  </a:extLst>
                </p:cNvPr>
                <p:cNvSpPr txBox="1"/>
                <p:nvPr/>
              </p:nvSpPr>
              <p:spPr>
                <a:xfrm>
                  <a:off x="2532453" y="1960399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6</a:t>
                  </a:r>
                  <a:endParaRPr lang="pt-PT" dirty="0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AB91A2F-6E0A-464B-0A46-69D12772FB04}"/>
                  </a:ext>
                </a:extLst>
              </p:cNvPr>
              <p:cNvGrpSpPr/>
              <p:nvPr/>
            </p:nvGrpSpPr>
            <p:grpSpPr>
              <a:xfrm>
                <a:off x="10605841" y="3873297"/>
                <a:ext cx="309331" cy="318773"/>
                <a:chOff x="2452846" y="2027901"/>
                <a:chExt cx="309331" cy="318773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DF08222-DDCB-65E1-B6FA-11D9CDE26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2846" y="2199147"/>
                  <a:ext cx="173107" cy="14752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244E88D-D7DD-BD95-DA36-5E439F54ABAD}"/>
                    </a:ext>
                  </a:extLst>
                </p:cNvPr>
                <p:cNvSpPr/>
                <p:nvPr/>
              </p:nvSpPr>
              <p:spPr>
                <a:xfrm>
                  <a:off x="2605015" y="2074787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5C8131B-F9B1-4B3F-2AB6-E14659800D95}"/>
                    </a:ext>
                  </a:extLst>
                </p:cNvPr>
                <p:cNvSpPr txBox="1"/>
                <p:nvPr/>
              </p:nvSpPr>
              <p:spPr>
                <a:xfrm>
                  <a:off x="2571675" y="2027901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5</a:t>
                  </a:r>
                  <a:endParaRPr lang="pt-PT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55A8FD7-BE9F-493B-06AC-8C222A7A47D8}"/>
                  </a:ext>
                </a:extLst>
              </p:cNvPr>
              <p:cNvGrpSpPr/>
              <p:nvPr/>
            </p:nvGrpSpPr>
            <p:grpSpPr>
              <a:xfrm>
                <a:off x="9919068" y="3362592"/>
                <a:ext cx="293807" cy="332677"/>
                <a:chOff x="2502966" y="2040923"/>
                <a:chExt cx="293807" cy="332677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A11B812-FA44-24D5-BA77-8F66A7D2B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2966" y="2214550"/>
                  <a:ext cx="152821" cy="159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872135D-73C8-62B4-613A-2C5B0DA852EB}"/>
                    </a:ext>
                  </a:extLst>
                </p:cNvPr>
                <p:cNvSpPr/>
                <p:nvPr/>
              </p:nvSpPr>
              <p:spPr>
                <a:xfrm>
                  <a:off x="2639611" y="2087809"/>
                  <a:ext cx="157162" cy="15716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AF8A328-4512-3182-6379-29B96EFD0797}"/>
                    </a:ext>
                  </a:extLst>
                </p:cNvPr>
                <p:cNvSpPr txBox="1"/>
                <p:nvPr/>
              </p:nvSpPr>
              <p:spPr>
                <a:xfrm>
                  <a:off x="2606271" y="2040923"/>
                  <a:ext cx="1571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4</a:t>
                  </a:r>
                  <a:endParaRPr lang="pt-PT" dirty="0"/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A86A80-61E1-E932-5032-4C54AEDDAC93}"/>
                </a:ext>
              </a:extLst>
            </p:cNvPr>
            <p:cNvSpPr txBox="1"/>
            <p:nvPr/>
          </p:nvSpPr>
          <p:spPr>
            <a:xfrm>
              <a:off x="4424657" y="5780271"/>
              <a:ext cx="31220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Solution Presented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(Illustrative picture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The system is not defined)</a:t>
              </a:r>
              <a:endParaRPr lang="pt-PT" sz="12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Seta: Para Baixo 18">
            <a:extLst>
              <a:ext uri="{FF2B5EF4-FFF2-40B4-BE49-F238E27FC236}">
                <a16:creationId xmlns:a16="http://schemas.microsoft.com/office/drawing/2014/main" id="{111D2DB8-9E15-E44D-25FE-1BBD0A8DB1FD}"/>
              </a:ext>
            </a:extLst>
          </p:cNvPr>
          <p:cNvSpPr/>
          <p:nvPr/>
        </p:nvSpPr>
        <p:spPr>
          <a:xfrm rot="16200000">
            <a:off x="6122053" y="3381787"/>
            <a:ext cx="369332" cy="890059"/>
          </a:xfrm>
          <a:prstGeom prst="downArrow">
            <a:avLst>
              <a:gd name="adj1" fmla="val 50000"/>
              <a:gd name="adj2" fmla="val 93682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18F9A9-4106-EB9D-87D3-38136213ECD0}"/>
              </a:ext>
            </a:extLst>
          </p:cNvPr>
          <p:cNvGrpSpPr/>
          <p:nvPr/>
        </p:nvGrpSpPr>
        <p:grpSpPr>
          <a:xfrm>
            <a:off x="8796229" y="2404109"/>
            <a:ext cx="3109499" cy="732515"/>
            <a:chOff x="8669486" y="2494794"/>
            <a:chExt cx="3109499" cy="73251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5A63EC1-29B1-36D1-EDA4-C5516770517A}"/>
                </a:ext>
              </a:extLst>
            </p:cNvPr>
            <p:cNvGrpSpPr/>
            <p:nvPr/>
          </p:nvGrpSpPr>
          <p:grpSpPr>
            <a:xfrm>
              <a:off x="8669486" y="2494794"/>
              <a:ext cx="482780" cy="310789"/>
              <a:chOff x="9320658" y="2821379"/>
              <a:chExt cx="1094694" cy="704708"/>
            </a:xfrm>
          </p:grpSpPr>
          <p:pic>
            <p:nvPicPr>
              <p:cNvPr id="87" name="Picture 86" descr="Icon&#10;&#10;Description automatically generated">
                <a:extLst>
                  <a:ext uri="{FF2B5EF4-FFF2-40B4-BE49-F238E27FC236}">
                    <a16:creationId xmlns:a16="http://schemas.microsoft.com/office/drawing/2014/main" id="{897DFE45-E150-726E-0388-F1895F01D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0644" y="2821379"/>
                <a:ext cx="704708" cy="704708"/>
              </a:xfrm>
              <a:prstGeom prst="rect">
                <a:avLst/>
              </a:prstGeom>
            </p:spPr>
          </p:pic>
          <p:sp>
            <p:nvSpPr>
              <p:cNvPr id="90" name="Sinal de Adição 198">
                <a:extLst>
                  <a:ext uri="{FF2B5EF4-FFF2-40B4-BE49-F238E27FC236}">
                    <a16:creationId xmlns:a16="http://schemas.microsoft.com/office/drawing/2014/main" id="{64D3E3EE-8400-81D9-5A5D-1C4A47CAF310}"/>
                  </a:ext>
                </a:extLst>
              </p:cNvPr>
              <p:cNvSpPr/>
              <p:nvPr/>
            </p:nvSpPr>
            <p:spPr>
              <a:xfrm>
                <a:off x="9320658" y="3032583"/>
                <a:ext cx="287423" cy="2823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PT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E4CFAC1-396E-18B4-60CA-62EE06F45BED}"/>
                </a:ext>
              </a:extLst>
            </p:cNvPr>
            <p:cNvSpPr txBox="1"/>
            <p:nvPr/>
          </p:nvSpPr>
          <p:spPr>
            <a:xfrm>
              <a:off x="9112509" y="2496300"/>
              <a:ext cx="2666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Increasing their availability</a:t>
              </a:r>
              <a:endParaRPr lang="pt-PT" sz="1000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5A42D1E-BFC1-C8BE-DA12-5566DD7CB487}"/>
                </a:ext>
              </a:extLst>
            </p:cNvPr>
            <p:cNvGrpSpPr/>
            <p:nvPr/>
          </p:nvGrpSpPr>
          <p:grpSpPr>
            <a:xfrm>
              <a:off x="8669486" y="2916520"/>
              <a:ext cx="482781" cy="310789"/>
              <a:chOff x="9320658" y="4729671"/>
              <a:chExt cx="1094694" cy="704708"/>
            </a:xfrm>
          </p:grpSpPr>
          <p:pic>
            <p:nvPicPr>
              <p:cNvPr id="94" name="Picture 137" descr="Stopwatch with solid fill">
                <a:extLst>
                  <a:ext uri="{FF2B5EF4-FFF2-40B4-BE49-F238E27FC236}">
                    <a16:creationId xmlns:a16="http://schemas.microsoft.com/office/drawing/2014/main" id="{E9556E27-EB79-39C0-6A46-A1EAC4453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9710644" y="4729671"/>
                <a:ext cx="704708" cy="704708"/>
              </a:xfrm>
              <a:prstGeom prst="rect">
                <a:avLst/>
              </a:prstGeom>
            </p:spPr>
          </p:pic>
          <p:sp>
            <p:nvSpPr>
              <p:cNvPr id="95" name="Sinal de Adição 198">
                <a:extLst>
                  <a:ext uri="{FF2B5EF4-FFF2-40B4-BE49-F238E27FC236}">
                    <a16:creationId xmlns:a16="http://schemas.microsoft.com/office/drawing/2014/main" id="{F29F8E7A-F360-CAB4-EA3E-CAF28C990AD4}"/>
                  </a:ext>
                </a:extLst>
              </p:cNvPr>
              <p:cNvSpPr/>
              <p:nvPr/>
            </p:nvSpPr>
            <p:spPr>
              <a:xfrm>
                <a:off x="9320658" y="4940875"/>
                <a:ext cx="287423" cy="282300"/>
              </a:xfrm>
              <a:prstGeom prst="mathMin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PT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834D2D3-AABD-73F1-853B-053DDBE02FC4}"/>
                </a:ext>
              </a:extLst>
            </p:cNvPr>
            <p:cNvSpPr txBox="1"/>
            <p:nvPr/>
          </p:nvSpPr>
          <p:spPr>
            <a:xfrm>
              <a:off x="9112509" y="2918026"/>
              <a:ext cx="25378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Reducing the time</a:t>
              </a:r>
              <a:endParaRPr lang="pt-PT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BBB19F-3D4C-DC7E-9EA9-8E678F43A765}"/>
              </a:ext>
            </a:extLst>
          </p:cNvPr>
          <p:cNvGrpSpPr/>
          <p:nvPr/>
        </p:nvGrpSpPr>
        <p:grpSpPr>
          <a:xfrm>
            <a:off x="4400597" y="2204786"/>
            <a:ext cx="3170430" cy="1131161"/>
            <a:chOff x="4273855" y="2096148"/>
            <a:chExt cx="3170430" cy="1131161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101CFB18-0EF7-2FBF-4DBF-45E0A9BA9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67997" y="2494794"/>
              <a:ext cx="294497" cy="31078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12B33A7-5E97-CA00-33D5-65A61DCB7F2A}"/>
                </a:ext>
              </a:extLst>
            </p:cNvPr>
            <p:cNvSpPr txBox="1"/>
            <p:nvPr/>
          </p:nvSpPr>
          <p:spPr>
            <a:xfrm>
              <a:off x="4698493" y="2496300"/>
              <a:ext cx="2666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Not-ergonomic task</a:t>
              </a:r>
              <a:endParaRPr lang="pt-PT" sz="1000" dirty="0"/>
            </a:p>
          </p:txBody>
        </p:sp>
        <p:pic>
          <p:nvPicPr>
            <p:cNvPr id="102" name="Picture 137">
              <a:extLst>
                <a:ext uri="{FF2B5EF4-FFF2-40B4-BE49-F238E27FC236}">
                  <a16:creationId xmlns:a16="http://schemas.microsoft.com/office/drawing/2014/main" id="{0D24612E-53A8-049C-9BAF-90F549D30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96803" y="2916520"/>
              <a:ext cx="236885" cy="310789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269022C-3159-7479-3355-57E5DA651033}"/>
                </a:ext>
              </a:extLst>
            </p:cNvPr>
            <p:cNvSpPr txBox="1"/>
            <p:nvPr/>
          </p:nvSpPr>
          <p:spPr>
            <a:xfrm>
              <a:off x="4698493" y="2918026"/>
              <a:ext cx="27457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Requires the help of assistants</a:t>
              </a:r>
              <a:endParaRPr lang="pt-PT" sz="1000" dirty="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30926D4-73F9-4100-62BD-5F1EE5D9834B}"/>
                </a:ext>
              </a:extLst>
            </p:cNvPr>
            <p:cNvGrpSpPr/>
            <p:nvPr/>
          </p:nvGrpSpPr>
          <p:grpSpPr>
            <a:xfrm>
              <a:off x="4273855" y="2096148"/>
              <a:ext cx="482781" cy="310789"/>
              <a:chOff x="9320658" y="4729671"/>
              <a:chExt cx="1094694" cy="704708"/>
            </a:xfrm>
          </p:grpSpPr>
          <p:pic>
            <p:nvPicPr>
              <p:cNvPr id="110" name="Picture 137" descr="Stopwatch with solid fill">
                <a:extLst>
                  <a:ext uri="{FF2B5EF4-FFF2-40B4-BE49-F238E27FC236}">
                    <a16:creationId xmlns:a16="http://schemas.microsoft.com/office/drawing/2014/main" id="{AF9330E6-06D1-9894-6180-A993A7774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9710644" y="4729671"/>
                <a:ext cx="704708" cy="704708"/>
              </a:xfrm>
              <a:prstGeom prst="rect">
                <a:avLst/>
              </a:prstGeom>
            </p:spPr>
          </p:pic>
          <p:sp>
            <p:nvSpPr>
              <p:cNvPr id="111" name="Sinal de Adição 198">
                <a:extLst>
                  <a:ext uri="{FF2B5EF4-FFF2-40B4-BE49-F238E27FC236}">
                    <a16:creationId xmlns:a16="http://schemas.microsoft.com/office/drawing/2014/main" id="{C4DBAD9D-A2EC-214A-0F27-5B7ADC04356D}"/>
                  </a:ext>
                </a:extLst>
              </p:cNvPr>
              <p:cNvSpPr/>
              <p:nvPr/>
            </p:nvSpPr>
            <p:spPr>
              <a:xfrm>
                <a:off x="9320658" y="4940875"/>
                <a:ext cx="287423" cy="282300"/>
              </a:xfrm>
              <a:prstGeom prst="mathPl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PT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722251A-8362-705E-C790-478DA334322C}"/>
                </a:ext>
              </a:extLst>
            </p:cNvPr>
            <p:cNvSpPr txBox="1"/>
            <p:nvPr/>
          </p:nvSpPr>
          <p:spPr>
            <a:xfrm>
              <a:off x="4716878" y="2097654"/>
              <a:ext cx="25378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0" i="0" u="none" strike="noStrike" baseline="0" dirty="0">
                  <a:latin typeface="CMR10"/>
                </a:rPr>
                <a:t>Time-consuming</a:t>
              </a:r>
              <a:endParaRPr lang="pt-P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07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C13EF2-8F6E-F0CB-1B17-D3C1AD61060A}"/>
              </a:ext>
            </a:extLst>
          </p:cNvPr>
          <p:cNvSpPr/>
          <p:nvPr/>
        </p:nvSpPr>
        <p:spPr>
          <a:xfrm>
            <a:off x="1419087" y="3144619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6222-1F73-5F48-5B35-2120C74DE61E}"/>
              </a:ext>
            </a:extLst>
          </p:cNvPr>
          <p:cNvSpPr txBox="1"/>
          <p:nvPr/>
        </p:nvSpPr>
        <p:spPr>
          <a:xfrm>
            <a:off x="1423775" y="2311850"/>
            <a:ext cx="163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Introduction</a:t>
            </a:r>
            <a:endParaRPr lang="pt-PT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9F4B11-56DE-5023-8B98-1F080C0B1B59}"/>
              </a:ext>
            </a:extLst>
          </p:cNvPr>
          <p:cNvCxnSpPr>
            <a:cxnSpLocks/>
          </p:cNvCxnSpPr>
          <p:nvPr/>
        </p:nvCxnSpPr>
        <p:spPr>
          <a:xfrm flipV="1">
            <a:off x="1423775" y="2311850"/>
            <a:ext cx="0" cy="836490"/>
          </a:xfrm>
          <a:prstGeom prst="line">
            <a:avLst/>
          </a:prstGeom>
          <a:ln w="12700">
            <a:solidFill>
              <a:srgbClr val="235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8578800F-143E-0D03-61EC-F739CA89B214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3181076"/>
            <a:ext cx="984338" cy="9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43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2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References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06</a:t>
            </a: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2110E410-FE11-1EA4-FFE3-A8556767FC1C}"/>
              </a:ext>
            </a:extLst>
          </p:cNvPr>
          <p:cNvSpPr txBox="1">
            <a:spLocks/>
          </p:cNvSpPr>
          <p:nvPr/>
        </p:nvSpPr>
        <p:spPr>
          <a:xfrm>
            <a:off x="838200" y="18728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[1]	S. Y. Lee, S. C. Kim, M. H. Lee,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Y. I. Lee, “</a:t>
            </a:r>
            <a:r>
              <a:rPr lang="pt-PT" sz="4800" dirty="0" err="1">
                <a:ea typeface="Calibri" panose="020F0502020204030204" pitchFamily="34" charset="0"/>
              </a:rPr>
              <a:t>Comparison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shoulder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back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muscle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activation</a:t>
            </a:r>
            <a:r>
              <a:rPr lang="pt-PT" sz="4800" dirty="0">
                <a:ea typeface="Calibri" panose="020F0502020204030204" pitchFamily="34" charset="0"/>
              </a:rPr>
              <a:t> in </a:t>
            </a:r>
            <a:r>
              <a:rPr lang="pt-PT" sz="4800" dirty="0" err="1">
                <a:ea typeface="Calibri" panose="020F0502020204030204" pitchFamily="34" charset="0"/>
              </a:rPr>
              <a:t>caregivers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according</a:t>
            </a:r>
            <a:r>
              <a:rPr lang="pt-PT" sz="4800" dirty="0">
                <a:ea typeface="Calibri" panose="020F0502020204030204" pitchFamily="34" charset="0"/>
              </a:rPr>
              <a:t> to </a:t>
            </a:r>
            <a:r>
              <a:rPr lang="pt-PT" sz="4800" dirty="0" err="1">
                <a:ea typeface="Calibri" panose="020F0502020204030204" pitchFamily="34" charset="0"/>
              </a:rPr>
              <a:t>various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handle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heights</a:t>
            </a:r>
            <a:r>
              <a:rPr lang="pt-PT" sz="4800" dirty="0">
                <a:ea typeface="Calibri" panose="020F0502020204030204" pitchFamily="34" charset="0"/>
              </a:rPr>
              <a:t>,” </a:t>
            </a:r>
            <a:r>
              <a:rPr lang="pt-PT" sz="4800" i="1" dirty="0" err="1">
                <a:ea typeface="Calibri" panose="020F0502020204030204" pitchFamily="34" charset="0"/>
              </a:rPr>
              <a:t>Journal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of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Physical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Therapy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Science</a:t>
            </a:r>
            <a:r>
              <a:rPr lang="pt-PT" sz="4800" dirty="0">
                <a:ea typeface="Calibri" panose="020F0502020204030204" pitchFamily="34" charset="0"/>
              </a:rPr>
              <a:t>, vol. 25, no. 10. pp. 1231–1233, 2013, doi: 10.1589/jpts.25.1231.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[2]	A. </a:t>
            </a:r>
            <a:r>
              <a:rPr lang="pt-PT" sz="4800" dirty="0" err="1">
                <a:ea typeface="Calibri" panose="020F0502020204030204" pitchFamily="34" charset="0"/>
              </a:rPr>
              <a:t>Veerubhotla</a:t>
            </a:r>
            <a:r>
              <a:rPr lang="pt-PT" sz="4800" dirty="0">
                <a:ea typeface="Calibri" panose="020F0502020204030204" pitchFamily="34" charset="0"/>
              </a:rPr>
              <a:t>, K. </a:t>
            </a:r>
            <a:r>
              <a:rPr lang="pt-PT" sz="4800" dirty="0" err="1">
                <a:ea typeface="Calibri" panose="020F0502020204030204" pitchFamily="34" charset="0"/>
              </a:rPr>
              <a:t>Tsang</a:t>
            </a:r>
            <a:r>
              <a:rPr lang="pt-PT" sz="4800" dirty="0">
                <a:ea typeface="Calibri" panose="020F0502020204030204" pitchFamily="34" charset="0"/>
              </a:rPr>
              <a:t>, K. James,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D. </a:t>
            </a:r>
            <a:r>
              <a:rPr lang="pt-PT" sz="4800" dirty="0" err="1">
                <a:ea typeface="Calibri" panose="020F0502020204030204" pitchFamily="34" charset="0"/>
              </a:rPr>
              <a:t>Ding</a:t>
            </a:r>
            <a:r>
              <a:rPr lang="pt-PT" sz="4800" dirty="0">
                <a:ea typeface="Calibri" panose="020F0502020204030204" pitchFamily="34" charset="0"/>
              </a:rPr>
              <a:t>, “</a:t>
            </a:r>
            <a:r>
              <a:rPr lang="pt-PT" sz="4800" dirty="0" err="1">
                <a:ea typeface="Calibri" panose="020F0502020204030204" pitchFamily="34" charset="0"/>
              </a:rPr>
              <a:t>Department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Rehabilitation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Sciences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Technology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School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Health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Rehabilitation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Sciences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University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Pittsburgh, PA., 2 </a:t>
            </a:r>
            <a:r>
              <a:rPr lang="pt-PT" sz="4800" dirty="0" err="1">
                <a:ea typeface="Calibri" panose="020F0502020204030204" pitchFamily="34" charset="0"/>
              </a:rPr>
              <a:t>Human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Engineering</a:t>
            </a:r>
            <a:r>
              <a:rPr lang="pt-PT" sz="4800" dirty="0">
                <a:ea typeface="Calibri" panose="020F0502020204030204" pitchFamily="34" charset="0"/>
              </a:rPr>
              <a:t> Research </a:t>
            </a:r>
            <a:r>
              <a:rPr lang="pt-PT" sz="4800" dirty="0" err="1">
                <a:ea typeface="Calibri" panose="020F0502020204030204" pitchFamily="34" charset="0"/>
              </a:rPr>
              <a:t>Laboratories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Department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Veteran</a:t>
            </a:r>
            <a:r>
              <a:rPr lang="pt-PT" sz="4800" dirty="0">
                <a:ea typeface="Calibri" panose="020F0502020204030204" pitchFamily="34" charset="0"/>
              </a:rPr>
              <a:t> Affairs Pittsburgh </a:t>
            </a:r>
            <a:r>
              <a:rPr lang="pt-PT" sz="4800" dirty="0" err="1">
                <a:ea typeface="Calibri" panose="020F0502020204030204" pitchFamily="34" charset="0"/>
              </a:rPr>
              <a:t>Healthcare</a:t>
            </a:r>
            <a:r>
              <a:rPr lang="pt-PT" sz="4800" dirty="0">
                <a:ea typeface="Calibri" panose="020F0502020204030204" pitchFamily="34" charset="0"/>
              </a:rPr>
              <a:t> System, Pittsburgh, PA,” no. </a:t>
            </a:r>
            <a:r>
              <a:rPr lang="pt-PT" sz="4800" dirty="0" err="1">
                <a:ea typeface="Calibri" panose="020F0502020204030204" pitchFamily="34" charset="0"/>
              </a:rPr>
              <a:t>Vm</a:t>
            </a:r>
            <a:r>
              <a:rPr lang="pt-PT" sz="4800" dirty="0">
                <a:ea typeface="Calibri" panose="020F0502020204030204" pitchFamily="34" charset="0"/>
              </a:rPr>
              <a:t>, pp. 7–10.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[3]	H. </a:t>
            </a:r>
            <a:r>
              <a:rPr lang="pt-PT" sz="4800" dirty="0" err="1">
                <a:ea typeface="Calibri" panose="020F0502020204030204" pitchFamily="34" charset="0"/>
              </a:rPr>
              <a:t>Ikeda</a:t>
            </a:r>
            <a:r>
              <a:rPr lang="pt-PT" sz="4800" dirty="0">
                <a:ea typeface="Calibri" panose="020F0502020204030204" pitchFamily="34" charset="0"/>
              </a:rPr>
              <a:t>, T. </a:t>
            </a:r>
            <a:r>
              <a:rPr lang="pt-PT" sz="4800" dirty="0" err="1">
                <a:ea typeface="Calibri" panose="020F0502020204030204" pitchFamily="34" charset="0"/>
              </a:rPr>
              <a:t>Tohyama</a:t>
            </a:r>
            <a:r>
              <a:rPr lang="pt-PT" sz="4800" dirty="0">
                <a:ea typeface="Calibri" panose="020F0502020204030204" pitchFamily="34" charset="0"/>
              </a:rPr>
              <a:t>, D. </a:t>
            </a:r>
            <a:r>
              <a:rPr lang="pt-PT" sz="4800" dirty="0" err="1">
                <a:ea typeface="Calibri" panose="020F0502020204030204" pitchFamily="34" charset="0"/>
              </a:rPr>
              <a:t>Maki</a:t>
            </a:r>
            <a:r>
              <a:rPr lang="pt-PT" sz="4800" dirty="0">
                <a:ea typeface="Calibri" panose="020F0502020204030204" pitchFamily="34" charset="0"/>
              </a:rPr>
              <a:t>, K. Sato,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E. </a:t>
            </a:r>
            <a:r>
              <a:rPr lang="pt-PT" sz="4800" dirty="0" err="1">
                <a:ea typeface="Calibri" panose="020F0502020204030204" pitchFamily="34" charset="0"/>
              </a:rPr>
              <a:t>Nakano</a:t>
            </a:r>
            <a:r>
              <a:rPr lang="pt-PT" sz="4800" dirty="0">
                <a:ea typeface="Calibri" panose="020F0502020204030204" pitchFamily="34" charset="0"/>
              </a:rPr>
              <a:t>, “Autonomous step </a:t>
            </a:r>
            <a:r>
              <a:rPr lang="pt-PT" sz="4800" dirty="0" err="1">
                <a:ea typeface="Calibri" panose="020F0502020204030204" pitchFamily="34" charset="0"/>
              </a:rPr>
              <a:t>climbing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strategy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using</a:t>
            </a:r>
            <a:r>
              <a:rPr lang="pt-PT" sz="4800" dirty="0">
                <a:ea typeface="Calibri" panose="020F0502020204030204" pitchFamily="34" charset="0"/>
              </a:rPr>
              <a:t> a </a:t>
            </a:r>
            <a:r>
              <a:rPr lang="pt-PT" sz="4800" dirty="0" err="1">
                <a:ea typeface="Calibri" panose="020F0502020204030204" pitchFamily="34" charset="0"/>
              </a:rPr>
              <a:t>wheelchair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care</a:t>
            </a:r>
            <a:r>
              <a:rPr lang="pt-PT" sz="4800" dirty="0">
                <a:ea typeface="Calibri" panose="020F0502020204030204" pitchFamily="34" charset="0"/>
              </a:rPr>
              <a:t> robot,” </a:t>
            </a:r>
            <a:r>
              <a:rPr lang="pt-PT" sz="4800" i="1" dirty="0">
                <a:ea typeface="Calibri" panose="020F0502020204030204" pitchFamily="34" charset="0"/>
              </a:rPr>
              <a:t>Proc. - 2019 4th Int. </a:t>
            </a:r>
            <a:r>
              <a:rPr lang="pt-PT" sz="4800" i="1" dirty="0" err="1">
                <a:ea typeface="Calibri" panose="020F0502020204030204" pitchFamily="34" charset="0"/>
              </a:rPr>
              <a:t>Conf</a:t>
            </a:r>
            <a:r>
              <a:rPr lang="pt-PT" sz="4800" i="1" dirty="0">
                <a:ea typeface="Calibri" panose="020F0502020204030204" pitchFamily="34" charset="0"/>
              </a:rPr>
              <a:t>. </a:t>
            </a:r>
            <a:r>
              <a:rPr lang="pt-PT" sz="4800" i="1" dirty="0" err="1">
                <a:ea typeface="Calibri" panose="020F0502020204030204" pitchFamily="34" charset="0"/>
              </a:rPr>
              <a:t>Control</a:t>
            </a:r>
            <a:r>
              <a:rPr lang="pt-PT" sz="4800" i="1" dirty="0">
                <a:ea typeface="Calibri" panose="020F0502020204030204" pitchFamily="34" charset="0"/>
              </a:rPr>
              <a:t>. Robot. </a:t>
            </a:r>
            <a:r>
              <a:rPr lang="pt-PT" sz="4800" i="1" dirty="0" err="1">
                <a:ea typeface="Calibri" panose="020F0502020204030204" pitchFamily="34" charset="0"/>
              </a:rPr>
              <a:t>Cybern</a:t>
            </a:r>
            <a:r>
              <a:rPr lang="pt-PT" sz="4800" i="1" dirty="0">
                <a:ea typeface="Calibri" panose="020F0502020204030204" pitchFamily="34" charset="0"/>
              </a:rPr>
              <a:t>. CRC 2019</a:t>
            </a:r>
            <a:r>
              <a:rPr lang="pt-PT" sz="4800" dirty="0">
                <a:ea typeface="Calibri" panose="020F0502020204030204" pitchFamily="34" charset="0"/>
              </a:rPr>
              <a:t>, pp. 75–80, 2019, doi: 10.1109/CRC.2019.00024.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[4]	H. </a:t>
            </a:r>
            <a:r>
              <a:rPr lang="pt-PT" sz="4800" dirty="0" err="1">
                <a:ea typeface="Calibri" panose="020F0502020204030204" pitchFamily="34" charset="0"/>
              </a:rPr>
              <a:t>Ikeda</a:t>
            </a:r>
            <a:r>
              <a:rPr lang="pt-PT" sz="4800" dirty="0">
                <a:ea typeface="Calibri" panose="020F0502020204030204" pitchFamily="34" charset="0"/>
              </a:rPr>
              <a:t>, Y. </a:t>
            </a:r>
            <a:r>
              <a:rPr lang="pt-PT" sz="4800" dirty="0" err="1">
                <a:ea typeface="Calibri" panose="020F0502020204030204" pitchFamily="34" charset="0"/>
              </a:rPr>
              <a:t>Katsumata</a:t>
            </a:r>
            <a:r>
              <a:rPr lang="pt-PT" sz="4800" dirty="0">
                <a:ea typeface="Calibri" panose="020F0502020204030204" pitchFamily="34" charset="0"/>
              </a:rPr>
              <a:t>, M. </a:t>
            </a:r>
            <a:r>
              <a:rPr lang="pt-PT" sz="4800" dirty="0" err="1">
                <a:ea typeface="Calibri" panose="020F0502020204030204" pitchFamily="34" charset="0"/>
              </a:rPr>
              <a:t>Shoji</a:t>
            </a:r>
            <a:r>
              <a:rPr lang="pt-PT" sz="4800" dirty="0">
                <a:ea typeface="Calibri" panose="020F0502020204030204" pitchFamily="34" charset="0"/>
              </a:rPr>
              <a:t>, T. </a:t>
            </a:r>
            <a:r>
              <a:rPr lang="pt-PT" sz="4800" dirty="0" err="1">
                <a:ea typeface="Calibri" panose="020F0502020204030204" pitchFamily="34" charset="0"/>
              </a:rPr>
              <a:t>Takahashi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E. </a:t>
            </a:r>
            <a:r>
              <a:rPr lang="pt-PT" sz="4800" dirty="0" err="1">
                <a:ea typeface="Calibri" panose="020F0502020204030204" pitchFamily="34" charset="0"/>
              </a:rPr>
              <a:t>Nakano</a:t>
            </a:r>
            <a:r>
              <a:rPr lang="pt-PT" sz="4800" dirty="0">
                <a:ea typeface="Calibri" panose="020F0502020204030204" pitchFamily="34" charset="0"/>
              </a:rPr>
              <a:t>, “</a:t>
            </a:r>
            <a:r>
              <a:rPr lang="pt-PT" sz="4800" dirty="0" err="1">
                <a:ea typeface="Calibri" panose="020F0502020204030204" pitchFamily="34" charset="0"/>
              </a:rPr>
              <a:t>Cooperative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Strategy</a:t>
            </a:r>
            <a:r>
              <a:rPr lang="pt-PT" sz="4800" dirty="0">
                <a:ea typeface="Calibri" panose="020F0502020204030204" pitchFamily="34" charset="0"/>
              </a:rPr>
              <a:t> for a Wheelchair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a Robot to </a:t>
            </a:r>
            <a:r>
              <a:rPr lang="pt-PT" sz="4800" dirty="0" err="1">
                <a:ea typeface="Calibri" panose="020F0502020204030204" pitchFamily="34" charset="0"/>
              </a:rPr>
              <a:t>Climb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Descend</a:t>
            </a:r>
            <a:r>
              <a:rPr lang="pt-PT" sz="4800" dirty="0">
                <a:ea typeface="Calibri" panose="020F0502020204030204" pitchFamily="34" charset="0"/>
              </a:rPr>
              <a:t> a Step,” </a:t>
            </a:r>
            <a:r>
              <a:rPr lang="pt-PT" sz="4800" i="1" dirty="0" err="1">
                <a:ea typeface="Calibri" panose="020F0502020204030204" pitchFamily="34" charset="0"/>
              </a:rPr>
              <a:t>Advanced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Robotics</a:t>
            </a:r>
            <a:r>
              <a:rPr lang="pt-PT" sz="4800" dirty="0">
                <a:ea typeface="Calibri" panose="020F0502020204030204" pitchFamily="34" charset="0"/>
              </a:rPr>
              <a:t>, vol. 22, no. 13–14. pp. 1439–1460, 2008, doi: 10.1163/156855308X360523.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[5]	Z. Dai, C. </a:t>
            </a:r>
            <a:r>
              <a:rPr lang="pt-PT" sz="4800" dirty="0" err="1">
                <a:ea typeface="Calibri" panose="020F0502020204030204" pitchFamily="34" charset="0"/>
              </a:rPr>
              <a:t>Du</a:t>
            </a:r>
            <a:r>
              <a:rPr lang="pt-PT" sz="4800" dirty="0">
                <a:ea typeface="Calibri" panose="020F0502020204030204" pitchFamily="34" charset="0"/>
              </a:rPr>
              <a:t>, Z. </a:t>
            </a:r>
            <a:r>
              <a:rPr lang="pt-PT" sz="4800" dirty="0" err="1">
                <a:ea typeface="Calibri" panose="020F0502020204030204" pitchFamily="34" charset="0"/>
              </a:rPr>
              <a:t>Chen</a:t>
            </a:r>
            <a:r>
              <a:rPr lang="pt-PT" sz="4800" dirty="0">
                <a:ea typeface="Calibri" panose="020F0502020204030204" pitchFamily="34" charset="0"/>
              </a:rPr>
              <a:t>, M. Yuan,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G. Peng, “Design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a New </a:t>
            </a:r>
            <a:r>
              <a:rPr lang="pt-PT" sz="4800" dirty="0" err="1">
                <a:ea typeface="Calibri" panose="020F0502020204030204" pitchFamily="34" charset="0"/>
              </a:rPr>
              <a:t>Type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External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Traction</a:t>
            </a:r>
            <a:r>
              <a:rPr lang="pt-PT" sz="4800" dirty="0">
                <a:ea typeface="Calibri" panose="020F0502020204030204" pitchFamily="34" charset="0"/>
              </a:rPr>
              <a:t> Device </a:t>
            </a:r>
            <a:r>
              <a:rPr lang="pt-PT" sz="4800" dirty="0" err="1">
                <a:ea typeface="Calibri" panose="020F0502020204030204" pitchFamily="34" charset="0"/>
              </a:rPr>
              <a:t>of</a:t>
            </a:r>
            <a:r>
              <a:rPr lang="pt-PT" sz="4800" dirty="0">
                <a:ea typeface="Calibri" panose="020F0502020204030204" pitchFamily="34" charset="0"/>
              </a:rPr>
              <a:t> Wheelchair </a:t>
            </a:r>
            <a:r>
              <a:rPr lang="pt-PT" sz="4800" dirty="0" err="1">
                <a:ea typeface="Calibri" panose="020F0502020204030204" pitchFamily="34" charset="0"/>
              </a:rPr>
              <a:t>based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on</a:t>
            </a:r>
            <a:r>
              <a:rPr lang="pt-PT" sz="4800" dirty="0">
                <a:ea typeface="Calibri" panose="020F0502020204030204" pitchFamily="34" charset="0"/>
              </a:rPr>
              <a:t> STM32 Chip,” </a:t>
            </a:r>
            <a:r>
              <a:rPr lang="pt-PT" sz="4800" i="1" dirty="0">
                <a:ea typeface="Calibri" panose="020F0502020204030204" pitchFamily="34" charset="0"/>
              </a:rPr>
              <a:t>J. </a:t>
            </a:r>
            <a:r>
              <a:rPr lang="pt-PT" sz="4800" i="1" dirty="0" err="1">
                <a:ea typeface="Calibri" panose="020F0502020204030204" pitchFamily="34" charset="0"/>
              </a:rPr>
              <a:t>Phys</a:t>
            </a:r>
            <a:r>
              <a:rPr lang="pt-PT" sz="4800" i="1" dirty="0">
                <a:ea typeface="Calibri" panose="020F0502020204030204" pitchFamily="34" charset="0"/>
              </a:rPr>
              <a:t>. </a:t>
            </a:r>
            <a:r>
              <a:rPr lang="pt-PT" sz="4800" i="1" dirty="0" err="1">
                <a:ea typeface="Calibri" panose="020F0502020204030204" pitchFamily="34" charset="0"/>
              </a:rPr>
              <a:t>Conf</a:t>
            </a:r>
            <a:r>
              <a:rPr lang="pt-PT" sz="4800" i="1" dirty="0">
                <a:ea typeface="Calibri" panose="020F0502020204030204" pitchFamily="34" charset="0"/>
              </a:rPr>
              <a:t>. Ser.</a:t>
            </a:r>
            <a:r>
              <a:rPr lang="pt-PT" sz="4800" dirty="0">
                <a:ea typeface="Calibri" panose="020F0502020204030204" pitchFamily="34" charset="0"/>
              </a:rPr>
              <a:t>, vol. 1176, no. 5, 2019, doi: 10.1088/1742-6596/1176/5/052050.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[6]	H. </a:t>
            </a:r>
            <a:r>
              <a:rPr lang="pt-PT" sz="4800" dirty="0" err="1">
                <a:ea typeface="Calibri" panose="020F0502020204030204" pitchFamily="34" charset="0"/>
              </a:rPr>
              <a:t>Grewal</a:t>
            </a:r>
            <a:r>
              <a:rPr lang="pt-PT" sz="4800" dirty="0">
                <a:ea typeface="Calibri" panose="020F0502020204030204" pitchFamily="34" charset="0"/>
              </a:rPr>
              <a:t>, A. </a:t>
            </a:r>
            <a:r>
              <a:rPr lang="pt-PT" sz="4800" dirty="0" err="1">
                <a:ea typeface="Calibri" panose="020F0502020204030204" pitchFamily="34" charset="0"/>
              </a:rPr>
              <a:t>Matthews</a:t>
            </a:r>
            <a:r>
              <a:rPr lang="pt-PT" sz="4800" dirty="0">
                <a:ea typeface="Calibri" panose="020F0502020204030204" pitchFamily="34" charset="0"/>
              </a:rPr>
              <a:t>, R. </a:t>
            </a:r>
            <a:r>
              <a:rPr lang="pt-PT" sz="4800" dirty="0" err="1">
                <a:ea typeface="Calibri" panose="020F0502020204030204" pitchFamily="34" charset="0"/>
              </a:rPr>
              <a:t>Tea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K. George, “LIDAR-</a:t>
            </a:r>
            <a:r>
              <a:rPr lang="pt-PT" sz="4800" dirty="0" err="1">
                <a:ea typeface="Calibri" panose="020F0502020204030204" pitchFamily="34" charset="0"/>
              </a:rPr>
              <a:t>based</a:t>
            </a:r>
            <a:r>
              <a:rPr lang="pt-PT" sz="4800" dirty="0">
                <a:ea typeface="Calibri" panose="020F0502020204030204" pitchFamily="34" charset="0"/>
              </a:rPr>
              <a:t> autonomous </a:t>
            </a:r>
            <a:r>
              <a:rPr lang="pt-PT" sz="4800" dirty="0" err="1">
                <a:ea typeface="Calibri" panose="020F0502020204030204" pitchFamily="34" charset="0"/>
              </a:rPr>
              <a:t>wheelchair</a:t>
            </a:r>
            <a:r>
              <a:rPr lang="pt-PT" sz="4800" dirty="0">
                <a:ea typeface="Calibri" panose="020F0502020204030204" pitchFamily="34" charset="0"/>
              </a:rPr>
              <a:t>,” </a:t>
            </a:r>
            <a:r>
              <a:rPr lang="pt-PT" sz="4800" i="1" dirty="0">
                <a:ea typeface="Calibri" panose="020F0502020204030204" pitchFamily="34" charset="0"/>
              </a:rPr>
              <a:t>SAS 2017 - 2017 IEEE </a:t>
            </a:r>
            <a:r>
              <a:rPr lang="pt-PT" sz="4800" i="1" dirty="0" err="1">
                <a:ea typeface="Calibri" panose="020F0502020204030204" pitchFamily="34" charset="0"/>
              </a:rPr>
              <a:t>Sensors</a:t>
            </a:r>
            <a:r>
              <a:rPr lang="pt-PT" sz="4800" i="1" dirty="0">
                <a:ea typeface="Calibri" panose="020F0502020204030204" pitchFamily="34" charset="0"/>
              </a:rPr>
              <a:t> </a:t>
            </a:r>
            <a:r>
              <a:rPr lang="pt-PT" sz="4800" i="1" dirty="0" err="1">
                <a:ea typeface="Calibri" panose="020F0502020204030204" pitchFamily="34" charset="0"/>
              </a:rPr>
              <a:t>Appl</a:t>
            </a:r>
            <a:r>
              <a:rPr lang="pt-PT" sz="4800" i="1" dirty="0">
                <a:ea typeface="Calibri" panose="020F0502020204030204" pitchFamily="34" charset="0"/>
              </a:rPr>
              <a:t>. </a:t>
            </a:r>
            <a:r>
              <a:rPr lang="pt-PT" sz="4800" i="1" dirty="0" err="1">
                <a:ea typeface="Calibri" panose="020F0502020204030204" pitchFamily="34" charset="0"/>
              </a:rPr>
              <a:t>Symp</a:t>
            </a:r>
            <a:r>
              <a:rPr lang="pt-PT" sz="4800" i="1" dirty="0">
                <a:ea typeface="Calibri" panose="020F0502020204030204" pitchFamily="34" charset="0"/>
              </a:rPr>
              <a:t>. Proc.</a:t>
            </a:r>
            <a:r>
              <a:rPr lang="pt-PT" sz="4800" dirty="0">
                <a:ea typeface="Calibri" panose="020F0502020204030204" pitchFamily="34" charset="0"/>
              </a:rPr>
              <a:t>, 2017, doi: 10.1109/SAS.2017.7894082.</a:t>
            </a:r>
          </a:p>
          <a:p>
            <a:pPr algn="just" defTabSz="269875">
              <a:lnSpc>
                <a:spcPct val="145000"/>
              </a:lnSpc>
              <a:tabLst>
                <a:tab pos="357188" algn="l"/>
              </a:tabLst>
            </a:pPr>
            <a:r>
              <a:rPr lang="pt-PT" sz="4800" dirty="0">
                <a:ea typeface="Calibri" panose="020F0502020204030204" pitchFamily="34" charset="0"/>
              </a:rPr>
              <a:t>[7]	O. </a:t>
            </a:r>
            <a:r>
              <a:rPr lang="pt-PT" sz="4800" dirty="0" err="1">
                <a:ea typeface="Calibri" panose="020F0502020204030204" pitchFamily="34" charset="0"/>
              </a:rPr>
              <a:t>Mazumder</a:t>
            </a:r>
            <a:r>
              <a:rPr lang="pt-PT" sz="4800" dirty="0">
                <a:ea typeface="Calibri" panose="020F0502020204030204" pitchFamily="34" charset="0"/>
              </a:rPr>
              <a:t>, A. S. </a:t>
            </a:r>
            <a:r>
              <a:rPr lang="pt-PT" sz="4800" dirty="0" err="1">
                <a:ea typeface="Calibri" panose="020F0502020204030204" pitchFamily="34" charset="0"/>
              </a:rPr>
              <a:t>Kundu</a:t>
            </a:r>
            <a:r>
              <a:rPr lang="pt-PT" sz="4800" dirty="0">
                <a:ea typeface="Calibri" panose="020F0502020204030204" pitchFamily="34" charset="0"/>
              </a:rPr>
              <a:t>, R. </a:t>
            </a:r>
            <a:r>
              <a:rPr lang="pt-PT" sz="4800" dirty="0" err="1">
                <a:ea typeface="Calibri" panose="020F0502020204030204" pitchFamily="34" charset="0"/>
              </a:rPr>
              <a:t>Chattaraj</a:t>
            </a:r>
            <a:r>
              <a:rPr lang="pt-PT" sz="4800" dirty="0">
                <a:ea typeface="Calibri" panose="020F0502020204030204" pitchFamily="34" charset="0"/>
              </a:rPr>
              <a:t>,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S. </a:t>
            </a:r>
            <a:r>
              <a:rPr lang="pt-PT" sz="4800" dirty="0" err="1">
                <a:ea typeface="Calibri" panose="020F0502020204030204" pitchFamily="34" charset="0"/>
              </a:rPr>
              <a:t>Bhaumik</a:t>
            </a:r>
            <a:r>
              <a:rPr lang="pt-PT" sz="4800" dirty="0">
                <a:ea typeface="Calibri" panose="020F0502020204030204" pitchFamily="34" charset="0"/>
              </a:rPr>
              <a:t>, “</a:t>
            </a:r>
            <a:r>
              <a:rPr lang="pt-PT" sz="4800" dirty="0" err="1">
                <a:ea typeface="Calibri" panose="020F0502020204030204" pitchFamily="34" charset="0"/>
              </a:rPr>
              <a:t>Holonomic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wheelchair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control</a:t>
            </a:r>
            <a:r>
              <a:rPr lang="pt-PT" sz="4800" dirty="0">
                <a:ea typeface="Calibri" panose="020F0502020204030204" pitchFamily="34" charset="0"/>
              </a:rPr>
              <a:t> </a:t>
            </a:r>
            <a:r>
              <a:rPr lang="pt-PT" sz="4800" dirty="0" err="1">
                <a:ea typeface="Calibri" panose="020F0502020204030204" pitchFamily="34" charset="0"/>
              </a:rPr>
              <a:t>using</a:t>
            </a:r>
            <a:r>
              <a:rPr lang="pt-PT" sz="4800" dirty="0">
                <a:ea typeface="Calibri" panose="020F0502020204030204" pitchFamily="34" charset="0"/>
              </a:rPr>
              <a:t> EMG signal </a:t>
            </a:r>
            <a:r>
              <a:rPr lang="pt-PT" sz="4800" dirty="0" err="1">
                <a:ea typeface="Calibri" panose="020F0502020204030204" pitchFamily="34" charset="0"/>
              </a:rPr>
              <a:t>and</a:t>
            </a:r>
            <a:r>
              <a:rPr lang="pt-PT" sz="4800" dirty="0">
                <a:ea typeface="Calibri" panose="020F0502020204030204" pitchFamily="34" charset="0"/>
              </a:rPr>
              <a:t> joystick interface,” </a:t>
            </a:r>
            <a:r>
              <a:rPr lang="pt-PT" sz="4800" i="1" dirty="0">
                <a:ea typeface="Calibri" panose="020F0502020204030204" pitchFamily="34" charset="0"/>
              </a:rPr>
              <a:t>2014 </a:t>
            </a:r>
            <a:r>
              <a:rPr lang="pt-PT" sz="4800" i="1" dirty="0" err="1">
                <a:ea typeface="Calibri" panose="020F0502020204030204" pitchFamily="34" charset="0"/>
              </a:rPr>
              <a:t>Recent</a:t>
            </a:r>
            <a:r>
              <a:rPr lang="pt-PT" sz="4800" i="1" dirty="0">
                <a:ea typeface="Calibri" panose="020F0502020204030204" pitchFamily="34" charset="0"/>
              </a:rPr>
              <a:t> Adv. Eng. </a:t>
            </a:r>
            <a:r>
              <a:rPr lang="pt-PT" sz="4800" i="1" dirty="0" err="1">
                <a:ea typeface="Calibri" panose="020F0502020204030204" pitchFamily="34" charset="0"/>
              </a:rPr>
              <a:t>Comput</a:t>
            </a:r>
            <a:r>
              <a:rPr lang="pt-PT" sz="4800" i="1" dirty="0">
                <a:ea typeface="Calibri" panose="020F0502020204030204" pitchFamily="34" charset="0"/>
              </a:rPr>
              <a:t>. </a:t>
            </a:r>
            <a:r>
              <a:rPr lang="pt-PT" sz="4800" i="1" dirty="0" err="1">
                <a:ea typeface="Calibri" panose="020F0502020204030204" pitchFamily="34" charset="0"/>
              </a:rPr>
              <a:t>Sci</a:t>
            </a:r>
            <a:r>
              <a:rPr lang="pt-PT" sz="4800" i="1" dirty="0">
                <a:ea typeface="Calibri" panose="020F0502020204030204" pitchFamily="34" charset="0"/>
              </a:rPr>
              <a:t>. RAECS 2014</a:t>
            </a:r>
            <a:r>
              <a:rPr lang="pt-PT" sz="4800" dirty="0">
                <a:ea typeface="Calibri" panose="020F0502020204030204" pitchFamily="34" charset="0"/>
              </a:rPr>
              <a:t>, pp. 6–8, 2014, doi: 10.1109/RAECS.2014.6799574.</a:t>
            </a:r>
          </a:p>
          <a:p>
            <a:pPr>
              <a:lnSpc>
                <a:spcPct val="250000"/>
              </a:lnSpc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35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B8779AC8-42BD-62AA-9379-B726A5C41DE5}"/>
              </a:ext>
            </a:extLst>
          </p:cNvPr>
          <p:cNvSpPr txBox="1">
            <a:spLocks/>
          </p:cNvSpPr>
          <p:nvPr/>
        </p:nvSpPr>
        <p:spPr>
          <a:xfrm>
            <a:off x="838200" y="1872886"/>
            <a:ext cx="10515600" cy="4766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[8]	P. E. </a:t>
            </a:r>
            <a:r>
              <a:rPr lang="pt-PT" sz="1200" dirty="0" err="1">
                <a:ea typeface="Calibri" panose="020F0502020204030204" pitchFamily="34" charset="0"/>
              </a:rPr>
              <a:t>Hsu</a:t>
            </a:r>
            <a:r>
              <a:rPr lang="pt-PT" sz="1200" dirty="0">
                <a:ea typeface="Calibri" panose="020F0502020204030204" pitchFamily="34" charset="0"/>
              </a:rPr>
              <a:t>, Y. L. </a:t>
            </a:r>
            <a:r>
              <a:rPr lang="pt-PT" sz="1200" dirty="0" err="1">
                <a:ea typeface="Calibri" panose="020F0502020204030204" pitchFamily="34" charset="0"/>
              </a:rPr>
              <a:t>Hsu</a:t>
            </a:r>
            <a:r>
              <a:rPr lang="pt-PT" sz="1200" dirty="0">
                <a:ea typeface="Calibri" panose="020F0502020204030204" pitchFamily="34" charset="0"/>
              </a:rPr>
              <a:t>, K. W. Chang, </a:t>
            </a:r>
            <a:r>
              <a:rPr lang="pt-PT" sz="1200" dirty="0" err="1">
                <a:ea typeface="Calibri" panose="020F0502020204030204" pitchFamily="34" charset="0"/>
              </a:rPr>
              <a:t>and</a:t>
            </a:r>
            <a:r>
              <a:rPr lang="pt-PT" sz="1200" dirty="0">
                <a:ea typeface="Calibri" panose="020F0502020204030204" pitchFamily="34" charset="0"/>
              </a:rPr>
              <a:t> C. Geiser, “</a:t>
            </a:r>
            <a:r>
              <a:rPr lang="pt-PT" sz="1200" dirty="0" err="1">
                <a:ea typeface="Calibri" panose="020F0502020204030204" pitchFamily="34" charset="0"/>
              </a:rPr>
              <a:t>Mobility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assistance</a:t>
            </a:r>
            <a:r>
              <a:rPr lang="pt-PT" sz="1200" dirty="0">
                <a:ea typeface="Calibri" panose="020F0502020204030204" pitchFamily="34" charset="0"/>
              </a:rPr>
              <a:t> design </a:t>
            </a:r>
            <a:r>
              <a:rPr lang="pt-PT" sz="1200" dirty="0" err="1">
                <a:ea typeface="Calibri" panose="020F0502020204030204" pitchFamily="34" charset="0"/>
              </a:rPr>
              <a:t>of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the</a:t>
            </a:r>
            <a:r>
              <a:rPr lang="pt-PT" sz="1200" dirty="0">
                <a:ea typeface="Calibri" panose="020F0502020204030204" pitchFamily="34" charset="0"/>
              </a:rPr>
              <a:t> intelligent </a:t>
            </a:r>
            <a:r>
              <a:rPr lang="pt-PT" sz="1200" dirty="0" err="1">
                <a:ea typeface="Calibri" panose="020F0502020204030204" pitchFamily="34" charset="0"/>
              </a:rPr>
              <a:t>robotic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wheelchair</a:t>
            </a:r>
            <a:r>
              <a:rPr lang="pt-PT" sz="1200" dirty="0">
                <a:ea typeface="Calibri" panose="020F0502020204030204" pitchFamily="34" charset="0"/>
              </a:rPr>
              <a:t>,” </a:t>
            </a:r>
            <a:r>
              <a:rPr lang="pt-PT" sz="1200" i="1" dirty="0">
                <a:ea typeface="Calibri" panose="020F0502020204030204" pitchFamily="34" charset="0"/>
              </a:rPr>
              <a:t>Int. J. Adv. Robot. </a:t>
            </a:r>
            <a:r>
              <a:rPr lang="pt-PT" sz="1200" i="1" dirty="0" err="1">
                <a:ea typeface="Calibri" panose="020F0502020204030204" pitchFamily="34" charset="0"/>
              </a:rPr>
              <a:t>Syst</a:t>
            </a:r>
            <a:r>
              <a:rPr lang="pt-PT" sz="1200" i="1" dirty="0">
                <a:ea typeface="Calibri" panose="020F0502020204030204" pitchFamily="34" charset="0"/>
              </a:rPr>
              <a:t>.</a:t>
            </a:r>
            <a:r>
              <a:rPr lang="pt-PT" sz="1200" dirty="0">
                <a:ea typeface="Calibri" panose="020F0502020204030204" pitchFamily="34" charset="0"/>
              </a:rPr>
              <a:t>, vol. 9, pp. 1–10, 2012, doi: 10.5772/54819.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[9]	Y. </a:t>
            </a:r>
            <a:r>
              <a:rPr lang="pt-PT" sz="1200" dirty="0" err="1">
                <a:ea typeface="Calibri" panose="020F0502020204030204" pitchFamily="34" charset="0"/>
              </a:rPr>
              <a:t>Nasri</a:t>
            </a:r>
            <a:r>
              <a:rPr lang="pt-PT" sz="1200" dirty="0">
                <a:ea typeface="Calibri" panose="020F0502020204030204" pitchFamily="34" charset="0"/>
              </a:rPr>
              <a:t>, V. </a:t>
            </a:r>
            <a:r>
              <a:rPr lang="pt-PT" sz="1200" dirty="0" err="1">
                <a:ea typeface="Calibri" panose="020F0502020204030204" pitchFamily="34" charset="0"/>
              </a:rPr>
              <a:t>Vauchey</a:t>
            </a:r>
            <a:r>
              <a:rPr lang="pt-PT" sz="1200" dirty="0">
                <a:ea typeface="Calibri" panose="020F0502020204030204" pitchFamily="34" charset="0"/>
              </a:rPr>
              <a:t>, R. </a:t>
            </a:r>
            <a:r>
              <a:rPr lang="pt-PT" sz="1200" dirty="0" err="1">
                <a:ea typeface="Calibri" panose="020F0502020204030204" pitchFamily="34" charset="0"/>
              </a:rPr>
              <a:t>Khemmar</a:t>
            </a:r>
            <a:r>
              <a:rPr lang="pt-PT" sz="1200" dirty="0">
                <a:ea typeface="Calibri" panose="020F0502020204030204" pitchFamily="34" charset="0"/>
              </a:rPr>
              <a:t>, N. </a:t>
            </a:r>
            <a:r>
              <a:rPr lang="pt-PT" sz="1200" dirty="0" err="1">
                <a:ea typeface="Calibri" panose="020F0502020204030204" pitchFamily="34" charset="0"/>
              </a:rPr>
              <a:t>Ragot</a:t>
            </a:r>
            <a:r>
              <a:rPr lang="pt-PT" sz="1200" dirty="0">
                <a:ea typeface="Calibri" panose="020F0502020204030204" pitchFamily="34" charset="0"/>
              </a:rPr>
              <a:t>, K. </a:t>
            </a:r>
            <a:r>
              <a:rPr lang="pt-PT" sz="1200" dirty="0" err="1">
                <a:ea typeface="Calibri" panose="020F0502020204030204" pitchFamily="34" charset="0"/>
              </a:rPr>
              <a:t>Sirlantzis</a:t>
            </a:r>
            <a:r>
              <a:rPr lang="pt-PT" sz="1200" dirty="0">
                <a:ea typeface="Calibri" panose="020F0502020204030204" pitchFamily="34" charset="0"/>
              </a:rPr>
              <a:t>, </a:t>
            </a:r>
            <a:r>
              <a:rPr lang="pt-PT" sz="1200" dirty="0" err="1">
                <a:ea typeface="Calibri" panose="020F0502020204030204" pitchFamily="34" charset="0"/>
              </a:rPr>
              <a:t>and</a:t>
            </a:r>
            <a:r>
              <a:rPr lang="pt-PT" sz="1200" dirty="0">
                <a:ea typeface="Calibri" panose="020F0502020204030204" pitchFamily="34" charset="0"/>
              </a:rPr>
              <a:t> J.-Y. </a:t>
            </a:r>
            <a:r>
              <a:rPr lang="pt-PT" sz="1200" dirty="0" err="1">
                <a:ea typeface="Calibri" panose="020F0502020204030204" pitchFamily="34" charset="0"/>
              </a:rPr>
              <a:t>Ertaud</a:t>
            </a:r>
            <a:r>
              <a:rPr lang="pt-PT" sz="1200" dirty="0">
                <a:ea typeface="Calibri" panose="020F0502020204030204" pitchFamily="34" charset="0"/>
              </a:rPr>
              <a:t>, “ROS-</a:t>
            </a:r>
            <a:r>
              <a:rPr lang="pt-PT" sz="1200" dirty="0" err="1">
                <a:ea typeface="Calibri" panose="020F0502020204030204" pitchFamily="34" charset="0"/>
              </a:rPr>
              <a:t>based</a:t>
            </a:r>
            <a:r>
              <a:rPr lang="pt-PT" sz="1200" dirty="0">
                <a:ea typeface="Calibri" panose="020F0502020204030204" pitchFamily="34" charset="0"/>
              </a:rPr>
              <a:t> Autonomous </a:t>
            </a:r>
            <a:r>
              <a:rPr lang="pt-PT" sz="1200" dirty="0" err="1">
                <a:ea typeface="Calibri" panose="020F0502020204030204" pitchFamily="34" charset="0"/>
              </a:rPr>
              <a:t>Navigation</a:t>
            </a:r>
            <a:r>
              <a:rPr lang="pt-PT" sz="1200" dirty="0">
                <a:ea typeface="Calibri" panose="020F0502020204030204" pitchFamily="34" charset="0"/>
              </a:rPr>
              <a:t> Wheelchair </a:t>
            </a:r>
            <a:r>
              <a:rPr lang="pt-PT" sz="1200" dirty="0" err="1">
                <a:ea typeface="Calibri" panose="020F0502020204030204" pitchFamily="34" charset="0"/>
              </a:rPr>
              <a:t>using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Omnidirectional</a:t>
            </a:r>
            <a:r>
              <a:rPr lang="pt-PT" sz="1200" dirty="0">
                <a:ea typeface="Calibri" panose="020F0502020204030204" pitchFamily="34" charset="0"/>
              </a:rPr>
              <a:t> Sensor,” </a:t>
            </a:r>
            <a:r>
              <a:rPr lang="pt-PT" sz="1200" i="1" dirty="0">
                <a:ea typeface="Calibri" panose="020F0502020204030204" pitchFamily="34" charset="0"/>
              </a:rPr>
              <a:t>Int. J. </a:t>
            </a:r>
            <a:r>
              <a:rPr lang="pt-PT" sz="1200" i="1" dirty="0" err="1">
                <a:ea typeface="Calibri" panose="020F0502020204030204" pitchFamily="34" charset="0"/>
              </a:rPr>
              <a:t>Comput</a:t>
            </a:r>
            <a:r>
              <a:rPr lang="pt-PT" sz="1200" i="1" dirty="0">
                <a:ea typeface="Calibri" panose="020F0502020204030204" pitchFamily="34" charset="0"/>
              </a:rPr>
              <a:t>. </a:t>
            </a:r>
            <a:r>
              <a:rPr lang="pt-PT" sz="1200" i="1" dirty="0" err="1">
                <a:ea typeface="Calibri" panose="020F0502020204030204" pitchFamily="34" charset="0"/>
              </a:rPr>
              <a:t>Appl</a:t>
            </a:r>
            <a:r>
              <a:rPr lang="pt-PT" sz="1200" i="1" dirty="0">
                <a:ea typeface="Calibri" panose="020F0502020204030204" pitchFamily="34" charset="0"/>
              </a:rPr>
              <a:t>.</a:t>
            </a:r>
            <a:r>
              <a:rPr lang="pt-PT" sz="1200" dirty="0">
                <a:ea typeface="Calibri" panose="020F0502020204030204" pitchFamily="34" charset="0"/>
              </a:rPr>
              <a:t>, vol. 133, no. 6, pp. 12–17, 2016, doi: 10.5120/ijca2016907533.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[10]	N. </a:t>
            </a:r>
            <a:r>
              <a:rPr lang="pt-PT" sz="1200" dirty="0" err="1">
                <a:ea typeface="Calibri" panose="020F0502020204030204" pitchFamily="34" charset="0"/>
              </a:rPr>
              <a:t>Rottmann</a:t>
            </a:r>
            <a:r>
              <a:rPr lang="pt-PT" sz="1200" dirty="0">
                <a:ea typeface="Calibri" panose="020F0502020204030204" pitchFamily="34" charset="0"/>
              </a:rPr>
              <a:t>, N. </a:t>
            </a:r>
            <a:r>
              <a:rPr lang="pt-PT" sz="1200" dirty="0" err="1">
                <a:ea typeface="Calibri" panose="020F0502020204030204" pitchFamily="34" charset="0"/>
              </a:rPr>
              <a:t>Studt</a:t>
            </a:r>
            <a:r>
              <a:rPr lang="pt-PT" sz="1200" dirty="0">
                <a:ea typeface="Calibri" panose="020F0502020204030204" pitchFamily="34" charset="0"/>
              </a:rPr>
              <a:t>, F. Ernst, </a:t>
            </a:r>
            <a:r>
              <a:rPr lang="pt-PT" sz="1200" dirty="0" err="1">
                <a:ea typeface="Calibri" panose="020F0502020204030204" pitchFamily="34" charset="0"/>
              </a:rPr>
              <a:t>and</a:t>
            </a:r>
            <a:r>
              <a:rPr lang="pt-PT" sz="1200" dirty="0">
                <a:ea typeface="Calibri" panose="020F0502020204030204" pitchFamily="34" charset="0"/>
              </a:rPr>
              <a:t> E. </a:t>
            </a:r>
            <a:r>
              <a:rPr lang="pt-PT" sz="1200" dirty="0" err="1">
                <a:ea typeface="Calibri" panose="020F0502020204030204" pitchFamily="34" charset="0"/>
              </a:rPr>
              <a:t>Rueckert</a:t>
            </a:r>
            <a:r>
              <a:rPr lang="pt-PT" sz="1200" dirty="0">
                <a:ea typeface="Calibri" panose="020F0502020204030204" pitchFamily="34" charset="0"/>
              </a:rPr>
              <a:t>, “ROS-Mobile: An Android </a:t>
            </a:r>
            <a:r>
              <a:rPr lang="pt-PT" sz="1200" dirty="0" err="1">
                <a:ea typeface="Calibri" panose="020F0502020204030204" pitchFamily="34" charset="0"/>
              </a:rPr>
              <a:t>application</a:t>
            </a:r>
            <a:r>
              <a:rPr lang="pt-PT" sz="1200" dirty="0">
                <a:ea typeface="Calibri" panose="020F0502020204030204" pitchFamily="34" charset="0"/>
              </a:rPr>
              <a:t> for </a:t>
            </a:r>
            <a:r>
              <a:rPr lang="pt-PT" sz="1200" dirty="0" err="1">
                <a:ea typeface="Calibri" panose="020F0502020204030204" pitchFamily="34" charset="0"/>
              </a:rPr>
              <a:t>the</a:t>
            </a:r>
            <a:r>
              <a:rPr lang="pt-PT" sz="1200" dirty="0">
                <a:ea typeface="Calibri" panose="020F0502020204030204" pitchFamily="34" charset="0"/>
              </a:rPr>
              <a:t> Robot Operating System.” 2020, [Online]. </a:t>
            </a:r>
            <a:r>
              <a:rPr lang="pt-PT" sz="1200" dirty="0" err="1">
                <a:ea typeface="Calibri" panose="020F0502020204030204" pitchFamily="34" charset="0"/>
              </a:rPr>
              <a:t>Available</a:t>
            </a:r>
            <a:r>
              <a:rPr lang="pt-PT" sz="1200" dirty="0">
                <a:ea typeface="Calibri" panose="020F0502020204030204" pitchFamily="34" charset="0"/>
              </a:rPr>
              <a:t>: http://arxiv.org/abs/2011.02781.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[11]	M. </a:t>
            </a:r>
            <a:r>
              <a:rPr lang="pt-PT" sz="1200" dirty="0" err="1">
                <a:ea typeface="Calibri" panose="020F0502020204030204" pitchFamily="34" charset="0"/>
              </a:rPr>
              <a:t>Köseoǧlu</a:t>
            </a:r>
            <a:r>
              <a:rPr lang="pt-PT" sz="1200" dirty="0">
                <a:ea typeface="Calibri" panose="020F0502020204030204" pitchFamily="34" charset="0"/>
              </a:rPr>
              <a:t>, O. M. </a:t>
            </a:r>
            <a:r>
              <a:rPr lang="pt-PT" sz="1200" dirty="0" err="1">
                <a:ea typeface="Calibri" panose="020F0502020204030204" pitchFamily="34" charset="0"/>
              </a:rPr>
              <a:t>Çelik</a:t>
            </a:r>
            <a:r>
              <a:rPr lang="pt-PT" sz="1200" dirty="0">
                <a:ea typeface="Calibri" panose="020F0502020204030204" pitchFamily="34" charset="0"/>
              </a:rPr>
              <a:t>, </a:t>
            </a:r>
            <a:r>
              <a:rPr lang="pt-PT" sz="1200" dirty="0" err="1">
                <a:ea typeface="Calibri" panose="020F0502020204030204" pitchFamily="34" charset="0"/>
              </a:rPr>
              <a:t>and</a:t>
            </a:r>
            <a:r>
              <a:rPr lang="pt-PT" sz="1200" dirty="0">
                <a:ea typeface="Calibri" panose="020F0502020204030204" pitchFamily="34" charset="0"/>
              </a:rPr>
              <a:t> Ö. </a:t>
            </a:r>
            <a:r>
              <a:rPr lang="pt-PT" sz="1200" dirty="0" err="1">
                <a:ea typeface="Calibri" panose="020F0502020204030204" pitchFamily="34" charset="0"/>
              </a:rPr>
              <a:t>Pektaş</a:t>
            </a:r>
            <a:r>
              <a:rPr lang="pt-PT" sz="1200" dirty="0">
                <a:ea typeface="Calibri" panose="020F0502020204030204" pitchFamily="34" charset="0"/>
              </a:rPr>
              <a:t>, “Design </a:t>
            </a:r>
            <a:r>
              <a:rPr lang="pt-PT" sz="1200" dirty="0" err="1">
                <a:ea typeface="Calibri" panose="020F0502020204030204" pitchFamily="34" charset="0"/>
              </a:rPr>
              <a:t>of</a:t>
            </a:r>
            <a:r>
              <a:rPr lang="pt-PT" sz="1200" dirty="0">
                <a:ea typeface="Calibri" panose="020F0502020204030204" pitchFamily="34" charset="0"/>
              </a:rPr>
              <a:t> an autonomous mobile robot </a:t>
            </a:r>
            <a:r>
              <a:rPr lang="pt-PT" sz="1200" dirty="0" err="1">
                <a:ea typeface="Calibri" panose="020F0502020204030204" pitchFamily="34" charset="0"/>
              </a:rPr>
              <a:t>based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on</a:t>
            </a:r>
            <a:r>
              <a:rPr lang="pt-PT" sz="1200" dirty="0">
                <a:ea typeface="Calibri" panose="020F0502020204030204" pitchFamily="34" charset="0"/>
              </a:rPr>
              <a:t> ROS,” </a:t>
            </a:r>
            <a:r>
              <a:rPr lang="pt-PT" sz="1200" i="1" dirty="0">
                <a:ea typeface="Calibri" panose="020F0502020204030204" pitchFamily="34" charset="0"/>
              </a:rPr>
              <a:t>IDAP 2017 - Int. </a:t>
            </a:r>
            <a:r>
              <a:rPr lang="pt-PT" sz="1200" i="1" dirty="0" err="1">
                <a:ea typeface="Calibri" panose="020F0502020204030204" pitchFamily="34" charset="0"/>
              </a:rPr>
              <a:t>Artif</a:t>
            </a:r>
            <a:r>
              <a:rPr lang="pt-PT" sz="1200" i="1" dirty="0">
                <a:ea typeface="Calibri" panose="020F0502020204030204" pitchFamily="34" charset="0"/>
              </a:rPr>
              <a:t>. </a:t>
            </a:r>
            <a:r>
              <a:rPr lang="pt-PT" sz="1200" i="1" dirty="0" err="1">
                <a:ea typeface="Calibri" panose="020F0502020204030204" pitchFamily="34" charset="0"/>
              </a:rPr>
              <a:t>Intell</a:t>
            </a:r>
            <a:r>
              <a:rPr lang="pt-PT" sz="1200" i="1" dirty="0">
                <a:ea typeface="Calibri" panose="020F0502020204030204" pitchFamily="34" charset="0"/>
              </a:rPr>
              <a:t>. Data </a:t>
            </a:r>
            <a:r>
              <a:rPr lang="pt-PT" sz="1200" i="1" dirty="0" err="1">
                <a:ea typeface="Calibri" panose="020F0502020204030204" pitchFamily="34" charset="0"/>
              </a:rPr>
              <a:t>Process</a:t>
            </a:r>
            <a:r>
              <a:rPr lang="pt-PT" sz="1200" i="1" dirty="0">
                <a:ea typeface="Calibri" panose="020F0502020204030204" pitchFamily="34" charset="0"/>
              </a:rPr>
              <a:t>. </a:t>
            </a:r>
            <a:r>
              <a:rPr lang="pt-PT" sz="1200" i="1" dirty="0" err="1">
                <a:ea typeface="Calibri" panose="020F0502020204030204" pitchFamily="34" charset="0"/>
              </a:rPr>
              <a:t>Symp</a:t>
            </a:r>
            <a:r>
              <a:rPr lang="pt-PT" sz="1200" i="1" dirty="0">
                <a:ea typeface="Calibri" panose="020F0502020204030204" pitchFamily="34" charset="0"/>
              </a:rPr>
              <a:t>.</a:t>
            </a:r>
            <a:r>
              <a:rPr lang="pt-PT" sz="1200" dirty="0">
                <a:ea typeface="Calibri" panose="020F0502020204030204" pitchFamily="34" charset="0"/>
              </a:rPr>
              <a:t>, 2017, doi: 10.1109/IDAP.2017.8090199.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[12]	A. R. Baltazar, M. R. </a:t>
            </a:r>
            <a:r>
              <a:rPr lang="pt-PT" sz="1200" dirty="0" err="1">
                <a:ea typeface="Calibri" panose="020F0502020204030204" pitchFamily="34" charset="0"/>
              </a:rPr>
              <a:t>Petry</a:t>
            </a:r>
            <a:r>
              <a:rPr lang="pt-PT" sz="1200" dirty="0">
                <a:ea typeface="Calibri" panose="020F0502020204030204" pitchFamily="34" charset="0"/>
              </a:rPr>
              <a:t>, M. F. Silva, </a:t>
            </a:r>
            <a:r>
              <a:rPr lang="pt-PT" sz="1200" dirty="0" err="1">
                <a:ea typeface="Calibri" panose="020F0502020204030204" pitchFamily="34" charset="0"/>
              </a:rPr>
              <a:t>and</a:t>
            </a:r>
            <a:r>
              <a:rPr lang="pt-PT" sz="1200" dirty="0">
                <a:ea typeface="Calibri" panose="020F0502020204030204" pitchFamily="34" charset="0"/>
              </a:rPr>
              <a:t> A. P. Moreira, “Autonomous </a:t>
            </a:r>
            <a:r>
              <a:rPr lang="pt-PT" sz="1200" dirty="0" err="1">
                <a:ea typeface="Calibri" panose="020F0502020204030204" pitchFamily="34" charset="0"/>
              </a:rPr>
              <a:t>wheelchair</a:t>
            </a:r>
            <a:r>
              <a:rPr lang="pt-PT" sz="1200" dirty="0">
                <a:ea typeface="Calibri" panose="020F0502020204030204" pitchFamily="34" charset="0"/>
              </a:rPr>
              <a:t> for </a:t>
            </a:r>
            <a:r>
              <a:rPr lang="pt-PT" sz="1200" dirty="0" err="1">
                <a:ea typeface="Calibri" panose="020F0502020204030204" pitchFamily="34" charset="0"/>
              </a:rPr>
              <a:t>patient’s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transportation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on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healthcare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institutions</a:t>
            </a:r>
            <a:r>
              <a:rPr lang="pt-PT" sz="1200" dirty="0">
                <a:ea typeface="Calibri" panose="020F0502020204030204" pitchFamily="34" charset="0"/>
              </a:rPr>
              <a:t>,” </a:t>
            </a:r>
            <a:r>
              <a:rPr lang="pt-PT" sz="1200" i="1" dirty="0">
                <a:ea typeface="Calibri" panose="020F0502020204030204" pitchFamily="34" charset="0"/>
              </a:rPr>
              <a:t>SN </a:t>
            </a:r>
            <a:r>
              <a:rPr lang="pt-PT" sz="1200" i="1" dirty="0" err="1">
                <a:ea typeface="Calibri" panose="020F0502020204030204" pitchFamily="34" charset="0"/>
              </a:rPr>
              <a:t>Appl</a:t>
            </a:r>
            <a:r>
              <a:rPr lang="pt-PT" sz="1200" i="1" dirty="0">
                <a:ea typeface="Calibri" panose="020F0502020204030204" pitchFamily="34" charset="0"/>
              </a:rPr>
              <a:t>. </a:t>
            </a:r>
            <a:r>
              <a:rPr lang="pt-PT" sz="1200" i="1" dirty="0" err="1">
                <a:ea typeface="Calibri" panose="020F0502020204030204" pitchFamily="34" charset="0"/>
              </a:rPr>
              <a:t>Sci</a:t>
            </a:r>
            <a:r>
              <a:rPr lang="pt-PT" sz="1200" i="1" dirty="0">
                <a:ea typeface="Calibri" panose="020F0502020204030204" pitchFamily="34" charset="0"/>
              </a:rPr>
              <a:t>.</a:t>
            </a:r>
            <a:r>
              <a:rPr lang="pt-PT" sz="1200" dirty="0">
                <a:ea typeface="Calibri" panose="020F0502020204030204" pitchFamily="34" charset="0"/>
              </a:rPr>
              <a:t>, vol. 3, no. 3, pp. 1–13, 2021, doi: 10.1007/s42452-021-04304-1.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[13]	“</a:t>
            </a:r>
            <a:r>
              <a:rPr lang="pt-PT" sz="1200" dirty="0" err="1">
                <a:ea typeface="Calibri" panose="020F0502020204030204" pitchFamily="34" charset="0"/>
              </a:rPr>
              <a:t>The</a:t>
            </a:r>
            <a:r>
              <a:rPr lang="pt-PT" sz="1200" dirty="0">
                <a:ea typeface="Calibri" panose="020F0502020204030204" pitchFamily="34" charset="0"/>
              </a:rPr>
              <a:t> HL7 </a:t>
            </a:r>
            <a:r>
              <a:rPr lang="pt-PT" sz="1200" dirty="0" err="1">
                <a:ea typeface="Calibri" panose="020F0502020204030204" pitchFamily="34" charset="0"/>
              </a:rPr>
              <a:t>Clinical</a:t>
            </a:r>
            <a:r>
              <a:rPr lang="pt-PT" sz="1200" dirty="0">
                <a:ea typeface="Calibri" panose="020F0502020204030204" pitchFamily="34" charset="0"/>
              </a:rPr>
              <a:t> DocumentArchitecture.pdf.” 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[14]	“</a:t>
            </a:r>
            <a:r>
              <a:rPr lang="pt-PT" sz="1200" dirty="0" err="1">
                <a:ea typeface="Calibri" panose="020F0502020204030204" pitchFamily="34" charset="0"/>
              </a:rPr>
              <a:t>The</a:t>
            </a:r>
            <a:r>
              <a:rPr lang="pt-PT" sz="1200" dirty="0">
                <a:ea typeface="Calibri" panose="020F0502020204030204" pitchFamily="34" charset="0"/>
              </a:rPr>
              <a:t> HL7 </a:t>
            </a:r>
            <a:r>
              <a:rPr lang="pt-PT" sz="1200" dirty="0" err="1">
                <a:ea typeface="Calibri" panose="020F0502020204030204" pitchFamily="34" charset="0"/>
              </a:rPr>
              <a:t>Clinical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DocumentArchitecture</a:t>
            </a:r>
            <a:r>
              <a:rPr lang="pt-PT" sz="1200" dirty="0">
                <a:ea typeface="Calibri" panose="020F0502020204030204" pitchFamily="34" charset="0"/>
              </a:rPr>
              <a:t>, </a:t>
            </a:r>
            <a:r>
              <a:rPr lang="pt-PT" sz="1200" dirty="0" err="1">
                <a:ea typeface="Calibri" panose="020F0502020204030204" pitchFamily="34" charset="0"/>
              </a:rPr>
              <a:t>Release</a:t>
            </a:r>
            <a:r>
              <a:rPr lang="pt-PT" sz="1200" dirty="0">
                <a:ea typeface="Calibri" panose="020F0502020204030204" pitchFamily="34" charset="0"/>
              </a:rPr>
              <a:t> 2.pdf.” .</a:t>
            </a:r>
          </a:p>
          <a:p>
            <a:pPr algn="just">
              <a:lnSpc>
                <a:spcPct val="125000"/>
              </a:lnSpc>
              <a:tabLst>
                <a:tab pos="357188" algn="l"/>
              </a:tabLst>
            </a:pPr>
            <a:r>
              <a:rPr lang="pt-PT" sz="1200" dirty="0">
                <a:ea typeface="Calibri" panose="020F0502020204030204" pitchFamily="34" charset="0"/>
              </a:rPr>
              <a:t>[15]	indoors, “</a:t>
            </a:r>
            <a:r>
              <a:rPr lang="pt-PT" sz="1200" dirty="0" err="1">
                <a:ea typeface="Calibri" panose="020F0502020204030204" pitchFamily="34" charset="0"/>
              </a:rPr>
              <a:t>Efficient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wheelchair</a:t>
            </a:r>
            <a:r>
              <a:rPr lang="pt-PT" sz="1200" dirty="0">
                <a:ea typeface="Calibri" panose="020F0502020204030204" pitchFamily="34" charset="0"/>
              </a:rPr>
              <a:t> </a:t>
            </a:r>
            <a:r>
              <a:rPr lang="pt-PT" sz="1200" dirty="0" err="1">
                <a:ea typeface="Calibri" panose="020F0502020204030204" pitchFamily="34" charset="0"/>
              </a:rPr>
              <a:t>tracking</a:t>
            </a:r>
            <a:r>
              <a:rPr lang="pt-PT" sz="1200" dirty="0">
                <a:ea typeface="Calibri" panose="020F0502020204030204" pitchFamily="34" charset="0"/>
              </a:rPr>
              <a:t>.” https://indoo.rs/always-keep-track-wheelchairs/</a:t>
            </a:r>
          </a:p>
          <a:p>
            <a:pPr algn="just">
              <a:lnSpc>
                <a:spcPct val="145000"/>
              </a:lnSpc>
              <a:tabLst>
                <a:tab pos="357188" algn="l"/>
              </a:tabLst>
            </a:pPr>
            <a:endParaRPr lang="pt-PT" sz="1200" dirty="0">
              <a:ea typeface="Calibri" panose="020F0502020204030204" pitchFamily="34" charset="0"/>
            </a:endParaRPr>
          </a:p>
          <a:p>
            <a:pPr>
              <a:lnSpc>
                <a:spcPct val="250000"/>
              </a:lnSpc>
            </a:pPr>
            <a:endParaRPr lang="pt-PT" sz="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1" y="1255516"/>
            <a:ext cx="325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References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517032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BACCEA88-0F88-5F7D-A1D3-40025B069320}"/>
              </a:ext>
            </a:extLst>
          </p:cNvPr>
          <p:cNvSpPr txBox="1">
            <a:spLocks/>
          </p:cNvSpPr>
          <p:nvPr/>
        </p:nvSpPr>
        <p:spPr>
          <a:xfrm>
            <a:off x="907868" y="2638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08E9FF1-F465-28D7-2068-A9A89D6E15C5}"/>
              </a:ext>
            </a:extLst>
          </p:cNvPr>
          <p:cNvSpPr txBox="1">
            <a:spLocks/>
          </p:cNvSpPr>
          <p:nvPr/>
        </p:nvSpPr>
        <p:spPr>
          <a:xfrm>
            <a:off x="907868" y="2295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Thanks</a:t>
            </a:r>
            <a:endParaRPr lang="pt-PT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0" name="Conexão reta 4">
            <a:extLst>
              <a:ext uri="{FF2B5EF4-FFF2-40B4-BE49-F238E27FC236}">
                <a16:creationId xmlns:a16="http://schemas.microsoft.com/office/drawing/2014/main" id="{5582FB7A-5704-AC2B-56C8-5565959BB4E6}"/>
              </a:ext>
            </a:extLst>
          </p:cNvPr>
          <p:cNvCxnSpPr>
            <a:cxnSpLocks/>
          </p:cNvCxnSpPr>
          <p:nvPr/>
        </p:nvCxnSpPr>
        <p:spPr>
          <a:xfrm>
            <a:off x="3396000" y="3570922"/>
            <a:ext cx="5400000" cy="0"/>
          </a:xfrm>
          <a:prstGeom prst="line">
            <a:avLst/>
          </a:prstGeom>
          <a:ln w="28575">
            <a:solidFill>
              <a:srgbClr val="235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9">
            <a:extLst>
              <a:ext uri="{FF2B5EF4-FFF2-40B4-BE49-F238E27FC236}">
                <a16:creationId xmlns:a16="http://schemas.microsoft.com/office/drawing/2014/main" id="{3E768A5E-D6F7-E8E3-8D36-2535F39F1BCA}"/>
              </a:ext>
            </a:extLst>
          </p:cNvPr>
          <p:cNvSpPr txBox="1"/>
          <p:nvPr/>
        </p:nvSpPr>
        <p:spPr>
          <a:xfrm>
            <a:off x="5077096" y="3669490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jpfaria@ipca.pt</a:t>
            </a:r>
          </a:p>
        </p:txBody>
      </p:sp>
    </p:spTree>
    <p:extLst>
      <p:ext uri="{BB962C8B-B14F-4D97-AF65-F5344CB8AC3E}">
        <p14:creationId xmlns:p14="http://schemas.microsoft.com/office/powerpoint/2010/main" val="115616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2EFE59-3AAD-6C6E-D005-4320D0D66961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311850"/>
            <a:chExt cx="9000000" cy="274925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C13EF2-8F6E-F0CB-1B17-D3C1AD61060A}"/>
                </a:ext>
              </a:extLst>
            </p:cNvPr>
            <p:cNvSpPr/>
            <p:nvPr/>
          </p:nvSpPr>
          <p:spPr>
            <a:xfrm>
              <a:off x="1419087" y="3144619"/>
              <a:ext cx="9000000" cy="1080000"/>
            </a:xfrm>
            <a:prstGeom prst="rect">
              <a:avLst/>
            </a:prstGeom>
            <a:gradFill>
              <a:gsLst>
                <a:gs pos="0">
                  <a:srgbClr val="291051"/>
                </a:gs>
                <a:gs pos="29000">
                  <a:srgbClr val="2352C1"/>
                </a:gs>
                <a:gs pos="91000">
                  <a:srgbClr val="19C6D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57A7A82-C66F-06C5-2ED5-4308051E3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516" y="3151030"/>
              <a:ext cx="0" cy="1080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311850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224619"/>
              <a:ext cx="2456356" cy="836490"/>
              <a:chOff x="3216309" y="4133095"/>
              <a:chExt cx="2456356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456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Purpose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83C16B3-4768-3D84-345B-F7570D454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9095" y="3201167"/>
              <a:ext cx="944156" cy="944156"/>
            </a:xfrm>
            <a:prstGeom prst="rect">
              <a:avLst/>
            </a:prstGeom>
          </p:spPr>
        </p:pic>
        <p:pic>
          <p:nvPicPr>
            <p:cNvPr id="26" name="Picture 25" descr="Shape, circle&#10;&#10;Description automatically generated">
              <a:extLst>
                <a:ext uri="{FF2B5EF4-FFF2-40B4-BE49-F238E27FC236}">
                  <a16:creationId xmlns:a16="http://schemas.microsoft.com/office/drawing/2014/main" id="{8578800F-143E-0D03-61EC-F739CA89B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912" y="3181076"/>
              <a:ext cx="984338" cy="984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230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2BDAE-5BE4-6B27-187E-D2E46ED9A717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230373"/>
            <a:chExt cx="9000000" cy="2749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1502FE-ED91-C8F2-C8F1-4719D2112497}"/>
                </a:ext>
              </a:extLst>
            </p:cNvPr>
            <p:cNvGrpSpPr/>
            <p:nvPr/>
          </p:nvGrpSpPr>
          <p:grpSpPr>
            <a:xfrm>
              <a:off x="1419087" y="3063142"/>
              <a:ext cx="9000000" cy="1086411"/>
              <a:chOff x="2252656" y="3001839"/>
              <a:chExt cx="9000000" cy="10864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C13EF2-8F6E-F0CB-1B17-D3C1AD61060A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21E414-2363-0C19-F06C-ACC50EE82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7A7A82-C66F-06C5-2ED5-4308051E3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230373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143142"/>
              <a:ext cx="2507158" cy="836490"/>
              <a:chOff x="3216309" y="4133095"/>
              <a:chExt cx="2507158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507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Purpose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C65772-CE2B-D1F1-BD7B-E1F0F7C8DBA2}"/>
                </a:ext>
              </a:extLst>
            </p:cNvPr>
            <p:cNvGrpSpPr/>
            <p:nvPr/>
          </p:nvGrpSpPr>
          <p:grpSpPr>
            <a:xfrm>
              <a:off x="5018592" y="2230373"/>
              <a:ext cx="1951694" cy="836490"/>
              <a:chOff x="1423775" y="2225797"/>
              <a:chExt cx="1951694" cy="83649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27B62-BAD9-16AB-6E5C-1E99B0D1437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03 Methodology</a:t>
                </a:r>
                <a:endParaRPr lang="pt-PT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D02F77A-FF8C-0FD7-D0BA-79B59F5627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433EEFEC-9617-4D25-BC70-DFD820263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09" y="3234196"/>
            <a:ext cx="1227600" cy="87809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3C16B3-4768-3D84-345B-F7570D45476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5" y="3201167"/>
            <a:ext cx="944156" cy="944156"/>
          </a:xfrm>
          <a:prstGeom prst="rect">
            <a:avLst/>
          </a:prstGeom>
        </p:spPr>
      </p:pic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8578800F-143E-0D03-61EC-F739CA89B214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3181076"/>
            <a:ext cx="984338" cy="9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2BDAE-5BE4-6B27-187E-D2E46ED9A717}"/>
              </a:ext>
            </a:extLst>
          </p:cNvPr>
          <p:cNvGrpSpPr/>
          <p:nvPr/>
        </p:nvGrpSpPr>
        <p:grpSpPr>
          <a:xfrm>
            <a:off x="1419087" y="2311850"/>
            <a:ext cx="9000000" cy="2749259"/>
            <a:chOff x="1419087" y="2230373"/>
            <a:chExt cx="9000000" cy="2749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1502FE-ED91-C8F2-C8F1-4719D2112497}"/>
                </a:ext>
              </a:extLst>
            </p:cNvPr>
            <p:cNvGrpSpPr/>
            <p:nvPr/>
          </p:nvGrpSpPr>
          <p:grpSpPr>
            <a:xfrm>
              <a:off x="1419087" y="3063142"/>
              <a:ext cx="9000000" cy="1086411"/>
              <a:chOff x="2252656" y="3001839"/>
              <a:chExt cx="9000000" cy="10864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C13EF2-8F6E-F0CB-1B17-D3C1AD61060A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7BD4CFC-89AF-296C-D7C4-3C85CF04E2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679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21E414-2363-0C19-F06C-ACC50EE82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7A7A82-C66F-06C5-2ED5-4308051E3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230373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143142"/>
              <a:ext cx="2490222" cy="836490"/>
              <a:chOff x="3216309" y="4133095"/>
              <a:chExt cx="2490222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490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Purpose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C65772-CE2B-D1F1-BD7B-E1F0F7C8DBA2}"/>
                </a:ext>
              </a:extLst>
            </p:cNvPr>
            <p:cNvGrpSpPr/>
            <p:nvPr/>
          </p:nvGrpSpPr>
          <p:grpSpPr>
            <a:xfrm>
              <a:off x="5018592" y="2230373"/>
              <a:ext cx="1951694" cy="836490"/>
              <a:chOff x="1423775" y="2225797"/>
              <a:chExt cx="1951694" cy="83649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27B62-BAD9-16AB-6E5C-1E99B0D1437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03 Methodology</a:t>
                </a:r>
                <a:endParaRPr lang="pt-PT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D02F77A-FF8C-0FD7-D0BA-79B59F5627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69AF63-CBFA-4A1A-72BB-DC6C8CC33A96}"/>
                </a:ext>
              </a:extLst>
            </p:cNvPr>
            <p:cNvGrpSpPr/>
            <p:nvPr/>
          </p:nvGrpSpPr>
          <p:grpSpPr>
            <a:xfrm>
              <a:off x="6823226" y="4143142"/>
              <a:ext cx="2682723" cy="836490"/>
              <a:chOff x="3216309" y="4133095"/>
              <a:chExt cx="2682723" cy="83649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658B0A-8EC0-B801-BAA7-662ACDB80028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04 Testing and Validation</a:t>
                </a:r>
                <a:endParaRPr lang="pt-PT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1CA8CD-5A94-2C1A-6421-6D9515A7F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Picture 9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11354A5B-CED2-57C1-6B4B-FA4E141323A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65" y="3219210"/>
            <a:ext cx="706715" cy="90807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433EEFEC-9617-4D25-BC70-DFD820263E90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09" y="3234196"/>
            <a:ext cx="1227600" cy="87809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3C16B3-4768-3D84-345B-F7570D454762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5" y="3201167"/>
            <a:ext cx="944156" cy="944156"/>
          </a:xfrm>
          <a:prstGeom prst="rect">
            <a:avLst/>
          </a:prstGeom>
        </p:spPr>
      </p:pic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8578800F-143E-0D03-61EC-F739CA89B21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3181076"/>
            <a:ext cx="984338" cy="9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1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94A8-198E-42A7-85ED-74572773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kumimoji="0" lang="en-GB" altLang="pt-PT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Summary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52BDAE-5BE4-6B27-187E-D2E46ED9A717}"/>
              </a:ext>
            </a:extLst>
          </p:cNvPr>
          <p:cNvGrpSpPr/>
          <p:nvPr/>
        </p:nvGrpSpPr>
        <p:grpSpPr>
          <a:xfrm>
            <a:off x="1419087" y="2311850"/>
            <a:ext cx="9157559" cy="2749259"/>
            <a:chOff x="1419087" y="2230373"/>
            <a:chExt cx="9157559" cy="2749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1502FE-ED91-C8F2-C8F1-4719D2112497}"/>
                </a:ext>
              </a:extLst>
            </p:cNvPr>
            <p:cNvGrpSpPr/>
            <p:nvPr/>
          </p:nvGrpSpPr>
          <p:grpSpPr>
            <a:xfrm>
              <a:off x="1419087" y="3063142"/>
              <a:ext cx="9000000" cy="1086411"/>
              <a:chOff x="2252656" y="3001839"/>
              <a:chExt cx="9000000" cy="10864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C13EF2-8F6E-F0CB-1B17-D3C1AD61060A}"/>
                  </a:ext>
                </a:extLst>
              </p:cNvPr>
              <p:cNvSpPr/>
              <p:nvPr/>
            </p:nvSpPr>
            <p:spPr>
              <a:xfrm>
                <a:off x="2252656" y="3001839"/>
                <a:ext cx="9000000" cy="1080000"/>
              </a:xfrm>
              <a:prstGeom prst="rect">
                <a:avLst/>
              </a:prstGeom>
              <a:gradFill>
                <a:gsLst>
                  <a:gs pos="0">
                    <a:srgbClr val="291051"/>
                  </a:gs>
                  <a:gs pos="29000">
                    <a:srgbClr val="2352C1"/>
                  </a:gs>
                  <a:gs pos="91000">
                    <a:srgbClr val="19C6D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9462220-2F26-A49D-DE11-EABD63FF0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7414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7BD4CFC-89AF-296C-D7C4-3C85CF04E2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679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21E414-2363-0C19-F06C-ACC50EE82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8710" y="3001839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7A7A82-C66F-06C5-2ED5-4308051E3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0085" y="3008250"/>
                <a:ext cx="0" cy="10800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48855E-A69F-635B-18EB-6C996E87F628}"/>
                </a:ext>
              </a:extLst>
            </p:cNvPr>
            <p:cNvGrpSpPr/>
            <p:nvPr/>
          </p:nvGrpSpPr>
          <p:grpSpPr>
            <a:xfrm>
              <a:off x="1423775" y="2230373"/>
              <a:ext cx="1638677" cy="836490"/>
              <a:chOff x="1423775" y="2225797"/>
              <a:chExt cx="1638677" cy="8364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96222-1F73-5F48-5B35-2120C74DE61E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 Introduction</a:t>
                </a:r>
                <a:endParaRPr lang="pt-PT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B9F4B11-56DE-5023-8B98-1F080C0B1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D53FB1-D696-B371-BB28-59CA9D78A086}"/>
                </a:ext>
              </a:extLst>
            </p:cNvPr>
            <p:cNvGrpSpPr/>
            <p:nvPr/>
          </p:nvGrpSpPr>
          <p:grpSpPr>
            <a:xfrm>
              <a:off x="3216309" y="4143142"/>
              <a:ext cx="2682721" cy="836490"/>
              <a:chOff x="3216309" y="4133095"/>
              <a:chExt cx="2682721" cy="83649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0C4938-78C6-FF48-1489-62A4349572CC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02 Study Purpose</a:t>
                </a:r>
                <a:endParaRPr lang="pt-PT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961BB64-4C2A-85DC-965A-8DA5DEB3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C65772-CE2B-D1F1-BD7B-E1F0F7C8DBA2}"/>
                </a:ext>
              </a:extLst>
            </p:cNvPr>
            <p:cNvGrpSpPr/>
            <p:nvPr/>
          </p:nvGrpSpPr>
          <p:grpSpPr>
            <a:xfrm>
              <a:off x="5018592" y="2230373"/>
              <a:ext cx="1951694" cy="836490"/>
              <a:chOff x="1423775" y="2225797"/>
              <a:chExt cx="1951694" cy="83649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27B62-BAD9-16AB-6E5C-1E99B0D1437F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03 Methodology</a:t>
                </a:r>
                <a:endParaRPr lang="pt-PT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D02F77A-FF8C-0FD7-D0BA-79B59F5627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69AF63-CBFA-4A1A-72BB-DC6C8CC33A96}"/>
                </a:ext>
              </a:extLst>
            </p:cNvPr>
            <p:cNvGrpSpPr/>
            <p:nvPr/>
          </p:nvGrpSpPr>
          <p:grpSpPr>
            <a:xfrm>
              <a:off x="6823226" y="4143142"/>
              <a:ext cx="2682723" cy="836490"/>
              <a:chOff x="3216309" y="4133095"/>
              <a:chExt cx="2682723" cy="83649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658B0A-8EC0-B801-BAA7-662ACDB80028}"/>
                  </a:ext>
                </a:extLst>
              </p:cNvPr>
              <p:cNvSpPr txBox="1"/>
              <p:nvPr/>
            </p:nvSpPr>
            <p:spPr>
              <a:xfrm>
                <a:off x="3216309" y="4600253"/>
                <a:ext cx="2682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04 Testing and Validation</a:t>
                </a:r>
                <a:endParaRPr lang="pt-PT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1CA8CD-5A94-2C1A-6421-6D9515A7F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310" y="4133095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DFE1B5B-821E-C0D1-C6AB-F743F7D914BF}"/>
                </a:ext>
              </a:extLst>
            </p:cNvPr>
            <p:cNvGrpSpPr/>
            <p:nvPr/>
          </p:nvGrpSpPr>
          <p:grpSpPr>
            <a:xfrm>
              <a:off x="8624952" y="2230373"/>
              <a:ext cx="1951694" cy="836490"/>
              <a:chOff x="1423775" y="2225797"/>
              <a:chExt cx="1951694" cy="83649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DA757E9-5A00-9431-3EE9-E3E084FBBB1B}"/>
                  </a:ext>
                </a:extLst>
              </p:cNvPr>
              <p:cNvSpPr txBox="1"/>
              <p:nvPr/>
            </p:nvSpPr>
            <p:spPr>
              <a:xfrm>
                <a:off x="1423775" y="2225797"/>
                <a:ext cx="1951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05 Conclusion</a:t>
                </a:r>
                <a:endParaRPr lang="pt-PT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E18743B-0E90-1178-8606-5CFEDF3419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3775" y="2225797"/>
                <a:ext cx="0" cy="836490"/>
              </a:xfrm>
              <a:prstGeom prst="line">
                <a:avLst/>
              </a:prstGeom>
              <a:ln w="12700">
                <a:solidFill>
                  <a:srgbClr val="2352C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Picture 9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11354A5B-CED2-57C1-6B4B-FA4E141323A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65" y="3219210"/>
            <a:ext cx="706715" cy="90807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433EEFEC-9617-4D25-BC70-DFD820263E90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09" y="3234196"/>
            <a:ext cx="1227600" cy="878099"/>
          </a:xfrm>
          <a:prstGeom prst="rect">
            <a:avLst/>
          </a:prstGeom>
        </p:spPr>
      </p:pic>
      <p:pic>
        <p:nvPicPr>
          <p:cNvPr id="22" name="Picture 21" descr="A picture containing star, outdoor object, night sky&#10;&#10;Description automatically generated">
            <a:extLst>
              <a:ext uri="{FF2B5EF4-FFF2-40B4-BE49-F238E27FC236}">
                <a16:creationId xmlns:a16="http://schemas.microsoft.com/office/drawing/2014/main" id="{78BD48E2-4BEC-AB60-7D96-F02C039DB2B5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73" y="3214291"/>
            <a:ext cx="759708" cy="917908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3C16B3-4768-3D84-345B-F7570D45476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5" y="3201167"/>
            <a:ext cx="944156" cy="944156"/>
          </a:xfrm>
          <a:prstGeom prst="rect">
            <a:avLst/>
          </a:prstGeom>
        </p:spPr>
      </p:pic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8578800F-143E-0D03-61EC-F739CA89B21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2" y="3181076"/>
            <a:ext cx="984338" cy="9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7B8219A-BBA7-C691-68E2-B35207704BE1}"/>
              </a:ext>
            </a:extLst>
          </p:cNvPr>
          <p:cNvSpPr/>
          <p:nvPr/>
        </p:nvSpPr>
        <p:spPr>
          <a:xfrm>
            <a:off x="1419087" y="3147823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47C35E1-B19F-8963-6142-BB64B6B1025A}"/>
              </a:ext>
            </a:extLst>
          </p:cNvPr>
          <p:cNvCxnSpPr>
            <a:cxnSpLocks/>
          </p:cNvCxnSpPr>
          <p:nvPr/>
        </p:nvCxnSpPr>
        <p:spPr>
          <a:xfrm flipV="1">
            <a:off x="8623845" y="3147823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A9D936-A6CB-D1D1-A373-51369750F830}"/>
              </a:ext>
            </a:extLst>
          </p:cNvPr>
          <p:cNvCxnSpPr>
            <a:cxnSpLocks/>
          </p:cNvCxnSpPr>
          <p:nvPr/>
        </p:nvCxnSpPr>
        <p:spPr>
          <a:xfrm flipV="1">
            <a:off x="6823226" y="3154234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851DB06-3EE0-8A97-11D1-E328B9BCFE80}"/>
              </a:ext>
            </a:extLst>
          </p:cNvPr>
          <p:cNvCxnSpPr>
            <a:cxnSpLocks/>
          </p:cNvCxnSpPr>
          <p:nvPr/>
        </p:nvCxnSpPr>
        <p:spPr>
          <a:xfrm flipV="1">
            <a:off x="5015141" y="3147823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08B651-2189-7679-BCCA-FD5D1C7DD15A}"/>
              </a:ext>
            </a:extLst>
          </p:cNvPr>
          <p:cNvCxnSpPr>
            <a:cxnSpLocks/>
          </p:cNvCxnSpPr>
          <p:nvPr/>
        </p:nvCxnSpPr>
        <p:spPr>
          <a:xfrm flipV="1">
            <a:off x="3216516" y="3154234"/>
            <a:ext cx="0" cy="108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32BA02-386D-9E63-1399-3C1A94F9C177}"/>
              </a:ext>
            </a:extLst>
          </p:cNvPr>
          <p:cNvGrpSpPr/>
          <p:nvPr/>
        </p:nvGrpSpPr>
        <p:grpSpPr>
          <a:xfrm>
            <a:off x="1423775" y="2311850"/>
            <a:ext cx="1638677" cy="836490"/>
            <a:chOff x="1423775" y="2225797"/>
            <a:chExt cx="1638677" cy="8364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998ED85-A709-E619-88AC-38C2E23952FF}"/>
                </a:ext>
              </a:extLst>
            </p:cNvPr>
            <p:cNvSpPr txBox="1"/>
            <p:nvPr/>
          </p:nvSpPr>
          <p:spPr>
            <a:xfrm>
              <a:off x="1423775" y="2225797"/>
              <a:ext cx="1638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Industry 4.0</a:t>
              </a:r>
              <a:endParaRPr lang="pt-PT" dirty="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562F29-C813-594D-C37F-FD7F5594D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4C2416D-5E91-864D-E2DB-AD48F54F514B}"/>
              </a:ext>
            </a:extLst>
          </p:cNvPr>
          <p:cNvGrpSpPr/>
          <p:nvPr/>
        </p:nvGrpSpPr>
        <p:grpSpPr>
          <a:xfrm>
            <a:off x="3216309" y="4224619"/>
            <a:ext cx="3374612" cy="836490"/>
            <a:chOff x="3216309" y="4133095"/>
            <a:chExt cx="3374612" cy="83649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B956703-EE53-A7C1-C2D1-5B4F9D3676C9}"/>
                </a:ext>
              </a:extLst>
            </p:cNvPr>
            <p:cNvSpPr txBox="1"/>
            <p:nvPr/>
          </p:nvSpPr>
          <p:spPr>
            <a:xfrm>
              <a:off x="3216309" y="4600253"/>
              <a:ext cx="337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AMR (Autonomous Mobile Robot)</a:t>
              </a:r>
              <a:endParaRPr lang="pt-PT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5C5B78F-7E98-D3D7-DCF2-FECB2BE4F6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310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8A9A05-3F6D-269D-6B91-D3502EEBA553}"/>
              </a:ext>
            </a:extLst>
          </p:cNvPr>
          <p:cNvGrpSpPr/>
          <p:nvPr/>
        </p:nvGrpSpPr>
        <p:grpSpPr>
          <a:xfrm>
            <a:off x="5018592" y="2311850"/>
            <a:ext cx="1951694" cy="836490"/>
            <a:chOff x="1423775" y="2225797"/>
            <a:chExt cx="1951694" cy="83649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DAA3F1-E72B-3D0D-7DD8-110E28746BEC}"/>
                </a:ext>
              </a:extLst>
            </p:cNvPr>
            <p:cNvSpPr txBox="1"/>
            <p:nvPr/>
          </p:nvSpPr>
          <p:spPr>
            <a:xfrm>
              <a:off x="1423775" y="2225797"/>
              <a:ext cx="1951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Health Institutions</a:t>
              </a:r>
              <a:endParaRPr lang="pt-PT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B93B8C-A9C1-20E5-9AC9-300E8590C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BEBE176-E451-0097-A331-91F2E1990E19}"/>
              </a:ext>
            </a:extLst>
          </p:cNvPr>
          <p:cNvGrpSpPr/>
          <p:nvPr/>
        </p:nvGrpSpPr>
        <p:grpSpPr>
          <a:xfrm>
            <a:off x="6823226" y="4224619"/>
            <a:ext cx="2682723" cy="836490"/>
            <a:chOff x="3216309" y="4133095"/>
            <a:chExt cx="2682723" cy="83649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5F8D4F-9F13-1A03-04B7-859349DADA1C}"/>
                </a:ext>
              </a:extLst>
            </p:cNvPr>
            <p:cNvSpPr txBox="1"/>
            <p:nvPr/>
          </p:nvSpPr>
          <p:spPr>
            <a:xfrm>
              <a:off x="3216309" y="4600253"/>
              <a:ext cx="268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Wheelchairs</a:t>
              </a:r>
              <a:endParaRPr lang="pt-PT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3AF350B-B56D-57DE-F236-C8F328844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310" y="4133095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A82CF6-80D7-D663-5208-8C543BB1D6E7}"/>
              </a:ext>
            </a:extLst>
          </p:cNvPr>
          <p:cNvGrpSpPr/>
          <p:nvPr/>
        </p:nvGrpSpPr>
        <p:grpSpPr>
          <a:xfrm>
            <a:off x="8624952" y="2311850"/>
            <a:ext cx="1951694" cy="836490"/>
            <a:chOff x="1423775" y="2225797"/>
            <a:chExt cx="1951694" cy="83649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FA81E9-2F77-C221-BBF6-79BA2A39E7CB}"/>
                </a:ext>
              </a:extLst>
            </p:cNvPr>
            <p:cNvSpPr txBox="1"/>
            <p:nvPr/>
          </p:nvSpPr>
          <p:spPr>
            <a:xfrm>
              <a:off x="1423775" y="2225797"/>
              <a:ext cx="1951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 </a:t>
              </a:r>
              <a:r>
                <a:rPr lang="en-US" dirty="0" err="1"/>
                <a:t>Custs</a:t>
              </a:r>
              <a:endParaRPr lang="pt-PT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0E75848-46D3-0AA9-E87D-AE472639C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775" y="2225797"/>
              <a:ext cx="0" cy="836490"/>
            </a:xfrm>
            <a:prstGeom prst="line">
              <a:avLst/>
            </a:prstGeom>
            <a:ln w="12700">
              <a:solidFill>
                <a:srgbClr val="2352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F808E3-E0D5-576A-C735-1AEC34B1B49F}"/>
              </a:ext>
            </a:extLst>
          </p:cNvPr>
          <p:cNvCxnSpPr>
            <a:cxnSpLocks/>
          </p:cNvCxnSpPr>
          <p:nvPr/>
        </p:nvCxnSpPr>
        <p:spPr>
          <a:xfrm flipV="1">
            <a:off x="1423775" y="2311850"/>
            <a:ext cx="0" cy="836490"/>
          </a:xfrm>
          <a:prstGeom prst="line">
            <a:avLst/>
          </a:prstGeom>
          <a:ln w="12700">
            <a:solidFill>
              <a:srgbClr val="2352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áfico 41" descr="Fábrica com preenchimento sólido">
            <a:extLst>
              <a:ext uri="{FF2B5EF4-FFF2-40B4-BE49-F238E27FC236}">
                <a16:creationId xmlns:a16="http://schemas.microsoft.com/office/drawing/2014/main" id="{F087D368-5CF7-C581-A2A9-CF0EB96AFE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772847" y="3183335"/>
            <a:ext cx="1021798" cy="1021798"/>
          </a:xfrm>
          <a:prstGeom prst="rect">
            <a:avLst/>
          </a:prstGeom>
        </p:spPr>
      </p:pic>
      <p:pic>
        <p:nvPicPr>
          <p:cNvPr id="61" name="Gráfico 42" descr="Robô com preenchimento sólido">
            <a:extLst>
              <a:ext uri="{FF2B5EF4-FFF2-40B4-BE49-F238E27FC236}">
                <a16:creationId xmlns:a16="http://schemas.microsoft.com/office/drawing/2014/main" id="{608E6D21-886C-9642-3B48-A754DA4786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645848" y="3180129"/>
            <a:ext cx="1021798" cy="1021798"/>
          </a:xfrm>
          <a:prstGeom prst="rect">
            <a:avLst/>
          </a:prstGeom>
        </p:spPr>
      </p:pic>
      <p:pic>
        <p:nvPicPr>
          <p:cNvPr id="62" name="Gráfico 39" descr="Hospital com preenchimento sólido">
            <a:extLst>
              <a:ext uri="{FF2B5EF4-FFF2-40B4-BE49-F238E27FC236}">
                <a16:creationId xmlns:a16="http://schemas.microsoft.com/office/drawing/2014/main" id="{50AA17C6-9B7A-7C9D-E0AB-313E50A9B8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22308" y="3097455"/>
            <a:ext cx="1193557" cy="1193557"/>
          </a:xfrm>
          <a:prstGeom prst="rect">
            <a:avLst/>
          </a:prstGeom>
        </p:spPr>
      </p:pic>
      <p:pic>
        <p:nvPicPr>
          <p:cNvPr id="63" name="Gráfico 30" descr="Pessoa em cadeira de rodas com preenchimento sólido">
            <a:extLst>
              <a:ext uri="{FF2B5EF4-FFF2-40B4-BE49-F238E27FC236}">
                <a16:creationId xmlns:a16="http://schemas.microsoft.com/office/drawing/2014/main" id="{21684E9A-2D39-2F89-D86A-2F3F9899BF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245098" y="3218483"/>
            <a:ext cx="951499" cy="951499"/>
          </a:xfrm>
          <a:prstGeom prst="rect">
            <a:avLst/>
          </a:prstGeom>
        </p:spPr>
      </p:pic>
      <p:pic>
        <p:nvPicPr>
          <p:cNvPr id="81" name="Gráfico 19" descr="Dólar com preenchimento sólido">
            <a:extLst>
              <a:ext uri="{FF2B5EF4-FFF2-40B4-BE49-F238E27FC236}">
                <a16:creationId xmlns:a16="http://schemas.microsoft.com/office/drawing/2014/main" id="{55A60014-727E-0B8D-DCBA-C8D728A716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9079217" y="3249672"/>
            <a:ext cx="884499" cy="8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AF4AA-1D0F-442F-AE2B-35A71ADD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A3EDB-F53A-4EDE-AD1D-31F72CEDB7A5}"/>
              </a:ext>
            </a:extLst>
          </p:cNvPr>
          <p:cNvSpPr txBox="1"/>
          <p:nvPr/>
        </p:nvSpPr>
        <p:spPr>
          <a:xfrm>
            <a:off x="11452634" y="6320491"/>
            <a:ext cx="407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E061B-C49D-9A19-78B9-4D71AFA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434"/>
            <a:ext cx="3820058" cy="838317"/>
          </a:xfrm>
          <a:prstGeom prst="rect">
            <a:avLst/>
          </a:prstGeom>
        </p:spPr>
      </p:pic>
      <p:pic>
        <p:nvPicPr>
          <p:cNvPr id="16" name="Picture 2" descr="https://lh3.googleusercontent.com/-YB39aXGenC4/VpTo9cKgY6I/AAAAAAAAAqw/vyfzU2K-axc/w1422-h1422/IPCA%2BLogo_rgb_v1.png">
            <a:extLst>
              <a:ext uri="{FF2B5EF4-FFF2-40B4-BE49-F238E27FC236}">
                <a16:creationId xmlns:a16="http://schemas.microsoft.com/office/drawing/2014/main" id="{4C4DC7FE-DE83-0613-72CE-41BDA1E3A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34" b="23902"/>
          <a:stretch/>
        </p:blipFill>
        <p:spPr bwMode="auto">
          <a:xfrm>
            <a:off x="152400" y="6005837"/>
            <a:ext cx="1160352" cy="749174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Posição de Conteúdo 5">
            <a:extLst>
              <a:ext uri="{FF2B5EF4-FFF2-40B4-BE49-F238E27FC236}">
                <a16:creationId xmlns:a16="http://schemas.microsoft.com/office/drawing/2014/main" id="{6492D786-3AF3-A209-81F1-404CBEFDD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3" y="6046686"/>
            <a:ext cx="1225881" cy="866645"/>
          </a:xfrm>
          <a:prstGeom prst="rect">
            <a:avLst/>
          </a:prstGeom>
        </p:spPr>
      </p:pic>
      <p:pic>
        <p:nvPicPr>
          <p:cNvPr id="19" name="Picture 2" descr="Applied Artificial Intelligence Laboratory">
            <a:extLst>
              <a:ext uri="{FF2B5EF4-FFF2-40B4-BE49-F238E27FC236}">
                <a16:creationId xmlns:a16="http://schemas.microsoft.com/office/drawing/2014/main" id="{850ADF9E-68A1-7F12-E203-A44457CB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92" y="6249303"/>
            <a:ext cx="1153528" cy="4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>
            <a:extLst>
              <a:ext uri="{FF2B5EF4-FFF2-40B4-BE49-F238E27FC236}">
                <a16:creationId xmlns:a16="http://schemas.microsoft.com/office/drawing/2014/main" id="{24038D34-8F97-9B87-773A-3362A3457FD1}"/>
              </a:ext>
            </a:extLst>
          </p:cNvPr>
          <p:cNvSpPr txBox="1"/>
          <p:nvPr/>
        </p:nvSpPr>
        <p:spPr>
          <a:xfrm>
            <a:off x="1678912" y="1255516"/>
            <a:ext cx="21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cap="small" dirty="0" err="1">
                <a:solidFill>
                  <a:srgbClr val="2352C1"/>
                </a:solidFill>
              </a:rPr>
              <a:t>Introduction</a:t>
            </a:r>
            <a:endParaRPr lang="pt-PT" sz="2800" b="1" cap="small" dirty="0">
              <a:solidFill>
                <a:srgbClr val="2352C1"/>
              </a:solidFill>
            </a:endParaRPr>
          </a:p>
        </p:txBody>
      </p:sp>
      <p:sp>
        <p:nvSpPr>
          <p:cNvPr id="15" name="CaixaDeTexto 11">
            <a:extLst>
              <a:ext uri="{FF2B5EF4-FFF2-40B4-BE49-F238E27FC236}">
                <a16:creationId xmlns:a16="http://schemas.microsoft.com/office/drawing/2014/main" id="{ACA0CF1A-8DEE-C850-8727-53BEAEE3445B}"/>
              </a:ext>
            </a:extLst>
          </p:cNvPr>
          <p:cNvSpPr txBox="1"/>
          <p:nvPr/>
        </p:nvSpPr>
        <p:spPr>
          <a:xfrm>
            <a:off x="1131584" y="1193960"/>
            <a:ext cx="66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2352C1"/>
                </a:solidFill>
              </a:rPr>
              <a:t>01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7B8219A-BBA7-C691-68E2-B35207704BE1}"/>
              </a:ext>
            </a:extLst>
          </p:cNvPr>
          <p:cNvSpPr/>
          <p:nvPr/>
        </p:nvSpPr>
        <p:spPr>
          <a:xfrm>
            <a:off x="1419087" y="3147823"/>
            <a:ext cx="9000000" cy="1080000"/>
          </a:xfrm>
          <a:prstGeom prst="rect">
            <a:avLst/>
          </a:prstGeom>
          <a:gradFill>
            <a:gsLst>
              <a:gs pos="0">
                <a:srgbClr val="291051"/>
              </a:gs>
              <a:gs pos="29000">
                <a:srgbClr val="2352C1"/>
              </a:gs>
              <a:gs pos="91000">
                <a:srgbClr val="19C6D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6916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2378</Words>
  <Application>Microsoft Office PowerPoint</Application>
  <PresentationFormat>Widescreen</PresentationFormat>
  <Paragraphs>334</Paragraphs>
  <Slides>32</Slides>
  <Notes>18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Cambria</vt:lpstr>
      <vt:lpstr>CMR10</vt:lpstr>
      <vt:lpstr>Tema do Office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MOBILE ROBOT FOR TRANSPORTING WHEELCHAIRS IN HEALTHCARE INSTITUTIONS</dc:title>
  <dc:creator>João Pedro Moreira Faria</dc:creator>
  <cp:lastModifiedBy>Jo�o Pedro Moreira Faria</cp:lastModifiedBy>
  <cp:revision>69</cp:revision>
  <dcterms:created xsi:type="dcterms:W3CDTF">2021-07-06T23:01:57Z</dcterms:created>
  <dcterms:modified xsi:type="dcterms:W3CDTF">2022-06-20T15:42:44Z</dcterms:modified>
</cp:coreProperties>
</file>